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034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338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964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014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30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74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8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00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824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95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08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701E-E6D6-42FF-9F3C-06E5552F3EE9}" type="datetimeFigureOut">
              <a:rPr lang="es-VE" smtClean="0"/>
              <a:t>26/12/2019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FBA4-3C6D-48EA-875C-7F00ED23207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0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051720" y="114340"/>
            <a:ext cx="473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Formato de imágenes editables para contenidos </a:t>
            </a:r>
            <a:endParaRPr lang="es-VE" dirty="0"/>
          </a:p>
        </p:txBody>
      </p:sp>
      <p:grpSp>
        <p:nvGrpSpPr>
          <p:cNvPr id="6" name="5 Grupo"/>
          <p:cNvGrpSpPr/>
          <p:nvPr/>
        </p:nvGrpSpPr>
        <p:grpSpPr>
          <a:xfrm>
            <a:off x="413404" y="699115"/>
            <a:ext cx="8488466" cy="5760000"/>
            <a:chOff x="413404" y="699115"/>
            <a:chExt cx="8488466" cy="5760000"/>
          </a:xfrm>
        </p:grpSpPr>
        <p:sp>
          <p:nvSpPr>
            <p:cNvPr id="9" name="8 Rectángulo"/>
            <p:cNvSpPr>
              <a:spLocks noChangeAspect="1"/>
            </p:cNvSpPr>
            <p:nvPr/>
          </p:nvSpPr>
          <p:spPr>
            <a:xfrm>
              <a:off x="413404" y="699115"/>
              <a:ext cx="8488466" cy="576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3" name="Picture 2" descr="C:\Users\Alonzo PINTO\Desktop\HTML CSS JS\alonzopinto.com.uy\img\Material Edición\unnamed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6" b="48255"/>
            <a:stretch/>
          </p:blipFill>
          <p:spPr bwMode="auto">
            <a:xfrm>
              <a:off x="4961123" y="3053785"/>
              <a:ext cx="3797476" cy="32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089" y="3053785"/>
              <a:ext cx="2381543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14 Rectángulo"/>
            <p:cNvSpPr/>
            <p:nvPr/>
          </p:nvSpPr>
          <p:spPr>
            <a:xfrm>
              <a:off x="413404" y="699589"/>
              <a:ext cx="8488466" cy="10156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VE" sz="6000" dirty="0" smtClean="0">
                  <a:solidFill>
                    <a:schemeClr val="bg1"/>
                  </a:solidFill>
                  <a:latin typeface="Gisha" panose="020B0502040204020203" pitchFamily="34" charset="-79"/>
                  <a:ea typeface="Dotum" panose="020B0600000101010101" pitchFamily="34" charset="-127"/>
                  <a:cs typeface="Gisha" panose="020B0502040204020203" pitchFamily="34" charset="-79"/>
                </a:rPr>
                <a:t>FUNCIÓN CUADRÁTICA</a:t>
              </a:r>
              <a:endParaRPr lang="es-VE" sz="6000" dirty="0">
                <a:solidFill>
                  <a:schemeClr val="bg1"/>
                </a:solidFill>
                <a:latin typeface="Gisha" panose="020B0502040204020203" pitchFamily="34" charset="-79"/>
                <a:ea typeface="Dotum" panose="020B0600000101010101" pitchFamily="34" charset="-127"/>
                <a:cs typeface="Gisha" panose="020B0502040204020203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Rectángulo"/>
                <p:cNvSpPr/>
                <p:nvPr/>
              </p:nvSpPr>
              <p:spPr>
                <a:xfrm>
                  <a:off x="556674" y="1715252"/>
                  <a:ext cx="820192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VE" sz="4800" i="1">
                          <a:latin typeface="Cambria Math"/>
                        </a:rPr>
                        <m:t>𝑓</m:t>
                      </m:r>
                      <m:r>
                        <a:rPr lang="es-VE" sz="4800" i="1">
                          <a:latin typeface="Cambria Math"/>
                        </a:rPr>
                        <m:t> :</m:t>
                      </m:r>
                      <m:r>
                        <a:rPr lang="es-VE" sz="4800" i="1">
                          <a:latin typeface="Cambria Math"/>
                        </a:rPr>
                        <m:t>ℝ</m:t>
                      </m:r>
                      <m:r>
                        <a:rPr lang="es-VE" sz="4800">
                          <a:latin typeface="Cambria Math"/>
                        </a:rPr>
                        <m:t>→</m:t>
                      </m:r>
                      <m:f>
                        <m:fPr>
                          <m:type m:val="lin"/>
                          <m:ctrlPr>
                            <a:rPr lang="es-VE" sz="4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VE" sz="4800" i="1">
                              <a:latin typeface="Cambria Math"/>
                            </a:rPr>
                            <m:t>ℝ</m:t>
                          </m:r>
                        </m:num>
                        <m:den>
                          <m:r>
                            <a:rPr lang="es-VE" sz="4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VE" sz="4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VE" sz="4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s-VE" sz="4800" i="1">
                              <a:latin typeface="Cambria Math"/>
                            </a:rPr>
                            <m:t> :</m:t>
                          </m:r>
                        </m:den>
                      </m:f>
                      <m:sSup>
                        <m:sSupPr>
                          <m:ctrlPr>
                            <a:rPr lang="es-VE" sz="4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VE" sz="4800" i="1">
                              <a:latin typeface="Cambria Math"/>
                            </a:rPr>
                            <m:t>𝑎𝑥</m:t>
                          </m:r>
                        </m:e>
                        <m:sup>
                          <m:r>
                            <a:rPr lang="es-VE" sz="4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VE" sz="4800" i="1">
                          <a:latin typeface="Cambria Math"/>
                        </a:rPr>
                        <m:t>+</m:t>
                      </m:r>
                      <m:r>
                        <a:rPr lang="es-VE" sz="4800" i="1">
                          <a:latin typeface="Cambria Math"/>
                        </a:rPr>
                        <m:t>𝑏𝑥</m:t>
                      </m:r>
                      <m:r>
                        <a:rPr lang="es-VE" sz="4800" i="1">
                          <a:latin typeface="Cambria Math"/>
                        </a:rPr>
                        <m:t>+</m:t>
                      </m:r>
                    </m:oMath>
                  </a14:m>
                  <a:r>
                    <a:rPr lang="es-VE" sz="4800" dirty="0">
                      <a:latin typeface="Dotum" panose="020B0600000101010101" pitchFamily="34" charset="-127"/>
                      <a:ea typeface="Dotum" panose="020B0600000101010101" pitchFamily="34" charset="-127"/>
                    </a:rPr>
                    <a:t>c</a:t>
                  </a:r>
                </a:p>
              </p:txBody>
            </p:sp>
          </mc:Choice>
          <mc:Fallback xmlns="">
            <p:sp>
              <p:nvSpPr>
                <p:cNvPr id="17" name="1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74" y="1715252"/>
                  <a:ext cx="8201925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708" r="-2377" b="-34307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17 Rectángulo"/>
            <p:cNvSpPr/>
            <p:nvPr/>
          </p:nvSpPr>
          <p:spPr>
            <a:xfrm>
              <a:off x="556673" y="2974928"/>
              <a:ext cx="4404449" cy="3318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s-VE" sz="2800" spc="300" dirty="0" smtClean="0">
                  <a:latin typeface="Kalinga" panose="020B0502040204020203" pitchFamily="34" charset="0"/>
                  <a:cs typeface="Kalinga" panose="020B0502040204020203" pitchFamily="34" charset="0"/>
                </a:rPr>
                <a:t>Raíces.</a:t>
              </a:r>
            </a:p>
            <a:p>
              <a:pPr>
                <a:spcAft>
                  <a:spcPts val="1000"/>
                </a:spcAft>
              </a:pPr>
              <a:r>
                <a:rPr lang="es-VE" sz="2800" spc="300" dirty="0" smtClean="0">
                  <a:latin typeface="Kalinga" panose="020B0502040204020203" pitchFamily="34" charset="0"/>
                  <a:cs typeface="Kalinga" panose="020B0502040204020203" pitchFamily="34" charset="0"/>
                </a:rPr>
                <a:t>Vértice.</a:t>
              </a:r>
            </a:p>
            <a:p>
              <a:pPr>
                <a:spcAft>
                  <a:spcPts val="1000"/>
                </a:spcAft>
              </a:pPr>
              <a:r>
                <a:rPr lang="es-VE" sz="2800" spc="300" dirty="0">
                  <a:latin typeface="Kalinga" panose="020B0502040204020203" pitchFamily="34" charset="0"/>
                  <a:cs typeface="Kalinga" panose="020B0502040204020203" pitchFamily="34" charset="0"/>
                </a:rPr>
                <a:t>Rango.</a:t>
              </a:r>
            </a:p>
            <a:p>
              <a:pPr>
                <a:spcAft>
                  <a:spcPts val="1000"/>
                </a:spcAft>
              </a:pPr>
              <a:r>
                <a:rPr lang="es-VE" sz="2800" spc="300" dirty="0" smtClean="0">
                  <a:latin typeface="Kalinga" panose="020B0502040204020203" pitchFamily="34" charset="0"/>
                  <a:cs typeface="Kalinga" panose="020B0502040204020203" pitchFamily="34" charset="0"/>
                </a:rPr>
                <a:t>Eje de simetría.</a:t>
              </a:r>
            </a:p>
            <a:p>
              <a:pPr>
                <a:spcAft>
                  <a:spcPts val="1000"/>
                </a:spcAft>
              </a:pPr>
              <a:r>
                <a:rPr lang="es-VE" sz="2800" spc="300" dirty="0" smtClean="0">
                  <a:latin typeface="Kalinga" panose="020B0502040204020203" pitchFamily="34" charset="0"/>
                  <a:cs typeface="Kalinga" panose="020B0502040204020203" pitchFamily="34" charset="0"/>
                </a:rPr>
                <a:t>Ordenada </a:t>
              </a:r>
              <a:r>
                <a:rPr lang="es-VE" sz="2800" spc="300" dirty="0">
                  <a:latin typeface="Kalinga" panose="020B0502040204020203" pitchFamily="34" charset="0"/>
                  <a:cs typeface="Kalinga" panose="020B0502040204020203" pitchFamily="34" charset="0"/>
                </a:rPr>
                <a:t>al origen.</a:t>
              </a:r>
            </a:p>
            <a:p>
              <a:pPr>
                <a:spcAft>
                  <a:spcPts val="1000"/>
                </a:spcAft>
              </a:pPr>
              <a:r>
                <a:rPr lang="es-VE" sz="2800" dirty="0" smtClean="0">
                  <a:latin typeface="Kalinga" panose="020B0502040204020203" pitchFamily="34" charset="0"/>
                  <a:cs typeface="Kalinga" panose="020B0502040204020203" pitchFamily="34" charset="0"/>
                </a:rPr>
                <a:t>Representación Gráfica.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8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051720" y="114340"/>
            <a:ext cx="473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Formato de imágenes editables para contenidos </a:t>
            </a:r>
            <a:endParaRPr lang="es-VE" dirty="0"/>
          </a:p>
        </p:txBody>
      </p:sp>
      <p:sp>
        <p:nvSpPr>
          <p:cNvPr id="9" name="8 Rectángulo"/>
          <p:cNvSpPr>
            <a:spLocks noChangeAspect="1"/>
          </p:cNvSpPr>
          <p:nvPr/>
        </p:nvSpPr>
        <p:spPr>
          <a:xfrm>
            <a:off x="413404" y="699115"/>
            <a:ext cx="8488466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14 Rectángulo"/>
          <p:cNvSpPr/>
          <p:nvPr/>
        </p:nvSpPr>
        <p:spPr>
          <a:xfrm>
            <a:off x="413404" y="699589"/>
            <a:ext cx="8488466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VE" sz="5400" dirty="0" smtClean="0">
                <a:solidFill>
                  <a:schemeClr val="bg1"/>
                </a:solidFill>
                <a:latin typeface="Gisha" panose="020B0502040204020203" pitchFamily="34" charset="-79"/>
                <a:ea typeface="Dotum" panose="020B0600000101010101" pitchFamily="34" charset="-127"/>
                <a:cs typeface="Gisha" panose="020B0502040204020203" pitchFamily="34" charset="-79"/>
              </a:rPr>
              <a:t>SISTEMAS DE ECUACIONES</a:t>
            </a:r>
            <a:endParaRPr lang="es-VE" sz="5400" dirty="0">
              <a:solidFill>
                <a:schemeClr val="bg1"/>
              </a:solidFill>
              <a:latin typeface="Gisha" panose="020B0502040204020203" pitchFamily="34" charset="-79"/>
              <a:ea typeface="Dotum" panose="020B0600000101010101" pitchFamily="34" charset="-127"/>
              <a:cs typeface="Gisha" panose="020B05020402040202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Rectángulo"/>
              <p:cNvSpPr/>
              <p:nvPr/>
            </p:nvSpPr>
            <p:spPr>
              <a:xfrm>
                <a:off x="615316" y="1924158"/>
                <a:ext cx="7989132" cy="107279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s-VE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Sistema 2x2</a:t>
                </a:r>
                <a:r>
                  <a:rPr lang="es-VE" sz="3200" spc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VE" sz="320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VE" sz="32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s-VE" sz="3200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s-VE" sz="3200" b="0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𝑎𝑥</m:t>
                            </m:r>
                            <m:r>
                              <a:rPr lang="es-VE" sz="3200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s-VE" sz="3200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s-VE" sz="3200" b="0" i="0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VE" sz="3200" b="0" i="0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s-VE" sz="3200" b="0" i="0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s-VE" sz="3200" spc="3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ea typeface="Dotum" panose="020B0600000101010101" pitchFamily="34" charset="-127"/>
                                <a:cs typeface="Gisha" panose="020B0502040204020203" pitchFamily="34" charset="-79"/>
                              </a:rPr>
                              <m:t> </m:t>
                            </m:r>
                          </m:e>
                          <m:e>
                            <m:r>
                              <a:rPr lang="es-VE" sz="3200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s-VE" sz="3200" b="0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´</m:t>
                            </m:r>
                            <m:r>
                              <a:rPr lang="es-VE" sz="3200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s-VE" sz="3200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s-VE" sz="3200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a:rPr lang="es-VE" sz="3200" b="0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´</m:t>
                            </m:r>
                            <m:r>
                              <m:rPr>
                                <m:nor/>
                              </m:rPr>
                              <a:rPr lang="es-VE" sz="3200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VE" sz="3200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s-VE" sz="3200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s-VE" sz="3200" b="0" i="0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Gisha" panose="020B0502040204020203" pitchFamily="34" charset="-79"/>
                                <a:cs typeface="Gisha" panose="020B0502040204020203" pitchFamily="34" charset="-79"/>
                              </a:rPr>
                              <m:t>´</m:t>
                            </m:r>
                          </m:e>
                        </m:eqArr>
                      </m:e>
                    </m:d>
                  </m:oMath>
                </a14:m>
                <a:endParaRPr lang="es-VE" sz="4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sha" panose="020B0502040204020203" pitchFamily="34" charset="-79"/>
                  <a:ea typeface="Dotum" panose="020B0600000101010101" pitchFamily="34" charset="-127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17" name="1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6" y="1924158"/>
                <a:ext cx="7989132" cy="1072794"/>
              </a:xfrm>
              <a:prstGeom prst="rect">
                <a:avLst/>
              </a:prstGeom>
              <a:blipFill rotWithShape="1">
                <a:blip r:embed="rId2"/>
                <a:stretch>
                  <a:fillRect l="-16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615316" y="4641043"/>
                <a:ext cx="7989132" cy="146796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VE" sz="2800" spc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isha" panose="020B0502040204020203" pitchFamily="34" charset="-79"/>
                    <a:ea typeface="Dotum" panose="020B0600000101010101" pitchFamily="34" charset="-127"/>
                    <a:cs typeface="Gisha" panose="020B0502040204020203" pitchFamily="34" charset="-79"/>
                  </a:rPr>
                  <a:t>Métodos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VE" sz="280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VE" sz="2800" b="0" i="0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eqArr>
                          <m:eqArrPr>
                            <m:ctrlPr>
                              <a:rPr lang="es-VE" sz="2800" b="1" i="1" spc="3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s-VE" sz="2800" b="1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Reducci</m:t>
                            </m:r>
                            <m:r>
                              <m:rPr>
                                <m:nor/>
                              </m:rPr>
                              <a:rPr lang="es-VE" sz="2800" b="1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ó</m:t>
                            </m:r>
                            <m:r>
                              <m:rPr>
                                <m:nor/>
                              </m:rPr>
                              <a:rPr lang="es-VE" sz="2800" b="1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n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s-VE" sz="2800" b="1" i="0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Sustituci</m:t>
                            </m:r>
                            <m:r>
                              <m:rPr>
                                <m:nor/>
                              </m:rPr>
                              <a:rPr lang="es-VE" sz="2800" b="1" i="0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ó</m:t>
                            </m:r>
                            <m:r>
                              <m:rPr>
                                <m:nor/>
                              </m:rPr>
                              <a:rPr lang="es-VE" sz="2800" b="1" i="0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n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s-VE" sz="2800" b="1" i="0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Igualaci</m:t>
                            </m:r>
                            <m:r>
                              <m:rPr>
                                <m:nor/>
                              </m:rPr>
                              <a:rPr lang="es-VE" sz="2800" b="1" i="0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ó</m:t>
                            </m:r>
                            <m:r>
                              <m:rPr>
                                <m:nor/>
                              </m:rPr>
                              <a:rPr lang="es-VE" sz="2800" b="1" i="0" spc="6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cs typeface="Kalinga" panose="020B0502040204020203" pitchFamily="34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endParaRPr lang="es-VE" sz="4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sha" panose="020B0502040204020203" pitchFamily="34" charset="-79"/>
                  <a:ea typeface="Dotum" panose="020B0600000101010101" pitchFamily="34" charset="-127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6" y="4641043"/>
                <a:ext cx="7989132" cy="1467966"/>
              </a:xfrm>
              <a:prstGeom prst="rect">
                <a:avLst/>
              </a:prstGeom>
              <a:blipFill rotWithShape="1">
                <a:blip r:embed="rId3"/>
                <a:stretch>
                  <a:fillRect l="-16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615316" y="3342897"/>
                <a:ext cx="7989132" cy="82785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VE" sz="2800" spc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isha" panose="020B0502040204020203" pitchFamily="34" charset="-79"/>
                    <a:ea typeface="Dotum" panose="020B0600000101010101" pitchFamily="34" charset="-127"/>
                    <a:cs typeface="Gisha" panose="020B0502040204020203" pitchFamily="34" charset="-79"/>
                  </a:rPr>
                  <a:t>Sistemas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VE" sz="240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VE" sz="2400" b="0" i="0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s-VE" sz="2400" b="1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s-VE" sz="2400" b="1" i="0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ea typeface="Dotum" panose="020B0600000101010101" pitchFamily="34" charset="-127"/>
                                <a:cs typeface="Kalinga" panose="020B0502040204020203" pitchFamily="34" charset="0"/>
                              </a:rPr>
                              <m:t>Compatibles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s-VE" sz="2400" b="1" i="0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Kalinga" panose="020B0502040204020203" pitchFamily="34" charset="0"/>
                                <a:ea typeface="Dotum" panose="020B0600000101010101" pitchFamily="34" charset="-127"/>
                                <a:cs typeface="Kalinga" panose="020B0502040204020203" pitchFamily="34" charset="0"/>
                              </a:rPr>
                              <m:t>Incompatibles</m:t>
                            </m:r>
                          </m:e>
                        </m:eqArr>
                      </m:e>
                    </m:d>
                  </m:oMath>
                </a14:m>
                <a:endParaRPr lang="es-VE" sz="4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sha" panose="020B0502040204020203" pitchFamily="34" charset="-79"/>
                  <a:ea typeface="Dotum" panose="020B0600000101010101" pitchFamily="34" charset="-127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6" y="3342897"/>
                <a:ext cx="7989132" cy="827855"/>
              </a:xfrm>
              <a:prstGeom prst="rect">
                <a:avLst/>
              </a:prstGeom>
              <a:blipFill rotWithShape="1">
                <a:blip r:embed="rId4"/>
                <a:stretch>
                  <a:fillRect l="-16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onzo PINTO\Desktop\HTML CSS JS\alonzopinto.com.uy\img\road_skyscrapers_cars_121725_1366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276872" y="260648"/>
            <a:ext cx="13011150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7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404664"/>
            <a:ext cx="8820000" cy="59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891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528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86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Alonzo PINTO</dc:creator>
  <cp:lastModifiedBy>Alonzo PINTO</cp:lastModifiedBy>
  <cp:revision>29</cp:revision>
  <dcterms:created xsi:type="dcterms:W3CDTF">2019-12-19T22:19:26Z</dcterms:created>
  <dcterms:modified xsi:type="dcterms:W3CDTF">2019-12-26T23:03:24Z</dcterms:modified>
</cp:coreProperties>
</file>