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8"/>
  </p:notesMasterIdLst>
  <p:sldIdLst>
    <p:sldId id="6765" r:id="rId5"/>
    <p:sldId id="6768" r:id="rId6"/>
    <p:sldId id="6771" r:id="rId7"/>
    <p:sldId id="6773" r:id="rId8"/>
    <p:sldId id="6774" r:id="rId9"/>
    <p:sldId id="6775" r:id="rId10"/>
    <p:sldId id="6776" r:id="rId11"/>
    <p:sldId id="6778" r:id="rId12"/>
    <p:sldId id="6772" r:id="rId13"/>
    <p:sldId id="258" r:id="rId14"/>
    <p:sldId id="6769" r:id="rId15"/>
    <p:sldId id="6777" r:id="rId16"/>
    <p:sldId id="259" r:id="rId17"/>
    <p:sldId id="6866" r:id="rId18"/>
    <p:sldId id="6867" r:id="rId19"/>
    <p:sldId id="6868" r:id="rId20"/>
    <p:sldId id="6869" r:id="rId21"/>
    <p:sldId id="6870" r:id="rId22"/>
    <p:sldId id="6871" r:id="rId23"/>
    <p:sldId id="6872" r:id="rId24"/>
    <p:sldId id="6873" r:id="rId25"/>
    <p:sldId id="6875" r:id="rId26"/>
    <p:sldId id="6876" r:id="rId27"/>
    <p:sldId id="6877" r:id="rId28"/>
    <p:sldId id="6878" r:id="rId29"/>
    <p:sldId id="6879" r:id="rId30"/>
    <p:sldId id="6881" r:id="rId31"/>
    <p:sldId id="6882" r:id="rId32"/>
    <p:sldId id="6883" r:id="rId33"/>
    <p:sldId id="6983" r:id="rId34"/>
    <p:sldId id="6984" r:id="rId35"/>
    <p:sldId id="6985" r:id="rId36"/>
    <p:sldId id="6986" r:id="rId3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DB56C2B-AB8A-4C4F-B253-03B21BA4DBAD}" type="datetimeFigureOut">
              <a:rPr lang="en-IN" smtClean="0"/>
              <a:t>23-04-2024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8A3F067-556E-4C05-9A0B-5BB8B139BCE9}" type="slidenum">
              <a:rPr lang="en-IN" smtClean="0"/>
              <a:t>‹#›</a:t>
            </a:fld>
            <a:endParaRPr lang="en-IN"/>
          </a:p>
        </p:txBody>
      </p:sp>
    </p:spTree>
    <p:extLst>
      <p:ext uri="{BB962C8B-B14F-4D97-AF65-F5344CB8AC3E}">
        <p14:creationId xmlns:p14="http://schemas.microsoft.com/office/powerpoint/2010/main" val="375512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chemeClr val="tx1"/>
                </a:solidFill>
                <a:latin typeface="Tahoma"/>
                <a:cs typeface="Tahom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37794" y="643890"/>
            <a:ext cx="10918190" cy="5572125"/>
          </a:xfrm>
          <a:custGeom>
            <a:avLst/>
            <a:gdLst/>
            <a:ahLst/>
            <a:cxnLst/>
            <a:rect l="l" t="t" r="r" b="b"/>
            <a:pathLst>
              <a:path w="10918190" h="5572125">
                <a:moveTo>
                  <a:pt x="195719" y="0"/>
                </a:moveTo>
                <a:lnTo>
                  <a:pt x="5062220" y="0"/>
                </a:lnTo>
                <a:lnTo>
                  <a:pt x="5419725" y="268097"/>
                </a:lnTo>
                <a:lnTo>
                  <a:pt x="5428107" y="271272"/>
                </a:lnTo>
                <a:lnTo>
                  <a:pt x="5440807" y="276098"/>
                </a:lnTo>
                <a:lnTo>
                  <a:pt x="5453507" y="280797"/>
                </a:lnTo>
                <a:lnTo>
                  <a:pt x="5464175" y="280797"/>
                </a:lnTo>
                <a:lnTo>
                  <a:pt x="5476875" y="280797"/>
                </a:lnTo>
                <a:lnTo>
                  <a:pt x="5487416" y="276098"/>
                </a:lnTo>
                <a:lnTo>
                  <a:pt x="5500116" y="271272"/>
                </a:lnTo>
                <a:lnTo>
                  <a:pt x="5508625" y="268097"/>
                </a:lnTo>
                <a:lnTo>
                  <a:pt x="5866130" y="0"/>
                </a:lnTo>
                <a:lnTo>
                  <a:pt x="10722229" y="0"/>
                </a:lnTo>
                <a:lnTo>
                  <a:pt x="10767099" y="5169"/>
                </a:lnTo>
                <a:lnTo>
                  <a:pt x="10808292" y="19893"/>
                </a:lnTo>
                <a:lnTo>
                  <a:pt x="10844629" y="42997"/>
                </a:lnTo>
                <a:lnTo>
                  <a:pt x="10874938" y="73306"/>
                </a:lnTo>
                <a:lnTo>
                  <a:pt x="10898042" y="109643"/>
                </a:lnTo>
                <a:lnTo>
                  <a:pt x="10912766" y="150836"/>
                </a:lnTo>
                <a:lnTo>
                  <a:pt x="10917936" y="195707"/>
                </a:lnTo>
                <a:lnTo>
                  <a:pt x="10917936" y="5376011"/>
                </a:lnTo>
                <a:lnTo>
                  <a:pt x="10912766" y="5420891"/>
                </a:lnTo>
                <a:lnTo>
                  <a:pt x="10898042" y="5462090"/>
                </a:lnTo>
                <a:lnTo>
                  <a:pt x="10874938" y="5498433"/>
                </a:lnTo>
                <a:lnTo>
                  <a:pt x="10844629" y="5528744"/>
                </a:lnTo>
                <a:lnTo>
                  <a:pt x="10808292" y="5551849"/>
                </a:lnTo>
                <a:lnTo>
                  <a:pt x="10767099" y="5566574"/>
                </a:lnTo>
                <a:lnTo>
                  <a:pt x="10722229" y="5571744"/>
                </a:lnTo>
                <a:lnTo>
                  <a:pt x="195719" y="5571744"/>
                </a:lnTo>
                <a:lnTo>
                  <a:pt x="150844" y="5566574"/>
                </a:lnTo>
                <a:lnTo>
                  <a:pt x="109648" y="5551849"/>
                </a:lnTo>
                <a:lnTo>
                  <a:pt x="73308" y="5528744"/>
                </a:lnTo>
                <a:lnTo>
                  <a:pt x="42998" y="5498433"/>
                </a:lnTo>
                <a:lnTo>
                  <a:pt x="19893" y="5462090"/>
                </a:lnTo>
                <a:lnTo>
                  <a:pt x="5169" y="5420891"/>
                </a:lnTo>
                <a:lnTo>
                  <a:pt x="0" y="5376011"/>
                </a:lnTo>
                <a:lnTo>
                  <a:pt x="0" y="195707"/>
                </a:lnTo>
                <a:lnTo>
                  <a:pt x="5169" y="150836"/>
                </a:lnTo>
                <a:lnTo>
                  <a:pt x="19893" y="109643"/>
                </a:lnTo>
                <a:lnTo>
                  <a:pt x="42998" y="73306"/>
                </a:lnTo>
                <a:lnTo>
                  <a:pt x="73308" y="42997"/>
                </a:lnTo>
                <a:lnTo>
                  <a:pt x="109648" y="19893"/>
                </a:lnTo>
                <a:lnTo>
                  <a:pt x="150844" y="5169"/>
                </a:lnTo>
                <a:lnTo>
                  <a:pt x="195719" y="0"/>
                </a:lnTo>
                <a:close/>
              </a:path>
            </a:pathLst>
          </a:custGeom>
          <a:ln w="19050">
            <a:solidFill>
              <a:srgbClr val="00C5BA"/>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tx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4637532" cy="6857999"/>
          </a:xfrm>
          <a:prstGeom prst="rect">
            <a:avLst/>
          </a:prstGeom>
        </p:spPr>
      </p:pic>
      <p:sp>
        <p:nvSpPr>
          <p:cNvPr id="17" name="bg object 17"/>
          <p:cNvSpPr/>
          <p:nvPr/>
        </p:nvSpPr>
        <p:spPr>
          <a:xfrm>
            <a:off x="0" y="0"/>
            <a:ext cx="4638040" cy="6858000"/>
          </a:xfrm>
          <a:custGeom>
            <a:avLst/>
            <a:gdLst/>
            <a:ahLst/>
            <a:cxnLst/>
            <a:rect l="l" t="t" r="r" b="b"/>
            <a:pathLst>
              <a:path w="4638040" h="6858000">
                <a:moveTo>
                  <a:pt x="0" y="0"/>
                </a:moveTo>
                <a:lnTo>
                  <a:pt x="4637532" y="0"/>
                </a:lnTo>
                <a:lnTo>
                  <a:pt x="4637532" y="1900301"/>
                </a:lnTo>
                <a:lnTo>
                  <a:pt x="4267073" y="2178050"/>
                </a:lnTo>
                <a:lnTo>
                  <a:pt x="4262882" y="2184400"/>
                </a:lnTo>
                <a:lnTo>
                  <a:pt x="4256532" y="2193925"/>
                </a:lnTo>
                <a:lnTo>
                  <a:pt x="4250182" y="2201926"/>
                </a:lnTo>
                <a:lnTo>
                  <a:pt x="4250182" y="2211451"/>
                </a:lnTo>
                <a:lnTo>
                  <a:pt x="4250182" y="2220976"/>
                </a:lnTo>
                <a:lnTo>
                  <a:pt x="4256532" y="2228850"/>
                </a:lnTo>
                <a:lnTo>
                  <a:pt x="4262882" y="2238375"/>
                </a:lnTo>
                <a:lnTo>
                  <a:pt x="4267073" y="2244725"/>
                </a:lnTo>
                <a:lnTo>
                  <a:pt x="4637532" y="2522601"/>
                </a:lnTo>
                <a:lnTo>
                  <a:pt x="4637532" y="6857999"/>
                </a:lnTo>
                <a:lnTo>
                  <a:pt x="0" y="6857999"/>
                </a:lnTo>
                <a:lnTo>
                  <a:pt x="0" y="0"/>
                </a:lnTo>
                <a:close/>
              </a:path>
            </a:pathLst>
          </a:custGeom>
          <a:ln w="9525">
            <a:solidFill>
              <a:srgbClr val="00C5BA"/>
            </a:solidFill>
          </a:ln>
        </p:spPr>
        <p:txBody>
          <a:bodyPr wrap="square" lIns="0" tIns="0" rIns="0" bIns="0" rtlCol="0"/>
          <a:lstStyle/>
          <a:p>
            <a:endParaRPr/>
          </a:p>
        </p:txBody>
      </p:sp>
      <p:pic>
        <p:nvPicPr>
          <p:cNvPr id="18" name="bg object 18"/>
          <p:cNvPicPr/>
          <p:nvPr/>
        </p:nvPicPr>
        <p:blipFill>
          <a:blip r:embed="rId3" cstate="print"/>
          <a:stretch>
            <a:fillRect/>
          </a:stretch>
        </p:blipFill>
        <p:spPr>
          <a:xfrm>
            <a:off x="335279" y="1551432"/>
            <a:ext cx="3753612" cy="3806952"/>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1_3-Conten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1C4D39-70B5-4DE1-A235-3D9DACFCB32D}"/>
              </a:ext>
            </a:extLst>
          </p:cNvPr>
          <p:cNvSpPr txBox="1"/>
          <p:nvPr userDrawn="1"/>
        </p:nvSpPr>
        <p:spPr>
          <a:xfrm>
            <a:off x="9915314" y="524146"/>
            <a:ext cx="1389338" cy="205121"/>
          </a:xfrm>
          <a:prstGeom prst="rect">
            <a:avLst/>
          </a:prstGeom>
          <a:noFill/>
        </p:spPr>
        <p:txBody>
          <a:bodyPr wrap="square" rtlCol="0">
            <a:spAutoFit/>
          </a:bodyPr>
          <a:lstStyle/>
          <a:p>
            <a:pPr algn="r"/>
            <a:r>
              <a:rPr lang="en-US" altLang="zh-CN" sz="733" spc="0">
                <a:solidFill>
                  <a:schemeClr val="bg1">
                    <a:lumMod val="65000"/>
                  </a:schemeClr>
                </a:solidFill>
                <a:latin typeface="+mn-lt"/>
              </a:rPr>
              <a:t>Data Analysis Report</a:t>
            </a:r>
            <a:endParaRPr lang="en-US" sz="733" spc="0">
              <a:solidFill>
                <a:schemeClr val="bg1">
                  <a:lumMod val="65000"/>
                </a:schemeClr>
              </a:solidFill>
              <a:latin typeface="+mn-lt"/>
            </a:endParaRPr>
          </a:p>
        </p:txBody>
      </p:sp>
      <p:grpSp>
        <p:nvGrpSpPr>
          <p:cNvPr id="4" name="Group 3">
            <a:extLst>
              <a:ext uri="{FF2B5EF4-FFF2-40B4-BE49-F238E27FC236}">
                <a16:creationId xmlns:a16="http://schemas.microsoft.com/office/drawing/2014/main" id="{0917A833-4FC0-A716-ED4A-0EF24BE2F5CC}"/>
              </a:ext>
            </a:extLst>
          </p:cNvPr>
          <p:cNvGrpSpPr/>
          <p:nvPr userDrawn="1"/>
        </p:nvGrpSpPr>
        <p:grpSpPr>
          <a:xfrm>
            <a:off x="11321516" y="450427"/>
            <a:ext cx="321844" cy="321844"/>
            <a:chOff x="8740140" y="1159892"/>
            <a:chExt cx="807720" cy="807720"/>
          </a:xfrm>
        </p:grpSpPr>
        <p:sp>
          <p:nvSpPr>
            <p:cNvPr id="5" name="Oval 6">
              <a:extLst>
                <a:ext uri="{FF2B5EF4-FFF2-40B4-BE49-F238E27FC236}">
                  <a16:creationId xmlns:a16="http://schemas.microsoft.com/office/drawing/2014/main" id="{ECA6491D-AADA-CA32-12B1-A263ED7BDB3E}"/>
                </a:ext>
              </a:extLst>
            </p:cNvPr>
            <p:cNvSpPr/>
            <p:nvPr/>
          </p:nvSpPr>
          <p:spPr>
            <a:xfrm>
              <a:off x="8740140" y="1159892"/>
              <a:ext cx="807720" cy="807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6" name="Freeform: Shape 5">
              <a:extLst>
                <a:ext uri="{FF2B5EF4-FFF2-40B4-BE49-F238E27FC236}">
                  <a16:creationId xmlns:a16="http://schemas.microsoft.com/office/drawing/2014/main" id="{A75539A4-7C82-22BA-AFB9-398CEF3A9E65}"/>
                </a:ext>
              </a:extLst>
            </p:cNvPr>
            <p:cNvSpPr/>
            <p:nvPr/>
          </p:nvSpPr>
          <p:spPr>
            <a:xfrm>
              <a:off x="8853232" y="1489711"/>
              <a:ext cx="581536" cy="148084"/>
            </a:xfrm>
            <a:custGeom>
              <a:avLst/>
              <a:gdLst/>
              <a:ahLst/>
              <a:cxnLst/>
              <a:rect l="l" t="t" r="r" b="b"/>
              <a:pathLst>
                <a:path w="961453" h="244831">
                  <a:moveTo>
                    <a:pt x="841096" y="30861"/>
                  </a:moveTo>
                  <a:cubicBezTo>
                    <a:pt x="824179" y="30861"/>
                    <a:pt x="809263" y="34748"/>
                    <a:pt x="796347" y="42520"/>
                  </a:cubicBezTo>
                  <a:cubicBezTo>
                    <a:pt x="783431" y="50292"/>
                    <a:pt x="773259" y="61037"/>
                    <a:pt x="765829" y="74753"/>
                  </a:cubicBezTo>
                  <a:cubicBezTo>
                    <a:pt x="758399" y="88469"/>
                    <a:pt x="754685" y="104242"/>
                    <a:pt x="754685" y="122073"/>
                  </a:cubicBezTo>
                  <a:cubicBezTo>
                    <a:pt x="754685" y="135332"/>
                    <a:pt x="756799" y="147619"/>
                    <a:pt x="761028" y="158935"/>
                  </a:cubicBezTo>
                  <a:cubicBezTo>
                    <a:pt x="765257" y="170250"/>
                    <a:pt x="771201" y="179966"/>
                    <a:pt x="778859" y="188081"/>
                  </a:cubicBezTo>
                  <a:cubicBezTo>
                    <a:pt x="786517" y="196196"/>
                    <a:pt x="795661" y="202540"/>
                    <a:pt x="806291" y="207112"/>
                  </a:cubicBezTo>
                  <a:cubicBezTo>
                    <a:pt x="816921" y="211684"/>
                    <a:pt x="828523" y="213970"/>
                    <a:pt x="841096" y="213970"/>
                  </a:cubicBezTo>
                  <a:cubicBezTo>
                    <a:pt x="858241" y="213970"/>
                    <a:pt x="873271" y="210027"/>
                    <a:pt x="886187" y="202140"/>
                  </a:cubicBezTo>
                  <a:cubicBezTo>
                    <a:pt x="899103" y="194253"/>
                    <a:pt x="909333" y="183395"/>
                    <a:pt x="916876" y="169565"/>
                  </a:cubicBezTo>
                  <a:cubicBezTo>
                    <a:pt x="924420" y="155734"/>
                    <a:pt x="928192" y="139904"/>
                    <a:pt x="928192" y="122073"/>
                  </a:cubicBezTo>
                  <a:cubicBezTo>
                    <a:pt x="928192" y="108814"/>
                    <a:pt x="926020" y="96641"/>
                    <a:pt x="921677" y="85554"/>
                  </a:cubicBezTo>
                  <a:cubicBezTo>
                    <a:pt x="917334" y="74467"/>
                    <a:pt x="911276" y="64809"/>
                    <a:pt x="903503" y="56579"/>
                  </a:cubicBezTo>
                  <a:cubicBezTo>
                    <a:pt x="895731" y="48349"/>
                    <a:pt x="886587" y="42006"/>
                    <a:pt x="876071" y="37548"/>
                  </a:cubicBezTo>
                  <a:cubicBezTo>
                    <a:pt x="865556" y="33090"/>
                    <a:pt x="853897" y="30861"/>
                    <a:pt x="841096" y="30861"/>
                  </a:cubicBezTo>
                  <a:close/>
                  <a:moveTo>
                    <a:pt x="298171" y="30861"/>
                  </a:moveTo>
                  <a:cubicBezTo>
                    <a:pt x="281254" y="30861"/>
                    <a:pt x="266338" y="34748"/>
                    <a:pt x="253422" y="42520"/>
                  </a:cubicBezTo>
                  <a:cubicBezTo>
                    <a:pt x="240506" y="50292"/>
                    <a:pt x="230334" y="61037"/>
                    <a:pt x="222904" y="74753"/>
                  </a:cubicBezTo>
                  <a:cubicBezTo>
                    <a:pt x="215474" y="88469"/>
                    <a:pt x="211760" y="104242"/>
                    <a:pt x="211760" y="122073"/>
                  </a:cubicBezTo>
                  <a:cubicBezTo>
                    <a:pt x="211760" y="135332"/>
                    <a:pt x="213874" y="147619"/>
                    <a:pt x="218103" y="158935"/>
                  </a:cubicBezTo>
                  <a:cubicBezTo>
                    <a:pt x="222333" y="170250"/>
                    <a:pt x="228276" y="179966"/>
                    <a:pt x="235934" y="188081"/>
                  </a:cubicBezTo>
                  <a:cubicBezTo>
                    <a:pt x="243592" y="196196"/>
                    <a:pt x="252736" y="202540"/>
                    <a:pt x="263366" y="207112"/>
                  </a:cubicBezTo>
                  <a:cubicBezTo>
                    <a:pt x="273996" y="211684"/>
                    <a:pt x="285598" y="213970"/>
                    <a:pt x="298171" y="213970"/>
                  </a:cubicBezTo>
                  <a:cubicBezTo>
                    <a:pt x="315316" y="213970"/>
                    <a:pt x="330346" y="210027"/>
                    <a:pt x="343262" y="202140"/>
                  </a:cubicBezTo>
                  <a:cubicBezTo>
                    <a:pt x="356178" y="194253"/>
                    <a:pt x="366408" y="183395"/>
                    <a:pt x="373951" y="169565"/>
                  </a:cubicBezTo>
                  <a:cubicBezTo>
                    <a:pt x="381495" y="155734"/>
                    <a:pt x="385267" y="139904"/>
                    <a:pt x="385267" y="122073"/>
                  </a:cubicBezTo>
                  <a:cubicBezTo>
                    <a:pt x="385267" y="108814"/>
                    <a:pt x="383095" y="96641"/>
                    <a:pt x="378752" y="85554"/>
                  </a:cubicBezTo>
                  <a:cubicBezTo>
                    <a:pt x="374409" y="74467"/>
                    <a:pt x="368351" y="64809"/>
                    <a:pt x="360578" y="56579"/>
                  </a:cubicBezTo>
                  <a:cubicBezTo>
                    <a:pt x="352806" y="48349"/>
                    <a:pt x="343662" y="42006"/>
                    <a:pt x="333146" y="37548"/>
                  </a:cubicBezTo>
                  <a:cubicBezTo>
                    <a:pt x="322631" y="33090"/>
                    <a:pt x="310972" y="30861"/>
                    <a:pt x="298171" y="30861"/>
                  </a:cubicBezTo>
                  <a:close/>
                  <a:moveTo>
                    <a:pt x="0" y="3429"/>
                  </a:moveTo>
                  <a:lnTo>
                    <a:pt x="32233" y="3429"/>
                  </a:lnTo>
                  <a:lnTo>
                    <a:pt x="32233" y="211913"/>
                  </a:lnTo>
                  <a:lnTo>
                    <a:pt x="149504" y="211913"/>
                  </a:lnTo>
                  <a:lnTo>
                    <a:pt x="149504" y="241402"/>
                  </a:lnTo>
                  <a:lnTo>
                    <a:pt x="32233" y="241402"/>
                  </a:lnTo>
                  <a:lnTo>
                    <a:pt x="21946" y="241402"/>
                  </a:lnTo>
                  <a:lnTo>
                    <a:pt x="0" y="241402"/>
                  </a:lnTo>
                  <a:close/>
                  <a:moveTo>
                    <a:pt x="841096" y="0"/>
                  </a:moveTo>
                  <a:cubicBezTo>
                    <a:pt x="858012" y="0"/>
                    <a:pt x="873728" y="3087"/>
                    <a:pt x="888244" y="9259"/>
                  </a:cubicBezTo>
                  <a:cubicBezTo>
                    <a:pt x="902760" y="15431"/>
                    <a:pt x="915505" y="24118"/>
                    <a:pt x="926478" y="35319"/>
                  </a:cubicBezTo>
                  <a:cubicBezTo>
                    <a:pt x="937450" y="46521"/>
                    <a:pt x="946023" y="59551"/>
                    <a:pt x="952195" y="74410"/>
                  </a:cubicBezTo>
                  <a:cubicBezTo>
                    <a:pt x="958367" y="89269"/>
                    <a:pt x="961453" y="105271"/>
                    <a:pt x="961453" y="122416"/>
                  </a:cubicBezTo>
                  <a:cubicBezTo>
                    <a:pt x="961453" y="139332"/>
                    <a:pt x="958367" y="155220"/>
                    <a:pt x="952195" y="170079"/>
                  </a:cubicBezTo>
                  <a:cubicBezTo>
                    <a:pt x="946023" y="184938"/>
                    <a:pt x="937508" y="197968"/>
                    <a:pt x="926649" y="209169"/>
                  </a:cubicBezTo>
                  <a:cubicBezTo>
                    <a:pt x="915791" y="220371"/>
                    <a:pt x="903103" y="229115"/>
                    <a:pt x="888587" y="235401"/>
                  </a:cubicBezTo>
                  <a:cubicBezTo>
                    <a:pt x="874071" y="241688"/>
                    <a:pt x="858469" y="244831"/>
                    <a:pt x="841781" y="244831"/>
                  </a:cubicBezTo>
                  <a:cubicBezTo>
                    <a:pt x="824865" y="244831"/>
                    <a:pt x="809092" y="241688"/>
                    <a:pt x="794461" y="235401"/>
                  </a:cubicBezTo>
                  <a:cubicBezTo>
                    <a:pt x="779831" y="229115"/>
                    <a:pt x="767029" y="220314"/>
                    <a:pt x="756056" y="208998"/>
                  </a:cubicBezTo>
                  <a:cubicBezTo>
                    <a:pt x="745084" y="197682"/>
                    <a:pt x="736568" y="184595"/>
                    <a:pt x="730510" y="169736"/>
                  </a:cubicBezTo>
                  <a:cubicBezTo>
                    <a:pt x="724452" y="154877"/>
                    <a:pt x="721423" y="138989"/>
                    <a:pt x="721423" y="122073"/>
                  </a:cubicBezTo>
                  <a:cubicBezTo>
                    <a:pt x="721423" y="104928"/>
                    <a:pt x="724452" y="88983"/>
                    <a:pt x="730510" y="74238"/>
                  </a:cubicBezTo>
                  <a:cubicBezTo>
                    <a:pt x="736568" y="59494"/>
                    <a:pt x="745026" y="46521"/>
                    <a:pt x="755885" y="35319"/>
                  </a:cubicBezTo>
                  <a:cubicBezTo>
                    <a:pt x="766743" y="24118"/>
                    <a:pt x="779431" y="15431"/>
                    <a:pt x="793947" y="9259"/>
                  </a:cubicBezTo>
                  <a:cubicBezTo>
                    <a:pt x="808463" y="3087"/>
                    <a:pt x="824179" y="0"/>
                    <a:pt x="841096" y="0"/>
                  </a:cubicBezTo>
                  <a:close/>
                  <a:moveTo>
                    <a:pt x="576453" y="0"/>
                  </a:moveTo>
                  <a:cubicBezTo>
                    <a:pt x="595427" y="0"/>
                    <a:pt x="612915" y="3658"/>
                    <a:pt x="628917" y="10973"/>
                  </a:cubicBezTo>
                  <a:cubicBezTo>
                    <a:pt x="644919" y="18288"/>
                    <a:pt x="658292" y="28804"/>
                    <a:pt x="669036" y="42520"/>
                  </a:cubicBezTo>
                  <a:lnTo>
                    <a:pt x="646747" y="64809"/>
                  </a:lnTo>
                  <a:cubicBezTo>
                    <a:pt x="639204" y="53836"/>
                    <a:pt x="629260" y="45435"/>
                    <a:pt x="616915" y="39605"/>
                  </a:cubicBezTo>
                  <a:cubicBezTo>
                    <a:pt x="604571" y="33776"/>
                    <a:pt x="591083" y="30861"/>
                    <a:pt x="576453" y="30861"/>
                  </a:cubicBezTo>
                  <a:cubicBezTo>
                    <a:pt x="559079" y="30861"/>
                    <a:pt x="543706" y="34748"/>
                    <a:pt x="530333" y="42520"/>
                  </a:cubicBezTo>
                  <a:cubicBezTo>
                    <a:pt x="516960" y="50292"/>
                    <a:pt x="506559" y="61037"/>
                    <a:pt x="499129" y="74753"/>
                  </a:cubicBezTo>
                  <a:cubicBezTo>
                    <a:pt x="491700" y="88469"/>
                    <a:pt x="487985" y="104242"/>
                    <a:pt x="487985" y="122073"/>
                  </a:cubicBezTo>
                  <a:cubicBezTo>
                    <a:pt x="487985" y="140132"/>
                    <a:pt x="491757" y="156020"/>
                    <a:pt x="499300" y="169736"/>
                  </a:cubicBezTo>
                  <a:cubicBezTo>
                    <a:pt x="506844" y="183452"/>
                    <a:pt x="517017" y="194196"/>
                    <a:pt x="529819" y="201969"/>
                  </a:cubicBezTo>
                  <a:cubicBezTo>
                    <a:pt x="542620" y="209741"/>
                    <a:pt x="557251" y="213627"/>
                    <a:pt x="573710" y="213627"/>
                  </a:cubicBezTo>
                  <a:cubicBezTo>
                    <a:pt x="590398" y="213627"/>
                    <a:pt x="604857" y="210427"/>
                    <a:pt x="617087" y="204026"/>
                  </a:cubicBezTo>
                  <a:cubicBezTo>
                    <a:pt x="629317" y="197625"/>
                    <a:pt x="638746" y="188195"/>
                    <a:pt x="645376" y="175737"/>
                  </a:cubicBezTo>
                  <a:cubicBezTo>
                    <a:pt x="648691" y="169507"/>
                    <a:pt x="651177" y="162578"/>
                    <a:pt x="652834" y="154948"/>
                  </a:cubicBezTo>
                  <a:lnTo>
                    <a:pt x="653921" y="144018"/>
                  </a:lnTo>
                  <a:lnTo>
                    <a:pt x="571995" y="144018"/>
                  </a:lnTo>
                  <a:lnTo>
                    <a:pt x="571995" y="114529"/>
                  </a:lnTo>
                  <a:lnTo>
                    <a:pt x="688581" y="114529"/>
                  </a:lnTo>
                  <a:lnTo>
                    <a:pt x="688581" y="119330"/>
                  </a:lnTo>
                  <a:cubicBezTo>
                    <a:pt x="688581" y="146990"/>
                    <a:pt x="683723" y="170136"/>
                    <a:pt x="674008" y="188767"/>
                  </a:cubicBezTo>
                  <a:cubicBezTo>
                    <a:pt x="664292" y="207398"/>
                    <a:pt x="650805" y="221400"/>
                    <a:pt x="633546" y="230772"/>
                  </a:cubicBezTo>
                  <a:cubicBezTo>
                    <a:pt x="616286" y="240145"/>
                    <a:pt x="596570" y="244831"/>
                    <a:pt x="574396" y="244831"/>
                  </a:cubicBezTo>
                  <a:cubicBezTo>
                    <a:pt x="557708" y="244831"/>
                    <a:pt x="542106" y="241688"/>
                    <a:pt x="527590" y="235401"/>
                  </a:cubicBezTo>
                  <a:cubicBezTo>
                    <a:pt x="513074" y="229115"/>
                    <a:pt x="500386" y="220371"/>
                    <a:pt x="489528" y="209169"/>
                  </a:cubicBezTo>
                  <a:cubicBezTo>
                    <a:pt x="478669" y="197968"/>
                    <a:pt x="470154" y="184938"/>
                    <a:pt x="463982" y="170079"/>
                  </a:cubicBezTo>
                  <a:cubicBezTo>
                    <a:pt x="457810" y="155220"/>
                    <a:pt x="454723" y="139218"/>
                    <a:pt x="454723" y="122073"/>
                  </a:cubicBezTo>
                  <a:cubicBezTo>
                    <a:pt x="454723" y="104928"/>
                    <a:pt x="457810" y="88983"/>
                    <a:pt x="463982" y="74238"/>
                  </a:cubicBezTo>
                  <a:cubicBezTo>
                    <a:pt x="470154" y="59494"/>
                    <a:pt x="478726" y="46521"/>
                    <a:pt x="489699" y="35319"/>
                  </a:cubicBezTo>
                  <a:cubicBezTo>
                    <a:pt x="500672" y="24118"/>
                    <a:pt x="513531" y="15431"/>
                    <a:pt x="528276" y="9259"/>
                  </a:cubicBezTo>
                  <a:cubicBezTo>
                    <a:pt x="543020" y="3087"/>
                    <a:pt x="559079" y="0"/>
                    <a:pt x="576453" y="0"/>
                  </a:cubicBezTo>
                  <a:close/>
                  <a:moveTo>
                    <a:pt x="298171" y="0"/>
                  </a:moveTo>
                  <a:cubicBezTo>
                    <a:pt x="315087" y="0"/>
                    <a:pt x="330803" y="3087"/>
                    <a:pt x="345319" y="9259"/>
                  </a:cubicBezTo>
                  <a:cubicBezTo>
                    <a:pt x="359835" y="15431"/>
                    <a:pt x="372580" y="24118"/>
                    <a:pt x="383553" y="35319"/>
                  </a:cubicBezTo>
                  <a:cubicBezTo>
                    <a:pt x="394525" y="46521"/>
                    <a:pt x="403098" y="59551"/>
                    <a:pt x="409270" y="74410"/>
                  </a:cubicBezTo>
                  <a:cubicBezTo>
                    <a:pt x="415442" y="89269"/>
                    <a:pt x="418528" y="105271"/>
                    <a:pt x="418528" y="122416"/>
                  </a:cubicBezTo>
                  <a:cubicBezTo>
                    <a:pt x="418528" y="139332"/>
                    <a:pt x="415442" y="155220"/>
                    <a:pt x="409270" y="170079"/>
                  </a:cubicBezTo>
                  <a:cubicBezTo>
                    <a:pt x="403098" y="184938"/>
                    <a:pt x="394583" y="197968"/>
                    <a:pt x="383724" y="209169"/>
                  </a:cubicBezTo>
                  <a:cubicBezTo>
                    <a:pt x="372866" y="220371"/>
                    <a:pt x="360178" y="229115"/>
                    <a:pt x="345662" y="235401"/>
                  </a:cubicBezTo>
                  <a:cubicBezTo>
                    <a:pt x="331146" y="241688"/>
                    <a:pt x="315544" y="244831"/>
                    <a:pt x="298856" y="244831"/>
                  </a:cubicBezTo>
                  <a:cubicBezTo>
                    <a:pt x="281940" y="244831"/>
                    <a:pt x="266167" y="241688"/>
                    <a:pt x="251536" y="235401"/>
                  </a:cubicBezTo>
                  <a:cubicBezTo>
                    <a:pt x="236906" y="229115"/>
                    <a:pt x="224104" y="220314"/>
                    <a:pt x="213131" y="208998"/>
                  </a:cubicBezTo>
                  <a:cubicBezTo>
                    <a:pt x="202159" y="197682"/>
                    <a:pt x="193643" y="184595"/>
                    <a:pt x="187585" y="169736"/>
                  </a:cubicBezTo>
                  <a:cubicBezTo>
                    <a:pt x="181527" y="154877"/>
                    <a:pt x="178498" y="138989"/>
                    <a:pt x="178498" y="122073"/>
                  </a:cubicBezTo>
                  <a:cubicBezTo>
                    <a:pt x="178498" y="104928"/>
                    <a:pt x="181527" y="88983"/>
                    <a:pt x="187585" y="74238"/>
                  </a:cubicBezTo>
                  <a:cubicBezTo>
                    <a:pt x="193643" y="59494"/>
                    <a:pt x="202101" y="46521"/>
                    <a:pt x="212960" y="35319"/>
                  </a:cubicBezTo>
                  <a:cubicBezTo>
                    <a:pt x="223818" y="24118"/>
                    <a:pt x="236506" y="15431"/>
                    <a:pt x="251022" y="9259"/>
                  </a:cubicBezTo>
                  <a:cubicBezTo>
                    <a:pt x="265538" y="3087"/>
                    <a:pt x="281254" y="0"/>
                    <a:pt x="29817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spTree>
    <p:extLst>
      <p:ext uri="{BB962C8B-B14F-4D97-AF65-F5344CB8AC3E}">
        <p14:creationId xmlns:p14="http://schemas.microsoft.com/office/powerpoint/2010/main" val="190310040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extLst>
    <p:ext uri="{DCECCB84-F9BA-43D5-87BE-67443E8EF086}">
      <p15:sldGuideLst xmlns:p15="http://schemas.microsoft.com/office/powerpoint/2012/main">
        <p15:guide id="1" orient="horz" pos="1032">
          <p15:clr>
            <a:srgbClr val="FBAE40"/>
          </p15:clr>
        </p15:guide>
        <p15:guide id="2" orient="horz" pos="2040">
          <p15:clr>
            <a:srgbClr val="FBAE40"/>
          </p15:clr>
        </p15:guide>
        <p15:guide id="3" pos="674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Cov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539921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60298" y="205232"/>
            <a:ext cx="10654665" cy="1489710"/>
          </a:xfrm>
          <a:prstGeom prst="rect">
            <a:avLst/>
          </a:prstGeom>
        </p:spPr>
        <p:txBody>
          <a:bodyPr wrap="square" lIns="0" tIns="0" rIns="0" bIns="0">
            <a:spAutoFit/>
          </a:bodyPr>
          <a:lstStyle>
            <a:lvl1pPr>
              <a:defRPr sz="2800" b="1" i="0">
                <a:solidFill>
                  <a:schemeClr val="tx1"/>
                </a:solidFill>
                <a:latin typeface="Tahoma"/>
                <a:cs typeface="Tahoma"/>
              </a:defRPr>
            </a:lvl1pPr>
          </a:lstStyle>
          <a:p>
            <a:endParaRPr/>
          </a:p>
        </p:txBody>
      </p:sp>
      <p:sp>
        <p:nvSpPr>
          <p:cNvPr id="3" name="Holder 3"/>
          <p:cNvSpPr>
            <a:spLocks noGrp="1"/>
          </p:cNvSpPr>
          <p:nvPr>
            <p:ph type="body" idx="1"/>
          </p:nvPr>
        </p:nvSpPr>
        <p:spPr>
          <a:xfrm>
            <a:off x="2995041" y="2397378"/>
            <a:ext cx="6670675" cy="3150235"/>
          </a:xfrm>
          <a:prstGeom prst="rect">
            <a:avLst/>
          </a:prstGeom>
        </p:spPr>
        <p:txBody>
          <a:bodyPr wrap="square" lIns="0" tIns="0" rIns="0" bIns="0">
            <a:spAutoFit/>
          </a:bodyPr>
          <a:lstStyle>
            <a:lvl1pPr>
              <a:defRPr sz="1800" b="0" i="0">
                <a:solidFill>
                  <a:schemeClr val="tx1"/>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a:extLst>
              <a:ext uri="{FF2B5EF4-FFF2-40B4-BE49-F238E27FC236}">
                <a16:creationId xmlns:a16="http://schemas.microsoft.com/office/drawing/2014/main" id="{7A2F8082-1481-7209-AE6B-45424333B09C}"/>
              </a:ext>
            </a:extLst>
          </p:cNvPr>
          <p:cNvSpPr/>
          <p:nvPr/>
        </p:nvSpPr>
        <p:spPr>
          <a:xfrm>
            <a:off x="958552" y="1134964"/>
            <a:ext cx="705356" cy="705356"/>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5" name="Oval 6">
            <a:extLst>
              <a:ext uri="{FF2B5EF4-FFF2-40B4-BE49-F238E27FC236}">
                <a16:creationId xmlns:a16="http://schemas.microsoft.com/office/drawing/2014/main" id="{C3804CE1-955D-0E62-EB6E-3C96388BC314}"/>
              </a:ext>
            </a:extLst>
          </p:cNvPr>
          <p:cNvSpPr/>
          <p:nvPr/>
        </p:nvSpPr>
        <p:spPr>
          <a:xfrm>
            <a:off x="10286264" y="3429001"/>
            <a:ext cx="1527025" cy="1527025"/>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6" name="Oval 5">
            <a:extLst>
              <a:ext uri="{FF2B5EF4-FFF2-40B4-BE49-F238E27FC236}">
                <a16:creationId xmlns:a16="http://schemas.microsoft.com/office/drawing/2014/main" id="{6989E966-2FB0-6C67-B3DA-AC830136244E}"/>
              </a:ext>
            </a:extLst>
          </p:cNvPr>
          <p:cNvSpPr/>
          <p:nvPr/>
        </p:nvSpPr>
        <p:spPr>
          <a:xfrm>
            <a:off x="0" y="4407316"/>
            <a:ext cx="2187149" cy="21871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7" name="Oval 6">
            <a:extLst>
              <a:ext uri="{FF2B5EF4-FFF2-40B4-BE49-F238E27FC236}">
                <a16:creationId xmlns:a16="http://schemas.microsoft.com/office/drawing/2014/main" id="{97A42D6F-2CC5-3F44-F027-7DF9CDABF193}"/>
              </a:ext>
            </a:extLst>
          </p:cNvPr>
          <p:cNvSpPr/>
          <p:nvPr/>
        </p:nvSpPr>
        <p:spPr>
          <a:xfrm>
            <a:off x="9858134" y="135792"/>
            <a:ext cx="2191589" cy="187751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89E4B3F8-7444-5C38-95DC-A3F8D8BA7B20}"/>
              </a:ext>
            </a:extLst>
          </p:cNvPr>
          <p:cNvSpPr txBox="1"/>
          <p:nvPr/>
        </p:nvSpPr>
        <p:spPr>
          <a:xfrm flipH="1">
            <a:off x="2187149" y="2652990"/>
            <a:ext cx="7315200" cy="1754326"/>
          </a:xfrm>
          <a:prstGeom prst="rect">
            <a:avLst/>
          </a:prstGeom>
          <a:noFill/>
        </p:spPr>
        <p:txBody>
          <a:bodyPr wrap="square" rtlCol="0">
            <a:spAutoFit/>
          </a:bodyPr>
          <a:lstStyle/>
          <a:p>
            <a:pPr algn="ctr">
              <a:spcBef>
                <a:spcPts val="800"/>
              </a:spcBef>
            </a:pPr>
            <a:r>
              <a:rPr lang="en-US" altLang="zh-CN" sz="3600" b="1" dirty="0">
                <a:solidFill>
                  <a:schemeClr val="tx1">
                    <a:lumMod val="85000"/>
                    <a:lumOff val="15000"/>
                  </a:schemeClr>
                </a:solidFill>
                <a:latin typeface="+mj-lt"/>
                <a:ea typeface="Permanent Marker" panose="02000000000000000000" pitchFamily="2" charset="0"/>
                <a:cs typeface="Fredoka" pitchFamily="2" charset="-79"/>
              </a:rPr>
              <a:t>Data Analysis on a real time data set of a marketing campaign run by </a:t>
            </a:r>
            <a:r>
              <a:rPr lang="en-US" altLang="zh-CN" sz="3600" b="1" dirty="0" err="1">
                <a:solidFill>
                  <a:schemeClr val="tx1">
                    <a:lumMod val="85000"/>
                    <a:lumOff val="15000"/>
                  </a:schemeClr>
                </a:solidFill>
                <a:latin typeface="+mj-lt"/>
                <a:ea typeface="Permanent Marker" panose="02000000000000000000" pitchFamily="2" charset="0"/>
                <a:cs typeface="Fredoka" pitchFamily="2" charset="-79"/>
              </a:rPr>
              <a:t>Portugese</a:t>
            </a:r>
            <a:r>
              <a:rPr lang="en-US" altLang="zh-CN" sz="3600" b="1" dirty="0">
                <a:solidFill>
                  <a:schemeClr val="tx1">
                    <a:lumMod val="85000"/>
                    <a:lumOff val="15000"/>
                  </a:schemeClr>
                </a:solidFill>
                <a:latin typeface="+mj-lt"/>
                <a:ea typeface="Permanent Marker" panose="02000000000000000000" pitchFamily="2" charset="0"/>
                <a:cs typeface="Fredoka" pitchFamily="2" charset="-79"/>
              </a:rPr>
              <a:t> Bank</a:t>
            </a:r>
            <a:endParaRPr lang="en-US" altLang="zh-CN" sz="11500" b="1" dirty="0">
              <a:solidFill>
                <a:schemeClr val="tx1">
                  <a:lumMod val="85000"/>
                  <a:lumOff val="15000"/>
                </a:schemeClr>
              </a:solidFill>
              <a:latin typeface="+mj-lt"/>
              <a:ea typeface="Permanent Marker" panose="02000000000000000000" pitchFamily="2" charset="0"/>
              <a:cs typeface="Fredoka" pitchFamily="2" charset="-79"/>
            </a:endParaRPr>
          </a:p>
        </p:txBody>
      </p:sp>
      <p:sp>
        <p:nvSpPr>
          <p:cNvPr id="9" name="TextBox 8">
            <a:extLst>
              <a:ext uri="{FF2B5EF4-FFF2-40B4-BE49-F238E27FC236}">
                <a16:creationId xmlns:a16="http://schemas.microsoft.com/office/drawing/2014/main" id="{76866DA1-4AD4-53F7-EAE6-77DFDD9B8F7B}"/>
              </a:ext>
            </a:extLst>
          </p:cNvPr>
          <p:cNvSpPr txBox="1"/>
          <p:nvPr/>
        </p:nvSpPr>
        <p:spPr>
          <a:xfrm>
            <a:off x="5031296" y="6031752"/>
            <a:ext cx="2129409" cy="215444"/>
          </a:xfrm>
          <a:prstGeom prst="rect">
            <a:avLst/>
          </a:prstGeom>
          <a:noFill/>
        </p:spPr>
        <p:txBody>
          <a:bodyPr wrap="square" rtlCol="0">
            <a:spAutoFit/>
          </a:bodyPr>
          <a:lstStyle/>
          <a:p>
            <a:pPr algn="ctr"/>
            <a:r>
              <a:rPr lang="en-US" altLang="zh-CN" sz="800">
                <a:solidFill>
                  <a:schemeClr val="bg1"/>
                </a:solidFill>
                <a:latin typeface="+mn-lt"/>
              </a:rPr>
              <a:t>©2020-2021 </a:t>
            </a:r>
            <a:r>
              <a:rPr lang="en-US" altLang="zh-CN" sz="800">
                <a:solidFill>
                  <a:schemeClr val="bg1"/>
                </a:solidFill>
              </a:rPr>
              <a:t>MSLIDES</a:t>
            </a:r>
            <a:r>
              <a:rPr lang="en-US" altLang="zh-CN" sz="800">
                <a:solidFill>
                  <a:schemeClr val="bg1"/>
                </a:solidFill>
                <a:latin typeface="+mn-lt"/>
              </a:rPr>
              <a:t> Copyright</a:t>
            </a:r>
            <a:endParaRPr lang="zh-CN" altLang="en-US" sz="800">
              <a:solidFill>
                <a:schemeClr val="bg1"/>
              </a:solidFill>
              <a:latin typeface="+mn-lt"/>
            </a:endParaRPr>
          </a:p>
        </p:txBody>
      </p:sp>
      <p:sp>
        <p:nvSpPr>
          <p:cNvPr id="3" name="TextBox 2"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BEE60B6A-ACCD-C56E-E4F1-D52789F10591}"/>
              </a:ext>
            </a:extLst>
          </p:cNvPr>
          <p:cNvSpPr txBox="1"/>
          <p:nvPr/>
        </p:nvSpPr>
        <p:spPr>
          <a:xfrm flipH="1">
            <a:off x="2057400" y="279246"/>
            <a:ext cx="7407242" cy="1734064"/>
          </a:xfrm>
          <a:prstGeom prst="rect">
            <a:avLst/>
          </a:prstGeom>
          <a:noFill/>
        </p:spPr>
        <p:txBody>
          <a:bodyPr wrap="square" rtlCol="0">
            <a:spAutoFit/>
          </a:bodyPr>
          <a:lstStyle/>
          <a:p>
            <a:pPr algn="ctr">
              <a:spcBef>
                <a:spcPts val="800"/>
              </a:spcBef>
            </a:pPr>
            <a:r>
              <a:rPr lang="en-US" altLang="zh-CN" sz="5334" b="1" u="sng" dirty="0">
                <a:solidFill>
                  <a:schemeClr val="tx1">
                    <a:lumMod val="85000"/>
                    <a:lumOff val="15000"/>
                  </a:schemeClr>
                </a:solidFill>
                <a:latin typeface="+mj-lt"/>
                <a:ea typeface="Permanent Marker" panose="02000000000000000000" pitchFamily="2" charset="0"/>
                <a:cs typeface="Fredoka" pitchFamily="2" charset="-79"/>
              </a:rPr>
              <a:t>Banking Dataset Case Project</a:t>
            </a:r>
            <a:endParaRPr lang="en-US" altLang="zh-CN" sz="22934" b="1" u="sng" dirty="0">
              <a:solidFill>
                <a:schemeClr val="tx1">
                  <a:lumMod val="85000"/>
                  <a:lumOff val="15000"/>
                </a:schemeClr>
              </a:solidFill>
              <a:latin typeface="+mj-lt"/>
              <a:ea typeface="Permanent Marker" panose="02000000000000000000" pitchFamily="2" charset="0"/>
              <a:cs typeface="Fredoka" pitchFamily="2" charset="-79"/>
            </a:endParaRPr>
          </a:p>
        </p:txBody>
      </p:sp>
      <p:sp>
        <p:nvSpPr>
          <p:cNvPr id="10" name="TextBox 9"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93D96162-C828-7450-C100-0CA4AEA1F196}"/>
              </a:ext>
            </a:extLst>
          </p:cNvPr>
          <p:cNvSpPr txBox="1"/>
          <p:nvPr/>
        </p:nvSpPr>
        <p:spPr>
          <a:xfrm flipH="1">
            <a:off x="2392379" y="5334000"/>
            <a:ext cx="7407242" cy="1118255"/>
          </a:xfrm>
          <a:prstGeom prst="rect">
            <a:avLst/>
          </a:prstGeom>
          <a:noFill/>
        </p:spPr>
        <p:txBody>
          <a:bodyPr wrap="square" rtlCol="0">
            <a:spAutoFit/>
          </a:bodyPr>
          <a:lstStyle/>
          <a:p>
            <a:pPr algn="l">
              <a:spcBef>
                <a:spcPts val="800"/>
              </a:spcBef>
            </a:pPr>
            <a:r>
              <a:rPr lang="en-US" altLang="zh-CN" sz="3000" b="1" dirty="0">
                <a:solidFill>
                  <a:schemeClr val="tx1">
                    <a:lumMod val="85000"/>
                    <a:lumOff val="15000"/>
                  </a:schemeClr>
                </a:solidFill>
                <a:latin typeface="+mj-lt"/>
                <a:ea typeface="Permanent Marker" panose="02000000000000000000" pitchFamily="2" charset="0"/>
                <a:cs typeface="Fredoka" pitchFamily="2" charset="-79"/>
              </a:rPr>
              <a:t>April 2024</a:t>
            </a:r>
          </a:p>
          <a:p>
            <a:pPr algn="l">
              <a:spcBef>
                <a:spcPts val="800"/>
              </a:spcBef>
            </a:pPr>
            <a:r>
              <a:rPr lang="en-US" altLang="zh-CN" sz="3000" b="1" dirty="0">
                <a:solidFill>
                  <a:schemeClr val="tx1">
                    <a:lumMod val="85000"/>
                    <a:lumOff val="15000"/>
                  </a:schemeClr>
                </a:solidFill>
                <a:latin typeface="+mj-lt"/>
                <a:ea typeface="Permanent Marker" panose="02000000000000000000" pitchFamily="2" charset="0"/>
                <a:cs typeface="Fredoka" pitchFamily="2" charset="-79"/>
              </a:rPr>
              <a:t>Aryan Singhal</a:t>
            </a:r>
          </a:p>
        </p:txBody>
      </p:sp>
    </p:spTree>
    <p:extLst>
      <p:ext uri="{BB962C8B-B14F-4D97-AF65-F5344CB8AC3E}">
        <p14:creationId xmlns:p14="http://schemas.microsoft.com/office/powerpoint/2010/main" val="2299384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000" fill="hold">
                                          <p:stCondLst>
                                            <p:cond delay="0"/>
                                          </p:stCondLst>
                                        </p:cTn>
                                        <p:tgtEl>
                                          <p:spTgt spid="7"/>
                                        </p:tgtEl>
                                        <p:attrNameLst>
                                          <p:attrName>style.visibility</p:attrName>
                                        </p:attrNameLst>
                                      </p:cBhvr>
                                      <p:to>
                                        <p:strVal val="visible"/>
                                      </p:to>
                                    </p:set>
                                    <p:anim to="" calcmode="lin" valueType="num">
                                      <p:cBhvr>
                                        <p:cTn id="7" dur="1000" fill="hold">
                                          <p:stCondLst>
                                            <p:cond delay="0"/>
                                          </p:stCondLst>
                                        </p:cTn>
                                        <p:tgtEl>
                                          <p:spTgt spid="7"/>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7"/>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6"/>
                                        </p:tgtEl>
                                        <p:attrNameLst>
                                          <p:attrName>style.visibility</p:attrName>
                                        </p:attrNameLst>
                                      </p:cBhvr>
                                      <p:to>
                                        <p:strVal val="visible"/>
                                      </p:to>
                                    </p:set>
                                    <p:anim to="" calcmode="lin" valueType="num">
                                      <p:cBhvr>
                                        <p:cTn id="15"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17" presetID="0" presetClass="entr" presetSubtype="0" fill="hold" grpId="0" nodeType="withEffect">
                                  <p:stCondLst>
                                    <p:cond delay="0"/>
                                  </p:stCondLst>
                                  <p:childTnLst>
                                    <p:set>
                                      <p:cBhvr>
                                        <p:cTn id="18" dur="1000" fill="hold">
                                          <p:stCondLst>
                                            <p:cond delay="0"/>
                                          </p:stCondLst>
                                        </p:cTn>
                                        <p:tgtEl>
                                          <p:spTgt spid="4"/>
                                        </p:tgtEl>
                                        <p:attrNameLst>
                                          <p:attrName>style.visibility</p:attrName>
                                        </p:attrNameLst>
                                      </p:cBhvr>
                                      <p:to>
                                        <p:strVal val="visible"/>
                                      </p:to>
                                    </p:set>
                                    <p:anim to="" calcmode="lin" valueType="num">
                                      <p:cBhvr>
                                        <p:cTn id="19"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20"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0" presetClass="entr" presetSubtype="0" fill="hold" grpId="0" nodeType="afterEffect">
                                  <p:stCondLst>
                                    <p:cond delay="0"/>
                                  </p:stCondLst>
                                  <p:iterate type="lt">
                                    <p:tmPct val="3000"/>
                                  </p:iterate>
                                  <p:childTnLst>
                                    <p:set>
                                      <p:cBhvr>
                                        <p:cTn id="27" dur="750" fill="hold">
                                          <p:stCondLst>
                                            <p:cond delay="0"/>
                                          </p:stCondLst>
                                        </p:cTn>
                                        <p:tgtEl>
                                          <p:spTgt spid="11"/>
                                        </p:tgtEl>
                                        <p:attrNameLst>
                                          <p:attrName>style.visibility</p:attrName>
                                        </p:attrNameLst>
                                      </p:cBhvr>
                                      <p:to>
                                        <p:strVal val="visible"/>
                                      </p:to>
                                    </p:set>
                                    <p:anim to="" calcmode="lin" valueType="num">
                                      <p:cBhvr>
                                        <p:cTn id="28"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29" dur="750">
                                          <p:stCondLst>
                                            <p:cond delay="0"/>
                                          </p:stCondLst>
                                        </p:cTn>
                                        <p:tgtEl>
                                          <p:spTgt spid="11"/>
                                        </p:tgtEl>
                                      </p:cBhvr>
                                    </p:animEffect>
                                  </p:childTnLst>
                                </p:cTn>
                              </p:par>
                            </p:childTnLst>
                          </p:cTn>
                        </p:par>
                        <p:par>
                          <p:cTn id="30" fill="hold">
                            <p:stCondLst>
                              <p:cond delay="3258"/>
                            </p:stCondLst>
                            <p:childTnLst>
                              <p:par>
                                <p:cTn id="31" presetID="0" presetClass="entr" presetSubtype="0" fill="hold" grpId="0" nodeType="afterEffect">
                                  <p:stCondLst>
                                    <p:cond delay="0"/>
                                  </p:stCondLst>
                                  <p:iterate type="lt">
                                    <p:tmPct val="3000"/>
                                  </p:iterate>
                                  <p:childTnLst>
                                    <p:set>
                                      <p:cBhvr>
                                        <p:cTn id="32" dur="750" fill="hold">
                                          <p:stCondLst>
                                            <p:cond delay="0"/>
                                          </p:stCondLst>
                                        </p:cTn>
                                        <p:tgtEl>
                                          <p:spTgt spid="3"/>
                                        </p:tgtEl>
                                        <p:attrNameLst>
                                          <p:attrName>style.visibility</p:attrName>
                                        </p:attrNameLst>
                                      </p:cBhvr>
                                      <p:to>
                                        <p:strVal val="visible"/>
                                      </p:to>
                                    </p:set>
                                    <p:anim to="" calcmode="lin" valueType="num">
                                      <p:cBhvr>
                                        <p:cTn id="33"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34" dur="750">
                                          <p:stCondLst>
                                            <p:cond delay="0"/>
                                          </p:stCondLst>
                                        </p:cTn>
                                        <p:tgtEl>
                                          <p:spTgt spid="3"/>
                                        </p:tgtEl>
                                      </p:cBhvr>
                                    </p:animEffect>
                                  </p:childTnLst>
                                </p:cTn>
                              </p:par>
                            </p:childTnLst>
                          </p:cTn>
                        </p:par>
                        <p:par>
                          <p:cTn id="35" fill="hold">
                            <p:stCondLst>
                              <p:cond delay="4547"/>
                            </p:stCondLst>
                            <p:childTnLst>
                              <p:par>
                                <p:cTn id="36" presetID="0" presetClass="entr" presetSubtype="0" fill="hold" grpId="0" nodeType="afterEffect">
                                  <p:stCondLst>
                                    <p:cond delay="0"/>
                                  </p:stCondLst>
                                  <p:iterate type="lt">
                                    <p:tmPct val="3000"/>
                                  </p:iterate>
                                  <p:childTnLst>
                                    <p:set>
                                      <p:cBhvr>
                                        <p:cTn id="37" dur="750" fill="hold">
                                          <p:stCondLst>
                                            <p:cond delay="0"/>
                                          </p:stCondLst>
                                        </p:cTn>
                                        <p:tgtEl>
                                          <p:spTgt spid="10"/>
                                        </p:tgtEl>
                                        <p:attrNameLst>
                                          <p:attrName>style.visibility</p:attrName>
                                        </p:attrNameLst>
                                      </p:cBhvr>
                                      <p:to>
                                        <p:strVal val="visible"/>
                                      </p:to>
                                    </p:set>
                                    <p:anim to="" calcmode="lin" valueType="num">
                                      <p:cBhvr>
                                        <p:cTn id="38" dur="750" fill="hold">
                                          <p:stCondLst>
                                            <p:cond delay="0"/>
                                          </p:stCondLst>
                                        </p:cTn>
                                        <p:tgtEl>
                                          <p:spTgt spid="10"/>
                                        </p:tgtEl>
                                        <p:attrNameLst>
                                          <p:attrName>ppt_x</p:attrName>
                                        </p:attrNameLst>
                                      </p:cBhvr>
                                      <p:tavLst>
                                        <p:tav tm="0" fmla="#ppt_x+#ppt_w*((1.5-1.5*$)^3-(1.5-1.5*$)^2)">
                                          <p:val>
                                            <p:strVal val="0"/>
                                          </p:val>
                                        </p:tav>
                                        <p:tav tm="100000">
                                          <p:val>
                                            <p:strVal val="1"/>
                                          </p:val>
                                        </p:tav>
                                      </p:tavLst>
                                    </p:anim>
                                    <p:animEffect filter="fade">
                                      <p:cBhvr>
                                        <p:cTn id="39" dur="75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9" grpId="0"/>
      <p:bldP spid="3"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79165" y="845030"/>
            <a:ext cx="12033670" cy="5555121"/>
          </a:xfrm>
          <a:prstGeom prst="rect">
            <a:avLst/>
          </a:prstGeom>
        </p:spPr>
      </p:pic>
      <p:sp>
        <p:nvSpPr>
          <p:cNvPr id="4" name="object 4"/>
          <p:cNvSpPr txBox="1"/>
          <p:nvPr/>
        </p:nvSpPr>
        <p:spPr>
          <a:xfrm>
            <a:off x="5105400" y="237775"/>
            <a:ext cx="8594725" cy="580287"/>
          </a:xfrm>
          <a:prstGeom prst="rect">
            <a:avLst/>
          </a:prstGeom>
        </p:spPr>
        <p:txBody>
          <a:bodyPr vert="horz" wrap="square" lIns="0" tIns="86995" rIns="0" bIns="0" rtlCol="0">
            <a:spAutoFit/>
          </a:bodyPr>
          <a:lstStyle/>
          <a:p>
            <a:pPr marL="12700">
              <a:lnSpc>
                <a:spcPct val="100000"/>
              </a:lnSpc>
              <a:spcBef>
                <a:spcPts val="685"/>
              </a:spcBef>
            </a:pPr>
            <a:r>
              <a:rPr sz="3200" b="1" spc="-10" dirty="0">
                <a:latin typeface="Tahoma"/>
                <a:cs typeface="Tahoma"/>
              </a:rPr>
              <a:t>PROBLEMS</a:t>
            </a:r>
            <a:endParaRPr lang="en-IN" sz="3200" b="1" spc="-10" dirty="0">
              <a:latin typeface="Tahoma"/>
              <a:cs typeface="Tahoma"/>
            </a:endParaRPr>
          </a:p>
        </p:txBody>
      </p:sp>
      <p:sp>
        <p:nvSpPr>
          <p:cNvPr id="6" name="TextBox 5">
            <a:extLst>
              <a:ext uri="{FF2B5EF4-FFF2-40B4-BE49-F238E27FC236}">
                <a16:creationId xmlns:a16="http://schemas.microsoft.com/office/drawing/2014/main" id="{84F2439F-37D6-6DF3-2C95-E6551B54C396}"/>
              </a:ext>
            </a:extLst>
          </p:cNvPr>
          <p:cNvSpPr txBox="1"/>
          <p:nvPr/>
        </p:nvSpPr>
        <p:spPr>
          <a:xfrm>
            <a:off x="1752600" y="2286176"/>
            <a:ext cx="4724400" cy="646331"/>
          </a:xfrm>
          <a:prstGeom prst="rect">
            <a:avLst/>
          </a:prstGeom>
          <a:noFill/>
        </p:spPr>
        <p:txBody>
          <a:bodyPr wrap="square" rtlCol="0">
            <a:spAutoFit/>
          </a:bodyPr>
          <a:lstStyle/>
          <a:p>
            <a:r>
              <a:rPr lang="en-IN" dirty="0"/>
              <a:t>:</a:t>
            </a:r>
          </a:p>
          <a:p>
            <a:pPr marL="342900" indent="-342900">
              <a:buFont typeface="Arial" panose="020B0604020202020204" pitchFamily="34" charset="0"/>
              <a:buChar char="•"/>
            </a:pPr>
            <a:endParaRPr lang="en-IN" dirty="0"/>
          </a:p>
        </p:txBody>
      </p:sp>
      <p:sp>
        <p:nvSpPr>
          <p:cNvPr id="8" name="object 4">
            <a:extLst>
              <a:ext uri="{FF2B5EF4-FFF2-40B4-BE49-F238E27FC236}">
                <a16:creationId xmlns:a16="http://schemas.microsoft.com/office/drawing/2014/main" id="{735FE1A7-E0BA-0EB3-FD88-5FE27EF29BAF}"/>
              </a:ext>
            </a:extLst>
          </p:cNvPr>
          <p:cNvSpPr/>
          <p:nvPr/>
        </p:nvSpPr>
        <p:spPr>
          <a:xfrm>
            <a:off x="1830845" y="2283081"/>
            <a:ext cx="1750555" cy="400363"/>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400" b="1" u="sng" dirty="0">
                <a:latin typeface="Tahoma" panose="020B0604030504040204" pitchFamily="34" charset="0"/>
                <a:ea typeface="Tahoma" panose="020B0604030504040204" pitchFamily="34" charset="0"/>
                <a:cs typeface="Tahoma" panose="020B0604030504040204" pitchFamily="34" charset="0"/>
              </a:rPr>
              <a:t>Dirty Data:</a:t>
            </a:r>
            <a:endParaRPr sz="2400" b="1" u="sng" dirty="0">
              <a:latin typeface="Tahoma" panose="020B0604030504040204" pitchFamily="34" charset="0"/>
              <a:ea typeface="Tahoma" panose="020B0604030504040204" pitchFamily="34" charset="0"/>
              <a:cs typeface="Tahoma" panose="020B0604030504040204" pitchFamily="34" charset="0"/>
            </a:endParaRPr>
          </a:p>
        </p:txBody>
      </p:sp>
      <p:grpSp>
        <p:nvGrpSpPr>
          <p:cNvPr id="9" name="object 10">
            <a:extLst>
              <a:ext uri="{FF2B5EF4-FFF2-40B4-BE49-F238E27FC236}">
                <a16:creationId xmlns:a16="http://schemas.microsoft.com/office/drawing/2014/main" id="{173998D1-2DCA-30B9-8089-CCE68AE9F21B}"/>
              </a:ext>
            </a:extLst>
          </p:cNvPr>
          <p:cNvGrpSpPr/>
          <p:nvPr/>
        </p:nvGrpSpPr>
        <p:grpSpPr>
          <a:xfrm>
            <a:off x="6824971" y="2103157"/>
            <a:ext cx="1938029" cy="580287"/>
            <a:chOff x="5227568" y="4125252"/>
            <a:chExt cx="5907405" cy="1885001"/>
          </a:xfrm>
        </p:grpSpPr>
        <p:sp>
          <p:nvSpPr>
            <p:cNvPr id="10" name="object 11">
              <a:extLst>
                <a:ext uri="{FF2B5EF4-FFF2-40B4-BE49-F238E27FC236}">
                  <a16:creationId xmlns:a16="http://schemas.microsoft.com/office/drawing/2014/main" id="{B65DA1FD-E613-19B7-71A6-973E55673E20}"/>
                </a:ext>
              </a:extLst>
            </p:cNvPr>
            <p:cNvSpPr/>
            <p:nvPr/>
          </p:nvSpPr>
          <p:spPr>
            <a:xfrm>
              <a:off x="5227568" y="4603093"/>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sz="2400" b="1" u="sng" dirty="0">
                  <a:latin typeface="Tahoma" panose="020B0604030504040204" pitchFamily="34" charset="0"/>
                  <a:ea typeface="Tahoma" panose="020B0604030504040204" pitchFamily="34" charset="0"/>
                  <a:cs typeface="Tahoma" panose="020B0604030504040204" pitchFamily="34" charset="0"/>
                </a:rPr>
                <a:t>Messy Data:</a:t>
              </a:r>
              <a:endParaRPr sz="2400" b="1" u="sng" dirty="0">
                <a:latin typeface="Tahoma" panose="020B0604030504040204" pitchFamily="34" charset="0"/>
                <a:ea typeface="Tahoma" panose="020B0604030504040204" pitchFamily="34" charset="0"/>
                <a:cs typeface="Tahoma" panose="020B0604030504040204" pitchFamily="34" charset="0"/>
              </a:endParaRPr>
            </a:p>
          </p:txBody>
        </p:sp>
        <p:sp>
          <p:nvSpPr>
            <p:cNvPr id="11" name="object 12">
              <a:extLst>
                <a:ext uri="{FF2B5EF4-FFF2-40B4-BE49-F238E27FC236}">
                  <a16:creationId xmlns:a16="http://schemas.microsoft.com/office/drawing/2014/main" id="{5BD54B44-E86E-1749-6F26-1EB34F760022}"/>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2" name="object 13">
              <a:extLst>
                <a:ext uri="{FF2B5EF4-FFF2-40B4-BE49-F238E27FC236}">
                  <a16:creationId xmlns:a16="http://schemas.microsoft.com/office/drawing/2014/main" id="{859B2A9D-50C4-AE82-F7F8-BA00611370B1}"/>
                </a:ext>
              </a:extLst>
            </p:cNvPr>
            <p:cNvPicPr/>
            <p:nvPr/>
          </p:nvPicPr>
          <p:blipFill>
            <a:blip r:embed="rId3" cstate="print"/>
            <a:stretch>
              <a:fillRect/>
            </a:stretch>
          </p:blipFill>
          <p:spPr>
            <a:xfrm>
              <a:off x="6454459" y="4427888"/>
              <a:ext cx="95492" cy="175205"/>
            </a:xfrm>
            <a:prstGeom prst="rect">
              <a:avLst/>
            </a:prstGeom>
          </p:spPr>
        </p:pic>
      </p:grpSp>
      <p:sp>
        <p:nvSpPr>
          <p:cNvPr id="14" name="TextBox 13">
            <a:extLst>
              <a:ext uri="{FF2B5EF4-FFF2-40B4-BE49-F238E27FC236}">
                <a16:creationId xmlns:a16="http://schemas.microsoft.com/office/drawing/2014/main" id="{F1F9163A-5958-58CF-9E85-768F37CA2E74}"/>
              </a:ext>
            </a:extLst>
          </p:cNvPr>
          <p:cNvSpPr txBox="1"/>
          <p:nvPr/>
        </p:nvSpPr>
        <p:spPr>
          <a:xfrm>
            <a:off x="1830845" y="2936983"/>
            <a:ext cx="4265155" cy="2215991"/>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Completeness Issues : </a:t>
            </a:r>
            <a:r>
              <a:rPr lang="en-IN" sz="2000" dirty="0">
                <a:latin typeface="Verdana" panose="020B0604030504040204" pitchFamily="34" charset="0"/>
                <a:ea typeface="Verdana" panose="020B0604030504040204" pitchFamily="34" charset="0"/>
              </a:rPr>
              <a:t>Presence of null values , missing column</a:t>
            </a:r>
          </a:p>
          <a:p>
            <a:pPr marL="285750" indent="-285750">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Validity Issues : </a:t>
            </a:r>
            <a:r>
              <a:rPr lang="en-IN" sz="2000" dirty="0">
                <a:latin typeface="Verdana" panose="020B0604030504040204" pitchFamily="34" charset="0"/>
                <a:ea typeface="Verdana" panose="020B0604030504040204" pitchFamily="34" charset="0"/>
              </a:rPr>
              <a:t>Duplicate Entries and wrong data type assigned to columns</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id="{F3F5103D-DD33-A84E-1D3A-159B7F2CC895}"/>
              </a:ext>
            </a:extLst>
          </p:cNvPr>
          <p:cNvSpPr txBox="1"/>
          <p:nvPr/>
        </p:nvSpPr>
        <p:spPr>
          <a:xfrm>
            <a:off x="6824971" y="2914705"/>
            <a:ext cx="3366627" cy="707886"/>
          </a:xfrm>
          <a:prstGeom prst="rect">
            <a:avLst/>
          </a:prstGeom>
          <a:noFill/>
        </p:spPr>
        <p:txBody>
          <a:bodyPr wrap="none" rtlCol="0">
            <a:spAutoFit/>
          </a:bodyPr>
          <a:lstStyle/>
          <a:p>
            <a:pPr marL="285750" indent="-285750">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Redundant Columns</a:t>
            </a:r>
          </a:p>
          <a:p>
            <a:pPr marL="285750" indent="-285750">
              <a:buFont typeface="Arial" panose="020B0604020202020204" pitchFamily="34" charset="0"/>
              <a:buChar char="•"/>
            </a:pPr>
            <a:r>
              <a:rPr lang="en-IN" sz="2000" b="1" u="sng" dirty="0">
                <a:latin typeface="Verdana" panose="020B0604030504040204" pitchFamily="34" charset="0"/>
                <a:ea typeface="Verdana" panose="020B0604030504040204" pitchFamily="34" charset="0"/>
              </a:rPr>
              <a:t>Missing Columns</a:t>
            </a:r>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p:cTn id="18" dur="500" fill="hold"/>
                                        <p:tgtEl>
                                          <p:spTgt spid="14"/>
                                        </p:tgtEl>
                                        <p:attrNameLst>
                                          <p:attrName>ppt_w</p:attrName>
                                        </p:attrNameLst>
                                      </p:cBhvr>
                                      <p:tavLst>
                                        <p:tav tm="0">
                                          <p:val>
                                            <p:fltVal val="0"/>
                                          </p:val>
                                        </p:tav>
                                        <p:tav tm="100000">
                                          <p:val>
                                            <p:strVal val="#ppt_w"/>
                                          </p:val>
                                        </p:tav>
                                      </p:tavLst>
                                    </p:anim>
                                    <p:anim calcmode="lin" valueType="num">
                                      <p:cBhvr>
                                        <p:cTn id="19" dur="500" fill="hold"/>
                                        <p:tgtEl>
                                          <p:spTgt spid="14"/>
                                        </p:tgtEl>
                                        <p:attrNameLst>
                                          <p:attrName>ppt_h</p:attrName>
                                        </p:attrNameLst>
                                      </p:cBhvr>
                                      <p:tavLst>
                                        <p:tav tm="0">
                                          <p:val>
                                            <p:fltVal val="0"/>
                                          </p:val>
                                        </p:tav>
                                        <p:tav tm="100000">
                                          <p:val>
                                            <p:strVal val="#ppt_h"/>
                                          </p:val>
                                        </p:tav>
                                      </p:tavLst>
                                    </p:anim>
                                    <p:animEffect transition="in" filter="fade">
                                      <p:cBhvr>
                                        <p:cTn id="20" dur="500"/>
                                        <p:tgtEl>
                                          <p:spTgt spid="14"/>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90500" y="914400"/>
            <a:ext cx="11811000" cy="5625083"/>
          </a:xfrm>
          <a:prstGeom prst="rect">
            <a:avLst/>
          </a:prstGeom>
        </p:spPr>
      </p:pic>
      <p:sp>
        <p:nvSpPr>
          <p:cNvPr id="5" name="TextBox 4">
            <a:extLst>
              <a:ext uri="{FF2B5EF4-FFF2-40B4-BE49-F238E27FC236}">
                <a16:creationId xmlns:a16="http://schemas.microsoft.com/office/drawing/2014/main" id="{9B34D47C-779C-E604-B933-8435EF348D27}"/>
              </a:ext>
            </a:extLst>
          </p:cNvPr>
          <p:cNvSpPr txBox="1"/>
          <p:nvPr/>
        </p:nvSpPr>
        <p:spPr>
          <a:xfrm>
            <a:off x="4419600" y="318517"/>
            <a:ext cx="3589444" cy="584775"/>
          </a:xfrm>
          <a:prstGeom prst="rect">
            <a:avLst/>
          </a:prstGeom>
          <a:noFill/>
        </p:spPr>
        <p:txBody>
          <a:bodyPr wrap="none" rtlCol="0">
            <a:spAutoFit/>
          </a:bodyPr>
          <a:lstStyle/>
          <a:p>
            <a:pPr algn="ctr"/>
            <a:r>
              <a:rPr lang="en-IN" sz="3200" b="1" dirty="0">
                <a:latin typeface="Tahoma" panose="020B0604030504040204" pitchFamily="34" charset="0"/>
                <a:ea typeface="Tahoma" panose="020B0604030504040204" pitchFamily="34" charset="0"/>
                <a:cs typeface="Tahoma" panose="020B0604030504040204" pitchFamily="34" charset="0"/>
              </a:rPr>
              <a:t>WORKAROUNDS</a:t>
            </a:r>
          </a:p>
        </p:txBody>
      </p:sp>
      <p:sp>
        <p:nvSpPr>
          <p:cNvPr id="7" name="TextBox 6">
            <a:extLst>
              <a:ext uri="{FF2B5EF4-FFF2-40B4-BE49-F238E27FC236}">
                <a16:creationId xmlns:a16="http://schemas.microsoft.com/office/drawing/2014/main" id="{99C39391-0EAA-E71C-0E46-D946CA05C792}"/>
              </a:ext>
            </a:extLst>
          </p:cNvPr>
          <p:cNvSpPr txBox="1"/>
          <p:nvPr/>
        </p:nvSpPr>
        <p:spPr>
          <a:xfrm>
            <a:off x="1295400" y="2667000"/>
            <a:ext cx="10275570" cy="2677656"/>
          </a:xfrm>
          <a:prstGeom prst="rect">
            <a:avLst/>
          </a:prstGeom>
          <a:noFill/>
        </p:spPr>
        <p:txBody>
          <a:bodyPr wrap="none" rtlCol="0">
            <a:spAutoFit/>
          </a:bodyPr>
          <a:lstStyle/>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rPr>
              <a:t>All missing values have been replaced with the string ‘No Data’</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rPr>
              <a:t>Duplicate entries removed.</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rPr>
              <a:t>Data Type of columns Corrected.</a:t>
            </a:r>
          </a:p>
          <a:p>
            <a:pPr marL="285750" indent="-285750">
              <a:buFont typeface="Arial" panose="020B0604020202020204" pitchFamily="34" charset="0"/>
              <a:buChar char="•"/>
            </a:pPr>
            <a:r>
              <a:rPr lang="en-IN" sz="2400" dirty="0">
                <a:latin typeface="Verdana" panose="020B0604030504040204" pitchFamily="34" charset="0"/>
                <a:ea typeface="Verdana" panose="020B0604030504040204" pitchFamily="34" charset="0"/>
              </a:rPr>
              <a:t>Redundant/Unnecessary columns also removed.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8178640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3581400" y="959339"/>
            <a:ext cx="4939323" cy="49393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4236334" y="2057400"/>
            <a:ext cx="3719332" cy="2462213"/>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4800" b="1" dirty="0">
                <a:solidFill>
                  <a:schemeClr val="bg1"/>
                </a:solidFill>
                <a:latin typeface="+mj-lt"/>
              </a:rPr>
              <a:t>03.</a:t>
            </a:r>
          </a:p>
          <a:p>
            <a:pPr algn="ctr"/>
            <a:r>
              <a:rPr lang="en-US" altLang="zh-CN" sz="4800" b="1" dirty="0">
                <a:solidFill>
                  <a:schemeClr val="bg1"/>
                </a:solidFill>
                <a:latin typeface="+mj-lt"/>
              </a:rPr>
              <a:t>Exploratory Data Analysis</a:t>
            </a:r>
          </a:p>
        </p:txBody>
      </p:sp>
      <p:sp>
        <p:nvSpPr>
          <p:cNvPr id="5" name="Oval 6">
            <a:extLst>
              <a:ext uri="{FF2B5EF4-FFF2-40B4-BE49-F238E27FC236}">
                <a16:creationId xmlns:a16="http://schemas.microsoft.com/office/drawing/2014/main" id="{A250898C-9D93-3171-CADA-02ABB946B61C}"/>
              </a:ext>
            </a:extLst>
          </p:cNvPr>
          <p:cNvSpPr/>
          <p:nvPr/>
        </p:nvSpPr>
        <p:spPr>
          <a:xfrm>
            <a:off x="824211" y="-932688"/>
            <a:ext cx="2558288" cy="25582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Tree>
    <p:extLst>
      <p:ext uri="{BB962C8B-B14F-4D97-AF65-F5344CB8AC3E}">
        <p14:creationId xmlns:p14="http://schemas.microsoft.com/office/powerpoint/2010/main" val="259564729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sp>
        <p:nvSpPr>
          <p:cNvPr id="15" name="TextBox 14">
            <a:extLst>
              <a:ext uri="{FF2B5EF4-FFF2-40B4-BE49-F238E27FC236}">
                <a16:creationId xmlns:a16="http://schemas.microsoft.com/office/drawing/2014/main" id="{4B016E61-54B4-2077-BE18-38D3072C6E0B}"/>
              </a:ext>
            </a:extLst>
          </p:cNvPr>
          <p:cNvSpPr txBox="1"/>
          <p:nvPr/>
        </p:nvSpPr>
        <p:spPr>
          <a:xfrm>
            <a:off x="791401" y="4572000"/>
            <a:ext cx="10714799" cy="1477328"/>
          </a:xfrm>
          <a:prstGeom prst="rect">
            <a:avLst/>
          </a:prstGeom>
          <a:noFill/>
        </p:spPr>
        <p:txBody>
          <a:bodyPr wrap="square" rtlCol="0">
            <a:spAutoFit/>
          </a:bodyPr>
          <a:lstStyle/>
          <a:p>
            <a:endParaRPr lang="en-US" dirty="0"/>
          </a:p>
          <a:p>
            <a:r>
              <a:rPr lang="en-US" dirty="0">
                <a:latin typeface="Verdana" panose="020B0604030504040204" pitchFamily="34" charset="0"/>
                <a:ea typeface="Verdana" panose="020B0604030504040204" pitchFamily="34" charset="0"/>
              </a:rPr>
              <a:t>1. 43% of the clients are between the age of 30 and 40.</a:t>
            </a:r>
          </a:p>
          <a:p>
            <a:r>
              <a:rPr lang="en-US" dirty="0">
                <a:latin typeface="Verdana" panose="020B0604030504040204" pitchFamily="34" charset="0"/>
                <a:ea typeface="Verdana" panose="020B0604030504040204" pitchFamily="34" charset="0"/>
              </a:rPr>
              <a:t>2. Clients above the age of 70 are classified as outliers (487 such entries).</a:t>
            </a:r>
          </a:p>
          <a:p>
            <a:r>
              <a:rPr lang="en-US" dirty="0">
                <a:latin typeface="Verdana" panose="020B0604030504040204" pitchFamily="34" charset="0"/>
                <a:ea typeface="Verdana" panose="020B0604030504040204" pitchFamily="34" charset="0"/>
              </a:rPr>
              <a:t>3. The age column data is Normally Distributed.</a:t>
            </a:r>
          </a:p>
          <a:p>
            <a:r>
              <a:rPr lang="en-US" dirty="0">
                <a:latin typeface="Verdana" panose="020B0604030504040204" pitchFamily="34" charset="0"/>
                <a:ea typeface="Verdana" panose="020B0604030504040204" pitchFamily="34" charset="0"/>
              </a:rPr>
              <a:t>4. The median is 39 years.</a:t>
            </a: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914400" y="4632526"/>
            <a:ext cx="1219200"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r>
                <a:rPr lang="en-IN" b="1" u="sng" dirty="0"/>
                <a:t>:</a:t>
              </a:r>
              <a:endParaRPr b="1" u="sng" dirty="0"/>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2" cstate="print"/>
            <a:stretch>
              <a:fillRect/>
            </a:stretch>
          </p:blipFill>
          <p:spPr>
            <a:xfrm>
              <a:off x="6454459" y="4427888"/>
              <a:ext cx="95492" cy="175205"/>
            </a:xfrm>
            <a:prstGeom prst="rect">
              <a:avLst/>
            </a:prstGeom>
          </p:spPr>
        </p:pic>
      </p:grpSp>
      <p:pic>
        <p:nvPicPr>
          <p:cNvPr id="21" name="Picture 20">
            <a:extLst>
              <a:ext uri="{FF2B5EF4-FFF2-40B4-BE49-F238E27FC236}">
                <a16:creationId xmlns:a16="http://schemas.microsoft.com/office/drawing/2014/main" id="{238C6BDA-5FC8-7A9B-1829-1896F42736AC}"/>
              </a:ext>
            </a:extLst>
          </p:cNvPr>
          <p:cNvPicPr>
            <a:picLocks noChangeAspect="1"/>
          </p:cNvPicPr>
          <p:nvPr/>
        </p:nvPicPr>
        <p:blipFill>
          <a:blip r:embed="rId3"/>
          <a:stretch>
            <a:fillRect/>
          </a:stretch>
        </p:blipFill>
        <p:spPr>
          <a:xfrm>
            <a:off x="685799" y="806551"/>
            <a:ext cx="5117184" cy="3541903"/>
          </a:xfrm>
          <a:prstGeom prst="rect">
            <a:avLst/>
          </a:prstGeom>
        </p:spPr>
      </p:pic>
      <p:pic>
        <p:nvPicPr>
          <p:cNvPr id="25" name="Picture 24">
            <a:extLst>
              <a:ext uri="{FF2B5EF4-FFF2-40B4-BE49-F238E27FC236}">
                <a16:creationId xmlns:a16="http://schemas.microsoft.com/office/drawing/2014/main" id="{C28EC261-AEBC-94E2-00DD-35D5E6C51FCE}"/>
              </a:ext>
            </a:extLst>
          </p:cNvPr>
          <p:cNvPicPr>
            <a:picLocks noChangeAspect="1"/>
          </p:cNvPicPr>
          <p:nvPr/>
        </p:nvPicPr>
        <p:blipFill>
          <a:blip r:embed="rId4"/>
          <a:stretch>
            <a:fillRect/>
          </a:stretch>
        </p:blipFill>
        <p:spPr>
          <a:xfrm>
            <a:off x="6389018" y="777221"/>
            <a:ext cx="4847399" cy="3633009"/>
          </a:xfrm>
          <a:prstGeom prst="rect">
            <a:avLst/>
          </a:prstGeom>
        </p:spPr>
      </p:pic>
      <p:sp>
        <p:nvSpPr>
          <p:cNvPr id="26" name="object 4">
            <a:extLst>
              <a:ext uri="{FF2B5EF4-FFF2-40B4-BE49-F238E27FC236}">
                <a16:creationId xmlns:a16="http://schemas.microsoft.com/office/drawing/2014/main" id="{1117CE55-4F0E-7B11-31A1-0F53A6D20B46}"/>
              </a:ext>
            </a:extLst>
          </p:cNvPr>
          <p:cNvSpPr/>
          <p:nvPr/>
        </p:nvSpPr>
        <p:spPr>
          <a:xfrm>
            <a:off x="3947647" y="46869"/>
            <a:ext cx="4296705"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1 : Age vs Clients</a:t>
            </a:r>
            <a:endParaRPr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958354" y="216506"/>
            <a:ext cx="778852"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199115" y="1584844"/>
            <a:ext cx="5078486" cy="3970318"/>
          </a:xfrm>
          <a:prstGeom prst="rect">
            <a:avLst/>
          </a:prstGeom>
          <a:noFill/>
        </p:spPr>
        <p:txBody>
          <a:bodyPr wrap="square" rtlCol="0">
            <a:spAutoFit/>
          </a:bodyPr>
          <a:lstStyle/>
          <a:p>
            <a:endParaRPr lang="en-US" dirty="0"/>
          </a:p>
          <a:p>
            <a:endParaRPr lang="en-US" dirty="0">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Majority of the clients(42.4%) have blue collar jobs or are in some management role. </a:t>
            </a:r>
          </a:p>
          <a:p>
            <a:pPr marL="342900" indent="-342900">
              <a:buAutoNum type="arabicPeriod" startAt="2"/>
            </a:pPr>
            <a:r>
              <a:rPr lang="en-US" dirty="0">
                <a:latin typeface="Verdana" panose="020B0604030504040204" pitchFamily="34" charset="0"/>
                <a:ea typeface="Verdana" panose="020B0604030504040204" pitchFamily="34" charset="0"/>
              </a:rPr>
              <a:t>There are relatively fewer clients who are self-employed, entrepreneurs, unemployed, housemaids, and students. </a:t>
            </a:r>
          </a:p>
          <a:p>
            <a:pPr marL="342900" indent="-342900">
              <a:buAutoNum type="arabicPeriod" startAt="2"/>
            </a:pPr>
            <a:r>
              <a:rPr lang="en-US" dirty="0">
                <a:latin typeface="Verdana" panose="020B0604030504040204" pitchFamily="34" charset="0"/>
                <a:ea typeface="Verdana" panose="020B0604030504040204" pitchFamily="34" charset="0"/>
              </a:rPr>
              <a:t>The 'student' and 'unknown' categories have the smallest number of clients.</a:t>
            </a:r>
          </a:p>
          <a:p>
            <a:pPr marL="342900" indent="-342900">
              <a:buFontTx/>
              <a:buAutoNum type="arabicPeriod" startAt="2"/>
            </a:pPr>
            <a:r>
              <a:rPr lang="en-US" dirty="0">
                <a:latin typeface="Verdana" panose="020B0604030504040204" pitchFamily="34" charset="0"/>
                <a:ea typeface="Verdana" panose="020B0604030504040204" pitchFamily="34" charset="0"/>
              </a:rPr>
              <a:t>Only 2.1% of the clients are students which is very less. </a:t>
            </a:r>
          </a:p>
          <a:p>
            <a:pPr marL="342900" indent="-342900">
              <a:buAutoNum type="arabicPeriod" startAt="2"/>
            </a:pP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358438" y="1669711"/>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10" name="Picture 9">
            <a:extLst>
              <a:ext uri="{FF2B5EF4-FFF2-40B4-BE49-F238E27FC236}">
                <a16:creationId xmlns:a16="http://schemas.microsoft.com/office/drawing/2014/main" id="{A0CEFA5D-D258-5351-7B15-875A52D88937}"/>
              </a:ext>
            </a:extLst>
          </p:cNvPr>
          <p:cNvPicPr>
            <a:picLocks noChangeAspect="1"/>
          </p:cNvPicPr>
          <p:nvPr/>
        </p:nvPicPr>
        <p:blipFill>
          <a:blip r:embed="rId4"/>
          <a:stretch>
            <a:fillRect/>
          </a:stretch>
        </p:blipFill>
        <p:spPr>
          <a:xfrm>
            <a:off x="776692" y="1112301"/>
            <a:ext cx="5319308" cy="4633397"/>
          </a:xfrm>
          <a:prstGeom prst="rect">
            <a:avLst/>
          </a:prstGeom>
        </p:spPr>
      </p:pic>
      <p:sp>
        <p:nvSpPr>
          <p:cNvPr id="13" name="object 4">
            <a:extLst>
              <a:ext uri="{FF2B5EF4-FFF2-40B4-BE49-F238E27FC236}">
                <a16:creationId xmlns:a16="http://schemas.microsoft.com/office/drawing/2014/main" id="{D97D3507-EA9C-A9DD-F042-B41765DF72BE}"/>
              </a:ext>
            </a:extLst>
          </p:cNvPr>
          <p:cNvSpPr/>
          <p:nvPr/>
        </p:nvSpPr>
        <p:spPr>
          <a:xfrm>
            <a:off x="2697723" y="60119"/>
            <a:ext cx="6796553"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2 : Job Variation among Clients</a:t>
            </a:r>
            <a:endParaRPr dirty="0"/>
          </a:p>
        </p:txBody>
      </p:sp>
    </p:spTree>
    <p:extLst>
      <p:ext uri="{BB962C8B-B14F-4D97-AF65-F5344CB8AC3E}">
        <p14:creationId xmlns:p14="http://schemas.microsoft.com/office/powerpoint/2010/main" val="148855466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927215" y="72153"/>
            <a:ext cx="6292986" cy="506806"/>
            <a:chOff x="5945124" y="1915585"/>
            <a:chExt cx="6008647" cy="1407160"/>
          </a:xfrm>
        </p:grpSpPr>
        <p:sp>
          <p:nvSpPr>
            <p:cNvPr id="6" name="object 4">
              <a:extLst>
                <a:ext uri="{FF2B5EF4-FFF2-40B4-BE49-F238E27FC236}">
                  <a16:creationId xmlns:a16="http://schemas.microsoft.com/office/drawing/2014/main" id="{2EF3E45E-8EFC-B6A7-924E-850B14CC3B19}"/>
                </a:ext>
              </a:extLst>
            </p:cNvPr>
            <p:cNvSpPr/>
            <p:nvPr/>
          </p:nvSpPr>
          <p:spPr>
            <a:xfrm>
              <a:off x="6115486" y="1915585"/>
              <a:ext cx="583828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3 : Marital Status of Clients</a:t>
              </a:r>
            </a:p>
            <a:p>
              <a:endParaRPr dirty="0"/>
            </a:p>
          </p:txBody>
        </p:sp>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199115" y="1584844"/>
            <a:ext cx="5078486" cy="3693319"/>
          </a:xfrm>
          <a:prstGeom prst="rect">
            <a:avLst/>
          </a:prstGeom>
          <a:noFill/>
        </p:spPr>
        <p:txBody>
          <a:bodyPr wrap="square" rtlCol="0">
            <a:spAutoFit/>
          </a:bodyPr>
          <a:lstStyle/>
          <a:p>
            <a:endParaRPr lang="en-US" dirty="0"/>
          </a:p>
          <a:p>
            <a:endParaRPr lang="en-US" dirty="0">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Majority of the clients(42.4%) have blue collar jobs or are in some management role. </a:t>
            </a:r>
          </a:p>
          <a:p>
            <a:pPr marL="342900" indent="-342900">
              <a:buAutoNum type="arabicPeriod" startAt="2"/>
            </a:pPr>
            <a:r>
              <a:rPr lang="en-US" dirty="0">
                <a:latin typeface="Verdana" panose="020B0604030504040204" pitchFamily="34" charset="0"/>
                <a:ea typeface="Verdana" panose="020B0604030504040204" pitchFamily="34" charset="0"/>
              </a:rPr>
              <a:t>Only 2.1% of the clients are students which is very less. </a:t>
            </a:r>
          </a:p>
          <a:p>
            <a:pPr marL="342900" indent="-342900">
              <a:buAutoNum type="arabicPeriod" startAt="2"/>
            </a:pPr>
            <a:r>
              <a:rPr lang="en-US" dirty="0">
                <a:latin typeface="Verdana" panose="020B0604030504040204" pitchFamily="34" charset="0"/>
                <a:ea typeface="Verdana" panose="020B0604030504040204" pitchFamily="34" charset="0"/>
              </a:rPr>
              <a:t>There are relatively fewer clients who are self-employed, entrepreneurs, unemployed, housemaids, and students. </a:t>
            </a:r>
          </a:p>
          <a:p>
            <a:pPr marL="342900" indent="-342900">
              <a:buAutoNum type="arabicPeriod" startAt="2"/>
            </a:pPr>
            <a:r>
              <a:rPr lang="en-US" dirty="0">
                <a:latin typeface="Verdana" panose="020B0604030504040204" pitchFamily="34" charset="0"/>
                <a:ea typeface="Verdana" panose="020B0604030504040204" pitchFamily="34" charset="0"/>
              </a:rPr>
              <a:t>The 'student' and 'unknown' categories have the smallest number of clients.</a:t>
            </a: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358438" y="1669711"/>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11" name="Picture 10">
            <a:extLst>
              <a:ext uri="{FF2B5EF4-FFF2-40B4-BE49-F238E27FC236}">
                <a16:creationId xmlns:a16="http://schemas.microsoft.com/office/drawing/2014/main" id="{A59D61B3-F287-87C9-6BB8-B37C4BF519A4}"/>
              </a:ext>
            </a:extLst>
          </p:cNvPr>
          <p:cNvPicPr>
            <a:picLocks noChangeAspect="1"/>
          </p:cNvPicPr>
          <p:nvPr/>
        </p:nvPicPr>
        <p:blipFill>
          <a:blip r:embed="rId4"/>
          <a:stretch>
            <a:fillRect/>
          </a:stretch>
        </p:blipFill>
        <p:spPr>
          <a:xfrm>
            <a:off x="829911" y="1094031"/>
            <a:ext cx="5162975" cy="5048580"/>
          </a:xfrm>
          <a:prstGeom prst="rect">
            <a:avLst/>
          </a:prstGeom>
        </p:spPr>
      </p:pic>
    </p:spTree>
    <p:extLst>
      <p:ext uri="{BB962C8B-B14F-4D97-AF65-F5344CB8AC3E}">
        <p14:creationId xmlns:p14="http://schemas.microsoft.com/office/powerpoint/2010/main" val="346747058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530407" y="69785"/>
            <a:ext cx="7131185" cy="506806"/>
            <a:chOff x="5945124" y="1915585"/>
            <a:chExt cx="6077766" cy="1407160"/>
          </a:xfrm>
        </p:grpSpPr>
        <p:sp>
          <p:nvSpPr>
            <p:cNvPr id="6" name="object 4">
              <a:extLst>
                <a:ext uri="{FF2B5EF4-FFF2-40B4-BE49-F238E27FC236}">
                  <a16:creationId xmlns:a16="http://schemas.microsoft.com/office/drawing/2014/main" id="{2EF3E45E-8EFC-B6A7-924E-850B14CC3B19}"/>
                </a:ext>
              </a:extLst>
            </p:cNvPr>
            <p:cNvSpPr/>
            <p:nvPr/>
          </p:nvSpPr>
          <p:spPr>
            <a:xfrm>
              <a:off x="6115485" y="1915585"/>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4 : Level of Education of Clients</a:t>
              </a:r>
            </a:p>
            <a:p>
              <a:endParaRPr dirty="0"/>
            </a:p>
          </p:txBody>
        </p:sp>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195944" y="1431661"/>
            <a:ext cx="5078486" cy="4247317"/>
          </a:xfrm>
          <a:prstGeom prst="rect">
            <a:avLst/>
          </a:prstGeom>
          <a:noFill/>
        </p:spPr>
        <p:txBody>
          <a:bodyPr wrap="square" rtlCol="0">
            <a:spAutoFit/>
          </a:bodyPr>
          <a:lstStyle/>
          <a:p>
            <a:endParaRPr lang="en-US" dirty="0"/>
          </a:p>
          <a:p>
            <a:pPr marL="342900" indent="-342900">
              <a:buAutoNum type="arabicPeriod"/>
            </a:pPr>
            <a:r>
              <a:rPr lang="en-US" dirty="0">
                <a:latin typeface="Verdana" panose="020B0604030504040204" pitchFamily="34" charset="0"/>
                <a:ea typeface="Verdana" panose="020B0604030504040204" pitchFamily="34" charset="0"/>
              </a:rPr>
              <a:t>Majority of the clients(51.3%) have completed their secondary education.</a:t>
            </a:r>
          </a:p>
          <a:p>
            <a:pPr marL="342900" indent="-342900">
              <a:buAutoNum type="arabicPeriod"/>
            </a:pPr>
            <a:r>
              <a:rPr lang="en-US" dirty="0">
                <a:latin typeface="Verdana" panose="020B0604030504040204" pitchFamily="34" charset="0"/>
                <a:ea typeface="Verdana" panose="020B0604030504040204" pitchFamily="34" charset="0"/>
              </a:rPr>
              <a:t>The next substantial group consists of clients with tertiary education, indicating a significant number of clients with higher education.</a:t>
            </a:r>
          </a:p>
          <a:p>
            <a:pPr marL="342900" indent="-342900">
              <a:buAutoNum type="arabicPeriod"/>
            </a:pPr>
            <a:r>
              <a:rPr lang="en-US" dirty="0">
                <a:latin typeface="Verdana" panose="020B0604030504040204" pitchFamily="34" charset="0"/>
                <a:ea typeface="Verdana" panose="020B0604030504040204" pitchFamily="34" charset="0"/>
              </a:rPr>
              <a:t>Clients with primary education form a smaller proportion compared to the other two educational levels.</a:t>
            </a:r>
          </a:p>
          <a:p>
            <a:pPr marL="342900" indent="-342900">
              <a:buAutoNum type="arabicPeriod"/>
            </a:pPr>
            <a:r>
              <a:rPr lang="en-US" dirty="0">
                <a:latin typeface="Verdana" panose="020B0604030504040204" pitchFamily="34" charset="0"/>
                <a:ea typeface="Verdana" panose="020B0604030504040204" pitchFamily="34" charset="0"/>
              </a:rPr>
              <a:t>There is a category of clients for whom the level of education is unknown.</a:t>
            </a:r>
          </a:p>
          <a:p>
            <a:pPr marL="342900" indent="-342900">
              <a:buAutoNum type="arabicPeriod"/>
            </a:pPr>
            <a:r>
              <a:rPr lang="en-US" dirty="0">
                <a:latin typeface="Verdana" panose="020B0604030504040204" pitchFamily="34" charset="0"/>
                <a:ea typeface="Verdana" panose="020B0604030504040204" pitchFamily="34" charset="0"/>
              </a:rPr>
              <a:t>A small fraction of the data does not have education level information, indicated as "No Data".</a:t>
            </a: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324600" y="1338580"/>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4" name="Picture 3">
            <a:extLst>
              <a:ext uri="{FF2B5EF4-FFF2-40B4-BE49-F238E27FC236}">
                <a16:creationId xmlns:a16="http://schemas.microsoft.com/office/drawing/2014/main" id="{D54C4E87-4F62-98E1-BC79-26F9B6E797D3}"/>
              </a:ext>
            </a:extLst>
          </p:cNvPr>
          <p:cNvPicPr>
            <a:picLocks noChangeAspect="1"/>
          </p:cNvPicPr>
          <p:nvPr/>
        </p:nvPicPr>
        <p:blipFill>
          <a:blip r:embed="rId4"/>
          <a:stretch>
            <a:fillRect/>
          </a:stretch>
        </p:blipFill>
        <p:spPr>
          <a:xfrm>
            <a:off x="722885" y="1066800"/>
            <a:ext cx="5117601" cy="4953000"/>
          </a:xfrm>
          <a:prstGeom prst="rect">
            <a:avLst/>
          </a:prstGeom>
        </p:spPr>
      </p:pic>
    </p:spTree>
    <p:extLst>
      <p:ext uri="{BB962C8B-B14F-4D97-AF65-F5344CB8AC3E}">
        <p14:creationId xmlns:p14="http://schemas.microsoft.com/office/powerpoint/2010/main" val="409238087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903503" y="9427"/>
            <a:ext cx="6384993" cy="506806"/>
            <a:chOff x="5945124" y="1915585"/>
            <a:chExt cx="6077766" cy="1407160"/>
          </a:xfrm>
        </p:grpSpPr>
        <p:sp>
          <p:nvSpPr>
            <p:cNvPr id="6" name="object 4">
              <a:extLst>
                <a:ext uri="{FF2B5EF4-FFF2-40B4-BE49-F238E27FC236}">
                  <a16:creationId xmlns:a16="http://schemas.microsoft.com/office/drawing/2014/main" id="{2EF3E45E-8EFC-B6A7-924E-850B14CC3B19}"/>
                </a:ext>
              </a:extLst>
            </p:cNvPr>
            <p:cNvSpPr/>
            <p:nvPr/>
          </p:nvSpPr>
          <p:spPr>
            <a:xfrm>
              <a:off x="6115485" y="1915585"/>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5 : Default Status of Clients</a:t>
              </a:r>
            </a:p>
            <a:p>
              <a:endParaRPr dirty="0"/>
            </a:p>
          </p:txBody>
        </p:sp>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114068" y="2989314"/>
            <a:ext cx="5078486" cy="984885"/>
          </a:xfrm>
          <a:prstGeom prst="rect">
            <a:avLst/>
          </a:prstGeom>
          <a:noFill/>
        </p:spPr>
        <p:txBody>
          <a:bodyPr wrap="square" rtlCol="0">
            <a:spAutoFit/>
          </a:bodyPr>
          <a:lstStyle/>
          <a:p>
            <a:endParaRPr lang="en-US" dirty="0"/>
          </a:p>
          <a:p>
            <a:r>
              <a:rPr lang="en-US" sz="2000" dirty="0">
                <a:latin typeface="Verdana" panose="020B0604030504040204" pitchFamily="34" charset="0"/>
                <a:ea typeface="Verdana" panose="020B0604030504040204" pitchFamily="34" charset="0"/>
              </a:rPr>
              <a:t>Only 1.8%(815) of the clients have credit in default</a:t>
            </a: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232866" y="2927983"/>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9" name="Picture 8">
            <a:extLst>
              <a:ext uri="{FF2B5EF4-FFF2-40B4-BE49-F238E27FC236}">
                <a16:creationId xmlns:a16="http://schemas.microsoft.com/office/drawing/2014/main" id="{322413AA-B568-E0C4-3172-1253344D1B95}"/>
              </a:ext>
            </a:extLst>
          </p:cNvPr>
          <p:cNvPicPr>
            <a:picLocks noChangeAspect="1"/>
          </p:cNvPicPr>
          <p:nvPr/>
        </p:nvPicPr>
        <p:blipFill>
          <a:blip r:embed="rId4"/>
          <a:stretch>
            <a:fillRect/>
          </a:stretch>
        </p:blipFill>
        <p:spPr>
          <a:xfrm>
            <a:off x="849409" y="990600"/>
            <a:ext cx="4929602" cy="5107874"/>
          </a:xfrm>
          <a:prstGeom prst="rect">
            <a:avLst/>
          </a:prstGeom>
        </p:spPr>
      </p:pic>
    </p:spTree>
    <p:extLst>
      <p:ext uri="{BB962C8B-B14F-4D97-AF65-F5344CB8AC3E}">
        <p14:creationId xmlns:p14="http://schemas.microsoft.com/office/powerpoint/2010/main" val="185915286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576047" y="54085"/>
            <a:ext cx="7039906" cy="506806"/>
            <a:chOff x="5564520" y="1915588"/>
            <a:chExt cx="5907405" cy="1407160"/>
          </a:xfrm>
        </p:grpSpPr>
        <p:sp>
          <p:nvSpPr>
            <p:cNvPr id="6" name="object 4">
              <a:extLst>
                <a:ext uri="{FF2B5EF4-FFF2-40B4-BE49-F238E27FC236}">
                  <a16:creationId xmlns:a16="http://schemas.microsoft.com/office/drawing/2014/main" id="{2EF3E45E-8EFC-B6A7-924E-850B14CC3B19}"/>
                </a:ext>
              </a:extLst>
            </p:cNvPr>
            <p:cNvSpPr/>
            <p:nvPr/>
          </p:nvSpPr>
          <p:spPr>
            <a:xfrm>
              <a:off x="5564520" y="191558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6 : </a:t>
              </a:r>
              <a:r>
                <a:rPr lang="en-IN" sz="2800" b="1" dirty="0" err="1">
                  <a:latin typeface="Tahoma" panose="020B0604030504040204" pitchFamily="34" charset="0"/>
                  <a:ea typeface="Tahoma" panose="020B0604030504040204" pitchFamily="34" charset="0"/>
                  <a:cs typeface="Tahoma" panose="020B0604030504040204" pitchFamily="34" charset="0"/>
                </a:rPr>
                <a:t>Avg</a:t>
              </a:r>
              <a:r>
                <a:rPr lang="en-IN" sz="2800" b="1" dirty="0">
                  <a:latin typeface="Tahoma" panose="020B0604030504040204" pitchFamily="34" charset="0"/>
                  <a:ea typeface="Tahoma" panose="020B0604030504040204" pitchFamily="34" charset="0"/>
                  <a:cs typeface="Tahoma" panose="020B0604030504040204" pitchFamily="34" charset="0"/>
                </a:rPr>
                <a:t> Yearly Balance of Clients</a:t>
              </a:r>
            </a:p>
            <a:p>
              <a:endParaRPr dirty="0"/>
            </a:p>
          </p:txBody>
        </p:sp>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791401" y="4572000"/>
            <a:ext cx="10714799" cy="1661993"/>
          </a:xfrm>
          <a:prstGeom prst="rect">
            <a:avLst/>
          </a:prstGeom>
          <a:noFill/>
        </p:spPr>
        <p:txBody>
          <a:bodyPr wrap="square" rtlCol="0">
            <a:spAutoFit/>
          </a:bodyPr>
          <a:lstStyle/>
          <a:p>
            <a:endParaRPr lang="en-US" dirty="0"/>
          </a:p>
          <a:p>
            <a:pPr marL="342900" indent="-342900">
              <a:buFont typeface="+mj-lt"/>
              <a:buAutoNum type="arabicPeriod"/>
            </a:pPr>
            <a:r>
              <a:rPr lang="en-US" sz="1400" dirty="0">
                <a:latin typeface="Verdana" panose="020B0604030504040204" pitchFamily="34" charset="0"/>
                <a:ea typeface="Verdana" panose="020B0604030504040204" pitchFamily="34" charset="0"/>
              </a:rPr>
              <a:t>There are very few clients with an average yearly balance above 20,000 euros, indicating that high balances are rare within this client base.</a:t>
            </a:r>
          </a:p>
          <a:p>
            <a:pPr marL="342900" indent="-342900">
              <a:buFont typeface="+mj-lt"/>
              <a:buAutoNum type="arabicPeriod"/>
            </a:pPr>
            <a:r>
              <a:rPr lang="en-US" sz="1400" dirty="0">
                <a:latin typeface="Verdana" panose="020B0604030504040204" pitchFamily="34" charset="0"/>
                <a:ea typeface="Verdana" panose="020B0604030504040204" pitchFamily="34" charset="0"/>
              </a:rPr>
              <a:t>The distribution is right-skewed, with most clients clustered in the lower balance range and outliers with high balances.</a:t>
            </a:r>
          </a:p>
          <a:p>
            <a:pPr marL="342900" indent="-342900">
              <a:buFont typeface="+mj-lt"/>
              <a:buAutoNum type="arabicPeriod"/>
            </a:pPr>
            <a:r>
              <a:rPr lang="en-US" sz="1400" dirty="0">
                <a:latin typeface="Verdana" panose="020B0604030504040204" pitchFamily="34" charset="0"/>
                <a:ea typeface="Verdana" panose="020B0604030504040204" pitchFamily="34" charset="0"/>
              </a:rPr>
              <a:t>The median balance 448 which is relatively low, suggesting that the typical client does not have a large average yearly balance.</a:t>
            </a:r>
            <a:endParaRPr lang="en-IN" sz="1400"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914400" y="4551545"/>
            <a:ext cx="1219200"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r>
                <a:rPr lang="en-IN" b="1" u="sng" dirty="0"/>
                <a:t>:</a:t>
              </a:r>
              <a:endParaRPr b="1" u="sng" dirty="0"/>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10" name="Picture 9">
            <a:extLst>
              <a:ext uri="{FF2B5EF4-FFF2-40B4-BE49-F238E27FC236}">
                <a16:creationId xmlns:a16="http://schemas.microsoft.com/office/drawing/2014/main" id="{4FBCD4AB-2C47-D789-CD9E-A36C65754C7B}"/>
              </a:ext>
            </a:extLst>
          </p:cNvPr>
          <p:cNvPicPr>
            <a:picLocks noChangeAspect="1"/>
          </p:cNvPicPr>
          <p:nvPr/>
        </p:nvPicPr>
        <p:blipFill>
          <a:blip r:embed="rId4"/>
          <a:stretch>
            <a:fillRect/>
          </a:stretch>
        </p:blipFill>
        <p:spPr>
          <a:xfrm>
            <a:off x="6193688" y="916537"/>
            <a:ext cx="4824000" cy="3620529"/>
          </a:xfrm>
          <a:prstGeom prst="rect">
            <a:avLst/>
          </a:prstGeom>
        </p:spPr>
      </p:pic>
      <p:pic>
        <p:nvPicPr>
          <p:cNvPr id="12" name="Picture 11">
            <a:extLst>
              <a:ext uri="{FF2B5EF4-FFF2-40B4-BE49-F238E27FC236}">
                <a16:creationId xmlns:a16="http://schemas.microsoft.com/office/drawing/2014/main" id="{85F63115-A443-3D2D-3E21-0C2FDF63A49B}"/>
              </a:ext>
            </a:extLst>
          </p:cNvPr>
          <p:cNvPicPr>
            <a:picLocks noChangeAspect="1"/>
          </p:cNvPicPr>
          <p:nvPr/>
        </p:nvPicPr>
        <p:blipFill>
          <a:blip r:embed="rId5"/>
          <a:stretch>
            <a:fillRect/>
          </a:stretch>
        </p:blipFill>
        <p:spPr>
          <a:xfrm>
            <a:off x="791401" y="916537"/>
            <a:ext cx="5206912" cy="3569739"/>
          </a:xfrm>
          <a:prstGeom prst="rect">
            <a:avLst/>
          </a:prstGeom>
        </p:spPr>
      </p:pic>
    </p:spTree>
    <p:extLst>
      <p:ext uri="{BB962C8B-B14F-4D97-AF65-F5344CB8AC3E}">
        <p14:creationId xmlns:p14="http://schemas.microsoft.com/office/powerpoint/2010/main" val="169831687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709051" y="55723"/>
            <a:ext cx="6773897" cy="506806"/>
            <a:chOff x="5945124" y="1915585"/>
            <a:chExt cx="6077766" cy="1407160"/>
          </a:xfrm>
        </p:grpSpPr>
        <p:sp>
          <p:nvSpPr>
            <p:cNvPr id="6" name="object 4">
              <a:extLst>
                <a:ext uri="{FF2B5EF4-FFF2-40B4-BE49-F238E27FC236}">
                  <a16:creationId xmlns:a16="http://schemas.microsoft.com/office/drawing/2014/main" id="{2EF3E45E-8EFC-B6A7-924E-850B14CC3B19}"/>
                </a:ext>
              </a:extLst>
            </p:cNvPr>
            <p:cNvSpPr/>
            <p:nvPr/>
          </p:nvSpPr>
          <p:spPr>
            <a:xfrm>
              <a:off x="6115485" y="1915585"/>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7 :Clients with Housing Loans</a:t>
              </a:r>
            </a:p>
            <a:p>
              <a:endParaRPr dirty="0"/>
            </a:p>
          </p:txBody>
        </p:sp>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114068" y="2989314"/>
            <a:ext cx="5078486" cy="984885"/>
          </a:xfrm>
          <a:prstGeom prst="rect">
            <a:avLst/>
          </a:prstGeom>
          <a:noFill/>
        </p:spPr>
        <p:txBody>
          <a:bodyPr wrap="square" rtlCol="0">
            <a:spAutoFit/>
          </a:bodyPr>
          <a:lstStyle/>
          <a:p>
            <a:endParaRPr lang="en-US" dirty="0"/>
          </a:p>
          <a:p>
            <a:r>
              <a:rPr lang="en-US" sz="2000" dirty="0">
                <a:latin typeface="Verdana" panose="020B0604030504040204" pitchFamily="34" charset="0"/>
                <a:ea typeface="Verdana" panose="020B0604030504040204" pitchFamily="34" charset="0"/>
              </a:rPr>
              <a:t>Majority of the clients(55.6%) contacted have housing loans.</a:t>
            </a: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232866" y="2927983"/>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4" name="Picture 3">
            <a:extLst>
              <a:ext uri="{FF2B5EF4-FFF2-40B4-BE49-F238E27FC236}">
                <a16:creationId xmlns:a16="http://schemas.microsoft.com/office/drawing/2014/main" id="{9F784DB9-48AC-F682-7629-EF4E8ADE82C6}"/>
              </a:ext>
            </a:extLst>
          </p:cNvPr>
          <p:cNvPicPr>
            <a:picLocks noChangeAspect="1"/>
          </p:cNvPicPr>
          <p:nvPr/>
        </p:nvPicPr>
        <p:blipFill>
          <a:blip r:embed="rId4"/>
          <a:stretch>
            <a:fillRect/>
          </a:stretch>
        </p:blipFill>
        <p:spPr>
          <a:xfrm>
            <a:off x="838010" y="990600"/>
            <a:ext cx="4977738" cy="5165577"/>
          </a:xfrm>
          <a:prstGeom prst="rect">
            <a:avLst/>
          </a:prstGeom>
        </p:spPr>
      </p:pic>
    </p:spTree>
    <p:extLst>
      <p:ext uri="{BB962C8B-B14F-4D97-AF65-F5344CB8AC3E}">
        <p14:creationId xmlns:p14="http://schemas.microsoft.com/office/powerpoint/2010/main" val="372392605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32">
            <a:extLst>
              <a:ext uri="{FF2B5EF4-FFF2-40B4-BE49-F238E27FC236}">
                <a16:creationId xmlns:a16="http://schemas.microsoft.com/office/drawing/2014/main" id="{CD1E9B04-361E-5B8D-29BF-0D6C53E0B865}"/>
              </a:ext>
            </a:extLst>
          </p:cNvPr>
          <p:cNvSpPr/>
          <p:nvPr/>
        </p:nvSpPr>
        <p:spPr>
          <a:xfrm>
            <a:off x="1731963" y="2813681"/>
            <a:ext cx="1253157" cy="125315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a:solidFill>
                  <a:prstClr val="white"/>
                </a:solidFill>
                <a:latin typeface="+mj-lt"/>
                <a:ea typeface="Microsoft YaHei UI" panose="020B0503020204020204" pitchFamily="34" charset="-122"/>
                <a:sym typeface="思源黑体 CN Normal" panose="020B0400000000000000" pitchFamily="34" charset="-122"/>
              </a:rPr>
              <a:t>01</a:t>
            </a:r>
            <a:endParaRPr lang="zh-CN" altLang="en-US" sz="4000" b="1" dirty="0">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7" name="TextBox 6">
            <a:extLst>
              <a:ext uri="{FF2B5EF4-FFF2-40B4-BE49-F238E27FC236}">
                <a16:creationId xmlns:a16="http://schemas.microsoft.com/office/drawing/2014/main" id="{F41A31C1-2748-4350-41CA-E42923240746}"/>
              </a:ext>
            </a:extLst>
          </p:cNvPr>
          <p:cNvSpPr txBox="1"/>
          <p:nvPr/>
        </p:nvSpPr>
        <p:spPr>
          <a:xfrm>
            <a:off x="1685339" y="4319077"/>
            <a:ext cx="1346405" cy="338554"/>
          </a:xfrm>
          <a:prstGeom prst="rect">
            <a:avLst/>
          </a:prstGeom>
          <a:noFill/>
        </p:spPr>
        <p:txBody>
          <a:bodyPr wrap="square">
            <a:spAutoFit/>
          </a:bodyPr>
          <a:lstStyle/>
          <a:p>
            <a:pPr algn="ctr"/>
            <a:r>
              <a:rPr lang="es-ES" altLang="zh-CN" sz="1600" b="1" dirty="0" err="1">
                <a:solidFill>
                  <a:schemeClr val="tx1">
                    <a:lumMod val="85000"/>
                    <a:lumOff val="15000"/>
                  </a:schemeClr>
                </a:solidFill>
                <a:latin typeface="+mj-lt"/>
                <a:ea typeface="Lato Light" panose="020F0502020204030203" pitchFamily="34" charset="0"/>
                <a:cs typeface="Lato Light" panose="020F0502020204030203" pitchFamily="34" charset="0"/>
              </a:rPr>
              <a:t>Introduction</a:t>
            </a:r>
            <a:endPar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3" name="Oval 32">
            <a:extLst>
              <a:ext uri="{FF2B5EF4-FFF2-40B4-BE49-F238E27FC236}">
                <a16:creationId xmlns:a16="http://schemas.microsoft.com/office/drawing/2014/main" id="{707E5113-5867-CAE3-7EE6-D0F1328C38E3}"/>
              </a:ext>
            </a:extLst>
          </p:cNvPr>
          <p:cNvSpPr/>
          <p:nvPr/>
        </p:nvSpPr>
        <p:spPr>
          <a:xfrm>
            <a:off x="4223004" y="2813681"/>
            <a:ext cx="1253157" cy="125315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a:solidFill>
                  <a:prstClr val="white"/>
                </a:solidFill>
                <a:latin typeface="+mj-lt"/>
                <a:ea typeface="Microsoft YaHei UI" panose="020B0503020204020204" pitchFamily="34" charset="-122"/>
                <a:sym typeface="思源黑体 CN Normal" panose="020B0400000000000000" pitchFamily="34" charset="-122"/>
              </a:rPr>
              <a:t>02</a:t>
            </a:r>
            <a:endParaRPr lang="zh-CN" altLang="en-US" sz="4000" b="1">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15" name="TextBox 14">
            <a:extLst>
              <a:ext uri="{FF2B5EF4-FFF2-40B4-BE49-F238E27FC236}">
                <a16:creationId xmlns:a16="http://schemas.microsoft.com/office/drawing/2014/main" id="{84884E39-7F10-3C1F-B091-D2D7B89D7FB4}"/>
              </a:ext>
            </a:extLst>
          </p:cNvPr>
          <p:cNvSpPr txBox="1"/>
          <p:nvPr/>
        </p:nvSpPr>
        <p:spPr>
          <a:xfrm>
            <a:off x="4223004" y="4343400"/>
            <a:ext cx="1491996" cy="830997"/>
          </a:xfrm>
          <a:prstGeom prst="rect">
            <a:avLst/>
          </a:prstGeom>
          <a:noFill/>
        </p:spPr>
        <p:txBody>
          <a:bodyPr wrap="square">
            <a:spAutoFit/>
          </a:bodyPr>
          <a:lstStyle/>
          <a:p>
            <a:pPr algn="ctr"/>
            <a:r>
              <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rPr>
              <a:t>Data </a:t>
            </a:r>
            <a:r>
              <a:rPr lang="es-ES" altLang="zh-CN" sz="1600" b="1" dirty="0" err="1">
                <a:solidFill>
                  <a:schemeClr val="tx1">
                    <a:lumMod val="85000"/>
                    <a:lumOff val="15000"/>
                  </a:schemeClr>
                </a:solidFill>
                <a:latin typeface="+mj-lt"/>
                <a:ea typeface="Lato Light" panose="020F0502020204030203" pitchFamily="34" charset="0"/>
                <a:cs typeface="Lato Light" panose="020F0502020204030203" pitchFamily="34" charset="0"/>
              </a:rPr>
              <a:t>Assessing</a:t>
            </a:r>
            <a:r>
              <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rPr>
              <a:t>: </a:t>
            </a:r>
            <a:r>
              <a:rPr lang="es-ES" altLang="zh-CN" sz="1600" b="1" dirty="0" err="1">
                <a:solidFill>
                  <a:schemeClr val="tx1">
                    <a:lumMod val="85000"/>
                    <a:lumOff val="15000"/>
                  </a:schemeClr>
                </a:solidFill>
                <a:latin typeface="+mj-lt"/>
                <a:ea typeface="Lato Light" panose="020F0502020204030203" pitchFamily="34" charset="0"/>
                <a:cs typeface="Lato Light" panose="020F0502020204030203" pitchFamily="34" charset="0"/>
              </a:rPr>
              <a:t>Problems</a:t>
            </a:r>
            <a:r>
              <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rPr>
              <a:t> and </a:t>
            </a:r>
            <a:r>
              <a:rPr lang="es-ES" altLang="zh-CN" sz="1600" b="1" dirty="0" err="1">
                <a:solidFill>
                  <a:schemeClr val="tx1">
                    <a:lumMod val="85000"/>
                    <a:lumOff val="15000"/>
                  </a:schemeClr>
                </a:solidFill>
                <a:latin typeface="+mj-lt"/>
                <a:ea typeface="Lato Light" panose="020F0502020204030203" pitchFamily="34" charset="0"/>
                <a:cs typeface="Lato Light" panose="020F0502020204030203" pitchFamily="34" charset="0"/>
              </a:rPr>
              <a:t>Workarounds</a:t>
            </a:r>
            <a:endPar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19" name="Oval 32">
            <a:extLst>
              <a:ext uri="{FF2B5EF4-FFF2-40B4-BE49-F238E27FC236}">
                <a16:creationId xmlns:a16="http://schemas.microsoft.com/office/drawing/2014/main" id="{59B27F52-6D3D-F638-F0F2-066CCDF9FC87}"/>
              </a:ext>
            </a:extLst>
          </p:cNvPr>
          <p:cNvSpPr/>
          <p:nvPr/>
        </p:nvSpPr>
        <p:spPr>
          <a:xfrm>
            <a:off x="6714046" y="2813681"/>
            <a:ext cx="1253157" cy="125315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a:solidFill>
                  <a:prstClr val="white"/>
                </a:solidFill>
                <a:latin typeface="+mj-lt"/>
                <a:ea typeface="Microsoft YaHei UI" panose="020B0503020204020204" pitchFamily="34" charset="-122"/>
                <a:sym typeface="思源黑体 CN Normal" panose="020B0400000000000000" pitchFamily="34" charset="-122"/>
              </a:rPr>
              <a:t>03</a:t>
            </a:r>
            <a:endParaRPr lang="zh-CN" altLang="en-US" sz="4000" b="1">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21" name="TextBox 20">
            <a:extLst>
              <a:ext uri="{FF2B5EF4-FFF2-40B4-BE49-F238E27FC236}">
                <a16:creationId xmlns:a16="http://schemas.microsoft.com/office/drawing/2014/main" id="{D0900B25-9C6C-54FF-5D86-5B7327A21647}"/>
              </a:ext>
            </a:extLst>
          </p:cNvPr>
          <p:cNvSpPr txBox="1"/>
          <p:nvPr/>
        </p:nvSpPr>
        <p:spPr>
          <a:xfrm>
            <a:off x="6667422" y="4319077"/>
            <a:ext cx="1346405" cy="584775"/>
          </a:xfrm>
          <a:prstGeom prst="rect">
            <a:avLst/>
          </a:prstGeom>
          <a:noFill/>
        </p:spPr>
        <p:txBody>
          <a:bodyPr wrap="square">
            <a:spAutoFit/>
          </a:bodyPr>
          <a:lstStyle/>
          <a:p>
            <a:pPr algn="ctr"/>
            <a:r>
              <a:rPr lang="es-ES" altLang="zh-CN" sz="1600" b="1" dirty="0" err="1">
                <a:solidFill>
                  <a:schemeClr val="tx1">
                    <a:lumMod val="85000"/>
                    <a:lumOff val="15000"/>
                  </a:schemeClr>
                </a:solidFill>
                <a:latin typeface="+mj-lt"/>
                <a:ea typeface="Lato Light" panose="020F0502020204030203" pitchFamily="34" charset="0"/>
                <a:cs typeface="Lato Light" panose="020F0502020204030203" pitchFamily="34" charset="0"/>
              </a:rPr>
              <a:t>Exploratory</a:t>
            </a:r>
            <a:r>
              <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rPr>
              <a:t> Data </a:t>
            </a:r>
            <a:r>
              <a:rPr lang="es-ES" altLang="zh-CN" sz="1600" b="1" dirty="0" err="1">
                <a:solidFill>
                  <a:schemeClr val="tx1">
                    <a:lumMod val="85000"/>
                    <a:lumOff val="15000"/>
                  </a:schemeClr>
                </a:solidFill>
                <a:latin typeface="+mj-lt"/>
                <a:ea typeface="Lato Light" panose="020F0502020204030203" pitchFamily="34" charset="0"/>
                <a:cs typeface="Lato Light" panose="020F0502020204030203" pitchFamily="34" charset="0"/>
              </a:rPr>
              <a:t>Analysis</a:t>
            </a:r>
            <a:endPar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31" name="Oval 32">
            <a:extLst>
              <a:ext uri="{FF2B5EF4-FFF2-40B4-BE49-F238E27FC236}">
                <a16:creationId xmlns:a16="http://schemas.microsoft.com/office/drawing/2014/main" id="{3E168F7E-7BE4-2ED9-F480-6D64E327068C}"/>
              </a:ext>
            </a:extLst>
          </p:cNvPr>
          <p:cNvSpPr/>
          <p:nvPr/>
        </p:nvSpPr>
        <p:spPr>
          <a:xfrm>
            <a:off x="9205088" y="2813681"/>
            <a:ext cx="1253157" cy="125315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a:solidFill>
                  <a:prstClr val="white"/>
                </a:solidFill>
                <a:latin typeface="+mj-lt"/>
                <a:ea typeface="Microsoft YaHei UI" panose="020B0503020204020204" pitchFamily="34" charset="-122"/>
                <a:sym typeface="思源黑体 CN Normal" panose="020B0400000000000000" pitchFamily="34" charset="-122"/>
              </a:rPr>
              <a:t>04</a:t>
            </a:r>
            <a:endParaRPr lang="zh-CN" altLang="en-US" sz="4000" b="1" dirty="0">
              <a:solidFill>
                <a:prstClr val="white"/>
              </a:solidFill>
              <a:latin typeface="+mj-lt"/>
              <a:ea typeface="Microsoft YaHei UI" panose="020B0503020204020204" pitchFamily="34" charset="-122"/>
              <a:sym typeface="思源黑体 CN Normal" panose="020B0400000000000000" pitchFamily="34" charset="-122"/>
            </a:endParaRPr>
          </a:p>
        </p:txBody>
      </p:sp>
      <p:sp>
        <p:nvSpPr>
          <p:cNvPr id="33" name="TextBox 32">
            <a:extLst>
              <a:ext uri="{FF2B5EF4-FFF2-40B4-BE49-F238E27FC236}">
                <a16:creationId xmlns:a16="http://schemas.microsoft.com/office/drawing/2014/main" id="{52B1F118-FE0A-2F2D-55EF-BE054A2B750A}"/>
              </a:ext>
            </a:extLst>
          </p:cNvPr>
          <p:cNvSpPr txBox="1"/>
          <p:nvPr/>
        </p:nvSpPr>
        <p:spPr>
          <a:xfrm>
            <a:off x="9158464" y="4319077"/>
            <a:ext cx="1346405" cy="338554"/>
          </a:xfrm>
          <a:prstGeom prst="rect">
            <a:avLst/>
          </a:prstGeom>
          <a:noFill/>
        </p:spPr>
        <p:txBody>
          <a:bodyPr wrap="square">
            <a:spAutoFit/>
          </a:bodyPr>
          <a:lstStyle/>
          <a:p>
            <a:pPr algn="ctr"/>
            <a:r>
              <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rPr>
              <a:t>Key </a:t>
            </a:r>
            <a:r>
              <a:rPr lang="es-ES" altLang="zh-CN" sz="1600" b="1" dirty="0" err="1">
                <a:solidFill>
                  <a:schemeClr val="tx1">
                    <a:lumMod val="85000"/>
                    <a:lumOff val="15000"/>
                  </a:schemeClr>
                </a:solidFill>
                <a:latin typeface="+mj-lt"/>
                <a:ea typeface="Lato Light" panose="020F0502020204030203" pitchFamily="34" charset="0"/>
                <a:cs typeface="Lato Light" panose="020F0502020204030203" pitchFamily="34" charset="0"/>
              </a:rPr>
              <a:t>Findings</a:t>
            </a:r>
            <a:endParaRPr lang="es-ES" altLang="zh-CN" sz="1600" b="1" dirty="0">
              <a:solidFill>
                <a:schemeClr val="tx1">
                  <a:lumMod val="85000"/>
                  <a:lumOff val="15000"/>
                </a:schemeClr>
              </a:solidFill>
              <a:latin typeface="+mj-lt"/>
              <a:ea typeface="Lato Light" panose="020F0502020204030203" pitchFamily="34" charset="0"/>
              <a:cs typeface="Lato Light" panose="020F0502020204030203" pitchFamily="34" charset="0"/>
            </a:endParaRPr>
          </a:p>
        </p:txBody>
      </p:sp>
      <p:sp>
        <p:nvSpPr>
          <p:cNvPr id="38" name="TextBox 37">
            <a:extLst>
              <a:ext uri="{FF2B5EF4-FFF2-40B4-BE49-F238E27FC236}">
                <a16:creationId xmlns:a16="http://schemas.microsoft.com/office/drawing/2014/main" id="{8FD1AF44-6A55-B7AB-12D9-A4885C8F3961}"/>
              </a:ext>
            </a:extLst>
          </p:cNvPr>
          <p:cNvSpPr txBox="1"/>
          <p:nvPr/>
        </p:nvSpPr>
        <p:spPr>
          <a:xfrm>
            <a:off x="3048000" y="1295987"/>
            <a:ext cx="6096000" cy="707886"/>
          </a:xfrm>
          <a:prstGeom prst="rect">
            <a:avLst/>
          </a:prstGeom>
          <a:noFill/>
        </p:spPr>
        <p:txBody>
          <a:bodyPr wrap="square">
            <a:spAutoFit/>
          </a:bodyPr>
          <a:lstStyle/>
          <a:p>
            <a:pPr algn="ctr"/>
            <a:r>
              <a:rPr lang="en-US" altLang="zh-CN" sz="4000" b="1">
                <a:latin typeface="+mj-lt"/>
                <a:cs typeface="Fredoka" pitchFamily="2" charset="-79"/>
              </a:rPr>
              <a:t>Table of Contents</a:t>
            </a:r>
            <a:endParaRPr lang="en-US" sz="4000" b="1">
              <a:latin typeface="+mj-lt"/>
              <a:cs typeface="Fredoka" pitchFamily="2" charset="-79"/>
            </a:endParaRPr>
          </a:p>
        </p:txBody>
      </p:sp>
    </p:spTree>
    <p:extLst>
      <p:ext uri="{BB962C8B-B14F-4D97-AF65-F5344CB8AC3E}">
        <p14:creationId xmlns:p14="http://schemas.microsoft.com/office/powerpoint/2010/main" val="152441762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3000"/>
                                  </p:iterate>
                                  <p:childTnLst>
                                    <p:set>
                                      <p:cBhvr>
                                        <p:cTn id="6" dur="750" fill="hold">
                                          <p:stCondLst>
                                            <p:cond delay="0"/>
                                          </p:stCondLst>
                                        </p:cTn>
                                        <p:tgtEl>
                                          <p:spTgt spid="38"/>
                                        </p:tgtEl>
                                        <p:attrNameLst>
                                          <p:attrName>style.visibility</p:attrName>
                                        </p:attrNameLst>
                                      </p:cBhvr>
                                      <p:to>
                                        <p:strVal val="visible"/>
                                      </p:to>
                                    </p:set>
                                    <p:anim to="" calcmode="lin" valueType="num">
                                      <p:cBhvr>
                                        <p:cTn id="7" dur="750" fill="hold">
                                          <p:stCondLst>
                                            <p:cond delay="0"/>
                                          </p:stCondLst>
                                        </p:cTn>
                                        <p:tgtEl>
                                          <p:spTgt spid="38"/>
                                        </p:tgtEl>
                                        <p:attrNameLst>
                                          <p:attrName>ppt_x</p:attrName>
                                        </p:attrNameLst>
                                      </p:cBhvr>
                                      <p:tavLst>
                                        <p:tav tm="0" fmla="#ppt_x+#ppt_w*((1.5-1.5*$)^3-(1.5-1.5*$)^2)">
                                          <p:val>
                                            <p:strVal val="0"/>
                                          </p:val>
                                        </p:tav>
                                        <p:tav tm="100000">
                                          <p:val>
                                            <p:strVal val="1"/>
                                          </p:val>
                                        </p:tav>
                                      </p:tavLst>
                                    </p:anim>
                                    <p:animEffect filter="fade">
                                      <p:cBhvr>
                                        <p:cTn id="8" dur="750">
                                          <p:stCondLst>
                                            <p:cond delay="0"/>
                                          </p:stCondLst>
                                        </p:cTn>
                                        <p:tgtEl>
                                          <p:spTgt spid="38"/>
                                        </p:tgtEl>
                                      </p:cBhvr>
                                    </p:animEffect>
                                  </p:childTnLst>
                                </p:cTn>
                              </p:par>
                            </p:childTnLst>
                          </p:cTn>
                        </p:par>
                        <p:par>
                          <p:cTn id="9" fill="hold">
                            <p:stCondLst>
                              <p:cond delay="1065"/>
                            </p:stCondLst>
                            <p:childTnLst>
                              <p:par>
                                <p:cTn id="10" presetID="0" presetClass="entr" presetSubtype="0" fill="hold" grpId="0" nodeType="afterEffect">
                                  <p:stCondLst>
                                    <p:cond delay="0"/>
                                  </p:stCondLst>
                                  <p:childTnLst>
                                    <p:set>
                                      <p:cBhvr>
                                        <p:cTn id="11" dur="1000" fill="hold">
                                          <p:stCondLst>
                                            <p:cond delay="0"/>
                                          </p:stCondLst>
                                        </p:cTn>
                                        <p:tgtEl>
                                          <p:spTgt spid="5"/>
                                        </p:tgtEl>
                                        <p:attrNameLst>
                                          <p:attrName>style.visibility</p:attrName>
                                        </p:attrNameLst>
                                      </p:cBhvr>
                                      <p:to>
                                        <p:strVal val="visible"/>
                                      </p:to>
                                    </p:set>
                                    <p:anim to="" calcmode="lin" valueType="num">
                                      <p:cBhvr>
                                        <p:cTn id="12"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3"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1000" fill="hold"/>
                                        <p:tgtEl>
                                          <p:spTgt spid="7"/>
                                        </p:tgtEl>
                                        <p:attrNameLst>
                                          <p:attrName>ppt_x</p:attrName>
                                        </p:attrNameLst>
                                      </p:cBhvr>
                                      <p:tavLst>
                                        <p:tav tm="0">
                                          <p:val>
                                            <p:strVal val="#ppt_x"/>
                                          </p:val>
                                        </p:tav>
                                        <p:tav tm="100000">
                                          <p:val>
                                            <p:strVal val="#ppt_x"/>
                                          </p:val>
                                        </p:tav>
                                      </p:tavLst>
                                    </p:anim>
                                    <p:anim calcmode="lin" valueType="num">
                                      <p:cBhvr additive="base">
                                        <p:cTn id="17" dur="10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2065"/>
                            </p:stCondLst>
                            <p:childTnLst>
                              <p:par>
                                <p:cTn id="19" presetID="0" presetClass="entr" presetSubtype="0" fill="hold" grpId="0" nodeType="afterEffect">
                                  <p:stCondLst>
                                    <p:cond delay="0"/>
                                  </p:stCondLst>
                                  <p:childTnLst>
                                    <p:set>
                                      <p:cBhvr>
                                        <p:cTn id="20" dur="1000" fill="hold">
                                          <p:stCondLst>
                                            <p:cond delay="0"/>
                                          </p:stCondLst>
                                        </p:cTn>
                                        <p:tgtEl>
                                          <p:spTgt spid="13"/>
                                        </p:tgtEl>
                                        <p:attrNameLst>
                                          <p:attrName>style.visibility</p:attrName>
                                        </p:attrNameLst>
                                      </p:cBhvr>
                                      <p:to>
                                        <p:strVal val="visible"/>
                                      </p:to>
                                    </p:set>
                                    <p:anim to="" calcmode="lin" valueType="num">
                                      <p:cBhvr>
                                        <p:cTn id="21" dur="1000" fill="hold">
                                          <p:stCondLst>
                                            <p:cond delay="0"/>
                                          </p:stCondLst>
                                        </p:cTn>
                                        <p:tgtEl>
                                          <p:spTgt spid="13"/>
                                        </p:tgtEl>
                                        <p:attrNameLst>
                                          <p:attrName>ppt_h</p:attrName>
                                        </p:attrNameLst>
                                      </p:cBhvr>
                                      <p:tavLst>
                                        <p:tav tm="0" fmla="#ppt_h-#ppt_h*((1.5-1.5*$)^3-(1.5-1.5*$)^2)">
                                          <p:val>
                                            <p:strVal val="0"/>
                                          </p:val>
                                        </p:tav>
                                        <p:tav tm="100000">
                                          <p:val>
                                            <p:strVal val="1"/>
                                          </p:val>
                                        </p:tav>
                                      </p:tavLst>
                                    </p:anim>
                                    <p:anim to="" calcmode="lin" valueType="num">
                                      <p:cBhvr>
                                        <p:cTn id="22" dur="1000" fill="hold">
                                          <p:stCondLst>
                                            <p:cond delay="0"/>
                                          </p:stCondLst>
                                        </p:cTn>
                                        <p:tgtEl>
                                          <p:spTgt spid="13"/>
                                        </p:tgtEl>
                                        <p:attrNameLst>
                                          <p:attrName>ppt_w</p:attrName>
                                        </p:attrNameLst>
                                      </p:cBhvr>
                                      <p:tavLst>
                                        <p:tav tm="0" fmla="#ppt_w-#ppt_w*((1.5-1.5*$)^3-(1.5-1.5*$)^2)">
                                          <p:val>
                                            <p:strVal val="0"/>
                                          </p:val>
                                        </p:tav>
                                        <p:tav tm="100000">
                                          <p:val>
                                            <p:strVal val="1"/>
                                          </p:val>
                                        </p:tav>
                                      </p:tavLst>
                                    </p:anim>
                                  </p:childTnLst>
                                </p:cTn>
                              </p:par>
                              <p:par>
                                <p:cTn id="23" presetID="2" presetClass="entr" presetSubtype="4" decel="10000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1000" fill="hold"/>
                                        <p:tgtEl>
                                          <p:spTgt spid="15"/>
                                        </p:tgtEl>
                                        <p:attrNameLst>
                                          <p:attrName>ppt_x</p:attrName>
                                        </p:attrNameLst>
                                      </p:cBhvr>
                                      <p:tavLst>
                                        <p:tav tm="0">
                                          <p:val>
                                            <p:strVal val="#ppt_x"/>
                                          </p:val>
                                        </p:tav>
                                        <p:tav tm="100000">
                                          <p:val>
                                            <p:strVal val="#ppt_x"/>
                                          </p:val>
                                        </p:tav>
                                      </p:tavLst>
                                    </p:anim>
                                    <p:anim calcmode="lin" valueType="num">
                                      <p:cBhvr additive="base">
                                        <p:cTn id="26" dur="1000" fill="hold"/>
                                        <p:tgtEl>
                                          <p:spTgt spid="15"/>
                                        </p:tgtEl>
                                        <p:attrNameLst>
                                          <p:attrName>ppt_y</p:attrName>
                                        </p:attrNameLst>
                                      </p:cBhvr>
                                      <p:tavLst>
                                        <p:tav tm="0">
                                          <p:val>
                                            <p:strVal val="1+#ppt_h/2"/>
                                          </p:val>
                                        </p:tav>
                                        <p:tav tm="100000">
                                          <p:val>
                                            <p:strVal val="#ppt_y"/>
                                          </p:val>
                                        </p:tav>
                                      </p:tavLst>
                                    </p:anim>
                                  </p:childTnLst>
                                </p:cTn>
                              </p:par>
                            </p:childTnLst>
                          </p:cTn>
                        </p:par>
                        <p:par>
                          <p:cTn id="27" fill="hold">
                            <p:stCondLst>
                              <p:cond delay="3065"/>
                            </p:stCondLst>
                            <p:childTnLst>
                              <p:par>
                                <p:cTn id="28" presetID="0" presetClass="entr" presetSubtype="0" fill="hold" grpId="0" nodeType="afterEffect">
                                  <p:stCondLst>
                                    <p:cond delay="0"/>
                                  </p:stCondLst>
                                  <p:childTnLst>
                                    <p:set>
                                      <p:cBhvr>
                                        <p:cTn id="29" dur="1000" fill="hold">
                                          <p:stCondLst>
                                            <p:cond delay="0"/>
                                          </p:stCondLst>
                                        </p:cTn>
                                        <p:tgtEl>
                                          <p:spTgt spid="19"/>
                                        </p:tgtEl>
                                        <p:attrNameLst>
                                          <p:attrName>style.visibility</p:attrName>
                                        </p:attrNameLst>
                                      </p:cBhvr>
                                      <p:to>
                                        <p:strVal val="visible"/>
                                      </p:to>
                                    </p:set>
                                    <p:anim to="" calcmode="lin" valueType="num">
                                      <p:cBhvr>
                                        <p:cTn id="30" dur="1000" fill="hold">
                                          <p:stCondLst>
                                            <p:cond delay="0"/>
                                          </p:stCondLst>
                                        </p:cTn>
                                        <p:tgtEl>
                                          <p:spTgt spid="19"/>
                                        </p:tgtEl>
                                        <p:attrNameLst>
                                          <p:attrName>ppt_h</p:attrName>
                                        </p:attrNameLst>
                                      </p:cBhvr>
                                      <p:tavLst>
                                        <p:tav tm="0" fmla="#ppt_h-#ppt_h*((1.5-1.5*$)^3-(1.5-1.5*$)^2)">
                                          <p:val>
                                            <p:strVal val="0"/>
                                          </p:val>
                                        </p:tav>
                                        <p:tav tm="100000">
                                          <p:val>
                                            <p:strVal val="1"/>
                                          </p:val>
                                        </p:tav>
                                      </p:tavLst>
                                    </p:anim>
                                    <p:anim to="" calcmode="lin" valueType="num">
                                      <p:cBhvr>
                                        <p:cTn id="31" dur="1000" fill="hold">
                                          <p:stCondLst>
                                            <p:cond delay="0"/>
                                          </p:stCondLst>
                                        </p:cTn>
                                        <p:tgtEl>
                                          <p:spTgt spid="19"/>
                                        </p:tgtEl>
                                        <p:attrNameLst>
                                          <p:attrName>ppt_w</p:attrName>
                                        </p:attrNameLst>
                                      </p:cBhvr>
                                      <p:tavLst>
                                        <p:tav tm="0" fmla="#ppt_w-#ppt_w*((1.5-1.5*$)^3-(1.5-1.5*$)^2)">
                                          <p:val>
                                            <p:strVal val="0"/>
                                          </p:val>
                                        </p:tav>
                                        <p:tav tm="100000">
                                          <p:val>
                                            <p:strVal val="1"/>
                                          </p:val>
                                        </p:tav>
                                      </p:tavLst>
                                    </p:anim>
                                  </p:childTnLst>
                                </p:cTn>
                              </p:par>
                              <p:par>
                                <p:cTn id="32" presetID="2" presetClass="entr" presetSubtype="4" decel="10000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 calcmode="lin" valueType="num">
                                      <p:cBhvr additive="base">
                                        <p:cTn id="34" dur="1000" fill="hold"/>
                                        <p:tgtEl>
                                          <p:spTgt spid="21"/>
                                        </p:tgtEl>
                                        <p:attrNameLst>
                                          <p:attrName>ppt_x</p:attrName>
                                        </p:attrNameLst>
                                      </p:cBhvr>
                                      <p:tavLst>
                                        <p:tav tm="0">
                                          <p:val>
                                            <p:strVal val="#ppt_x"/>
                                          </p:val>
                                        </p:tav>
                                        <p:tav tm="100000">
                                          <p:val>
                                            <p:strVal val="#ppt_x"/>
                                          </p:val>
                                        </p:tav>
                                      </p:tavLst>
                                    </p:anim>
                                    <p:anim calcmode="lin" valueType="num">
                                      <p:cBhvr additive="base">
                                        <p:cTn id="35" dur="1000" fill="hold"/>
                                        <p:tgtEl>
                                          <p:spTgt spid="21"/>
                                        </p:tgtEl>
                                        <p:attrNameLst>
                                          <p:attrName>ppt_y</p:attrName>
                                        </p:attrNameLst>
                                      </p:cBhvr>
                                      <p:tavLst>
                                        <p:tav tm="0">
                                          <p:val>
                                            <p:strVal val="1+#ppt_h/2"/>
                                          </p:val>
                                        </p:tav>
                                        <p:tav tm="100000">
                                          <p:val>
                                            <p:strVal val="#ppt_y"/>
                                          </p:val>
                                        </p:tav>
                                      </p:tavLst>
                                    </p:anim>
                                  </p:childTnLst>
                                </p:cTn>
                              </p:par>
                            </p:childTnLst>
                          </p:cTn>
                        </p:par>
                        <p:par>
                          <p:cTn id="36" fill="hold">
                            <p:stCondLst>
                              <p:cond delay="4065"/>
                            </p:stCondLst>
                            <p:childTnLst>
                              <p:par>
                                <p:cTn id="37" presetID="0" presetClass="entr" presetSubtype="0" fill="hold" grpId="0" nodeType="afterEffect">
                                  <p:stCondLst>
                                    <p:cond delay="0"/>
                                  </p:stCondLst>
                                  <p:childTnLst>
                                    <p:set>
                                      <p:cBhvr>
                                        <p:cTn id="38" dur="1000" fill="hold">
                                          <p:stCondLst>
                                            <p:cond delay="0"/>
                                          </p:stCondLst>
                                        </p:cTn>
                                        <p:tgtEl>
                                          <p:spTgt spid="31"/>
                                        </p:tgtEl>
                                        <p:attrNameLst>
                                          <p:attrName>style.visibility</p:attrName>
                                        </p:attrNameLst>
                                      </p:cBhvr>
                                      <p:to>
                                        <p:strVal val="visible"/>
                                      </p:to>
                                    </p:set>
                                    <p:anim to="" calcmode="lin" valueType="num">
                                      <p:cBhvr>
                                        <p:cTn id="39" dur="1000" fill="hold">
                                          <p:stCondLst>
                                            <p:cond delay="0"/>
                                          </p:stCondLst>
                                        </p:cTn>
                                        <p:tgtEl>
                                          <p:spTgt spid="31"/>
                                        </p:tgtEl>
                                        <p:attrNameLst>
                                          <p:attrName>ppt_h</p:attrName>
                                        </p:attrNameLst>
                                      </p:cBhvr>
                                      <p:tavLst>
                                        <p:tav tm="0" fmla="#ppt_h-#ppt_h*((1.5-1.5*$)^3-(1.5-1.5*$)^2)">
                                          <p:val>
                                            <p:strVal val="0"/>
                                          </p:val>
                                        </p:tav>
                                        <p:tav tm="100000">
                                          <p:val>
                                            <p:strVal val="1"/>
                                          </p:val>
                                        </p:tav>
                                      </p:tavLst>
                                    </p:anim>
                                    <p:anim to="" calcmode="lin" valueType="num">
                                      <p:cBhvr>
                                        <p:cTn id="40" dur="1000" fill="hold">
                                          <p:stCondLst>
                                            <p:cond delay="0"/>
                                          </p:stCondLst>
                                        </p:cTn>
                                        <p:tgtEl>
                                          <p:spTgt spid="31"/>
                                        </p:tgtEl>
                                        <p:attrNameLst>
                                          <p:attrName>ppt_w</p:attrName>
                                        </p:attrNameLst>
                                      </p:cBhvr>
                                      <p:tavLst>
                                        <p:tav tm="0" fmla="#ppt_w-#ppt_w*((1.5-1.5*$)^3-(1.5-1.5*$)^2)">
                                          <p:val>
                                            <p:strVal val="0"/>
                                          </p:val>
                                        </p:tav>
                                        <p:tav tm="100000">
                                          <p:val>
                                            <p:strVal val="1"/>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1000" fill="hold"/>
                                        <p:tgtEl>
                                          <p:spTgt spid="33"/>
                                        </p:tgtEl>
                                        <p:attrNameLst>
                                          <p:attrName>ppt_x</p:attrName>
                                        </p:attrNameLst>
                                      </p:cBhvr>
                                      <p:tavLst>
                                        <p:tav tm="0">
                                          <p:val>
                                            <p:strVal val="#ppt_x"/>
                                          </p:val>
                                        </p:tav>
                                        <p:tav tm="100000">
                                          <p:val>
                                            <p:strVal val="#ppt_x"/>
                                          </p:val>
                                        </p:tav>
                                      </p:tavLst>
                                    </p:anim>
                                    <p:anim calcmode="lin" valueType="num">
                                      <p:cBhvr additive="base">
                                        <p:cTn id="44"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3" grpId="0" animBg="1"/>
      <p:bldP spid="15" grpId="0"/>
      <p:bldP spid="19" grpId="0" animBg="1"/>
      <p:bldP spid="21" grpId="0"/>
      <p:bldP spid="31" grpId="0" animBg="1"/>
      <p:bldP spid="33" grpId="0"/>
      <p:bldP spid="3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709051" y="55723"/>
            <a:ext cx="6773897" cy="506806"/>
            <a:chOff x="5945124" y="1915585"/>
            <a:chExt cx="6077766" cy="1407160"/>
          </a:xfrm>
        </p:grpSpPr>
        <p:sp>
          <p:nvSpPr>
            <p:cNvPr id="6" name="object 4">
              <a:extLst>
                <a:ext uri="{FF2B5EF4-FFF2-40B4-BE49-F238E27FC236}">
                  <a16:creationId xmlns:a16="http://schemas.microsoft.com/office/drawing/2014/main" id="{2EF3E45E-8EFC-B6A7-924E-850B14CC3B19}"/>
                </a:ext>
              </a:extLst>
            </p:cNvPr>
            <p:cNvSpPr/>
            <p:nvPr/>
          </p:nvSpPr>
          <p:spPr>
            <a:xfrm>
              <a:off x="6115485" y="1915585"/>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8 :Clients with Personal Loans</a:t>
              </a:r>
            </a:p>
            <a:p>
              <a:endParaRPr dirty="0"/>
            </a:p>
          </p:txBody>
        </p:sp>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114068" y="2989314"/>
            <a:ext cx="5078486" cy="1292662"/>
          </a:xfrm>
          <a:prstGeom prst="rect">
            <a:avLst/>
          </a:prstGeom>
          <a:noFill/>
        </p:spPr>
        <p:txBody>
          <a:bodyPr wrap="square" rtlCol="0">
            <a:spAutoFit/>
          </a:bodyPr>
          <a:lstStyle/>
          <a:p>
            <a:endParaRPr lang="en-US" dirty="0"/>
          </a:p>
          <a:p>
            <a:r>
              <a:rPr lang="en-US" sz="2000" dirty="0">
                <a:latin typeface="Verdana" panose="020B0604030504040204" pitchFamily="34" charset="0"/>
                <a:ea typeface="Verdana" panose="020B0604030504040204" pitchFamily="34" charset="0"/>
              </a:rPr>
              <a:t>Majority of the clients(84%) contacted don’t have any personal loans.</a:t>
            </a: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232866" y="2927983"/>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9" name="Picture 8">
            <a:extLst>
              <a:ext uri="{FF2B5EF4-FFF2-40B4-BE49-F238E27FC236}">
                <a16:creationId xmlns:a16="http://schemas.microsoft.com/office/drawing/2014/main" id="{B2D2D501-5E75-B6E5-FE1E-CE16F23E1A63}"/>
              </a:ext>
            </a:extLst>
          </p:cNvPr>
          <p:cNvPicPr>
            <a:picLocks noChangeAspect="1"/>
          </p:cNvPicPr>
          <p:nvPr/>
        </p:nvPicPr>
        <p:blipFill rotWithShape="1">
          <a:blip r:embed="rId4"/>
          <a:srcRect r="1625" b="8240"/>
          <a:stretch/>
        </p:blipFill>
        <p:spPr>
          <a:xfrm>
            <a:off x="744811" y="866553"/>
            <a:ext cx="5326837" cy="5124893"/>
          </a:xfrm>
          <a:prstGeom prst="rect">
            <a:avLst/>
          </a:prstGeom>
        </p:spPr>
      </p:pic>
    </p:spTree>
    <p:extLst>
      <p:ext uri="{BB962C8B-B14F-4D97-AF65-F5344CB8AC3E}">
        <p14:creationId xmlns:p14="http://schemas.microsoft.com/office/powerpoint/2010/main" val="19769205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554425" y="94455"/>
            <a:ext cx="11083149" cy="506806"/>
            <a:chOff x="5945124" y="1915585"/>
            <a:chExt cx="6077766" cy="1407160"/>
          </a:xfrm>
        </p:grpSpPr>
        <p:sp>
          <p:nvSpPr>
            <p:cNvPr id="6" name="object 4">
              <a:extLst>
                <a:ext uri="{FF2B5EF4-FFF2-40B4-BE49-F238E27FC236}">
                  <a16:creationId xmlns:a16="http://schemas.microsoft.com/office/drawing/2014/main" id="{2EF3E45E-8EFC-B6A7-924E-850B14CC3B19}"/>
                </a:ext>
              </a:extLst>
            </p:cNvPr>
            <p:cNvSpPr/>
            <p:nvPr/>
          </p:nvSpPr>
          <p:spPr>
            <a:xfrm>
              <a:off x="6115485" y="1915585"/>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9 : Communication Types used for contacting Clients</a:t>
              </a:r>
            </a:p>
            <a:p>
              <a:endParaRPr dirty="0"/>
            </a:p>
          </p:txBody>
        </p:sp>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219908" y="2704963"/>
            <a:ext cx="5078486" cy="2246769"/>
          </a:xfrm>
          <a:prstGeom prst="rect">
            <a:avLst/>
          </a:prstGeom>
          <a:noFill/>
        </p:spPr>
        <p:txBody>
          <a:bodyPr wrap="square" rtlCol="0">
            <a:spAutoFit/>
          </a:bodyPr>
          <a:lstStyle/>
          <a:p>
            <a:pPr marL="342900" indent="-342900">
              <a:buFont typeface="+mj-lt"/>
              <a:buAutoNum type="arabicPeriod"/>
            </a:pPr>
            <a:r>
              <a:rPr lang="en-US" sz="2000" dirty="0">
                <a:latin typeface="Verdana" panose="020B0604030504040204" pitchFamily="34" charset="0"/>
                <a:ea typeface="Verdana" panose="020B0604030504040204" pitchFamily="34" charset="0"/>
              </a:rPr>
              <a:t>64.8 % pf the clients were contacted using a cellular medium.</a:t>
            </a:r>
          </a:p>
          <a:p>
            <a:pPr marL="342900" indent="-342900">
              <a:buFont typeface="+mj-lt"/>
              <a:buAutoNum type="arabicPeriod"/>
            </a:pPr>
            <a:r>
              <a:rPr lang="en-US" sz="2000" dirty="0">
                <a:latin typeface="Verdana" panose="020B0604030504040204" pitchFamily="34" charset="0"/>
                <a:ea typeface="Verdana" panose="020B0604030504040204" pitchFamily="34" charset="0"/>
              </a:rPr>
              <a:t>Only 6.4 % of the clients were contacted using telephone.</a:t>
            </a:r>
          </a:p>
          <a:p>
            <a:pPr marL="342900" indent="-342900">
              <a:buFont typeface="+mj-lt"/>
              <a:buAutoNum type="arabicPeriod"/>
            </a:pPr>
            <a:r>
              <a:rPr lang="en-US" sz="2000" dirty="0">
                <a:latin typeface="Verdana" panose="020B0604030504040204" pitchFamily="34" charset="0"/>
                <a:ea typeface="Verdana" panose="020B0604030504040204" pitchFamily="34" charset="0"/>
              </a:rPr>
              <a:t>A very large percentage of the clients (28.8%) were contacted using unknown means.</a:t>
            </a: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251331" y="2421129"/>
            <a:ext cx="1185361" cy="492270"/>
            <a:chOff x="5400032" y="2370983"/>
            <a:chExt cx="5907405" cy="2295924"/>
          </a:xfrm>
        </p:grpSpPr>
        <p:sp>
          <p:nvSpPr>
            <p:cNvPr id="17" name="object 11">
              <a:extLst>
                <a:ext uri="{FF2B5EF4-FFF2-40B4-BE49-F238E27FC236}">
                  <a16:creationId xmlns:a16="http://schemas.microsoft.com/office/drawing/2014/main" id="{E1672BF2-7049-26F3-78B7-B4B8D99DD83E}"/>
                </a:ext>
              </a:extLst>
            </p:cNvPr>
            <p:cNvSpPr/>
            <p:nvPr/>
          </p:nvSpPr>
          <p:spPr>
            <a:xfrm>
              <a:off x="5400032" y="2370983"/>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pic>
        <p:nvPicPr>
          <p:cNvPr id="4" name="Picture 3">
            <a:extLst>
              <a:ext uri="{FF2B5EF4-FFF2-40B4-BE49-F238E27FC236}">
                <a16:creationId xmlns:a16="http://schemas.microsoft.com/office/drawing/2014/main" id="{F6314FAB-EE17-04C6-6F3D-CA4F6EB3A03D}"/>
              </a:ext>
            </a:extLst>
          </p:cNvPr>
          <p:cNvPicPr>
            <a:picLocks noChangeAspect="1"/>
          </p:cNvPicPr>
          <p:nvPr/>
        </p:nvPicPr>
        <p:blipFill>
          <a:blip r:embed="rId4"/>
          <a:stretch>
            <a:fillRect/>
          </a:stretch>
        </p:blipFill>
        <p:spPr>
          <a:xfrm>
            <a:off x="670354" y="1137768"/>
            <a:ext cx="5459425" cy="4850346"/>
          </a:xfrm>
          <a:prstGeom prst="rect">
            <a:avLst/>
          </a:prstGeom>
        </p:spPr>
      </p:pic>
    </p:spTree>
    <p:extLst>
      <p:ext uri="{BB962C8B-B14F-4D97-AF65-F5344CB8AC3E}">
        <p14:creationId xmlns:p14="http://schemas.microsoft.com/office/powerpoint/2010/main" val="120651086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554424" y="238808"/>
            <a:ext cx="1218172"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dirty="0"/>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grpSp>
        <p:nvGrpSpPr>
          <p:cNvPr id="16" name="object 10">
            <a:extLst>
              <a:ext uri="{FF2B5EF4-FFF2-40B4-BE49-F238E27FC236}">
                <a16:creationId xmlns:a16="http://schemas.microsoft.com/office/drawing/2014/main" id="{CD77C74D-D01D-34B4-7821-A00365D93981}"/>
              </a:ext>
            </a:extLst>
          </p:cNvPr>
          <p:cNvGrpSpPr/>
          <p:nvPr/>
        </p:nvGrpSpPr>
        <p:grpSpPr>
          <a:xfrm>
            <a:off x="6172200" y="1447800"/>
            <a:ext cx="1185361" cy="492270"/>
            <a:chOff x="5400032" y="2370983"/>
            <a:chExt cx="5907405" cy="2295924"/>
          </a:xfrm>
        </p:grpSpPr>
        <p:sp>
          <p:nvSpPr>
            <p:cNvPr id="17" name="object 11">
              <a:extLst>
                <a:ext uri="{FF2B5EF4-FFF2-40B4-BE49-F238E27FC236}">
                  <a16:creationId xmlns:a16="http://schemas.microsoft.com/office/drawing/2014/main" id="{E1672BF2-7049-26F3-78B7-B4B8D99DD83E}"/>
                </a:ext>
              </a:extLst>
            </p:cNvPr>
            <p:cNvSpPr/>
            <p:nvPr/>
          </p:nvSpPr>
          <p:spPr>
            <a:xfrm>
              <a:off x="5400032" y="2370983"/>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3" name="object 4">
            <a:extLst>
              <a:ext uri="{FF2B5EF4-FFF2-40B4-BE49-F238E27FC236}">
                <a16:creationId xmlns:a16="http://schemas.microsoft.com/office/drawing/2014/main" id="{A97C08E1-9A96-75B1-026E-6CF84AA90E89}"/>
              </a:ext>
            </a:extLst>
          </p:cNvPr>
          <p:cNvSpPr/>
          <p:nvPr/>
        </p:nvSpPr>
        <p:spPr>
          <a:xfrm>
            <a:off x="1295400" y="94392"/>
            <a:ext cx="9601200"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10 : Distribution of Last Contact Day of Clients</a:t>
            </a:r>
          </a:p>
          <a:p>
            <a:endParaRPr dirty="0"/>
          </a:p>
        </p:txBody>
      </p:sp>
      <p:pic>
        <p:nvPicPr>
          <p:cNvPr id="9" name="Picture 8">
            <a:extLst>
              <a:ext uri="{FF2B5EF4-FFF2-40B4-BE49-F238E27FC236}">
                <a16:creationId xmlns:a16="http://schemas.microsoft.com/office/drawing/2014/main" id="{9DD844F4-28A0-F48B-29CC-FB272552E751}"/>
              </a:ext>
            </a:extLst>
          </p:cNvPr>
          <p:cNvPicPr>
            <a:picLocks noChangeAspect="1"/>
          </p:cNvPicPr>
          <p:nvPr/>
        </p:nvPicPr>
        <p:blipFill>
          <a:blip r:embed="rId4"/>
          <a:stretch>
            <a:fillRect/>
          </a:stretch>
        </p:blipFill>
        <p:spPr>
          <a:xfrm>
            <a:off x="762829" y="1447800"/>
            <a:ext cx="5333171" cy="3688604"/>
          </a:xfrm>
          <a:prstGeom prst="rect">
            <a:avLst/>
          </a:prstGeom>
        </p:spPr>
      </p:pic>
      <p:sp>
        <p:nvSpPr>
          <p:cNvPr id="10" name="TextBox 9">
            <a:extLst>
              <a:ext uri="{FF2B5EF4-FFF2-40B4-BE49-F238E27FC236}">
                <a16:creationId xmlns:a16="http://schemas.microsoft.com/office/drawing/2014/main" id="{BF07A5D0-DF53-4E94-9283-DCC4879F0135}"/>
              </a:ext>
            </a:extLst>
          </p:cNvPr>
          <p:cNvSpPr txBox="1"/>
          <p:nvPr/>
        </p:nvSpPr>
        <p:spPr>
          <a:xfrm>
            <a:off x="6096000" y="1827254"/>
            <a:ext cx="5078486" cy="3477875"/>
          </a:xfrm>
          <a:prstGeom prst="rect">
            <a:avLst/>
          </a:prstGeom>
          <a:noFill/>
        </p:spPr>
        <p:txBody>
          <a:bodyPr wrap="square" rtlCol="0">
            <a:spAutoFit/>
          </a:bodyPr>
          <a:lstStyle/>
          <a:p>
            <a:pPr marL="342900" indent="-342900">
              <a:buFont typeface="+mj-lt"/>
              <a:buAutoNum type="arabicPeriod"/>
            </a:pPr>
            <a:r>
              <a:rPr lang="en-US" sz="2000" dirty="0">
                <a:latin typeface="Verdana" panose="020B0604030504040204" pitchFamily="34" charset="0"/>
                <a:ea typeface="Verdana" panose="020B0604030504040204" pitchFamily="34" charset="0"/>
              </a:rPr>
              <a:t>The distribution of last contact days is not uniform across the month.</a:t>
            </a:r>
          </a:p>
          <a:p>
            <a:pPr marL="342900" indent="-342900">
              <a:buFont typeface="+mj-lt"/>
              <a:buAutoNum type="arabicPeriod"/>
            </a:pPr>
            <a:r>
              <a:rPr lang="en-US" sz="2000" dirty="0">
                <a:latin typeface="Verdana" panose="020B0604030504040204" pitchFamily="34" charset="0"/>
                <a:ea typeface="Verdana" panose="020B0604030504040204" pitchFamily="34" charset="0"/>
              </a:rPr>
              <a:t>There is a significant peak around the middle of the month, specifically on day 20, indicating a higher frequency of client contacts on that day. </a:t>
            </a:r>
          </a:p>
          <a:p>
            <a:pPr marL="342900" indent="-342900">
              <a:buFont typeface="+mj-lt"/>
              <a:buAutoNum type="arabicPeriod"/>
            </a:pPr>
            <a:r>
              <a:rPr lang="en-US" sz="2000" dirty="0">
                <a:latin typeface="Verdana" panose="020B0604030504040204" pitchFamily="34" charset="0"/>
                <a:ea typeface="Verdana" panose="020B0604030504040204" pitchFamily="34" charset="0"/>
              </a:rPr>
              <a:t>The beginning and especially the end of the month (including the 31st) exhibit lower contact rates.</a:t>
            </a:r>
          </a:p>
        </p:txBody>
      </p:sp>
    </p:spTree>
    <p:extLst>
      <p:ext uri="{BB962C8B-B14F-4D97-AF65-F5344CB8AC3E}">
        <p14:creationId xmlns:p14="http://schemas.microsoft.com/office/powerpoint/2010/main" val="122454090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554424" y="238808"/>
            <a:ext cx="1218172"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dirty="0"/>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096000" y="1867466"/>
            <a:ext cx="5078486" cy="4093428"/>
          </a:xfrm>
          <a:prstGeom prst="rect">
            <a:avLst/>
          </a:prstGeom>
          <a:noFill/>
        </p:spPr>
        <p:txBody>
          <a:bodyPr wrap="square" rtlCol="0">
            <a:spAutoFit/>
          </a:bodyPr>
          <a:lstStyle/>
          <a:p>
            <a:pPr marL="342900" indent="-342900">
              <a:buFont typeface="+mj-lt"/>
              <a:buAutoNum type="arabicPeriod"/>
            </a:pPr>
            <a:r>
              <a:rPr lang="en-US" sz="2000" dirty="0">
                <a:latin typeface="Verdana" panose="020B0604030504040204" pitchFamily="34" charset="0"/>
                <a:ea typeface="Verdana" panose="020B0604030504040204" pitchFamily="34" charset="0"/>
              </a:rPr>
              <a:t>The contact frequency is significantly higher in May than in any other month, suggesting that this is a peak period for the marketing campaign.</a:t>
            </a:r>
          </a:p>
          <a:p>
            <a:pPr marL="342900" indent="-342900">
              <a:buFont typeface="+mj-lt"/>
              <a:buAutoNum type="arabicPeriod"/>
            </a:pPr>
            <a:r>
              <a:rPr lang="en-US" sz="2000" dirty="0">
                <a:latin typeface="Verdana" panose="020B0604030504040204" pitchFamily="34" charset="0"/>
                <a:ea typeface="Verdana" panose="020B0604030504040204" pitchFamily="34" charset="0"/>
              </a:rPr>
              <a:t>The lowest contact frequencies are observed in the months of January, February, and December, indicating a possible seasonal downturn in marketing activities.</a:t>
            </a:r>
          </a:p>
          <a:p>
            <a:pPr marL="342900" indent="-342900">
              <a:buFont typeface="+mj-lt"/>
              <a:buAutoNum type="arabicPeriod"/>
            </a:pPr>
            <a:r>
              <a:rPr lang="en-US" sz="2000" dirty="0">
                <a:latin typeface="Verdana" panose="020B0604030504040204" pitchFamily="34" charset="0"/>
                <a:ea typeface="Verdana" panose="020B0604030504040204" pitchFamily="34" charset="0"/>
              </a:rPr>
              <a:t>The months of June, July, August, and November show a moderate level of contact frequency.</a:t>
            </a: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172200" y="1510643"/>
            <a:ext cx="1185361" cy="602528"/>
            <a:chOff x="5166190" y="1856745"/>
            <a:chExt cx="5907405" cy="2810162"/>
          </a:xfrm>
        </p:grpSpPr>
        <p:sp>
          <p:nvSpPr>
            <p:cNvPr id="17" name="object 11">
              <a:extLst>
                <a:ext uri="{FF2B5EF4-FFF2-40B4-BE49-F238E27FC236}">
                  <a16:creationId xmlns:a16="http://schemas.microsoft.com/office/drawing/2014/main" id="{E1672BF2-7049-26F3-78B7-B4B8D99DD83E}"/>
                </a:ext>
              </a:extLst>
            </p:cNvPr>
            <p:cNvSpPr/>
            <p:nvPr/>
          </p:nvSpPr>
          <p:spPr>
            <a:xfrm>
              <a:off x="5166190" y="1856745"/>
              <a:ext cx="5907405" cy="1407161"/>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3" name="object 4">
            <a:extLst>
              <a:ext uri="{FF2B5EF4-FFF2-40B4-BE49-F238E27FC236}">
                <a16:creationId xmlns:a16="http://schemas.microsoft.com/office/drawing/2014/main" id="{A97C08E1-9A96-75B1-026E-6CF84AA90E89}"/>
              </a:ext>
            </a:extLst>
          </p:cNvPr>
          <p:cNvSpPr/>
          <p:nvPr/>
        </p:nvSpPr>
        <p:spPr>
          <a:xfrm>
            <a:off x="1104900" y="54835"/>
            <a:ext cx="9982200"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11 : Distribution of Last Contact Month of Clients</a:t>
            </a:r>
          </a:p>
          <a:p>
            <a:endParaRPr dirty="0"/>
          </a:p>
        </p:txBody>
      </p:sp>
      <p:pic>
        <p:nvPicPr>
          <p:cNvPr id="6" name="Picture 5">
            <a:extLst>
              <a:ext uri="{FF2B5EF4-FFF2-40B4-BE49-F238E27FC236}">
                <a16:creationId xmlns:a16="http://schemas.microsoft.com/office/drawing/2014/main" id="{E421B613-5D28-03E6-54BD-6A08DFFD114A}"/>
              </a:ext>
            </a:extLst>
          </p:cNvPr>
          <p:cNvPicPr>
            <a:picLocks noChangeAspect="1"/>
          </p:cNvPicPr>
          <p:nvPr/>
        </p:nvPicPr>
        <p:blipFill>
          <a:blip r:embed="rId4"/>
          <a:stretch>
            <a:fillRect/>
          </a:stretch>
        </p:blipFill>
        <p:spPr>
          <a:xfrm>
            <a:off x="697013" y="1509072"/>
            <a:ext cx="5398963" cy="3996778"/>
          </a:xfrm>
          <a:prstGeom prst="rect">
            <a:avLst/>
          </a:prstGeom>
        </p:spPr>
      </p:pic>
    </p:spTree>
    <p:extLst>
      <p:ext uri="{BB962C8B-B14F-4D97-AF65-F5344CB8AC3E}">
        <p14:creationId xmlns:p14="http://schemas.microsoft.com/office/powerpoint/2010/main" val="400841871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4211627" y="220552"/>
            <a:ext cx="489216"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791401" y="4572000"/>
            <a:ext cx="10714799" cy="1908215"/>
          </a:xfrm>
          <a:prstGeom prst="rect">
            <a:avLst/>
          </a:prstGeom>
          <a:noFill/>
        </p:spPr>
        <p:txBody>
          <a:bodyPr wrap="square" rtlCol="0">
            <a:spAutoFit/>
          </a:bodyPr>
          <a:lstStyle/>
          <a:p>
            <a:endParaRPr lang="en-US" dirty="0"/>
          </a:p>
          <a:p>
            <a:pPr marL="342900" indent="-342900">
              <a:buAutoNum type="arabicPeriod"/>
            </a:pPr>
            <a:r>
              <a:rPr lang="en-US" sz="1600" dirty="0">
                <a:latin typeface="Verdana" panose="020B0604030504040204" pitchFamily="34" charset="0"/>
                <a:ea typeface="Verdana" panose="020B0604030504040204" pitchFamily="34" charset="0"/>
              </a:rPr>
              <a:t>Call durations averaged 258 seconds but were heavily right-skewed, indicating most calls were short with a few significantly longer ones.</a:t>
            </a:r>
          </a:p>
          <a:p>
            <a:pPr marL="342900" indent="-342900">
              <a:buAutoNum type="arabicPeriod"/>
            </a:pPr>
            <a:r>
              <a:rPr lang="en-US" sz="1600" dirty="0">
                <a:latin typeface="Verdana" panose="020B0604030504040204" pitchFamily="34" charset="0"/>
                <a:ea typeface="Verdana" panose="020B0604030504040204" pitchFamily="34" charset="0"/>
              </a:rPr>
              <a:t>The high frequency of short calls suggests a focus on efficient interactions, potentially due to the nature of the campaign.</a:t>
            </a:r>
          </a:p>
          <a:p>
            <a:pPr marL="342900" indent="-342900">
              <a:buAutoNum type="arabicPeriod"/>
            </a:pPr>
            <a:r>
              <a:rPr lang="en-US" sz="1600" dirty="0">
                <a:latin typeface="Verdana" panose="020B0604030504040204" pitchFamily="34" charset="0"/>
                <a:ea typeface="Verdana" panose="020B0604030504040204" pitchFamily="34" charset="0"/>
              </a:rPr>
              <a:t>Very few calls were exceptionally long, implying that extended conversations were not the norm</a:t>
            </a:r>
            <a:r>
              <a:rPr lang="en-US" dirty="0">
                <a:latin typeface="Verdana" panose="020B0604030504040204" pitchFamily="34" charset="0"/>
                <a:ea typeface="Verdana" panose="020B0604030504040204" pitchFamily="34" charset="0"/>
              </a:rPr>
              <a:t>.</a:t>
            </a:r>
          </a:p>
          <a:p>
            <a:pPr marL="342900" indent="-342900">
              <a:buAutoNum type="arabicPeriod"/>
            </a:pP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914400" y="4632526"/>
            <a:ext cx="1219200"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r>
                <a:rPr lang="en-IN" b="1" u="sng" dirty="0"/>
                <a:t>:</a:t>
              </a:r>
              <a:endParaRPr b="1" u="sng" dirty="0"/>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9" name="object 4">
            <a:extLst>
              <a:ext uri="{FF2B5EF4-FFF2-40B4-BE49-F238E27FC236}">
                <a16:creationId xmlns:a16="http://schemas.microsoft.com/office/drawing/2014/main" id="{A97C08E1-9A96-75B1-026E-6CF84AA90E89}"/>
              </a:ext>
            </a:extLst>
          </p:cNvPr>
          <p:cNvSpPr/>
          <p:nvPr/>
        </p:nvSpPr>
        <p:spPr>
          <a:xfrm>
            <a:off x="457200" y="93607"/>
            <a:ext cx="11277600"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12 : Distribution of Duration of Last Contact with Clients</a:t>
            </a:r>
          </a:p>
          <a:p>
            <a:endParaRPr dirty="0"/>
          </a:p>
        </p:txBody>
      </p:sp>
      <p:pic>
        <p:nvPicPr>
          <p:cNvPr id="4" name="Picture 3">
            <a:extLst>
              <a:ext uri="{FF2B5EF4-FFF2-40B4-BE49-F238E27FC236}">
                <a16:creationId xmlns:a16="http://schemas.microsoft.com/office/drawing/2014/main" id="{38B39855-F20A-DE21-AAB7-48E89FBD1A00}"/>
              </a:ext>
            </a:extLst>
          </p:cNvPr>
          <p:cNvPicPr>
            <a:picLocks noChangeAspect="1"/>
          </p:cNvPicPr>
          <p:nvPr/>
        </p:nvPicPr>
        <p:blipFill>
          <a:blip r:embed="rId4"/>
          <a:stretch>
            <a:fillRect/>
          </a:stretch>
        </p:blipFill>
        <p:spPr>
          <a:xfrm>
            <a:off x="702499" y="928847"/>
            <a:ext cx="5381034" cy="3715875"/>
          </a:xfrm>
          <a:prstGeom prst="rect">
            <a:avLst/>
          </a:prstGeom>
        </p:spPr>
      </p:pic>
      <p:pic>
        <p:nvPicPr>
          <p:cNvPr id="11" name="Picture 10">
            <a:extLst>
              <a:ext uri="{FF2B5EF4-FFF2-40B4-BE49-F238E27FC236}">
                <a16:creationId xmlns:a16="http://schemas.microsoft.com/office/drawing/2014/main" id="{357CEB4E-B451-1FA8-AE89-29EE7594BA14}"/>
              </a:ext>
            </a:extLst>
          </p:cNvPr>
          <p:cNvPicPr>
            <a:picLocks noChangeAspect="1"/>
          </p:cNvPicPr>
          <p:nvPr/>
        </p:nvPicPr>
        <p:blipFill>
          <a:blip r:embed="rId5"/>
          <a:stretch>
            <a:fillRect/>
          </a:stretch>
        </p:blipFill>
        <p:spPr>
          <a:xfrm>
            <a:off x="6186446" y="928847"/>
            <a:ext cx="4982523" cy="3715875"/>
          </a:xfrm>
          <a:prstGeom prst="rect">
            <a:avLst/>
          </a:prstGeom>
        </p:spPr>
      </p:pic>
    </p:spTree>
    <p:extLst>
      <p:ext uri="{BB962C8B-B14F-4D97-AF65-F5344CB8AC3E}">
        <p14:creationId xmlns:p14="http://schemas.microsoft.com/office/powerpoint/2010/main" val="248815869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4211627" y="220552"/>
            <a:ext cx="489216"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838200" y="4572925"/>
            <a:ext cx="10714799" cy="2154436"/>
          </a:xfrm>
          <a:prstGeom prst="rect">
            <a:avLst/>
          </a:prstGeom>
          <a:noFill/>
        </p:spPr>
        <p:txBody>
          <a:bodyPr wrap="square" rtlCol="0">
            <a:spAutoFit/>
          </a:bodyPr>
          <a:lstStyle/>
          <a:p>
            <a:endParaRPr lang="en-US" dirty="0"/>
          </a:p>
          <a:p>
            <a:pPr marL="342900" indent="-342900">
              <a:buAutoNum type="arabicPeriod"/>
            </a:pPr>
            <a:r>
              <a:rPr lang="en-US" sz="1600" dirty="0">
                <a:latin typeface="Verdana" panose="020B0604030504040204" pitchFamily="34" charset="0"/>
                <a:ea typeface="Verdana" panose="020B0604030504040204" pitchFamily="34" charset="0"/>
              </a:rPr>
              <a:t>Client contact frequency is heavily right-skewed, with most clients contacted only a few times, and a small number contacted very frequently.</a:t>
            </a:r>
          </a:p>
          <a:p>
            <a:pPr marL="342900" indent="-342900">
              <a:buAutoNum type="arabicPeriod"/>
            </a:pPr>
            <a:r>
              <a:rPr lang="en-US" sz="1600" dirty="0">
                <a:latin typeface="Verdana" panose="020B0604030504040204" pitchFamily="34" charset="0"/>
                <a:ea typeface="Verdana" panose="020B0604030504040204" pitchFamily="34" charset="0"/>
              </a:rPr>
              <a:t>The campaign primarily emphasizes short interactions, with 86.46% of clients receiving fewer than 5 contacts.</a:t>
            </a:r>
          </a:p>
          <a:p>
            <a:pPr marL="342900" indent="-342900">
              <a:buAutoNum type="arabicPeriod"/>
            </a:pPr>
            <a:r>
              <a:rPr lang="en-US" sz="1600" dirty="0">
                <a:latin typeface="Verdana" panose="020B0604030504040204" pitchFamily="34" charset="0"/>
                <a:ea typeface="Verdana" panose="020B0604030504040204" pitchFamily="34" charset="0"/>
              </a:rPr>
              <a:t>There are outliers where clients were contacted with significantly greater frequency than the avg.</a:t>
            </a:r>
          </a:p>
          <a:p>
            <a:pPr marL="342900" indent="-342900">
              <a:buAutoNum type="arabicPeriod"/>
            </a:pPr>
            <a:endParaRPr lang="en-US" dirty="0">
              <a:latin typeface="Verdana" panose="020B0604030504040204" pitchFamily="34" charset="0"/>
              <a:ea typeface="Verdana" panose="020B0604030504040204" pitchFamily="34" charset="0"/>
            </a:endParaRPr>
          </a:p>
          <a:p>
            <a:pPr marL="342900" indent="-342900">
              <a:buAutoNum type="arabicPeriod"/>
            </a:pP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914400" y="4527521"/>
            <a:ext cx="1219200"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r>
                <a:rPr lang="en-IN" b="1" u="sng" dirty="0"/>
                <a:t>:</a:t>
              </a:r>
              <a:endParaRPr b="1" u="sng" dirty="0"/>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9" name="object 4">
            <a:extLst>
              <a:ext uri="{FF2B5EF4-FFF2-40B4-BE49-F238E27FC236}">
                <a16:creationId xmlns:a16="http://schemas.microsoft.com/office/drawing/2014/main" id="{A97C08E1-9A96-75B1-026E-6CF84AA90E89}"/>
              </a:ext>
            </a:extLst>
          </p:cNvPr>
          <p:cNvSpPr/>
          <p:nvPr/>
        </p:nvSpPr>
        <p:spPr>
          <a:xfrm>
            <a:off x="838200" y="91625"/>
            <a:ext cx="10515600"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13 : No of Contacts performed during the Campaign</a:t>
            </a:r>
          </a:p>
          <a:p>
            <a:endParaRPr dirty="0"/>
          </a:p>
        </p:txBody>
      </p:sp>
      <p:pic>
        <p:nvPicPr>
          <p:cNvPr id="6" name="Picture 5">
            <a:extLst>
              <a:ext uri="{FF2B5EF4-FFF2-40B4-BE49-F238E27FC236}">
                <a16:creationId xmlns:a16="http://schemas.microsoft.com/office/drawing/2014/main" id="{3706F5AC-57D2-BDC4-560C-D3713DCD80D6}"/>
              </a:ext>
            </a:extLst>
          </p:cNvPr>
          <p:cNvPicPr>
            <a:picLocks noChangeAspect="1"/>
          </p:cNvPicPr>
          <p:nvPr/>
        </p:nvPicPr>
        <p:blipFill>
          <a:blip r:embed="rId4"/>
          <a:stretch>
            <a:fillRect/>
          </a:stretch>
        </p:blipFill>
        <p:spPr>
          <a:xfrm>
            <a:off x="684487" y="874415"/>
            <a:ext cx="5321067" cy="3653106"/>
          </a:xfrm>
          <a:prstGeom prst="rect">
            <a:avLst/>
          </a:prstGeom>
        </p:spPr>
      </p:pic>
      <p:pic>
        <p:nvPicPr>
          <p:cNvPr id="12" name="Picture 11">
            <a:extLst>
              <a:ext uri="{FF2B5EF4-FFF2-40B4-BE49-F238E27FC236}">
                <a16:creationId xmlns:a16="http://schemas.microsoft.com/office/drawing/2014/main" id="{48F16B9E-8DFB-F185-5C42-E66F72A6BD4A}"/>
              </a:ext>
            </a:extLst>
          </p:cNvPr>
          <p:cNvPicPr>
            <a:picLocks noChangeAspect="1"/>
          </p:cNvPicPr>
          <p:nvPr/>
        </p:nvPicPr>
        <p:blipFill>
          <a:blip r:embed="rId5"/>
          <a:stretch>
            <a:fillRect/>
          </a:stretch>
        </p:blipFill>
        <p:spPr>
          <a:xfrm>
            <a:off x="6186448" y="874415"/>
            <a:ext cx="4883569" cy="3653106"/>
          </a:xfrm>
          <a:prstGeom prst="rect">
            <a:avLst/>
          </a:prstGeom>
        </p:spPr>
      </p:pic>
    </p:spTree>
    <p:extLst>
      <p:ext uri="{BB962C8B-B14F-4D97-AF65-F5344CB8AC3E}">
        <p14:creationId xmlns:p14="http://schemas.microsoft.com/office/powerpoint/2010/main" val="147385011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4211627" y="220552"/>
            <a:ext cx="489216"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833486" y="4444249"/>
            <a:ext cx="10714799" cy="2400657"/>
          </a:xfrm>
          <a:prstGeom prst="rect">
            <a:avLst/>
          </a:prstGeom>
          <a:noFill/>
        </p:spPr>
        <p:txBody>
          <a:bodyPr wrap="square" rtlCol="0">
            <a:spAutoFit/>
          </a:bodyPr>
          <a:lstStyle/>
          <a:p>
            <a:endParaRPr lang="en-US" dirty="0"/>
          </a:p>
          <a:p>
            <a:pPr marL="342900" indent="-342900">
              <a:buAutoNum type="arabicPeriod"/>
            </a:pPr>
            <a:r>
              <a:rPr lang="en-US" sz="1600" dirty="0">
                <a:latin typeface="Verdana" panose="020B0604030504040204" pitchFamily="34" charset="0"/>
                <a:ea typeface="Verdana" panose="020B0604030504040204" pitchFamily="34" charset="0"/>
              </a:rPr>
              <a:t>A vast majority of clients (81.73%) have never been contacted before, suggesting a focus on acquiring new customers or a significant lapse since prior campaigns.</a:t>
            </a:r>
          </a:p>
          <a:p>
            <a:pPr marL="342900" indent="-342900">
              <a:buAutoNum type="arabicPeriod"/>
            </a:pPr>
            <a:r>
              <a:rPr lang="en-US" sz="1600" dirty="0">
                <a:latin typeface="Verdana" panose="020B0604030504040204" pitchFamily="34" charset="0"/>
                <a:ea typeface="Verdana" panose="020B0604030504040204" pitchFamily="34" charset="0"/>
              </a:rPr>
              <a:t>The re-contact timeframe is heavily right-skewed, with most re-contacts happening recently, but a long tail indicating some clients haven't been contacted in a long time (outliers).</a:t>
            </a:r>
          </a:p>
          <a:p>
            <a:pPr marL="342900" indent="-342900">
              <a:buAutoNum type="arabicPeriod"/>
            </a:pPr>
            <a:r>
              <a:rPr lang="en-US" sz="1600" dirty="0">
                <a:latin typeface="Verdana" panose="020B0604030504040204" pitchFamily="34" charset="0"/>
                <a:ea typeface="Verdana" panose="020B0604030504040204" pitchFamily="34" charset="0"/>
              </a:rPr>
              <a:t>Minor peaks after the initial spike suggest there may be concentrated efforts to re-contact clients at specific intervals.</a:t>
            </a:r>
          </a:p>
          <a:p>
            <a:pPr marL="342900" indent="-342900">
              <a:buAutoNum type="arabicPeriod"/>
            </a:pPr>
            <a:endParaRPr lang="en-US" dirty="0">
              <a:latin typeface="Verdana" panose="020B0604030504040204" pitchFamily="34" charset="0"/>
              <a:ea typeface="Verdana" panose="020B0604030504040204" pitchFamily="34" charset="0"/>
            </a:endParaRPr>
          </a:p>
          <a:p>
            <a:pPr marL="342900" indent="-342900">
              <a:buAutoNum type="arabicPeriod"/>
            </a:pP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914400" y="4457343"/>
            <a:ext cx="1219200"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r>
                <a:rPr lang="en-IN" b="1" u="sng" dirty="0"/>
                <a:t>:</a:t>
              </a:r>
              <a:endParaRPr b="1" u="sng" dirty="0"/>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9" name="object 4">
            <a:extLst>
              <a:ext uri="{FF2B5EF4-FFF2-40B4-BE49-F238E27FC236}">
                <a16:creationId xmlns:a16="http://schemas.microsoft.com/office/drawing/2014/main" id="{A97C08E1-9A96-75B1-026E-6CF84AA90E89}"/>
              </a:ext>
            </a:extLst>
          </p:cNvPr>
          <p:cNvSpPr/>
          <p:nvPr/>
        </p:nvSpPr>
        <p:spPr>
          <a:xfrm>
            <a:off x="180975" y="129844"/>
            <a:ext cx="11830050" cy="432169"/>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750" b="1" dirty="0">
                <a:latin typeface="Tahoma" panose="020B0604030504040204" pitchFamily="34" charset="0"/>
                <a:ea typeface="Tahoma" panose="020B0604030504040204" pitchFamily="34" charset="0"/>
                <a:cs typeface="Tahoma" panose="020B0604030504040204" pitchFamily="34" charset="0"/>
              </a:rPr>
              <a:t>Graph 14 : No of days since Last Contact from a Previous Campaign</a:t>
            </a:r>
            <a:endParaRPr sz="2750" dirty="0"/>
          </a:p>
        </p:txBody>
      </p:sp>
      <p:pic>
        <p:nvPicPr>
          <p:cNvPr id="11" name="Picture 10">
            <a:extLst>
              <a:ext uri="{FF2B5EF4-FFF2-40B4-BE49-F238E27FC236}">
                <a16:creationId xmlns:a16="http://schemas.microsoft.com/office/drawing/2014/main" id="{F6850B9B-0F15-525D-282A-4BF6F84B0388}"/>
              </a:ext>
            </a:extLst>
          </p:cNvPr>
          <p:cNvPicPr>
            <a:picLocks noChangeAspect="1"/>
          </p:cNvPicPr>
          <p:nvPr/>
        </p:nvPicPr>
        <p:blipFill>
          <a:blip r:embed="rId4"/>
          <a:stretch>
            <a:fillRect/>
          </a:stretch>
        </p:blipFill>
        <p:spPr>
          <a:xfrm>
            <a:off x="6273791" y="834966"/>
            <a:ext cx="4832397" cy="3609283"/>
          </a:xfrm>
          <a:prstGeom prst="rect">
            <a:avLst/>
          </a:prstGeom>
        </p:spPr>
      </p:pic>
      <p:pic>
        <p:nvPicPr>
          <p:cNvPr id="21" name="Picture 20">
            <a:extLst>
              <a:ext uri="{FF2B5EF4-FFF2-40B4-BE49-F238E27FC236}">
                <a16:creationId xmlns:a16="http://schemas.microsoft.com/office/drawing/2014/main" id="{5EFE1495-E267-719A-163F-0CCF7FE306BD}"/>
              </a:ext>
            </a:extLst>
          </p:cNvPr>
          <p:cNvPicPr>
            <a:picLocks noChangeAspect="1"/>
          </p:cNvPicPr>
          <p:nvPr/>
        </p:nvPicPr>
        <p:blipFill>
          <a:blip r:embed="rId5"/>
          <a:stretch>
            <a:fillRect/>
          </a:stretch>
        </p:blipFill>
        <p:spPr>
          <a:xfrm>
            <a:off x="702839" y="834966"/>
            <a:ext cx="5215371" cy="3652405"/>
          </a:xfrm>
          <a:prstGeom prst="rect">
            <a:avLst/>
          </a:prstGeom>
        </p:spPr>
      </p:pic>
    </p:spTree>
    <p:extLst>
      <p:ext uri="{BB962C8B-B14F-4D97-AF65-F5344CB8AC3E}">
        <p14:creationId xmlns:p14="http://schemas.microsoft.com/office/powerpoint/2010/main" val="398402920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dirty="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4211627" y="220552"/>
            <a:ext cx="489216"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833486" y="4444249"/>
            <a:ext cx="10714799" cy="2031325"/>
          </a:xfrm>
          <a:prstGeom prst="rect">
            <a:avLst/>
          </a:prstGeom>
          <a:noFill/>
        </p:spPr>
        <p:txBody>
          <a:bodyPr wrap="square" rtlCol="0">
            <a:spAutoFit/>
          </a:bodyPr>
          <a:lstStyle/>
          <a:p>
            <a:endParaRPr lang="en-US" dirty="0"/>
          </a:p>
          <a:p>
            <a:pPr marL="342900" indent="-342900">
              <a:buAutoNum type="arabicPeriod"/>
            </a:pPr>
            <a:r>
              <a:rPr lang="en-US" dirty="0">
                <a:latin typeface="Verdana" panose="020B0604030504040204" pitchFamily="34" charset="0"/>
                <a:ea typeface="Verdana" panose="020B0604030504040204" pitchFamily="34" charset="0"/>
              </a:rPr>
              <a:t>Most clients (81.73%) had zero prior contacts, and contact frequency drops sharply as previous interactions increase. This suggests a strong focus on new customer acquisition or minimal re-engagement.</a:t>
            </a:r>
          </a:p>
          <a:p>
            <a:pPr marL="342900" indent="-342900">
              <a:buAutoNum type="arabicPeriod"/>
            </a:pPr>
            <a:r>
              <a:rPr lang="en-US" dirty="0">
                <a:latin typeface="Verdana" panose="020B0604030504040204" pitchFamily="34" charset="0"/>
                <a:ea typeface="Verdana" panose="020B0604030504040204" pitchFamily="34" charset="0"/>
              </a:rPr>
              <a:t>The number of prior contacts is heavily right-skewed, with a long tail indicating a few clients received significantly more outreach than the majority.</a:t>
            </a:r>
          </a:p>
          <a:p>
            <a:pPr marL="342900" indent="-342900">
              <a:buAutoNum type="arabicPeriod"/>
            </a:pP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914400" y="4457343"/>
            <a:ext cx="1219200"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r>
                <a:rPr lang="en-IN" b="1" u="sng" dirty="0"/>
                <a:t>:</a:t>
              </a:r>
              <a:endParaRPr b="1" u="sng" dirty="0"/>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9" name="object 4">
            <a:extLst>
              <a:ext uri="{FF2B5EF4-FFF2-40B4-BE49-F238E27FC236}">
                <a16:creationId xmlns:a16="http://schemas.microsoft.com/office/drawing/2014/main" id="{A97C08E1-9A96-75B1-026E-6CF84AA90E89}"/>
              </a:ext>
            </a:extLst>
          </p:cNvPr>
          <p:cNvSpPr/>
          <p:nvPr/>
        </p:nvSpPr>
        <p:spPr>
          <a:xfrm>
            <a:off x="585787" y="131115"/>
            <a:ext cx="11020425" cy="432169"/>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750" b="1" dirty="0">
                <a:latin typeface="Tahoma" panose="020B0604030504040204" pitchFamily="34" charset="0"/>
                <a:ea typeface="Tahoma" panose="020B0604030504040204" pitchFamily="34" charset="0"/>
                <a:cs typeface="Tahoma" panose="020B0604030504040204" pitchFamily="34" charset="0"/>
              </a:rPr>
              <a:t>Graph 15 : No of Contacts performed before Current Campaign</a:t>
            </a:r>
            <a:endParaRPr sz="2750" dirty="0"/>
          </a:p>
        </p:txBody>
      </p:sp>
      <p:pic>
        <p:nvPicPr>
          <p:cNvPr id="10" name="Picture 9">
            <a:extLst>
              <a:ext uri="{FF2B5EF4-FFF2-40B4-BE49-F238E27FC236}">
                <a16:creationId xmlns:a16="http://schemas.microsoft.com/office/drawing/2014/main" id="{80D9EA07-C109-FE38-01C9-24DEC63CDCFE}"/>
              </a:ext>
            </a:extLst>
          </p:cNvPr>
          <p:cNvPicPr>
            <a:picLocks noChangeAspect="1"/>
          </p:cNvPicPr>
          <p:nvPr/>
        </p:nvPicPr>
        <p:blipFill>
          <a:blip r:embed="rId4"/>
          <a:stretch>
            <a:fillRect/>
          </a:stretch>
        </p:blipFill>
        <p:spPr>
          <a:xfrm>
            <a:off x="6313658" y="800298"/>
            <a:ext cx="4963942" cy="3718750"/>
          </a:xfrm>
          <a:prstGeom prst="rect">
            <a:avLst/>
          </a:prstGeom>
        </p:spPr>
      </p:pic>
      <p:pic>
        <p:nvPicPr>
          <p:cNvPr id="13" name="Picture 12">
            <a:extLst>
              <a:ext uri="{FF2B5EF4-FFF2-40B4-BE49-F238E27FC236}">
                <a16:creationId xmlns:a16="http://schemas.microsoft.com/office/drawing/2014/main" id="{F0F912F2-20E3-91F9-7311-6343C2C84E8C}"/>
              </a:ext>
            </a:extLst>
          </p:cNvPr>
          <p:cNvPicPr>
            <a:picLocks noChangeAspect="1"/>
          </p:cNvPicPr>
          <p:nvPr/>
        </p:nvPicPr>
        <p:blipFill>
          <a:blip r:embed="rId5"/>
          <a:stretch>
            <a:fillRect/>
          </a:stretch>
        </p:blipFill>
        <p:spPr>
          <a:xfrm>
            <a:off x="651274" y="854534"/>
            <a:ext cx="5227070" cy="3602809"/>
          </a:xfrm>
          <a:prstGeom prst="rect">
            <a:avLst/>
          </a:prstGeom>
        </p:spPr>
      </p:pic>
    </p:spTree>
    <p:extLst>
      <p:ext uri="{BB962C8B-B14F-4D97-AF65-F5344CB8AC3E}">
        <p14:creationId xmlns:p14="http://schemas.microsoft.com/office/powerpoint/2010/main" val="404348255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958354" y="216506"/>
            <a:ext cx="778852"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248400" y="1443841"/>
            <a:ext cx="5078486" cy="3970318"/>
          </a:xfrm>
          <a:prstGeom prst="rect">
            <a:avLst/>
          </a:prstGeom>
          <a:noFill/>
        </p:spPr>
        <p:txBody>
          <a:bodyPr wrap="square" rtlCol="0">
            <a:spAutoFit/>
          </a:bodyPr>
          <a:lstStyle/>
          <a:p>
            <a:endParaRPr lang="en-US" dirty="0"/>
          </a:p>
          <a:p>
            <a:endParaRPr lang="en-US" dirty="0">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The vast majority (81.7%) of campaign outcomes are unknown, highlighting a critical need to improve data collection and tracking.</a:t>
            </a:r>
          </a:p>
          <a:p>
            <a:pPr marL="342900" indent="-342900">
              <a:buFont typeface="+mj-lt"/>
              <a:buAutoNum type="arabicPeriod"/>
            </a:pPr>
            <a:r>
              <a:rPr lang="en-US" dirty="0">
                <a:latin typeface="Verdana" panose="020B0604030504040204" pitchFamily="34" charset="0"/>
                <a:ea typeface="Verdana" panose="020B0604030504040204" pitchFamily="34" charset="0"/>
              </a:rPr>
              <a:t>Only a small fraction of outcomes are known (10.8% failures, 3.3% successes), limiting the ability to analyze what works and what doesn’t</a:t>
            </a:r>
          </a:p>
          <a:p>
            <a:pPr marL="342900" indent="-342900">
              <a:buFont typeface="+mj-lt"/>
              <a:buAutoNum type="arabicPeriod"/>
            </a:pPr>
            <a:r>
              <a:rPr lang="en-US" dirty="0">
                <a:latin typeface="Verdana" panose="020B0604030504040204" pitchFamily="34" charset="0"/>
                <a:ea typeface="Verdana" panose="020B0604030504040204" pitchFamily="34" charset="0"/>
              </a:rPr>
              <a:t> The 4.1% in the 'other' category suggests a need to refine outcome definitions for more informative analysis..</a:t>
            </a: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358438" y="1669711"/>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13" name="object 4">
            <a:extLst>
              <a:ext uri="{FF2B5EF4-FFF2-40B4-BE49-F238E27FC236}">
                <a16:creationId xmlns:a16="http://schemas.microsoft.com/office/drawing/2014/main" id="{D97D3507-EA9C-A9DD-F042-B41765DF72BE}"/>
              </a:ext>
            </a:extLst>
          </p:cNvPr>
          <p:cNvSpPr/>
          <p:nvPr/>
        </p:nvSpPr>
        <p:spPr>
          <a:xfrm>
            <a:off x="1120261" y="66916"/>
            <a:ext cx="9951477"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16 : Outcomes of Previous Marketing Campaigns </a:t>
            </a:r>
            <a:endParaRPr dirty="0"/>
          </a:p>
        </p:txBody>
      </p:sp>
      <p:pic>
        <p:nvPicPr>
          <p:cNvPr id="4" name="Picture 3">
            <a:extLst>
              <a:ext uri="{FF2B5EF4-FFF2-40B4-BE49-F238E27FC236}">
                <a16:creationId xmlns:a16="http://schemas.microsoft.com/office/drawing/2014/main" id="{5A015FDC-A038-A9EF-4E7E-F3A4B5AF942F}"/>
              </a:ext>
            </a:extLst>
          </p:cNvPr>
          <p:cNvPicPr>
            <a:picLocks noChangeAspect="1"/>
          </p:cNvPicPr>
          <p:nvPr/>
        </p:nvPicPr>
        <p:blipFill>
          <a:blip r:embed="rId4"/>
          <a:stretch>
            <a:fillRect/>
          </a:stretch>
        </p:blipFill>
        <p:spPr>
          <a:xfrm>
            <a:off x="774612" y="1234270"/>
            <a:ext cx="5281118" cy="4671465"/>
          </a:xfrm>
          <a:prstGeom prst="rect">
            <a:avLst/>
          </a:prstGeom>
        </p:spPr>
      </p:pic>
    </p:spTree>
    <p:extLst>
      <p:ext uri="{BB962C8B-B14F-4D97-AF65-F5344CB8AC3E}">
        <p14:creationId xmlns:p14="http://schemas.microsoft.com/office/powerpoint/2010/main" val="8970123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6373" y="3062173"/>
            <a:ext cx="3166110" cy="848994"/>
          </a:xfrm>
          <a:prstGeom prst="rect">
            <a:avLst/>
          </a:prstGeom>
        </p:spPr>
        <p:txBody>
          <a:bodyPr vert="horz" wrap="square" lIns="0" tIns="12700" rIns="0" bIns="0" rtlCol="0">
            <a:spAutoFit/>
          </a:bodyPr>
          <a:lstStyle/>
          <a:p>
            <a:pPr marL="12700">
              <a:lnSpc>
                <a:spcPct val="100000"/>
              </a:lnSpc>
              <a:spcBef>
                <a:spcPts val="100"/>
              </a:spcBef>
            </a:pPr>
            <a:r>
              <a:rPr sz="5400" spc="-475" dirty="0">
                <a:solidFill>
                  <a:srgbClr val="FFFFFF"/>
                </a:solidFill>
              </a:rPr>
              <a:t>FINDINGS</a:t>
            </a:r>
            <a:endParaRPr sz="5400"/>
          </a:p>
        </p:txBody>
      </p:sp>
      <p:grpSp>
        <p:nvGrpSpPr>
          <p:cNvPr id="5" name="object 3">
            <a:extLst>
              <a:ext uri="{FF2B5EF4-FFF2-40B4-BE49-F238E27FC236}">
                <a16:creationId xmlns:a16="http://schemas.microsoft.com/office/drawing/2014/main" id="{220303BA-F505-7B3E-3506-FC9B3D85DC63}"/>
              </a:ext>
            </a:extLst>
          </p:cNvPr>
          <p:cNvGrpSpPr/>
          <p:nvPr/>
        </p:nvGrpSpPr>
        <p:grpSpPr>
          <a:xfrm>
            <a:off x="2958354" y="216506"/>
            <a:ext cx="778852" cy="232539"/>
            <a:chOff x="5945124" y="2316383"/>
            <a:chExt cx="668020" cy="645650"/>
          </a:xfrm>
        </p:grpSpPr>
        <p:sp>
          <p:nvSpPr>
            <p:cNvPr id="7" name="object 5">
              <a:extLst>
                <a:ext uri="{FF2B5EF4-FFF2-40B4-BE49-F238E27FC236}">
                  <a16:creationId xmlns:a16="http://schemas.microsoft.com/office/drawing/2014/main" id="{A831976A-3449-464D-B7BF-4B67E6D52530}"/>
                </a:ext>
              </a:extLst>
            </p:cNvPr>
            <p:cNvSpPr/>
            <p:nvPr/>
          </p:nvSpPr>
          <p:spPr>
            <a:xfrm>
              <a:off x="5945124" y="2415298"/>
              <a:ext cx="668020" cy="546735"/>
            </a:xfrm>
            <a:custGeom>
              <a:avLst/>
              <a:gdLst/>
              <a:ahLst/>
              <a:cxnLst/>
              <a:rect l="l" t="t" r="r" b="b"/>
              <a:pathLst>
                <a:path w="668020" h="546735">
                  <a:moveTo>
                    <a:pt x="270624" y="410819"/>
                  </a:moveTo>
                  <a:lnTo>
                    <a:pt x="266547" y="377812"/>
                  </a:lnTo>
                  <a:lnTo>
                    <a:pt x="254774" y="347218"/>
                  </a:lnTo>
                  <a:lnTo>
                    <a:pt x="254698" y="410819"/>
                  </a:lnTo>
                  <a:lnTo>
                    <a:pt x="245338" y="457263"/>
                  </a:lnTo>
                  <a:lnTo>
                    <a:pt x="219748" y="495236"/>
                  </a:lnTo>
                  <a:lnTo>
                    <a:pt x="181787" y="520839"/>
                  </a:lnTo>
                  <a:lnTo>
                    <a:pt x="135318" y="530225"/>
                  </a:lnTo>
                  <a:lnTo>
                    <a:pt x="88849" y="520750"/>
                  </a:lnTo>
                  <a:lnTo>
                    <a:pt x="50939" y="495084"/>
                  </a:lnTo>
                  <a:lnTo>
                    <a:pt x="25412" y="457060"/>
                  </a:lnTo>
                  <a:lnTo>
                    <a:pt x="16167" y="410819"/>
                  </a:lnTo>
                  <a:lnTo>
                    <a:pt x="16205" y="410070"/>
                  </a:lnTo>
                  <a:lnTo>
                    <a:pt x="24333" y="367118"/>
                  </a:lnTo>
                  <a:lnTo>
                    <a:pt x="46875" y="330682"/>
                  </a:lnTo>
                  <a:lnTo>
                    <a:pt x="80797" y="304520"/>
                  </a:lnTo>
                  <a:lnTo>
                    <a:pt x="123139" y="291909"/>
                  </a:lnTo>
                  <a:lnTo>
                    <a:pt x="127952" y="291642"/>
                  </a:lnTo>
                  <a:lnTo>
                    <a:pt x="132029" y="291477"/>
                  </a:lnTo>
                  <a:lnTo>
                    <a:pt x="133654" y="291287"/>
                  </a:lnTo>
                  <a:lnTo>
                    <a:pt x="135318" y="291287"/>
                  </a:lnTo>
                  <a:lnTo>
                    <a:pt x="181787" y="300685"/>
                  </a:lnTo>
                  <a:lnTo>
                    <a:pt x="219748" y="326288"/>
                  </a:lnTo>
                  <a:lnTo>
                    <a:pt x="245338" y="364261"/>
                  </a:lnTo>
                  <a:lnTo>
                    <a:pt x="254584" y="410070"/>
                  </a:lnTo>
                  <a:lnTo>
                    <a:pt x="254698" y="410819"/>
                  </a:lnTo>
                  <a:lnTo>
                    <a:pt x="254698" y="347116"/>
                  </a:lnTo>
                  <a:lnTo>
                    <a:pt x="235991" y="320357"/>
                  </a:lnTo>
                  <a:lnTo>
                    <a:pt x="210921" y="298526"/>
                  </a:lnTo>
                  <a:lnTo>
                    <a:pt x="198272" y="291287"/>
                  </a:lnTo>
                  <a:lnTo>
                    <a:pt x="193446" y="288518"/>
                  </a:lnTo>
                  <a:lnTo>
                    <a:pt x="174840" y="281266"/>
                  </a:lnTo>
                  <a:lnTo>
                    <a:pt x="155346" y="276847"/>
                  </a:lnTo>
                  <a:lnTo>
                    <a:pt x="135318" y="275374"/>
                  </a:lnTo>
                  <a:lnTo>
                    <a:pt x="92633" y="282143"/>
                  </a:lnTo>
                  <a:lnTo>
                    <a:pt x="55537" y="301218"/>
                  </a:lnTo>
                  <a:lnTo>
                    <a:pt x="26250" y="330377"/>
                  </a:lnTo>
                  <a:lnTo>
                    <a:pt x="6997" y="367411"/>
                  </a:lnTo>
                  <a:lnTo>
                    <a:pt x="0" y="410070"/>
                  </a:lnTo>
                  <a:lnTo>
                    <a:pt x="330" y="419684"/>
                  </a:lnTo>
                  <a:lnTo>
                    <a:pt x="1320" y="429234"/>
                  </a:lnTo>
                  <a:lnTo>
                    <a:pt x="2997" y="438696"/>
                  </a:lnTo>
                  <a:lnTo>
                    <a:pt x="5346" y="448017"/>
                  </a:lnTo>
                  <a:lnTo>
                    <a:pt x="5613" y="448983"/>
                  </a:lnTo>
                  <a:lnTo>
                    <a:pt x="5803" y="449999"/>
                  </a:lnTo>
                  <a:lnTo>
                    <a:pt x="6223" y="451396"/>
                  </a:lnTo>
                  <a:lnTo>
                    <a:pt x="6413" y="451764"/>
                  </a:lnTo>
                  <a:lnTo>
                    <a:pt x="6553" y="452208"/>
                  </a:lnTo>
                  <a:lnTo>
                    <a:pt x="26022" y="490474"/>
                  </a:lnTo>
                  <a:lnTo>
                    <a:pt x="55664" y="520128"/>
                  </a:lnTo>
                  <a:lnTo>
                    <a:pt x="92951" y="539305"/>
                  </a:lnTo>
                  <a:lnTo>
                    <a:pt x="135318" y="546150"/>
                  </a:lnTo>
                  <a:lnTo>
                    <a:pt x="178079" y="539254"/>
                  </a:lnTo>
                  <a:lnTo>
                    <a:pt x="195541" y="530225"/>
                  </a:lnTo>
                  <a:lnTo>
                    <a:pt x="215214" y="520039"/>
                  </a:lnTo>
                  <a:lnTo>
                    <a:pt x="244513" y="490753"/>
                  </a:lnTo>
                  <a:lnTo>
                    <a:pt x="263715" y="453593"/>
                  </a:lnTo>
                  <a:lnTo>
                    <a:pt x="270624" y="410819"/>
                  </a:lnTo>
                  <a:close/>
                </a:path>
                <a:path w="668020" h="546735">
                  <a:moveTo>
                    <a:pt x="541159" y="135991"/>
                  </a:moveTo>
                  <a:lnTo>
                    <a:pt x="539242" y="125171"/>
                  </a:lnTo>
                  <a:lnTo>
                    <a:pt x="533958" y="115862"/>
                  </a:lnTo>
                  <a:lnTo>
                    <a:pt x="525907" y="108826"/>
                  </a:lnTo>
                  <a:lnTo>
                    <a:pt x="525246" y="108572"/>
                  </a:lnTo>
                  <a:lnTo>
                    <a:pt x="525246" y="127203"/>
                  </a:lnTo>
                  <a:lnTo>
                    <a:pt x="525246" y="144792"/>
                  </a:lnTo>
                  <a:lnTo>
                    <a:pt x="518121" y="151917"/>
                  </a:lnTo>
                  <a:lnTo>
                    <a:pt x="417817" y="151917"/>
                  </a:lnTo>
                  <a:lnTo>
                    <a:pt x="413626" y="151853"/>
                  </a:lnTo>
                  <a:lnTo>
                    <a:pt x="409651" y="150088"/>
                  </a:lnTo>
                  <a:lnTo>
                    <a:pt x="406793" y="147027"/>
                  </a:lnTo>
                  <a:lnTo>
                    <a:pt x="352818" y="93027"/>
                  </a:lnTo>
                  <a:lnTo>
                    <a:pt x="329514" y="69697"/>
                  </a:lnTo>
                  <a:lnTo>
                    <a:pt x="231419" y="181876"/>
                  </a:lnTo>
                  <a:lnTo>
                    <a:pt x="339940" y="227901"/>
                  </a:lnTo>
                  <a:lnTo>
                    <a:pt x="345655" y="230632"/>
                  </a:lnTo>
                  <a:lnTo>
                    <a:pt x="349313" y="236372"/>
                  </a:lnTo>
                  <a:lnTo>
                    <a:pt x="349313" y="418731"/>
                  </a:lnTo>
                  <a:lnTo>
                    <a:pt x="342226" y="425818"/>
                  </a:lnTo>
                  <a:lnTo>
                    <a:pt x="333463" y="425881"/>
                  </a:lnTo>
                  <a:lnTo>
                    <a:pt x="325894" y="425881"/>
                  </a:lnTo>
                  <a:lnTo>
                    <a:pt x="319379" y="420560"/>
                  </a:lnTo>
                  <a:lnTo>
                    <a:pt x="317652" y="412102"/>
                  </a:lnTo>
                  <a:lnTo>
                    <a:pt x="317550" y="253428"/>
                  </a:lnTo>
                  <a:lnTo>
                    <a:pt x="187401" y="201345"/>
                  </a:lnTo>
                  <a:lnTo>
                    <a:pt x="186601" y="201117"/>
                  </a:lnTo>
                  <a:lnTo>
                    <a:pt x="184073" y="200266"/>
                  </a:lnTo>
                  <a:lnTo>
                    <a:pt x="181724" y="198970"/>
                  </a:lnTo>
                  <a:lnTo>
                    <a:pt x="179666" y="197281"/>
                  </a:lnTo>
                  <a:lnTo>
                    <a:pt x="178333" y="196291"/>
                  </a:lnTo>
                  <a:lnTo>
                    <a:pt x="167398" y="174078"/>
                  </a:lnTo>
                  <a:lnTo>
                    <a:pt x="167284" y="173774"/>
                  </a:lnTo>
                  <a:lnTo>
                    <a:pt x="167271" y="173253"/>
                  </a:lnTo>
                  <a:lnTo>
                    <a:pt x="166814" y="164922"/>
                  </a:lnTo>
                  <a:lnTo>
                    <a:pt x="169621" y="156743"/>
                  </a:lnTo>
                  <a:lnTo>
                    <a:pt x="283324" y="27038"/>
                  </a:lnTo>
                  <a:lnTo>
                    <a:pt x="286727" y="23228"/>
                  </a:lnTo>
                  <a:lnTo>
                    <a:pt x="290969" y="20269"/>
                  </a:lnTo>
                  <a:lnTo>
                    <a:pt x="295706" y="18376"/>
                  </a:lnTo>
                  <a:lnTo>
                    <a:pt x="301002" y="16052"/>
                  </a:lnTo>
                  <a:lnTo>
                    <a:pt x="306844" y="15341"/>
                  </a:lnTo>
                  <a:lnTo>
                    <a:pt x="312534" y="16319"/>
                  </a:lnTo>
                  <a:lnTo>
                    <a:pt x="317347" y="17068"/>
                  </a:lnTo>
                  <a:lnTo>
                    <a:pt x="321919" y="18935"/>
                  </a:lnTo>
                  <a:lnTo>
                    <a:pt x="325882" y="21780"/>
                  </a:lnTo>
                  <a:lnTo>
                    <a:pt x="326796" y="22377"/>
                  </a:lnTo>
                  <a:lnTo>
                    <a:pt x="424700" y="120053"/>
                  </a:lnTo>
                  <a:lnTo>
                    <a:pt x="431342" y="120065"/>
                  </a:lnTo>
                  <a:lnTo>
                    <a:pt x="518121" y="120065"/>
                  </a:lnTo>
                  <a:lnTo>
                    <a:pt x="525246" y="127203"/>
                  </a:lnTo>
                  <a:lnTo>
                    <a:pt x="525246" y="108572"/>
                  </a:lnTo>
                  <a:lnTo>
                    <a:pt x="515696" y="104787"/>
                  </a:lnTo>
                  <a:lnTo>
                    <a:pt x="513600" y="104355"/>
                  </a:lnTo>
                  <a:lnTo>
                    <a:pt x="511467" y="104127"/>
                  </a:lnTo>
                  <a:lnTo>
                    <a:pt x="431342" y="104127"/>
                  </a:lnTo>
                  <a:lnTo>
                    <a:pt x="354126" y="26543"/>
                  </a:lnTo>
                  <a:lnTo>
                    <a:pt x="342684" y="15341"/>
                  </a:lnTo>
                  <a:lnTo>
                    <a:pt x="339039" y="11772"/>
                  </a:lnTo>
                  <a:lnTo>
                    <a:pt x="333819" y="7937"/>
                  </a:lnTo>
                  <a:lnTo>
                    <a:pt x="310553" y="0"/>
                  </a:lnTo>
                  <a:lnTo>
                    <a:pt x="307835" y="0"/>
                  </a:lnTo>
                  <a:lnTo>
                    <a:pt x="271399" y="16522"/>
                  </a:lnTo>
                  <a:lnTo>
                    <a:pt x="163169" y="139966"/>
                  </a:lnTo>
                  <a:lnTo>
                    <a:pt x="151739" y="177761"/>
                  </a:lnTo>
                  <a:lnTo>
                    <a:pt x="154470" y="188798"/>
                  </a:lnTo>
                  <a:lnTo>
                    <a:pt x="170738" y="210502"/>
                  </a:lnTo>
                  <a:lnTo>
                    <a:pt x="174193" y="213144"/>
                  </a:lnTo>
                  <a:lnTo>
                    <a:pt x="178104" y="215150"/>
                  </a:lnTo>
                  <a:lnTo>
                    <a:pt x="182270" y="216433"/>
                  </a:lnTo>
                  <a:lnTo>
                    <a:pt x="301637" y="264198"/>
                  </a:lnTo>
                  <a:lnTo>
                    <a:pt x="301625" y="414210"/>
                  </a:lnTo>
                  <a:lnTo>
                    <a:pt x="333235" y="441833"/>
                  </a:lnTo>
                  <a:lnTo>
                    <a:pt x="345579" y="439381"/>
                  </a:lnTo>
                  <a:lnTo>
                    <a:pt x="350964" y="437134"/>
                  </a:lnTo>
                  <a:lnTo>
                    <a:pt x="355625" y="433438"/>
                  </a:lnTo>
                  <a:lnTo>
                    <a:pt x="359054" y="428701"/>
                  </a:lnTo>
                  <a:lnTo>
                    <a:pt x="361149" y="425881"/>
                  </a:lnTo>
                  <a:lnTo>
                    <a:pt x="363093" y="423291"/>
                  </a:lnTo>
                  <a:lnTo>
                    <a:pt x="365277" y="416712"/>
                  </a:lnTo>
                  <a:lnTo>
                    <a:pt x="365290" y="242709"/>
                  </a:lnTo>
                  <a:lnTo>
                    <a:pt x="363905" y="233489"/>
                  </a:lnTo>
                  <a:lnTo>
                    <a:pt x="360045" y="225183"/>
                  </a:lnTo>
                  <a:lnTo>
                    <a:pt x="354050" y="218287"/>
                  </a:lnTo>
                  <a:lnTo>
                    <a:pt x="346202" y="213245"/>
                  </a:lnTo>
                  <a:lnTo>
                    <a:pt x="257860" y="175831"/>
                  </a:lnTo>
                  <a:lnTo>
                    <a:pt x="330276" y="93027"/>
                  </a:lnTo>
                  <a:lnTo>
                    <a:pt x="395528" y="158292"/>
                  </a:lnTo>
                  <a:lnTo>
                    <a:pt x="396836" y="159550"/>
                  </a:lnTo>
                  <a:lnTo>
                    <a:pt x="398233" y="160718"/>
                  </a:lnTo>
                  <a:lnTo>
                    <a:pt x="399719" y="161747"/>
                  </a:lnTo>
                  <a:lnTo>
                    <a:pt x="404952" y="165646"/>
                  </a:lnTo>
                  <a:lnTo>
                    <a:pt x="411289" y="167779"/>
                  </a:lnTo>
                  <a:lnTo>
                    <a:pt x="417817" y="167843"/>
                  </a:lnTo>
                  <a:lnTo>
                    <a:pt x="509333" y="167843"/>
                  </a:lnTo>
                  <a:lnTo>
                    <a:pt x="541121" y="141566"/>
                  </a:lnTo>
                  <a:lnTo>
                    <a:pt x="541159" y="135991"/>
                  </a:lnTo>
                  <a:close/>
                </a:path>
                <a:path w="668020" h="546735">
                  <a:moveTo>
                    <a:pt x="667867" y="423951"/>
                  </a:moveTo>
                  <a:lnTo>
                    <a:pt x="667816" y="397103"/>
                  </a:lnTo>
                  <a:lnTo>
                    <a:pt x="662381" y="370547"/>
                  </a:lnTo>
                  <a:lnTo>
                    <a:pt x="651979" y="349631"/>
                  </a:lnTo>
                  <a:lnTo>
                    <a:pt x="651979" y="399084"/>
                  </a:lnTo>
                  <a:lnTo>
                    <a:pt x="647065" y="446278"/>
                  </a:lnTo>
                  <a:lnTo>
                    <a:pt x="628205" y="482968"/>
                  </a:lnTo>
                  <a:lnTo>
                    <a:pt x="598906" y="510413"/>
                  </a:lnTo>
                  <a:lnTo>
                    <a:pt x="562165" y="526605"/>
                  </a:lnTo>
                  <a:lnTo>
                    <a:pt x="521017" y="529564"/>
                  </a:lnTo>
                  <a:lnTo>
                    <a:pt x="475742" y="515772"/>
                  </a:lnTo>
                  <a:lnTo>
                    <a:pt x="440512" y="486651"/>
                  </a:lnTo>
                  <a:lnTo>
                    <a:pt x="418757" y="446443"/>
                  </a:lnTo>
                  <a:lnTo>
                    <a:pt x="413931" y="399326"/>
                  </a:lnTo>
                  <a:lnTo>
                    <a:pt x="422109" y="366064"/>
                  </a:lnTo>
                  <a:lnTo>
                    <a:pt x="463296" y="313842"/>
                  </a:lnTo>
                  <a:lnTo>
                    <a:pt x="503339" y="295173"/>
                  </a:lnTo>
                  <a:lnTo>
                    <a:pt x="533196" y="291299"/>
                  </a:lnTo>
                  <a:lnTo>
                    <a:pt x="541489" y="291299"/>
                  </a:lnTo>
                  <a:lnTo>
                    <a:pt x="610235" y="319443"/>
                  </a:lnTo>
                  <a:lnTo>
                    <a:pt x="638860" y="355206"/>
                  </a:lnTo>
                  <a:lnTo>
                    <a:pt x="651979" y="399084"/>
                  </a:lnTo>
                  <a:lnTo>
                    <a:pt x="651979" y="349631"/>
                  </a:lnTo>
                  <a:lnTo>
                    <a:pt x="613714" y="301967"/>
                  </a:lnTo>
                  <a:lnTo>
                    <a:pt x="577062" y="282702"/>
                  </a:lnTo>
                  <a:lnTo>
                    <a:pt x="535901" y="275386"/>
                  </a:lnTo>
                  <a:lnTo>
                    <a:pt x="493026" y="281508"/>
                  </a:lnTo>
                  <a:lnTo>
                    <a:pt x="454253" y="300799"/>
                  </a:lnTo>
                  <a:lnTo>
                    <a:pt x="424497" y="330187"/>
                  </a:lnTo>
                  <a:lnTo>
                    <a:pt x="405231" y="366877"/>
                  </a:lnTo>
                  <a:lnTo>
                    <a:pt x="397929" y="408063"/>
                  </a:lnTo>
                  <a:lnTo>
                    <a:pt x="404037" y="450964"/>
                  </a:lnTo>
                  <a:lnTo>
                    <a:pt x="424675" y="491553"/>
                  </a:lnTo>
                  <a:lnTo>
                    <a:pt x="457606" y="522986"/>
                  </a:lnTo>
                  <a:lnTo>
                    <a:pt x="460946" y="525005"/>
                  </a:lnTo>
                  <a:lnTo>
                    <a:pt x="464642" y="527291"/>
                  </a:lnTo>
                  <a:lnTo>
                    <a:pt x="466648" y="528624"/>
                  </a:lnTo>
                  <a:lnTo>
                    <a:pt x="468757" y="529780"/>
                  </a:lnTo>
                  <a:lnTo>
                    <a:pt x="509638" y="544106"/>
                  </a:lnTo>
                  <a:lnTo>
                    <a:pt x="551446" y="544918"/>
                  </a:lnTo>
                  <a:lnTo>
                    <a:pt x="591146" y="533120"/>
                  </a:lnTo>
                  <a:lnTo>
                    <a:pt x="596315" y="529602"/>
                  </a:lnTo>
                  <a:lnTo>
                    <a:pt x="625729" y="509612"/>
                  </a:lnTo>
                  <a:lnTo>
                    <a:pt x="652170" y="475284"/>
                  </a:lnTo>
                  <a:lnTo>
                    <a:pt x="662622" y="450278"/>
                  </a:lnTo>
                  <a:lnTo>
                    <a:pt x="667867" y="423951"/>
                  </a:lnTo>
                  <a:close/>
                </a:path>
              </a:pathLst>
            </a:custGeom>
            <a:solidFill>
              <a:srgbClr val="FFFFFF"/>
            </a:solidFill>
          </p:spPr>
          <p:txBody>
            <a:bodyPr wrap="square" lIns="0" tIns="0" rIns="0" bIns="0" rtlCol="0"/>
            <a:lstStyle/>
            <a:p>
              <a:endParaRPr/>
            </a:p>
          </p:txBody>
        </p:sp>
        <p:pic>
          <p:nvPicPr>
            <p:cNvPr id="8" name="object 6">
              <a:extLst>
                <a:ext uri="{FF2B5EF4-FFF2-40B4-BE49-F238E27FC236}">
                  <a16:creationId xmlns:a16="http://schemas.microsoft.com/office/drawing/2014/main" id="{EC88AC6F-0071-45B3-4C13-9074F201E943}"/>
                </a:ext>
              </a:extLst>
            </p:cNvPr>
            <p:cNvPicPr/>
            <p:nvPr/>
          </p:nvPicPr>
          <p:blipFill>
            <a:blip r:embed="rId2" cstate="print"/>
            <a:stretch>
              <a:fillRect/>
            </a:stretch>
          </p:blipFill>
          <p:spPr>
            <a:xfrm>
              <a:off x="6303263" y="2316383"/>
              <a:ext cx="127323" cy="127380"/>
            </a:xfrm>
            <a:prstGeom prst="rect">
              <a:avLst/>
            </a:prstGeom>
          </p:spPr>
        </p:pic>
      </p:grpSp>
      <p:sp>
        <p:nvSpPr>
          <p:cNvPr id="15" name="TextBox 14">
            <a:extLst>
              <a:ext uri="{FF2B5EF4-FFF2-40B4-BE49-F238E27FC236}">
                <a16:creationId xmlns:a16="http://schemas.microsoft.com/office/drawing/2014/main" id="{4B016E61-54B4-2077-BE18-38D3072C6E0B}"/>
              </a:ext>
            </a:extLst>
          </p:cNvPr>
          <p:cNvSpPr txBox="1"/>
          <p:nvPr/>
        </p:nvSpPr>
        <p:spPr>
          <a:xfrm>
            <a:off x="6199115" y="1447800"/>
            <a:ext cx="5078486" cy="4247317"/>
          </a:xfrm>
          <a:prstGeom prst="rect">
            <a:avLst/>
          </a:prstGeom>
          <a:noFill/>
        </p:spPr>
        <p:txBody>
          <a:bodyPr wrap="square" rtlCol="0">
            <a:spAutoFit/>
          </a:bodyPr>
          <a:lstStyle/>
          <a:p>
            <a:endParaRPr lang="en-US" dirty="0"/>
          </a:p>
          <a:p>
            <a:endParaRPr lang="en-US" dirty="0">
              <a:latin typeface="Verdana" panose="020B0604030504040204" pitchFamily="34" charset="0"/>
              <a:ea typeface="Verdana" panose="020B0604030504040204" pitchFamily="34" charset="0"/>
            </a:endParaRPr>
          </a:p>
          <a:p>
            <a:pPr marL="342900" indent="-342900">
              <a:buFont typeface="+mj-lt"/>
              <a:buAutoNum type="arabicPeriod"/>
            </a:pPr>
            <a:r>
              <a:rPr lang="en-US" dirty="0">
                <a:latin typeface="Verdana" panose="020B0604030504040204" pitchFamily="34" charset="0"/>
                <a:ea typeface="Verdana" panose="020B0604030504040204" pitchFamily="34" charset="0"/>
              </a:rPr>
              <a:t>A large majority (88.3%) of clients did not subscribe to a term deposit, indicating a need to improve conversion strategies.</a:t>
            </a:r>
          </a:p>
          <a:p>
            <a:pPr marL="342900" indent="-342900">
              <a:buFont typeface="+mj-lt"/>
              <a:buAutoNum type="arabicPeriod"/>
            </a:pPr>
            <a:r>
              <a:rPr lang="en-US" dirty="0">
                <a:latin typeface="Verdana" panose="020B0604030504040204" pitchFamily="34" charset="0"/>
                <a:ea typeface="Verdana" panose="020B0604030504040204" pitchFamily="34" charset="0"/>
              </a:rPr>
              <a:t>The 11.7% who subscribed represent a valuable segment to study for understanding factors driving successful conversions.</a:t>
            </a:r>
          </a:p>
          <a:p>
            <a:pPr marL="342900" indent="-342900">
              <a:buFont typeface="+mj-lt"/>
              <a:buAutoNum type="arabicPeriod"/>
            </a:pPr>
            <a:r>
              <a:rPr lang="en-US" dirty="0">
                <a:latin typeface="Verdana" panose="020B0604030504040204" pitchFamily="34" charset="0"/>
                <a:ea typeface="Verdana" panose="020B0604030504040204" pitchFamily="34" charset="0"/>
              </a:rPr>
              <a:t>The disparity between subscribers and non-subscribers highlights potential for significant growth by optimizing the offering, targeting, or follow-up strategies to convert more clients.</a:t>
            </a:r>
            <a:endParaRPr lang="en-IN" dirty="0">
              <a:latin typeface="Verdana" panose="020B0604030504040204" pitchFamily="34" charset="0"/>
              <a:ea typeface="Verdana" panose="020B0604030504040204" pitchFamily="34" charset="0"/>
            </a:endParaRPr>
          </a:p>
        </p:txBody>
      </p:sp>
      <p:grpSp>
        <p:nvGrpSpPr>
          <p:cNvPr id="16" name="object 10">
            <a:extLst>
              <a:ext uri="{FF2B5EF4-FFF2-40B4-BE49-F238E27FC236}">
                <a16:creationId xmlns:a16="http://schemas.microsoft.com/office/drawing/2014/main" id="{CD77C74D-D01D-34B4-7821-A00365D93981}"/>
              </a:ext>
            </a:extLst>
          </p:cNvPr>
          <p:cNvGrpSpPr/>
          <p:nvPr/>
        </p:nvGrpSpPr>
        <p:grpSpPr>
          <a:xfrm>
            <a:off x="6324600" y="1610184"/>
            <a:ext cx="1185361" cy="301710"/>
            <a:chOff x="5466588" y="3691128"/>
            <a:chExt cx="5907405" cy="1407160"/>
          </a:xfrm>
        </p:grpSpPr>
        <p:sp>
          <p:nvSpPr>
            <p:cNvPr id="17" name="object 11">
              <a:extLst>
                <a:ext uri="{FF2B5EF4-FFF2-40B4-BE49-F238E27FC236}">
                  <a16:creationId xmlns:a16="http://schemas.microsoft.com/office/drawing/2014/main" id="{E1672BF2-7049-26F3-78B7-B4B8D99DD83E}"/>
                </a:ext>
              </a:extLst>
            </p:cNvPr>
            <p:cNvSpPr/>
            <p:nvPr/>
          </p:nvSpPr>
          <p:spPr>
            <a:xfrm>
              <a:off x="5466588" y="3691128"/>
              <a:ext cx="5907405" cy="1407160"/>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B6DF5E"/>
            </a:solidFill>
          </p:spPr>
          <p:txBody>
            <a:bodyPr wrap="square" lIns="0" tIns="0" rIns="0" bIns="0" rtlCol="0"/>
            <a:lstStyle/>
            <a:p>
              <a:r>
                <a:rPr lang="en-IN" b="1" u="sng" dirty="0">
                  <a:latin typeface="Verdana" panose="020B0604030504040204" pitchFamily="34" charset="0"/>
                  <a:ea typeface="Verdana" panose="020B0604030504040204" pitchFamily="34" charset="0"/>
                </a:rPr>
                <a:t>Findings:</a:t>
              </a:r>
              <a:endParaRPr b="1" u="sng" dirty="0">
                <a:latin typeface="Verdana" panose="020B0604030504040204" pitchFamily="34" charset="0"/>
                <a:ea typeface="Verdana" panose="020B0604030504040204" pitchFamily="34" charset="0"/>
              </a:endParaRPr>
            </a:p>
          </p:txBody>
        </p:sp>
        <p:sp>
          <p:nvSpPr>
            <p:cNvPr id="18" name="object 12">
              <a:extLst>
                <a:ext uri="{FF2B5EF4-FFF2-40B4-BE49-F238E27FC236}">
                  <a16:creationId xmlns:a16="http://schemas.microsoft.com/office/drawing/2014/main" id="{F6D0657A-7F6C-DD8C-EBFA-48EC3BB2DDB3}"/>
                </a:ext>
              </a:extLst>
            </p:cNvPr>
            <p:cNvSpPr/>
            <p:nvPr/>
          </p:nvSpPr>
          <p:spPr>
            <a:xfrm>
              <a:off x="6008814" y="4125252"/>
              <a:ext cx="541020" cy="541655"/>
            </a:xfrm>
            <a:custGeom>
              <a:avLst/>
              <a:gdLst/>
              <a:ahLst/>
              <a:cxnLst/>
              <a:rect l="l" t="t" r="r" b="b"/>
              <a:pathLst>
                <a:path w="541020" h="541654">
                  <a:moveTo>
                    <a:pt x="159156" y="167246"/>
                  </a:moveTo>
                  <a:lnTo>
                    <a:pt x="143243" y="167246"/>
                  </a:lnTo>
                  <a:lnTo>
                    <a:pt x="143243" y="183172"/>
                  </a:lnTo>
                  <a:lnTo>
                    <a:pt x="143243" y="461924"/>
                  </a:lnTo>
                  <a:lnTo>
                    <a:pt x="79590" y="461924"/>
                  </a:lnTo>
                  <a:lnTo>
                    <a:pt x="79578" y="183172"/>
                  </a:lnTo>
                  <a:lnTo>
                    <a:pt x="143243" y="183172"/>
                  </a:lnTo>
                  <a:lnTo>
                    <a:pt x="143243" y="167246"/>
                  </a:lnTo>
                  <a:lnTo>
                    <a:pt x="63665" y="167246"/>
                  </a:lnTo>
                  <a:lnTo>
                    <a:pt x="63665" y="477850"/>
                  </a:lnTo>
                  <a:lnTo>
                    <a:pt x="159156" y="477850"/>
                  </a:lnTo>
                  <a:lnTo>
                    <a:pt x="159156" y="461924"/>
                  </a:lnTo>
                  <a:lnTo>
                    <a:pt x="159156" y="183172"/>
                  </a:lnTo>
                  <a:lnTo>
                    <a:pt x="159156" y="167246"/>
                  </a:lnTo>
                  <a:close/>
                </a:path>
                <a:path w="541020" h="541654">
                  <a:moveTo>
                    <a:pt x="286486" y="0"/>
                  </a:moveTo>
                  <a:lnTo>
                    <a:pt x="270573" y="0"/>
                  </a:lnTo>
                  <a:lnTo>
                    <a:pt x="270573" y="15925"/>
                  </a:lnTo>
                  <a:lnTo>
                    <a:pt x="270573" y="461924"/>
                  </a:lnTo>
                  <a:lnTo>
                    <a:pt x="206908" y="461924"/>
                  </a:lnTo>
                  <a:lnTo>
                    <a:pt x="206908" y="15925"/>
                  </a:lnTo>
                  <a:lnTo>
                    <a:pt x="270573" y="15925"/>
                  </a:lnTo>
                  <a:lnTo>
                    <a:pt x="270573" y="0"/>
                  </a:lnTo>
                  <a:lnTo>
                    <a:pt x="190995" y="0"/>
                  </a:lnTo>
                  <a:lnTo>
                    <a:pt x="190995" y="477850"/>
                  </a:lnTo>
                  <a:lnTo>
                    <a:pt x="286486" y="477850"/>
                  </a:lnTo>
                  <a:lnTo>
                    <a:pt x="286486" y="461924"/>
                  </a:lnTo>
                  <a:lnTo>
                    <a:pt x="286486" y="15925"/>
                  </a:lnTo>
                  <a:lnTo>
                    <a:pt x="286486" y="0"/>
                  </a:lnTo>
                  <a:close/>
                </a:path>
                <a:path w="541020" h="541654">
                  <a:moveTo>
                    <a:pt x="413804" y="167246"/>
                  </a:moveTo>
                  <a:lnTo>
                    <a:pt x="397891" y="167246"/>
                  </a:lnTo>
                  <a:lnTo>
                    <a:pt x="397891" y="183172"/>
                  </a:lnTo>
                  <a:lnTo>
                    <a:pt x="397891" y="461924"/>
                  </a:lnTo>
                  <a:lnTo>
                    <a:pt x="334225" y="461924"/>
                  </a:lnTo>
                  <a:lnTo>
                    <a:pt x="334225" y="183172"/>
                  </a:lnTo>
                  <a:lnTo>
                    <a:pt x="397891" y="183172"/>
                  </a:lnTo>
                  <a:lnTo>
                    <a:pt x="397891" y="167246"/>
                  </a:lnTo>
                  <a:lnTo>
                    <a:pt x="318312" y="167246"/>
                  </a:lnTo>
                  <a:lnTo>
                    <a:pt x="318312" y="477850"/>
                  </a:lnTo>
                  <a:lnTo>
                    <a:pt x="413804" y="477850"/>
                  </a:lnTo>
                  <a:lnTo>
                    <a:pt x="413804" y="461924"/>
                  </a:lnTo>
                  <a:lnTo>
                    <a:pt x="413804" y="183172"/>
                  </a:lnTo>
                  <a:lnTo>
                    <a:pt x="413804" y="167246"/>
                  </a:lnTo>
                  <a:close/>
                </a:path>
                <a:path w="541020" h="541654">
                  <a:moveTo>
                    <a:pt x="540867" y="525970"/>
                  </a:moveTo>
                  <a:lnTo>
                    <a:pt x="15913" y="525970"/>
                  </a:lnTo>
                  <a:lnTo>
                    <a:pt x="15913" y="38"/>
                  </a:lnTo>
                  <a:lnTo>
                    <a:pt x="0" y="38"/>
                  </a:lnTo>
                  <a:lnTo>
                    <a:pt x="0" y="525970"/>
                  </a:lnTo>
                  <a:lnTo>
                    <a:pt x="0" y="541210"/>
                  </a:lnTo>
                  <a:lnTo>
                    <a:pt x="540867" y="541210"/>
                  </a:lnTo>
                  <a:lnTo>
                    <a:pt x="540867" y="525970"/>
                  </a:lnTo>
                  <a:close/>
                </a:path>
              </a:pathLst>
            </a:custGeom>
            <a:solidFill>
              <a:srgbClr val="FFFFFF"/>
            </a:solidFill>
          </p:spPr>
          <p:txBody>
            <a:bodyPr wrap="square" lIns="0" tIns="0" rIns="0" bIns="0" rtlCol="0"/>
            <a:lstStyle/>
            <a:p>
              <a:endParaRPr/>
            </a:p>
          </p:txBody>
        </p:sp>
        <p:pic>
          <p:nvPicPr>
            <p:cNvPr id="19" name="object 13">
              <a:extLst>
                <a:ext uri="{FF2B5EF4-FFF2-40B4-BE49-F238E27FC236}">
                  <a16:creationId xmlns:a16="http://schemas.microsoft.com/office/drawing/2014/main" id="{AD7DD2F3-4080-E20B-2A8F-26A3E145B8A2}"/>
                </a:ext>
              </a:extLst>
            </p:cNvPr>
            <p:cNvPicPr/>
            <p:nvPr/>
          </p:nvPicPr>
          <p:blipFill>
            <a:blip r:embed="rId3" cstate="print"/>
            <a:stretch>
              <a:fillRect/>
            </a:stretch>
          </p:blipFill>
          <p:spPr>
            <a:xfrm>
              <a:off x="6454459" y="4427888"/>
              <a:ext cx="95492" cy="175205"/>
            </a:xfrm>
            <a:prstGeom prst="rect">
              <a:avLst/>
            </a:prstGeom>
          </p:spPr>
        </p:pic>
      </p:grpSp>
      <p:sp>
        <p:nvSpPr>
          <p:cNvPr id="13" name="object 4">
            <a:extLst>
              <a:ext uri="{FF2B5EF4-FFF2-40B4-BE49-F238E27FC236}">
                <a16:creationId xmlns:a16="http://schemas.microsoft.com/office/drawing/2014/main" id="{D97D3507-EA9C-A9DD-F042-B41765DF72BE}"/>
              </a:ext>
            </a:extLst>
          </p:cNvPr>
          <p:cNvSpPr/>
          <p:nvPr/>
        </p:nvSpPr>
        <p:spPr>
          <a:xfrm>
            <a:off x="1120261" y="66916"/>
            <a:ext cx="9951477" cy="506806"/>
          </a:xfrm>
          <a:custGeom>
            <a:avLst/>
            <a:gdLst/>
            <a:ahLst/>
            <a:cxnLst/>
            <a:rect l="l" t="t" r="r" b="b"/>
            <a:pathLst>
              <a:path w="5907405" h="1407160">
                <a:moveTo>
                  <a:pt x="5766308" y="0"/>
                </a:moveTo>
                <a:lnTo>
                  <a:pt x="140715" y="0"/>
                </a:lnTo>
                <a:lnTo>
                  <a:pt x="96235" y="7172"/>
                </a:lnTo>
                <a:lnTo>
                  <a:pt x="57607" y="27147"/>
                </a:lnTo>
                <a:lnTo>
                  <a:pt x="27147" y="57607"/>
                </a:lnTo>
                <a:lnTo>
                  <a:pt x="7172" y="96235"/>
                </a:lnTo>
                <a:lnTo>
                  <a:pt x="0" y="140716"/>
                </a:lnTo>
                <a:lnTo>
                  <a:pt x="0" y="1265936"/>
                </a:lnTo>
                <a:lnTo>
                  <a:pt x="7172" y="1310416"/>
                </a:lnTo>
                <a:lnTo>
                  <a:pt x="27147" y="1349044"/>
                </a:lnTo>
                <a:lnTo>
                  <a:pt x="57607" y="1379504"/>
                </a:lnTo>
                <a:lnTo>
                  <a:pt x="96235" y="1399479"/>
                </a:lnTo>
                <a:lnTo>
                  <a:pt x="140715" y="1406652"/>
                </a:lnTo>
                <a:lnTo>
                  <a:pt x="5766308" y="1406652"/>
                </a:lnTo>
                <a:lnTo>
                  <a:pt x="5810788" y="1399479"/>
                </a:lnTo>
                <a:lnTo>
                  <a:pt x="5849416" y="1379504"/>
                </a:lnTo>
                <a:lnTo>
                  <a:pt x="5879876" y="1349044"/>
                </a:lnTo>
                <a:lnTo>
                  <a:pt x="5899851" y="1310416"/>
                </a:lnTo>
                <a:lnTo>
                  <a:pt x="5907023" y="1265936"/>
                </a:lnTo>
                <a:lnTo>
                  <a:pt x="5907023" y="140716"/>
                </a:lnTo>
                <a:lnTo>
                  <a:pt x="5899851" y="96235"/>
                </a:lnTo>
                <a:lnTo>
                  <a:pt x="5879876" y="57607"/>
                </a:lnTo>
                <a:lnTo>
                  <a:pt x="5849416" y="27147"/>
                </a:lnTo>
                <a:lnTo>
                  <a:pt x="5810788" y="7172"/>
                </a:lnTo>
                <a:lnTo>
                  <a:pt x="5766308" y="0"/>
                </a:lnTo>
                <a:close/>
              </a:path>
            </a:pathLst>
          </a:custGeom>
          <a:solidFill>
            <a:srgbClr val="6EEB9F"/>
          </a:solidFill>
        </p:spPr>
        <p:txBody>
          <a:bodyPr wrap="square" lIns="0" tIns="0" rIns="0" bIns="0" rtlCol="0"/>
          <a:lstStyle/>
          <a:p>
            <a:r>
              <a:rPr lang="en-IN" sz="2800" b="1" dirty="0">
                <a:latin typeface="Tahoma" panose="020B0604030504040204" pitchFamily="34" charset="0"/>
                <a:ea typeface="Tahoma" panose="020B0604030504040204" pitchFamily="34" charset="0"/>
                <a:cs typeface="Tahoma" panose="020B0604030504040204" pitchFamily="34" charset="0"/>
              </a:rPr>
              <a:t>Graph 17 : Outcomes of Previous Marketing Campaigns </a:t>
            </a:r>
            <a:endParaRPr dirty="0"/>
          </a:p>
        </p:txBody>
      </p:sp>
      <p:pic>
        <p:nvPicPr>
          <p:cNvPr id="6" name="Picture 5">
            <a:extLst>
              <a:ext uri="{FF2B5EF4-FFF2-40B4-BE49-F238E27FC236}">
                <a16:creationId xmlns:a16="http://schemas.microsoft.com/office/drawing/2014/main" id="{F033FCE6-94EC-BD71-F1DC-68512491B52D}"/>
              </a:ext>
            </a:extLst>
          </p:cNvPr>
          <p:cNvPicPr>
            <a:picLocks noChangeAspect="1"/>
          </p:cNvPicPr>
          <p:nvPr/>
        </p:nvPicPr>
        <p:blipFill>
          <a:blip r:embed="rId4"/>
          <a:stretch>
            <a:fillRect/>
          </a:stretch>
        </p:blipFill>
        <p:spPr>
          <a:xfrm>
            <a:off x="921255" y="1063324"/>
            <a:ext cx="4953001" cy="4731352"/>
          </a:xfrm>
          <a:prstGeom prst="rect">
            <a:avLst/>
          </a:prstGeom>
        </p:spPr>
      </p:pic>
    </p:spTree>
    <p:extLst>
      <p:ext uri="{BB962C8B-B14F-4D97-AF65-F5344CB8AC3E}">
        <p14:creationId xmlns:p14="http://schemas.microsoft.com/office/powerpoint/2010/main" val="305923562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3626339" y="959340"/>
            <a:ext cx="4939323" cy="49393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4259194" y="2362200"/>
            <a:ext cx="3719332" cy="1723549"/>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4800" b="1" dirty="0">
                <a:solidFill>
                  <a:schemeClr val="bg1"/>
                </a:solidFill>
                <a:latin typeface="+mj-lt"/>
              </a:rPr>
              <a:t>01.</a:t>
            </a:r>
          </a:p>
          <a:p>
            <a:pPr algn="ctr"/>
            <a:r>
              <a:rPr lang="en-US" altLang="zh-CN" sz="4800" b="1" dirty="0">
                <a:solidFill>
                  <a:schemeClr val="bg1"/>
                </a:solidFill>
                <a:latin typeface="+mj-lt"/>
              </a:rPr>
              <a:t>Introduction</a:t>
            </a:r>
          </a:p>
        </p:txBody>
      </p:sp>
      <p:sp>
        <p:nvSpPr>
          <p:cNvPr id="5" name="Oval 6">
            <a:extLst>
              <a:ext uri="{FF2B5EF4-FFF2-40B4-BE49-F238E27FC236}">
                <a16:creationId xmlns:a16="http://schemas.microsoft.com/office/drawing/2014/main" id="{A250898C-9D93-3171-CADA-02ABB946B61C}"/>
              </a:ext>
            </a:extLst>
          </p:cNvPr>
          <p:cNvSpPr/>
          <p:nvPr/>
        </p:nvSpPr>
        <p:spPr>
          <a:xfrm>
            <a:off x="824211" y="-932688"/>
            <a:ext cx="2558288" cy="25582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Tree>
    <p:extLst>
      <p:ext uri="{BB962C8B-B14F-4D97-AF65-F5344CB8AC3E}">
        <p14:creationId xmlns:p14="http://schemas.microsoft.com/office/powerpoint/2010/main" val="379876532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3626339" y="959340"/>
            <a:ext cx="4939323" cy="49393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4343400" y="2362200"/>
            <a:ext cx="3719332" cy="1723549"/>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4800" b="1" dirty="0">
                <a:solidFill>
                  <a:schemeClr val="bg1"/>
                </a:solidFill>
                <a:latin typeface="+mj-lt"/>
              </a:rPr>
              <a:t>04.</a:t>
            </a:r>
          </a:p>
          <a:p>
            <a:pPr algn="ctr"/>
            <a:r>
              <a:rPr lang="en-US" altLang="zh-CN" sz="4800" b="1" dirty="0">
                <a:solidFill>
                  <a:schemeClr val="bg1"/>
                </a:solidFill>
                <a:latin typeface="+mj-lt"/>
              </a:rPr>
              <a:t>Key Findings</a:t>
            </a:r>
          </a:p>
        </p:txBody>
      </p:sp>
      <p:sp>
        <p:nvSpPr>
          <p:cNvPr id="5" name="Oval 6">
            <a:extLst>
              <a:ext uri="{FF2B5EF4-FFF2-40B4-BE49-F238E27FC236}">
                <a16:creationId xmlns:a16="http://schemas.microsoft.com/office/drawing/2014/main" id="{A250898C-9D93-3171-CADA-02ABB946B61C}"/>
              </a:ext>
            </a:extLst>
          </p:cNvPr>
          <p:cNvSpPr/>
          <p:nvPr/>
        </p:nvSpPr>
        <p:spPr>
          <a:xfrm>
            <a:off x="824211" y="-932688"/>
            <a:ext cx="2558288" cy="25582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Tree>
    <p:extLst>
      <p:ext uri="{BB962C8B-B14F-4D97-AF65-F5344CB8AC3E}">
        <p14:creationId xmlns:p14="http://schemas.microsoft.com/office/powerpoint/2010/main" val="17583810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FF228-60C9-CF69-4388-DE57B712C978}"/>
              </a:ext>
            </a:extLst>
          </p:cNvPr>
          <p:cNvSpPr txBox="1"/>
          <p:nvPr/>
        </p:nvSpPr>
        <p:spPr>
          <a:xfrm>
            <a:off x="838200" y="1143000"/>
            <a:ext cx="10515600" cy="5078313"/>
          </a:xfrm>
          <a:prstGeom prst="rect">
            <a:avLst/>
          </a:prstGeom>
          <a:noFill/>
        </p:spPr>
        <p:txBody>
          <a:bodyPr wrap="square" rtlCol="0">
            <a:spAutoFit/>
          </a:bodyPr>
          <a:lstStyle/>
          <a:p>
            <a:pPr marL="285750" indent="-285750">
              <a:buClr>
                <a:srgbClr val="33CCCC"/>
              </a:buClr>
              <a:buFont typeface="Wingdings" panose="05000000000000000000" pitchFamily="2" charset="2"/>
              <a:buChar char="§"/>
            </a:pPr>
            <a:r>
              <a:rPr lang="en-US" spc="105" dirty="0">
                <a:solidFill>
                  <a:schemeClr val="tx1"/>
                </a:solidFill>
                <a:latin typeface="Verdana" panose="020B0604030504040204" pitchFamily="34" charset="0"/>
                <a:ea typeface="Verdana" panose="020B0604030504040204" pitchFamily="34" charset="0"/>
                <a:cs typeface="Arial MT"/>
              </a:rPr>
              <a:t>Subscription rates for term deposits are strongly influenced by client age. Younger clients (18-30) are less likely to subscribe, while a steady increase is observed with age, notably peaking in the 60+ demographic.</a:t>
            </a:r>
          </a:p>
          <a:p>
            <a:pPr marL="285750" indent="-285750">
              <a:buClr>
                <a:srgbClr val="33CCCC"/>
              </a:buClr>
              <a:buFont typeface="Wingdings" panose="05000000000000000000" pitchFamily="2" charset="2"/>
              <a:buChar char="§"/>
            </a:pPr>
            <a:r>
              <a:rPr lang="en-US" spc="105" dirty="0">
                <a:solidFill>
                  <a:schemeClr val="tx1"/>
                </a:solidFill>
                <a:latin typeface="Verdana" panose="020B0604030504040204" pitchFamily="34" charset="0"/>
                <a:ea typeface="Verdana" panose="020B0604030504040204" pitchFamily="34" charset="0"/>
                <a:cs typeface="Arial MT"/>
              </a:rPr>
              <a:t>Term deposit subscription rates vary significantly based on client occupation.  Retirement and student status correlate with higher subscription rates, while blue-collar and entrepreneur occupations exhibit lower rates.</a:t>
            </a:r>
          </a:p>
          <a:p>
            <a:pPr marL="285750" indent="-285750">
              <a:buClr>
                <a:srgbClr val="33CCCC"/>
              </a:buClr>
              <a:buFont typeface="Wingdings" panose="05000000000000000000" pitchFamily="2" charset="2"/>
              <a:buChar char="§"/>
            </a:pPr>
            <a:r>
              <a:rPr lang="en-US" spc="105" dirty="0">
                <a:solidFill>
                  <a:schemeClr val="tx1"/>
                </a:solidFill>
                <a:latin typeface="Verdana" panose="020B0604030504040204" pitchFamily="34" charset="0"/>
                <a:ea typeface="Verdana" panose="020B0604030504040204" pitchFamily="34" charset="0"/>
                <a:cs typeface="Arial MT"/>
              </a:rPr>
              <a:t>Marital status significantly influences term deposit subscription rates. Single clients exhibit the highest rates, followed by divorced clients, while married clients have lower rates.</a:t>
            </a:r>
          </a:p>
          <a:p>
            <a:pPr marL="285750" indent="-285750">
              <a:buClr>
                <a:srgbClr val="33CCCC"/>
              </a:buClr>
              <a:buFont typeface="Wingdings" panose="05000000000000000000" pitchFamily="2" charset="2"/>
              <a:buChar char="§"/>
            </a:pPr>
            <a:r>
              <a:rPr lang="en-US" spc="105" dirty="0">
                <a:solidFill>
                  <a:schemeClr val="tx1"/>
                </a:solidFill>
                <a:latin typeface="Verdana" panose="020B0604030504040204" pitchFamily="34" charset="0"/>
                <a:ea typeface="Verdana" panose="020B0604030504040204" pitchFamily="34" charset="0"/>
                <a:cs typeface="Arial MT"/>
              </a:rPr>
              <a:t>Education level appears to correlate with term deposit subscription rates. Clients with tertiary education demonstrate the highest rates, followed by those with secondary education. Clients with primary education have the lowest subscription rates.</a:t>
            </a:r>
          </a:p>
          <a:p>
            <a:pPr marL="285750" indent="-285750">
              <a:buClr>
                <a:srgbClr val="33CCCC"/>
              </a:buClr>
              <a:buFont typeface="Wingdings" panose="05000000000000000000" pitchFamily="2" charset="2"/>
              <a:buChar char="§"/>
            </a:pPr>
            <a:r>
              <a:rPr lang="en-US" spc="105" dirty="0">
                <a:solidFill>
                  <a:schemeClr val="tx1"/>
                </a:solidFill>
                <a:latin typeface="Verdana" panose="020B0604030504040204" pitchFamily="34" charset="0"/>
                <a:ea typeface="Verdana" panose="020B0604030504040204" pitchFamily="34" charset="0"/>
                <a:cs typeface="Arial MT"/>
              </a:rPr>
              <a:t>Client default history strongly correlates with term deposit subscription likelihood.  Those with no defaults exhibit significantly higher subscription rates, while those with a history of default show much lower rates.</a:t>
            </a:r>
          </a:p>
          <a:p>
            <a:pPr marL="285750" indent="-285750">
              <a:buClr>
                <a:srgbClr val="33CCFF"/>
              </a:buClr>
              <a:buFont typeface="Wingdings" panose="05000000000000000000" pitchFamily="2" charset="2"/>
              <a:buChar char="§"/>
            </a:pPr>
            <a:endParaRPr lang="en-US" sz="1800" spc="105" dirty="0">
              <a:solidFill>
                <a:schemeClr val="tx1"/>
              </a:solidFill>
              <a:latin typeface="Arial MT"/>
              <a:cs typeface="Arial MT"/>
            </a:endParaRPr>
          </a:p>
          <a:p>
            <a:pPr marL="285750" indent="-285750">
              <a:buClr>
                <a:srgbClr val="33CCFF"/>
              </a:buClr>
              <a:buFont typeface="Wingdings" panose="05000000000000000000" pitchFamily="2" charset="2"/>
              <a:buChar char="§"/>
            </a:pPr>
            <a:endParaRPr lang="en-IN" dirty="0">
              <a:solidFill>
                <a:schemeClr val="tx1"/>
              </a:solidFill>
            </a:endParaRPr>
          </a:p>
        </p:txBody>
      </p:sp>
    </p:spTree>
    <p:extLst>
      <p:ext uri="{BB962C8B-B14F-4D97-AF65-F5344CB8AC3E}">
        <p14:creationId xmlns:p14="http://schemas.microsoft.com/office/powerpoint/2010/main" val="19910276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8D45AD-A7D5-FC4A-8B06-D6A543AF7AAF}"/>
              </a:ext>
            </a:extLst>
          </p:cNvPr>
          <p:cNvSpPr txBox="1"/>
          <p:nvPr/>
        </p:nvSpPr>
        <p:spPr>
          <a:xfrm>
            <a:off x="723900" y="990600"/>
            <a:ext cx="10744200" cy="3970318"/>
          </a:xfrm>
          <a:prstGeom prst="rect">
            <a:avLst/>
          </a:prstGeom>
          <a:noFill/>
        </p:spPr>
        <p:txBody>
          <a:bodyPr wrap="square" rtlCol="0">
            <a:spAutoFit/>
          </a:bodyPr>
          <a:lstStyle/>
          <a:p>
            <a:pPr marL="285750" indent="-285750">
              <a:buClr>
                <a:srgbClr val="33CCCC"/>
              </a:buClr>
              <a:buFont typeface="Wingdings" panose="05000000000000000000" pitchFamily="2" charset="2"/>
              <a:buChar char="§"/>
            </a:pPr>
            <a:r>
              <a:rPr lang="en-US" dirty="0">
                <a:latin typeface="Verdana" panose="020B0604030504040204" pitchFamily="34" charset="0"/>
                <a:ea typeface="Verdana" panose="020B0604030504040204" pitchFamily="34" charset="0"/>
              </a:rPr>
              <a:t>Clients with extremely low balances (&lt;10000 euros) have and exceptionally low likelihood of subscribing to the term deposit.</a:t>
            </a:r>
          </a:p>
          <a:p>
            <a:pPr marL="285750" indent="-285750">
              <a:buClr>
                <a:srgbClr val="33CCCC"/>
              </a:buClr>
              <a:buFont typeface="Wingdings" panose="05000000000000000000" pitchFamily="2" charset="2"/>
              <a:buChar char="§"/>
            </a:pPr>
            <a:r>
              <a:rPr lang="en-US" dirty="0">
                <a:latin typeface="Verdana" panose="020B0604030504040204" pitchFamily="34" charset="0"/>
                <a:ea typeface="Verdana" panose="020B0604030504040204" pitchFamily="34" charset="0"/>
              </a:rPr>
              <a:t>Clients without housing loans demonstrate a higher propensity to subscribe to term deposits compared to those with mortgages. This suggests that major financial commitments like housing loans may influence investment decisions</a:t>
            </a:r>
            <a:r>
              <a:rPr lang="en-US" spc="105" dirty="0">
                <a:solidFill>
                  <a:schemeClr val="tx1"/>
                </a:solidFill>
                <a:latin typeface="Verdana" panose="020B0604030504040204" pitchFamily="34" charset="0"/>
                <a:ea typeface="Verdana" panose="020B0604030504040204" pitchFamily="34" charset="0"/>
              </a:rPr>
              <a:t>.</a:t>
            </a:r>
            <a:endParaRPr lang="en-US" sz="1800" spc="105" dirty="0">
              <a:solidFill>
                <a:schemeClr val="tx1"/>
              </a:solidFill>
              <a:latin typeface="Verdana" panose="020B0604030504040204" pitchFamily="34" charset="0"/>
              <a:ea typeface="Verdana" panose="020B0604030504040204" pitchFamily="34" charset="0"/>
              <a:cs typeface="Arial MT"/>
            </a:endParaRPr>
          </a:p>
          <a:p>
            <a:pPr marL="285750" indent="-285750">
              <a:buClr>
                <a:srgbClr val="33CCCC"/>
              </a:buClr>
              <a:buFont typeface="Wingdings" panose="05000000000000000000" pitchFamily="2" charset="2"/>
              <a:buChar char="§"/>
            </a:pPr>
            <a:r>
              <a:rPr lang="en-US" sz="1800" spc="105" dirty="0">
                <a:solidFill>
                  <a:schemeClr val="tx1"/>
                </a:solidFill>
                <a:latin typeface="Verdana" panose="020B0604030504040204" pitchFamily="34" charset="0"/>
                <a:ea typeface="Verdana" panose="020B0604030504040204" pitchFamily="34" charset="0"/>
                <a:cs typeface="Arial MT"/>
              </a:rPr>
              <a:t>Clients without existing personal loans demonstrate a significantly higher likelihood of subscribing to term deposits compared to those with loans</a:t>
            </a:r>
          </a:p>
          <a:p>
            <a:pPr marL="285750" indent="-285750">
              <a:buClr>
                <a:srgbClr val="33CCCC"/>
              </a:buClr>
              <a:buFont typeface="Wingdings" panose="05000000000000000000" pitchFamily="2" charset="2"/>
              <a:buChar char="§"/>
            </a:pPr>
            <a:r>
              <a:rPr lang="en-US" dirty="0">
                <a:latin typeface="Verdana" panose="020B0604030504040204" pitchFamily="34" charset="0"/>
                <a:ea typeface="Verdana" panose="020B0604030504040204" pitchFamily="34" charset="0"/>
              </a:rPr>
              <a:t>Contacting clients via cellular phones results in the highest term deposit subscription rate, outperforming telephone contact and the "unknown" category.</a:t>
            </a:r>
          </a:p>
          <a:p>
            <a:pPr marL="285750" indent="-285750">
              <a:buClr>
                <a:srgbClr val="33CCCC"/>
              </a:buClr>
              <a:buFont typeface="Wingdings" panose="05000000000000000000" pitchFamily="2" charset="2"/>
              <a:buChar char="§"/>
            </a:pPr>
            <a:r>
              <a:rPr lang="en-US" dirty="0">
                <a:latin typeface="Verdana" panose="020B0604030504040204" pitchFamily="34" charset="0"/>
                <a:ea typeface="Verdana" panose="020B0604030504040204" pitchFamily="34" charset="0"/>
              </a:rPr>
              <a:t>Term deposit subscriptions exhibit significant variation across the year. March demonstrates the highest rates, while mid-year months (June/July) show lower rates, and an increasing trend is noted towards the year-end.</a:t>
            </a:r>
          </a:p>
          <a:p>
            <a:pPr marL="285750" indent="-285750">
              <a:buClr>
                <a:srgbClr val="33CCCC"/>
              </a:buClr>
              <a:buFont typeface="Wingdings" panose="05000000000000000000" pitchFamily="2" charset="2"/>
              <a:buChar char="§"/>
            </a:pPr>
            <a:endParaRPr lang="en-US" dirty="0"/>
          </a:p>
          <a:p>
            <a:pPr marL="285750" indent="-285750">
              <a:buClr>
                <a:srgbClr val="33CCCC"/>
              </a:buClr>
              <a:buFont typeface="Wingdings" panose="05000000000000000000" pitchFamily="2" charset="2"/>
              <a:buChar char="§"/>
            </a:pPr>
            <a:endParaRPr lang="en-IN" dirty="0"/>
          </a:p>
        </p:txBody>
      </p:sp>
    </p:spTree>
    <p:extLst>
      <p:ext uri="{BB962C8B-B14F-4D97-AF65-F5344CB8AC3E}">
        <p14:creationId xmlns:p14="http://schemas.microsoft.com/office/powerpoint/2010/main" val="309540154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a:extLst>
              <a:ext uri="{FF2B5EF4-FFF2-40B4-BE49-F238E27FC236}">
                <a16:creationId xmlns:a16="http://schemas.microsoft.com/office/drawing/2014/main" id="{7A2F8082-1481-7209-AE6B-45424333B09C}"/>
              </a:ext>
            </a:extLst>
          </p:cNvPr>
          <p:cNvSpPr/>
          <p:nvPr/>
        </p:nvSpPr>
        <p:spPr>
          <a:xfrm>
            <a:off x="958552" y="1134964"/>
            <a:ext cx="705356" cy="705356"/>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5" name="Oval 6">
            <a:extLst>
              <a:ext uri="{FF2B5EF4-FFF2-40B4-BE49-F238E27FC236}">
                <a16:creationId xmlns:a16="http://schemas.microsoft.com/office/drawing/2014/main" id="{C3804CE1-955D-0E62-EB6E-3C96388BC314}"/>
              </a:ext>
            </a:extLst>
          </p:cNvPr>
          <p:cNvSpPr/>
          <p:nvPr/>
        </p:nvSpPr>
        <p:spPr>
          <a:xfrm>
            <a:off x="10286264" y="3429001"/>
            <a:ext cx="1527025" cy="1527025"/>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6" name="Oval 5">
            <a:extLst>
              <a:ext uri="{FF2B5EF4-FFF2-40B4-BE49-F238E27FC236}">
                <a16:creationId xmlns:a16="http://schemas.microsoft.com/office/drawing/2014/main" id="{6989E966-2FB0-6C67-B3DA-AC830136244E}"/>
              </a:ext>
            </a:extLst>
          </p:cNvPr>
          <p:cNvSpPr/>
          <p:nvPr/>
        </p:nvSpPr>
        <p:spPr>
          <a:xfrm>
            <a:off x="1219200" y="4419600"/>
            <a:ext cx="2187149" cy="2187149"/>
          </a:xfrm>
          <a:prstGeom prst="ellips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7" name="Oval 6">
            <a:extLst>
              <a:ext uri="{FF2B5EF4-FFF2-40B4-BE49-F238E27FC236}">
                <a16:creationId xmlns:a16="http://schemas.microsoft.com/office/drawing/2014/main" id="{97A42D6F-2CC5-3F44-F027-7DF9CDABF193}"/>
              </a:ext>
            </a:extLst>
          </p:cNvPr>
          <p:cNvSpPr/>
          <p:nvPr/>
        </p:nvSpPr>
        <p:spPr>
          <a:xfrm>
            <a:off x="8675160" y="0"/>
            <a:ext cx="2558288" cy="25582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
        <p:nvSpPr>
          <p:cNvPr id="11" name="TextBox 10" descr="e7d195523061f1c0cef09ac28eaae964ec9988a5cce77c8b8C1E4685C6E6B40CD7615480512384A61EE159C6FE0045D14B61E85D0A95589D558B81FFC809322ACC20DC2254D928200A3EA0841B8B181401EC87BC981B1815DADB6418FBC2551CC9D332DE5664B3940F63757AB6A4C024650771445E27B83B02EDEEA8340516921653AAE451D04756">
            <a:extLst>
              <a:ext uri="{FF2B5EF4-FFF2-40B4-BE49-F238E27FC236}">
                <a16:creationId xmlns:a16="http://schemas.microsoft.com/office/drawing/2014/main" id="{89E4B3F8-7444-5C38-95DC-A3F8D8BA7B20}"/>
              </a:ext>
            </a:extLst>
          </p:cNvPr>
          <p:cNvSpPr txBox="1"/>
          <p:nvPr/>
        </p:nvSpPr>
        <p:spPr>
          <a:xfrm flipH="1">
            <a:off x="1840089" y="2407533"/>
            <a:ext cx="8511823" cy="1508105"/>
          </a:xfrm>
          <a:prstGeom prst="rect">
            <a:avLst/>
          </a:prstGeom>
          <a:noFill/>
        </p:spPr>
        <p:txBody>
          <a:bodyPr wrap="square" rtlCol="0">
            <a:spAutoFit/>
          </a:bodyPr>
          <a:lstStyle/>
          <a:p>
            <a:pPr algn="ctr">
              <a:spcBef>
                <a:spcPts val="800"/>
              </a:spcBef>
            </a:pPr>
            <a:r>
              <a:rPr lang="en-US" altLang="zh-CN" sz="9200" b="1" dirty="0">
                <a:solidFill>
                  <a:schemeClr val="tx1">
                    <a:lumMod val="85000"/>
                    <a:lumOff val="15000"/>
                  </a:schemeClr>
                </a:solidFill>
                <a:latin typeface="+mj-lt"/>
                <a:ea typeface="Permanent Marker" panose="02000000000000000000" pitchFamily="2" charset="0"/>
                <a:cs typeface="Poppins ExtraBold" panose="00000900000000000000" pitchFamily="50" charset="0"/>
              </a:rPr>
              <a:t>Thanks!</a:t>
            </a:r>
            <a:endParaRPr lang="en-US" altLang="zh-CN" sz="47602" b="1" dirty="0">
              <a:solidFill>
                <a:schemeClr val="tx1">
                  <a:lumMod val="85000"/>
                  <a:lumOff val="15000"/>
                </a:schemeClr>
              </a:solidFill>
              <a:latin typeface="+mj-lt"/>
              <a:ea typeface="Permanent Marker" panose="02000000000000000000" pitchFamily="2" charset="0"/>
              <a:cs typeface="Poppins ExtraBold" panose="00000900000000000000" pitchFamily="50" charset="0"/>
            </a:endParaRPr>
          </a:p>
        </p:txBody>
      </p:sp>
      <p:sp>
        <p:nvSpPr>
          <p:cNvPr id="9" name="TextBox 8">
            <a:extLst>
              <a:ext uri="{FF2B5EF4-FFF2-40B4-BE49-F238E27FC236}">
                <a16:creationId xmlns:a16="http://schemas.microsoft.com/office/drawing/2014/main" id="{76866DA1-4AD4-53F7-EAE6-77DFDD9B8F7B}"/>
              </a:ext>
            </a:extLst>
          </p:cNvPr>
          <p:cNvSpPr txBox="1"/>
          <p:nvPr/>
        </p:nvSpPr>
        <p:spPr>
          <a:xfrm>
            <a:off x="5031296" y="6031752"/>
            <a:ext cx="2129409" cy="215444"/>
          </a:xfrm>
          <a:prstGeom prst="rect">
            <a:avLst/>
          </a:prstGeom>
          <a:noFill/>
        </p:spPr>
        <p:txBody>
          <a:bodyPr wrap="square" rtlCol="0">
            <a:spAutoFit/>
          </a:bodyPr>
          <a:lstStyle/>
          <a:p>
            <a:pPr algn="ctr"/>
            <a:r>
              <a:rPr lang="en-US" altLang="zh-CN" sz="800">
                <a:solidFill>
                  <a:schemeClr val="bg1"/>
                </a:solidFill>
                <a:latin typeface="+mn-lt"/>
              </a:rPr>
              <a:t>©2020-2021 </a:t>
            </a:r>
            <a:r>
              <a:rPr lang="en-US" altLang="zh-CN" sz="800">
                <a:solidFill>
                  <a:schemeClr val="bg1"/>
                </a:solidFill>
              </a:rPr>
              <a:t>MSLIDES</a:t>
            </a:r>
            <a:r>
              <a:rPr lang="en-US" altLang="zh-CN" sz="800">
                <a:solidFill>
                  <a:schemeClr val="bg1"/>
                </a:solidFill>
                <a:latin typeface="+mn-lt"/>
              </a:rPr>
              <a:t> Copyright</a:t>
            </a:r>
            <a:endParaRPr lang="zh-CN" altLang="en-US" sz="800">
              <a:solidFill>
                <a:schemeClr val="bg1"/>
              </a:solidFill>
              <a:latin typeface="+mn-lt"/>
            </a:endParaRPr>
          </a:p>
        </p:txBody>
      </p:sp>
    </p:spTree>
    <p:extLst>
      <p:ext uri="{BB962C8B-B14F-4D97-AF65-F5344CB8AC3E}">
        <p14:creationId xmlns:p14="http://schemas.microsoft.com/office/powerpoint/2010/main" val="35265227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000" fill="hold">
                                          <p:stCondLst>
                                            <p:cond delay="0"/>
                                          </p:stCondLst>
                                        </p:cTn>
                                        <p:tgtEl>
                                          <p:spTgt spid="4"/>
                                        </p:tgtEl>
                                        <p:attrNameLst>
                                          <p:attrName>style.visibility</p:attrName>
                                        </p:attrNameLst>
                                      </p:cBhvr>
                                      <p:to>
                                        <p:strVal val="visible"/>
                                      </p:to>
                                    </p:set>
                                    <p:anim to="" calcmode="lin" valueType="num">
                                      <p:cBhvr>
                                        <p:cTn id="7" dur="1000" fill="hold">
                                          <p:stCondLst>
                                            <p:cond delay="0"/>
                                          </p:stCondLst>
                                        </p:cTn>
                                        <p:tgtEl>
                                          <p:spTgt spid="4"/>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4"/>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7"/>
                                        </p:tgtEl>
                                        <p:attrNameLst>
                                          <p:attrName>style.visibility</p:attrName>
                                        </p:attrNameLst>
                                      </p:cBhvr>
                                      <p:to>
                                        <p:strVal val="visible"/>
                                      </p:to>
                                    </p:set>
                                    <p:anim to="" calcmode="lin" valueType="num">
                                      <p:cBhvr>
                                        <p:cTn id="11" dur="1000" fill="hold">
                                          <p:stCondLst>
                                            <p:cond delay="0"/>
                                          </p:stCondLst>
                                        </p:cTn>
                                        <p:tgtEl>
                                          <p:spTgt spid="7"/>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7"/>
                                        </p:tgtEl>
                                        <p:attrNameLst>
                                          <p:attrName>ppt_w</p:attrName>
                                        </p:attrNameLst>
                                      </p:cBhvr>
                                      <p:tavLst>
                                        <p:tav tm="0" fmla="#ppt_w-#ppt_w*((1.5-1.5*$)^3-(1.5-1.5*$)^2)">
                                          <p:val>
                                            <p:strVal val="0"/>
                                          </p:val>
                                        </p:tav>
                                        <p:tav tm="100000">
                                          <p:val>
                                            <p:strVal val="1"/>
                                          </p:val>
                                        </p:tav>
                                      </p:tavLst>
                                    </p:anim>
                                  </p:childTnLst>
                                </p:cTn>
                              </p:par>
                              <p:par>
                                <p:cTn id="13" presetID="0" presetClass="entr" presetSubtype="0" fill="hold" grpId="0" nodeType="withEffect">
                                  <p:stCondLst>
                                    <p:cond delay="0"/>
                                  </p:stCondLst>
                                  <p:childTnLst>
                                    <p:set>
                                      <p:cBhvr>
                                        <p:cTn id="14" dur="1000" fill="hold">
                                          <p:stCondLst>
                                            <p:cond delay="0"/>
                                          </p:stCondLst>
                                        </p:cTn>
                                        <p:tgtEl>
                                          <p:spTgt spid="5"/>
                                        </p:tgtEl>
                                        <p:attrNameLst>
                                          <p:attrName>style.visibility</p:attrName>
                                        </p:attrNameLst>
                                      </p:cBhvr>
                                      <p:to>
                                        <p:strVal val="visible"/>
                                      </p:to>
                                    </p:set>
                                    <p:anim to="" calcmode="lin" valueType="num">
                                      <p:cBhvr>
                                        <p:cTn id="15"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6"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par>
                                <p:cTn id="17" presetID="0" presetClass="entr" presetSubtype="0" fill="hold" grpId="0" nodeType="withEffect">
                                  <p:stCondLst>
                                    <p:cond delay="0"/>
                                  </p:stCondLst>
                                  <p:childTnLst>
                                    <p:set>
                                      <p:cBhvr>
                                        <p:cTn id="18" dur="1000" fill="hold">
                                          <p:stCondLst>
                                            <p:cond delay="0"/>
                                          </p:stCondLst>
                                        </p:cTn>
                                        <p:tgtEl>
                                          <p:spTgt spid="6"/>
                                        </p:tgtEl>
                                        <p:attrNameLst>
                                          <p:attrName>style.visibility</p:attrName>
                                        </p:attrNameLst>
                                      </p:cBhvr>
                                      <p:to>
                                        <p:strVal val="visible"/>
                                      </p:to>
                                    </p:set>
                                    <p:anim to="" calcmode="lin" valueType="num">
                                      <p:cBhvr>
                                        <p:cTn id="19" dur="1000" fill="hold">
                                          <p:stCondLst>
                                            <p:cond delay="0"/>
                                          </p:stCondLst>
                                        </p:cTn>
                                        <p:tgtEl>
                                          <p:spTgt spid="6"/>
                                        </p:tgtEl>
                                        <p:attrNameLst>
                                          <p:attrName>ppt_h</p:attrName>
                                        </p:attrNameLst>
                                      </p:cBhvr>
                                      <p:tavLst>
                                        <p:tav tm="0" fmla="#ppt_h-#ppt_h*((1.5-1.5*$)^3-(1.5-1.5*$)^2)">
                                          <p:val>
                                            <p:strVal val="0"/>
                                          </p:val>
                                        </p:tav>
                                        <p:tav tm="100000">
                                          <p:val>
                                            <p:strVal val="1"/>
                                          </p:val>
                                        </p:tav>
                                      </p:tavLst>
                                    </p:anim>
                                    <p:anim to="" calcmode="lin" valueType="num">
                                      <p:cBhvr>
                                        <p:cTn id="20" dur="1000" fill="hold">
                                          <p:stCondLst>
                                            <p:cond delay="0"/>
                                          </p:stCondLst>
                                        </p:cTn>
                                        <p:tgtEl>
                                          <p:spTgt spid="6"/>
                                        </p:tgtEl>
                                        <p:attrNameLst>
                                          <p:attrName>ppt_w</p:attrName>
                                        </p:attrNameLst>
                                      </p:cBhvr>
                                      <p:tavLst>
                                        <p:tav tm="0" fmla="#ppt_w-#ppt_w*((1.5-1.5*$)^3-(1.5-1.5*$)^2)">
                                          <p:val>
                                            <p:strVal val="0"/>
                                          </p:val>
                                        </p:tav>
                                        <p:tav tm="100000">
                                          <p:val>
                                            <p:strVal val="1"/>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ppt_x"/>
                                          </p:val>
                                        </p:tav>
                                        <p:tav tm="100000">
                                          <p:val>
                                            <p:strVal val="#ppt_x"/>
                                          </p:val>
                                        </p:tav>
                                      </p:tavLst>
                                    </p:anim>
                                    <p:anim calcmode="lin" valueType="num">
                                      <p:cBhvr additive="base">
                                        <p:cTn id="24" dur="10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ID="0" presetClass="entr" presetSubtype="0" fill="hold" grpId="0" nodeType="afterEffect">
                                  <p:stCondLst>
                                    <p:cond delay="0"/>
                                  </p:stCondLst>
                                  <p:iterate type="lt">
                                    <p:tmPct val="3000"/>
                                  </p:iterate>
                                  <p:childTnLst>
                                    <p:set>
                                      <p:cBhvr>
                                        <p:cTn id="27" dur="750" fill="hold">
                                          <p:stCondLst>
                                            <p:cond delay="0"/>
                                          </p:stCondLst>
                                        </p:cTn>
                                        <p:tgtEl>
                                          <p:spTgt spid="11"/>
                                        </p:tgtEl>
                                        <p:attrNameLst>
                                          <p:attrName>style.visibility</p:attrName>
                                        </p:attrNameLst>
                                      </p:cBhvr>
                                      <p:to>
                                        <p:strVal val="visible"/>
                                      </p:to>
                                    </p:set>
                                    <p:anim to="" calcmode="lin" valueType="num">
                                      <p:cBhvr>
                                        <p:cTn id="28" dur="750" fill="hold">
                                          <p:stCondLst>
                                            <p:cond delay="0"/>
                                          </p:stCondLst>
                                        </p:cTn>
                                        <p:tgtEl>
                                          <p:spTgt spid="11"/>
                                        </p:tgtEl>
                                        <p:attrNameLst>
                                          <p:attrName>ppt_x</p:attrName>
                                        </p:attrNameLst>
                                      </p:cBhvr>
                                      <p:tavLst>
                                        <p:tav tm="0" fmla="#ppt_x+#ppt_w*((1.5-1.5*$)^3-(1.5-1.5*$)^2)">
                                          <p:val>
                                            <p:strVal val="0"/>
                                          </p:val>
                                        </p:tav>
                                        <p:tav tm="100000">
                                          <p:val>
                                            <p:strVal val="1"/>
                                          </p:val>
                                        </p:tav>
                                      </p:tavLst>
                                    </p:anim>
                                    <p:animEffect filter="fade">
                                      <p:cBhvr>
                                        <p:cTn id="29" dur="750">
                                          <p:stCondLst>
                                            <p:cond delay="0"/>
                                          </p:stCondLst>
                                        </p:cTn>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E53AF-53D6-90D4-7125-EF488AEF82BB}"/>
              </a:ext>
            </a:extLst>
          </p:cNvPr>
          <p:cNvSpPr>
            <a:spLocks noGrp="1"/>
          </p:cNvSpPr>
          <p:nvPr>
            <p:ph type="title"/>
          </p:nvPr>
        </p:nvSpPr>
        <p:spPr>
          <a:xfrm>
            <a:off x="660298" y="205232"/>
            <a:ext cx="10654665" cy="430887"/>
          </a:xfrm>
        </p:spPr>
        <p:txBody>
          <a:bodyPr/>
          <a:lstStyle/>
          <a:p>
            <a:pPr algn="ctr"/>
            <a:r>
              <a:rPr lang="en-IN" dirty="0"/>
              <a:t>Summary</a:t>
            </a:r>
          </a:p>
        </p:txBody>
      </p:sp>
      <p:pic>
        <p:nvPicPr>
          <p:cNvPr id="5" name="object 3">
            <a:extLst>
              <a:ext uri="{FF2B5EF4-FFF2-40B4-BE49-F238E27FC236}">
                <a16:creationId xmlns:a16="http://schemas.microsoft.com/office/drawing/2014/main" id="{87323AB8-DE93-3439-7DC8-8FF2E34F18F3}"/>
              </a:ext>
            </a:extLst>
          </p:cNvPr>
          <p:cNvPicPr/>
          <p:nvPr/>
        </p:nvPicPr>
        <p:blipFill>
          <a:blip r:embed="rId2" cstate="print"/>
          <a:stretch>
            <a:fillRect/>
          </a:stretch>
        </p:blipFill>
        <p:spPr>
          <a:xfrm>
            <a:off x="190500" y="762000"/>
            <a:ext cx="11811000" cy="5664758"/>
          </a:xfrm>
          <a:prstGeom prst="rect">
            <a:avLst/>
          </a:prstGeom>
        </p:spPr>
      </p:pic>
      <p:sp>
        <p:nvSpPr>
          <p:cNvPr id="6" name="TextBox 5">
            <a:extLst>
              <a:ext uri="{FF2B5EF4-FFF2-40B4-BE49-F238E27FC236}">
                <a16:creationId xmlns:a16="http://schemas.microsoft.com/office/drawing/2014/main" id="{03CCE4B1-8CA5-FC0D-7503-083C4906E470}"/>
              </a:ext>
            </a:extLst>
          </p:cNvPr>
          <p:cNvSpPr txBox="1"/>
          <p:nvPr/>
        </p:nvSpPr>
        <p:spPr>
          <a:xfrm>
            <a:off x="1295400" y="1828800"/>
            <a:ext cx="184731" cy="369332"/>
          </a:xfrm>
          <a:prstGeom prst="rect">
            <a:avLst/>
          </a:prstGeom>
        </p:spPr>
        <p:txBody>
          <a:bodyPr wrap="none" rtlCol="0">
            <a:spAutoFit/>
          </a:bodyPr>
          <a:lstStyle/>
          <a:p>
            <a:endParaRPr lang="en-IN" dirty="0"/>
          </a:p>
        </p:txBody>
      </p:sp>
      <p:sp>
        <p:nvSpPr>
          <p:cNvPr id="7" name="TextBox 6">
            <a:extLst>
              <a:ext uri="{FF2B5EF4-FFF2-40B4-BE49-F238E27FC236}">
                <a16:creationId xmlns:a16="http://schemas.microsoft.com/office/drawing/2014/main" id="{C38661BC-25AE-9D4D-4A10-762398CAC7B6}"/>
              </a:ext>
            </a:extLst>
          </p:cNvPr>
          <p:cNvSpPr txBox="1"/>
          <p:nvPr/>
        </p:nvSpPr>
        <p:spPr>
          <a:xfrm rot="10800000" flipV="1">
            <a:off x="1524001" y="1424554"/>
            <a:ext cx="9372599" cy="4339650"/>
          </a:xfrm>
          <a:prstGeom prst="rect">
            <a:avLst/>
          </a:prstGeom>
          <a:noFill/>
        </p:spPr>
        <p:txBody>
          <a:bodyPr wrap="square" rtlCol="0">
            <a:spAutoFit/>
          </a:bodyPr>
          <a:lstStyle/>
          <a:p>
            <a:endParaRPr lang="en-US" b="0" dirty="0">
              <a:solidFill>
                <a:srgbClr val="E6EDF3"/>
              </a:solidFill>
              <a:effectLst/>
              <a:highlight>
                <a:srgbClr val="0D1117"/>
              </a:highlight>
              <a:latin typeface="Consolas" panose="020B0609020204030204" pitchFamily="49" charset="0"/>
            </a:endParaRPr>
          </a:p>
          <a:p>
            <a:r>
              <a:rPr lang="en-US" sz="2000" dirty="0">
                <a:latin typeface="Verdana" panose="020B0604030504040204" pitchFamily="34" charset="0"/>
                <a:ea typeface="Verdana" panose="020B0604030504040204" pitchFamily="34" charset="0"/>
              </a:rPr>
              <a:t>The dataset captures detailed records of 45,211 customer interactions from a Portuguese bank's direct marketing campaigns conducted through phone calls between May 2008 and November 2010. The primary goal is to predict whether a customer will subscribe to a term deposit product.  Information includes customer attributes (age, profession, marital status, education, financial product holdings), campaign details (contact method, timing, call duration, previous outcomes), and potentially external factors like interest rates. Analyzing this data aims to determine the overall conversion rate of the campaigns, identify the key customer and campaign characteristics driving subscription decisions, and potentially uncover temporal trends that might impact future marketing strategies</a:t>
            </a:r>
            <a:r>
              <a:rPr lang="en-US" dirty="0"/>
              <a:t>.</a:t>
            </a:r>
          </a:p>
          <a:p>
            <a:endParaRPr lang="en-IN" dirty="0"/>
          </a:p>
        </p:txBody>
      </p:sp>
    </p:spTree>
    <p:extLst>
      <p:ext uri="{BB962C8B-B14F-4D97-AF65-F5344CB8AC3E}">
        <p14:creationId xmlns:p14="http://schemas.microsoft.com/office/powerpoint/2010/main" val="306349134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par>
                                <p:cTn id="13" presetID="53"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4FDC-7A80-012D-7614-9CA84B758A33}"/>
              </a:ext>
            </a:extLst>
          </p:cNvPr>
          <p:cNvSpPr>
            <a:spLocks noGrp="1"/>
          </p:cNvSpPr>
          <p:nvPr>
            <p:ph type="title"/>
          </p:nvPr>
        </p:nvSpPr>
        <p:spPr>
          <a:xfrm>
            <a:off x="660298" y="205232"/>
            <a:ext cx="10654665" cy="430887"/>
          </a:xfrm>
        </p:spPr>
        <p:txBody>
          <a:bodyPr/>
          <a:lstStyle/>
          <a:p>
            <a:pPr algn="ctr"/>
            <a:r>
              <a:rPr lang="en-IN" dirty="0"/>
              <a:t>Column Descriptions</a:t>
            </a:r>
          </a:p>
        </p:txBody>
      </p:sp>
      <p:pic>
        <p:nvPicPr>
          <p:cNvPr id="4" name="object 3">
            <a:extLst>
              <a:ext uri="{FF2B5EF4-FFF2-40B4-BE49-F238E27FC236}">
                <a16:creationId xmlns:a16="http://schemas.microsoft.com/office/drawing/2014/main" id="{2CDAA73F-7345-2674-2A47-364D152521CC}"/>
              </a:ext>
            </a:extLst>
          </p:cNvPr>
          <p:cNvPicPr/>
          <p:nvPr/>
        </p:nvPicPr>
        <p:blipFill>
          <a:blip r:embed="rId2" cstate="print"/>
          <a:stretch>
            <a:fillRect/>
          </a:stretch>
        </p:blipFill>
        <p:spPr>
          <a:xfrm>
            <a:off x="190500" y="702966"/>
            <a:ext cx="11811000" cy="5452068"/>
          </a:xfrm>
          <a:prstGeom prst="rect">
            <a:avLst/>
          </a:prstGeom>
        </p:spPr>
      </p:pic>
      <p:sp>
        <p:nvSpPr>
          <p:cNvPr id="5" name="TextBox 4">
            <a:extLst>
              <a:ext uri="{FF2B5EF4-FFF2-40B4-BE49-F238E27FC236}">
                <a16:creationId xmlns:a16="http://schemas.microsoft.com/office/drawing/2014/main" id="{EA73895D-5BAB-EE1A-758E-86B874FF209E}"/>
              </a:ext>
            </a:extLst>
          </p:cNvPr>
          <p:cNvSpPr txBox="1"/>
          <p:nvPr/>
        </p:nvSpPr>
        <p:spPr>
          <a:xfrm>
            <a:off x="1447800" y="1066800"/>
            <a:ext cx="9982200" cy="5355312"/>
          </a:xfrm>
          <a:prstGeom prst="rect">
            <a:avLst/>
          </a:prstGeom>
          <a:noFill/>
        </p:spPr>
        <p:txBody>
          <a:bodyPr wrap="square" rtlCol="0">
            <a:spAutoFit/>
          </a:bodyPr>
          <a:lstStyle/>
          <a:p>
            <a:r>
              <a:rPr lang="en-US" b="1" u="sng" dirty="0">
                <a:latin typeface="Verdana" panose="020B0604030504040204" pitchFamily="34" charset="0"/>
                <a:ea typeface="Verdana" panose="020B0604030504040204" pitchFamily="34" charset="0"/>
              </a:rPr>
              <a:t>age:</a:t>
            </a:r>
            <a:r>
              <a:rPr lang="en-US" dirty="0">
                <a:latin typeface="Verdana" panose="020B0604030504040204" pitchFamily="34" charset="0"/>
                <a:ea typeface="Verdana" panose="020B0604030504040204" pitchFamily="34" charset="0"/>
              </a:rPr>
              <a:t> This column represents the age of the bank client. It's a numeric variable indicating the age in years.</a:t>
            </a:r>
          </a:p>
          <a:p>
            <a:endParaRPr lang="en-US" dirty="0">
              <a:latin typeface="Verdana" panose="020B0604030504040204" pitchFamily="34" charset="0"/>
              <a:ea typeface="Verdana" panose="020B0604030504040204" pitchFamily="34" charset="0"/>
            </a:endParaRPr>
          </a:p>
          <a:p>
            <a:r>
              <a:rPr lang="en-US" b="1" u="sng" dirty="0">
                <a:latin typeface="Verdana" panose="020B0604030504040204" pitchFamily="34" charset="0"/>
                <a:ea typeface="Verdana" panose="020B0604030504040204" pitchFamily="34" charset="0"/>
              </a:rPr>
              <a:t>job: </a:t>
            </a:r>
            <a:r>
              <a:rPr lang="en-US" dirty="0">
                <a:latin typeface="Verdana" panose="020B0604030504040204" pitchFamily="34" charset="0"/>
                <a:ea typeface="Verdana" panose="020B0604030504040204" pitchFamily="34" charset="0"/>
              </a:rPr>
              <a:t>This column indicates the type of job the client has. It's a categorical variable with options such as "admin.", "unknown", "unemployed", "management", etc.</a:t>
            </a:r>
          </a:p>
          <a:p>
            <a:endParaRPr lang="en-US" dirty="0">
              <a:latin typeface="Verdana" panose="020B0604030504040204" pitchFamily="34" charset="0"/>
              <a:ea typeface="Verdana" panose="020B0604030504040204" pitchFamily="34" charset="0"/>
            </a:endParaRPr>
          </a:p>
          <a:p>
            <a:r>
              <a:rPr lang="en-US" b="1" u="sng" dirty="0">
                <a:latin typeface="Verdana" panose="020B0604030504040204" pitchFamily="34" charset="0"/>
                <a:ea typeface="Verdana" panose="020B0604030504040204" pitchFamily="34" charset="0"/>
              </a:rPr>
              <a:t>marital:</a:t>
            </a:r>
            <a:r>
              <a:rPr lang="en-US" dirty="0">
                <a:latin typeface="Verdana" panose="020B0604030504040204" pitchFamily="34" charset="0"/>
                <a:ea typeface="Verdana" panose="020B0604030504040204" pitchFamily="34" charset="0"/>
              </a:rPr>
              <a:t> This column represents the marital status of the client. It's a categorical variable with options such as "married", "divorced", or "single".</a:t>
            </a:r>
          </a:p>
          <a:p>
            <a:endParaRPr lang="en-US" dirty="0">
              <a:latin typeface="Verdana" panose="020B0604030504040204" pitchFamily="34" charset="0"/>
              <a:ea typeface="Verdana" panose="020B0604030504040204" pitchFamily="34" charset="0"/>
            </a:endParaRPr>
          </a:p>
          <a:p>
            <a:r>
              <a:rPr lang="en-US" b="1" u="sng" dirty="0">
                <a:latin typeface="Verdana" panose="020B0604030504040204" pitchFamily="34" charset="0"/>
                <a:ea typeface="Verdana" panose="020B0604030504040204" pitchFamily="34" charset="0"/>
              </a:rPr>
              <a:t>education:</a:t>
            </a:r>
            <a:r>
              <a:rPr lang="en-US" dirty="0">
                <a:latin typeface="Verdana" panose="020B0604030504040204" pitchFamily="34" charset="0"/>
                <a:ea typeface="Verdana" panose="020B0604030504040204" pitchFamily="34" charset="0"/>
              </a:rPr>
              <a:t> This column indicates the level of education of the client. It's a categorical variable with options such as "unknown", "secondary", "primary", or "tertiary".</a:t>
            </a:r>
          </a:p>
          <a:p>
            <a:endParaRPr lang="en-US" dirty="0">
              <a:latin typeface="Verdana" panose="020B0604030504040204" pitchFamily="34" charset="0"/>
              <a:ea typeface="Verdana" panose="020B0604030504040204" pitchFamily="34" charset="0"/>
            </a:endParaRPr>
          </a:p>
          <a:p>
            <a:r>
              <a:rPr lang="en-US" b="1" u="sng" dirty="0">
                <a:latin typeface="Verdana" panose="020B0604030504040204" pitchFamily="34" charset="0"/>
                <a:ea typeface="Verdana" panose="020B0604030504040204" pitchFamily="34" charset="0"/>
              </a:rPr>
              <a:t>default:</a:t>
            </a:r>
            <a:r>
              <a:rPr lang="en-US" dirty="0">
                <a:latin typeface="Verdana" panose="020B0604030504040204" pitchFamily="34" charset="0"/>
                <a:ea typeface="Verdana" panose="020B0604030504040204" pitchFamily="34" charset="0"/>
              </a:rPr>
              <a:t> This column indicates whether the client has credit in default. It's a binary variable with options "yes" or "no".</a:t>
            </a:r>
          </a:p>
          <a:p>
            <a:endParaRPr lang="en-US" dirty="0">
              <a:latin typeface="Verdana" panose="020B0604030504040204" pitchFamily="34" charset="0"/>
              <a:ea typeface="Verdana" panose="020B0604030504040204" pitchFamily="34" charset="0"/>
            </a:endParaRPr>
          </a:p>
          <a:p>
            <a:r>
              <a:rPr lang="en-US" b="1" u="sng" dirty="0">
                <a:latin typeface="Verdana" panose="020B0604030504040204" pitchFamily="34" charset="0"/>
                <a:ea typeface="Verdana" panose="020B0604030504040204" pitchFamily="34" charset="0"/>
              </a:rPr>
              <a:t>balance:</a:t>
            </a:r>
            <a:r>
              <a:rPr lang="en-US" dirty="0">
                <a:latin typeface="Verdana" panose="020B0604030504040204" pitchFamily="34" charset="0"/>
                <a:ea typeface="Verdana" panose="020B0604030504040204" pitchFamily="34" charset="0"/>
              </a:rPr>
              <a:t> This column represents the average yearly balance in euros for the client. It's a numeric variable.</a:t>
            </a:r>
          </a:p>
          <a:p>
            <a:endParaRPr lang="en-US" dirty="0"/>
          </a:p>
        </p:txBody>
      </p:sp>
    </p:spTree>
    <p:extLst>
      <p:ext uri="{BB962C8B-B14F-4D97-AF65-F5344CB8AC3E}">
        <p14:creationId xmlns:p14="http://schemas.microsoft.com/office/powerpoint/2010/main" val="1971128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33A71558-3275-7442-3BBB-7D38BBFC5D3C}"/>
              </a:ext>
            </a:extLst>
          </p:cNvPr>
          <p:cNvPicPr/>
          <p:nvPr/>
        </p:nvPicPr>
        <p:blipFill>
          <a:blip r:embed="rId2" cstate="print"/>
          <a:stretch>
            <a:fillRect/>
          </a:stretch>
        </p:blipFill>
        <p:spPr>
          <a:xfrm>
            <a:off x="79165" y="685799"/>
            <a:ext cx="12033670" cy="5631321"/>
          </a:xfrm>
          <a:prstGeom prst="rect">
            <a:avLst/>
          </a:prstGeom>
        </p:spPr>
      </p:pic>
      <p:sp>
        <p:nvSpPr>
          <p:cNvPr id="5" name="TextBox 4">
            <a:extLst>
              <a:ext uri="{FF2B5EF4-FFF2-40B4-BE49-F238E27FC236}">
                <a16:creationId xmlns:a16="http://schemas.microsoft.com/office/drawing/2014/main" id="{BE6428FA-8E83-0BD7-CA50-560CF6210720}"/>
              </a:ext>
            </a:extLst>
          </p:cNvPr>
          <p:cNvSpPr txBox="1"/>
          <p:nvPr/>
        </p:nvSpPr>
        <p:spPr>
          <a:xfrm>
            <a:off x="1447800" y="1371600"/>
            <a:ext cx="10439400" cy="4801314"/>
          </a:xfrm>
          <a:prstGeom prst="rect">
            <a:avLst/>
          </a:prstGeom>
          <a:noFill/>
        </p:spPr>
        <p:txBody>
          <a:bodyPr wrap="square" rtlCol="0">
            <a:spAutoFit/>
          </a:bodyPr>
          <a:lstStyle/>
          <a:p>
            <a:r>
              <a:rPr lang="en-US" b="1" u="sng" dirty="0"/>
              <a:t>housing:</a:t>
            </a:r>
            <a:r>
              <a:rPr lang="en-US" dirty="0"/>
              <a:t> This column indicates whether the client has a housing loan. It's a binary variable with options "yes" or "no".</a:t>
            </a:r>
          </a:p>
          <a:p>
            <a:endParaRPr lang="en-US" dirty="0"/>
          </a:p>
          <a:p>
            <a:r>
              <a:rPr lang="en-US" b="1" u="sng" dirty="0"/>
              <a:t>loan:</a:t>
            </a:r>
            <a:r>
              <a:rPr lang="en-US" dirty="0"/>
              <a:t> This column indicates whether the client has a personal loan. It's a binary variable with options "yes" or "no".</a:t>
            </a:r>
          </a:p>
          <a:p>
            <a:endParaRPr lang="en-US" dirty="0"/>
          </a:p>
          <a:p>
            <a:r>
              <a:rPr lang="en-US" b="1" u="sng" dirty="0"/>
              <a:t>contact:</a:t>
            </a:r>
            <a:r>
              <a:rPr lang="en-US" dirty="0"/>
              <a:t> This column represents the type of communication used to contact the client. It's a categorical variable with options such as "unknown", "telephone", or "cellular".</a:t>
            </a:r>
          </a:p>
          <a:p>
            <a:endParaRPr lang="en-US" dirty="0"/>
          </a:p>
          <a:p>
            <a:r>
              <a:rPr lang="en-US" b="1" u="sng" dirty="0"/>
              <a:t>day:</a:t>
            </a:r>
            <a:r>
              <a:rPr lang="en-US" dirty="0"/>
              <a:t> This column represents the last contact day of the month. It's a numeric variable.</a:t>
            </a:r>
          </a:p>
          <a:p>
            <a:endParaRPr lang="en-US" dirty="0"/>
          </a:p>
          <a:p>
            <a:r>
              <a:rPr lang="en-US" b="1" u="sng" dirty="0"/>
              <a:t>month:</a:t>
            </a:r>
            <a:r>
              <a:rPr lang="en-US" dirty="0"/>
              <a:t> This column represents the last contact month of the year. It's a categorical variable with options such as "</a:t>
            </a:r>
            <a:r>
              <a:rPr lang="en-US" dirty="0" err="1"/>
              <a:t>jan</a:t>
            </a:r>
            <a:r>
              <a:rPr lang="en-US" dirty="0"/>
              <a:t>", "</a:t>
            </a:r>
            <a:r>
              <a:rPr lang="en-US" dirty="0" err="1"/>
              <a:t>feb</a:t>
            </a:r>
            <a:r>
              <a:rPr lang="en-US" dirty="0"/>
              <a:t>", "mar", etc.</a:t>
            </a:r>
          </a:p>
          <a:p>
            <a:endParaRPr lang="en-US" dirty="0"/>
          </a:p>
          <a:p>
            <a:r>
              <a:rPr lang="en-US" b="1" u="sng" dirty="0"/>
              <a:t>duration:</a:t>
            </a:r>
            <a:r>
              <a:rPr lang="en-US" dirty="0"/>
              <a:t> This column represents the duration of the last contact in seconds. It's a numeric variable.</a:t>
            </a:r>
          </a:p>
          <a:p>
            <a:endParaRPr lang="en-US" dirty="0"/>
          </a:p>
          <a:p>
            <a:endParaRPr lang="en-IN" dirty="0"/>
          </a:p>
        </p:txBody>
      </p:sp>
    </p:spTree>
    <p:extLst>
      <p:ext uri="{BB962C8B-B14F-4D97-AF65-F5344CB8AC3E}">
        <p14:creationId xmlns:p14="http://schemas.microsoft.com/office/powerpoint/2010/main" val="59239365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3">
            <a:extLst>
              <a:ext uri="{FF2B5EF4-FFF2-40B4-BE49-F238E27FC236}">
                <a16:creationId xmlns:a16="http://schemas.microsoft.com/office/drawing/2014/main" id="{33A71558-3275-7442-3BBB-7D38BBFC5D3C}"/>
              </a:ext>
            </a:extLst>
          </p:cNvPr>
          <p:cNvPicPr/>
          <p:nvPr/>
        </p:nvPicPr>
        <p:blipFill>
          <a:blip r:embed="rId2" cstate="print"/>
          <a:stretch>
            <a:fillRect/>
          </a:stretch>
        </p:blipFill>
        <p:spPr>
          <a:xfrm>
            <a:off x="79165" y="685799"/>
            <a:ext cx="12033670" cy="5631321"/>
          </a:xfrm>
          <a:prstGeom prst="rect">
            <a:avLst/>
          </a:prstGeom>
        </p:spPr>
      </p:pic>
      <p:sp>
        <p:nvSpPr>
          <p:cNvPr id="5" name="TextBox 4">
            <a:extLst>
              <a:ext uri="{FF2B5EF4-FFF2-40B4-BE49-F238E27FC236}">
                <a16:creationId xmlns:a16="http://schemas.microsoft.com/office/drawing/2014/main" id="{BE6428FA-8E83-0BD7-CA50-560CF6210720}"/>
              </a:ext>
            </a:extLst>
          </p:cNvPr>
          <p:cNvSpPr txBox="1"/>
          <p:nvPr/>
        </p:nvSpPr>
        <p:spPr>
          <a:xfrm>
            <a:off x="1447800" y="1371600"/>
            <a:ext cx="10439400" cy="4524315"/>
          </a:xfrm>
          <a:prstGeom prst="rect">
            <a:avLst/>
          </a:prstGeom>
          <a:noFill/>
        </p:spPr>
        <p:txBody>
          <a:bodyPr wrap="square" rtlCol="0">
            <a:spAutoFit/>
          </a:bodyPr>
          <a:lstStyle/>
          <a:p>
            <a:r>
              <a:rPr lang="en-US" b="1" u="sng" dirty="0"/>
              <a:t>campaign:</a:t>
            </a:r>
            <a:r>
              <a:rPr lang="en-US" dirty="0"/>
              <a:t> This column represents the number of contacts performed during this campaign and for this client. It's a numeric variable.</a:t>
            </a:r>
          </a:p>
          <a:p>
            <a:endParaRPr lang="en-US" dirty="0"/>
          </a:p>
          <a:p>
            <a:r>
              <a:rPr lang="en-US" b="1" u="sng" dirty="0" err="1"/>
              <a:t>pdays</a:t>
            </a:r>
            <a:r>
              <a:rPr lang="en-US" b="1" u="sng" dirty="0"/>
              <a:t>:</a:t>
            </a:r>
            <a:r>
              <a:rPr lang="en-US" dirty="0"/>
              <a:t> This column represents the number of days that passed by after the client was last contacted from a previous campaign. It's a numeric variable where -1 means the client was not previously contacted.</a:t>
            </a:r>
          </a:p>
          <a:p>
            <a:endParaRPr lang="en-US" dirty="0"/>
          </a:p>
          <a:p>
            <a:r>
              <a:rPr lang="en-US" b="1" u="sng" dirty="0"/>
              <a:t>previous:</a:t>
            </a:r>
            <a:r>
              <a:rPr lang="en-US" dirty="0"/>
              <a:t> This column represents the number of contacts performed before this campaign and for this client. It's a numeric variable.</a:t>
            </a:r>
          </a:p>
          <a:p>
            <a:endParaRPr lang="en-US" dirty="0"/>
          </a:p>
          <a:p>
            <a:r>
              <a:rPr lang="en-US" b="1" u="sng" dirty="0" err="1"/>
              <a:t>poutcome</a:t>
            </a:r>
            <a:r>
              <a:rPr lang="en-US" b="1" u="sng" dirty="0"/>
              <a:t>:</a:t>
            </a:r>
            <a:r>
              <a:rPr lang="en-US" dirty="0"/>
              <a:t> This column represents the outcome of the previous marketing campaign. It's a categorical variable with options such as "unknown", "other", "failure", or "success".</a:t>
            </a:r>
          </a:p>
          <a:p>
            <a:endParaRPr lang="en-US" dirty="0"/>
          </a:p>
          <a:p>
            <a:r>
              <a:rPr lang="en-US" b="1" u="sng" dirty="0"/>
              <a:t>y:</a:t>
            </a:r>
            <a:r>
              <a:rPr lang="en-US" dirty="0"/>
              <a:t> This column is the target variable and indicates whether the client has subscribed to a term deposit. It's a binary variable with options "yes" or "no".</a:t>
            </a:r>
            <a:endParaRPr lang="en-IN" dirty="0"/>
          </a:p>
          <a:p>
            <a:endParaRPr lang="en-IN" dirty="0"/>
          </a:p>
        </p:txBody>
      </p:sp>
    </p:spTree>
    <p:extLst>
      <p:ext uri="{BB962C8B-B14F-4D97-AF65-F5344CB8AC3E}">
        <p14:creationId xmlns:p14="http://schemas.microsoft.com/office/powerpoint/2010/main" val="24355365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B1EE-DA2C-9191-04BD-A95759AD2541}"/>
              </a:ext>
            </a:extLst>
          </p:cNvPr>
          <p:cNvSpPr>
            <a:spLocks noGrp="1"/>
          </p:cNvSpPr>
          <p:nvPr>
            <p:ph type="title"/>
          </p:nvPr>
        </p:nvSpPr>
        <p:spPr>
          <a:xfrm>
            <a:off x="660298" y="205232"/>
            <a:ext cx="10654665" cy="492443"/>
          </a:xfrm>
        </p:spPr>
        <p:txBody>
          <a:bodyPr/>
          <a:lstStyle/>
          <a:p>
            <a:pPr algn="ctr"/>
            <a:r>
              <a:rPr lang="en-IN" sz="3200" dirty="0"/>
              <a:t>Additional Info</a:t>
            </a:r>
          </a:p>
        </p:txBody>
      </p:sp>
      <p:pic>
        <p:nvPicPr>
          <p:cNvPr id="6" name="object 3">
            <a:extLst>
              <a:ext uri="{FF2B5EF4-FFF2-40B4-BE49-F238E27FC236}">
                <a16:creationId xmlns:a16="http://schemas.microsoft.com/office/drawing/2014/main" id="{13FC86AF-AABB-7E34-BC10-16EBE9C6C9D1}"/>
              </a:ext>
            </a:extLst>
          </p:cNvPr>
          <p:cNvPicPr/>
          <p:nvPr/>
        </p:nvPicPr>
        <p:blipFill>
          <a:blip r:embed="rId2" cstate="print"/>
          <a:stretch>
            <a:fillRect/>
          </a:stretch>
        </p:blipFill>
        <p:spPr>
          <a:xfrm>
            <a:off x="79165" y="685799"/>
            <a:ext cx="12033670" cy="5631321"/>
          </a:xfrm>
          <a:prstGeom prst="rect">
            <a:avLst/>
          </a:prstGeom>
        </p:spPr>
      </p:pic>
      <p:sp>
        <p:nvSpPr>
          <p:cNvPr id="7" name="TextBox 6">
            <a:extLst>
              <a:ext uri="{FF2B5EF4-FFF2-40B4-BE49-F238E27FC236}">
                <a16:creationId xmlns:a16="http://schemas.microsoft.com/office/drawing/2014/main" id="{19C7C5C7-EE6C-6C95-A752-C690B628E203}"/>
              </a:ext>
            </a:extLst>
          </p:cNvPr>
          <p:cNvSpPr txBox="1"/>
          <p:nvPr/>
        </p:nvSpPr>
        <p:spPr>
          <a:xfrm>
            <a:off x="1600200" y="2895600"/>
            <a:ext cx="9982200" cy="1384995"/>
          </a:xfrm>
          <a:prstGeom prst="rect">
            <a:avLst/>
          </a:prstGeom>
          <a:noFill/>
        </p:spPr>
        <p:txBody>
          <a:bodyPr wrap="square" rtlCol="0">
            <a:spAutoFit/>
          </a:bodyPr>
          <a:lstStyle/>
          <a:p>
            <a:r>
              <a:rPr lang="en-US" sz="2800" dirty="0">
                <a:latin typeface="Verdana" panose="020B0604030504040204" pitchFamily="34" charset="0"/>
                <a:ea typeface="Verdana" panose="020B0604030504040204" pitchFamily="34" charset="0"/>
              </a:rPr>
              <a:t>Year column is missing in the data but the data is arranged in chronological </a:t>
            </a:r>
            <a:r>
              <a:rPr lang="en-US" sz="2800" dirty="0" err="1">
                <a:latin typeface="Verdana" panose="020B0604030504040204" pitchFamily="34" charset="0"/>
                <a:ea typeface="Verdana" panose="020B0604030504040204" pitchFamily="34" charset="0"/>
              </a:rPr>
              <a:t>order.We</a:t>
            </a:r>
            <a:r>
              <a:rPr lang="en-US" sz="2800" dirty="0">
                <a:latin typeface="Verdana" panose="020B0604030504040204" pitchFamily="34" charset="0"/>
                <a:ea typeface="Verdana" panose="020B0604030504040204" pitchFamily="34" charset="0"/>
              </a:rPr>
              <a:t> can use this fact to come up with the year column's values</a:t>
            </a:r>
            <a:endParaRPr lang="en-IN" sz="28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6057299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2E253FBD-D015-551F-FF75-AE6DC183DF73}"/>
              </a:ext>
            </a:extLst>
          </p:cNvPr>
          <p:cNvSpPr/>
          <p:nvPr/>
        </p:nvSpPr>
        <p:spPr>
          <a:xfrm>
            <a:off x="3581400" y="959339"/>
            <a:ext cx="4939323" cy="493932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descr="e7d195523061f1c0cef09ac28eaae964ec9988a5cce77c8b8C1E4685C6E6B40CD7615480512384A61EE159C6FE0045D14B61E85D0A95589D558B81FFC809322ACC20DC2254D928200A3EA0841B8B1814E3C79D0DF8AF216FB497AA06F6F4B721085BA35F6799E590F516F06AFC91D3DE45A045845BF66CE115A619C1BE5F8BA40CD67ABFF3CFB4F6">
            <a:extLst>
              <a:ext uri="{FF2B5EF4-FFF2-40B4-BE49-F238E27FC236}">
                <a16:creationId xmlns:a16="http://schemas.microsoft.com/office/drawing/2014/main" id="{D33C337C-597F-8039-7974-013B04BFFA69}"/>
              </a:ext>
            </a:extLst>
          </p:cNvPr>
          <p:cNvSpPr txBox="1"/>
          <p:nvPr/>
        </p:nvSpPr>
        <p:spPr>
          <a:xfrm>
            <a:off x="4061267" y="1612245"/>
            <a:ext cx="4069466" cy="3200876"/>
          </a:xfrm>
          <a:prstGeom prst="rect">
            <a:avLst/>
          </a:prstGeom>
          <a:noFill/>
        </p:spPr>
        <p:txBody>
          <a:bodyPr wrap="square" rtlCol="0">
            <a:spAutoFit/>
          </a:bodyPr>
          <a:lstStyle>
            <a:defPPr>
              <a:defRPr lang="zh-CN"/>
            </a:defPPr>
            <a:lvl1pPr>
              <a:spcBef>
                <a:spcPts val="1200"/>
              </a:spcBef>
              <a:defRPr sz="6600">
                <a:solidFill>
                  <a:schemeClr val="tx1">
                    <a:lumMod val="85000"/>
                    <a:lumOff val="15000"/>
                  </a:schemeClr>
                </a:solidFill>
                <a:latin typeface="Cormorant SemiBold" panose="00000700000000000000" pitchFamily="50" charset="0"/>
                <a:ea typeface="Permanent Marker" panose="02000000000000000000" pitchFamily="2" charset="0"/>
                <a:cs typeface="Times New Roman" panose="02020603050405020304" pitchFamily="18" charset="0"/>
              </a:defRPr>
            </a:lvl1pPr>
          </a:lstStyle>
          <a:p>
            <a:pPr algn="ctr"/>
            <a:r>
              <a:rPr lang="en-US" altLang="zh-CN" sz="4800" b="1" dirty="0">
                <a:solidFill>
                  <a:schemeClr val="bg1"/>
                </a:solidFill>
                <a:latin typeface="+mj-lt"/>
              </a:rPr>
              <a:t>02.</a:t>
            </a:r>
          </a:p>
          <a:p>
            <a:pPr algn="ctr"/>
            <a:r>
              <a:rPr lang="en-US" altLang="zh-CN" sz="4800" b="1" dirty="0">
                <a:solidFill>
                  <a:schemeClr val="bg1"/>
                </a:solidFill>
                <a:latin typeface="+mj-lt"/>
              </a:rPr>
              <a:t>Data Assessing: Problems and Workarounds</a:t>
            </a:r>
          </a:p>
        </p:txBody>
      </p:sp>
      <p:sp>
        <p:nvSpPr>
          <p:cNvPr id="5" name="Oval 6">
            <a:extLst>
              <a:ext uri="{FF2B5EF4-FFF2-40B4-BE49-F238E27FC236}">
                <a16:creationId xmlns:a16="http://schemas.microsoft.com/office/drawing/2014/main" id="{A250898C-9D93-3171-CADA-02ABB946B61C}"/>
              </a:ext>
            </a:extLst>
          </p:cNvPr>
          <p:cNvSpPr/>
          <p:nvPr/>
        </p:nvSpPr>
        <p:spPr>
          <a:xfrm>
            <a:off x="824211" y="-932688"/>
            <a:ext cx="2558288" cy="2558288"/>
          </a:xfrm>
          <a:prstGeom prst="ellipse">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cs typeface="+mn-ea"/>
              <a:sym typeface="+mn-lt"/>
            </a:endParaRPr>
          </a:p>
        </p:txBody>
      </p:sp>
    </p:spTree>
    <p:extLst>
      <p:ext uri="{BB962C8B-B14F-4D97-AF65-F5344CB8AC3E}">
        <p14:creationId xmlns:p14="http://schemas.microsoft.com/office/powerpoint/2010/main" val="3791772246"/>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childTnLst>
                                    <p:set>
                                      <p:cBhvr>
                                        <p:cTn id="6" dur="1000" fill="hold">
                                          <p:stCondLst>
                                            <p:cond delay="0"/>
                                          </p:stCondLst>
                                        </p:cTn>
                                        <p:tgtEl>
                                          <p:spTgt spid="2"/>
                                        </p:tgtEl>
                                        <p:attrNameLst>
                                          <p:attrName>style.visibility</p:attrName>
                                        </p:attrNameLst>
                                      </p:cBhvr>
                                      <p:to>
                                        <p:strVal val="visible"/>
                                      </p:to>
                                    </p:set>
                                    <p:anim to="" calcmode="lin" valueType="num">
                                      <p:cBhvr>
                                        <p:cTn id="7" dur="1000" fill="hold">
                                          <p:stCondLst>
                                            <p:cond delay="0"/>
                                          </p:stCondLst>
                                        </p:cTn>
                                        <p:tgtEl>
                                          <p:spTgt spid="2"/>
                                        </p:tgtEl>
                                        <p:attrNameLst>
                                          <p:attrName>ppt_h</p:attrName>
                                        </p:attrNameLst>
                                      </p:cBhvr>
                                      <p:tavLst>
                                        <p:tav tm="0" fmla="#ppt_h-#ppt_h*((1.5-1.5*$)^3-(1.5-1.5*$)^2)">
                                          <p:val>
                                            <p:strVal val="0"/>
                                          </p:val>
                                        </p:tav>
                                        <p:tav tm="100000">
                                          <p:val>
                                            <p:strVal val="1"/>
                                          </p:val>
                                        </p:tav>
                                      </p:tavLst>
                                    </p:anim>
                                    <p:anim to="" calcmode="lin" valueType="num">
                                      <p:cBhvr>
                                        <p:cTn id="8" dur="1000" fill="hold">
                                          <p:stCondLst>
                                            <p:cond delay="0"/>
                                          </p:stCondLst>
                                        </p:cTn>
                                        <p:tgtEl>
                                          <p:spTgt spid="2"/>
                                        </p:tgtEl>
                                        <p:attrNameLst>
                                          <p:attrName>ppt_w</p:attrName>
                                        </p:attrNameLst>
                                      </p:cBhvr>
                                      <p:tavLst>
                                        <p:tav tm="0" fmla="#ppt_w-#ppt_w*((1.5-1.5*$)^3-(1.5-1.5*$)^2)">
                                          <p:val>
                                            <p:strVal val="0"/>
                                          </p:val>
                                        </p:tav>
                                        <p:tav tm="100000">
                                          <p:val>
                                            <p:strVal val="1"/>
                                          </p:val>
                                        </p:tav>
                                      </p:tavLst>
                                    </p:anim>
                                  </p:childTnLst>
                                </p:cTn>
                              </p:par>
                              <p:par>
                                <p:cTn id="9" presetID="0" presetClass="entr" presetSubtype="0" fill="hold" grpId="0" nodeType="withEffect">
                                  <p:stCondLst>
                                    <p:cond delay="0"/>
                                  </p:stCondLst>
                                  <p:childTnLst>
                                    <p:set>
                                      <p:cBhvr>
                                        <p:cTn id="10" dur="1000" fill="hold">
                                          <p:stCondLst>
                                            <p:cond delay="0"/>
                                          </p:stCondLst>
                                        </p:cTn>
                                        <p:tgtEl>
                                          <p:spTgt spid="5"/>
                                        </p:tgtEl>
                                        <p:attrNameLst>
                                          <p:attrName>style.visibility</p:attrName>
                                        </p:attrNameLst>
                                      </p:cBhvr>
                                      <p:to>
                                        <p:strVal val="visible"/>
                                      </p:to>
                                    </p:set>
                                    <p:anim to="" calcmode="lin" valueType="num">
                                      <p:cBhvr>
                                        <p:cTn id="11" dur="1000" fill="hold">
                                          <p:stCondLst>
                                            <p:cond delay="0"/>
                                          </p:stCondLst>
                                        </p:cTn>
                                        <p:tgtEl>
                                          <p:spTgt spid="5"/>
                                        </p:tgtEl>
                                        <p:attrNameLst>
                                          <p:attrName>ppt_h</p:attrName>
                                        </p:attrNameLst>
                                      </p:cBhvr>
                                      <p:tavLst>
                                        <p:tav tm="0" fmla="#ppt_h-#ppt_h*((1.5-1.5*$)^3-(1.5-1.5*$)^2)">
                                          <p:val>
                                            <p:strVal val="0"/>
                                          </p:val>
                                        </p:tav>
                                        <p:tav tm="100000">
                                          <p:val>
                                            <p:strVal val="1"/>
                                          </p:val>
                                        </p:tav>
                                      </p:tavLst>
                                    </p:anim>
                                    <p:anim to="" calcmode="lin" valueType="num">
                                      <p:cBhvr>
                                        <p:cTn id="12" dur="1000" fill="hold">
                                          <p:stCondLst>
                                            <p:cond delay="0"/>
                                          </p:stCondLst>
                                        </p:cTn>
                                        <p:tgtEl>
                                          <p:spTgt spid="5"/>
                                        </p:tgtEl>
                                        <p:attrNameLst>
                                          <p:attrName>ppt_w</p:attrName>
                                        </p:attrNameLst>
                                      </p:cBhvr>
                                      <p:tavLst>
                                        <p:tav tm="0" fmla="#ppt_w-#ppt_w*((1.5-1.5*$)^3-(1.5-1.5*$)^2)">
                                          <p:val>
                                            <p:strVal val="0"/>
                                          </p:val>
                                        </p:tav>
                                        <p:tav tm="100000">
                                          <p:val>
                                            <p:strVal val="1"/>
                                          </p:val>
                                        </p:tav>
                                      </p:tavLst>
                                    </p:anim>
                                  </p:childTnLst>
                                </p:cTn>
                              </p:par>
                            </p:childTnLst>
                          </p:cTn>
                        </p:par>
                        <p:par>
                          <p:cTn id="13" fill="hold">
                            <p:stCondLst>
                              <p:cond delay="1000"/>
                            </p:stCondLst>
                            <p:childTnLst>
                              <p:par>
                                <p:cTn id="14" presetID="0" presetClass="entr" presetSubtype="0" fill="hold" grpId="0" nodeType="afterEffect">
                                  <p:stCondLst>
                                    <p:cond delay="0"/>
                                  </p:stCondLst>
                                  <p:iterate type="lt">
                                    <p:tmPct val="3000"/>
                                  </p:iterate>
                                  <p:childTnLst>
                                    <p:set>
                                      <p:cBhvr>
                                        <p:cTn id="15" dur="750" fill="hold">
                                          <p:stCondLst>
                                            <p:cond delay="0"/>
                                          </p:stCondLst>
                                        </p:cTn>
                                        <p:tgtEl>
                                          <p:spTgt spid="3"/>
                                        </p:tgtEl>
                                        <p:attrNameLst>
                                          <p:attrName>style.visibility</p:attrName>
                                        </p:attrNameLst>
                                      </p:cBhvr>
                                      <p:to>
                                        <p:strVal val="visible"/>
                                      </p:to>
                                    </p:set>
                                    <p:anim to="" calcmode="lin" valueType="num">
                                      <p:cBhvr>
                                        <p:cTn id="16" dur="750" fill="hold">
                                          <p:stCondLst>
                                            <p:cond delay="0"/>
                                          </p:stCondLst>
                                        </p:cTn>
                                        <p:tgtEl>
                                          <p:spTgt spid="3"/>
                                        </p:tgtEl>
                                        <p:attrNameLst>
                                          <p:attrName>ppt_x</p:attrName>
                                        </p:attrNameLst>
                                      </p:cBhvr>
                                      <p:tavLst>
                                        <p:tav tm="0" fmla="#ppt_x+#ppt_w*((1.5-1.5*$)^3-(1.5-1.5*$)^2)">
                                          <p:val>
                                            <p:strVal val="0"/>
                                          </p:val>
                                        </p:tav>
                                        <p:tav tm="100000">
                                          <p:val>
                                            <p:strVal val="1"/>
                                          </p:val>
                                        </p:tav>
                                      </p:tavLst>
                                    </p:anim>
                                    <p:animEffect filter="fade">
                                      <p:cBhvr>
                                        <p:cTn id="17" dur="750">
                                          <p:stCondLst>
                                            <p:cond delay="0"/>
                                          </p:stCondLst>
                                        </p:cTn>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D5B2BB0E47C74CBAF56AD63E0D3A28" ma:contentTypeVersion="14" ma:contentTypeDescription="Create a new document." ma:contentTypeScope="" ma:versionID="b0ba234f78f70df56b3f4bf5262878f7">
  <xsd:schema xmlns:xsd="http://www.w3.org/2001/XMLSchema" xmlns:xs="http://www.w3.org/2001/XMLSchema" xmlns:p="http://schemas.microsoft.com/office/2006/metadata/properties" xmlns:ns3="d3a4c2c7-0edc-4dd4-8e93-4cf33581f3b9" xmlns:ns4="3657a0a4-2acd-4bdd-a850-7dd8f5a7b6a9" targetNamespace="http://schemas.microsoft.com/office/2006/metadata/properties" ma:root="true" ma:fieldsID="793abad3a2b0eb2a982af4be96514c8d" ns3:_="" ns4:_="">
    <xsd:import namespace="d3a4c2c7-0edc-4dd4-8e93-4cf33581f3b9"/>
    <xsd:import namespace="3657a0a4-2acd-4bdd-a850-7dd8f5a7b6a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ObjectDetectorVersion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a4c2c7-0edc-4dd4-8e93-4cf33581f3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57a0a4-2acd-4bdd-a850-7dd8f5a7b6a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3a4c2c7-0edc-4dd4-8e93-4cf33581f3b9" xsi:nil="true"/>
  </documentManagement>
</p:properties>
</file>

<file path=customXml/itemProps1.xml><?xml version="1.0" encoding="utf-8"?>
<ds:datastoreItem xmlns:ds="http://schemas.openxmlformats.org/officeDocument/2006/customXml" ds:itemID="{979E71E2-5043-4A4D-9EAD-A2EDE1B099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a4c2c7-0edc-4dd4-8e93-4cf33581f3b9"/>
    <ds:schemaRef ds:uri="3657a0a4-2acd-4bdd-a850-7dd8f5a7b6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6446EE-7089-411C-B71E-34A6661834B8}">
  <ds:schemaRefs>
    <ds:schemaRef ds:uri="http://schemas.microsoft.com/sharepoint/v3/contenttype/forms"/>
  </ds:schemaRefs>
</ds:datastoreItem>
</file>

<file path=customXml/itemProps3.xml><?xml version="1.0" encoding="utf-8"?>
<ds:datastoreItem xmlns:ds="http://schemas.openxmlformats.org/officeDocument/2006/customXml" ds:itemID="{CF13BEE0-237D-4656-8563-CBB8DC5D0C5F}">
  <ds:schemaRefs>
    <ds:schemaRef ds:uri="http://purl.org/dc/dcmitype/"/>
    <ds:schemaRef ds:uri="d3a4c2c7-0edc-4dd4-8e93-4cf33581f3b9"/>
    <ds:schemaRef ds:uri="http://purl.org/dc/term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schemas.openxmlformats.org/package/2006/metadata/core-properties"/>
    <ds:schemaRef ds:uri="3657a0a4-2acd-4bdd-a850-7dd8f5a7b6a9"/>
  </ds:schemaRefs>
</ds:datastoreItem>
</file>

<file path=docProps/app.xml><?xml version="1.0" encoding="utf-8"?>
<Properties xmlns="http://schemas.openxmlformats.org/officeDocument/2006/extended-properties" xmlns:vt="http://schemas.openxmlformats.org/officeDocument/2006/docPropsVTypes">
  <Template/>
  <TotalTime>10515</TotalTime>
  <Words>2195</Words>
  <Application>Microsoft Office PowerPoint</Application>
  <PresentationFormat>Widescreen</PresentationFormat>
  <Paragraphs>204</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Arial MT</vt:lpstr>
      <vt:lpstr>Calibri</vt:lpstr>
      <vt:lpstr>Consolas</vt:lpstr>
      <vt:lpstr>Tahoma</vt:lpstr>
      <vt:lpstr>Verdana</vt:lpstr>
      <vt:lpstr>Wingdings</vt:lpstr>
      <vt:lpstr>Office Theme</vt:lpstr>
      <vt:lpstr>PowerPoint Presentation</vt:lpstr>
      <vt:lpstr>PowerPoint Presentation</vt:lpstr>
      <vt:lpstr>PowerPoint Presentation</vt:lpstr>
      <vt:lpstr>Summary</vt:lpstr>
      <vt:lpstr>Column Descriptions</vt:lpstr>
      <vt:lpstr>PowerPoint Presentation</vt:lpstr>
      <vt:lpstr>PowerPoint Presentation</vt:lpstr>
      <vt:lpstr>Additional Info</vt:lpstr>
      <vt:lpstr>PowerPoint Presentation</vt:lpstr>
      <vt:lpstr>PowerPoint Presentation</vt:lpstr>
      <vt:lpstr>PowerPoint Presentation</vt:lpstr>
      <vt:lpstr>PowerPoint Presentation</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FINDINGS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How does a Bike-Share Navigate a Speedy Success?</dc:title>
  <dc:creator>Michelle Thomas</dc:creator>
  <cp:lastModifiedBy>IMT2022036 Aryan Singhal</cp:lastModifiedBy>
  <cp:revision>3</cp:revision>
  <dcterms:created xsi:type="dcterms:W3CDTF">2024-03-29T20:10:26Z</dcterms:created>
  <dcterms:modified xsi:type="dcterms:W3CDTF">2024-04-24T18:20:44Z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2022-09-14T00:00:00Z</vt:filetime>
  </property>
  <property fmtid="{D5CDD505-2E9C-101B-9397-08002B2CF9AE}" pid="3" name="Creator">
    <vt:lpwstr>Microsoft® PowerPoint® for Microsoft 365</vt:lpwstr>
  </property>
  <property fmtid="{D5CDD505-2E9C-101B-9397-08002B2CF9AE}" pid="4" name="LastSaved">
    <vt:filetime>2024-03-29T00:00:00Z</vt:filetime>
  </property>
  <property fmtid="{D5CDD505-2E9C-101B-9397-08002B2CF9AE}" pid="5" name="Producer">
    <vt:lpwstr>Microsoft® PowerPoint® for Microsoft 365</vt:lpwstr>
  </property>
  <property fmtid="{D5CDD505-2E9C-101B-9397-08002B2CF9AE}" pid="6" name="ContentTypeId">
    <vt:lpwstr>0x0101004ED5B2BB0E47C74CBAF56AD63E0D3A28</vt:lpwstr>
  </property>
</Properties>
</file>