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1" r:id="rId3"/>
    <p:sldId id="258" r:id="rId4"/>
    <p:sldId id="290" r:id="rId5"/>
    <p:sldId id="259" r:id="rId6"/>
    <p:sldId id="263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89" r:id="rId15"/>
    <p:sldId id="264" r:id="rId16"/>
    <p:sldId id="288" r:id="rId17"/>
    <p:sldId id="272" r:id="rId1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1"/>
    <p:restoredTop sz="94694"/>
  </p:normalViewPr>
  <p:slideViewPr>
    <p:cSldViewPr snapToGrid="0">
      <p:cViewPr varScale="1">
        <p:scale>
          <a:sx n="115" d="100"/>
          <a:sy n="115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24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72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409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561f0c78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561f0c78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928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561f0c7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561f0c7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538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629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99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561f0c7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561f0c7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r>
              <a:rPr lang="en-US" dirty="0" err="1"/>
              <a:t>Vsd</a:t>
            </a:r>
            <a:endParaRPr lang="en-US" dirty="0"/>
          </a:p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 dirty="0"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392150"/>
            <a:ext cx="91440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Facebook Marketplace Case Project</a:t>
            </a:r>
            <a:endParaRPr sz="72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0" y="3801488"/>
            <a:ext cx="9144000" cy="1024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/>
              <a:t>Analyze</a:t>
            </a:r>
            <a:r>
              <a:rPr lang="en-IN" sz="1800" dirty="0"/>
              <a:t> social media engagement data for Thai fashion and cosmetics brands to optimize customer interaction strategies.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A case study carried out by Aryan Singhal.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26739-7174-456C-A91C-8DE981FD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82" y="0"/>
            <a:ext cx="2288818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24">
            <a:extLst>
              <a:ext uri="{FF2B5EF4-FFF2-40B4-BE49-F238E27FC236}">
                <a16:creationId xmlns:a16="http://schemas.microsoft.com/office/drawing/2014/main" id="{607CD01C-0CA3-AD62-3D6B-CC831E493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4: Reactions vs Likes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" name="Google Shape;229;p24">
            <a:extLst>
              <a:ext uri="{FF2B5EF4-FFF2-40B4-BE49-F238E27FC236}">
                <a16:creationId xmlns:a16="http://schemas.microsoft.com/office/drawing/2014/main" id="{1732ADF5-CF7A-B192-508B-40C07595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Reactions and likes have a nearly perfect linear relationship, increasing together at an equivalent rate.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(Pearson:0.99, Spearman:1)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F3FC4-1731-1DC7-8DE5-4A6A773A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73" y="1311300"/>
            <a:ext cx="6081457" cy="30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7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24">
            <a:extLst>
              <a:ext uri="{FF2B5EF4-FFF2-40B4-BE49-F238E27FC236}">
                <a16:creationId xmlns:a16="http://schemas.microsoft.com/office/drawing/2014/main" id="{607CD01C-0CA3-AD62-3D6B-CC831E493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2880"/>
            <a:ext cx="2862196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5: Reactions vs Shares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" name="Google Shape;229;p24">
            <a:extLst>
              <a:ext uri="{FF2B5EF4-FFF2-40B4-BE49-F238E27FC236}">
                <a16:creationId xmlns:a16="http://schemas.microsoft.com/office/drawing/2014/main" id="{1732ADF5-CF7A-B192-508B-40C07595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38580"/>
            <a:ext cx="2808000" cy="3880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Reactions and shares are positively correlated at low engagement levels, but declines to a weak positive correlation as engagement increases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(Pearson: 0.25, Spearman: 0.56).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9B1E33-BC9C-B93F-36E1-436F6F51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41" y="1142200"/>
            <a:ext cx="5909122" cy="29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24">
            <a:extLst>
              <a:ext uri="{FF2B5EF4-FFF2-40B4-BE49-F238E27FC236}">
                <a16:creationId xmlns:a16="http://schemas.microsoft.com/office/drawing/2014/main" id="{607CD01C-0CA3-AD62-3D6B-CC831E493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074" y="342900"/>
            <a:ext cx="300797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6: Post-Type Distribution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" name="Google Shape;229;p24">
            <a:extLst>
              <a:ext uri="{FF2B5EF4-FFF2-40B4-BE49-F238E27FC236}">
                <a16:creationId xmlns:a16="http://schemas.microsoft.com/office/drawing/2014/main" id="{1732ADF5-CF7A-B192-508B-40C07595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5074" y="1238949"/>
            <a:ext cx="2808000" cy="3444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2000" dirty="0"/>
              <a:t>The dataset consists of 60.8% photos (4288 posts), 33.1% videos (2334 posts), 5.2% statuses (364 posts), and 0.9% links (63 posts).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72651-CD5B-182C-622A-FB967857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95" y="526327"/>
            <a:ext cx="4608265" cy="40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5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28;p24">
            <a:extLst>
              <a:ext uri="{FF2B5EF4-FFF2-40B4-BE49-F238E27FC236}">
                <a16:creationId xmlns:a16="http://schemas.microsoft.com/office/drawing/2014/main" id="{607CD01C-0CA3-AD62-3D6B-CC831E493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203" y="269209"/>
            <a:ext cx="321337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7: Average Metrics vs Post-Type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" name="Google Shape;229;p24">
            <a:extLst>
              <a:ext uri="{FF2B5EF4-FFF2-40B4-BE49-F238E27FC236}">
                <a16:creationId xmlns:a16="http://schemas.microsoft.com/office/drawing/2014/main" id="{1732ADF5-CF7A-B192-508B-40C07595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203" y="1024909"/>
            <a:ext cx="3067605" cy="2326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Status posts have the most reactions (439), while photos have the fewest (181). Videos get the most comments (642) and shares (116), while links have the least engagement with 6 comments and 4 shares.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ADB7B-B721-5A85-5343-6A92944B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08" y="1291092"/>
            <a:ext cx="5662749" cy="2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65828" y="1975287"/>
            <a:ext cx="4045200" cy="935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C4F97-3C26-D8EF-0C31-9B9A2A66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53" y="1071422"/>
            <a:ext cx="35179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311700" y="1242391"/>
            <a:ext cx="8520600" cy="3179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Train-Test Split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One-hot Encoding (Categorical)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Data Scaling (Numerical)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Fit K-Means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Elbow Method for Optimal Clusters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ystem Font Regular"/>
              <a:buChar char="−"/>
            </a:pPr>
            <a:r>
              <a:rPr lang="en-IN" sz="2800" dirty="0"/>
              <a:t>Refit K-Means with Optimal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76ED17-574A-6243-59B6-E259E635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23293"/>
            <a:ext cx="7772400" cy="3790581"/>
          </a:xfrm>
          <a:prstGeom prst="rect">
            <a:avLst/>
          </a:prstGeom>
        </p:spPr>
      </p:pic>
      <p:sp>
        <p:nvSpPr>
          <p:cNvPr id="9" name="Google Shape;228;p24">
            <a:extLst>
              <a:ext uri="{FF2B5EF4-FFF2-40B4-BE49-F238E27FC236}">
                <a16:creationId xmlns:a16="http://schemas.microsoft.com/office/drawing/2014/main" id="{607CD01C-0CA3-AD62-3D6B-CC831E493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569" y="83837"/>
            <a:ext cx="3560154" cy="671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Elbow Method to find optimal Clusters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930024-6DC4-CCCF-AD95-A5F31046677F}"/>
              </a:ext>
            </a:extLst>
          </p:cNvPr>
          <p:cNvSpPr>
            <a:spLocks noChangeAspect="1"/>
          </p:cNvSpPr>
          <p:nvPr/>
        </p:nvSpPr>
        <p:spPr>
          <a:xfrm>
            <a:off x="3043644" y="2695845"/>
            <a:ext cx="182879" cy="182879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5130D2-0DA8-6D67-6015-7F28DDF3A322}"/>
              </a:ext>
            </a:extLst>
          </p:cNvPr>
          <p:cNvCxnSpPr/>
          <p:nvPr/>
        </p:nvCxnSpPr>
        <p:spPr>
          <a:xfrm>
            <a:off x="3128555" y="2782389"/>
            <a:ext cx="0" cy="15348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05776C-A98F-4CF8-8272-BAA9F5A314D4}"/>
              </a:ext>
            </a:extLst>
          </p:cNvPr>
          <p:cNvSpPr txBox="1"/>
          <p:nvPr/>
        </p:nvSpPr>
        <p:spPr>
          <a:xfrm>
            <a:off x="3226523" y="2371695"/>
            <a:ext cx="992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K=3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7E30B-FBDE-D67A-8C7C-7DC634FCB430}"/>
              </a:ext>
            </a:extLst>
          </p:cNvPr>
          <p:cNvSpPr/>
          <p:nvPr/>
        </p:nvSpPr>
        <p:spPr>
          <a:xfrm rot="19108590">
            <a:off x="2245357" y="994768"/>
            <a:ext cx="274320" cy="2025804"/>
          </a:xfrm>
          <a:prstGeom prst="rect">
            <a:avLst/>
          </a:prstGeom>
          <a:solidFill>
            <a:srgbClr val="934E1A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C18A99-2465-89D1-D4D4-7E233066B6AB}"/>
              </a:ext>
            </a:extLst>
          </p:cNvPr>
          <p:cNvSpPr/>
          <p:nvPr/>
        </p:nvSpPr>
        <p:spPr>
          <a:xfrm rot="17109231">
            <a:off x="5496001" y="1003105"/>
            <a:ext cx="274320" cy="5057087"/>
          </a:xfrm>
          <a:prstGeom prst="rect">
            <a:avLst/>
          </a:prstGeom>
          <a:solidFill>
            <a:srgbClr val="934E1A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6CB61CC8-31C8-1619-BCE1-C8B11912D0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9429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8" name="Google Shape;64;p14">
            <a:extLst>
              <a:ext uri="{FF2B5EF4-FFF2-40B4-BE49-F238E27FC236}">
                <a16:creationId xmlns:a16="http://schemas.microsoft.com/office/drawing/2014/main" id="{A6916F4E-B07F-553C-D5CE-3C441118B7C9}"/>
              </a:ext>
            </a:extLst>
          </p:cNvPr>
          <p:cNvSpPr txBox="1">
            <a:spLocks/>
          </p:cNvSpPr>
          <p:nvPr/>
        </p:nvSpPr>
        <p:spPr>
          <a:xfrm>
            <a:off x="311700" y="1485566"/>
            <a:ext cx="4207673" cy="248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-381000" algn="l">
              <a:lnSpc>
                <a:spcPct val="150000"/>
              </a:lnSpc>
              <a:buSzPts val="2400"/>
              <a:buFont typeface="Source Code Pro"/>
              <a:buChar char="●"/>
            </a:pPr>
            <a:r>
              <a:rPr lang="en-IN" sz="2500" dirty="0"/>
              <a:t>Introduction</a:t>
            </a:r>
          </a:p>
          <a:p>
            <a:pPr indent="-381000" algn="l">
              <a:lnSpc>
                <a:spcPct val="150000"/>
              </a:lnSpc>
              <a:buSzPts val="2400"/>
              <a:buFont typeface="Source Code Pro"/>
              <a:buChar char="●"/>
            </a:pPr>
            <a:r>
              <a:rPr lang="en-IN" sz="2500" dirty="0"/>
              <a:t>Data cleaning</a:t>
            </a:r>
          </a:p>
          <a:p>
            <a:pPr indent="-381000" algn="l">
              <a:lnSpc>
                <a:spcPct val="150000"/>
              </a:lnSpc>
              <a:buSzPts val="2400"/>
              <a:buFont typeface="Source Code Pro"/>
              <a:buChar char="●"/>
            </a:pPr>
            <a:r>
              <a:rPr lang="en-IN" sz="2500" dirty="0"/>
              <a:t>Key visualizations</a:t>
            </a:r>
          </a:p>
          <a:p>
            <a:pPr indent="-381000" algn="l">
              <a:lnSpc>
                <a:spcPct val="150000"/>
              </a:lnSpc>
              <a:buSzPts val="2400"/>
              <a:buFont typeface="Source Code Pro"/>
              <a:buChar char="●"/>
            </a:pPr>
            <a:r>
              <a:rPr lang="en-IN" sz="2500" dirty="0"/>
              <a:t>K-Means Clustering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BF654-28FA-3360-14A8-DAE16932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949" y="447332"/>
            <a:ext cx="3611140" cy="36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8925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0" name="Google Shape;70;p15"/>
          <p:cNvGrpSpPr/>
          <p:nvPr/>
        </p:nvGrpSpPr>
        <p:grpSpPr>
          <a:xfrm>
            <a:off x="431925" y="857885"/>
            <a:ext cx="2628925" cy="3863607"/>
            <a:chOff x="431925" y="1304875"/>
            <a:chExt cx="2628925" cy="34164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31925" y="1458721"/>
            <a:ext cx="2655178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The dataset offers insights into social media engagement for Thai fashion and cosmetics sellers, tracking reactions, comments, and shares. </a:t>
            </a:r>
            <a:r>
              <a:rPr lang="en-IN" sz="1400" dirty="0" err="1"/>
              <a:t>Analyzing</a:t>
            </a:r>
            <a:r>
              <a:rPr lang="en-IN" sz="1400" dirty="0"/>
              <a:t> post types and timing helps businesses understand and optimize customer engagement strategies.</a:t>
            </a:r>
          </a:p>
        </p:txBody>
      </p:sp>
      <p:grpSp>
        <p:nvGrpSpPr>
          <p:cNvPr id="74" name="Google Shape;74;p15"/>
          <p:cNvGrpSpPr/>
          <p:nvPr/>
        </p:nvGrpSpPr>
        <p:grpSpPr>
          <a:xfrm>
            <a:off x="3320450" y="857643"/>
            <a:ext cx="5523850" cy="3863607"/>
            <a:chOff x="3320450" y="1304875"/>
            <a:chExt cx="2632500" cy="3416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69;p15">
            <a:extLst>
              <a:ext uri="{FF2B5EF4-FFF2-40B4-BE49-F238E27FC236}">
                <a16:creationId xmlns:a16="http://schemas.microsoft.com/office/drawing/2014/main" id="{14B7DC86-629B-7782-39D1-523EAAB153AC}"/>
              </a:ext>
            </a:extLst>
          </p:cNvPr>
          <p:cNvSpPr txBox="1">
            <a:spLocks/>
          </p:cNvSpPr>
          <p:nvPr/>
        </p:nvSpPr>
        <p:spPr>
          <a:xfrm>
            <a:off x="3312896" y="857642"/>
            <a:ext cx="5531404" cy="52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N" sz="2400" dirty="0"/>
              <a:t>Column Descriptions</a:t>
            </a:r>
          </a:p>
        </p:txBody>
      </p:sp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0714D133-54AC-B4AE-F225-897FA57A881F}"/>
              </a:ext>
            </a:extLst>
          </p:cNvPr>
          <p:cNvSpPr txBox="1">
            <a:spLocks/>
          </p:cNvSpPr>
          <p:nvPr/>
        </p:nvSpPr>
        <p:spPr>
          <a:xfrm>
            <a:off x="428713" y="860518"/>
            <a:ext cx="2628900" cy="52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N" sz="2400" dirty="0"/>
              <a:t>Summary of Dataset</a:t>
            </a:r>
          </a:p>
        </p:txBody>
      </p:sp>
      <p:sp>
        <p:nvSpPr>
          <p:cNvPr id="3" name="Google Shape;31;p7">
            <a:extLst>
              <a:ext uri="{FF2B5EF4-FFF2-40B4-BE49-F238E27FC236}">
                <a16:creationId xmlns:a16="http://schemas.microsoft.com/office/drawing/2014/main" id="{3E061E4E-0448-5F7B-1ED4-7DA5A8DB3BAA}"/>
              </a:ext>
            </a:extLst>
          </p:cNvPr>
          <p:cNvSpPr txBox="1">
            <a:spLocks/>
          </p:cNvSpPr>
          <p:nvPr/>
        </p:nvSpPr>
        <p:spPr>
          <a:xfrm>
            <a:off x="3312896" y="1382493"/>
            <a:ext cx="5531404" cy="333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sz="12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status_id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Post identifier.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>
                <a:latin typeface=""/>
              </a:rPr>
              <a:t>status type: </a:t>
            </a:r>
            <a:r>
              <a:rPr lang="en-IN" sz="1400" dirty="0">
                <a:latin typeface=""/>
              </a:rPr>
              <a:t>Post type.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status_published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Date and time.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num_reactions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Total reactions.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num_comments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Total comments.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num_shares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Total shares.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sz="1400" dirty="0">
              <a:latin typeface="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num_likes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‘Like’ reactions.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"/>
            </a:endParaRP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num_loves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‘Love’ reactions.</a:t>
            </a:r>
          </a:p>
          <a:p>
            <a:pPr marL="171450" indent="-17145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400" b="1" dirty="0">
              <a:latin typeface=""/>
            </a:endParaRP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num_wows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‘Wow’ reactions.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1400" dirty="0">
              <a:latin typeface=""/>
            </a:endParaRP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"/>
              </a:rPr>
              <a:t>num_hahas</a:t>
            </a:r>
            <a:r>
              <a:rPr lang="en-IN" sz="1400" b="1" dirty="0">
                <a:latin typeface=""/>
              </a:rPr>
              <a:t>: </a:t>
            </a:r>
            <a:r>
              <a:rPr lang="en-IN" sz="1400" dirty="0">
                <a:latin typeface=""/>
              </a:rPr>
              <a:t>‘Haha’ reactions.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95553" y="1769165"/>
            <a:ext cx="4045200" cy="8812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Data cleaning</a:t>
            </a:r>
            <a:endParaRPr sz="4900" dirty="0"/>
          </a:p>
        </p:txBody>
      </p:sp>
      <p:sp>
        <p:nvSpPr>
          <p:cNvPr id="2" name="Google Shape;151;p20">
            <a:extLst>
              <a:ext uri="{FF2B5EF4-FFF2-40B4-BE49-F238E27FC236}">
                <a16:creationId xmlns:a16="http://schemas.microsoft.com/office/drawing/2014/main" id="{54A719D4-A1A4-86D0-2D9A-953F3A58FB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" y="2845223"/>
            <a:ext cx="4569116" cy="43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Resolving issues of messy and dirty data </a:t>
            </a:r>
          </a:p>
        </p:txBody>
      </p:sp>
      <p:pic>
        <p:nvPicPr>
          <p:cNvPr id="3074" name="Picture 2" descr="10 Best Data Cleaning Tools Popular in 2024">
            <a:extLst>
              <a:ext uri="{FF2B5EF4-FFF2-40B4-BE49-F238E27FC236}">
                <a16:creationId xmlns:a16="http://schemas.microsoft.com/office/drawing/2014/main" id="{B103083B-A0DB-8CCE-E4CB-3D82FBE1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1341091"/>
            <a:ext cx="4404222" cy="24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with Dataset</a:t>
            </a:r>
            <a:endParaRPr dirty="0"/>
          </a:p>
        </p:txBody>
      </p:sp>
      <p:sp>
        <p:nvSpPr>
          <p:cNvPr id="87" name="Google Shape;87;p16"/>
          <p:cNvSpPr/>
          <p:nvPr/>
        </p:nvSpPr>
        <p:spPr>
          <a:xfrm>
            <a:off x="432350" y="1484214"/>
            <a:ext cx="4053511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432347" y="2571421"/>
            <a:ext cx="4053510" cy="2133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ctr">
              <a:spcAft>
                <a:spcPts val="800"/>
              </a:spcAft>
            </a:pPr>
            <a:r>
              <a:rPr lang="en-US" b="1" dirty="0"/>
              <a:t>Validity issues </a:t>
            </a:r>
            <a:r>
              <a:rPr lang="en-US" dirty="0"/>
              <a:t>like wrong data-type assigned.</a:t>
            </a:r>
          </a:p>
          <a:p>
            <a:pPr marL="285750" indent="-285750">
              <a:spcAft>
                <a:spcPts val="800"/>
              </a:spcAft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sz="1600" b="1" dirty="0"/>
          </a:p>
        </p:txBody>
      </p:sp>
      <p:sp>
        <p:nvSpPr>
          <p:cNvPr id="89" name="Google Shape;89;p16"/>
          <p:cNvSpPr/>
          <p:nvPr/>
        </p:nvSpPr>
        <p:spPr>
          <a:xfrm>
            <a:off x="4658143" y="1484214"/>
            <a:ext cx="4053511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81A8E0B9-D50F-16C6-DFC1-6350BABF0EB5}"/>
              </a:ext>
            </a:extLst>
          </p:cNvPr>
          <p:cNvSpPr txBox="1">
            <a:spLocks/>
          </p:cNvSpPr>
          <p:nvPr/>
        </p:nvSpPr>
        <p:spPr>
          <a:xfrm>
            <a:off x="432348" y="1536957"/>
            <a:ext cx="4053510" cy="52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IN" sz="2400" dirty="0"/>
              <a:t>Dirty Data</a:t>
            </a:r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5E6CC14B-7A67-E4A9-51F6-D34F386F78D3}"/>
              </a:ext>
            </a:extLst>
          </p:cNvPr>
          <p:cNvSpPr txBox="1">
            <a:spLocks/>
          </p:cNvSpPr>
          <p:nvPr/>
        </p:nvSpPr>
        <p:spPr>
          <a:xfrm>
            <a:off x="4658140" y="1525688"/>
            <a:ext cx="4053511" cy="52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IN" sz="2400" dirty="0"/>
              <a:t>Messy Data</a:t>
            </a:r>
          </a:p>
        </p:txBody>
      </p:sp>
      <p:sp>
        <p:nvSpPr>
          <p:cNvPr id="4" name="Google Shape;88;p16">
            <a:extLst>
              <a:ext uri="{FF2B5EF4-FFF2-40B4-BE49-F238E27FC236}">
                <a16:creationId xmlns:a16="http://schemas.microsoft.com/office/drawing/2014/main" id="{6F3D3A02-89BB-78AF-3F72-8BBFC025B759}"/>
              </a:ext>
            </a:extLst>
          </p:cNvPr>
          <p:cNvSpPr txBox="1">
            <a:spLocks/>
          </p:cNvSpPr>
          <p:nvPr/>
        </p:nvSpPr>
        <p:spPr>
          <a:xfrm>
            <a:off x="4658140" y="2571749"/>
            <a:ext cx="4053510" cy="212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285750" indent="-285750" algn="ctr">
              <a:spcAft>
                <a:spcPts val="800"/>
              </a:spcAft>
            </a:pPr>
            <a:r>
              <a:rPr lang="en-US" b="1" dirty="0"/>
              <a:t>Unnecessary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39" name="Google Shape;13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49" name="Google Shape;14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65500" y="1856230"/>
            <a:ext cx="4045200" cy="9354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visualizations</a:t>
            </a:r>
            <a:endParaRPr dirty="0"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1" y="2845223"/>
            <a:ext cx="4569116" cy="43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Visualizations from the dataset</a:t>
            </a:r>
            <a:endParaRPr lang="en-IN" dirty="0"/>
          </a:p>
        </p:txBody>
      </p:sp>
      <p:grpSp>
        <p:nvGrpSpPr>
          <p:cNvPr id="152" name="Google Shape;15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53" name="Google Shape;153;p20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54" name="Google Shape;15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64" name="Google Shape;164;p20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6257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1: Reactions vs Upload Time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dirty="0"/>
              <a:t>Reactions are generally spread throughout the day, with slightly higher </a:t>
            </a:r>
            <a:r>
              <a:rPr lang="en-IN" sz="1800" dirty="0" err="1"/>
              <a:t>concentra-tions</a:t>
            </a:r>
            <a:r>
              <a:rPr lang="en-IN" sz="1800" dirty="0"/>
              <a:t> in the early morning and late evening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3870E-1AD8-16B9-3844-6A8D5321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00" y="1311300"/>
            <a:ext cx="6000538" cy="3019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2: Correlation of Metrics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/>
              <a:t>Reactions and likes are nearly perfectly correlated. Reactions and comments, and reactions and shares, start with strong correlations at low engagement, but both weaken as engagement increases.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F58EA-D265-B9CC-2345-012F5826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895" y="933450"/>
            <a:ext cx="5706813" cy="1851544"/>
          </a:xfrm>
          <a:prstGeom prst="rect">
            <a:avLst/>
          </a:prstGeo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87F5E97-F2B3-DB66-19E6-57425B3338DD}"/>
              </a:ext>
            </a:extLst>
          </p:cNvPr>
          <p:cNvCxnSpPr>
            <a:cxnSpLocks/>
          </p:cNvCxnSpPr>
          <p:nvPr/>
        </p:nvCxnSpPr>
        <p:spPr>
          <a:xfrm flipV="1">
            <a:off x="5204607" y="222069"/>
            <a:ext cx="1639388" cy="711381"/>
          </a:xfrm>
          <a:prstGeom prst="curvedConnector3">
            <a:avLst>
              <a:gd name="adj1" fmla="val -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8;p24">
            <a:extLst>
              <a:ext uri="{FF2B5EF4-FFF2-40B4-BE49-F238E27FC236}">
                <a16:creationId xmlns:a16="http://schemas.microsoft.com/office/drawing/2014/main" id="{38CD93A1-815C-A6EC-8F0C-F74782D57630}"/>
              </a:ext>
            </a:extLst>
          </p:cNvPr>
          <p:cNvSpPr txBox="1">
            <a:spLocks/>
          </p:cNvSpPr>
          <p:nvPr/>
        </p:nvSpPr>
        <p:spPr>
          <a:xfrm>
            <a:off x="6778681" y="30014"/>
            <a:ext cx="1803616" cy="48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N" sz="2400" dirty="0">
                <a:solidFill>
                  <a:schemeClr val="dk2"/>
                </a:solidFill>
              </a:rPr>
              <a:t>Pearson Coefficient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8A43C4-C860-CD10-E72B-37515822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677" y="2784994"/>
            <a:ext cx="5636623" cy="1820987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0C034B1-226D-895C-1520-771C156AF958}"/>
              </a:ext>
            </a:extLst>
          </p:cNvPr>
          <p:cNvCxnSpPr>
            <a:cxnSpLocks/>
          </p:cNvCxnSpPr>
          <p:nvPr/>
        </p:nvCxnSpPr>
        <p:spPr>
          <a:xfrm>
            <a:off x="5457156" y="4210050"/>
            <a:ext cx="1486988" cy="644979"/>
          </a:xfrm>
          <a:prstGeom prst="curvedConnector3">
            <a:avLst>
              <a:gd name="adj1" fmla="val -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28;p24">
            <a:extLst>
              <a:ext uri="{FF2B5EF4-FFF2-40B4-BE49-F238E27FC236}">
                <a16:creationId xmlns:a16="http://schemas.microsoft.com/office/drawing/2014/main" id="{9B369808-E2FA-BFF7-EA82-29FE50082EF1}"/>
              </a:ext>
            </a:extLst>
          </p:cNvPr>
          <p:cNvSpPr txBox="1">
            <a:spLocks/>
          </p:cNvSpPr>
          <p:nvPr/>
        </p:nvSpPr>
        <p:spPr>
          <a:xfrm>
            <a:off x="6843995" y="4625575"/>
            <a:ext cx="2033714" cy="48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accen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IN" sz="2400" dirty="0">
                <a:solidFill>
                  <a:schemeClr val="dk2"/>
                </a:solidFill>
              </a:rPr>
              <a:t> Spearman Coefficient</a:t>
            </a:r>
          </a:p>
        </p:txBody>
      </p:sp>
    </p:spTree>
    <p:extLst>
      <p:ext uri="{BB962C8B-B14F-4D97-AF65-F5344CB8AC3E}">
        <p14:creationId xmlns:p14="http://schemas.microsoft.com/office/powerpoint/2010/main" val="250578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344830" y="168232"/>
            <a:ext cx="290857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Chart 3: Reactions vs Comments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1"/>
          </p:nvPr>
        </p:nvSpPr>
        <p:spPr>
          <a:xfrm>
            <a:off x="212713" y="926933"/>
            <a:ext cx="2808000" cy="394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IN" sz="1800" dirty="0"/>
              <a:t>Reactions and comments strongly correlate at low engagement levels, but this weakens as engagement rises, leading to a weak positive correlation overall.</a:t>
            </a:r>
          </a:p>
          <a:p>
            <a:pPr marL="152400" indent="0">
              <a:buNone/>
            </a:pPr>
            <a:r>
              <a:rPr lang="en-IN" sz="1800" dirty="0"/>
              <a:t>(Pearson: 0.15, </a:t>
            </a:r>
          </a:p>
          <a:p>
            <a:pPr marL="152400" indent="0">
              <a:buNone/>
            </a:pPr>
            <a:r>
              <a:rPr lang="en-IN" sz="1800" dirty="0"/>
              <a:t>Spearman: 0.73)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77825-49FB-21C3-1C44-82B4F2390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13" y="1316790"/>
            <a:ext cx="5940918" cy="29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5120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497</Words>
  <Application>Microsoft Office PowerPoint</Application>
  <PresentationFormat>On-screen Show (16:9)</PresentationFormat>
  <Paragraphs>67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Amatic SC</vt:lpstr>
      <vt:lpstr>Source Code Pro</vt:lpstr>
      <vt:lpstr>Arial</vt:lpstr>
      <vt:lpstr>System Font Regular</vt:lpstr>
      <vt:lpstr>Beach Day</vt:lpstr>
      <vt:lpstr>Facebook Marketplace Case Project</vt:lpstr>
      <vt:lpstr>OUTLINE</vt:lpstr>
      <vt:lpstr>Introduction</vt:lpstr>
      <vt:lpstr>Data cleaning</vt:lpstr>
      <vt:lpstr>Issues with Dataset</vt:lpstr>
      <vt:lpstr>Key visualizations</vt:lpstr>
      <vt:lpstr>Chart 1: Reactions vs Upload Time</vt:lpstr>
      <vt:lpstr>Chart 2: Correlation of Metrics</vt:lpstr>
      <vt:lpstr>Chart 3: Reactions vs Comments</vt:lpstr>
      <vt:lpstr>Chart 4: Reactions vs Likes</vt:lpstr>
      <vt:lpstr>Chart 5: Reactions vs Shares</vt:lpstr>
      <vt:lpstr>Chart 6: Post-Type Distribution</vt:lpstr>
      <vt:lpstr>Chart 7: Average Metrics vs Post-Type</vt:lpstr>
      <vt:lpstr>K-Means Clustering</vt:lpstr>
      <vt:lpstr>Workflow</vt:lpstr>
      <vt:lpstr>Elbow Method to find optimal Clusters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dataset Case Project</dc:title>
  <cp:lastModifiedBy>IMT2022036 Aryan Singhal</cp:lastModifiedBy>
  <cp:revision>11</cp:revision>
  <dcterms:modified xsi:type="dcterms:W3CDTF">2024-10-28T05:10:44Z</dcterms:modified>
</cp:coreProperties>
</file>