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91" r:id="rId3"/>
    <p:sldId id="258" r:id="rId4"/>
    <p:sldId id="290" r:id="rId5"/>
    <p:sldId id="259" r:id="rId6"/>
    <p:sldId id="263" r:id="rId7"/>
    <p:sldId id="267" r:id="rId8"/>
    <p:sldId id="273" r:id="rId9"/>
    <p:sldId id="274" r:id="rId10"/>
    <p:sldId id="275" r:id="rId11"/>
    <p:sldId id="289" r:id="rId12"/>
    <p:sldId id="264" r:id="rId13"/>
    <p:sldId id="288" r:id="rId14"/>
    <p:sldId id="272" r:id="rId15"/>
  </p:sldIdLst>
  <p:sldSz cx="9144000" cy="5143500" type="screen16x9"/>
  <p:notesSz cx="6858000" cy="9144000"/>
  <p:embeddedFontLst>
    <p:embeddedFont>
      <p:font typeface="Amatic SC" panose="00000500000000000000" pitchFamily="2" charset="-79"/>
      <p:regular r:id="rId17"/>
      <p:bold r:id="rId18"/>
    </p:embeddedFont>
    <p:embeddedFont>
      <p:font typeface="Source Code Pro" panose="020B0509030403020204"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4E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4"/>
    <p:restoredTop sz="94709"/>
  </p:normalViewPr>
  <p:slideViewPr>
    <p:cSldViewPr snapToGrid="0">
      <p:cViewPr varScale="1">
        <p:scale>
          <a:sx n="115" d="100"/>
          <a:sy n="115" d="100"/>
        </p:scale>
        <p:origin x="63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561f0c78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561f0c78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1928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7561f0c782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7561f0c782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53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62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99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66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dirty="0"/>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rPr dirty="0"/>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dirty="0"/>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114300" lvl="0" indent="0">
              <a:spcBef>
                <a:spcPts val="0"/>
              </a:spcBef>
              <a:spcAft>
                <a:spcPts val="0"/>
              </a:spcAft>
              <a:buSzPts val="1800"/>
              <a:buNone/>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lang="en-US" dirty="0"/>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dirty="0"/>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dirty="0"/>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dirty="0"/>
          </a:p>
        </p:txBody>
      </p:sp>
      <p:sp>
        <p:nvSpPr>
          <p:cNvPr id="31" name="Google Shape;31;p7"/>
          <p:cNvSpPr txBox="1">
            <a:spLocks noGrp="1"/>
          </p:cNvSpPr>
          <p:nvPr>
            <p:ph type="body" idx="1" hasCustomPrompt="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r>
              <a:rPr lang="en-US" dirty="0" err="1"/>
              <a:t>Vsd</a:t>
            </a:r>
            <a:endParaRPr lang="en-US" dirty="0"/>
          </a:p>
          <a:p>
            <a:endParaRPr dirty="0"/>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dirty="0"/>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dirty="0"/>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dirty="0"/>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dirty="0"/>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0" y="392150"/>
            <a:ext cx="91440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t>Wine Quality Case Project</a:t>
            </a:r>
            <a:endParaRPr sz="7200" dirty="0"/>
          </a:p>
        </p:txBody>
      </p:sp>
      <p:sp>
        <p:nvSpPr>
          <p:cNvPr id="57" name="Google Shape;57;p13"/>
          <p:cNvSpPr txBox="1">
            <a:spLocks noGrp="1"/>
          </p:cNvSpPr>
          <p:nvPr>
            <p:ph type="subTitle" idx="1"/>
          </p:nvPr>
        </p:nvSpPr>
        <p:spPr>
          <a:xfrm>
            <a:off x="0" y="3666315"/>
            <a:ext cx="9144000" cy="1239639"/>
          </a:xfrm>
          <a:prstGeom prst="rect">
            <a:avLst/>
          </a:prstGeom>
        </p:spPr>
        <p:txBody>
          <a:bodyPr spcFirstLastPara="1" wrap="square" lIns="91425" tIns="91425" rIns="91425" bIns="91425" anchor="ctr" anchorCtr="0">
            <a:normAutofit fontScale="92500" lnSpcReduction="20000"/>
          </a:bodyPr>
          <a:lstStyle/>
          <a:p>
            <a:pPr marL="0" lvl="0" indent="0" algn="ctr" rtl="0">
              <a:spcBef>
                <a:spcPts val="0"/>
              </a:spcBef>
              <a:spcAft>
                <a:spcPts val="0"/>
              </a:spcAft>
              <a:buNone/>
            </a:pPr>
            <a:r>
              <a:rPr lang="en-IN" sz="1800" dirty="0" err="1"/>
              <a:t>Analyze</a:t>
            </a:r>
            <a:r>
              <a:rPr lang="en-IN" sz="1800" dirty="0"/>
              <a:t> the chemical properties of red wines to identify key factors influencing quality, helping winemakers optimize production and improve product appeal.</a:t>
            </a:r>
          </a:p>
          <a:p>
            <a:pPr marL="0" lvl="0" indent="0" algn="ctr" rtl="0">
              <a:spcBef>
                <a:spcPts val="0"/>
              </a:spcBef>
              <a:spcAft>
                <a:spcPts val="0"/>
              </a:spcAft>
              <a:buNone/>
            </a:pPr>
            <a:endParaRPr lang="en-IN" sz="1800" dirty="0"/>
          </a:p>
          <a:p>
            <a:pPr marL="0" lvl="0" indent="0" algn="ctr" rtl="0">
              <a:spcBef>
                <a:spcPts val="0"/>
              </a:spcBef>
              <a:spcAft>
                <a:spcPts val="0"/>
              </a:spcAft>
              <a:buNone/>
            </a:pPr>
            <a:r>
              <a:rPr lang="en-IN" sz="1800" dirty="0"/>
              <a:t>A case study carried out by Aryan Singhal</a:t>
            </a:r>
          </a:p>
        </p:txBody>
      </p:sp>
      <p:pic>
        <p:nvPicPr>
          <p:cNvPr id="1028" name="Picture 4">
            <a:extLst>
              <a:ext uri="{FF2B5EF4-FFF2-40B4-BE49-F238E27FC236}">
                <a16:creationId xmlns:a16="http://schemas.microsoft.com/office/drawing/2014/main" id="{E5726739-7174-456C-A91C-8DE981FD4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182" y="0"/>
            <a:ext cx="2288818" cy="72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9" name="Google Shape;228;p24">
            <a:extLst>
              <a:ext uri="{FF2B5EF4-FFF2-40B4-BE49-F238E27FC236}">
                <a16:creationId xmlns:a16="http://schemas.microsoft.com/office/drawing/2014/main" id="{607CD01C-0CA3-AD62-3D6B-CC831E4931EB}"/>
              </a:ext>
            </a:extLst>
          </p:cNvPr>
          <p:cNvSpPr txBox="1">
            <a:spLocks noGrp="1"/>
          </p:cNvSpPr>
          <p:nvPr>
            <p:ph type="title"/>
          </p:nvPr>
        </p:nvSpPr>
        <p:spPr>
          <a:xfrm>
            <a:off x="311700" y="196650"/>
            <a:ext cx="3272481"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dirty="0">
                <a:solidFill>
                  <a:schemeClr val="dk2"/>
                </a:solidFill>
              </a:rPr>
              <a:t>Chart 4: Volatile Acidity vs Quality</a:t>
            </a:r>
            <a:endParaRPr sz="2400" dirty="0">
              <a:solidFill>
                <a:schemeClr val="dk2"/>
              </a:solidFill>
            </a:endParaRPr>
          </a:p>
        </p:txBody>
      </p:sp>
      <p:sp>
        <p:nvSpPr>
          <p:cNvPr id="10" name="Google Shape;229;p24">
            <a:extLst>
              <a:ext uri="{FF2B5EF4-FFF2-40B4-BE49-F238E27FC236}">
                <a16:creationId xmlns:a16="http://schemas.microsoft.com/office/drawing/2014/main" id="{1732ADF5-CF7A-B192-508B-40C07595AF4F}"/>
              </a:ext>
            </a:extLst>
          </p:cNvPr>
          <p:cNvSpPr txBox="1">
            <a:spLocks noGrp="1"/>
          </p:cNvSpPr>
          <p:nvPr>
            <p:ph type="body" idx="1"/>
          </p:nvPr>
        </p:nvSpPr>
        <p:spPr>
          <a:xfrm>
            <a:off x="311700" y="1829008"/>
            <a:ext cx="2808000" cy="176865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800" dirty="0"/>
              <a:t>Higher volatile acidity moderately correlates with lower wine quality (-0.39).</a:t>
            </a:r>
          </a:p>
        </p:txBody>
      </p:sp>
      <p:pic>
        <p:nvPicPr>
          <p:cNvPr id="3" name="Picture 2">
            <a:extLst>
              <a:ext uri="{FF2B5EF4-FFF2-40B4-BE49-F238E27FC236}">
                <a16:creationId xmlns:a16="http://schemas.microsoft.com/office/drawing/2014/main" id="{936C5B3B-AC60-703E-111A-977A050E0635}"/>
              </a:ext>
            </a:extLst>
          </p:cNvPr>
          <p:cNvPicPr>
            <a:picLocks noChangeAspect="1"/>
          </p:cNvPicPr>
          <p:nvPr/>
        </p:nvPicPr>
        <p:blipFill>
          <a:blip r:embed="rId3"/>
          <a:stretch>
            <a:fillRect/>
          </a:stretch>
        </p:blipFill>
        <p:spPr>
          <a:xfrm>
            <a:off x="3173095" y="952350"/>
            <a:ext cx="5824067" cy="3521971"/>
          </a:xfrm>
          <a:prstGeom prst="rect">
            <a:avLst/>
          </a:prstGeom>
        </p:spPr>
      </p:pic>
    </p:spTree>
    <p:extLst>
      <p:ext uri="{BB962C8B-B14F-4D97-AF65-F5344CB8AC3E}">
        <p14:creationId xmlns:p14="http://schemas.microsoft.com/office/powerpoint/2010/main" val="400967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50" name="Google Shape;150;p20"/>
          <p:cNvSpPr txBox="1">
            <a:spLocks noGrp="1"/>
          </p:cNvSpPr>
          <p:nvPr>
            <p:ph type="title"/>
          </p:nvPr>
        </p:nvSpPr>
        <p:spPr>
          <a:xfrm>
            <a:off x="292526" y="1356652"/>
            <a:ext cx="4045200" cy="2430196"/>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Decision Tree </a:t>
            </a:r>
            <a:br>
              <a:rPr lang="en" dirty="0"/>
            </a:br>
            <a:r>
              <a:rPr lang="en" dirty="0"/>
              <a:t>+ </a:t>
            </a:r>
            <a:br>
              <a:rPr lang="en" dirty="0"/>
            </a:br>
            <a:r>
              <a:rPr lang="en" dirty="0"/>
              <a:t>Random Forest</a:t>
            </a:r>
            <a:endParaRPr dirty="0"/>
          </a:p>
        </p:txBody>
      </p:sp>
      <p:pic>
        <p:nvPicPr>
          <p:cNvPr id="3" name="Picture 2">
            <a:extLst>
              <a:ext uri="{FF2B5EF4-FFF2-40B4-BE49-F238E27FC236}">
                <a16:creationId xmlns:a16="http://schemas.microsoft.com/office/drawing/2014/main" id="{19CC4F97-3C26-D8EF-0C31-9B9A2A667729}"/>
              </a:ext>
            </a:extLst>
          </p:cNvPr>
          <p:cNvPicPr>
            <a:picLocks noChangeAspect="1"/>
          </p:cNvPicPr>
          <p:nvPr/>
        </p:nvPicPr>
        <p:blipFill>
          <a:blip r:embed="rId3"/>
          <a:stretch>
            <a:fillRect/>
          </a:stretch>
        </p:blipFill>
        <p:spPr>
          <a:xfrm>
            <a:off x="5203553" y="1071422"/>
            <a:ext cx="3517900" cy="274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Workflow</a:t>
            </a:r>
            <a:endParaRPr dirty="0"/>
          </a:p>
        </p:txBody>
      </p:sp>
      <p:sp>
        <p:nvSpPr>
          <p:cNvPr id="178" name="Google Shape;178;p21"/>
          <p:cNvSpPr txBox="1">
            <a:spLocks noGrp="1"/>
          </p:cNvSpPr>
          <p:nvPr>
            <p:ph type="body" idx="1"/>
          </p:nvPr>
        </p:nvSpPr>
        <p:spPr>
          <a:xfrm>
            <a:off x="311700" y="1242392"/>
            <a:ext cx="8520600" cy="172774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ystem Font Regular"/>
              <a:buChar char="−"/>
            </a:pPr>
            <a:r>
              <a:rPr lang="en-IN" sz="2800" dirty="0"/>
              <a:t>Train-Test Split</a:t>
            </a:r>
          </a:p>
          <a:p>
            <a:pPr marL="457200" lvl="0" indent="-317500" algn="l" rtl="0">
              <a:spcBef>
                <a:spcPts val="0"/>
              </a:spcBef>
              <a:spcAft>
                <a:spcPts val="0"/>
              </a:spcAft>
              <a:buSzPts val="1400"/>
              <a:buFont typeface="System Font Regular"/>
              <a:buChar char="−"/>
            </a:pPr>
            <a:r>
              <a:rPr lang="en-IN" sz="2800" dirty="0"/>
              <a:t>Decision Tree</a:t>
            </a:r>
          </a:p>
          <a:p>
            <a:pPr marL="457200" lvl="0" indent="-317500" algn="l" rtl="0">
              <a:spcBef>
                <a:spcPts val="0"/>
              </a:spcBef>
              <a:spcAft>
                <a:spcPts val="0"/>
              </a:spcAft>
              <a:buSzPts val="1400"/>
              <a:buFont typeface="System Font Regular"/>
              <a:buChar char="−"/>
            </a:pPr>
            <a:r>
              <a:rPr lang="en-IN" sz="2800" dirty="0"/>
              <a:t>Random Forest (</a:t>
            </a:r>
            <a:r>
              <a:rPr lang="en-IN" sz="2800" dirty="0" err="1"/>
              <a:t>n_estimators</a:t>
            </a:r>
            <a:r>
              <a:rPr lang="en-IN" sz="2800" dirty="0"/>
              <a:t>=100)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9" name="Google Shape;228;p24">
            <a:extLst>
              <a:ext uri="{FF2B5EF4-FFF2-40B4-BE49-F238E27FC236}">
                <a16:creationId xmlns:a16="http://schemas.microsoft.com/office/drawing/2014/main" id="{607CD01C-0CA3-AD62-3D6B-CC831E4931EB}"/>
              </a:ext>
            </a:extLst>
          </p:cNvPr>
          <p:cNvSpPr txBox="1">
            <a:spLocks noGrp="1"/>
          </p:cNvSpPr>
          <p:nvPr>
            <p:ph type="title"/>
          </p:nvPr>
        </p:nvSpPr>
        <p:spPr>
          <a:xfrm>
            <a:off x="264448" y="794260"/>
            <a:ext cx="8615104" cy="353078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7200" dirty="0">
                <a:solidFill>
                  <a:schemeClr val="dk2"/>
                </a:solidFill>
              </a:rPr>
              <a:t>Decision Tree </a:t>
            </a:r>
            <a:br>
              <a:rPr lang="en-US" sz="7200" dirty="0">
                <a:solidFill>
                  <a:schemeClr val="dk2"/>
                </a:solidFill>
              </a:rPr>
            </a:br>
            <a:r>
              <a:rPr lang="en-US" sz="7200" dirty="0">
                <a:solidFill>
                  <a:schemeClr val="dk2"/>
                </a:solidFill>
              </a:rPr>
              <a:t>vs </a:t>
            </a:r>
            <a:br>
              <a:rPr lang="en-US" sz="7200" dirty="0">
                <a:solidFill>
                  <a:schemeClr val="dk2"/>
                </a:solidFill>
              </a:rPr>
            </a:br>
            <a:r>
              <a:rPr lang="en-US" sz="7200" dirty="0">
                <a:solidFill>
                  <a:schemeClr val="dk2"/>
                </a:solidFill>
              </a:rPr>
              <a:t>Random Forest</a:t>
            </a:r>
            <a:endParaRPr sz="7200" dirty="0">
              <a:solidFill>
                <a:schemeClr val="dk2"/>
              </a:solidFill>
            </a:endParaRPr>
          </a:p>
        </p:txBody>
      </p:sp>
      <p:cxnSp>
        <p:nvCxnSpPr>
          <p:cNvPr id="23" name="Straight Arrow Connector 22">
            <a:extLst>
              <a:ext uri="{FF2B5EF4-FFF2-40B4-BE49-F238E27FC236}">
                <a16:creationId xmlns:a16="http://schemas.microsoft.com/office/drawing/2014/main" id="{FB333030-6300-6445-1021-DC88B51B8CC7}"/>
              </a:ext>
            </a:extLst>
          </p:cNvPr>
          <p:cNvCxnSpPr>
            <a:cxnSpLocks/>
          </p:cNvCxnSpPr>
          <p:nvPr/>
        </p:nvCxnSpPr>
        <p:spPr>
          <a:xfrm>
            <a:off x="3864508" y="1435007"/>
            <a:ext cx="3549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1FCBAF-5511-62C8-6C46-060F0C07DD1B}"/>
              </a:ext>
            </a:extLst>
          </p:cNvPr>
          <p:cNvCxnSpPr/>
          <p:nvPr/>
        </p:nvCxnSpPr>
        <p:spPr>
          <a:xfrm>
            <a:off x="4210467" y="3669836"/>
            <a:ext cx="3203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Google Shape;150;p20">
            <a:extLst>
              <a:ext uri="{FF2B5EF4-FFF2-40B4-BE49-F238E27FC236}">
                <a16:creationId xmlns:a16="http://schemas.microsoft.com/office/drawing/2014/main" id="{555DE106-7A41-D3AC-BEF8-01D0B4D0337B}"/>
              </a:ext>
            </a:extLst>
          </p:cNvPr>
          <p:cNvSpPr txBox="1">
            <a:spLocks/>
          </p:cNvSpPr>
          <p:nvPr/>
        </p:nvSpPr>
        <p:spPr>
          <a:xfrm>
            <a:off x="4530821" y="714174"/>
            <a:ext cx="2217070" cy="9010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9pPr>
          </a:lstStyle>
          <a:p>
            <a:pPr algn="ctr"/>
            <a:r>
              <a:rPr lang="en-IN" sz="5000" dirty="0"/>
              <a:t>Accuracy</a:t>
            </a:r>
          </a:p>
        </p:txBody>
      </p:sp>
      <p:sp>
        <p:nvSpPr>
          <p:cNvPr id="28" name="Google Shape;150;p20">
            <a:extLst>
              <a:ext uri="{FF2B5EF4-FFF2-40B4-BE49-F238E27FC236}">
                <a16:creationId xmlns:a16="http://schemas.microsoft.com/office/drawing/2014/main" id="{74519887-6046-96DB-67CF-ED92310CE8D4}"/>
              </a:ext>
            </a:extLst>
          </p:cNvPr>
          <p:cNvSpPr txBox="1">
            <a:spLocks/>
          </p:cNvSpPr>
          <p:nvPr/>
        </p:nvSpPr>
        <p:spPr>
          <a:xfrm>
            <a:off x="4703800" y="2915631"/>
            <a:ext cx="2217070" cy="9010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9pPr>
          </a:lstStyle>
          <a:p>
            <a:pPr algn="ctr"/>
            <a:r>
              <a:rPr lang="en-IN" sz="5000" dirty="0"/>
              <a:t>Accuracy</a:t>
            </a:r>
          </a:p>
        </p:txBody>
      </p:sp>
      <p:sp>
        <p:nvSpPr>
          <p:cNvPr id="29" name="Google Shape;150;p20">
            <a:extLst>
              <a:ext uri="{FF2B5EF4-FFF2-40B4-BE49-F238E27FC236}">
                <a16:creationId xmlns:a16="http://schemas.microsoft.com/office/drawing/2014/main" id="{0069B75D-A71E-6B78-31AD-082A8B95864D}"/>
              </a:ext>
            </a:extLst>
          </p:cNvPr>
          <p:cNvSpPr txBox="1">
            <a:spLocks/>
          </p:cNvSpPr>
          <p:nvPr/>
        </p:nvSpPr>
        <p:spPr>
          <a:xfrm>
            <a:off x="7351399" y="984485"/>
            <a:ext cx="1458235" cy="9010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9pPr>
          </a:lstStyle>
          <a:p>
            <a:pPr algn="ctr"/>
            <a:r>
              <a:rPr lang="en-IN" sz="5000" dirty="0">
                <a:solidFill>
                  <a:srgbClr val="FF0000"/>
                </a:solidFill>
              </a:rPr>
              <a:t>50.7%</a:t>
            </a:r>
          </a:p>
        </p:txBody>
      </p:sp>
      <p:sp>
        <p:nvSpPr>
          <p:cNvPr id="30" name="Google Shape;150;p20">
            <a:extLst>
              <a:ext uri="{FF2B5EF4-FFF2-40B4-BE49-F238E27FC236}">
                <a16:creationId xmlns:a16="http://schemas.microsoft.com/office/drawing/2014/main" id="{902C296E-844E-DB10-7D3C-D2A319BECCAA}"/>
              </a:ext>
            </a:extLst>
          </p:cNvPr>
          <p:cNvSpPr txBox="1">
            <a:spLocks/>
          </p:cNvSpPr>
          <p:nvPr/>
        </p:nvSpPr>
        <p:spPr>
          <a:xfrm>
            <a:off x="7351398" y="3245461"/>
            <a:ext cx="1458235" cy="9010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9pPr>
          </a:lstStyle>
          <a:p>
            <a:pPr algn="ctr"/>
            <a:r>
              <a:rPr lang="en-IN" sz="5000" dirty="0">
                <a:solidFill>
                  <a:srgbClr val="00B050"/>
                </a:solidFill>
              </a:rPr>
              <a:t>66.9%</a:t>
            </a:r>
          </a:p>
        </p:txBody>
      </p:sp>
    </p:spTree>
    <p:extLst>
      <p:ext uri="{BB962C8B-B14F-4D97-AF65-F5344CB8AC3E}">
        <p14:creationId xmlns:p14="http://schemas.microsoft.com/office/powerpoint/2010/main" val="45901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3;p14">
            <a:extLst>
              <a:ext uri="{FF2B5EF4-FFF2-40B4-BE49-F238E27FC236}">
                <a16:creationId xmlns:a16="http://schemas.microsoft.com/office/drawing/2014/main" id="{6CB61CC8-31C8-1619-BCE1-C8B11912D0FE}"/>
              </a:ext>
            </a:extLst>
          </p:cNvPr>
          <p:cNvSpPr txBox="1">
            <a:spLocks noGrp="1"/>
          </p:cNvSpPr>
          <p:nvPr>
            <p:ph type="title"/>
          </p:nvPr>
        </p:nvSpPr>
        <p:spPr>
          <a:xfrm>
            <a:off x="311700" y="299429"/>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OUTLINE</a:t>
            </a:r>
            <a:endParaRPr dirty="0"/>
          </a:p>
        </p:txBody>
      </p:sp>
      <p:sp>
        <p:nvSpPr>
          <p:cNvPr id="8" name="Google Shape;64;p14">
            <a:extLst>
              <a:ext uri="{FF2B5EF4-FFF2-40B4-BE49-F238E27FC236}">
                <a16:creationId xmlns:a16="http://schemas.microsoft.com/office/drawing/2014/main" id="{A6916F4E-B07F-553C-D5CE-3C441118B7C9}"/>
              </a:ext>
            </a:extLst>
          </p:cNvPr>
          <p:cNvSpPr txBox="1">
            <a:spLocks/>
          </p:cNvSpPr>
          <p:nvPr/>
        </p:nvSpPr>
        <p:spPr>
          <a:xfrm>
            <a:off x="311700" y="1302686"/>
            <a:ext cx="4207673" cy="2983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9pPr>
          </a:lstStyle>
          <a:p>
            <a:pPr indent="-381000" algn="l">
              <a:lnSpc>
                <a:spcPct val="150000"/>
              </a:lnSpc>
              <a:buSzPts val="2400"/>
              <a:buFont typeface="Source Code Pro"/>
              <a:buChar char="●"/>
            </a:pPr>
            <a:r>
              <a:rPr lang="en-IN" sz="2500" dirty="0"/>
              <a:t>Introduction</a:t>
            </a:r>
          </a:p>
          <a:p>
            <a:pPr indent="-381000" algn="l">
              <a:lnSpc>
                <a:spcPct val="150000"/>
              </a:lnSpc>
              <a:buSzPts val="2400"/>
              <a:buFont typeface="Source Code Pro"/>
              <a:buChar char="●"/>
            </a:pPr>
            <a:r>
              <a:rPr lang="en-IN" sz="2500" dirty="0"/>
              <a:t>Data cleaning</a:t>
            </a:r>
          </a:p>
          <a:p>
            <a:pPr indent="-381000" algn="l">
              <a:lnSpc>
                <a:spcPct val="150000"/>
              </a:lnSpc>
              <a:buSzPts val="2400"/>
              <a:buFont typeface="Source Code Pro"/>
              <a:buChar char="●"/>
            </a:pPr>
            <a:r>
              <a:rPr lang="en-IN" sz="2500" dirty="0"/>
              <a:t>Key visualizations</a:t>
            </a:r>
          </a:p>
          <a:p>
            <a:pPr indent="-381000" algn="l">
              <a:buSzPts val="2400"/>
              <a:buFont typeface="Source Code Pro"/>
              <a:buChar char="●"/>
            </a:pPr>
            <a:r>
              <a:rPr lang="en-IN" sz="2500" dirty="0"/>
              <a:t>Decision Tree </a:t>
            </a:r>
          </a:p>
          <a:p>
            <a:pPr marL="533400" lvl="1" indent="0" algn="l">
              <a:buSzPts val="2400"/>
            </a:pPr>
            <a:r>
              <a:rPr lang="en-IN" sz="2500" dirty="0"/>
              <a:t>	   + </a:t>
            </a:r>
          </a:p>
          <a:p>
            <a:pPr marL="533400" lvl="1" indent="0" algn="l">
              <a:buSzPts val="2400"/>
            </a:pPr>
            <a:r>
              <a:rPr lang="en-IN" sz="2500" dirty="0"/>
              <a:t>Random Forest</a:t>
            </a:r>
          </a:p>
        </p:txBody>
      </p:sp>
      <p:pic>
        <p:nvPicPr>
          <p:cNvPr id="12" name="Picture 11">
            <a:extLst>
              <a:ext uri="{FF2B5EF4-FFF2-40B4-BE49-F238E27FC236}">
                <a16:creationId xmlns:a16="http://schemas.microsoft.com/office/drawing/2014/main" id="{B39BF654-28FA-3360-14A8-DAE1693285CD}"/>
              </a:ext>
            </a:extLst>
          </p:cNvPr>
          <p:cNvPicPr>
            <a:picLocks noChangeAspect="1"/>
          </p:cNvPicPr>
          <p:nvPr/>
        </p:nvPicPr>
        <p:blipFill>
          <a:blip r:embed="rId2"/>
          <a:stretch>
            <a:fillRect/>
          </a:stretch>
        </p:blipFill>
        <p:spPr>
          <a:xfrm>
            <a:off x="5078949" y="447332"/>
            <a:ext cx="3611140" cy="3611140"/>
          </a:xfrm>
          <a:prstGeom prst="rect">
            <a:avLst/>
          </a:prstGeom>
        </p:spPr>
      </p:pic>
    </p:spTree>
    <p:extLst>
      <p:ext uri="{BB962C8B-B14F-4D97-AF65-F5344CB8AC3E}">
        <p14:creationId xmlns:p14="http://schemas.microsoft.com/office/powerpoint/2010/main" val="294957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58925" y="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grpSp>
        <p:nvGrpSpPr>
          <p:cNvPr id="70" name="Google Shape;70;p15"/>
          <p:cNvGrpSpPr/>
          <p:nvPr/>
        </p:nvGrpSpPr>
        <p:grpSpPr>
          <a:xfrm>
            <a:off x="431925" y="857885"/>
            <a:ext cx="2628925" cy="3863607"/>
            <a:chOff x="431925" y="1304875"/>
            <a:chExt cx="2628925" cy="3416400"/>
          </a:xfrm>
        </p:grpSpPr>
        <p:sp>
          <p:nvSpPr>
            <p:cNvPr id="71" name="Google Shape;71;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5"/>
          <p:cNvSpPr txBox="1">
            <a:spLocks noGrp="1"/>
          </p:cNvSpPr>
          <p:nvPr>
            <p:ph type="body" idx="1"/>
          </p:nvPr>
        </p:nvSpPr>
        <p:spPr>
          <a:xfrm>
            <a:off x="431925" y="1458721"/>
            <a:ext cx="2655178" cy="31863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IN" sz="1400" dirty="0"/>
              <a:t>This dataset contains various physicochemical properties and quality ratings for red wine samples. The features (fixed acidity, volatile acidity, citric acid, etc.) are used to predict the quality of the wine, which is rated on a scale from 0 to 10.</a:t>
            </a:r>
          </a:p>
        </p:txBody>
      </p:sp>
      <p:grpSp>
        <p:nvGrpSpPr>
          <p:cNvPr id="74" name="Google Shape;74;p15"/>
          <p:cNvGrpSpPr/>
          <p:nvPr/>
        </p:nvGrpSpPr>
        <p:grpSpPr>
          <a:xfrm>
            <a:off x="3320450" y="857643"/>
            <a:ext cx="5523850" cy="3863607"/>
            <a:chOff x="3320450" y="1304875"/>
            <a:chExt cx="2632500" cy="3416400"/>
          </a:xfrm>
        </p:grpSpPr>
        <p:sp>
          <p:nvSpPr>
            <p:cNvPr id="75" name="Google Shape;7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9;p15">
            <a:extLst>
              <a:ext uri="{FF2B5EF4-FFF2-40B4-BE49-F238E27FC236}">
                <a16:creationId xmlns:a16="http://schemas.microsoft.com/office/drawing/2014/main" id="{14B7DC86-629B-7782-39D1-523EAAB153AC}"/>
              </a:ext>
            </a:extLst>
          </p:cNvPr>
          <p:cNvSpPr txBox="1">
            <a:spLocks/>
          </p:cNvSpPr>
          <p:nvPr/>
        </p:nvSpPr>
        <p:spPr>
          <a:xfrm>
            <a:off x="3312896" y="857642"/>
            <a:ext cx="5531404"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r>
              <a:rPr lang="en-IN" sz="2400" dirty="0"/>
              <a:t>Column Descriptions</a:t>
            </a:r>
          </a:p>
        </p:txBody>
      </p:sp>
      <p:sp>
        <p:nvSpPr>
          <p:cNvPr id="6" name="Google Shape;69;p15">
            <a:extLst>
              <a:ext uri="{FF2B5EF4-FFF2-40B4-BE49-F238E27FC236}">
                <a16:creationId xmlns:a16="http://schemas.microsoft.com/office/drawing/2014/main" id="{0714D133-54AC-B4AE-F225-897FA57A881F}"/>
              </a:ext>
            </a:extLst>
          </p:cNvPr>
          <p:cNvSpPr txBox="1">
            <a:spLocks/>
          </p:cNvSpPr>
          <p:nvPr/>
        </p:nvSpPr>
        <p:spPr>
          <a:xfrm>
            <a:off x="428713" y="860518"/>
            <a:ext cx="2628900"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r>
              <a:rPr lang="en-IN" sz="2400" dirty="0"/>
              <a:t>Summary of Dataset</a:t>
            </a:r>
          </a:p>
        </p:txBody>
      </p:sp>
      <p:sp>
        <p:nvSpPr>
          <p:cNvPr id="3" name="Google Shape;31;p7">
            <a:extLst>
              <a:ext uri="{FF2B5EF4-FFF2-40B4-BE49-F238E27FC236}">
                <a16:creationId xmlns:a16="http://schemas.microsoft.com/office/drawing/2014/main" id="{3E061E4E-0448-5F7B-1ED4-7DA5A8DB3BAA}"/>
              </a:ext>
            </a:extLst>
          </p:cNvPr>
          <p:cNvSpPr txBox="1">
            <a:spLocks/>
          </p:cNvSpPr>
          <p:nvPr/>
        </p:nvSpPr>
        <p:spPr>
          <a:xfrm>
            <a:off x="3312896" y="1382493"/>
            <a:ext cx="5531404" cy="3338757"/>
          </a:xfrm>
          <a:prstGeom prst="rect">
            <a:avLst/>
          </a:prstGeom>
          <a:noFill/>
          <a:ln>
            <a:no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1pPr>
            <a:lvl2pPr marL="914400" marR="0" lvl="1"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1371600" marR="0" lvl="2"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1828800" marR="0" lvl="3"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2286000" marR="0" lvl="4"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2743200" marR="0" lvl="5"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3200400" marR="0" lvl="6"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3657600" marR="0" lvl="7"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4114800" marR="0" lvl="8"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pPr marL="171450" lvl="0" indent="-171450" algn="l" rtl="0">
              <a:lnSpc>
                <a:spcPct val="150000"/>
              </a:lnSpc>
              <a:spcBef>
                <a:spcPts val="0"/>
              </a:spcBef>
              <a:spcAft>
                <a:spcPts val="800"/>
              </a:spcAft>
              <a:buFont typeface="Arial" panose="020B0604020202020204" pitchFamily="34" charset="0"/>
              <a:buChar char="•"/>
            </a:pPr>
            <a:r>
              <a:rPr lang="en-IN" sz="1400" b="1" dirty="0">
                <a:latin typeface=""/>
              </a:rPr>
              <a:t>fixed acidity: </a:t>
            </a:r>
            <a:r>
              <a:rPr lang="en-IN" sz="1400" dirty="0">
                <a:latin typeface=""/>
              </a:rPr>
              <a:t>Non-evaporating acids.</a:t>
            </a:r>
          </a:p>
          <a:p>
            <a:pPr marL="171450" lvl="0" indent="-171450" algn="l" rtl="0">
              <a:lnSpc>
                <a:spcPct val="150000"/>
              </a:lnSpc>
              <a:spcBef>
                <a:spcPts val="0"/>
              </a:spcBef>
              <a:spcAft>
                <a:spcPts val="800"/>
              </a:spcAft>
              <a:buFont typeface="Arial" panose="020B0604020202020204" pitchFamily="34" charset="0"/>
              <a:buChar char="•"/>
            </a:pPr>
            <a:r>
              <a:rPr lang="en-IN" sz="1400" b="1" dirty="0">
                <a:latin typeface=""/>
              </a:rPr>
              <a:t>volatile acidity: </a:t>
            </a:r>
            <a:r>
              <a:rPr lang="en-IN" sz="1400" dirty="0">
                <a:latin typeface=""/>
              </a:rPr>
              <a:t>Evaporating acids.</a:t>
            </a:r>
          </a:p>
          <a:p>
            <a:pPr marL="171450" lvl="0" indent="-171450" algn="l" rtl="0">
              <a:lnSpc>
                <a:spcPct val="150000"/>
              </a:lnSpc>
              <a:spcBef>
                <a:spcPts val="0"/>
              </a:spcBef>
              <a:spcAft>
                <a:spcPts val="800"/>
              </a:spcAft>
              <a:buFont typeface="Arial" panose="020B0604020202020204" pitchFamily="34" charset="0"/>
              <a:buChar char="•"/>
            </a:pPr>
            <a:r>
              <a:rPr lang="en-IN" sz="1400" b="1" dirty="0">
                <a:latin typeface=""/>
              </a:rPr>
              <a:t>citric acid: </a:t>
            </a:r>
            <a:r>
              <a:rPr lang="en-IN" sz="1400" dirty="0">
                <a:latin typeface=""/>
              </a:rPr>
              <a:t>Adds freshness.</a:t>
            </a:r>
          </a:p>
          <a:p>
            <a:pPr marL="171450" lvl="0" indent="-171450" algn="l" rtl="0">
              <a:lnSpc>
                <a:spcPct val="150000"/>
              </a:lnSpc>
              <a:spcBef>
                <a:spcPts val="0"/>
              </a:spcBef>
              <a:spcAft>
                <a:spcPts val="800"/>
              </a:spcAft>
              <a:buFont typeface="Arial" panose="020B0604020202020204" pitchFamily="34" charset="0"/>
              <a:buChar char="•"/>
            </a:pPr>
            <a:r>
              <a:rPr lang="en-IN" sz="1400" b="1" dirty="0">
                <a:latin typeface=""/>
              </a:rPr>
              <a:t>residual sugar: </a:t>
            </a:r>
            <a:r>
              <a:rPr lang="en-IN" sz="1400" dirty="0">
                <a:latin typeface=""/>
              </a:rPr>
              <a:t>Remaining sugar.</a:t>
            </a:r>
          </a:p>
          <a:p>
            <a:pPr marL="171450" lvl="0" indent="-171450" algn="l" rtl="0">
              <a:lnSpc>
                <a:spcPct val="150000"/>
              </a:lnSpc>
              <a:spcBef>
                <a:spcPts val="0"/>
              </a:spcBef>
              <a:spcAft>
                <a:spcPts val="800"/>
              </a:spcAft>
              <a:buFont typeface="Arial" panose="020B0604020202020204" pitchFamily="34" charset="0"/>
              <a:buChar char="•"/>
            </a:pPr>
            <a:r>
              <a:rPr lang="en-IN" sz="1400" b="1" dirty="0">
                <a:latin typeface=""/>
              </a:rPr>
              <a:t>chlorides: </a:t>
            </a:r>
            <a:r>
              <a:rPr lang="en-IN" sz="1400" dirty="0">
                <a:latin typeface=""/>
              </a:rPr>
              <a:t>Salt content.</a:t>
            </a:r>
          </a:p>
          <a:p>
            <a:pPr marL="171450" lvl="0" indent="-171450" algn="l" rtl="0">
              <a:lnSpc>
                <a:spcPct val="150000"/>
              </a:lnSpc>
              <a:spcBef>
                <a:spcPts val="0"/>
              </a:spcBef>
              <a:spcAft>
                <a:spcPts val="800"/>
              </a:spcAft>
              <a:buFont typeface="Arial" panose="020B0604020202020204" pitchFamily="34" charset="0"/>
              <a:buChar char="•"/>
            </a:pPr>
            <a:endParaRPr lang="en-IN" sz="1400" dirty="0">
              <a:latin typeface=""/>
            </a:endParaRPr>
          </a:p>
          <a:p>
            <a:pPr marL="171450" lvl="0" indent="-171450" algn="l" rtl="0">
              <a:lnSpc>
                <a:spcPct val="100000"/>
              </a:lnSpc>
              <a:spcBef>
                <a:spcPts val="0"/>
              </a:spcBef>
              <a:spcAft>
                <a:spcPts val="800"/>
              </a:spcAft>
              <a:buFont typeface="Arial" panose="020B0604020202020204" pitchFamily="34" charset="0"/>
              <a:buChar char="•"/>
            </a:pPr>
            <a:r>
              <a:rPr lang="en-IN" sz="1400" b="1" dirty="0">
                <a:latin typeface=""/>
              </a:rPr>
              <a:t>free </a:t>
            </a:r>
            <a:r>
              <a:rPr lang="en-IN" sz="1400" b="1" dirty="0" err="1">
                <a:latin typeface=""/>
              </a:rPr>
              <a:t>sulfur</a:t>
            </a:r>
            <a:r>
              <a:rPr lang="en-IN" sz="1400" b="1" dirty="0">
                <a:latin typeface=""/>
              </a:rPr>
              <a:t> dioxide: </a:t>
            </a:r>
            <a:r>
              <a:rPr lang="en-IN" sz="1400" dirty="0">
                <a:latin typeface=""/>
              </a:rPr>
              <a:t>Unbound SO2.</a:t>
            </a:r>
          </a:p>
          <a:p>
            <a:pPr marL="171450" lvl="0" indent="-171450" algn="l" rtl="0">
              <a:lnSpc>
                <a:spcPct val="150000"/>
              </a:lnSpc>
              <a:spcBef>
                <a:spcPts val="0"/>
              </a:spcBef>
              <a:spcAft>
                <a:spcPts val="800"/>
              </a:spcAft>
              <a:buFont typeface="Arial" panose="020B0604020202020204" pitchFamily="34" charset="0"/>
              <a:buChar char="•"/>
            </a:pPr>
            <a:r>
              <a:rPr lang="en-IN" sz="1400" b="1" dirty="0">
                <a:latin typeface=""/>
              </a:rPr>
              <a:t>total </a:t>
            </a:r>
            <a:r>
              <a:rPr lang="en-IN" sz="1400" b="1" dirty="0" err="1">
                <a:latin typeface=""/>
              </a:rPr>
              <a:t>sulfur</a:t>
            </a:r>
            <a:r>
              <a:rPr lang="en-IN" sz="1400" b="1" dirty="0">
                <a:latin typeface=""/>
              </a:rPr>
              <a:t> dioxide: </a:t>
            </a:r>
            <a:r>
              <a:rPr lang="en-IN" sz="1400" dirty="0">
                <a:latin typeface=""/>
              </a:rPr>
              <a:t>Total SO2.</a:t>
            </a:r>
          </a:p>
          <a:p>
            <a:pPr marL="171450" indent="-171450">
              <a:lnSpc>
                <a:spcPct val="150000"/>
              </a:lnSpc>
              <a:spcAft>
                <a:spcPts val="800"/>
              </a:spcAft>
              <a:buFont typeface="Arial" panose="020B0604020202020204" pitchFamily="34" charset="0"/>
              <a:buChar char="•"/>
            </a:pPr>
            <a:r>
              <a:rPr lang="en-IN" sz="1400" b="1" dirty="0">
                <a:latin typeface=""/>
              </a:rPr>
              <a:t>density: </a:t>
            </a:r>
            <a:r>
              <a:rPr lang="en-IN" sz="1400" dirty="0">
                <a:latin typeface=""/>
              </a:rPr>
              <a:t>Mass per volume.</a:t>
            </a:r>
            <a:endParaRPr lang="en-IN" sz="1400" b="1" dirty="0">
              <a:latin typeface=""/>
            </a:endParaRPr>
          </a:p>
          <a:p>
            <a:pPr marL="171450" indent="-171450">
              <a:lnSpc>
                <a:spcPct val="150000"/>
              </a:lnSpc>
              <a:spcAft>
                <a:spcPts val="600"/>
              </a:spcAft>
              <a:buFont typeface="Arial" panose="020B0604020202020204" pitchFamily="34" charset="0"/>
              <a:buChar char="•"/>
            </a:pPr>
            <a:r>
              <a:rPr lang="en-IN" sz="1400" b="1" dirty="0">
                <a:latin typeface=""/>
              </a:rPr>
              <a:t>pH: </a:t>
            </a:r>
            <a:r>
              <a:rPr lang="en-IN" sz="1400" dirty="0">
                <a:latin typeface=""/>
              </a:rPr>
              <a:t>Acidity level.</a:t>
            </a:r>
          </a:p>
          <a:p>
            <a:pPr marL="171450" indent="-171450">
              <a:lnSpc>
                <a:spcPct val="150000"/>
              </a:lnSpc>
              <a:spcAft>
                <a:spcPts val="600"/>
              </a:spcAft>
              <a:buFont typeface="Arial" panose="020B0604020202020204" pitchFamily="34" charset="0"/>
              <a:buChar char="•"/>
            </a:pPr>
            <a:r>
              <a:rPr lang="en-IN" sz="1400" b="1" dirty="0">
                <a:latin typeface=""/>
              </a:rPr>
              <a:t>sulphates: </a:t>
            </a:r>
            <a:r>
              <a:rPr lang="en-IN" sz="1400" dirty="0">
                <a:latin typeface=""/>
              </a:rPr>
              <a:t>Prevents spoilage.</a:t>
            </a:r>
          </a:p>
          <a:p>
            <a:pPr marL="171450" indent="-171450">
              <a:lnSpc>
                <a:spcPct val="150000"/>
              </a:lnSpc>
              <a:spcAft>
                <a:spcPts val="600"/>
              </a:spcAft>
              <a:buFont typeface="Arial" panose="020B0604020202020204" pitchFamily="34" charset="0"/>
              <a:buChar char="•"/>
            </a:pPr>
            <a:r>
              <a:rPr lang="en-IN" sz="1400" b="1" dirty="0">
                <a:latin typeface=""/>
              </a:rPr>
              <a:t>alcohol: </a:t>
            </a:r>
            <a:r>
              <a:rPr lang="en-IN" sz="1400" dirty="0">
                <a:latin typeface=""/>
              </a:rPr>
              <a:t>Alcohol content.</a:t>
            </a:r>
          </a:p>
          <a:p>
            <a:pPr marL="171450" indent="-171450">
              <a:lnSpc>
                <a:spcPct val="150000"/>
              </a:lnSpc>
              <a:spcAft>
                <a:spcPts val="600"/>
              </a:spcAft>
              <a:buFont typeface="Arial" panose="020B0604020202020204" pitchFamily="34" charset="0"/>
              <a:buChar char="•"/>
            </a:pPr>
            <a:r>
              <a:rPr lang="en-IN" sz="1400" b="1" dirty="0">
                <a:latin typeface=""/>
              </a:rPr>
              <a:t>quality: </a:t>
            </a:r>
            <a:r>
              <a:rPr lang="en-IN" sz="1400" dirty="0">
                <a:latin typeface=""/>
              </a:rPr>
              <a:t>Quality sore.</a:t>
            </a:r>
          </a:p>
          <a:p>
            <a:pPr marL="171450" indent="-171450">
              <a:lnSpc>
                <a:spcPct val="100000"/>
              </a:lnSpc>
              <a:spcAft>
                <a:spcPts val="600"/>
              </a:spcAft>
              <a:buFont typeface="Arial" panose="020B0604020202020204" pitchFamily="34" charset="0"/>
              <a:buChar char="•"/>
            </a:pPr>
            <a:endParaRPr lang="en-IN" sz="1400"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95553" y="1769165"/>
            <a:ext cx="4045200" cy="881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dirty="0"/>
              <a:t>Data cleaning</a:t>
            </a:r>
            <a:endParaRPr sz="4900" dirty="0"/>
          </a:p>
        </p:txBody>
      </p:sp>
      <p:sp>
        <p:nvSpPr>
          <p:cNvPr id="2" name="Google Shape;151;p20">
            <a:extLst>
              <a:ext uri="{FF2B5EF4-FFF2-40B4-BE49-F238E27FC236}">
                <a16:creationId xmlns:a16="http://schemas.microsoft.com/office/drawing/2014/main" id="{54A719D4-A1A4-86D0-2D9A-953F3A58FB1E}"/>
              </a:ext>
            </a:extLst>
          </p:cNvPr>
          <p:cNvSpPr txBox="1">
            <a:spLocks noGrp="1"/>
          </p:cNvSpPr>
          <p:nvPr>
            <p:ph type="subTitle" idx="1"/>
          </p:nvPr>
        </p:nvSpPr>
        <p:spPr>
          <a:xfrm>
            <a:off x="1" y="2845223"/>
            <a:ext cx="4569116" cy="436712"/>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IN" dirty="0"/>
              <a:t>Resolving issues of messy and dirty data </a:t>
            </a:r>
          </a:p>
        </p:txBody>
      </p:sp>
      <p:pic>
        <p:nvPicPr>
          <p:cNvPr id="3074" name="Picture 2" descr="10 Best Data Cleaning Tools Popular in 2024">
            <a:extLst>
              <a:ext uri="{FF2B5EF4-FFF2-40B4-BE49-F238E27FC236}">
                <a16:creationId xmlns:a16="http://schemas.microsoft.com/office/drawing/2014/main" id="{B103083B-A0DB-8CCE-E4CB-3D82FBE1B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440" y="1341091"/>
            <a:ext cx="4404222" cy="246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4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Issues with Dataset</a:t>
            </a:r>
            <a:endParaRPr dirty="0"/>
          </a:p>
        </p:txBody>
      </p:sp>
      <p:sp>
        <p:nvSpPr>
          <p:cNvPr id="87" name="Google Shape;87;p16"/>
          <p:cNvSpPr/>
          <p:nvPr/>
        </p:nvSpPr>
        <p:spPr>
          <a:xfrm>
            <a:off x="432350" y="1484214"/>
            <a:ext cx="4053511"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88" name="Google Shape;88;p16"/>
          <p:cNvSpPr txBox="1">
            <a:spLocks noGrp="1"/>
          </p:cNvSpPr>
          <p:nvPr>
            <p:ph type="body" idx="4294967295"/>
          </p:nvPr>
        </p:nvSpPr>
        <p:spPr>
          <a:xfrm>
            <a:off x="432347" y="2571421"/>
            <a:ext cx="4053510" cy="2133309"/>
          </a:xfrm>
          <a:prstGeom prst="rect">
            <a:avLst/>
          </a:prstGeom>
        </p:spPr>
        <p:txBody>
          <a:bodyPr spcFirstLastPara="1" wrap="square" lIns="91425" tIns="91425" rIns="91425" bIns="91425" anchor="t" anchorCtr="0">
            <a:normAutofit/>
          </a:bodyPr>
          <a:lstStyle/>
          <a:p>
            <a:pPr marL="285750" indent="-285750" algn="ctr">
              <a:spcAft>
                <a:spcPts val="800"/>
              </a:spcAft>
            </a:pPr>
            <a:r>
              <a:rPr lang="en-US" b="1" dirty="0"/>
              <a:t>Duplicate Rows</a:t>
            </a:r>
            <a:endParaRPr lang="en-US" dirty="0"/>
          </a:p>
          <a:p>
            <a:pPr marL="285750" indent="-285750">
              <a:spcAft>
                <a:spcPts val="800"/>
              </a:spcAft>
            </a:pPr>
            <a:endParaRPr lang="en-US" sz="1600" b="1" dirty="0"/>
          </a:p>
          <a:p>
            <a:pPr marL="0" lvl="0" indent="0" algn="l" rtl="0">
              <a:spcBef>
                <a:spcPts val="0"/>
              </a:spcBef>
              <a:spcAft>
                <a:spcPts val="800"/>
              </a:spcAft>
              <a:buNone/>
            </a:pPr>
            <a:endParaRPr lang="en-US" sz="1600" b="1" dirty="0"/>
          </a:p>
        </p:txBody>
      </p:sp>
      <p:sp>
        <p:nvSpPr>
          <p:cNvPr id="89" name="Google Shape;89;p16"/>
          <p:cNvSpPr/>
          <p:nvPr/>
        </p:nvSpPr>
        <p:spPr>
          <a:xfrm>
            <a:off x="4658143" y="1484214"/>
            <a:ext cx="4053511"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 name="Google Shape;69;p15">
            <a:extLst>
              <a:ext uri="{FF2B5EF4-FFF2-40B4-BE49-F238E27FC236}">
                <a16:creationId xmlns:a16="http://schemas.microsoft.com/office/drawing/2014/main" id="{81A8E0B9-D50F-16C6-DFC1-6350BABF0EB5}"/>
              </a:ext>
            </a:extLst>
          </p:cNvPr>
          <p:cNvSpPr txBox="1">
            <a:spLocks/>
          </p:cNvSpPr>
          <p:nvPr/>
        </p:nvSpPr>
        <p:spPr>
          <a:xfrm>
            <a:off x="432348" y="1536957"/>
            <a:ext cx="4053510"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pPr algn="ctr"/>
            <a:r>
              <a:rPr lang="en-IN" sz="2400" dirty="0"/>
              <a:t>Dirty Data</a:t>
            </a:r>
          </a:p>
        </p:txBody>
      </p:sp>
      <p:sp>
        <p:nvSpPr>
          <p:cNvPr id="3" name="Google Shape;69;p15">
            <a:extLst>
              <a:ext uri="{FF2B5EF4-FFF2-40B4-BE49-F238E27FC236}">
                <a16:creationId xmlns:a16="http://schemas.microsoft.com/office/drawing/2014/main" id="{5E6CC14B-7A67-E4A9-51F6-D34F386F78D3}"/>
              </a:ext>
            </a:extLst>
          </p:cNvPr>
          <p:cNvSpPr txBox="1">
            <a:spLocks/>
          </p:cNvSpPr>
          <p:nvPr/>
        </p:nvSpPr>
        <p:spPr>
          <a:xfrm>
            <a:off x="4658140" y="1525688"/>
            <a:ext cx="4053511"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pPr algn="ctr"/>
            <a:r>
              <a:rPr lang="en-IN" sz="2400" dirty="0"/>
              <a:t>Messy Data</a:t>
            </a:r>
          </a:p>
        </p:txBody>
      </p:sp>
      <p:sp>
        <p:nvSpPr>
          <p:cNvPr id="4" name="Google Shape;88;p16">
            <a:extLst>
              <a:ext uri="{FF2B5EF4-FFF2-40B4-BE49-F238E27FC236}">
                <a16:creationId xmlns:a16="http://schemas.microsoft.com/office/drawing/2014/main" id="{6F3D3A02-89BB-78AF-3F72-8BBFC025B759}"/>
              </a:ext>
            </a:extLst>
          </p:cNvPr>
          <p:cNvSpPr txBox="1">
            <a:spLocks/>
          </p:cNvSpPr>
          <p:nvPr/>
        </p:nvSpPr>
        <p:spPr>
          <a:xfrm>
            <a:off x="4658140" y="2571749"/>
            <a:ext cx="4053510" cy="212958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0" indent="0" algn="ctr">
              <a:spcAft>
                <a:spcPts val="800"/>
              </a:spcAft>
              <a:buNone/>
            </a:pPr>
            <a:r>
              <a:rPr lang="en-US" b="1" dirty="0"/>
              <a:t>NOT APPLICABLE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20"/>
          <p:cNvGrpSpPr/>
          <p:nvPr/>
        </p:nvGrpSpPr>
        <p:grpSpPr>
          <a:xfrm>
            <a:off x="4939500" y="1219611"/>
            <a:ext cx="3837000" cy="2704200"/>
            <a:chOff x="4939500" y="1219611"/>
            <a:chExt cx="3837000" cy="2704200"/>
          </a:xfrm>
        </p:grpSpPr>
        <p:cxnSp>
          <p:nvCxnSpPr>
            <p:cNvPr id="139" name="Google Shape;139;p20"/>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0" name="Google Shape;140;p20"/>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1" name="Google Shape;141;p20"/>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2" name="Google Shape;142;p20"/>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3" name="Google Shape;143;p20"/>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4" name="Google Shape;144;p20"/>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5" name="Google Shape;145;p20"/>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6" name="Google Shape;146;p20"/>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7" name="Google Shape;147;p20"/>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8" name="Google Shape;148;p20"/>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149" name="Google Shape;149;p20"/>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a:spLocks noGrp="1"/>
          </p:cNvSpPr>
          <p:nvPr>
            <p:ph type="title"/>
          </p:nvPr>
        </p:nvSpPr>
        <p:spPr>
          <a:xfrm>
            <a:off x="265500" y="1856230"/>
            <a:ext cx="4045200" cy="93547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Key visualizations</a:t>
            </a:r>
            <a:endParaRPr dirty="0"/>
          </a:p>
        </p:txBody>
      </p:sp>
      <p:sp>
        <p:nvSpPr>
          <p:cNvPr id="151" name="Google Shape;151;p20"/>
          <p:cNvSpPr txBox="1">
            <a:spLocks noGrp="1"/>
          </p:cNvSpPr>
          <p:nvPr>
            <p:ph type="subTitle" idx="1"/>
          </p:nvPr>
        </p:nvSpPr>
        <p:spPr>
          <a:xfrm>
            <a:off x="1" y="2845223"/>
            <a:ext cx="4569116" cy="436712"/>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dirty="0"/>
              <a:t>Visualizations from the dataset</a:t>
            </a:r>
            <a:endParaRPr lang="en-IN" dirty="0"/>
          </a:p>
        </p:txBody>
      </p:sp>
      <p:grpSp>
        <p:nvGrpSpPr>
          <p:cNvPr id="152" name="Google Shape;152;p20"/>
          <p:cNvGrpSpPr/>
          <p:nvPr/>
        </p:nvGrpSpPr>
        <p:grpSpPr>
          <a:xfrm>
            <a:off x="4939534" y="2017046"/>
            <a:ext cx="3825543" cy="1573620"/>
            <a:chOff x="1000000" y="2393988"/>
            <a:chExt cx="4144235" cy="1704713"/>
          </a:xfrm>
        </p:grpSpPr>
        <p:sp>
          <p:nvSpPr>
            <p:cNvPr id="153" name="Google Shape;153;p20"/>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154" name="Google Shape;154;p20"/>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0"/>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0"/>
          <p:cNvGrpSpPr/>
          <p:nvPr/>
        </p:nvGrpSpPr>
        <p:grpSpPr>
          <a:xfrm>
            <a:off x="4939557" y="1778136"/>
            <a:ext cx="3836911" cy="1503799"/>
            <a:chOff x="1000025" y="2059300"/>
            <a:chExt cx="4156550" cy="1629075"/>
          </a:xfrm>
        </p:grpSpPr>
        <p:sp>
          <p:nvSpPr>
            <p:cNvPr id="164" name="Google Shape;164;p20"/>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txBody>
            <a:bodyPr/>
            <a:lstStyle/>
            <a:p>
              <a:endParaRPr lang="en-US" dirty="0"/>
            </a:p>
          </p:txBody>
        </p:sp>
        <p:sp>
          <p:nvSpPr>
            <p:cNvPr id="165" name="Google Shape;165;p20"/>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311700" y="272165"/>
            <a:ext cx="2862574"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dirty="0">
                <a:solidFill>
                  <a:schemeClr val="dk2"/>
                </a:solidFill>
              </a:rPr>
              <a:t>Chart 1: Wine Quality Scores</a:t>
            </a:r>
            <a:endParaRPr sz="2400" dirty="0">
              <a:solidFill>
                <a:schemeClr val="dk2"/>
              </a:solidFill>
            </a:endParaRPr>
          </a:p>
        </p:txBody>
      </p:sp>
      <p:sp>
        <p:nvSpPr>
          <p:cNvPr id="229" name="Google Shape;229;p24"/>
          <p:cNvSpPr txBox="1">
            <a:spLocks noGrp="1"/>
          </p:cNvSpPr>
          <p:nvPr>
            <p:ph type="body" idx="1"/>
          </p:nvPr>
        </p:nvSpPr>
        <p:spPr>
          <a:xfrm>
            <a:off x="311700" y="1630555"/>
            <a:ext cx="2808000" cy="2227953"/>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IN" sz="1800" dirty="0"/>
              <a:t>Most wines have a quality score of 5; quality ranges from 3 (min) to 8 (max), showing a </a:t>
            </a:r>
            <a:r>
              <a:rPr lang="en-IN" sz="1800"/>
              <a:t>slight left </a:t>
            </a:r>
            <a:r>
              <a:rPr lang="en-IN" sz="1800" dirty="0"/>
              <a:t>skew.</a:t>
            </a:r>
          </a:p>
        </p:txBody>
      </p:sp>
      <p:pic>
        <p:nvPicPr>
          <p:cNvPr id="6" name="Picture 5">
            <a:extLst>
              <a:ext uri="{FF2B5EF4-FFF2-40B4-BE49-F238E27FC236}">
                <a16:creationId xmlns:a16="http://schemas.microsoft.com/office/drawing/2014/main" id="{04C94F1B-B3FC-B0D6-C3B9-E049E1EA539C}"/>
              </a:ext>
            </a:extLst>
          </p:cNvPr>
          <p:cNvPicPr>
            <a:picLocks noChangeAspect="1"/>
          </p:cNvPicPr>
          <p:nvPr/>
        </p:nvPicPr>
        <p:blipFill>
          <a:blip r:embed="rId3"/>
          <a:stretch>
            <a:fillRect/>
          </a:stretch>
        </p:blipFill>
        <p:spPr>
          <a:xfrm>
            <a:off x="3032236" y="1027866"/>
            <a:ext cx="6041112" cy="34333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311700" y="0"/>
            <a:ext cx="3959950" cy="621127"/>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400" dirty="0">
                <a:solidFill>
                  <a:schemeClr val="dk2"/>
                </a:solidFill>
              </a:rPr>
              <a:t>Chart 2: Correlation of metrics with quality</a:t>
            </a:r>
            <a:endParaRPr sz="2400" dirty="0">
              <a:solidFill>
                <a:schemeClr val="dk2"/>
              </a:solidFill>
            </a:endParaRPr>
          </a:p>
        </p:txBody>
      </p:sp>
      <p:sp>
        <p:nvSpPr>
          <p:cNvPr id="229" name="Google Shape;229;p24"/>
          <p:cNvSpPr txBox="1">
            <a:spLocks noGrp="1"/>
          </p:cNvSpPr>
          <p:nvPr>
            <p:ph type="body" idx="1"/>
          </p:nvPr>
        </p:nvSpPr>
        <p:spPr>
          <a:xfrm>
            <a:off x="336060" y="621127"/>
            <a:ext cx="7871180" cy="1386972"/>
          </a:xfrm>
          <a:prstGeom prst="rect">
            <a:avLst/>
          </a:prstGeom>
        </p:spPr>
        <p:txBody>
          <a:bodyPr spcFirstLastPara="1" wrap="square" lIns="91425" tIns="91425" rIns="91425" bIns="91425" anchor="t" anchorCtr="0">
            <a:noAutofit/>
          </a:bodyPr>
          <a:lstStyle/>
          <a:p>
            <a:pPr marL="285750" indent="-285750">
              <a:spcAft>
                <a:spcPts val="1200"/>
              </a:spcAft>
            </a:pPr>
            <a:r>
              <a:rPr lang="en-IN" sz="1600" b="1" i="1" u="sng" dirty="0"/>
              <a:t>Fixed Acidity</a:t>
            </a:r>
            <a:r>
              <a:rPr lang="en-IN" sz="1600" dirty="0"/>
              <a:t>: Weak positive effect on quality (0.12).</a:t>
            </a:r>
          </a:p>
          <a:p>
            <a:pPr marL="285750" indent="-285750">
              <a:spcAft>
                <a:spcPts val="1200"/>
              </a:spcAft>
            </a:pPr>
            <a:r>
              <a:rPr lang="en-IN" sz="1600" b="1" i="1" u="sng" dirty="0"/>
              <a:t>Alcohol</a:t>
            </a:r>
            <a:r>
              <a:rPr lang="en-IN" sz="1600" dirty="0"/>
              <a:t>: Moderate positive effect on quality (0.48).</a:t>
            </a:r>
          </a:p>
          <a:p>
            <a:pPr marL="285750" indent="-285750">
              <a:spcAft>
                <a:spcPts val="1200"/>
              </a:spcAft>
            </a:pPr>
            <a:r>
              <a:rPr lang="en-IN" sz="1600" b="1" i="1" u="sng" dirty="0"/>
              <a:t>Free Sulphur Dioxide</a:t>
            </a:r>
            <a:r>
              <a:rPr lang="en-IN" sz="1600" dirty="0"/>
              <a:t>: Negligible effect on quality (-0.05).</a:t>
            </a:r>
          </a:p>
        </p:txBody>
      </p:sp>
      <p:pic>
        <p:nvPicPr>
          <p:cNvPr id="3" name="Picture 2">
            <a:extLst>
              <a:ext uri="{FF2B5EF4-FFF2-40B4-BE49-F238E27FC236}">
                <a16:creationId xmlns:a16="http://schemas.microsoft.com/office/drawing/2014/main" id="{1F4024A7-DC1C-964C-FD10-2880BA395A46}"/>
              </a:ext>
            </a:extLst>
          </p:cNvPr>
          <p:cNvPicPr>
            <a:picLocks noChangeAspect="1"/>
          </p:cNvPicPr>
          <p:nvPr/>
        </p:nvPicPr>
        <p:blipFill>
          <a:blip r:embed="rId3"/>
          <a:stretch>
            <a:fillRect/>
          </a:stretch>
        </p:blipFill>
        <p:spPr>
          <a:xfrm>
            <a:off x="169352" y="2108277"/>
            <a:ext cx="8805295" cy="2824205"/>
          </a:xfrm>
          <a:prstGeom prst="rect">
            <a:avLst/>
          </a:prstGeom>
        </p:spPr>
      </p:pic>
    </p:spTree>
    <p:extLst>
      <p:ext uri="{BB962C8B-B14F-4D97-AF65-F5344CB8AC3E}">
        <p14:creationId xmlns:p14="http://schemas.microsoft.com/office/powerpoint/2010/main" val="250578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344830" y="168232"/>
            <a:ext cx="3639818"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dirty="0">
                <a:solidFill>
                  <a:schemeClr val="dk2"/>
                </a:solidFill>
              </a:rPr>
              <a:t>Chart 3: Avg. Residual sugar vs Quality</a:t>
            </a:r>
            <a:endParaRPr sz="2400" dirty="0">
              <a:solidFill>
                <a:schemeClr val="dk2"/>
              </a:solidFill>
            </a:endParaRPr>
          </a:p>
        </p:txBody>
      </p:sp>
      <p:sp>
        <p:nvSpPr>
          <p:cNvPr id="229" name="Google Shape;229;p24"/>
          <p:cNvSpPr txBox="1">
            <a:spLocks noGrp="1"/>
          </p:cNvSpPr>
          <p:nvPr>
            <p:ph type="body" idx="1"/>
          </p:nvPr>
        </p:nvSpPr>
        <p:spPr>
          <a:xfrm>
            <a:off x="206039" y="1530127"/>
            <a:ext cx="2808000" cy="2083245"/>
          </a:xfrm>
          <a:prstGeom prst="rect">
            <a:avLst/>
          </a:prstGeom>
        </p:spPr>
        <p:txBody>
          <a:bodyPr spcFirstLastPara="1" wrap="square" lIns="91425" tIns="91425" rIns="91425" bIns="91425" anchor="t" anchorCtr="0">
            <a:noAutofit/>
          </a:bodyPr>
          <a:lstStyle/>
          <a:p>
            <a:pPr marL="152400" indent="0">
              <a:buNone/>
            </a:pPr>
            <a:r>
              <a:rPr lang="en-IN" sz="1800" dirty="0"/>
              <a:t>Residual sugar is almost the same for both low and high-quality wines, with only a -2.17% difference.</a:t>
            </a:r>
          </a:p>
        </p:txBody>
      </p:sp>
      <p:pic>
        <p:nvPicPr>
          <p:cNvPr id="4" name="Picture 3">
            <a:extLst>
              <a:ext uri="{FF2B5EF4-FFF2-40B4-BE49-F238E27FC236}">
                <a16:creationId xmlns:a16="http://schemas.microsoft.com/office/drawing/2014/main" id="{A82043E7-94F6-121B-B98E-F9A2C0E839B7}"/>
              </a:ext>
            </a:extLst>
          </p:cNvPr>
          <p:cNvPicPr>
            <a:picLocks noChangeAspect="1"/>
          </p:cNvPicPr>
          <p:nvPr/>
        </p:nvPicPr>
        <p:blipFill>
          <a:blip r:embed="rId3"/>
          <a:stretch>
            <a:fillRect/>
          </a:stretch>
        </p:blipFill>
        <p:spPr>
          <a:xfrm>
            <a:off x="3221718" y="1054563"/>
            <a:ext cx="5803142" cy="3318744"/>
          </a:xfrm>
          <a:prstGeom prst="rect">
            <a:avLst/>
          </a:prstGeom>
        </p:spPr>
      </p:pic>
    </p:spTree>
    <p:extLst>
      <p:ext uri="{BB962C8B-B14F-4D97-AF65-F5344CB8AC3E}">
        <p14:creationId xmlns:p14="http://schemas.microsoft.com/office/powerpoint/2010/main" val="4293151203"/>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TotalTime>
  <Words>357</Words>
  <Application>Microsoft Office PowerPoint</Application>
  <PresentationFormat>On-screen Show (16:9)</PresentationFormat>
  <Paragraphs>58</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System Font Regular</vt:lpstr>
      <vt:lpstr>Amatic SC</vt:lpstr>
      <vt:lpstr>Source Code Pro</vt:lpstr>
      <vt:lpstr>Beach Day</vt:lpstr>
      <vt:lpstr>Wine Quality Case Project</vt:lpstr>
      <vt:lpstr>OUTLINE</vt:lpstr>
      <vt:lpstr>Introduction</vt:lpstr>
      <vt:lpstr>Data cleaning</vt:lpstr>
      <vt:lpstr>Issues with Dataset</vt:lpstr>
      <vt:lpstr>Key visualizations</vt:lpstr>
      <vt:lpstr>Chart 1: Wine Quality Scores</vt:lpstr>
      <vt:lpstr>Chart 2: Correlation of metrics with quality</vt:lpstr>
      <vt:lpstr>Chart 3: Avg. Residual sugar vs Quality</vt:lpstr>
      <vt:lpstr>Chart 4: Volatile Acidity vs Quality</vt:lpstr>
      <vt:lpstr>Decision Tree  +  Random Forest</vt:lpstr>
      <vt:lpstr>Workflow</vt:lpstr>
      <vt:lpstr>Decision Tree  vs  Random Forest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Case Project</dc:title>
  <cp:lastModifiedBy>IMT2022036 Aryan Singhal</cp:lastModifiedBy>
  <cp:revision>14</cp:revision>
  <dcterms:modified xsi:type="dcterms:W3CDTF">2024-10-28T05:39:34Z</dcterms:modified>
</cp:coreProperties>
</file>