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3" r:id="rId3"/>
    <p:sldId id="264" r:id="rId4"/>
    <p:sldId id="262" r:id="rId5"/>
    <p:sldId id="258" r:id="rId6"/>
    <p:sldId id="267" r:id="rId7"/>
    <p:sldId id="268" r:id="rId8"/>
    <p:sldId id="270" r:id="rId9"/>
    <p:sldId id="271" r:id="rId10"/>
    <p:sldId id="272" r:id="rId11"/>
    <p:sldId id="273" r:id="rId12"/>
    <p:sldId id="274" r:id="rId13"/>
    <p:sldId id="275" r:id="rId14"/>
    <p:sldId id="27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5CDC8"/>
    <a:srgbClr val="77C7C1"/>
    <a:srgbClr val="9DD7D3"/>
    <a:srgbClr val="F2F2F2"/>
    <a:srgbClr val="E6E6E6"/>
    <a:srgbClr val="FFFFFF"/>
    <a:srgbClr val="BBE3E0"/>
    <a:srgbClr val="B1D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000" autoAdjust="0"/>
  </p:normalViewPr>
  <p:slideViewPr>
    <p:cSldViewPr snapToGrid="0">
      <p:cViewPr varScale="1">
        <p:scale>
          <a:sx n="98" d="100"/>
          <a:sy n="98" d="100"/>
        </p:scale>
        <p:origin x="10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C4E69E-537A-4644-BA8A-CC46D5A56169}" type="datetimeFigureOut">
              <a:rPr lang="en-US" smtClean="0"/>
              <a:t>6/13/2020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BCE0A8-288B-4BE5-B245-FF191D72DCB6}" type="slidenum">
              <a:rPr lang="en-US" smtClean="0"/>
              <a:t>‹#›</a:t>
            </a:fld>
            <a:endParaRPr lang="en-US"/>
          </a:p>
        </p:txBody>
      </p:sp>
    </p:spTree>
    <p:extLst>
      <p:ext uri="{BB962C8B-B14F-4D97-AF65-F5344CB8AC3E}">
        <p14:creationId xmlns:p14="http://schemas.microsoft.com/office/powerpoint/2010/main" val="34960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de-DE" sz="1200" b="0" i="0" u="none" strike="noStrike" kern="1200" dirty="0" smtClean="0">
                <a:solidFill>
                  <a:schemeClr val="tx1"/>
                </a:solidFill>
                <a:effectLst/>
                <a:latin typeface="+mn-lt"/>
                <a:ea typeface="+mn-ea"/>
                <a:cs typeface="+mn-cs"/>
              </a:rPr>
              <a:t>Die Aufgabe ist, in einem zur Verfügung gestellten Datensatz eine Vorkommenshäufigkeit der Wörter zu ermitteln. Anschließend sollen die Top-10 davon ausgegeben werden. Der Datensatz besteht aus acht Ordner mit literarischen Werken verschiedener Sprachen. Jeder Ordner repräsentiert eine konkrete Sprache aus der folgenden Liste: Niederländisch, Englisch, Französisch, Deutsch, Italienisch, Russisch, Ukrainisch und Spanisch. Um die Ergebnisse vergleichbar zu machen, werden zusätzlich alle Stoppwörter aus den Werken entfernt.</a:t>
            </a:r>
          </a:p>
          <a:p>
            <a:pPr rtl="0"/>
            <a:endParaRPr lang="de-DE" b="0" dirty="0" smtClean="0">
              <a:effectLst/>
            </a:endParaRPr>
          </a:p>
          <a:p>
            <a:pPr rtl="0"/>
            <a:r>
              <a:rPr lang="de-DE" sz="1200" b="0" i="0" u="none" strike="noStrike" kern="1200" dirty="0" smtClean="0">
                <a:solidFill>
                  <a:schemeClr val="tx1"/>
                </a:solidFill>
                <a:effectLst/>
                <a:latin typeface="+mn-lt"/>
                <a:ea typeface="+mn-ea"/>
                <a:cs typeface="+mn-cs"/>
              </a:rPr>
              <a:t>Die Herausforderung besteht dabei in der Aufteilung der Sprachen auf mehrere Ordner, sodass die Suche nicht ohne weitere Tricks durchführbar ist. Wir müssen also beim Zählen zwischen den Sprachen differenzieren können, um im Nachhinein eine Top-10 Aufstellung pro Sprache zu ermöglichen.</a:t>
            </a:r>
            <a:endParaRPr lang="de-DE" b="0" dirty="0" smtClean="0">
              <a:effectLst/>
            </a:endParaRPr>
          </a:p>
          <a:p>
            <a:r>
              <a:rPr lang="de-DE" dirty="0" smtClean="0"/>
              <a:t/>
            </a:r>
            <a:br>
              <a:rPr lang="de-DE" dirty="0" smtClean="0"/>
            </a:br>
            <a:endParaRPr lang="en-US" dirty="0"/>
          </a:p>
        </p:txBody>
      </p:sp>
      <p:sp>
        <p:nvSpPr>
          <p:cNvPr id="4" name="Slide Number Placeholder 3"/>
          <p:cNvSpPr>
            <a:spLocks noGrp="1"/>
          </p:cNvSpPr>
          <p:nvPr>
            <p:ph type="sldNum" sz="quarter" idx="10"/>
          </p:nvPr>
        </p:nvSpPr>
        <p:spPr/>
        <p:txBody>
          <a:bodyPr/>
          <a:lstStyle/>
          <a:p>
            <a:fld id="{83BCE0A8-288B-4BE5-B245-FF191D72DCB6}" type="slidenum">
              <a:rPr lang="en-US" smtClean="0"/>
              <a:t>3</a:t>
            </a:fld>
            <a:endParaRPr lang="en-US"/>
          </a:p>
        </p:txBody>
      </p:sp>
    </p:spTree>
    <p:extLst>
      <p:ext uri="{BB962C8B-B14F-4D97-AF65-F5344CB8AC3E}">
        <p14:creationId xmlns:p14="http://schemas.microsoft.com/office/powerpoint/2010/main" val="16694142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BCE0A8-288B-4BE5-B245-FF191D72DCB6}" type="slidenum">
              <a:rPr lang="en-US" smtClean="0"/>
              <a:t>12</a:t>
            </a:fld>
            <a:endParaRPr lang="en-US"/>
          </a:p>
        </p:txBody>
      </p:sp>
    </p:spTree>
    <p:extLst>
      <p:ext uri="{BB962C8B-B14F-4D97-AF65-F5344CB8AC3E}">
        <p14:creationId xmlns:p14="http://schemas.microsoft.com/office/powerpoint/2010/main" val="1708462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BCE0A8-288B-4BE5-B245-FF191D72DCB6}" type="slidenum">
              <a:rPr lang="en-US" smtClean="0"/>
              <a:t>13</a:t>
            </a:fld>
            <a:endParaRPr lang="en-US"/>
          </a:p>
        </p:txBody>
      </p:sp>
    </p:spTree>
    <p:extLst>
      <p:ext uri="{BB962C8B-B14F-4D97-AF65-F5344CB8AC3E}">
        <p14:creationId xmlns:p14="http://schemas.microsoft.com/office/powerpoint/2010/main" val="938881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de-DE" sz="1200" b="0" i="0" u="none" strike="noStrike" kern="1200" dirty="0" smtClean="0">
                <a:solidFill>
                  <a:schemeClr val="tx1"/>
                </a:solidFill>
                <a:effectLst/>
                <a:latin typeface="+mn-lt"/>
                <a:ea typeface="+mn-ea"/>
                <a:cs typeface="+mn-cs"/>
              </a:rPr>
              <a:t>Die Aufgabe ist, in einem zur Verfügung gestellten Datensatz eine Vorkommenshäufigkeit der Wörter zu ermitteln. Anschließend sollen die Top-10 davon ausgegeben werden. Der Datensatz besteht aus acht Ordner mit literarischen Werken verschiedener Sprachen. Jeder Ordner repräsentiert eine konkrete Sprache aus der folgenden Liste: Niederländisch, Englisch, Französisch, Deutsch, Italienisch, Russisch, Ukrainisch und Spanisch. Um die Ergebnisse vergleichbar zu machen, werden zusätzlich alle Stoppwörter aus den Werken entfernt.</a:t>
            </a:r>
          </a:p>
          <a:p>
            <a:pPr rtl="0"/>
            <a:endParaRPr lang="de-DE" b="0" dirty="0" smtClean="0">
              <a:effectLst/>
            </a:endParaRPr>
          </a:p>
          <a:p>
            <a:pPr rtl="0"/>
            <a:r>
              <a:rPr lang="de-DE" sz="1200" b="0" i="0" u="none" strike="noStrike" kern="1200" dirty="0" smtClean="0">
                <a:solidFill>
                  <a:schemeClr val="tx1"/>
                </a:solidFill>
                <a:effectLst/>
                <a:latin typeface="+mn-lt"/>
                <a:ea typeface="+mn-ea"/>
                <a:cs typeface="+mn-cs"/>
              </a:rPr>
              <a:t>Die Herausforderung besteht dabei in der Aufteilung der Sprachen auf mehrere Ordner, sodass die Suche nicht ohne weitere Tricks durchführbar ist. Wir müssen also beim Zählen zwischen den Sprachen differenzieren können, um im Nachhinein eine Top-10 Aufstellung pro Sprache zu ermöglichen.</a:t>
            </a:r>
            <a:endParaRPr lang="de-DE" b="0" dirty="0" smtClean="0">
              <a:effectLst/>
            </a:endParaRPr>
          </a:p>
          <a:p>
            <a:r>
              <a:rPr lang="de-DE" dirty="0" smtClean="0"/>
              <a:t/>
            </a:r>
            <a:br>
              <a:rPr lang="de-DE" dirty="0" smtClean="0"/>
            </a:br>
            <a:endParaRPr lang="en-US" dirty="0"/>
          </a:p>
        </p:txBody>
      </p:sp>
      <p:sp>
        <p:nvSpPr>
          <p:cNvPr id="4" name="Slide Number Placeholder 3"/>
          <p:cNvSpPr>
            <a:spLocks noGrp="1"/>
          </p:cNvSpPr>
          <p:nvPr>
            <p:ph type="sldNum" sz="quarter" idx="10"/>
          </p:nvPr>
        </p:nvSpPr>
        <p:spPr/>
        <p:txBody>
          <a:bodyPr/>
          <a:lstStyle/>
          <a:p>
            <a:fld id="{83BCE0A8-288B-4BE5-B245-FF191D72DCB6}" type="slidenum">
              <a:rPr lang="en-US" smtClean="0"/>
              <a:t>4</a:t>
            </a:fld>
            <a:endParaRPr lang="en-US"/>
          </a:p>
        </p:txBody>
      </p:sp>
    </p:spTree>
    <p:extLst>
      <p:ext uri="{BB962C8B-B14F-4D97-AF65-F5344CB8AC3E}">
        <p14:creationId xmlns:p14="http://schemas.microsoft.com/office/powerpoint/2010/main" val="2283593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BCE0A8-288B-4BE5-B245-FF191D72DCB6}" type="slidenum">
              <a:rPr lang="en-US" smtClean="0"/>
              <a:t>5</a:t>
            </a:fld>
            <a:endParaRPr lang="en-US"/>
          </a:p>
        </p:txBody>
      </p:sp>
    </p:spTree>
    <p:extLst>
      <p:ext uri="{BB962C8B-B14F-4D97-AF65-F5344CB8AC3E}">
        <p14:creationId xmlns:p14="http://schemas.microsoft.com/office/powerpoint/2010/main" val="2136530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BCE0A8-288B-4BE5-B245-FF191D72DCB6}" type="slidenum">
              <a:rPr lang="en-US" smtClean="0"/>
              <a:t>6</a:t>
            </a:fld>
            <a:endParaRPr lang="en-US"/>
          </a:p>
        </p:txBody>
      </p:sp>
    </p:spTree>
    <p:extLst>
      <p:ext uri="{BB962C8B-B14F-4D97-AF65-F5344CB8AC3E}">
        <p14:creationId xmlns:p14="http://schemas.microsoft.com/office/powerpoint/2010/main" val="4192529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BCE0A8-288B-4BE5-B245-FF191D72DCB6}" type="slidenum">
              <a:rPr lang="en-US" smtClean="0"/>
              <a:t>7</a:t>
            </a:fld>
            <a:endParaRPr lang="en-US"/>
          </a:p>
        </p:txBody>
      </p:sp>
    </p:spTree>
    <p:extLst>
      <p:ext uri="{BB962C8B-B14F-4D97-AF65-F5344CB8AC3E}">
        <p14:creationId xmlns:p14="http://schemas.microsoft.com/office/powerpoint/2010/main" val="1159874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BCE0A8-288B-4BE5-B245-FF191D72DCB6}" type="slidenum">
              <a:rPr lang="en-US" smtClean="0"/>
              <a:t>8</a:t>
            </a:fld>
            <a:endParaRPr lang="en-US"/>
          </a:p>
        </p:txBody>
      </p:sp>
    </p:spTree>
    <p:extLst>
      <p:ext uri="{BB962C8B-B14F-4D97-AF65-F5344CB8AC3E}">
        <p14:creationId xmlns:p14="http://schemas.microsoft.com/office/powerpoint/2010/main" val="259846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BCE0A8-288B-4BE5-B245-FF191D72DCB6}" type="slidenum">
              <a:rPr lang="en-US" smtClean="0"/>
              <a:t>9</a:t>
            </a:fld>
            <a:endParaRPr lang="en-US"/>
          </a:p>
        </p:txBody>
      </p:sp>
    </p:spTree>
    <p:extLst>
      <p:ext uri="{BB962C8B-B14F-4D97-AF65-F5344CB8AC3E}">
        <p14:creationId xmlns:p14="http://schemas.microsoft.com/office/powerpoint/2010/main" val="2920706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BCE0A8-288B-4BE5-B245-FF191D72DCB6}" type="slidenum">
              <a:rPr lang="en-US" smtClean="0"/>
              <a:t>10</a:t>
            </a:fld>
            <a:endParaRPr lang="en-US"/>
          </a:p>
        </p:txBody>
      </p:sp>
    </p:spTree>
    <p:extLst>
      <p:ext uri="{BB962C8B-B14F-4D97-AF65-F5344CB8AC3E}">
        <p14:creationId xmlns:p14="http://schemas.microsoft.com/office/powerpoint/2010/main" val="3767429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BCE0A8-288B-4BE5-B245-FF191D72DCB6}" type="slidenum">
              <a:rPr lang="en-US" smtClean="0"/>
              <a:t>11</a:t>
            </a:fld>
            <a:endParaRPr lang="en-US"/>
          </a:p>
        </p:txBody>
      </p:sp>
    </p:spTree>
    <p:extLst>
      <p:ext uri="{BB962C8B-B14F-4D97-AF65-F5344CB8AC3E}">
        <p14:creationId xmlns:p14="http://schemas.microsoft.com/office/powerpoint/2010/main" val="15920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278ED9-90DB-4433-BFB3-E93BD71AD372}" type="datetimeFigureOut">
              <a:rPr lang="en-US" smtClean="0"/>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EFE26B-5DF6-4867-9D04-4395E4B032B6}" type="slidenum">
              <a:rPr lang="en-US" smtClean="0"/>
              <a:t>‹#›</a:t>
            </a:fld>
            <a:endParaRPr lang="en-US"/>
          </a:p>
        </p:txBody>
      </p:sp>
    </p:spTree>
    <p:extLst>
      <p:ext uri="{BB962C8B-B14F-4D97-AF65-F5344CB8AC3E}">
        <p14:creationId xmlns:p14="http://schemas.microsoft.com/office/powerpoint/2010/main" val="3145823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278ED9-90DB-4433-BFB3-E93BD71AD372}" type="datetimeFigureOut">
              <a:rPr lang="en-US" smtClean="0"/>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EFE26B-5DF6-4867-9D04-4395E4B032B6}" type="slidenum">
              <a:rPr lang="en-US" smtClean="0"/>
              <a:t>‹#›</a:t>
            </a:fld>
            <a:endParaRPr lang="en-US"/>
          </a:p>
        </p:txBody>
      </p:sp>
    </p:spTree>
    <p:extLst>
      <p:ext uri="{BB962C8B-B14F-4D97-AF65-F5344CB8AC3E}">
        <p14:creationId xmlns:p14="http://schemas.microsoft.com/office/powerpoint/2010/main" val="2843498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278ED9-90DB-4433-BFB3-E93BD71AD372}" type="datetimeFigureOut">
              <a:rPr lang="en-US" smtClean="0"/>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EFE26B-5DF6-4867-9D04-4395E4B032B6}" type="slidenum">
              <a:rPr lang="en-US" smtClean="0"/>
              <a:t>‹#›</a:t>
            </a:fld>
            <a:endParaRPr lang="en-US"/>
          </a:p>
        </p:txBody>
      </p:sp>
    </p:spTree>
    <p:extLst>
      <p:ext uri="{BB962C8B-B14F-4D97-AF65-F5344CB8AC3E}">
        <p14:creationId xmlns:p14="http://schemas.microsoft.com/office/powerpoint/2010/main" val="1662823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278ED9-90DB-4433-BFB3-E93BD71AD372}" type="datetimeFigureOut">
              <a:rPr lang="en-US" smtClean="0"/>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EFE26B-5DF6-4867-9D04-4395E4B032B6}" type="slidenum">
              <a:rPr lang="en-US" smtClean="0"/>
              <a:t>‹#›</a:t>
            </a:fld>
            <a:endParaRPr lang="en-US"/>
          </a:p>
        </p:txBody>
      </p:sp>
    </p:spTree>
    <p:extLst>
      <p:ext uri="{BB962C8B-B14F-4D97-AF65-F5344CB8AC3E}">
        <p14:creationId xmlns:p14="http://schemas.microsoft.com/office/powerpoint/2010/main" val="48714902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7278ED9-90DB-4433-BFB3-E93BD71AD372}" type="datetimeFigureOut">
              <a:rPr lang="en-US" smtClean="0"/>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EFE26B-5DF6-4867-9D04-4395E4B032B6}" type="slidenum">
              <a:rPr lang="en-US" smtClean="0"/>
              <a:t>‹#›</a:t>
            </a:fld>
            <a:endParaRPr lang="en-US"/>
          </a:p>
        </p:txBody>
      </p:sp>
    </p:spTree>
    <p:extLst>
      <p:ext uri="{BB962C8B-B14F-4D97-AF65-F5344CB8AC3E}">
        <p14:creationId xmlns:p14="http://schemas.microsoft.com/office/powerpoint/2010/main" val="1615185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278ED9-90DB-4433-BFB3-E93BD71AD372}" type="datetimeFigureOut">
              <a:rPr lang="en-US" smtClean="0"/>
              <a:t>6/13/2020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EFE26B-5DF6-4867-9D04-4395E4B032B6}" type="slidenum">
              <a:rPr lang="en-US" smtClean="0"/>
              <a:t>‹#›</a:t>
            </a:fld>
            <a:endParaRPr lang="en-US"/>
          </a:p>
        </p:txBody>
      </p:sp>
    </p:spTree>
    <p:extLst>
      <p:ext uri="{BB962C8B-B14F-4D97-AF65-F5344CB8AC3E}">
        <p14:creationId xmlns:p14="http://schemas.microsoft.com/office/powerpoint/2010/main" val="3429822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278ED9-90DB-4433-BFB3-E93BD71AD372}" type="datetimeFigureOut">
              <a:rPr lang="en-US" smtClean="0"/>
              <a:t>6/13/2020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EFE26B-5DF6-4867-9D04-4395E4B032B6}" type="slidenum">
              <a:rPr lang="en-US" smtClean="0"/>
              <a:t>‹#›</a:t>
            </a:fld>
            <a:endParaRPr lang="en-US"/>
          </a:p>
        </p:txBody>
      </p:sp>
    </p:spTree>
    <p:extLst>
      <p:ext uri="{BB962C8B-B14F-4D97-AF65-F5344CB8AC3E}">
        <p14:creationId xmlns:p14="http://schemas.microsoft.com/office/powerpoint/2010/main" val="1299695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278ED9-90DB-4433-BFB3-E93BD71AD372}" type="datetimeFigureOut">
              <a:rPr lang="en-US" smtClean="0"/>
              <a:t>6/13/2020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EFE26B-5DF6-4867-9D04-4395E4B032B6}" type="slidenum">
              <a:rPr lang="en-US" smtClean="0"/>
              <a:t>‹#›</a:t>
            </a:fld>
            <a:endParaRPr lang="en-US"/>
          </a:p>
        </p:txBody>
      </p:sp>
    </p:spTree>
    <p:extLst>
      <p:ext uri="{BB962C8B-B14F-4D97-AF65-F5344CB8AC3E}">
        <p14:creationId xmlns:p14="http://schemas.microsoft.com/office/powerpoint/2010/main" val="1172734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278ED9-90DB-4433-BFB3-E93BD71AD372}" type="datetimeFigureOut">
              <a:rPr lang="en-US" smtClean="0"/>
              <a:t>6/13/2020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EFE26B-5DF6-4867-9D04-4395E4B032B6}" type="slidenum">
              <a:rPr lang="en-US" smtClean="0"/>
              <a:t>‹#›</a:t>
            </a:fld>
            <a:endParaRPr lang="en-US"/>
          </a:p>
        </p:txBody>
      </p:sp>
    </p:spTree>
    <p:extLst>
      <p:ext uri="{BB962C8B-B14F-4D97-AF65-F5344CB8AC3E}">
        <p14:creationId xmlns:p14="http://schemas.microsoft.com/office/powerpoint/2010/main" val="915794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7278ED9-90DB-4433-BFB3-E93BD71AD372}" type="datetimeFigureOut">
              <a:rPr lang="en-US" smtClean="0"/>
              <a:t>6/13/2020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EFE26B-5DF6-4867-9D04-4395E4B032B6}" type="slidenum">
              <a:rPr lang="en-US" smtClean="0"/>
              <a:t>‹#›</a:t>
            </a:fld>
            <a:endParaRPr lang="en-US"/>
          </a:p>
        </p:txBody>
      </p:sp>
    </p:spTree>
    <p:extLst>
      <p:ext uri="{BB962C8B-B14F-4D97-AF65-F5344CB8AC3E}">
        <p14:creationId xmlns:p14="http://schemas.microsoft.com/office/powerpoint/2010/main" val="3408724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7278ED9-90DB-4433-BFB3-E93BD71AD372}" type="datetimeFigureOut">
              <a:rPr lang="en-US" smtClean="0"/>
              <a:t>6/13/2020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EFE26B-5DF6-4867-9D04-4395E4B032B6}" type="slidenum">
              <a:rPr lang="en-US" smtClean="0"/>
              <a:t>‹#›</a:t>
            </a:fld>
            <a:endParaRPr lang="en-US"/>
          </a:p>
        </p:txBody>
      </p:sp>
    </p:spTree>
    <p:extLst>
      <p:ext uri="{BB962C8B-B14F-4D97-AF65-F5344CB8AC3E}">
        <p14:creationId xmlns:p14="http://schemas.microsoft.com/office/powerpoint/2010/main" val="1069929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78ED9-90DB-4433-BFB3-E93BD71AD372}" type="datetimeFigureOut">
              <a:rPr lang="en-US" smtClean="0"/>
              <a:t>6/13/2020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EFE26B-5DF6-4867-9D04-4395E4B032B6}" type="slidenum">
              <a:rPr lang="en-US" smtClean="0"/>
              <a:t>‹#›</a:t>
            </a:fld>
            <a:endParaRPr lang="en-US"/>
          </a:p>
        </p:txBody>
      </p:sp>
    </p:spTree>
    <p:extLst>
      <p:ext uri="{BB962C8B-B14F-4D97-AF65-F5344CB8AC3E}">
        <p14:creationId xmlns:p14="http://schemas.microsoft.com/office/powerpoint/2010/main" val="703236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B1DFDC">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5" name="Rectangle 4"/>
          <p:cNvSpPr/>
          <p:nvPr/>
        </p:nvSpPr>
        <p:spPr>
          <a:xfrm>
            <a:off x="3769222" y="2556049"/>
            <a:ext cx="5952270" cy="1569660"/>
          </a:xfrm>
          <a:prstGeom prst="rect">
            <a:avLst/>
          </a:prstGeom>
          <a:noFill/>
        </p:spPr>
        <p:txBody>
          <a:bodyPr wrap="none" lIns="91440" tIns="45720" rIns="91440" bIns="45720">
            <a:spAutoFit/>
          </a:bodyPr>
          <a:lstStyle/>
          <a:p>
            <a:pPr algn="ctr"/>
            <a:r>
              <a:rPr lang="en-US" sz="96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BIG DATA</a:t>
            </a:r>
          </a:p>
        </p:txBody>
      </p:sp>
      <p:sp>
        <p:nvSpPr>
          <p:cNvPr id="6" name="Rectangle 5"/>
          <p:cNvSpPr/>
          <p:nvPr/>
        </p:nvSpPr>
        <p:spPr>
          <a:xfrm>
            <a:off x="2602095" y="3904703"/>
            <a:ext cx="6987810" cy="677108"/>
          </a:xfrm>
          <a:prstGeom prst="rect">
            <a:avLst/>
          </a:prstGeom>
          <a:noFill/>
          <a:ln w="38100" cmpd="dbl">
            <a:solidFill>
              <a:schemeClr val="bg1"/>
            </a:solidFill>
          </a:ln>
        </p:spPr>
        <p:txBody>
          <a:bodyPr wrap="none" lIns="91440" tIns="45720" rIns="91440" bIns="45720">
            <a:spAutoFit/>
          </a:bodyPr>
          <a:lstStyle/>
          <a:p>
            <a:pPr algn="ctr"/>
            <a:r>
              <a:rPr lang="en-US" sz="3800" b="1" dirty="0" err="1"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HÄUFIGKEITSBERECHNUNG</a:t>
            </a:r>
            <a:endParaRPr lang="en-US" sz="3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70508" y="2410277"/>
            <a:ext cx="1515281" cy="1454670"/>
          </a:xfrm>
          <a:prstGeom prst="rect">
            <a:avLst/>
          </a:prstGeom>
        </p:spPr>
      </p:pic>
    </p:spTree>
    <p:extLst>
      <p:ext uri="{BB962C8B-B14F-4D97-AF65-F5344CB8AC3E}">
        <p14:creationId xmlns:p14="http://schemas.microsoft.com/office/powerpoint/2010/main" val="23408172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946082"/>
            <a:ext cx="1533724" cy="154686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84095" y="1068175"/>
            <a:ext cx="1331095" cy="1249617"/>
          </a:xfrm>
          <a:prstGeom prst="rect">
            <a:avLst/>
          </a:prstGeom>
          <a:solidFill>
            <a:srgbClr val="B1DF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0" y="798022"/>
            <a:ext cx="12192000" cy="0"/>
          </a:xfrm>
          <a:prstGeom prst="line">
            <a:avLst/>
          </a:prstGeom>
          <a:ln w="82550" cmpd="dbl">
            <a:solidFill>
              <a:srgbClr val="77C7C1"/>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635764" y="280631"/>
            <a:ext cx="1595309" cy="369332"/>
          </a:xfrm>
          <a:prstGeom prst="rect">
            <a:avLst/>
          </a:prstGeom>
        </p:spPr>
        <p:txBody>
          <a:bodyPr wrap="none">
            <a:spAutoFit/>
          </a:bodyPr>
          <a:lstStyle/>
          <a:p>
            <a:pPr algn="ctr"/>
            <a:r>
              <a:rPr lang="en-US" dirty="0" err="1" smtClean="0">
                <a:ln w="0"/>
                <a:effectLst>
                  <a:outerShdw blurRad="38100" dist="19050" dir="2700000" algn="tl" rotWithShape="0">
                    <a:schemeClr val="dk1">
                      <a:alpha val="40000"/>
                    </a:schemeClr>
                  </a:outerShdw>
                </a:effectLst>
                <a:latin typeface="Arial Black" panose="020B0A04020102020204" pitchFamily="34" charset="0"/>
              </a:rPr>
              <a:t>Umsetzung</a:t>
            </a:r>
            <a:endParaRPr lang="en-US" dirty="0">
              <a:ln w="0"/>
              <a:effectLst>
                <a:outerShdw blurRad="38100" dist="19050" dir="2700000" algn="tl" rotWithShape="0">
                  <a:schemeClr val="dk1">
                    <a:alpha val="40000"/>
                  </a:schemeClr>
                </a:outerShdw>
              </a:effectLst>
              <a:latin typeface="Arial Black" panose="020B0A04020102020204" pitchFamily="34" charset="0"/>
            </a:endParaRPr>
          </a:p>
        </p:txBody>
      </p:sp>
      <p:sp>
        <p:nvSpPr>
          <p:cNvPr id="9" name="Oval 8"/>
          <p:cNvSpPr/>
          <p:nvPr/>
        </p:nvSpPr>
        <p:spPr>
          <a:xfrm>
            <a:off x="181826" y="238182"/>
            <a:ext cx="453938" cy="411781"/>
          </a:xfrm>
          <a:prstGeom prst="ellipse">
            <a:avLst/>
          </a:prstGeom>
          <a:solidFill>
            <a:srgbClr val="85CD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95000"/>
                    <a:lumOff val="5000"/>
                  </a:schemeClr>
                </a:solidFill>
                <a:latin typeface="Arial" panose="020B0604020202020204" pitchFamily="34" charset="0"/>
                <a:cs typeface="Arial" panose="020B0604020202020204" pitchFamily="34" charset="0"/>
              </a:rPr>
              <a:t>3</a:t>
            </a:r>
          </a:p>
        </p:txBody>
      </p:sp>
      <p:sp>
        <p:nvSpPr>
          <p:cNvPr id="2" name="Rectangle 1"/>
          <p:cNvSpPr/>
          <p:nvPr/>
        </p:nvSpPr>
        <p:spPr>
          <a:xfrm>
            <a:off x="874373" y="1396349"/>
            <a:ext cx="3005951" cy="646331"/>
          </a:xfrm>
          <a:prstGeom prst="rect">
            <a:avLst/>
          </a:prstGeom>
        </p:spPr>
        <p:txBody>
          <a:bodyPr wrap="none">
            <a:spAutoFit/>
          </a:bodyPr>
          <a:lstStyle/>
          <a:p>
            <a:pPr algn="ctr"/>
            <a:r>
              <a:rPr lang="en-US" sz="3600" dirty="0" err="1" smtClean="0">
                <a:ln w="0"/>
                <a:effectLst>
                  <a:outerShdw blurRad="38100" dist="19050" dir="2700000" algn="tl" rotWithShape="0">
                    <a:schemeClr val="dk1">
                      <a:alpha val="40000"/>
                    </a:schemeClr>
                  </a:outerShdw>
                </a:effectLst>
                <a:latin typeface="Arial Black" panose="020B0A04020102020204" pitchFamily="34" charset="0"/>
              </a:rPr>
              <a:t>Umsetzung</a:t>
            </a:r>
            <a:endParaRPr lang="en-US" sz="3600" b="1" spc="50" dirty="0" smtClean="0">
              <a:ln w="9525" cmpd="sng">
                <a:solidFill>
                  <a:schemeClr val="tx1"/>
                </a:solidFill>
                <a:prstDash val="solid"/>
              </a:ln>
              <a:effectLst>
                <a:glow rad="38100">
                  <a:schemeClr val="accent1">
                    <a:alpha val="40000"/>
                  </a:schemeClr>
                </a:glow>
              </a:effectLst>
              <a:latin typeface="Arial Black" panose="020B0A04020102020204" pitchFamily="34" charset="0"/>
            </a:endParaRPr>
          </a:p>
        </p:txBody>
      </p:sp>
      <p:pic>
        <p:nvPicPr>
          <p:cNvPr id="5" name="Picture 4"/>
          <p:cNvPicPr>
            <a:picLocks noChangeAspect="1"/>
          </p:cNvPicPr>
          <p:nvPr/>
        </p:nvPicPr>
        <p:blipFill>
          <a:blip r:embed="rId3"/>
          <a:stretch>
            <a:fillRect/>
          </a:stretch>
        </p:blipFill>
        <p:spPr>
          <a:xfrm>
            <a:off x="2231073" y="2110774"/>
            <a:ext cx="8371046" cy="4499991"/>
          </a:xfrm>
          <a:prstGeom prst="rect">
            <a:avLst/>
          </a:prstGeom>
        </p:spPr>
      </p:pic>
    </p:spTree>
    <p:extLst>
      <p:ext uri="{BB962C8B-B14F-4D97-AF65-F5344CB8AC3E}">
        <p14:creationId xmlns:p14="http://schemas.microsoft.com/office/powerpoint/2010/main" val="21798492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426866" y="1780480"/>
            <a:ext cx="10339754" cy="4843306"/>
          </a:xfrm>
          <a:prstGeom prst="rect">
            <a:avLst/>
          </a:prstGeom>
          <a:solidFill>
            <a:srgbClr val="FFFFFF"/>
          </a:solidFill>
          <a:ln w="63500" cmpd="dbl">
            <a:solidFill>
              <a:srgbClr val="85CD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0" y="798022"/>
            <a:ext cx="12192000" cy="0"/>
          </a:xfrm>
          <a:prstGeom prst="line">
            <a:avLst/>
          </a:prstGeom>
          <a:ln w="82550" cmpd="dbl">
            <a:solidFill>
              <a:srgbClr val="77C7C1"/>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787891" y="280631"/>
            <a:ext cx="1291059" cy="369332"/>
          </a:xfrm>
          <a:prstGeom prst="rect">
            <a:avLst/>
          </a:prstGeom>
        </p:spPr>
        <p:txBody>
          <a:bodyPr wrap="none">
            <a:spAutoFit/>
          </a:bodyPr>
          <a:lstStyle/>
          <a:p>
            <a:pPr algn="ctr"/>
            <a:r>
              <a:rPr lang="en-US" dirty="0" err="1" smtClean="0">
                <a:ln w="0"/>
                <a:effectLst>
                  <a:outerShdw blurRad="38100" dist="19050" dir="2700000" algn="tl" rotWithShape="0">
                    <a:schemeClr val="dk1">
                      <a:alpha val="40000"/>
                    </a:schemeClr>
                  </a:outerShdw>
                </a:effectLst>
                <a:latin typeface="Arial Black" panose="020B0A04020102020204" pitchFamily="34" charset="0"/>
              </a:rPr>
              <a:t>Ergebnis</a:t>
            </a:r>
            <a:endParaRPr lang="en-US" dirty="0">
              <a:ln w="0"/>
              <a:effectLst>
                <a:outerShdw blurRad="38100" dist="19050" dir="2700000" algn="tl" rotWithShape="0">
                  <a:schemeClr val="dk1">
                    <a:alpha val="40000"/>
                  </a:schemeClr>
                </a:outerShdw>
              </a:effectLst>
              <a:latin typeface="Arial Black" panose="020B0A04020102020204" pitchFamily="34" charset="0"/>
            </a:endParaRPr>
          </a:p>
        </p:txBody>
      </p:sp>
      <p:sp>
        <p:nvSpPr>
          <p:cNvPr id="9" name="Oval 8"/>
          <p:cNvSpPr/>
          <p:nvPr/>
        </p:nvSpPr>
        <p:spPr>
          <a:xfrm>
            <a:off x="181826" y="238182"/>
            <a:ext cx="453938" cy="411781"/>
          </a:xfrm>
          <a:prstGeom prst="ellipse">
            <a:avLst/>
          </a:prstGeom>
          <a:solidFill>
            <a:srgbClr val="85CD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95000"/>
                    <a:lumOff val="5000"/>
                  </a:schemeClr>
                </a:solidFill>
                <a:latin typeface="Arial" panose="020B0604020202020204" pitchFamily="34" charset="0"/>
                <a:cs typeface="Arial" panose="020B0604020202020204" pitchFamily="34" charset="0"/>
              </a:rPr>
              <a:t>3</a:t>
            </a:r>
          </a:p>
        </p:txBody>
      </p:sp>
      <p:sp>
        <p:nvSpPr>
          <p:cNvPr id="2" name="Rectangle 1"/>
          <p:cNvSpPr/>
          <p:nvPr/>
        </p:nvSpPr>
        <p:spPr>
          <a:xfrm>
            <a:off x="4999877" y="946082"/>
            <a:ext cx="2397388" cy="646331"/>
          </a:xfrm>
          <a:prstGeom prst="rect">
            <a:avLst/>
          </a:prstGeom>
        </p:spPr>
        <p:txBody>
          <a:bodyPr wrap="none">
            <a:spAutoFit/>
          </a:bodyPr>
          <a:lstStyle/>
          <a:p>
            <a:pPr algn="ctr"/>
            <a:r>
              <a:rPr lang="en-US" sz="3600" dirty="0" err="1" smtClean="0">
                <a:ln w="0"/>
                <a:effectLst>
                  <a:outerShdw blurRad="38100" dist="19050" dir="2700000" algn="tl" rotWithShape="0">
                    <a:schemeClr val="dk1">
                      <a:alpha val="40000"/>
                    </a:schemeClr>
                  </a:outerShdw>
                </a:effectLst>
                <a:latin typeface="Arial Black" panose="020B0A04020102020204" pitchFamily="34" charset="0"/>
              </a:rPr>
              <a:t>Ergebnis</a:t>
            </a:r>
            <a:endParaRPr lang="en-US" sz="3600" b="1" spc="50" dirty="0" smtClean="0">
              <a:ln w="9525" cmpd="sng">
                <a:solidFill>
                  <a:schemeClr val="tx1"/>
                </a:solidFill>
                <a:prstDash val="solid"/>
              </a:ln>
              <a:effectLst>
                <a:glow rad="38100">
                  <a:schemeClr val="accent1">
                    <a:alpha val="40000"/>
                  </a:schemeClr>
                </a:glow>
              </a:effectLst>
              <a:latin typeface="Arial Black" panose="020B0A04020102020204" pitchFamily="34" charset="0"/>
            </a:endParaRPr>
          </a:p>
        </p:txBody>
      </p:sp>
      <p:pic>
        <p:nvPicPr>
          <p:cNvPr id="8" name="Picture 7"/>
          <p:cNvPicPr>
            <a:picLocks noChangeAspect="1"/>
          </p:cNvPicPr>
          <p:nvPr/>
        </p:nvPicPr>
        <p:blipFill>
          <a:blip r:embed="rId3"/>
          <a:stretch>
            <a:fillRect/>
          </a:stretch>
        </p:blipFill>
        <p:spPr>
          <a:xfrm>
            <a:off x="1815190" y="1972340"/>
            <a:ext cx="9691211" cy="4596765"/>
          </a:xfrm>
          <a:prstGeom prst="rect">
            <a:avLst/>
          </a:prstGeom>
        </p:spPr>
      </p:pic>
      <p:cxnSp>
        <p:nvCxnSpPr>
          <p:cNvPr id="16" name="Straight Connector 15"/>
          <p:cNvCxnSpPr/>
          <p:nvPr/>
        </p:nvCxnSpPr>
        <p:spPr>
          <a:xfrm>
            <a:off x="5593404" y="1592413"/>
            <a:ext cx="1468877" cy="0"/>
          </a:xfrm>
          <a:prstGeom prst="line">
            <a:avLst/>
          </a:prstGeom>
          <a:ln w="63500">
            <a:solidFill>
              <a:srgbClr val="77C7C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60263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798022"/>
            <a:ext cx="12192000" cy="0"/>
          </a:xfrm>
          <a:prstGeom prst="line">
            <a:avLst/>
          </a:prstGeom>
          <a:ln w="82550" cmpd="dbl">
            <a:solidFill>
              <a:srgbClr val="77C7C1"/>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631042" y="280631"/>
            <a:ext cx="5464958" cy="369332"/>
          </a:xfrm>
          <a:prstGeom prst="rect">
            <a:avLst/>
          </a:prstGeom>
        </p:spPr>
        <p:txBody>
          <a:bodyPr wrap="none">
            <a:spAutoFit/>
          </a:bodyPr>
          <a:lstStyle/>
          <a:p>
            <a:pPr algn="ctr"/>
            <a:r>
              <a:rPr lang="en-US" dirty="0" err="1" smtClean="0">
                <a:ln w="0"/>
                <a:effectLst>
                  <a:outerShdw blurRad="38100" dist="19050" dir="2700000" algn="tl" rotWithShape="0">
                    <a:schemeClr val="dk1">
                      <a:alpha val="40000"/>
                    </a:schemeClr>
                  </a:outerShdw>
                </a:effectLst>
                <a:latin typeface="Arial Black" panose="020B0A04020102020204" pitchFamily="34" charset="0"/>
              </a:rPr>
              <a:t>Diagrammen</a:t>
            </a:r>
            <a:r>
              <a:rPr lang="en-US" dirty="0" smtClean="0">
                <a:ln w="0"/>
                <a:effectLst>
                  <a:outerShdw blurRad="38100" dist="19050" dir="2700000" algn="tl" rotWithShape="0">
                    <a:schemeClr val="dk1">
                      <a:alpha val="40000"/>
                    </a:schemeClr>
                  </a:outerShdw>
                </a:effectLst>
                <a:latin typeface="Arial Black" panose="020B0A04020102020204" pitchFamily="34" charset="0"/>
              </a:rPr>
              <a:t> </a:t>
            </a:r>
            <a:r>
              <a:rPr lang="en-US" dirty="0" err="1" smtClean="0">
                <a:ln w="0"/>
                <a:effectLst>
                  <a:outerShdw blurRad="38100" dist="19050" dir="2700000" algn="tl" rotWithShape="0">
                    <a:schemeClr val="dk1">
                      <a:alpha val="40000"/>
                    </a:schemeClr>
                  </a:outerShdw>
                </a:effectLst>
                <a:latin typeface="Arial Black" panose="020B0A04020102020204" pitchFamily="34" charset="0"/>
              </a:rPr>
              <a:t>für</a:t>
            </a:r>
            <a:r>
              <a:rPr lang="en-US" dirty="0" smtClean="0">
                <a:ln w="0"/>
                <a:effectLst>
                  <a:outerShdw blurRad="38100" dist="19050" dir="2700000" algn="tl" rotWithShape="0">
                    <a:schemeClr val="dk1">
                      <a:alpha val="40000"/>
                    </a:schemeClr>
                  </a:outerShdw>
                </a:effectLst>
                <a:latin typeface="Arial Black" panose="020B0A04020102020204" pitchFamily="34" charset="0"/>
              </a:rPr>
              <a:t> die </a:t>
            </a:r>
            <a:r>
              <a:rPr lang="en-US" dirty="0" err="1" smtClean="0">
                <a:ln w="0"/>
                <a:effectLst>
                  <a:outerShdw blurRad="38100" dist="19050" dir="2700000" algn="tl" rotWithShape="0">
                    <a:schemeClr val="dk1">
                      <a:alpha val="40000"/>
                    </a:schemeClr>
                  </a:outerShdw>
                </a:effectLst>
                <a:latin typeface="Arial Black" panose="020B0A04020102020204" pitchFamily="34" charset="0"/>
              </a:rPr>
              <a:t>Leistung</a:t>
            </a:r>
            <a:r>
              <a:rPr lang="en-US" dirty="0" smtClean="0">
                <a:ln w="0"/>
                <a:effectLst>
                  <a:outerShdw blurRad="38100" dist="19050" dir="2700000" algn="tl" rotWithShape="0">
                    <a:schemeClr val="dk1">
                      <a:alpha val="40000"/>
                    </a:schemeClr>
                  </a:outerShdw>
                </a:effectLst>
                <a:latin typeface="Arial Black" panose="020B0A04020102020204" pitchFamily="34" charset="0"/>
              </a:rPr>
              <a:t> und </a:t>
            </a:r>
            <a:r>
              <a:rPr lang="en-US" dirty="0" err="1" smtClean="0">
                <a:ln w="0"/>
                <a:effectLst>
                  <a:outerShdw blurRad="38100" dist="19050" dir="2700000" algn="tl" rotWithShape="0">
                    <a:schemeClr val="dk1">
                      <a:alpha val="40000"/>
                    </a:schemeClr>
                  </a:outerShdw>
                </a:effectLst>
                <a:latin typeface="Arial Black" panose="020B0A04020102020204" pitchFamily="34" charset="0"/>
              </a:rPr>
              <a:t>Laufzeit</a:t>
            </a:r>
            <a:endParaRPr lang="en-US" dirty="0">
              <a:ln w="0"/>
              <a:effectLst>
                <a:outerShdw blurRad="38100" dist="19050" dir="2700000" algn="tl" rotWithShape="0">
                  <a:schemeClr val="dk1">
                    <a:alpha val="40000"/>
                  </a:schemeClr>
                </a:outerShdw>
              </a:effectLst>
              <a:latin typeface="Arial Black" panose="020B0A04020102020204" pitchFamily="34" charset="0"/>
            </a:endParaRPr>
          </a:p>
        </p:txBody>
      </p:sp>
      <p:sp>
        <p:nvSpPr>
          <p:cNvPr id="9" name="Oval 8"/>
          <p:cNvSpPr/>
          <p:nvPr/>
        </p:nvSpPr>
        <p:spPr>
          <a:xfrm>
            <a:off x="181826" y="238182"/>
            <a:ext cx="453938" cy="411781"/>
          </a:xfrm>
          <a:prstGeom prst="ellipse">
            <a:avLst/>
          </a:prstGeom>
          <a:solidFill>
            <a:srgbClr val="85CD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95000"/>
                    <a:lumOff val="5000"/>
                  </a:schemeClr>
                </a:solidFill>
                <a:latin typeface="Arial" panose="020B0604020202020204" pitchFamily="34" charset="0"/>
                <a:cs typeface="Arial" panose="020B0604020202020204" pitchFamily="34" charset="0"/>
              </a:rPr>
              <a:t>4</a:t>
            </a:r>
          </a:p>
        </p:txBody>
      </p:sp>
      <p:pic>
        <p:nvPicPr>
          <p:cNvPr id="5" name="Picture 4"/>
          <p:cNvPicPr>
            <a:picLocks noChangeAspect="1"/>
          </p:cNvPicPr>
          <p:nvPr/>
        </p:nvPicPr>
        <p:blipFill>
          <a:blip r:embed="rId3"/>
          <a:stretch>
            <a:fillRect/>
          </a:stretch>
        </p:blipFill>
        <p:spPr>
          <a:xfrm>
            <a:off x="406484" y="2275527"/>
            <a:ext cx="5914073" cy="3213735"/>
          </a:xfrm>
          <a:prstGeom prst="rect">
            <a:avLst/>
          </a:prstGeom>
        </p:spPr>
      </p:pic>
      <p:pic>
        <p:nvPicPr>
          <p:cNvPr id="8" name="Picture 7"/>
          <p:cNvPicPr>
            <a:picLocks noChangeAspect="1"/>
          </p:cNvPicPr>
          <p:nvPr/>
        </p:nvPicPr>
        <p:blipFill>
          <a:blip r:embed="rId4"/>
          <a:stretch>
            <a:fillRect/>
          </a:stretch>
        </p:blipFill>
        <p:spPr>
          <a:xfrm>
            <a:off x="6522044" y="2275527"/>
            <a:ext cx="5362194" cy="3135821"/>
          </a:xfrm>
          <a:prstGeom prst="rect">
            <a:avLst/>
          </a:prstGeom>
        </p:spPr>
      </p:pic>
      <p:sp>
        <p:nvSpPr>
          <p:cNvPr id="10" name="Rectangle 9"/>
          <p:cNvSpPr/>
          <p:nvPr/>
        </p:nvSpPr>
        <p:spPr>
          <a:xfrm>
            <a:off x="4368043" y="1162829"/>
            <a:ext cx="3388685" cy="646331"/>
          </a:xfrm>
          <a:prstGeom prst="rect">
            <a:avLst/>
          </a:prstGeom>
        </p:spPr>
        <p:txBody>
          <a:bodyPr wrap="none">
            <a:spAutoFit/>
          </a:bodyPr>
          <a:lstStyle/>
          <a:p>
            <a:pPr algn="ctr"/>
            <a:r>
              <a:rPr lang="en-US" sz="3600" dirty="0" err="1" smtClean="0">
                <a:ln w="0"/>
                <a:effectLst>
                  <a:outerShdw blurRad="38100" dist="19050" dir="2700000" algn="tl" rotWithShape="0">
                    <a:schemeClr val="dk1">
                      <a:alpha val="40000"/>
                    </a:schemeClr>
                  </a:outerShdw>
                </a:effectLst>
                <a:latin typeface="Arial Black" panose="020B0A04020102020204" pitchFamily="34" charset="0"/>
              </a:rPr>
              <a:t>Diagrammen</a:t>
            </a:r>
            <a:endParaRPr lang="en-US" sz="3600" b="1" spc="50" dirty="0" smtClean="0">
              <a:ln w="9525" cmpd="sng">
                <a:solidFill>
                  <a:schemeClr val="tx1"/>
                </a:solidFill>
                <a:prstDash val="solid"/>
              </a:ln>
              <a:effectLst>
                <a:glow rad="38100">
                  <a:schemeClr val="accent1">
                    <a:alpha val="40000"/>
                  </a:schemeClr>
                </a:glow>
              </a:effectLst>
              <a:latin typeface="Arial Black" panose="020B0A04020102020204" pitchFamily="34" charset="0"/>
            </a:endParaRPr>
          </a:p>
        </p:txBody>
      </p:sp>
      <p:cxnSp>
        <p:nvCxnSpPr>
          <p:cNvPr id="11" name="Straight Connector 10"/>
          <p:cNvCxnSpPr/>
          <p:nvPr/>
        </p:nvCxnSpPr>
        <p:spPr>
          <a:xfrm>
            <a:off x="5457217" y="1809160"/>
            <a:ext cx="1468877" cy="0"/>
          </a:xfrm>
          <a:prstGeom prst="line">
            <a:avLst/>
          </a:prstGeom>
          <a:ln w="63500">
            <a:solidFill>
              <a:srgbClr val="77C7C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635764" y="5680949"/>
            <a:ext cx="4821453" cy="584775"/>
          </a:xfrm>
          <a:prstGeom prst="rect">
            <a:avLst/>
          </a:prstGeom>
          <a:noFill/>
        </p:spPr>
        <p:txBody>
          <a:bodyPr wrap="square" rtlCol="0">
            <a:spAutoFit/>
          </a:bodyPr>
          <a:lstStyle/>
          <a:p>
            <a:r>
              <a:rPr lang="en-US" sz="1600" dirty="0" smtClean="0"/>
              <a:t>4.1 </a:t>
            </a:r>
            <a:r>
              <a:rPr lang="en-US" sz="1600" dirty="0" err="1" smtClean="0"/>
              <a:t>Vergleich</a:t>
            </a:r>
            <a:r>
              <a:rPr lang="en-US" sz="1600" dirty="0" smtClean="0"/>
              <a:t> der </a:t>
            </a:r>
            <a:r>
              <a:rPr lang="en-US" sz="1600" dirty="0" err="1" smtClean="0"/>
              <a:t>Laufzeit</a:t>
            </a:r>
            <a:r>
              <a:rPr lang="en-US" sz="1600" dirty="0" smtClean="0"/>
              <a:t> </a:t>
            </a:r>
            <a:r>
              <a:rPr lang="en-US" sz="1600" dirty="0" err="1" smtClean="0"/>
              <a:t>zwischen</a:t>
            </a:r>
            <a:r>
              <a:rPr lang="en-US" sz="1600" dirty="0" smtClean="0"/>
              <a:t> </a:t>
            </a:r>
            <a:r>
              <a:rPr lang="en-US" sz="1600" dirty="0" err="1" smtClean="0"/>
              <a:t>verschiedenen</a:t>
            </a:r>
            <a:r>
              <a:rPr lang="en-US" sz="1600" dirty="0" smtClean="0"/>
              <a:t> </a:t>
            </a:r>
            <a:r>
              <a:rPr lang="en-US" sz="1600" dirty="0" err="1" smtClean="0"/>
              <a:t>Anzahl</a:t>
            </a:r>
            <a:r>
              <a:rPr lang="en-US" sz="1600" dirty="0" smtClean="0"/>
              <a:t> von Input-</a:t>
            </a:r>
            <a:r>
              <a:rPr lang="en-US" sz="1600" dirty="0" err="1" smtClean="0"/>
              <a:t>Textdateien</a:t>
            </a:r>
            <a:r>
              <a:rPr lang="en-US" sz="1600" dirty="0" smtClean="0"/>
              <a:t>.</a:t>
            </a:r>
            <a:endParaRPr lang="en-US" sz="1600" dirty="0"/>
          </a:p>
        </p:txBody>
      </p:sp>
      <p:sp>
        <p:nvSpPr>
          <p:cNvPr id="12" name="TextBox 11"/>
          <p:cNvSpPr txBox="1"/>
          <p:nvPr/>
        </p:nvSpPr>
        <p:spPr>
          <a:xfrm>
            <a:off x="6792414" y="5683822"/>
            <a:ext cx="4821453" cy="338554"/>
          </a:xfrm>
          <a:prstGeom prst="rect">
            <a:avLst/>
          </a:prstGeom>
          <a:noFill/>
        </p:spPr>
        <p:txBody>
          <a:bodyPr wrap="square" rtlCol="0">
            <a:spAutoFit/>
          </a:bodyPr>
          <a:lstStyle/>
          <a:p>
            <a:r>
              <a:rPr lang="en-US" sz="1600" dirty="0" smtClean="0"/>
              <a:t>4.2 </a:t>
            </a:r>
            <a:r>
              <a:rPr lang="en-US" sz="1600" dirty="0" err="1" smtClean="0"/>
              <a:t>Vergleich</a:t>
            </a:r>
            <a:r>
              <a:rPr lang="en-US" sz="1600" dirty="0" smtClean="0"/>
              <a:t> der </a:t>
            </a:r>
            <a:r>
              <a:rPr lang="en-US" sz="1600" dirty="0" err="1" smtClean="0"/>
              <a:t>Laufzeit</a:t>
            </a:r>
            <a:r>
              <a:rPr lang="en-US" sz="1600" dirty="0" smtClean="0"/>
              <a:t> </a:t>
            </a:r>
            <a:r>
              <a:rPr lang="en-US" sz="1600" dirty="0" err="1" smtClean="0"/>
              <a:t>zwischen</a:t>
            </a:r>
            <a:r>
              <a:rPr lang="en-US" sz="1600" dirty="0" smtClean="0"/>
              <a:t> Hadoop und Docker.</a:t>
            </a:r>
            <a:endParaRPr lang="en-US" sz="1600" dirty="0"/>
          </a:p>
        </p:txBody>
      </p:sp>
    </p:spTree>
    <p:extLst>
      <p:ext uri="{BB962C8B-B14F-4D97-AF65-F5344CB8AC3E}">
        <p14:creationId xmlns:p14="http://schemas.microsoft.com/office/powerpoint/2010/main" val="39294474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798022"/>
            <a:ext cx="12192000" cy="0"/>
          </a:xfrm>
          <a:prstGeom prst="line">
            <a:avLst/>
          </a:prstGeom>
          <a:ln w="82550" cmpd="dbl">
            <a:solidFill>
              <a:srgbClr val="77C7C1"/>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767942" y="295949"/>
            <a:ext cx="794256" cy="369332"/>
          </a:xfrm>
          <a:prstGeom prst="rect">
            <a:avLst/>
          </a:prstGeom>
        </p:spPr>
        <p:txBody>
          <a:bodyPr wrap="none">
            <a:spAutoFit/>
          </a:bodyPr>
          <a:lstStyle/>
          <a:p>
            <a:pPr algn="ctr"/>
            <a:r>
              <a:rPr lang="en-US" dirty="0" err="1" smtClean="0">
                <a:ln w="0"/>
                <a:effectLst>
                  <a:outerShdw blurRad="38100" dist="19050" dir="2700000" algn="tl" rotWithShape="0">
                    <a:schemeClr val="dk1">
                      <a:alpha val="40000"/>
                    </a:schemeClr>
                  </a:outerShdw>
                </a:effectLst>
                <a:latin typeface="Arial Black" panose="020B0A04020102020204" pitchFamily="34" charset="0"/>
              </a:rPr>
              <a:t>Fazit</a:t>
            </a:r>
            <a:endParaRPr lang="en-US" dirty="0">
              <a:ln w="0"/>
              <a:effectLst>
                <a:outerShdw blurRad="38100" dist="19050" dir="2700000" algn="tl" rotWithShape="0">
                  <a:schemeClr val="dk1">
                    <a:alpha val="40000"/>
                  </a:schemeClr>
                </a:outerShdw>
              </a:effectLst>
              <a:latin typeface="Arial Black" panose="020B0A04020102020204" pitchFamily="34" charset="0"/>
            </a:endParaRPr>
          </a:p>
        </p:txBody>
      </p:sp>
      <p:sp>
        <p:nvSpPr>
          <p:cNvPr id="9" name="Oval 8"/>
          <p:cNvSpPr/>
          <p:nvPr/>
        </p:nvSpPr>
        <p:spPr>
          <a:xfrm>
            <a:off x="181826" y="238182"/>
            <a:ext cx="453938" cy="411781"/>
          </a:xfrm>
          <a:prstGeom prst="ellipse">
            <a:avLst/>
          </a:prstGeom>
          <a:solidFill>
            <a:srgbClr val="85CD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95000"/>
                    <a:lumOff val="5000"/>
                  </a:schemeClr>
                </a:solidFill>
                <a:latin typeface="Arial" panose="020B0604020202020204" pitchFamily="34" charset="0"/>
                <a:cs typeface="Arial" panose="020B0604020202020204" pitchFamily="34" charset="0"/>
              </a:rPr>
              <a:t>5</a:t>
            </a:r>
            <a:endParaRPr lang="en-US" sz="16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10" name="Rectangle 9"/>
          <p:cNvSpPr/>
          <p:nvPr/>
        </p:nvSpPr>
        <p:spPr>
          <a:xfrm>
            <a:off x="4903358" y="1649212"/>
            <a:ext cx="2013436" cy="923330"/>
          </a:xfrm>
          <a:prstGeom prst="rect">
            <a:avLst/>
          </a:prstGeom>
        </p:spPr>
        <p:txBody>
          <a:bodyPr wrap="none">
            <a:spAutoFit/>
          </a:bodyPr>
          <a:lstStyle/>
          <a:p>
            <a:pPr algn="ctr"/>
            <a:r>
              <a:rPr lang="en-US" sz="5400" dirty="0" err="1" smtClean="0">
                <a:ln w="0"/>
                <a:effectLst>
                  <a:outerShdw blurRad="38100" dist="19050" dir="2700000" algn="tl" rotWithShape="0">
                    <a:schemeClr val="dk1">
                      <a:alpha val="40000"/>
                    </a:schemeClr>
                  </a:outerShdw>
                </a:effectLst>
                <a:latin typeface="Arial Black" panose="020B0A04020102020204" pitchFamily="34" charset="0"/>
              </a:rPr>
              <a:t>Fazit</a:t>
            </a:r>
            <a:endParaRPr lang="en-US" sz="5400" b="1" spc="50" dirty="0" smtClean="0">
              <a:ln w="9525" cmpd="sng">
                <a:solidFill>
                  <a:schemeClr val="tx1"/>
                </a:solidFill>
                <a:prstDash val="solid"/>
              </a:ln>
              <a:effectLst>
                <a:glow rad="38100">
                  <a:schemeClr val="accent1">
                    <a:alpha val="40000"/>
                  </a:schemeClr>
                </a:glow>
              </a:effectLst>
              <a:latin typeface="Arial Black" panose="020B0A04020102020204" pitchFamily="34" charset="0"/>
            </a:endParaRPr>
          </a:p>
        </p:txBody>
      </p:sp>
      <p:cxnSp>
        <p:nvCxnSpPr>
          <p:cNvPr id="11" name="Straight Connector 10"/>
          <p:cNvCxnSpPr/>
          <p:nvPr/>
        </p:nvCxnSpPr>
        <p:spPr>
          <a:xfrm>
            <a:off x="5214550" y="2490097"/>
            <a:ext cx="1468877" cy="0"/>
          </a:xfrm>
          <a:prstGeom prst="line">
            <a:avLst/>
          </a:prstGeom>
          <a:ln w="63500">
            <a:solidFill>
              <a:srgbClr val="77C7C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88164" y="2818530"/>
            <a:ext cx="10478278" cy="2246529"/>
          </a:xfrm>
          <a:prstGeom prst="rect">
            <a:avLst/>
          </a:prstGeom>
          <a:solidFill>
            <a:srgbClr val="E6E6E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150000"/>
              </a:lnSpc>
            </a:pPr>
            <a:r>
              <a:rPr lang="de-DE" sz="1600" b="1" dirty="0" smtClean="0">
                <a:solidFill>
                  <a:schemeClr val="tx1">
                    <a:lumMod val="95000"/>
                    <a:lumOff val="5000"/>
                  </a:schemeClr>
                </a:solidFill>
              </a:rPr>
              <a:t>Häufigkeitsberechnung</a:t>
            </a:r>
            <a:endParaRPr lang="de-DE" sz="1600" dirty="0" smtClean="0">
              <a:solidFill>
                <a:schemeClr val="tx1">
                  <a:lumMod val="95000"/>
                  <a:lumOff val="5000"/>
                </a:schemeClr>
              </a:solidFill>
            </a:endParaRPr>
          </a:p>
          <a:p>
            <a:pPr marL="742950" lvl="1" indent="-285750">
              <a:lnSpc>
                <a:spcPct val="150000"/>
              </a:lnSpc>
              <a:buFont typeface="Arial" panose="020B0604020202020204" pitchFamily="34" charset="0"/>
              <a:buChar char="•"/>
            </a:pPr>
            <a:r>
              <a:rPr lang="de-DE" sz="1600" dirty="0" smtClean="0">
                <a:solidFill>
                  <a:schemeClr val="tx1">
                    <a:lumMod val="95000"/>
                    <a:lumOff val="5000"/>
                  </a:schemeClr>
                </a:solidFill>
              </a:rPr>
              <a:t>Berechnen </a:t>
            </a:r>
            <a:r>
              <a:rPr lang="de-DE" sz="1600" dirty="0">
                <a:solidFill>
                  <a:schemeClr val="tx1">
                    <a:lumMod val="95000"/>
                    <a:lumOff val="5000"/>
                  </a:schemeClr>
                </a:solidFill>
              </a:rPr>
              <a:t>Sie die Vorkommenshäufigkeit für alle Wörter in gegebenen </a:t>
            </a:r>
            <a:r>
              <a:rPr lang="de-DE" sz="1600" dirty="0" smtClean="0">
                <a:solidFill>
                  <a:schemeClr val="tx1">
                    <a:lumMod val="95000"/>
                    <a:lumOff val="5000"/>
                  </a:schemeClr>
                </a:solidFill>
              </a:rPr>
              <a:t>Texten</a:t>
            </a:r>
          </a:p>
          <a:p>
            <a:pPr marL="742950" lvl="1" indent="-285750">
              <a:lnSpc>
                <a:spcPct val="150000"/>
              </a:lnSpc>
              <a:buFont typeface="Arial" panose="020B0604020202020204" pitchFamily="34" charset="0"/>
              <a:buChar char="•"/>
            </a:pPr>
            <a:r>
              <a:rPr lang="de-DE" sz="1600" dirty="0" smtClean="0">
                <a:solidFill>
                  <a:schemeClr val="tx1">
                    <a:lumMod val="95000"/>
                    <a:lumOff val="5000"/>
                  </a:schemeClr>
                </a:solidFill>
              </a:rPr>
              <a:t>Stellen Sie die Ergebnisse als TOP-10 Liste getrennt für jede Sprachevor,mit Ausnahmeder Stoppwörter (z.B. “a”, “an”, “the”, “of”, “und”, “mit”, “la”,“и”,“же”usw.)</a:t>
            </a:r>
            <a:endParaRPr lang="en-US" sz="1600" dirty="0">
              <a:solidFill>
                <a:schemeClr val="tx1">
                  <a:lumMod val="95000"/>
                  <a:lumOff val="5000"/>
                </a:schemeClr>
              </a:solidFill>
            </a:endParaRPr>
          </a:p>
        </p:txBody>
      </p:sp>
      <p:cxnSp>
        <p:nvCxnSpPr>
          <p:cNvPr id="14" name="Straight Connector 13"/>
          <p:cNvCxnSpPr/>
          <p:nvPr/>
        </p:nvCxnSpPr>
        <p:spPr>
          <a:xfrm>
            <a:off x="3112493" y="5211375"/>
            <a:ext cx="6008914" cy="0"/>
          </a:xfrm>
          <a:prstGeom prst="line">
            <a:avLst/>
          </a:prstGeom>
          <a:ln w="63500">
            <a:solidFill>
              <a:srgbClr val="77C7C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00851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B1DFDC">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5" name="Rectangle 4"/>
          <p:cNvSpPr/>
          <p:nvPr/>
        </p:nvSpPr>
        <p:spPr>
          <a:xfrm>
            <a:off x="2202349" y="2367816"/>
            <a:ext cx="7549054" cy="1569660"/>
          </a:xfrm>
          <a:prstGeom prst="rect">
            <a:avLst/>
          </a:prstGeom>
          <a:noFill/>
        </p:spPr>
        <p:txBody>
          <a:bodyPr wrap="none" lIns="91440" tIns="45720" rIns="91440" bIns="45720">
            <a:spAutoFit/>
          </a:bodyPr>
          <a:lstStyle/>
          <a:p>
            <a:pPr algn="ctr"/>
            <a:r>
              <a:rPr lang="en-US" sz="9600" b="1" dirty="0" err="1"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Vielen</a:t>
            </a:r>
            <a:r>
              <a:rPr lang="en-US" sz="96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 Dank!</a:t>
            </a:r>
            <a:endParaRPr lang="en-US" sz="96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endParaRPr>
          </a:p>
        </p:txBody>
      </p:sp>
      <p:sp>
        <p:nvSpPr>
          <p:cNvPr id="6" name="Rectangle 5"/>
          <p:cNvSpPr/>
          <p:nvPr/>
        </p:nvSpPr>
        <p:spPr>
          <a:xfrm>
            <a:off x="4055216" y="3937476"/>
            <a:ext cx="4081567" cy="677108"/>
          </a:xfrm>
          <a:prstGeom prst="rect">
            <a:avLst/>
          </a:prstGeom>
          <a:noFill/>
          <a:ln w="38100" cmpd="dbl">
            <a:solidFill>
              <a:schemeClr val="bg1"/>
            </a:solidFill>
          </a:ln>
        </p:spPr>
        <p:txBody>
          <a:bodyPr wrap="none" lIns="91440" tIns="45720" rIns="91440" bIns="45720">
            <a:spAutoFit/>
          </a:bodyPr>
          <a:lstStyle/>
          <a:p>
            <a:pPr algn="ctr"/>
            <a:r>
              <a:rPr lang="en-US" sz="38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Auf </a:t>
            </a:r>
            <a:r>
              <a:rPr lang="en-US" sz="3800" b="1" dirty="0" err="1"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Merksamkeit</a:t>
            </a:r>
            <a:endParaRPr lang="en-US" sz="38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52266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Group 62"/>
          <p:cNvGrpSpPr/>
          <p:nvPr/>
        </p:nvGrpSpPr>
        <p:grpSpPr>
          <a:xfrm>
            <a:off x="10325046" y="6011516"/>
            <a:ext cx="1729331" cy="573294"/>
            <a:chOff x="3530595" y="1112506"/>
            <a:chExt cx="2092151" cy="751492"/>
          </a:xfrm>
        </p:grpSpPr>
        <p:grpSp>
          <p:nvGrpSpPr>
            <p:cNvPr id="44" name="Group 43"/>
            <p:cNvGrpSpPr/>
            <p:nvPr/>
          </p:nvGrpSpPr>
          <p:grpSpPr>
            <a:xfrm>
              <a:off x="3530595" y="1112506"/>
              <a:ext cx="2091270" cy="181389"/>
              <a:chOff x="3530595" y="1112506"/>
              <a:chExt cx="2091270" cy="181389"/>
            </a:xfrm>
          </p:grpSpPr>
          <p:grpSp>
            <p:nvGrpSpPr>
              <p:cNvPr id="39" name="Group 38"/>
              <p:cNvGrpSpPr/>
              <p:nvPr/>
            </p:nvGrpSpPr>
            <p:grpSpPr>
              <a:xfrm>
                <a:off x="3530595" y="1112506"/>
                <a:ext cx="973671" cy="174427"/>
                <a:chOff x="3530595" y="1112506"/>
                <a:chExt cx="973671" cy="174427"/>
              </a:xfrm>
            </p:grpSpPr>
            <p:sp>
              <p:nvSpPr>
                <p:cNvPr id="31" name="Rectangle 30"/>
                <p:cNvSpPr/>
                <p:nvPr/>
              </p:nvSpPr>
              <p:spPr>
                <a:xfrm>
                  <a:off x="3530595" y="1115697"/>
                  <a:ext cx="228605" cy="171236"/>
                </a:xfrm>
                <a:prstGeom prst="rect">
                  <a:avLst/>
                </a:prstGeom>
                <a:solidFill>
                  <a:srgbClr val="B1DF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903128" y="1115697"/>
                  <a:ext cx="228605" cy="171236"/>
                </a:xfrm>
                <a:prstGeom prst="rect">
                  <a:avLst/>
                </a:prstGeom>
                <a:solidFill>
                  <a:srgbClr val="B1DF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275661" y="1112506"/>
                  <a:ext cx="228605" cy="171236"/>
                </a:xfrm>
                <a:prstGeom prst="rect">
                  <a:avLst/>
                </a:prstGeom>
                <a:solidFill>
                  <a:srgbClr val="B1DF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p:cNvGrpSpPr/>
              <p:nvPr/>
            </p:nvGrpSpPr>
            <p:grpSpPr>
              <a:xfrm>
                <a:off x="4648194" y="1119468"/>
                <a:ext cx="973671" cy="174427"/>
                <a:chOff x="3530595" y="1112506"/>
                <a:chExt cx="973671" cy="174427"/>
              </a:xfrm>
            </p:grpSpPr>
            <p:sp>
              <p:nvSpPr>
                <p:cNvPr id="41" name="Rectangle 40"/>
                <p:cNvSpPr/>
                <p:nvPr/>
              </p:nvSpPr>
              <p:spPr>
                <a:xfrm>
                  <a:off x="3530595" y="1115697"/>
                  <a:ext cx="228605" cy="171236"/>
                </a:xfrm>
                <a:prstGeom prst="rect">
                  <a:avLst/>
                </a:prstGeom>
                <a:solidFill>
                  <a:srgbClr val="B1DF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903128" y="1115697"/>
                  <a:ext cx="228605" cy="171236"/>
                </a:xfrm>
                <a:prstGeom prst="rect">
                  <a:avLst/>
                </a:prstGeom>
                <a:solidFill>
                  <a:srgbClr val="B1DF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4275661" y="1112506"/>
                  <a:ext cx="228605" cy="171236"/>
                </a:xfrm>
                <a:prstGeom prst="rect">
                  <a:avLst/>
                </a:prstGeom>
                <a:solidFill>
                  <a:srgbClr val="B1DF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5" name="Group 44"/>
            <p:cNvGrpSpPr/>
            <p:nvPr/>
          </p:nvGrpSpPr>
          <p:grpSpPr>
            <a:xfrm>
              <a:off x="3530595" y="1395892"/>
              <a:ext cx="2091270" cy="181389"/>
              <a:chOff x="3530595" y="1112506"/>
              <a:chExt cx="2091270" cy="181389"/>
            </a:xfrm>
          </p:grpSpPr>
          <p:grpSp>
            <p:nvGrpSpPr>
              <p:cNvPr id="46" name="Group 45"/>
              <p:cNvGrpSpPr/>
              <p:nvPr/>
            </p:nvGrpSpPr>
            <p:grpSpPr>
              <a:xfrm>
                <a:off x="3530595" y="1112506"/>
                <a:ext cx="973671" cy="174427"/>
                <a:chOff x="3530595" y="1112506"/>
                <a:chExt cx="973671" cy="174427"/>
              </a:xfrm>
            </p:grpSpPr>
            <p:sp>
              <p:nvSpPr>
                <p:cNvPr id="51" name="Rectangle 50"/>
                <p:cNvSpPr/>
                <p:nvPr/>
              </p:nvSpPr>
              <p:spPr>
                <a:xfrm>
                  <a:off x="3530595" y="1115697"/>
                  <a:ext cx="228605" cy="171236"/>
                </a:xfrm>
                <a:prstGeom prst="rect">
                  <a:avLst/>
                </a:prstGeom>
                <a:solidFill>
                  <a:srgbClr val="B1DF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3903128" y="1115697"/>
                  <a:ext cx="228605" cy="171236"/>
                </a:xfrm>
                <a:prstGeom prst="rect">
                  <a:avLst/>
                </a:prstGeom>
                <a:solidFill>
                  <a:srgbClr val="B1DF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4275661" y="1112506"/>
                  <a:ext cx="228605" cy="171236"/>
                </a:xfrm>
                <a:prstGeom prst="rect">
                  <a:avLst/>
                </a:prstGeom>
                <a:solidFill>
                  <a:srgbClr val="B1DF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p:cNvGrpSpPr/>
              <p:nvPr/>
            </p:nvGrpSpPr>
            <p:grpSpPr>
              <a:xfrm>
                <a:off x="4648194" y="1119468"/>
                <a:ext cx="973671" cy="174427"/>
                <a:chOff x="3530595" y="1112506"/>
                <a:chExt cx="973671" cy="174427"/>
              </a:xfrm>
            </p:grpSpPr>
            <p:sp>
              <p:nvSpPr>
                <p:cNvPr id="48" name="Rectangle 47"/>
                <p:cNvSpPr/>
                <p:nvPr/>
              </p:nvSpPr>
              <p:spPr>
                <a:xfrm>
                  <a:off x="3530595" y="1115697"/>
                  <a:ext cx="228605" cy="171236"/>
                </a:xfrm>
                <a:prstGeom prst="rect">
                  <a:avLst/>
                </a:prstGeom>
                <a:solidFill>
                  <a:srgbClr val="B1DF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3903128" y="1115697"/>
                  <a:ext cx="228605" cy="171236"/>
                </a:xfrm>
                <a:prstGeom prst="rect">
                  <a:avLst/>
                </a:prstGeom>
                <a:solidFill>
                  <a:srgbClr val="B1DF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4275661" y="1112506"/>
                  <a:ext cx="228605" cy="171236"/>
                </a:xfrm>
                <a:prstGeom prst="rect">
                  <a:avLst/>
                </a:prstGeom>
                <a:solidFill>
                  <a:srgbClr val="B1DF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4" name="Group 53"/>
            <p:cNvGrpSpPr/>
            <p:nvPr/>
          </p:nvGrpSpPr>
          <p:grpSpPr>
            <a:xfrm>
              <a:off x="3531476" y="1682609"/>
              <a:ext cx="2091270" cy="181389"/>
              <a:chOff x="3530595" y="1112506"/>
              <a:chExt cx="2091270" cy="181389"/>
            </a:xfrm>
          </p:grpSpPr>
          <p:grpSp>
            <p:nvGrpSpPr>
              <p:cNvPr id="55" name="Group 54"/>
              <p:cNvGrpSpPr/>
              <p:nvPr/>
            </p:nvGrpSpPr>
            <p:grpSpPr>
              <a:xfrm>
                <a:off x="3530595" y="1112506"/>
                <a:ext cx="973671" cy="174427"/>
                <a:chOff x="3530595" y="1112506"/>
                <a:chExt cx="973671" cy="174427"/>
              </a:xfrm>
            </p:grpSpPr>
            <p:sp>
              <p:nvSpPr>
                <p:cNvPr id="60" name="Rectangle 59"/>
                <p:cNvSpPr/>
                <p:nvPr/>
              </p:nvSpPr>
              <p:spPr>
                <a:xfrm>
                  <a:off x="3530595" y="1115697"/>
                  <a:ext cx="228605" cy="171236"/>
                </a:xfrm>
                <a:prstGeom prst="rect">
                  <a:avLst/>
                </a:prstGeom>
                <a:solidFill>
                  <a:srgbClr val="B1DF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3903128" y="1115697"/>
                  <a:ext cx="228605" cy="171236"/>
                </a:xfrm>
                <a:prstGeom prst="rect">
                  <a:avLst/>
                </a:prstGeom>
                <a:solidFill>
                  <a:srgbClr val="B1DF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4275661" y="1112506"/>
                  <a:ext cx="228605" cy="171236"/>
                </a:xfrm>
                <a:prstGeom prst="rect">
                  <a:avLst/>
                </a:prstGeom>
                <a:solidFill>
                  <a:srgbClr val="B1DF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p:cNvGrpSpPr/>
              <p:nvPr/>
            </p:nvGrpSpPr>
            <p:grpSpPr>
              <a:xfrm>
                <a:off x="4648194" y="1119468"/>
                <a:ext cx="973671" cy="174427"/>
                <a:chOff x="3530595" y="1112506"/>
                <a:chExt cx="973671" cy="174427"/>
              </a:xfrm>
            </p:grpSpPr>
            <p:sp>
              <p:nvSpPr>
                <p:cNvPr id="57" name="Rectangle 56"/>
                <p:cNvSpPr/>
                <p:nvPr/>
              </p:nvSpPr>
              <p:spPr>
                <a:xfrm>
                  <a:off x="3530595" y="1115697"/>
                  <a:ext cx="228605" cy="171236"/>
                </a:xfrm>
                <a:prstGeom prst="rect">
                  <a:avLst/>
                </a:prstGeom>
                <a:solidFill>
                  <a:srgbClr val="B1DF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903128" y="1115697"/>
                  <a:ext cx="228605" cy="171236"/>
                </a:xfrm>
                <a:prstGeom prst="rect">
                  <a:avLst/>
                </a:prstGeom>
                <a:solidFill>
                  <a:srgbClr val="B1DF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4275661" y="1112506"/>
                  <a:ext cx="228605" cy="171236"/>
                </a:xfrm>
                <a:prstGeom prst="rect">
                  <a:avLst/>
                </a:prstGeom>
                <a:solidFill>
                  <a:srgbClr val="B1DF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86" name="Group 85"/>
          <p:cNvGrpSpPr/>
          <p:nvPr/>
        </p:nvGrpSpPr>
        <p:grpSpPr>
          <a:xfrm>
            <a:off x="5095730" y="578997"/>
            <a:ext cx="1729331" cy="573294"/>
            <a:chOff x="3530595" y="1112506"/>
            <a:chExt cx="2092151" cy="751492"/>
          </a:xfrm>
        </p:grpSpPr>
        <p:grpSp>
          <p:nvGrpSpPr>
            <p:cNvPr id="87" name="Group 86"/>
            <p:cNvGrpSpPr/>
            <p:nvPr/>
          </p:nvGrpSpPr>
          <p:grpSpPr>
            <a:xfrm>
              <a:off x="3530595" y="1112506"/>
              <a:ext cx="2091270" cy="181389"/>
              <a:chOff x="3530595" y="1112506"/>
              <a:chExt cx="2091270" cy="181389"/>
            </a:xfrm>
          </p:grpSpPr>
          <p:grpSp>
            <p:nvGrpSpPr>
              <p:cNvPr id="106" name="Group 105"/>
              <p:cNvGrpSpPr/>
              <p:nvPr/>
            </p:nvGrpSpPr>
            <p:grpSpPr>
              <a:xfrm>
                <a:off x="3530595" y="1112506"/>
                <a:ext cx="973671" cy="174427"/>
                <a:chOff x="3530595" y="1112506"/>
                <a:chExt cx="973671" cy="174427"/>
              </a:xfrm>
            </p:grpSpPr>
            <p:sp>
              <p:nvSpPr>
                <p:cNvPr id="111" name="Rectangle 110"/>
                <p:cNvSpPr/>
                <p:nvPr/>
              </p:nvSpPr>
              <p:spPr>
                <a:xfrm>
                  <a:off x="3530595" y="1115697"/>
                  <a:ext cx="228605" cy="171236"/>
                </a:xfrm>
                <a:prstGeom prst="rect">
                  <a:avLst/>
                </a:prstGeom>
                <a:solidFill>
                  <a:srgbClr val="B1DF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3903128" y="1115697"/>
                  <a:ext cx="228605" cy="171236"/>
                </a:xfrm>
                <a:prstGeom prst="rect">
                  <a:avLst/>
                </a:prstGeom>
                <a:solidFill>
                  <a:srgbClr val="B1DF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4275661" y="1112506"/>
                  <a:ext cx="228605" cy="171236"/>
                </a:xfrm>
                <a:prstGeom prst="rect">
                  <a:avLst/>
                </a:prstGeom>
                <a:solidFill>
                  <a:srgbClr val="B1DF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7" name="Group 106"/>
              <p:cNvGrpSpPr/>
              <p:nvPr/>
            </p:nvGrpSpPr>
            <p:grpSpPr>
              <a:xfrm>
                <a:off x="4648194" y="1119468"/>
                <a:ext cx="973671" cy="174427"/>
                <a:chOff x="3530595" y="1112506"/>
                <a:chExt cx="973671" cy="174427"/>
              </a:xfrm>
            </p:grpSpPr>
            <p:sp>
              <p:nvSpPr>
                <p:cNvPr id="108" name="Rectangle 107"/>
                <p:cNvSpPr/>
                <p:nvPr/>
              </p:nvSpPr>
              <p:spPr>
                <a:xfrm>
                  <a:off x="3530595" y="1115697"/>
                  <a:ext cx="228605" cy="171236"/>
                </a:xfrm>
                <a:prstGeom prst="rect">
                  <a:avLst/>
                </a:prstGeom>
                <a:solidFill>
                  <a:srgbClr val="B1DF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3903128" y="1115697"/>
                  <a:ext cx="228605" cy="171236"/>
                </a:xfrm>
                <a:prstGeom prst="rect">
                  <a:avLst/>
                </a:prstGeom>
                <a:solidFill>
                  <a:srgbClr val="B1DF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4275661" y="1112506"/>
                  <a:ext cx="228605" cy="171236"/>
                </a:xfrm>
                <a:prstGeom prst="rect">
                  <a:avLst/>
                </a:prstGeom>
                <a:solidFill>
                  <a:srgbClr val="B1DF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8" name="Group 87"/>
            <p:cNvGrpSpPr/>
            <p:nvPr/>
          </p:nvGrpSpPr>
          <p:grpSpPr>
            <a:xfrm>
              <a:off x="3530595" y="1395892"/>
              <a:ext cx="2091270" cy="181389"/>
              <a:chOff x="3530595" y="1112506"/>
              <a:chExt cx="2091270" cy="181389"/>
            </a:xfrm>
          </p:grpSpPr>
          <p:grpSp>
            <p:nvGrpSpPr>
              <p:cNvPr id="98" name="Group 97"/>
              <p:cNvGrpSpPr/>
              <p:nvPr/>
            </p:nvGrpSpPr>
            <p:grpSpPr>
              <a:xfrm>
                <a:off x="3530595" y="1112506"/>
                <a:ext cx="973671" cy="174427"/>
                <a:chOff x="3530595" y="1112506"/>
                <a:chExt cx="973671" cy="174427"/>
              </a:xfrm>
            </p:grpSpPr>
            <p:sp>
              <p:nvSpPr>
                <p:cNvPr id="103" name="Rectangle 102"/>
                <p:cNvSpPr/>
                <p:nvPr/>
              </p:nvSpPr>
              <p:spPr>
                <a:xfrm>
                  <a:off x="3530595" y="1115697"/>
                  <a:ext cx="228605" cy="171236"/>
                </a:xfrm>
                <a:prstGeom prst="rect">
                  <a:avLst/>
                </a:prstGeom>
                <a:solidFill>
                  <a:srgbClr val="B1DF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3903128" y="1115697"/>
                  <a:ext cx="228605" cy="171236"/>
                </a:xfrm>
                <a:prstGeom prst="rect">
                  <a:avLst/>
                </a:prstGeom>
                <a:solidFill>
                  <a:srgbClr val="B1DF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275661" y="1112506"/>
                  <a:ext cx="228605" cy="171236"/>
                </a:xfrm>
                <a:prstGeom prst="rect">
                  <a:avLst/>
                </a:prstGeom>
                <a:solidFill>
                  <a:srgbClr val="B1DF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9" name="Group 98"/>
              <p:cNvGrpSpPr/>
              <p:nvPr/>
            </p:nvGrpSpPr>
            <p:grpSpPr>
              <a:xfrm>
                <a:off x="4648194" y="1119468"/>
                <a:ext cx="973671" cy="174427"/>
                <a:chOff x="3530595" y="1112506"/>
                <a:chExt cx="973671" cy="174427"/>
              </a:xfrm>
            </p:grpSpPr>
            <p:sp>
              <p:nvSpPr>
                <p:cNvPr id="100" name="Rectangle 99"/>
                <p:cNvSpPr/>
                <p:nvPr/>
              </p:nvSpPr>
              <p:spPr>
                <a:xfrm>
                  <a:off x="3530595" y="1115697"/>
                  <a:ext cx="228605" cy="171236"/>
                </a:xfrm>
                <a:prstGeom prst="rect">
                  <a:avLst/>
                </a:prstGeom>
                <a:solidFill>
                  <a:srgbClr val="B1DF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3903128" y="1115697"/>
                  <a:ext cx="228605" cy="171236"/>
                </a:xfrm>
                <a:prstGeom prst="rect">
                  <a:avLst/>
                </a:prstGeom>
                <a:solidFill>
                  <a:srgbClr val="B1DF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4275661" y="1112506"/>
                  <a:ext cx="228605" cy="171236"/>
                </a:xfrm>
                <a:prstGeom prst="rect">
                  <a:avLst/>
                </a:prstGeom>
                <a:solidFill>
                  <a:srgbClr val="B1DF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9" name="Group 88"/>
            <p:cNvGrpSpPr/>
            <p:nvPr/>
          </p:nvGrpSpPr>
          <p:grpSpPr>
            <a:xfrm>
              <a:off x="3531476" y="1682609"/>
              <a:ext cx="2091270" cy="181389"/>
              <a:chOff x="3530595" y="1112506"/>
              <a:chExt cx="2091270" cy="181389"/>
            </a:xfrm>
          </p:grpSpPr>
          <p:grpSp>
            <p:nvGrpSpPr>
              <p:cNvPr id="90" name="Group 89"/>
              <p:cNvGrpSpPr/>
              <p:nvPr/>
            </p:nvGrpSpPr>
            <p:grpSpPr>
              <a:xfrm>
                <a:off x="3530595" y="1112506"/>
                <a:ext cx="973671" cy="174427"/>
                <a:chOff x="3530595" y="1112506"/>
                <a:chExt cx="973671" cy="174427"/>
              </a:xfrm>
            </p:grpSpPr>
            <p:sp>
              <p:nvSpPr>
                <p:cNvPr id="95" name="Rectangle 94"/>
                <p:cNvSpPr/>
                <p:nvPr/>
              </p:nvSpPr>
              <p:spPr>
                <a:xfrm>
                  <a:off x="3530595" y="1115697"/>
                  <a:ext cx="228605" cy="171236"/>
                </a:xfrm>
                <a:prstGeom prst="rect">
                  <a:avLst/>
                </a:prstGeom>
                <a:solidFill>
                  <a:srgbClr val="B1DF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3903128" y="1115697"/>
                  <a:ext cx="228605" cy="171236"/>
                </a:xfrm>
                <a:prstGeom prst="rect">
                  <a:avLst/>
                </a:prstGeom>
                <a:solidFill>
                  <a:srgbClr val="B1DF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4275661" y="1112506"/>
                  <a:ext cx="228605" cy="171236"/>
                </a:xfrm>
                <a:prstGeom prst="rect">
                  <a:avLst/>
                </a:prstGeom>
                <a:solidFill>
                  <a:srgbClr val="B1DF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1" name="Group 90"/>
              <p:cNvGrpSpPr/>
              <p:nvPr/>
            </p:nvGrpSpPr>
            <p:grpSpPr>
              <a:xfrm>
                <a:off x="4648194" y="1119468"/>
                <a:ext cx="973671" cy="174427"/>
                <a:chOff x="3530595" y="1112506"/>
                <a:chExt cx="973671" cy="174427"/>
              </a:xfrm>
            </p:grpSpPr>
            <p:sp>
              <p:nvSpPr>
                <p:cNvPr id="92" name="Rectangle 91"/>
                <p:cNvSpPr/>
                <p:nvPr/>
              </p:nvSpPr>
              <p:spPr>
                <a:xfrm>
                  <a:off x="3530595" y="1115697"/>
                  <a:ext cx="228605" cy="171236"/>
                </a:xfrm>
                <a:prstGeom prst="rect">
                  <a:avLst/>
                </a:prstGeom>
                <a:solidFill>
                  <a:srgbClr val="B1DF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3903128" y="1115697"/>
                  <a:ext cx="228605" cy="171236"/>
                </a:xfrm>
                <a:prstGeom prst="rect">
                  <a:avLst/>
                </a:prstGeom>
                <a:solidFill>
                  <a:srgbClr val="B1DF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4275661" y="1112506"/>
                  <a:ext cx="228605" cy="171236"/>
                </a:xfrm>
                <a:prstGeom prst="rect">
                  <a:avLst/>
                </a:prstGeom>
                <a:solidFill>
                  <a:srgbClr val="B1DF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70" name="Rectangle 69"/>
          <p:cNvSpPr/>
          <p:nvPr/>
        </p:nvSpPr>
        <p:spPr>
          <a:xfrm>
            <a:off x="5829085" y="786960"/>
            <a:ext cx="5842528" cy="5570375"/>
          </a:xfrm>
          <a:prstGeom prst="rect">
            <a:avLst/>
          </a:prstGeom>
          <a:solidFill>
            <a:srgbClr val="FFFFFF"/>
          </a:solidFill>
          <a:ln w="63500" cmpd="dbl">
            <a:solidFill>
              <a:srgbClr val="85CD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1369965" y="2447218"/>
            <a:ext cx="1963046" cy="1772996"/>
            <a:chOff x="139700" y="893234"/>
            <a:chExt cx="2374900" cy="1879600"/>
          </a:xfrm>
        </p:grpSpPr>
        <p:sp>
          <p:nvSpPr>
            <p:cNvPr id="11" name="Oval 10"/>
            <p:cNvSpPr/>
            <p:nvPr/>
          </p:nvSpPr>
          <p:spPr>
            <a:xfrm>
              <a:off x="139700" y="893234"/>
              <a:ext cx="2374900" cy="1879600"/>
            </a:xfrm>
            <a:prstGeom prst="ellipse">
              <a:avLst/>
            </a:prstGeom>
            <a:noFill/>
            <a:ln w="82550" cmpd="dbl">
              <a:solidFill>
                <a:srgbClr val="B1DFDC"/>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2" name="Oval 11"/>
            <p:cNvSpPr/>
            <p:nvPr/>
          </p:nvSpPr>
          <p:spPr>
            <a:xfrm>
              <a:off x="306916" y="1073150"/>
              <a:ext cx="2040467" cy="1519768"/>
            </a:xfrm>
            <a:prstGeom prst="ellipse">
              <a:avLst/>
            </a:prstGeom>
            <a:noFill/>
            <a:ln w="82550" cmpd="dbl">
              <a:solidFill>
                <a:srgbClr val="B1DFDC"/>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
        <p:nvSpPr>
          <p:cNvPr id="5" name="Rectangle 4"/>
          <p:cNvSpPr/>
          <p:nvPr/>
        </p:nvSpPr>
        <p:spPr>
          <a:xfrm>
            <a:off x="6305084" y="1646999"/>
            <a:ext cx="2518136" cy="800219"/>
          </a:xfrm>
          <a:prstGeom prst="rect">
            <a:avLst/>
          </a:prstGeom>
          <a:noFill/>
          <a:ln>
            <a:noFill/>
          </a:ln>
        </p:spPr>
        <p:txBody>
          <a:bodyPr wrap="square" lIns="91440" tIns="45720" rIns="91440" bIns="45720">
            <a:spAutoFit/>
          </a:bodyPr>
          <a:lstStyle/>
          <a:p>
            <a:pPr algn="ctr"/>
            <a:r>
              <a:rPr lang="en-US" sz="4600" b="1" cap="none" spc="0" dirty="0" err="1" smtClean="0">
                <a:ln w="10160">
                  <a:solidFill>
                    <a:schemeClr val="tx1"/>
                  </a:solidFill>
                  <a:prstDash val="solid"/>
                </a:ln>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INHALT</a:t>
            </a:r>
            <a:endParaRPr lang="en-US" sz="4600" b="1" cap="none" spc="0" dirty="0">
              <a:ln w="10160">
                <a:solidFill>
                  <a:schemeClr val="tx1"/>
                </a:solidFill>
                <a:prstDash val="solid"/>
              </a:ln>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endParaRPr>
          </a:p>
        </p:txBody>
      </p:sp>
      <p:grpSp>
        <p:nvGrpSpPr>
          <p:cNvPr id="9" name="Group 8"/>
          <p:cNvGrpSpPr/>
          <p:nvPr/>
        </p:nvGrpSpPr>
        <p:grpSpPr>
          <a:xfrm>
            <a:off x="692637" y="1553985"/>
            <a:ext cx="1963046" cy="1772996"/>
            <a:chOff x="139700" y="893234"/>
            <a:chExt cx="2374900" cy="1879600"/>
          </a:xfrm>
        </p:grpSpPr>
        <p:sp>
          <p:nvSpPr>
            <p:cNvPr id="6" name="Oval 5"/>
            <p:cNvSpPr/>
            <p:nvPr/>
          </p:nvSpPr>
          <p:spPr>
            <a:xfrm>
              <a:off x="139700" y="893234"/>
              <a:ext cx="2374900" cy="1879600"/>
            </a:xfrm>
            <a:prstGeom prst="ellipse">
              <a:avLst/>
            </a:prstGeom>
            <a:noFill/>
            <a:ln w="82550" cmpd="dbl">
              <a:solidFill>
                <a:srgbClr val="77C7C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 name="Oval 6"/>
            <p:cNvSpPr/>
            <p:nvPr/>
          </p:nvSpPr>
          <p:spPr>
            <a:xfrm>
              <a:off x="306916" y="1073150"/>
              <a:ext cx="2040467" cy="1519768"/>
            </a:xfrm>
            <a:prstGeom prst="ellipse">
              <a:avLst/>
            </a:prstGeom>
            <a:noFill/>
            <a:ln w="82550" cmpd="dbl">
              <a:solidFill>
                <a:srgbClr val="77C7C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pic>
        <p:nvPicPr>
          <p:cNvPr id="85" name="Picture 8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8584" y="1646999"/>
            <a:ext cx="2799682" cy="2687695"/>
          </a:xfrm>
          <a:prstGeom prst="rect">
            <a:avLst/>
          </a:prstGeom>
        </p:spPr>
      </p:pic>
      <p:cxnSp>
        <p:nvCxnSpPr>
          <p:cNvPr id="115" name="Straight Connector 114"/>
          <p:cNvCxnSpPr/>
          <p:nvPr/>
        </p:nvCxnSpPr>
        <p:spPr>
          <a:xfrm>
            <a:off x="6825061" y="2447218"/>
            <a:ext cx="1296955" cy="13689"/>
          </a:xfrm>
          <a:prstGeom prst="line">
            <a:avLst/>
          </a:prstGeom>
          <a:ln w="63500">
            <a:solidFill>
              <a:srgbClr val="77C7C1"/>
            </a:solidFill>
          </a:ln>
        </p:spPr>
        <p:style>
          <a:lnRef idx="1">
            <a:schemeClr val="accent1"/>
          </a:lnRef>
          <a:fillRef idx="0">
            <a:schemeClr val="accent1"/>
          </a:fillRef>
          <a:effectRef idx="0">
            <a:schemeClr val="accent1"/>
          </a:effectRef>
          <a:fontRef idx="minor">
            <a:schemeClr val="tx1"/>
          </a:fontRef>
        </p:style>
      </p:cxnSp>
      <p:grpSp>
        <p:nvGrpSpPr>
          <p:cNvPr id="123" name="Group 122"/>
          <p:cNvGrpSpPr/>
          <p:nvPr/>
        </p:nvGrpSpPr>
        <p:grpSpPr>
          <a:xfrm>
            <a:off x="6356858" y="2914837"/>
            <a:ext cx="279726" cy="1998677"/>
            <a:chOff x="6464438" y="2793540"/>
            <a:chExt cx="279726" cy="1998677"/>
          </a:xfrm>
        </p:grpSpPr>
        <p:sp>
          <p:nvSpPr>
            <p:cNvPr id="118" name="Oval 117"/>
            <p:cNvSpPr/>
            <p:nvPr/>
          </p:nvSpPr>
          <p:spPr>
            <a:xfrm>
              <a:off x="6464438" y="2793540"/>
              <a:ext cx="249582" cy="263722"/>
            </a:xfrm>
            <a:prstGeom prst="ellipse">
              <a:avLst/>
            </a:prstGeom>
            <a:solidFill>
              <a:srgbClr val="85CD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95000"/>
                      <a:lumOff val="5000"/>
                    </a:schemeClr>
                  </a:solidFill>
                  <a:latin typeface="Arial" panose="020B0604020202020204" pitchFamily="34" charset="0"/>
                  <a:cs typeface="Arial" panose="020B0604020202020204" pitchFamily="34" charset="0"/>
                </a:rPr>
                <a:t>1</a:t>
              </a:r>
              <a:endParaRPr lang="en-US" sz="12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119" name="Oval 118"/>
            <p:cNvSpPr/>
            <p:nvPr/>
          </p:nvSpPr>
          <p:spPr>
            <a:xfrm>
              <a:off x="6478161" y="3226445"/>
              <a:ext cx="249582" cy="263722"/>
            </a:xfrm>
            <a:prstGeom prst="ellipse">
              <a:avLst/>
            </a:prstGeom>
            <a:solidFill>
              <a:srgbClr val="85CD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95000"/>
                      <a:lumOff val="5000"/>
                    </a:schemeClr>
                  </a:solidFill>
                  <a:latin typeface="Arial" panose="020B0604020202020204" pitchFamily="34" charset="0"/>
                  <a:cs typeface="Arial" panose="020B0604020202020204" pitchFamily="34" charset="0"/>
                </a:rPr>
                <a:t>2</a:t>
              </a:r>
            </a:p>
          </p:txBody>
        </p:sp>
        <p:sp>
          <p:nvSpPr>
            <p:cNvPr id="120" name="Oval 119"/>
            <p:cNvSpPr/>
            <p:nvPr/>
          </p:nvSpPr>
          <p:spPr>
            <a:xfrm>
              <a:off x="6482144" y="3666969"/>
              <a:ext cx="249582" cy="263722"/>
            </a:xfrm>
            <a:prstGeom prst="ellipse">
              <a:avLst/>
            </a:prstGeom>
            <a:solidFill>
              <a:srgbClr val="85CD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95000"/>
                      <a:lumOff val="5000"/>
                    </a:schemeClr>
                  </a:solidFill>
                  <a:latin typeface="Arial" panose="020B0604020202020204" pitchFamily="34" charset="0"/>
                  <a:cs typeface="Arial" panose="020B0604020202020204" pitchFamily="34" charset="0"/>
                </a:rPr>
                <a:t>3</a:t>
              </a:r>
              <a:endParaRPr lang="en-US" sz="12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121" name="Oval 120"/>
            <p:cNvSpPr/>
            <p:nvPr/>
          </p:nvSpPr>
          <p:spPr>
            <a:xfrm>
              <a:off x="6490599" y="4087971"/>
              <a:ext cx="249582" cy="263722"/>
            </a:xfrm>
            <a:prstGeom prst="ellipse">
              <a:avLst/>
            </a:prstGeom>
            <a:solidFill>
              <a:srgbClr val="85CD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95000"/>
                      <a:lumOff val="5000"/>
                    </a:schemeClr>
                  </a:solidFill>
                  <a:latin typeface="Arial" panose="020B0604020202020204" pitchFamily="34" charset="0"/>
                  <a:cs typeface="Arial" panose="020B0604020202020204" pitchFamily="34" charset="0"/>
                </a:rPr>
                <a:t>4</a:t>
              </a:r>
              <a:endParaRPr lang="en-US" sz="12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122" name="Oval 121"/>
            <p:cNvSpPr/>
            <p:nvPr/>
          </p:nvSpPr>
          <p:spPr>
            <a:xfrm>
              <a:off x="6494582" y="4528495"/>
              <a:ext cx="249582" cy="263722"/>
            </a:xfrm>
            <a:prstGeom prst="ellipse">
              <a:avLst/>
            </a:prstGeom>
            <a:solidFill>
              <a:srgbClr val="85CD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95000"/>
                      <a:lumOff val="5000"/>
                    </a:schemeClr>
                  </a:solidFill>
                  <a:latin typeface="Arial" panose="020B0604020202020204" pitchFamily="34" charset="0"/>
                  <a:cs typeface="Arial" panose="020B0604020202020204" pitchFamily="34" charset="0"/>
                </a:rPr>
                <a:t>5</a:t>
              </a:r>
              <a:endParaRPr lang="en-US" sz="1200" b="1" dirty="0">
                <a:solidFill>
                  <a:schemeClr val="tx1">
                    <a:lumMod val="95000"/>
                    <a:lumOff val="5000"/>
                  </a:schemeClr>
                </a:solidFill>
                <a:latin typeface="Arial" panose="020B0604020202020204" pitchFamily="34" charset="0"/>
                <a:cs typeface="Arial" panose="020B0604020202020204" pitchFamily="34" charset="0"/>
              </a:endParaRPr>
            </a:p>
          </p:txBody>
        </p:sp>
      </p:grpSp>
      <p:sp>
        <p:nvSpPr>
          <p:cNvPr id="126" name="Rectangle 125"/>
          <p:cNvSpPr/>
          <p:nvPr/>
        </p:nvSpPr>
        <p:spPr>
          <a:xfrm>
            <a:off x="6708226" y="2898049"/>
            <a:ext cx="2603982" cy="338554"/>
          </a:xfrm>
          <a:prstGeom prst="rect">
            <a:avLst/>
          </a:prstGeom>
        </p:spPr>
        <p:txBody>
          <a:bodyPr wrap="none">
            <a:spAutoFit/>
          </a:bodyPr>
          <a:lstStyle/>
          <a:p>
            <a:pPr algn="ctr"/>
            <a:r>
              <a:rPr lang="en-US" sz="1600" dirty="0" err="1" smtClean="0">
                <a:ln w="0"/>
                <a:effectLst>
                  <a:outerShdw blurRad="38100" dist="19050" dir="2700000" algn="tl" rotWithShape="0">
                    <a:schemeClr val="dk1">
                      <a:alpha val="40000"/>
                    </a:schemeClr>
                  </a:outerShdw>
                </a:effectLst>
                <a:latin typeface="Arial Black" panose="020B0A04020102020204" pitchFamily="34" charset="0"/>
              </a:rPr>
              <a:t>Eklärung</a:t>
            </a:r>
            <a:r>
              <a:rPr lang="en-US" sz="1600" dirty="0" smtClean="0">
                <a:ln w="0"/>
                <a:effectLst>
                  <a:outerShdw blurRad="38100" dist="19050" dir="2700000" algn="tl" rotWithShape="0">
                    <a:schemeClr val="dk1">
                      <a:alpha val="40000"/>
                    </a:schemeClr>
                  </a:outerShdw>
                </a:effectLst>
                <a:latin typeface="Arial Black" panose="020B0A04020102020204" pitchFamily="34" charset="0"/>
              </a:rPr>
              <a:t> der </a:t>
            </a:r>
            <a:r>
              <a:rPr lang="en-US" sz="1600" dirty="0" err="1" smtClean="0">
                <a:ln w="0"/>
                <a:effectLst>
                  <a:outerShdw blurRad="38100" dist="19050" dir="2700000" algn="tl" rotWithShape="0">
                    <a:schemeClr val="dk1">
                      <a:alpha val="40000"/>
                    </a:schemeClr>
                  </a:outerShdw>
                </a:effectLst>
                <a:latin typeface="Arial Black" panose="020B0A04020102020204" pitchFamily="34" charset="0"/>
              </a:rPr>
              <a:t>Aufgabe</a:t>
            </a:r>
            <a:endParaRPr lang="en-US" sz="1600" dirty="0">
              <a:ln w="0"/>
              <a:effectLst>
                <a:outerShdw blurRad="38100" dist="19050" dir="2700000" algn="tl" rotWithShape="0">
                  <a:schemeClr val="dk1">
                    <a:alpha val="40000"/>
                  </a:schemeClr>
                </a:outerShdw>
              </a:effectLst>
              <a:latin typeface="Arial Black" panose="020B0A04020102020204" pitchFamily="34" charset="0"/>
            </a:endParaRPr>
          </a:p>
        </p:txBody>
      </p:sp>
      <p:sp>
        <p:nvSpPr>
          <p:cNvPr id="127" name="Rectangle 126"/>
          <p:cNvSpPr/>
          <p:nvPr/>
        </p:nvSpPr>
        <p:spPr>
          <a:xfrm>
            <a:off x="6683064" y="3325438"/>
            <a:ext cx="4071756" cy="338554"/>
          </a:xfrm>
          <a:prstGeom prst="rect">
            <a:avLst/>
          </a:prstGeom>
        </p:spPr>
        <p:txBody>
          <a:bodyPr wrap="none">
            <a:spAutoFit/>
          </a:bodyPr>
          <a:lstStyle/>
          <a:p>
            <a:pPr algn="ctr"/>
            <a:r>
              <a:rPr lang="en-US" sz="1600" dirty="0" err="1" smtClean="0">
                <a:ln w="0"/>
                <a:effectLst>
                  <a:outerShdw blurRad="38100" dist="19050" dir="2700000" algn="tl" rotWithShape="0">
                    <a:schemeClr val="dk1">
                      <a:alpha val="40000"/>
                    </a:schemeClr>
                  </a:outerShdw>
                </a:effectLst>
                <a:latin typeface="Arial Black" panose="020B0A04020102020204" pitchFamily="34" charset="0"/>
              </a:rPr>
              <a:t>Planung</a:t>
            </a:r>
            <a:r>
              <a:rPr lang="en-US" sz="1600" dirty="0" smtClean="0">
                <a:ln w="0"/>
                <a:effectLst>
                  <a:outerShdw blurRad="38100" dist="19050" dir="2700000" algn="tl" rotWithShape="0">
                    <a:schemeClr val="dk1">
                      <a:alpha val="40000"/>
                    </a:schemeClr>
                  </a:outerShdw>
                </a:effectLst>
                <a:latin typeface="Arial Black" panose="020B0A04020102020204" pitchFamily="34" charset="0"/>
              </a:rPr>
              <a:t> und </a:t>
            </a:r>
            <a:r>
              <a:rPr lang="en-US" sz="1600" dirty="0" err="1" smtClean="0">
                <a:ln w="0"/>
                <a:effectLst>
                  <a:outerShdw blurRad="38100" dist="19050" dir="2700000" algn="tl" rotWithShape="0">
                    <a:schemeClr val="dk1">
                      <a:alpha val="40000"/>
                    </a:schemeClr>
                  </a:outerShdw>
                </a:effectLst>
                <a:latin typeface="Arial Black" panose="020B0A04020102020204" pitchFamily="34" charset="0"/>
              </a:rPr>
              <a:t>Lösungsbeschreibung</a:t>
            </a:r>
            <a:endParaRPr lang="en-US" sz="1600" dirty="0">
              <a:ln w="0"/>
              <a:effectLst>
                <a:outerShdw blurRad="38100" dist="19050" dir="2700000" algn="tl" rotWithShape="0">
                  <a:schemeClr val="dk1">
                    <a:alpha val="40000"/>
                  </a:schemeClr>
                </a:outerShdw>
              </a:effectLst>
              <a:latin typeface="Arial Black" panose="020B0A04020102020204" pitchFamily="34" charset="0"/>
            </a:endParaRPr>
          </a:p>
        </p:txBody>
      </p:sp>
      <p:sp>
        <p:nvSpPr>
          <p:cNvPr id="128" name="Rectangle 127"/>
          <p:cNvSpPr/>
          <p:nvPr/>
        </p:nvSpPr>
        <p:spPr>
          <a:xfrm>
            <a:off x="6692792" y="3780475"/>
            <a:ext cx="1165640" cy="338554"/>
          </a:xfrm>
          <a:prstGeom prst="rect">
            <a:avLst/>
          </a:prstGeom>
        </p:spPr>
        <p:txBody>
          <a:bodyPr wrap="none">
            <a:spAutoFit/>
          </a:bodyPr>
          <a:lstStyle/>
          <a:p>
            <a:pPr algn="ctr"/>
            <a:r>
              <a:rPr lang="en-US" sz="1600" dirty="0" err="1" smtClean="0">
                <a:ln w="0"/>
                <a:effectLst>
                  <a:outerShdw blurRad="38100" dist="19050" dir="2700000" algn="tl" rotWithShape="0">
                    <a:schemeClr val="dk1">
                      <a:alpha val="40000"/>
                    </a:schemeClr>
                  </a:outerShdw>
                </a:effectLst>
                <a:latin typeface="Arial Black" panose="020B0A04020102020204" pitchFamily="34" charset="0"/>
              </a:rPr>
              <a:t>Ergebnis</a:t>
            </a:r>
            <a:endParaRPr lang="en-US" sz="1600" dirty="0">
              <a:ln w="0"/>
              <a:effectLst>
                <a:outerShdw blurRad="38100" dist="19050" dir="2700000" algn="tl" rotWithShape="0">
                  <a:schemeClr val="dk1">
                    <a:alpha val="40000"/>
                  </a:schemeClr>
                </a:outerShdw>
              </a:effectLst>
              <a:latin typeface="Arial Black" panose="020B0A04020102020204" pitchFamily="34" charset="0"/>
            </a:endParaRPr>
          </a:p>
        </p:txBody>
      </p:sp>
      <p:sp>
        <p:nvSpPr>
          <p:cNvPr id="129" name="Rectangle 128"/>
          <p:cNvSpPr/>
          <p:nvPr/>
        </p:nvSpPr>
        <p:spPr>
          <a:xfrm>
            <a:off x="6683064" y="4192258"/>
            <a:ext cx="4874027" cy="338554"/>
          </a:xfrm>
          <a:prstGeom prst="rect">
            <a:avLst/>
          </a:prstGeom>
        </p:spPr>
        <p:txBody>
          <a:bodyPr wrap="none">
            <a:spAutoFit/>
          </a:bodyPr>
          <a:lstStyle/>
          <a:p>
            <a:pPr algn="ctr"/>
            <a:r>
              <a:rPr lang="en-US" sz="1600" dirty="0" err="1" smtClean="0">
                <a:ln w="0"/>
                <a:effectLst>
                  <a:outerShdw blurRad="38100" dist="19050" dir="2700000" algn="tl" rotWithShape="0">
                    <a:schemeClr val="dk1">
                      <a:alpha val="40000"/>
                    </a:schemeClr>
                  </a:outerShdw>
                </a:effectLst>
                <a:latin typeface="Arial Black" panose="020B0A04020102020204" pitchFamily="34" charset="0"/>
              </a:rPr>
              <a:t>Diagrammen</a:t>
            </a:r>
            <a:r>
              <a:rPr lang="en-US" sz="1600" dirty="0" smtClean="0">
                <a:ln w="0"/>
                <a:effectLst>
                  <a:outerShdw blurRad="38100" dist="19050" dir="2700000" algn="tl" rotWithShape="0">
                    <a:schemeClr val="dk1">
                      <a:alpha val="40000"/>
                    </a:schemeClr>
                  </a:outerShdw>
                </a:effectLst>
                <a:latin typeface="Arial Black" panose="020B0A04020102020204" pitchFamily="34" charset="0"/>
              </a:rPr>
              <a:t> </a:t>
            </a:r>
            <a:r>
              <a:rPr lang="en-US" sz="1600" dirty="0" err="1" smtClean="0">
                <a:ln w="0"/>
                <a:effectLst>
                  <a:outerShdw blurRad="38100" dist="19050" dir="2700000" algn="tl" rotWithShape="0">
                    <a:schemeClr val="dk1">
                      <a:alpha val="40000"/>
                    </a:schemeClr>
                  </a:outerShdw>
                </a:effectLst>
                <a:latin typeface="Arial Black" panose="020B0A04020102020204" pitchFamily="34" charset="0"/>
              </a:rPr>
              <a:t>für</a:t>
            </a:r>
            <a:r>
              <a:rPr lang="en-US" sz="1600" dirty="0" smtClean="0">
                <a:ln w="0"/>
                <a:effectLst>
                  <a:outerShdw blurRad="38100" dist="19050" dir="2700000" algn="tl" rotWithShape="0">
                    <a:schemeClr val="dk1">
                      <a:alpha val="40000"/>
                    </a:schemeClr>
                  </a:outerShdw>
                </a:effectLst>
                <a:latin typeface="Arial Black" panose="020B0A04020102020204" pitchFamily="34" charset="0"/>
              </a:rPr>
              <a:t> die </a:t>
            </a:r>
            <a:r>
              <a:rPr lang="en-US" sz="1600" dirty="0" err="1" smtClean="0">
                <a:ln w="0"/>
                <a:effectLst>
                  <a:outerShdw blurRad="38100" dist="19050" dir="2700000" algn="tl" rotWithShape="0">
                    <a:schemeClr val="dk1">
                      <a:alpha val="40000"/>
                    </a:schemeClr>
                  </a:outerShdw>
                </a:effectLst>
                <a:latin typeface="Arial Black" panose="020B0A04020102020204" pitchFamily="34" charset="0"/>
              </a:rPr>
              <a:t>Leistung</a:t>
            </a:r>
            <a:r>
              <a:rPr lang="en-US" sz="1600" dirty="0" smtClean="0">
                <a:ln w="0"/>
                <a:effectLst>
                  <a:outerShdw blurRad="38100" dist="19050" dir="2700000" algn="tl" rotWithShape="0">
                    <a:schemeClr val="dk1">
                      <a:alpha val="40000"/>
                    </a:schemeClr>
                  </a:outerShdw>
                </a:effectLst>
                <a:latin typeface="Arial Black" panose="020B0A04020102020204" pitchFamily="34" charset="0"/>
              </a:rPr>
              <a:t> und </a:t>
            </a:r>
            <a:r>
              <a:rPr lang="en-US" sz="1600" dirty="0" err="1" smtClean="0">
                <a:ln w="0"/>
                <a:effectLst>
                  <a:outerShdw blurRad="38100" dist="19050" dir="2700000" algn="tl" rotWithShape="0">
                    <a:schemeClr val="dk1">
                      <a:alpha val="40000"/>
                    </a:schemeClr>
                  </a:outerShdw>
                </a:effectLst>
                <a:latin typeface="Arial Black" panose="020B0A04020102020204" pitchFamily="34" charset="0"/>
              </a:rPr>
              <a:t>Laufzeit</a:t>
            </a:r>
            <a:endParaRPr lang="en-US" sz="1600" dirty="0">
              <a:ln w="0"/>
              <a:effectLst>
                <a:outerShdw blurRad="38100" dist="19050" dir="2700000" algn="tl" rotWithShape="0">
                  <a:schemeClr val="dk1">
                    <a:alpha val="40000"/>
                  </a:schemeClr>
                </a:outerShdw>
              </a:effectLst>
              <a:latin typeface="Arial Black" panose="020B0A04020102020204" pitchFamily="34" charset="0"/>
            </a:endParaRPr>
          </a:p>
        </p:txBody>
      </p:sp>
      <p:sp>
        <p:nvSpPr>
          <p:cNvPr id="130" name="Rectangle 129"/>
          <p:cNvSpPr/>
          <p:nvPr/>
        </p:nvSpPr>
        <p:spPr>
          <a:xfrm>
            <a:off x="6707173" y="4616075"/>
            <a:ext cx="725968" cy="338554"/>
          </a:xfrm>
          <a:prstGeom prst="rect">
            <a:avLst/>
          </a:prstGeom>
        </p:spPr>
        <p:txBody>
          <a:bodyPr wrap="none">
            <a:spAutoFit/>
          </a:bodyPr>
          <a:lstStyle/>
          <a:p>
            <a:pPr algn="ctr"/>
            <a:r>
              <a:rPr lang="en-US" sz="1600" dirty="0" err="1" smtClean="0">
                <a:ln w="0"/>
                <a:effectLst>
                  <a:outerShdw blurRad="38100" dist="19050" dir="2700000" algn="tl" rotWithShape="0">
                    <a:schemeClr val="dk1">
                      <a:alpha val="40000"/>
                    </a:schemeClr>
                  </a:outerShdw>
                </a:effectLst>
                <a:latin typeface="Arial Black" panose="020B0A04020102020204" pitchFamily="34" charset="0"/>
              </a:rPr>
              <a:t>Fazit</a:t>
            </a:r>
            <a:endParaRPr lang="en-US" sz="1600" dirty="0">
              <a:ln w="0"/>
              <a:effectLst>
                <a:outerShdw blurRad="38100" dist="19050" dir="2700000" algn="tl" rotWithShape="0">
                  <a:schemeClr val="dk1">
                    <a:alpha val="40000"/>
                  </a:schemeClr>
                </a:outerShdw>
              </a:effectLst>
              <a:latin typeface="Arial Black" panose="020B0A04020102020204" pitchFamily="34" charset="0"/>
            </a:endParaRPr>
          </a:p>
        </p:txBody>
      </p:sp>
    </p:spTree>
    <p:extLst>
      <p:ext uri="{BB962C8B-B14F-4D97-AF65-F5344CB8AC3E}">
        <p14:creationId xmlns:p14="http://schemas.microsoft.com/office/powerpoint/2010/main" val="31961730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88164" y="2818530"/>
            <a:ext cx="10478278" cy="2246529"/>
          </a:xfrm>
          <a:prstGeom prst="rect">
            <a:avLst/>
          </a:prstGeom>
          <a:solidFill>
            <a:srgbClr val="E6E6E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150000"/>
              </a:lnSpc>
            </a:pPr>
            <a:r>
              <a:rPr lang="de-DE" sz="1600" b="1" dirty="0" smtClean="0">
                <a:solidFill>
                  <a:schemeClr val="tx1">
                    <a:lumMod val="95000"/>
                    <a:lumOff val="5000"/>
                  </a:schemeClr>
                </a:solidFill>
              </a:rPr>
              <a:t>Häufigkeitsberechnung</a:t>
            </a:r>
            <a:endParaRPr lang="de-DE" sz="1600" dirty="0" smtClean="0">
              <a:solidFill>
                <a:schemeClr val="tx1">
                  <a:lumMod val="95000"/>
                  <a:lumOff val="5000"/>
                </a:schemeClr>
              </a:solidFill>
            </a:endParaRPr>
          </a:p>
          <a:p>
            <a:pPr marL="742950" lvl="1" indent="-285750">
              <a:lnSpc>
                <a:spcPct val="150000"/>
              </a:lnSpc>
              <a:buFont typeface="Arial" panose="020B0604020202020204" pitchFamily="34" charset="0"/>
              <a:buChar char="•"/>
            </a:pPr>
            <a:r>
              <a:rPr lang="de-DE" sz="1600" dirty="0" smtClean="0">
                <a:solidFill>
                  <a:schemeClr val="tx1">
                    <a:lumMod val="95000"/>
                    <a:lumOff val="5000"/>
                  </a:schemeClr>
                </a:solidFill>
              </a:rPr>
              <a:t>Berechnen </a:t>
            </a:r>
            <a:r>
              <a:rPr lang="de-DE" sz="1600" dirty="0">
                <a:solidFill>
                  <a:schemeClr val="tx1">
                    <a:lumMod val="95000"/>
                    <a:lumOff val="5000"/>
                  </a:schemeClr>
                </a:solidFill>
              </a:rPr>
              <a:t>Sie die Vorkommenshäufigkeit für alle Wörter in gegebenen </a:t>
            </a:r>
            <a:r>
              <a:rPr lang="de-DE" sz="1600" dirty="0" smtClean="0">
                <a:solidFill>
                  <a:schemeClr val="tx1">
                    <a:lumMod val="95000"/>
                    <a:lumOff val="5000"/>
                  </a:schemeClr>
                </a:solidFill>
              </a:rPr>
              <a:t>Texten</a:t>
            </a:r>
          </a:p>
          <a:p>
            <a:pPr marL="742950" lvl="1" indent="-285750">
              <a:lnSpc>
                <a:spcPct val="150000"/>
              </a:lnSpc>
              <a:buFont typeface="Arial" panose="020B0604020202020204" pitchFamily="34" charset="0"/>
              <a:buChar char="•"/>
            </a:pPr>
            <a:r>
              <a:rPr lang="de-DE" sz="1600" dirty="0" smtClean="0">
                <a:solidFill>
                  <a:schemeClr val="tx1">
                    <a:lumMod val="95000"/>
                    <a:lumOff val="5000"/>
                  </a:schemeClr>
                </a:solidFill>
              </a:rPr>
              <a:t>Stellen Sie die Ergebnisse als TOP-10 Liste getrennt für jede Sprachevor,mit Ausnahmeder Stoppwörter (z.B. “a”, “an”, “the”, “of”, “und”, “mit”, “la”,“и”,“же”usw.)</a:t>
            </a:r>
            <a:endParaRPr lang="en-US" sz="1600" dirty="0">
              <a:solidFill>
                <a:schemeClr val="tx1">
                  <a:lumMod val="95000"/>
                  <a:lumOff val="5000"/>
                </a:schemeClr>
              </a:solidFill>
            </a:endParaRPr>
          </a:p>
        </p:txBody>
      </p:sp>
      <p:sp>
        <p:nvSpPr>
          <p:cNvPr id="9" name="Rectangle 8"/>
          <p:cNvSpPr/>
          <p:nvPr/>
        </p:nvSpPr>
        <p:spPr>
          <a:xfrm>
            <a:off x="3808735" y="1748884"/>
            <a:ext cx="4455066" cy="923330"/>
          </a:xfrm>
          <a:prstGeom prst="rect">
            <a:avLst/>
          </a:prstGeom>
          <a:noFill/>
        </p:spPr>
        <p:txBody>
          <a:bodyPr wrap="none" lIns="91440" tIns="45720" rIns="91440" bIns="45720">
            <a:spAutoFit/>
          </a:bodyPr>
          <a:lstStyle/>
          <a:p>
            <a:pPr algn="ctr"/>
            <a:r>
              <a:rPr lang="en-US" sz="5400" b="0" cap="none" spc="0" dirty="0" err="1" smtClean="0">
                <a:ln w="0"/>
                <a:solidFill>
                  <a:schemeClr val="tx1"/>
                </a:solidFill>
                <a:effectLst>
                  <a:outerShdw blurRad="38100" dist="19050" dir="2700000" algn="tl" rotWithShape="0">
                    <a:schemeClr val="dk1">
                      <a:alpha val="40000"/>
                    </a:schemeClr>
                  </a:outerShdw>
                </a:effectLst>
                <a:latin typeface="Arial Black" panose="020B0A04020102020204" pitchFamily="34" charset="0"/>
              </a:rPr>
              <a:t>Aufgabe</a:t>
            </a:r>
            <a:r>
              <a:rPr lang="en-US" sz="5400" b="0" cap="none" spc="0" dirty="0" smtClean="0">
                <a:ln w="0"/>
                <a:solidFill>
                  <a:schemeClr val="tx1"/>
                </a:solidFill>
                <a:effectLst>
                  <a:outerShdw blurRad="38100" dist="19050" dir="2700000" algn="tl" rotWithShape="0">
                    <a:schemeClr val="dk1">
                      <a:alpha val="40000"/>
                    </a:schemeClr>
                  </a:outerShdw>
                </a:effectLst>
                <a:latin typeface="Arial Black" panose="020B0A04020102020204" pitchFamily="34" charset="0"/>
              </a:rPr>
              <a:t> 09</a:t>
            </a:r>
            <a:endParaRPr lang="en-US" sz="5400" b="0" cap="none" spc="0" dirty="0">
              <a:ln w="0"/>
              <a:solidFill>
                <a:schemeClr val="tx1"/>
              </a:solidFill>
              <a:effectLst>
                <a:outerShdw blurRad="38100" dist="19050" dir="2700000" algn="tl" rotWithShape="0">
                  <a:schemeClr val="dk1">
                    <a:alpha val="40000"/>
                  </a:schemeClr>
                </a:outerShdw>
              </a:effectLst>
              <a:latin typeface="Arial Black" panose="020B0A04020102020204" pitchFamily="34" charset="0"/>
            </a:endParaRPr>
          </a:p>
        </p:txBody>
      </p:sp>
      <p:cxnSp>
        <p:nvCxnSpPr>
          <p:cNvPr id="10" name="Straight Connector 9"/>
          <p:cNvCxnSpPr/>
          <p:nvPr/>
        </p:nvCxnSpPr>
        <p:spPr>
          <a:xfrm>
            <a:off x="3112493" y="5211375"/>
            <a:ext cx="6008914" cy="0"/>
          </a:xfrm>
          <a:prstGeom prst="line">
            <a:avLst/>
          </a:prstGeom>
          <a:ln w="63500">
            <a:solidFill>
              <a:srgbClr val="77C7C1"/>
            </a:solidFill>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0" y="238182"/>
            <a:ext cx="12192000" cy="559840"/>
            <a:chOff x="0" y="238182"/>
            <a:chExt cx="12192000" cy="559840"/>
          </a:xfrm>
        </p:grpSpPr>
        <p:cxnSp>
          <p:nvCxnSpPr>
            <p:cNvPr id="5" name="Straight Connector 4"/>
            <p:cNvCxnSpPr/>
            <p:nvPr/>
          </p:nvCxnSpPr>
          <p:spPr>
            <a:xfrm>
              <a:off x="0" y="798022"/>
              <a:ext cx="12192000" cy="0"/>
            </a:xfrm>
            <a:prstGeom prst="line">
              <a:avLst/>
            </a:prstGeom>
            <a:ln w="82550" cmpd="dbl">
              <a:solidFill>
                <a:srgbClr val="77C7C1"/>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181826" y="238182"/>
              <a:ext cx="453938" cy="411781"/>
            </a:xfrm>
            <a:prstGeom prst="ellipse">
              <a:avLst/>
            </a:prstGeom>
            <a:solidFill>
              <a:srgbClr val="85CD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lumMod val="95000"/>
                      <a:lumOff val="5000"/>
                    </a:schemeClr>
                  </a:solidFill>
                  <a:latin typeface="Arial" panose="020B0604020202020204" pitchFamily="34" charset="0"/>
                  <a:cs typeface="Arial" panose="020B0604020202020204" pitchFamily="34" charset="0"/>
                </a:rPr>
                <a:t>1</a:t>
              </a:r>
              <a:endParaRPr lang="en-US" sz="16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16" name="Rectangle 15"/>
            <p:cNvSpPr/>
            <p:nvPr/>
          </p:nvSpPr>
          <p:spPr>
            <a:xfrm>
              <a:off x="654417" y="333436"/>
              <a:ext cx="2911053" cy="369332"/>
            </a:xfrm>
            <a:prstGeom prst="rect">
              <a:avLst/>
            </a:prstGeom>
          </p:spPr>
          <p:txBody>
            <a:bodyPr wrap="none">
              <a:spAutoFit/>
            </a:bodyPr>
            <a:lstStyle/>
            <a:p>
              <a:pPr algn="ctr"/>
              <a:r>
                <a:rPr lang="en-US" dirty="0" err="1" smtClean="0">
                  <a:ln w="0"/>
                  <a:effectLst>
                    <a:outerShdw blurRad="38100" dist="19050" dir="2700000" algn="tl" rotWithShape="0">
                      <a:schemeClr val="dk1">
                        <a:alpha val="40000"/>
                      </a:schemeClr>
                    </a:outerShdw>
                  </a:effectLst>
                  <a:latin typeface="Arial Black" panose="020B0A04020102020204" pitchFamily="34" charset="0"/>
                </a:rPr>
                <a:t>Eklärung</a:t>
              </a:r>
              <a:r>
                <a:rPr lang="en-US" dirty="0" smtClean="0">
                  <a:ln w="0"/>
                  <a:effectLst>
                    <a:outerShdw blurRad="38100" dist="19050" dir="2700000" algn="tl" rotWithShape="0">
                      <a:schemeClr val="dk1">
                        <a:alpha val="40000"/>
                      </a:schemeClr>
                    </a:outerShdw>
                  </a:effectLst>
                  <a:latin typeface="Arial Black" panose="020B0A04020102020204" pitchFamily="34" charset="0"/>
                </a:rPr>
                <a:t> der </a:t>
              </a:r>
              <a:r>
                <a:rPr lang="en-US" dirty="0" err="1" smtClean="0">
                  <a:ln w="0"/>
                  <a:effectLst>
                    <a:outerShdw blurRad="38100" dist="19050" dir="2700000" algn="tl" rotWithShape="0">
                      <a:schemeClr val="dk1">
                        <a:alpha val="40000"/>
                      </a:schemeClr>
                    </a:outerShdw>
                  </a:effectLst>
                  <a:latin typeface="Arial Black" panose="020B0A04020102020204" pitchFamily="34" charset="0"/>
                </a:rPr>
                <a:t>Aufgabe</a:t>
              </a:r>
              <a:endParaRPr lang="en-US" dirty="0">
                <a:ln w="0"/>
                <a:effectLst>
                  <a:outerShdw blurRad="38100" dist="19050" dir="2700000" algn="tl" rotWithShape="0">
                    <a:schemeClr val="dk1">
                      <a:alpha val="40000"/>
                    </a:schemeClr>
                  </a:outerShdw>
                </a:effectLst>
                <a:latin typeface="Arial Black" panose="020B0A04020102020204" pitchFamily="34" charset="0"/>
              </a:endParaRPr>
            </a:p>
          </p:txBody>
        </p:sp>
      </p:grpSp>
    </p:spTree>
    <p:extLst>
      <p:ext uri="{BB962C8B-B14F-4D97-AF65-F5344CB8AC3E}">
        <p14:creationId xmlns:p14="http://schemas.microsoft.com/office/powerpoint/2010/main" val="33888327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0" y="326797"/>
            <a:ext cx="12192000" cy="646331"/>
            <a:chOff x="0" y="326797"/>
            <a:chExt cx="12192000" cy="646331"/>
          </a:xfrm>
        </p:grpSpPr>
        <p:cxnSp>
          <p:nvCxnSpPr>
            <p:cNvPr id="9" name="Straight Connector 8"/>
            <p:cNvCxnSpPr/>
            <p:nvPr/>
          </p:nvCxnSpPr>
          <p:spPr>
            <a:xfrm>
              <a:off x="0" y="798022"/>
              <a:ext cx="12192000" cy="0"/>
            </a:xfrm>
            <a:prstGeom prst="line">
              <a:avLst/>
            </a:prstGeom>
            <a:ln w="82550" cmpd="dbl">
              <a:solidFill>
                <a:srgbClr val="77C7C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55528" y="326797"/>
              <a:ext cx="4570226" cy="646331"/>
            </a:xfrm>
            <a:prstGeom prst="rect">
              <a:avLst/>
            </a:prstGeom>
          </p:spPr>
          <p:txBody>
            <a:bodyPr wrap="none">
              <a:spAutoFit/>
            </a:bodyPr>
            <a:lstStyle/>
            <a:p>
              <a:pPr algn="ctr"/>
              <a:r>
                <a:rPr lang="en-US" dirty="0" err="1" smtClean="0">
                  <a:ln w="0"/>
                  <a:effectLst>
                    <a:outerShdw blurRad="38100" dist="19050" dir="2700000" algn="tl" rotWithShape="0">
                      <a:schemeClr val="dk1">
                        <a:alpha val="40000"/>
                      </a:schemeClr>
                    </a:outerShdw>
                  </a:effectLst>
                  <a:latin typeface="Arial Black" panose="020B0A04020102020204" pitchFamily="34" charset="0"/>
                </a:rPr>
                <a:t>Planung</a:t>
              </a:r>
              <a:r>
                <a:rPr lang="en-US" dirty="0" smtClean="0">
                  <a:ln w="0"/>
                  <a:effectLst>
                    <a:outerShdw blurRad="38100" dist="19050" dir="2700000" algn="tl" rotWithShape="0">
                      <a:schemeClr val="dk1">
                        <a:alpha val="40000"/>
                      </a:schemeClr>
                    </a:outerShdw>
                  </a:effectLst>
                  <a:latin typeface="Arial Black" panose="020B0A04020102020204" pitchFamily="34" charset="0"/>
                </a:rPr>
                <a:t> und </a:t>
              </a:r>
              <a:r>
                <a:rPr lang="en-US" dirty="0" err="1" smtClean="0">
                  <a:ln w="0"/>
                  <a:effectLst>
                    <a:outerShdw blurRad="38100" dist="19050" dir="2700000" algn="tl" rotWithShape="0">
                      <a:schemeClr val="dk1">
                        <a:alpha val="40000"/>
                      </a:schemeClr>
                    </a:outerShdw>
                  </a:effectLst>
                  <a:latin typeface="Arial Black" panose="020B0A04020102020204" pitchFamily="34" charset="0"/>
                </a:rPr>
                <a:t>Lösungsbeschreibung</a:t>
              </a:r>
              <a:endParaRPr lang="en-US" b="1" spc="50" dirty="0" smtClean="0">
                <a:ln w="9525" cmpd="sng">
                  <a:solidFill>
                    <a:schemeClr val="tx1"/>
                  </a:solidFill>
                  <a:prstDash val="solid"/>
                </a:ln>
                <a:effectLst>
                  <a:glow rad="38100">
                    <a:schemeClr val="accent1">
                      <a:alpha val="40000"/>
                    </a:schemeClr>
                  </a:glow>
                </a:effectLst>
              </a:endParaRPr>
            </a:p>
            <a:p>
              <a:pPr algn="ctr"/>
              <a:endParaRPr lang="en-US" dirty="0">
                <a:ln w="0"/>
                <a:effectLst>
                  <a:outerShdw blurRad="38100" dist="19050" dir="2700000" algn="tl" rotWithShape="0">
                    <a:schemeClr val="dk1">
                      <a:alpha val="40000"/>
                    </a:schemeClr>
                  </a:outerShdw>
                </a:effectLst>
                <a:latin typeface="Arial Black" panose="020B0A04020102020204" pitchFamily="34" charset="0"/>
              </a:endParaRPr>
            </a:p>
          </p:txBody>
        </p:sp>
      </p:grpSp>
      <p:grpSp>
        <p:nvGrpSpPr>
          <p:cNvPr id="31" name="Group 30"/>
          <p:cNvGrpSpPr/>
          <p:nvPr/>
        </p:nvGrpSpPr>
        <p:grpSpPr>
          <a:xfrm>
            <a:off x="840446" y="3364588"/>
            <a:ext cx="964214" cy="795284"/>
            <a:chOff x="334226" y="2997933"/>
            <a:chExt cx="1961105" cy="1816664"/>
          </a:xfrm>
        </p:grpSpPr>
        <p:sp>
          <p:nvSpPr>
            <p:cNvPr id="32" name="Oval 31"/>
            <p:cNvSpPr/>
            <p:nvPr/>
          </p:nvSpPr>
          <p:spPr>
            <a:xfrm>
              <a:off x="334226" y="2997933"/>
              <a:ext cx="1961105" cy="1816664"/>
            </a:xfrm>
            <a:prstGeom prst="ellipse">
              <a:avLst/>
            </a:prstGeom>
            <a:ln w="31750">
              <a:solidFill>
                <a:srgbClr val="77C7C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4400" dirty="0">
                <a:latin typeface="Arial Black" panose="020B0A04020102020204" pitchFamily="34" charset="0"/>
                <a:cs typeface="Arial" panose="020B0604020202020204" pitchFamily="34" charset="0"/>
              </a:endParaRPr>
            </a:p>
          </p:txBody>
        </p:sp>
        <p:sp>
          <p:nvSpPr>
            <p:cNvPr id="33" name="Rectangle 32"/>
            <p:cNvSpPr/>
            <p:nvPr/>
          </p:nvSpPr>
          <p:spPr>
            <a:xfrm>
              <a:off x="372755" y="3608309"/>
              <a:ext cx="1885910" cy="493396"/>
            </a:xfrm>
            <a:prstGeom prst="rect">
              <a:avLst/>
            </a:prstGeom>
            <a:noFill/>
          </p:spPr>
          <p:txBody>
            <a:bodyPr wrap="none" lIns="91440" tIns="45720" rIns="91440" bIns="45720">
              <a:spAutoFit/>
            </a:bodyPr>
            <a:lstStyle/>
            <a:p>
              <a:pPr algn="ctr"/>
              <a:r>
                <a:rPr lang="en-US" sz="1400" b="0" cap="none" spc="0" dirty="0" smtClean="0">
                  <a:ln w="0"/>
                  <a:solidFill>
                    <a:schemeClr val="tx1"/>
                  </a:solidFill>
                  <a:effectLst>
                    <a:outerShdw blurRad="38100" dist="19050" dir="2700000" algn="tl" rotWithShape="0">
                      <a:schemeClr val="dk1">
                        <a:alpha val="40000"/>
                      </a:schemeClr>
                    </a:outerShdw>
                  </a:effectLst>
                  <a:latin typeface="Arial Black" panose="020B0A04020102020204" pitchFamily="34" charset="0"/>
                </a:rPr>
                <a:t>INPUT</a:t>
              </a:r>
              <a:endParaRPr lang="en-US" sz="1400" b="0" cap="none" spc="0" dirty="0">
                <a:ln w="0"/>
                <a:solidFill>
                  <a:schemeClr val="tx1"/>
                </a:solidFill>
                <a:effectLst>
                  <a:outerShdw blurRad="38100" dist="19050" dir="2700000" algn="tl" rotWithShape="0">
                    <a:schemeClr val="dk1">
                      <a:alpha val="40000"/>
                    </a:schemeClr>
                  </a:outerShdw>
                </a:effectLst>
                <a:latin typeface="Arial Black" panose="020B0A04020102020204" pitchFamily="34" charset="0"/>
              </a:endParaRPr>
            </a:p>
          </p:txBody>
        </p:sp>
      </p:grpSp>
      <p:sp>
        <p:nvSpPr>
          <p:cNvPr id="34" name="TextBox 33"/>
          <p:cNvSpPr txBox="1"/>
          <p:nvPr/>
        </p:nvSpPr>
        <p:spPr>
          <a:xfrm>
            <a:off x="5078659" y="4313779"/>
            <a:ext cx="2170859" cy="1200329"/>
          </a:xfrm>
          <a:prstGeom prst="rect">
            <a:avLst/>
          </a:prstGeom>
          <a:noFill/>
        </p:spPr>
        <p:txBody>
          <a:bodyPr wrap="square" rtlCol="0">
            <a:spAutoFit/>
          </a:bodyPr>
          <a:lstStyle/>
          <a:p>
            <a:pPr algn="ctr"/>
            <a:r>
              <a:rPr lang="de-DE" dirty="0"/>
              <a:t>B</a:t>
            </a:r>
            <a:r>
              <a:rPr lang="de-DE" dirty="0" smtClean="0"/>
              <a:t>erechnen </a:t>
            </a:r>
            <a:r>
              <a:rPr lang="de-DE" dirty="0"/>
              <a:t>d</a:t>
            </a:r>
            <a:r>
              <a:rPr lang="de-DE" dirty="0" smtClean="0"/>
              <a:t>ie Häufigkeit der Wörter von jeder Sprache.</a:t>
            </a:r>
            <a:endParaRPr lang="en-US" dirty="0"/>
          </a:p>
        </p:txBody>
      </p:sp>
      <p:sp>
        <p:nvSpPr>
          <p:cNvPr id="35" name="TextBox 34"/>
          <p:cNvSpPr txBox="1"/>
          <p:nvPr/>
        </p:nvSpPr>
        <p:spPr>
          <a:xfrm>
            <a:off x="7454823" y="4300657"/>
            <a:ext cx="2073717" cy="1477328"/>
          </a:xfrm>
          <a:prstGeom prst="rect">
            <a:avLst/>
          </a:prstGeom>
          <a:noFill/>
        </p:spPr>
        <p:txBody>
          <a:bodyPr wrap="square" rtlCol="0">
            <a:spAutoFit/>
          </a:bodyPr>
          <a:lstStyle/>
          <a:p>
            <a:pPr algn="ctr"/>
            <a:r>
              <a:rPr lang="de-DE" dirty="0" smtClean="0"/>
              <a:t>Sortieren  absteigend die Wörter jeder Sprache nach Häufigkeit davon</a:t>
            </a:r>
            <a:endParaRPr lang="en-US" dirty="0"/>
          </a:p>
        </p:txBody>
      </p:sp>
      <p:sp>
        <p:nvSpPr>
          <p:cNvPr id="36" name="TextBox 35"/>
          <p:cNvSpPr txBox="1"/>
          <p:nvPr/>
        </p:nvSpPr>
        <p:spPr>
          <a:xfrm>
            <a:off x="9860979" y="4290309"/>
            <a:ext cx="1909478" cy="1477328"/>
          </a:xfrm>
          <a:prstGeom prst="rect">
            <a:avLst/>
          </a:prstGeom>
          <a:noFill/>
        </p:spPr>
        <p:txBody>
          <a:bodyPr wrap="square" rtlCol="0">
            <a:spAutoFit/>
          </a:bodyPr>
          <a:lstStyle/>
          <a:p>
            <a:pPr algn="ctr"/>
            <a:r>
              <a:rPr lang="de-DE" dirty="0"/>
              <a:t>H</a:t>
            </a:r>
            <a:r>
              <a:rPr lang="de-DE" dirty="0" smtClean="0"/>
              <a:t>olen Top-10 jeder Sprache und Schreiben dann auf Hadoop - Kontext</a:t>
            </a:r>
            <a:endParaRPr lang="en-US" dirty="0"/>
          </a:p>
        </p:txBody>
      </p:sp>
      <p:cxnSp>
        <p:nvCxnSpPr>
          <p:cNvPr id="37" name="Straight Connector 36"/>
          <p:cNvCxnSpPr>
            <a:stCxn id="32" idx="6"/>
            <a:endCxn id="45" idx="2"/>
          </p:cNvCxnSpPr>
          <p:nvPr/>
        </p:nvCxnSpPr>
        <p:spPr>
          <a:xfrm>
            <a:off x="1804660" y="3762230"/>
            <a:ext cx="8550815" cy="32044"/>
          </a:xfrm>
          <a:prstGeom prst="line">
            <a:avLst/>
          </a:prstGeom>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5676363" y="3399732"/>
            <a:ext cx="975455" cy="783771"/>
            <a:chOff x="3834879" y="2867656"/>
            <a:chExt cx="783771" cy="783771"/>
          </a:xfrm>
        </p:grpSpPr>
        <p:sp>
          <p:nvSpPr>
            <p:cNvPr id="39" name="Oval 38"/>
            <p:cNvSpPr/>
            <p:nvPr/>
          </p:nvSpPr>
          <p:spPr>
            <a:xfrm>
              <a:off x="3834879" y="2867656"/>
              <a:ext cx="783771" cy="783771"/>
            </a:xfrm>
            <a:prstGeom prst="ellipse">
              <a:avLst/>
            </a:prstGeom>
            <a:solidFill>
              <a:srgbClr val="9DD7D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4015008" y="2997932"/>
              <a:ext cx="423514" cy="523220"/>
            </a:xfrm>
            <a:prstGeom prst="rect">
              <a:avLst/>
            </a:prstGeom>
            <a:noFill/>
          </p:spPr>
          <p:txBody>
            <a:bodyPr wrap="none" lIns="91440" tIns="45720" rIns="91440" bIns="45720">
              <a:spAutoFit/>
            </a:bodyPr>
            <a:lstStyle/>
            <a:p>
              <a:pPr algn="ctr"/>
              <a:r>
                <a:rPr lang="en-US" sz="2800" dirty="0">
                  <a:ln w="0"/>
                  <a:effectLst>
                    <a:outerShdw blurRad="38100" dist="19050" dir="2700000" algn="tl" rotWithShape="0">
                      <a:schemeClr val="dk1">
                        <a:alpha val="40000"/>
                      </a:schemeClr>
                    </a:outerShdw>
                  </a:effectLst>
                  <a:latin typeface="Arial Black" panose="020B0A04020102020204" pitchFamily="34" charset="0"/>
                </a:rPr>
                <a:t>2</a:t>
              </a:r>
              <a:endParaRPr lang="en-US" sz="2800" b="0" cap="none" spc="0" dirty="0">
                <a:ln w="0"/>
                <a:solidFill>
                  <a:schemeClr val="tx1"/>
                </a:solidFill>
                <a:effectLst>
                  <a:outerShdw blurRad="38100" dist="19050" dir="2700000" algn="tl" rotWithShape="0">
                    <a:schemeClr val="dk1">
                      <a:alpha val="40000"/>
                    </a:schemeClr>
                  </a:outerShdw>
                </a:effectLst>
                <a:latin typeface="Arial Black" panose="020B0A04020102020204" pitchFamily="34" charset="0"/>
              </a:endParaRPr>
            </a:p>
          </p:txBody>
        </p:sp>
      </p:grpSp>
      <p:grpSp>
        <p:nvGrpSpPr>
          <p:cNvPr id="41" name="Group 40"/>
          <p:cNvGrpSpPr/>
          <p:nvPr/>
        </p:nvGrpSpPr>
        <p:grpSpPr>
          <a:xfrm>
            <a:off x="3325109" y="3381858"/>
            <a:ext cx="902524" cy="783771"/>
            <a:chOff x="3834879" y="2867656"/>
            <a:chExt cx="783771" cy="783771"/>
          </a:xfrm>
        </p:grpSpPr>
        <p:sp>
          <p:nvSpPr>
            <p:cNvPr id="42" name="Oval 41"/>
            <p:cNvSpPr/>
            <p:nvPr/>
          </p:nvSpPr>
          <p:spPr>
            <a:xfrm>
              <a:off x="3834879" y="2867656"/>
              <a:ext cx="783771" cy="783771"/>
            </a:xfrm>
            <a:prstGeom prst="ellipse">
              <a:avLst/>
            </a:prstGeom>
            <a:solidFill>
              <a:srgbClr val="9DD7D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4015008" y="2997932"/>
              <a:ext cx="423514" cy="523220"/>
            </a:xfrm>
            <a:prstGeom prst="rect">
              <a:avLst/>
            </a:prstGeom>
            <a:noFill/>
          </p:spPr>
          <p:txBody>
            <a:bodyPr wrap="non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latin typeface="Arial Black" panose="020B0A04020102020204" pitchFamily="34" charset="0"/>
                </a:rPr>
                <a:t>1</a:t>
              </a:r>
              <a:endParaRPr lang="en-US" sz="2800" b="0" cap="none" spc="0" dirty="0">
                <a:ln w="0"/>
                <a:solidFill>
                  <a:schemeClr val="tx1"/>
                </a:solidFill>
                <a:effectLst>
                  <a:outerShdw blurRad="38100" dist="19050" dir="2700000" algn="tl" rotWithShape="0">
                    <a:schemeClr val="dk1">
                      <a:alpha val="40000"/>
                    </a:schemeClr>
                  </a:outerShdw>
                </a:effectLst>
                <a:latin typeface="Arial Black" panose="020B0A04020102020204" pitchFamily="34" charset="0"/>
              </a:endParaRPr>
            </a:p>
          </p:txBody>
        </p:sp>
      </p:grpSp>
      <p:grpSp>
        <p:nvGrpSpPr>
          <p:cNvPr id="44" name="Group 43"/>
          <p:cNvGrpSpPr/>
          <p:nvPr/>
        </p:nvGrpSpPr>
        <p:grpSpPr>
          <a:xfrm>
            <a:off x="10260118" y="3396632"/>
            <a:ext cx="1112074" cy="795284"/>
            <a:chOff x="131066" y="2997933"/>
            <a:chExt cx="2369285" cy="1816664"/>
          </a:xfrm>
        </p:grpSpPr>
        <p:sp>
          <p:nvSpPr>
            <p:cNvPr id="45" name="Oval 44"/>
            <p:cNvSpPr/>
            <p:nvPr/>
          </p:nvSpPr>
          <p:spPr>
            <a:xfrm>
              <a:off x="334226" y="2997933"/>
              <a:ext cx="1961105" cy="1816664"/>
            </a:xfrm>
            <a:prstGeom prst="ellipse">
              <a:avLst/>
            </a:prstGeom>
            <a:ln w="31750">
              <a:solidFill>
                <a:srgbClr val="77C7C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4400" dirty="0">
                <a:latin typeface="Arial Black" panose="020B0A04020102020204" pitchFamily="34" charset="0"/>
                <a:cs typeface="Arial" panose="020B0604020202020204" pitchFamily="34" charset="0"/>
              </a:endParaRPr>
            </a:p>
          </p:txBody>
        </p:sp>
        <p:sp>
          <p:nvSpPr>
            <p:cNvPr id="46" name="Rectangle 45"/>
            <p:cNvSpPr/>
            <p:nvPr/>
          </p:nvSpPr>
          <p:spPr>
            <a:xfrm>
              <a:off x="131066" y="3608308"/>
              <a:ext cx="2369285" cy="703054"/>
            </a:xfrm>
            <a:prstGeom prst="rect">
              <a:avLst/>
            </a:prstGeom>
            <a:noFill/>
          </p:spPr>
          <p:txBody>
            <a:bodyPr wrap="none" lIns="91440" tIns="45720" rIns="91440" bIns="45720">
              <a:spAutoFit/>
            </a:bodyPr>
            <a:lstStyle/>
            <a:p>
              <a:pPr algn="ctr"/>
              <a:r>
                <a:rPr lang="en-US" sz="1400" dirty="0" smtClean="0">
                  <a:ln w="0"/>
                  <a:effectLst>
                    <a:outerShdw blurRad="38100" dist="19050" dir="2700000" algn="tl" rotWithShape="0">
                      <a:schemeClr val="dk1">
                        <a:alpha val="40000"/>
                      </a:schemeClr>
                    </a:outerShdw>
                  </a:effectLst>
                  <a:latin typeface="Arial Black" panose="020B0A04020102020204" pitchFamily="34" charset="0"/>
                </a:rPr>
                <a:t>OUT</a:t>
              </a:r>
              <a:r>
                <a:rPr lang="en-US" sz="1400" b="0" cap="none" spc="0" dirty="0" smtClean="0">
                  <a:ln w="0"/>
                  <a:solidFill>
                    <a:schemeClr val="tx1"/>
                  </a:solidFill>
                  <a:effectLst>
                    <a:outerShdw blurRad="38100" dist="19050" dir="2700000" algn="tl" rotWithShape="0">
                      <a:schemeClr val="dk1">
                        <a:alpha val="40000"/>
                      </a:schemeClr>
                    </a:outerShdw>
                  </a:effectLst>
                  <a:latin typeface="Arial Black" panose="020B0A04020102020204" pitchFamily="34" charset="0"/>
                </a:rPr>
                <a:t>PUT</a:t>
              </a:r>
              <a:endParaRPr lang="en-US" sz="1400" b="0" cap="none" spc="0" dirty="0">
                <a:ln w="0"/>
                <a:solidFill>
                  <a:schemeClr val="tx1"/>
                </a:solidFill>
                <a:effectLst>
                  <a:outerShdw blurRad="38100" dist="19050" dir="2700000" algn="tl" rotWithShape="0">
                    <a:schemeClr val="dk1">
                      <a:alpha val="40000"/>
                    </a:schemeClr>
                  </a:outerShdw>
                </a:effectLst>
                <a:latin typeface="Arial Black" panose="020B0A04020102020204" pitchFamily="34" charset="0"/>
              </a:endParaRPr>
            </a:p>
          </p:txBody>
        </p:sp>
      </p:grpSp>
      <p:grpSp>
        <p:nvGrpSpPr>
          <p:cNvPr id="47" name="Group 46"/>
          <p:cNvGrpSpPr/>
          <p:nvPr/>
        </p:nvGrpSpPr>
        <p:grpSpPr>
          <a:xfrm>
            <a:off x="8027617" y="3386003"/>
            <a:ext cx="928130" cy="783771"/>
            <a:chOff x="3834879" y="2867656"/>
            <a:chExt cx="783771" cy="783771"/>
          </a:xfrm>
        </p:grpSpPr>
        <p:sp>
          <p:nvSpPr>
            <p:cNvPr id="48" name="Oval 47"/>
            <p:cNvSpPr/>
            <p:nvPr/>
          </p:nvSpPr>
          <p:spPr>
            <a:xfrm>
              <a:off x="3834879" y="2867656"/>
              <a:ext cx="783771" cy="783771"/>
            </a:xfrm>
            <a:prstGeom prst="ellipse">
              <a:avLst/>
            </a:prstGeom>
            <a:solidFill>
              <a:srgbClr val="9DD7D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015008" y="2997932"/>
              <a:ext cx="423514" cy="523220"/>
            </a:xfrm>
            <a:prstGeom prst="rect">
              <a:avLst/>
            </a:prstGeom>
            <a:noFill/>
          </p:spPr>
          <p:txBody>
            <a:bodyPr wrap="non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latin typeface="Arial Black" panose="020B0A04020102020204" pitchFamily="34" charset="0"/>
                </a:rPr>
                <a:t>3</a:t>
              </a:r>
              <a:endParaRPr lang="en-US" sz="2800" b="0" cap="none" spc="0" dirty="0">
                <a:ln w="0"/>
                <a:solidFill>
                  <a:schemeClr val="tx1"/>
                </a:solidFill>
                <a:effectLst>
                  <a:outerShdw blurRad="38100" dist="19050" dir="2700000" algn="tl" rotWithShape="0">
                    <a:schemeClr val="dk1">
                      <a:alpha val="40000"/>
                    </a:schemeClr>
                  </a:outerShdw>
                </a:effectLst>
                <a:latin typeface="Arial Black" panose="020B0A04020102020204" pitchFamily="34" charset="0"/>
              </a:endParaRPr>
            </a:p>
          </p:txBody>
        </p:sp>
      </p:grpSp>
      <p:sp>
        <p:nvSpPr>
          <p:cNvPr id="50" name="TextBox 49"/>
          <p:cNvSpPr txBox="1"/>
          <p:nvPr/>
        </p:nvSpPr>
        <p:spPr>
          <a:xfrm>
            <a:off x="2908685" y="4313779"/>
            <a:ext cx="1750864" cy="923330"/>
          </a:xfrm>
          <a:prstGeom prst="rect">
            <a:avLst/>
          </a:prstGeom>
          <a:noFill/>
        </p:spPr>
        <p:txBody>
          <a:bodyPr wrap="square" rtlCol="0">
            <a:spAutoFit/>
          </a:bodyPr>
          <a:lstStyle/>
          <a:p>
            <a:pPr algn="ctr"/>
            <a:r>
              <a:rPr lang="de-DE" dirty="0" smtClean="0"/>
              <a:t>Entfernen alle Stoppwörter aus den Werken</a:t>
            </a:r>
            <a:endParaRPr lang="en-US" dirty="0"/>
          </a:p>
        </p:txBody>
      </p:sp>
      <p:sp>
        <p:nvSpPr>
          <p:cNvPr id="51" name="TextBox 50"/>
          <p:cNvSpPr txBox="1"/>
          <p:nvPr/>
        </p:nvSpPr>
        <p:spPr>
          <a:xfrm>
            <a:off x="127227" y="4341749"/>
            <a:ext cx="2507387" cy="1200329"/>
          </a:xfrm>
          <a:prstGeom prst="rect">
            <a:avLst/>
          </a:prstGeom>
          <a:noFill/>
        </p:spPr>
        <p:txBody>
          <a:bodyPr wrap="square" rtlCol="0">
            <a:spAutoFit/>
          </a:bodyPr>
          <a:lstStyle/>
          <a:p>
            <a:pPr algn="ctr"/>
            <a:r>
              <a:rPr lang="de-DE" dirty="0" smtClean="0"/>
              <a:t>8 Ordner mit literarischen Werken von den 8 verschiedenen Sprachen</a:t>
            </a:r>
            <a:endParaRPr lang="en-US" dirty="0"/>
          </a:p>
        </p:txBody>
      </p:sp>
      <p:sp>
        <p:nvSpPr>
          <p:cNvPr id="52" name="Rectangle 51"/>
          <p:cNvSpPr/>
          <p:nvPr/>
        </p:nvSpPr>
        <p:spPr>
          <a:xfrm>
            <a:off x="4552110" y="1673792"/>
            <a:ext cx="3223959" cy="923330"/>
          </a:xfrm>
          <a:prstGeom prst="rect">
            <a:avLst/>
          </a:prstGeom>
          <a:noFill/>
        </p:spPr>
        <p:txBody>
          <a:bodyPr wrap="none" lIns="91440" tIns="45720" rIns="91440" bIns="45720">
            <a:spAutoFit/>
          </a:bodyPr>
          <a:lstStyle/>
          <a:p>
            <a:pPr algn="ctr"/>
            <a:r>
              <a:rPr lang="en-US" sz="5400" b="0" cap="none" spc="0" dirty="0" err="1" smtClean="0">
                <a:ln w="0"/>
                <a:solidFill>
                  <a:schemeClr val="tx1"/>
                </a:solidFill>
                <a:effectLst>
                  <a:outerShdw blurRad="38100" dist="19050" dir="2700000" algn="tl" rotWithShape="0">
                    <a:schemeClr val="dk1">
                      <a:alpha val="40000"/>
                    </a:schemeClr>
                  </a:outerShdw>
                </a:effectLst>
                <a:latin typeface="Arial Black" panose="020B0A04020102020204" pitchFamily="34" charset="0"/>
              </a:rPr>
              <a:t>Planung</a:t>
            </a:r>
            <a:endParaRPr lang="en-US" sz="5400" b="0" cap="none" spc="0" dirty="0">
              <a:ln w="0"/>
              <a:solidFill>
                <a:schemeClr val="tx1"/>
              </a:solidFill>
              <a:effectLst>
                <a:outerShdw blurRad="38100" dist="19050" dir="2700000" algn="tl" rotWithShape="0">
                  <a:schemeClr val="dk1">
                    <a:alpha val="40000"/>
                  </a:schemeClr>
                </a:outerShdw>
              </a:effectLst>
              <a:latin typeface="Arial Black" panose="020B0A04020102020204" pitchFamily="34" charset="0"/>
            </a:endParaRPr>
          </a:p>
        </p:txBody>
      </p:sp>
      <p:cxnSp>
        <p:nvCxnSpPr>
          <p:cNvPr id="53" name="Straight Connector 52"/>
          <p:cNvCxnSpPr/>
          <p:nvPr/>
        </p:nvCxnSpPr>
        <p:spPr>
          <a:xfrm>
            <a:off x="5515612" y="2618839"/>
            <a:ext cx="1296955" cy="13689"/>
          </a:xfrm>
          <a:prstGeom prst="line">
            <a:avLst/>
          </a:prstGeom>
          <a:ln w="63500">
            <a:solidFill>
              <a:srgbClr val="77C7C1"/>
            </a:solidFill>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181826" y="238182"/>
            <a:ext cx="453938" cy="411781"/>
          </a:xfrm>
          <a:prstGeom prst="ellipse">
            <a:avLst/>
          </a:prstGeom>
          <a:solidFill>
            <a:srgbClr val="85CD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95000"/>
                    <a:lumOff val="5000"/>
                  </a:schemeClr>
                </a:solidFill>
                <a:latin typeface="Arial" panose="020B0604020202020204" pitchFamily="34" charset="0"/>
                <a:cs typeface="Arial" panose="020B0604020202020204" pitchFamily="34" charset="0"/>
              </a:rPr>
              <a:t>2</a:t>
            </a:r>
          </a:p>
        </p:txBody>
      </p:sp>
    </p:spTree>
    <p:extLst>
      <p:ext uri="{BB962C8B-B14F-4D97-AF65-F5344CB8AC3E}">
        <p14:creationId xmlns:p14="http://schemas.microsoft.com/office/powerpoint/2010/main" val="5455534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Elbow Connector 54"/>
          <p:cNvCxnSpPr>
            <a:endCxn id="62" idx="1"/>
          </p:cNvCxnSpPr>
          <p:nvPr/>
        </p:nvCxnSpPr>
        <p:spPr>
          <a:xfrm flipV="1">
            <a:off x="2744980" y="3347836"/>
            <a:ext cx="1215799" cy="710244"/>
          </a:xfrm>
          <a:prstGeom prst="bentConnector3">
            <a:avLst>
              <a:gd name="adj1" fmla="val 50000"/>
            </a:avLst>
          </a:prstGeom>
          <a:ln w="19050">
            <a:solidFill>
              <a:srgbClr val="77C7C1"/>
            </a:solidFill>
          </a:ln>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a:off x="2670624" y="4621882"/>
            <a:ext cx="1365255" cy="1061170"/>
          </a:xfrm>
          <a:prstGeom prst="bentConnector3">
            <a:avLst>
              <a:gd name="adj1" fmla="val 50000"/>
            </a:avLst>
          </a:prstGeom>
          <a:ln w="19050">
            <a:solidFill>
              <a:srgbClr val="77C7C1"/>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0" y="946082"/>
            <a:ext cx="1533724" cy="154686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84095" y="1068175"/>
            <a:ext cx="1331095" cy="1249617"/>
          </a:xfrm>
          <a:prstGeom prst="rect">
            <a:avLst/>
          </a:prstGeom>
          <a:solidFill>
            <a:srgbClr val="B1DF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0" y="798022"/>
            <a:ext cx="12192000" cy="0"/>
          </a:xfrm>
          <a:prstGeom prst="line">
            <a:avLst/>
          </a:prstGeom>
          <a:ln w="82550" cmpd="dbl">
            <a:solidFill>
              <a:srgbClr val="77C7C1"/>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655528" y="326797"/>
            <a:ext cx="4570226" cy="646331"/>
          </a:xfrm>
          <a:prstGeom prst="rect">
            <a:avLst/>
          </a:prstGeom>
        </p:spPr>
        <p:txBody>
          <a:bodyPr wrap="none">
            <a:spAutoFit/>
          </a:bodyPr>
          <a:lstStyle/>
          <a:p>
            <a:pPr algn="ctr"/>
            <a:r>
              <a:rPr lang="en-US" dirty="0" err="1" smtClean="0">
                <a:ln w="0"/>
                <a:effectLst>
                  <a:outerShdw blurRad="38100" dist="19050" dir="2700000" algn="tl" rotWithShape="0">
                    <a:schemeClr val="dk1">
                      <a:alpha val="40000"/>
                    </a:schemeClr>
                  </a:outerShdw>
                </a:effectLst>
                <a:latin typeface="Arial Black" panose="020B0A04020102020204" pitchFamily="34" charset="0"/>
              </a:rPr>
              <a:t>Planung</a:t>
            </a:r>
            <a:r>
              <a:rPr lang="en-US" dirty="0" smtClean="0">
                <a:ln w="0"/>
                <a:effectLst>
                  <a:outerShdw blurRad="38100" dist="19050" dir="2700000" algn="tl" rotWithShape="0">
                    <a:schemeClr val="dk1">
                      <a:alpha val="40000"/>
                    </a:schemeClr>
                  </a:outerShdw>
                </a:effectLst>
                <a:latin typeface="Arial Black" panose="020B0A04020102020204" pitchFamily="34" charset="0"/>
              </a:rPr>
              <a:t> und </a:t>
            </a:r>
            <a:r>
              <a:rPr lang="en-US" dirty="0" err="1" smtClean="0">
                <a:ln w="0"/>
                <a:effectLst>
                  <a:outerShdw blurRad="38100" dist="19050" dir="2700000" algn="tl" rotWithShape="0">
                    <a:schemeClr val="dk1">
                      <a:alpha val="40000"/>
                    </a:schemeClr>
                  </a:outerShdw>
                </a:effectLst>
                <a:latin typeface="Arial Black" panose="020B0A04020102020204" pitchFamily="34" charset="0"/>
              </a:rPr>
              <a:t>Lösungsbeschreibung</a:t>
            </a:r>
            <a:endParaRPr lang="en-US" b="1" spc="50" dirty="0" smtClean="0">
              <a:ln w="9525" cmpd="sng">
                <a:solidFill>
                  <a:schemeClr val="tx1"/>
                </a:solidFill>
                <a:prstDash val="solid"/>
              </a:ln>
              <a:effectLst>
                <a:glow rad="38100">
                  <a:schemeClr val="accent1">
                    <a:alpha val="40000"/>
                  </a:schemeClr>
                </a:glow>
              </a:effectLst>
            </a:endParaRPr>
          </a:p>
          <a:p>
            <a:pPr algn="ctr"/>
            <a:endParaRPr lang="en-US" dirty="0">
              <a:ln w="0"/>
              <a:effectLst>
                <a:outerShdw blurRad="38100" dist="19050" dir="2700000" algn="tl" rotWithShape="0">
                  <a:schemeClr val="dk1">
                    <a:alpha val="40000"/>
                  </a:schemeClr>
                </a:outerShdw>
              </a:effectLst>
              <a:latin typeface="Arial Black" panose="020B0A04020102020204" pitchFamily="34" charset="0"/>
            </a:endParaRPr>
          </a:p>
        </p:txBody>
      </p:sp>
      <p:sp>
        <p:nvSpPr>
          <p:cNvPr id="9" name="Oval 8"/>
          <p:cNvSpPr/>
          <p:nvPr/>
        </p:nvSpPr>
        <p:spPr>
          <a:xfrm>
            <a:off x="181826" y="238182"/>
            <a:ext cx="453938" cy="411781"/>
          </a:xfrm>
          <a:prstGeom prst="ellipse">
            <a:avLst/>
          </a:prstGeom>
          <a:solidFill>
            <a:srgbClr val="85CD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lumMod val="95000"/>
                    <a:lumOff val="5000"/>
                  </a:schemeClr>
                </a:solidFill>
                <a:latin typeface="Arial" panose="020B0604020202020204" pitchFamily="34" charset="0"/>
                <a:cs typeface="Arial" panose="020B0604020202020204" pitchFamily="34" charset="0"/>
              </a:rPr>
              <a:t>2</a:t>
            </a:r>
            <a:endParaRPr lang="en-US" sz="16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2" name="Rectangle 1"/>
          <p:cNvSpPr/>
          <p:nvPr/>
        </p:nvSpPr>
        <p:spPr>
          <a:xfrm>
            <a:off x="811306" y="1359363"/>
            <a:ext cx="5698548" cy="646331"/>
          </a:xfrm>
          <a:prstGeom prst="rect">
            <a:avLst/>
          </a:prstGeom>
        </p:spPr>
        <p:txBody>
          <a:bodyPr wrap="none">
            <a:spAutoFit/>
          </a:bodyPr>
          <a:lstStyle/>
          <a:p>
            <a:pPr algn="ctr"/>
            <a:r>
              <a:rPr lang="en-US" sz="3600" dirty="0" err="1" smtClean="0">
                <a:ln w="0"/>
                <a:effectLst>
                  <a:outerShdw blurRad="38100" dist="19050" dir="2700000" algn="tl" rotWithShape="0">
                    <a:schemeClr val="dk1">
                      <a:alpha val="40000"/>
                    </a:schemeClr>
                  </a:outerShdw>
                </a:effectLst>
                <a:latin typeface="Arial Black" panose="020B0A04020102020204" pitchFamily="34" charset="0"/>
              </a:rPr>
              <a:t>Lösungsbeschreibung</a:t>
            </a:r>
            <a:endParaRPr lang="en-US" sz="3600" b="1" spc="50" dirty="0" smtClean="0">
              <a:ln w="9525" cmpd="sng">
                <a:solidFill>
                  <a:schemeClr val="tx1"/>
                </a:solidFill>
                <a:prstDash val="solid"/>
              </a:ln>
              <a:effectLst>
                <a:glow rad="38100">
                  <a:schemeClr val="accent1">
                    <a:alpha val="40000"/>
                  </a:schemeClr>
                </a:glow>
              </a:effectLst>
              <a:latin typeface="Arial Black" panose="020B0A04020102020204" pitchFamily="34" charset="0"/>
            </a:endParaRPr>
          </a:p>
        </p:txBody>
      </p:sp>
      <p:sp>
        <p:nvSpPr>
          <p:cNvPr id="10" name="Rectangle 9"/>
          <p:cNvSpPr/>
          <p:nvPr/>
        </p:nvSpPr>
        <p:spPr>
          <a:xfrm>
            <a:off x="483390" y="2706945"/>
            <a:ext cx="2593799" cy="3832187"/>
          </a:xfrm>
          <a:prstGeom prst="rect">
            <a:avLst/>
          </a:prstGeom>
          <a:solidFill>
            <a:srgbClr val="FFFFFF"/>
          </a:solidFill>
          <a:ln w="63500" cmpd="dbl">
            <a:solidFill>
              <a:srgbClr val="85CD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34446" y="2891450"/>
            <a:ext cx="1350049" cy="584775"/>
          </a:xfrm>
          <a:prstGeom prst="rect">
            <a:avLst/>
          </a:prstGeom>
          <a:noFill/>
        </p:spPr>
        <p:txBody>
          <a:bodyPr wrap="none" lIns="91440" tIns="45720" rIns="91440" bIns="45720">
            <a:spAutoFit/>
          </a:bodyPr>
          <a:lstStyle/>
          <a:p>
            <a:pPr algn="ctr"/>
            <a:r>
              <a:rPr lang="en-US" sz="3200" b="0" cap="none" spc="0" dirty="0" smtClean="0">
                <a:ln w="0"/>
                <a:solidFill>
                  <a:schemeClr val="tx1"/>
                </a:solidFill>
                <a:effectLst>
                  <a:outerShdw blurRad="38100" dist="19050" dir="2700000" algn="tl" rotWithShape="0">
                    <a:schemeClr val="dk1">
                      <a:alpha val="40000"/>
                    </a:schemeClr>
                  </a:outerShdw>
                </a:effectLst>
                <a:latin typeface="Arial Black" panose="020B0A04020102020204" pitchFamily="34" charset="0"/>
              </a:rPr>
              <a:t>Input</a:t>
            </a:r>
            <a:endParaRPr lang="en-US" sz="3200" b="0" cap="none" spc="0" dirty="0">
              <a:ln w="0"/>
              <a:solidFill>
                <a:schemeClr val="tx1"/>
              </a:solidFill>
              <a:effectLst>
                <a:outerShdw blurRad="38100" dist="19050" dir="2700000" algn="tl" rotWithShape="0">
                  <a:schemeClr val="dk1">
                    <a:alpha val="40000"/>
                  </a:schemeClr>
                </a:outerShdw>
              </a:effectLst>
              <a:latin typeface="Arial Black" panose="020B0A04020102020204" pitchFamily="34" charset="0"/>
            </a:endParaRPr>
          </a:p>
        </p:txBody>
      </p:sp>
      <p:cxnSp>
        <p:nvCxnSpPr>
          <p:cNvPr id="15" name="Straight Connector 14"/>
          <p:cNvCxnSpPr/>
          <p:nvPr/>
        </p:nvCxnSpPr>
        <p:spPr>
          <a:xfrm flipH="1">
            <a:off x="853531" y="3442726"/>
            <a:ext cx="9298" cy="2870518"/>
          </a:xfrm>
          <a:prstGeom prst="line">
            <a:avLst/>
          </a:prstGeom>
          <a:ln w="38100">
            <a:solidFill>
              <a:srgbClr val="77C7C1"/>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1033310" y="3453254"/>
            <a:ext cx="1027845" cy="338554"/>
          </a:xfrm>
          <a:prstGeom prst="rect">
            <a:avLst/>
          </a:prstGeom>
          <a:noFill/>
        </p:spPr>
        <p:txBody>
          <a:bodyPr wrap="square" lIns="91440" tIns="45720" rIns="91440" bIns="45720">
            <a:spAutoFit/>
          </a:bodyPr>
          <a:lstStyle/>
          <a:p>
            <a:pPr algn="ctr"/>
            <a:r>
              <a:rPr lang="en-US" sz="1600" dirty="0" smtClean="0">
                <a:ln w="0"/>
                <a:latin typeface="Arial" panose="020B0604020202020204" pitchFamily="34" charset="0"/>
                <a:cs typeface="Arial" panose="020B0604020202020204" pitchFamily="34" charset="0"/>
              </a:rPr>
              <a:t>English</a:t>
            </a:r>
            <a:endParaRPr lang="en-US" sz="1600" cap="none" spc="0" dirty="0">
              <a:ln w="0"/>
              <a:solidFill>
                <a:schemeClr val="tx1"/>
              </a:solidFill>
              <a:latin typeface="Arial" panose="020B0604020202020204" pitchFamily="34" charset="0"/>
              <a:cs typeface="Arial" panose="020B0604020202020204" pitchFamily="34" charset="0"/>
            </a:endParaRPr>
          </a:p>
        </p:txBody>
      </p:sp>
      <p:cxnSp>
        <p:nvCxnSpPr>
          <p:cNvPr id="34" name="Straight Connector 33"/>
          <p:cNvCxnSpPr/>
          <p:nvPr/>
        </p:nvCxnSpPr>
        <p:spPr>
          <a:xfrm>
            <a:off x="843803" y="3677053"/>
            <a:ext cx="333250" cy="0"/>
          </a:xfrm>
          <a:prstGeom prst="line">
            <a:avLst/>
          </a:prstGeom>
          <a:ln w="25400">
            <a:solidFill>
              <a:srgbClr val="77C7C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502038" y="4004557"/>
            <a:ext cx="333250" cy="0"/>
          </a:xfrm>
          <a:prstGeom prst="line">
            <a:avLst/>
          </a:prstGeom>
          <a:ln w="25400">
            <a:solidFill>
              <a:srgbClr val="77C7C1"/>
            </a:solidFill>
            <a:prstDash val="sysDot"/>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1672091" y="3771028"/>
            <a:ext cx="1314307" cy="338554"/>
          </a:xfrm>
          <a:prstGeom prst="rect">
            <a:avLst/>
          </a:prstGeom>
          <a:noFill/>
        </p:spPr>
        <p:txBody>
          <a:bodyPr wrap="square" lIns="91440" tIns="45720" rIns="91440" bIns="45720">
            <a:spAutoFit/>
          </a:bodyPr>
          <a:lstStyle/>
          <a:p>
            <a:pPr algn="ctr"/>
            <a:r>
              <a:rPr lang="en-US" sz="1600" dirty="0" err="1" smtClean="0">
                <a:ln w="0"/>
                <a:latin typeface="Arial" panose="020B0604020202020204" pitchFamily="34" charset="0"/>
                <a:cs typeface="Arial" panose="020B0604020202020204" pitchFamily="34" charset="0"/>
              </a:rPr>
              <a:t>Data_1.txt</a:t>
            </a:r>
            <a:endParaRPr lang="en-US" sz="1600" cap="none" spc="0" dirty="0">
              <a:ln w="0"/>
              <a:solidFill>
                <a:schemeClr val="tx1"/>
              </a:solidFill>
              <a:latin typeface="Arial" panose="020B0604020202020204" pitchFamily="34" charset="0"/>
              <a:cs typeface="Arial" panose="020B0604020202020204" pitchFamily="34" charset="0"/>
            </a:endParaRPr>
          </a:p>
        </p:txBody>
      </p:sp>
      <p:cxnSp>
        <p:nvCxnSpPr>
          <p:cNvPr id="36" name="Straight Connector 35"/>
          <p:cNvCxnSpPr/>
          <p:nvPr/>
        </p:nvCxnSpPr>
        <p:spPr>
          <a:xfrm flipH="1">
            <a:off x="1511338" y="3791808"/>
            <a:ext cx="428" cy="213614"/>
          </a:xfrm>
          <a:prstGeom prst="line">
            <a:avLst/>
          </a:prstGeom>
          <a:ln w="25400">
            <a:solidFill>
              <a:srgbClr val="77C7C1"/>
            </a:solidFill>
            <a:prstDash val="sysDot"/>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1093497" y="4402235"/>
            <a:ext cx="1027845" cy="338554"/>
          </a:xfrm>
          <a:prstGeom prst="rect">
            <a:avLst/>
          </a:prstGeom>
          <a:noFill/>
        </p:spPr>
        <p:txBody>
          <a:bodyPr wrap="square" lIns="91440" tIns="45720" rIns="91440" bIns="45720">
            <a:spAutoFit/>
          </a:bodyPr>
          <a:lstStyle/>
          <a:p>
            <a:pPr algn="ctr"/>
            <a:r>
              <a:rPr lang="en-US" sz="1600" dirty="0" smtClean="0">
                <a:ln w="0"/>
                <a:latin typeface="Arial" panose="020B0604020202020204" pitchFamily="34" charset="0"/>
                <a:cs typeface="Arial" panose="020B0604020202020204" pitchFamily="34" charset="0"/>
              </a:rPr>
              <a:t>German</a:t>
            </a:r>
            <a:endParaRPr lang="en-US" sz="1600" cap="none" spc="0" dirty="0">
              <a:ln w="0"/>
              <a:solidFill>
                <a:schemeClr val="tx1"/>
              </a:solidFill>
              <a:latin typeface="Arial" panose="020B0604020202020204" pitchFamily="34" charset="0"/>
              <a:cs typeface="Arial" panose="020B0604020202020204" pitchFamily="34" charset="0"/>
            </a:endParaRPr>
          </a:p>
        </p:txBody>
      </p:sp>
      <p:cxnSp>
        <p:nvCxnSpPr>
          <p:cNvPr id="43" name="Straight Connector 42"/>
          <p:cNvCxnSpPr/>
          <p:nvPr/>
        </p:nvCxnSpPr>
        <p:spPr>
          <a:xfrm>
            <a:off x="873277" y="4591509"/>
            <a:ext cx="333250" cy="0"/>
          </a:xfrm>
          <a:prstGeom prst="line">
            <a:avLst/>
          </a:prstGeom>
          <a:ln w="25400">
            <a:solidFill>
              <a:srgbClr val="77C7C1"/>
            </a:solidFil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1088909" y="5765515"/>
            <a:ext cx="1027845" cy="338554"/>
          </a:xfrm>
          <a:prstGeom prst="rect">
            <a:avLst/>
          </a:prstGeom>
          <a:noFill/>
        </p:spPr>
        <p:txBody>
          <a:bodyPr wrap="square" lIns="91440" tIns="45720" rIns="91440" bIns="45720">
            <a:spAutoFit/>
          </a:bodyPr>
          <a:lstStyle/>
          <a:p>
            <a:pPr algn="ctr"/>
            <a:r>
              <a:rPr lang="en-US" sz="1600" dirty="0" smtClean="0">
                <a:ln w="0"/>
                <a:latin typeface="Arial" panose="020B0604020202020204" pitchFamily="34" charset="0"/>
                <a:cs typeface="Arial" panose="020B0604020202020204" pitchFamily="34" charset="0"/>
              </a:rPr>
              <a:t>Russian</a:t>
            </a:r>
            <a:endParaRPr lang="en-US" sz="1600" cap="none" spc="0" dirty="0">
              <a:ln w="0"/>
              <a:solidFill>
                <a:schemeClr val="tx1"/>
              </a:solidFill>
              <a:latin typeface="Arial" panose="020B0604020202020204" pitchFamily="34" charset="0"/>
              <a:cs typeface="Arial" panose="020B0604020202020204" pitchFamily="34" charset="0"/>
            </a:endParaRPr>
          </a:p>
        </p:txBody>
      </p:sp>
      <p:cxnSp>
        <p:nvCxnSpPr>
          <p:cNvPr id="51" name="Straight Connector 50"/>
          <p:cNvCxnSpPr/>
          <p:nvPr/>
        </p:nvCxnSpPr>
        <p:spPr>
          <a:xfrm>
            <a:off x="876221" y="5314531"/>
            <a:ext cx="333250" cy="0"/>
          </a:xfrm>
          <a:prstGeom prst="line">
            <a:avLst/>
          </a:prstGeom>
          <a:ln w="25400">
            <a:solidFill>
              <a:srgbClr val="77C7C1"/>
            </a:solidFill>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143049" y="5089664"/>
            <a:ext cx="750105" cy="338554"/>
          </a:xfrm>
          <a:prstGeom prst="rect">
            <a:avLst/>
          </a:prstGeom>
          <a:noFill/>
        </p:spPr>
        <p:txBody>
          <a:bodyPr wrap="square" lIns="91440" tIns="45720" rIns="91440" bIns="45720">
            <a:spAutoFit/>
          </a:bodyPr>
          <a:lstStyle/>
          <a:p>
            <a:pPr algn="ctr"/>
            <a:r>
              <a:rPr lang="en-US" sz="1600" dirty="0" smtClean="0">
                <a:ln w="0"/>
                <a:latin typeface="Arial" panose="020B0604020202020204" pitchFamily="34" charset="0"/>
                <a:cs typeface="Arial" panose="020B0604020202020204" pitchFamily="34" charset="0"/>
              </a:rPr>
              <a:t>Italian</a:t>
            </a:r>
            <a:endParaRPr lang="en-US" sz="1600" cap="none" spc="0" dirty="0">
              <a:ln w="0"/>
              <a:solidFill>
                <a:schemeClr val="tx1"/>
              </a:solidFill>
              <a:latin typeface="Arial" panose="020B0604020202020204" pitchFamily="34" charset="0"/>
              <a:cs typeface="Arial" panose="020B0604020202020204" pitchFamily="34" charset="0"/>
            </a:endParaRPr>
          </a:p>
        </p:txBody>
      </p:sp>
      <p:cxnSp>
        <p:nvCxnSpPr>
          <p:cNvPr id="53" name="Straight Connector 52"/>
          <p:cNvCxnSpPr/>
          <p:nvPr/>
        </p:nvCxnSpPr>
        <p:spPr>
          <a:xfrm>
            <a:off x="866499" y="5985745"/>
            <a:ext cx="333250" cy="0"/>
          </a:xfrm>
          <a:prstGeom prst="line">
            <a:avLst/>
          </a:prstGeom>
          <a:ln w="25400">
            <a:solidFill>
              <a:srgbClr val="77C7C1"/>
            </a:solidFill>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1039602" y="5440350"/>
            <a:ext cx="1027845" cy="338554"/>
          </a:xfrm>
          <a:prstGeom prst="rect">
            <a:avLst/>
          </a:prstGeom>
          <a:noFill/>
        </p:spPr>
        <p:txBody>
          <a:bodyPr wrap="square" lIns="91440" tIns="45720" rIns="91440" bIns="45720">
            <a:spAutoFit/>
          </a:bodyPr>
          <a:lstStyle/>
          <a:p>
            <a:pPr algn="ctr"/>
            <a:r>
              <a:rPr lang="en-US" sz="1600" dirty="0" smtClean="0">
                <a:ln w="0"/>
                <a:latin typeface="Arial" panose="020B0604020202020204" pitchFamily="34" charset="0"/>
                <a:cs typeface="Arial" panose="020B0604020202020204" pitchFamily="34" charset="0"/>
              </a:rPr>
              <a:t>French</a:t>
            </a:r>
            <a:endParaRPr lang="en-US" sz="1600" cap="none" spc="0" dirty="0">
              <a:ln w="0"/>
              <a:solidFill>
                <a:schemeClr val="tx1"/>
              </a:solidFill>
              <a:latin typeface="Arial" panose="020B0604020202020204" pitchFamily="34" charset="0"/>
              <a:cs typeface="Arial" panose="020B0604020202020204" pitchFamily="34" charset="0"/>
            </a:endParaRPr>
          </a:p>
        </p:txBody>
      </p:sp>
      <p:cxnSp>
        <p:nvCxnSpPr>
          <p:cNvPr id="57" name="Straight Connector 56"/>
          <p:cNvCxnSpPr/>
          <p:nvPr/>
        </p:nvCxnSpPr>
        <p:spPr>
          <a:xfrm>
            <a:off x="856770" y="4974069"/>
            <a:ext cx="333250" cy="0"/>
          </a:xfrm>
          <a:prstGeom prst="line">
            <a:avLst/>
          </a:prstGeom>
          <a:ln w="25400">
            <a:solidFill>
              <a:srgbClr val="77C7C1"/>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1130766" y="4773336"/>
            <a:ext cx="742544" cy="338554"/>
          </a:xfrm>
          <a:prstGeom prst="rect">
            <a:avLst/>
          </a:prstGeom>
          <a:noFill/>
        </p:spPr>
        <p:txBody>
          <a:bodyPr wrap="square" lIns="91440" tIns="45720" rIns="91440" bIns="45720">
            <a:spAutoFit/>
          </a:bodyPr>
          <a:lstStyle/>
          <a:p>
            <a:pPr algn="ctr"/>
            <a:r>
              <a:rPr lang="en-US" sz="1600" dirty="0" smtClean="0">
                <a:ln w="0"/>
                <a:latin typeface="Arial" panose="020B0604020202020204" pitchFamily="34" charset="0"/>
                <a:cs typeface="Arial" panose="020B0604020202020204" pitchFamily="34" charset="0"/>
              </a:rPr>
              <a:t>Dutch</a:t>
            </a:r>
            <a:endParaRPr lang="en-US" sz="1600" cap="none" spc="0" dirty="0">
              <a:ln w="0"/>
              <a:solidFill>
                <a:schemeClr val="tx1"/>
              </a:solidFill>
              <a:latin typeface="Arial" panose="020B0604020202020204" pitchFamily="34" charset="0"/>
              <a:cs typeface="Arial" panose="020B0604020202020204" pitchFamily="34" charset="0"/>
            </a:endParaRPr>
          </a:p>
        </p:txBody>
      </p:sp>
      <p:cxnSp>
        <p:nvCxnSpPr>
          <p:cNvPr id="59" name="Straight Connector 58"/>
          <p:cNvCxnSpPr/>
          <p:nvPr/>
        </p:nvCxnSpPr>
        <p:spPr>
          <a:xfrm>
            <a:off x="843804" y="6303525"/>
            <a:ext cx="333250" cy="0"/>
          </a:xfrm>
          <a:prstGeom prst="line">
            <a:avLst/>
          </a:prstGeom>
          <a:ln w="25400">
            <a:solidFill>
              <a:srgbClr val="77C7C1"/>
            </a:solidFill>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1100783" y="6077815"/>
            <a:ext cx="1126988" cy="338554"/>
          </a:xfrm>
          <a:prstGeom prst="rect">
            <a:avLst/>
          </a:prstGeom>
          <a:noFill/>
        </p:spPr>
        <p:txBody>
          <a:bodyPr wrap="square" lIns="91440" tIns="45720" rIns="91440" bIns="45720">
            <a:spAutoFit/>
          </a:bodyPr>
          <a:lstStyle/>
          <a:p>
            <a:pPr algn="ctr"/>
            <a:r>
              <a:rPr lang="en-US" sz="1600" dirty="0" smtClean="0">
                <a:ln w="0"/>
                <a:latin typeface="Arial" panose="020B0604020202020204" pitchFamily="34" charset="0"/>
                <a:cs typeface="Arial" panose="020B0604020202020204" pitchFamily="34" charset="0"/>
              </a:rPr>
              <a:t>Ukrainian</a:t>
            </a:r>
            <a:endParaRPr lang="en-US" sz="1600" cap="none" spc="0" dirty="0">
              <a:ln w="0"/>
              <a:solidFill>
                <a:schemeClr val="tx1"/>
              </a:solidFill>
              <a:latin typeface="Arial" panose="020B0604020202020204" pitchFamily="34" charset="0"/>
              <a:cs typeface="Arial" panose="020B0604020202020204" pitchFamily="34" charset="0"/>
            </a:endParaRPr>
          </a:p>
        </p:txBody>
      </p:sp>
      <p:cxnSp>
        <p:nvCxnSpPr>
          <p:cNvPr id="61" name="Straight Connector 60"/>
          <p:cNvCxnSpPr/>
          <p:nvPr/>
        </p:nvCxnSpPr>
        <p:spPr>
          <a:xfrm>
            <a:off x="872977" y="5661486"/>
            <a:ext cx="333250" cy="0"/>
          </a:xfrm>
          <a:prstGeom prst="line">
            <a:avLst/>
          </a:prstGeom>
          <a:ln w="25400">
            <a:solidFill>
              <a:srgbClr val="77C7C1"/>
            </a:solidFill>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3960779" y="2860107"/>
            <a:ext cx="2313563" cy="975458"/>
          </a:xfrm>
          <a:prstGeom prst="rect">
            <a:avLst/>
          </a:prstGeom>
          <a:solidFill>
            <a:srgbClr val="9DD7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There are cat, dog and mouse</a:t>
            </a:r>
            <a:endParaRPr lang="en-US" dirty="0">
              <a:solidFill>
                <a:schemeClr val="tx1"/>
              </a:solidFill>
            </a:endParaRPr>
          </a:p>
        </p:txBody>
      </p:sp>
      <p:grpSp>
        <p:nvGrpSpPr>
          <p:cNvPr id="65" name="Group 64"/>
          <p:cNvGrpSpPr/>
          <p:nvPr/>
        </p:nvGrpSpPr>
        <p:grpSpPr>
          <a:xfrm>
            <a:off x="1511338" y="4058080"/>
            <a:ext cx="1494818" cy="385716"/>
            <a:chOff x="1196502" y="4119461"/>
            <a:chExt cx="1494818" cy="385716"/>
          </a:xfrm>
        </p:grpSpPr>
        <p:cxnSp>
          <p:nvCxnSpPr>
            <p:cNvPr id="66" name="Straight Connector 65"/>
            <p:cNvCxnSpPr/>
            <p:nvPr/>
          </p:nvCxnSpPr>
          <p:spPr>
            <a:xfrm>
              <a:off x="1196502" y="4119461"/>
              <a:ext cx="0" cy="257987"/>
            </a:xfrm>
            <a:prstGeom prst="line">
              <a:avLst/>
            </a:prstGeom>
            <a:ln w="25400">
              <a:solidFill>
                <a:srgbClr val="77C7C1"/>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1197233" y="4390429"/>
              <a:ext cx="333250" cy="0"/>
            </a:xfrm>
            <a:prstGeom prst="line">
              <a:avLst/>
            </a:prstGeom>
            <a:ln w="25400">
              <a:solidFill>
                <a:srgbClr val="77C7C1"/>
              </a:solidFill>
              <a:prstDash val="sysDot"/>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1377013" y="4166623"/>
              <a:ext cx="1314307" cy="338554"/>
            </a:xfrm>
            <a:prstGeom prst="rect">
              <a:avLst/>
            </a:prstGeom>
            <a:noFill/>
          </p:spPr>
          <p:txBody>
            <a:bodyPr wrap="square" lIns="91440" tIns="45720" rIns="91440" bIns="45720">
              <a:spAutoFit/>
            </a:bodyPr>
            <a:lstStyle/>
            <a:p>
              <a:pPr algn="ctr"/>
              <a:r>
                <a:rPr lang="en-US" sz="1600" dirty="0" err="1" smtClean="0">
                  <a:ln w="0"/>
                  <a:latin typeface="Arial" panose="020B0604020202020204" pitchFamily="34" charset="0"/>
                  <a:cs typeface="Arial" panose="020B0604020202020204" pitchFamily="34" charset="0"/>
                </a:rPr>
                <a:t>Data_2.txt</a:t>
              </a:r>
              <a:endParaRPr lang="en-US" sz="1600" cap="none" spc="0" dirty="0">
                <a:ln w="0"/>
                <a:solidFill>
                  <a:schemeClr val="tx1"/>
                </a:solidFill>
                <a:latin typeface="Arial" panose="020B0604020202020204" pitchFamily="34" charset="0"/>
                <a:cs typeface="Arial" panose="020B0604020202020204" pitchFamily="34" charset="0"/>
              </a:endParaRPr>
            </a:p>
          </p:txBody>
        </p:sp>
      </p:grpSp>
      <p:sp>
        <p:nvSpPr>
          <p:cNvPr id="73" name="Rectangle 72"/>
          <p:cNvSpPr/>
          <p:nvPr/>
        </p:nvSpPr>
        <p:spPr>
          <a:xfrm>
            <a:off x="4039955" y="5134532"/>
            <a:ext cx="2283027" cy="984115"/>
          </a:xfrm>
          <a:prstGeom prst="rect">
            <a:avLst/>
          </a:prstGeom>
          <a:solidFill>
            <a:srgbClr val="9DD7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dog and mouse run</a:t>
            </a:r>
            <a:endParaRPr lang="en-US" dirty="0">
              <a:solidFill>
                <a:schemeClr val="tx1"/>
              </a:solidFill>
            </a:endParaRPr>
          </a:p>
        </p:txBody>
      </p:sp>
      <p:grpSp>
        <p:nvGrpSpPr>
          <p:cNvPr id="85" name="Group 84"/>
          <p:cNvGrpSpPr/>
          <p:nvPr/>
        </p:nvGrpSpPr>
        <p:grpSpPr>
          <a:xfrm>
            <a:off x="7120296" y="4098897"/>
            <a:ext cx="1251305" cy="906840"/>
            <a:chOff x="6983310" y="3897492"/>
            <a:chExt cx="1251305" cy="906840"/>
          </a:xfrm>
        </p:grpSpPr>
        <p:sp>
          <p:nvSpPr>
            <p:cNvPr id="82" name="Oval 81"/>
            <p:cNvSpPr/>
            <p:nvPr/>
          </p:nvSpPr>
          <p:spPr>
            <a:xfrm>
              <a:off x="6983310" y="3897492"/>
              <a:ext cx="1251305" cy="906840"/>
            </a:xfrm>
            <a:prstGeom prst="ellipse">
              <a:avLst/>
            </a:prstGeom>
            <a:ln w="31750">
              <a:solidFill>
                <a:srgbClr val="77C7C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4400" dirty="0">
                <a:latin typeface="Arial Black" panose="020B0A04020102020204" pitchFamily="34" charset="0"/>
                <a:cs typeface="Arial" panose="020B0604020202020204" pitchFamily="34" charset="0"/>
              </a:endParaRPr>
            </a:p>
          </p:txBody>
        </p:sp>
        <p:sp>
          <p:nvSpPr>
            <p:cNvPr id="83" name="Rectangle 82"/>
            <p:cNvSpPr/>
            <p:nvPr/>
          </p:nvSpPr>
          <p:spPr>
            <a:xfrm>
              <a:off x="7100586" y="4195268"/>
              <a:ext cx="1016753" cy="307777"/>
            </a:xfrm>
            <a:prstGeom prst="rect">
              <a:avLst/>
            </a:prstGeom>
          </p:spPr>
          <p:txBody>
            <a:bodyPr wrap="none">
              <a:spAutoFit/>
            </a:bodyPr>
            <a:lstStyle/>
            <a:p>
              <a:pPr algn="ctr"/>
              <a:r>
                <a:rPr lang="en-US" sz="1400" dirty="0" smtClean="0">
                  <a:ln w="0"/>
                  <a:effectLst>
                    <a:outerShdw blurRad="38100" dist="19050" dir="2700000" algn="tl" rotWithShape="0">
                      <a:schemeClr val="dk1">
                        <a:alpha val="40000"/>
                      </a:schemeClr>
                    </a:outerShdw>
                  </a:effectLst>
                  <a:latin typeface="Arial Black" panose="020B0A04020102020204" pitchFamily="34" charset="0"/>
                </a:rPr>
                <a:t>Mapping</a:t>
              </a:r>
              <a:endParaRPr lang="en-US" sz="1400" dirty="0">
                <a:ln w="0"/>
                <a:effectLst>
                  <a:outerShdw blurRad="38100" dist="19050" dir="2700000" algn="tl" rotWithShape="0">
                    <a:schemeClr val="dk1">
                      <a:alpha val="40000"/>
                    </a:schemeClr>
                  </a:outerShdw>
                </a:effectLst>
                <a:latin typeface="Arial Black" panose="020B0A04020102020204" pitchFamily="34" charset="0"/>
              </a:endParaRPr>
            </a:p>
          </p:txBody>
        </p:sp>
      </p:grpSp>
      <p:grpSp>
        <p:nvGrpSpPr>
          <p:cNvPr id="104" name="Group 103"/>
          <p:cNvGrpSpPr/>
          <p:nvPr/>
        </p:nvGrpSpPr>
        <p:grpSpPr>
          <a:xfrm>
            <a:off x="9055426" y="2640532"/>
            <a:ext cx="2593799" cy="3832187"/>
            <a:chOff x="9201341" y="2640532"/>
            <a:chExt cx="2593799" cy="3832187"/>
          </a:xfrm>
        </p:grpSpPr>
        <p:sp>
          <p:nvSpPr>
            <p:cNvPr id="84" name="Rectangle 83"/>
            <p:cNvSpPr/>
            <p:nvPr/>
          </p:nvSpPr>
          <p:spPr>
            <a:xfrm>
              <a:off x="9201341" y="2640532"/>
              <a:ext cx="2593799" cy="3832187"/>
            </a:xfrm>
            <a:prstGeom prst="rect">
              <a:avLst/>
            </a:prstGeom>
            <a:solidFill>
              <a:srgbClr val="FFFFFF"/>
            </a:solidFill>
            <a:ln w="63500" cmpd="dbl">
              <a:solidFill>
                <a:srgbClr val="85CD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p:cNvSpPr txBox="1"/>
            <p:nvPr/>
          </p:nvSpPr>
          <p:spPr>
            <a:xfrm>
              <a:off x="9314479" y="3234453"/>
              <a:ext cx="1894003" cy="3139321"/>
            </a:xfrm>
            <a:prstGeom prst="rect">
              <a:avLst/>
            </a:prstGeom>
            <a:noFill/>
          </p:spPr>
          <p:txBody>
            <a:bodyPr wrap="square" rtlCol="0">
              <a:spAutoFit/>
            </a:bodyPr>
            <a:lstStyle/>
            <a:p>
              <a:r>
                <a:rPr lang="en-US" dirty="0" err="1" smtClean="0"/>
                <a:t>english_there</a:t>
              </a:r>
              <a:r>
                <a:rPr lang="en-US" dirty="0" smtClean="0"/>
                <a:t/>
              </a:r>
              <a:br>
                <a:rPr lang="en-US" dirty="0" smtClean="0"/>
              </a:br>
              <a:r>
                <a:rPr lang="en-US" dirty="0" err="1" smtClean="0"/>
                <a:t>english_are</a:t>
              </a:r>
              <a:endParaRPr lang="en-US" dirty="0" smtClean="0"/>
            </a:p>
            <a:p>
              <a:r>
                <a:rPr lang="en-US" dirty="0" err="1" smtClean="0"/>
                <a:t>english_cat</a:t>
              </a:r>
              <a:endParaRPr lang="en-US" dirty="0" smtClean="0"/>
            </a:p>
            <a:p>
              <a:r>
                <a:rPr lang="en-US" dirty="0" err="1" smtClean="0"/>
                <a:t>english_dog</a:t>
              </a:r>
              <a:endParaRPr lang="en-US" dirty="0" smtClean="0"/>
            </a:p>
            <a:p>
              <a:r>
                <a:rPr lang="en-US" dirty="0" err="1" smtClean="0"/>
                <a:t>english_and</a:t>
              </a:r>
              <a:r>
                <a:rPr lang="en-US" dirty="0" smtClean="0"/>
                <a:t/>
              </a:r>
              <a:br>
                <a:rPr lang="en-US" dirty="0" smtClean="0"/>
              </a:br>
              <a:r>
                <a:rPr lang="en-US" dirty="0" err="1" smtClean="0"/>
                <a:t>english_mouse</a:t>
              </a:r>
              <a:endParaRPr lang="en-US" dirty="0" smtClean="0"/>
            </a:p>
            <a:p>
              <a:r>
                <a:rPr lang="en-US" dirty="0" err="1" smtClean="0"/>
                <a:t>english_cat</a:t>
              </a:r>
              <a:r>
                <a:rPr lang="en-US" dirty="0" smtClean="0"/>
                <a:t/>
              </a:r>
              <a:br>
                <a:rPr lang="en-US" dirty="0" smtClean="0"/>
              </a:br>
              <a:r>
                <a:rPr lang="en-US" dirty="0" err="1" smtClean="0"/>
                <a:t>english_dog</a:t>
              </a:r>
              <a:endParaRPr lang="en-US" dirty="0" smtClean="0"/>
            </a:p>
            <a:p>
              <a:r>
                <a:rPr lang="en-US" dirty="0" err="1" smtClean="0"/>
                <a:t>english_and</a:t>
              </a:r>
              <a:endParaRPr lang="en-US" dirty="0" smtClean="0"/>
            </a:p>
            <a:p>
              <a:r>
                <a:rPr lang="en-US" dirty="0" err="1" smtClean="0"/>
                <a:t>english_mouse</a:t>
              </a:r>
              <a:endParaRPr lang="en-US" dirty="0" smtClean="0"/>
            </a:p>
            <a:p>
              <a:r>
                <a:rPr lang="en-US" dirty="0" err="1" smtClean="0"/>
                <a:t>english_run</a:t>
              </a:r>
              <a:endParaRPr lang="en-US" dirty="0" smtClean="0"/>
            </a:p>
          </p:txBody>
        </p:sp>
        <p:sp>
          <p:nvSpPr>
            <p:cNvPr id="87" name="Rectangle 86"/>
            <p:cNvSpPr/>
            <p:nvPr/>
          </p:nvSpPr>
          <p:spPr>
            <a:xfrm>
              <a:off x="9314479" y="2814505"/>
              <a:ext cx="664093" cy="369332"/>
            </a:xfrm>
            <a:prstGeom prst="rect">
              <a:avLst/>
            </a:prstGeom>
          </p:spPr>
          <p:txBody>
            <a:bodyPr wrap="none">
              <a:spAutoFit/>
            </a:bodyPr>
            <a:lstStyle/>
            <a:p>
              <a:pPr algn="ctr"/>
              <a:r>
                <a:rPr lang="en-US" dirty="0" smtClean="0">
                  <a:ln w="0"/>
                  <a:effectLst>
                    <a:outerShdw blurRad="38100" dist="19050" dir="2700000" algn="tl" rotWithShape="0">
                      <a:schemeClr val="dk1">
                        <a:alpha val="40000"/>
                      </a:schemeClr>
                    </a:outerShdw>
                  </a:effectLst>
                  <a:latin typeface="Arial Black" panose="020B0A04020102020204" pitchFamily="34" charset="0"/>
                </a:rPr>
                <a:t>Key</a:t>
              </a:r>
              <a:endParaRPr lang="en-US" dirty="0">
                <a:ln w="0"/>
                <a:effectLst>
                  <a:outerShdw blurRad="38100" dist="19050" dir="2700000" algn="tl" rotWithShape="0">
                    <a:schemeClr val="dk1">
                      <a:alpha val="40000"/>
                    </a:schemeClr>
                  </a:outerShdw>
                </a:effectLst>
                <a:latin typeface="Arial Black" panose="020B0A04020102020204" pitchFamily="34" charset="0"/>
              </a:endParaRPr>
            </a:p>
          </p:txBody>
        </p:sp>
        <p:sp>
          <p:nvSpPr>
            <p:cNvPr id="88" name="Rectangle 87"/>
            <p:cNvSpPr/>
            <p:nvPr/>
          </p:nvSpPr>
          <p:spPr>
            <a:xfrm>
              <a:off x="10884470" y="2796395"/>
              <a:ext cx="910670" cy="369332"/>
            </a:xfrm>
            <a:prstGeom prst="rect">
              <a:avLst/>
            </a:prstGeom>
          </p:spPr>
          <p:txBody>
            <a:bodyPr wrap="square">
              <a:spAutoFit/>
            </a:bodyPr>
            <a:lstStyle/>
            <a:p>
              <a:pPr algn="ctr"/>
              <a:r>
                <a:rPr lang="en-US" dirty="0" smtClean="0">
                  <a:ln w="0"/>
                  <a:effectLst>
                    <a:outerShdw blurRad="38100" dist="19050" dir="2700000" algn="tl" rotWithShape="0">
                      <a:schemeClr val="dk1">
                        <a:alpha val="40000"/>
                      </a:schemeClr>
                    </a:outerShdw>
                  </a:effectLst>
                  <a:latin typeface="Arial Black" panose="020B0A04020102020204" pitchFamily="34" charset="0"/>
                </a:rPr>
                <a:t>Value</a:t>
              </a:r>
              <a:endParaRPr lang="en-US" dirty="0">
                <a:ln w="0"/>
                <a:effectLst>
                  <a:outerShdw blurRad="38100" dist="19050" dir="2700000" algn="tl" rotWithShape="0">
                    <a:schemeClr val="dk1">
                      <a:alpha val="40000"/>
                    </a:schemeClr>
                  </a:outerShdw>
                </a:effectLst>
                <a:latin typeface="Arial Black" panose="020B0A04020102020204" pitchFamily="34" charset="0"/>
              </a:endParaRPr>
            </a:p>
          </p:txBody>
        </p:sp>
        <p:sp>
          <p:nvSpPr>
            <p:cNvPr id="89" name="TextBox 88"/>
            <p:cNvSpPr txBox="1"/>
            <p:nvPr/>
          </p:nvSpPr>
          <p:spPr>
            <a:xfrm>
              <a:off x="11208483" y="3245656"/>
              <a:ext cx="398834" cy="3139321"/>
            </a:xfrm>
            <a:prstGeom prst="rect">
              <a:avLst/>
            </a:prstGeom>
            <a:noFill/>
          </p:spPr>
          <p:txBody>
            <a:bodyPr wrap="square" rtlCol="0">
              <a:spAutoFit/>
            </a:bodyPr>
            <a:lstStyle/>
            <a:p>
              <a:r>
                <a:rPr lang="en-US" dirty="0" smtClean="0"/>
                <a:t>1</a:t>
              </a:r>
            </a:p>
            <a:p>
              <a:r>
                <a:rPr lang="en-US" dirty="0" smtClean="0"/>
                <a:t>1</a:t>
              </a:r>
            </a:p>
            <a:p>
              <a:r>
                <a:rPr lang="en-US" dirty="0" smtClean="0"/>
                <a:t>1</a:t>
              </a:r>
            </a:p>
            <a:p>
              <a:r>
                <a:rPr lang="en-US" dirty="0" smtClean="0"/>
                <a:t>1</a:t>
              </a:r>
            </a:p>
            <a:p>
              <a:r>
                <a:rPr lang="en-US" dirty="0" smtClean="0"/>
                <a:t>1</a:t>
              </a:r>
            </a:p>
            <a:p>
              <a:r>
                <a:rPr lang="en-US" dirty="0" smtClean="0"/>
                <a:t>1</a:t>
              </a:r>
            </a:p>
            <a:p>
              <a:r>
                <a:rPr lang="en-US" dirty="0" smtClean="0"/>
                <a:t>1</a:t>
              </a:r>
            </a:p>
            <a:p>
              <a:r>
                <a:rPr lang="en-US" dirty="0" smtClean="0"/>
                <a:t>1</a:t>
              </a:r>
            </a:p>
            <a:p>
              <a:r>
                <a:rPr lang="en-US" dirty="0" smtClean="0"/>
                <a:t>1</a:t>
              </a:r>
            </a:p>
            <a:p>
              <a:r>
                <a:rPr lang="en-US" dirty="0" smtClean="0"/>
                <a:t>1</a:t>
              </a:r>
            </a:p>
            <a:p>
              <a:r>
                <a:rPr lang="en-US" dirty="0"/>
                <a:t>1</a:t>
              </a:r>
            </a:p>
          </p:txBody>
        </p:sp>
      </p:grpSp>
      <p:cxnSp>
        <p:nvCxnSpPr>
          <p:cNvPr id="91" name="Straight Arrow Connector 90"/>
          <p:cNvCxnSpPr>
            <a:stCxn id="62" idx="3"/>
            <a:endCxn id="82" idx="1"/>
          </p:cNvCxnSpPr>
          <p:nvPr/>
        </p:nvCxnSpPr>
        <p:spPr>
          <a:xfrm>
            <a:off x="6274342" y="3347836"/>
            <a:ext cx="1029203" cy="883865"/>
          </a:xfrm>
          <a:prstGeom prst="straightConnector1">
            <a:avLst/>
          </a:prstGeom>
          <a:ln w="19050">
            <a:solidFill>
              <a:srgbClr val="77C7C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73" idx="3"/>
            <a:endCxn id="82" idx="3"/>
          </p:cNvCxnSpPr>
          <p:nvPr/>
        </p:nvCxnSpPr>
        <p:spPr>
          <a:xfrm flipV="1">
            <a:off x="6322982" y="4872933"/>
            <a:ext cx="980563" cy="753657"/>
          </a:xfrm>
          <a:prstGeom prst="straightConnector1">
            <a:avLst/>
          </a:prstGeom>
          <a:ln w="19050">
            <a:solidFill>
              <a:srgbClr val="77C7C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82" idx="6"/>
            <a:endCxn id="84" idx="1"/>
          </p:cNvCxnSpPr>
          <p:nvPr/>
        </p:nvCxnSpPr>
        <p:spPr>
          <a:xfrm>
            <a:off x="8371601" y="4552317"/>
            <a:ext cx="683825" cy="4309"/>
          </a:xfrm>
          <a:prstGeom prst="straightConnector1">
            <a:avLst/>
          </a:prstGeom>
          <a:ln w="19050">
            <a:solidFill>
              <a:srgbClr val="77C7C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13421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Arrow Connector 19"/>
          <p:cNvCxnSpPr>
            <a:stCxn id="109" idx="3"/>
            <a:endCxn id="115" idx="1"/>
          </p:cNvCxnSpPr>
          <p:nvPr/>
        </p:nvCxnSpPr>
        <p:spPr>
          <a:xfrm>
            <a:off x="4127523" y="4590678"/>
            <a:ext cx="4312080" cy="984"/>
          </a:xfrm>
          <a:prstGeom prst="straightConnector1">
            <a:avLst/>
          </a:prstGeom>
          <a:ln w="25400">
            <a:solidFill>
              <a:srgbClr val="77C7C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0" y="946082"/>
            <a:ext cx="1533724" cy="154686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84095" y="1068175"/>
            <a:ext cx="1331095" cy="1249617"/>
          </a:xfrm>
          <a:prstGeom prst="rect">
            <a:avLst/>
          </a:prstGeom>
          <a:solidFill>
            <a:srgbClr val="B1DF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0" y="798022"/>
            <a:ext cx="12192000" cy="0"/>
          </a:xfrm>
          <a:prstGeom prst="line">
            <a:avLst/>
          </a:prstGeom>
          <a:ln w="82550" cmpd="dbl">
            <a:solidFill>
              <a:srgbClr val="77C7C1"/>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655528" y="326797"/>
            <a:ext cx="4570226" cy="646331"/>
          </a:xfrm>
          <a:prstGeom prst="rect">
            <a:avLst/>
          </a:prstGeom>
        </p:spPr>
        <p:txBody>
          <a:bodyPr wrap="none">
            <a:spAutoFit/>
          </a:bodyPr>
          <a:lstStyle/>
          <a:p>
            <a:pPr algn="ctr"/>
            <a:r>
              <a:rPr lang="en-US" dirty="0" err="1" smtClean="0">
                <a:ln w="0"/>
                <a:effectLst>
                  <a:outerShdw blurRad="38100" dist="19050" dir="2700000" algn="tl" rotWithShape="0">
                    <a:schemeClr val="dk1">
                      <a:alpha val="40000"/>
                    </a:schemeClr>
                  </a:outerShdw>
                </a:effectLst>
                <a:latin typeface="Arial Black" panose="020B0A04020102020204" pitchFamily="34" charset="0"/>
              </a:rPr>
              <a:t>Planung</a:t>
            </a:r>
            <a:r>
              <a:rPr lang="en-US" dirty="0" smtClean="0">
                <a:ln w="0"/>
                <a:effectLst>
                  <a:outerShdw blurRad="38100" dist="19050" dir="2700000" algn="tl" rotWithShape="0">
                    <a:schemeClr val="dk1">
                      <a:alpha val="40000"/>
                    </a:schemeClr>
                  </a:outerShdw>
                </a:effectLst>
                <a:latin typeface="Arial Black" panose="020B0A04020102020204" pitchFamily="34" charset="0"/>
              </a:rPr>
              <a:t> und </a:t>
            </a:r>
            <a:r>
              <a:rPr lang="en-US" dirty="0" err="1" smtClean="0">
                <a:ln w="0"/>
                <a:effectLst>
                  <a:outerShdw blurRad="38100" dist="19050" dir="2700000" algn="tl" rotWithShape="0">
                    <a:schemeClr val="dk1">
                      <a:alpha val="40000"/>
                    </a:schemeClr>
                  </a:outerShdw>
                </a:effectLst>
                <a:latin typeface="Arial Black" panose="020B0A04020102020204" pitchFamily="34" charset="0"/>
              </a:rPr>
              <a:t>Lösungsbeschreibung</a:t>
            </a:r>
            <a:endParaRPr lang="en-US" b="1" spc="50" dirty="0" smtClean="0">
              <a:ln w="9525" cmpd="sng">
                <a:solidFill>
                  <a:schemeClr val="tx1"/>
                </a:solidFill>
                <a:prstDash val="solid"/>
              </a:ln>
              <a:effectLst>
                <a:glow rad="38100">
                  <a:schemeClr val="accent1">
                    <a:alpha val="40000"/>
                  </a:schemeClr>
                </a:glow>
              </a:effectLst>
            </a:endParaRPr>
          </a:p>
          <a:p>
            <a:pPr algn="ctr"/>
            <a:endParaRPr lang="en-US" dirty="0">
              <a:ln w="0"/>
              <a:effectLst>
                <a:outerShdw blurRad="38100" dist="19050" dir="2700000" algn="tl" rotWithShape="0">
                  <a:schemeClr val="dk1">
                    <a:alpha val="40000"/>
                  </a:schemeClr>
                </a:outerShdw>
              </a:effectLst>
              <a:latin typeface="Arial Black" panose="020B0A04020102020204" pitchFamily="34" charset="0"/>
            </a:endParaRPr>
          </a:p>
        </p:txBody>
      </p:sp>
      <p:sp>
        <p:nvSpPr>
          <p:cNvPr id="9" name="Oval 8"/>
          <p:cNvSpPr/>
          <p:nvPr/>
        </p:nvSpPr>
        <p:spPr>
          <a:xfrm>
            <a:off x="181826" y="238182"/>
            <a:ext cx="453938" cy="411781"/>
          </a:xfrm>
          <a:prstGeom prst="ellipse">
            <a:avLst/>
          </a:prstGeom>
          <a:solidFill>
            <a:srgbClr val="85CD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lumMod val="95000"/>
                    <a:lumOff val="5000"/>
                  </a:schemeClr>
                </a:solidFill>
                <a:latin typeface="Arial" panose="020B0604020202020204" pitchFamily="34" charset="0"/>
                <a:cs typeface="Arial" panose="020B0604020202020204" pitchFamily="34" charset="0"/>
              </a:rPr>
              <a:t>2</a:t>
            </a:r>
            <a:endParaRPr lang="en-US" sz="16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2" name="Rectangle 1"/>
          <p:cNvSpPr/>
          <p:nvPr/>
        </p:nvSpPr>
        <p:spPr>
          <a:xfrm>
            <a:off x="811306" y="1388547"/>
            <a:ext cx="5698548" cy="646331"/>
          </a:xfrm>
          <a:prstGeom prst="rect">
            <a:avLst/>
          </a:prstGeom>
        </p:spPr>
        <p:txBody>
          <a:bodyPr wrap="none">
            <a:spAutoFit/>
          </a:bodyPr>
          <a:lstStyle/>
          <a:p>
            <a:pPr algn="ctr"/>
            <a:r>
              <a:rPr lang="en-US" sz="3600" dirty="0" err="1" smtClean="0">
                <a:ln w="0"/>
                <a:effectLst>
                  <a:outerShdw blurRad="38100" dist="19050" dir="2700000" algn="tl" rotWithShape="0">
                    <a:schemeClr val="dk1">
                      <a:alpha val="40000"/>
                    </a:schemeClr>
                  </a:outerShdw>
                </a:effectLst>
                <a:latin typeface="Arial Black" panose="020B0A04020102020204" pitchFamily="34" charset="0"/>
              </a:rPr>
              <a:t>Lösungsbeschreibung</a:t>
            </a:r>
            <a:endParaRPr lang="en-US" sz="3600" b="1" spc="50" dirty="0" smtClean="0">
              <a:ln w="9525" cmpd="sng">
                <a:solidFill>
                  <a:schemeClr val="tx1"/>
                </a:solidFill>
                <a:prstDash val="solid"/>
              </a:ln>
              <a:effectLst>
                <a:glow rad="38100">
                  <a:schemeClr val="accent1">
                    <a:alpha val="40000"/>
                  </a:schemeClr>
                </a:glow>
              </a:effectLst>
              <a:latin typeface="Arial Black" panose="020B0A04020102020204" pitchFamily="34" charset="0"/>
            </a:endParaRPr>
          </a:p>
        </p:txBody>
      </p:sp>
      <p:grpSp>
        <p:nvGrpSpPr>
          <p:cNvPr id="105" name="Group 104"/>
          <p:cNvGrpSpPr/>
          <p:nvPr/>
        </p:nvGrpSpPr>
        <p:grpSpPr>
          <a:xfrm>
            <a:off x="5613027" y="3949432"/>
            <a:ext cx="1789721" cy="1283986"/>
            <a:chOff x="574884" y="2971312"/>
            <a:chExt cx="2159390" cy="1816663"/>
          </a:xfrm>
        </p:grpSpPr>
        <p:sp>
          <p:nvSpPr>
            <p:cNvPr id="106" name="Oval 105"/>
            <p:cNvSpPr/>
            <p:nvPr/>
          </p:nvSpPr>
          <p:spPr>
            <a:xfrm>
              <a:off x="670570" y="2971312"/>
              <a:ext cx="1961105" cy="1816663"/>
            </a:xfrm>
            <a:prstGeom prst="ellipse">
              <a:avLst/>
            </a:prstGeom>
            <a:ln w="31750">
              <a:solidFill>
                <a:srgbClr val="77C7C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4400" dirty="0">
                <a:latin typeface="Arial Black" panose="020B0A04020102020204" pitchFamily="34" charset="0"/>
                <a:cs typeface="Arial" panose="020B0604020202020204" pitchFamily="34" charset="0"/>
              </a:endParaRPr>
            </a:p>
          </p:txBody>
        </p:sp>
        <p:sp>
          <p:nvSpPr>
            <p:cNvPr id="107" name="Rectangle 106"/>
            <p:cNvSpPr/>
            <p:nvPr/>
          </p:nvSpPr>
          <p:spPr>
            <a:xfrm>
              <a:off x="574884" y="3423475"/>
              <a:ext cx="2159390" cy="1088329"/>
            </a:xfrm>
            <a:prstGeom prst="rect">
              <a:avLst/>
            </a:prstGeom>
            <a:noFill/>
          </p:spPr>
          <p:txBody>
            <a:bodyPr wrap="none" lIns="91440" tIns="45720" rIns="91440" bIns="45720">
              <a:spAutoFit/>
            </a:bodyPr>
            <a:lstStyle/>
            <a:p>
              <a:pPr algn="ctr"/>
              <a:r>
                <a:rPr lang="en-US" dirty="0" smtClean="0">
                  <a:ln w="0"/>
                  <a:effectLst>
                    <a:outerShdw blurRad="38100" dist="19050" dir="2700000" algn="tl" rotWithShape="0">
                      <a:schemeClr val="dk1">
                        <a:alpha val="40000"/>
                      </a:schemeClr>
                    </a:outerShdw>
                  </a:effectLst>
                  <a:latin typeface="Arial Black" panose="020B0A04020102020204" pitchFamily="34" charset="0"/>
                </a:rPr>
                <a:t>Sorting &amp;</a:t>
              </a:r>
              <a:br>
                <a:rPr lang="en-US" dirty="0" smtClean="0">
                  <a:ln w="0"/>
                  <a:effectLst>
                    <a:outerShdw blurRad="38100" dist="19050" dir="2700000" algn="tl" rotWithShape="0">
                      <a:schemeClr val="dk1">
                        <a:alpha val="40000"/>
                      </a:schemeClr>
                    </a:outerShdw>
                  </a:effectLst>
                  <a:latin typeface="Arial Black" panose="020B0A04020102020204" pitchFamily="34" charset="0"/>
                </a:rPr>
              </a:br>
              <a:r>
                <a:rPr lang="en-US" dirty="0" smtClean="0">
                  <a:ln w="0"/>
                  <a:effectLst>
                    <a:outerShdw blurRad="38100" dist="19050" dir="2700000" algn="tl" rotWithShape="0">
                      <a:schemeClr val="dk1">
                        <a:alpha val="40000"/>
                      </a:schemeClr>
                    </a:outerShdw>
                  </a:effectLst>
                  <a:latin typeface="Arial Black" panose="020B0A04020102020204" pitchFamily="34" charset="0"/>
                </a:rPr>
                <a:t>Shuffling</a:t>
              </a:r>
              <a:endParaRPr lang="en-US" b="0" cap="none" spc="0" dirty="0">
                <a:ln w="0"/>
                <a:solidFill>
                  <a:schemeClr val="tx1"/>
                </a:solidFill>
                <a:effectLst>
                  <a:outerShdw blurRad="38100" dist="19050" dir="2700000" algn="tl" rotWithShape="0">
                    <a:schemeClr val="dk1">
                      <a:alpha val="40000"/>
                    </a:schemeClr>
                  </a:outerShdw>
                </a:effectLst>
                <a:latin typeface="Arial Black" panose="020B0A04020102020204" pitchFamily="34" charset="0"/>
              </a:endParaRPr>
            </a:p>
          </p:txBody>
        </p:sp>
      </p:grpSp>
      <p:grpSp>
        <p:nvGrpSpPr>
          <p:cNvPr id="108" name="Group 107"/>
          <p:cNvGrpSpPr/>
          <p:nvPr/>
        </p:nvGrpSpPr>
        <p:grpSpPr>
          <a:xfrm>
            <a:off x="1533724" y="2674584"/>
            <a:ext cx="2593799" cy="3832187"/>
            <a:chOff x="9201341" y="2640532"/>
            <a:chExt cx="2593799" cy="3832187"/>
          </a:xfrm>
        </p:grpSpPr>
        <p:sp>
          <p:nvSpPr>
            <p:cNvPr id="109" name="Rectangle 108"/>
            <p:cNvSpPr/>
            <p:nvPr/>
          </p:nvSpPr>
          <p:spPr>
            <a:xfrm>
              <a:off x="9201341" y="2640532"/>
              <a:ext cx="2593799" cy="3832187"/>
            </a:xfrm>
            <a:prstGeom prst="rect">
              <a:avLst/>
            </a:prstGeom>
            <a:solidFill>
              <a:srgbClr val="FFFFFF"/>
            </a:solidFill>
            <a:ln w="63500" cmpd="dbl">
              <a:solidFill>
                <a:srgbClr val="85CD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extBox 109"/>
            <p:cNvSpPr txBox="1"/>
            <p:nvPr/>
          </p:nvSpPr>
          <p:spPr>
            <a:xfrm>
              <a:off x="9314479" y="3234453"/>
              <a:ext cx="1894003" cy="3139321"/>
            </a:xfrm>
            <a:prstGeom prst="rect">
              <a:avLst/>
            </a:prstGeom>
            <a:noFill/>
          </p:spPr>
          <p:txBody>
            <a:bodyPr wrap="square" rtlCol="0">
              <a:spAutoFit/>
            </a:bodyPr>
            <a:lstStyle/>
            <a:p>
              <a:r>
                <a:rPr lang="en-US" dirty="0" err="1" smtClean="0"/>
                <a:t>english_there</a:t>
              </a:r>
              <a:r>
                <a:rPr lang="en-US" dirty="0" smtClean="0"/>
                <a:t/>
              </a:r>
              <a:br>
                <a:rPr lang="en-US" dirty="0" smtClean="0"/>
              </a:br>
              <a:r>
                <a:rPr lang="en-US" dirty="0" err="1" smtClean="0"/>
                <a:t>english_are</a:t>
              </a:r>
              <a:endParaRPr lang="en-US" dirty="0" smtClean="0"/>
            </a:p>
            <a:p>
              <a:r>
                <a:rPr lang="en-US" dirty="0" err="1" smtClean="0"/>
                <a:t>english_cat</a:t>
              </a:r>
              <a:endParaRPr lang="en-US" dirty="0" smtClean="0"/>
            </a:p>
            <a:p>
              <a:r>
                <a:rPr lang="en-US" dirty="0" err="1" smtClean="0"/>
                <a:t>english_dog</a:t>
              </a:r>
              <a:endParaRPr lang="en-US" dirty="0" smtClean="0"/>
            </a:p>
            <a:p>
              <a:r>
                <a:rPr lang="en-US" dirty="0" err="1" smtClean="0"/>
                <a:t>english_and</a:t>
              </a:r>
              <a:r>
                <a:rPr lang="en-US" dirty="0" smtClean="0"/>
                <a:t/>
              </a:r>
              <a:br>
                <a:rPr lang="en-US" dirty="0" smtClean="0"/>
              </a:br>
              <a:r>
                <a:rPr lang="en-US" dirty="0" err="1" smtClean="0"/>
                <a:t>english_mouse</a:t>
              </a:r>
              <a:endParaRPr lang="en-US" dirty="0" smtClean="0"/>
            </a:p>
            <a:p>
              <a:r>
                <a:rPr lang="en-US" dirty="0" err="1" smtClean="0"/>
                <a:t>english_cat</a:t>
              </a:r>
              <a:r>
                <a:rPr lang="en-US" dirty="0" smtClean="0"/>
                <a:t/>
              </a:r>
              <a:br>
                <a:rPr lang="en-US" dirty="0" smtClean="0"/>
              </a:br>
              <a:r>
                <a:rPr lang="en-US" dirty="0" err="1" smtClean="0"/>
                <a:t>english_dog</a:t>
              </a:r>
              <a:endParaRPr lang="en-US" dirty="0" smtClean="0"/>
            </a:p>
            <a:p>
              <a:r>
                <a:rPr lang="en-US" dirty="0" err="1" smtClean="0"/>
                <a:t>english_and</a:t>
              </a:r>
              <a:endParaRPr lang="en-US" dirty="0" smtClean="0"/>
            </a:p>
            <a:p>
              <a:r>
                <a:rPr lang="en-US" dirty="0" err="1" smtClean="0"/>
                <a:t>english_mouse</a:t>
              </a:r>
              <a:endParaRPr lang="en-US" dirty="0" smtClean="0"/>
            </a:p>
            <a:p>
              <a:r>
                <a:rPr lang="en-US" dirty="0" err="1" smtClean="0"/>
                <a:t>english_run</a:t>
              </a:r>
              <a:endParaRPr lang="en-US" dirty="0" smtClean="0"/>
            </a:p>
          </p:txBody>
        </p:sp>
        <p:sp>
          <p:nvSpPr>
            <p:cNvPr id="111" name="Rectangle 110"/>
            <p:cNvSpPr/>
            <p:nvPr/>
          </p:nvSpPr>
          <p:spPr>
            <a:xfrm>
              <a:off x="9314479" y="2814505"/>
              <a:ext cx="664093" cy="369332"/>
            </a:xfrm>
            <a:prstGeom prst="rect">
              <a:avLst/>
            </a:prstGeom>
          </p:spPr>
          <p:txBody>
            <a:bodyPr wrap="none">
              <a:spAutoFit/>
            </a:bodyPr>
            <a:lstStyle/>
            <a:p>
              <a:pPr algn="ctr"/>
              <a:r>
                <a:rPr lang="en-US" dirty="0" smtClean="0">
                  <a:ln w="0"/>
                  <a:effectLst>
                    <a:outerShdw blurRad="38100" dist="19050" dir="2700000" algn="tl" rotWithShape="0">
                      <a:schemeClr val="dk1">
                        <a:alpha val="40000"/>
                      </a:schemeClr>
                    </a:outerShdw>
                  </a:effectLst>
                  <a:latin typeface="Arial Black" panose="020B0A04020102020204" pitchFamily="34" charset="0"/>
                </a:rPr>
                <a:t>Key</a:t>
              </a:r>
              <a:endParaRPr lang="en-US" dirty="0">
                <a:ln w="0"/>
                <a:effectLst>
                  <a:outerShdw blurRad="38100" dist="19050" dir="2700000" algn="tl" rotWithShape="0">
                    <a:schemeClr val="dk1">
                      <a:alpha val="40000"/>
                    </a:schemeClr>
                  </a:outerShdw>
                </a:effectLst>
                <a:latin typeface="Arial Black" panose="020B0A04020102020204" pitchFamily="34" charset="0"/>
              </a:endParaRPr>
            </a:p>
          </p:txBody>
        </p:sp>
        <p:sp>
          <p:nvSpPr>
            <p:cNvPr id="112" name="Rectangle 111"/>
            <p:cNvSpPr/>
            <p:nvPr/>
          </p:nvSpPr>
          <p:spPr>
            <a:xfrm>
              <a:off x="10884470" y="2796395"/>
              <a:ext cx="910670" cy="369332"/>
            </a:xfrm>
            <a:prstGeom prst="rect">
              <a:avLst/>
            </a:prstGeom>
          </p:spPr>
          <p:txBody>
            <a:bodyPr wrap="square">
              <a:spAutoFit/>
            </a:bodyPr>
            <a:lstStyle/>
            <a:p>
              <a:pPr algn="ctr"/>
              <a:r>
                <a:rPr lang="en-US" dirty="0" smtClean="0">
                  <a:ln w="0"/>
                  <a:effectLst>
                    <a:outerShdw blurRad="38100" dist="19050" dir="2700000" algn="tl" rotWithShape="0">
                      <a:schemeClr val="dk1">
                        <a:alpha val="40000"/>
                      </a:schemeClr>
                    </a:outerShdw>
                  </a:effectLst>
                  <a:latin typeface="Arial Black" panose="020B0A04020102020204" pitchFamily="34" charset="0"/>
                </a:rPr>
                <a:t>Value</a:t>
              </a:r>
              <a:endParaRPr lang="en-US" dirty="0">
                <a:ln w="0"/>
                <a:effectLst>
                  <a:outerShdw blurRad="38100" dist="19050" dir="2700000" algn="tl" rotWithShape="0">
                    <a:schemeClr val="dk1">
                      <a:alpha val="40000"/>
                    </a:schemeClr>
                  </a:outerShdw>
                </a:effectLst>
                <a:latin typeface="Arial Black" panose="020B0A04020102020204" pitchFamily="34" charset="0"/>
              </a:endParaRPr>
            </a:p>
          </p:txBody>
        </p:sp>
        <p:sp>
          <p:nvSpPr>
            <p:cNvPr id="113" name="TextBox 112"/>
            <p:cNvSpPr txBox="1"/>
            <p:nvPr/>
          </p:nvSpPr>
          <p:spPr>
            <a:xfrm>
              <a:off x="11208483" y="3245656"/>
              <a:ext cx="398834" cy="3139321"/>
            </a:xfrm>
            <a:prstGeom prst="rect">
              <a:avLst/>
            </a:prstGeom>
            <a:noFill/>
          </p:spPr>
          <p:txBody>
            <a:bodyPr wrap="square" rtlCol="0">
              <a:spAutoFit/>
            </a:bodyPr>
            <a:lstStyle/>
            <a:p>
              <a:r>
                <a:rPr lang="en-US" dirty="0" smtClean="0"/>
                <a:t>1</a:t>
              </a:r>
            </a:p>
            <a:p>
              <a:r>
                <a:rPr lang="en-US" dirty="0" smtClean="0"/>
                <a:t>1</a:t>
              </a:r>
            </a:p>
            <a:p>
              <a:r>
                <a:rPr lang="en-US" dirty="0" smtClean="0"/>
                <a:t>1</a:t>
              </a:r>
            </a:p>
            <a:p>
              <a:r>
                <a:rPr lang="en-US" dirty="0" smtClean="0"/>
                <a:t>1</a:t>
              </a:r>
            </a:p>
            <a:p>
              <a:r>
                <a:rPr lang="en-US" dirty="0" smtClean="0"/>
                <a:t>1</a:t>
              </a:r>
            </a:p>
            <a:p>
              <a:r>
                <a:rPr lang="en-US" dirty="0" smtClean="0"/>
                <a:t>1</a:t>
              </a:r>
            </a:p>
            <a:p>
              <a:r>
                <a:rPr lang="en-US" dirty="0" smtClean="0"/>
                <a:t>1</a:t>
              </a:r>
            </a:p>
            <a:p>
              <a:r>
                <a:rPr lang="en-US" dirty="0" smtClean="0"/>
                <a:t>1</a:t>
              </a:r>
            </a:p>
            <a:p>
              <a:r>
                <a:rPr lang="en-US" dirty="0" smtClean="0"/>
                <a:t>1</a:t>
              </a:r>
            </a:p>
            <a:p>
              <a:r>
                <a:rPr lang="en-US" dirty="0" smtClean="0"/>
                <a:t>1</a:t>
              </a:r>
            </a:p>
            <a:p>
              <a:r>
                <a:rPr lang="en-US" dirty="0"/>
                <a:t>1</a:t>
              </a:r>
            </a:p>
          </p:txBody>
        </p:sp>
      </p:grpSp>
      <p:grpSp>
        <p:nvGrpSpPr>
          <p:cNvPr id="114" name="Group 113"/>
          <p:cNvGrpSpPr/>
          <p:nvPr/>
        </p:nvGrpSpPr>
        <p:grpSpPr>
          <a:xfrm>
            <a:off x="8439603" y="3288025"/>
            <a:ext cx="2593799" cy="2607274"/>
            <a:chOff x="9201341" y="2640532"/>
            <a:chExt cx="2593799" cy="3832187"/>
          </a:xfrm>
        </p:grpSpPr>
        <p:sp>
          <p:nvSpPr>
            <p:cNvPr id="115" name="Rectangle 114"/>
            <p:cNvSpPr/>
            <p:nvPr/>
          </p:nvSpPr>
          <p:spPr>
            <a:xfrm>
              <a:off x="9201341" y="2640532"/>
              <a:ext cx="2593799" cy="3832187"/>
            </a:xfrm>
            <a:prstGeom prst="rect">
              <a:avLst/>
            </a:prstGeom>
            <a:solidFill>
              <a:srgbClr val="FFFFFF"/>
            </a:solidFill>
            <a:ln w="63500" cmpd="dbl">
              <a:solidFill>
                <a:srgbClr val="85CD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p:cNvSpPr txBox="1"/>
            <p:nvPr/>
          </p:nvSpPr>
          <p:spPr>
            <a:xfrm>
              <a:off x="9314479" y="3234453"/>
              <a:ext cx="1894003" cy="2308324"/>
            </a:xfrm>
            <a:prstGeom prst="rect">
              <a:avLst/>
            </a:prstGeom>
            <a:noFill/>
          </p:spPr>
          <p:txBody>
            <a:bodyPr wrap="square" rtlCol="0">
              <a:spAutoFit/>
            </a:bodyPr>
            <a:lstStyle/>
            <a:p>
              <a:r>
                <a:rPr lang="en-US" dirty="0" err="1" smtClean="0"/>
                <a:t>english_and</a:t>
              </a:r>
              <a:r>
                <a:rPr lang="en-US" dirty="0" smtClean="0"/>
                <a:t/>
              </a:r>
              <a:br>
                <a:rPr lang="en-US" dirty="0" smtClean="0"/>
              </a:br>
              <a:r>
                <a:rPr lang="en-US" dirty="0" err="1" smtClean="0"/>
                <a:t>english_are</a:t>
              </a:r>
              <a:endParaRPr lang="en-US" dirty="0" smtClean="0"/>
            </a:p>
            <a:p>
              <a:r>
                <a:rPr lang="en-US" dirty="0" err="1" smtClean="0"/>
                <a:t>english_cat</a:t>
              </a:r>
              <a:endParaRPr lang="en-US" dirty="0" smtClean="0"/>
            </a:p>
            <a:p>
              <a:r>
                <a:rPr lang="en-US" dirty="0" err="1" smtClean="0"/>
                <a:t>english_dog</a:t>
              </a:r>
              <a:r>
                <a:rPr lang="en-US" dirty="0" smtClean="0"/>
                <a:t/>
              </a:r>
              <a:br>
                <a:rPr lang="en-US" dirty="0" smtClean="0"/>
              </a:br>
              <a:r>
                <a:rPr lang="en-US" dirty="0" err="1" smtClean="0"/>
                <a:t>english_mouse</a:t>
              </a:r>
              <a:r>
                <a:rPr lang="en-US" dirty="0" smtClean="0"/>
                <a:t/>
              </a:r>
              <a:br>
                <a:rPr lang="en-US" dirty="0" smtClean="0"/>
              </a:br>
              <a:r>
                <a:rPr lang="en-US" dirty="0" err="1" smtClean="0"/>
                <a:t>english_run</a:t>
              </a:r>
              <a:r>
                <a:rPr lang="en-US" dirty="0" smtClean="0"/>
                <a:t/>
              </a:r>
              <a:br>
                <a:rPr lang="en-US" dirty="0" smtClean="0"/>
              </a:br>
              <a:r>
                <a:rPr lang="en-US" dirty="0" err="1" smtClean="0"/>
                <a:t>english_there</a:t>
              </a:r>
              <a:r>
                <a:rPr lang="en-US" dirty="0"/>
                <a:t/>
              </a:r>
              <a:br>
                <a:rPr lang="en-US" dirty="0"/>
              </a:br>
              <a:endParaRPr lang="en-US" dirty="0" smtClean="0"/>
            </a:p>
          </p:txBody>
        </p:sp>
        <p:sp>
          <p:nvSpPr>
            <p:cNvPr id="117" name="Rectangle 116"/>
            <p:cNvSpPr/>
            <p:nvPr/>
          </p:nvSpPr>
          <p:spPr>
            <a:xfrm>
              <a:off x="9314479" y="2814505"/>
              <a:ext cx="664093" cy="369332"/>
            </a:xfrm>
            <a:prstGeom prst="rect">
              <a:avLst/>
            </a:prstGeom>
          </p:spPr>
          <p:txBody>
            <a:bodyPr wrap="none">
              <a:spAutoFit/>
            </a:bodyPr>
            <a:lstStyle/>
            <a:p>
              <a:pPr algn="ctr"/>
              <a:r>
                <a:rPr lang="en-US" dirty="0" smtClean="0">
                  <a:ln w="0"/>
                  <a:effectLst>
                    <a:outerShdw blurRad="38100" dist="19050" dir="2700000" algn="tl" rotWithShape="0">
                      <a:schemeClr val="dk1">
                        <a:alpha val="40000"/>
                      </a:schemeClr>
                    </a:outerShdw>
                  </a:effectLst>
                  <a:latin typeface="Arial Black" panose="020B0A04020102020204" pitchFamily="34" charset="0"/>
                </a:rPr>
                <a:t>Key</a:t>
              </a:r>
              <a:endParaRPr lang="en-US" dirty="0">
                <a:ln w="0"/>
                <a:effectLst>
                  <a:outerShdw blurRad="38100" dist="19050" dir="2700000" algn="tl" rotWithShape="0">
                    <a:schemeClr val="dk1">
                      <a:alpha val="40000"/>
                    </a:schemeClr>
                  </a:outerShdw>
                </a:effectLst>
                <a:latin typeface="Arial Black" panose="020B0A04020102020204" pitchFamily="34" charset="0"/>
              </a:endParaRPr>
            </a:p>
          </p:txBody>
        </p:sp>
        <p:sp>
          <p:nvSpPr>
            <p:cNvPr id="118" name="Rectangle 117"/>
            <p:cNvSpPr/>
            <p:nvPr/>
          </p:nvSpPr>
          <p:spPr>
            <a:xfrm>
              <a:off x="10884470" y="2796395"/>
              <a:ext cx="910670" cy="369332"/>
            </a:xfrm>
            <a:prstGeom prst="rect">
              <a:avLst/>
            </a:prstGeom>
          </p:spPr>
          <p:txBody>
            <a:bodyPr wrap="square">
              <a:spAutoFit/>
            </a:bodyPr>
            <a:lstStyle/>
            <a:p>
              <a:pPr algn="ctr"/>
              <a:r>
                <a:rPr lang="en-US" dirty="0" smtClean="0">
                  <a:ln w="0"/>
                  <a:effectLst>
                    <a:outerShdw blurRad="38100" dist="19050" dir="2700000" algn="tl" rotWithShape="0">
                      <a:schemeClr val="dk1">
                        <a:alpha val="40000"/>
                      </a:schemeClr>
                    </a:outerShdw>
                  </a:effectLst>
                  <a:latin typeface="Arial Black" panose="020B0A04020102020204" pitchFamily="34" charset="0"/>
                </a:rPr>
                <a:t>Value</a:t>
              </a:r>
              <a:endParaRPr lang="en-US" dirty="0">
                <a:ln w="0"/>
                <a:effectLst>
                  <a:outerShdw blurRad="38100" dist="19050" dir="2700000" algn="tl" rotWithShape="0">
                    <a:schemeClr val="dk1">
                      <a:alpha val="40000"/>
                    </a:schemeClr>
                  </a:outerShdw>
                </a:effectLst>
                <a:latin typeface="Arial Black" panose="020B0A04020102020204" pitchFamily="34" charset="0"/>
              </a:endParaRPr>
            </a:p>
          </p:txBody>
        </p:sp>
        <p:sp>
          <p:nvSpPr>
            <p:cNvPr id="119" name="TextBox 118"/>
            <p:cNvSpPr txBox="1"/>
            <p:nvPr/>
          </p:nvSpPr>
          <p:spPr>
            <a:xfrm>
              <a:off x="10884470" y="3245656"/>
              <a:ext cx="722847" cy="2031325"/>
            </a:xfrm>
            <a:prstGeom prst="rect">
              <a:avLst/>
            </a:prstGeom>
            <a:noFill/>
          </p:spPr>
          <p:txBody>
            <a:bodyPr wrap="square" rtlCol="0">
              <a:spAutoFit/>
            </a:bodyPr>
            <a:lstStyle/>
            <a:p>
              <a:r>
                <a:rPr lang="en-US" dirty="0" smtClean="0"/>
                <a:t>{1, 1}</a:t>
              </a:r>
            </a:p>
            <a:p>
              <a:r>
                <a:rPr lang="en-US" dirty="0" smtClean="0"/>
                <a:t>{1    }</a:t>
              </a:r>
            </a:p>
            <a:p>
              <a:r>
                <a:rPr lang="en-US" dirty="0" smtClean="0"/>
                <a:t>{1, 1}</a:t>
              </a:r>
            </a:p>
            <a:p>
              <a:r>
                <a:rPr lang="en-US" dirty="0" smtClean="0"/>
                <a:t>{1, 1}</a:t>
              </a:r>
            </a:p>
            <a:p>
              <a:r>
                <a:rPr lang="en-US" dirty="0" smtClean="0"/>
                <a:t>{1    }</a:t>
              </a:r>
            </a:p>
            <a:p>
              <a:r>
                <a:rPr lang="en-US" dirty="0" smtClean="0"/>
                <a:t>{1    }</a:t>
              </a:r>
            </a:p>
            <a:p>
              <a:r>
                <a:rPr lang="en-US" dirty="0" smtClean="0"/>
                <a:t>{1    }</a:t>
              </a:r>
            </a:p>
          </p:txBody>
        </p:sp>
      </p:grpSp>
    </p:spTree>
    <p:extLst>
      <p:ext uri="{BB962C8B-B14F-4D97-AF65-F5344CB8AC3E}">
        <p14:creationId xmlns:p14="http://schemas.microsoft.com/office/powerpoint/2010/main" val="20079476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Arrow Connector 37"/>
          <p:cNvCxnSpPr>
            <a:endCxn id="47" idx="1"/>
          </p:cNvCxnSpPr>
          <p:nvPr/>
        </p:nvCxnSpPr>
        <p:spPr>
          <a:xfrm>
            <a:off x="7265403" y="4091182"/>
            <a:ext cx="2462257" cy="16672"/>
          </a:xfrm>
          <a:prstGeom prst="straightConnector1">
            <a:avLst/>
          </a:prstGeom>
          <a:ln w="25400">
            <a:solidFill>
              <a:srgbClr val="77C7C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102143" y="4127774"/>
            <a:ext cx="2199644" cy="31007"/>
          </a:xfrm>
          <a:prstGeom prst="straightConnector1">
            <a:avLst/>
          </a:prstGeom>
          <a:ln w="25400">
            <a:solidFill>
              <a:srgbClr val="77C7C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0" y="946082"/>
            <a:ext cx="1533724" cy="154686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84095" y="1068175"/>
            <a:ext cx="1331095" cy="1249617"/>
          </a:xfrm>
          <a:prstGeom prst="rect">
            <a:avLst/>
          </a:prstGeom>
          <a:solidFill>
            <a:srgbClr val="B1DF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0" y="798022"/>
            <a:ext cx="12192000" cy="0"/>
          </a:xfrm>
          <a:prstGeom prst="line">
            <a:avLst/>
          </a:prstGeom>
          <a:ln w="82550" cmpd="dbl">
            <a:solidFill>
              <a:srgbClr val="77C7C1"/>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655528" y="326797"/>
            <a:ext cx="4570226" cy="646331"/>
          </a:xfrm>
          <a:prstGeom prst="rect">
            <a:avLst/>
          </a:prstGeom>
        </p:spPr>
        <p:txBody>
          <a:bodyPr wrap="none">
            <a:spAutoFit/>
          </a:bodyPr>
          <a:lstStyle/>
          <a:p>
            <a:pPr algn="ctr"/>
            <a:r>
              <a:rPr lang="en-US" dirty="0" err="1" smtClean="0">
                <a:ln w="0"/>
                <a:effectLst>
                  <a:outerShdw blurRad="38100" dist="19050" dir="2700000" algn="tl" rotWithShape="0">
                    <a:schemeClr val="dk1">
                      <a:alpha val="40000"/>
                    </a:schemeClr>
                  </a:outerShdw>
                </a:effectLst>
                <a:latin typeface="Arial Black" panose="020B0A04020102020204" pitchFamily="34" charset="0"/>
              </a:rPr>
              <a:t>Planung</a:t>
            </a:r>
            <a:r>
              <a:rPr lang="en-US" dirty="0" smtClean="0">
                <a:ln w="0"/>
                <a:effectLst>
                  <a:outerShdw blurRad="38100" dist="19050" dir="2700000" algn="tl" rotWithShape="0">
                    <a:schemeClr val="dk1">
                      <a:alpha val="40000"/>
                    </a:schemeClr>
                  </a:outerShdw>
                </a:effectLst>
                <a:latin typeface="Arial Black" panose="020B0A04020102020204" pitchFamily="34" charset="0"/>
              </a:rPr>
              <a:t> und </a:t>
            </a:r>
            <a:r>
              <a:rPr lang="en-US" dirty="0" err="1" smtClean="0">
                <a:ln w="0"/>
                <a:effectLst>
                  <a:outerShdw blurRad="38100" dist="19050" dir="2700000" algn="tl" rotWithShape="0">
                    <a:schemeClr val="dk1">
                      <a:alpha val="40000"/>
                    </a:schemeClr>
                  </a:outerShdw>
                </a:effectLst>
                <a:latin typeface="Arial Black" panose="020B0A04020102020204" pitchFamily="34" charset="0"/>
              </a:rPr>
              <a:t>Lösungsbeschreibung</a:t>
            </a:r>
            <a:endParaRPr lang="en-US" b="1" spc="50" dirty="0" smtClean="0">
              <a:ln w="9525" cmpd="sng">
                <a:solidFill>
                  <a:schemeClr val="tx1"/>
                </a:solidFill>
                <a:prstDash val="solid"/>
              </a:ln>
              <a:effectLst>
                <a:glow rad="38100">
                  <a:schemeClr val="accent1">
                    <a:alpha val="40000"/>
                  </a:schemeClr>
                </a:glow>
              </a:effectLst>
            </a:endParaRPr>
          </a:p>
          <a:p>
            <a:pPr algn="ctr"/>
            <a:endParaRPr lang="en-US" dirty="0">
              <a:ln w="0"/>
              <a:effectLst>
                <a:outerShdw blurRad="38100" dist="19050" dir="2700000" algn="tl" rotWithShape="0">
                  <a:schemeClr val="dk1">
                    <a:alpha val="40000"/>
                  </a:schemeClr>
                </a:outerShdw>
              </a:effectLst>
              <a:latin typeface="Arial Black" panose="020B0A04020102020204" pitchFamily="34" charset="0"/>
            </a:endParaRPr>
          </a:p>
        </p:txBody>
      </p:sp>
      <p:sp>
        <p:nvSpPr>
          <p:cNvPr id="9" name="Oval 8"/>
          <p:cNvSpPr/>
          <p:nvPr/>
        </p:nvSpPr>
        <p:spPr>
          <a:xfrm>
            <a:off x="181826" y="238182"/>
            <a:ext cx="453938" cy="411781"/>
          </a:xfrm>
          <a:prstGeom prst="ellipse">
            <a:avLst/>
          </a:prstGeom>
          <a:solidFill>
            <a:srgbClr val="85CD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lumMod val="95000"/>
                    <a:lumOff val="5000"/>
                  </a:schemeClr>
                </a:solidFill>
                <a:latin typeface="Arial" panose="020B0604020202020204" pitchFamily="34" charset="0"/>
                <a:cs typeface="Arial" panose="020B0604020202020204" pitchFamily="34" charset="0"/>
              </a:rPr>
              <a:t>2</a:t>
            </a:r>
            <a:endParaRPr lang="en-US" sz="16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2" name="Rectangle 1"/>
          <p:cNvSpPr/>
          <p:nvPr/>
        </p:nvSpPr>
        <p:spPr>
          <a:xfrm>
            <a:off x="811306" y="1427459"/>
            <a:ext cx="5698548" cy="646331"/>
          </a:xfrm>
          <a:prstGeom prst="rect">
            <a:avLst/>
          </a:prstGeom>
        </p:spPr>
        <p:txBody>
          <a:bodyPr wrap="none">
            <a:spAutoFit/>
          </a:bodyPr>
          <a:lstStyle/>
          <a:p>
            <a:pPr algn="ctr"/>
            <a:r>
              <a:rPr lang="en-US" sz="3600" dirty="0" err="1" smtClean="0">
                <a:ln w="0"/>
                <a:effectLst>
                  <a:outerShdw blurRad="38100" dist="19050" dir="2700000" algn="tl" rotWithShape="0">
                    <a:schemeClr val="dk1">
                      <a:alpha val="40000"/>
                    </a:schemeClr>
                  </a:outerShdw>
                </a:effectLst>
                <a:latin typeface="Arial Black" panose="020B0A04020102020204" pitchFamily="34" charset="0"/>
              </a:rPr>
              <a:t>Lösungsbeschreibung</a:t>
            </a:r>
            <a:endParaRPr lang="en-US" sz="3600" b="1" spc="50" dirty="0" smtClean="0">
              <a:ln w="9525" cmpd="sng">
                <a:solidFill>
                  <a:schemeClr val="tx1"/>
                </a:solidFill>
                <a:prstDash val="solid"/>
              </a:ln>
              <a:effectLst>
                <a:glow rad="38100">
                  <a:schemeClr val="accent1">
                    <a:alpha val="40000"/>
                  </a:schemeClr>
                </a:glow>
              </a:effectLst>
              <a:latin typeface="Arial Black" panose="020B0A04020102020204" pitchFamily="34" charset="0"/>
            </a:endParaRPr>
          </a:p>
        </p:txBody>
      </p:sp>
      <p:grpSp>
        <p:nvGrpSpPr>
          <p:cNvPr id="105" name="Group 104"/>
          <p:cNvGrpSpPr/>
          <p:nvPr/>
        </p:nvGrpSpPr>
        <p:grpSpPr>
          <a:xfrm>
            <a:off x="3814360" y="3696790"/>
            <a:ext cx="843732" cy="822128"/>
            <a:chOff x="670570" y="2971312"/>
            <a:chExt cx="1961105" cy="1816663"/>
          </a:xfrm>
          <a:solidFill>
            <a:srgbClr val="85CDC8"/>
          </a:solidFill>
        </p:grpSpPr>
        <p:sp>
          <p:nvSpPr>
            <p:cNvPr id="106" name="Oval 105"/>
            <p:cNvSpPr/>
            <p:nvPr/>
          </p:nvSpPr>
          <p:spPr>
            <a:xfrm>
              <a:off x="670570" y="2971312"/>
              <a:ext cx="1961105" cy="1816663"/>
            </a:xfrm>
            <a:prstGeom prst="ellipse">
              <a:avLst/>
            </a:prstGeom>
            <a:grpFill/>
            <a:ln w="31750">
              <a:solidFill>
                <a:srgbClr val="77C7C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4400" dirty="0">
                <a:latin typeface="Arial Black" panose="020B0A04020102020204" pitchFamily="34" charset="0"/>
                <a:cs typeface="Arial" panose="020B0604020202020204" pitchFamily="34" charset="0"/>
              </a:endParaRPr>
            </a:p>
          </p:txBody>
        </p:sp>
        <p:sp>
          <p:nvSpPr>
            <p:cNvPr id="107" name="Rectangle 106"/>
            <p:cNvSpPr/>
            <p:nvPr/>
          </p:nvSpPr>
          <p:spPr>
            <a:xfrm>
              <a:off x="1401523" y="3509460"/>
              <a:ext cx="506121" cy="568702"/>
            </a:xfrm>
            <a:prstGeom prst="rect">
              <a:avLst/>
            </a:prstGeom>
            <a:grpFill/>
          </p:spPr>
          <p:txBody>
            <a:bodyPr wrap="none" lIns="91440" tIns="45720" rIns="91440" bIns="45720">
              <a:spAutoFit/>
            </a:bodyPr>
            <a:lstStyle/>
            <a:p>
              <a:pPr algn="ctr"/>
              <a:r>
                <a:rPr lang="en-US" dirty="0" smtClean="0">
                  <a:ln w="0"/>
                  <a:effectLst>
                    <a:outerShdw blurRad="38100" dist="19050" dir="2700000" algn="tl" rotWithShape="0">
                      <a:schemeClr val="dk1">
                        <a:alpha val="40000"/>
                      </a:schemeClr>
                    </a:outerShdw>
                  </a:effectLst>
                  <a:latin typeface="Arial Black" panose="020B0A04020102020204" pitchFamily="34" charset="0"/>
                </a:rPr>
                <a:t>1</a:t>
              </a:r>
              <a:endParaRPr lang="en-US" b="0" cap="none" spc="0" dirty="0">
                <a:ln w="0"/>
                <a:solidFill>
                  <a:schemeClr val="tx1"/>
                </a:solidFill>
                <a:effectLst>
                  <a:outerShdw blurRad="38100" dist="19050" dir="2700000" algn="tl" rotWithShape="0">
                    <a:schemeClr val="dk1">
                      <a:alpha val="40000"/>
                    </a:schemeClr>
                  </a:outerShdw>
                </a:effectLst>
                <a:latin typeface="Arial Black" panose="020B0A04020102020204" pitchFamily="34" charset="0"/>
              </a:endParaRPr>
            </a:p>
          </p:txBody>
        </p:sp>
      </p:grpSp>
      <p:grpSp>
        <p:nvGrpSpPr>
          <p:cNvPr id="114" name="Group 113"/>
          <p:cNvGrpSpPr/>
          <p:nvPr/>
        </p:nvGrpSpPr>
        <p:grpSpPr>
          <a:xfrm>
            <a:off x="484095" y="2814959"/>
            <a:ext cx="2593799" cy="2607274"/>
            <a:chOff x="9201341" y="2640532"/>
            <a:chExt cx="2593799" cy="3832187"/>
          </a:xfrm>
        </p:grpSpPr>
        <p:sp>
          <p:nvSpPr>
            <p:cNvPr id="115" name="Rectangle 114"/>
            <p:cNvSpPr/>
            <p:nvPr/>
          </p:nvSpPr>
          <p:spPr>
            <a:xfrm>
              <a:off x="9201341" y="2640532"/>
              <a:ext cx="2593799" cy="3832187"/>
            </a:xfrm>
            <a:prstGeom prst="rect">
              <a:avLst/>
            </a:prstGeom>
            <a:solidFill>
              <a:srgbClr val="FFFFFF"/>
            </a:solidFill>
            <a:ln w="63500" cmpd="dbl">
              <a:solidFill>
                <a:srgbClr val="85CD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p:cNvSpPr txBox="1"/>
            <p:nvPr/>
          </p:nvSpPr>
          <p:spPr>
            <a:xfrm>
              <a:off x="9314479" y="3234453"/>
              <a:ext cx="1894003" cy="2308324"/>
            </a:xfrm>
            <a:prstGeom prst="rect">
              <a:avLst/>
            </a:prstGeom>
            <a:noFill/>
          </p:spPr>
          <p:txBody>
            <a:bodyPr wrap="square" rtlCol="0">
              <a:spAutoFit/>
            </a:bodyPr>
            <a:lstStyle/>
            <a:p>
              <a:r>
                <a:rPr lang="en-US" dirty="0" err="1" smtClean="0"/>
                <a:t>english_and</a:t>
              </a:r>
              <a:r>
                <a:rPr lang="en-US" dirty="0" smtClean="0"/>
                <a:t/>
              </a:r>
              <a:br>
                <a:rPr lang="en-US" dirty="0" smtClean="0"/>
              </a:br>
              <a:r>
                <a:rPr lang="en-US" dirty="0" err="1" smtClean="0"/>
                <a:t>english_are</a:t>
              </a:r>
              <a:endParaRPr lang="en-US" dirty="0" smtClean="0"/>
            </a:p>
            <a:p>
              <a:r>
                <a:rPr lang="en-US" dirty="0" err="1" smtClean="0"/>
                <a:t>english_cat</a:t>
              </a:r>
              <a:endParaRPr lang="en-US" dirty="0" smtClean="0"/>
            </a:p>
            <a:p>
              <a:r>
                <a:rPr lang="en-US" dirty="0" err="1" smtClean="0"/>
                <a:t>english_dog</a:t>
              </a:r>
              <a:r>
                <a:rPr lang="en-US" dirty="0" smtClean="0"/>
                <a:t/>
              </a:r>
              <a:br>
                <a:rPr lang="en-US" dirty="0" smtClean="0"/>
              </a:br>
              <a:r>
                <a:rPr lang="en-US" dirty="0" err="1" smtClean="0"/>
                <a:t>english_mouse</a:t>
              </a:r>
              <a:r>
                <a:rPr lang="en-US" dirty="0" smtClean="0"/>
                <a:t/>
              </a:r>
              <a:br>
                <a:rPr lang="en-US" dirty="0" smtClean="0"/>
              </a:br>
              <a:r>
                <a:rPr lang="en-US" dirty="0" err="1" smtClean="0"/>
                <a:t>english_run</a:t>
              </a:r>
              <a:r>
                <a:rPr lang="en-US" dirty="0" smtClean="0"/>
                <a:t/>
              </a:r>
              <a:br>
                <a:rPr lang="en-US" dirty="0" smtClean="0"/>
              </a:br>
              <a:r>
                <a:rPr lang="en-US" dirty="0" err="1" smtClean="0"/>
                <a:t>english_there</a:t>
              </a:r>
              <a:r>
                <a:rPr lang="en-US" dirty="0"/>
                <a:t/>
              </a:r>
              <a:br>
                <a:rPr lang="en-US" dirty="0"/>
              </a:br>
              <a:endParaRPr lang="en-US" dirty="0" smtClean="0"/>
            </a:p>
          </p:txBody>
        </p:sp>
        <p:sp>
          <p:nvSpPr>
            <p:cNvPr id="117" name="Rectangle 116"/>
            <p:cNvSpPr/>
            <p:nvPr/>
          </p:nvSpPr>
          <p:spPr>
            <a:xfrm>
              <a:off x="9314479" y="2814505"/>
              <a:ext cx="664093" cy="369332"/>
            </a:xfrm>
            <a:prstGeom prst="rect">
              <a:avLst/>
            </a:prstGeom>
          </p:spPr>
          <p:txBody>
            <a:bodyPr wrap="none">
              <a:spAutoFit/>
            </a:bodyPr>
            <a:lstStyle/>
            <a:p>
              <a:pPr algn="ctr"/>
              <a:r>
                <a:rPr lang="en-US" dirty="0" smtClean="0">
                  <a:ln w="0"/>
                  <a:effectLst>
                    <a:outerShdw blurRad="38100" dist="19050" dir="2700000" algn="tl" rotWithShape="0">
                      <a:schemeClr val="dk1">
                        <a:alpha val="40000"/>
                      </a:schemeClr>
                    </a:outerShdw>
                  </a:effectLst>
                  <a:latin typeface="Arial Black" panose="020B0A04020102020204" pitchFamily="34" charset="0"/>
                </a:rPr>
                <a:t>Key</a:t>
              </a:r>
              <a:endParaRPr lang="en-US" dirty="0">
                <a:ln w="0"/>
                <a:effectLst>
                  <a:outerShdw blurRad="38100" dist="19050" dir="2700000" algn="tl" rotWithShape="0">
                    <a:schemeClr val="dk1">
                      <a:alpha val="40000"/>
                    </a:schemeClr>
                  </a:outerShdw>
                </a:effectLst>
                <a:latin typeface="Arial Black" panose="020B0A04020102020204" pitchFamily="34" charset="0"/>
              </a:endParaRPr>
            </a:p>
          </p:txBody>
        </p:sp>
        <p:sp>
          <p:nvSpPr>
            <p:cNvPr id="118" name="Rectangle 117"/>
            <p:cNvSpPr/>
            <p:nvPr/>
          </p:nvSpPr>
          <p:spPr>
            <a:xfrm>
              <a:off x="10884470" y="2796395"/>
              <a:ext cx="910670" cy="369332"/>
            </a:xfrm>
            <a:prstGeom prst="rect">
              <a:avLst/>
            </a:prstGeom>
          </p:spPr>
          <p:txBody>
            <a:bodyPr wrap="square">
              <a:spAutoFit/>
            </a:bodyPr>
            <a:lstStyle/>
            <a:p>
              <a:pPr algn="ctr"/>
              <a:r>
                <a:rPr lang="en-US" dirty="0" smtClean="0">
                  <a:ln w="0"/>
                  <a:effectLst>
                    <a:outerShdw blurRad="38100" dist="19050" dir="2700000" algn="tl" rotWithShape="0">
                      <a:schemeClr val="dk1">
                        <a:alpha val="40000"/>
                      </a:schemeClr>
                    </a:outerShdw>
                  </a:effectLst>
                  <a:latin typeface="Arial Black" panose="020B0A04020102020204" pitchFamily="34" charset="0"/>
                </a:rPr>
                <a:t>Value</a:t>
              </a:r>
              <a:endParaRPr lang="en-US" dirty="0">
                <a:ln w="0"/>
                <a:effectLst>
                  <a:outerShdw blurRad="38100" dist="19050" dir="2700000" algn="tl" rotWithShape="0">
                    <a:schemeClr val="dk1">
                      <a:alpha val="40000"/>
                    </a:schemeClr>
                  </a:outerShdw>
                </a:effectLst>
                <a:latin typeface="Arial Black" panose="020B0A04020102020204" pitchFamily="34" charset="0"/>
              </a:endParaRPr>
            </a:p>
          </p:txBody>
        </p:sp>
        <p:sp>
          <p:nvSpPr>
            <p:cNvPr id="119" name="TextBox 118"/>
            <p:cNvSpPr txBox="1"/>
            <p:nvPr/>
          </p:nvSpPr>
          <p:spPr>
            <a:xfrm>
              <a:off x="10884470" y="3245656"/>
              <a:ext cx="722847" cy="2031325"/>
            </a:xfrm>
            <a:prstGeom prst="rect">
              <a:avLst/>
            </a:prstGeom>
            <a:noFill/>
          </p:spPr>
          <p:txBody>
            <a:bodyPr wrap="square" rtlCol="0">
              <a:spAutoFit/>
            </a:bodyPr>
            <a:lstStyle/>
            <a:p>
              <a:r>
                <a:rPr lang="en-US" dirty="0" smtClean="0"/>
                <a:t>{1, 1}</a:t>
              </a:r>
            </a:p>
            <a:p>
              <a:r>
                <a:rPr lang="en-US" dirty="0" smtClean="0"/>
                <a:t>{1    }</a:t>
              </a:r>
            </a:p>
            <a:p>
              <a:r>
                <a:rPr lang="en-US" dirty="0" smtClean="0"/>
                <a:t>{1, 1}</a:t>
              </a:r>
            </a:p>
            <a:p>
              <a:r>
                <a:rPr lang="en-US" dirty="0" smtClean="0"/>
                <a:t>{1, 1}</a:t>
              </a:r>
            </a:p>
            <a:p>
              <a:r>
                <a:rPr lang="en-US" dirty="0" smtClean="0"/>
                <a:t>{1    }</a:t>
              </a:r>
            </a:p>
            <a:p>
              <a:r>
                <a:rPr lang="en-US" dirty="0" smtClean="0"/>
                <a:t>{1    }</a:t>
              </a:r>
            </a:p>
            <a:p>
              <a:r>
                <a:rPr lang="en-US" dirty="0" smtClean="0"/>
                <a:t>{1    }</a:t>
              </a:r>
            </a:p>
          </p:txBody>
        </p:sp>
      </p:grpSp>
      <p:sp>
        <p:nvSpPr>
          <p:cNvPr id="29" name="Rectangle 28"/>
          <p:cNvSpPr/>
          <p:nvPr/>
        </p:nvSpPr>
        <p:spPr>
          <a:xfrm>
            <a:off x="3546930" y="3267083"/>
            <a:ext cx="1369227" cy="369332"/>
          </a:xfrm>
          <a:prstGeom prst="rect">
            <a:avLst/>
          </a:prstGeom>
        </p:spPr>
        <p:txBody>
          <a:bodyPr wrap="square">
            <a:spAutoFit/>
          </a:bodyPr>
          <a:lstStyle/>
          <a:p>
            <a:pPr algn="ctr"/>
            <a:r>
              <a:rPr lang="en-US" dirty="0">
                <a:ln w="0"/>
                <a:effectLst>
                  <a:outerShdw blurRad="38100" dist="19050" dir="2700000" algn="tl" rotWithShape="0">
                    <a:schemeClr val="dk1">
                      <a:alpha val="40000"/>
                    </a:schemeClr>
                  </a:outerShdw>
                </a:effectLst>
                <a:latin typeface="Arial Black" panose="020B0A04020102020204" pitchFamily="34" charset="0"/>
              </a:rPr>
              <a:t>r</a:t>
            </a:r>
            <a:r>
              <a:rPr lang="en-US" dirty="0" smtClean="0">
                <a:ln w="0"/>
                <a:effectLst>
                  <a:outerShdw blurRad="38100" dist="19050" dir="2700000" algn="tl" rotWithShape="0">
                    <a:schemeClr val="dk1">
                      <a:alpha val="40000"/>
                    </a:schemeClr>
                  </a:outerShdw>
                </a:effectLst>
                <a:latin typeface="Arial Black" panose="020B0A04020102020204" pitchFamily="34" charset="0"/>
              </a:rPr>
              <a:t>educe()</a:t>
            </a:r>
            <a:endParaRPr lang="en-US" dirty="0">
              <a:ln w="0"/>
              <a:effectLst>
                <a:outerShdw blurRad="38100" dist="19050" dir="2700000" algn="tl" rotWithShape="0">
                  <a:schemeClr val="dk1">
                    <a:alpha val="40000"/>
                  </a:schemeClr>
                </a:outerShdw>
              </a:effectLst>
              <a:latin typeface="Arial Black" panose="020B0A04020102020204" pitchFamily="34" charset="0"/>
            </a:endParaRPr>
          </a:p>
        </p:txBody>
      </p:sp>
      <p:grpSp>
        <p:nvGrpSpPr>
          <p:cNvPr id="31" name="Group 30"/>
          <p:cNvGrpSpPr/>
          <p:nvPr/>
        </p:nvGrpSpPr>
        <p:grpSpPr>
          <a:xfrm>
            <a:off x="5352154" y="2979321"/>
            <a:ext cx="2026881" cy="2304262"/>
            <a:chOff x="9201341" y="2788124"/>
            <a:chExt cx="2593799" cy="4369959"/>
          </a:xfrm>
        </p:grpSpPr>
        <p:sp>
          <p:nvSpPr>
            <p:cNvPr id="32" name="Rectangle 31"/>
            <p:cNvSpPr/>
            <p:nvPr/>
          </p:nvSpPr>
          <p:spPr>
            <a:xfrm>
              <a:off x="9201341" y="2788124"/>
              <a:ext cx="2593799" cy="4053559"/>
            </a:xfrm>
            <a:prstGeom prst="rect">
              <a:avLst/>
            </a:prstGeom>
            <a:solidFill>
              <a:srgbClr val="FFFFFF"/>
            </a:solidFill>
            <a:ln w="63500" cmpd="dbl">
              <a:solidFill>
                <a:srgbClr val="85CD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9402055" y="3831060"/>
              <a:ext cx="2183215" cy="3327023"/>
            </a:xfrm>
            <a:prstGeom prst="rect">
              <a:avLst/>
            </a:prstGeom>
            <a:noFill/>
          </p:spPr>
          <p:txBody>
            <a:bodyPr wrap="square" rtlCol="0">
              <a:spAutoFit/>
            </a:bodyPr>
            <a:lstStyle/>
            <a:p>
              <a:r>
                <a:rPr lang="en-US" dirty="0" smtClean="0"/>
                <a:t>       ( cat, 2) ,</a:t>
              </a:r>
            </a:p>
            <a:p>
              <a:r>
                <a:rPr lang="en-US" dirty="0" smtClean="0"/>
                <a:t>       ( dog, 2) ,</a:t>
              </a:r>
              <a:br>
                <a:rPr lang="en-US" dirty="0" smtClean="0"/>
              </a:br>
              <a:r>
                <a:rPr lang="en-US" dirty="0" smtClean="0"/>
                <a:t>       ( mouse, 2) ,</a:t>
              </a:r>
              <a:br>
                <a:rPr lang="en-US" dirty="0" smtClean="0"/>
              </a:br>
              <a:r>
                <a:rPr lang="en-US" dirty="0" smtClean="0"/>
                <a:t>       ( run, 1) </a:t>
              </a:r>
              <a:r>
                <a:rPr lang="en-US" dirty="0"/>
                <a:t/>
              </a:r>
              <a:br>
                <a:rPr lang="en-US" dirty="0"/>
              </a:br>
              <a:r>
                <a:rPr lang="en-US" dirty="0" smtClean="0"/>
                <a:t>}</a:t>
              </a:r>
              <a:r>
                <a:rPr lang="en-US" dirty="0"/>
                <a:t/>
              </a:r>
              <a:br>
                <a:rPr lang="en-US" dirty="0"/>
              </a:br>
              <a:endParaRPr lang="en-US" dirty="0" smtClean="0"/>
            </a:p>
          </p:txBody>
        </p:sp>
      </p:grpSp>
      <p:sp>
        <p:nvSpPr>
          <p:cNvPr id="37" name="TextBox 36"/>
          <p:cNvSpPr txBox="1"/>
          <p:nvPr/>
        </p:nvSpPr>
        <p:spPr>
          <a:xfrm>
            <a:off x="5339114" y="3100364"/>
            <a:ext cx="1894003" cy="646331"/>
          </a:xfrm>
          <a:prstGeom prst="rect">
            <a:avLst/>
          </a:prstGeom>
          <a:noFill/>
        </p:spPr>
        <p:txBody>
          <a:bodyPr wrap="square" rtlCol="0">
            <a:spAutoFit/>
          </a:bodyPr>
          <a:lstStyle/>
          <a:p>
            <a:r>
              <a:rPr lang="en-US" dirty="0" smtClean="0"/>
              <a:t>English, </a:t>
            </a:r>
            <a:br>
              <a:rPr lang="en-US" dirty="0" smtClean="0"/>
            </a:br>
            <a:r>
              <a:rPr lang="en-US" dirty="0" smtClean="0"/>
              <a:t>{</a:t>
            </a:r>
          </a:p>
        </p:txBody>
      </p:sp>
      <p:grpSp>
        <p:nvGrpSpPr>
          <p:cNvPr id="39" name="Group 38"/>
          <p:cNvGrpSpPr/>
          <p:nvPr/>
        </p:nvGrpSpPr>
        <p:grpSpPr>
          <a:xfrm>
            <a:off x="8155141" y="3696790"/>
            <a:ext cx="843732" cy="822128"/>
            <a:chOff x="670570" y="2971312"/>
            <a:chExt cx="1961105" cy="1816663"/>
          </a:xfrm>
          <a:solidFill>
            <a:srgbClr val="85CDC8"/>
          </a:solidFill>
        </p:grpSpPr>
        <p:sp>
          <p:nvSpPr>
            <p:cNvPr id="40" name="Oval 39"/>
            <p:cNvSpPr/>
            <p:nvPr/>
          </p:nvSpPr>
          <p:spPr>
            <a:xfrm>
              <a:off x="670570" y="2971312"/>
              <a:ext cx="1961105" cy="1816663"/>
            </a:xfrm>
            <a:prstGeom prst="ellipse">
              <a:avLst/>
            </a:prstGeom>
            <a:grpFill/>
            <a:ln w="31750">
              <a:solidFill>
                <a:srgbClr val="77C7C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4400" dirty="0">
                <a:latin typeface="Arial Black" panose="020B0A04020102020204" pitchFamily="34" charset="0"/>
                <a:cs typeface="Arial" panose="020B0604020202020204" pitchFamily="34" charset="0"/>
              </a:endParaRPr>
            </a:p>
          </p:txBody>
        </p:sp>
        <p:sp>
          <p:nvSpPr>
            <p:cNvPr id="41" name="Rectangle 40"/>
            <p:cNvSpPr/>
            <p:nvPr/>
          </p:nvSpPr>
          <p:spPr>
            <a:xfrm>
              <a:off x="1261127" y="3487964"/>
              <a:ext cx="786911" cy="816116"/>
            </a:xfrm>
            <a:prstGeom prst="rect">
              <a:avLst/>
            </a:prstGeom>
            <a:grpFill/>
          </p:spPr>
          <p:txBody>
            <a:bodyPr wrap="none" lIns="91440" tIns="45720" rIns="91440" bIns="45720">
              <a:spAutoFit/>
            </a:bodyPr>
            <a:lstStyle/>
            <a:p>
              <a:pPr algn="ctr"/>
              <a:r>
                <a:rPr lang="en-US" dirty="0">
                  <a:ln w="0"/>
                  <a:effectLst>
                    <a:outerShdw blurRad="38100" dist="19050" dir="2700000" algn="tl" rotWithShape="0">
                      <a:schemeClr val="dk1">
                        <a:alpha val="40000"/>
                      </a:schemeClr>
                    </a:outerShdw>
                  </a:effectLst>
                  <a:latin typeface="Arial Black" panose="020B0A04020102020204" pitchFamily="34" charset="0"/>
                </a:rPr>
                <a:t>2</a:t>
              </a:r>
              <a:endParaRPr lang="en-US" b="0" cap="none" spc="0" dirty="0">
                <a:ln w="0"/>
                <a:solidFill>
                  <a:schemeClr val="tx1"/>
                </a:solidFill>
                <a:effectLst>
                  <a:outerShdw blurRad="38100" dist="19050" dir="2700000" algn="tl" rotWithShape="0">
                    <a:schemeClr val="dk1">
                      <a:alpha val="40000"/>
                    </a:schemeClr>
                  </a:outerShdw>
                </a:effectLst>
                <a:latin typeface="Arial Black" panose="020B0A04020102020204" pitchFamily="34" charset="0"/>
              </a:endParaRPr>
            </a:p>
          </p:txBody>
        </p:sp>
      </p:grpSp>
      <p:sp>
        <p:nvSpPr>
          <p:cNvPr id="42" name="Rectangle 41"/>
          <p:cNvSpPr/>
          <p:nvPr/>
        </p:nvSpPr>
        <p:spPr>
          <a:xfrm>
            <a:off x="7882666" y="3232575"/>
            <a:ext cx="1369227" cy="369332"/>
          </a:xfrm>
          <a:prstGeom prst="rect">
            <a:avLst/>
          </a:prstGeom>
        </p:spPr>
        <p:txBody>
          <a:bodyPr wrap="square">
            <a:spAutoFit/>
          </a:bodyPr>
          <a:lstStyle/>
          <a:p>
            <a:pPr algn="ctr"/>
            <a:r>
              <a:rPr lang="en-US" dirty="0" smtClean="0">
                <a:ln w="0"/>
                <a:effectLst>
                  <a:outerShdw blurRad="38100" dist="19050" dir="2700000" algn="tl" rotWithShape="0">
                    <a:schemeClr val="dk1">
                      <a:alpha val="40000"/>
                    </a:schemeClr>
                  </a:outerShdw>
                </a:effectLst>
                <a:latin typeface="Arial Black" panose="020B0A04020102020204" pitchFamily="34" charset="0"/>
              </a:rPr>
              <a:t>cleanup()</a:t>
            </a:r>
            <a:endParaRPr lang="en-US" dirty="0">
              <a:ln w="0"/>
              <a:effectLst>
                <a:outerShdw blurRad="38100" dist="19050" dir="2700000" algn="tl" rotWithShape="0">
                  <a:schemeClr val="dk1">
                    <a:alpha val="40000"/>
                  </a:schemeClr>
                </a:outerShdw>
              </a:effectLst>
              <a:latin typeface="Arial Black" panose="020B0A04020102020204" pitchFamily="34" charset="0"/>
            </a:endParaRPr>
          </a:p>
        </p:txBody>
      </p:sp>
      <p:grpSp>
        <p:nvGrpSpPr>
          <p:cNvPr id="46" name="Group 45"/>
          <p:cNvGrpSpPr/>
          <p:nvPr/>
        </p:nvGrpSpPr>
        <p:grpSpPr>
          <a:xfrm>
            <a:off x="9727660" y="2804217"/>
            <a:ext cx="2075431" cy="2607274"/>
            <a:chOff x="9201341" y="2640532"/>
            <a:chExt cx="2593799" cy="3832187"/>
          </a:xfrm>
        </p:grpSpPr>
        <p:sp>
          <p:nvSpPr>
            <p:cNvPr id="47" name="Rectangle 46"/>
            <p:cNvSpPr/>
            <p:nvPr/>
          </p:nvSpPr>
          <p:spPr>
            <a:xfrm>
              <a:off x="9201341" y="2640532"/>
              <a:ext cx="2593799" cy="3832187"/>
            </a:xfrm>
            <a:prstGeom prst="rect">
              <a:avLst/>
            </a:prstGeom>
            <a:solidFill>
              <a:srgbClr val="FFFFFF"/>
            </a:solidFill>
            <a:ln w="63500" cmpd="dbl">
              <a:solidFill>
                <a:srgbClr val="85CD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9314479" y="3334541"/>
              <a:ext cx="2350765" cy="2985654"/>
            </a:xfrm>
            <a:prstGeom prst="rect">
              <a:avLst/>
            </a:prstGeom>
            <a:noFill/>
          </p:spPr>
          <p:txBody>
            <a:bodyPr wrap="square" rtlCol="0">
              <a:spAutoFit/>
            </a:bodyPr>
            <a:lstStyle/>
            <a:p>
              <a:r>
                <a:rPr lang="en-US" dirty="0" smtClean="0"/>
                <a:t>English</a:t>
              </a:r>
              <a:br>
                <a:rPr lang="en-US" dirty="0" smtClean="0"/>
              </a:br>
              <a:r>
                <a:rPr lang="en-US" dirty="0" smtClean="0"/>
                <a:t>Top 3 words =</a:t>
              </a:r>
            </a:p>
            <a:p>
              <a:r>
                <a:rPr lang="en-US" dirty="0" smtClean="0"/>
                <a:t> [ </a:t>
              </a:r>
            </a:p>
            <a:p>
              <a:r>
                <a:rPr lang="en-US" dirty="0"/>
                <a:t> </a:t>
              </a:r>
              <a:r>
                <a:rPr lang="en-US" dirty="0" smtClean="0"/>
                <a:t>   cat =2, </a:t>
              </a:r>
            </a:p>
            <a:p>
              <a:r>
                <a:rPr lang="en-US" dirty="0" smtClean="0"/>
                <a:t>    dog = 2,</a:t>
              </a:r>
            </a:p>
            <a:p>
              <a:r>
                <a:rPr lang="en-US" dirty="0"/>
                <a:t> </a:t>
              </a:r>
              <a:r>
                <a:rPr lang="en-US" dirty="0" smtClean="0"/>
                <a:t>   mouse = 2</a:t>
              </a:r>
            </a:p>
            <a:p>
              <a:r>
                <a:rPr lang="en-US" dirty="0" smtClean="0"/>
                <a:t>]</a:t>
              </a:r>
            </a:p>
          </p:txBody>
        </p:sp>
        <p:sp>
          <p:nvSpPr>
            <p:cNvPr id="49" name="Rectangle 48"/>
            <p:cNvSpPr/>
            <p:nvPr/>
          </p:nvSpPr>
          <p:spPr>
            <a:xfrm>
              <a:off x="9280231" y="2757312"/>
              <a:ext cx="1043877" cy="542846"/>
            </a:xfrm>
            <a:prstGeom prst="rect">
              <a:avLst/>
            </a:prstGeom>
          </p:spPr>
          <p:txBody>
            <a:bodyPr wrap="none">
              <a:spAutoFit/>
            </a:bodyPr>
            <a:lstStyle/>
            <a:p>
              <a:pPr algn="ctr"/>
              <a:r>
                <a:rPr lang="en-US" dirty="0" smtClean="0">
                  <a:ln w="0"/>
                  <a:effectLst>
                    <a:outerShdw blurRad="38100" dist="19050" dir="2700000" algn="tl" rotWithShape="0">
                      <a:schemeClr val="dk1">
                        <a:alpha val="40000"/>
                      </a:schemeClr>
                    </a:outerShdw>
                  </a:effectLst>
                  <a:latin typeface="Arial Black" panose="020B0A04020102020204" pitchFamily="34" charset="0"/>
                </a:rPr>
                <a:t>Output</a:t>
              </a:r>
              <a:endParaRPr lang="en-US" dirty="0">
                <a:ln w="0"/>
                <a:effectLst>
                  <a:outerShdw blurRad="38100" dist="19050" dir="2700000" algn="tl" rotWithShape="0">
                    <a:schemeClr val="dk1">
                      <a:alpha val="40000"/>
                    </a:schemeClr>
                  </a:outerShdw>
                </a:effectLst>
                <a:latin typeface="Arial Black" panose="020B0A04020102020204" pitchFamily="34" charset="0"/>
              </a:endParaRPr>
            </a:p>
          </p:txBody>
        </p:sp>
      </p:grpSp>
      <p:sp>
        <p:nvSpPr>
          <p:cNvPr id="53" name="TextBox 52"/>
          <p:cNvSpPr txBox="1"/>
          <p:nvPr/>
        </p:nvSpPr>
        <p:spPr>
          <a:xfrm>
            <a:off x="3385765" y="4687124"/>
            <a:ext cx="1750864" cy="1200329"/>
          </a:xfrm>
          <a:prstGeom prst="rect">
            <a:avLst/>
          </a:prstGeom>
          <a:noFill/>
        </p:spPr>
        <p:txBody>
          <a:bodyPr wrap="square" rtlCol="0">
            <a:spAutoFit/>
          </a:bodyPr>
          <a:lstStyle/>
          <a:p>
            <a:pPr algn="ctr"/>
            <a:r>
              <a:rPr lang="de-DE" dirty="0" smtClean="0"/>
              <a:t>Entfernen Stoppwort</a:t>
            </a:r>
          </a:p>
          <a:p>
            <a:pPr algn="ctr"/>
            <a:r>
              <a:rPr lang="de-DE" dirty="0" smtClean="0"/>
              <a:t>Und berechnen die Häufigkeit</a:t>
            </a:r>
            <a:endParaRPr lang="en-US" dirty="0"/>
          </a:p>
        </p:txBody>
      </p:sp>
      <p:sp>
        <p:nvSpPr>
          <p:cNvPr id="54" name="TextBox 53"/>
          <p:cNvSpPr txBox="1"/>
          <p:nvPr/>
        </p:nvSpPr>
        <p:spPr>
          <a:xfrm>
            <a:off x="7747242" y="4605554"/>
            <a:ext cx="1750864" cy="1477328"/>
          </a:xfrm>
          <a:prstGeom prst="rect">
            <a:avLst/>
          </a:prstGeom>
          <a:noFill/>
        </p:spPr>
        <p:txBody>
          <a:bodyPr wrap="square" rtlCol="0">
            <a:spAutoFit/>
          </a:bodyPr>
          <a:lstStyle/>
          <a:p>
            <a:pPr algn="ctr"/>
            <a:r>
              <a:rPr lang="de-DE" dirty="0" smtClean="0"/>
              <a:t>Sortieren die Häufigkeit absteigend, und holen TOP </a:t>
            </a:r>
            <a:br>
              <a:rPr lang="de-DE" dirty="0" smtClean="0"/>
            </a:br>
            <a:r>
              <a:rPr lang="de-DE" dirty="0" smtClean="0"/>
              <a:t>( z. B. : Top 3)</a:t>
            </a:r>
            <a:endParaRPr lang="en-US" dirty="0"/>
          </a:p>
        </p:txBody>
      </p:sp>
      <p:grpSp>
        <p:nvGrpSpPr>
          <p:cNvPr id="43" name="Group 42"/>
          <p:cNvGrpSpPr/>
          <p:nvPr/>
        </p:nvGrpSpPr>
        <p:grpSpPr>
          <a:xfrm>
            <a:off x="4212076" y="2632951"/>
            <a:ext cx="4374229" cy="634132"/>
            <a:chOff x="4231532" y="2632951"/>
            <a:chExt cx="4374229" cy="634132"/>
          </a:xfrm>
        </p:grpSpPr>
        <p:cxnSp>
          <p:nvCxnSpPr>
            <p:cNvPr id="24" name="Straight Connector 23"/>
            <p:cNvCxnSpPr>
              <a:stCxn id="29" idx="0"/>
            </p:cNvCxnSpPr>
            <p:nvPr/>
          </p:nvCxnSpPr>
          <p:spPr>
            <a:xfrm flipH="1" flipV="1">
              <a:off x="4231532" y="2636196"/>
              <a:ext cx="12" cy="630887"/>
            </a:xfrm>
            <a:prstGeom prst="line">
              <a:avLst/>
            </a:prstGeom>
            <a:ln w="15875">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flipV="1">
              <a:off x="8605749" y="2632951"/>
              <a:ext cx="12" cy="630887"/>
            </a:xfrm>
            <a:prstGeom prst="line">
              <a:avLst/>
            </a:prstGeom>
            <a:ln w="15875">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231532" y="2636196"/>
              <a:ext cx="4374217" cy="0"/>
            </a:xfrm>
            <a:prstGeom prst="line">
              <a:avLst/>
            </a:prstGeom>
            <a:ln w="15875">
              <a:prstDash val="sysDot"/>
            </a:ln>
          </p:spPr>
          <p:style>
            <a:lnRef idx="1">
              <a:schemeClr val="accent1"/>
            </a:lnRef>
            <a:fillRef idx="0">
              <a:schemeClr val="accent1"/>
            </a:fillRef>
            <a:effectRef idx="0">
              <a:schemeClr val="accent1"/>
            </a:effectRef>
            <a:fontRef idx="minor">
              <a:schemeClr val="tx1"/>
            </a:fontRef>
          </p:style>
        </p:cxnSp>
      </p:grpSp>
      <p:sp>
        <p:nvSpPr>
          <p:cNvPr id="68" name="Rectangle 67"/>
          <p:cNvSpPr/>
          <p:nvPr/>
        </p:nvSpPr>
        <p:spPr>
          <a:xfrm>
            <a:off x="5524085" y="2312730"/>
            <a:ext cx="1369227" cy="369332"/>
          </a:xfrm>
          <a:prstGeom prst="rect">
            <a:avLst/>
          </a:prstGeom>
        </p:spPr>
        <p:txBody>
          <a:bodyPr wrap="square">
            <a:spAutoFit/>
          </a:bodyPr>
          <a:lstStyle/>
          <a:p>
            <a:pPr algn="ctr"/>
            <a:r>
              <a:rPr lang="en-US" dirty="0" smtClean="0">
                <a:ln w="0"/>
                <a:effectLst>
                  <a:outerShdw blurRad="38100" dist="19050" dir="2700000" algn="tl" rotWithShape="0">
                    <a:schemeClr val="dk1">
                      <a:alpha val="40000"/>
                    </a:schemeClr>
                  </a:outerShdw>
                </a:effectLst>
                <a:latin typeface="Arial Black" panose="020B0A04020102020204" pitchFamily="34" charset="0"/>
              </a:rPr>
              <a:t>Reducer</a:t>
            </a:r>
            <a:endParaRPr lang="en-US" dirty="0">
              <a:ln w="0"/>
              <a:effectLst>
                <a:outerShdw blurRad="38100" dist="19050" dir="2700000" algn="tl" rotWithShape="0">
                  <a:schemeClr val="dk1">
                    <a:alpha val="40000"/>
                  </a:schemeClr>
                </a:outerShdw>
              </a:effectLst>
              <a:latin typeface="Arial Black" panose="020B0A04020102020204" pitchFamily="34" charset="0"/>
            </a:endParaRPr>
          </a:p>
        </p:txBody>
      </p:sp>
    </p:spTree>
    <p:extLst>
      <p:ext uri="{BB962C8B-B14F-4D97-AF65-F5344CB8AC3E}">
        <p14:creationId xmlns:p14="http://schemas.microsoft.com/office/powerpoint/2010/main" val="23726060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946082"/>
            <a:ext cx="1533724" cy="154686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84095" y="1068175"/>
            <a:ext cx="1331095" cy="1249617"/>
          </a:xfrm>
          <a:prstGeom prst="rect">
            <a:avLst/>
          </a:prstGeom>
          <a:solidFill>
            <a:srgbClr val="B1DF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0" y="798022"/>
            <a:ext cx="12192000" cy="0"/>
          </a:xfrm>
          <a:prstGeom prst="line">
            <a:avLst/>
          </a:prstGeom>
          <a:ln w="82550" cmpd="dbl">
            <a:solidFill>
              <a:srgbClr val="77C7C1"/>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635764" y="280631"/>
            <a:ext cx="1595309" cy="369332"/>
          </a:xfrm>
          <a:prstGeom prst="rect">
            <a:avLst/>
          </a:prstGeom>
        </p:spPr>
        <p:txBody>
          <a:bodyPr wrap="none">
            <a:spAutoFit/>
          </a:bodyPr>
          <a:lstStyle/>
          <a:p>
            <a:pPr algn="ctr"/>
            <a:r>
              <a:rPr lang="en-US" dirty="0" err="1" smtClean="0">
                <a:ln w="0"/>
                <a:effectLst>
                  <a:outerShdw blurRad="38100" dist="19050" dir="2700000" algn="tl" rotWithShape="0">
                    <a:schemeClr val="dk1">
                      <a:alpha val="40000"/>
                    </a:schemeClr>
                  </a:outerShdw>
                </a:effectLst>
                <a:latin typeface="Arial Black" panose="020B0A04020102020204" pitchFamily="34" charset="0"/>
              </a:rPr>
              <a:t>Umsetzung</a:t>
            </a:r>
            <a:endParaRPr lang="en-US" dirty="0">
              <a:ln w="0"/>
              <a:effectLst>
                <a:outerShdw blurRad="38100" dist="19050" dir="2700000" algn="tl" rotWithShape="0">
                  <a:schemeClr val="dk1">
                    <a:alpha val="40000"/>
                  </a:schemeClr>
                </a:outerShdw>
              </a:effectLst>
              <a:latin typeface="Arial Black" panose="020B0A04020102020204" pitchFamily="34" charset="0"/>
            </a:endParaRPr>
          </a:p>
        </p:txBody>
      </p:sp>
      <p:sp>
        <p:nvSpPr>
          <p:cNvPr id="9" name="Oval 8"/>
          <p:cNvSpPr/>
          <p:nvPr/>
        </p:nvSpPr>
        <p:spPr>
          <a:xfrm>
            <a:off x="181826" y="238182"/>
            <a:ext cx="453938" cy="411781"/>
          </a:xfrm>
          <a:prstGeom prst="ellipse">
            <a:avLst/>
          </a:prstGeom>
          <a:solidFill>
            <a:srgbClr val="85CD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95000"/>
                    <a:lumOff val="5000"/>
                  </a:schemeClr>
                </a:solidFill>
                <a:latin typeface="Arial" panose="020B0604020202020204" pitchFamily="34" charset="0"/>
                <a:cs typeface="Arial" panose="020B0604020202020204" pitchFamily="34" charset="0"/>
              </a:rPr>
              <a:t>3</a:t>
            </a:r>
          </a:p>
        </p:txBody>
      </p:sp>
      <p:sp>
        <p:nvSpPr>
          <p:cNvPr id="2" name="Rectangle 1"/>
          <p:cNvSpPr/>
          <p:nvPr/>
        </p:nvSpPr>
        <p:spPr>
          <a:xfrm>
            <a:off x="874373" y="1396349"/>
            <a:ext cx="3005951" cy="646331"/>
          </a:xfrm>
          <a:prstGeom prst="rect">
            <a:avLst/>
          </a:prstGeom>
        </p:spPr>
        <p:txBody>
          <a:bodyPr wrap="none">
            <a:spAutoFit/>
          </a:bodyPr>
          <a:lstStyle/>
          <a:p>
            <a:pPr algn="ctr"/>
            <a:r>
              <a:rPr lang="en-US" sz="3600" dirty="0" err="1" smtClean="0">
                <a:ln w="0"/>
                <a:effectLst>
                  <a:outerShdw blurRad="38100" dist="19050" dir="2700000" algn="tl" rotWithShape="0">
                    <a:schemeClr val="dk1">
                      <a:alpha val="40000"/>
                    </a:schemeClr>
                  </a:outerShdw>
                </a:effectLst>
                <a:latin typeface="Arial Black" panose="020B0A04020102020204" pitchFamily="34" charset="0"/>
              </a:rPr>
              <a:t>Umsetzung</a:t>
            </a:r>
            <a:endParaRPr lang="en-US" sz="3600" b="1" spc="50" dirty="0" smtClean="0">
              <a:ln w="9525" cmpd="sng">
                <a:solidFill>
                  <a:schemeClr val="tx1"/>
                </a:solidFill>
                <a:prstDash val="solid"/>
              </a:ln>
              <a:effectLst>
                <a:glow rad="38100">
                  <a:schemeClr val="accent1">
                    <a:alpha val="40000"/>
                  </a:schemeClr>
                </a:glow>
              </a:effectLst>
              <a:latin typeface="Arial Black" panose="020B0A04020102020204" pitchFamily="34" charset="0"/>
            </a:endParaRPr>
          </a:p>
        </p:txBody>
      </p:sp>
      <p:pic>
        <p:nvPicPr>
          <p:cNvPr id="1026" name="Picture 2" descr="https://lh5.googleusercontent.com/XjdYX9r8rQJGobhPLz_8Waa5jvPbhD-oZGj_v4SHS4Vs_j5CHkWVlnJjyHGZBFytKVkdlV2sPJRDaHSIra7MttHl1PpHEIRPZvkciOXaM8XIolklzYKjfdEWXlh1Bv6J0cb0MO0j"/>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7469" y="2217777"/>
            <a:ext cx="8558784" cy="4353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89778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946082"/>
            <a:ext cx="1533724" cy="154686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84095" y="1068175"/>
            <a:ext cx="1331095" cy="1249617"/>
          </a:xfrm>
          <a:prstGeom prst="rect">
            <a:avLst/>
          </a:prstGeom>
          <a:solidFill>
            <a:srgbClr val="B1DF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0" y="798022"/>
            <a:ext cx="12192000" cy="0"/>
          </a:xfrm>
          <a:prstGeom prst="line">
            <a:avLst/>
          </a:prstGeom>
          <a:ln w="82550" cmpd="dbl">
            <a:solidFill>
              <a:srgbClr val="77C7C1"/>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635764" y="280631"/>
            <a:ext cx="1595309" cy="369332"/>
          </a:xfrm>
          <a:prstGeom prst="rect">
            <a:avLst/>
          </a:prstGeom>
        </p:spPr>
        <p:txBody>
          <a:bodyPr wrap="none">
            <a:spAutoFit/>
          </a:bodyPr>
          <a:lstStyle/>
          <a:p>
            <a:pPr algn="ctr"/>
            <a:r>
              <a:rPr lang="en-US" dirty="0" err="1" smtClean="0">
                <a:ln w="0"/>
                <a:effectLst>
                  <a:outerShdw blurRad="38100" dist="19050" dir="2700000" algn="tl" rotWithShape="0">
                    <a:schemeClr val="dk1">
                      <a:alpha val="40000"/>
                    </a:schemeClr>
                  </a:outerShdw>
                </a:effectLst>
                <a:latin typeface="Arial Black" panose="020B0A04020102020204" pitchFamily="34" charset="0"/>
              </a:rPr>
              <a:t>Umsetzung</a:t>
            </a:r>
            <a:endParaRPr lang="en-US" dirty="0">
              <a:ln w="0"/>
              <a:effectLst>
                <a:outerShdw blurRad="38100" dist="19050" dir="2700000" algn="tl" rotWithShape="0">
                  <a:schemeClr val="dk1">
                    <a:alpha val="40000"/>
                  </a:schemeClr>
                </a:outerShdw>
              </a:effectLst>
              <a:latin typeface="Arial Black" panose="020B0A04020102020204" pitchFamily="34" charset="0"/>
            </a:endParaRPr>
          </a:p>
        </p:txBody>
      </p:sp>
      <p:sp>
        <p:nvSpPr>
          <p:cNvPr id="9" name="Oval 8"/>
          <p:cNvSpPr/>
          <p:nvPr/>
        </p:nvSpPr>
        <p:spPr>
          <a:xfrm>
            <a:off x="181826" y="238182"/>
            <a:ext cx="453938" cy="411781"/>
          </a:xfrm>
          <a:prstGeom prst="ellipse">
            <a:avLst/>
          </a:prstGeom>
          <a:solidFill>
            <a:srgbClr val="85CD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95000"/>
                    <a:lumOff val="5000"/>
                  </a:schemeClr>
                </a:solidFill>
                <a:latin typeface="Arial" panose="020B0604020202020204" pitchFamily="34" charset="0"/>
                <a:cs typeface="Arial" panose="020B0604020202020204" pitchFamily="34" charset="0"/>
              </a:rPr>
              <a:t>3</a:t>
            </a:r>
          </a:p>
        </p:txBody>
      </p:sp>
      <p:sp>
        <p:nvSpPr>
          <p:cNvPr id="2" name="Rectangle 1"/>
          <p:cNvSpPr/>
          <p:nvPr/>
        </p:nvSpPr>
        <p:spPr>
          <a:xfrm>
            <a:off x="874373" y="1396349"/>
            <a:ext cx="3005951" cy="646331"/>
          </a:xfrm>
          <a:prstGeom prst="rect">
            <a:avLst/>
          </a:prstGeom>
        </p:spPr>
        <p:txBody>
          <a:bodyPr wrap="none">
            <a:spAutoFit/>
          </a:bodyPr>
          <a:lstStyle/>
          <a:p>
            <a:pPr algn="ctr"/>
            <a:r>
              <a:rPr lang="en-US" sz="3600" dirty="0" err="1" smtClean="0">
                <a:ln w="0"/>
                <a:effectLst>
                  <a:outerShdw blurRad="38100" dist="19050" dir="2700000" algn="tl" rotWithShape="0">
                    <a:schemeClr val="dk1">
                      <a:alpha val="40000"/>
                    </a:schemeClr>
                  </a:outerShdw>
                </a:effectLst>
                <a:latin typeface="Arial Black" panose="020B0A04020102020204" pitchFamily="34" charset="0"/>
              </a:rPr>
              <a:t>Umsetzung</a:t>
            </a:r>
            <a:endParaRPr lang="en-US" sz="3600" b="1" spc="50" dirty="0" smtClean="0">
              <a:ln w="9525" cmpd="sng">
                <a:solidFill>
                  <a:schemeClr val="tx1"/>
                </a:solidFill>
                <a:prstDash val="solid"/>
              </a:ln>
              <a:effectLst>
                <a:glow rad="38100">
                  <a:schemeClr val="accent1">
                    <a:alpha val="40000"/>
                  </a:schemeClr>
                </a:glow>
              </a:effectLst>
              <a:latin typeface="Arial Black" panose="020B0A04020102020204" pitchFamily="34" charset="0"/>
            </a:endParaRPr>
          </a:p>
        </p:txBody>
      </p:sp>
      <p:pic>
        <p:nvPicPr>
          <p:cNvPr id="10" name="Picture 9"/>
          <p:cNvPicPr>
            <a:picLocks noChangeAspect="1"/>
          </p:cNvPicPr>
          <p:nvPr/>
        </p:nvPicPr>
        <p:blipFill>
          <a:blip r:embed="rId3"/>
          <a:stretch>
            <a:fillRect/>
          </a:stretch>
        </p:blipFill>
        <p:spPr>
          <a:xfrm>
            <a:off x="175107" y="2750746"/>
            <a:ext cx="6315075" cy="3708083"/>
          </a:xfrm>
          <a:prstGeom prst="rect">
            <a:avLst/>
          </a:prstGeom>
        </p:spPr>
      </p:pic>
      <p:pic>
        <p:nvPicPr>
          <p:cNvPr id="12" name="Picture 11"/>
          <p:cNvPicPr>
            <a:picLocks noChangeAspect="1"/>
          </p:cNvPicPr>
          <p:nvPr/>
        </p:nvPicPr>
        <p:blipFill>
          <a:blip r:embed="rId4"/>
          <a:stretch>
            <a:fillRect/>
          </a:stretch>
        </p:blipFill>
        <p:spPr>
          <a:xfrm>
            <a:off x="6830655" y="2750746"/>
            <a:ext cx="5103305" cy="3243834"/>
          </a:xfrm>
          <a:prstGeom prst="rect">
            <a:avLst/>
          </a:prstGeom>
        </p:spPr>
      </p:pic>
    </p:spTree>
    <p:extLst>
      <p:ext uri="{BB962C8B-B14F-4D97-AF65-F5344CB8AC3E}">
        <p14:creationId xmlns:p14="http://schemas.microsoft.com/office/powerpoint/2010/main" val="7774509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827</TotalTime>
  <Words>768</Words>
  <Application>Microsoft Office PowerPoint</Application>
  <PresentationFormat>Widescreen</PresentationFormat>
  <Paragraphs>183</Paragraphs>
  <Slides>14</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Black</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nguyentruongan.it.dlu@gmail.com</dc:creator>
  <cp:lastModifiedBy>nguyentruongan.it.dlu@gmail.com</cp:lastModifiedBy>
  <cp:revision>284</cp:revision>
  <dcterms:created xsi:type="dcterms:W3CDTF">2020-06-12T10:29:10Z</dcterms:created>
  <dcterms:modified xsi:type="dcterms:W3CDTF">2020-06-13T17:09:16Z</dcterms:modified>
</cp:coreProperties>
</file>