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0B3"/>
    <a:srgbClr val="FFCCA7"/>
    <a:srgbClr val="B5CEE6"/>
    <a:srgbClr val="CDB2D0"/>
    <a:srgbClr val="EEBFDB"/>
    <a:srgbClr val="FFCCE7"/>
    <a:srgbClr val="00CAE4"/>
    <a:srgbClr val="9442FF"/>
    <a:srgbClr val="00D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3FF8D-C0C0-BA42-99A9-743EEE5B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488BF-BE10-C742-94CA-A6BFE8893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C7C35-06FF-3E40-A86C-C19BBEE4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1FF0D-BE4C-714D-8096-3C5B38A1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4C21D-3BC1-7845-B181-7F65274B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E383D-E040-384D-8C2D-2E522220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D9C722-5D03-A246-8A54-F1FBEA8B6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96E45-3189-984F-9A94-DC0D6184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2D073-3936-FA4A-BE06-2C38C8CE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D1457-D30A-C14C-AE08-4CDABEF0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6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D858D9-93AC-DE4C-BBC7-980CC6BA5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300303-85B9-DB4D-9D4A-291CE22B8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6E3C7-98EF-534D-AD46-0BCE995F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E6BAF-64B5-7C47-B136-20DD0420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C223F-74FD-9F4D-BD42-F0F967E4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8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59D86-B666-AE48-87AF-20D68FEB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4C0F9-D2CA-9F4F-9C5D-10887630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A97DA-5593-4949-844C-565CAAB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112A52-CD7C-7F4F-9C9A-123ACBB7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0F6EC5-B21C-B04E-BF7B-6B026FE8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3EC51-C378-624D-95A9-BC9D4D1A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AF489D-1B67-5549-942A-48513C92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E0B31-032F-CE48-929A-B2F98C7D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74A1B-D4A2-014E-8F6C-AF1970C8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CE24C-A8E6-A54A-B72C-E322C2C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D94FC-18C7-634B-B3FF-B03B444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F81BF-E3C0-2548-9AE1-930FBCB92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D36C67-3D00-FC4C-BE50-FA336E19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E1974F-B8E7-1342-8325-8F303B74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60836-A050-CD44-90BA-B8801D0A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24E3D6-93BC-7F4C-A94D-0CA9DCC9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F02BC-6F7C-0741-9F64-78F67B14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DB16E-CBAE-744B-9B16-E9EB1631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8F5B9A-E0DC-0C45-8E44-4FAB4357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E07EBA-FBF4-5044-8EB8-A6F2E37E6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9CDBC6-654E-054B-84C4-ADC1817E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B4E4A9-2293-9B46-B2E7-1AEB6CDE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FFF442-800F-6749-B3D8-A3AD6B84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3DDE0-F085-2746-A2E1-445B1EA9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66F3F-13C3-394B-A840-A8AE48EE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BE7CA0-2620-3D48-9BB6-939816D2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496F39-4EDA-1D48-873C-A64DB41C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7DEC6D-BE39-D84F-A07B-887D4B0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C44491-8156-3747-9442-BAE477F2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2D04BB-7223-D448-8EF7-4DBE3EA5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0DDEC9-5C1D-9E45-AA98-2B672C3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A12F4-A03C-F047-929B-F61C0FB1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8F94A-CA20-2B40-93FB-A9152ED4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E3E7ED-ED0E-9F43-95A2-6AF99A07C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8D4769-46F9-3D46-BAAF-78EA501A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5215D8-6298-7E4D-ABD6-4AB29656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2010F2-F86F-A14F-9F93-8A3CD1B4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C82AF-64D3-6241-B1C0-3436FFA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E07F36-D10A-7A43-85A9-2DBE80AB9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BBABBB-1226-7741-B5D6-D20DE4CFA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5B281-559A-3F45-B854-F8416490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EAC0EC-AE3A-2C4C-9A1D-9A9E87E0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C3FAAC-AD8B-5349-874B-BA1D68E6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E7749E-E1EC-AE44-BF2A-D5DD7D84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BF621A-E511-EA46-A218-F52AAF41F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AC35A-E664-2D40-A687-20AFCB3DE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2420-95BA-1D4D-AD19-629CCBF82680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F753A-E61C-9945-9B51-8B55C5006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67960-F1A7-1C40-9E25-30ED84FB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3F1A-9D8C-A348-83BA-8640FE763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4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80CE53-8681-6449-B932-E2E10AB2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009650"/>
            <a:ext cx="10401300" cy="48387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DF4CE8-08A6-5247-8F02-588EEC06DD71}"/>
              </a:ext>
            </a:extLst>
          </p:cNvPr>
          <p:cNvSpPr txBox="1"/>
          <p:nvPr/>
        </p:nvSpPr>
        <p:spPr>
          <a:xfrm>
            <a:off x="216568" y="0"/>
            <a:ext cx="11706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dirty="0">
                <a:latin typeface="IBM Plex Sans" panose="020B0503050203000203" pitchFamily="34" charset="0"/>
              </a:rPr>
              <a:t>¿Cuál será la distribución de votos y escaños en las elecciones del 4M?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CE09FE-6E2C-8B45-84D6-7077E1FF0977}"/>
              </a:ext>
            </a:extLst>
          </p:cNvPr>
          <p:cNvSpPr txBox="1"/>
          <p:nvPr/>
        </p:nvSpPr>
        <p:spPr>
          <a:xfrm>
            <a:off x="216568" y="1009650"/>
            <a:ext cx="4672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IBM Plex Sans" panose="020B0503050203000203" pitchFamily="34" charset="0"/>
              </a:rPr>
              <a:t>Estimaciones sobre transacciones en el mercado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03FCCC-1369-724B-A853-112529EE297A}"/>
              </a:ext>
            </a:extLst>
          </p:cNvPr>
          <p:cNvSpPr txBox="1"/>
          <p:nvPr/>
        </p:nvSpPr>
        <p:spPr>
          <a:xfrm>
            <a:off x="2168691" y="6101014"/>
            <a:ext cx="9127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latin typeface="IBM Plex Sans" panose="020B0503050203000203" pitchFamily="34" charset="0"/>
              </a:rPr>
              <a:t>21 de marzo de 2021 | @bertous | Fuente: elaboración propia a partir de Predi</a:t>
            </a:r>
          </a:p>
        </p:txBody>
      </p:sp>
    </p:spTree>
    <p:extLst>
      <p:ext uri="{BB962C8B-B14F-4D97-AF65-F5344CB8AC3E}">
        <p14:creationId xmlns:p14="http://schemas.microsoft.com/office/powerpoint/2010/main" val="178451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231CA0-D3A2-6344-917D-EAFC4544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13" y="91234"/>
            <a:ext cx="10946399" cy="65983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14A35C-96B5-3447-86A1-22F62E0E4E7C}"/>
              </a:ext>
            </a:extLst>
          </p:cNvPr>
          <p:cNvSpPr txBox="1"/>
          <p:nvPr/>
        </p:nvSpPr>
        <p:spPr>
          <a:xfrm>
            <a:off x="9174578" y="1378987"/>
            <a:ext cx="364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00DD86"/>
                </a:solidFill>
                <a:latin typeface="IBM Plex Sans" panose="020B0503050203000203" pitchFamily="34" charset="0"/>
              </a:rPr>
              <a:t>Coalición PP y Vox, 54.3%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F5B2B7-B238-E04D-91CA-BBC1A91A4652}"/>
              </a:ext>
            </a:extLst>
          </p:cNvPr>
          <p:cNvSpPr txBox="1"/>
          <p:nvPr/>
        </p:nvSpPr>
        <p:spPr>
          <a:xfrm>
            <a:off x="8292262" y="2692951"/>
            <a:ext cx="4495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9442FF"/>
                </a:solidFill>
                <a:latin typeface="IBM Plex Sans" panose="020B0503050203000203" pitchFamily="34" charset="0"/>
              </a:rPr>
              <a:t>Coalición PSOE, UP y MM, 23.8%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92A0A4-F207-D140-ACD6-F17A8C9B3B44}"/>
              </a:ext>
            </a:extLst>
          </p:cNvPr>
          <p:cNvSpPr txBox="1"/>
          <p:nvPr/>
        </p:nvSpPr>
        <p:spPr>
          <a:xfrm>
            <a:off x="7425485" y="4647544"/>
            <a:ext cx="516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00CAE4"/>
                </a:solidFill>
                <a:latin typeface="IBM Plex Sans" panose="020B0503050203000203" pitchFamily="34" charset="0"/>
              </a:rPr>
              <a:t>PP con apoyos externos, 15.4%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5B6F76-402D-FE4C-9C12-AE0100153E01}"/>
              </a:ext>
            </a:extLst>
          </p:cNvPr>
          <p:cNvSpPr/>
          <p:nvPr/>
        </p:nvSpPr>
        <p:spPr>
          <a:xfrm>
            <a:off x="299113" y="-201358"/>
            <a:ext cx="10946399" cy="3938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712213-EE22-D54E-BB09-1437002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94" y="1898650"/>
            <a:ext cx="7620000" cy="35179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0F1BF5E-63A0-AD4C-B44A-A4C15ADE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57" y="4490459"/>
            <a:ext cx="2406317" cy="9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7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16CC4149-B20D-9541-9831-A52A97F2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72" y="0"/>
            <a:ext cx="9820656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B8220AD-515D-514E-ABFB-B1ABAE223E7F}"/>
              </a:ext>
            </a:extLst>
          </p:cNvPr>
          <p:cNvSpPr txBox="1"/>
          <p:nvPr/>
        </p:nvSpPr>
        <p:spPr>
          <a:xfrm>
            <a:off x="9667374" y="3604211"/>
            <a:ext cx="14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latin typeface="IBM Plex Sans" panose="020B0503050203000203" pitchFamily="34" charset="0"/>
              </a:rPr>
              <a:t>El bloque de la derecha suma 69</a:t>
            </a:r>
          </a:p>
        </p:txBody>
      </p:sp>
      <p:cxnSp>
        <p:nvCxnSpPr>
          <p:cNvPr id="11" name="Conector curvado 10">
            <a:extLst>
              <a:ext uri="{FF2B5EF4-FFF2-40B4-BE49-F238E27FC236}">
                <a16:creationId xmlns:a16="http://schemas.microsoft.com/office/drawing/2014/main" id="{825EE1D4-BC2E-D84F-8067-54B765CC1C77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10054750" y="3246916"/>
            <a:ext cx="132346" cy="58224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F82D9DC-53DB-024D-A6E9-7739D8D43EB4}"/>
              </a:ext>
            </a:extLst>
          </p:cNvPr>
          <p:cNvSpPr/>
          <p:nvPr/>
        </p:nvSpPr>
        <p:spPr>
          <a:xfrm>
            <a:off x="1314450" y="5757863"/>
            <a:ext cx="1257300" cy="571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B3996C2-2B13-6643-A983-6653203A7A2F}"/>
              </a:ext>
            </a:extLst>
          </p:cNvPr>
          <p:cNvSpPr/>
          <p:nvPr/>
        </p:nvSpPr>
        <p:spPr>
          <a:xfrm>
            <a:off x="9710238" y="5757863"/>
            <a:ext cx="1257300" cy="5715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0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E362BBC-C70B-D64D-9BA9-C1E750A2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34" y="0"/>
            <a:ext cx="947413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F9CD9B-8340-0849-86E3-8EBE7DECB0EC}"/>
              </a:ext>
            </a:extLst>
          </p:cNvPr>
          <p:cNvSpPr txBox="1"/>
          <p:nvPr/>
        </p:nvSpPr>
        <p:spPr>
          <a:xfrm>
            <a:off x="8060153" y="1579012"/>
            <a:ext cx="364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00DD86"/>
                </a:solidFill>
                <a:latin typeface="IBM Plex Sans" panose="020B0503050203000203" pitchFamily="34" charset="0"/>
              </a:rPr>
              <a:t>Coalición PP y Vox, 53.7%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DBE7DE-2D34-9F41-86DA-EE5F9F064A64}"/>
              </a:ext>
            </a:extLst>
          </p:cNvPr>
          <p:cNvSpPr txBox="1"/>
          <p:nvPr/>
        </p:nvSpPr>
        <p:spPr>
          <a:xfrm>
            <a:off x="8060153" y="4514851"/>
            <a:ext cx="349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9442FF"/>
                </a:solidFill>
                <a:latin typeface="IBM Plex Sans" panose="020B0503050203000203" pitchFamily="34" charset="0"/>
              </a:rPr>
              <a:t>Coalición PSOE, UP y MM, 18.4%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46B440-BF66-AD47-9987-449A25E84B54}"/>
              </a:ext>
            </a:extLst>
          </p:cNvPr>
          <p:cNvSpPr txBox="1"/>
          <p:nvPr/>
        </p:nvSpPr>
        <p:spPr>
          <a:xfrm>
            <a:off x="8060153" y="2857501"/>
            <a:ext cx="364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00CAE4"/>
                </a:solidFill>
                <a:latin typeface="IBM Plex Sans" panose="020B0503050203000203" pitchFamily="34" charset="0"/>
              </a:rPr>
              <a:t>PP con apoyos externos, 20.7% </a:t>
            </a:r>
          </a:p>
        </p:txBody>
      </p:sp>
    </p:spTree>
    <p:extLst>
      <p:ext uri="{BB962C8B-B14F-4D97-AF65-F5344CB8AC3E}">
        <p14:creationId xmlns:p14="http://schemas.microsoft.com/office/powerpoint/2010/main" val="40311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0C85EF6-EAB5-F74D-88B2-FEA1B094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32" y="0"/>
            <a:ext cx="9840136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8470981-CA6B-D041-ACBB-4D41A33DB2F2}"/>
              </a:ext>
            </a:extLst>
          </p:cNvPr>
          <p:cNvSpPr txBox="1"/>
          <p:nvPr/>
        </p:nvSpPr>
        <p:spPr>
          <a:xfrm>
            <a:off x="3028952" y="3271840"/>
            <a:ext cx="535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Las estimaciones electorales que prevén mayoría absoluta de la suma PP+Vox…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CC928A-5870-6649-A7F3-DE3CAA9378D0}"/>
              </a:ext>
            </a:extLst>
          </p:cNvPr>
          <p:cNvSpPr txBox="1"/>
          <p:nvPr/>
        </p:nvSpPr>
        <p:spPr>
          <a:xfrm>
            <a:off x="3028952" y="4252915"/>
            <a:ext cx="492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… sitúan todas a Ciudadanos fuera de la</a:t>
            </a: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Asamblea de Madrid. Y viceversa.</a:t>
            </a:r>
          </a:p>
        </p:txBody>
      </p:sp>
    </p:spTree>
    <p:extLst>
      <p:ext uri="{BB962C8B-B14F-4D97-AF65-F5344CB8AC3E}">
        <p14:creationId xmlns:p14="http://schemas.microsoft.com/office/powerpoint/2010/main" val="10403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4BB124-8C2D-BA4F-9BC3-0D6529EF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71" y="0"/>
            <a:ext cx="8425258" cy="6858000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561232D-5C50-9546-BE78-F9F32D31EDCA}"/>
              </a:ext>
            </a:extLst>
          </p:cNvPr>
          <p:cNvCxnSpPr>
            <a:cxnSpLocks/>
          </p:cNvCxnSpPr>
          <p:nvPr/>
        </p:nvCxnSpPr>
        <p:spPr>
          <a:xfrm>
            <a:off x="8629650" y="4038600"/>
            <a:ext cx="0" cy="1219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180CF1F-6092-294B-BDE8-7C225A4E8FFA}"/>
              </a:ext>
            </a:extLst>
          </p:cNvPr>
          <p:cNvCxnSpPr>
            <a:cxnSpLocks/>
          </p:cNvCxnSpPr>
          <p:nvPr/>
        </p:nvCxnSpPr>
        <p:spPr>
          <a:xfrm>
            <a:off x="4067177" y="4629150"/>
            <a:ext cx="0" cy="11811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1DE9379-8C81-434D-89BB-8B5E31FF0F62}"/>
              </a:ext>
            </a:extLst>
          </p:cNvPr>
          <p:cNvCxnSpPr>
            <a:cxnSpLocks/>
          </p:cNvCxnSpPr>
          <p:nvPr/>
        </p:nvCxnSpPr>
        <p:spPr>
          <a:xfrm>
            <a:off x="5748338" y="1052514"/>
            <a:ext cx="0" cy="11811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77CA6C-D051-CC4A-9967-B9DF037A64EC}"/>
              </a:ext>
            </a:extLst>
          </p:cNvPr>
          <p:cNvSpPr txBox="1"/>
          <p:nvPr/>
        </p:nvSpPr>
        <p:spPr>
          <a:xfrm>
            <a:off x="2897981" y="2782669"/>
            <a:ext cx="570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latin typeface="IBM Plex Sans" panose="020B0503050203000203" pitchFamily="34" charset="0"/>
              </a:rPr>
              <a:t>Las líneas rojas represan el momento exacto en el que se anuncian las candidaturas en cada partido.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FCFC1D4-3808-E749-8753-9D96D1D7021F}"/>
              </a:ext>
            </a:extLst>
          </p:cNvPr>
          <p:cNvSpPr txBox="1"/>
          <p:nvPr/>
        </p:nvSpPr>
        <p:spPr>
          <a:xfrm>
            <a:off x="9258300" y="3900070"/>
            <a:ext cx="8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EEBFDB"/>
                </a:solidFill>
                <a:latin typeface="IBM Plex Sans" panose="020B0503050203000203" pitchFamily="34" charset="0"/>
              </a:rPr>
              <a:t>Predi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40AF98-6406-6E43-8D86-3589C810B090}"/>
              </a:ext>
            </a:extLst>
          </p:cNvPr>
          <p:cNvSpPr txBox="1"/>
          <p:nvPr/>
        </p:nvSpPr>
        <p:spPr>
          <a:xfrm>
            <a:off x="4067177" y="4624701"/>
            <a:ext cx="507205" cy="30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FF0000"/>
                </a:solidFill>
                <a:latin typeface="IBM Plex Sans" panose="020B0503050203000203" pitchFamily="34" charset="0"/>
              </a:rPr>
              <a:t>Bal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533385E-A887-7E4B-BF3A-2B10343E34C7}"/>
              </a:ext>
            </a:extLst>
          </p:cNvPr>
          <p:cNvSpPr txBox="1"/>
          <p:nvPr/>
        </p:nvSpPr>
        <p:spPr>
          <a:xfrm>
            <a:off x="5748337" y="1009650"/>
            <a:ext cx="101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FF0000"/>
                </a:solidFill>
                <a:latin typeface="IBM Plex Sans" panose="020B0503050203000203" pitchFamily="34" charset="0"/>
              </a:rPr>
              <a:t>Gabilondo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97F3F30-CC73-A64E-916F-1F03596ACD68}"/>
              </a:ext>
            </a:extLst>
          </p:cNvPr>
          <p:cNvSpPr txBox="1"/>
          <p:nvPr/>
        </p:nvSpPr>
        <p:spPr>
          <a:xfrm>
            <a:off x="7804250" y="3952100"/>
            <a:ext cx="8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FF0000"/>
                </a:solidFill>
                <a:latin typeface="IBM Plex Sans" panose="020B0503050203000203" pitchFamily="34" charset="0"/>
              </a:rPr>
              <a:t>Iglesias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4488CA-F63D-0F4E-9552-1F1B37AC7031}"/>
              </a:ext>
            </a:extLst>
          </p:cNvPr>
          <p:cNvSpPr txBox="1"/>
          <p:nvPr/>
        </p:nvSpPr>
        <p:spPr>
          <a:xfrm>
            <a:off x="2897981" y="5810250"/>
            <a:ext cx="650082" cy="30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CDB2D0"/>
                </a:solidFill>
                <a:latin typeface="IBM Plex Sans" panose="020B0503050203000203" pitchFamily="34" charset="0"/>
              </a:rPr>
              <a:t>GAD3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00386EA-4706-D341-8EB1-23ABDAE09002}"/>
              </a:ext>
            </a:extLst>
          </p:cNvPr>
          <p:cNvSpPr txBox="1"/>
          <p:nvPr/>
        </p:nvSpPr>
        <p:spPr>
          <a:xfrm>
            <a:off x="5931097" y="2233614"/>
            <a:ext cx="650082" cy="30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B5CEE6"/>
                </a:solidFill>
                <a:latin typeface="IBM Plex Sans" panose="020B0503050203000203" pitchFamily="34" charset="0"/>
              </a:rPr>
              <a:t>DYM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F898501-CE8B-7B44-80AB-CC1E46404881}"/>
              </a:ext>
            </a:extLst>
          </p:cNvPr>
          <p:cNvSpPr txBox="1"/>
          <p:nvPr/>
        </p:nvSpPr>
        <p:spPr>
          <a:xfrm>
            <a:off x="8998741" y="4848554"/>
            <a:ext cx="125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FFCCA7"/>
                </a:solidFill>
                <a:latin typeface="IBM Plex Sans" panose="020B0503050203000203" pitchFamily="34" charset="0"/>
              </a:rPr>
              <a:t>Hamalgama</a:t>
            </a:r>
          </a:p>
          <a:p>
            <a:r>
              <a:rPr lang="es-ES_tradnl" sz="1400" dirty="0">
                <a:solidFill>
                  <a:srgbClr val="FFCCA7"/>
                </a:solidFill>
                <a:latin typeface="IBM Plex Sans" panose="020B0503050203000203" pitchFamily="34" charset="0"/>
              </a:rPr>
              <a:t>Métrica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0773E3E-51FD-0744-A1B7-93955263E5BF}"/>
              </a:ext>
            </a:extLst>
          </p:cNvPr>
          <p:cNvSpPr txBox="1"/>
          <p:nvPr/>
        </p:nvSpPr>
        <p:spPr>
          <a:xfrm>
            <a:off x="6857502" y="1339689"/>
            <a:ext cx="115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rgbClr val="E3C0B3"/>
                </a:solidFill>
                <a:latin typeface="IBM Plex Sans" panose="020B0503050203000203" pitchFamily="34" charset="0"/>
              </a:rPr>
              <a:t>NC Report</a:t>
            </a:r>
          </a:p>
        </p:txBody>
      </p:sp>
    </p:spTree>
    <p:extLst>
      <p:ext uri="{BB962C8B-B14F-4D97-AF65-F5344CB8AC3E}">
        <p14:creationId xmlns:p14="http://schemas.microsoft.com/office/powerpoint/2010/main" val="380147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148</Words>
  <Application>Microsoft Macintosh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IBM Plex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Lopez Ortega</dc:creator>
  <cp:lastModifiedBy>Alberto Lopez Ortega</cp:lastModifiedBy>
  <cp:revision>11</cp:revision>
  <dcterms:created xsi:type="dcterms:W3CDTF">2021-03-21T09:19:05Z</dcterms:created>
  <dcterms:modified xsi:type="dcterms:W3CDTF">2021-03-25T17:13:14Z</dcterms:modified>
</cp:coreProperties>
</file>