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64" r:id="rId5"/>
    <p:sldId id="265" r:id="rId6"/>
    <p:sldId id="261" r:id="rId7"/>
    <p:sldId id="260" r:id="rId8"/>
    <p:sldId id="259" r:id="rId9"/>
    <p:sldId id="257" r:id="rId10"/>
    <p:sldId id="266" r:id="rId11"/>
    <p:sldId id="263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D30C9C9-E4E1-ED45-9D8B-64829C3FC368}">
          <p14:sldIdLst>
            <p14:sldId id="256"/>
            <p14:sldId id="262"/>
            <p14:sldId id="258"/>
            <p14:sldId id="264"/>
            <p14:sldId id="265"/>
            <p14:sldId id="261"/>
            <p14:sldId id="260"/>
            <p14:sldId id="259"/>
            <p14:sldId id="257"/>
            <p14:sldId id="266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3136"/>
    <a:srgbClr val="4582ED"/>
    <a:srgbClr val="3D4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88"/>
    <p:restoredTop sz="95827"/>
  </p:normalViewPr>
  <p:slideViewPr>
    <p:cSldViewPr snapToGrid="0" snapToObjects="1">
      <p:cViewPr varScale="1">
        <p:scale>
          <a:sx n="73" d="100"/>
          <a:sy n="73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77943-ABC5-A340-871A-5BE8AAFA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1DA1F1-55DB-5A49-B392-A3123D2DB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60F67-890F-9246-B0F1-66959BE0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1FCAF4-7D60-5E41-93F4-37F83828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474A3-EC37-0842-A6AF-45232D6C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8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DF1A5-C399-DA45-968A-AA96C5AE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874727-72B1-AC47-BBC5-40327B271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BCFB0D-0501-E44A-9431-6FF4BD82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789EA1-63AA-484D-B2C7-2359255A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B7447-4BF6-054C-AB69-96D6B904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11323-CC79-904F-9276-7352F4440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D0B30E-2150-E344-A399-AF77B76ED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1B7DB-3E29-7D44-A893-FF35BE72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10209-8A35-674A-A7D2-B4924CE3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9E05D4-D58D-6842-8858-C2E587EB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0A66B-9F9B-4542-962D-D1C56EBF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D5ADD-B2D1-1F47-81E0-ABEBDA10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A7477D-D8F4-8C42-ACB4-7902208F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BDBCEC-CCE4-1245-9086-B87AF891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F5325C-20C2-434B-902E-673E56D8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C4B74-12AF-4643-B06F-D381F6C8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70B603-A630-2E44-8CA2-779530E55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CD356B-87D3-0A49-9442-BEA3E02F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66FD9B-EEAF-0A41-97A6-B7F26596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472261-74F5-C640-92AB-2118A608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9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0A2FF-7F19-9946-8448-D6C42667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25E62-B429-5B4C-BC42-9E9EC9B30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FB5A55-2644-6C4F-BE4C-240FEC365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C76A7D-FD29-FD4F-BBCC-8705DABA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B657B5-2F57-3C4A-B4E5-5BE3189C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61DDBC-EA7C-AE4C-A874-5A882FF3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4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6B030-B4E9-CC4C-90A9-6C13867C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F30AA2-EBD7-1A42-B38F-85C9FB626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3C6AB9-53A7-B541-A088-9C4E2E031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F5969A-9CBE-9047-8591-4B7AFFDB4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88D4EE-CD99-9542-B54F-3531BBE45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0FB645-51A7-EA4B-8385-26021D6D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202E0D-3F74-C547-A3D7-F2858439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9C1C56-2B33-E847-BBD0-450A997B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D21F1-544F-204A-B8C3-46824D6B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20751E-5B44-474E-B109-340C87D2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2F6232-F713-114C-9671-E461136A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1145C4-C797-B349-B1F3-9785B046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5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CB25BC-75FE-6F46-B501-83B739F7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A1E956-1C47-904F-BA8A-89E81862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5E1909-D77D-2343-B092-9986E81D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5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DC576-B278-0A45-913B-4BFB0C1B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2F21E6-B6E9-6242-9186-DA307B51D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9F56A4-F2C7-144D-987A-FCE45C000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CAAFE6-8A72-8E40-AE07-E279FCCF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B084-D74E-6F4F-A983-04A1BECB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FBCA3D-52E5-8C4F-849B-2A86C4BD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3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0C251-CD62-CF4D-B599-DCFFBDDC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4B30C1-67E5-8746-BA3B-2E6C68828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499A5B-D19A-4744-A81D-CB8284D1F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D51F78-5585-6740-88B9-09869EEB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93F96D-635F-314C-ACF1-20AB2035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089FC-2144-9347-97B4-7B97ACD6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0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E95B7B-FA5C-C94B-BE78-F7D3588E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7E7376-5CD5-B943-9E7A-5087A83B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ADA85-EBCA-574B-87AD-9AC547D7C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B8D0-5E0B-364F-83B0-64841A4AC3B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78E4F3-3220-3244-8886-B5A2CE504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1686C-CA51-EF40-9B70-C5E67EB2C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ADDF-21F3-E44D-9573-D3C49ECA3D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aloport.github.io/predi_madri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aloport.github.io/predi_madri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134F1-DD8C-C247-8D2E-AF09D9158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IBM Plex Sans" panose="020B0503050203000203" pitchFamily="34" charset="0"/>
              </a:rPr>
              <a:t>COBERTURA 4M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45C28A-52DF-4C42-AA1E-5E871339A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>
                <a:latin typeface="IBM Plex Sans" panose="020B0503050203000203" pitchFamily="34" charset="0"/>
              </a:rPr>
              <a:t>Colaboración de </a:t>
            </a:r>
            <a:r>
              <a:rPr lang="es-ES_tradnl" dirty="0">
                <a:solidFill>
                  <a:srgbClr val="4582ED"/>
                </a:solidFill>
                <a:latin typeface="IBM Plex Sans" panose="020B0503050203000203" pitchFamily="34" charset="0"/>
              </a:rPr>
              <a:t>PREDI</a:t>
            </a:r>
            <a:r>
              <a:rPr lang="es-ES_tradnl" dirty="0">
                <a:latin typeface="IBM Plex Sans" panose="020B0503050203000203" pitchFamily="34" charset="0"/>
              </a:rPr>
              <a:t>, </a:t>
            </a:r>
            <a:r>
              <a:rPr lang="es-ES_tradnl" dirty="0">
                <a:solidFill>
                  <a:srgbClr val="3D4753"/>
                </a:solidFill>
                <a:latin typeface="IBM Plex Sans" panose="020B0503050203000203" pitchFamily="34" charset="0"/>
              </a:rPr>
              <a:t>Agenda Pública </a:t>
            </a:r>
            <a:r>
              <a:rPr lang="es-ES_tradnl" dirty="0">
                <a:latin typeface="IBM Plex Sans" panose="020B0503050203000203" pitchFamily="34" charset="0"/>
              </a:rPr>
              <a:t>y </a:t>
            </a:r>
            <a:r>
              <a:rPr lang="es-ES_tradnl" dirty="0">
                <a:solidFill>
                  <a:srgbClr val="F53136"/>
                </a:solidFill>
                <a:latin typeface="IBM Plex Sans" panose="020B0503050203000203" pitchFamily="34" charset="0"/>
              </a:rPr>
              <a:t>El Periódico</a:t>
            </a:r>
          </a:p>
        </p:txBody>
      </p:sp>
    </p:spTree>
    <p:extLst>
      <p:ext uri="{BB962C8B-B14F-4D97-AF65-F5344CB8AC3E}">
        <p14:creationId xmlns:p14="http://schemas.microsoft.com/office/powerpoint/2010/main" val="4108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AD7063D-1605-654E-A204-55C581E83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es-ES_tradnl" i="1" dirty="0">
                <a:latin typeface="IBM Plex Sans" panose="020B0503050203000203" pitchFamily="34" charset="0"/>
              </a:rPr>
              <a:t>Inicio de la precampaña: 6 de abril</a:t>
            </a:r>
          </a:p>
          <a:p>
            <a:pPr marL="0" indent="0">
              <a:buNone/>
            </a:pPr>
            <a:endParaRPr lang="es-ES_tradnl" i="1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s-ES_tradnl" i="1" dirty="0">
              <a:latin typeface="IBM Plex Sans" panose="020B0503050203000203" pitchFamily="34" charset="0"/>
            </a:endParaRPr>
          </a:p>
          <a:p>
            <a:r>
              <a:rPr lang="es-ES_tradnl" i="1" dirty="0">
                <a:latin typeface="IBM Plex Sans" panose="020B0503050203000203" pitchFamily="34" charset="0"/>
              </a:rPr>
              <a:t>Inicio de campaña: 18 de abril</a:t>
            </a:r>
          </a:p>
          <a:p>
            <a:pPr marL="0" indent="0">
              <a:buNone/>
            </a:pPr>
            <a:endParaRPr lang="es-ES_tradnl" i="1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s-ES_tradnl" i="1" dirty="0">
              <a:latin typeface="IBM Plex Sans" panose="020B0503050203000203" pitchFamily="34" charset="0"/>
            </a:endParaRPr>
          </a:p>
          <a:p>
            <a:r>
              <a:rPr lang="es-ES_tradnl" i="1" dirty="0">
                <a:latin typeface="IBM Plex Sans" panose="020B0503050203000203" pitchFamily="34" charset="0"/>
              </a:rPr>
              <a:t>Elecciones: martes 4 de mayo</a:t>
            </a:r>
          </a:p>
          <a:p>
            <a:endParaRPr lang="es-ES_tradnl" i="1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s-ES_tradnl" dirty="0">
                <a:latin typeface="IBM Plex Sans" panose="020B0503050203000203" pitchFamily="34" charset="0"/>
              </a:rPr>
              <a:t>Datos diarios de gobierno, voto-escaños y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AFF816-A9E3-5B40-9178-C11033C6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CALENDARIO</a:t>
            </a:r>
          </a:p>
        </p:txBody>
      </p:sp>
    </p:spTree>
    <p:extLst>
      <p:ext uri="{BB962C8B-B14F-4D97-AF65-F5344CB8AC3E}">
        <p14:creationId xmlns:p14="http://schemas.microsoft.com/office/powerpoint/2010/main" val="855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AD7063D-1605-654E-A204-55C581E83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s-ES_tradnl" i="1" dirty="0">
                <a:latin typeface="IBM Plex Sans" panose="020B0503050203000203" pitchFamily="34" charset="0"/>
              </a:rPr>
              <a:t>Inicio de la precampaña: 6 de abril</a:t>
            </a:r>
          </a:p>
          <a:p>
            <a:pPr marL="0" indent="0">
              <a:buNone/>
            </a:pPr>
            <a:endParaRPr lang="es-ES_tradnl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s-ES_tradnl" dirty="0">
                <a:latin typeface="IBM Plex Sans" panose="020B0503050203000203" pitchFamily="34" charset="0"/>
              </a:rPr>
              <a:t>Artículo de precampaña: el efecto de los candidatos de cada partido y tendencias iniciales.</a:t>
            </a:r>
          </a:p>
          <a:p>
            <a:pPr marL="0" indent="0">
              <a:buNone/>
            </a:pPr>
            <a:endParaRPr lang="es-ES_tradnl" i="1" dirty="0">
              <a:latin typeface="IBM Plex Sans" panose="020B0503050203000203" pitchFamily="34" charset="0"/>
            </a:endParaRPr>
          </a:p>
          <a:p>
            <a:r>
              <a:rPr lang="es-ES_tradnl" i="1" dirty="0">
                <a:latin typeface="IBM Plex Sans" panose="020B0503050203000203" pitchFamily="34" charset="0"/>
              </a:rPr>
              <a:t>Inicio de campaña: 18 de abril</a:t>
            </a:r>
          </a:p>
          <a:p>
            <a:pPr marL="0" indent="0">
              <a:buNone/>
            </a:pPr>
            <a:endParaRPr lang="es-ES_tradnl" i="1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s-ES_tradnl" dirty="0">
                <a:latin typeface="IBM Plex Sans" panose="020B0503050203000203" pitchFamily="34" charset="0"/>
              </a:rPr>
              <a:t>Artículo de inicio de campaña: ¿qué márgenes de voto y diputados tienen los partidos? ¿cuál es el gobierno resultante más probable? </a:t>
            </a:r>
          </a:p>
          <a:p>
            <a:pPr marL="0" indent="0">
              <a:buNone/>
            </a:pPr>
            <a:endParaRPr lang="es-ES_tradnl" i="1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s-ES_tradnl" dirty="0">
                <a:latin typeface="IBM Plex Sans" panose="020B0503050203000203" pitchFamily="34" charset="0"/>
              </a:rPr>
              <a:t>Artículo de fin de campaña: ¿qué efectos ha tenido la campaña? ¿y los debates? ¿Cómo llegan los partidos y los posibles gobiernos al final de la campaña? </a:t>
            </a:r>
          </a:p>
          <a:p>
            <a:pPr marL="0" indent="0">
              <a:buNone/>
            </a:pPr>
            <a:endParaRPr lang="es-ES_tradnl" i="1" dirty="0">
              <a:latin typeface="IBM Plex Sans" panose="020B0503050203000203" pitchFamily="34" charset="0"/>
            </a:endParaRPr>
          </a:p>
          <a:p>
            <a:r>
              <a:rPr lang="es-ES_tradnl" i="1" dirty="0">
                <a:latin typeface="IBM Plex Sans" panose="020B0503050203000203" pitchFamily="34" charset="0"/>
              </a:rPr>
              <a:t>Elecciones: martes 4 de mayo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AFF816-A9E3-5B40-9178-C11033C6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CALENDARIO</a:t>
            </a:r>
          </a:p>
        </p:txBody>
      </p:sp>
    </p:spTree>
    <p:extLst>
      <p:ext uri="{BB962C8B-B14F-4D97-AF65-F5344CB8AC3E}">
        <p14:creationId xmlns:p14="http://schemas.microsoft.com/office/powerpoint/2010/main" val="279484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1A4DF-5C82-8B40-9D9A-61F79FC3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B38F8-2B03-D647-9769-B6687E27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07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dirty="0">
                <a:latin typeface="IBM Plex Sans" panose="020B0503050203000203" pitchFamily="34" charset="0"/>
              </a:rPr>
              <a:t>Datos </a:t>
            </a:r>
            <a:r>
              <a:rPr lang="es-ES_tradnl" dirty="0">
                <a:solidFill>
                  <a:srgbClr val="4582ED"/>
                </a:solidFill>
                <a:latin typeface="IBM Plex Sans" panose="020B0503050203000203" pitchFamily="34" charset="0"/>
              </a:rPr>
              <a:t>PREDI</a:t>
            </a:r>
            <a:r>
              <a:rPr lang="es-ES_tradnl" dirty="0">
                <a:latin typeface="IBM Plex Sans" panose="020B0503050203000203" pitchFamily="34" charset="0"/>
              </a:rPr>
              <a:t> by Alberto López</a:t>
            </a: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_tradnl" dirty="0">
                <a:latin typeface="IBM Plex Sans" panose="020B0503050203000203" pitchFamily="34" charset="0"/>
              </a:rPr>
              <a:t>Análisis y </a:t>
            </a:r>
            <a:r>
              <a:rPr lang="es-ES_tradnl" dirty="0">
                <a:solidFill>
                  <a:srgbClr val="F53136"/>
                </a:solidFill>
                <a:latin typeface="IBM Plex Sans" panose="020B0503050203000203" pitchFamily="34" charset="0"/>
              </a:rPr>
              <a:t>estrategia</a:t>
            </a:r>
          </a:p>
          <a:p>
            <a:pPr marL="0" indent="0">
              <a:buNone/>
            </a:pPr>
            <a:endParaRPr lang="es-ES_tradnl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3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1A4DF-5C82-8B40-9D9A-61F79FC3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B38F8-2B03-D647-9769-B6687E27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07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dirty="0">
                <a:latin typeface="IBM Plex Sans" panose="020B0503050203000203" pitchFamily="34" charset="0"/>
              </a:rPr>
              <a:t>Datos </a:t>
            </a:r>
            <a:r>
              <a:rPr lang="es-ES_tradnl" dirty="0">
                <a:solidFill>
                  <a:srgbClr val="4582ED"/>
                </a:solidFill>
                <a:latin typeface="IBM Plex Sans" panose="020B0503050203000203" pitchFamily="34" charset="0"/>
              </a:rPr>
              <a:t>PREDI</a:t>
            </a:r>
            <a:r>
              <a:rPr lang="es-ES_tradnl" dirty="0">
                <a:latin typeface="IBM Plex Sans" panose="020B0503050203000203" pitchFamily="34" charset="0"/>
              </a:rPr>
              <a:t> by Alberto López</a:t>
            </a: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IBM Plex Sans" panose="020B050305020300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005439-5E5C-3A43-BB11-96CBB2720FCF}"/>
              </a:ext>
            </a:extLst>
          </p:cNvPr>
          <p:cNvSpPr txBox="1"/>
          <p:nvPr/>
        </p:nvSpPr>
        <p:spPr>
          <a:xfrm>
            <a:off x="7297762" y="4169741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IBM Plex Sans" panose="020B0503050203000203" pitchFamily="34" charset="0"/>
              </a:rPr>
              <a:t>GOBIERNO resultante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C0508B7-C9B7-7444-A560-B1266870FEC3}"/>
              </a:ext>
            </a:extLst>
          </p:cNvPr>
          <p:cNvSpPr/>
          <p:nvPr/>
        </p:nvSpPr>
        <p:spPr>
          <a:xfrm rot="3750528" flipV="1">
            <a:off x="3005094" y="1777138"/>
            <a:ext cx="5356576" cy="143418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B4DFBB-3734-4045-885E-2D492A1D3ED7}"/>
              </a:ext>
            </a:extLst>
          </p:cNvPr>
          <p:cNvSpPr txBox="1"/>
          <p:nvPr/>
        </p:nvSpPr>
        <p:spPr>
          <a:xfrm>
            <a:off x="7381983" y="462769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IBM Plex Sans" panose="020B0503050203000203" pitchFamily="34" charset="0"/>
              </a:rPr>
              <a:t>VOTO y escaños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127962-CD1D-A94B-8E47-737EC49BFB74}"/>
              </a:ext>
            </a:extLst>
          </p:cNvPr>
          <p:cNvSpPr txBox="1"/>
          <p:nvPr/>
        </p:nvSpPr>
        <p:spPr>
          <a:xfrm>
            <a:off x="7381983" y="5164006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IBM Plex Sans" panose="020B0503050203000203" pitchFamily="34" charset="0"/>
              </a:rPr>
              <a:t>NIVEL de participación</a:t>
            </a:r>
          </a:p>
        </p:txBody>
      </p:sp>
      <p:sp>
        <p:nvSpPr>
          <p:cNvPr id="15" name="Arc 7">
            <a:extLst>
              <a:ext uri="{FF2B5EF4-FFF2-40B4-BE49-F238E27FC236}">
                <a16:creationId xmlns:a16="http://schemas.microsoft.com/office/drawing/2014/main" id="{C57AE7B7-C639-4B42-A16A-1AB3FC349D13}"/>
              </a:ext>
            </a:extLst>
          </p:cNvPr>
          <p:cNvSpPr/>
          <p:nvPr/>
        </p:nvSpPr>
        <p:spPr>
          <a:xfrm rot="13286427">
            <a:off x="7165804" y="2292348"/>
            <a:ext cx="3048676" cy="412411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6CD0C44-6EC6-3244-914B-F6ED5370B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83" y="4128848"/>
            <a:ext cx="5447966" cy="27291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81022B-451F-1A48-9543-58D585721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45" y="291090"/>
            <a:ext cx="5504130" cy="500280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9E3DCF5-971D-EE4B-B1FB-42EF86CB81D5}"/>
              </a:ext>
            </a:extLst>
          </p:cNvPr>
          <p:cNvSpPr txBox="1"/>
          <p:nvPr/>
        </p:nvSpPr>
        <p:spPr>
          <a:xfrm>
            <a:off x="1201056" y="5558590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IBM Plex Sans" panose="020B0503050203000203" pitchFamily="34" charset="0"/>
                <a:hlinkClick r:id="rId4"/>
              </a:rPr>
              <a:t>aloport.github.io</a:t>
            </a:r>
            <a:r>
              <a:rPr lang="en-US" dirty="0">
                <a:latin typeface="IBM Plex Sans" panose="020B0503050203000203" pitchFamily="34" charset="0"/>
                <a:hlinkClick r:id="rId4"/>
              </a:rPr>
              <a:t>/</a:t>
            </a:r>
            <a:r>
              <a:rPr lang="en-US" dirty="0" err="1">
                <a:latin typeface="IBM Plex Sans" panose="020B0503050203000203" pitchFamily="34" charset="0"/>
                <a:hlinkClick r:id="rId4"/>
              </a:rPr>
              <a:t>predi_madrid</a:t>
            </a:r>
            <a:r>
              <a:rPr lang="en-US" dirty="0">
                <a:latin typeface="IBM Plex Sans" panose="020B0503050203000203" pitchFamily="34" charset="0"/>
                <a:hlinkClick r:id="rId4"/>
              </a:rPr>
              <a:t> </a:t>
            </a:r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384771-9EA1-BF45-9CF1-CED9A45EE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083" y="291090"/>
            <a:ext cx="4978735" cy="33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9E3DCF5-971D-EE4B-B1FB-42EF86CB81D5}"/>
              </a:ext>
            </a:extLst>
          </p:cNvPr>
          <p:cNvSpPr txBox="1"/>
          <p:nvPr/>
        </p:nvSpPr>
        <p:spPr>
          <a:xfrm>
            <a:off x="4437551" y="5823285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IBM Plex Sans" panose="020B0503050203000203" pitchFamily="34" charset="0"/>
                <a:hlinkClick r:id="rId2"/>
              </a:rPr>
              <a:t>aloport.github.io</a:t>
            </a:r>
            <a:r>
              <a:rPr lang="en-US" dirty="0">
                <a:latin typeface="IBM Plex Sans" panose="020B0503050203000203" pitchFamily="34" charset="0"/>
                <a:hlinkClick r:id="rId2"/>
              </a:rPr>
              <a:t>/</a:t>
            </a:r>
            <a:r>
              <a:rPr lang="en-US" dirty="0" err="1">
                <a:latin typeface="IBM Plex Sans" panose="020B0503050203000203" pitchFamily="34" charset="0"/>
                <a:hlinkClick r:id="rId2"/>
              </a:rPr>
              <a:t>predi_madrid</a:t>
            </a:r>
            <a:r>
              <a:rPr lang="en-US" dirty="0">
                <a:latin typeface="IBM Plex Sans" panose="020B0503050203000203" pitchFamily="34" charset="0"/>
                <a:hlinkClick r:id="rId2"/>
              </a:rPr>
              <a:t> </a:t>
            </a:r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4827DE1-0A6C-BF42-96CE-B3FE46FDF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4" y="1275013"/>
            <a:ext cx="82296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1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1A4DF-5C82-8B40-9D9A-61F79FC3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B38F8-2B03-D647-9769-B6687E27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07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dirty="0">
                <a:latin typeface="IBM Plex Sans" panose="020B0503050203000203" pitchFamily="34" charset="0"/>
              </a:rPr>
              <a:t>Datos </a:t>
            </a:r>
            <a:r>
              <a:rPr lang="es-ES_tradnl" dirty="0">
                <a:solidFill>
                  <a:srgbClr val="4582ED"/>
                </a:solidFill>
                <a:latin typeface="IBM Plex Sans" panose="020B0503050203000203" pitchFamily="34" charset="0"/>
              </a:rPr>
              <a:t>PREDI</a:t>
            </a:r>
            <a:r>
              <a:rPr lang="es-ES_tradnl" dirty="0">
                <a:latin typeface="IBM Plex Sans" panose="020B0503050203000203" pitchFamily="34" charset="0"/>
              </a:rPr>
              <a:t> by Alberto López</a:t>
            </a: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_tradnl" dirty="0">
                <a:latin typeface="IBM Plex Sans" panose="020B0503050203000203" pitchFamily="34" charset="0"/>
              </a:rPr>
              <a:t>Análisis y </a:t>
            </a:r>
            <a:r>
              <a:rPr lang="es-ES_tradnl" dirty="0">
                <a:solidFill>
                  <a:srgbClr val="F53136"/>
                </a:solidFill>
                <a:latin typeface="IBM Plex Sans" panose="020B0503050203000203" pitchFamily="34" charset="0"/>
              </a:rPr>
              <a:t>estrategia</a:t>
            </a:r>
          </a:p>
          <a:p>
            <a:pPr marL="514350" indent="-514350">
              <a:buFont typeface="+mj-lt"/>
              <a:buAutoNum type="arabicPeriod"/>
            </a:pPr>
            <a:endParaRPr lang="es-ES_tradnl" dirty="0">
              <a:latin typeface="IBM Plex Sans" panose="020B0503050203000203" pitchFamily="34" charset="0"/>
            </a:endParaRPr>
          </a:p>
        </p:txBody>
      </p:sp>
      <p:sp>
        <p:nvSpPr>
          <p:cNvPr id="6" name="Arc 7">
            <a:extLst>
              <a:ext uri="{FF2B5EF4-FFF2-40B4-BE49-F238E27FC236}">
                <a16:creationId xmlns:a16="http://schemas.microsoft.com/office/drawing/2014/main" id="{6E288FB0-B474-6549-A7A3-934290C228D0}"/>
              </a:ext>
            </a:extLst>
          </p:cNvPr>
          <p:cNvSpPr/>
          <p:nvPr/>
        </p:nvSpPr>
        <p:spPr>
          <a:xfrm rot="20296425">
            <a:off x="1794980" y="3449672"/>
            <a:ext cx="6395045" cy="209135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005439-5E5C-3A43-BB11-96CBB2720FCF}"/>
              </a:ext>
            </a:extLst>
          </p:cNvPr>
          <p:cNvSpPr txBox="1"/>
          <p:nvPr/>
        </p:nvSpPr>
        <p:spPr>
          <a:xfrm>
            <a:off x="7646674" y="335681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IBM Plex Sans" panose="020B0503050203000203" pitchFamily="34" charset="0"/>
              </a:rPr>
              <a:t>Newsletter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C0508B7-C9B7-7444-A560-B1266870FEC3}"/>
              </a:ext>
            </a:extLst>
          </p:cNvPr>
          <p:cNvSpPr/>
          <p:nvPr/>
        </p:nvSpPr>
        <p:spPr>
          <a:xfrm rot="3750528" flipV="1">
            <a:off x="2875399" y="2717413"/>
            <a:ext cx="4815652" cy="192658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B4DFBB-3734-4045-885E-2D492A1D3ED7}"/>
              </a:ext>
            </a:extLst>
          </p:cNvPr>
          <p:cNvSpPr txBox="1"/>
          <p:nvPr/>
        </p:nvSpPr>
        <p:spPr>
          <a:xfrm>
            <a:off x="6432446" y="550645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IBM Plex Sans" panose="020B0503050203000203" pitchFamily="34" charset="0"/>
              </a:rPr>
              <a:t>Artículo extenso</a:t>
            </a:r>
          </a:p>
        </p:txBody>
      </p:sp>
    </p:spTree>
    <p:extLst>
      <p:ext uri="{BB962C8B-B14F-4D97-AF65-F5344CB8AC3E}">
        <p14:creationId xmlns:p14="http://schemas.microsoft.com/office/powerpoint/2010/main" val="240634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E645EC-42FC-B64F-8E5B-D895448F6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72" y="0"/>
            <a:ext cx="982065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4C8AF6-F839-C348-8EDA-7E8CDC05FB54}"/>
              </a:ext>
            </a:extLst>
          </p:cNvPr>
          <p:cNvSpPr txBox="1"/>
          <p:nvPr/>
        </p:nvSpPr>
        <p:spPr>
          <a:xfrm>
            <a:off x="9667374" y="3604211"/>
            <a:ext cx="148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latin typeface="IBM Plex Sans" panose="020B0503050203000203" pitchFamily="34" charset="0"/>
              </a:rPr>
              <a:t>El bloque de la derecha suma 69</a:t>
            </a:r>
          </a:p>
        </p:txBody>
      </p:sp>
      <p:cxnSp>
        <p:nvCxnSpPr>
          <p:cNvPr id="7" name="Conector curvado 6">
            <a:extLst>
              <a:ext uri="{FF2B5EF4-FFF2-40B4-BE49-F238E27FC236}">
                <a16:creationId xmlns:a16="http://schemas.microsoft.com/office/drawing/2014/main" id="{D7340480-063E-2F45-90B0-D2201F2D7813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10054750" y="3246916"/>
            <a:ext cx="132346" cy="58224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4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07C9AD1-784F-0C4E-83F8-57ECF4904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32" y="0"/>
            <a:ext cx="984013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077A05-2784-0746-BEE1-E10D46317AFB}"/>
              </a:ext>
            </a:extLst>
          </p:cNvPr>
          <p:cNvSpPr txBox="1"/>
          <p:nvPr/>
        </p:nvSpPr>
        <p:spPr>
          <a:xfrm>
            <a:off x="3028952" y="3271840"/>
            <a:ext cx="535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Las estimaciones electorales que prevén mayoría absoluta de la suma PP+Vox…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7F910A-1D14-7449-9E62-48BE9EE6AB05}"/>
              </a:ext>
            </a:extLst>
          </p:cNvPr>
          <p:cNvSpPr txBox="1"/>
          <p:nvPr/>
        </p:nvSpPr>
        <p:spPr>
          <a:xfrm>
            <a:off x="3028952" y="4252915"/>
            <a:ext cx="492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… sitúan todas a Ciudadanos fuera de la</a:t>
            </a:r>
          </a:p>
          <a:p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Asamblea de Madrid. Y viceversa.</a:t>
            </a:r>
          </a:p>
        </p:txBody>
      </p:sp>
    </p:spTree>
    <p:extLst>
      <p:ext uri="{BB962C8B-B14F-4D97-AF65-F5344CB8AC3E}">
        <p14:creationId xmlns:p14="http://schemas.microsoft.com/office/powerpoint/2010/main" val="35087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BBB1DC-13FC-2142-8B98-91D12B7B5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13" y="0"/>
            <a:ext cx="8611173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2695099-1D1F-3E48-B986-19E50D2282E6}"/>
              </a:ext>
            </a:extLst>
          </p:cNvPr>
          <p:cNvSpPr/>
          <p:nvPr/>
        </p:nvSpPr>
        <p:spPr>
          <a:xfrm>
            <a:off x="8578516" y="6569242"/>
            <a:ext cx="1823070" cy="2887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64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229</Words>
  <Application>Microsoft Macintosh PowerPoint</Application>
  <PresentationFormat>Panorámica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IBM Plex Sans</vt:lpstr>
      <vt:lpstr>Tema de Office</vt:lpstr>
      <vt:lpstr>COBERTURA 4M</vt:lpstr>
      <vt:lpstr>CONTENIDO</vt:lpstr>
      <vt:lpstr>CONTENIDO</vt:lpstr>
      <vt:lpstr>Presentación de PowerPoint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CALENDARIO</vt:lpstr>
      <vt:lpstr>CALENDARIO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COBERTURA 4M</dc:title>
  <dc:creator>Alberto Lopez Ortega</dc:creator>
  <cp:lastModifiedBy>Alberto Lopez Ortega</cp:lastModifiedBy>
  <cp:revision>8</cp:revision>
  <dcterms:created xsi:type="dcterms:W3CDTF">2021-03-24T18:13:02Z</dcterms:created>
  <dcterms:modified xsi:type="dcterms:W3CDTF">2021-03-25T10:07:17Z</dcterms:modified>
</cp:coreProperties>
</file>