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551" r:id="rId2"/>
    <p:sldId id="552" r:id="rId3"/>
    <p:sldId id="553" r:id="rId4"/>
    <p:sldId id="554" r:id="rId5"/>
    <p:sldId id="555" r:id="rId6"/>
    <p:sldId id="558" r:id="rId7"/>
    <p:sldId id="556" r:id="rId8"/>
    <p:sldId id="568" r:id="rId9"/>
    <p:sldId id="559" r:id="rId10"/>
    <p:sldId id="560" r:id="rId11"/>
    <p:sldId id="562" r:id="rId12"/>
    <p:sldId id="563" r:id="rId13"/>
    <p:sldId id="570" r:id="rId14"/>
    <p:sldId id="564" r:id="rId15"/>
    <p:sldId id="565" r:id="rId16"/>
    <p:sldId id="567" r:id="rId17"/>
    <p:sldId id="566" r:id="rId18"/>
  </p:sldIdLst>
  <p:sldSz cx="9144000" cy="6858000" type="screen4x3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ACA7"/>
    <a:srgbClr val="2307EF"/>
    <a:srgbClr val="008EC0"/>
    <a:srgbClr val="FFFFFF"/>
    <a:srgbClr val="3A6DB8"/>
    <a:srgbClr val="99B5DF"/>
    <a:srgbClr val="79DDDD"/>
    <a:srgbClr val="D3A583"/>
    <a:srgbClr val="ACDCC2"/>
    <a:srgbClr val="9C2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301A8-6EF0-48FE-9095-4E0F6B08A96B}" v="3" dt="2019-12-03T16:34:22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6" autoAdjust="0"/>
    <p:restoredTop sz="94984" autoAdjust="0"/>
  </p:normalViewPr>
  <p:slideViewPr>
    <p:cSldViewPr snapToGrid="0">
      <p:cViewPr varScale="1">
        <p:scale>
          <a:sx n="85" d="100"/>
          <a:sy n="85" d="100"/>
        </p:scale>
        <p:origin x="729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47105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r">
              <a:defRPr sz="1200"/>
            </a:lvl1pPr>
          </a:lstStyle>
          <a:p>
            <a:fld id="{58980479-4060-4F79-A34B-D87663ED813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8275" y="1173163"/>
            <a:ext cx="4225925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1" tIns="47111" rIns="94221" bIns="471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3"/>
            <a:ext cx="5681980" cy="3696713"/>
          </a:xfrm>
          <a:prstGeom prst="rect">
            <a:avLst/>
          </a:prstGeom>
        </p:spPr>
        <p:txBody>
          <a:bodyPr vert="horz" lIns="94221" tIns="47111" rIns="94221" bIns="4711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3"/>
            <a:ext cx="3077739" cy="471053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3"/>
            <a:ext cx="3077739" cy="471053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r">
              <a:defRPr sz="1200"/>
            </a:lvl1pPr>
          </a:lstStyle>
          <a:p>
            <a:fld id="{C4F5FD67-8826-40BA-9370-B1CFE4D1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31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8A5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7C4D-9EDF-49B7-9126-AC497688E1BB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3EF8-2FDA-4EB6-BE2C-FA06FB67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9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02C3-C9EE-4437-A81D-1F14FE51158D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3EF8-2FDA-4EB6-BE2C-FA06FB67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5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6FE9-E66B-4AC7-A541-71F14B94E181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3EF8-2FDA-4EB6-BE2C-FA06FB67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0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85333"/>
            <a:ext cx="7543801" cy="4683761"/>
          </a:xfrm>
        </p:spPr>
        <p:txBody>
          <a:bodyPr/>
          <a:lstStyle>
            <a:lvl1pPr marL="284163" indent="-284163">
              <a:buFont typeface="Wingdings" panose="05000000000000000000" pitchFamily="2" charset="2"/>
              <a:buChar char="§"/>
              <a:defRPr/>
            </a:lvl1pPr>
            <a:lvl2pPr marL="460375" indent="-230188">
              <a:defRPr/>
            </a:lvl2pPr>
            <a:lvl3pPr marL="684213" indent="-223838">
              <a:defRPr/>
            </a:lvl3pPr>
            <a:lvl4pPr marL="914400" indent="-231775">
              <a:defRPr/>
            </a:lvl4pPr>
            <a:lvl5pPr marL="1144588" indent="-231775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99BA905-25C2-40E6-9FEA-6E96ED4C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675209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F9607A1-9504-43BF-91AF-950230BB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1A98-C9A4-41BB-BEF8-33FE6A064C3E}" type="datetime1">
              <a:rPr lang="en-US" smtClean="0"/>
              <a:t>12/7/2021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F49AB1E-BD46-4D63-8557-2134B425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3EF8-2FDA-4EB6-BE2C-FA06FB67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4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8A5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B727-BB14-4934-AAFA-C51473CC1DD1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3EF8-2FDA-4EB6-BE2C-FA06FB6744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4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6AD2-D42F-49AC-8573-BBF291500A2D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3EF8-2FDA-4EB6-BE2C-FA06FB67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3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4972-0EC7-42EF-AA8C-FA2389586B77}" type="datetime1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3EF8-2FDA-4EB6-BE2C-FA06FB67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9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0565-A439-434F-A194-D3DC4EAD7DBF}" type="datetime1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3EF8-2FDA-4EB6-BE2C-FA06FB67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9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8A5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AE9-4538-4626-ACAB-841E0FAC99FD}" type="datetime1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3EF8-2FDA-4EB6-BE2C-FA06FB67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1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EBD4436-25A6-4BE5-B9ED-94774B880A83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C93EF8-2FDA-4EB6-BE2C-FA06FB67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9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2670-4CD1-49AD-8EC2-E4F16D8F4A50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3EF8-2FDA-4EB6-BE2C-FA06FB67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8A5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FB1E02-05CA-4C7B-92BB-986C3A9D471E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C93EF8-2FDA-4EB6-BE2C-FA06FB67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7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84163" indent="-2841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1000"/>
        <a:buFont typeface="Wingdings" panose="05000000000000000000" pitchFamily="2" charset="2"/>
        <a:buChar char="q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E15D2E-1A32-445D-8FE2-8A1B6625D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Project Title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Group #x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8973128-9283-4661-8C36-675891FA2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643427"/>
          </a:xfrm>
        </p:spPr>
        <p:txBody>
          <a:bodyPr>
            <a:normAutofit/>
          </a:bodyPr>
          <a:lstStyle/>
          <a:p>
            <a:r>
              <a:rPr lang="en-US" dirty="0"/>
              <a:t>ECE 372A – Microcontroller organization</a:t>
            </a:r>
          </a:p>
          <a:p>
            <a:r>
              <a:rPr lang="en-US" dirty="0"/>
              <a:t>Electrical and computer engineering</a:t>
            </a:r>
          </a:p>
          <a:p>
            <a:r>
              <a:rPr lang="en-US" dirty="0"/>
              <a:t>University of Arizona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8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AA4997-7437-4E5A-875D-661CDBF7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of Protocol Used.  Include Timing diagram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7ACF87-5AB8-4CF8-A283-3332C426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Communication Protocol</a:t>
            </a:r>
          </a:p>
        </p:txBody>
      </p:sp>
    </p:spTree>
    <p:extLst>
      <p:ext uri="{BB962C8B-B14F-4D97-AF65-F5344CB8AC3E}">
        <p14:creationId xmlns:p14="http://schemas.microsoft.com/office/powerpoint/2010/main" val="395344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B9C89B-C815-4471-B18B-2D041ADDA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Fritzing to draw your circuit diagram.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30BD47-57B6-46C6-955C-885F4FB4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</a:t>
            </a:r>
          </a:p>
        </p:txBody>
      </p:sp>
    </p:spTree>
    <p:extLst>
      <p:ext uri="{BB962C8B-B14F-4D97-AF65-F5344CB8AC3E}">
        <p14:creationId xmlns:p14="http://schemas.microsoft.com/office/powerpoint/2010/main" val="271397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9CDD63-36A8-4112-9396-FA690BA37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will your system be packaged and integrated into your system application? </a:t>
            </a:r>
          </a:p>
          <a:p>
            <a:r>
              <a:rPr lang="en-US" dirty="0"/>
              <a:t>A conceptual diagram showing what your prototype would look like.</a:t>
            </a:r>
          </a:p>
          <a:p>
            <a:r>
              <a:rPr lang="en-US" dirty="0"/>
              <a:t>You should include some dimensions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46D5C9-7B54-4032-B102-76B75DD6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Diagram</a:t>
            </a:r>
          </a:p>
        </p:txBody>
      </p:sp>
    </p:spTree>
    <p:extLst>
      <p:ext uri="{BB962C8B-B14F-4D97-AF65-F5344CB8AC3E}">
        <p14:creationId xmlns:p14="http://schemas.microsoft.com/office/powerpoint/2010/main" val="61336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070C8A-E9E8-45ED-A922-44A273017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power requirements and estimated battery life if it is a portable system.</a:t>
            </a:r>
          </a:p>
          <a:p>
            <a:r>
              <a:rPr lang="en-US" dirty="0"/>
              <a:t>Include power needed for microcontroller.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246442-778D-4512-8061-4C809026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2525561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9911E9-92CF-4D1B-A15A-BC60BF4F9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the cost of sensors, microcontroller platform, batteries,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221AD6-930C-4B75-A253-DB6B0033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of Materials</a:t>
            </a:r>
          </a:p>
        </p:txBody>
      </p:sp>
    </p:spTree>
    <p:extLst>
      <p:ext uri="{BB962C8B-B14F-4D97-AF65-F5344CB8AC3E}">
        <p14:creationId xmlns:p14="http://schemas.microsoft.com/office/powerpoint/2010/main" val="78262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7F78D8-809E-4F90-9996-48F4CF0F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key results.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30B98-4403-4523-85F9-C7DC7796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221415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25EBA5-6C4A-4ABA-88CF-5E49A3999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final rubric with your score (example)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438DA1-C1BE-4CE9-B7A8-4D910425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Rubric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43DB7-B226-48ED-B9D2-785637C2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64" y="1752600"/>
            <a:ext cx="7799072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51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E1D6FB-8A1A-4995-B7A7-A574C5D09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and Next Steps - What are the follow-on ideas to pursue?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45DEA2-CC7C-4E4B-9779-E5B8BAEA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Slide</a:t>
            </a:r>
          </a:p>
        </p:txBody>
      </p:sp>
    </p:spTree>
    <p:extLst>
      <p:ext uri="{BB962C8B-B14F-4D97-AF65-F5344CB8AC3E}">
        <p14:creationId xmlns:p14="http://schemas.microsoft.com/office/powerpoint/2010/main" val="242989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1252B7-8087-470E-AE37-08E13BF01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team members and roles of each member</a:t>
            </a:r>
          </a:p>
          <a:p>
            <a:r>
              <a:rPr lang="en-US" dirty="0"/>
              <a:t>Also include team number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C85ABE-98BD-4D99-AA45-AA93901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137710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0F23E8-F882-4066-8F92-A9EA0D2AE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problem you are trying to solve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514E00-0EB8-41C7-A91C-E1FD3C91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Problem</a:t>
            </a:r>
          </a:p>
        </p:txBody>
      </p:sp>
    </p:spTree>
    <p:extLst>
      <p:ext uri="{BB962C8B-B14F-4D97-AF65-F5344CB8AC3E}">
        <p14:creationId xmlns:p14="http://schemas.microsoft.com/office/powerpoint/2010/main" val="339956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2237AE-6F56-4ABF-8705-630A7586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describe your proposed prototype solution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369A26-11E8-49A8-8634-14D93031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Prototype Solution</a:t>
            </a:r>
          </a:p>
        </p:txBody>
      </p:sp>
    </p:spTree>
    <p:extLst>
      <p:ext uri="{BB962C8B-B14F-4D97-AF65-F5344CB8AC3E}">
        <p14:creationId xmlns:p14="http://schemas.microsoft.com/office/powerpoint/2010/main" val="128180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6ED70B-8025-4ABE-BDBD-33BE7F955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 1 – State each requirement and how you will measure the outcome</a:t>
            </a:r>
          </a:p>
          <a:p>
            <a:r>
              <a:rPr lang="en-US" dirty="0"/>
              <a:t>Requirement 2</a:t>
            </a:r>
          </a:p>
          <a:p>
            <a:r>
              <a:rPr lang="en-US" dirty="0"/>
              <a:t>Requirement 3</a:t>
            </a:r>
          </a:p>
          <a:p>
            <a:r>
              <a:rPr lang="en-US" dirty="0"/>
              <a:t>Requirement 4</a:t>
            </a:r>
          </a:p>
          <a:p>
            <a:r>
              <a:rPr lang="en-US" dirty="0"/>
              <a:t>…..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CECCC6-B391-473C-ADE3-78969063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47249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A22FA7-17E3-4BFC-B1BB-9CFCB55E4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7421" y="1215178"/>
            <a:ext cx="2165653" cy="468376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Brief description of key features</a:t>
            </a:r>
          </a:p>
          <a:p>
            <a:r>
              <a:rPr lang="en-US" dirty="0"/>
              <a:t>…..</a:t>
            </a:r>
          </a:p>
          <a:p>
            <a:r>
              <a:rPr lang="en-US" dirty="0"/>
              <a:t>…..</a:t>
            </a:r>
          </a:p>
          <a:p>
            <a:r>
              <a:rPr lang="en-US" dirty="0"/>
              <a:t>….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48E9BA-04D9-4BED-8096-B144183E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Diagram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E8DA36-EE1D-42F7-82C6-7C549E51E02E}"/>
              </a:ext>
            </a:extLst>
          </p:cNvPr>
          <p:cNvGrpSpPr/>
          <p:nvPr/>
        </p:nvGrpSpPr>
        <p:grpSpPr>
          <a:xfrm>
            <a:off x="590161" y="1583676"/>
            <a:ext cx="5530291" cy="4316836"/>
            <a:chOff x="555955" y="1197863"/>
            <a:chExt cx="5530291" cy="43168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8C59D56-8CF3-4385-AC88-B23ECAF9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955" y="1228822"/>
              <a:ext cx="5530291" cy="4285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AB1C986-3290-4604-A746-79F9BDD4A192}"/>
                </a:ext>
              </a:extLst>
            </p:cNvPr>
            <p:cNvGrpSpPr/>
            <p:nvPr/>
          </p:nvGrpSpPr>
          <p:grpSpPr>
            <a:xfrm>
              <a:off x="716890" y="1197863"/>
              <a:ext cx="2231136" cy="1230783"/>
              <a:chOff x="716890" y="1197863"/>
              <a:chExt cx="2231136" cy="123078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DCBEE04-7817-468B-A104-45E6DC8292CA}"/>
                  </a:ext>
                </a:extLst>
              </p:cNvPr>
              <p:cNvSpPr/>
              <p:nvPr/>
            </p:nvSpPr>
            <p:spPr>
              <a:xfrm>
                <a:off x="716890" y="1197863"/>
                <a:ext cx="2231136" cy="12307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E419887-55E3-4B8D-8131-609CC5F862F5}"/>
                  </a:ext>
                </a:extLst>
              </p:cNvPr>
              <p:cNvSpPr/>
              <p:nvPr/>
            </p:nvSpPr>
            <p:spPr>
              <a:xfrm>
                <a:off x="1031442" y="1265530"/>
                <a:ext cx="1726387" cy="111191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5FB482B-A086-4605-9201-6269F13D21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contrast="-20000"/>
                        </a14:imgEffect>
                      </a14:imgLayer>
                    </a14:imgProps>
                  </a:ext>
                </a:extLst>
              </a:blip>
              <a:srcRect l="3712" t="2594" r="2265" b="14023"/>
              <a:stretch/>
            </p:blipFill>
            <p:spPr>
              <a:xfrm>
                <a:off x="1133859" y="1345997"/>
                <a:ext cx="1506928" cy="958291"/>
              </a:xfrm>
              <a:prstGeom prst="roundRect">
                <a:avLst>
                  <a:gd name="adj" fmla="val 16667"/>
                </a:avLst>
              </a:prstGeom>
              <a:ln>
                <a:solidFill>
                  <a:schemeClr val="tx1"/>
                </a:solidFill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EA3351-E826-4E5D-ABDC-1675B54F129B}"/>
                  </a:ext>
                </a:extLst>
              </p:cNvPr>
              <p:cNvSpPr txBox="1"/>
              <p:nvPr/>
            </p:nvSpPr>
            <p:spPr>
              <a:xfrm>
                <a:off x="1133859" y="1250898"/>
                <a:ext cx="88036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US" dirty="0">
                    <a:solidFill>
                      <a:schemeClr val="bg1"/>
                    </a:solidFill>
                  </a:rPr>
                  <a:t> Chip</a:t>
                </a:r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8FFB7E-4861-4109-ADB1-331219272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7829" y="1813254"/>
              <a:ext cx="9363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790F271-20E6-4D8B-977E-4C2B47B9792F}"/>
              </a:ext>
            </a:extLst>
          </p:cNvPr>
          <p:cNvSpPr txBox="1"/>
          <p:nvPr/>
        </p:nvSpPr>
        <p:spPr>
          <a:xfrm flipH="1">
            <a:off x="1111367" y="1122011"/>
            <a:ext cx="168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8568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80D9F4-2765-45B2-9820-754A41126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91" y="820270"/>
            <a:ext cx="7543801" cy="4683761"/>
          </a:xfrm>
        </p:spPr>
        <p:txBody>
          <a:bodyPr/>
          <a:lstStyle/>
          <a:p>
            <a:r>
              <a:rPr lang="en-US" dirty="0"/>
              <a:t>One slide for each sensor with relevant performance specifications (spec sheet data such as resolution, range, data rate, </a:t>
            </a:r>
            <a:r>
              <a:rPr lang="en-US" dirty="0" err="1"/>
              <a:t>etc</a:t>
            </a:r>
            <a:r>
              <a:rPr lang="mr-IN" dirty="0"/>
              <a:t>…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E2A61-41D7-493C-B80D-D80FBAE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98729"/>
          </a:xfrm>
        </p:spPr>
        <p:txBody>
          <a:bodyPr>
            <a:normAutofit/>
          </a:bodyPr>
          <a:lstStyle/>
          <a:p>
            <a:r>
              <a:rPr lang="en-US" dirty="0"/>
              <a:t>Input Sensor type(s)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6D1AF6-4211-453B-BFC7-C26F3DC9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23" y="4533801"/>
            <a:ext cx="3306531" cy="1831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272407-6D92-4801-9881-3735241FA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884" y="2589647"/>
            <a:ext cx="4829175" cy="3448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A23373-8C17-4350-A4AE-F6EA27BA2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23" y="2342545"/>
            <a:ext cx="3858305" cy="2306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5CE8D6-EE8D-480D-A148-C322B8A28B04}"/>
              </a:ext>
            </a:extLst>
          </p:cNvPr>
          <p:cNvSpPr txBox="1"/>
          <p:nvPr/>
        </p:nvSpPr>
        <p:spPr>
          <a:xfrm>
            <a:off x="2760211" y="1481100"/>
            <a:ext cx="6008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 -  </a:t>
            </a:r>
          </a:p>
          <a:p>
            <a:r>
              <a:rPr lang="en-US" sz="2000" dirty="0"/>
              <a:t>Avago ADJD-S371-QR999</a:t>
            </a:r>
          </a:p>
          <a:p>
            <a:r>
              <a:rPr lang="en-US" sz="2000" dirty="0"/>
              <a:t>RGB Digital Color Sensor Module</a:t>
            </a:r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88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D51D7E-E985-4C6C-B11B-722E341A0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type of Output device(s). Include relevant spec sheet data if applicable.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398243-E17A-4A66-8DB2-B60ECD0A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Devices</a:t>
            </a:r>
          </a:p>
        </p:txBody>
      </p:sp>
    </p:spTree>
    <p:extLst>
      <p:ext uri="{BB962C8B-B14F-4D97-AF65-F5344CB8AC3E}">
        <p14:creationId xmlns:p14="http://schemas.microsoft.com/office/powerpoint/2010/main" val="300177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113870-EBBF-48A1-BCA7-65F1DF27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Functions – Brief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4BFF3-68BF-4224-B9CC-0D44AE09D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description of software functions written for project</a:t>
            </a:r>
          </a:p>
          <a:p>
            <a:r>
              <a:rPr lang="en-US" dirty="0"/>
              <a:t>Example (ADC, Timer, Communication, servo driver,…..</a:t>
            </a:r>
          </a:p>
        </p:txBody>
      </p:sp>
    </p:spTree>
    <p:extLst>
      <p:ext uri="{BB962C8B-B14F-4D97-AF65-F5344CB8AC3E}">
        <p14:creationId xmlns:p14="http://schemas.microsoft.com/office/powerpoint/2010/main" val="16178004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17560</TotalTime>
  <Words>294</Words>
  <Application>Microsoft Office PowerPoint</Application>
  <PresentationFormat>On-screen Show (4:3)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Courier New</vt:lpstr>
      <vt:lpstr>Wingdings</vt:lpstr>
      <vt:lpstr>Retrospect</vt:lpstr>
      <vt:lpstr>Project Title  Group #x</vt:lpstr>
      <vt:lpstr>Team Members</vt:lpstr>
      <vt:lpstr>Statement of Problem</vt:lpstr>
      <vt:lpstr>Proposed Prototype Solution</vt:lpstr>
      <vt:lpstr>Requirements</vt:lpstr>
      <vt:lpstr>System Architecture Diagram</vt:lpstr>
      <vt:lpstr>Input Sensor type(s)</vt:lpstr>
      <vt:lpstr>Output Devices</vt:lpstr>
      <vt:lpstr>Software Functions – Brief Description</vt:lpstr>
      <vt:lpstr>Communication Protocol</vt:lpstr>
      <vt:lpstr>Circuit Diagram</vt:lpstr>
      <vt:lpstr>Mechanical Diagram</vt:lpstr>
      <vt:lpstr>Power requirements</vt:lpstr>
      <vt:lpstr>Bill of Materials</vt:lpstr>
      <vt:lpstr>Results</vt:lpstr>
      <vt:lpstr>Final Rubric</vt:lpstr>
      <vt:lpstr>Summary Slide</vt:lpstr>
    </vt:vector>
  </TitlesOfParts>
  <Company>Sandia National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Flow</dc:title>
  <dc:creator>Hetherington, Dale L</dc:creator>
  <cp:lastModifiedBy>Hetherington, Dale Laird - (dalehetherington)</cp:lastModifiedBy>
  <cp:revision>902</cp:revision>
  <cp:lastPrinted>2018-05-02T20:35:03Z</cp:lastPrinted>
  <dcterms:created xsi:type="dcterms:W3CDTF">2018-04-16T15:24:43Z</dcterms:created>
  <dcterms:modified xsi:type="dcterms:W3CDTF">2021-12-07T16:47:04Z</dcterms:modified>
</cp:coreProperties>
</file>