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82" r:id="rId12"/>
    <p:sldId id="265" r:id="rId13"/>
    <p:sldId id="267" r:id="rId14"/>
    <p:sldId id="268" r:id="rId15"/>
    <p:sldId id="269" r:id="rId16"/>
    <p:sldId id="270" r:id="rId17"/>
    <p:sldId id="274" r:id="rId18"/>
    <p:sldId id="271" r:id="rId19"/>
    <p:sldId id="275" r:id="rId20"/>
    <p:sldId id="276" r:id="rId21"/>
    <p:sldId id="272" r:id="rId22"/>
    <p:sldId id="26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3101D7-B2E4-7940-9026-50F2A659B3C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404F5D-558C-1347-A00E-9109E0B0C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70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7363959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89" y="681070"/>
            <a:ext cx="7363960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019D7-8835-1FB9-60E3-70CD8F47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1" y="868901"/>
            <a:ext cx="6583680" cy="4823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Letters of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9AB25-45B1-B640-AC62-400850AE0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681" y="868901"/>
            <a:ext cx="3400126" cy="4823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Jacqueline C. Larriva, ABD</a:t>
            </a:r>
          </a:p>
          <a:p>
            <a:r>
              <a:rPr lang="en-US" dirty="0">
                <a:solidFill>
                  <a:schemeClr val="tx2"/>
                </a:solidFill>
              </a:rPr>
              <a:t>The University of Arizona</a:t>
            </a:r>
          </a:p>
          <a:p>
            <a:r>
              <a:rPr lang="en-US" dirty="0">
                <a:solidFill>
                  <a:schemeClr val="tx2"/>
                </a:solidFill>
              </a:rPr>
              <a:t>GRAD496A</a:t>
            </a:r>
          </a:p>
          <a:p>
            <a:r>
              <a:rPr lang="en-US" dirty="0">
                <a:solidFill>
                  <a:schemeClr val="tx2"/>
                </a:solidFill>
              </a:rPr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294990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Paragraph 4 – Conclusion</a:t>
            </a:r>
          </a:p>
          <a:p>
            <a:r>
              <a:rPr lang="en-US" sz="2400" dirty="0"/>
              <a:t>What should it be?</a:t>
            </a:r>
          </a:p>
          <a:p>
            <a:r>
              <a:rPr lang="en-US" sz="2400" dirty="0"/>
              <a:t>What should be included?</a:t>
            </a:r>
          </a:p>
          <a:p>
            <a:pPr marL="990600" lvl="1" indent="-533400"/>
            <a:r>
              <a:rPr lang="en-US" altLang="en-US" sz="2200" dirty="0"/>
              <a:t>Student’s future</a:t>
            </a:r>
          </a:p>
          <a:p>
            <a:pPr marL="990600" lvl="1" indent="-533400"/>
            <a:r>
              <a:rPr lang="en-US" altLang="en-US" sz="2200" dirty="0"/>
              <a:t>Why you recommend</a:t>
            </a:r>
          </a:p>
          <a:p>
            <a:pPr marL="990600" lvl="1" indent="-533400"/>
            <a:r>
              <a:rPr lang="en-US" altLang="en-US" sz="2200" dirty="0"/>
              <a:t>Final statement that your do recommend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0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A7E9-DDEB-832E-83AA-DB6FA532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DDD9-B81E-CF2F-FC47-B18B4CC0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Why do you think we are reviewing the format of the letter?</a:t>
            </a:r>
          </a:p>
        </p:txBody>
      </p:sp>
    </p:spTree>
    <p:extLst>
      <p:ext uri="{BB962C8B-B14F-4D97-AF65-F5344CB8AC3E}">
        <p14:creationId xmlns:p14="http://schemas.microsoft.com/office/powerpoint/2010/main" val="196104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Sample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Successful letter</a:t>
            </a:r>
          </a:p>
          <a:p>
            <a:r>
              <a:rPr lang="en-US" sz="2400" dirty="0"/>
              <a:t>PhD student</a:t>
            </a:r>
          </a:p>
          <a:p>
            <a:r>
              <a:rPr lang="en-US" sz="2400" dirty="0"/>
              <a:t>Harvard University</a:t>
            </a:r>
          </a:p>
          <a:p>
            <a:r>
              <a:rPr lang="en-US" sz="2400" dirty="0"/>
              <a:t>Neuroscience</a:t>
            </a:r>
          </a:p>
        </p:txBody>
      </p:sp>
    </p:spTree>
    <p:extLst>
      <p:ext uri="{BB962C8B-B14F-4D97-AF65-F5344CB8AC3E}">
        <p14:creationId xmlns:p14="http://schemas.microsoft.com/office/powerpoint/2010/main" val="47080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What do letter writers need to know?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Information about your programs: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Full name of university/fellowship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What degree you are seeking: PhD/Masters/</a:t>
            </a:r>
            <a:r>
              <a:rPr lang="en-US" altLang="en-US" sz="2200" dirty="0" err="1"/>
              <a:t>EdS</a:t>
            </a:r>
            <a:r>
              <a:rPr lang="en-US" altLang="en-US" sz="2200" dirty="0"/>
              <a:t>/MPH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Name of program: PhD in Biomedical Engineering, Epidemiology, Clinical Psychology, Higher Education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How do I submit the letter: </a:t>
            </a:r>
            <a:r>
              <a:rPr lang="en-US" altLang="en-US" sz="2200" dirty="0" err="1"/>
              <a:t>CollegeNet</a:t>
            </a:r>
            <a:r>
              <a:rPr lang="en-US" altLang="en-US" sz="2200" dirty="0"/>
              <a:t>; Program will email; Hard copy, seal in envelope with signature across the back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Deadline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51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What else do letter writers need to know?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/>
              <a:t>Information/reminders about you: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How long have I known you?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What did you do in my class/my lab?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What do you do outside of the classroom?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What are your future plans?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741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/>
              <a:t>How do you provide this information? </a:t>
            </a:r>
          </a:p>
          <a:p>
            <a:pPr lvl="1"/>
            <a:r>
              <a:rPr lang="en-US" altLang="en-US" sz="2200" dirty="0"/>
              <a:t>Organized packet</a:t>
            </a:r>
          </a:p>
          <a:p>
            <a:pPr lvl="1"/>
            <a:r>
              <a:rPr lang="en-US" altLang="en-US" sz="2200" dirty="0"/>
              <a:t>Student dossier</a:t>
            </a:r>
          </a:p>
        </p:txBody>
      </p:sp>
    </p:spTree>
    <p:extLst>
      <p:ext uri="{BB962C8B-B14F-4D97-AF65-F5344CB8AC3E}">
        <p14:creationId xmlns:p14="http://schemas.microsoft.com/office/powerpoint/2010/main" val="36399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400" dirty="0"/>
              <a:t>What is included in a packet or dossier?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Curriculum Vitae (Due September 30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Personal statement (Due September 30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Cover Memo (Due September 26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0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Curriculum Vitae: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Full name and contact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Name of your degree(s) in higher education and your date(s) of graduation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Research experience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Work experience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Scholarships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Other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365617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Personal statement: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Brief introduction about distanced traveled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Research experience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Research interests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Faculty highlight with fit and match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Plans for the future</a:t>
            </a:r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4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Cover memo: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Information on all programs/fellowships and deadlines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Talking points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Length of relationship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What you did in the class/lab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Anything you want addressed (test scores, difficult semester, challenges/barriers)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9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programs ask for?</a:t>
            </a:r>
          </a:p>
          <a:p>
            <a:r>
              <a:rPr lang="en-US" sz="2400" dirty="0"/>
              <a:t>Discuss basic format</a:t>
            </a:r>
          </a:p>
          <a:p>
            <a:r>
              <a:rPr lang="en-US" sz="2400" dirty="0"/>
              <a:t>Review a sample letter</a:t>
            </a:r>
          </a:p>
          <a:p>
            <a:r>
              <a:rPr lang="en-US" sz="2400" dirty="0"/>
              <a:t>What to provide faculty</a:t>
            </a:r>
          </a:p>
          <a:p>
            <a:r>
              <a:rPr lang="en-US" sz="2400" dirty="0"/>
              <a:t>Overview if sample cover memo</a:t>
            </a:r>
          </a:p>
          <a:p>
            <a:r>
              <a:rPr lang="en-US" sz="2400" dirty="0"/>
              <a:t>When and how to ask faculty for a letter</a:t>
            </a:r>
          </a:p>
        </p:txBody>
      </p:sp>
    </p:spTree>
    <p:extLst>
      <p:ext uri="{BB962C8B-B14F-4D97-AF65-F5344CB8AC3E}">
        <p14:creationId xmlns:p14="http://schemas.microsoft.com/office/powerpoint/2010/main" val="250210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Other items of importance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Keep recommenders in the loop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Show appreciation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No gifts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Send handwritten thank you cards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Send notices when you get in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 lvl="1">
              <a:lnSpc>
                <a:spcPct val="80000"/>
              </a:lnSpc>
            </a:pPr>
            <a:endParaRPr lang="en-US" alt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3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Sample Cover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Successful cover memo</a:t>
            </a:r>
          </a:p>
          <a:p>
            <a:r>
              <a:rPr lang="en-US" sz="2400" dirty="0"/>
              <a:t>Nutritional Sciences student</a:t>
            </a:r>
          </a:p>
          <a:p>
            <a:r>
              <a:rPr lang="en-US" sz="2400" dirty="0"/>
              <a:t>Master’s and PhD programs</a:t>
            </a:r>
          </a:p>
        </p:txBody>
      </p:sp>
    </p:spTree>
    <p:extLst>
      <p:ext uri="{BB962C8B-B14F-4D97-AF65-F5344CB8AC3E}">
        <p14:creationId xmlns:p14="http://schemas.microsoft.com/office/powerpoint/2010/main" val="308999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Asking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737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Who should you ask for a letter?</a:t>
            </a:r>
          </a:p>
          <a:p>
            <a:pPr lvl="1"/>
            <a:r>
              <a:rPr lang="en-US" sz="2400" dirty="0"/>
              <a:t>Faculty member (not any faculty member)</a:t>
            </a:r>
          </a:p>
          <a:p>
            <a:pPr lvl="1"/>
            <a:r>
              <a:rPr lang="en-US" sz="2400" dirty="0"/>
              <a:t>Ask for a strong letter of recommendation</a:t>
            </a:r>
          </a:p>
          <a:p>
            <a:r>
              <a:rPr lang="en-US" sz="2600" dirty="0"/>
              <a:t>How should you ask for a letter?</a:t>
            </a:r>
          </a:p>
          <a:p>
            <a:pPr lvl="1"/>
            <a:r>
              <a:rPr lang="en-US" sz="2400" dirty="0"/>
              <a:t>In person</a:t>
            </a:r>
          </a:p>
          <a:p>
            <a:pPr lvl="1"/>
            <a:r>
              <a:rPr lang="en-US" sz="2400" dirty="0"/>
              <a:t>Why?</a:t>
            </a:r>
          </a:p>
          <a:p>
            <a:r>
              <a:rPr lang="en-US" sz="2600" dirty="0"/>
              <a:t>When should you ask for a letter?</a:t>
            </a:r>
          </a:p>
          <a:p>
            <a:r>
              <a:rPr lang="en-US" sz="2600" dirty="0"/>
              <a:t>What is sufficient time?</a:t>
            </a:r>
          </a:p>
          <a:p>
            <a:pPr lvl="1"/>
            <a:r>
              <a:rPr lang="en-US" sz="2400" dirty="0"/>
              <a:t>Four weeks?</a:t>
            </a:r>
          </a:p>
          <a:p>
            <a:pPr lvl="1"/>
            <a:r>
              <a:rPr lang="en-US" sz="2400" dirty="0"/>
              <a:t>Then a reminder at two weeks before deadline</a:t>
            </a:r>
          </a:p>
        </p:txBody>
      </p:sp>
    </p:spTree>
    <p:extLst>
      <p:ext uri="{BB962C8B-B14F-4D97-AF65-F5344CB8AC3E}">
        <p14:creationId xmlns:p14="http://schemas.microsoft.com/office/powerpoint/2010/main" val="41021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Asking for a Letter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0CD3A3-E135-0ADA-5CA9-A47FFAC08AC0}"/>
              </a:ext>
            </a:extLst>
          </p:cNvPr>
          <p:cNvCxnSpPr>
            <a:cxnSpLocks/>
          </p:cNvCxnSpPr>
          <p:nvPr/>
        </p:nvCxnSpPr>
        <p:spPr>
          <a:xfrm>
            <a:off x="699726" y="4284133"/>
            <a:ext cx="5396274" cy="169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EF8485-9450-13E3-9743-0A383B54F732}"/>
              </a:ext>
            </a:extLst>
          </p:cNvPr>
          <p:cNvCxnSpPr>
            <a:cxnSpLocks/>
          </p:cNvCxnSpPr>
          <p:nvPr/>
        </p:nvCxnSpPr>
        <p:spPr>
          <a:xfrm>
            <a:off x="6096000" y="4301066"/>
            <a:ext cx="5003800" cy="169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FD8C59D1-082C-8E4E-5BD4-0DD84FFFF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158" y="4451115"/>
            <a:ext cx="224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December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FD92E358-4541-1A23-028F-27C6FF94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433125"/>
            <a:ext cx="2247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November 17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592E5B-7001-1F7C-2DBC-ADF70DE65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26" y="4433125"/>
            <a:ext cx="2099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October 20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7FB3F3EF-2292-A49D-2932-4ADDCA85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45" y="3296849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/>
              <a:t>Two weeks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Troubleshooting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61FF91E4-6C0B-B931-C74B-95291C80C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16" y="3296850"/>
            <a:ext cx="50745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/>
              <a:t>Four weeks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Need to release email requests</a:t>
            </a:r>
          </a:p>
        </p:txBody>
      </p:sp>
    </p:spTree>
    <p:extLst>
      <p:ext uri="{BB962C8B-B14F-4D97-AF65-F5344CB8AC3E}">
        <p14:creationId xmlns:p14="http://schemas.microsoft.com/office/powerpoint/2010/main" val="373264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6C2-1CF4-C7CD-4762-BA12C5E5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BE3E-4AA2-F75F-8D09-53137551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What if I just worked with the graduate student and my PI does not know me?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What if I am applying to 19 programs and I do not want to bother my PI?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What if I do not have a CV or statement?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Statement by September 30</a:t>
            </a:r>
            <a:r>
              <a:rPr lang="en-US" sz="2200" b="1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sz="2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CV by September 30</a:t>
            </a:r>
            <a:r>
              <a:rPr lang="en-US" sz="2200" b="1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What if my professor wants me to write my own letter?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What if three of my professors ask me to write my own letters? </a:t>
            </a:r>
          </a:p>
        </p:txBody>
      </p:sp>
    </p:spTree>
    <p:extLst>
      <p:ext uri="{BB962C8B-B14F-4D97-AF65-F5344CB8AC3E}">
        <p14:creationId xmlns:p14="http://schemas.microsoft.com/office/powerpoint/2010/main" val="1369892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6C2-1CF4-C7CD-4762-BA12C5E5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BE3E-4AA2-F75F-8D09-53137551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What did work:</a:t>
            </a:r>
          </a:p>
          <a:p>
            <a:r>
              <a:rPr lang="en-US" altLang="en-US" sz="2600" dirty="0"/>
              <a:t>Angelia (clinical psych programs: 21 schools)</a:t>
            </a:r>
          </a:p>
          <a:p>
            <a:pPr lvl="1"/>
            <a:r>
              <a:rPr lang="en-US" altLang="en-US" sz="2600" dirty="0"/>
              <a:t>got into one</a:t>
            </a:r>
          </a:p>
          <a:p>
            <a:pPr lvl="1"/>
            <a:r>
              <a:rPr lang="en-US" altLang="en-US" sz="2600" dirty="0"/>
              <a:t>came into office and we submitted all of them together</a:t>
            </a:r>
          </a:p>
          <a:p>
            <a:r>
              <a:rPr lang="en-US" altLang="en-US" sz="2600" dirty="0"/>
              <a:t>Ana (BioMed:16 schools)</a:t>
            </a:r>
          </a:p>
          <a:p>
            <a:pPr lvl="1"/>
            <a:r>
              <a:rPr lang="en-US" altLang="en-US" sz="2600" dirty="0"/>
              <a:t>Organized</a:t>
            </a:r>
          </a:p>
          <a:p>
            <a:pPr lvl="1"/>
            <a:r>
              <a:rPr lang="en-US" altLang="en-US" sz="2600" dirty="0"/>
              <a:t>provided all the info faculty needed</a:t>
            </a:r>
          </a:p>
          <a:p>
            <a:pPr lvl="1"/>
            <a:r>
              <a:rPr lang="en-US" altLang="en-US" sz="2600" dirty="0"/>
              <a:t>had a check list and just followed that</a:t>
            </a:r>
          </a:p>
          <a:p>
            <a:r>
              <a:rPr lang="en-US" altLang="en-US" sz="2600" dirty="0"/>
              <a:t>Susan (Psychology:19 schools)</a:t>
            </a:r>
          </a:p>
          <a:p>
            <a:pPr lvl="1"/>
            <a:r>
              <a:rPr lang="en-US" altLang="en-US" sz="2600" dirty="0"/>
              <a:t>Organized</a:t>
            </a:r>
          </a:p>
          <a:p>
            <a:pPr lvl="1"/>
            <a:r>
              <a:rPr lang="en-US" altLang="en-US" sz="2600" dirty="0"/>
              <a:t>provided all the info faculty needed</a:t>
            </a:r>
          </a:p>
          <a:p>
            <a:pPr lvl="1"/>
            <a:r>
              <a:rPr lang="en-US" altLang="en-US" sz="2600" dirty="0"/>
              <a:t>had a check list and just followed that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6C2-1CF4-C7CD-4762-BA12C5E5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BE3E-4AA2-F75F-8D09-53137551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did not work: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Letter said PhD program at Penn State when it was actually </a:t>
            </a:r>
            <a:r>
              <a:rPr lang="en-US" altLang="en-US" sz="2400" b="1" i="1" dirty="0"/>
              <a:t>U of Penn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Students who apply to Masters and PhD programs and </a:t>
            </a:r>
            <a:r>
              <a:rPr lang="en-US" altLang="en-US" sz="2400" b="1" i="1" dirty="0"/>
              <a:t>all letters read PhD program </a:t>
            </a:r>
            <a:r>
              <a:rPr lang="en-US" altLang="en-US" sz="2400" dirty="0"/>
              <a:t>in Engineering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Letter said PhD program in Biomedical Engineering when it was actually </a:t>
            </a:r>
            <a:r>
              <a:rPr lang="en-US" altLang="en-US" sz="2400" b="1" i="1" dirty="0"/>
              <a:t>Biological Design</a:t>
            </a:r>
          </a:p>
          <a:p>
            <a:pPr>
              <a:lnSpc>
                <a:spcPct val="90000"/>
              </a:lnSpc>
            </a:pPr>
            <a:endParaRPr lang="en-US" sz="2400" b="1" i="1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b="1" i="1" dirty="0"/>
              <a:t>Proofread!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881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B6C2-1CF4-C7CD-4762-BA12C5E5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BE3E-4AA2-F75F-8D09-53137551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Jacqueline C. Larriva, ABD</a:t>
            </a:r>
          </a:p>
          <a:p>
            <a:pPr marL="0" indent="0" algn="ctr">
              <a:buNone/>
            </a:pPr>
            <a:r>
              <a:rPr lang="en-US" sz="3200" dirty="0" err="1"/>
              <a:t>jlarriva@arizona.edu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 programs ask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National Science Foundation (NSF)</a:t>
            </a:r>
          </a:p>
          <a:p>
            <a:r>
              <a:rPr lang="en-US" sz="2400" dirty="0"/>
              <a:t>The reference letter (letter of recommendation) should:</a:t>
            </a:r>
          </a:p>
          <a:p>
            <a:pPr lvl="1"/>
            <a:r>
              <a:rPr lang="en-US" sz="2200" dirty="0"/>
              <a:t>Provide details explaining the nature of the relationship to the applicant</a:t>
            </a:r>
          </a:p>
          <a:p>
            <a:pPr lvl="1"/>
            <a:r>
              <a:rPr lang="en-US" sz="2200" dirty="0"/>
              <a:t>Comments on the applicant’s potential and prior research experiences</a:t>
            </a:r>
          </a:p>
          <a:p>
            <a:pPr lvl="1"/>
            <a:r>
              <a:rPr lang="en-US" sz="2200" dirty="0"/>
              <a:t>Statements about the applicant’s proposed research</a:t>
            </a:r>
          </a:p>
          <a:p>
            <a:pPr lvl="1"/>
            <a:r>
              <a:rPr lang="en-US" sz="2200" dirty="0"/>
              <a:t>Any other information to enable review panels to evaluate the application according to the NSF Merit Review Criteria of </a:t>
            </a:r>
            <a:r>
              <a:rPr lang="en-US" sz="2200" b="1" i="1" dirty="0"/>
              <a:t>Intellectual Merit </a:t>
            </a:r>
            <a:r>
              <a:rPr lang="en-US" sz="2200" dirty="0"/>
              <a:t>and </a:t>
            </a:r>
            <a:r>
              <a:rPr lang="en-US" sz="2200" b="1" i="1" dirty="0"/>
              <a:t>Broader Impacts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36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 programs ask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University of California – Berkeley</a:t>
            </a:r>
          </a:p>
          <a:p>
            <a:r>
              <a:rPr lang="en-US" sz="2400" dirty="0"/>
              <a:t>Your recommenders are asked to give their personal impressions of your</a:t>
            </a:r>
          </a:p>
          <a:p>
            <a:pPr lvl="1"/>
            <a:r>
              <a:rPr lang="en-US" sz="2200" dirty="0"/>
              <a:t>Intellectual ability</a:t>
            </a:r>
          </a:p>
          <a:p>
            <a:pPr lvl="1"/>
            <a:r>
              <a:rPr lang="en-US" sz="2200" dirty="0"/>
              <a:t>Aptitude in research or professional skills</a:t>
            </a:r>
          </a:p>
          <a:p>
            <a:pPr lvl="1"/>
            <a:r>
              <a:rPr lang="en-US" sz="2200" dirty="0"/>
              <a:t>Character</a:t>
            </a:r>
          </a:p>
          <a:p>
            <a:pPr lvl="1"/>
            <a:r>
              <a:rPr lang="en-US" sz="2200" dirty="0"/>
              <a:t>Quality of your previous work</a:t>
            </a:r>
          </a:p>
          <a:p>
            <a:pPr lvl="1"/>
            <a:r>
              <a:rPr lang="en-US" sz="2200" dirty="0"/>
              <a:t>Potential for future productive scholarship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50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University of California – Berkeley (continued)</a:t>
            </a:r>
          </a:p>
          <a:p>
            <a:r>
              <a:rPr lang="en-US" sz="2400" dirty="0"/>
              <a:t>Applicants may waive the right to inspect their letters of recommendation on a voluntary basis</a:t>
            </a:r>
          </a:p>
          <a:p>
            <a:r>
              <a:rPr lang="en-US" sz="2400" dirty="0"/>
              <a:t>To waive access to your letters, complete the waiver section of the Letter of Recommendation</a:t>
            </a:r>
          </a:p>
          <a:p>
            <a:r>
              <a:rPr lang="en-US" sz="2400" dirty="0"/>
              <a:t>We highly recommend that you waive your access for all letters, why?</a:t>
            </a:r>
          </a:p>
        </p:txBody>
      </p:sp>
    </p:spTree>
    <p:extLst>
      <p:ext uri="{BB962C8B-B14F-4D97-AF65-F5344CB8AC3E}">
        <p14:creationId xmlns:p14="http://schemas.microsoft.com/office/powerpoint/2010/main" val="37915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4-Paragraph letter:</a:t>
            </a:r>
          </a:p>
          <a:p>
            <a:pPr marL="324000" lvl="1" indent="0">
              <a:buNone/>
            </a:pPr>
            <a:r>
              <a:rPr lang="en-US" sz="2200" dirty="0"/>
              <a:t>Dear Admissions Committee: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Paragraph 1 – Introduction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Paragraph 2 – Details about research/academic experience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Paragraph 3 – Personal interaction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200" dirty="0"/>
              <a:t>Paragraph 4 – Conclusion</a:t>
            </a:r>
          </a:p>
          <a:p>
            <a:pPr marL="324000" lvl="1" indent="0">
              <a:buNone/>
            </a:pPr>
            <a:r>
              <a:rPr lang="en-US" sz="2200" dirty="0"/>
              <a:t>Sincerely,</a:t>
            </a:r>
          </a:p>
          <a:p>
            <a:pPr marL="324000" lvl="1" indent="0">
              <a:buNone/>
            </a:pPr>
            <a:r>
              <a:rPr lang="en-US" sz="2200" dirty="0"/>
              <a:t>Andrew Huerta, PhD</a:t>
            </a:r>
          </a:p>
        </p:txBody>
      </p:sp>
    </p:spTree>
    <p:extLst>
      <p:ext uri="{BB962C8B-B14F-4D97-AF65-F5344CB8AC3E}">
        <p14:creationId xmlns:p14="http://schemas.microsoft.com/office/powerpoint/2010/main" val="153562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Paragraph 1 – Introduction</a:t>
            </a:r>
          </a:p>
          <a:p>
            <a:r>
              <a:rPr lang="en-US" sz="2400" dirty="0"/>
              <a:t>What should it be?</a:t>
            </a:r>
          </a:p>
          <a:p>
            <a:r>
              <a:rPr lang="en-US" sz="2400" dirty="0"/>
              <a:t>What should be included?</a:t>
            </a:r>
          </a:p>
          <a:p>
            <a:pPr lvl="1"/>
            <a:r>
              <a:rPr lang="en-US" sz="2200" dirty="0"/>
              <a:t>Who the student is</a:t>
            </a:r>
          </a:p>
          <a:p>
            <a:pPr lvl="1"/>
            <a:r>
              <a:rPr lang="en-US" sz="2200" dirty="0"/>
              <a:t>What program they are applying to</a:t>
            </a:r>
          </a:p>
          <a:p>
            <a:pPr lvl="1"/>
            <a:r>
              <a:rPr lang="en-US" sz="2200" dirty="0"/>
              <a:t>What capacity you know the student</a:t>
            </a:r>
          </a:p>
        </p:txBody>
      </p:sp>
    </p:spTree>
    <p:extLst>
      <p:ext uri="{BB962C8B-B14F-4D97-AF65-F5344CB8AC3E}">
        <p14:creationId xmlns:p14="http://schemas.microsoft.com/office/powerpoint/2010/main" val="23958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Paragraph 2 – Details about research/academic experience</a:t>
            </a:r>
          </a:p>
          <a:p>
            <a:r>
              <a:rPr lang="en-US" sz="2400" dirty="0"/>
              <a:t>What should it be?</a:t>
            </a:r>
          </a:p>
          <a:p>
            <a:r>
              <a:rPr lang="en-US" sz="2400" dirty="0"/>
              <a:t>What should be included?</a:t>
            </a:r>
          </a:p>
          <a:p>
            <a:pPr lvl="1"/>
            <a:r>
              <a:rPr lang="en-US" sz="2200" dirty="0"/>
              <a:t>More specific details about research/academic experience (observational)</a:t>
            </a:r>
          </a:p>
          <a:p>
            <a:pPr lvl="1"/>
            <a:r>
              <a:rPr lang="en-US" sz="2200" dirty="0"/>
              <a:t>Your potential and prior experience</a:t>
            </a:r>
          </a:p>
          <a:p>
            <a:pPr lvl="1"/>
            <a:r>
              <a:rPr lang="en-US" sz="2200" dirty="0"/>
              <a:t>Focused on academics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6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EDC-C288-CC97-33A8-A583853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format for a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0983-A45A-A32A-CCE6-6B4607DF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Paragraph 3 – Personal interaction</a:t>
            </a:r>
          </a:p>
          <a:p>
            <a:r>
              <a:rPr lang="en-US" sz="2400" dirty="0"/>
              <a:t>What should it be?</a:t>
            </a:r>
          </a:p>
          <a:p>
            <a:r>
              <a:rPr lang="en-US" sz="2400" dirty="0"/>
              <a:t>What should be included?</a:t>
            </a:r>
          </a:p>
          <a:p>
            <a:pPr marL="990600" lvl="1" indent="-533400"/>
            <a:r>
              <a:rPr lang="en-US" altLang="en-US" sz="2200" dirty="0"/>
              <a:t>Strengths/weaknesses/descriptors/examples</a:t>
            </a:r>
          </a:p>
          <a:p>
            <a:pPr marL="990600" lvl="1" indent="-533400"/>
            <a:r>
              <a:rPr lang="en-US" altLang="en-US" sz="2200" dirty="0"/>
              <a:t>Intellectual ability and your character</a:t>
            </a:r>
          </a:p>
          <a:p>
            <a:pPr marL="990600" lvl="1" indent="-533400"/>
            <a:r>
              <a:rPr lang="en-US" altLang="en-US" sz="2200" dirty="0"/>
              <a:t>Focused more on personal interactions</a:t>
            </a:r>
          </a:p>
          <a:p>
            <a:pPr marL="990600" lvl="1" indent="-533400"/>
            <a:r>
              <a:rPr lang="en-US" altLang="en-US" sz="2200" dirty="0"/>
              <a:t>Personal info to build you up, scholarships, conference presentations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{84970907-CA87-DE45-9705-030D8CF79975}tf10001123</Template>
  <TotalTime>157</TotalTime>
  <Words>1045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 2</vt:lpstr>
      <vt:lpstr>Dividend</vt:lpstr>
      <vt:lpstr>Letters of Recommendation</vt:lpstr>
      <vt:lpstr>Objectives</vt:lpstr>
      <vt:lpstr>What do programs ask for?</vt:lpstr>
      <vt:lpstr>What do programs ask for?</vt:lpstr>
      <vt:lpstr>basic format</vt:lpstr>
      <vt:lpstr>basic format for a Letter</vt:lpstr>
      <vt:lpstr>basic format for a Letter</vt:lpstr>
      <vt:lpstr>basic format for a Letter</vt:lpstr>
      <vt:lpstr>basic format for a Letter</vt:lpstr>
      <vt:lpstr>basic format for a Letter</vt:lpstr>
      <vt:lpstr>Basic Format</vt:lpstr>
      <vt:lpstr>Sample Letter</vt:lpstr>
      <vt:lpstr>Supplemental Information</vt:lpstr>
      <vt:lpstr>Supplemental Information</vt:lpstr>
      <vt:lpstr>Supplemental Information</vt:lpstr>
      <vt:lpstr>Supplemental Information</vt:lpstr>
      <vt:lpstr>Supplemental Information</vt:lpstr>
      <vt:lpstr>Supplemental Information</vt:lpstr>
      <vt:lpstr>Supplemental Information</vt:lpstr>
      <vt:lpstr>Supplemental Information</vt:lpstr>
      <vt:lpstr>Sample Cover Memo</vt:lpstr>
      <vt:lpstr>Asking for a Letter</vt:lpstr>
      <vt:lpstr>Asking for a Letter</vt:lpstr>
      <vt:lpstr>Common Concerns</vt:lpstr>
      <vt:lpstr>Scenarios</vt:lpstr>
      <vt:lpstr>Scenarios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Letters of Recommendation</dc:title>
  <dc:creator>Larriva, Jacqueline Christine - (jlarriva)</dc:creator>
  <cp:lastModifiedBy>Huerta, Andrew L - (ahuerta)</cp:lastModifiedBy>
  <cp:revision>3</cp:revision>
  <dcterms:created xsi:type="dcterms:W3CDTF">2022-09-01T16:36:06Z</dcterms:created>
  <dcterms:modified xsi:type="dcterms:W3CDTF">2022-09-02T18:02:50Z</dcterms:modified>
</cp:coreProperties>
</file>