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EFAF8"/>
    <a:srgbClr val="FFFCFB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4" d="100"/>
          <a:sy n="214" d="100"/>
        </p:scale>
        <p:origin x="26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F64B-182F-49B1-8246-4782C4F0CC7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ED86D-0EAA-4AA0-806F-4D16E68B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D3F436-0DA2-47FF-BA73-7279B8D8749C}" type="slidenum">
              <a:rPr lang="en-US" altLang="en-US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28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048658-C02A-463A-9160-6A09F35A63DE}" type="slidenum">
              <a:rPr lang="en-US" altLang="en-US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29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FE115-16F6-4E0C-9E3F-8202ABEB4855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082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22D87B-19F7-46C7-9BBE-FDEF4E87A265}" type="slidenum">
              <a:rPr lang="en-US" altLang="en-US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51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8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4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B9EE-3CE9-4977-BC06-8AD1D521FB83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553: Background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505-A775-480D-A536-2BD02355AAFE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553: Background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63CD-D0A9-4719-96D2-8E9296B1B74F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553: Background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8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05771"/>
            <a:ext cx="3886200" cy="4671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05771"/>
            <a:ext cx="3886200" cy="4671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6887-7B91-41E6-9B80-8AA46CA7C98A}" type="datetime1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553: Background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8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FA7A-3760-4A2E-B2A3-391CEB02BA6C}" type="datetime1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553: Background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8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C3EC-E420-46AE-B5A8-89B353C60C9C}" type="datetime1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553: Background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2DDB-B0E3-4898-B53F-B55F385D7BA0}" type="datetime1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553: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6818"/>
            <a:ext cx="7886700" cy="4760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D0649-BCBA-4FE9-A4AB-0AA286EABB37}" type="datetime1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 553: Background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7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accent2"/>
        </a:buClr>
        <a:buFont typeface="Calibri" panose="020F0502020204030204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rgbClr val="0070C0"/>
        </a:buClr>
        <a:buFont typeface="Courier New" panose="02070309020205020404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5913" y="1043492"/>
            <a:ext cx="8559146" cy="3044414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dirty="0" err="1">
                <a:latin typeface="+mj-lt"/>
              </a:rPr>
              <a:t>CSc</a:t>
            </a:r>
            <a:r>
              <a:rPr lang="en-US" dirty="0">
                <a:latin typeface="+mj-lt"/>
              </a:rPr>
              <a:t> 553</a:t>
            </a:r>
            <a:br>
              <a:rPr lang="en-US" sz="4200" dirty="0">
                <a:latin typeface="+mj-lt"/>
              </a:rPr>
            </a:br>
            <a:r>
              <a:rPr lang="en-US" sz="5400" dirty="0">
                <a:latin typeface="+mj-lt"/>
              </a:rPr>
              <a:t>Principles of Compilation</a:t>
            </a:r>
            <a:br>
              <a:rPr lang="en-US" sz="4800" dirty="0">
                <a:latin typeface="+mj-lt"/>
              </a:rPr>
            </a:br>
            <a:r>
              <a:rPr lang="en-US" sz="2400" dirty="0">
                <a:latin typeface="+mj-lt"/>
              </a:rPr>
              <a:t> </a:t>
            </a:r>
            <a:br>
              <a:rPr lang="en-US" sz="4800" dirty="0">
                <a:latin typeface="+mj-lt"/>
              </a:rPr>
            </a:br>
            <a:r>
              <a:rPr lang="en-US" sz="4000" dirty="0"/>
              <a:t>01. Background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5913" y="4527195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Saumya Debray</a:t>
            </a:r>
          </a:p>
          <a:p>
            <a:pPr algn="l"/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University of Arizona</a:t>
            </a:r>
          </a:p>
          <a:p>
            <a:pPr algn="l"/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Tucson, AZ 85721</a:t>
            </a:r>
          </a:p>
        </p:txBody>
      </p:sp>
    </p:spTree>
    <p:extLst>
      <p:ext uri="{BB962C8B-B14F-4D97-AF65-F5344CB8AC3E}">
        <p14:creationId xmlns:p14="http://schemas.microsoft.com/office/powerpoint/2010/main" val="315133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Grouping of Phases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7F48ED-8BA3-4274-AEAB-7EE1B6677A57}" type="slidenum">
              <a:rPr lang="en-US" altLang="en-US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>
              <a:solidFill>
                <a:srgbClr val="898989"/>
              </a:solidFill>
            </a:endParaRPr>
          </a:p>
        </p:txBody>
      </p:sp>
      <p:graphicFrame>
        <p:nvGraphicFramePr>
          <p:cNvPr id="41051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93557"/>
              </p:ext>
            </p:extLst>
          </p:nvPr>
        </p:nvGraphicFramePr>
        <p:xfrm>
          <a:off x="630936" y="1417320"/>
          <a:ext cx="7696200" cy="4571999"/>
        </p:xfrm>
        <a:graphic>
          <a:graphicData uri="http://schemas.openxmlformats.org/drawingml/2006/table">
            <a:tbl>
              <a:tblPr/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89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Front end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: machine-independent phases: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charset="0"/>
                        </a:rPr>
                        <a:t>   Lexical analysis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charset="0"/>
                        </a:rPr>
                        <a:t>   Syntax analysis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charset="0"/>
                        </a:rPr>
                        <a:t>   Semantic analysis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  Intermediate code generation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  some code optimization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09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Back end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: machine-dependent phases: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  Final code generation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8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  machine-dependent optimizations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7" name="Right Brace 36"/>
          <p:cNvSpPr/>
          <p:nvPr/>
        </p:nvSpPr>
        <p:spPr>
          <a:xfrm>
            <a:off x="6488430" y="1978277"/>
            <a:ext cx="381000" cy="1862880"/>
          </a:xfrm>
          <a:prstGeom prst="rightBrace">
            <a:avLst>
              <a:gd name="adj1" fmla="val 3174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ight Brace 37"/>
          <p:cNvSpPr/>
          <p:nvPr/>
        </p:nvSpPr>
        <p:spPr>
          <a:xfrm>
            <a:off x="6597015" y="3583370"/>
            <a:ext cx="381000" cy="2286000"/>
          </a:xfrm>
          <a:prstGeom prst="rightBrace">
            <a:avLst>
              <a:gd name="adj1" fmla="val 34089"/>
              <a:gd name="adj2" fmla="val 48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12" name="TextBox 38"/>
          <p:cNvSpPr txBox="1">
            <a:spLocks noChangeArrowheads="1"/>
          </p:cNvSpPr>
          <p:nvPr/>
        </p:nvSpPr>
        <p:spPr bwMode="auto">
          <a:xfrm>
            <a:off x="7068883" y="4469580"/>
            <a:ext cx="1366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/>
              <a:t>CSc</a:t>
            </a:r>
            <a:r>
              <a:rPr lang="en-US" altLang="en-US" sz="2400" dirty="0"/>
              <a:t> 553</a:t>
            </a:r>
          </a:p>
        </p:txBody>
      </p:sp>
      <p:sp>
        <p:nvSpPr>
          <p:cNvPr id="8213" name="TextBox 39"/>
          <p:cNvSpPr txBox="1">
            <a:spLocks noChangeArrowheads="1"/>
          </p:cNvSpPr>
          <p:nvPr/>
        </p:nvSpPr>
        <p:spPr bwMode="auto">
          <a:xfrm>
            <a:off x="7086600" y="2667000"/>
            <a:ext cx="1366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CSc 453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2297430" y="3502277"/>
            <a:ext cx="5943600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50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Course Objectives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/>
              <a:t>Understand advanced concepts in compiler design and implementation, esp. program analysis and optimization</a:t>
            </a:r>
            <a:r>
              <a:rPr lang="en-US" altLang="en-US" sz="3300" dirty="0">
                <a:latin typeface="Arial Narrow" panose="020B0606020202030204" pitchFamily="34" charset="0"/>
              </a:rPr>
              <a:t>.</a:t>
            </a:r>
            <a:endParaRPr lang="en-US" altLang="en-US" sz="2500" dirty="0">
              <a:latin typeface="Arial Narrow" panose="020B0606020202030204" pitchFamily="34" charset="0"/>
            </a:endParaRPr>
          </a:p>
          <a:p>
            <a:pPr eaLnBrk="1" hangingPunct="1"/>
            <a:r>
              <a:rPr lang="en-US" altLang="en-US" sz="2600" dirty="0"/>
              <a:t>Understand how source language programs are implemented at the machine level.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438F35-67DD-40C5-8004-BEEF9891DAB4}" type="slidenum">
              <a:rPr lang="en-US" altLang="en-US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8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Compilers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A </a:t>
            </a:r>
            <a:r>
              <a:rPr lang="en-US" altLang="en-US" sz="2600" i="1" u="sng" dirty="0"/>
              <a:t>compiler</a:t>
            </a:r>
            <a:r>
              <a:rPr lang="en-US" altLang="en-US" sz="2600" dirty="0"/>
              <a:t>  (more generally, </a:t>
            </a:r>
            <a:r>
              <a:rPr lang="en-US" altLang="en-US" sz="2600" i="1" u="sng" dirty="0"/>
              <a:t>translator</a:t>
            </a:r>
            <a:r>
              <a:rPr lang="en-US" altLang="en-US" sz="2600" dirty="0"/>
              <a:t>) maps </a:t>
            </a:r>
            <a:r>
              <a:rPr lang="en-US" altLang="en-US" sz="2600" i="1" dirty="0"/>
              <a:t>source language strings </a:t>
            </a:r>
            <a:r>
              <a:rPr lang="en-US" altLang="en-US" sz="2600" dirty="0"/>
              <a:t>to “equivalent” </a:t>
            </a:r>
            <a:r>
              <a:rPr lang="en-US" altLang="en-US" sz="2600" i="1" dirty="0"/>
              <a:t>target language strings</a:t>
            </a:r>
            <a:r>
              <a:rPr lang="en-US" altLang="en-US" sz="2600" dirty="0"/>
              <a:t>.  E.g.:</a:t>
            </a:r>
          </a:p>
          <a:p>
            <a:pPr marL="692150" lvl="1" indent="-347663" eaLnBrk="1" hangingPunct="1"/>
            <a:r>
              <a:rPr lang="en-US" altLang="en-US" sz="2300" dirty="0" err="1"/>
              <a:t>gcc</a:t>
            </a:r>
            <a:r>
              <a:rPr lang="en-US" altLang="en-US" sz="2300" dirty="0"/>
              <a:t> : C/C++ programs to assembly/machine code</a:t>
            </a:r>
          </a:p>
          <a:p>
            <a:pPr marL="692150" lvl="1" indent="-347663" eaLnBrk="1" hangingPunct="1"/>
            <a:r>
              <a:rPr lang="en-US" altLang="en-US" sz="2300" dirty="0"/>
              <a:t>f2c : Fortran programs to C programs</a:t>
            </a:r>
          </a:p>
          <a:p>
            <a:pPr marL="692150" lvl="1" indent="-347663" eaLnBrk="1" hangingPunct="1"/>
            <a:r>
              <a:rPr lang="en-US" altLang="en-US" sz="2300" dirty="0"/>
              <a:t>latex2html: Latex documents to HTML documents</a:t>
            </a:r>
          </a:p>
          <a:p>
            <a:pPr marL="692150" lvl="1" indent="-347663" eaLnBrk="1" hangingPunct="1"/>
            <a:r>
              <a:rPr lang="en-US" altLang="en-US" sz="2300" dirty="0" err="1"/>
              <a:t>javac</a:t>
            </a:r>
            <a:r>
              <a:rPr lang="en-US" altLang="en-US" sz="2300" dirty="0"/>
              <a:t> : Java programs to JVM byte code</a:t>
            </a:r>
          </a:p>
          <a:p>
            <a:pPr marL="692150" lvl="1" indent="-347663" eaLnBrk="1" hangingPunct="1"/>
            <a:r>
              <a:rPr lang="en-US" altLang="en-US" sz="2300" dirty="0"/>
              <a:t>ps2pdf: PostScript files to PDF files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300" i="1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250EBC4-EB65-46D0-BDF5-F41279851AAF}" type="slidenum">
              <a:rPr lang="en-US" altLang="en-US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33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commonly used translator:</a:t>
            </a:r>
            <a:br>
              <a:rPr lang="en-US" dirty="0"/>
            </a:br>
            <a:r>
              <a:rPr lang="en-US" dirty="0"/>
              <a:t>The Web Browser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Gecko </a:t>
            </a:r>
          </a:p>
          <a:p>
            <a:r>
              <a:rPr lang="en-US" sz="1600" b="0" dirty="0"/>
              <a:t>(rendering engine for Firefox):</a:t>
            </a:r>
          </a:p>
        </p:txBody>
      </p:sp>
      <p:pic>
        <p:nvPicPr>
          <p:cNvPr id="10" name="Content Placeholder 9" descr="Mozilla-Gecko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7200" y="2438400"/>
            <a:ext cx="3749040" cy="1742343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Webkit</a:t>
            </a:r>
            <a:endParaRPr lang="en-US" dirty="0"/>
          </a:p>
          <a:p>
            <a:r>
              <a:rPr lang="en-US" sz="1600" b="0" dirty="0"/>
              <a:t>(rendering engine for Safari and Chrome):</a:t>
            </a:r>
          </a:p>
        </p:txBody>
      </p:sp>
      <p:pic>
        <p:nvPicPr>
          <p:cNvPr id="11" name="Content Placeholder 10" descr="webkitflow.png.pagespeed.ce.KhQEkvbb3q.png"/>
          <p:cNvPicPr>
            <a:picLocks noGrp="1" noChangeAspect="1"/>
          </p:cNvPicPr>
          <p:nvPr>
            <p:ph sz="quarter" idx="4"/>
          </p:nvPr>
        </p:nvPicPr>
        <p:blipFill>
          <a:blip r:embed="rId4" cstate="print"/>
          <a:stretch>
            <a:fillRect/>
          </a:stretch>
        </p:blipFill>
        <p:spPr>
          <a:xfrm>
            <a:off x="4754880" y="2438400"/>
            <a:ext cx="3749040" cy="173633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B4AA-0ED3-4E24-93DF-F0C3EDA1072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68428" y="5374903"/>
            <a:ext cx="7857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i="1" dirty="0"/>
              <a:t>How Browsers Work: Behind the Scenes of Modern Web Browsers</a:t>
            </a:r>
            <a:r>
              <a:rPr lang="en-US" sz="1400" dirty="0"/>
              <a:t>, by </a:t>
            </a:r>
            <a:r>
              <a:rPr lang="en-US" sz="1400" dirty="0" err="1"/>
              <a:t>Tali</a:t>
            </a:r>
            <a:r>
              <a:rPr lang="en-US" sz="1400" dirty="0"/>
              <a:t> </a:t>
            </a:r>
            <a:r>
              <a:rPr lang="en-US" sz="1400" dirty="0" err="1"/>
              <a:t>Garsiel</a:t>
            </a:r>
            <a:r>
              <a:rPr lang="en-US" sz="1400" dirty="0"/>
              <a:t> &amp; Paul Irish. http://www.html5rocks.com/en/tutorials/internals/howbrowserswork/</a:t>
            </a:r>
          </a:p>
        </p:txBody>
      </p:sp>
      <p:sp>
        <p:nvSpPr>
          <p:cNvPr id="15" name="Right Brace 14"/>
          <p:cNvSpPr/>
          <p:nvPr/>
        </p:nvSpPr>
        <p:spPr>
          <a:xfrm rot="5400000">
            <a:off x="1469134" y="3307847"/>
            <a:ext cx="384048" cy="2286002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5400000">
            <a:off x="3386711" y="3767711"/>
            <a:ext cx="389378" cy="1371601"/>
          </a:xfrm>
          <a:prstGeom prst="rightBrace">
            <a:avLst>
              <a:gd name="adj1" fmla="val 8333"/>
              <a:gd name="adj2" fmla="val 475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34154" y="4642872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front end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50541" y="4628393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back end</a:t>
            </a:r>
          </a:p>
        </p:txBody>
      </p:sp>
      <p:sp>
        <p:nvSpPr>
          <p:cNvPr id="19" name="Right Brace 18"/>
          <p:cNvSpPr/>
          <p:nvPr/>
        </p:nvSpPr>
        <p:spPr>
          <a:xfrm rot="5400000">
            <a:off x="5466970" y="3546731"/>
            <a:ext cx="374139" cy="1798320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7381874" y="3506347"/>
            <a:ext cx="369571" cy="1874520"/>
          </a:xfrm>
          <a:prstGeom prst="rightBrace">
            <a:avLst>
              <a:gd name="adj1" fmla="val 8333"/>
              <a:gd name="adj2" fmla="val 475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96501" y="4628488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front end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88602" y="4628393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back end</a:t>
            </a:r>
          </a:p>
        </p:txBody>
      </p:sp>
    </p:spTree>
    <p:extLst>
      <p:ext uri="{BB962C8B-B14F-4D97-AF65-F5344CB8AC3E}">
        <p14:creationId xmlns:p14="http://schemas.microsoft.com/office/powerpoint/2010/main" val="188522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Languages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300" i="1" dirty="0"/>
              <a:t>Syntax</a:t>
            </a:r>
            <a:r>
              <a:rPr lang="en-US" altLang="en-US" sz="3300" dirty="0"/>
              <a:t>: </a:t>
            </a:r>
          </a:p>
          <a:p>
            <a:pPr marL="692150" lvl="1" indent="-347663" eaLnBrk="1" hangingPunct="1"/>
            <a:r>
              <a:rPr lang="en-US" altLang="en-US" dirty="0"/>
              <a:t>“structural” aspects of program units.</a:t>
            </a:r>
          </a:p>
          <a:p>
            <a:pPr marL="692150" lvl="1" indent="-347663" eaLnBrk="1" hangingPunct="1">
              <a:spcAft>
                <a:spcPts val="1200"/>
              </a:spcAft>
            </a:pPr>
            <a:r>
              <a:rPr lang="en-US" altLang="en-US" dirty="0"/>
              <a:t>specified by a grammar.</a:t>
            </a:r>
          </a:p>
          <a:p>
            <a:pPr eaLnBrk="1" hangingPunct="1"/>
            <a:r>
              <a:rPr lang="en-US" altLang="en-US" sz="3300" i="1" dirty="0"/>
              <a:t>Semantics:</a:t>
            </a:r>
          </a:p>
          <a:p>
            <a:pPr marL="692150" lvl="1" indent="-347663" eaLnBrk="1" hangingPunct="1"/>
            <a:r>
              <a:rPr lang="en-US" altLang="en-US" dirty="0"/>
              <a:t>the “meaning,” i.e., behavior, of program units.</a:t>
            </a:r>
          </a:p>
          <a:p>
            <a:pPr marL="692150" lvl="1" indent="-347663" eaLnBrk="1" hangingPunct="1"/>
            <a:r>
              <a:rPr lang="en-US" altLang="en-US" dirty="0"/>
              <a:t>specified using </a:t>
            </a:r>
            <a:r>
              <a:rPr lang="en-US" altLang="en-US" i="1" u="sng" dirty="0"/>
              <a:t>actions</a:t>
            </a:r>
            <a:r>
              <a:rPr lang="en-US" altLang="en-US" dirty="0"/>
              <a:t> associated with grammar rules.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F76ED9-E603-40E2-A72F-4DC0D9DA6835}" type="slidenum">
              <a:rPr lang="en-US" altLang="en-US">
                <a:solidFill>
                  <a:srgbClr val="898989"/>
                </a:solidFill>
              </a:rPr>
              <a:pPr eaLnBrk="1" hangingPunct="1"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00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a compiler (“phases”)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B4AA-0ED3-4E24-93DF-F0C3EDA10729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447800"/>
            <a:ext cx="8537067" cy="370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0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a compiler (“phases”)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B4AA-0ED3-4E24-93DF-F0C3EDA10729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447800"/>
            <a:ext cx="8537067" cy="370903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3763107" y="2836985"/>
            <a:ext cx="1" cy="1481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94133" y="3795334"/>
            <a:ext cx="1168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high-level IR</a:t>
            </a:r>
          </a:p>
          <a:p>
            <a:r>
              <a:rPr lang="en-US" sz="1400" dirty="0"/>
              <a:t>(syntax trees)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45169" y="3795334"/>
            <a:ext cx="1170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low-level IR</a:t>
            </a:r>
          </a:p>
          <a:p>
            <a:r>
              <a:rPr lang="en-US" sz="1400" dirty="0"/>
              <a:t>(3-addr code)</a:t>
            </a:r>
          </a:p>
        </p:txBody>
      </p:sp>
    </p:spTree>
    <p:extLst>
      <p:ext uri="{BB962C8B-B14F-4D97-AF65-F5344CB8AC3E}">
        <p14:creationId xmlns:p14="http://schemas.microsoft.com/office/powerpoint/2010/main" val="364509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a compiler (“phases”)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B4AA-0ED3-4E24-93DF-F0C3EDA10729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447800"/>
            <a:ext cx="8537067" cy="370903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3763107" y="2836985"/>
            <a:ext cx="1" cy="1481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94133" y="3795334"/>
            <a:ext cx="1168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high-level IR</a:t>
            </a:r>
          </a:p>
          <a:p>
            <a:r>
              <a:rPr lang="en-US" sz="1400" dirty="0"/>
              <a:t>(syntax trees)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45169" y="3795334"/>
            <a:ext cx="1170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low-level IR</a:t>
            </a:r>
          </a:p>
          <a:p>
            <a:r>
              <a:rPr lang="en-US" sz="1400" dirty="0"/>
              <a:t>(3-addr code)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2447" y="3840983"/>
            <a:ext cx="16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Front end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23228" y="5267013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Back end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101968" y="1447800"/>
            <a:ext cx="5013081" cy="239318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8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097871" y="4149968"/>
            <a:ext cx="2850714" cy="1128283"/>
          </a:xfrm>
          <a:prstGeom prst="roundRect">
            <a:avLst/>
          </a:prstGeom>
          <a:solidFill>
            <a:schemeClr val="accent1">
              <a:lumMod val="75000"/>
              <a:alpha val="18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6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Phases of a Compiler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eaLnBrk="1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AutoNum type="arabicPeriod"/>
            </a:pPr>
            <a:r>
              <a:rPr lang="en-US" altLang="en-US" sz="2500" dirty="0"/>
              <a:t>Lexical analysis (“scanning”)</a:t>
            </a:r>
          </a:p>
          <a:p>
            <a:pPr marL="1090613" lvl="2" indent="-396875" eaLnBrk="1" hangingPunct="1">
              <a:lnSpc>
                <a:spcPct val="90000"/>
              </a:lnSpc>
            </a:pPr>
            <a:r>
              <a:rPr lang="en-US" altLang="en-US" sz="1900" dirty="0"/>
              <a:t>Reads in program, groups characters into “tokens”</a:t>
            </a:r>
          </a:p>
          <a:p>
            <a:pPr marL="571500" indent="-571500" eaLnBrk="1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AutoNum type="arabicPeriod"/>
            </a:pPr>
            <a:r>
              <a:rPr lang="en-US" altLang="en-US" sz="2500" dirty="0"/>
              <a:t>Syntax analysis (“parsing”)</a:t>
            </a:r>
          </a:p>
          <a:p>
            <a:pPr marL="1090613" lvl="2" indent="-396875" eaLnBrk="1" hangingPunct="1">
              <a:lnSpc>
                <a:spcPct val="90000"/>
              </a:lnSpc>
            </a:pPr>
            <a:r>
              <a:rPr lang="en-US" altLang="en-US" sz="1700" dirty="0"/>
              <a:t>Structures token sequence according to grammar rules of the language.</a:t>
            </a:r>
          </a:p>
          <a:p>
            <a:pPr marL="571500" indent="-571500" eaLnBrk="1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AutoNum type="arabicPeriod"/>
            </a:pPr>
            <a:r>
              <a:rPr lang="en-US" altLang="en-US" sz="2500" dirty="0"/>
              <a:t>Semantic analysis</a:t>
            </a:r>
          </a:p>
          <a:p>
            <a:pPr marL="1090613" lvl="2" indent="-396875" eaLnBrk="1" hangingPunct="1">
              <a:lnSpc>
                <a:spcPct val="90000"/>
              </a:lnSpc>
            </a:pPr>
            <a:r>
              <a:rPr lang="en-US" altLang="en-US" sz="1800" dirty="0"/>
              <a:t>Checks semantic constraints of the language.</a:t>
            </a:r>
          </a:p>
          <a:p>
            <a:pPr marL="571500" indent="-571500" eaLnBrk="1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AutoNum type="arabicPeriod"/>
            </a:pPr>
            <a:r>
              <a:rPr lang="en-US" altLang="en-US" sz="2500" dirty="0"/>
              <a:t>Intermediate code generation</a:t>
            </a:r>
          </a:p>
          <a:p>
            <a:pPr marL="1090613" lvl="2" indent="-396875" eaLnBrk="1" hangingPunct="1">
              <a:lnSpc>
                <a:spcPct val="90000"/>
              </a:lnSpc>
            </a:pPr>
            <a:r>
              <a:rPr lang="en-US" altLang="en-US" sz="1900" dirty="0"/>
              <a:t>Translates to “lower level” representation.</a:t>
            </a:r>
          </a:p>
          <a:p>
            <a:pPr marL="571500" indent="-571500" eaLnBrk="1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AutoNum type="arabicPeriod"/>
            </a:pPr>
            <a:r>
              <a:rPr lang="en-US" altLang="en-US" sz="2500" dirty="0"/>
              <a:t>Program analysis and code optimization</a:t>
            </a:r>
          </a:p>
          <a:p>
            <a:pPr marL="1090613" lvl="2" indent="-396875" eaLnBrk="1" hangingPunct="1">
              <a:lnSpc>
                <a:spcPct val="90000"/>
              </a:lnSpc>
            </a:pPr>
            <a:r>
              <a:rPr lang="en-US" altLang="en-US" sz="1900" dirty="0"/>
              <a:t>Improves code quality.</a:t>
            </a:r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500" dirty="0"/>
              <a:t>Final code generation.</a:t>
            </a:r>
            <a:endParaRPr lang="en-US" altLang="en-US" sz="23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0B4896-FA6A-4623-95D0-4DE6D30DC310}" type="slidenum">
              <a:rPr lang="en-US" altLang="en-US">
                <a:solidFill>
                  <a:srgbClr val="898989"/>
                </a:solidFill>
              </a:rPr>
              <a:pPr eaLnBrk="1" hangingPunct="1"/>
              <a:t>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8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2578</TotalTime>
  <Words>404</Words>
  <Application>Microsoft Office PowerPoint</Application>
  <PresentationFormat>On-screen Show (4:3)</PresentationFormat>
  <Paragraphs>83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Courier New</vt:lpstr>
      <vt:lpstr>Times New Roman</vt:lpstr>
      <vt:lpstr>Wingdings</vt:lpstr>
      <vt:lpstr>Office Theme</vt:lpstr>
      <vt:lpstr>CSc 553 Principles of Compilation   01. Background</vt:lpstr>
      <vt:lpstr>Course Objectives</vt:lpstr>
      <vt:lpstr>Compilers</vt:lpstr>
      <vt:lpstr>A very commonly used translator: The Web Browser</vt:lpstr>
      <vt:lpstr>Languages</vt:lpstr>
      <vt:lpstr>Structure of a compiler (“phases”)</vt:lpstr>
      <vt:lpstr>Structure of a compiler (“phases”)</vt:lpstr>
      <vt:lpstr>Structure of a compiler (“phases”)</vt:lpstr>
      <vt:lpstr>Phases of a Compiler</vt:lpstr>
      <vt:lpstr>Grouping of Phases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120 Introduction to Computer Programing II</dc:title>
  <dc:creator>Saumya Debray</dc:creator>
  <cp:lastModifiedBy>Debray, Saumya K - (debray)</cp:lastModifiedBy>
  <cp:revision>446</cp:revision>
  <dcterms:created xsi:type="dcterms:W3CDTF">2016-12-07T21:03:03Z</dcterms:created>
  <dcterms:modified xsi:type="dcterms:W3CDTF">2021-01-13T20:07:43Z</dcterms:modified>
</cp:coreProperties>
</file>