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02" r:id="rId3"/>
    <p:sldId id="352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D89"/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2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6630-B3E1-417D-B909-0B69155FA0D8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CFCF-EFC9-4FF8-B984-DB13513658A0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1F7-97A3-4605-8B32-F892E663717F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A8B-726D-433D-8041-6292E4264CF2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6431-5642-4F23-8B7F-83015080CB8A}" type="datetime1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1D1A-1A93-48B2-9F74-56DCE91D980F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2A2-39F1-480A-B485-082CDCB3AE2E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78C-74B1-4241-B608-0487981502B3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Intermediate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02. Background: Symbol Tables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4B0-D991-4A78-AD33-47576D988AA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Symbol Tables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7"/>
            <a:ext cx="7886700" cy="4939533"/>
          </a:xfrm>
        </p:spPr>
        <p:txBody>
          <a:bodyPr tIns="0" bIns="0">
            <a:normAutofit lnSpcReduction="10000"/>
          </a:bodyPr>
          <a:lstStyle/>
          <a:p>
            <a:r>
              <a:rPr lang="en-US" altLang="en-US" dirty="0"/>
              <a:t>When looking up a name in a symbol table, we need to find the “appropriate” declaration.</a:t>
            </a:r>
          </a:p>
          <a:p>
            <a:pPr lvl="1"/>
            <a:r>
              <a:rPr lang="en-US" altLang="en-US" sz="2400" i="1" dirty="0"/>
              <a:t>The scope rules of the language determine what is “appropriate.”</a:t>
            </a:r>
          </a:p>
          <a:p>
            <a:pPr lvl="1"/>
            <a:r>
              <a:rPr lang="en-US" altLang="en-US" dirty="0"/>
              <a:t>Often, we want the </a:t>
            </a:r>
            <a:r>
              <a:rPr lang="en-US" altLang="en-US" i="1" dirty="0"/>
              <a:t>most deeply nested</a:t>
            </a:r>
            <a:r>
              <a:rPr lang="en-US" altLang="en-US" dirty="0"/>
              <a:t> declaration for a name.</a:t>
            </a:r>
          </a:p>
          <a:p>
            <a:r>
              <a:rPr lang="en-US" altLang="en-US" i="1" u="sng" dirty="0"/>
              <a:t>Implementation</a:t>
            </a:r>
            <a:r>
              <a:rPr lang="en-US" altLang="en-US" dirty="0"/>
              <a:t>: </a:t>
            </a:r>
            <a:r>
              <a:rPr lang="en-US" altLang="en-US" sz="2800" dirty="0"/>
              <a:t>for each new scope: push a new symbol table on entry; pop on exit (</a:t>
            </a:r>
            <a:r>
              <a:rPr lang="en-US" altLang="en-US" sz="2800" i="1" dirty="0"/>
              <a:t>stack</a:t>
            </a:r>
            <a:r>
              <a:rPr lang="en-US" altLang="en-US" sz="2800" dirty="0"/>
              <a:t>).</a:t>
            </a:r>
          </a:p>
          <a:p>
            <a:pPr lvl="1"/>
            <a:r>
              <a:rPr lang="en-US" altLang="en-US" sz="2400" dirty="0"/>
              <a:t>implement symbol table stack as a linked list of symbol tables;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100" i="1" dirty="0"/>
              <a:t>newly declared identifiers go into the topmost symbol table.</a:t>
            </a:r>
          </a:p>
          <a:p>
            <a:pPr lvl="1"/>
            <a:r>
              <a:rPr lang="en-US" altLang="en-US" sz="2400" dirty="0"/>
              <a:t>lookup: search the symbol table stack from the top downwards.</a:t>
            </a:r>
          </a:p>
        </p:txBody>
      </p:sp>
    </p:spTree>
    <p:extLst>
      <p:ext uri="{BB962C8B-B14F-4D97-AF65-F5344CB8AC3E}">
        <p14:creationId xmlns:p14="http://schemas.microsoft.com/office/powerpoint/2010/main" val="92505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Symbol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29152"/>
            <a:ext cx="3139232" cy="460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(foo &gt; bar)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(bar != bas)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1" y="1496703"/>
            <a:ext cx="2902467" cy="456619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254" y="1201272"/>
            <a:ext cx="8515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0</a:t>
            </a:r>
          </a:p>
        </p:txBody>
      </p:sp>
      <p:sp>
        <p:nvSpPr>
          <p:cNvPr id="14" name="Isosceles Triangle 13"/>
          <p:cNvSpPr/>
          <p:nvPr/>
        </p:nvSpPr>
        <p:spPr bwMode="auto">
          <a:xfrm rot="-7200000">
            <a:off x="3444461" y="1299807"/>
            <a:ext cx="88806" cy="236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3241" y="1103061"/>
            <a:ext cx="29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push symbol table for scope 0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376205"/>
            <a:ext cx="3310415" cy="11778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04513" y="191108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572000" y="2039815"/>
            <a:ext cx="274487" cy="497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46487" y="1662878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5210330" y="1619751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ight Arrow 50"/>
          <p:cNvSpPr/>
          <p:nvPr/>
        </p:nvSpPr>
        <p:spPr bwMode="auto">
          <a:xfrm>
            <a:off x="217225" y="1471555"/>
            <a:ext cx="27001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Symbol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29152"/>
            <a:ext cx="3139232" cy="460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(foo &gt; bar)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(bar != bas)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1" y="1496703"/>
            <a:ext cx="2902588" cy="459943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5903" y="2909106"/>
            <a:ext cx="2890529" cy="2803456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254" y="1201272"/>
            <a:ext cx="8515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9583" y="2606127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1</a:t>
            </a:r>
          </a:p>
        </p:txBody>
      </p:sp>
      <p:sp>
        <p:nvSpPr>
          <p:cNvPr id="26" name="Isosceles Triangle 25"/>
          <p:cNvSpPr/>
          <p:nvPr/>
        </p:nvSpPr>
        <p:spPr bwMode="auto">
          <a:xfrm rot="-7200000">
            <a:off x="3688908" y="2711209"/>
            <a:ext cx="88806" cy="236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5134" y="2527158"/>
            <a:ext cx="29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push symbol table for scope 1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376205"/>
            <a:ext cx="3310415" cy="11778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2818586"/>
            <a:ext cx="3310415" cy="11778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465616" y="3551613"/>
            <a:ext cx="1063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 bwMode="auto">
          <a:xfrm flipV="1">
            <a:off x="4528728" y="3523604"/>
            <a:ext cx="357813" cy="197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847375" y="3100195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flipV="1">
            <a:off x="5214776" y="3099616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ight Arrow 40"/>
          <p:cNvSpPr/>
          <p:nvPr/>
        </p:nvSpPr>
        <p:spPr bwMode="auto">
          <a:xfrm>
            <a:off x="219456" y="2860876"/>
            <a:ext cx="27001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4513" y="191108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49" name="Straight Arrow Connector 48"/>
          <p:cNvCxnSpPr>
            <a:endCxn id="22" idx="2"/>
          </p:cNvCxnSpPr>
          <p:nvPr/>
        </p:nvCxnSpPr>
        <p:spPr bwMode="auto">
          <a:xfrm>
            <a:off x="4572000" y="2039815"/>
            <a:ext cx="280555" cy="38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846487" y="1662878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 bwMode="auto">
          <a:xfrm flipV="1">
            <a:off x="5210330" y="1619751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Freeform 21"/>
          <p:cNvSpPr/>
          <p:nvPr/>
        </p:nvSpPr>
        <p:spPr bwMode="auto">
          <a:xfrm>
            <a:off x="4633465" y="2078182"/>
            <a:ext cx="291826" cy="1132609"/>
          </a:xfrm>
          <a:custGeom>
            <a:avLst/>
            <a:gdLst>
              <a:gd name="connsiteX0" fmla="*/ 291826 w 291826"/>
              <a:gd name="connsiteY0" fmla="*/ 1132609 h 1132609"/>
              <a:gd name="connsiteX1" fmla="*/ 880 w 291826"/>
              <a:gd name="connsiteY1" fmla="*/ 581891 h 1132609"/>
              <a:gd name="connsiteX2" fmla="*/ 219090 w 291826"/>
              <a:gd name="connsiteY2" fmla="*/ 0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826" h="1132609">
                <a:moveTo>
                  <a:pt x="291826" y="1132609"/>
                </a:moveTo>
                <a:cubicBezTo>
                  <a:pt x="152414" y="951634"/>
                  <a:pt x="13003" y="770659"/>
                  <a:pt x="880" y="581891"/>
                </a:cubicBezTo>
                <a:cubicBezTo>
                  <a:pt x="-11243" y="393123"/>
                  <a:pt x="103923" y="196561"/>
                  <a:pt x="21909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30" grpId="0"/>
      <p:bldP spid="37" grpId="0" animBg="1"/>
      <p:bldP spid="4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Symbol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29152"/>
            <a:ext cx="3139232" cy="460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(foo &gt; bar)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(bar != bas)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1" y="1496703"/>
            <a:ext cx="2902588" cy="459943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5903" y="2909106"/>
            <a:ext cx="2890529" cy="280720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36246" y="4481934"/>
            <a:ext cx="2930693" cy="95670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254" y="1201272"/>
            <a:ext cx="8515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8285" y="4069660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2</a:t>
            </a:r>
          </a:p>
        </p:txBody>
      </p:sp>
      <p:sp>
        <p:nvSpPr>
          <p:cNvPr id="25" name="Isosceles Triangle 24"/>
          <p:cNvSpPr/>
          <p:nvPr/>
        </p:nvSpPr>
        <p:spPr bwMode="auto">
          <a:xfrm rot="-7200000">
            <a:off x="3925552" y="4178174"/>
            <a:ext cx="88806" cy="236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3672" y="4020547"/>
            <a:ext cx="29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push symbol table for scope 2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376205"/>
            <a:ext cx="3310415" cy="11778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2818586"/>
            <a:ext cx="3310415" cy="11778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4134234"/>
            <a:ext cx="3310415" cy="11778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77036" y="4767995"/>
            <a:ext cx="1063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 bwMode="auto">
          <a:xfrm flipV="1">
            <a:off x="4440148" y="4830506"/>
            <a:ext cx="335442" cy="106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46487" y="1662878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5210330" y="1619751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847375" y="3100195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flipV="1">
            <a:off x="5214776" y="3099616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4"/>
          <p:cNvSpPr/>
          <p:nvPr/>
        </p:nvSpPr>
        <p:spPr bwMode="auto">
          <a:xfrm>
            <a:off x="4610732" y="2113710"/>
            <a:ext cx="283386" cy="1086690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853412" y="4420003"/>
          <a:ext cx="435037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85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 flipV="1">
            <a:off x="5220813" y="4376404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reeform 41"/>
          <p:cNvSpPr/>
          <p:nvPr/>
        </p:nvSpPr>
        <p:spPr bwMode="auto">
          <a:xfrm>
            <a:off x="4616769" y="3500056"/>
            <a:ext cx="277349" cy="977131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217922" y="4362091"/>
            <a:ext cx="27001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65576" y="3547872"/>
            <a:ext cx="1063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4597657" y="3523604"/>
            <a:ext cx="288884" cy="197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2929583" y="2606127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1</a:t>
            </a:r>
          </a:p>
        </p:txBody>
      </p:sp>
    </p:spTree>
    <p:extLst>
      <p:ext uri="{BB962C8B-B14F-4D97-AF65-F5344CB8AC3E}">
        <p14:creationId xmlns:p14="http://schemas.microsoft.com/office/powerpoint/2010/main" val="17533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5" grpId="0" animBg="1"/>
      <p:bldP spid="29" grpId="0"/>
      <p:bldP spid="37" grpId="0" animBg="1"/>
      <p:bldP spid="42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Symbol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29152"/>
            <a:ext cx="3139232" cy="460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(foo &gt; bar)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(bar != bas)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1" y="1496703"/>
            <a:ext cx="2902588" cy="459943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5903" y="2909106"/>
            <a:ext cx="2890529" cy="280720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32688" y="4480560"/>
            <a:ext cx="2930693" cy="96012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254" y="1201272"/>
            <a:ext cx="8515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9583" y="2606127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8285" y="4069660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2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376205"/>
            <a:ext cx="3310415" cy="11778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2818586"/>
            <a:ext cx="3310415" cy="11778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4134234"/>
            <a:ext cx="3310415" cy="11778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77036" y="4767995"/>
            <a:ext cx="1063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 bwMode="auto">
          <a:xfrm flipV="1">
            <a:off x="4440148" y="4830506"/>
            <a:ext cx="335442" cy="106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46487" y="1662878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5210330" y="1619751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847375" y="3100195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flipV="1">
            <a:off x="5214776" y="3099616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4"/>
          <p:cNvSpPr/>
          <p:nvPr/>
        </p:nvSpPr>
        <p:spPr bwMode="auto">
          <a:xfrm>
            <a:off x="4610732" y="2113710"/>
            <a:ext cx="283386" cy="1086690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853412" y="4420003"/>
          <a:ext cx="435037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85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 flipV="1">
            <a:off x="5220813" y="4376404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reeform 41"/>
          <p:cNvSpPr/>
          <p:nvPr/>
        </p:nvSpPr>
        <p:spPr bwMode="auto">
          <a:xfrm>
            <a:off x="4616769" y="3500056"/>
            <a:ext cx="277349" cy="977131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190251" y="5231682"/>
            <a:ext cx="27001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30578" y="5322720"/>
            <a:ext cx="2889574" cy="36933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u="non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pop symbol table for scope 2</a:t>
            </a:r>
          </a:p>
        </p:txBody>
      </p:sp>
      <p:sp>
        <p:nvSpPr>
          <p:cNvPr id="48" name="Isosceles Triangle 47"/>
          <p:cNvSpPr/>
          <p:nvPr/>
        </p:nvSpPr>
        <p:spPr bwMode="auto">
          <a:xfrm rot="17400000">
            <a:off x="3917169" y="5371460"/>
            <a:ext cx="88806" cy="236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0362" y="3538415"/>
            <a:ext cx="1063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 bwMode="auto">
          <a:xfrm flipV="1">
            <a:off x="4473474" y="3510406"/>
            <a:ext cx="357813" cy="197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37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51" grpId="0" animBg="1"/>
      <p:bldP spid="48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Symbol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29152"/>
            <a:ext cx="3139232" cy="460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(foo &gt; bar)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(bar != bas)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1" y="1496703"/>
            <a:ext cx="2902588" cy="459943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5903" y="2909106"/>
            <a:ext cx="2890529" cy="280720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32688" y="4480560"/>
            <a:ext cx="2930693" cy="96012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254" y="1201272"/>
            <a:ext cx="8515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9583" y="2606127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8285" y="4069660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2</a:t>
            </a:r>
          </a:p>
        </p:txBody>
      </p:sp>
      <p:sp>
        <p:nvSpPr>
          <p:cNvPr id="28" name="Isosceles Triangle 27"/>
          <p:cNvSpPr/>
          <p:nvPr/>
        </p:nvSpPr>
        <p:spPr bwMode="auto">
          <a:xfrm rot="17400000">
            <a:off x="3668889" y="5670763"/>
            <a:ext cx="99152" cy="22364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9781" y="5582529"/>
            <a:ext cx="28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pop symbol table for scope 1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376205"/>
            <a:ext cx="3310415" cy="11778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2818586"/>
            <a:ext cx="3310415" cy="1177849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46487" y="1662878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5210330" y="1619751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847375" y="3100195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flipV="1">
            <a:off x="5214776" y="3099616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4"/>
          <p:cNvSpPr/>
          <p:nvPr/>
        </p:nvSpPr>
        <p:spPr bwMode="auto">
          <a:xfrm>
            <a:off x="4610732" y="2113710"/>
            <a:ext cx="283386" cy="1086690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187181" y="5473998"/>
            <a:ext cx="27001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4513" y="1911089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4572000" y="2039815"/>
            <a:ext cx="259287" cy="497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3410362" y="3538415"/>
            <a:ext cx="1063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symtbltop</a:t>
            </a:r>
            <a:endParaRPr lang="en-US" sz="1600" u="none" dirty="0">
              <a:latin typeface="+mn-lt"/>
            </a:endParaRPr>
          </a:p>
        </p:txBody>
      </p:sp>
      <p:cxnSp>
        <p:nvCxnSpPr>
          <p:cNvPr id="49" name="Straight Arrow Connector 48"/>
          <p:cNvCxnSpPr>
            <a:stCxn id="48" idx="3"/>
          </p:cNvCxnSpPr>
          <p:nvPr/>
        </p:nvCxnSpPr>
        <p:spPr bwMode="auto">
          <a:xfrm flipV="1">
            <a:off x="4473474" y="3510406"/>
            <a:ext cx="357813" cy="197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24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6" grpId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Lookups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statically scoped languages (C, Java, …), each use of an identifier refers to the most deeply nested declaration enclosing that use</a:t>
            </a:r>
            <a:endParaRPr lang="en-US" sz="1000" dirty="0"/>
          </a:p>
          <a:p>
            <a:r>
              <a:rPr lang="en-US" dirty="0"/>
              <a:t>At a use of an identifier, the symbol table is </a:t>
            </a:r>
            <a:r>
              <a:rPr lang="en-US" i="1" dirty="0"/>
              <a:t>looked up</a:t>
            </a:r>
            <a:r>
              <a:rPr lang="en-US" dirty="0"/>
              <a:t> to find its declaration:</a:t>
            </a:r>
          </a:p>
          <a:p>
            <a:pPr lvl="1"/>
            <a:r>
              <a:rPr lang="en-US" dirty="0"/>
              <a:t>start at the symbol table most deeply nested scope (i.e., at the top of the symbol table stack)</a:t>
            </a:r>
          </a:p>
          <a:p>
            <a:pPr lvl="1"/>
            <a:r>
              <a:rPr lang="en-US" dirty="0"/>
              <a:t>while not found: work down the symbol table stack, searching each symbol table in the stack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3889-59F7-4AD8-9E9A-2F11A0DEA41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55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x = y + 3.1412;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2.0 * x – 1.0;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y+1;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627040" y="1911317"/>
            <a:ext cx="365801" cy="365756"/>
          </a:xfrm>
          <a:prstGeom prst="ellipse">
            <a:avLst/>
          </a:prstGeom>
          <a:noFill/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62337" y="5255716"/>
            <a:ext cx="365801" cy="365756"/>
          </a:xfrm>
          <a:prstGeom prst="ellipse">
            <a:avLst/>
          </a:prstGeom>
          <a:noFill/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47172" y="2872792"/>
            <a:ext cx="365801" cy="365756"/>
          </a:xfrm>
          <a:prstGeom prst="ellipse">
            <a:avLst/>
          </a:prstGeom>
          <a:noFill/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8670" y="1410367"/>
            <a:ext cx="1005873" cy="365756"/>
          </a:xfrm>
          <a:prstGeom prst="ellipse">
            <a:avLst/>
          </a:prstGeom>
          <a:noFill/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6" idx="7"/>
          </p:cNvCxnSpPr>
          <p:nvPr/>
        </p:nvCxnSpPr>
        <p:spPr bwMode="auto">
          <a:xfrm flipV="1">
            <a:off x="939271" y="1808831"/>
            <a:ext cx="79023" cy="1560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0"/>
            <a:endCxn id="9" idx="4"/>
          </p:cNvCxnSpPr>
          <p:nvPr/>
        </p:nvCxnSpPr>
        <p:spPr bwMode="auto">
          <a:xfrm flipH="1" flipV="1">
            <a:off x="1181607" y="1776123"/>
            <a:ext cx="348466" cy="10966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1355840" y="3343551"/>
            <a:ext cx="1413996" cy="365756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205451" y="3859081"/>
            <a:ext cx="365801" cy="365756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9" idx="1"/>
            <a:endCxn id="18" idx="6"/>
          </p:cNvCxnSpPr>
          <p:nvPr/>
        </p:nvCxnSpPr>
        <p:spPr bwMode="auto">
          <a:xfrm flipH="1" flipV="1">
            <a:off x="2769836" y="3526429"/>
            <a:ext cx="489185" cy="3862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Freeform 27"/>
          <p:cNvSpPr/>
          <p:nvPr/>
        </p:nvSpPr>
        <p:spPr bwMode="auto">
          <a:xfrm>
            <a:off x="935412" y="1782575"/>
            <a:ext cx="486547" cy="3553218"/>
          </a:xfrm>
          <a:custGeom>
            <a:avLst/>
            <a:gdLst>
              <a:gd name="connsiteX0" fmla="*/ 485317 w 485317"/>
              <a:gd name="connsiteY0" fmla="*/ 3200400 h 3200400"/>
              <a:gd name="connsiteX1" fmla="*/ 5815 w 485317"/>
              <a:gd name="connsiteY1" fmla="*/ 1650381 h 3200400"/>
              <a:gd name="connsiteX2" fmla="*/ 206537 w 485317"/>
              <a:gd name="connsiteY2" fmla="*/ 0 h 3200400"/>
              <a:gd name="connsiteX3" fmla="*/ 206537 w 485317"/>
              <a:gd name="connsiteY3" fmla="*/ 0 h 3200400"/>
              <a:gd name="connsiteX4" fmla="*/ 206537 w 485317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317" h="3200400">
                <a:moveTo>
                  <a:pt x="485317" y="3200400"/>
                </a:moveTo>
                <a:cubicBezTo>
                  <a:pt x="268797" y="2692090"/>
                  <a:pt x="52278" y="2183781"/>
                  <a:pt x="5815" y="1650381"/>
                </a:cubicBezTo>
                <a:cubicBezTo>
                  <a:pt x="-40648" y="1116981"/>
                  <a:pt x="206537" y="0"/>
                  <a:pt x="206537" y="0"/>
                </a:cubicBezTo>
                <a:lnTo>
                  <a:pt x="206537" y="0"/>
                </a:lnTo>
                <a:lnTo>
                  <a:pt x="206537" y="0"/>
                </a:lnTo>
              </a:path>
            </a:pathLst>
          </a:custGeom>
          <a:noFill/>
          <a:ln w="19050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3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Lookups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29152"/>
            <a:ext cx="3139232" cy="460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(foo &gt; bar)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 =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(bar != bas)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bar, bas;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1" y="1496703"/>
            <a:ext cx="2902588" cy="459943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5903" y="2909106"/>
            <a:ext cx="2890529" cy="280720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32688" y="4480560"/>
            <a:ext cx="2930693" cy="96012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254" y="1201272"/>
            <a:ext cx="8515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9583" y="2606127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8285" y="4069660"/>
            <a:ext cx="6668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u="none" dirty="0">
                <a:solidFill>
                  <a:srgbClr val="5E00BC"/>
                </a:solidFill>
                <a:latin typeface="+mn-lt"/>
              </a:rPr>
              <a:t>SCOPE 2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376205"/>
            <a:ext cx="3310415" cy="11778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2818586"/>
            <a:ext cx="3310415" cy="11778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5" y="4134234"/>
            <a:ext cx="3310415" cy="1177849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46487" y="1662878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5210330" y="1619751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847375" y="3100195"/>
          <a:ext cx="444506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flipV="1">
            <a:off x="5214776" y="3099616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4"/>
          <p:cNvSpPr/>
          <p:nvPr/>
        </p:nvSpPr>
        <p:spPr bwMode="auto">
          <a:xfrm>
            <a:off x="4610732" y="2113710"/>
            <a:ext cx="283386" cy="1086690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853412" y="4420003"/>
          <a:ext cx="435037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850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 flipV="1">
            <a:off x="5220813" y="4376404"/>
            <a:ext cx="477905" cy="368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reeform 41"/>
          <p:cNvSpPr/>
          <p:nvPr/>
        </p:nvSpPr>
        <p:spPr bwMode="auto">
          <a:xfrm>
            <a:off x="4616769" y="3500056"/>
            <a:ext cx="277349" cy="977131"/>
          </a:xfrm>
          <a:custGeom>
            <a:avLst/>
            <a:gdLst>
              <a:gd name="connsiteX0" fmla="*/ 239408 w 239408"/>
              <a:gd name="connsiteY0" fmla="*/ 1537855 h 1537855"/>
              <a:gd name="connsiteX1" fmla="*/ 417 w 239408"/>
              <a:gd name="connsiteY1" fmla="*/ 789710 h 1537855"/>
              <a:gd name="connsiteX2" fmla="*/ 177063 w 239408"/>
              <a:gd name="connsiteY2" fmla="*/ 0 h 1537855"/>
              <a:gd name="connsiteX3" fmla="*/ 177063 w 239408"/>
              <a:gd name="connsiteY3" fmla="*/ 0 h 15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08" h="1537855">
                <a:moveTo>
                  <a:pt x="239408" y="1537855"/>
                </a:moveTo>
                <a:cubicBezTo>
                  <a:pt x="125108" y="1291937"/>
                  <a:pt x="10808" y="1046019"/>
                  <a:pt x="417" y="789710"/>
                </a:cubicBezTo>
                <a:cubicBezTo>
                  <a:pt x="-9974" y="533401"/>
                  <a:pt x="177063" y="0"/>
                  <a:pt x="177063" y="0"/>
                </a:cubicBezTo>
                <a:lnTo>
                  <a:pt x="17706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414812" y="3099628"/>
            <a:ext cx="548634" cy="237945"/>
          </a:xfrm>
          <a:prstGeom prst="ellipse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220841" y="4043573"/>
            <a:ext cx="548634" cy="237945"/>
          </a:xfrm>
          <a:prstGeom prst="ellipse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31" idx="0"/>
            <a:endCxn id="3" idx="4"/>
          </p:cNvCxnSpPr>
          <p:nvPr/>
        </p:nvCxnSpPr>
        <p:spPr bwMode="auto">
          <a:xfrm flipV="1">
            <a:off x="1495158" y="3337573"/>
            <a:ext cx="193971" cy="706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/>
          <p:cNvSpPr/>
          <p:nvPr/>
        </p:nvSpPr>
        <p:spPr bwMode="auto">
          <a:xfrm>
            <a:off x="6553200" y="2711441"/>
            <a:ext cx="1127725" cy="1540510"/>
          </a:xfrm>
          <a:prstGeom prst="ellipse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901461" y="2770576"/>
            <a:ext cx="4931059" cy="926465"/>
          </a:xfrm>
          <a:custGeom>
            <a:avLst/>
            <a:gdLst>
              <a:gd name="connsiteX0" fmla="*/ 0 w 4803499"/>
              <a:gd name="connsiteY0" fmla="*/ 523894 h 933346"/>
              <a:gd name="connsiteX1" fmla="*/ 924791 w 4803499"/>
              <a:gd name="connsiteY1" fmla="*/ 918748 h 933346"/>
              <a:gd name="connsiteX2" fmla="*/ 3231573 w 4803499"/>
              <a:gd name="connsiteY2" fmla="*/ 66694 h 933346"/>
              <a:gd name="connsiteX3" fmla="*/ 4665518 w 4803499"/>
              <a:gd name="connsiteY3" fmla="*/ 56303 h 933346"/>
              <a:gd name="connsiteX4" fmla="*/ 4665518 w 4803499"/>
              <a:gd name="connsiteY4" fmla="*/ 66694 h 9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3499" h="933346">
                <a:moveTo>
                  <a:pt x="0" y="523894"/>
                </a:moveTo>
                <a:cubicBezTo>
                  <a:pt x="193098" y="759421"/>
                  <a:pt x="386196" y="994948"/>
                  <a:pt x="924791" y="918748"/>
                </a:cubicBezTo>
                <a:cubicBezTo>
                  <a:pt x="1463386" y="842548"/>
                  <a:pt x="2608118" y="210435"/>
                  <a:pt x="3231573" y="66694"/>
                </a:cubicBezTo>
                <a:cubicBezTo>
                  <a:pt x="3855028" y="-77047"/>
                  <a:pt x="4426527" y="56303"/>
                  <a:pt x="4665518" y="56303"/>
                </a:cubicBezTo>
                <a:cubicBezTo>
                  <a:pt x="4904509" y="56303"/>
                  <a:pt x="4785013" y="61498"/>
                  <a:pt x="4665518" y="66694"/>
                </a:cubicBezTo>
              </a:path>
            </a:pathLst>
          </a:custGeom>
          <a:noFill/>
          <a:ln w="15875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333827" y="2440276"/>
            <a:ext cx="548634" cy="237945"/>
          </a:xfrm>
          <a:prstGeom prst="ellipse">
            <a:avLst/>
          </a:prstGeom>
          <a:noFill/>
          <a:ln w="15875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1222795" y="1470792"/>
            <a:ext cx="548634" cy="237945"/>
          </a:xfrm>
          <a:prstGeom prst="ellipse">
            <a:avLst/>
          </a:prstGeom>
          <a:noFill/>
          <a:ln w="15875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 bwMode="auto">
          <a:xfrm flipH="1" flipV="1">
            <a:off x="1497112" y="1708737"/>
            <a:ext cx="111032" cy="72232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Oval 55"/>
          <p:cNvSpPr/>
          <p:nvPr/>
        </p:nvSpPr>
        <p:spPr bwMode="auto">
          <a:xfrm>
            <a:off x="596330" y="3417642"/>
            <a:ext cx="548634" cy="237945"/>
          </a:xfrm>
          <a:prstGeom prst="ellipse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56" idx="7"/>
            <a:endCxn id="3" idx="3"/>
          </p:cNvCxnSpPr>
          <p:nvPr/>
        </p:nvCxnSpPr>
        <p:spPr bwMode="auto">
          <a:xfrm flipV="1">
            <a:off x="1064618" y="3302727"/>
            <a:ext cx="430540" cy="14976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6549487" y="1319343"/>
            <a:ext cx="1127725" cy="1540510"/>
          </a:xfrm>
          <a:prstGeom prst="ellipse">
            <a:avLst/>
          </a:prstGeom>
          <a:noFill/>
          <a:ln w="15875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1688952" y="1298855"/>
            <a:ext cx="5263972" cy="703738"/>
          </a:xfrm>
          <a:custGeom>
            <a:avLst/>
            <a:gdLst>
              <a:gd name="connsiteX0" fmla="*/ 0 w 4803499"/>
              <a:gd name="connsiteY0" fmla="*/ 523894 h 933346"/>
              <a:gd name="connsiteX1" fmla="*/ 924791 w 4803499"/>
              <a:gd name="connsiteY1" fmla="*/ 918748 h 933346"/>
              <a:gd name="connsiteX2" fmla="*/ 3231573 w 4803499"/>
              <a:gd name="connsiteY2" fmla="*/ 66694 h 933346"/>
              <a:gd name="connsiteX3" fmla="*/ 4665518 w 4803499"/>
              <a:gd name="connsiteY3" fmla="*/ 56303 h 933346"/>
              <a:gd name="connsiteX4" fmla="*/ 4665518 w 4803499"/>
              <a:gd name="connsiteY4" fmla="*/ 66694 h 9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3499" h="933346">
                <a:moveTo>
                  <a:pt x="0" y="523894"/>
                </a:moveTo>
                <a:cubicBezTo>
                  <a:pt x="193098" y="759421"/>
                  <a:pt x="386196" y="994948"/>
                  <a:pt x="924791" y="918748"/>
                </a:cubicBezTo>
                <a:cubicBezTo>
                  <a:pt x="1463386" y="842548"/>
                  <a:pt x="2608118" y="210435"/>
                  <a:pt x="3231573" y="66694"/>
                </a:cubicBezTo>
                <a:cubicBezTo>
                  <a:pt x="3855028" y="-77047"/>
                  <a:pt x="4426527" y="56303"/>
                  <a:pt x="4665518" y="56303"/>
                </a:cubicBezTo>
                <a:cubicBezTo>
                  <a:pt x="4904509" y="56303"/>
                  <a:pt x="4785013" y="61498"/>
                  <a:pt x="4665518" y="66694"/>
                </a:cubicBezTo>
              </a:path>
            </a:pathLst>
          </a:custGeom>
          <a:noFill/>
          <a:ln w="15875" cap="flat" cmpd="sng" algn="ctr">
            <a:solidFill>
              <a:srgbClr val="9933FF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46" grpId="0" animBg="1"/>
      <p:bldP spid="17" grpId="0" animBg="1"/>
      <p:bldP spid="49" grpId="0" animBg="1"/>
      <p:bldP spid="50" grpId="0" animBg="1"/>
      <p:bldP spid="56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5194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the following stack of symbol tables: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in which symbol table will a lookup find:</a:t>
            </a:r>
          </a:p>
          <a:p>
            <a:pPr marL="457200" lvl="1" indent="0">
              <a:buNone/>
            </a:pPr>
            <a:r>
              <a:rPr lang="en-US" dirty="0"/>
              <a:t>xyz</a:t>
            </a:r>
          </a:p>
          <a:p>
            <a:pPr marL="457200" lvl="1" indent="0">
              <a:buNone/>
            </a:pPr>
            <a:r>
              <a:rPr lang="en-US" dirty="0" err="1"/>
              <a:t>pqr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uvw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95599" y="2142764"/>
          <a:ext cx="145366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06107" y="2098185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2470" y="2098185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18833" y="2098184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xyz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75594" y="2595969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pqr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3929" y="2595969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xyz</a:t>
            </a:r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4349260" y="2287033"/>
            <a:ext cx="556847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5524491" y="2287035"/>
            <a:ext cx="487979" cy="94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6654308" y="2284747"/>
            <a:ext cx="464525" cy="2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>
            <a:off x="4330484" y="2784818"/>
            <a:ext cx="44511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5396917" y="2775379"/>
            <a:ext cx="407012" cy="94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06107" y="3105467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uvw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12470" y="3105467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pqr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18833" y="3105466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abc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4349260" y="3294315"/>
            <a:ext cx="556847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1"/>
          </p:cNvCxnSpPr>
          <p:nvPr/>
        </p:nvCxnSpPr>
        <p:spPr>
          <a:xfrm flipV="1">
            <a:off x="5524491" y="3294317"/>
            <a:ext cx="487979" cy="94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1"/>
          </p:cNvCxnSpPr>
          <p:nvPr/>
        </p:nvCxnSpPr>
        <p:spPr>
          <a:xfrm>
            <a:off x="6654308" y="3292029"/>
            <a:ext cx="464525" cy="2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00060" y="3585676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fgh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6423" y="3585676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cde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12786" y="3585675"/>
            <a:ext cx="621323" cy="377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uvw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4343213" y="3774524"/>
            <a:ext cx="556847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 flipV="1">
            <a:off x="5518444" y="3774526"/>
            <a:ext cx="487979" cy="94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1"/>
          </p:cNvCxnSpPr>
          <p:nvPr/>
        </p:nvCxnSpPr>
        <p:spPr>
          <a:xfrm>
            <a:off x="6648261" y="3772238"/>
            <a:ext cx="464525" cy="2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22992" y="2323011"/>
            <a:ext cx="0" cy="882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-5400000">
            <a:off x="1522374" y="2452213"/>
            <a:ext cx="138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</a:t>
            </a:r>
          </a:p>
          <a:p>
            <a:r>
              <a:rPr lang="en-US" dirty="0"/>
              <a:t>stack growth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50489" y="3971564"/>
            <a:ext cx="44511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54881" y="3786898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23824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515125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symbol table </a:t>
            </a:r>
            <a:r>
              <a:rPr lang="en-US" dirty="0"/>
              <a:t>keeps track of information about </a:t>
            </a:r>
            <a:r>
              <a:rPr lang="en-US" i="1" dirty="0"/>
              <a:t>names</a:t>
            </a:r>
            <a:r>
              <a:rPr lang="en-US" dirty="0"/>
              <a:t> in the program</a:t>
            </a:r>
          </a:p>
          <a:p>
            <a:pPr lvl="1"/>
            <a:r>
              <a:rPr lang="en-US" dirty="0"/>
              <a:t>when a name is encountered during compilation, it is looked up in the symbol table</a:t>
            </a:r>
          </a:p>
          <a:p>
            <a:pPr lvl="1"/>
            <a:r>
              <a:rPr lang="en-US" dirty="0"/>
              <a:t>there is usually a different symbol table for each different scope (</a:t>
            </a:r>
            <a:r>
              <a:rPr lang="en-US" i="1" dirty="0"/>
              <a:t>e.g., global vs. local</a:t>
            </a:r>
            <a:r>
              <a:rPr lang="en-US" dirty="0"/>
              <a:t>)</a:t>
            </a:r>
          </a:p>
          <a:p>
            <a:r>
              <a:rPr lang="en-US" dirty="0"/>
              <a:t>Information includes things like: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no. of elements (arrays); no. and types of arguments (functions);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58A4E-2D43-41F9-BCF2-57FA285E63B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0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0199" y="2503865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4991" y="2503865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intermediate code generator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9783" y="2503865"/>
            <a:ext cx="1371600" cy="91440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analyzer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optimizer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4575" y="2503865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final code generator</a:t>
            </a: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2561799" y="2961065"/>
            <a:ext cx="3931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56175" y="2961065"/>
            <a:ext cx="228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6091383" y="2961065"/>
            <a:ext cx="3931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4326591" y="2961065"/>
            <a:ext cx="3931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1599" y="2973382"/>
            <a:ext cx="228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66210" y="4264469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symbol table manager</a:t>
            </a:r>
          </a:p>
        </p:txBody>
      </p:sp>
      <p:cxnSp>
        <p:nvCxnSpPr>
          <p:cNvPr id="33" name="Straight Arrow Connector 32"/>
          <p:cNvCxnSpPr>
            <a:stCxn id="7" idx="2"/>
          </p:cNvCxnSpPr>
          <p:nvPr/>
        </p:nvCxnSpPr>
        <p:spPr>
          <a:xfrm>
            <a:off x="1875999" y="3418265"/>
            <a:ext cx="2450592" cy="84620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>
            <a:off x="3640791" y="3418265"/>
            <a:ext cx="882396" cy="84620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</p:cNvCxnSpPr>
          <p:nvPr/>
        </p:nvCxnSpPr>
        <p:spPr>
          <a:xfrm flipH="1">
            <a:off x="4719783" y="3418265"/>
            <a:ext cx="685800" cy="84620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 flipH="1">
            <a:off x="5012391" y="3418265"/>
            <a:ext cx="2157984" cy="84620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0109" y="2637899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  <a:p>
            <a:r>
              <a:rPr lang="en-US" i="1" dirty="0"/>
              <a:t>program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4775" y="26378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target</a:t>
            </a:r>
          </a:p>
          <a:p>
            <a:r>
              <a:rPr lang="en-US" i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11622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needed </a:t>
            </a:r>
            <a:r>
              <a:rPr lang="en-US"/>
              <a:t>about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checking:</a:t>
            </a:r>
          </a:p>
          <a:p>
            <a:pPr lvl="1"/>
            <a:r>
              <a:rPr lang="en-US" dirty="0"/>
              <a:t>Given the code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u,v,w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is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 a function?</a:t>
            </a:r>
          </a:p>
          <a:p>
            <a:pPr lvl="2"/>
            <a:r>
              <a:rPr lang="en-US" dirty="0"/>
              <a:t>no. of arguments OK?</a:t>
            </a:r>
          </a:p>
          <a:p>
            <a:pPr lvl="2"/>
            <a:r>
              <a:rPr lang="en-US" dirty="0"/>
              <a:t>argument types OK?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Code generation:</a:t>
            </a:r>
          </a:p>
          <a:p>
            <a:pPr lvl="1"/>
            <a:r>
              <a:rPr lang="en-US" dirty="0"/>
              <a:t>Given the code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y + z  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where in memory are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how much space do they occupy?  (byte/word/...)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CD0-26F4-4F48-8DB5-EF20400F990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Symbol Tables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u="sng" dirty="0"/>
              <a:t>Purpose</a:t>
            </a:r>
            <a:r>
              <a:rPr lang="en-US" altLang="en-US" dirty="0"/>
              <a:t>: To hold information about identifiers </a:t>
            </a:r>
            <a:r>
              <a:rPr lang="en-US" altLang="en-US"/>
              <a:t>that is </a:t>
            </a:r>
            <a:r>
              <a:rPr lang="en-US" altLang="en-US" dirty="0"/>
              <a:t>computed at one point and used later.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E.g.: type information:</a:t>
            </a:r>
          </a:p>
          <a:p>
            <a:pPr lvl="2"/>
            <a:r>
              <a:rPr lang="en-US" altLang="en-US" dirty="0"/>
              <a:t>computed during parsing;</a:t>
            </a:r>
          </a:p>
          <a:p>
            <a:pPr lvl="2"/>
            <a:r>
              <a:rPr lang="en-US" altLang="en-US" dirty="0"/>
              <a:t>used during type checking, code generation.</a:t>
            </a:r>
          </a:p>
          <a:p>
            <a:r>
              <a:rPr lang="en-US" altLang="en-US" i="1" u="sng" dirty="0"/>
              <a:t>Operations</a:t>
            </a:r>
            <a:r>
              <a:rPr lang="en-US" altLang="en-US" dirty="0"/>
              <a:t>: </a:t>
            </a:r>
          </a:p>
          <a:p>
            <a:pPr lvl="2"/>
            <a:r>
              <a:rPr lang="en-US" altLang="en-US" dirty="0"/>
              <a:t>create, delete a symbol table;</a:t>
            </a:r>
          </a:p>
          <a:p>
            <a:pPr lvl="2"/>
            <a:r>
              <a:rPr lang="en-US" altLang="en-US" dirty="0"/>
              <a:t>insert, lookup an identifier</a:t>
            </a:r>
          </a:p>
          <a:p>
            <a:r>
              <a:rPr lang="en-US" altLang="en-US" i="1" u="sng" dirty="0"/>
              <a:t>Typical implementations</a:t>
            </a:r>
            <a:r>
              <a:rPr lang="en-US" altLang="en-US" dirty="0"/>
              <a:t>: </a:t>
            </a:r>
            <a:r>
              <a:rPr lang="en-US" altLang="en-US" sz="2600" dirty="0"/>
              <a:t>linked list, hash table.</a:t>
            </a:r>
          </a:p>
        </p:txBody>
      </p:sp>
    </p:spTree>
    <p:extLst>
      <p:ext uri="{BB962C8B-B14F-4D97-AF65-F5344CB8AC3E}">
        <p14:creationId xmlns:p14="http://schemas.microsoft.com/office/powerpoint/2010/main" val="365663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16818"/>
            <a:ext cx="4506058" cy="4760145"/>
          </a:xfrm>
        </p:spPr>
        <p:txBody>
          <a:bodyPr/>
          <a:lstStyle/>
          <a:p>
            <a:r>
              <a:rPr lang="en-US" dirty="0"/>
              <a:t>Each distinct scope in the program has its own symbol table</a:t>
            </a:r>
          </a:p>
          <a:p>
            <a:pPr lvl="1"/>
            <a:r>
              <a:rPr lang="en-US" dirty="0"/>
              <a:t>for names local to that scope</a:t>
            </a:r>
          </a:p>
          <a:p>
            <a:r>
              <a:rPr lang="en-US" dirty="0"/>
              <a:t>Symbol table entries are typically created when processing declarations</a:t>
            </a:r>
          </a:p>
          <a:p>
            <a:pPr lvl="1"/>
            <a:r>
              <a:rPr lang="en-US" dirty="0"/>
              <a:t>(also: some when generating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8831" y="1558215"/>
            <a:ext cx="3517310" cy="4278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prod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while (fact &gt; 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fact = prod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prod = fact;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fact = fact - 1;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return prod;  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7486" y="1103498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scope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(global)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1694666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5577840" y="1288164"/>
            <a:ext cx="1479646" cy="4522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3048" y="158865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scope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1962" y="2179818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5833402" y="1773316"/>
            <a:ext cx="1479646" cy="4522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70956" y="2361481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scope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99870" y="2952649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1"/>
          </p:cNvCxnSpPr>
          <p:nvPr/>
        </p:nvCxnSpPr>
        <p:spPr>
          <a:xfrm flipV="1">
            <a:off x="6091310" y="2546147"/>
            <a:ext cx="1479646" cy="4522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66548" y="268209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scope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95462" y="3273258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6586902" y="2866756"/>
            <a:ext cx="1479646" cy="45222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/>
      <p:bldP spid="12" grpId="0" animBg="1"/>
      <p:bldP spid="14" grpId="0"/>
      <p:bldP spid="15" grpId="0" animBg="1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295400"/>
            <a:ext cx="8229600" cy="579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a symbol table entry look like?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03147" y="2514611"/>
          <a:ext cx="2743170" cy="3345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466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 related to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 generation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(e.g., location)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07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next/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pointer(s)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3566171" y="2697488"/>
            <a:ext cx="91439" cy="914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8" idx="7"/>
          </p:cNvCxnSpPr>
          <p:nvPr/>
        </p:nvCxnSpPr>
        <p:spPr bwMode="auto">
          <a:xfrm flipV="1">
            <a:off x="3644219" y="2179337"/>
            <a:ext cx="1750732" cy="531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280495" y="190123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dirty="0">
                <a:latin typeface="+mn-lt"/>
              </a:rPr>
              <a:t>“xyz”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4655646" y="4896072"/>
            <a:ext cx="739305" cy="73151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/>
          <p:nvPr/>
        </p:nvCxnSpPr>
        <p:spPr bwMode="auto">
          <a:xfrm flipV="1">
            <a:off x="1363842" y="2514611"/>
            <a:ext cx="739305" cy="73151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876223" y="2585211"/>
            <a:ext cx="3045186" cy="23083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none" dirty="0">
                <a:latin typeface="+mn-lt"/>
              </a:rPr>
              <a:t>e.g.: </a:t>
            </a:r>
          </a:p>
          <a:p>
            <a:r>
              <a:rPr lang="en-US" sz="1600" u="none" dirty="0">
                <a:latin typeface="+mn-lt"/>
              </a:rPr>
              <a:t>   </a:t>
            </a:r>
            <a:r>
              <a:rPr lang="en-US" sz="1600" b="1" u="none" dirty="0" err="1">
                <a:latin typeface="+mn-lt"/>
              </a:rPr>
              <a:t>int</a:t>
            </a:r>
            <a:endParaRPr lang="en-US" sz="1600" b="1" u="none" dirty="0">
              <a:latin typeface="+mn-lt"/>
            </a:endParaRPr>
          </a:p>
          <a:p>
            <a:r>
              <a:rPr lang="en-US" sz="800" u="none" dirty="0">
                <a:latin typeface="+mn-lt"/>
              </a:rPr>
              <a:t>   </a:t>
            </a:r>
          </a:p>
          <a:p>
            <a:r>
              <a:rPr lang="en-US" sz="1600" u="none" dirty="0">
                <a:latin typeface="+mn-lt"/>
              </a:rPr>
              <a:t>   </a:t>
            </a:r>
            <a:r>
              <a:rPr lang="en-US" sz="1600" b="1" u="none" dirty="0">
                <a:latin typeface="+mn-lt"/>
              </a:rPr>
              <a:t>array</a:t>
            </a:r>
            <a:r>
              <a:rPr lang="en-US" sz="1600" u="none" dirty="0">
                <a:latin typeface="+mn-lt"/>
              </a:rPr>
              <a:t>:</a:t>
            </a:r>
          </a:p>
          <a:p>
            <a:r>
              <a:rPr lang="en-US" sz="1600" u="none" dirty="0">
                <a:latin typeface="+mn-lt"/>
              </a:rPr>
              <a:t>       element-type = char</a:t>
            </a:r>
          </a:p>
          <a:p>
            <a:r>
              <a:rPr lang="en-US" sz="1600" u="none" dirty="0">
                <a:latin typeface="+mn-lt"/>
              </a:rPr>
              <a:t>       no. of elements = 10</a:t>
            </a:r>
          </a:p>
          <a:p>
            <a:r>
              <a:rPr lang="en-US" sz="800" u="none" dirty="0">
                <a:latin typeface="+mn-lt"/>
              </a:rPr>
              <a:t>  </a:t>
            </a:r>
          </a:p>
          <a:p>
            <a:r>
              <a:rPr lang="en-US" sz="1600" u="none" dirty="0">
                <a:latin typeface="+mn-lt"/>
              </a:rPr>
              <a:t>  </a:t>
            </a:r>
            <a:r>
              <a:rPr lang="en-US" sz="1600" b="1" u="none" dirty="0">
                <a:latin typeface="+mn-lt"/>
              </a:rPr>
              <a:t>function</a:t>
            </a:r>
            <a:r>
              <a:rPr lang="en-US" sz="1600" u="none" dirty="0">
                <a:latin typeface="+mn-lt"/>
              </a:rPr>
              <a:t>:</a:t>
            </a:r>
          </a:p>
          <a:p>
            <a:r>
              <a:rPr lang="en-US" sz="1600" u="none" dirty="0">
                <a:latin typeface="+mn-lt"/>
              </a:rPr>
              <a:t>      argument types: …</a:t>
            </a:r>
          </a:p>
          <a:p>
            <a:r>
              <a:rPr lang="en-US" sz="1600" u="none" dirty="0">
                <a:latin typeface="+mn-lt"/>
              </a:rPr>
              <a:t>      return type: … 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4846317" y="2585211"/>
            <a:ext cx="1029906" cy="614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846317" y="3794757"/>
            <a:ext cx="1029906" cy="1098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43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295400"/>
            <a:ext cx="8229600" cy="579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Information is filled in as it becomes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03147" y="2514611"/>
          <a:ext cx="2743170" cy="3345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466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 related to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 generation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(e.g., location)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07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next/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pointer(s)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3566171" y="2697488"/>
            <a:ext cx="91439" cy="914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8" idx="7"/>
          </p:cNvCxnSpPr>
          <p:nvPr/>
        </p:nvCxnSpPr>
        <p:spPr bwMode="auto">
          <a:xfrm flipV="1">
            <a:off x="3644219" y="2179337"/>
            <a:ext cx="1750732" cy="531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280495" y="190123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dirty="0">
                <a:latin typeface="+mn-lt"/>
              </a:rPr>
              <a:t>“xyz”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4655646" y="4896072"/>
            <a:ext cx="739305" cy="73151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/>
          <p:nvPr/>
        </p:nvCxnSpPr>
        <p:spPr bwMode="auto">
          <a:xfrm flipV="1">
            <a:off x="1363842" y="2514611"/>
            <a:ext cx="739305" cy="73151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ight Brace 11"/>
          <p:cNvSpPr/>
          <p:nvPr/>
        </p:nvSpPr>
        <p:spPr bwMode="auto">
          <a:xfrm>
            <a:off x="4937756" y="2514611"/>
            <a:ext cx="342739" cy="1371584"/>
          </a:xfrm>
          <a:prstGeom prst="rightBrace">
            <a:avLst/>
          </a:prstGeom>
          <a:noFill/>
          <a:ln w="12700" cap="flat" cmpd="sng" algn="ctr">
            <a:solidFill>
              <a:srgbClr val="DC24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3727" y="2676775"/>
            <a:ext cx="3603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dirty="0">
                <a:solidFill>
                  <a:srgbClr val="DC24B9"/>
                </a:solidFill>
                <a:latin typeface="+mn-lt"/>
              </a:rPr>
              <a:t>filled in when processing </a:t>
            </a:r>
          </a:p>
          <a:p>
            <a:r>
              <a:rPr lang="en-US" sz="2000" u="none" dirty="0">
                <a:solidFill>
                  <a:srgbClr val="DC24B9"/>
                </a:solidFill>
                <a:latin typeface="+mn-lt"/>
              </a:rPr>
              <a:t>declarations (during semantic </a:t>
            </a:r>
          </a:p>
          <a:p>
            <a:r>
              <a:rPr lang="en-US" sz="2000" u="none" dirty="0">
                <a:solidFill>
                  <a:srgbClr val="DC24B9"/>
                </a:solidFill>
                <a:latin typeface="+mn-lt"/>
              </a:rPr>
              <a:t>checking)</a:t>
            </a:r>
          </a:p>
        </p:txBody>
      </p:sp>
      <p:sp>
        <p:nvSpPr>
          <p:cNvPr id="22" name="Right Brace 21"/>
          <p:cNvSpPr/>
          <p:nvPr/>
        </p:nvSpPr>
        <p:spPr bwMode="auto">
          <a:xfrm>
            <a:off x="4937756" y="3914513"/>
            <a:ext cx="342739" cy="1274800"/>
          </a:xfrm>
          <a:prstGeom prst="righ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13727" y="4313253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dirty="0">
                <a:solidFill>
                  <a:srgbClr val="0000FF"/>
                </a:solidFill>
                <a:latin typeface="+mn-lt"/>
              </a:rPr>
              <a:t>filled in during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5015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295400"/>
            <a:ext cx="8229600" cy="579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a symbol table look like?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1635-52EF-4903-AEAD-CF87CA7ED4A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68" y="2317466"/>
            <a:ext cx="1524900" cy="1695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13" y="2324684"/>
            <a:ext cx="1524900" cy="1695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58" y="2317465"/>
            <a:ext cx="1524900" cy="1695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03" y="2312205"/>
            <a:ext cx="1524900" cy="16952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914440" y="2514614"/>
            <a:ext cx="618828" cy="360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71276" y="2880369"/>
            <a:ext cx="1188146" cy="333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 err="1">
                <a:latin typeface="+mn-lt"/>
              </a:rPr>
              <a:t>symtab_hd</a:t>
            </a:r>
            <a:endParaRPr lang="en-US" sz="1600" u="none" dirty="0">
              <a:latin typeface="+mn-lt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2722418" y="2691246"/>
            <a:ext cx="519546" cy="1187897"/>
          </a:xfrm>
          <a:custGeom>
            <a:avLst/>
            <a:gdLst>
              <a:gd name="connsiteX0" fmla="*/ 0 w 519546"/>
              <a:gd name="connsiteY0" fmla="*/ 1205346 h 1205346"/>
              <a:gd name="connsiteX1" fmla="*/ 259773 w 519546"/>
              <a:gd name="connsiteY1" fmla="*/ 924791 h 1205346"/>
              <a:gd name="connsiteX2" fmla="*/ 290946 w 519546"/>
              <a:gd name="connsiteY2" fmla="*/ 207819 h 1205346"/>
              <a:gd name="connsiteX3" fmla="*/ 519546 w 519546"/>
              <a:gd name="connsiteY3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546" h="1205346">
                <a:moveTo>
                  <a:pt x="0" y="1205346"/>
                </a:moveTo>
                <a:cubicBezTo>
                  <a:pt x="105641" y="1148195"/>
                  <a:pt x="211282" y="1091045"/>
                  <a:pt x="259773" y="924791"/>
                </a:cubicBezTo>
                <a:cubicBezTo>
                  <a:pt x="308264" y="758537"/>
                  <a:pt x="247651" y="361951"/>
                  <a:pt x="290946" y="207819"/>
                </a:cubicBezTo>
                <a:cubicBezTo>
                  <a:pt x="334241" y="53687"/>
                  <a:pt x="426893" y="26843"/>
                  <a:pt x="51954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6217415" y="2697489"/>
            <a:ext cx="519546" cy="1187897"/>
          </a:xfrm>
          <a:custGeom>
            <a:avLst/>
            <a:gdLst>
              <a:gd name="connsiteX0" fmla="*/ 0 w 519546"/>
              <a:gd name="connsiteY0" fmla="*/ 1205346 h 1205346"/>
              <a:gd name="connsiteX1" fmla="*/ 259773 w 519546"/>
              <a:gd name="connsiteY1" fmla="*/ 924791 h 1205346"/>
              <a:gd name="connsiteX2" fmla="*/ 290946 w 519546"/>
              <a:gd name="connsiteY2" fmla="*/ 207819 h 1205346"/>
              <a:gd name="connsiteX3" fmla="*/ 519546 w 519546"/>
              <a:gd name="connsiteY3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546" h="1205346">
                <a:moveTo>
                  <a:pt x="0" y="1205346"/>
                </a:moveTo>
                <a:cubicBezTo>
                  <a:pt x="105641" y="1148195"/>
                  <a:pt x="211282" y="1091045"/>
                  <a:pt x="259773" y="924791"/>
                </a:cubicBezTo>
                <a:cubicBezTo>
                  <a:pt x="308264" y="758537"/>
                  <a:pt x="247651" y="361951"/>
                  <a:pt x="290946" y="207819"/>
                </a:cubicBezTo>
                <a:cubicBezTo>
                  <a:pt x="334241" y="53687"/>
                  <a:pt x="426893" y="26843"/>
                  <a:pt x="51954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476141" y="2690536"/>
            <a:ext cx="519546" cy="1187897"/>
          </a:xfrm>
          <a:custGeom>
            <a:avLst/>
            <a:gdLst>
              <a:gd name="connsiteX0" fmla="*/ 0 w 519546"/>
              <a:gd name="connsiteY0" fmla="*/ 1205346 h 1205346"/>
              <a:gd name="connsiteX1" fmla="*/ 259773 w 519546"/>
              <a:gd name="connsiteY1" fmla="*/ 924791 h 1205346"/>
              <a:gd name="connsiteX2" fmla="*/ 290946 w 519546"/>
              <a:gd name="connsiteY2" fmla="*/ 207819 h 1205346"/>
              <a:gd name="connsiteX3" fmla="*/ 519546 w 519546"/>
              <a:gd name="connsiteY3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546" h="1205346">
                <a:moveTo>
                  <a:pt x="0" y="1205346"/>
                </a:moveTo>
                <a:cubicBezTo>
                  <a:pt x="105641" y="1148195"/>
                  <a:pt x="211282" y="1091045"/>
                  <a:pt x="259773" y="924791"/>
                </a:cubicBezTo>
                <a:cubicBezTo>
                  <a:pt x="308264" y="758537"/>
                  <a:pt x="247651" y="361951"/>
                  <a:pt x="290946" y="207819"/>
                </a:cubicBezTo>
                <a:cubicBezTo>
                  <a:pt x="334241" y="53687"/>
                  <a:pt x="426893" y="26843"/>
                  <a:pt x="51954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91476" y="2116738"/>
            <a:ext cx="652743" cy="333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>
                <a:latin typeface="+mn-lt"/>
              </a:rPr>
              <a:t>“</a:t>
            </a:r>
            <a:r>
              <a:rPr lang="en-US" sz="1600" u="none" dirty="0" err="1">
                <a:latin typeface="+mn-lt"/>
              </a:rPr>
              <a:t>baz</a:t>
            </a:r>
            <a:r>
              <a:rPr lang="en-US" sz="1600" u="none" dirty="0">
                <a:latin typeface="+mn-lt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70331" y="2116738"/>
            <a:ext cx="652743" cy="333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>
                <a:latin typeface="+mn-lt"/>
              </a:rPr>
              <a:t>“bas”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9095" y="2109816"/>
            <a:ext cx="619080" cy="333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>
                <a:latin typeface="+mn-lt"/>
              </a:rPr>
              <a:t>“bar”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81211" y="2107906"/>
            <a:ext cx="607859" cy="333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>
                <a:latin typeface="+mn-lt"/>
              </a:rPr>
              <a:t>“foo”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630936" y="4524108"/>
            <a:ext cx="8229600" cy="158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/>
              <a:t>Note</a:t>
            </a:r>
            <a:r>
              <a:rPr lang="en-US" sz="2400" u="none" dirty="0"/>
              <a:t>: Any data structure that allows insertion and lookup based on the symbol name will do.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u="none" dirty="0"/>
              <a:t>E.g.: linked list, hash table, binary search tree, …</a:t>
            </a:r>
          </a:p>
        </p:txBody>
      </p:sp>
    </p:spTree>
    <p:extLst>
      <p:ext uri="{BB962C8B-B14F-4D97-AF65-F5344CB8AC3E}">
        <p14:creationId xmlns:p14="http://schemas.microsoft.com/office/powerpoint/2010/main" val="93704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11391</TotalTime>
  <Words>1350</Words>
  <Application>Microsoft Office PowerPoint</Application>
  <PresentationFormat>On-screen Show (4:3)</PresentationFormat>
  <Paragraphs>308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Impact</vt:lpstr>
      <vt:lpstr>Wingdings</vt:lpstr>
      <vt:lpstr>Office Theme</vt:lpstr>
      <vt:lpstr>CSc 553 Principles of Compilation   02. Background: Symbol Tables</vt:lpstr>
      <vt:lpstr>Symbol Tables</vt:lpstr>
      <vt:lpstr>Symbol Tables</vt:lpstr>
      <vt:lpstr>Information needed about names</vt:lpstr>
      <vt:lpstr>Symbol Tables</vt:lpstr>
      <vt:lpstr>Symbol Tables</vt:lpstr>
      <vt:lpstr>Symbol Tables</vt:lpstr>
      <vt:lpstr>Symbol Tables</vt:lpstr>
      <vt:lpstr>Symbol Tables</vt:lpstr>
      <vt:lpstr>Managing Symbol Tables</vt:lpstr>
      <vt:lpstr>Managing Symbol Tables</vt:lpstr>
      <vt:lpstr>Managing Symbol Tables</vt:lpstr>
      <vt:lpstr>Managing Symbol Tables</vt:lpstr>
      <vt:lpstr>Managing Symbol Tables</vt:lpstr>
      <vt:lpstr>Managing Symbol Tables</vt:lpstr>
      <vt:lpstr>Symbol Table Lookups</vt:lpstr>
      <vt:lpstr>Symbol Table Lookups</vt:lpstr>
      <vt:lpstr>Symbol Table Lookups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597</cp:revision>
  <dcterms:created xsi:type="dcterms:W3CDTF">2016-12-07T21:03:03Z</dcterms:created>
  <dcterms:modified xsi:type="dcterms:W3CDTF">2021-01-13T20:08:38Z</dcterms:modified>
</cp:coreProperties>
</file>