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sldIdLst>
    <p:sldId id="256" r:id="rId2"/>
    <p:sldId id="258" r:id="rId3"/>
    <p:sldId id="259" r:id="rId4"/>
    <p:sldId id="260" r:id="rId5"/>
    <p:sldId id="352" r:id="rId6"/>
    <p:sldId id="353" r:id="rId7"/>
    <p:sldId id="354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34" r:id="rId22"/>
    <p:sldId id="355" r:id="rId23"/>
    <p:sldId id="362" r:id="rId24"/>
    <p:sldId id="266" r:id="rId25"/>
    <p:sldId id="363" r:id="rId26"/>
    <p:sldId id="267" r:id="rId27"/>
    <p:sldId id="268" r:id="rId28"/>
    <p:sldId id="269" r:id="rId29"/>
    <p:sldId id="357" r:id="rId30"/>
    <p:sldId id="383" r:id="rId31"/>
    <p:sldId id="358" r:id="rId32"/>
    <p:sldId id="359" r:id="rId33"/>
    <p:sldId id="360" r:id="rId34"/>
    <p:sldId id="361" r:id="rId35"/>
    <p:sldId id="364" r:id="rId36"/>
    <p:sldId id="271" r:id="rId37"/>
    <p:sldId id="368" r:id="rId38"/>
    <p:sldId id="365" r:id="rId39"/>
    <p:sldId id="272" r:id="rId40"/>
    <p:sldId id="366" r:id="rId41"/>
    <p:sldId id="369" r:id="rId42"/>
    <p:sldId id="370" r:id="rId43"/>
    <p:sldId id="371" r:id="rId44"/>
    <p:sldId id="356" r:id="rId45"/>
    <p:sldId id="277" r:id="rId46"/>
    <p:sldId id="373" r:id="rId47"/>
    <p:sldId id="278" r:id="rId48"/>
    <p:sldId id="372" r:id="rId49"/>
    <p:sldId id="279" r:id="rId50"/>
    <p:sldId id="280" r:id="rId51"/>
    <p:sldId id="281" r:id="rId52"/>
    <p:sldId id="382" r:id="rId53"/>
    <p:sldId id="384" r:id="rId54"/>
    <p:sldId id="374" r:id="rId55"/>
    <p:sldId id="283" r:id="rId56"/>
    <p:sldId id="376" r:id="rId57"/>
    <p:sldId id="282" r:id="rId58"/>
    <p:sldId id="377" r:id="rId59"/>
    <p:sldId id="378" r:id="rId60"/>
    <p:sldId id="379" r:id="rId61"/>
    <p:sldId id="285" r:id="rId62"/>
    <p:sldId id="381" r:id="rId63"/>
    <p:sldId id="28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D89"/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3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32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6630-B3E1-417D-B909-0B69155FA0D8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544-F677-4B56-9CC3-1E8CDBAC9B0B}" type="datetime1">
              <a:rPr lang="en-US" smtClean="0"/>
              <a:t>2/11/2021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Intermediate Code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E577B-7928-457E-B305-0A6988B06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3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86188"/>
            <a:ext cx="4038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8799-1D39-4172-BCCD-2F850890BED3}" type="datetime1">
              <a:rPr lang="en-US" smtClean="0"/>
              <a:t>2/11/2021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Intermediate Code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34C14-CC71-484C-864A-D246D57AD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6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CFCF-EFC9-4FF8-B984-DB13513658A0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1F7-97A3-4605-8B32-F892E663717F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A8B-726D-433D-8041-6292E4264CF2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6431-5642-4F23-8B7F-83015080CB8A}" type="datetime1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1D1A-1A93-48B2-9F74-56DCE91D980F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2A2-39F1-480A-B485-082CDCB3AE2E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B0D2-008E-4E27-B55C-1E856D427583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Intermediate Code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B988E-7E30-44A2-ADB5-04282D66A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50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6188"/>
            <a:ext cx="4038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FB491-0914-4105-86E8-B6EB8C100866}" type="datetime1">
              <a:rPr lang="en-US" smtClean="0"/>
              <a:t>2/11/2021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Intermediate Code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D39A9-3E4D-4F5D-9707-3D639D45E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4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78C-74B1-4241-B608-0487981502B3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>
                <a:latin typeface="+mj-lt"/>
              </a:rPr>
            </a:br>
            <a:r>
              <a:rPr lang="en-US" sz="4000"/>
              <a:t>03. </a:t>
            </a:r>
            <a:r>
              <a:rPr lang="en-US" sz="4000" dirty="0"/>
              <a:t>Intermediate Representations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1631" y="1770185"/>
            <a:ext cx="679938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50099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0120" y="2005927"/>
            <a:ext cx="844062" cy="2478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96367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554" y="1755467"/>
            <a:ext cx="1410999" cy="7471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8517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457" y="2495519"/>
            <a:ext cx="1085044" cy="2870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1418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457" y="1804297"/>
            <a:ext cx="207188" cy="97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3621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171" y="1478172"/>
            <a:ext cx="1725890" cy="326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97015" y="1107332"/>
            <a:ext cx="464453" cy="36170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5455" y="4848872"/>
            <a:ext cx="3029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to reduce clutter, we may omit explicit references</a:t>
            </a:r>
          </a:p>
          <a:p>
            <a:r>
              <a:rPr lang="en-US" sz="2000" i="1" dirty="0"/>
              <a:t>from the syntax tree to 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79637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syntax tree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is added to syntax tree nodes as compilation progresses:</a:t>
            </a:r>
          </a:p>
          <a:p>
            <a:pPr lvl="1">
              <a:spcAft>
                <a:spcPts val="0"/>
              </a:spcAft>
            </a:pPr>
            <a:r>
              <a:rPr lang="en-US" dirty="0"/>
              <a:t>parsing:</a:t>
            </a:r>
          </a:p>
          <a:p>
            <a:pPr lvl="2"/>
            <a:r>
              <a:rPr lang="en-US" dirty="0"/>
              <a:t>node type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children</a:t>
            </a:r>
          </a:p>
          <a:p>
            <a:pPr lvl="1">
              <a:spcAft>
                <a:spcPts val="0"/>
              </a:spcAft>
            </a:pPr>
            <a:r>
              <a:rPr lang="en-US" dirty="0"/>
              <a:t>type checking: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value type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code generation:</a:t>
            </a:r>
          </a:p>
          <a:p>
            <a:pPr lvl="2"/>
            <a:r>
              <a:rPr lang="en-US" dirty="0"/>
              <a:t>location where an expression’s value is stored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intermediate code generated for the tree rooted at the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Given the syntax tree:</a:t>
            </a: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What source code expression(s) could this have come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4346089" y="2098844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3566022" y="3006779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119810" y="3003270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50795" y="30032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" name="Oval 10"/>
          <p:cNvSpPr/>
          <p:nvPr/>
        </p:nvSpPr>
        <p:spPr>
          <a:xfrm>
            <a:off x="4667989" y="3911206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571631" y="3911205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cxnSp>
        <p:nvCxnSpPr>
          <p:cNvPr id="15" name="Straight Connector 14"/>
          <p:cNvCxnSpPr>
            <a:stCxn id="6" idx="3"/>
            <a:endCxn id="7" idx="7"/>
          </p:cNvCxnSpPr>
          <p:nvPr/>
        </p:nvCxnSpPr>
        <p:spPr>
          <a:xfrm flipH="1">
            <a:off x="3951675" y="2484497"/>
            <a:ext cx="460582" cy="58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</p:cNvCxnSpPr>
          <p:nvPr/>
        </p:nvCxnSpPr>
        <p:spPr>
          <a:xfrm>
            <a:off x="4731742" y="2484497"/>
            <a:ext cx="460582" cy="58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</p:cNvCxnSpPr>
          <p:nvPr/>
        </p:nvCxnSpPr>
        <p:spPr>
          <a:xfrm flipH="1">
            <a:off x="4940776" y="3388923"/>
            <a:ext cx="245202" cy="53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5"/>
            <a:endCxn id="13" idx="0"/>
          </p:cNvCxnSpPr>
          <p:nvPr/>
        </p:nvCxnSpPr>
        <p:spPr>
          <a:xfrm>
            <a:off x="5505463" y="3388923"/>
            <a:ext cx="292079" cy="52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Given the syntax tree:</a:t>
            </a: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What source code expression(s) could this have come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4346089" y="2098844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‒</a:t>
            </a:r>
          </a:p>
        </p:txBody>
      </p:sp>
      <p:sp>
        <p:nvSpPr>
          <p:cNvPr id="7" name="Oval 6"/>
          <p:cNvSpPr/>
          <p:nvPr/>
        </p:nvSpPr>
        <p:spPr>
          <a:xfrm>
            <a:off x="5126156" y="2997749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w</a:t>
            </a:r>
          </a:p>
        </p:txBody>
      </p:sp>
      <p:sp>
        <p:nvSpPr>
          <p:cNvPr id="8" name="Oval 7"/>
          <p:cNvSpPr/>
          <p:nvPr/>
        </p:nvSpPr>
        <p:spPr>
          <a:xfrm>
            <a:off x="3758377" y="3024181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08281" y="294448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‒</a:t>
            </a:r>
          </a:p>
        </p:txBody>
      </p:sp>
      <p:sp>
        <p:nvSpPr>
          <p:cNvPr id="11" name="Oval 10"/>
          <p:cNvSpPr/>
          <p:nvPr/>
        </p:nvSpPr>
        <p:spPr>
          <a:xfrm>
            <a:off x="3280290" y="3971853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u</a:t>
            </a:r>
          </a:p>
        </p:txBody>
      </p:sp>
      <p:sp>
        <p:nvSpPr>
          <p:cNvPr id="13" name="Oval 12"/>
          <p:cNvSpPr/>
          <p:nvPr/>
        </p:nvSpPr>
        <p:spPr>
          <a:xfrm>
            <a:off x="4183932" y="3971852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</a:p>
        </p:txBody>
      </p:sp>
      <p:cxnSp>
        <p:nvCxnSpPr>
          <p:cNvPr id="15" name="Straight Connector 14"/>
          <p:cNvCxnSpPr>
            <a:endCxn id="8" idx="0"/>
          </p:cNvCxnSpPr>
          <p:nvPr/>
        </p:nvCxnSpPr>
        <p:spPr>
          <a:xfrm flipH="1">
            <a:off x="3984288" y="2530938"/>
            <a:ext cx="494137" cy="49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7" idx="0"/>
          </p:cNvCxnSpPr>
          <p:nvPr/>
        </p:nvCxnSpPr>
        <p:spPr>
          <a:xfrm>
            <a:off x="4731742" y="2484497"/>
            <a:ext cx="620325" cy="513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3077" y="3449570"/>
            <a:ext cx="245202" cy="53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4117764" y="3449570"/>
            <a:ext cx="292079" cy="52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Intermediate Code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53D14B-A668-4A30-BBFB-67FA7107915C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362200"/>
            <a:ext cx="1600200" cy="1143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lexical analysis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syntax analysis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static checking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362200"/>
            <a:ext cx="1600200" cy="1143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intermediate code generation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2362200"/>
            <a:ext cx="1600200" cy="1143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final code generation</a:t>
            </a:r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3352800" y="2933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10200" y="2895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95400" y="2971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67600" y="2895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35"/>
          <p:cNvSpPr txBox="1">
            <a:spLocks noChangeArrowheads="1"/>
          </p:cNvSpPr>
          <p:nvPr/>
        </p:nvSpPr>
        <p:spPr bwMode="auto">
          <a:xfrm>
            <a:off x="609600" y="2667000"/>
            <a:ext cx="77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source </a:t>
            </a:r>
          </a:p>
          <a:p>
            <a:pPr algn="ctr" eaLnBrk="1" hangingPunct="1"/>
            <a:r>
              <a:rPr lang="en-US" altLang="en-US" sz="1600" i="1"/>
              <a:t>code</a:t>
            </a:r>
          </a:p>
        </p:txBody>
      </p:sp>
      <p:sp>
        <p:nvSpPr>
          <p:cNvPr id="3085" name="TextBox 36"/>
          <p:cNvSpPr txBox="1">
            <a:spLocks noChangeArrowheads="1"/>
          </p:cNvSpPr>
          <p:nvPr/>
        </p:nvSpPr>
        <p:spPr bwMode="auto">
          <a:xfrm>
            <a:off x="7924800" y="2590800"/>
            <a:ext cx="57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final</a:t>
            </a:r>
          </a:p>
          <a:p>
            <a:pPr algn="ctr" eaLnBrk="1" hangingPunct="1"/>
            <a:r>
              <a:rPr lang="en-US" altLang="en-US" sz="1600" i="1"/>
              <a:t>code</a:t>
            </a:r>
          </a:p>
        </p:txBody>
      </p:sp>
      <p:sp>
        <p:nvSpPr>
          <p:cNvPr id="3086" name="TextBox 40"/>
          <p:cNvSpPr txBox="1">
            <a:spLocks noChangeArrowheads="1"/>
          </p:cNvSpPr>
          <p:nvPr/>
        </p:nvSpPr>
        <p:spPr bwMode="auto">
          <a:xfrm>
            <a:off x="3200400" y="3962400"/>
            <a:ext cx="71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tokens</a:t>
            </a:r>
          </a:p>
        </p:txBody>
      </p:sp>
      <p:sp>
        <p:nvSpPr>
          <p:cNvPr id="3087" name="TextBox 41"/>
          <p:cNvSpPr txBox="1">
            <a:spLocks noChangeArrowheads="1"/>
          </p:cNvSpPr>
          <p:nvPr/>
        </p:nvSpPr>
        <p:spPr bwMode="auto">
          <a:xfrm>
            <a:off x="4019997" y="3962400"/>
            <a:ext cx="324396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en-US" sz="1600" i="1" dirty="0"/>
              <a:t>intermediate code</a:t>
            </a:r>
          </a:p>
          <a:p>
            <a:pPr algn="ctr" eaLnBrk="1" hangingPunct="1"/>
            <a:r>
              <a:rPr lang="en-US" altLang="en-US" sz="1600" i="1" dirty="0"/>
              <a:t>(aka intermediate representation, IR)</a:t>
            </a:r>
          </a:p>
        </p:txBody>
      </p:sp>
      <p:cxnSp>
        <p:nvCxnSpPr>
          <p:cNvPr id="44" name="Straight Connector 43"/>
          <p:cNvCxnSpPr>
            <a:endCxn id="3087" idx="0"/>
          </p:cNvCxnSpPr>
          <p:nvPr/>
        </p:nvCxnSpPr>
        <p:spPr>
          <a:xfrm>
            <a:off x="5638800" y="2819400"/>
            <a:ext cx="3180" cy="1143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2982913" y="3389313"/>
            <a:ext cx="114300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6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Given the syntax tree nodes:</a:t>
            </a: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5"/>
                </a:solidFill>
              </a:rPr>
              <a:t>Use exactly this set of nodes to construct a syntax tree corresponding to an expression whose value is 0.</a:t>
            </a:r>
          </a:p>
          <a:p>
            <a:pPr marL="0" indent="0">
              <a:buNone/>
            </a:pP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Oval 5"/>
          <p:cNvSpPr/>
          <p:nvPr/>
        </p:nvSpPr>
        <p:spPr>
          <a:xfrm>
            <a:off x="5571631" y="1466059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823089" y="1466058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197360" y="1466059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1"/>
          <a:lstStyle/>
          <a:p>
            <a:pPr algn="ctr"/>
            <a:r>
              <a:rPr lang="en-US" sz="3200" dirty="0"/>
              <a:t>‒</a:t>
            </a:r>
          </a:p>
        </p:txBody>
      </p:sp>
      <p:sp>
        <p:nvSpPr>
          <p:cNvPr id="11" name="Oval 10"/>
          <p:cNvSpPr/>
          <p:nvPr/>
        </p:nvSpPr>
        <p:spPr>
          <a:xfrm>
            <a:off x="7448818" y="1466058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063529" y="1466058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18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trees and symbol tables are used together to represent programs inside a compiler</a:t>
            </a:r>
          </a:p>
          <a:p>
            <a:pPr lvl="1"/>
            <a:r>
              <a:rPr lang="en-US" dirty="0"/>
              <a:t>syntax trees represent code structure</a:t>
            </a:r>
          </a:p>
          <a:p>
            <a:pPr lvl="2"/>
            <a:r>
              <a:rPr lang="en-US" dirty="0"/>
              <a:t>nodes represent operations, which are applied to the node’s children</a:t>
            </a:r>
          </a:p>
          <a:p>
            <a:pPr lvl="1"/>
            <a:r>
              <a:rPr lang="en-US" dirty="0"/>
              <a:t>symbol tables hold information about user-defined symbols (variables, functions, etc.)</a:t>
            </a:r>
          </a:p>
          <a:p>
            <a:pPr lvl="2"/>
            <a:r>
              <a:rPr lang="en-US" dirty="0"/>
              <a:t>scope rules of C, Java, etc., require using a stack of </a:t>
            </a:r>
            <a:r>
              <a:rPr lang="en-US"/>
              <a:t>symbol tables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Linear IRs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1075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language programs often use features not available in target language code.  E.g.: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58A4E-2D43-41F9-BCF2-57FA285E63B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29842" y="2653144"/>
            <a:ext cx="3868340" cy="3536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x = (</a:t>
            </a:r>
            <a:r>
              <a:rPr lang="en-US" dirty="0" err="1"/>
              <a:t>a+b</a:t>
            </a:r>
            <a:r>
              <a:rPr lang="en-US" dirty="0"/>
              <a:t>)/(c-d)*2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 err="1"/>
              <a:t>asm</a:t>
            </a:r>
            <a:r>
              <a:rPr lang="en-US" sz="2400" dirty="0"/>
              <a:t> doesn’t support multiple operations in an instruction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400" i="1" dirty="0"/>
              <a:t>need to save intermediate results as they are computed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29150" y="2653143"/>
            <a:ext cx="3887391" cy="3536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(x &gt; 0) { x--; y++}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dirty="0" err="1"/>
              <a:t>asm</a:t>
            </a:r>
            <a:r>
              <a:rPr lang="en-US" sz="2400" dirty="0"/>
              <a:t> doesn’t support complex grouping of statements and arbitrary control flow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400" i="1" dirty="0"/>
              <a:t>need a way to decompose complex control flow into something simpler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2665606" y="2239786"/>
            <a:ext cx="175937" cy="2068026"/>
          </a:xfrm>
          <a:prstGeom prst="rightBrace">
            <a:avLst>
              <a:gd name="adj1" fmla="val 4697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E14E55-3C4A-4342-86DE-F21574F44895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IRs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linear IR consists of a sequence of instructions that execute in order.</a:t>
            </a:r>
          </a:p>
          <a:p>
            <a:pPr lvl="1" eaLnBrk="1" hangingPunct="1"/>
            <a:r>
              <a:rPr lang="en-US" altLang="en-US" dirty="0"/>
              <a:t>“machine-independent assembly code”</a:t>
            </a:r>
          </a:p>
          <a:p>
            <a:pPr eaLnBrk="1" hangingPunct="1"/>
            <a:r>
              <a:rPr lang="en-US" altLang="en-US" dirty="0"/>
              <a:t>Instructions may contain multiple operations, which (if present) execute in parallel.</a:t>
            </a:r>
          </a:p>
          <a:p>
            <a:pPr eaLnBrk="1" hangingPunct="1"/>
            <a:r>
              <a:rPr lang="en-US" altLang="en-US" dirty="0"/>
              <a:t>They often form a starting point for hybrid representations (e.g., control flow graphs).</a:t>
            </a:r>
          </a:p>
        </p:txBody>
      </p:sp>
    </p:spTree>
    <p:extLst>
      <p:ext uri="{BB962C8B-B14F-4D97-AF65-F5344CB8AC3E}">
        <p14:creationId xmlns:p14="http://schemas.microsoft.com/office/powerpoint/2010/main" val="118045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Linear IRs 1:</a:t>
            </a:r>
            <a:br>
              <a:rPr lang="en-US" sz="5400" i="1" dirty="0"/>
            </a:br>
            <a:r>
              <a:rPr lang="en-US" sz="1000" i="1" dirty="0"/>
              <a:t> </a:t>
            </a:r>
            <a:br>
              <a:rPr lang="en-US" sz="5400" i="1" dirty="0"/>
            </a:br>
            <a:r>
              <a:rPr lang="en-US" sz="5400" i="1" dirty="0"/>
              <a:t>Three-address code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3D9ABB-D799-427A-85D7-91580722435A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Address Code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17320"/>
            <a:ext cx="7891272" cy="4764024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Instructions are of the form ‘</a:t>
            </a:r>
            <a:r>
              <a:rPr lang="en-US" altLang="en-US" sz="2400" b="1" dirty="0">
                <a:latin typeface="Arial Narrow" panose="020B0606020202030204" pitchFamily="34" charset="0"/>
              </a:rPr>
              <a:t>x  =  y  </a:t>
            </a:r>
            <a:r>
              <a:rPr lang="en-US" altLang="en-US" sz="2400" b="1" i="1" u="sng" dirty="0">
                <a:latin typeface="Arial Narrow" panose="020B0606020202030204" pitchFamily="34" charset="0"/>
              </a:rPr>
              <a:t>op</a:t>
            </a:r>
            <a:r>
              <a:rPr lang="en-US" altLang="en-US" sz="2400" b="1" dirty="0">
                <a:latin typeface="Arial Narrow" panose="020B0606020202030204" pitchFamily="34" charset="0"/>
              </a:rPr>
              <a:t>  z</a:t>
            </a:r>
            <a:r>
              <a:rPr lang="en-US" altLang="en-US" sz="2400" dirty="0">
                <a:latin typeface="Arial Narrow" panose="020B0606020202030204" pitchFamily="34" charset="0"/>
              </a:rPr>
              <a:t>,’ </a:t>
            </a:r>
            <a:r>
              <a:rPr lang="en-US" altLang="en-US" dirty="0"/>
              <a:t>where </a:t>
            </a:r>
            <a:r>
              <a:rPr lang="en-US" altLang="en-US" sz="2400" b="1" dirty="0"/>
              <a:t>x</a:t>
            </a:r>
            <a:r>
              <a:rPr lang="en-US" altLang="en-US" dirty="0"/>
              <a:t>, </a:t>
            </a:r>
            <a:r>
              <a:rPr lang="en-US" altLang="en-US" sz="2400" b="1" dirty="0"/>
              <a:t>y</a:t>
            </a:r>
            <a:r>
              <a:rPr lang="en-US" altLang="en-US" dirty="0"/>
              <a:t>, </a:t>
            </a:r>
            <a:r>
              <a:rPr lang="en-US" altLang="en-US" sz="2400" b="1" dirty="0"/>
              <a:t>z</a:t>
            </a:r>
            <a:r>
              <a:rPr lang="en-US" altLang="en-US" dirty="0"/>
              <a:t> are variables, constants, or “temporaries”.</a:t>
            </a:r>
          </a:p>
          <a:p>
            <a:pPr eaLnBrk="1" hangingPunct="1"/>
            <a:r>
              <a:rPr lang="en-US" altLang="en-US" dirty="0"/>
              <a:t>At most one operator allowed on RHS</a:t>
            </a:r>
          </a:p>
          <a:p>
            <a:pPr lvl="1"/>
            <a:r>
              <a:rPr lang="en-US" altLang="en-US" dirty="0"/>
              <a:t>no “built-up” expressions</a:t>
            </a:r>
          </a:p>
          <a:p>
            <a:pPr lvl="1"/>
            <a:r>
              <a:rPr lang="en-US" altLang="en-US" dirty="0"/>
              <a:t>instead, expressions are computed using temporaries (compiler-generated variables).</a:t>
            </a:r>
          </a:p>
          <a:p>
            <a:pPr eaLnBrk="1" hangingPunct="1"/>
            <a:r>
              <a:rPr lang="en-US" altLang="en-US" dirty="0"/>
              <a:t>The specific set of operators represented, and their level of abstraction, can vary widely.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72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2268E8-F0B8-4E60-9312-E9956FBC19E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Address Code: Example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u="sng" dirty="0"/>
              <a:t>Source</a:t>
            </a:r>
            <a:r>
              <a:rPr lang="en-US" altLang="en-US" sz="2400" dirty="0"/>
              <a:t>: 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x + y*z &gt; x*y + z)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0;</a:t>
            </a:r>
          </a:p>
          <a:p>
            <a:pPr marL="987425" lvl="2" indent="-293688" eaLnBrk="1" hangingPunct="1"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i="1" u="sng" dirty="0"/>
              <a:t>Three Address Code</a:t>
            </a:r>
            <a:r>
              <a:rPr lang="en-US" altLang="en-US" sz="2400" dirty="0"/>
              <a:t>: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y*z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x+t1         // x + y*z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x*y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t3+z         // x*y + z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(t2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t4)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pPr marL="987425" lvl="2" indent="-293688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987425" lvl="2" indent="-293688" eaLnBrk="1" hangingPunct="1"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7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AFF395-463C-4A5B-A6A3-1C9A2CD16D7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 Example Intermediate Instruction Set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 u="sng"/>
              <a:t>Assignment</a:t>
            </a:r>
            <a:r>
              <a:rPr lang="en-US" altLang="en-US" sz="2000"/>
              <a:t>: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y </a:t>
            </a:r>
            <a:r>
              <a:rPr lang="en-US" altLang="en-US" sz="1800" i="1" u="sng"/>
              <a:t>op</a:t>
            </a:r>
            <a:r>
              <a:rPr lang="en-US" altLang="en-US" sz="1800"/>
              <a:t> z (</a:t>
            </a:r>
            <a:r>
              <a:rPr lang="en-US" altLang="en-US" sz="1800" i="1" u="sng"/>
              <a:t>op</a:t>
            </a:r>
            <a:r>
              <a:rPr lang="en-US" altLang="en-US" sz="1800"/>
              <a:t> binary)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</a:t>
            </a:r>
            <a:r>
              <a:rPr lang="en-US" altLang="en-US" sz="1800" i="1" u="sng"/>
              <a:t>op</a:t>
            </a:r>
            <a:r>
              <a:rPr lang="en-US" altLang="en-US" sz="1800"/>
              <a:t> y (</a:t>
            </a:r>
            <a:r>
              <a:rPr lang="en-US" altLang="en-US" sz="1800" i="1" u="sng"/>
              <a:t>op </a:t>
            </a:r>
            <a:r>
              <a:rPr lang="en-US" altLang="en-US" sz="1800"/>
              <a:t>unary);  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u="sng"/>
              <a:t>Jumps</a:t>
            </a:r>
            <a:r>
              <a:rPr lang="en-US" altLang="en-US" sz="2000"/>
              <a:t>: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if ( x </a:t>
            </a:r>
            <a:r>
              <a:rPr lang="en-US" altLang="en-US" sz="1800" i="1" u="sng"/>
              <a:t>op</a:t>
            </a:r>
            <a:r>
              <a:rPr lang="en-US" altLang="en-US" sz="1800"/>
              <a:t> y ) goto L        (L a label); 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goto 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u="sng"/>
              <a:t>Pointer and indexed assignments</a:t>
            </a:r>
            <a:r>
              <a:rPr lang="en-US" altLang="en-US" sz="2000"/>
              <a:t>: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y[ z ]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y[ z ] = x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&amp;y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x = *y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en-US" sz="1800"/>
              <a:t>*y = 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313238" cy="4835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i="1" u="sng"/>
              <a:t>Procedure call/return</a:t>
            </a:r>
            <a:r>
              <a:rPr lang="en-US" altLang="en-US" sz="2000"/>
              <a:t>:</a:t>
            </a:r>
          </a:p>
          <a:p>
            <a:pPr marL="692150" lvl="1" indent="-347663" eaLnBrk="1" hangingPunct="1"/>
            <a:r>
              <a:rPr lang="en-US" altLang="en-US" sz="1800"/>
              <a:t>param x, k          (x is the k</a:t>
            </a:r>
            <a:r>
              <a:rPr lang="en-US" altLang="en-US" sz="1800" baseline="30000"/>
              <a:t>th</a:t>
            </a:r>
            <a:r>
              <a:rPr lang="en-US" altLang="en-US" sz="1800"/>
              <a:t> param)</a:t>
            </a:r>
          </a:p>
          <a:p>
            <a:pPr marL="692150" lvl="1" indent="-347663" eaLnBrk="1" hangingPunct="1"/>
            <a:r>
              <a:rPr lang="en-US" altLang="en-US" sz="1800"/>
              <a:t>retval x</a:t>
            </a:r>
          </a:p>
          <a:p>
            <a:pPr marL="692150" lvl="1" indent="-347663" eaLnBrk="1" hangingPunct="1"/>
            <a:r>
              <a:rPr lang="en-US" altLang="en-US" sz="1800"/>
              <a:t>call p</a:t>
            </a:r>
          </a:p>
          <a:p>
            <a:pPr marL="692150" lvl="1" indent="-347663" eaLnBrk="1" hangingPunct="1"/>
            <a:r>
              <a:rPr lang="en-US" altLang="en-US" sz="1800"/>
              <a:t>enter p</a:t>
            </a:r>
          </a:p>
          <a:p>
            <a:pPr marL="692150" lvl="1" indent="-347663" eaLnBrk="1" hangingPunct="1"/>
            <a:r>
              <a:rPr lang="en-US" altLang="en-US" sz="1800"/>
              <a:t>leave p</a:t>
            </a:r>
          </a:p>
          <a:p>
            <a:pPr marL="692150" lvl="1" indent="-347663" eaLnBrk="1" hangingPunct="1"/>
            <a:r>
              <a:rPr lang="en-US" altLang="en-US" sz="1800"/>
              <a:t>return</a:t>
            </a:r>
          </a:p>
          <a:p>
            <a:pPr marL="692150" lvl="1" indent="-347663" eaLnBrk="1" hangingPunct="1"/>
            <a:r>
              <a:rPr lang="en-US" altLang="en-US" sz="1800"/>
              <a:t>retrieve x</a:t>
            </a:r>
          </a:p>
          <a:p>
            <a:pPr eaLnBrk="1" hangingPunct="1"/>
            <a:r>
              <a:rPr lang="en-US" altLang="en-US" sz="2000" i="1" u="sng"/>
              <a:t>Type Conversion</a:t>
            </a:r>
            <a:r>
              <a:rPr lang="en-US" altLang="en-US" sz="2000"/>
              <a:t>:</a:t>
            </a:r>
          </a:p>
          <a:p>
            <a:pPr marL="692150" lvl="1" indent="-347663" eaLnBrk="1" hangingPunct="1"/>
            <a:r>
              <a:rPr lang="en-US" altLang="en-US" sz="1800"/>
              <a:t>x = cvt_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/>
              <a:t>_to_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/>
              <a:t> y   (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en-US" sz="1800"/>
              <a:t> base types)    e.g.: cvt_int_to_float</a:t>
            </a:r>
          </a:p>
          <a:p>
            <a:pPr eaLnBrk="1" hangingPunct="1"/>
            <a:r>
              <a:rPr lang="en-US" altLang="en-US" sz="2000" i="1" u="sng"/>
              <a:t>Miscellaneous</a:t>
            </a:r>
          </a:p>
          <a:p>
            <a:pPr marL="692150" lvl="1" indent="-347663" eaLnBrk="1" hangingPunct="1"/>
            <a:r>
              <a:rPr lang="en-US" altLang="en-US" sz="1800"/>
              <a:t>label L</a:t>
            </a:r>
          </a:p>
        </p:txBody>
      </p:sp>
    </p:spTree>
    <p:extLst>
      <p:ext uri="{BB962C8B-B14F-4D97-AF65-F5344CB8AC3E}">
        <p14:creationId xmlns:p14="http://schemas.microsoft.com/office/powerpoint/2010/main" val="98315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29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1270571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x = (</a:t>
            </a:r>
            <a:r>
              <a:rPr lang="en-US" sz="2800" dirty="0" err="1">
                <a:cs typeface="Courier New" panose="02070309020205020404" pitchFamily="49" charset="0"/>
              </a:rPr>
              <a:t>a+b</a:t>
            </a:r>
            <a:r>
              <a:rPr lang="en-US" sz="2800" dirty="0">
                <a:cs typeface="Courier New" panose="02070309020205020404" pitchFamily="49" charset="0"/>
              </a:rPr>
              <a:t>*2)/c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6417" y="1613004"/>
            <a:ext cx="17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Source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6958" y="1601779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3-address code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646958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06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A73228-9E28-420C-B652-556B6F4189E4}" type="slidenum">
              <a:rPr lang="en-US" alt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Intermediate Code?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Closer to target language. </a:t>
            </a:r>
          </a:p>
          <a:p>
            <a:pPr lvl="1" eaLnBrk="1" hangingPunct="1"/>
            <a:r>
              <a:rPr lang="en-US" altLang="en-US" dirty="0"/>
              <a:t>simplifies code generation.</a:t>
            </a:r>
          </a:p>
          <a:p>
            <a:pPr eaLnBrk="1" hangingPunct="1"/>
            <a:r>
              <a:rPr lang="en-US" altLang="en-US" dirty="0"/>
              <a:t>Machine-independent.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simplifies retargeting of the compiler.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Allows a variety of optimizations to be implemented in a machine-independent way.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Many compilers use several different intermediate representations (IRs).</a:t>
            </a:r>
          </a:p>
        </p:txBody>
      </p:sp>
    </p:spTree>
    <p:extLst>
      <p:ext uri="{BB962C8B-B14F-4D97-AF65-F5344CB8AC3E}">
        <p14:creationId xmlns:p14="http://schemas.microsoft.com/office/powerpoint/2010/main" val="403288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3EA-5078-4A0F-A7E1-2C09CCA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43B37-5EB9-4159-B87B-7F8012F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16B22B07-B6EA-437C-8121-06F5B2BF1F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416050"/>
            <a:ext cx="7886700" cy="476091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x = (</a:t>
            </a:r>
            <a:r>
              <a:rPr lang="en-US" sz="2800" dirty="0" err="1">
                <a:cs typeface="Courier New" panose="02070309020205020404" pitchFamily="49" charset="0"/>
              </a:rPr>
              <a:t>a+b</a:t>
            </a:r>
            <a:r>
              <a:rPr lang="en-US" sz="2800" dirty="0">
                <a:cs typeface="Courier New" panose="02070309020205020404" pitchFamily="49" charset="0"/>
              </a:rPr>
              <a:t>*2)/c</a:t>
            </a:r>
          </a:p>
          <a:p>
            <a:pPr marL="0" indent="0">
              <a:spcBef>
                <a:spcPts val="300"/>
              </a:spcBef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Three-address code: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tmp1 = b * 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tmp2 = a + tmp1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tmp3 = tmp2 / 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x </a:t>
            </a:r>
            <a:r>
              <a:rPr lang="en-US" sz="2800">
                <a:cs typeface="Courier New" panose="02070309020205020404" pitchFamily="49" charset="0"/>
              </a:rPr>
              <a:t>= tmp3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9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30214" y="2093119"/>
            <a:ext cx="3067967" cy="40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cs typeface="Courier New" panose="02070309020205020404" pitchFamily="49" charset="0"/>
              </a:rPr>
              <a:t>int</a:t>
            </a:r>
            <a:r>
              <a:rPr lang="en-US" sz="2200" dirty="0">
                <a:cs typeface="Courier New" panose="02070309020205020404" pitchFamily="49" charset="0"/>
              </a:rPr>
              <a:t> fact(</a:t>
            </a:r>
            <a:r>
              <a:rPr lang="en-US" sz="2200" dirty="0" err="1">
                <a:cs typeface="Courier New" panose="02070309020205020404" pitchFamily="49" charset="0"/>
              </a:rPr>
              <a:t>int</a:t>
            </a:r>
            <a:r>
              <a:rPr lang="en-US" sz="2200" dirty="0"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</a:t>
            </a:r>
            <a:r>
              <a:rPr lang="en-US" sz="2200" dirty="0" err="1">
                <a:cs typeface="Courier New" panose="02070309020205020404" pitchFamily="49" charset="0"/>
              </a:rPr>
              <a:t>int</a:t>
            </a:r>
            <a:r>
              <a:rPr lang="en-US" sz="2200" dirty="0">
                <a:cs typeface="Courier New" panose="02070309020205020404" pitchFamily="49" charset="0"/>
              </a:rPr>
              <a:t> p = 1;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while (n &gt; 0) {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      p *= n;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      n </a:t>
            </a:r>
            <a:r>
              <a:rPr lang="en-US" sz="2200" dirty="0"/>
              <a:t>–</a:t>
            </a:r>
            <a:r>
              <a:rPr lang="en-US" sz="2200" dirty="0"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     return p;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3-address Code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240215" y="2093119"/>
            <a:ext cx="3276326" cy="426323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enter fact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p 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L0:    if n &lt;= 0 </a:t>
            </a:r>
            <a:r>
              <a:rPr lang="en-US" sz="2200" dirty="0" err="1"/>
              <a:t>goto</a:t>
            </a:r>
            <a:r>
              <a:rPr lang="en-US" sz="2200" dirty="0"/>
              <a:t> L1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tmp0 = p * 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p = tmp0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tmp1 = n –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n = tmp1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</a:t>
            </a:r>
            <a:r>
              <a:rPr lang="en-US" sz="2200" dirty="0" err="1"/>
              <a:t>goto</a:t>
            </a:r>
            <a:r>
              <a:rPr lang="en-US" sz="2200" dirty="0"/>
              <a:t> L0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L1:    leave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        return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D2411-3CCC-4623-B1B6-B950D5E5573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Three Address Code: Representation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630936" y="1235075"/>
            <a:ext cx="8229600" cy="25590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dirty="0"/>
              <a:t>Each instruction represented as a structure called a </a:t>
            </a:r>
            <a:r>
              <a:rPr lang="en-US" altLang="en-US" sz="2600" i="1" dirty="0"/>
              <a:t>quadruple</a:t>
            </a:r>
            <a:r>
              <a:rPr lang="en-US" altLang="en-US" sz="2600" dirty="0"/>
              <a:t> (or “</a:t>
            </a:r>
            <a:r>
              <a:rPr lang="en-US" altLang="en-US" sz="2600" i="1" dirty="0"/>
              <a:t>quad</a:t>
            </a:r>
            <a:r>
              <a:rPr lang="en-US" altLang="en-US" sz="2600" dirty="0"/>
              <a:t>”):</a:t>
            </a:r>
          </a:p>
          <a:p>
            <a:pPr lvl="1" eaLnBrk="1" hangingPunct="1"/>
            <a:r>
              <a:rPr lang="en-US" altLang="en-US" sz="2200" dirty="0"/>
              <a:t>contains info about the operation, up to 3 operands.</a:t>
            </a:r>
          </a:p>
          <a:p>
            <a:pPr lvl="1" eaLnBrk="1" hangingPunct="1"/>
            <a:r>
              <a:rPr lang="en-US" altLang="en-US" sz="2200" dirty="0"/>
              <a:t>for operands: use a bit to indicate whether constant or ST pointer.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E.g.: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/>
              <a:t>      </a:t>
            </a:r>
            <a:r>
              <a:rPr lang="en-US" altLang="en-US" sz="2100" b="1" dirty="0"/>
              <a:t>x = y + z</a:t>
            </a:r>
            <a:r>
              <a:rPr lang="en-US" altLang="en-US" sz="2100" dirty="0"/>
              <a:t>                                                      </a:t>
            </a:r>
            <a:r>
              <a:rPr lang="en-US" altLang="en-US" sz="2100" b="1" dirty="0"/>
              <a:t>if ( x  </a:t>
            </a:r>
            <a:r>
              <a:rPr lang="en-US" altLang="en-US" sz="2100" b="1" dirty="0">
                <a:sym typeface="Symbol" panose="05050102010706020507" pitchFamily="18" charset="2"/>
              </a:rPr>
              <a:t> </a:t>
            </a:r>
            <a:r>
              <a:rPr lang="en-US" altLang="en-US" sz="2100" b="1" dirty="0"/>
              <a:t> y ) </a:t>
            </a:r>
            <a:r>
              <a:rPr lang="en-US" altLang="en-US" sz="2100" b="1" dirty="0" err="1"/>
              <a:t>goto</a:t>
            </a:r>
            <a:r>
              <a:rPr lang="en-US" altLang="en-US" sz="2100" b="1" dirty="0"/>
              <a:t> 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1523" y="3946769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2872" y="39467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 err="1"/>
                        <a:t>dest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38459" y="4496679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8104" y="4327402"/>
            <a:ext cx="2001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y’s symbol table entry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459" y="4868478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4314" y="4699201"/>
            <a:ext cx="198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z’s symbol table entry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56914" y="5244436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769" y="5075159"/>
            <a:ext cx="199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x’s symbol table entry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99273" y="5630478"/>
            <a:ext cx="543657" cy="170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6829" y="5663460"/>
            <a:ext cx="120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 pointer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56466" y="3946769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IF_GE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727815" y="39467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 err="1"/>
                        <a:t>dest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343402" y="4496679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3047" y="4327402"/>
            <a:ext cx="2001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y’s symbol table entry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43402" y="4868478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89257" y="4699201"/>
            <a:ext cx="198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z’s symbol table entry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1857" y="5244436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07712" y="5075159"/>
            <a:ext cx="13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instr. labeled 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04216" y="5630478"/>
            <a:ext cx="543657" cy="170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21772" y="5663460"/>
            <a:ext cx="120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 pointer</a:t>
            </a:r>
          </a:p>
        </p:txBody>
      </p:sp>
    </p:spTree>
    <p:extLst>
      <p:ext uri="{BB962C8B-B14F-4D97-AF65-F5344CB8AC3E}">
        <p14:creationId xmlns:p14="http://schemas.microsoft.com/office/powerpoint/2010/main" val="1333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1523" y="4311946"/>
            <a:ext cx="1258765" cy="385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1523" y="3946769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D2411-3CCC-4623-B1B6-B950D5E5573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Three Address Code: Representation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2872" y="39467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 err="1"/>
                        <a:t>dest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38459" y="4496679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8104" y="4327402"/>
            <a:ext cx="2001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y’s symbol table entry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459" y="4868478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4314" y="4699201"/>
            <a:ext cx="198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z’s symbol table entry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56914" y="5244436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769" y="5075159"/>
            <a:ext cx="199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x’s symbol table entry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99273" y="5630478"/>
            <a:ext cx="543657" cy="170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0683" y="5663460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 pointer</a:t>
            </a:r>
          </a:p>
          <a:p>
            <a:r>
              <a:rPr lang="en-US" sz="1600" dirty="0"/>
              <a:t>(in linked list of 3-addr instructions)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8576" y="1445238"/>
            <a:ext cx="4208526" cy="3968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i="1" dirty="0">
                <a:cs typeface="Courier New" panose="02070309020205020404" pitchFamily="49" charset="0"/>
              </a:rPr>
              <a:t>// integer constant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i="1" dirty="0">
                <a:cs typeface="Courier New" panose="02070309020205020404" pitchFamily="49" charset="0"/>
              </a:rPr>
              <a:t>// symbol table pointer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i="1" dirty="0">
                <a:cs typeface="Courier New" panose="02070309020205020404" pitchFamily="49" charset="0"/>
              </a:rPr>
              <a:t>//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union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i="1" dirty="0">
                <a:cs typeface="Courier New" panose="02070309020205020404" pitchFamily="49" charset="0"/>
              </a:rPr>
              <a:t>// integer const.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Operand</a:t>
            </a:r>
          </a:p>
        </p:txBody>
      </p:sp>
      <p:cxnSp>
        <p:nvCxnSpPr>
          <p:cNvPr id="20" name="Straight Connector 19"/>
          <p:cNvCxnSpPr>
            <a:endCxn id="4" idx="1"/>
          </p:cNvCxnSpPr>
          <p:nvPr/>
        </p:nvCxnSpPr>
        <p:spPr>
          <a:xfrm flipV="1">
            <a:off x="2210288" y="3429476"/>
            <a:ext cx="2398288" cy="89792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1"/>
          </p:cNvCxnSpPr>
          <p:nvPr/>
        </p:nvCxnSpPr>
        <p:spPr>
          <a:xfrm flipV="1">
            <a:off x="2210288" y="3429476"/>
            <a:ext cx="2398288" cy="1269725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1"/>
          </p:cNvCxnSpPr>
          <p:nvPr/>
        </p:nvCxnSpPr>
        <p:spPr>
          <a:xfrm flipV="1">
            <a:off x="2210288" y="3429476"/>
            <a:ext cx="2398288" cy="160827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79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6" idx="0"/>
            <a:endCxn id="4" idx="1"/>
          </p:cNvCxnSpPr>
          <p:nvPr/>
        </p:nvCxnSpPr>
        <p:spPr>
          <a:xfrm flipV="1">
            <a:off x="1579806" y="2391598"/>
            <a:ext cx="1833954" cy="1555171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9324" y="3946769"/>
            <a:ext cx="1260963" cy="1854200"/>
          </a:xfrm>
          <a:prstGeom prst="rect">
            <a:avLst/>
          </a:prstGeom>
          <a:solidFill>
            <a:srgbClr val="FFFFCC"/>
          </a:solidFill>
          <a:ln w="317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D2411-3CCC-4623-B1B6-B950D5E5573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Three Address Code: Representation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1523" y="3946769"/>
          <a:ext cx="12587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2872" y="3946769"/>
          <a:ext cx="62865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src2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1" dirty="0" err="1"/>
                        <a:t>dest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38459" y="4496679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8104" y="4327402"/>
            <a:ext cx="2001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y’s symbol table entry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459" y="4868478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4314" y="4699201"/>
            <a:ext cx="198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z’s symbol table entry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56914" y="5244436"/>
            <a:ext cx="543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769" y="5075159"/>
            <a:ext cx="199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x’s symbol table entry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99273" y="5630478"/>
            <a:ext cx="543657" cy="170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2888" y="5663460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 pointer</a:t>
            </a:r>
          </a:p>
          <a:p>
            <a:r>
              <a:rPr lang="en-US" sz="1600" dirty="0"/>
              <a:t>(in linked list of 3-addr instructions)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760" y="1445238"/>
            <a:ext cx="5403342" cy="1892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op;    </a:t>
            </a:r>
            <a:r>
              <a:rPr lang="en-US" i="1" dirty="0">
                <a:cs typeface="Courier New" panose="02070309020205020404" pitchFamily="49" charset="0"/>
              </a:rPr>
              <a:t>// PLUS, MINUS, etc.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Operand src1;      </a:t>
            </a:r>
            <a:r>
              <a:rPr lang="en-US" i="1" dirty="0">
                <a:cs typeface="Courier New" panose="02070309020205020404" pitchFamily="49" charset="0"/>
              </a:rPr>
              <a:t>// source operand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Operand src2;      </a:t>
            </a:r>
            <a:r>
              <a:rPr lang="en-US" i="1" dirty="0">
                <a:cs typeface="Courier New" panose="02070309020205020404" pitchFamily="49" charset="0"/>
              </a:rPr>
              <a:t>// source operand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Quad;</a:t>
            </a:r>
          </a:p>
        </p:txBody>
      </p:sp>
    </p:spTree>
    <p:extLst>
      <p:ext uri="{BB962C8B-B14F-4D97-AF65-F5344CB8AC3E}">
        <p14:creationId xmlns:p14="http://schemas.microsoft.com/office/powerpoint/2010/main" val="94685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967924"/>
            <a:ext cx="7886700" cy="2922152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Linear IRs 2:</a:t>
            </a:r>
            <a:br>
              <a:rPr lang="en-US" sz="5400" i="1" dirty="0"/>
            </a:br>
            <a:r>
              <a:rPr lang="en-US" sz="1000" i="1" dirty="0"/>
              <a:t> </a:t>
            </a:r>
            <a:br>
              <a:rPr lang="en-US" sz="5400" i="1" dirty="0"/>
            </a:br>
            <a:r>
              <a:rPr lang="en-US" sz="5400" i="1" dirty="0"/>
              <a:t>Stack machine code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1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38A5E7-E07B-42B5-86F6-37BEC738215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7891272" cy="960120"/>
          </a:xfrm>
        </p:spPr>
        <p:txBody>
          <a:bodyPr/>
          <a:lstStyle/>
          <a:p>
            <a:pPr eaLnBrk="1" hangingPunct="1"/>
            <a:r>
              <a:rPr lang="en-US" altLang="en-US" dirty="0"/>
              <a:t>Stack Machine Code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30936" y="1417320"/>
            <a:ext cx="7891272" cy="4663440"/>
          </a:xfrm>
        </p:spPr>
        <p:txBody>
          <a:bodyPr/>
          <a:lstStyle/>
          <a:p>
            <a:pPr eaLnBrk="1" hangingPunct="1"/>
            <a:r>
              <a:rPr lang="en-US" altLang="en-US" dirty="0"/>
              <a:t>Sometimes called “one-address code”</a:t>
            </a:r>
          </a:p>
          <a:p>
            <a:pPr eaLnBrk="1" hangingPunct="1"/>
            <a:r>
              <a:rPr lang="en-US" altLang="en-US" dirty="0"/>
              <a:t>Assumes the presence of an operand stack</a:t>
            </a:r>
          </a:p>
          <a:p>
            <a:pPr lvl="1" eaLnBrk="1" hangingPunct="1"/>
            <a:r>
              <a:rPr lang="en-US" altLang="en-US" dirty="0"/>
              <a:t>Most operations:</a:t>
            </a:r>
          </a:p>
          <a:p>
            <a:pPr lvl="2"/>
            <a:r>
              <a:rPr lang="en-US" altLang="en-US" dirty="0"/>
              <a:t>fetch (pop) their operands from the stack </a:t>
            </a:r>
          </a:p>
          <a:p>
            <a:pPr lvl="2"/>
            <a:r>
              <a:rPr lang="en-US" altLang="en-US" dirty="0"/>
              <a:t>perform the operation</a:t>
            </a:r>
          </a:p>
          <a:p>
            <a:pPr lvl="2"/>
            <a:r>
              <a:rPr lang="en-US" altLang="en-US" dirty="0"/>
              <a:t>push the result back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128780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Stack-machine vs. Three-address code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9841" y="2240280"/>
            <a:ext cx="3868340" cy="65722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Three Address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9842" y="2937510"/>
            <a:ext cx="3868340" cy="325215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   tmp1 = x</a:t>
            </a:r>
          </a:p>
          <a:p>
            <a:pPr marL="0" indent="0" fontAlgn="base">
              <a:buNone/>
            </a:pPr>
            <a:r>
              <a:rPr lang="en-US" dirty="0"/>
              <a:t>   tmp2 = y</a:t>
            </a:r>
          </a:p>
          <a:p>
            <a:pPr marL="0" indent="0" fontAlgn="base">
              <a:buNone/>
            </a:pPr>
            <a:r>
              <a:rPr lang="en-US" dirty="0"/>
              <a:t>   tmp3 = tmp1 * tmp2</a:t>
            </a:r>
          </a:p>
          <a:p>
            <a:pPr marL="0" indent="0" fontAlgn="base">
              <a:buNone/>
            </a:pPr>
            <a:r>
              <a:rPr lang="en-US" dirty="0"/>
              <a:t>   tmp4 = z</a:t>
            </a:r>
          </a:p>
          <a:p>
            <a:pPr marL="0" indent="0" fontAlgn="base">
              <a:buNone/>
            </a:pPr>
            <a:r>
              <a:rPr lang="en-US" dirty="0"/>
              <a:t>   tmp5 = tmp3 + tmp4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9150" y="2240280"/>
            <a:ext cx="3887391" cy="6562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Stack machine code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9150" y="2937510"/>
            <a:ext cx="3887391" cy="325215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   push x</a:t>
            </a:r>
          </a:p>
          <a:p>
            <a:pPr marL="0" indent="0" fontAlgn="base">
              <a:buNone/>
            </a:pPr>
            <a:r>
              <a:rPr lang="en-US" dirty="0"/>
              <a:t>   push y</a:t>
            </a:r>
          </a:p>
          <a:p>
            <a:pPr marL="0" indent="0" fontAlgn="base">
              <a:buNone/>
            </a:pPr>
            <a:r>
              <a:rPr lang="en-US" dirty="0"/>
              <a:t>   </a:t>
            </a:r>
            <a:r>
              <a:rPr lang="en-US" dirty="0" err="1"/>
              <a:t>mult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push z</a:t>
            </a:r>
          </a:p>
          <a:p>
            <a:pPr marL="0" indent="0" fontAlgn="base">
              <a:buNone/>
            </a:pPr>
            <a:r>
              <a:rPr lang="en-US" dirty="0"/>
              <a:t>   add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77B-7928-457E-B305-0A6988B066E8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30936" y="1417320"/>
            <a:ext cx="7884414" cy="656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0" dirty="0"/>
              <a:t>Example: code for “x*y + z”</a:t>
            </a:r>
          </a:p>
        </p:txBody>
      </p:sp>
    </p:spTree>
    <p:extLst>
      <p:ext uri="{BB962C8B-B14F-4D97-AF65-F5344CB8AC3E}">
        <p14:creationId xmlns:p14="http://schemas.microsoft.com/office/powerpoint/2010/main" val="3864290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2A949FC9-A351-4C82-A1BA-CFC04F2598F6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Machine Code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n-US" dirty="0"/>
              <a:t>The code for an operation ‘</a:t>
            </a:r>
            <a:r>
              <a:rPr lang="en-US" altLang="en-US" i="1" dirty="0"/>
              <a:t>op</a:t>
            </a:r>
            <a:r>
              <a:rPr lang="en-US" altLang="en-US" dirty="0"/>
              <a:t>  x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>
                <a:cs typeface="Times New Roman" panose="02020603050405020304" pitchFamily="18" charset="0"/>
              </a:rPr>
              <a:t>’ </a:t>
            </a:r>
            <a:r>
              <a:rPr lang="en-US" altLang="en-US" dirty="0"/>
              <a:t>is: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push </a:t>
            </a:r>
            <a:r>
              <a:rPr lang="en-US" altLang="en-US" sz="2200" dirty="0" err="1">
                <a:latin typeface="Arial" panose="020B0604020202020204" pitchFamily="34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push x</a:t>
            </a:r>
            <a:r>
              <a:rPr lang="en-US" altLang="en-US" sz="2200" baseline="-25000" dirty="0">
                <a:latin typeface="Arial" panose="020B0604020202020204" pitchFamily="34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op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i="1" u="sng" dirty="0"/>
              <a:t>Example</a:t>
            </a:r>
            <a:r>
              <a:rPr lang="en-US" altLang="en-US" dirty="0"/>
              <a:t>:  JVM code for ‘x = 2</a:t>
            </a:r>
            <a:r>
              <a:rPr lang="en-US" altLang="en-US" dirty="0">
                <a:sym typeface="Symbol" panose="05050102010706020507" pitchFamily="18" charset="2"/>
              </a:rPr>
              <a:t>y – 1’: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iconst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1        /* push the integer constant 1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iload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y          /* push value of integer variable y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iconst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2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imul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after this, stack contains: (2*y), 1 */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isub</a:t>
            </a:r>
            <a:endParaRPr lang="en-US" alt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Arial" panose="020B0604020202020204" pitchFamily="34" charset="0"/>
                <a:sym typeface="Symbol" panose="05050102010706020507" pitchFamily="18" charset="2"/>
              </a:rPr>
              <a:t>istore</a:t>
            </a:r>
            <a:r>
              <a:rPr lang="en-US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 x        /* pop stack, store to integer variable x */</a:t>
            </a:r>
          </a:p>
        </p:txBody>
      </p:sp>
    </p:spTree>
    <p:extLst>
      <p:ext uri="{BB962C8B-B14F-4D97-AF65-F5344CB8AC3E}">
        <p14:creationId xmlns:p14="http://schemas.microsoft.com/office/powerpoint/2010/main" val="1290348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6236C9-73C3-447C-88D5-A4EC46135163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Machine Code: Features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Compact</a:t>
            </a:r>
          </a:p>
          <a:p>
            <a:pPr lvl="1" eaLnBrk="1" hangingPunct="1"/>
            <a:r>
              <a:rPr lang="en-US" altLang="en-US" dirty="0"/>
              <a:t>instruction operands often don’t have to be named explicitly </a:t>
            </a:r>
          </a:p>
          <a:p>
            <a:pPr lvl="1" eaLnBrk="1" hangingPunct="1"/>
            <a:r>
              <a:rPr lang="en-US" altLang="en-US" dirty="0"/>
              <a:t>this shrinks the size of the IR.</a:t>
            </a:r>
          </a:p>
          <a:p>
            <a:pPr eaLnBrk="1" hangingPunct="1"/>
            <a:r>
              <a:rPr lang="en-US" altLang="en-US" dirty="0"/>
              <a:t>Necessitates new operations for manipulating the stack, e.g., “swap top two values”, “duplicate value on top.”</a:t>
            </a:r>
          </a:p>
          <a:p>
            <a:pPr eaLnBrk="1" hangingPunct="1"/>
            <a:r>
              <a:rPr lang="en-US" altLang="en-US" dirty="0"/>
              <a:t>Simple to generate and execute.  </a:t>
            </a:r>
          </a:p>
          <a:p>
            <a:pPr eaLnBrk="1" hangingPunct="1"/>
            <a:r>
              <a:rPr lang="en-US" altLang="en-US" dirty="0"/>
              <a:t>Interpreted stack machine codes easy to port.</a:t>
            </a:r>
          </a:p>
        </p:txBody>
      </p:sp>
    </p:spTree>
    <p:extLst>
      <p:ext uri="{BB962C8B-B14F-4D97-AF65-F5344CB8AC3E}">
        <p14:creationId xmlns:p14="http://schemas.microsoft.com/office/powerpoint/2010/main" val="154032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139A48-612B-4F37-8712-C55B085316E2}" type="slidenum">
              <a:rPr lang="en-US" altLang="en-US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Kinds of IRs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Graphical IRs</a:t>
            </a:r>
            <a:r>
              <a:rPr lang="en-US" altLang="en-US" dirty="0"/>
              <a:t>: the program structure is represented as a graph (or tree) structure.</a:t>
            </a:r>
          </a:p>
          <a:p>
            <a:pPr lvl="1" eaLnBrk="1" hangingPunct="1">
              <a:buFontTx/>
              <a:buNone/>
            </a:pPr>
            <a:r>
              <a:rPr lang="en-US" altLang="en-US" i="1" dirty="0"/>
              <a:t>Example</a:t>
            </a:r>
            <a:r>
              <a:rPr lang="en-US" altLang="en-US" dirty="0"/>
              <a:t>: parse trees, syntax trees, DAGs.</a:t>
            </a:r>
          </a:p>
          <a:p>
            <a:pPr lvl="1" eaLnBrk="1" hangingPunct="1">
              <a:buFontTx/>
              <a:buNone/>
            </a:pPr>
            <a:r>
              <a:rPr lang="en-US" altLang="en-US" sz="1000" dirty="0"/>
              <a:t>		  </a:t>
            </a:r>
          </a:p>
          <a:p>
            <a:pPr eaLnBrk="1" hangingPunct="1"/>
            <a:r>
              <a:rPr lang="en-US" altLang="en-US" i="1" u="sng" dirty="0"/>
              <a:t>Linear IRs</a:t>
            </a:r>
            <a:r>
              <a:rPr lang="en-US" altLang="en-US" dirty="0"/>
              <a:t>: the program is represented as a list of instructions for some virtual machine.</a:t>
            </a:r>
          </a:p>
          <a:p>
            <a:pPr lvl="1" eaLnBrk="1" hangingPunct="1">
              <a:buFontTx/>
              <a:buNone/>
            </a:pPr>
            <a:r>
              <a:rPr lang="en-US" altLang="en-US" i="1" u="sng" dirty="0"/>
              <a:t>Example</a:t>
            </a:r>
            <a:r>
              <a:rPr lang="en-US" altLang="en-US" dirty="0"/>
              <a:t>: three-address code.</a:t>
            </a:r>
          </a:p>
          <a:p>
            <a:pPr lvl="1" eaLnBrk="1" hangingPunct="1">
              <a:buFontTx/>
              <a:buNone/>
            </a:pPr>
            <a:r>
              <a:rPr lang="en-US" altLang="en-US" sz="1000" dirty="0"/>
              <a:t>  </a:t>
            </a:r>
          </a:p>
          <a:p>
            <a:pPr eaLnBrk="1" hangingPunct="1"/>
            <a:r>
              <a:rPr lang="en-US" altLang="en-US" i="1" u="sng" dirty="0"/>
              <a:t>Hybrid IRs</a:t>
            </a:r>
            <a:r>
              <a:rPr lang="en-US" altLang="en-US" dirty="0"/>
              <a:t>: combines elements of graphical and linear IRs.</a:t>
            </a:r>
          </a:p>
          <a:p>
            <a:pPr lvl="1" eaLnBrk="1" hangingPunct="1">
              <a:buFontTx/>
              <a:buNone/>
            </a:pPr>
            <a:r>
              <a:rPr lang="en-US" altLang="en-US" i="1" u="sng" dirty="0"/>
              <a:t>Example</a:t>
            </a:r>
            <a:r>
              <a:rPr lang="en-US" altLang="en-US" dirty="0"/>
              <a:t>: control flow graphs with 3-address code.</a:t>
            </a:r>
          </a:p>
        </p:txBody>
      </p:sp>
    </p:spTree>
    <p:extLst>
      <p:ext uri="{BB962C8B-B14F-4D97-AF65-F5344CB8AC3E}">
        <p14:creationId xmlns:p14="http://schemas.microsoft.com/office/powerpoint/2010/main" val="3169742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2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5425D32-928A-4F9A-98EB-B50D8CEE885B}" type="slidenum">
              <a:rPr lang="en-US" altLang="en-US" sz="1000" i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Stack Machine Code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8103870" cy="476014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600" dirty="0"/>
              <a:t>Essentially just a post-order traversal of the syntax tree: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void </a:t>
            </a:r>
            <a:r>
              <a:rPr lang="en-US" altLang="en-US" sz="2200" b="1" dirty="0" err="1"/>
              <a:t>gencode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syntaxTreeNode</a:t>
            </a:r>
            <a:r>
              <a:rPr lang="en-US" altLang="en-US" sz="2200" dirty="0"/>
              <a:t>  </a:t>
            </a:r>
            <a:r>
              <a:rPr lang="en-US" altLang="en-US" sz="2200" dirty="0">
                <a:sym typeface="Symbol" panose="05050102010706020507" pitchFamily="18" charset="2"/>
              </a:rPr>
              <a:t></a:t>
            </a:r>
            <a:r>
              <a:rPr lang="en-US" altLang="en-US" sz="2200" dirty="0" err="1"/>
              <a:t>tnode</a:t>
            </a:r>
            <a:r>
              <a:rPr lang="en-US" altLang="en-US" sz="2200" dirty="0"/>
              <a:t>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if ( </a:t>
            </a:r>
            <a:r>
              <a:rPr lang="en-US" altLang="en-US" sz="2200" dirty="0" err="1"/>
              <a:t>IsLeaf</a:t>
            </a:r>
            <a:r>
              <a:rPr lang="en-US" altLang="en-US" sz="2200" dirty="0"/>
              <a:t>( </a:t>
            </a:r>
            <a:r>
              <a:rPr lang="en-US" altLang="en-US" sz="2200" dirty="0" err="1"/>
              <a:t>tnode</a:t>
            </a:r>
            <a:r>
              <a:rPr lang="en-US" altLang="en-US" sz="2200" dirty="0"/>
              <a:t> ) ) {  …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else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       </a:t>
            </a:r>
            <a:r>
              <a:rPr lang="en-US" altLang="en-US" sz="2200" i="1" dirty="0"/>
              <a:t>n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tnode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n_operands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for (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2200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 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&gt; 0; 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--)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2200" b="1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gencode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tnodeoperand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2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);        </a:t>
            </a: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/* traverse children first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}  /* for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gen_instr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 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opcode_table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tnodeop</a:t>
            </a: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);   </a:t>
            </a: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/* code for the node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  /* if [else]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2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41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1270571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x = (</a:t>
            </a:r>
            <a:r>
              <a:rPr lang="en-US" sz="2800" dirty="0" err="1">
                <a:cs typeface="Courier New" panose="02070309020205020404" pitchFamily="49" charset="0"/>
              </a:rPr>
              <a:t>a+b</a:t>
            </a:r>
            <a:r>
              <a:rPr lang="en-US" sz="2800" dirty="0">
                <a:cs typeface="Courier New" panose="02070309020205020404" pitchFamily="49" charset="0"/>
              </a:rPr>
              <a:t>*2)/c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6417" y="1613004"/>
            <a:ext cx="17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Source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22794" y="1613004"/>
            <a:ext cx="273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Stack-machine code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646958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9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42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0713" y="1773751"/>
            <a:ext cx="162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Syntax tree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22794" y="1773750"/>
            <a:ext cx="273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Stack-machine code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646958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1757854" y="3479698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[</a:t>
            </a:r>
            <a:r>
              <a:rPr lang="en-US" sz="1000" dirty="0"/>
              <a:t> </a:t>
            </a:r>
            <a:r>
              <a:rPr lang="en-US" sz="2400" dirty="0"/>
              <a:t>]</a:t>
            </a:r>
          </a:p>
        </p:txBody>
      </p:sp>
      <p:sp>
        <p:nvSpPr>
          <p:cNvPr id="9" name="Oval 8"/>
          <p:cNvSpPr/>
          <p:nvPr/>
        </p:nvSpPr>
        <p:spPr>
          <a:xfrm>
            <a:off x="977787" y="4387633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531575" y="4384124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 anchorCtr="0"/>
          <a:lstStyle/>
          <a:p>
            <a:pPr algn="ctr"/>
            <a:r>
              <a:rPr lang="en-US" sz="2400" dirty="0"/>
              <a:t>[</a:t>
            </a:r>
            <a:r>
              <a:rPr lang="en-US" sz="1100" dirty="0"/>
              <a:t> </a:t>
            </a:r>
            <a:r>
              <a:rPr lang="en-US" sz="2400" dirty="0"/>
              <a:t>]</a:t>
            </a:r>
          </a:p>
        </p:txBody>
      </p:sp>
      <p:sp>
        <p:nvSpPr>
          <p:cNvPr id="11" name="Oval 10"/>
          <p:cNvSpPr/>
          <p:nvPr/>
        </p:nvSpPr>
        <p:spPr>
          <a:xfrm>
            <a:off x="2079754" y="5292060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2983396" y="5292059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13" name="Straight Connector 12"/>
          <p:cNvCxnSpPr>
            <a:stCxn id="8" idx="3"/>
            <a:endCxn id="9" idx="7"/>
          </p:cNvCxnSpPr>
          <p:nvPr/>
        </p:nvCxnSpPr>
        <p:spPr>
          <a:xfrm flipH="1">
            <a:off x="1363440" y="3865351"/>
            <a:ext cx="460582" cy="58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</p:cNvCxnSpPr>
          <p:nvPr/>
        </p:nvCxnSpPr>
        <p:spPr>
          <a:xfrm>
            <a:off x="2143507" y="3865351"/>
            <a:ext cx="460582" cy="58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0"/>
          </p:cNvCxnSpPr>
          <p:nvPr/>
        </p:nvCxnSpPr>
        <p:spPr>
          <a:xfrm flipH="1">
            <a:off x="2305665" y="4769777"/>
            <a:ext cx="292078" cy="52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2" idx="0"/>
          </p:cNvCxnSpPr>
          <p:nvPr/>
        </p:nvCxnSpPr>
        <p:spPr>
          <a:xfrm>
            <a:off x="2917228" y="4769777"/>
            <a:ext cx="292079" cy="52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1575" y="2588370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22" name="Oval 21"/>
          <p:cNvSpPr/>
          <p:nvPr/>
        </p:nvSpPr>
        <p:spPr>
          <a:xfrm>
            <a:off x="3251297" y="3435341"/>
            <a:ext cx="451821" cy="451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 anchorCtr="0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23" name="Straight Connector 22"/>
          <p:cNvCxnSpPr>
            <a:stCxn id="21" idx="3"/>
            <a:endCxn id="8" idx="0"/>
          </p:cNvCxnSpPr>
          <p:nvPr/>
        </p:nvCxnSpPr>
        <p:spPr>
          <a:xfrm flipH="1">
            <a:off x="1983765" y="2974023"/>
            <a:ext cx="613978" cy="50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5"/>
            <a:endCxn id="22" idx="0"/>
          </p:cNvCxnSpPr>
          <p:nvPr/>
        </p:nvCxnSpPr>
        <p:spPr>
          <a:xfrm>
            <a:off x="2917228" y="2974023"/>
            <a:ext cx="559980" cy="461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217" y="4158610"/>
            <a:ext cx="150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array indexing</a:t>
            </a:r>
          </a:p>
        </p:txBody>
      </p:sp>
      <p:cxnSp>
        <p:nvCxnSpPr>
          <p:cNvPr id="30" name="Straight Arrow Connector 29"/>
          <p:cNvCxnSpPr>
            <a:stCxn id="27" idx="1"/>
          </p:cNvCxnSpPr>
          <p:nvPr/>
        </p:nvCxnSpPr>
        <p:spPr>
          <a:xfrm flipH="1">
            <a:off x="3063267" y="4343276"/>
            <a:ext cx="371950" cy="184666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</p:cNvCxnSpPr>
          <p:nvPr/>
        </p:nvCxnSpPr>
        <p:spPr>
          <a:xfrm flipH="1" flipV="1">
            <a:off x="2290754" y="3740038"/>
            <a:ext cx="1144463" cy="603238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43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0014" y="1613004"/>
            <a:ext cx="3520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machine code (JVM)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2803" y="1613004"/>
            <a:ext cx="17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Source code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646958" y="2974023"/>
            <a:ext cx="2082229" cy="57822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42008"/>
              </p:ext>
            </p:extLst>
          </p:nvPr>
        </p:nvGraphicFramePr>
        <p:xfrm>
          <a:off x="2227882" y="2074669"/>
          <a:ext cx="1265099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iload</a:t>
                      </a:r>
                      <a:r>
                        <a:rPr lang="en-US" sz="2200" dirty="0"/>
                        <a:t> 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iload</a:t>
                      </a:r>
                      <a:r>
                        <a:rPr lang="en-US" sz="2200" dirty="0"/>
                        <a:t>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iadd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iload</a:t>
                      </a:r>
                      <a:r>
                        <a:rPr lang="en-US" sz="2200" dirty="0"/>
                        <a:t> 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iload</a:t>
                      </a:r>
                      <a:r>
                        <a:rPr lang="en-US" sz="2200" dirty="0"/>
                        <a:t>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iconst</a:t>
                      </a:r>
                      <a:r>
                        <a:rPr lang="en-US" sz="2200" dirty="0"/>
                        <a:t>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Hybrid IRs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1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FFD9F6-DAD1-4C26-B65F-94E9F669AD56}" type="slidenum">
              <a:rPr lang="en-US" altLang="en-US" sz="14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 features of graphical and linear IRs:</a:t>
            </a:r>
          </a:p>
          <a:p>
            <a:pPr lvl="1" eaLnBrk="1" hangingPunct="1"/>
            <a:r>
              <a:rPr lang="en-US" altLang="en-US"/>
              <a:t>linear IR aspects capture a lower-level program representation;</a:t>
            </a:r>
          </a:p>
          <a:p>
            <a:pPr lvl="1" eaLnBrk="1" hangingPunct="1"/>
            <a:r>
              <a:rPr lang="en-US" altLang="en-US"/>
              <a:t>graphical IR aspects make control flow behavior explicit.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i="1" u="sng"/>
              <a:t>Examples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control flow graphs</a:t>
            </a:r>
          </a:p>
          <a:p>
            <a:pPr lvl="1" eaLnBrk="1" hangingPunct="1"/>
            <a:r>
              <a:rPr lang="en-US" altLang="en-US"/>
              <a:t>static single assignment form (SSA).</a:t>
            </a:r>
          </a:p>
        </p:txBody>
      </p:sp>
    </p:spTree>
    <p:extLst>
      <p:ext uri="{BB962C8B-B14F-4D97-AF65-F5344CB8AC3E}">
        <p14:creationId xmlns:p14="http://schemas.microsoft.com/office/powerpoint/2010/main" val="492228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Hybrid IRs 1:</a:t>
            </a:r>
            <a:br>
              <a:rPr lang="en-US" sz="5400" i="1" dirty="0"/>
            </a:br>
            <a:r>
              <a:rPr lang="en-US" sz="1000" i="1" dirty="0"/>
              <a:t> </a:t>
            </a:r>
            <a:br>
              <a:rPr lang="en-US" sz="5400" i="1" dirty="0"/>
            </a:br>
            <a:r>
              <a:rPr lang="en-US" sz="5400" i="1" dirty="0"/>
              <a:t>Control Flow Graphs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0F2AC7-64E8-4E9A-B870-4EC5952F1EAA}" type="slidenum">
              <a:rPr lang="en-US" altLang="en-US" sz="14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7891272" cy="960120"/>
          </a:xfrm>
        </p:spPr>
        <p:txBody>
          <a:bodyPr/>
          <a:lstStyle/>
          <a:p>
            <a:pPr eaLnBrk="1" hangingPunct="1"/>
            <a:r>
              <a:rPr lang="en-US" altLang="en-US" dirty="0"/>
              <a:t>Control Flow Graphs: Definition</a:t>
            </a: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0936" y="1417320"/>
            <a:ext cx="7891272" cy="466344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A control flow graph for a function is a directed graph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dirty="0"/>
              <a:t>) such that:</a:t>
            </a:r>
          </a:p>
          <a:p>
            <a:pPr marL="692150" lvl="1" indent="-347663" eaLnBrk="1" hangingPunct="1">
              <a:spcAft>
                <a:spcPts val="0"/>
              </a:spcAft>
            </a:pPr>
            <a:r>
              <a:rPr lang="en-US" altLang="en-US" dirty="0"/>
              <a:t>each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is a straight-line code sequence (“basic block”);</a:t>
            </a:r>
          </a:p>
          <a:p>
            <a:pPr marL="692150" lvl="1" indent="-347663" eaLnBrk="1" hangingPunct="1"/>
            <a:r>
              <a:rPr lang="en-US" altLang="en-US" dirty="0">
                <a:sym typeface="Symbol" panose="05050102010706020507" pitchFamily="18" charset="2"/>
              </a:rPr>
              <a:t>there is an edge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dirty="0" err="1">
                <a:sym typeface="Symbol" panose="05050102010706020507" pitchFamily="18" charset="2"/>
              </a:rPr>
              <a:t>iff</a:t>
            </a:r>
            <a:r>
              <a:rPr lang="en-US" altLang="en-US" dirty="0">
                <a:sym typeface="Symbol" panose="05050102010706020507" pitchFamily="18" charset="2"/>
              </a:rPr>
              <a:t>  control can go directly from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0099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Flow Graphs: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Three-address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29842" y="2811780"/>
            <a:ext cx="3868340" cy="33778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L1: if x &gt; y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L0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t1 = x+1  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x = t1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L0: y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 y - 1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y &lt; 10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flow graph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0F2AC7-64E8-4E9A-B870-4EC5952F1EAA}" type="slidenum">
              <a:rPr lang="en-US" altLang="en-US" sz="1400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343150"/>
            <a:ext cx="389191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2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9F7CF0-5ABF-45C2-BDF4-B96436A030F1}" type="slidenum">
              <a:rPr lang="en-US" altLang="en-US" sz="1400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Definition</a:t>
            </a:r>
            <a:r>
              <a:rPr lang="en-US" altLang="en-US" dirty="0"/>
              <a:t>: A basic block </a:t>
            </a:r>
            <a:r>
              <a:rPr lang="en-US" altLang="en-US" i="1" dirty="0"/>
              <a:t>B</a:t>
            </a:r>
            <a:r>
              <a:rPr lang="en-US" altLang="en-US" dirty="0"/>
              <a:t> is a sequence of consecutive instructions such that: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control enters </a:t>
            </a:r>
            <a:r>
              <a:rPr lang="en-US" altLang="en-US" sz="2400" i="1" dirty="0"/>
              <a:t>B</a:t>
            </a:r>
            <a:r>
              <a:rPr lang="en-US" altLang="en-US" sz="2400" dirty="0"/>
              <a:t> only at its beginning; and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control leaves </a:t>
            </a:r>
            <a:r>
              <a:rPr lang="en-US" altLang="en-US" sz="2400" i="1" dirty="0"/>
              <a:t>B</a:t>
            </a:r>
            <a:r>
              <a:rPr lang="en-US" altLang="en-US" sz="2400" dirty="0"/>
              <a:t> only at its end (under normal execution); and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dirty="0"/>
              <a:t>This implies that if any instruction in a basic block B is executed, then </a:t>
            </a:r>
            <a:r>
              <a:rPr lang="en-US" altLang="en-US" i="1" u="sng" dirty="0"/>
              <a:t>all</a:t>
            </a:r>
            <a:r>
              <a:rPr lang="en-US" altLang="en-US" dirty="0"/>
              <a:t> instructions in B are executed.</a:t>
            </a:r>
          </a:p>
          <a:p>
            <a:pPr marL="1131888" lvl="2" indent="-438150" eaLnBrk="1" hangingPunct="1"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en-US" altLang="en-US" sz="2400" dirty="0"/>
              <a:t>for program analysis purposes, we can treat a basic block as a single entity.  </a:t>
            </a:r>
          </a:p>
        </p:txBody>
      </p:sp>
    </p:spTree>
    <p:extLst>
      <p:ext uri="{BB962C8B-B14F-4D97-AF65-F5344CB8AC3E}">
        <p14:creationId xmlns:p14="http://schemas.microsoft.com/office/powerpoint/2010/main" val="36709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28774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Graphical IRs: </a:t>
            </a:r>
            <a:br>
              <a:rPr lang="en-US" sz="5400" i="1" dirty="0"/>
            </a:br>
            <a:r>
              <a:rPr lang="en-US" sz="1000" i="1" dirty="0"/>
              <a:t> </a:t>
            </a:r>
            <a:br>
              <a:rPr lang="en-US" sz="5400" i="1" dirty="0"/>
            </a:br>
            <a:r>
              <a:rPr lang="en-US" sz="5400" i="1" dirty="0"/>
              <a:t>Abstract Syntax Trees</a:t>
            </a:r>
            <a:br>
              <a:rPr lang="en-US" sz="5400" i="1" dirty="0"/>
            </a:br>
            <a:r>
              <a:rPr lang="en-US" sz="1100" i="1" dirty="0"/>
              <a:t>  </a:t>
            </a:r>
            <a:br>
              <a:rPr lang="en-US" sz="5400" i="1" dirty="0"/>
            </a:br>
            <a:r>
              <a:rPr lang="en-US" sz="3600" i="1" dirty="0"/>
              <a:t>(aka “syntax trees”)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6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BF3E9-ECBA-446B-923D-4DB87BD4BBFA}" type="slidenum">
              <a:rPr lang="en-US" altLang="en-US" sz="1400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Basic Blocks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Determine the set of </a:t>
            </a:r>
            <a:r>
              <a:rPr lang="en-US" altLang="en-US" i="1" u="sng" dirty="0"/>
              <a:t>leaders</a:t>
            </a:r>
            <a:r>
              <a:rPr lang="en-US" altLang="en-US" dirty="0"/>
              <a:t>, i.e., the first instruction of each basic block:</a:t>
            </a:r>
          </a:p>
          <a:p>
            <a:pPr marL="839788" lvl="1" indent="-495300" eaLnBrk="1" hangingPunct="1"/>
            <a:r>
              <a:rPr lang="en-US" altLang="en-US" dirty="0"/>
              <a:t>the entry point of the function is a leader;</a:t>
            </a:r>
          </a:p>
          <a:p>
            <a:pPr marL="839788" lvl="1" indent="-495300" eaLnBrk="1" hangingPunct="1"/>
            <a:r>
              <a:rPr lang="en-US" altLang="en-US" dirty="0"/>
              <a:t>any instruction that is the target of a branch is a leader;</a:t>
            </a:r>
          </a:p>
          <a:p>
            <a:pPr marL="839788" lvl="1" indent="-495300" eaLnBrk="1" hangingPunct="1"/>
            <a:r>
              <a:rPr lang="en-US" altLang="en-US" dirty="0"/>
              <a:t>any instruction following a (conditional or unconditional) branch is a leader.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For each leader, its basic block consists of:</a:t>
            </a:r>
          </a:p>
          <a:p>
            <a:pPr marL="839788" lvl="1" indent="-495300" eaLnBrk="1" hangingPunct="1"/>
            <a:r>
              <a:rPr lang="en-US" altLang="en-US" dirty="0"/>
              <a:t>the leader itself;</a:t>
            </a:r>
          </a:p>
          <a:p>
            <a:pPr marL="839788" lvl="1" indent="-495300" eaLnBrk="1" hangingPunct="1"/>
            <a:r>
              <a:rPr lang="en-US" altLang="en-US" dirty="0"/>
              <a:t>all subsequent instructions up to, but not including, the next leader.</a:t>
            </a:r>
          </a:p>
        </p:txBody>
      </p:sp>
    </p:spTree>
    <p:extLst>
      <p:ext uri="{BB962C8B-B14F-4D97-AF65-F5344CB8AC3E}">
        <p14:creationId xmlns:p14="http://schemas.microsoft.com/office/powerpoint/2010/main" val="2021871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E46422-DB7A-4376-A92F-9E70010B5848}" type="slidenum">
              <a:rPr lang="en-US" altLang="en-US" sz="1400"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179"/>
            <a:ext cx="3383280" cy="2602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b="1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dotprod</a:t>
            </a:r>
            <a:r>
              <a:rPr lang="en-US" altLang="en-US" sz="1800" dirty="0"/>
              <a:t>(</a:t>
            </a:r>
            <a:r>
              <a:rPr lang="en-US" altLang="en-US" sz="1800" b="1" dirty="0" err="1"/>
              <a:t>int</a:t>
            </a:r>
            <a:r>
              <a:rPr lang="en-US" altLang="en-US" sz="1800" dirty="0"/>
              <a:t> a[], </a:t>
            </a:r>
            <a:r>
              <a:rPr lang="en-US" altLang="en-US" sz="1800" b="1" dirty="0" err="1"/>
              <a:t>int</a:t>
            </a:r>
            <a:r>
              <a:rPr lang="en-US" altLang="en-US" sz="1800" dirty="0"/>
              <a:t> b[], </a:t>
            </a:r>
            <a:r>
              <a:rPr lang="en-US" altLang="en-US" sz="1800" b="1" dirty="0" err="1"/>
              <a:t>int</a:t>
            </a:r>
            <a:r>
              <a:rPr lang="en-US" altLang="en-US" sz="1800" dirty="0"/>
              <a:t> N)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   </a:t>
            </a:r>
            <a:r>
              <a:rPr lang="en-US" altLang="en-US" sz="1800" b="1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prod =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   </a:t>
            </a:r>
            <a:r>
              <a:rPr lang="en-US" altLang="en-US" sz="1800" b="1" dirty="0"/>
              <a:t>for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1;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N;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++)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      prod += a[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</a:t>
            </a:r>
            <a:r>
              <a:rPr lang="en-US" altLang="en-US" sz="1800" dirty="0">
                <a:sym typeface="Symbol" panose="05050102010706020507" pitchFamily="18" charset="2"/>
              </a:rPr>
              <a:t></a:t>
            </a:r>
            <a:r>
              <a:rPr lang="en-US" altLang="en-US" sz="1800" dirty="0"/>
              <a:t>b[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 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   </a:t>
            </a:r>
            <a:r>
              <a:rPr lang="en-US" altLang="en-US" sz="1800" b="1" dirty="0"/>
              <a:t>return</a:t>
            </a:r>
            <a:r>
              <a:rPr lang="en-US" altLang="en-US" sz="1800" dirty="0"/>
              <a:t> prod;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800" dirty="0"/>
              <a:t>}</a:t>
            </a:r>
          </a:p>
        </p:txBody>
      </p:sp>
      <p:graphicFrame>
        <p:nvGraphicFramePr>
          <p:cNvPr id="59397" name="Group 5"/>
          <p:cNvGraphicFramePr>
            <a:graphicFrameLocks noGrp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1507008456"/>
              </p:ext>
            </p:extLst>
          </p:nvPr>
        </p:nvGraphicFramePr>
        <p:xfrm>
          <a:off x="3937635" y="1333948"/>
          <a:ext cx="4857750" cy="4864376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No.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Instruction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leader?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Block No.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enter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dotprod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prod = 0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1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4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t1 = 4*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t2 = a[t1]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6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t3 = 4*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7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t4 = b[t3]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18288" marB="182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8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t5 = t2*t4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9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t6 = prod+t5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prod = t6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t7 = i+i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 = t7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 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 4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retval prod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leave dotprod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T="914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return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marT="91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6723" name="Picture 97" descr="cf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2" y="3769449"/>
            <a:ext cx="12255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5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Control flow graphs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Identify basic blocks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For each block B: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B ends in a branch instruction:</a:t>
            </a:r>
          </a:p>
          <a:p>
            <a:pPr marL="914400" lvl="2" indent="0">
              <a:buNone/>
            </a:pPr>
            <a:r>
              <a:rPr lang="en-US" dirty="0"/>
              <a:t>add an edge to each possible control flow target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else:</a:t>
            </a:r>
          </a:p>
          <a:p>
            <a:pPr marL="914400" lvl="2" indent="0">
              <a:buNone/>
            </a:pPr>
            <a:r>
              <a:rPr lang="en-US" dirty="0"/>
              <a:t>add an edge to the textually next basic block (i.e., the block that follows B in terms of instruction order)</a:t>
            </a:r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>
              <a:spcBef>
                <a:spcPts val="0"/>
              </a:spcBef>
            </a:pPr>
            <a:r>
              <a:rPr lang="en-US" dirty="0"/>
              <a:t>handling function calls</a:t>
            </a:r>
          </a:p>
          <a:p>
            <a:pPr>
              <a:spcBef>
                <a:spcPts val="0"/>
              </a:spcBef>
            </a:pPr>
            <a:r>
              <a:rPr lang="en-US" dirty="0"/>
              <a:t>entry and exit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4C14-CC71-484C-864A-D246D57ADF33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271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FDB-E83E-46F9-8A85-EF2B256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C53F-2D39-4698-9E7A-EE744888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approaches</a:t>
            </a:r>
          </a:p>
          <a:p>
            <a:pPr lvl="1"/>
            <a:r>
              <a:rPr lang="en-US" dirty="0"/>
              <a:t>treat the call instruction as ending the block</a:t>
            </a:r>
          </a:p>
          <a:p>
            <a:pPr lvl="2"/>
            <a:r>
              <a:rPr lang="en-US" dirty="0"/>
              <a:t>in this case, need to keep the next block connected to the call</a:t>
            </a:r>
          </a:p>
          <a:p>
            <a:pPr lvl="1"/>
            <a:r>
              <a:rPr lang="en-US" dirty="0"/>
              <a:t>treat the call instruction as not ending a block</a:t>
            </a:r>
          </a:p>
          <a:p>
            <a:pPr lvl="2"/>
            <a:r>
              <a:rPr lang="en-US" dirty="0"/>
              <a:t>in this case, need to deal with possible </a:t>
            </a:r>
            <a:r>
              <a:rPr lang="en-US"/>
              <a:t>side effects of the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749AF-7658-4601-84ED-96F47DE1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1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7180" y="2304100"/>
            <a:ext cx="8526780" cy="2245040"/>
          </a:xfrm>
        </p:spPr>
        <p:txBody>
          <a:bodyPr anchor="ctr" anchorCtr="1"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5400" i="1" dirty="0"/>
              <a:t>Hybrid IRs 2:</a:t>
            </a:r>
            <a:br>
              <a:rPr lang="en-US" sz="5400" i="1" dirty="0"/>
            </a:br>
            <a:r>
              <a:rPr lang="en-US" sz="1000" i="1" dirty="0"/>
              <a:t> </a:t>
            </a:r>
            <a:br>
              <a:rPr lang="en-US" sz="5400" i="1" dirty="0"/>
            </a:br>
            <a:r>
              <a:rPr lang="en-US" sz="5400" i="1" dirty="0"/>
              <a:t>Static Single-Assignment Form 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4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6D426-55E6-48B1-8689-46F82B832E9E}" type="slidenum">
              <a:rPr lang="en-US" altLang="en-US" sz="1400"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218170" cy="961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Static Single Assignment Form: Definition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IR is in </a:t>
            </a:r>
            <a:r>
              <a:rPr lang="en-US" altLang="en-US" u="sng" dirty="0"/>
              <a:t>SSA form</a:t>
            </a:r>
            <a:r>
              <a:rPr lang="en-US" altLang="en-US" dirty="0"/>
              <a:t> if every assignment is to a distinct variable name            </a:t>
            </a:r>
          </a:p>
          <a:p>
            <a:pPr marL="0" indent="0" eaLnBrk="1" hangingPunct="1">
              <a:buNone/>
            </a:pPr>
            <a:r>
              <a:rPr lang="en-US" altLang="en-US" dirty="0"/>
              <a:t>	(i.e., each variable is assigned exactly once)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Motivation: simplifies and enhances several analyses and optimizations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06290" y="2388870"/>
            <a:ext cx="3154680" cy="468630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1697" y="3809345"/>
            <a:ext cx="442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the program’s IR, not during execution</a:t>
            </a:r>
          </a:p>
          <a:p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 “static”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697" y="3229847"/>
            <a:ext cx="2552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 “</a:t>
            </a:r>
            <a:r>
              <a:rPr lang="en-US" sz="2000" dirty="0">
                <a:solidFill>
                  <a:srgbClr val="FF0000"/>
                </a:solidFill>
              </a:rPr>
              <a:t>single assignment”</a:t>
            </a:r>
          </a:p>
        </p:txBody>
      </p:sp>
      <p:cxnSp>
        <p:nvCxnSpPr>
          <p:cNvPr id="5" name="Straight Connector 4"/>
          <p:cNvCxnSpPr>
            <a:stCxn id="7" idx="3"/>
          </p:cNvCxnSpPr>
          <p:nvPr/>
        </p:nvCxnSpPr>
        <p:spPr>
          <a:xfrm flipV="1">
            <a:off x="3963742" y="2857500"/>
            <a:ext cx="642548" cy="5724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544437" y="2834640"/>
            <a:ext cx="1552319" cy="1280160"/>
          </a:xfrm>
          <a:custGeom>
            <a:avLst/>
            <a:gdLst>
              <a:gd name="connsiteX0" fmla="*/ 1204853 w 1552319"/>
              <a:gd name="connsiteY0" fmla="*/ 1280160 h 1280160"/>
              <a:gd name="connsiteX1" fmla="*/ 1490603 w 1552319"/>
              <a:gd name="connsiteY1" fmla="*/ 971550 h 1280160"/>
              <a:gd name="connsiteX2" fmla="*/ 153293 w 1552319"/>
              <a:gd name="connsiteY2" fmla="*/ 537210 h 1280160"/>
              <a:gd name="connsiteX3" fmla="*/ 84713 w 1552319"/>
              <a:gd name="connsiteY3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319" h="1280160">
                <a:moveTo>
                  <a:pt x="1204853" y="1280160"/>
                </a:moveTo>
                <a:cubicBezTo>
                  <a:pt x="1435358" y="1187767"/>
                  <a:pt x="1665863" y="1095375"/>
                  <a:pt x="1490603" y="971550"/>
                </a:cubicBezTo>
                <a:cubicBezTo>
                  <a:pt x="1315343" y="847725"/>
                  <a:pt x="387608" y="699135"/>
                  <a:pt x="153293" y="537210"/>
                </a:cubicBezTo>
                <a:cubicBezTo>
                  <a:pt x="-81022" y="375285"/>
                  <a:pt x="1845" y="187642"/>
                  <a:pt x="84713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Static Single Assignment Form: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Three-address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29150" y="2181940"/>
            <a:ext cx="3868340" cy="4040505"/>
          </a:xfrm>
        </p:spPr>
        <p:txBody>
          <a:bodyPr lIns="1005840"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a + b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* 2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– 1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* y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/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SSA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9599" y="2315846"/>
            <a:ext cx="3887391" cy="4040505"/>
          </a:xfrm>
        </p:spPr>
        <p:txBody>
          <a:bodyPr lIns="1005840"/>
          <a:lstStyle/>
          <a:p>
            <a:pPr marL="0" indent="0">
              <a:buNone/>
            </a:pPr>
            <a:r>
              <a:rPr lang="en-US" dirty="0"/>
              <a:t>x = a + b</a:t>
            </a:r>
          </a:p>
          <a:p>
            <a:pPr marL="0" indent="0">
              <a:buNone/>
            </a:pPr>
            <a:r>
              <a:rPr lang="en-US" dirty="0"/>
              <a:t>y = x * 2</a:t>
            </a:r>
          </a:p>
          <a:p>
            <a:pPr marL="0" indent="0">
              <a:buNone/>
            </a:pPr>
            <a:r>
              <a:rPr lang="en-US" dirty="0"/>
              <a:t>x = x – 1</a:t>
            </a:r>
          </a:p>
          <a:p>
            <a:pPr marL="0" indent="0">
              <a:buNone/>
            </a:pPr>
            <a:r>
              <a:rPr lang="en-US" dirty="0"/>
              <a:t>y = y + 1</a:t>
            </a:r>
          </a:p>
          <a:p>
            <a:pPr marL="0" indent="0">
              <a:buNone/>
            </a:pPr>
            <a:r>
              <a:rPr lang="en-US" dirty="0"/>
              <a:t>x = x * y</a:t>
            </a:r>
          </a:p>
          <a:p>
            <a:pPr marL="0" indent="0">
              <a:buNone/>
            </a:pPr>
            <a:r>
              <a:rPr lang="en-US" dirty="0"/>
              <a:t>y = x /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6D426-55E6-48B1-8689-46F82B832E9E}" type="slidenum">
              <a:rPr lang="en-US" altLang="en-US" sz="1400"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42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6D426-55E6-48B1-8689-46F82B832E9E}" type="slidenum">
              <a:rPr lang="en-US" altLang="en-US" sz="1400"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Static Single Assignment Form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Static Single Assignment (SSA) form of a program makes information about variable definitions and uses explicit.</a:t>
            </a:r>
          </a:p>
          <a:p>
            <a:pPr lvl="1" eaLnBrk="1" hangingPunct="1"/>
            <a:r>
              <a:rPr lang="en-US" altLang="en-US" dirty="0"/>
              <a:t>this can simplify program analysis</a:t>
            </a:r>
          </a:p>
          <a:p>
            <a:pPr lvl="1" eaLnBrk="1" hangingPunct="1"/>
            <a:r>
              <a:rPr lang="en-US" altLang="en-US" dirty="0"/>
              <a:t>constructing the intermediate representation (SSA) is more work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Most modern compilers (e.g., GCC, clang) use SSA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41532580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SSA: Handling control flow merges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lIns="274320" tIns="5486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if (x &lt;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x = ‒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y = 2 * x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2764" y="2339501"/>
            <a:ext cx="1600200" cy="662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&lt; 0?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66309" y="3520441"/>
            <a:ext cx="1600200" cy="6675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‒ x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32764" y="4688809"/>
            <a:ext cx="1600200" cy="6675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= 2 * x</a:t>
            </a:r>
            <a:r>
              <a:rPr lang="en-US" sz="2400" baseline="-25000" dirty="0"/>
              <a:t>???</a:t>
            </a:r>
          </a:p>
        </p:txBody>
      </p: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 flipH="1">
            <a:off x="5566409" y="3002441"/>
            <a:ext cx="1166455" cy="51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23" idx="0"/>
          </p:cNvCxnSpPr>
          <p:nvPr/>
        </p:nvCxnSpPr>
        <p:spPr>
          <a:xfrm>
            <a:off x="6732864" y="3002441"/>
            <a:ext cx="0" cy="1686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3" idx="0"/>
          </p:cNvCxnSpPr>
          <p:nvPr/>
        </p:nvCxnSpPr>
        <p:spPr>
          <a:xfrm>
            <a:off x="5566409" y="4187953"/>
            <a:ext cx="1166455" cy="500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31726" y="4994911"/>
            <a:ext cx="354924" cy="228600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95306" y="5580161"/>
            <a:ext cx="31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rgbClr val="FF0000"/>
                </a:solidFill>
              </a:rPr>
              <a:t>: How to indicate which “version” of x to use here?</a:t>
            </a:r>
          </a:p>
        </p:txBody>
      </p:sp>
      <p:cxnSp>
        <p:nvCxnSpPr>
          <p:cNvPr id="37" name="Straight Connector 36"/>
          <p:cNvCxnSpPr>
            <a:stCxn id="34" idx="3"/>
          </p:cNvCxnSpPr>
          <p:nvPr/>
        </p:nvCxnSpPr>
        <p:spPr>
          <a:xfrm flipH="1">
            <a:off x="6457950" y="5190033"/>
            <a:ext cx="725753" cy="4988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7135" y="30047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2864" y="3650300"/>
            <a:ext cx="31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125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SSA: Handling control flow merges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914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SSA uses a notational convention called </a:t>
            </a:r>
            <a:r>
              <a:rPr lang="en-US" dirty="0">
                <a:sym typeface="Symbol" panose="05050102010706020507" pitchFamily="18" charset="2"/>
              </a:rPr>
              <a:t>-functions to combine definitions of a variable at a merge point: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7620" y="2650757"/>
            <a:ext cx="1828800" cy="662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&lt; 0?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46021" y="3823125"/>
            <a:ext cx="1828800" cy="6675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‒ x</a:t>
            </a:r>
            <a:r>
              <a:rPr lang="en-US" sz="2400" baseline="-25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7620" y="5000065"/>
            <a:ext cx="1828800" cy="863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(x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, x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= 2 * x</a:t>
            </a:r>
            <a:r>
              <a:rPr lang="en-US" sz="2400" baseline="-25000" dirty="0"/>
              <a:t>3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flipH="1">
            <a:off x="3360421" y="3313697"/>
            <a:ext cx="1371599" cy="509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4732020" y="3313697"/>
            <a:ext cx="0" cy="1686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3360421" y="4490637"/>
            <a:ext cx="1371599" cy="509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9344" y="3279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32020" y="39865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852160" y="3192649"/>
            <a:ext cx="2971800" cy="793901"/>
          </a:xfrm>
          <a:prstGeom prst="wedgeRoundRectCallout">
            <a:avLst>
              <a:gd name="adj1" fmla="val -60942"/>
              <a:gd name="adj2" fmla="val 193176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91456"/>
              </p:ext>
            </p:extLst>
          </p:nvPr>
        </p:nvGraphicFramePr>
        <p:xfrm>
          <a:off x="5903294" y="3192649"/>
          <a:ext cx="302353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anose="05050102010706020507" pitchFamily="18" charset="2"/>
                        </a:rPr>
                        <a:t>(x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, x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= </a:t>
                      </a:r>
                      <a:endParaRPr lang="en-US" sz="1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if F branch taken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if T branch taken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ight Brace 30"/>
          <p:cNvSpPr/>
          <p:nvPr/>
        </p:nvSpPr>
        <p:spPr>
          <a:xfrm rot="10800000">
            <a:off x="6858000" y="3291840"/>
            <a:ext cx="102876" cy="600571"/>
          </a:xfrm>
          <a:prstGeom prst="rightBrace">
            <a:avLst>
              <a:gd name="adj1" fmla="val 6987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97DB0-6226-4A59-8BBF-C0E3FA976B9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Trees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2390" y="1403623"/>
            <a:ext cx="10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+mn-lt"/>
              </a:rPr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154" y="2060305"/>
            <a:ext cx="63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5392" y="2060305"/>
            <a:ext cx="6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1520" y="2830112"/>
            <a:ext cx="1380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syntax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323" y="2851708"/>
            <a:ext cx="148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symbol table</a:t>
            </a:r>
          </a:p>
        </p:txBody>
      </p:sp>
      <p:cxnSp>
        <p:nvCxnSpPr>
          <p:cNvPr id="4" name="Straight Connector 3"/>
          <p:cNvCxnSpPr>
            <a:stCxn id="2" idx="2"/>
            <a:endCxn id="8" idx="0"/>
          </p:cNvCxnSpPr>
          <p:nvPr/>
        </p:nvCxnSpPr>
        <p:spPr bwMode="auto">
          <a:xfrm flipH="1">
            <a:off x="4462004" y="1772955"/>
            <a:ext cx="1219020" cy="274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2" idx="2"/>
            <a:endCxn id="9" idx="0"/>
          </p:cNvCxnSpPr>
          <p:nvPr/>
        </p:nvCxnSpPr>
        <p:spPr bwMode="auto">
          <a:xfrm>
            <a:off x="5681024" y="1772955"/>
            <a:ext cx="1213777" cy="287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 bwMode="auto">
          <a:xfrm>
            <a:off x="4462004" y="2398859"/>
            <a:ext cx="1" cy="431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 bwMode="auto">
          <a:xfrm>
            <a:off x="6894801" y="2398859"/>
            <a:ext cx="0" cy="452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371600" y="20449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Program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" y="28409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Compiler structure</a:t>
            </a:r>
          </a:p>
        </p:txBody>
      </p: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 bwMode="auto">
          <a:xfrm>
            <a:off x="4780854" y="2229582"/>
            <a:ext cx="178453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arrow" w="lg" len="lg"/>
          </a:ln>
          <a:effectLst/>
        </p:spPr>
      </p:cxnSp>
      <p:cxnSp>
        <p:nvCxnSpPr>
          <p:cNvPr id="49" name="Straight Arrow Connector 48"/>
          <p:cNvCxnSpPr>
            <a:endCxn id="11" idx="1"/>
          </p:cNvCxnSpPr>
          <p:nvPr/>
        </p:nvCxnSpPr>
        <p:spPr bwMode="auto">
          <a:xfrm>
            <a:off x="4937756" y="3020985"/>
            <a:ext cx="1215567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arrow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189903" y="194340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refers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03483" y="274320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refers to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3281" y="3812388"/>
            <a:ext cx="212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a tree representation</a:t>
            </a:r>
          </a:p>
          <a:p>
            <a:r>
              <a:rPr lang="en-US" sz="1600" dirty="0">
                <a:latin typeface="+mn-lt"/>
              </a:rPr>
              <a:t>of the structure of the</a:t>
            </a:r>
          </a:p>
          <a:p>
            <a:r>
              <a:rPr lang="en-US" sz="1600" dirty="0">
                <a:latin typeface="+mn-lt"/>
              </a:rPr>
              <a:t>program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9658" y="3812387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information about</a:t>
            </a:r>
          </a:p>
          <a:p>
            <a:r>
              <a:rPr lang="en-US" sz="1600" dirty="0">
                <a:latin typeface="+mn-lt"/>
              </a:rPr>
              <a:t>variables and functions</a:t>
            </a:r>
          </a:p>
        </p:txBody>
      </p:sp>
      <p:cxnSp>
        <p:nvCxnSpPr>
          <p:cNvPr id="52" name="Straight Connector 51"/>
          <p:cNvCxnSpPr>
            <a:stCxn id="10" idx="2"/>
            <a:endCxn id="50" idx="0"/>
          </p:cNvCxnSpPr>
          <p:nvPr/>
        </p:nvCxnSpPr>
        <p:spPr bwMode="auto">
          <a:xfrm flipH="1">
            <a:off x="4067836" y="3168666"/>
            <a:ext cx="394169" cy="6437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11" idx="2"/>
            <a:endCxn id="56" idx="0"/>
          </p:cNvCxnSpPr>
          <p:nvPr/>
        </p:nvCxnSpPr>
        <p:spPr bwMode="auto">
          <a:xfrm>
            <a:off x="6894801" y="3190262"/>
            <a:ext cx="475554" cy="6221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0485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  <p:bldP spid="53" grpId="0"/>
      <p:bldP spid="50" grpId="0"/>
      <p:bldP spid="5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SSA: Handling control flow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4452"/>
            <a:ext cx="7989570" cy="2752512"/>
          </a:xfrm>
        </p:spPr>
        <p:txBody>
          <a:bodyPr tIns="0" bIns="0">
            <a:norm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-functions: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placed by the compiler as necessary at merge points</a:t>
            </a:r>
          </a:p>
          <a:p>
            <a:pPr lvl="1"/>
            <a:r>
              <a:rPr lang="en-US" b="1" dirty="0"/>
              <a:t>Conceptually</a:t>
            </a:r>
            <a:r>
              <a:rPr lang="en-US" dirty="0"/>
              <a:t>: At runtime, if control reaches the </a:t>
            </a:r>
            <a:r>
              <a:rPr lang="en-US" dirty="0">
                <a:sym typeface="Symbol" panose="05050102010706020507" pitchFamily="18" charset="2"/>
              </a:rPr>
              <a:t>-function along the branch where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is defined, then  “selects”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as its value.</a:t>
            </a:r>
          </a:p>
          <a:p>
            <a:pPr lvl="1"/>
            <a:r>
              <a:rPr lang="en-US" b="1" dirty="0">
                <a:sym typeface="Symbol" panose="05050102010706020507" pitchFamily="18" charset="2"/>
              </a:rPr>
              <a:t>Implementation</a:t>
            </a:r>
            <a:r>
              <a:rPr lang="en-US" dirty="0">
                <a:sym typeface="Symbol" panose="05050102010706020507" pitchFamily="18" charset="2"/>
              </a:rPr>
              <a:t>: map {x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..., </a:t>
            </a:r>
            <a:r>
              <a:rPr lang="en-US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} to the same location.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0845" y="2514587"/>
            <a:ext cx="2621335" cy="6680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/>
          <a:p>
            <a:r>
              <a:rPr lang="en-US" sz="2400" dirty="0" err="1">
                <a:sym typeface="Symbol" panose="05050102010706020507" pitchFamily="18" charset="2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400" baseline="-25000" dirty="0">
                <a:sym typeface="Symbol" panose="05050102010706020507" pitchFamily="18" charset="2"/>
              </a:rPr>
              <a:t>  </a:t>
            </a:r>
            <a:r>
              <a:rPr lang="en-US" sz="2400" dirty="0"/>
              <a:t>= </a:t>
            </a:r>
            <a:r>
              <a:rPr lang="en-US" sz="2400" dirty="0">
                <a:sym typeface="Symbol" panose="05050102010706020507" pitchFamily="18" charset="2"/>
              </a:rPr>
              <a:t>(x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, ..., </a:t>
            </a:r>
            <a:r>
              <a:rPr lang="en-US" sz="2400" dirty="0" err="1">
                <a:sym typeface="Symbol" panose="05050102010706020507" pitchFamily="18" charset="2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8830" y="1505770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0938" y="150577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/>
              <a:t> =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7671" y="150577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= ...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2541075" y="1967435"/>
            <a:ext cx="1740974" cy="547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2411" y="18465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cxnSp>
        <p:nvCxnSpPr>
          <p:cNvPr id="18" name="Straight Arrow Connector 17"/>
          <p:cNvCxnSpPr>
            <a:stCxn id="10" idx="2"/>
            <a:endCxn id="7" idx="0"/>
          </p:cNvCxnSpPr>
          <p:nvPr/>
        </p:nvCxnSpPr>
        <p:spPr>
          <a:xfrm flipH="1">
            <a:off x="4701513" y="1967435"/>
            <a:ext cx="168427" cy="547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 flipH="1">
            <a:off x="5131819" y="1967436"/>
            <a:ext cx="1922487" cy="547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92093" y="18735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10944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02CCC7-96D5-4FB6-A2BF-FDBB88F326E2}" type="slidenum">
              <a:rPr lang="en-US" altLang="en-US" sz="1400">
                <a:latin typeface="Arial" panose="020B0604020202020204" pitchFamily="34" charset="0"/>
              </a:rPr>
              <a:pPr eaLnBrk="1" hangingPunct="1"/>
              <a:t>61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SSA Form: </a:t>
            </a:r>
            <a:r>
              <a:rPr lang="en-US" altLang="en-US" i="1">
                <a:sym typeface="Symbol" panose="05050102010706020507" pitchFamily="18" charset="2"/>
              </a:rPr>
              <a:t> </a:t>
            </a:r>
            <a:r>
              <a:rPr lang="en-US" altLang="en-US">
                <a:sym typeface="Symbol" panose="05050102010706020507" pitchFamily="18" charset="2"/>
              </a:rPr>
              <a:t>- Functions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86508" y="5007097"/>
            <a:ext cx="8229600" cy="9937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ym typeface="Symbol" panose="05050102010706020507" pitchFamily="18" charset="2"/>
              </a:rPr>
              <a:t>On entry to a basic block, all the -functions in the block execute (conceptually) in parallel.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1524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y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z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95700" y="3276600"/>
            <a:ext cx="17526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x = 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(x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y = 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(y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, y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z = 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(z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, z</a:t>
            </a:r>
            <a:r>
              <a:rPr lang="en-US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1524000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y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 z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…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3124200" y="2841503"/>
            <a:ext cx="1524000" cy="435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4648200" y="2841503"/>
            <a:ext cx="1371600" cy="435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5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SSA Form: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1" y="1324293"/>
            <a:ext cx="3868340" cy="65722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Original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1" y="2114550"/>
            <a:ext cx="3868340" cy="3907472"/>
          </a:xfrm>
        </p:spPr>
        <p:txBody>
          <a:bodyPr lIns="365760" tIns="27432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x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y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while (x &lt; 100)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x = x+1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y = </a:t>
            </a:r>
            <a:r>
              <a:rPr lang="en-US" sz="2400" dirty="0" err="1"/>
              <a:t>y+x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dirty="0"/>
              <a:t>z = x*y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9150" y="1325246"/>
            <a:ext cx="3887391" cy="6562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IR in SSA 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0DA5-838B-45C2-A7DD-5E52C39B5FF5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2720" y="2197230"/>
            <a:ext cx="200025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...</a:t>
            </a:r>
          </a:p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= 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2720" y="3227201"/>
            <a:ext cx="2000250" cy="885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(x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(y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y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if (x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 100) </a:t>
            </a:r>
            <a:r>
              <a:rPr lang="en-US" dirty="0" err="1">
                <a:sym typeface="Symbol" panose="05050102010706020507" pitchFamily="18" charset="2"/>
              </a:rPr>
              <a:t>goto</a:t>
            </a:r>
            <a:r>
              <a:rPr lang="en-US" dirty="0">
                <a:sym typeface="Symbol" panose="05050102010706020507" pitchFamily="18" charset="2"/>
              </a:rPr>
              <a:t> 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72720" y="4457037"/>
            <a:ext cx="2000250" cy="886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+ 1</a:t>
            </a:r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y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+ 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</a:p>
          <a:p>
            <a:r>
              <a:rPr lang="en-US" dirty="0" err="1">
                <a:sym typeface="Symbol" panose="05050102010706020507" pitchFamily="18" charset="2"/>
              </a:rPr>
              <a:t>goto</a:t>
            </a:r>
            <a:r>
              <a:rPr lang="en-US" dirty="0">
                <a:sym typeface="Symbol" panose="05050102010706020507" pitchFamily="18" charset="2"/>
              </a:rPr>
              <a:t> L0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72720" y="5688176"/>
            <a:ext cx="2000250" cy="452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ym typeface="Symbol" panose="05050102010706020507" pitchFamily="18" charset="2"/>
              </a:rPr>
              <a:t>z = 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* y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>
            <a:stCxn id="3" idx="2"/>
            <a:endCxn id="10" idx="0"/>
          </p:cNvCxnSpPr>
          <p:nvPr/>
        </p:nvCxnSpPr>
        <p:spPr>
          <a:xfrm>
            <a:off x="6572845" y="2883030"/>
            <a:ext cx="0" cy="3441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>
            <a:off x="6572845" y="4112866"/>
            <a:ext cx="0" cy="3441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192827" y="4118368"/>
            <a:ext cx="699090" cy="1566407"/>
          </a:xfrm>
          <a:custGeom>
            <a:avLst/>
            <a:gdLst>
              <a:gd name="connsiteX0" fmla="*/ 540838 w 540838"/>
              <a:gd name="connsiteY0" fmla="*/ 0 h 1566407"/>
              <a:gd name="connsiteX1" fmla="*/ 55808 w 540838"/>
              <a:gd name="connsiteY1" fmla="*/ 421419 h 1566407"/>
              <a:gd name="connsiteX2" fmla="*/ 63759 w 540838"/>
              <a:gd name="connsiteY2" fmla="*/ 1168842 h 1566407"/>
              <a:gd name="connsiteX3" fmla="*/ 532886 w 540838"/>
              <a:gd name="connsiteY3" fmla="*/ 1566407 h 156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38" h="1566407">
                <a:moveTo>
                  <a:pt x="540838" y="0"/>
                </a:moveTo>
                <a:cubicBezTo>
                  <a:pt x="338079" y="113306"/>
                  <a:pt x="135321" y="226612"/>
                  <a:pt x="55808" y="421419"/>
                </a:cubicBezTo>
                <a:cubicBezTo>
                  <a:pt x="-23705" y="616226"/>
                  <a:pt x="-15754" y="978011"/>
                  <a:pt x="63759" y="1168842"/>
                </a:cubicBezTo>
                <a:cubicBezTo>
                  <a:pt x="143272" y="1359673"/>
                  <a:pt x="338079" y="1463040"/>
                  <a:pt x="532886" y="156640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67492" y="2979732"/>
            <a:ext cx="802088" cy="2619881"/>
          </a:xfrm>
          <a:custGeom>
            <a:avLst/>
            <a:gdLst>
              <a:gd name="connsiteX0" fmla="*/ 0 w 532738"/>
              <a:gd name="connsiteY0" fmla="*/ 2371088 h 2619881"/>
              <a:gd name="connsiteX1" fmla="*/ 318052 w 532738"/>
              <a:gd name="connsiteY1" fmla="*/ 2546017 h 2619881"/>
              <a:gd name="connsiteX2" fmla="*/ 532738 w 532738"/>
              <a:gd name="connsiteY2" fmla="*/ 1305613 h 2619881"/>
              <a:gd name="connsiteX3" fmla="*/ 318052 w 532738"/>
              <a:gd name="connsiteY3" fmla="*/ 73161 h 2619881"/>
              <a:gd name="connsiteX4" fmla="*/ 0 w 532738"/>
              <a:gd name="connsiteY4" fmla="*/ 248090 h 261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738" h="2619881">
                <a:moveTo>
                  <a:pt x="0" y="2371088"/>
                </a:moveTo>
                <a:cubicBezTo>
                  <a:pt x="114631" y="2547342"/>
                  <a:pt x="229262" y="2723596"/>
                  <a:pt x="318052" y="2546017"/>
                </a:cubicBezTo>
                <a:cubicBezTo>
                  <a:pt x="406842" y="2368438"/>
                  <a:pt x="532738" y="1717756"/>
                  <a:pt x="532738" y="1305613"/>
                </a:cubicBezTo>
                <a:cubicBezTo>
                  <a:pt x="532738" y="893470"/>
                  <a:pt x="406842" y="249415"/>
                  <a:pt x="318052" y="73161"/>
                </a:cubicBezTo>
                <a:cubicBezTo>
                  <a:pt x="229262" y="-103093"/>
                  <a:pt x="114631" y="72498"/>
                  <a:pt x="0" y="2480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17449" y="31433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9553" y="56279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L1:</a:t>
            </a:r>
          </a:p>
        </p:txBody>
      </p:sp>
    </p:spTree>
    <p:extLst>
      <p:ext uri="{BB962C8B-B14F-4D97-AF65-F5344CB8AC3E}">
        <p14:creationId xmlns:p14="http://schemas.microsoft.com/office/powerpoint/2010/main" val="1770657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Form: Issues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Constructing a (good) SSA representation for a program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Mapping SSA representations to lower-level 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 be discussed later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0DA5-838B-45C2-A7DD-5E52C39B5FF5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26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97DB0-6226-4A59-8BBF-C0E3FA976B9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Trees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673102"/>
            <a:ext cx="8229600" cy="268325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 </a:t>
            </a:r>
            <a:r>
              <a:rPr lang="en-US" altLang="en-US" i="1" u="sng" dirty="0"/>
              <a:t>syntax tree</a:t>
            </a:r>
            <a:r>
              <a:rPr lang="en-US" altLang="en-US" dirty="0"/>
              <a:t> shows the structure of a program:</a:t>
            </a:r>
          </a:p>
          <a:p>
            <a:pPr lvl="1" eaLnBrk="1" hangingPunct="1"/>
            <a:r>
              <a:rPr lang="en-US" altLang="en-US" dirty="0"/>
              <a:t>each node represents a computation to be performed</a:t>
            </a:r>
          </a:p>
          <a:p>
            <a:pPr lvl="2"/>
            <a:r>
              <a:rPr lang="en-US" altLang="en-US" dirty="0"/>
              <a:t>leaf nodes (variable names) refer to symbol table entry</a:t>
            </a:r>
            <a:endParaRPr lang="en-US" altLang="en-US" sz="1000" dirty="0"/>
          </a:p>
          <a:p>
            <a:pPr lvl="1" eaLnBrk="1" hangingPunct="1"/>
            <a:r>
              <a:rPr lang="en-US" altLang="en-US" dirty="0"/>
              <a:t>its children represent what that computation is performed 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2390" y="1403623"/>
            <a:ext cx="10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+mn-lt"/>
              </a:rPr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154" y="2060305"/>
            <a:ext cx="63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5392" y="2060305"/>
            <a:ext cx="6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1520" y="2830112"/>
            <a:ext cx="1380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syntax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323" y="2851708"/>
            <a:ext cx="148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+mn-lt"/>
              </a:rPr>
              <a:t>symbol table</a:t>
            </a:r>
          </a:p>
        </p:txBody>
      </p:sp>
      <p:cxnSp>
        <p:nvCxnSpPr>
          <p:cNvPr id="4" name="Straight Connector 3"/>
          <p:cNvCxnSpPr>
            <a:stCxn id="2" idx="2"/>
            <a:endCxn id="8" idx="0"/>
          </p:cNvCxnSpPr>
          <p:nvPr/>
        </p:nvCxnSpPr>
        <p:spPr bwMode="auto">
          <a:xfrm flipH="1">
            <a:off x="4462004" y="1772955"/>
            <a:ext cx="1219020" cy="274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2" idx="2"/>
            <a:endCxn id="9" idx="0"/>
          </p:cNvCxnSpPr>
          <p:nvPr/>
        </p:nvCxnSpPr>
        <p:spPr bwMode="auto">
          <a:xfrm>
            <a:off x="5681024" y="1772955"/>
            <a:ext cx="1213777" cy="287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 bwMode="auto">
          <a:xfrm>
            <a:off x="4462004" y="2398859"/>
            <a:ext cx="1" cy="431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 bwMode="auto">
          <a:xfrm>
            <a:off x="6894801" y="2398859"/>
            <a:ext cx="0" cy="452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371600" y="20449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Program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" y="28409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Compiler structure</a:t>
            </a:r>
          </a:p>
        </p:txBody>
      </p: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 bwMode="auto">
          <a:xfrm>
            <a:off x="4780854" y="2229582"/>
            <a:ext cx="178453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arrow" w="lg" len="lg"/>
          </a:ln>
          <a:effectLst/>
        </p:spPr>
      </p:cxnSp>
      <p:cxnSp>
        <p:nvCxnSpPr>
          <p:cNvPr id="49" name="Straight Arrow Connector 48"/>
          <p:cNvCxnSpPr>
            <a:endCxn id="11" idx="1"/>
          </p:cNvCxnSpPr>
          <p:nvPr/>
        </p:nvCxnSpPr>
        <p:spPr bwMode="auto">
          <a:xfrm>
            <a:off x="4937756" y="3020985"/>
            <a:ext cx="1215567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arrow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189903" y="194340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refers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03483" y="274320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refers to</a:t>
            </a:r>
          </a:p>
        </p:txBody>
      </p:sp>
    </p:spTree>
    <p:extLst>
      <p:ext uri="{BB962C8B-B14F-4D97-AF65-F5344CB8AC3E}">
        <p14:creationId xmlns:p14="http://schemas.microsoft.com/office/powerpoint/2010/main" val="2343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3BB0B7-4DE9-4B7C-8643-A822FE29F22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Syntax Trees: Structure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417320"/>
            <a:ext cx="6242051" cy="4835525"/>
          </a:xfrm>
        </p:spPr>
        <p:txBody>
          <a:bodyPr/>
          <a:lstStyle/>
          <a:p>
            <a:pPr eaLnBrk="1" hangingPunct="1"/>
            <a:r>
              <a:rPr lang="en-US" altLang="en-US" dirty="0"/>
              <a:t>Expressions:</a:t>
            </a:r>
          </a:p>
          <a:p>
            <a:pPr lvl="1" eaLnBrk="1" hangingPunct="1"/>
            <a:r>
              <a:rPr lang="en-US" altLang="en-US" dirty="0"/>
              <a:t>leaves: identifiers or constants;</a:t>
            </a:r>
          </a:p>
          <a:p>
            <a:pPr lvl="1" eaLnBrk="1" hangingPunct="1"/>
            <a:r>
              <a:rPr lang="en-US" altLang="en-US" dirty="0"/>
              <a:t>internal nodes are labeled with operators;</a:t>
            </a:r>
          </a:p>
          <a:p>
            <a:pPr lvl="1" eaLnBrk="1" hangingPunct="1"/>
            <a:r>
              <a:rPr lang="en-US" altLang="en-US" dirty="0"/>
              <a:t>the children of a node are its operands.</a:t>
            </a:r>
          </a:p>
          <a:p>
            <a:pPr eaLnBrk="1" hangingPunct="1"/>
            <a:r>
              <a:rPr lang="en-US" altLang="en-US" dirty="0"/>
              <a:t>Statements:</a:t>
            </a:r>
          </a:p>
          <a:p>
            <a:pPr lvl="1" eaLnBrk="1" hangingPunct="1"/>
            <a:r>
              <a:rPr lang="en-US" altLang="en-US" dirty="0"/>
              <a:t>a node’s label indicates what kind of statement it is;</a:t>
            </a:r>
          </a:p>
          <a:p>
            <a:pPr lvl="1" eaLnBrk="1" hangingPunct="1"/>
            <a:r>
              <a:rPr lang="en-US" altLang="en-US" dirty="0"/>
              <a:t>the children correspond to the components of the statement.</a:t>
            </a:r>
          </a:p>
        </p:txBody>
      </p:sp>
      <p:sp>
        <p:nvSpPr>
          <p:cNvPr id="2" name="Oval 1"/>
          <p:cNvSpPr/>
          <p:nvPr/>
        </p:nvSpPr>
        <p:spPr>
          <a:xfrm>
            <a:off x="7619405" y="1832862"/>
            <a:ext cx="258120" cy="260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8103938" y="2167749"/>
            <a:ext cx="258120" cy="260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t" anchorCtr="0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10" name="Oval 9"/>
          <p:cNvSpPr/>
          <p:nvPr/>
        </p:nvSpPr>
        <p:spPr>
          <a:xfrm>
            <a:off x="7263730" y="2652217"/>
            <a:ext cx="258120" cy="260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u</a:t>
            </a:r>
          </a:p>
        </p:txBody>
      </p:sp>
      <p:sp>
        <p:nvSpPr>
          <p:cNvPr id="11" name="Oval 10"/>
          <p:cNvSpPr/>
          <p:nvPr/>
        </p:nvSpPr>
        <p:spPr>
          <a:xfrm>
            <a:off x="7877424" y="2652217"/>
            <a:ext cx="258120" cy="260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v</a:t>
            </a:r>
          </a:p>
        </p:txBody>
      </p:sp>
      <p:sp>
        <p:nvSpPr>
          <p:cNvPr id="12" name="Oval 11"/>
          <p:cNvSpPr/>
          <p:nvPr/>
        </p:nvSpPr>
        <p:spPr>
          <a:xfrm>
            <a:off x="8362058" y="2651385"/>
            <a:ext cx="258120" cy="260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w</a:t>
            </a:r>
          </a:p>
        </p:txBody>
      </p:sp>
      <p:cxnSp>
        <p:nvCxnSpPr>
          <p:cNvPr id="4" name="Straight Connector 3"/>
          <p:cNvCxnSpPr>
            <a:stCxn id="2" idx="5"/>
            <a:endCxn id="9" idx="1"/>
          </p:cNvCxnSpPr>
          <p:nvPr/>
        </p:nvCxnSpPr>
        <p:spPr>
          <a:xfrm>
            <a:off x="7839724" y="2055531"/>
            <a:ext cx="302015" cy="150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3"/>
            <a:endCxn id="10" idx="0"/>
          </p:cNvCxnSpPr>
          <p:nvPr/>
        </p:nvCxnSpPr>
        <p:spPr>
          <a:xfrm flipH="1">
            <a:off x="7392790" y="2055531"/>
            <a:ext cx="264416" cy="59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9" idx="3"/>
          </p:cNvCxnSpPr>
          <p:nvPr/>
        </p:nvCxnSpPr>
        <p:spPr>
          <a:xfrm flipV="1">
            <a:off x="8006484" y="2390418"/>
            <a:ext cx="135255" cy="261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2" idx="0"/>
          </p:cNvCxnSpPr>
          <p:nvPr/>
        </p:nvCxnSpPr>
        <p:spPr>
          <a:xfrm>
            <a:off x="8324257" y="2390418"/>
            <a:ext cx="166861" cy="26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67720" y="3846286"/>
            <a:ext cx="516139" cy="2966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</a:t>
            </a:r>
          </a:p>
        </p:txBody>
      </p:sp>
      <p:cxnSp>
        <p:nvCxnSpPr>
          <p:cNvPr id="33" name="Straight Connector 32"/>
          <p:cNvCxnSpPr>
            <a:stCxn id="27" idx="3"/>
            <a:endCxn id="22" idx="0"/>
          </p:cNvCxnSpPr>
          <p:nvPr/>
        </p:nvCxnSpPr>
        <p:spPr>
          <a:xfrm flipH="1">
            <a:off x="7085359" y="4099521"/>
            <a:ext cx="457948" cy="598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1" idx="0"/>
            <a:endCxn id="27" idx="4"/>
          </p:cNvCxnSpPr>
          <p:nvPr/>
        </p:nvCxnSpPr>
        <p:spPr>
          <a:xfrm flipH="1" flipV="1">
            <a:off x="7725790" y="4142969"/>
            <a:ext cx="93734" cy="55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5"/>
            <a:endCxn id="40" idx="0"/>
          </p:cNvCxnSpPr>
          <p:nvPr/>
        </p:nvCxnSpPr>
        <p:spPr>
          <a:xfrm>
            <a:off x="7908272" y="4099521"/>
            <a:ext cx="645417" cy="598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778512" y="4697890"/>
            <a:ext cx="613694" cy="52622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20827" y="4918876"/>
            <a:ext cx="5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8246842" y="4697890"/>
            <a:ext cx="613694" cy="52622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7512677" y="4697889"/>
            <a:ext cx="613694" cy="52622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96680" y="488347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true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8293908" y="4918876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false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235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354" y="1478172"/>
            <a:ext cx="2151531" cy="1551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abs(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−x;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0897" y="1354289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5929" y="1326383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StmtSeq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970130" y="1320580"/>
            <a:ext cx="765799" cy="6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06125" y="2315881"/>
          <a:ext cx="7979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5122" y="329806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&lt;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85232" y="4424254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IntConst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88284" y="441495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178815" y="3041051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Return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34097" y="2850535"/>
            <a:ext cx="878592" cy="447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787259" y="3855255"/>
            <a:ext cx="428598" cy="559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4614832" y="3855255"/>
            <a:ext cx="269375" cy="568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700018" y="333761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/>
                        <a:t>Assign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05833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284291" y="4438687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Uminus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284291" y="5502588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178815" y="4235626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Var</a:t>
                      </a:r>
                      <a:endParaRPr lang="en-US" sz="1600" cap="sm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5605099" y="1921570"/>
            <a:ext cx="897926" cy="39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6404808" y="3892760"/>
            <a:ext cx="485728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293497" y="3892760"/>
            <a:ext cx="389769" cy="545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>
            <a:off x="7683266" y="4980065"/>
            <a:ext cx="0" cy="52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5584970" y="2850535"/>
            <a:ext cx="1160584" cy="468923"/>
          </a:xfrm>
          <a:custGeom>
            <a:avLst/>
            <a:gdLst>
              <a:gd name="connsiteX0" fmla="*/ 0 w 1160584"/>
              <a:gd name="connsiteY0" fmla="*/ 0 h 468923"/>
              <a:gd name="connsiteX1" fmla="*/ 140677 w 1160584"/>
              <a:gd name="connsiteY1" fmla="*/ 398584 h 468923"/>
              <a:gd name="connsiteX2" fmla="*/ 633046 w 1160584"/>
              <a:gd name="connsiteY2" fmla="*/ 316523 h 468923"/>
              <a:gd name="connsiteX3" fmla="*/ 1160584 w 116058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84" h="468923">
                <a:moveTo>
                  <a:pt x="0" y="0"/>
                </a:moveTo>
                <a:cubicBezTo>
                  <a:pt x="17585" y="172915"/>
                  <a:pt x="35170" y="345830"/>
                  <a:pt x="140677" y="398584"/>
                </a:cubicBezTo>
                <a:cubicBezTo>
                  <a:pt x="246184" y="451338"/>
                  <a:pt x="463062" y="304800"/>
                  <a:pt x="633046" y="316523"/>
                </a:cubicBezTo>
                <a:cubicBezTo>
                  <a:pt x="803031" y="328246"/>
                  <a:pt x="981807" y="398584"/>
                  <a:pt x="1160584" y="4689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0"/>
          </p:cNvCxnSpPr>
          <p:nvPr/>
        </p:nvCxnSpPr>
        <p:spPr>
          <a:xfrm>
            <a:off x="8533880" y="3578674"/>
            <a:ext cx="43910" cy="656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63705" y="1098260"/>
            <a:ext cx="1107192" cy="264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71936" y="5335055"/>
          <a:ext cx="1171438" cy="98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8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310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8650" y="3628724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Symbol table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43374" y="4961363"/>
            <a:ext cx="1879976" cy="38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2610" y="1107332"/>
            <a:ext cx="648858" cy="5431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58762" y="3573139"/>
            <a:ext cx="2257518" cy="14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3141296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</a:t>
            </a:r>
          </a:p>
        </p:txBody>
      </p:sp>
      <p:sp>
        <p:nvSpPr>
          <p:cNvPr id="74" name="TextBox 73"/>
          <p:cNvSpPr txBox="1"/>
          <p:nvPr/>
        </p:nvSpPr>
        <p:spPr>
          <a:xfrm rot="-4980000">
            <a:off x="2237825" y="348292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Syntax tree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22340" y="5485687"/>
            <a:ext cx="5860926" cy="690900"/>
          </a:xfrm>
          <a:custGeom>
            <a:avLst/>
            <a:gdLst>
              <a:gd name="connsiteX0" fmla="*/ 5456518 w 5456518"/>
              <a:gd name="connsiteY0" fmla="*/ 950259 h 1084633"/>
              <a:gd name="connsiteX1" fmla="*/ 3657600 w 5456518"/>
              <a:gd name="connsiteY1" fmla="*/ 1004047 h 1084633"/>
              <a:gd name="connsiteX2" fmla="*/ 0 w 5456518"/>
              <a:gd name="connsiteY2" fmla="*/ 0 h 10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518" h="1084633">
                <a:moveTo>
                  <a:pt x="5456518" y="950259"/>
                </a:moveTo>
                <a:cubicBezTo>
                  <a:pt x="5011769" y="1056341"/>
                  <a:pt x="4567020" y="1162424"/>
                  <a:pt x="3657600" y="1004047"/>
                </a:cubicBezTo>
                <a:cubicBezTo>
                  <a:pt x="2748180" y="845670"/>
                  <a:pt x="1374090" y="42283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28800" y="4788618"/>
            <a:ext cx="6791044" cy="1820775"/>
          </a:xfrm>
          <a:custGeom>
            <a:avLst/>
            <a:gdLst>
              <a:gd name="connsiteX0" fmla="*/ 6639859 w 6791044"/>
              <a:gd name="connsiteY0" fmla="*/ 0 h 2539418"/>
              <a:gd name="connsiteX1" fmla="*/ 6753412 w 6791044"/>
              <a:gd name="connsiteY1" fmla="*/ 1332753 h 2539418"/>
              <a:gd name="connsiteX2" fmla="*/ 6066118 w 6791044"/>
              <a:gd name="connsiteY2" fmla="*/ 2348753 h 2539418"/>
              <a:gd name="connsiteX3" fmla="*/ 3310965 w 6791044"/>
              <a:gd name="connsiteY3" fmla="*/ 2426448 h 2539418"/>
              <a:gd name="connsiteX4" fmla="*/ 0 w 6791044"/>
              <a:gd name="connsiteY4" fmla="*/ 1129553 h 25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1044" h="2539418">
                <a:moveTo>
                  <a:pt x="6639859" y="0"/>
                </a:moveTo>
                <a:cubicBezTo>
                  <a:pt x="6744447" y="470647"/>
                  <a:pt x="6849035" y="941294"/>
                  <a:pt x="6753412" y="1332753"/>
                </a:cubicBezTo>
                <a:cubicBezTo>
                  <a:pt x="6657789" y="1724212"/>
                  <a:pt x="6639859" y="2166471"/>
                  <a:pt x="6066118" y="2348753"/>
                </a:cubicBezTo>
                <a:cubicBezTo>
                  <a:pt x="5492377" y="2531035"/>
                  <a:pt x="4321985" y="2629648"/>
                  <a:pt x="3310965" y="2426448"/>
                </a:cubicBezTo>
                <a:cubicBezTo>
                  <a:pt x="2299945" y="2223248"/>
                  <a:pt x="1149972" y="1676400"/>
                  <a:pt x="0" y="112955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44748" y="520622"/>
          <a:ext cx="797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cap="small" baseline="0" dirty="0" err="1"/>
                        <a:t>FunDef</a:t>
                      </a:r>
                      <a:endParaRPr lang="en-US" sz="1600" cap="small" baseline="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1828800" y="1089015"/>
            <a:ext cx="3055408" cy="297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1935" y="4034771"/>
          <a:ext cx="1145802" cy="96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928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en-US" sz="1400" dirty="0" err="1">
                          <a:latin typeface="+mn-lt"/>
                          <a:cs typeface="Courier New" panose="02070309020205020404" pitchFamily="49" charset="0"/>
                        </a:rPr>
                        <a:t>func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50066"/>
                  </a:ext>
                </a:extLst>
              </a:tr>
              <a:tr h="29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>
            <a:endCxn id="18" idx="0"/>
          </p:cNvCxnSpPr>
          <p:nvPr/>
        </p:nvCxnSpPr>
        <p:spPr>
          <a:xfrm>
            <a:off x="7909719" y="1882083"/>
            <a:ext cx="668071" cy="1158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828801" y="4970033"/>
            <a:ext cx="4582758" cy="567873"/>
          </a:xfrm>
          <a:custGeom>
            <a:avLst/>
            <a:gdLst>
              <a:gd name="connsiteX0" fmla="*/ 4561243 w 4561243"/>
              <a:gd name="connsiteY0" fmla="*/ 0 h 567873"/>
              <a:gd name="connsiteX1" fmla="*/ 3700631 w 4561243"/>
              <a:gd name="connsiteY1" fmla="*/ 537882 h 567873"/>
              <a:gd name="connsiteX2" fmla="*/ 0 w 4561243"/>
              <a:gd name="connsiteY2" fmla="*/ 451821 h 56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243" h="567873">
                <a:moveTo>
                  <a:pt x="4561243" y="0"/>
                </a:moveTo>
                <a:cubicBezTo>
                  <a:pt x="4511040" y="231289"/>
                  <a:pt x="4460838" y="462579"/>
                  <a:pt x="3700631" y="537882"/>
                </a:cubicBezTo>
                <a:cubicBezTo>
                  <a:pt x="2940424" y="613185"/>
                  <a:pt x="1470212" y="532503"/>
                  <a:pt x="0" y="4518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21623" y="84435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9326" y="84435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6370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5" grpId="0"/>
      <p:bldP spid="74" grpId="0"/>
      <p:bldP spid="13" grpId="0" animBg="1"/>
      <p:bldP spid="20" grpId="0" animBg="1"/>
      <p:bldP spid="34" grpId="0" animBg="1"/>
      <p:bldP spid="43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11421</TotalTime>
  <Words>3572</Words>
  <Application>Microsoft Office PowerPoint</Application>
  <PresentationFormat>On-screen Show (4:3)</PresentationFormat>
  <Paragraphs>947</Paragraphs>
  <Slides>63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CSc 553 Principles of Compilation   03. Intermediate Representations</vt:lpstr>
      <vt:lpstr>Intermediate Code Generation</vt:lpstr>
      <vt:lpstr>Why Intermediate Code?</vt:lpstr>
      <vt:lpstr>Different Kinds of IRs</vt:lpstr>
      <vt:lpstr>Graphical IRs:    Abstract Syntax Trees    (aka “syntax trees”)</vt:lpstr>
      <vt:lpstr>Syntax Trees</vt:lpstr>
      <vt:lpstr>Syntax Trees</vt:lpstr>
      <vt:lpstr>Syntax Trees: Structure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Information in syntax tree nodes</vt:lpstr>
      <vt:lpstr>EXERCISE</vt:lpstr>
      <vt:lpstr>EXERCISE</vt:lpstr>
      <vt:lpstr>EXERCISE</vt:lpstr>
      <vt:lpstr>Summary</vt:lpstr>
      <vt:lpstr>Linear IRs</vt:lpstr>
      <vt:lpstr>Linear IRs</vt:lpstr>
      <vt:lpstr>Linear IRs</vt:lpstr>
      <vt:lpstr>Linear IRs 1:   Three-address code</vt:lpstr>
      <vt:lpstr>Three Address Code</vt:lpstr>
      <vt:lpstr>Three Address Code: Example</vt:lpstr>
      <vt:lpstr>An Example Intermediate Instruction Set</vt:lpstr>
      <vt:lpstr>EXERCISE</vt:lpstr>
      <vt:lpstr>PowerPoint Presentation</vt:lpstr>
      <vt:lpstr>Example</vt:lpstr>
      <vt:lpstr>Three Address Code: Representation</vt:lpstr>
      <vt:lpstr>Three Address Code: Representation</vt:lpstr>
      <vt:lpstr>Three Address Code: Representation</vt:lpstr>
      <vt:lpstr>Linear IRs 2:   Stack machine code</vt:lpstr>
      <vt:lpstr>Stack Machine Code</vt:lpstr>
      <vt:lpstr>Stack-machine vs. Three-address code</vt:lpstr>
      <vt:lpstr>Stack Machine Code</vt:lpstr>
      <vt:lpstr>Stack Machine Code: Features</vt:lpstr>
      <vt:lpstr>Generating Stack Machine Code</vt:lpstr>
      <vt:lpstr>EXERCISE</vt:lpstr>
      <vt:lpstr>EXERCISE</vt:lpstr>
      <vt:lpstr>EXERCISE</vt:lpstr>
      <vt:lpstr>Hybrid IRs</vt:lpstr>
      <vt:lpstr>Hybrid IRs</vt:lpstr>
      <vt:lpstr>Hybrid IRs 1:   Control Flow Graphs</vt:lpstr>
      <vt:lpstr>Control Flow Graphs: Definition</vt:lpstr>
      <vt:lpstr>Control Flow Graphs: Example</vt:lpstr>
      <vt:lpstr>Basic Blocks</vt:lpstr>
      <vt:lpstr>Identifying Basic Blocks</vt:lpstr>
      <vt:lpstr>Example</vt:lpstr>
      <vt:lpstr>Constructing Control flow graphs</vt:lpstr>
      <vt:lpstr>Handling function calls</vt:lpstr>
      <vt:lpstr>Hybrid IRs 2:   Static Single-Assignment Form </vt:lpstr>
      <vt:lpstr>Static Single Assignment Form: Definition</vt:lpstr>
      <vt:lpstr>Static Single Assignment Form: Example</vt:lpstr>
      <vt:lpstr>Static Single Assignment Form</vt:lpstr>
      <vt:lpstr>SSA: Handling control flow merges</vt:lpstr>
      <vt:lpstr>SSA: Handling control flow merges</vt:lpstr>
      <vt:lpstr>SSA: Handling control flow merges</vt:lpstr>
      <vt:lpstr>SSA Form:  - Functions</vt:lpstr>
      <vt:lpstr>SSA Form: Example</vt:lpstr>
      <vt:lpstr>SSA Form: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Saumya Debray</cp:lastModifiedBy>
  <cp:revision>609</cp:revision>
  <dcterms:created xsi:type="dcterms:W3CDTF">2016-12-07T21:03:03Z</dcterms:created>
  <dcterms:modified xsi:type="dcterms:W3CDTF">2021-02-11T19:27:43Z</dcterms:modified>
</cp:coreProperties>
</file>