
<file path=[Content_Types].xml><?xml version="1.0" encoding="utf-8"?>
<Types xmlns="http://schemas.openxmlformats.org/package/2006/content-types"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7"/>
  </p:notesMasterIdLst>
  <p:sldIdLst>
    <p:sldId id="431" r:id="rId2"/>
    <p:sldId id="258" r:id="rId3"/>
    <p:sldId id="316" r:id="rId4"/>
    <p:sldId id="315" r:id="rId5"/>
    <p:sldId id="320" r:id="rId6"/>
    <p:sldId id="322" r:id="rId7"/>
    <p:sldId id="355" r:id="rId8"/>
    <p:sldId id="323" r:id="rId9"/>
    <p:sldId id="359" r:id="rId10"/>
    <p:sldId id="319" r:id="rId11"/>
    <p:sldId id="425" r:id="rId12"/>
    <p:sldId id="272" r:id="rId13"/>
    <p:sldId id="324" r:id="rId14"/>
    <p:sldId id="356" r:id="rId15"/>
    <p:sldId id="350" r:id="rId16"/>
    <p:sldId id="351" r:id="rId17"/>
    <p:sldId id="352" r:id="rId18"/>
    <p:sldId id="311" r:id="rId19"/>
    <p:sldId id="273" r:id="rId20"/>
    <p:sldId id="274" r:id="rId21"/>
    <p:sldId id="317" r:id="rId22"/>
    <p:sldId id="318" r:id="rId23"/>
    <p:sldId id="325" r:id="rId24"/>
    <p:sldId id="428" r:id="rId25"/>
    <p:sldId id="328" r:id="rId26"/>
    <p:sldId id="329" r:id="rId27"/>
    <p:sldId id="330" r:id="rId28"/>
    <p:sldId id="331" r:id="rId29"/>
    <p:sldId id="333" r:id="rId30"/>
    <p:sldId id="334" r:id="rId31"/>
    <p:sldId id="335" r:id="rId32"/>
    <p:sldId id="336" r:id="rId33"/>
    <p:sldId id="326" r:id="rId34"/>
    <p:sldId id="337" r:id="rId35"/>
    <p:sldId id="338" r:id="rId36"/>
    <p:sldId id="339" r:id="rId37"/>
    <p:sldId id="391" r:id="rId38"/>
    <p:sldId id="441" r:id="rId39"/>
    <p:sldId id="340" r:id="rId40"/>
    <p:sldId id="342" r:id="rId41"/>
    <p:sldId id="343" r:id="rId42"/>
    <p:sldId id="344" r:id="rId43"/>
    <p:sldId id="442" r:id="rId44"/>
    <p:sldId id="389" r:id="rId45"/>
    <p:sldId id="348" r:id="rId46"/>
    <p:sldId id="353" r:id="rId47"/>
    <p:sldId id="354" r:id="rId48"/>
    <p:sldId id="385" r:id="rId49"/>
    <p:sldId id="386" r:id="rId50"/>
    <p:sldId id="387" r:id="rId51"/>
    <p:sldId id="392" r:id="rId52"/>
    <p:sldId id="393" r:id="rId53"/>
    <p:sldId id="388" r:id="rId54"/>
    <p:sldId id="367" r:id="rId55"/>
    <p:sldId id="390" r:id="rId56"/>
    <p:sldId id="366" r:id="rId57"/>
    <p:sldId id="439" r:id="rId58"/>
    <p:sldId id="440" r:id="rId59"/>
    <p:sldId id="438" r:id="rId60"/>
    <p:sldId id="396" r:id="rId61"/>
    <p:sldId id="397" r:id="rId62"/>
    <p:sldId id="278" r:id="rId63"/>
    <p:sldId id="395" r:id="rId64"/>
    <p:sldId id="384" r:id="rId65"/>
    <p:sldId id="364" r:id="rId66"/>
    <p:sldId id="404" r:id="rId67"/>
    <p:sldId id="365" r:id="rId68"/>
    <p:sldId id="410" r:id="rId69"/>
    <p:sldId id="411" r:id="rId70"/>
    <p:sldId id="412" r:id="rId71"/>
    <p:sldId id="413" r:id="rId72"/>
    <p:sldId id="444" r:id="rId73"/>
    <p:sldId id="445" r:id="rId74"/>
    <p:sldId id="446" r:id="rId75"/>
    <p:sldId id="447" r:id="rId76"/>
    <p:sldId id="448" r:id="rId77"/>
    <p:sldId id="449" r:id="rId78"/>
    <p:sldId id="450" r:id="rId79"/>
    <p:sldId id="414" r:id="rId80"/>
    <p:sldId id="424" r:id="rId81"/>
    <p:sldId id="369" r:id="rId82"/>
    <p:sldId id="371" r:id="rId83"/>
    <p:sldId id="372" r:id="rId84"/>
    <p:sldId id="373" r:id="rId85"/>
    <p:sldId id="415" r:id="rId86"/>
    <p:sldId id="375" r:id="rId87"/>
    <p:sldId id="416" r:id="rId88"/>
    <p:sldId id="417" r:id="rId89"/>
    <p:sldId id="381" r:id="rId90"/>
    <p:sldId id="418" r:id="rId91"/>
    <p:sldId id="419" r:id="rId92"/>
    <p:sldId id="420" r:id="rId93"/>
    <p:sldId id="421" r:id="rId94"/>
    <p:sldId id="422" r:id="rId95"/>
    <p:sldId id="289" r:id="rId96"/>
    <p:sldId id="423" r:id="rId97"/>
    <p:sldId id="291" r:id="rId98"/>
    <p:sldId id="426" r:id="rId99"/>
    <p:sldId id="427" r:id="rId100"/>
    <p:sldId id="451" r:id="rId101"/>
    <p:sldId id="406" r:id="rId102"/>
    <p:sldId id="363" r:id="rId103"/>
    <p:sldId id="399" r:id="rId104"/>
    <p:sldId id="408" r:id="rId105"/>
    <p:sldId id="407" r:id="rId106"/>
    <p:sldId id="452" r:id="rId107"/>
    <p:sldId id="455" r:id="rId108"/>
    <p:sldId id="456" r:id="rId109"/>
    <p:sldId id="457" r:id="rId110"/>
    <p:sldId id="458" r:id="rId111"/>
    <p:sldId id="459" r:id="rId112"/>
    <p:sldId id="405" r:id="rId113"/>
    <p:sldId id="409" r:id="rId114"/>
    <p:sldId id="460" r:id="rId115"/>
    <p:sldId id="292" r:id="rId116"/>
    <p:sldId id="293" r:id="rId117"/>
    <p:sldId id="294" r:id="rId118"/>
    <p:sldId id="295" r:id="rId119"/>
    <p:sldId id="296" r:id="rId120"/>
    <p:sldId id="432" r:id="rId121"/>
    <p:sldId id="433" r:id="rId122"/>
    <p:sldId id="434" r:id="rId123"/>
    <p:sldId id="435" r:id="rId124"/>
    <p:sldId id="436" r:id="rId125"/>
    <p:sldId id="437" r:id="rId1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FF9900"/>
    <a:srgbClr val="CC00CC"/>
    <a:srgbClr val="FF00FF"/>
    <a:srgbClr val="FF9933"/>
    <a:srgbClr val="FEFAF8"/>
    <a:srgbClr val="FFFCFB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3" autoAdjust="0"/>
    <p:restoredTop sz="94660"/>
  </p:normalViewPr>
  <p:slideViewPr>
    <p:cSldViewPr snapToGrid="0">
      <p:cViewPr varScale="1">
        <p:scale>
          <a:sx n="216" d="100"/>
          <a:sy n="216" d="100"/>
        </p:scale>
        <p:origin x="18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F64B-182F-49B1-8246-4782C4F0CC73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ED86D-0EAA-4AA0-806F-4D16E68B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0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72C13A-1885-4E8F-887C-8D2F70810D0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168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10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24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71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68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84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24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99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48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89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62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53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63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5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91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78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83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84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561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37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262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4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98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93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932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00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876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81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06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144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227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182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68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725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941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766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415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579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921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402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783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741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211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3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29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263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845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15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97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62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74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1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8229600" cy="234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789363"/>
            <a:ext cx="8229600" cy="2341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Final Code Generation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B25A0-F7F3-4A37-8AFD-962653D00C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84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4038600" cy="234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038600" cy="234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789363"/>
            <a:ext cx="4038600" cy="2341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89363"/>
            <a:ext cx="4038600" cy="2341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Final Code Generation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7D315-9FF3-46AA-BFE0-8E890DF7D4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7762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4038600" cy="234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789363"/>
            <a:ext cx="4038600" cy="2341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38600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Final Code Generation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A0534-1D47-4CFB-A9CD-A2A30F9415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180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Final Code Generation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3587D-AAC9-4556-875F-CC3A73E3C7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16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8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05771"/>
            <a:ext cx="3886200" cy="4671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05771"/>
            <a:ext cx="3886200" cy="4671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8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8686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9207"/>
            <a:ext cx="3868340" cy="82391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93119"/>
            <a:ext cx="3868340" cy="409654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9207"/>
            <a:ext cx="3887391" cy="82391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93119"/>
            <a:ext cx="3887391" cy="40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8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Final Code Generation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Final Code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8229600" cy="234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89363"/>
            <a:ext cx="8229600" cy="2341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Final Code Generation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58A4E-2D43-41F9-BCF2-57FA285E63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461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4038600" cy="234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038600" cy="234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789363"/>
            <a:ext cx="8229600" cy="2341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Final Code Generation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E7712-B0E0-41A7-9275-1FAFDDA2C4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57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6818"/>
            <a:ext cx="7886700" cy="4760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7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1" r:id="rId10"/>
    <p:sldLayoutId id="2147483673" r:id="rId11"/>
    <p:sldLayoutId id="2147483674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5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Calibri" panose="020F0502020204030204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Courier New" panose="02070309020205020404" pitchFamily="49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5913" y="1043492"/>
            <a:ext cx="8559146" cy="3044414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dirty="0" err="1">
                <a:latin typeface="+mj-lt"/>
              </a:rPr>
              <a:t>CSc</a:t>
            </a:r>
            <a:r>
              <a:rPr lang="en-US" dirty="0">
                <a:latin typeface="+mj-lt"/>
              </a:rPr>
              <a:t> 553</a:t>
            </a:r>
            <a:br>
              <a:rPr lang="en-US" sz="4200" dirty="0">
                <a:latin typeface="+mj-lt"/>
              </a:rPr>
            </a:br>
            <a:r>
              <a:rPr lang="en-US" sz="5400" dirty="0">
                <a:latin typeface="+mj-lt"/>
              </a:rPr>
              <a:t>Principles of Compilation</a:t>
            </a:r>
            <a:br>
              <a:rPr lang="en-US" sz="4800" dirty="0">
                <a:latin typeface="+mj-lt"/>
              </a:rPr>
            </a:br>
            <a:r>
              <a:rPr lang="en-US" sz="2400" dirty="0">
                <a:latin typeface="+mj-lt"/>
              </a:rPr>
              <a:t> </a:t>
            </a:r>
            <a:br>
              <a:rPr lang="en-US" sz="4800" dirty="0">
                <a:latin typeface="+mj-lt"/>
              </a:rPr>
            </a:br>
            <a:r>
              <a:rPr lang="en-US" sz="4000" dirty="0"/>
              <a:t>04. Code Generation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5913" y="4527195"/>
            <a:ext cx="6858000" cy="1655762"/>
          </a:xfrm>
        </p:spPr>
        <p:txBody>
          <a:bodyPr/>
          <a:lstStyle/>
          <a:p>
            <a:pPr algn="l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Saumya Debray</a:t>
            </a:r>
          </a:p>
          <a:p>
            <a:pPr algn="l"/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University of Arizona</a:t>
            </a:r>
          </a:p>
          <a:p>
            <a:pPr algn="l"/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Tucson, AZ 85721</a:t>
            </a:r>
          </a:p>
        </p:txBody>
      </p:sp>
    </p:spTree>
    <p:extLst>
      <p:ext uri="{BB962C8B-B14F-4D97-AF65-F5344CB8AC3E}">
        <p14:creationId xmlns:p14="http://schemas.microsoft.com/office/powerpoint/2010/main" val="235859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algn="ctr"/>
            <a:r>
              <a:rPr lang="en-US" sz="5400" i="1" dirty="0"/>
              <a:t>Intermediate Code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7490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3943" y="2328334"/>
            <a:ext cx="7886700" cy="1743604"/>
          </a:xfrm>
        </p:spPr>
        <p:txBody>
          <a:bodyPr anchor="ctr" anchorCtr="1">
            <a:normAutofit/>
          </a:bodyPr>
          <a:lstStyle/>
          <a:p>
            <a:pPr algn="ctr"/>
            <a:r>
              <a:rPr lang="en-US" sz="3600" i="1" dirty="0"/>
              <a:t>Code generation for </a:t>
            </a:r>
            <a:br>
              <a:rPr lang="en-US" sz="3600" i="1" dirty="0"/>
            </a:br>
            <a:r>
              <a:rPr lang="en-US" sz="3600" i="1" dirty="0"/>
              <a:t>runtime-computed addresses</a:t>
            </a:r>
            <a:br>
              <a:rPr lang="en-US" sz="3600" i="1" dirty="0"/>
            </a:br>
            <a:r>
              <a:rPr lang="en-US" sz="3600" i="1" dirty="0"/>
              <a:t>(Arrays)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100</a:t>
            </a:fld>
            <a:endParaRPr lang="en-US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13943" y="575253"/>
            <a:ext cx="3932527" cy="8451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Intermediate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407857600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628649" y="1416818"/>
            <a:ext cx="7078201" cy="4760145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codeGen_expr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(E,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lr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)    /*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E.nodetype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== ARRAY */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{  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if (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lr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== </a:t>
            </a:r>
            <a:r>
              <a:rPr lang="en-US" sz="2000" i="1" dirty="0" err="1">
                <a:solidFill>
                  <a:schemeClr val="accent5"/>
                </a:solidFill>
                <a:latin typeface="Arial" charset="0"/>
                <a:cs typeface="Arial" charset="0"/>
                <a:sym typeface="Symbol" pitchFamily="18" charset="2"/>
              </a:rPr>
              <a:t>L_value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) {</a:t>
            </a:r>
          </a:p>
          <a:p>
            <a:pPr mar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   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E.loc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= </a:t>
            </a:r>
            <a:r>
              <a:rPr lang="en-US" sz="2000" b="1" dirty="0" err="1">
                <a:latin typeface="Arial" charset="0"/>
                <a:cs typeface="Arial" charset="0"/>
                <a:sym typeface="Symbol" pitchFamily="18" charset="2"/>
              </a:rPr>
              <a:t>id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.loc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;        /* location: from symbol table */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}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else {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    ERROR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}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E.code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= NULL;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}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225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E1F9D4-A0BF-4113-993E-8C4906ECEAF0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101</a:t>
            </a:fld>
            <a:endParaRPr lang="en-US" altLang="en-US" sz="10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365760"/>
            <a:ext cx="8229600" cy="868362"/>
          </a:xfrm>
        </p:spPr>
        <p:txBody>
          <a:bodyPr>
            <a:normAutofit/>
          </a:bodyPr>
          <a:lstStyle/>
          <a:p>
            <a:r>
              <a:rPr lang="en-US" altLang="en-US" dirty="0"/>
              <a:t>Expressions 4a: Array/struct variables</a:t>
            </a:r>
          </a:p>
        </p:txBody>
      </p:sp>
      <p:sp>
        <p:nvSpPr>
          <p:cNvPr id="7" name="Oval 50"/>
          <p:cNvSpPr>
            <a:spLocks noChangeArrowheads="1"/>
          </p:cNvSpPr>
          <p:nvPr/>
        </p:nvSpPr>
        <p:spPr bwMode="auto">
          <a:xfrm>
            <a:off x="7557419" y="2000942"/>
            <a:ext cx="841092" cy="73799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 b="1" i="0" dirty="0">
                <a:sym typeface="Symbol" panose="05050102010706020507" pitchFamily="18" charset="2"/>
              </a:rPr>
              <a:t>id</a:t>
            </a:r>
          </a:p>
        </p:txBody>
      </p:sp>
      <p:sp>
        <p:nvSpPr>
          <p:cNvPr id="8" name="Text Box 51"/>
          <p:cNvSpPr txBox="1">
            <a:spLocks noChangeArrowheads="1"/>
          </p:cNvSpPr>
          <p:nvPr/>
        </p:nvSpPr>
        <p:spPr bwMode="auto">
          <a:xfrm>
            <a:off x="7149611" y="2169884"/>
            <a:ext cx="30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i="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10468765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49" y="365127"/>
            <a:ext cx="8132885" cy="961256"/>
          </a:xfrm>
        </p:spPr>
        <p:txBody>
          <a:bodyPr>
            <a:noAutofit/>
          </a:bodyPr>
          <a:lstStyle/>
          <a:p>
            <a:r>
              <a:rPr lang="en-US" altLang="en-US" dirty="0"/>
              <a:t>Expressions 4b: array references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28650" y="1417319"/>
            <a:ext cx="4690512" cy="4759643"/>
          </a:xfrm>
        </p:spPr>
        <p:txBody>
          <a:bodyPr/>
          <a:lstStyle/>
          <a:p>
            <a:r>
              <a:rPr lang="en-US" dirty="0"/>
              <a:t>Source code: A[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]</a:t>
            </a:r>
          </a:p>
          <a:p>
            <a:r>
              <a:rPr lang="en-US" dirty="0"/>
              <a:t>Generated code needs 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evaluate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compute address of A[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] </a:t>
            </a:r>
          </a:p>
          <a:p>
            <a:pPr marL="914400" lvl="2" indent="0">
              <a:buNone/>
            </a:pPr>
            <a:r>
              <a:rPr lang="en-US" sz="2800" dirty="0">
                <a:sym typeface="Symbol" panose="05050102010706020507" pitchFamily="18" charset="2"/>
              </a:rPr>
              <a:t> </a:t>
            </a:r>
            <a:r>
              <a:rPr lang="en-US" sz="2800" dirty="0" err="1"/>
              <a:t>addr</a:t>
            </a:r>
            <a:r>
              <a:rPr lang="en-US" sz="2800" dirty="0"/>
              <a:t>(A[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/>
              <a:t>])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access </a:t>
            </a:r>
            <a:r>
              <a:rPr lang="en-US" dirty="0" err="1"/>
              <a:t>addr</a:t>
            </a:r>
            <a:r>
              <a:rPr lang="en-US" dirty="0"/>
              <a:t>(A[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]) (read/write as appropriate)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6824297" y="2053686"/>
          <a:ext cx="118403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4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B25A0-F7F3-4A37-8AFD-962653D00C92}" type="slidenum">
              <a:rPr lang="en-US" altLang="en-US" smtClean="0"/>
              <a:pPr>
                <a:defRPr/>
              </a:pPr>
              <a:t>102</a:t>
            </a:fld>
            <a:endParaRPr lang="en-US" altLang="en-US"/>
          </a:p>
        </p:txBody>
      </p:sp>
      <p:graphicFrame>
        <p:nvGraphicFramePr>
          <p:cNvPr id="10" name="Content Placeholder 8"/>
          <p:cNvGraphicFramePr>
            <a:graphicFrameLocks/>
          </p:cNvGraphicFramePr>
          <p:nvPr/>
        </p:nvGraphicFramePr>
        <p:xfrm>
          <a:off x="8042031" y="2053686"/>
          <a:ext cx="719504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/>
                        <a:t>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</a:t>
                      </a:r>
                      <a:r>
                        <a:rPr lang="en-US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 rot="5400000">
            <a:off x="7314411" y="3373023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...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7314411" y="4748899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78245" y="1825079"/>
            <a:ext cx="909367" cy="369332"/>
          </a:xfrm>
          <a:prstGeom prst="rect">
            <a:avLst/>
          </a:prstGeom>
          <a:noFill/>
        </p:spPr>
        <p:txBody>
          <a:bodyPr wrap="square" rIns="9144" rtlCol="0">
            <a:spAutoFit/>
          </a:bodyPr>
          <a:lstStyle/>
          <a:p>
            <a:pPr algn="ctr"/>
            <a:r>
              <a:rPr lang="en-US" dirty="0" err="1"/>
              <a:t>addr</a:t>
            </a:r>
            <a:r>
              <a:rPr lang="en-US" dirty="0"/>
              <a:t>(A)</a:t>
            </a:r>
          </a:p>
        </p:txBody>
      </p:sp>
      <p:cxnSp>
        <p:nvCxnSpPr>
          <p:cNvPr id="15" name="Straight Arrow Connector 14"/>
          <p:cNvCxnSpPr>
            <a:cxnSpLocks/>
            <a:stCxn id="13" idx="3"/>
          </p:cNvCxnSpPr>
          <p:nvPr/>
        </p:nvCxnSpPr>
        <p:spPr>
          <a:xfrm>
            <a:off x="6387612" y="2009745"/>
            <a:ext cx="413970" cy="4394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19163" y="4302370"/>
            <a:ext cx="1068449" cy="369332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(A[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])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16282" y="2979427"/>
            <a:ext cx="790575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disp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6540562" y="2082816"/>
            <a:ext cx="244170" cy="2190424"/>
          </a:xfrm>
          <a:prstGeom prst="leftBrace">
            <a:avLst>
              <a:gd name="adj1" fmla="val 46547"/>
              <a:gd name="adj2" fmla="val 50000"/>
            </a:avLst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6370759" y="4302370"/>
            <a:ext cx="447677" cy="13595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818436" y="3157873"/>
            <a:ext cx="1189891" cy="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84701" y="2977781"/>
            <a:ext cx="723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width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90711" y="4623407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</a:t>
            </a:r>
            <a:r>
              <a:rPr lang="en-US" dirty="0" err="1"/>
              <a:t>addr</a:t>
            </a:r>
            <a:r>
              <a:rPr lang="en-US" dirty="0"/>
              <a:t>(A) + </a:t>
            </a:r>
            <a:r>
              <a:rPr lang="en-US" dirty="0" err="1">
                <a:solidFill>
                  <a:srgbClr val="0000FF"/>
                </a:solidFill>
              </a:rPr>
              <a:t>disp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r>
              <a:rPr lang="en-US" dirty="0"/>
              <a:t>= </a:t>
            </a:r>
            <a:r>
              <a:rPr lang="en-US" dirty="0" err="1"/>
              <a:t>addr</a:t>
            </a:r>
            <a:r>
              <a:rPr lang="en-US" dirty="0"/>
              <a:t>(A) + </a:t>
            </a:r>
            <a:r>
              <a:rPr lang="en-US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* width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36529" y="1651929"/>
            <a:ext cx="3481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</a:t>
            </a:r>
          </a:p>
        </p:txBody>
      </p:sp>
      <p:sp>
        <p:nvSpPr>
          <p:cNvPr id="36" name="Left Brace 35"/>
          <p:cNvSpPr/>
          <p:nvPr/>
        </p:nvSpPr>
        <p:spPr>
          <a:xfrm rot="-5400000">
            <a:off x="5077418" y="4978464"/>
            <a:ext cx="143791" cy="65786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100098" y="5360674"/>
            <a:ext cx="20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from symbol table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71793" y="3171764"/>
            <a:ext cx="1506070" cy="515678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196862" y="4302370"/>
            <a:ext cx="2459559" cy="1427636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3370668" y="3405243"/>
            <a:ext cx="830899" cy="1406769"/>
          </a:xfrm>
          <a:custGeom>
            <a:avLst/>
            <a:gdLst>
              <a:gd name="connsiteX0" fmla="*/ 0 w 879231"/>
              <a:gd name="connsiteY0" fmla="*/ 0 h 1019908"/>
              <a:gd name="connsiteX1" fmla="*/ 539261 w 879231"/>
              <a:gd name="connsiteY1" fmla="*/ 175846 h 1019908"/>
              <a:gd name="connsiteX2" fmla="*/ 293077 w 879231"/>
              <a:gd name="connsiteY2" fmla="*/ 808892 h 1019908"/>
              <a:gd name="connsiteX3" fmla="*/ 879231 w 879231"/>
              <a:gd name="connsiteY3" fmla="*/ 1019908 h 101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9231" h="1019908">
                <a:moveTo>
                  <a:pt x="0" y="0"/>
                </a:moveTo>
                <a:cubicBezTo>
                  <a:pt x="245207" y="20515"/>
                  <a:pt x="490415" y="41031"/>
                  <a:pt x="539261" y="175846"/>
                </a:cubicBezTo>
                <a:cubicBezTo>
                  <a:pt x="588107" y="310661"/>
                  <a:pt x="236415" y="668215"/>
                  <a:pt x="293077" y="808892"/>
                </a:cubicBezTo>
                <a:cubicBezTo>
                  <a:pt x="349739" y="949569"/>
                  <a:pt x="614485" y="984738"/>
                  <a:pt x="879231" y="101990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22088" y="5853796"/>
            <a:ext cx="6611746" cy="738664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disp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usually cannot be computed by the compiler</a:t>
            </a:r>
          </a:p>
          <a:p>
            <a:r>
              <a:rPr lang="en-US" sz="2400" dirty="0">
                <a:sym typeface="Symbol" panose="05050102010706020507" pitchFamily="18" charset="2"/>
              </a:rPr>
              <a:t>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/>
              <a:t>need to generate code to compute it when the program executes</a:t>
            </a:r>
          </a:p>
        </p:txBody>
      </p:sp>
      <p:sp>
        <p:nvSpPr>
          <p:cNvPr id="4" name="Freeform 3"/>
          <p:cNvSpPr/>
          <p:nvPr/>
        </p:nvSpPr>
        <p:spPr>
          <a:xfrm>
            <a:off x="2819400" y="3394364"/>
            <a:ext cx="3332018" cy="2459432"/>
          </a:xfrm>
          <a:custGeom>
            <a:avLst/>
            <a:gdLst>
              <a:gd name="connsiteX0" fmla="*/ 0 w 3332018"/>
              <a:gd name="connsiteY0" fmla="*/ 2431472 h 2431472"/>
              <a:gd name="connsiteX1" fmla="*/ 1101436 w 3332018"/>
              <a:gd name="connsiteY1" fmla="*/ 1073727 h 2431472"/>
              <a:gd name="connsiteX2" fmla="*/ 2833255 w 3332018"/>
              <a:gd name="connsiteY2" fmla="*/ 498763 h 2431472"/>
              <a:gd name="connsiteX3" fmla="*/ 3332018 w 3332018"/>
              <a:gd name="connsiteY3" fmla="*/ 0 h 243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2018" h="2431472">
                <a:moveTo>
                  <a:pt x="0" y="2431472"/>
                </a:moveTo>
                <a:cubicBezTo>
                  <a:pt x="314613" y="1913658"/>
                  <a:pt x="629227" y="1395845"/>
                  <a:pt x="1101436" y="1073727"/>
                </a:cubicBezTo>
                <a:cubicBezTo>
                  <a:pt x="1573645" y="751609"/>
                  <a:pt x="2461491" y="677717"/>
                  <a:pt x="2833255" y="498763"/>
                </a:cubicBezTo>
                <a:cubicBezTo>
                  <a:pt x="3205019" y="319808"/>
                  <a:pt x="3268518" y="159904"/>
                  <a:pt x="3332018" y="0"/>
                </a:cubicBezTo>
              </a:path>
            </a:pathLst>
          </a:custGeom>
          <a:noFill/>
          <a:ln w="1905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2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0" grpId="0" animBg="1"/>
      <p:bldP spid="34" grpId="0"/>
      <p:bldP spid="36" grpId="0" animBg="1"/>
      <p:bldP spid="39" grpId="0"/>
      <p:bldP spid="40" grpId="0" animBg="1"/>
      <p:bldP spid="41" grpId="0" animBg="1"/>
      <p:bldP spid="43" grpId="0" animBg="1"/>
      <p:bldP spid="2" grpId="0" animBg="1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Expressions 4b: Array references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1" y="1416818"/>
            <a:ext cx="6995702" cy="5194997"/>
          </a:xfrm>
        </p:spPr>
        <p:txBody>
          <a:bodyPr>
            <a:normAutofit fontScale="92500" lnSpcReduction="10000"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  <a:defRPr/>
            </a:pP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codeGen_expr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(E,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lr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)          /*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E.nodetype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== ARRAY_REF; */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  <a:defRPr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{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codeGen_expr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(E</a:t>
            </a:r>
            <a:r>
              <a:rPr lang="en-US" sz="2000" baseline="-25000" dirty="0">
                <a:latin typeface="Arial" charset="0"/>
                <a:cs typeface="Arial" charset="0"/>
                <a:sym typeface="Symbol" pitchFamily="18" charset="2"/>
              </a:rPr>
              <a:t>1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, </a:t>
            </a:r>
            <a:r>
              <a:rPr lang="en-US" sz="2000" i="1" dirty="0" err="1">
                <a:solidFill>
                  <a:schemeClr val="accent5"/>
                </a:solidFill>
                <a:latin typeface="Arial" charset="0"/>
                <a:cs typeface="Arial" charset="0"/>
                <a:sym typeface="Symbol" pitchFamily="18" charset="2"/>
              </a:rPr>
              <a:t>R_value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);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tmp1 = </a:t>
            </a:r>
            <a:r>
              <a:rPr lang="en-US" sz="2000" i="1" dirty="0" err="1">
                <a:latin typeface="Arial" charset="0"/>
                <a:cs typeface="Arial" charset="0"/>
                <a:sym typeface="Symbol" pitchFamily="18" charset="2"/>
              </a:rPr>
              <a:t>newtemp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(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int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);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tmp2 = </a:t>
            </a:r>
            <a:r>
              <a:rPr lang="en-US" sz="2000" i="1" dirty="0" err="1">
                <a:latin typeface="Arial" charset="0"/>
                <a:cs typeface="Arial" charset="0"/>
                <a:sym typeface="Symbol" pitchFamily="18" charset="2"/>
              </a:rPr>
              <a:t>newtemp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( address );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E.code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= E</a:t>
            </a:r>
            <a:r>
              <a:rPr lang="en-US" sz="2000" baseline="-25000" dirty="0">
                <a:latin typeface="Arial" charset="0"/>
                <a:cs typeface="Arial" charset="0"/>
                <a:sym typeface="Symbol" pitchFamily="18" charset="2"/>
              </a:rPr>
              <a:t>1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.code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     </a:t>
            </a:r>
            <a:r>
              <a:rPr lang="en-US" sz="2000" i="1" dirty="0" err="1">
                <a:latin typeface="Arial" charset="0"/>
                <a:cs typeface="Arial" charset="0"/>
                <a:sym typeface="Symbol" pitchFamily="18" charset="2"/>
              </a:rPr>
              <a:t>newinstr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(</a:t>
            </a:r>
            <a:r>
              <a:rPr lang="en-US" sz="2000" b="1" cap="small" dirty="0" err="1">
                <a:solidFill>
                  <a:srgbClr val="7030A0"/>
                </a:solidFill>
                <a:latin typeface="Arial" charset="0"/>
                <a:cs typeface="Arial" charset="0"/>
                <a:sym typeface="Symbol" pitchFamily="18" charset="2"/>
              </a:rPr>
              <a:t>mult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, E</a:t>
            </a:r>
            <a:r>
              <a:rPr lang="en-US" sz="2000" baseline="-25000" dirty="0">
                <a:latin typeface="Arial" charset="0"/>
                <a:cs typeface="Arial" charset="0"/>
                <a:sym typeface="Symbol" pitchFamily="18" charset="2"/>
              </a:rPr>
              <a:t>1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.place, WIDTH(</a:t>
            </a:r>
            <a:r>
              <a:rPr lang="en-US" sz="2000" b="1" dirty="0" err="1">
                <a:latin typeface="Arial" charset="0"/>
                <a:cs typeface="Arial" charset="0"/>
                <a:sym typeface="Symbol" pitchFamily="18" charset="2"/>
              </a:rPr>
              <a:t>id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.elt_type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), tmp1)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     </a:t>
            </a:r>
            <a:r>
              <a:rPr lang="en-US" sz="2000" i="1" dirty="0" err="1">
                <a:latin typeface="Arial" charset="0"/>
                <a:cs typeface="Arial" charset="0"/>
                <a:sym typeface="Symbol" pitchFamily="18" charset="2"/>
              </a:rPr>
              <a:t>newinstr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(</a:t>
            </a:r>
            <a:r>
              <a:rPr lang="en-US" sz="2000" b="1" cap="small" dirty="0">
                <a:solidFill>
                  <a:srgbClr val="7030A0"/>
                </a:solidFill>
                <a:latin typeface="Arial" charset="0"/>
                <a:cs typeface="Arial" charset="0"/>
                <a:sym typeface="Symbol" pitchFamily="18" charset="2"/>
              </a:rPr>
              <a:t>plus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, </a:t>
            </a:r>
            <a:r>
              <a:rPr lang="en-US" sz="2000" b="1" dirty="0" err="1">
                <a:latin typeface="Arial" charset="0"/>
                <a:cs typeface="Arial" charset="0"/>
                <a:sym typeface="Symbol" pitchFamily="18" charset="2"/>
              </a:rPr>
              <a:t>id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.loc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, tmp1, tmp2)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if (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lr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== </a:t>
            </a:r>
            <a:r>
              <a:rPr lang="en-US" sz="2000" i="1" dirty="0" err="1">
                <a:solidFill>
                  <a:schemeClr val="accent5"/>
                </a:solidFill>
                <a:latin typeface="Arial" charset="0"/>
                <a:cs typeface="Arial" charset="0"/>
                <a:sym typeface="Symbol" pitchFamily="18" charset="2"/>
              </a:rPr>
              <a:t>L_value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) {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   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E.loc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= tmp2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}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else {    /* </a:t>
            </a:r>
            <a:r>
              <a:rPr lang="en-US" sz="2000" i="1" dirty="0" err="1">
                <a:solidFill>
                  <a:schemeClr val="accent5"/>
                </a:solidFill>
                <a:latin typeface="Arial" charset="0"/>
                <a:cs typeface="Arial" charset="0"/>
                <a:sym typeface="Symbol" pitchFamily="18" charset="2"/>
              </a:rPr>
              <a:t>R_value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*/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   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E.place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=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newtemp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( </a:t>
            </a:r>
            <a:r>
              <a:rPr lang="en-US" sz="2000" b="1" dirty="0" err="1">
                <a:latin typeface="Arial" charset="0"/>
                <a:cs typeface="Arial" charset="0"/>
                <a:sym typeface="Symbol" pitchFamily="18" charset="2"/>
              </a:rPr>
              <a:t>id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.elt_type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)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   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E.code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=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E.code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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newinstr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(</a:t>
            </a:r>
            <a:r>
              <a:rPr lang="en-US" sz="2000" b="1" cap="small" dirty="0" err="1">
                <a:solidFill>
                  <a:srgbClr val="7030A0"/>
                </a:solidFill>
                <a:latin typeface="Arial" charset="0"/>
                <a:cs typeface="Arial" charset="0"/>
                <a:sym typeface="Symbol" pitchFamily="18" charset="2"/>
              </a:rPr>
              <a:t>deref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, tmp2, NULL,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E.place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)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}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}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103</a:t>
            </a:fld>
            <a:endParaRPr lang="en-US"/>
          </a:p>
        </p:txBody>
      </p:sp>
      <p:sp>
        <p:nvSpPr>
          <p:cNvPr id="8" name="Oval 29"/>
          <p:cNvSpPr>
            <a:spLocks noChangeArrowheads="1"/>
          </p:cNvSpPr>
          <p:nvPr/>
        </p:nvSpPr>
        <p:spPr bwMode="auto">
          <a:xfrm>
            <a:off x="7319553" y="3684548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b="1" dirty="0">
                <a:sym typeface="Symbol" panose="05050102010706020507" pitchFamily="18" charset="2"/>
              </a:rPr>
              <a:t>id</a:t>
            </a:r>
            <a:endParaRPr lang="en-US" altLang="en-US" sz="2000" b="1" i="0" baseline="-25000" dirty="0">
              <a:sym typeface="Symbol" panose="05050102010706020507" pitchFamily="18" charset="2"/>
            </a:endParaRPr>
          </a:p>
        </p:txBody>
      </p:sp>
      <p:sp>
        <p:nvSpPr>
          <p:cNvPr id="9" name="Text Box 51"/>
          <p:cNvSpPr txBox="1">
            <a:spLocks noChangeArrowheads="1"/>
          </p:cNvSpPr>
          <p:nvPr/>
        </p:nvSpPr>
        <p:spPr bwMode="auto">
          <a:xfrm>
            <a:off x="7449952" y="2341648"/>
            <a:ext cx="15005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i="0" dirty="0"/>
              <a:t>E </a:t>
            </a:r>
            <a:r>
              <a:rPr lang="en-US" altLang="en-US" sz="2000" i="0" dirty="0">
                <a:sym typeface="Symbol" panose="05050102010706020507" pitchFamily="18" charset="2"/>
              </a:rPr>
              <a:t> </a:t>
            </a:r>
            <a:r>
              <a:rPr lang="en-US" altLang="en-US" sz="2000" b="1" i="0" dirty="0">
                <a:sym typeface="Symbol" panose="05050102010706020507" pitchFamily="18" charset="2"/>
              </a:rPr>
              <a:t>id</a:t>
            </a:r>
            <a:r>
              <a:rPr lang="en-US" altLang="en-US" sz="2000" i="0" baseline="-25000" dirty="0">
                <a:sym typeface="Symbol" panose="05050102010706020507" pitchFamily="18" charset="2"/>
              </a:rPr>
              <a:t> </a:t>
            </a:r>
            <a:r>
              <a:rPr lang="en-US" altLang="en-US" sz="2000" i="0" dirty="0">
                <a:sym typeface="Symbol" panose="05050102010706020507" pitchFamily="18" charset="2"/>
              </a:rPr>
              <a:t>[E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sz="2000" i="0" dirty="0">
                <a:sym typeface="Symbol" panose="05050102010706020507" pitchFamily="18" charset="2"/>
              </a:rPr>
              <a:t>]</a:t>
            </a:r>
            <a:r>
              <a:rPr lang="en-US" altLang="en-US" sz="2000" i="0" dirty="0"/>
              <a:t> </a:t>
            </a:r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8210550" y="3684548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i="0" dirty="0">
                <a:sym typeface="Symbol" panose="05050102010706020507" pitchFamily="18" charset="2"/>
              </a:rPr>
              <a:t>E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endParaRPr lang="en-US" altLang="en-US" sz="2000" i="0" baseline="-25000" dirty="0">
              <a:sym typeface="Symbol" panose="05050102010706020507" pitchFamily="18" charset="2"/>
            </a:endParaRPr>
          </a:p>
        </p:txBody>
      </p:sp>
      <p:sp>
        <p:nvSpPr>
          <p:cNvPr id="11" name="Oval 20"/>
          <p:cNvSpPr>
            <a:spLocks noChangeArrowheads="1"/>
          </p:cNvSpPr>
          <p:nvPr/>
        </p:nvSpPr>
        <p:spPr bwMode="auto">
          <a:xfrm>
            <a:off x="7805453" y="2822001"/>
            <a:ext cx="515767" cy="43042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i="0" dirty="0">
                <a:sym typeface="Symbol" panose="05050102010706020507" pitchFamily="18" charset="2"/>
              </a:rPr>
              <a:t>[ ]</a:t>
            </a:r>
          </a:p>
        </p:txBody>
      </p:sp>
      <p:cxnSp>
        <p:nvCxnSpPr>
          <p:cNvPr id="12" name="Straight Connector 11"/>
          <p:cNvCxnSpPr>
            <a:stCxn id="11" idx="3"/>
            <a:endCxn id="8" idx="0"/>
          </p:cNvCxnSpPr>
          <p:nvPr/>
        </p:nvCxnSpPr>
        <p:spPr bwMode="auto">
          <a:xfrm flipH="1">
            <a:off x="7624353" y="3189391"/>
            <a:ext cx="256632" cy="4951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5"/>
            <a:endCxn id="10" idx="0"/>
          </p:cNvCxnSpPr>
          <p:nvPr/>
        </p:nvCxnSpPr>
        <p:spPr bwMode="auto">
          <a:xfrm>
            <a:off x="8245688" y="3189391"/>
            <a:ext cx="269662" cy="4951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 Box 51"/>
          <p:cNvSpPr txBox="1">
            <a:spLocks noChangeArrowheads="1"/>
          </p:cNvSpPr>
          <p:nvPr/>
        </p:nvSpPr>
        <p:spPr bwMode="auto">
          <a:xfrm>
            <a:off x="7470321" y="2836805"/>
            <a:ext cx="3452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i="0" dirty="0"/>
              <a:t>E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42714" y="4314056"/>
            <a:ext cx="388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displacement (in bytes) to E</a:t>
            </a:r>
            <a:r>
              <a:rPr lang="en-US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element</a:t>
            </a:r>
          </a:p>
        </p:txBody>
      </p:sp>
      <p:sp>
        <p:nvSpPr>
          <p:cNvPr id="16" name="Freeform 15"/>
          <p:cNvSpPr/>
          <p:nvPr/>
        </p:nvSpPr>
        <p:spPr>
          <a:xfrm>
            <a:off x="4126523" y="4008370"/>
            <a:ext cx="832339" cy="528461"/>
          </a:xfrm>
          <a:custGeom>
            <a:avLst/>
            <a:gdLst>
              <a:gd name="connsiteX0" fmla="*/ 0 w 832339"/>
              <a:gd name="connsiteY0" fmla="*/ 0 h 539262"/>
              <a:gd name="connsiteX1" fmla="*/ 175846 w 832339"/>
              <a:gd name="connsiteY1" fmla="*/ 445477 h 539262"/>
              <a:gd name="connsiteX2" fmla="*/ 832339 w 832339"/>
              <a:gd name="connsiteY2" fmla="*/ 539262 h 53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2339" h="539262">
                <a:moveTo>
                  <a:pt x="0" y="0"/>
                </a:moveTo>
                <a:cubicBezTo>
                  <a:pt x="18561" y="177800"/>
                  <a:pt x="37123" y="355600"/>
                  <a:pt x="175846" y="445477"/>
                </a:cubicBezTo>
                <a:cubicBezTo>
                  <a:pt x="314569" y="535354"/>
                  <a:pt x="573454" y="537308"/>
                  <a:pt x="832339" y="539262"/>
                </a:cubicBez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42714" y="4773823"/>
            <a:ext cx="23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address of E</a:t>
            </a:r>
            <a:r>
              <a:rPr lang="en-US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element</a:t>
            </a:r>
          </a:p>
        </p:txBody>
      </p:sp>
      <p:sp>
        <p:nvSpPr>
          <p:cNvPr id="18" name="Freeform 17"/>
          <p:cNvSpPr/>
          <p:nvPr/>
        </p:nvSpPr>
        <p:spPr>
          <a:xfrm>
            <a:off x="4343135" y="4008370"/>
            <a:ext cx="650896" cy="973938"/>
          </a:xfrm>
          <a:custGeom>
            <a:avLst/>
            <a:gdLst>
              <a:gd name="connsiteX0" fmla="*/ 381265 w 650896"/>
              <a:gd name="connsiteY0" fmla="*/ 0 h 937846"/>
              <a:gd name="connsiteX1" fmla="*/ 6127 w 650896"/>
              <a:gd name="connsiteY1" fmla="*/ 539261 h 937846"/>
              <a:gd name="connsiteX2" fmla="*/ 650896 w 650896"/>
              <a:gd name="connsiteY2" fmla="*/ 937846 h 937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0896" h="937846">
                <a:moveTo>
                  <a:pt x="381265" y="0"/>
                </a:moveTo>
                <a:cubicBezTo>
                  <a:pt x="171227" y="191476"/>
                  <a:pt x="-38811" y="382953"/>
                  <a:pt x="6127" y="539261"/>
                </a:cubicBezTo>
                <a:cubicBezTo>
                  <a:pt x="51065" y="695569"/>
                  <a:pt x="350980" y="816707"/>
                  <a:pt x="650896" y="937846"/>
                </a:cubicBez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498848" y="3650916"/>
            <a:ext cx="556846" cy="359914"/>
          </a:xfrm>
          <a:prstGeom prst="round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822192" y="3648456"/>
            <a:ext cx="556846" cy="359914"/>
          </a:xfrm>
          <a:prstGeom prst="round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095342" y="3644224"/>
            <a:ext cx="666945" cy="359914"/>
          </a:xfrm>
          <a:prstGeom prst="round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229615" y="2595872"/>
            <a:ext cx="319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’s location (from symbol table)</a:t>
            </a:r>
          </a:p>
        </p:txBody>
      </p:sp>
      <p:cxnSp>
        <p:nvCxnSpPr>
          <p:cNvPr id="3" name="Straight Connector 2"/>
          <p:cNvCxnSpPr>
            <a:stCxn id="21" idx="0"/>
            <a:endCxn id="22" idx="1"/>
          </p:cNvCxnSpPr>
          <p:nvPr/>
        </p:nvCxnSpPr>
        <p:spPr>
          <a:xfrm flipV="1">
            <a:off x="3428815" y="2780538"/>
            <a:ext cx="800800" cy="86368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83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Expressions 4b: Array references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1" y="1416818"/>
            <a:ext cx="6995702" cy="5194997"/>
          </a:xfrm>
        </p:spPr>
        <p:txBody>
          <a:bodyPr>
            <a:normAutofit fontScale="92500" lnSpcReduction="10000"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  <a:defRPr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codeGen_expr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(E,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lr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)          /*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E.nodetype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 == ARRAY_REF; */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{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   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codeGen_expr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(E</a:t>
            </a:r>
            <a:r>
              <a:rPr lang="en-US" sz="2000" baseline="-25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1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, </a:t>
            </a:r>
            <a:r>
              <a:rPr lang="en-US" sz="2000" i="1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R_value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);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    tmp1 = </a:t>
            </a:r>
            <a:r>
              <a:rPr lang="en-US" sz="2000" i="1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newtemp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(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int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 );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    tmp2 = </a:t>
            </a:r>
            <a:r>
              <a:rPr lang="en-US" sz="2000" i="1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newtemp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( address );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   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E.code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= E</a:t>
            </a:r>
            <a:r>
              <a:rPr lang="en-US" sz="2000" baseline="-25000" dirty="0">
                <a:latin typeface="Arial" charset="0"/>
                <a:cs typeface="Arial" charset="0"/>
                <a:sym typeface="Symbol" pitchFamily="18" charset="2"/>
              </a:rPr>
              <a:t>1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.code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     </a:t>
            </a:r>
            <a:r>
              <a:rPr lang="en-US" sz="2000" i="1" dirty="0" err="1">
                <a:latin typeface="Arial" charset="0"/>
                <a:cs typeface="Arial" charset="0"/>
                <a:sym typeface="Symbol" pitchFamily="18" charset="2"/>
              </a:rPr>
              <a:t>newinstr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(</a:t>
            </a:r>
            <a:r>
              <a:rPr lang="en-US" sz="2000" b="1" cap="small" dirty="0" err="1">
                <a:solidFill>
                  <a:srgbClr val="7030A0"/>
                </a:solidFill>
                <a:latin typeface="Arial" charset="0"/>
                <a:cs typeface="Arial" charset="0"/>
                <a:sym typeface="Symbol" pitchFamily="18" charset="2"/>
              </a:rPr>
              <a:t>mult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, E</a:t>
            </a:r>
            <a:r>
              <a:rPr lang="en-US" sz="2000" baseline="-25000" dirty="0">
                <a:latin typeface="Arial" charset="0"/>
                <a:cs typeface="Arial" charset="0"/>
                <a:sym typeface="Symbol" pitchFamily="18" charset="2"/>
              </a:rPr>
              <a:t>1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.place, WIDTH(</a:t>
            </a:r>
            <a:r>
              <a:rPr lang="en-US" sz="2000" b="1" dirty="0" err="1">
                <a:latin typeface="Arial" charset="0"/>
                <a:cs typeface="Arial" charset="0"/>
                <a:sym typeface="Symbol" pitchFamily="18" charset="2"/>
              </a:rPr>
              <a:t>id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.elt_type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), tmp1)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     </a:t>
            </a:r>
            <a:r>
              <a:rPr lang="en-US" sz="2000" i="1" dirty="0" err="1">
                <a:latin typeface="Arial" charset="0"/>
                <a:cs typeface="Arial" charset="0"/>
                <a:sym typeface="Symbol" pitchFamily="18" charset="2"/>
              </a:rPr>
              <a:t>newinstr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(</a:t>
            </a:r>
            <a:r>
              <a:rPr lang="en-US" sz="2000" b="1" cap="small" dirty="0">
                <a:solidFill>
                  <a:srgbClr val="7030A0"/>
                </a:solidFill>
                <a:latin typeface="Arial" charset="0"/>
                <a:cs typeface="Arial" charset="0"/>
                <a:sym typeface="Symbol" pitchFamily="18" charset="2"/>
              </a:rPr>
              <a:t>plus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, </a:t>
            </a:r>
            <a:r>
              <a:rPr lang="en-US" sz="2000" b="1" dirty="0" err="1">
                <a:latin typeface="Arial" charset="0"/>
                <a:cs typeface="Arial" charset="0"/>
                <a:sym typeface="Symbol" pitchFamily="18" charset="2"/>
              </a:rPr>
              <a:t>id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.loc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, tmp1, tmp2)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    if (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lr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 == </a:t>
            </a:r>
            <a:r>
              <a:rPr lang="en-US" sz="2000" i="1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L_value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) {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       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E.loc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 = tmp2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    }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    else {    /* </a:t>
            </a:r>
            <a:r>
              <a:rPr lang="en-US" sz="2000" i="1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R_value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 */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       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E.place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 =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newtemp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( 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id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.elt_type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 )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       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E.code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 =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E.code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 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newinstr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(</a:t>
            </a:r>
            <a:r>
              <a:rPr lang="en-US" sz="2000" b="1" cap="small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deref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, tmp2, NULL,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E.place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)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    }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}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104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914400" y="2989385"/>
            <a:ext cx="6189785" cy="984738"/>
          </a:xfrm>
          <a:prstGeom prst="round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11383" y="2351517"/>
            <a:ext cx="2186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compute the address of the array element</a:t>
            </a:r>
          </a:p>
        </p:txBody>
      </p: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7319553" y="3684548"/>
            <a:ext cx="609600" cy="457200"/>
          </a:xfrm>
          <a:prstGeom prst="ellips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id</a:t>
            </a:r>
            <a:endParaRPr lang="en-US" altLang="en-US" sz="2000" b="1" i="0" baseline="-25000" dirty="0">
              <a:solidFill>
                <a:schemeClr val="bg1">
                  <a:lumMod val="65000"/>
                </a:schemeClr>
              </a:solidFill>
              <a:sym typeface="Symbol" panose="05050102010706020507" pitchFamily="18" charset="2"/>
            </a:endParaRPr>
          </a:p>
        </p:txBody>
      </p:sp>
      <p:sp>
        <p:nvSpPr>
          <p:cNvPr id="22" name="Text Box 51"/>
          <p:cNvSpPr txBox="1">
            <a:spLocks noChangeArrowheads="1"/>
          </p:cNvSpPr>
          <p:nvPr/>
        </p:nvSpPr>
        <p:spPr bwMode="auto">
          <a:xfrm>
            <a:off x="7449952" y="2341648"/>
            <a:ext cx="15005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i="0" dirty="0">
                <a:solidFill>
                  <a:schemeClr val="bg1">
                    <a:lumMod val="65000"/>
                  </a:schemeClr>
                </a:solidFill>
              </a:rPr>
              <a:t>E </a:t>
            </a:r>
            <a:r>
              <a:rPr lang="en-US" altLang="en-US" sz="2000" i="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 </a:t>
            </a:r>
            <a:r>
              <a:rPr lang="en-US" altLang="en-US" sz="2000" b="1" i="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id</a:t>
            </a:r>
            <a:r>
              <a:rPr lang="en-US" altLang="en-US" sz="2000" i="0" baseline="-250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i="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[E</a:t>
            </a:r>
            <a:r>
              <a:rPr lang="en-US" altLang="en-US" sz="2000" baseline="-250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i="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]</a:t>
            </a:r>
            <a:r>
              <a:rPr lang="en-US" altLang="en-US" sz="2000" i="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8210550" y="3684548"/>
            <a:ext cx="609600" cy="457200"/>
          </a:xfrm>
          <a:prstGeom prst="ellips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i="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baseline="-250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1</a:t>
            </a:r>
            <a:endParaRPr lang="en-US" altLang="en-US" sz="2000" i="0" baseline="-25000" dirty="0">
              <a:solidFill>
                <a:schemeClr val="bg1">
                  <a:lumMod val="65000"/>
                </a:schemeClr>
              </a:solidFill>
              <a:sym typeface="Symbol" panose="05050102010706020507" pitchFamily="18" charset="2"/>
            </a:endParaRPr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7805453" y="2822001"/>
            <a:ext cx="515767" cy="430424"/>
          </a:xfrm>
          <a:prstGeom prst="ellips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i="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[ ]</a:t>
            </a:r>
          </a:p>
        </p:txBody>
      </p:sp>
      <p:cxnSp>
        <p:nvCxnSpPr>
          <p:cNvPr id="25" name="Straight Connector 24"/>
          <p:cNvCxnSpPr>
            <a:stCxn id="24" idx="3"/>
            <a:endCxn id="21" idx="0"/>
          </p:cNvCxnSpPr>
          <p:nvPr/>
        </p:nvCxnSpPr>
        <p:spPr bwMode="auto">
          <a:xfrm flipH="1">
            <a:off x="7624353" y="3189391"/>
            <a:ext cx="256632" cy="495157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4" idx="5"/>
            <a:endCxn id="23" idx="0"/>
          </p:cNvCxnSpPr>
          <p:nvPr/>
        </p:nvCxnSpPr>
        <p:spPr bwMode="auto">
          <a:xfrm>
            <a:off x="8245688" y="3189391"/>
            <a:ext cx="269662" cy="495157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 Box 51"/>
          <p:cNvSpPr txBox="1">
            <a:spLocks noChangeArrowheads="1"/>
          </p:cNvSpPr>
          <p:nvPr/>
        </p:nvSpPr>
        <p:spPr bwMode="auto">
          <a:xfrm>
            <a:off x="7470321" y="2836805"/>
            <a:ext cx="3452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i="0" dirty="0">
                <a:solidFill>
                  <a:schemeClr val="bg1">
                    <a:lumMod val="65000"/>
                  </a:schemeClr>
                </a:solidFill>
              </a:rPr>
              <a:t>E </a:t>
            </a:r>
          </a:p>
        </p:txBody>
      </p:sp>
    </p:spTree>
    <p:extLst>
      <p:ext uri="{BB962C8B-B14F-4D97-AF65-F5344CB8AC3E}">
        <p14:creationId xmlns:p14="http://schemas.microsoft.com/office/powerpoint/2010/main" val="124876077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Expressions 4b: Array references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1" y="1416818"/>
            <a:ext cx="6995702" cy="5194997"/>
          </a:xfrm>
        </p:spPr>
        <p:txBody>
          <a:bodyPr>
            <a:normAutofit fontScale="92500" lnSpcReduction="10000"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  <a:defRPr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codeGen_expr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(E,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lr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)          /*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E.nodetype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 == ARRAY_REF; */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{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   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codeGen_expr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(E</a:t>
            </a:r>
            <a:r>
              <a:rPr lang="en-US" sz="2000" baseline="-25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1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, </a:t>
            </a:r>
            <a:r>
              <a:rPr lang="en-US" sz="2000" i="1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R_value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);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    tmp1 = </a:t>
            </a:r>
            <a:r>
              <a:rPr lang="en-US" sz="2000" i="1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newtemp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(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int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 );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    tmp2 = </a:t>
            </a:r>
            <a:r>
              <a:rPr lang="en-US" sz="2000" i="1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newtemp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( address );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   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E.code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 = E</a:t>
            </a:r>
            <a:r>
              <a:rPr lang="en-US" sz="2000" baseline="-25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1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.code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         </a:t>
            </a:r>
            <a:r>
              <a:rPr lang="en-US" sz="2000" i="1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newinstr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(</a:t>
            </a:r>
            <a:r>
              <a:rPr lang="en-US" sz="2000" b="1" cap="small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mult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, E</a:t>
            </a:r>
            <a:r>
              <a:rPr lang="en-US" sz="2000" baseline="-25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1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.place, WIDTH(E</a:t>
            </a:r>
            <a:r>
              <a:rPr lang="en-US" sz="2000" baseline="-25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1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.elt_type), tmp1)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         </a:t>
            </a:r>
            <a:r>
              <a:rPr lang="en-US" sz="2000" i="1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newinstr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(</a:t>
            </a:r>
            <a:r>
              <a:rPr lang="en-US" sz="2000" b="1" cap="small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plus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, 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id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.loc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, tmp1, tmp2)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if (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lr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== </a:t>
            </a:r>
            <a:r>
              <a:rPr lang="en-US" sz="2000" i="1" dirty="0" err="1">
                <a:solidFill>
                  <a:schemeClr val="accent5"/>
                </a:solidFill>
                <a:latin typeface="Arial" charset="0"/>
                <a:cs typeface="Arial" charset="0"/>
                <a:sym typeface="Symbol" pitchFamily="18" charset="2"/>
              </a:rPr>
              <a:t>L_value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) {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   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E.loc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= tmp2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}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else {    /* </a:t>
            </a:r>
            <a:r>
              <a:rPr lang="en-US" sz="2000" i="1" dirty="0" err="1">
                <a:solidFill>
                  <a:schemeClr val="accent5"/>
                </a:solidFill>
                <a:latin typeface="Arial" charset="0"/>
                <a:cs typeface="Arial" charset="0"/>
                <a:sym typeface="Symbol" pitchFamily="18" charset="2"/>
              </a:rPr>
              <a:t>R_value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*/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   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E.place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=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newtemp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( </a:t>
            </a:r>
            <a:r>
              <a:rPr lang="en-US" sz="2000" b="1" dirty="0" err="1">
                <a:latin typeface="Arial" charset="0"/>
                <a:cs typeface="Arial" charset="0"/>
                <a:sym typeface="Symbol" pitchFamily="18" charset="2"/>
              </a:rPr>
              <a:t>id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.elt_type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)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   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E.code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=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E.code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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newinstr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(</a:t>
            </a:r>
            <a:r>
              <a:rPr lang="en-US" sz="2000" b="1" cap="small" dirty="0" err="1">
                <a:solidFill>
                  <a:srgbClr val="7030A0"/>
                </a:solidFill>
                <a:latin typeface="Arial" charset="0"/>
                <a:cs typeface="Arial" charset="0"/>
                <a:sym typeface="Symbol" pitchFamily="18" charset="2"/>
              </a:rPr>
              <a:t>deref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, tmp2, NULL,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E.place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)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}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}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105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824968" y="3932547"/>
            <a:ext cx="2258201" cy="873915"/>
          </a:xfrm>
          <a:prstGeom prst="round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83169" y="3944271"/>
            <a:ext cx="2391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L-value of the array element is its address</a:t>
            </a:r>
          </a:p>
        </p:txBody>
      </p: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7319553" y="3684548"/>
            <a:ext cx="609600" cy="457200"/>
          </a:xfrm>
          <a:prstGeom prst="ellips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id</a:t>
            </a:r>
            <a:endParaRPr lang="en-US" altLang="en-US" sz="2000" b="1" i="0" baseline="-25000" dirty="0">
              <a:solidFill>
                <a:schemeClr val="bg1">
                  <a:lumMod val="65000"/>
                </a:schemeClr>
              </a:solidFill>
              <a:sym typeface="Symbol" panose="05050102010706020507" pitchFamily="18" charset="2"/>
            </a:endParaRPr>
          </a:p>
        </p:txBody>
      </p:sp>
      <p:sp>
        <p:nvSpPr>
          <p:cNvPr id="22" name="Text Box 51"/>
          <p:cNvSpPr txBox="1">
            <a:spLocks noChangeArrowheads="1"/>
          </p:cNvSpPr>
          <p:nvPr/>
        </p:nvSpPr>
        <p:spPr bwMode="auto">
          <a:xfrm>
            <a:off x="7449952" y="2341648"/>
            <a:ext cx="15005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i="0" dirty="0">
                <a:solidFill>
                  <a:schemeClr val="bg1">
                    <a:lumMod val="65000"/>
                  </a:schemeClr>
                </a:solidFill>
              </a:rPr>
              <a:t>E </a:t>
            </a:r>
            <a:r>
              <a:rPr lang="en-US" altLang="en-US" sz="2000" i="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 </a:t>
            </a:r>
            <a:r>
              <a:rPr lang="en-US" altLang="en-US" sz="2000" b="1" i="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id</a:t>
            </a:r>
            <a:r>
              <a:rPr lang="en-US" altLang="en-US" sz="2000" i="0" baseline="-250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i="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[E</a:t>
            </a:r>
            <a:r>
              <a:rPr lang="en-US" altLang="en-US" sz="2000" baseline="-250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i="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]</a:t>
            </a:r>
            <a:r>
              <a:rPr lang="en-US" altLang="en-US" sz="2000" i="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8210550" y="3684548"/>
            <a:ext cx="609600" cy="457200"/>
          </a:xfrm>
          <a:prstGeom prst="ellips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i="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baseline="-250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1</a:t>
            </a:r>
            <a:endParaRPr lang="en-US" altLang="en-US" sz="2000" i="0" baseline="-25000" dirty="0">
              <a:solidFill>
                <a:schemeClr val="bg1">
                  <a:lumMod val="65000"/>
                </a:schemeClr>
              </a:solidFill>
              <a:sym typeface="Symbol" panose="05050102010706020507" pitchFamily="18" charset="2"/>
            </a:endParaRPr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7805453" y="2822001"/>
            <a:ext cx="515767" cy="430424"/>
          </a:xfrm>
          <a:prstGeom prst="ellips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i="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[ ]</a:t>
            </a:r>
          </a:p>
        </p:txBody>
      </p:sp>
      <p:cxnSp>
        <p:nvCxnSpPr>
          <p:cNvPr id="25" name="Straight Connector 24"/>
          <p:cNvCxnSpPr>
            <a:stCxn id="24" idx="3"/>
            <a:endCxn id="21" idx="0"/>
          </p:cNvCxnSpPr>
          <p:nvPr/>
        </p:nvCxnSpPr>
        <p:spPr bwMode="auto">
          <a:xfrm flipH="1">
            <a:off x="7624353" y="3189391"/>
            <a:ext cx="256632" cy="495157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4" idx="5"/>
            <a:endCxn id="23" idx="0"/>
          </p:cNvCxnSpPr>
          <p:nvPr/>
        </p:nvCxnSpPr>
        <p:spPr bwMode="auto">
          <a:xfrm>
            <a:off x="8245688" y="3189391"/>
            <a:ext cx="269662" cy="495157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 Box 51"/>
          <p:cNvSpPr txBox="1">
            <a:spLocks noChangeArrowheads="1"/>
          </p:cNvSpPr>
          <p:nvPr/>
        </p:nvSpPr>
        <p:spPr bwMode="auto">
          <a:xfrm>
            <a:off x="7470321" y="2836805"/>
            <a:ext cx="3452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i="0" dirty="0">
                <a:solidFill>
                  <a:schemeClr val="bg1">
                    <a:lumMod val="65000"/>
                  </a:schemeClr>
                </a:solidFill>
              </a:rPr>
              <a:t>E 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24968" y="4896897"/>
            <a:ext cx="6645353" cy="1064948"/>
          </a:xfrm>
          <a:prstGeom prst="round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992618" y="5941802"/>
            <a:ext cx="472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 compute its R-value, dereference its address</a:t>
            </a:r>
          </a:p>
        </p:txBody>
      </p:sp>
    </p:spTree>
    <p:extLst>
      <p:ext uri="{BB962C8B-B14F-4D97-AF65-F5344CB8AC3E}">
        <p14:creationId xmlns:p14="http://schemas.microsoft.com/office/powerpoint/2010/main" val="169878617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4868-8D86-4029-9E30-589740859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14074-0732-4D16-A100-A2C8B9953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6819"/>
            <a:ext cx="7886700" cy="10723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Source code: a[x] = b[y] + 1</a:t>
            </a:r>
          </a:p>
          <a:p>
            <a:pPr marL="0" indent="0">
              <a:buNone/>
            </a:pPr>
            <a:r>
              <a:rPr lang="en-US" dirty="0"/>
              <a:t>AST: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1874D-D3A9-4871-9271-EA8DF89B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106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0D76C-DDD0-4CCE-9C04-57C2B4C6DC4C}"/>
              </a:ext>
            </a:extLst>
          </p:cNvPr>
          <p:cNvSpPr txBox="1"/>
          <p:nvPr/>
        </p:nvSpPr>
        <p:spPr>
          <a:xfrm>
            <a:off x="4227354" y="23271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9E340-9562-4FDC-BC13-E6F823C97054}"/>
              </a:ext>
            </a:extLst>
          </p:cNvPr>
          <p:cNvSpPr txBox="1"/>
          <p:nvPr/>
        </p:nvSpPr>
        <p:spPr>
          <a:xfrm>
            <a:off x="2280593" y="3442007"/>
            <a:ext cx="530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4BF55-18B2-4691-89BA-9BA04EC27436}"/>
              </a:ext>
            </a:extLst>
          </p:cNvPr>
          <p:cNvSpPr txBox="1"/>
          <p:nvPr/>
        </p:nvSpPr>
        <p:spPr>
          <a:xfrm>
            <a:off x="5366193" y="4361368"/>
            <a:ext cx="530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 ]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A29469-A9AE-49A8-A65B-6CD168AAE9D8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2546051" y="4026782"/>
            <a:ext cx="640289" cy="476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199817D-A361-4D6D-9D11-D6F4D1AA3A14}"/>
              </a:ext>
            </a:extLst>
          </p:cNvPr>
          <p:cNvSpPr txBox="1"/>
          <p:nvPr/>
        </p:nvSpPr>
        <p:spPr>
          <a:xfrm>
            <a:off x="1728710" y="4492966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394143-4F83-49C8-B9B4-1AEDC861023D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1893283" y="4026782"/>
            <a:ext cx="652768" cy="466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B8F45E-939A-479A-BF31-EB45CC11F9DD}"/>
              </a:ext>
            </a:extLst>
          </p:cNvPr>
          <p:cNvCxnSpPr>
            <a:endCxn id="14" idx="0"/>
          </p:cNvCxnSpPr>
          <p:nvPr/>
        </p:nvCxnSpPr>
        <p:spPr>
          <a:xfrm>
            <a:off x="5620618" y="4920031"/>
            <a:ext cx="680931" cy="466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C01BD0-A394-40BC-832B-808E650C320D}"/>
              </a:ext>
            </a:extLst>
          </p:cNvPr>
          <p:cNvSpPr txBox="1"/>
          <p:nvPr/>
        </p:nvSpPr>
        <p:spPr>
          <a:xfrm>
            <a:off x="4803277" y="5386215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b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E88D0-0C0E-435A-885B-78E9E9E4BD60}"/>
              </a:ext>
            </a:extLst>
          </p:cNvPr>
          <p:cNvCxnSpPr>
            <a:endCxn id="12" idx="0"/>
          </p:cNvCxnSpPr>
          <p:nvPr/>
        </p:nvCxnSpPr>
        <p:spPr>
          <a:xfrm flipH="1">
            <a:off x="4967850" y="4920031"/>
            <a:ext cx="652768" cy="466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DDD0EF-1FBF-4B96-8624-727C603882AA}"/>
              </a:ext>
            </a:extLst>
          </p:cNvPr>
          <p:cNvSpPr txBox="1"/>
          <p:nvPr/>
        </p:nvSpPr>
        <p:spPr>
          <a:xfrm>
            <a:off x="6136976" y="5386215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0899B4-BD33-459B-95CB-761F53601C77}"/>
              </a:ext>
            </a:extLst>
          </p:cNvPr>
          <p:cNvSpPr txBox="1"/>
          <p:nvPr/>
        </p:nvSpPr>
        <p:spPr>
          <a:xfrm>
            <a:off x="6136976" y="3429000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*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B7888A-9797-46AE-9379-AC075D58B1D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546051" y="2911926"/>
            <a:ext cx="1876228" cy="5300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B06AE1-3F99-4E1E-B2DC-BA5FAD485A53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4422279" y="2911926"/>
            <a:ext cx="1879270" cy="5170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41EE7D-659C-424E-B5CD-07D98EF33499}"/>
              </a:ext>
            </a:extLst>
          </p:cNvPr>
          <p:cNvSpPr txBox="1"/>
          <p:nvPr/>
        </p:nvSpPr>
        <p:spPr>
          <a:xfrm>
            <a:off x="3021767" y="4503133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x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D34F68-4636-4493-B370-33B7CA9D7CD7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5631651" y="3921443"/>
            <a:ext cx="669898" cy="439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1B6C880-9234-4F76-B650-1D95F4CBB252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6295451" y="3924978"/>
            <a:ext cx="640289" cy="476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56E224E-4F39-4120-B5EF-F30CB359B066}"/>
              </a:ext>
            </a:extLst>
          </p:cNvPr>
          <p:cNvSpPr txBox="1"/>
          <p:nvPr/>
        </p:nvSpPr>
        <p:spPr>
          <a:xfrm>
            <a:off x="6771167" y="4401329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1624662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4868-8D86-4029-9E30-589740859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1874D-D3A9-4871-9271-EA8DF89B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107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0D76C-DDD0-4CCE-9C04-57C2B4C6DC4C}"/>
              </a:ext>
            </a:extLst>
          </p:cNvPr>
          <p:cNvSpPr txBox="1"/>
          <p:nvPr/>
        </p:nvSpPr>
        <p:spPr>
          <a:xfrm>
            <a:off x="4375470" y="15673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9E340-9562-4FDC-BC13-E6F823C97054}"/>
              </a:ext>
            </a:extLst>
          </p:cNvPr>
          <p:cNvSpPr txBox="1"/>
          <p:nvPr/>
        </p:nvSpPr>
        <p:spPr>
          <a:xfrm>
            <a:off x="1393663" y="3136612"/>
            <a:ext cx="530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4BF55-18B2-4691-89BA-9BA04EC27436}"/>
              </a:ext>
            </a:extLst>
          </p:cNvPr>
          <p:cNvSpPr txBox="1"/>
          <p:nvPr/>
        </p:nvSpPr>
        <p:spPr>
          <a:xfrm>
            <a:off x="6537291" y="4055973"/>
            <a:ext cx="530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 ]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A29469-A9AE-49A8-A65B-6CD168AAE9D8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1659121" y="3721387"/>
            <a:ext cx="640289" cy="476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199817D-A361-4D6D-9D11-D6F4D1AA3A14}"/>
              </a:ext>
            </a:extLst>
          </p:cNvPr>
          <p:cNvSpPr txBox="1"/>
          <p:nvPr/>
        </p:nvSpPr>
        <p:spPr>
          <a:xfrm>
            <a:off x="841780" y="4187571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394143-4F83-49C8-B9B4-1AEDC861023D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1006353" y="3721387"/>
            <a:ext cx="652768" cy="466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B8F45E-939A-479A-BF31-EB45CC11F9DD}"/>
              </a:ext>
            </a:extLst>
          </p:cNvPr>
          <p:cNvCxnSpPr>
            <a:endCxn id="14" idx="0"/>
          </p:cNvCxnSpPr>
          <p:nvPr/>
        </p:nvCxnSpPr>
        <p:spPr>
          <a:xfrm>
            <a:off x="6791716" y="4614636"/>
            <a:ext cx="680931" cy="466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C01BD0-A394-40BC-832B-808E650C320D}"/>
              </a:ext>
            </a:extLst>
          </p:cNvPr>
          <p:cNvSpPr txBox="1"/>
          <p:nvPr/>
        </p:nvSpPr>
        <p:spPr>
          <a:xfrm>
            <a:off x="5974375" y="5080820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b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E88D0-0C0E-435A-885B-78E9E9E4BD60}"/>
              </a:ext>
            </a:extLst>
          </p:cNvPr>
          <p:cNvCxnSpPr>
            <a:endCxn id="12" idx="0"/>
          </p:cNvCxnSpPr>
          <p:nvPr/>
        </p:nvCxnSpPr>
        <p:spPr>
          <a:xfrm flipH="1">
            <a:off x="6138948" y="4614636"/>
            <a:ext cx="652768" cy="466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DDD0EF-1FBF-4B96-8624-727C603882AA}"/>
              </a:ext>
            </a:extLst>
          </p:cNvPr>
          <p:cNvSpPr txBox="1"/>
          <p:nvPr/>
        </p:nvSpPr>
        <p:spPr>
          <a:xfrm>
            <a:off x="7308074" y="5080820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0899B4-BD33-459B-95CB-761F53601C77}"/>
              </a:ext>
            </a:extLst>
          </p:cNvPr>
          <p:cNvSpPr txBox="1"/>
          <p:nvPr/>
        </p:nvSpPr>
        <p:spPr>
          <a:xfrm>
            <a:off x="7308074" y="3123605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*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B7888A-9797-46AE-9379-AC075D58B1D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659121" y="2152134"/>
            <a:ext cx="2911274" cy="9844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B06AE1-3F99-4E1E-B2DC-BA5FAD485A53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4570395" y="2152134"/>
            <a:ext cx="2902252" cy="9714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41EE7D-659C-424E-B5CD-07D98EF33499}"/>
              </a:ext>
            </a:extLst>
          </p:cNvPr>
          <p:cNvSpPr txBox="1"/>
          <p:nvPr/>
        </p:nvSpPr>
        <p:spPr>
          <a:xfrm>
            <a:off x="2134837" y="4197738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x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D34F68-4636-4493-B370-33B7CA9D7CD7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6802749" y="3616048"/>
            <a:ext cx="669898" cy="439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1B6C880-9234-4F76-B650-1D95F4CBB252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7466549" y="3619583"/>
            <a:ext cx="640289" cy="476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56E224E-4F39-4120-B5EF-F30CB359B066}"/>
              </a:ext>
            </a:extLst>
          </p:cNvPr>
          <p:cNvSpPr txBox="1"/>
          <p:nvPr/>
        </p:nvSpPr>
        <p:spPr>
          <a:xfrm>
            <a:off x="7942265" y="4095934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256D61-B5B1-40B0-9A2A-2D30B7950CCE}"/>
              </a:ext>
            </a:extLst>
          </p:cNvPr>
          <p:cNvSpPr txBox="1"/>
          <p:nvPr/>
        </p:nvSpPr>
        <p:spPr>
          <a:xfrm>
            <a:off x="933601" y="3013501"/>
            <a:ext cx="628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L-value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8F1387-B21B-43D5-B499-55A57785B020}"/>
              </a:ext>
            </a:extLst>
          </p:cNvPr>
          <p:cNvSpPr txBox="1"/>
          <p:nvPr/>
        </p:nvSpPr>
        <p:spPr>
          <a:xfrm>
            <a:off x="353585" y="4095934"/>
            <a:ext cx="628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L-value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2C6E9D-C79C-40FE-A75F-29264F20C4AE}"/>
              </a:ext>
            </a:extLst>
          </p:cNvPr>
          <p:cNvSpPr txBox="1"/>
          <p:nvPr/>
        </p:nvSpPr>
        <p:spPr>
          <a:xfrm>
            <a:off x="1671353" y="4156793"/>
            <a:ext cx="64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R-value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E039DA-622A-4263-A4E6-7F4701A75E5A}"/>
              </a:ext>
            </a:extLst>
          </p:cNvPr>
          <p:cNvSpPr txBox="1"/>
          <p:nvPr/>
        </p:nvSpPr>
        <p:spPr>
          <a:xfrm>
            <a:off x="6838492" y="3066568"/>
            <a:ext cx="64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R-value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7B83BB-BEE4-46F9-B440-33F5E29F510B}"/>
              </a:ext>
            </a:extLst>
          </p:cNvPr>
          <p:cNvSpPr txBox="1"/>
          <p:nvPr/>
        </p:nvSpPr>
        <p:spPr>
          <a:xfrm>
            <a:off x="6817660" y="5040859"/>
            <a:ext cx="64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R-value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2F3433-8AC3-4A5F-A079-B191811C7870}"/>
              </a:ext>
            </a:extLst>
          </p:cNvPr>
          <p:cNvSpPr txBox="1"/>
          <p:nvPr/>
        </p:nvSpPr>
        <p:spPr>
          <a:xfrm>
            <a:off x="5483961" y="4955327"/>
            <a:ext cx="628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L-value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1A3DCB-A662-48EB-99D8-EBA620FEEA99}"/>
              </a:ext>
            </a:extLst>
          </p:cNvPr>
          <p:cNvSpPr txBox="1"/>
          <p:nvPr/>
        </p:nvSpPr>
        <p:spPr>
          <a:xfrm>
            <a:off x="6838492" y="3979175"/>
            <a:ext cx="64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R-value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F2B806-C7E1-4BE0-A5AA-D992ADE974D8}"/>
              </a:ext>
            </a:extLst>
          </p:cNvPr>
          <p:cNvSpPr txBox="1"/>
          <p:nvPr/>
        </p:nvSpPr>
        <p:spPr>
          <a:xfrm>
            <a:off x="8116650" y="3979174"/>
            <a:ext cx="64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R-value</a:t>
            </a:r>
          </a:p>
        </p:txBody>
      </p:sp>
    </p:spTree>
    <p:extLst>
      <p:ext uri="{BB962C8B-B14F-4D97-AF65-F5344CB8AC3E}">
        <p14:creationId xmlns:p14="http://schemas.microsoft.com/office/powerpoint/2010/main" val="98116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51" grpId="0"/>
      <p:bldP spid="52" grpId="0"/>
      <p:bldP spid="29" grpId="0"/>
      <p:bldP spid="30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4868-8D86-4029-9E30-589740859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1874D-D3A9-4871-9271-EA8DF89B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108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0D76C-DDD0-4CCE-9C04-57C2B4C6DC4C}"/>
              </a:ext>
            </a:extLst>
          </p:cNvPr>
          <p:cNvSpPr txBox="1"/>
          <p:nvPr/>
        </p:nvSpPr>
        <p:spPr>
          <a:xfrm>
            <a:off x="4375470" y="15673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9E340-9562-4FDC-BC13-E6F823C97054}"/>
              </a:ext>
            </a:extLst>
          </p:cNvPr>
          <p:cNvSpPr txBox="1"/>
          <p:nvPr/>
        </p:nvSpPr>
        <p:spPr>
          <a:xfrm>
            <a:off x="1393663" y="3136612"/>
            <a:ext cx="530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4BF55-18B2-4691-89BA-9BA04EC27436}"/>
              </a:ext>
            </a:extLst>
          </p:cNvPr>
          <p:cNvSpPr txBox="1"/>
          <p:nvPr/>
        </p:nvSpPr>
        <p:spPr>
          <a:xfrm>
            <a:off x="6537291" y="4055973"/>
            <a:ext cx="530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[ ]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A29469-A9AE-49A8-A65B-6CD168AAE9D8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1659121" y="3721387"/>
            <a:ext cx="640289" cy="476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199817D-A361-4D6D-9D11-D6F4D1AA3A14}"/>
              </a:ext>
            </a:extLst>
          </p:cNvPr>
          <p:cNvSpPr txBox="1"/>
          <p:nvPr/>
        </p:nvSpPr>
        <p:spPr>
          <a:xfrm>
            <a:off x="841780" y="4187571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394143-4F83-49C8-B9B4-1AEDC861023D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1006353" y="3721387"/>
            <a:ext cx="652768" cy="466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B8F45E-939A-479A-BF31-EB45CC11F9DD}"/>
              </a:ext>
            </a:extLst>
          </p:cNvPr>
          <p:cNvCxnSpPr>
            <a:endCxn id="14" idx="0"/>
          </p:cNvCxnSpPr>
          <p:nvPr/>
        </p:nvCxnSpPr>
        <p:spPr>
          <a:xfrm>
            <a:off x="6791716" y="4614636"/>
            <a:ext cx="680931" cy="46618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C01BD0-A394-40BC-832B-808E650C320D}"/>
              </a:ext>
            </a:extLst>
          </p:cNvPr>
          <p:cNvSpPr txBox="1"/>
          <p:nvPr/>
        </p:nvSpPr>
        <p:spPr>
          <a:xfrm>
            <a:off x="5974375" y="5080820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b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E88D0-0C0E-435A-885B-78E9E9E4BD60}"/>
              </a:ext>
            </a:extLst>
          </p:cNvPr>
          <p:cNvCxnSpPr>
            <a:endCxn id="12" idx="0"/>
          </p:cNvCxnSpPr>
          <p:nvPr/>
        </p:nvCxnSpPr>
        <p:spPr>
          <a:xfrm flipH="1">
            <a:off x="6138948" y="4614636"/>
            <a:ext cx="652768" cy="46618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DDD0EF-1FBF-4B96-8624-727C603882AA}"/>
              </a:ext>
            </a:extLst>
          </p:cNvPr>
          <p:cNvSpPr txBox="1"/>
          <p:nvPr/>
        </p:nvSpPr>
        <p:spPr>
          <a:xfrm>
            <a:off x="7308074" y="5080820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0899B4-BD33-459B-95CB-761F53601C77}"/>
              </a:ext>
            </a:extLst>
          </p:cNvPr>
          <p:cNvSpPr txBox="1"/>
          <p:nvPr/>
        </p:nvSpPr>
        <p:spPr>
          <a:xfrm>
            <a:off x="7308074" y="3123605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*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B7888A-9797-46AE-9379-AC075D58B1D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659121" y="2152134"/>
            <a:ext cx="2911274" cy="98447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B06AE1-3F99-4E1E-B2DC-BA5FAD485A53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4570395" y="2152134"/>
            <a:ext cx="2902252" cy="97147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41EE7D-659C-424E-B5CD-07D98EF33499}"/>
              </a:ext>
            </a:extLst>
          </p:cNvPr>
          <p:cNvSpPr txBox="1"/>
          <p:nvPr/>
        </p:nvSpPr>
        <p:spPr>
          <a:xfrm>
            <a:off x="2134837" y="4197738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x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D34F68-4636-4493-B370-33B7CA9D7CD7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6802749" y="3616048"/>
            <a:ext cx="669898" cy="43992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1B6C880-9234-4F76-B650-1D95F4CBB252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7466549" y="3619583"/>
            <a:ext cx="640289" cy="476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56E224E-4F39-4120-B5EF-F30CB359B066}"/>
              </a:ext>
            </a:extLst>
          </p:cNvPr>
          <p:cNvSpPr txBox="1"/>
          <p:nvPr/>
        </p:nvSpPr>
        <p:spPr>
          <a:xfrm>
            <a:off x="7942265" y="4095934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256D61-B5B1-40B0-9A2A-2D30B7950CCE}"/>
              </a:ext>
            </a:extLst>
          </p:cNvPr>
          <p:cNvSpPr txBox="1"/>
          <p:nvPr/>
        </p:nvSpPr>
        <p:spPr>
          <a:xfrm>
            <a:off x="933601" y="3013501"/>
            <a:ext cx="628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L-value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8F1387-B21B-43D5-B499-55A57785B020}"/>
              </a:ext>
            </a:extLst>
          </p:cNvPr>
          <p:cNvSpPr txBox="1"/>
          <p:nvPr/>
        </p:nvSpPr>
        <p:spPr>
          <a:xfrm>
            <a:off x="353585" y="4095934"/>
            <a:ext cx="628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L-value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2C6E9D-C79C-40FE-A75F-29264F20C4AE}"/>
              </a:ext>
            </a:extLst>
          </p:cNvPr>
          <p:cNvSpPr txBox="1"/>
          <p:nvPr/>
        </p:nvSpPr>
        <p:spPr>
          <a:xfrm>
            <a:off x="1671353" y="4156793"/>
            <a:ext cx="64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R-value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E039DA-622A-4263-A4E6-7F4701A75E5A}"/>
              </a:ext>
            </a:extLst>
          </p:cNvPr>
          <p:cNvSpPr txBox="1"/>
          <p:nvPr/>
        </p:nvSpPr>
        <p:spPr>
          <a:xfrm>
            <a:off x="6838492" y="3066568"/>
            <a:ext cx="64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R-value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7B83BB-BEE4-46F9-B440-33F5E29F510B}"/>
              </a:ext>
            </a:extLst>
          </p:cNvPr>
          <p:cNvSpPr txBox="1"/>
          <p:nvPr/>
        </p:nvSpPr>
        <p:spPr>
          <a:xfrm>
            <a:off x="6817660" y="5040859"/>
            <a:ext cx="64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R-value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2F3433-8AC3-4A5F-A079-B191811C7870}"/>
              </a:ext>
            </a:extLst>
          </p:cNvPr>
          <p:cNvSpPr txBox="1"/>
          <p:nvPr/>
        </p:nvSpPr>
        <p:spPr>
          <a:xfrm>
            <a:off x="5483961" y="4955327"/>
            <a:ext cx="628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L-value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90BA91-2AEC-4C59-A7E4-890BBA825E14}"/>
              </a:ext>
            </a:extLst>
          </p:cNvPr>
          <p:cNvSpPr txBox="1"/>
          <p:nvPr/>
        </p:nvSpPr>
        <p:spPr>
          <a:xfrm>
            <a:off x="1853454" y="4632463"/>
            <a:ext cx="891911" cy="4616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place: x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code: NULL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27D802-D2B6-44C1-BC15-4D7717210AF2}"/>
              </a:ext>
            </a:extLst>
          </p:cNvPr>
          <p:cNvSpPr txBox="1"/>
          <p:nvPr/>
        </p:nvSpPr>
        <p:spPr>
          <a:xfrm>
            <a:off x="533464" y="4632161"/>
            <a:ext cx="898003" cy="4616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loc: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addr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(a)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code: 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C4B8A8-ABEA-4908-A457-B4D55B82178A}"/>
              </a:ext>
            </a:extLst>
          </p:cNvPr>
          <p:cNvSpPr txBox="1"/>
          <p:nvPr/>
        </p:nvSpPr>
        <p:spPr>
          <a:xfrm>
            <a:off x="1972195" y="3153909"/>
            <a:ext cx="1955024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txBody>
          <a:bodyPr wrap="square" lIns="91440" rIns="0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loc: tmp1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code: tmp0 = x * 4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         tmp1 =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addr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(a) + tmp0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D67D4B-D3E8-46B2-AB03-A46C2A89FC0B}"/>
              </a:ext>
            </a:extLst>
          </p:cNvPr>
          <p:cNvSpPr txBox="1"/>
          <p:nvPr/>
        </p:nvSpPr>
        <p:spPr>
          <a:xfrm>
            <a:off x="6838492" y="3979175"/>
            <a:ext cx="64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R-value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572906-30C2-44FB-A8E6-3FFFEEA3A4E2}"/>
              </a:ext>
            </a:extLst>
          </p:cNvPr>
          <p:cNvSpPr txBox="1"/>
          <p:nvPr/>
        </p:nvSpPr>
        <p:spPr>
          <a:xfrm>
            <a:off x="8116650" y="3979174"/>
            <a:ext cx="64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R-value</a:t>
            </a:r>
          </a:p>
        </p:txBody>
      </p:sp>
    </p:spTree>
    <p:extLst>
      <p:ext uri="{BB962C8B-B14F-4D97-AF65-F5344CB8AC3E}">
        <p14:creationId xmlns:p14="http://schemas.microsoft.com/office/powerpoint/2010/main" val="12429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1" grpId="0"/>
      <p:bldP spid="52" grpId="0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8624F66-034B-4E7D-857A-1CF00487D779}"/>
              </a:ext>
            </a:extLst>
          </p:cNvPr>
          <p:cNvSpPr/>
          <p:nvPr/>
        </p:nvSpPr>
        <p:spPr>
          <a:xfrm>
            <a:off x="6878109" y="4016159"/>
            <a:ext cx="586844" cy="207212"/>
          </a:xfrm>
          <a:prstGeom prst="roundRect">
            <a:avLst>
              <a:gd name="adj" fmla="val 42182"/>
            </a:avLst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71513DB-E5CC-4C30-BC46-4A102A0A579F}"/>
              </a:ext>
            </a:extLst>
          </p:cNvPr>
          <p:cNvSpPr/>
          <p:nvPr/>
        </p:nvSpPr>
        <p:spPr>
          <a:xfrm>
            <a:off x="5107031" y="4583152"/>
            <a:ext cx="1318637" cy="207212"/>
          </a:xfrm>
          <a:prstGeom prst="roundRect">
            <a:avLst>
              <a:gd name="adj" fmla="val 42182"/>
            </a:avLst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A8F448-80E4-4F7C-8472-3F5A986A3864}"/>
              </a:ext>
            </a:extLst>
          </p:cNvPr>
          <p:cNvSpPr txBox="1"/>
          <p:nvPr/>
        </p:nvSpPr>
        <p:spPr>
          <a:xfrm>
            <a:off x="6867715" y="3976814"/>
            <a:ext cx="64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R-value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003CDE-716C-4C29-83B9-9FE77485C800}"/>
              </a:ext>
            </a:extLst>
          </p:cNvPr>
          <p:cNvSpPr txBox="1"/>
          <p:nvPr/>
        </p:nvSpPr>
        <p:spPr>
          <a:xfrm>
            <a:off x="4680312" y="3983637"/>
            <a:ext cx="1955024" cy="8309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txBody>
          <a:bodyPr wrap="square" lIns="91440" rIns="0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loc: tmp4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code: tmp2 = y * 4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         tmp3 =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addr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(b) + tmp2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         tmp4 =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deref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(tmp3)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C4868-8D86-4029-9E30-589740859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1874D-D3A9-4871-9271-EA8DF89B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109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0D76C-DDD0-4CCE-9C04-57C2B4C6DC4C}"/>
              </a:ext>
            </a:extLst>
          </p:cNvPr>
          <p:cNvSpPr txBox="1"/>
          <p:nvPr/>
        </p:nvSpPr>
        <p:spPr>
          <a:xfrm>
            <a:off x="4375470" y="15673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9E340-9562-4FDC-BC13-E6F823C97054}"/>
              </a:ext>
            </a:extLst>
          </p:cNvPr>
          <p:cNvSpPr txBox="1"/>
          <p:nvPr/>
        </p:nvSpPr>
        <p:spPr>
          <a:xfrm>
            <a:off x="1393663" y="3136612"/>
            <a:ext cx="530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[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4BF55-18B2-4691-89BA-9BA04EC27436}"/>
              </a:ext>
            </a:extLst>
          </p:cNvPr>
          <p:cNvSpPr txBox="1"/>
          <p:nvPr/>
        </p:nvSpPr>
        <p:spPr>
          <a:xfrm>
            <a:off x="6537291" y="4055973"/>
            <a:ext cx="530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 ]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A29469-A9AE-49A8-A65B-6CD168AAE9D8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1659121" y="3721387"/>
            <a:ext cx="640289" cy="476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199817D-A361-4D6D-9D11-D6F4D1AA3A14}"/>
              </a:ext>
            </a:extLst>
          </p:cNvPr>
          <p:cNvSpPr txBox="1"/>
          <p:nvPr/>
        </p:nvSpPr>
        <p:spPr>
          <a:xfrm>
            <a:off x="841780" y="4187571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394143-4F83-49C8-B9B4-1AEDC861023D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1006353" y="3721387"/>
            <a:ext cx="652768" cy="46618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B8F45E-939A-479A-BF31-EB45CC11F9DD}"/>
              </a:ext>
            </a:extLst>
          </p:cNvPr>
          <p:cNvCxnSpPr>
            <a:endCxn id="14" idx="0"/>
          </p:cNvCxnSpPr>
          <p:nvPr/>
        </p:nvCxnSpPr>
        <p:spPr>
          <a:xfrm>
            <a:off x="6791716" y="4614636"/>
            <a:ext cx="680931" cy="466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C01BD0-A394-40BC-832B-808E650C320D}"/>
              </a:ext>
            </a:extLst>
          </p:cNvPr>
          <p:cNvSpPr txBox="1"/>
          <p:nvPr/>
        </p:nvSpPr>
        <p:spPr>
          <a:xfrm>
            <a:off x="5974375" y="5080820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b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E88D0-0C0E-435A-885B-78E9E9E4BD60}"/>
              </a:ext>
            </a:extLst>
          </p:cNvPr>
          <p:cNvCxnSpPr>
            <a:endCxn id="12" idx="0"/>
          </p:cNvCxnSpPr>
          <p:nvPr/>
        </p:nvCxnSpPr>
        <p:spPr>
          <a:xfrm flipH="1">
            <a:off x="6138948" y="4614636"/>
            <a:ext cx="652768" cy="466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DDD0EF-1FBF-4B96-8624-727C603882AA}"/>
              </a:ext>
            </a:extLst>
          </p:cNvPr>
          <p:cNvSpPr txBox="1"/>
          <p:nvPr/>
        </p:nvSpPr>
        <p:spPr>
          <a:xfrm>
            <a:off x="7308074" y="5080820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0899B4-BD33-459B-95CB-761F53601C77}"/>
              </a:ext>
            </a:extLst>
          </p:cNvPr>
          <p:cNvSpPr txBox="1"/>
          <p:nvPr/>
        </p:nvSpPr>
        <p:spPr>
          <a:xfrm>
            <a:off x="7308074" y="3123605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*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B7888A-9797-46AE-9379-AC075D58B1D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659121" y="2152134"/>
            <a:ext cx="2911274" cy="98447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B06AE1-3F99-4E1E-B2DC-BA5FAD485A53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4570395" y="2152134"/>
            <a:ext cx="2902252" cy="97147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41EE7D-659C-424E-B5CD-07D98EF33499}"/>
              </a:ext>
            </a:extLst>
          </p:cNvPr>
          <p:cNvSpPr txBox="1"/>
          <p:nvPr/>
        </p:nvSpPr>
        <p:spPr>
          <a:xfrm>
            <a:off x="2134837" y="4197738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x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D34F68-4636-4493-B370-33B7CA9D7CD7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6802749" y="3616048"/>
            <a:ext cx="669898" cy="43992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1B6C880-9234-4F76-B650-1D95F4CBB252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7466549" y="3619583"/>
            <a:ext cx="640289" cy="476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56E224E-4F39-4120-B5EF-F30CB359B066}"/>
              </a:ext>
            </a:extLst>
          </p:cNvPr>
          <p:cNvSpPr txBox="1"/>
          <p:nvPr/>
        </p:nvSpPr>
        <p:spPr>
          <a:xfrm>
            <a:off x="7942265" y="4095934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256D61-B5B1-40B0-9A2A-2D30B7950CCE}"/>
              </a:ext>
            </a:extLst>
          </p:cNvPr>
          <p:cNvSpPr txBox="1"/>
          <p:nvPr/>
        </p:nvSpPr>
        <p:spPr>
          <a:xfrm>
            <a:off x="933601" y="3013501"/>
            <a:ext cx="628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L-value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8F1387-B21B-43D5-B499-55A57785B020}"/>
              </a:ext>
            </a:extLst>
          </p:cNvPr>
          <p:cNvSpPr txBox="1"/>
          <p:nvPr/>
        </p:nvSpPr>
        <p:spPr>
          <a:xfrm>
            <a:off x="353585" y="4095934"/>
            <a:ext cx="628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L-value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2C6E9D-C79C-40FE-A75F-29264F20C4AE}"/>
              </a:ext>
            </a:extLst>
          </p:cNvPr>
          <p:cNvSpPr txBox="1"/>
          <p:nvPr/>
        </p:nvSpPr>
        <p:spPr>
          <a:xfrm>
            <a:off x="1671353" y="4156793"/>
            <a:ext cx="64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R-value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E039DA-622A-4263-A4E6-7F4701A75E5A}"/>
              </a:ext>
            </a:extLst>
          </p:cNvPr>
          <p:cNvSpPr txBox="1"/>
          <p:nvPr/>
        </p:nvSpPr>
        <p:spPr>
          <a:xfrm>
            <a:off x="6838492" y="3066568"/>
            <a:ext cx="64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R-value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2E320F-00AB-413C-852F-E5661EC77EE0}"/>
              </a:ext>
            </a:extLst>
          </p:cNvPr>
          <p:cNvSpPr txBox="1"/>
          <p:nvPr/>
        </p:nvSpPr>
        <p:spPr>
          <a:xfrm>
            <a:off x="8116650" y="3979174"/>
            <a:ext cx="64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R-value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7B83BB-BEE4-46F9-B440-33F5E29F510B}"/>
              </a:ext>
            </a:extLst>
          </p:cNvPr>
          <p:cNvSpPr txBox="1"/>
          <p:nvPr/>
        </p:nvSpPr>
        <p:spPr>
          <a:xfrm>
            <a:off x="6817660" y="5040859"/>
            <a:ext cx="64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R-value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2F3433-8AC3-4A5F-A079-B191811C7870}"/>
              </a:ext>
            </a:extLst>
          </p:cNvPr>
          <p:cNvSpPr txBox="1"/>
          <p:nvPr/>
        </p:nvSpPr>
        <p:spPr>
          <a:xfrm>
            <a:off x="5483961" y="4955327"/>
            <a:ext cx="628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L-value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90BA91-2AEC-4C59-A7E4-890BBA825E14}"/>
              </a:ext>
            </a:extLst>
          </p:cNvPr>
          <p:cNvSpPr txBox="1"/>
          <p:nvPr/>
        </p:nvSpPr>
        <p:spPr>
          <a:xfrm>
            <a:off x="1853454" y="4632463"/>
            <a:ext cx="891911" cy="461665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place: x</a:t>
            </a:r>
          </a:p>
          <a:p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code: NULL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27D802-D2B6-44C1-BC15-4D7717210AF2}"/>
              </a:ext>
            </a:extLst>
          </p:cNvPr>
          <p:cNvSpPr txBox="1"/>
          <p:nvPr/>
        </p:nvSpPr>
        <p:spPr>
          <a:xfrm>
            <a:off x="533464" y="4632161"/>
            <a:ext cx="898003" cy="461665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loc: </a:t>
            </a:r>
            <a:r>
              <a:rPr lang="en-US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addr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(a)</a:t>
            </a:r>
          </a:p>
          <a:p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code: 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C4B8A8-ABEA-4908-A457-B4D55B82178A}"/>
              </a:ext>
            </a:extLst>
          </p:cNvPr>
          <p:cNvSpPr txBox="1"/>
          <p:nvPr/>
        </p:nvSpPr>
        <p:spPr>
          <a:xfrm>
            <a:off x="1972195" y="3153909"/>
            <a:ext cx="1955024" cy="646331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txBody>
          <a:bodyPr wrap="square" lIns="91440" rIns="0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loc: tmp1</a:t>
            </a:r>
          </a:p>
          <a:p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code: tmp0 = x * 4</a:t>
            </a:r>
          </a:p>
          <a:p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tmp1 = </a:t>
            </a:r>
            <a:r>
              <a:rPr lang="en-US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addr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(a) + tmp0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2862E5-D500-455F-856F-A29EE85B0F56}"/>
              </a:ext>
            </a:extLst>
          </p:cNvPr>
          <p:cNvSpPr txBox="1"/>
          <p:nvPr/>
        </p:nvSpPr>
        <p:spPr>
          <a:xfrm>
            <a:off x="5631769" y="5570075"/>
            <a:ext cx="904415" cy="4616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loc: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addr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(b)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code: NULL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6DC06F-D29C-45D5-BAA6-8A604E8A513B}"/>
              </a:ext>
            </a:extLst>
          </p:cNvPr>
          <p:cNvSpPr txBox="1"/>
          <p:nvPr/>
        </p:nvSpPr>
        <p:spPr>
          <a:xfrm>
            <a:off x="7016208" y="5564521"/>
            <a:ext cx="891911" cy="4616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place: y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code: NULL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0350E9A-A866-4201-91BA-E7BC7D8E1837}"/>
              </a:ext>
            </a:extLst>
          </p:cNvPr>
          <p:cNvSpPr/>
          <p:nvPr/>
        </p:nvSpPr>
        <p:spPr>
          <a:xfrm>
            <a:off x="5773003" y="3609997"/>
            <a:ext cx="1419367" cy="975651"/>
          </a:xfrm>
          <a:custGeom>
            <a:avLst/>
            <a:gdLst>
              <a:gd name="connsiteX0" fmla="*/ 0 w 1419367"/>
              <a:gd name="connsiteY0" fmla="*/ 975651 h 975651"/>
              <a:gd name="connsiteX1" fmla="*/ 477672 w 1419367"/>
              <a:gd name="connsiteY1" fmla="*/ 20307 h 975651"/>
              <a:gd name="connsiteX2" fmla="*/ 1419367 w 1419367"/>
              <a:gd name="connsiteY2" fmla="*/ 416093 h 97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9367" h="975651">
                <a:moveTo>
                  <a:pt x="0" y="975651"/>
                </a:moveTo>
                <a:cubicBezTo>
                  <a:pt x="120555" y="544609"/>
                  <a:pt x="241111" y="113567"/>
                  <a:pt x="477672" y="20307"/>
                </a:cubicBezTo>
                <a:cubicBezTo>
                  <a:pt x="714233" y="-72953"/>
                  <a:pt x="1066800" y="171570"/>
                  <a:pt x="1419367" y="416093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759DA3-C007-4E3E-8D88-F3C1034B2B9B}"/>
              </a:ext>
            </a:extLst>
          </p:cNvPr>
          <p:cNvSpPr txBox="1"/>
          <p:nvPr/>
        </p:nvSpPr>
        <p:spPr>
          <a:xfrm>
            <a:off x="4765320" y="3195941"/>
            <a:ext cx="2214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dereference the l-value (address) to get the </a:t>
            </a:r>
            <a:r>
              <a:rPr lang="en-US" sz="1000" i="1" dirty="0" err="1">
                <a:solidFill>
                  <a:srgbClr val="FF0000"/>
                </a:solidFill>
              </a:rPr>
              <a:t>r-value</a:t>
            </a:r>
            <a:r>
              <a:rPr lang="en-US" sz="1000" i="1" dirty="0">
                <a:solidFill>
                  <a:srgbClr val="FF0000"/>
                </a:solidFill>
              </a:rPr>
              <a:t> (the value at that location)</a:t>
            </a:r>
          </a:p>
        </p:txBody>
      </p:sp>
    </p:spTree>
    <p:extLst>
      <p:ext uri="{BB962C8B-B14F-4D97-AF65-F5344CB8AC3E}">
        <p14:creationId xmlns:p14="http://schemas.microsoft.com/office/powerpoint/2010/main" val="347534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" grpId="0" animBg="1"/>
      <p:bldP spid="50" grpId="0"/>
      <p:bldP spid="51" grpId="0"/>
      <p:bldP spid="52" grpId="0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E7712-B0E0-41A7-9275-1FAFDDA2C466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03413" y="1446786"/>
            <a:ext cx="53279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1. identify a program construct</a:t>
            </a:r>
          </a:p>
          <a:p>
            <a:pPr algn="ctr"/>
            <a:r>
              <a:rPr lang="en-US" sz="2400" dirty="0"/>
              <a:t>(from source code or syntax tree)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7834" y="2838394"/>
            <a:ext cx="7219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2. understand the runtime actions needed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2755" y="3859034"/>
            <a:ext cx="8489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3. figure out the code to do those runtime actions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3521" y="4879674"/>
            <a:ext cx="8498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4. figure out what the code generator needs to do</a:t>
            </a:r>
          </a:p>
        </p:txBody>
      </p: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>
            <a:off x="4567380" y="2400893"/>
            <a:ext cx="0" cy="4375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 flipH="1">
            <a:off x="4567379" y="3423169"/>
            <a:ext cx="1" cy="435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2" idx="0"/>
          </p:cNvCxnSpPr>
          <p:nvPr/>
        </p:nvCxnSpPr>
        <p:spPr>
          <a:xfrm flipH="1">
            <a:off x="4562762" y="4443809"/>
            <a:ext cx="4617" cy="435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81902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4868-8D86-4029-9E30-589740859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1874D-D3A9-4871-9271-EA8DF89B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0D76C-DDD0-4CCE-9C04-57C2B4C6DC4C}"/>
              </a:ext>
            </a:extLst>
          </p:cNvPr>
          <p:cNvSpPr txBox="1"/>
          <p:nvPr/>
        </p:nvSpPr>
        <p:spPr>
          <a:xfrm>
            <a:off x="4375470" y="15673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9E340-9562-4FDC-BC13-E6F823C97054}"/>
              </a:ext>
            </a:extLst>
          </p:cNvPr>
          <p:cNvSpPr txBox="1"/>
          <p:nvPr/>
        </p:nvSpPr>
        <p:spPr>
          <a:xfrm>
            <a:off x="1393663" y="3136612"/>
            <a:ext cx="530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[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4BF55-18B2-4691-89BA-9BA04EC27436}"/>
              </a:ext>
            </a:extLst>
          </p:cNvPr>
          <p:cNvSpPr txBox="1"/>
          <p:nvPr/>
        </p:nvSpPr>
        <p:spPr>
          <a:xfrm>
            <a:off x="6537291" y="4055973"/>
            <a:ext cx="530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 ]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A29469-A9AE-49A8-A65B-6CD168AAE9D8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1659121" y="3721387"/>
            <a:ext cx="640289" cy="476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199817D-A361-4D6D-9D11-D6F4D1AA3A14}"/>
              </a:ext>
            </a:extLst>
          </p:cNvPr>
          <p:cNvSpPr txBox="1"/>
          <p:nvPr/>
        </p:nvSpPr>
        <p:spPr>
          <a:xfrm>
            <a:off x="841780" y="4187571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394143-4F83-49C8-B9B4-1AEDC861023D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1006353" y="3721387"/>
            <a:ext cx="652768" cy="46618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B8F45E-939A-479A-BF31-EB45CC11F9DD}"/>
              </a:ext>
            </a:extLst>
          </p:cNvPr>
          <p:cNvCxnSpPr>
            <a:endCxn id="14" idx="0"/>
          </p:cNvCxnSpPr>
          <p:nvPr/>
        </p:nvCxnSpPr>
        <p:spPr>
          <a:xfrm>
            <a:off x="6791716" y="4614636"/>
            <a:ext cx="680931" cy="466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C01BD0-A394-40BC-832B-808E650C320D}"/>
              </a:ext>
            </a:extLst>
          </p:cNvPr>
          <p:cNvSpPr txBox="1"/>
          <p:nvPr/>
        </p:nvSpPr>
        <p:spPr>
          <a:xfrm>
            <a:off x="5974375" y="5080820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b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E88D0-0C0E-435A-885B-78E9E9E4BD60}"/>
              </a:ext>
            </a:extLst>
          </p:cNvPr>
          <p:cNvCxnSpPr>
            <a:endCxn id="12" idx="0"/>
          </p:cNvCxnSpPr>
          <p:nvPr/>
        </p:nvCxnSpPr>
        <p:spPr>
          <a:xfrm flipH="1">
            <a:off x="6138948" y="4614636"/>
            <a:ext cx="652768" cy="466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DDD0EF-1FBF-4B96-8624-727C603882AA}"/>
              </a:ext>
            </a:extLst>
          </p:cNvPr>
          <p:cNvSpPr txBox="1"/>
          <p:nvPr/>
        </p:nvSpPr>
        <p:spPr>
          <a:xfrm>
            <a:off x="7308074" y="5080820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0899B4-BD33-459B-95CB-761F53601C77}"/>
              </a:ext>
            </a:extLst>
          </p:cNvPr>
          <p:cNvSpPr txBox="1"/>
          <p:nvPr/>
        </p:nvSpPr>
        <p:spPr>
          <a:xfrm>
            <a:off x="7308074" y="3123605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*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B7888A-9797-46AE-9379-AC075D58B1D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659121" y="2152134"/>
            <a:ext cx="2911274" cy="98447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B06AE1-3F99-4E1E-B2DC-BA5FAD485A53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4570395" y="2152134"/>
            <a:ext cx="2902252" cy="97147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41EE7D-659C-424E-B5CD-07D98EF33499}"/>
              </a:ext>
            </a:extLst>
          </p:cNvPr>
          <p:cNvSpPr txBox="1"/>
          <p:nvPr/>
        </p:nvSpPr>
        <p:spPr>
          <a:xfrm>
            <a:off x="2134837" y="4197738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x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D34F68-4636-4493-B370-33B7CA9D7CD7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6802749" y="3616048"/>
            <a:ext cx="669898" cy="439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1B6C880-9234-4F76-B650-1D95F4CBB252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7466549" y="3619583"/>
            <a:ext cx="640289" cy="476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56E224E-4F39-4120-B5EF-F30CB359B066}"/>
              </a:ext>
            </a:extLst>
          </p:cNvPr>
          <p:cNvSpPr txBox="1"/>
          <p:nvPr/>
        </p:nvSpPr>
        <p:spPr>
          <a:xfrm>
            <a:off x="7942265" y="4095934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256D61-B5B1-40B0-9A2A-2D30B7950CCE}"/>
              </a:ext>
            </a:extLst>
          </p:cNvPr>
          <p:cNvSpPr txBox="1"/>
          <p:nvPr/>
        </p:nvSpPr>
        <p:spPr>
          <a:xfrm>
            <a:off x="933601" y="3013501"/>
            <a:ext cx="628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L-value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8F1387-B21B-43D5-B499-55A57785B020}"/>
              </a:ext>
            </a:extLst>
          </p:cNvPr>
          <p:cNvSpPr txBox="1"/>
          <p:nvPr/>
        </p:nvSpPr>
        <p:spPr>
          <a:xfrm>
            <a:off x="353585" y="4095934"/>
            <a:ext cx="628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L-value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2C6E9D-C79C-40FE-A75F-29264F20C4AE}"/>
              </a:ext>
            </a:extLst>
          </p:cNvPr>
          <p:cNvSpPr txBox="1"/>
          <p:nvPr/>
        </p:nvSpPr>
        <p:spPr>
          <a:xfrm>
            <a:off x="1671353" y="4156793"/>
            <a:ext cx="64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R-value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E039DA-622A-4263-A4E6-7F4701A75E5A}"/>
              </a:ext>
            </a:extLst>
          </p:cNvPr>
          <p:cNvSpPr txBox="1"/>
          <p:nvPr/>
        </p:nvSpPr>
        <p:spPr>
          <a:xfrm>
            <a:off x="6838492" y="3066568"/>
            <a:ext cx="64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R-value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A8F448-80E4-4F7C-8472-3F5A986A3864}"/>
              </a:ext>
            </a:extLst>
          </p:cNvPr>
          <p:cNvSpPr txBox="1"/>
          <p:nvPr/>
        </p:nvSpPr>
        <p:spPr>
          <a:xfrm>
            <a:off x="6838492" y="3979175"/>
            <a:ext cx="64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R-value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2E320F-00AB-413C-852F-E5661EC77EE0}"/>
              </a:ext>
            </a:extLst>
          </p:cNvPr>
          <p:cNvSpPr txBox="1"/>
          <p:nvPr/>
        </p:nvSpPr>
        <p:spPr>
          <a:xfrm>
            <a:off x="8116650" y="3979174"/>
            <a:ext cx="64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R-value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7B83BB-BEE4-46F9-B440-33F5E29F510B}"/>
              </a:ext>
            </a:extLst>
          </p:cNvPr>
          <p:cNvSpPr txBox="1"/>
          <p:nvPr/>
        </p:nvSpPr>
        <p:spPr>
          <a:xfrm>
            <a:off x="6817660" y="5040859"/>
            <a:ext cx="64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R-value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2F3433-8AC3-4A5F-A079-B191811C7870}"/>
              </a:ext>
            </a:extLst>
          </p:cNvPr>
          <p:cNvSpPr txBox="1"/>
          <p:nvPr/>
        </p:nvSpPr>
        <p:spPr>
          <a:xfrm>
            <a:off x="5483961" y="4955327"/>
            <a:ext cx="628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L-value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90BA91-2AEC-4C59-A7E4-890BBA825E14}"/>
              </a:ext>
            </a:extLst>
          </p:cNvPr>
          <p:cNvSpPr txBox="1"/>
          <p:nvPr/>
        </p:nvSpPr>
        <p:spPr>
          <a:xfrm>
            <a:off x="1853454" y="4632463"/>
            <a:ext cx="891911" cy="461665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place: x</a:t>
            </a:r>
          </a:p>
          <a:p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code: NULL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27D802-D2B6-44C1-BC15-4D7717210AF2}"/>
              </a:ext>
            </a:extLst>
          </p:cNvPr>
          <p:cNvSpPr txBox="1"/>
          <p:nvPr/>
        </p:nvSpPr>
        <p:spPr>
          <a:xfrm>
            <a:off x="533464" y="4632161"/>
            <a:ext cx="898003" cy="461665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loc: </a:t>
            </a:r>
            <a:r>
              <a:rPr lang="en-US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addr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(a)</a:t>
            </a:r>
          </a:p>
          <a:p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code: 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C4B8A8-ABEA-4908-A457-B4D55B82178A}"/>
              </a:ext>
            </a:extLst>
          </p:cNvPr>
          <p:cNvSpPr txBox="1"/>
          <p:nvPr/>
        </p:nvSpPr>
        <p:spPr>
          <a:xfrm>
            <a:off x="1972195" y="3153909"/>
            <a:ext cx="1955024" cy="646331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txBody>
          <a:bodyPr wrap="square" lIns="91440" rIns="0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loc: tmp1</a:t>
            </a:r>
          </a:p>
          <a:p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code: tmp0 = x * 4</a:t>
            </a:r>
          </a:p>
          <a:p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tmp1 = </a:t>
            </a:r>
            <a:r>
              <a:rPr lang="en-US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addr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(a) + tmp0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2862E5-D500-455F-856F-A29EE85B0F56}"/>
              </a:ext>
            </a:extLst>
          </p:cNvPr>
          <p:cNvSpPr txBox="1"/>
          <p:nvPr/>
        </p:nvSpPr>
        <p:spPr>
          <a:xfrm>
            <a:off x="5631769" y="5570075"/>
            <a:ext cx="904415" cy="4616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loc: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addr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(b)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code: NULL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6DC06F-D29C-45D5-BAA6-8A604E8A513B}"/>
              </a:ext>
            </a:extLst>
          </p:cNvPr>
          <p:cNvSpPr txBox="1"/>
          <p:nvPr/>
        </p:nvSpPr>
        <p:spPr>
          <a:xfrm>
            <a:off x="7016208" y="5564521"/>
            <a:ext cx="891911" cy="4616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place: y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code: NULL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003CDE-716C-4C29-83B9-9FE77485C800}"/>
              </a:ext>
            </a:extLst>
          </p:cNvPr>
          <p:cNvSpPr txBox="1"/>
          <p:nvPr/>
        </p:nvSpPr>
        <p:spPr>
          <a:xfrm>
            <a:off x="4680312" y="3983637"/>
            <a:ext cx="1955024" cy="8309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txBody>
          <a:bodyPr wrap="square" lIns="91440" rIns="0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loc: tmp4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code: tmp2 = y * 4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         tmp3 =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addr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(b) + tmp2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         tmp4 =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deref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(tmp3)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B26B87-92AC-4D8A-AB86-EEA25ED7D5BA}"/>
              </a:ext>
            </a:extLst>
          </p:cNvPr>
          <p:cNvSpPr txBox="1"/>
          <p:nvPr/>
        </p:nvSpPr>
        <p:spPr>
          <a:xfrm>
            <a:off x="7558490" y="4515424"/>
            <a:ext cx="1124347" cy="4616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place: tmp5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code: tmp5 =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108C0D-E3F3-42E8-981D-6D1BE2F3A726}"/>
              </a:ext>
            </a:extLst>
          </p:cNvPr>
          <p:cNvSpPr txBox="1"/>
          <p:nvPr/>
        </p:nvSpPr>
        <p:spPr>
          <a:xfrm>
            <a:off x="7068206" y="1848074"/>
            <a:ext cx="1955024" cy="120032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txBody>
          <a:bodyPr wrap="square" lIns="91440" rIns="0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loc: tmp6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code: tmp2 = y * 4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         tmp3 =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addr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(b) + tmp2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         tmp4 =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deref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(tmp3)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         tmp5 = 2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         tmp6 = tmp4 * tmp5</a:t>
            </a:r>
          </a:p>
        </p:txBody>
      </p:sp>
    </p:spTree>
    <p:extLst>
      <p:ext uri="{BB962C8B-B14F-4D97-AF65-F5344CB8AC3E}">
        <p14:creationId xmlns:p14="http://schemas.microsoft.com/office/powerpoint/2010/main" val="370036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4868-8D86-4029-9E30-589740859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1874D-D3A9-4871-9271-EA8DF89B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0D76C-DDD0-4CCE-9C04-57C2B4C6DC4C}"/>
              </a:ext>
            </a:extLst>
          </p:cNvPr>
          <p:cNvSpPr txBox="1"/>
          <p:nvPr/>
        </p:nvSpPr>
        <p:spPr>
          <a:xfrm>
            <a:off x="4375470" y="15673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9E340-9562-4FDC-BC13-E6F823C97054}"/>
              </a:ext>
            </a:extLst>
          </p:cNvPr>
          <p:cNvSpPr txBox="1"/>
          <p:nvPr/>
        </p:nvSpPr>
        <p:spPr>
          <a:xfrm>
            <a:off x="1393663" y="3136612"/>
            <a:ext cx="530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4BF55-18B2-4691-89BA-9BA04EC27436}"/>
              </a:ext>
            </a:extLst>
          </p:cNvPr>
          <p:cNvSpPr txBox="1"/>
          <p:nvPr/>
        </p:nvSpPr>
        <p:spPr>
          <a:xfrm>
            <a:off x="6537291" y="4055973"/>
            <a:ext cx="530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 ]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A29469-A9AE-49A8-A65B-6CD168AAE9D8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1659121" y="3721387"/>
            <a:ext cx="640289" cy="476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199817D-A361-4D6D-9D11-D6F4D1AA3A14}"/>
              </a:ext>
            </a:extLst>
          </p:cNvPr>
          <p:cNvSpPr txBox="1"/>
          <p:nvPr/>
        </p:nvSpPr>
        <p:spPr>
          <a:xfrm>
            <a:off x="841780" y="4187571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394143-4F83-49C8-B9B4-1AEDC861023D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1006353" y="3721387"/>
            <a:ext cx="652768" cy="466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B8F45E-939A-479A-BF31-EB45CC11F9DD}"/>
              </a:ext>
            </a:extLst>
          </p:cNvPr>
          <p:cNvCxnSpPr>
            <a:endCxn id="14" idx="0"/>
          </p:cNvCxnSpPr>
          <p:nvPr/>
        </p:nvCxnSpPr>
        <p:spPr>
          <a:xfrm>
            <a:off x="6791716" y="4614636"/>
            <a:ext cx="680931" cy="466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C01BD0-A394-40BC-832B-808E650C320D}"/>
              </a:ext>
            </a:extLst>
          </p:cNvPr>
          <p:cNvSpPr txBox="1"/>
          <p:nvPr/>
        </p:nvSpPr>
        <p:spPr>
          <a:xfrm>
            <a:off x="5974375" y="5080820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b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E88D0-0C0E-435A-885B-78E9E9E4BD60}"/>
              </a:ext>
            </a:extLst>
          </p:cNvPr>
          <p:cNvCxnSpPr>
            <a:endCxn id="12" idx="0"/>
          </p:cNvCxnSpPr>
          <p:nvPr/>
        </p:nvCxnSpPr>
        <p:spPr>
          <a:xfrm flipH="1">
            <a:off x="6138948" y="4614636"/>
            <a:ext cx="652768" cy="466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DDD0EF-1FBF-4B96-8624-727C603882AA}"/>
              </a:ext>
            </a:extLst>
          </p:cNvPr>
          <p:cNvSpPr txBox="1"/>
          <p:nvPr/>
        </p:nvSpPr>
        <p:spPr>
          <a:xfrm>
            <a:off x="7308074" y="5080820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0899B4-BD33-459B-95CB-761F53601C77}"/>
              </a:ext>
            </a:extLst>
          </p:cNvPr>
          <p:cNvSpPr txBox="1"/>
          <p:nvPr/>
        </p:nvSpPr>
        <p:spPr>
          <a:xfrm>
            <a:off x="7308074" y="3123605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*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B7888A-9797-46AE-9379-AC075D58B1D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659121" y="2152134"/>
            <a:ext cx="2911274" cy="9844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B06AE1-3F99-4E1E-B2DC-BA5FAD485A53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4570395" y="2152134"/>
            <a:ext cx="2902252" cy="9714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41EE7D-659C-424E-B5CD-07D98EF33499}"/>
              </a:ext>
            </a:extLst>
          </p:cNvPr>
          <p:cNvSpPr txBox="1"/>
          <p:nvPr/>
        </p:nvSpPr>
        <p:spPr>
          <a:xfrm>
            <a:off x="2134837" y="4197738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x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D34F68-4636-4493-B370-33B7CA9D7CD7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6802749" y="3616048"/>
            <a:ext cx="669898" cy="439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1B6C880-9234-4F76-B650-1D95F4CBB252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7466549" y="3619583"/>
            <a:ext cx="640289" cy="476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56E224E-4F39-4120-B5EF-F30CB359B066}"/>
              </a:ext>
            </a:extLst>
          </p:cNvPr>
          <p:cNvSpPr txBox="1"/>
          <p:nvPr/>
        </p:nvSpPr>
        <p:spPr>
          <a:xfrm>
            <a:off x="7942265" y="4095934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256D61-B5B1-40B0-9A2A-2D30B7950CCE}"/>
              </a:ext>
            </a:extLst>
          </p:cNvPr>
          <p:cNvSpPr txBox="1"/>
          <p:nvPr/>
        </p:nvSpPr>
        <p:spPr>
          <a:xfrm>
            <a:off x="933601" y="3013501"/>
            <a:ext cx="628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L-value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8F1387-B21B-43D5-B499-55A57785B020}"/>
              </a:ext>
            </a:extLst>
          </p:cNvPr>
          <p:cNvSpPr txBox="1"/>
          <p:nvPr/>
        </p:nvSpPr>
        <p:spPr>
          <a:xfrm>
            <a:off x="353585" y="4095934"/>
            <a:ext cx="628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L-value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2C6E9D-C79C-40FE-A75F-29264F20C4AE}"/>
              </a:ext>
            </a:extLst>
          </p:cNvPr>
          <p:cNvSpPr txBox="1"/>
          <p:nvPr/>
        </p:nvSpPr>
        <p:spPr>
          <a:xfrm>
            <a:off x="1671353" y="4156793"/>
            <a:ext cx="64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R-value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E039DA-622A-4263-A4E6-7F4701A75E5A}"/>
              </a:ext>
            </a:extLst>
          </p:cNvPr>
          <p:cNvSpPr txBox="1"/>
          <p:nvPr/>
        </p:nvSpPr>
        <p:spPr>
          <a:xfrm>
            <a:off x="6838492" y="3066568"/>
            <a:ext cx="64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R-value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A8F448-80E4-4F7C-8472-3F5A986A3864}"/>
              </a:ext>
            </a:extLst>
          </p:cNvPr>
          <p:cNvSpPr txBox="1"/>
          <p:nvPr/>
        </p:nvSpPr>
        <p:spPr>
          <a:xfrm>
            <a:off x="6838492" y="3979175"/>
            <a:ext cx="64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R-value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2E320F-00AB-413C-852F-E5661EC77EE0}"/>
              </a:ext>
            </a:extLst>
          </p:cNvPr>
          <p:cNvSpPr txBox="1"/>
          <p:nvPr/>
        </p:nvSpPr>
        <p:spPr>
          <a:xfrm>
            <a:off x="8116650" y="3979174"/>
            <a:ext cx="64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R-value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7B83BB-BEE4-46F9-B440-33F5E29F510B}"/>
              </a:ext>
            </a:extLst>
          </p:cNvPr>
          <p:cNvSpPr txBox="1"/>
          <p:nvPr/>
        </p:nvSpPr>
        <p:spPr>
          <a:xfrm>
            <a:off x="6817660" y="5040859"/>
            <a:ext cx="64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R-value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2F3433-8AC3-4A5F-A079-B191811C7870}"/>
              </a:ext>
            </a:extLst>
          </p:cNvPr>
          <p:cNvSpPr txBox="1"/>
          <p:nvPr/>
        </p:nvSpPr>
        <p:spPr>
          <a:xfrm>
            <a:off x="5483961" y="4955327"/>
            <a:ext cx="628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L-value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90BA91-2AEC-4C59-A7E4-890BBA825E14}"/>
              </a:ext>
            </a:extLst>
          </p:cNvPr>
          <p:cNvSpPr txBox="1"/>
          <p:nvPr/>
        </p:nvSpPr>
        <p:spPr>
          <a:xfrm>
            <a:off x="1853454" y="4632463"/>
            <a:ext cx="891911" cy="4616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place: x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code: NULL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27D802-D2B6-44C1-BC15-4D7717210AF2}"/>
              </a:ext>
            </a:extLst>
          </p:cNvPr>
          <p:cNvSpPr txBox="1"/>
          <p:nvPr/>
        </p:nvSpPr>
        <p:spPr>
          <a:xfrm>
            <a:off x="533464" y="4632161"/>
            <a:ext cx="898003" cy="4616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loc: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addr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(a)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code: 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C4B8A8-ABEA-4908-A457-B4D55B82178A}"/>
              </a:ext>
            </a:extLst>
          </p:cNvPr>
          <p:cNvSpPr txBox="1"/>
          <p:nvPr/>
        </p:nvSpPr>
        <p:spPr>
          <a:xfrm>
            <a:off x="1972195" y="3153909"/>
            <a:ext cx="1955024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txBody>
          <a:bodyPr wrap="square" lIns="91440" rIns="0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loc: tmp1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code: tmp0 = x * 4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         tmp1 =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addr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(a) + tmp0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2862E5-D500-455F-856F-A29EE85B0F56}"/>
              </a:ext>
            </a:extLst>
          </p:cNvPr>
          <p:cNvSpPr txBox="1"/>
          <p:nvPr/>
        </p:nvSpPr>
        <p:spPr>
          <a:xfrm>
            <a:off x="5631769" y="5570075"/>
            <a:ext cx="904415" cy="4616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loc: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addr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(b)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code: NULL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6DC06F-D29C-45D5-BAA6-8A604E8A513B}"/>
              </a:ext>
            </a:extLst>
          </p:cNvPr>
          <p:cNvSpPr txBox="1"/>
          <p:nvPr/>
        </p:nvSpPr>
        <p:spPr>
          <a:xfrm>
            <a:off x="7016208" y="5564521"/>
            <a:ext cx="891911" cy="4616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place: y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code: NULL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003CDE-716C-4C29-83B9-9FE77485C800}"/>
              </a:ext>
            </a:extLst>
          </p:cNvPr>
          <p:cNvSpPr txBox="1"/>
          <p:nvPr/>
        </p:nvSpPr>
        <p:spPr>
          <a:xfrm>
            <a:off x="4680312" y="3983637"/>
            <a:ext cx="1955024" cy="8309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txBody>
          <a:bodyPr wrap="square" lIns="91440" rIns="0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loc: tmp4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code: tmp2 = y * 4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         tmp3 =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addr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(b) + tmp2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         tmp4 =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deref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(tmp3)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B26B87-92AC-4D8A-AB86-EEA25ED7D5BA}"/>
              </a:ext>
            </a:extLst>
          </p:cNvPr>
          <p:cNvSpPr txBox="1"/>
          <p:nvPr/>
        </p:nvSpPr>
        <p:spPr>
          <a:xfrm>
            <a:off x="7558490" y="4515424"/>
            <a:ext cx="1124347" cy="4616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place: tmp5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code: tmp5 =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108C0D-E3F3-42E8-981D-6D1BE2F3A726}"/>
              </a:ext>
            </a:extLst>
          </p:cNvPr>
          <p:cNvSpPr txBox="1"/>
          <p:nvPr/>
        </p:nvSpPr>
        <p:spPr>
          <a:xfrm>
            <a:off x="7068206" y="1848074"/>
            <a:ext cx="1955024" cy="120032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txBody>
          <a:bodyPr wrap="square" lIns="91440" rIns="0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loc: tmp6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code: tmp2 = y * 4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         tmp3 =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addr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(b) + tmp2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         tmp4 =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deref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(tmp3)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         tmp5 = 2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         tmp6 = tmp4 * tmp5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D31BE3-F411-4290-876E-383B57FCB9B0}"/>
              </a:ext>
            </a:extLst>
          </p:cNvPr>
          <p:cNvSpPr txBox="1"/>
          <p:nvPr/>
        </p:nvSpPr>
        <p:spPr>
          <a:xfrm>
            <a:off x="4883468" y="579059"/>
            <a:ext cx="1955024" cy="1754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txBody>
          <a:bodyPr wrap="square" lIns="91440" rIns="0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loc: -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code: tmp0 = x * 4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         tmp1 =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addr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(a) + tmp0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         tmp2 = y * 4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         tmp3 =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addr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(b) + tmp2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         tmp4 =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deref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(tmp3)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         tmp5 = 2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         tmp6 = tmp4 * tmp5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        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deref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(tmp1) = tmp6</a:t>
            </a:r>
          </a:p>
        </p:txBody>
      </p:sp>
    </p:spTree>
    <p:extLst>
      <p:ext uri="{BB962C8B-B14F-4D97-AF65-F5344CB8AC3E}">
        <p14:creationId xmlns:p14="http://schemas.microsoft.com/office/powerpoint/2010/main" val="186372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Source code: a[x] = b[y]     (a: </a:t>
            </a:r>
            <a:r>
              <a:rPr lang="en-US" dirty="0" err="1"/>
              <a:t>int</a:t>
            </a:r>
            <a:r>
              <a:rPr lang="en-US" dirty="0"/>
              <a:t>, b: char)</a:t>
            </a:r>
          </a:p>
          <a:p>
            <a:pPr marL="0" indent="0">
              <a:buNone/>
            </a:pPr>
            <a:r>
              <a:rPr lang="en-US" dirty="0"/>
              <a:t>3-address code:</a:t>
            </a:r>
          </a:p>
          <a:p>
            <a:pPr marL="914400" lvl="2" indent="0">
              <a:buNone/>
            </a:pPr>
            <a:r>
              <a:rPr lang="en-US" dirty="0"/>
              <a:t>tmp1 = y * 1</a:t>
            </a:r>
          </a:p>
          <a:p>
            <a:pPr marL="914400" lvl="2" indent="0">
              <a:buNone/>
            </a:pPr>
            <a:r>
              <a:rPr lang="en-US" dirty="0"/>
              <a:t>tmp2 = </a:t>
            </a:r>
            <a:r>
              <a:rPr lang="en-US" dirty="0" err="1"/>
              <a:t>addr</a:t>
            </a:r>
            <a:r>
              <a:rPr lang="en-US" dirty="0"/>
              <a:t>(b) + tmp1</a:t>
            </a:r>
          </a:p>
          <a:p>
            <a:pPr marL="914400" lvl="2" indent="0">
              <a:buNone/>
            </a:pPr>
            <a:r>
              <a:rPr lang="en-US" dirty="0"/>
              <a:t>tmp3 = </a:t>
            </a:r>
            <a:r>
              <a:rPr lang="en-US" dirty="0" err="1"/>
              <a:t>deref</a:t>
            </a:r>
            <a:r>
              <a:rPr lang="en-US" dirty="0"/>
              <a:t>(tmp2)</a:t>
            </a:r>
          </a:p>
          <a:p>
            <a:pPr marL="914400" lvl="2" indent="0">
              <a:buNone/>
            </a:pPr>
            <a:endParaRPr lang="en-US" sz="1000" dirty="0"/>
          </a:p>
          <a:p>
            <a:pPr marL="914400" lvl="2" indent="0">
              <a:buNone/>
            </a:pPr>
            <a:r>
              <a:rPr lang="en-US" dirty="0"/>
              <a:t>tmp4 = x * 4</a:t>
            </a:r>
          </a:p>
          <a:p>
            <a:pPr marL="914400" lvl="2" indent="0">
              <a:buNone/>
            </a:pPr>
            <a:r>
              <a:rPr lang="en-US" dirty="0"/>
              <a:t>tmp5 = </a:t>
            </a:r>
            <a:r>
              <a:rPr lang="en-US" dirty="0" err="1"/>
              <a:t>addr</a:t>
            </a:r>
            <a:r>
              <a:rPr lang="en-US" dirty="0"/>
              <a:t>(a) + tmp4</a:t>
            </a:r>
          </a:p>
          <a:p>
            <a:pPr marL="914400" lvl="2" indent="0">
              <a:buNone/>
            </a:pPr>
            <a:r>
              <a:rPr lang="en-US" dirty="0" err="1"/>
              <a:t>deref</a:t>
            </a:r>
            <a:r>
              <a:rPr lang="en-US" dirty="0"/>
              <a:t>(tmp5) = tmp3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112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56026" y="2421154"/>
            <a:ext cx="204859" cy="33996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078764" y="1815532"/>
            <a:ext cx="3223845" cy="781468"/>
          </a:xfrm>
          <a:custGeom>
            <a:avLst/>
            <a:gdLst>
              <a:gd name="connsiteX0" fmla="*/ 0 w 3505200"/>
              <a:gd name="connsiteY0" fmla="*/ 832339 h 832339"/>
              <a:gd name="connsiteX1" fmla="*/ 1617784 w 3505200"/>
              <a:gd name="connsiteY1" fmla="*/ 691662 h 832339"/>
              <a:gd name="connsiteX2" fmla="*/ 3505200 w 3505200"/>
              <a:gd name="connsiteY2" fmla="*/ 0 h 83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5200" h="832339">
                <a:moveTo>
                  <a:pt x="0" y="832339"/>
                </a:moveTo>
                <a:cubicBezTo>
                  <a:pt x="516792" y="831362"/>
                  <a:pt x="1033584" y="830385"/>
                  <a:pt x="1617784" y="691662"/>
                </a:cubicBezTo>
                <a:cubicBezTo>
                  <a:pt x="2201984" y="552939"/>
                  <a:pt x="2853592" y="276469"/>
                  <a:pt x="35052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56026" y="3710116"/>
            <a:ext cx="187738" cy="3162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060885" y="1856960"/>
            <a:ext cx="2911414" cy="2028508"/>
          </a:xfrm>
          <a:custGeom>
            <a:avLst/>
            <a:gdLst>
              <a:gd name="connsiteX0" fmla="*/ 0 w 3454197"/>
              <a:gd name="connsiteY0" fmla="*/ 2180493 h 2180493"/>
              <a:gd name="connsiteX1" fmla="*/ 3294185 w 3454197"/>
              <a:gd name="connsiteY1" fmla="*/ 1652954 h 2180493"/>
              <a:gd name="connsiteX2" fmla="*/ 2637692 w 3454197"/>
              <a:gd name="connsiteY2" fmla="*/ 0 h 218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4197" h="2180493">
                <a:moveTo>
                  <a:pt x="0" y="2180493"/>
                </a:moveTo>
                <a:cubicBezTo>
                  <a:pt x="1427285" y="2098431"/>
                  <a:pt x="2854570" y="2016369"/>
                  <a:pt x="3294185" y="1652954"/>
                </a:cubicBezTo>
                <a:cubicBezTo>
                  <a:pt x="3733800" y="1289539"/>
                  <a:pt x="3185746" y="644769"/>
                  <a:pt x="2637692" y="0"/>
                </a:cubicBez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>
            <a:off x="4384431" y="2414954"/>
            <a:ext cx="293077" cy="1207477"/>
          </a:xfrm>
          <a:prstGeom prst="rightBrace">
            <a:avLst/>
          </a:prstGeom>
          <a:ln w="127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937970" y="1876582"/>
            <a:ext cx="1208757" cy="1054880"/>
          </a:xfrm>
          <a:custGeom>
            <a:avLst/>
            <a:gdLst>
              <a:gd name="connsiteX0" fmla="*/ 0 w 770280"/>
              <a:gd name="connsiteY0" fmla="*/ 0 h 1078523"/>
              <a:gd name="connsiteX1" fmla="*/ 750277 w 770280"/>
              <a:gd name="connsiteY1" fmla="*/ 480646 h 1078523"/>
              <a:gd name="connsiteX2" fmla="*/ 480647 w 770280"/>
              <a:gd name="connsiteY2" fmla="*/ 1078523 h 107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280" h="1078523">
                <a:moveTo>
                  <a:pt x="0" y="0"/>
                </a:moveTo>
                <a:cubicBezTo>
                  <a:pt x="335084" y="150446"/>
                  <a:pt x="670169" y="300892"/>
                  <a:pt x="750277" y="480646"/>
                </a:cubicBezTo>
                <a:cubicBezTo>
                  <a:pt x="830385" y="660400"/>
                  <a:pt x="655516" y="869461"/>
                  <a:pt x="480647" y="1078523"/>
                </a:cubicBezTo>
              </a:path>
            </a:pathLst>
          </a:custGeom>
          <a:noFill/>
          <a:ln w="12700">
            <a:solidFill>
              <a:srgbClr val="CC00CC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08579" y="2623180"/>
            <a:ext cx="144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CC"/>
                </a:solidFill>
              </a:rPr>
              <a:t>wants </a:t>
            </a:r>
            <a:r>
              <a:rPr lang="en-US" dirty="0" err="1">
                <a:solidFill>
                  <a:srgbClr val="CC00CC"/>
                </a:solidFill>
              </a:rPr>
              <a:t>r-value</a:t>
            </a:r>
            <a:endParaRPr lang="en-US" dirty="0">
              <a:solidFill>
                <a:srgbClr val="CC00CC"/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 rot="10800000">
            <a:off x="1200947" y="3895344"/>
            <a:ext cx="315504" cy="758718"/>
          </a:xfrm>
          <a:prstGeom prst="rightBrace">
            <a:avLst/>
          </a:prstGeom>
          <a:ln w="127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66023" y="1822114"/>
            <a:ext cx="2169297" cy="2368062"/>
          </a:xfrm>
          <a:custGeom>
            <a:avLst/>
            <a:gdLst>
              <a:gd name="connsiteX0" fmla="*/ 2326675 w 2326675"/>
              <a:gd name="connsiteY0" fmla="*/ 0 h 2368062"/>
              <a:gd name="connsiteX1" fmla="*/ 181351 w 2326675"/>
              <a:gd name="connsiteY1" fmla="*/ 1090247 h 2368062"/>
              <a:gd name="connsiteX2" fmla="*/ 263413 w 2326675"/>
              <a:gd name="connsiteY2" fmla="*/ 2368062 h 236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6675" h="2368062">
                <a:moveTo>
                  <a:pt x="2326675" y="0"/>
                </a:moveTo>
                <a:cubicBezTo>
                  <a:pt x="1425951" y="347785"/>
                  <a:pt x="525228" y="695570"/>
                  <a:pt x="181351" y="1090247"/>
                </a:cubicBezTo>
                <a:cubicBezTo>
                  <a:pt x="-162526" y="1484924"/>
                  <a:pt x="50443" y="1926493"/>
                  <a:pt x="263413" y="2368062"/>
                </a:cubicBezTo>
              </a:path>
            </a:pathLst>
          </a:custGeom>
          <a:noFill/>
          <a:ln w="12700">
            <a:solidFill>
              <a:srgbClr val="CC00CC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6995" y="2777854"/>
            <a:ext cx="142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CC"/>
                </a:solidFill>
              </a:rPr>
              <a:t>wants l-value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589116" y="4440346"/>
            <a:ext cx="2537407" cy="363415"/>
          </a:xfrm>
          <a:prstGeom prst="roundRect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493556" y="1443683"/>
            <a:ext cx="257908" cy="386792"/>
          </a:xfrm>
          <a:prstGeom prst="ellips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802593" y="1738176"/>
            <a:ext cx="1749829" cy="2883877"/>
          </a:xfrm>
          <a:custGeom>
            <a:avLst/>
            <a:gdLst>
              <a:gd name="connsiteX0" fmla="*/ 0 w 1749829"/>
              <a:gd name="connsiteY0" fmla="*/ 0 h 2883877"/>
              <a:gd name="connsiteX1" fmla="*/ 1746738 w 1749829"/>
              <a:gd name="connsiteY1" fmla="*/ 1676400 h 2883877"/>
              <a:gd name="connsiteX2" fmla="*/ 339969 w 1749829"/>
              <a:gd name="connsiteY2" fmla="*/ 2883877 h 288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829" h="2883877">
                <a:moveTo>
                  <a:pt x="0" y="0"/>
                </a:moveTo>
                <a:cubicBezTo>
                  <a:pt x="845038" y="597877"/>
                  <a:pt x="1690077" y="1195754"/>
                  <a:pt x="1746738" y="1676400"/>
                </a:cubicBezTo>
                <a:cubicBezTo>
                  <a:pt x="1803399" y="2157046"/>
                  <a:pt x="1071684" y="2520461"/>
                  <a:pt x="339969" y="2883877"/>
                </a:cubicBezTo>
              </a:path>
            </a:pathLst>
          </a:custGeom>
          <a:noFill/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1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8" grpId="0" animBg="1"/>
      <p:bldP spid="19" grpId="0" animBg="1"/>
      <p:bldP spid="20" grpId="0"/>
      <p:bldP spid="22" grpId="0" animBg="1"/>
      <p:bldP spid="23" grpId="0" animBg="1"/>
      <p:bldP spid="24" grpId="0"/>
      <p:bldP spid="25" grpId="0" animBg="1"/>
      <p:bldP spid="26" grpId="0" animBg="1"/>
      <p:bldP spid="27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6819"/>
            <a:ext cx="7886700" cy="11181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Source code:  a[ a[ u ] ] = 0</a:t>
            </a:r>
          </a:p>
          <a:p>
            <a:pPr marL="0" indent="0">
              <a:buNone/>
            </a:pPr>
            <a:r>
              <a:rPr lang="en-US" dirty="0"/>
              <a:t>Work out the 3-addr code at each node: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8686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87911" y="271795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6065" y="3420054"/>
            <a:ext cx="530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 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6996" y="4378681"/>
            <a:ext cx="530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 ]</a:t>
            </a:r>
          </a:p>
        </p:txBody>
      </p:sp>
      <p:cxnSp>
        <p:nvCxnSpPr>
          <p:cNvPr id="11" name="Straight Connector 10"/>
          <p:cNvCxnSpPr>
            <a:stCxn id="7" idx="2"/>
            <a:endCxn id="8" idx="0"/>
          </p:cNvCxnSpPr>
          <p:nvPr/>
        </p:nvCxnSpPr>
        <p:spPr>
          <a:xfrm>
            <a:off x="3541523" y="4004829"/>
            <a:ext cx="680931" cy="373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24182" y="4471013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a</a:t>
            </a:r>
          </a:p>
        </p:txBody>
      </p:sp>
      <p:cxnSp>
        <p:nvCxnSpPr>
          <p:cNvPr id="16" name="Straight Connector 15"/>
          <p:cNvCxnSpPr>
            <a:stCxn id="7" idx="2"/>
            <a:endCxn id="14" idx="0"/>
          </p:cNvCxnSpPr>
          <p:nvPr/>
        </p:nvCxnSpPr>
        <p:spPr>
          <a:xfrm flipH="1">
            <a:off x="2888755" y="4004829"/>
            <a:ext cx="652768" cy="466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1" idx="0"/>
          </p:cNvCxnSpPr>
          <p:nvPr/>
        </p:nvCxnSpPr>
        <p:spPr>
          <a:xfrm>
            <a:off x="4222454" y="4937344"/>
            <a:ext cx="680931" cy="466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05113" y="5403528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a</a:t>
            </a:r>
          </a:p>
        </p:txBody>
      </p:sp>
      <p:cxnSp>
        <p:nvCxnSpPr>
          <p:cNvPr id="30" name="Straight Connector 29"/>
          <p:cNvCxnSpPr>
            <a:endCxn id="29" idx="0"/>
          </p:cNvCxnSpPr>
          <p:nvPr/>
        </p:nvCxnSpPr>
        <p:spPr>
          <a:xfrm flipH="1">
            <a:off x="3569686" y="4937344"/>
            <a:ext cx="652768" cy="466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38812" y="5403528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u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08901" y="3533903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0</a:t>
            </a:r>
          </a:p>
        </p:txBody>
      </p:sp>
      <p:cxnSp>
        <p:nvCxnSpPr>
          <p:cNvPr id="33" name="Straight Connector 32"/>
          <p:cNvCxnSpPr>
            <a:endCxn id="7" idx="0"/>
          </p:cNvCxnSpPr>
          <p:nvPr/>
        </p:nvCxnSpPr>
        <p:spPr>
          <a:xfrm flipH="1">
            <a:off x="3541523" y="3149770"/>
            <a:ext cx="1134755" cy="270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2" idx="0"/>
          </p:cNvCxnSpPr>
          <p:nvPr/>
        </p:nvCxnSpPr>
        <p:spPr>
          <a:xfrm>
            <a:off x="4676278" y="3149770"/>
            <a:ext cx="1197196" cy="384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36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3943" y="2328334"/>
            <a:ext cx="7886700" cy="1743604"/>
          </a:xfrm>
        </p:spPr>
        <p:txBody>
          <a:bodyPr anchor="ctr" anchorCtr="1">
            <a:normAutofit/>
          </a:bodyPr>
          <a:lstStyle/>
          <a:p>
            <a:pPr algn="ctr"/>
            <a:r>
              <a:rPr lang="en-US" sz="3600" i="1" dirty="0"/>
              <a:t>Multi-way branches</a:t>
            </a:r>
            <a:br>
              <a:rPr lang="en-US" sz="3600" i="1" dirty="0"/>
            </a:br>
            <a:r>
              <a:rPr lang="en-US" sz="3600" i="1" dirty="0"/>
              <a:t>(</a:t>
            </a:r>
            <a:r>
              <a:rPr lang="en-US" sz="3600" i="1"/>
              <a:t>Switch statements</a:t>
            </a:r>
            <a:r>
              <a:rPr lang="en-US" sz="3600" i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114</a:t>
            </a:fld>
            <a:endParaRPr lang="en-US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13943" y="575253"/>
            <a:ext cx="3932527" cy="8451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Intermediate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27860238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9F4395-CD16-4387-B6FC-EDD49310BABD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115</a:t>
            </a:fld>
            <a:endParaRPr lang="en-US" altLang="en-US" sz="100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300" dirty="0"/>
              <a:t>Multi-way branches: switch statements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en-US" sz="2800" dirty="0"/>
              <a:t>Goal: generate code to choose between a fixed set of alternatives based on the value of an expression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Implementation Choices: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i="1" dirty="0"/>
              <a:t>linear search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100" dirty="0"/>
              <a:t>best for a small number of case labels (</a:t>
            </a:r>
            <a:r>
              <a:rPr lang="en-US" altLang="en-US" sz="2100" dirty="0">
                <a:sym typeface="Symbol" panose="05050102010706020507" pitchFamily="18" charset="2"/>
              </a:rPr>
              <a:t> 3 or 4)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100" dirty="0">
                <a:sym typeface="Symbol" panose="05050102010706020507" pitchFamily="18" charset="2"/>
              </a:rPr>
              <a:t>cost increases with no. of case labels; later cases more expensive.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i="1" u="sng" dirty="0">
                <a:sym typeface="Symbol" panose="05050102010706020507" pitchFamily="18" charset="2"/>
              </a:rPr>
              <a:t>binary search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100" dirty="0">
                <a:sym typeface="Symbol" panose="05050102010706020507" pitchFamily="18" charset="2"/>
              </a:rPr>
              <a:t>best for a moderate number of case labels ( 4 – 8)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100" dirty="0">
                <a:sym typeface="Symbol" panose="05050102010706020507" pitchFamily="18" charset="2"/>
              </a:rPr>
              <a:t>cost increases with no. of case labels.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i="1" u="sng" dirty="0">
                <a:sym typeface="Symbol" panose="05050102010706020507" pitchFamily="18" charset="2"/>
              </a:rPr>
              <a:t>jump tables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100" dirty="0">
                <a:sym typeface="Symbol" panose="05050102010706020507" pitchFamily="18" charset="2"/>
              </a:rPr>
              <a:t>best for large no. of case labels ( 8)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100" dirty="0">
                <a:sym typeface="Symbol" panose="05050102010706020507" pitchFamily="18" charset="2"/>
              </a:rPr>
              <a:t>may take a large amount of space if the labels are not clustered.</a:t>
            </a:r>
          </a:p>
          <a:p>
            <a:pPr marL="1131888" lvl="2" indent="-438150" eaLnBrk="1" hangingPunct="1">
              <a:lnSpc>
                <a:spcPct val="90000"/>
              </a:lnSpc>
            </a:pPr>
            <a:endParaRPr lang="en-US" altLang="en-US" sz="21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8243754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D89657-C840-409F-AFC8-A24BF808D017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116</a:t>
            </a:fld>
            <a:endParaRPr lang="en-US" altLang="en-US" sz="100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Background: Jump Tables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dirty="0"/>
              <a:t>A jump table is an array of code addresses:</a:t>
            </a:r>
          </a:p>
          <a:p>
            <a:pPr lvl="1" eaLnBrk="1" hangingPunct="1"/>
            <a:r>
              <a:rPr lang="en-US" altLang="en-US" sz="2200" i="1" dirty="0" err="1"/>
              <a:t>Tbl</a:t>
            </a:r>
            <a:r>
              <a:rPr lang="en-US" altLang="en-US" sz="2200" dirty="0"/>
              <a:t>[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/>
              <a:t> ] is the address of the code to execute if the expression evaluates to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/>
            <a:r>
              <a:rPr lang="en-US" altLang="en-US" sz="2200" dirty="0">
                <a:cs typeface="Times New Roman" panose="02020603050405020304" pitchFamily="18" charset="0"/>
              </a:rPr>
              <a:t>if the set of case labels have “holes”, the correspond jump table entries point to the default case.</a:t>
            </a:r>
          </a:p>
          <a:p>
            <a:pPr eaLnBrk="1" hangingPunct="1"/>
            <a:r>
              <a:rPr lang="en-US" altLang="en-US" sz="2600" dirty="0">
                <a:cs typeface="Times New Roman" panose="02020603050405020304" pitchFamily="18" charset="0"/>
              </a:rPr>
              <a:t> </a:t>
            </a:r>
            <a:r>
              <a:rPr lang="en-US" altLang="en-US" sz="2600" i="1" u="sng" dirty="0">
                <a:cs typeface="Times New Roman" panose="02020603050405020304" pitchFamily="18" charset="0"/>
              </a:rPr>
              <a:t>Bounds checks</a:t>
            </a:r>
            <a:r>
              <a:rPr lang="en-US" altLang="en-US" sz="2600" dirty="0">
                <a:cs typeface="Times New Roman" panose="02020603050405020304" pitchFamily="18" charset="0"/>
              </a:rPr>
              <a:t>: </a:t>
            </a:r>
          </a:p>
          <a:p>
            <a:pPr lvl="1" eaLnBrk="1" hangingPunct="1"/>
            <a:r>
              <a:rPr lang="en-US" altLang="en-US" sz="2200" dirty="0">
                <a:cs typeface="Times New Roman" panose="02020603050405020304" pitchFamily="18" charset="0"/>
              </a:rPr>
              <a:t>Before indexing into a jump table, we must check that the expression value is within the proper bounds (if not, jump to the default case).</a:t>
            </a:r>
          </a:p>
          <a:p>
            <a:pPr lvl="1" eaLnBrk="1" hangingPunct="1"/>
            <a:r>
              <a:rPr lang="en-US" altLang="en-US" sz="2200" dirty="0">
                <a:cs typeface="Times New Roman" panose="02020603050405020304" pitchFamily="18" charset="0"/>
              </a:rPr>
              <a:t>The check 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en-US" sz="1800" i="1" dirty="0" err="1">
                <a:cs typeface="Times New Roman" panose="02020603050405020304" pitchFamily="18" charset="0"/>
              </a:rPr>
              <a:t>lower_bound</a:t>
            </a:r>
            <a:r>
              <a:rPr lang="en-US" altLang="en-US" sz="1800" i="1" dirty="0">
                <a:cs typeface="Times New Roman" panose="02020603050405020304" pitchFamily="18" charset="0"/>
              </a:rPr>
              <a:t> </a:t>
            </a:r>
            <a:r>
              <a:rPr lang="en-US" altLang="en-US" sz="1800" i="1" dirty="0"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1800" i="1" dirty="0" err="1">
                <a:cs typeface="Times New Roman" panose="02020603050405020304" pitchFamily="18" charset="0"/>
                <a:sym typeface="Symbol" panose="05050102010706020507" pitchFamily="18" charset="2"/>
              </a:rPr>
              <a:t>exp_value</a:t>
            </a:r>
            <a:r>
              <a:rPr lang="en-US" altLang="en-US" sz="1800" i="1" dirty="0">
                <a:cs typeface="Times New Roman" panose="02020603050405020304" pitchFamily="18" charset="0"/>
                <a:sym typeface="Symbol" panose="05050102010706020507" pitchFamily="18" charset="2"/>
              </a:rPr>
              <a:t>  upper bound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cs typeface="Times New Roman" panose="02020603050405020304" pitchFamily="18" charset="0"/>
                <a:sym typeface="Symbol" panose="05050102010706020507" pitchFamily="18" charset="2"/>
              </a:rPr>
              <a:t>can be implemented using a single unsigned comparison.</a:t>
            </a:r>
          </a:p>
        </p:txBody>
      </p:sp>
    </p:spTree>
    <p:extLst>
      <p:ext uri="{BB962C8B-B14F-4D97-AF65-F5344CB8AC3E}">
        <p14:creationId xmlns:p14="http://schemas.microsoft.com/office/powerpoint/2010/main" val="347908352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409D03-72AE-4AE8-9385-019B2DB6E8F4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117</a:t>
            </a:fld>
            <a:endParaRPr lang="en-US" altLang="en-US" sz="100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365760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dirty="0"/>
              <a:t>Jump Tables: cont’d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365125" y="1325563"/>
            <a:ext cx="8229600" cy="2341562"/>
          </a:xfrm>
        </p:spPr>
        <p:txBody>
          <a:bodyPr/>
          <a:lstStyle/>
          <a:p>
            <a:pPr eaLnBrk="1" hangingPunct="1"/>
            <a:r>
              <a:rPr lang="en-US" altLang="en-US" sz="2600"/>
              <a:t>Given a </a:t>
            </a:r>
            <a:r>
              <a:rPr lang="en-US" altLang="en-US" sz="2600" b="1" i="1"/>
              <a:t>switch</a:t>
            </a:r>
            <a:r>
              <a:rPr lang="en-US" altLang="en-US" sz="2600"/>
              <a:t> with max. and min. case labels </a:t>
            </a:r>
            <a:r>
              <a:rPr lang="en-US" altLang="en-US" sz="2600" i="1"/>
              <a:t>c</a:t>
            </a:r>
            <a:r>
              <a:rPr lang="en-US" altLang="en-US" sz="2600" i="1" baseline="-25000"/>
              <a:t>max</a:t>
            </a:r>
            <a:r>
              <a:rPr lang="en-US" altLang="en-US" sz="2600"/>
              <a:t> and </a:t>
            </a:r>
            <a:r>
              <a:rPr lang="en-US" altLang="en-US" sz="2600" i="1"/>
              <a:t>c</a:t>
            </a:r>
            <a:r>
              <a:rPr lang="en-US" altLang="en-US" sz="2600" i="1" baseline="-25000"/>
              <a:t>min</a:t>
            </a:r>
            <a:r>
              <a:rPr lang="en-US" altLang="en-US" sz="2600"/>
              <a:t>, the jump table is accessed as follows:</a:t>
            </a:r>
          </a:p>
        </p:txBody>
      </p:sp>
      <p:graphicFrame>
        <p:nvGraphicFramePr>
          <p:cNvPr id="233755" name="Group 283"/>
          <p:cNvGraphicFramePr>
            <a:graphicFrameLocks noGrp="1"/>
          </p:cNvGraphicFramePr>
          <p:nvPr>
            <p:ph sz="quarter" idx="1"/>
          </p:nvPr>
        </p:nvGraphicFramePr>
        <p:xfrm>
          <a:off x="365125" y="2489200"/>
          <a:ext cx="6035675" cy="3811655"/>
        </p:xfrm>
        <a:graphic>
          <a:graphicData uri="http://schemas.openxmlformats.org/drawingml/2006/table">
            <a:tbl>
              <a:tblPr/>
              <a:tblGrid>
                <a:gridCol w="603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4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</a:txBody>
                  <a:tcPr marT="45713" marB="45713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 value of expression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=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 c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min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 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  <a:sym typeface="Symbol" pitchFamily="18" charset="2"/>
                        </a:rPr>
                        <a:t>u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max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 c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 goto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DefaultCase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= JmpTbl_BaseAddr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+= 4*t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6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jmp *t1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33778" name="Group 306"/>
          <p:cNvGraphicFramePr>
            <a:graphicFrameLocks noGrp="1"/>
          </p:cNvGraphicFramePr>
          <p:nvPr>
            <p:ph sz="quarter" idx="2"/>
          </p:nvPr>
        </p:nvGraphicFramePr>
        <p:xfrm>
          <a:off x="6583363" y="2514600"/>
          <a:ext cx="2209800" cy="3756097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Cost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(cycles)</a:t>
                      </a:r>
                    </a:p>
                  </a:txBody>
                  <a:tcPr marT="45713" marB="45713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    …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     1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4 to 6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     1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     1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3 to 5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:   10 to 14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4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CF4CA9-1D79-4176-9497-A490D104E259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118</a:t>
            </a:fld>
            <a:endParaRPr lang="en-US" altLang="en-US" sz="100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Jump Tables: Space Costs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jump table with max. and min. case labels </a:t>
            </a:r>
            <a:r>
              <a:rPr lang="en-US" altLang="en-US" i="1"/>
              <a:t>c</a:t>
            </a:r>
            <a:r>
              <a:rPr lang="en-US" altLang="en-US" i="1" baseline="-25000"/>
              <a:t>max</a:t>
            </a:r>
            <a:r>
              <a:rPr lang="en-US" altLang="en-US"/>
              <a:t> and </a:t>
            </a:r>
            <a:r>
              <a:rPr lang="en-US" altLang="en-US" i="1"/>
              <a:t>c</a:t>
            </a:r>
            <a:r>
              <a:rPr lang="en-US" altLang="en-US" i="1" baseline="-25000"/>
              <a:t>min </a:t>
            </a:r>
            <a:r>
              <a:rPr lang="en-US" altLang="en-US"/>
              <a:t>needs</a:t>
            </a:r>
            <a:r>
              <a:rPr lang="en-US" altLang="en-US" i="1"/>
              <a:t> </a:t>
            </a:r>
            <a:r>
              <a:rPr lang="en-US" altLang="en-US">
                <a:sym typeface="Symbol" panose="05050102010706020507" pitchFamily="18" charset="2"/>
              </a:rPr>
              <a:t> </a:t>
            </a:r>
            <a:r>
              <a:rPr lang="en-US" altLang="en-US" i="1"/>
              <a:t>c</a:t>
            </a:r>
            <a:r>
              <a:rPr lang="en-US" altLang="en-US" i="1" baseline="-25000"/>
              <a:t>max</a:t>
            </a:r>
            <a:r>
              <a:rPr lang="en-US" altLang="en-US"/>
              <a:t> – </a:t>
            </a:r>
            <a:r>
              <a:rPr lang="en-US" altLang="en-US" i="1"/>
              <a:t>c</a:t>
            </a:r>
            <a:r>
              <a:rPr lang="en-US" altLang="en-US" i="1" baseline="-25000"/>
              <a:t>min  </a:t>
            </a:r>
            <a:r>
              <a:rPr lang="en-US" altLang="en-US"/>
              <a:t>entries.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This can be wasteful if the entries aren’t “dense enough”, e.g.: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switch (x) 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   case 1: …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   case 1000: …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   case 1000000: …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Define the </a:t>
            </a:r>
            <a:r>
              <a:rPr lang="en-US" altLang="en-US" i="1" u="sng"/>
              <a:t>density</a:t>
            </a:r>
            <a:r>
              <a:rPr lang="en-US" altLang="en-US"/>
              <a:t> of a set of case labels as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density = no. of case labels / (</a:t>
            </a:r>
            <a:r>
              <a:rPr lang="en-US" altLang="en-US" i="1"/>
              <a:t>c</a:t>
            </a:r>
            <a:r>
              <a:rPr lang="en-US" altLang="en-US" i="1" baseline="-25000"/>
              <a:t>max</a:t>
            </a:r>
            <a:r>
              <a:rPr lang="en-US" altLang="en-US"/>
              <a:t> </a:t>
            </a:r>
            <a:r>
              <a:rPr lang="en-US" altLang="en-US">
                <a:latin typeface="Arial" panose="020B0604020202020204" pitchFamily="34" charset="0"/>
              </a:rPr>
              <a:t>–</a:t>
            </a:r>
            <a:r>
              <a:rPr lang="en-US" altLang="en-US"/>
              <a:t> </a:t>
            </a:r>
            <a:r>
              <a:rPr lang="en-US" altLang="en-US" i="1"/>
              <a:t>c</a:t>
            </a:r>
            <a:r>
              <a:rPr lang="en-US" altLang="en-US" i="1" baseline="-25000"/>
              <a:t>min </a:t>
            </a:r>
            <a:r>
              <a:rPr lang="en-US" altLang="en-US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Compilers will not generate a jump table if density below some threshold (typically, 0.5).</a:t>
            </a:r>
          </a:p>
        </p:txBody>
      </p:sp>
    </p:spTree>
    <p:extLst>
      <p:ext uri="{BB962C8B-B14F-4D97-AF65-F5344CB8AC3E}">
        <p14:creationId xmlns:p14="http://schemas.microsoft.com/office/powerpoint/2010/main" val="54319688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E26EB5-6CE2-46E2-A72E-2F130F246723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119</a:t>
            </a:fld>
            <a:endParaRPr lang="en-US" altLang="en-US" sz="100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 dirty="0"/>
              <a:t>Switch Statements: Overall Algorithm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0" indent="-571500" eaLnBrk="1" hangingPunct="1">
              <a:lnSpc>
                <a:spcPct val="90000"/>
              </a:lnSpc>
            </a:pPr>
            <a:r>
              <a:rPr lang="en-US" altLang="en-US" dirty="0"/>
              <a:t>if no. of case labels is small (</a:t>
            </a:r>
            <a:r>
              <a:rPr lang="en-US" altLang="en-US" dirty="0">
                <a:sym typeface="Symbol" panose="05050102010706020507" pitchFamily="18" charset="2"/>
              </a:rPr>
              <a:t> ~ 8), use linear or binary search.</a:t>
            </a:r>
          </a:p>
          <a:p>
            <a:pPr marL="839788" lvl="1" indent="-495300" eaLnBrk="1" hangingPunct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use no. of case labels to decide between the two.</a:t>
            </a:r>
          </a:p>
          <a:p>
            <a:pPr marL="571500" indent="-571500" eaLnBrk="1" hangingPunct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if density  threshold (~ 0.5) :</a:t>
            </a:r>
          </a:p>
          <a:p>
            <a:pPr marL="1131888" lvl="2" indent="-438150" eaLnBrk="1" hangingPunct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generate a jump table;</a:t>
            </a:r>
          </a:p>
          <a:p>
            <a:pPr marL="839788" lvl="1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</a:t>
            </a:r>
            <a:r>
              <a:rPr lang="en-US" altLang="en-US" sz="3000" dirty="0">
                <a:latin typeface="Arial" panose="020B0604020202020204" pitchFamily="34" charset="0"/>
                <a:sym typeface="Symbol" panose="05050102010706020507" pitchFamily="18" charset="2"/>
              </a:rPr>
              <a:t>else :</a:t>
            </a:r>
          </a:p>
          <a:p>
            <a:pPr marL="1131888" lvl="2" indent="-438150" eaLnBrk="1" hangingPunct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divide the set of case labels into sub-ranges </a:t>
            </a:r>
            <a:r>
              <a:rPr lang="en-US" altLang="en-US" dirty="0" err="1">
                <a:sym typeface="Symbol" panose="05050102010706020507" pitchFamily="18" charset="2"/>
              </a:rPr>
              <a:t>s.t.</a:t>
            </a:r>
            <a:r>
              <a:rPr lang="en-US" altLang="en-US" dirty="0">
                <a:sym typeface="Symbol" panose="05050102010706020507" pitchFamily="18" charset="2"/>
              </a:rPr>
              <a:t> each sub-range has density  threshold;</a:t>
            </a:r>
          </a:p>
          <a:p>
            <a:pPr marL="1131888" lvl="2" indent="-438150" eaLnBrk="1" hangingPunct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generate code to use binary search to choose amongst the sub-ranges;</a:t>
            </a:r>
          </a:p>
          <a:p>
            <a:pPr marL="1131888" lvl="2" indent="-438150" eaLnBrk="1" hangingPunct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handle each sub-range recursively.</a:t>
            </a:r>
          </a:p>
        </p:txBody>
      </p:sp>
    </p:spTree>
    <p:extLst>
      <p:ext uri="{BB962C8B-B14F-4D97-AF65-F5344CB8AC3E}">
        <p14:creationId xmlns:p14="http://schemas.microsoft.com/office/powerpoint/2010/main" val="1364371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87F457-C365-4DEE-BC33-A77EC499D7E4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0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365760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dirty="0"/>
              <a:t>Approach</a:t>
            </a:r>
          </a:p>
        </p:txBody>
      </p:sp>
      <p:sp>
        <p:nvSpPr>
          <p:cNvPr id="16391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630936" y="1417319"/>
            <a:ext cx="8229600" cy="485452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dirty="0"/>
              <a:t>Recursively traverse the syntax tree:</a:t>
            </a:r>
          </a:p>
          <a:p>
            <a:pPr marL="457200" lvl="1">
              <a:spcAft>
                <a:spcPts val="600"/>
              </a:spcAft>
            </a:pPr>
            <a:r>
              <a:rPr lang="en-US" altLang="en-US" dirty="0"/>
              <a:t>Node type determines action at each node</a:t>
            </a:r>
          </a:p>
          <a:p>
            <a:pPr marL="457200" lvl="1">
              <a:spcAft>
                <a:spcPts val="600"/>
              </a:spcAft>
            </a:pPr>
            <a:r>
              <a:rPr lang="en-US" altLang="en-US" dirty="0"/>
              <a:t>Code for each node is a list of three-address instructions</a:t>
            </a:r>
          </a:p>
          <a:p>
            <a:pPr marL="457200" lvl="1">
              <a:spcAft>
                <a:spcPts val="600"/>
              </a:spcAft>
            </a:pPr>
            <a:r>
              <a:rPr lang="en-US" altLang="en-US" dirty="0"/>
              <a:t>Generate code for each node after processing its children</a:t>
            </a:r>
          </a:p>
          <a:p>
            <a:pPr marL="685800" lvl="2"/>
            <a:r>
              <a:rPr lang="en-US" altLang="en-US" dirty="0"/>
              <a:t>at each syntax tree node, create a list of instructions that executes the computation for the syntax tree rooted at the node</a:t>
            </a:r>
          </a:p>
          <a:p>
            <a:pPr marL="685800" lvl="2"/>
            <a:r>
              <a:rPr lang="en-US" altLang="en-US" dirty="0"/>
              <a:t>glue together the instructions for its children, plus code specific to that node</a:t>
            </a:r>
          </a:p>
        </p:txBody>
      </p:sp>
    </p:spTree>
    <p:extLst>
      <p:ext uri="{BB962C8B-B14F-4D97-AF65-F5344CB8AC3E}">
        <p14:creationId xmlns:p14="http://schemas.microsoft.com/office/powerpoint/2010/main" val="200980449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3943" y="2799916"/>
            <a:ext cx="7886700" cy="1272021"/>
          </a:xfrm>
        </p:spPr>
        <p:txBody>
          <a:bodyPr anchor="ctr" anchorCtr="1">
            <a:normAutofit/>
          </a:bodyPr>
          <a:lstStyle/>
          <a:p>
            <a:pPr algn="ctr"/>
            <a:r>
              <a:rPr lang="en-US" sz="3600" i="1" dirty="0"/>
              <a:t>Code generation for expressions II</a:t>
            </a:r>
            <a:br>
              <a:rPr lang="en-US" sz="3600" i="1" dirty="0"/>
            </a:br>
            <a:r>
              <a:rPr lang="en-US" sz="3600" i="1" dirty="0"/>
              <a:t>evaluation order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046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C905233-A699-4281-B157-6BBD70BC5EE3}" type="slidenum">
              <a:rPr lang="en-US" altLang="en-US" sz="1400">
                <a:latin typeface="Arial" panose="020B0604020202020204" pitchFamily="34" charset="0"/>
              </a:rPr>
              <a:pPr eaLnBrk="1" hangingPunct="1"/>
              <a:t>121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Evaluation-order optimization</a:t>
            </a:r>
          </a:p>
        </p:txBody>
      </p:sp>
      <p:sp>
        <p:nvSpPr>
          <p:cNvPr id="512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305800" cy="4830763"/>
          </a:xfrm>
        </p:spPr>
        <p:txBody>
          <a:bodyPr/>
          <a:lstStyle/>
          <a:p>
            <a:pPr marL="457200" eaLnBrk="1" hangingPunct="1">
              <a:spcAft>
                <a:spcPts val="1200"/>
              </a:spcAft>
            </a:pPr>
            <a:r>
              <a:rPr lang="en-US" altLang="en-US" b="1" dirty="0"/>
              <a:t>Goal</a:t>
            </a:r>
            <a:r>
              <a:rPr lang="en-US" altLang="en-US" dirty="0"/>
              <a:t>: Choose an evaluation order for the subexpressions of an expression so as to minimize the no. of registers used</a:t>
            </a:r>
          </a:p>
          <a:p>
            <a:pPr marL="457200" eaLnBrk="1" hangingPunct="1"/>
            <a:r>
              <a:rPr lang="en-US" altLang="en-US" b="1" dirty="0"/>
              <a:t>Algorithm</a:t>
            </a:r>
            <a:r>
              <a:rPr lang="en-US" altLang="en-US" dirty="0"/>
              <a:t>: Given a syntax tree for an expression: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dirty="0"/>
              <a:t>[</a:t>
            </a:r>
            <a:r>
              <a:rPr lang="en-US" altLang="en-US" b="1" dirty="0"/>
              <a:t>Pass 1</a:t>
            </a:r>
            <a:r>
              <a:rPr lang="en-US" altLang="en-US" dirty="0"/>
              <a:t>]: Use a </a:t>
            </a:r>
            <a:r>
              <a:rPr lang="en-US" altLang="en-US" dirty="0" err="1"/>
              <a:t>postorder</a:t>
            </a:r>
            <a:r>
              <a:rPr lang="en-US" altLang="en-US" dirty="0"/>
              <a:t> traversal to assign a label to each syntax tree node</a:t>
            </a:r>
          </a:p>
          <a:p>
            <a:pPr marL="914400" lvl="2" indent="0"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0000FF"/>
                </a:solidFill>
              </a:rPr>
              <a:t>The label of a node gives the max. no. of registers needed to evaluate the subexpression rooted at that node.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dirty="0"/>
              <a:t>[</a:t>
            </a:r>
            <a:r>
              <a:rPr lang="en-US" altLang="en-US" b="1" dirty="0"/>
              <a:t>Pass 2</a:t>
            </a:r>
            <a:r>
              <a:rPr lang="en-US" altLang="en-US" dirty="0"/>
              <a:t>]: Traverse the expression tree and generate code, using node labels to guide which subexpression gets evaluated first</a:t>
            </a:r>
          </a:p>
        </p:txBody>
      </p:sp>
    </p:spTree>
    <p:extLst>
      <p:ext uri="{BB962C8B-B14F-4D97-AF65-F5344CB8AC3E}">
        <p14:creationId xmlns:p14="http://schemas.microsoft.com/office/powerpoint/2010/main" val="186325502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A3675C6-D8C6-432A-BC62-D826376B706B}" type="slidenum">
              <a:rPr lang="en-US" altLang="en-US" sz="1400">
                <a:latin typeface="Arial" panose="020B0604020202020204" pitchFamily="34" charset="0"/>
              </a:rPr>
              <a:pPr eaLnBrk="1" hangingPunct="1"/>
              <a:t>122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002732" cy="96125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Labeling: </a:t>
            </a:r>
            <a:r>
              <a:rPr lang="en-US" altLang="en-US" i="1" dirty="0" err="1"/>
              <a:t>Sethi</a:t>
            </a:r>
            <a:r>
              <a:rPr lang="en-US" altLang="en-US" i="1" dirty="0"/>
              <a:t>-Ullman Numbering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2400"/>
              </a:spcAft>
              <a:buFontTx/>
              <a:buNone/>
            </a:pPr>
            <a:r>
              <a:rPr lang="en-US" altLang="en-US" i="1" dirty="0"/>
              <a:t>Labeling algorithm</a:t>
            </a:r>
            <a:r>
              <a:rPr lang="en-US" altLang="en-US" dirty="0"/>
              <a:t>:</a:t>
            </a:r>
          </a:p>
          <a:p>
            <a:pPr lvl="2" eaLnBrk="1" hangingPunct="1">
              <a:buFontTx/>
              <a:buNone/>
            </a:pPr>
            <a:r>
              <a:rPr lang="en-US" altLang="en-US" sz="2400" b="1" dirty="0"/>
              <a:t>if</a:t>
            </a:r>
            <a:r>
              <a:rPr lang="en-US" altLang="en-US" sz="2400" dirty="0"/>
              <a:t> n is a leaf node:</a:t>
            </a:r>
            <a:endParaRPr lang="en-US" altLang="en-US" sz="2400" b="1" dirty="0"/>
          </a:p>
          <a:p>
            <a:pPr lvl="2" eaLnBrk="1" hangingPunct="1">
              <a:buFontTx/>
              <a:buNone/>
            </a:pPr>
            <a:r>
              <a:rPr lang="en-US" altLang="en-US" sz="2400" dirty="0"/>
              <a:t>     </a:t>
            </a:r>
            <a:r>
              <a:rPr lang="en-US" altLang="en-US" sz="2400" i="1" dirty="0">
                <a:latin typeface="Palatino" pitchFamily="18" charset="0"/>
              </a:rPr>
              <a:t>label</a:t>
            </a:r>
            <a:r>
              <a:rPr lang="en-US" altLang="en-US" sz="2400" dirty="0"/>
              <a:t>(</a:t>
            </a:r>
            <a:r>
              <a:rPr lang="en-US" altLang="en-US" sz="2400" i="1" dirty="0"/>
              <a:t>n</a:t>
            </a:r>
            <a:r>
              <a:rPr lang="en-US" altLang="en-US" sz="2400" dirty="0"/>
              <a:t>) = 1;</a:t>
            </a:r>
          </a:p>
          <a:p>
            <a:pPr lvl="2" eaLnBrk="1" hangingPunct="1">
              <a:buFontTx/>
              <a:buNone/>
            </a:pPr>
            <a:r>
              <a:rPr lang="en-US" altLang="en-US" sz="2400" b="1" dirty="0"/>
              <a:t>else:</a:t>
            </a:r>
          </a:p>
          <a:p>
            <a:pPr lvl="2" eaLnBrk="1" hangingPunct="1">
              <a:buFontTx/>
              <a:buNone/>
            </a:pPr>
            <a:r>
              <a:rPr lang="en-US" altLang="en-US" sz="2400" dirty="0"/>
              <a:t>     let the labels for the children of n be </a:t>
            </a:r>
            <a:r>
              <a:rPr lang="en-US" altLang="en-US" sz="2400" i="1" dirty="0">
                <a:latin typeface="Palatino" pitchFamily="18" charset="0"/>
              </a:rPr>
              <a:t>l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i="1" dirty="0">
                <a:latin typeface="Palatino" pitchFamily="18" charset="0"/>
              </a:rPr>
              <a:t>l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;</a:t>
            </a:r>
          </a:p>
          <a:p>
            <a:pPr lvl="2" eaLnBrk="1" hangingPunct="1">
              <a:buFontTx/>
              <a:buNone/>
            </a:pPr>
            <a:r>
              <a:rPr lang="en-US" altLang="en-US" sz="2400" dirty="0"/>
              <a:t>     </a:t>
            </a:r>
            <a:r>
              <a:rPr lang="en-US" altLang="en-US" sz="2400" i="1" dirty="0">
                <a:latin typeface="Palatino" pitchFamily="18" charset="0"/>
              </a:rPr>
              <a:t>label</a:t>
            </a:r>
            <a:r>
              <a:rPr lang="en-US" altLang="en-US" sz="2400" dirty="0"/>
              <a:t>(</a:t>
            </a:r>
            <a:r>
              <a:rPr lang="en-US" altLang="en-US" sz="2400" i="1" dirty="0"/>
              <a:t>n</a:t>
            </a:r>
            <a:r>
              <a:rPr lang="en-US" altLang="en-US" sz="2400" dirty="0"/>
              <a:t>) = (</a:t>
            </a:r>
            <a:r>
              <a:rPr lang="en-US" altLang="en-US" sz="2400" i="1" dirty="0">
                <a:latin typeface="Palatino" pitchFamily="18" charset="0"/>
              </a:rPr>
              <a:t>l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 </a:t>
            </a:r>
            <a:r>
              <a:rPr lang="en-US" altLang="en-US" sz="2400" i="1" dirty="0">
                <a:latin typeface="Palatino" pitchFamily="18" charset="0"/>
                <a:sym typeface="Symbol" panose="05050102010706020507" pitchFamily="18" charset="2"/>
              </a:rPr>
              <a:t>l</a:t>
            </a:r>
            <a:r>
              <a:rPr lang="en-US" altLang="en-US" sz="2400" baseline="-25000" dirty="0"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ym typeface="Symbol" panose="05050102010706020507" pitchFamily="18" charset="2"/>
              </a:rPr>
              <a:t>  ?  </a:t>
            </a:r>
            <a:r>
              <a:rPr lang="en-US" altLang="en-US" sz="2400" i="1" dirty="0">
                <a:sym typeface="Symbol" panose="05050102010706020507" pitchFamily="18" charset="2"/>
              </a:rPr>
              <a:t>max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latin typeface="Palatino" pitchFamily="18" charset="0"/>
                <a:sym typeface="Symbol" panose="05050102010706020507" pitchFamily="18" charset="2"/>
              </a:rPr>
              <a:t>l</a:t>
            </a:r>
            <a:r>
              <a:rPr lang="en-US" altLang="en-US" sz="2400" baseline="-25000" dirty="0"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sym typeface="Symbol" panose="05050102010706020507" pitchFamily="18" charset="2"/>
              </a:rPr>
              <a:t>, </a:t>
            </a:r>
            <a:r>
              <a:rPr lang="en-US" altLang="en-US" sz="2400" i="1" dirty="0">
                <a:latin typeface="Palatino" pitchFamily="18" charset="0"/>
                <a:sym typeface="Symbol" panose="05050102010706020507" pitchFamily="18" charset="2"/>
              </a:rPr>
              <a:t>l</a:t>
            </a:r>
            <a:r>
              <a:rPr lang="en-US" altLang="en-US" sz="2400" baseline="-25000" dirty="0"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ym typeface="Symbol" panose="05050102010706020507" pitchFamily="18" charset="2"/>
              </a:rPr>
              <a:t>)  :  </a:t>
            </a:r>
            <a:r>
              <a:rPr lang="en-US" altLang="en-US" sz="2400" i="1" dirty="0">
                <a:latin typeface="Palatino" pitchFamily="18" charset="0"/>
                <a:sym typeface="Symbol" panose="05050102010706020507" pitchFamily="18" charset="2"/>
              </a:rPr>
              <a:t>l</a:t>
            </a:r>
            <a:r>
              <a:rPr lang="en-US" altLang="en-US" sz="2400" baseline="-25000" dirty="0"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sym typeface="Symbol" panose="05050102010706020507" pitchFamily="18" charset="2"/>
              </a:rPr>
              <a:t>+1);</a:t>
            </a:r>
          </a:p>
          <a:p>
            <a:pPr lvl="2" eaLnBrk="1" hangingPunct="1">
              <a:buFontTx/>
              <a:buNone/>
            </a:pP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3663855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D5B5E2F-A1B7-4F6E-802D-656EAF445871}" type="slidenum">
              <a:rPr lang="en-US" altLang="en-US" sz="1400">
                <a:latin typeface="Arial" panose="020B0604020202020204" pitchFamily="34" charset="0"/>
              </a:rPr>
              <a:pPr eaLnBrk="1" hangingPunct="1"/>
              <a:t>123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Evaluation Order: Code Generation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0" bIns="0">
            <a:normAutofit/>
          </a:bodyPr>
          <a:lstStyle/>
          <a:p>
            <a:pPr>
              <a:buFontTx/>
              <a:buNone/>
            </a:pP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/>
              <a:t>n</a:t>
            </a:r>
            <a:r>
              <a:rPr lang="en-US" altLang="en-US" dirty="0"/>
              <a:t> is a leaf node </a:t>
            </a:r>
            <a:r>
              <a:rPr lang="en-US" altLang="en-US" b="1" dirty="0"/>
              <a:t>:</a:t>
            </a:r>
          </a:p>
          <a:p>
            <a:pPr lvl="1">
              <a:buFontTx/>
              <a:buNone/>
            </a:pPr>
            <a:r>
              <a:rPr lang="en-US" altLang="en-US" dirty="0"/>
              <a:t>locate a free register </a:t>
            </a:r>
            <a:r>
              <a:rPr lang="en-US" altLang="en-US" i="1" dirty="0">
                <a:latin typeface="Palatino" pitchFamily="18" charset="0"/>
              </a:rPr>
              <a:t>r</a:t>
            </a:r>
            <a:r>
              <a:rPr lang="en-US" altLang="en-US" dirty="0"/>
              <a:t>, and generate a load into </a:t>
            </a:r>
            <a:r>
              <a:rPr lang="en-US" altLang="en-US" i="1" dirty="0">
                <a:latin typeface="Palatino" pitchFamily="18" charset="0"/>
              </a:rPr>
              <a:t>r</a:t>
            </a:r>
            <a:endParaRPr lang="en-US" altLang="en-US" dirty="0"/>
          </a:p>
          <a:p>
            <a:pPr>
              <a:buFontTx/>
              <a:buNone/>
            </a:pPr>
            <a:r>
              <a:rPr lang="en-US" altLang="en-US" b="1" dirty="0"/>
              <a:t>else</a:t>
            </a:r>
            <a:r>
              <a:rPr lang="en-US" altLang="en-US" dirty="0"/>
              <a:t> :</a:t>
            </a:r>
          </a:p>
          <a:p>
            <a:pPr lvl="1">
              <a:buFontTx/>
              <a:buNone/>
            </a:pPr>
            <a:r>
              <a:rPr lang="en-US" altLang="en-US" dirty="0"/>
              <a:t>let the children of </a:t>
            </a:r>
            <a:r>
              <a:rPr lang="en-US" altLang="en-US" i="1" dirty="0"/>
              <a:t>n</a:t>
            </a:r>
            <a:r>
              <a:rPr lang="en-US" altLang="en-US" dirty="0"/>
              <a:t> be </a:t>
            </a:r>
            <a:r>
              <a:rPr lang="en-US" altLang="en-US" i="1" dirty="0"/>
              <a:t>n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n</a:t>
            </a:r>
            <a:r>
              <a:rPr lang="en-US" altLang="en-US" baseline="-25000" dirty="0"/>
              <a:t>2</a:t>
            </a:r>
            <a:r>
              <a:rPr lang="en-US" altLang="en-US" dirty="0"/>
              <a:t>, with labels </a:t>
            </a:r>
            <a:r>
              <a:rPr lang="en-US" altLang="en-US" i="1" dirty="0">
                <a:latin typeface="Palatino" pitchFamily="18" charset="0"/>
              </a:rPr>
              <a:t>l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>
                <a:latin typeface="Palatino" pitchFamily="18" charset="0"/>
              </a:rPr>
              <a:t>l</a:t>
            </a:r>
            <a:r>
              <a:rPr lang="en-US" altLang="en-US" baseline="-25000" dirty="0"/>
              <a:t>2</a:t>
            </a:r>
            <a:r>
              <a:rPr lang="en-US" altLang="en-US" dirty="0"/>
              <a:t> resp.</a:t>
            </a:r>
          </a:p>
          <a:p>
            <a:pPr lvl="1">
              <a:buFontTx/>
              <a:buNone/>
            </a:pP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>
                <a:latin typeface="Palatino" pitchFamily="18" charset="0"/>
              </a:rPr>
              <a:t>l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 </a:t>
            </a:r>
            <a:r>
              <a:rPr lang="en-US" altLang="en-US" i="1" dirty="0">
                <a:latin typeface="Palatino" pitchFamily="18" charset="0"/>
                <a:sym typeface="Symbol" panose="05050102010706020507" pitchFamily="18" charset="2"/>
              </a:rPr>
              <a:t>l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then :</a:t>
            </a:r>
            <a:r>
              <a:rPr lang="en-US" altLang="en-US" dirty="0">
                <a:sym typeface="Symbol" panose="05050102010706020507" pitchFamily="18" charset="2"/>
              </a:rPr>
              <a:t>   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/* needs max(</a:t>
            </a:r>
            <a:r>
              <a:rPr lang="en-US" altLang="en-US" i="1" dirty="0">
                <a:solidFill>
                  <a:srgbClr val="0000FF"/>
                </a:solidFill>
                <a:latin typeface="Palatino" pitchFamily="18" charset="0"/>
                <a:sym typeface="Symbol" panose="05050102010706020507" pitchFamily="18" charset="2"/>
              </a:rPr>
              <a:t>l</a:t>
            </a:r>
            <a:r>
              <a:rPr lang="en-US" altLang="en-US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, </a:t>
            </a:r>
            <a:r>
              <a:rPr lang="en-US" altLang="en-US" i="1" dirty="0">
                <a:solidFill>
                  <a:srgbClr val="0000FF"/>
                </a:solidFill>
                <a:latin typeface="Palatino" pitchFamily="18" charset="0"/>
                <a:sym typeface="Symbol" panose="05050102010706020507" pitchFamily="18" charset="2"/>
              </a:rPr>
              <a:t>l</a:t>
            </a:r>
            <a:r>
              <a:rPr lang="en-US" altLang="en-US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) registers */</a:t>
            </a:r>
          </a:p>
          <a:p>
            <a:pPr lvl="2"/>
            <a:r>
              <a:rPr lang="en-US" altLang="en-US" sz="2000" dirty="0"/>
              <a:t>generate code to evaluate the subexpression with larger label</a:t>
            </a:r>
          </a:p>
          <a:p>
            <a:pPr lvl="2"/>
            <a:r>
              <a:rPr lang="en-US" altLang="en-US" sz="2000" dirty="0"/>
              <a:t>free all but one register used by that subexpression</a:t>
            </a:r>
          </a:p>
          <a:p>
            <a:pPr lvl="2">
              <a:spcAft>
                <a:spcPts val="1200"/>
              </a:spcAft>
            </a:pPr>
            <a:r>
              <a:rPr lang="en-US" altLang="en-US" sz="2000" dirty="0"/>
              <a:t>generate code to evaluate the other subexpression</a:t>
            </a:r>
          </a:p>
          <a:p>
            <a:pPr lvl="1">
              <a:buFontTx/>
              <a:buNone/>
            </a:pPr>
            <a:r>
              <a:rPr lang="en-US" altLang="en-US" b="1" dirty="0"/>
              <a:t>else :</a:t>
            </a:r>
            <a:r>
              <a:rPr lang="en-US" altLang="en-US" dirty="0"/>
              <a:t>     </a:t>
            </a:r>
            <a:r>
              <a:rPr lang="en-US" altLang="en-US" dirty="0">
                <a:solidFill>
                  <a:srgbClr val="0000FF"/>
                </a:solidFill>
              </a:rPr>
              <a:t>/* needs </a:t>
            </a:r>
            <a:r>
              <a:rPr lang="en-US" altLang="en-US" i="1" dirty="0">
                <a:solidFill>
                  <a:srgbClr val="0000FF"/>
                </a:solidFill>
                <a:latin typeface="Palatino" pitchFamily="18" charset="0"/>
              </a:rPr>
              <a:t>l</a:t>
            </a:r>
            <a:r>
              <a:rPr lang="en-US" altLang="en-US" baseline="-25000" dirty="0">
                <a:solidFill>
                  <a:srgbClr val="0000FF"/>
                </a:solidFill>
              </a:rPr>
              <a:t>1</a:t>
            </a:r>
            <a:r>
              <a:rPr lang="en-US" altLang="en-US" dirty="0">
                <a:solidFill>
                  <a:srgbClr val="0000FF"/>
                </a:solidFill>
              </a:rPr>
              <a:t>+1 registers */</a:t>
            </a:r>
          </a:p>
          <a:p>
            <a:pPr lvl="2"/>
            <a:r>
              <a:rPr lang="en-US" altLang="en-US" sz="2000" dirty="0"/>
              <a:t>generate code to evaluate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using </a:t>
            </a:r>
            <a:r>
              <a:rPr lang="en-US" altLang="en-US" sz="2000" i="1" dirty="0">
                <a:latin typeface="Palatino" pitchFamily="18" charset="0"/>
              </a:rPr>
              <a:t>l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registers</a:t>
            </a:r>
          </a:p>
          <a:p>
            <a:pPr lvl="2"/>
            <a:r>
              <a:rPr lang="en-US" altLang="en-US" sz="2000" dirty="0"/>
              <a:t>free up </a:t>
            </a:r>
            <a:r>
              <a:rPr lang="en-US" altLang="en-US" sz="2000" i="1" dirty="0">
                <a:latin typeface="Palatino" pitchFamily="18" charset="0"/>
              </a:rPr>
              <a:t>l</a:t>
            </a:r>
            <a:r>
              <a:rPr lang="en-US" altLang="en-US" sz="2000" baseline="-25000" dirty="0"/>
              <a:t>1</a:t>
            </a:r>
            <a:r>
              <a:rPr lang="en-US" altLang="en-US" sz="2000" dirty="0">
                <a:sym typeface="Symbol" panose="05050102010706020507" pitchFamily="18" charset="2"/>
              </a:rPr>
              <a:t></a:t>
            </a:r>
            <a:r>
              <a:rPr lang="en-US" altLang="en-US" sz="2000" dirty="0"/>
              <a:t>1 registers</a:t>
            </a:r>
          </a:p>
          <a:p>
            <a:pPr lvl="2"/>
            <a:r>
              <a:rPr lang="en-US" altLang="en-US" sz="2000" dirty="0"/>
              <a:t>use </a:t>
            </a:r>
            <a:r>
              <a:rPr lang="en-US" altLang="en-US" sz="2000" i="1" dirty="0">
                <a:latin typeface="Palatino" pitchFamily="18" charset="0"/>
              </a:rPr>
              <a:t>l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registers to evaluate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2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9760794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D9B8B4A-4CFE-4E77-B150-0FBB32EE8C6A}" type="slidenum">
              <a:rPr lang="en-US" altLang="en-US" sz="1400">
                <a:latin typeface="Arial" panose="020B0604020202020204" pitchFamily="34" charset="0"/>
              </a:rPr>
              <a:pPr eaLnBrk="1" hangingPunct="1"/>
              <a:t>124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36576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65418" y="1295400"/>
            <a:ext cx="4821382" cy="4830763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en-US" sz="2400" dirty="0"/>
              <a:t>Code generated </a:t>
            </a:r>
            <a:r>
              <a:rPr lang="en-US" altLang="en-US" sz="2000" dirty="0"/>
              <a:t>(assume that ties are broken in favor of the left subexpression):</a:t>
            </a:r>
            <a:endParaRPr lang="en-US" altLang="en-US" sz="1600" dirty="0"/>
          </a:p>
          <a:p>
            <a:pPr lvl="3">
              <a:buFontTx/>
              <a:buNone/>
            </a:pPr>
            <a:r>
              <a:rPr lang="en-US" altLang="en-US" sz="2200" dirty="0"/>
              <a:t>r0 = </a:t>
            </a:r>
            <a:r>
              <a:rPr lang="en-US" altLang="en-US" sz="2200" dirty="0">
                <a:latin typeface="Courier" pitchFamily="49" charset="0"/>
              </a:rPr>
              <a:t>x</a:t>
            </a:r>
          </a:p>
          <a:p>
            <a:pPr lvl="3">
              <a:buFontTx/>
              <a:buNone/>
            </a:pPr>
            <a:r>
              <a:rPr lang="en-US" altLang="en-US" sz="2200" dirty="0"/>
              <a:t>r1 = 1</a:t>
            </a:r>
          </a:p>
          <a:p>
            <a:pPr lvl="3">
              <a:spcAft>
                <a:spcPts val="1200"/>
              </a:spcAft>
              <a:buFontTx/>
              <a:buNone/>
            </a:pPr>
            <a:r>
              <a:rPr lang="en-US" altLang="en-US" sz="2200" dirty="0"/>
              <a:t>r0 = r0 + r1</a:t>
            </a:r>
          </a:p>
          <a:p>
            <a:pPr lvl="3">
              <a:buFontTx/>
              <a:buNone/>
            </a:pPr>
            <a:r>
              <a:rPr lang="en-US" altLang="en-US" sz="2200" dirty="0"/>
              <a:t>r1 = </a:t>
            </a:r>
            <a:r>
              <a:rPr lang="en-US" altLang="en-US" sz="2200" dirty="0">
                <a:latin typeface="Courier" pitchFamily="49" charset="0"/>
              </a:rPr>
              <a:t>a</a:t>
            </a:r>
          </a:p>
          <a:p>
            <a:pPr lvl="3">
              <a:buFontTx/>
              <a:buNone/>
            </a:pPr>
            <a:r>
              <a:rPr lang="en-US" altLang="en-US" sz="2200" dirty="0"/>
              <a:t>r2 = </a:t>
            </a:r>
            <a:r>
              <a:rPr lang="en-US" altLang="en-US" sz="2200" dirty="0">
                <a:latin typeface="Courier" pitchFamily="49" charset="0"/>
              </a:rPr>
              <a:t>b</a:t>
            </a:r>
          </a:p>
          <a:p>
            <a:pPr lvl="3">
              <a:spcAft>
                <a:spcPts val="1200"/>
              </a:spcAft>
              <a:buFontTx/>
              <a:buNone/>
            </a:pPr>
            <a:r>
              <a:rPr lang="en-US" altLang="en-US" sz="2200" dirty="0"/>
              <a:t>r1 = r1 + r2</a:t>
            </a:r>
          </a:p>
          <a:p>
            <a:pPr lvl="3">
              <a:buFontTx/>
              <a:buNone/>
            </a:pPr>
            <a:r>
              <a:rPr lang="en-US" altLang="en-US" sz="2200" dirty="0"/>
              <a:t>r2 = </a:t>
            </a:r>
            <a:r>
              <a:rPr lang="en-US" altLang="en-US" sz="2200" dirty="0">
                <a:latin typeface="Courier" pitchFamily="49" charset="0"/>
              </a:rPr>
              <a:t>y</a:t>
            </a:r>
          </a:p>
          <a:p>
            <a:pPr lvl="3">
              <a:spcAft>
                <a:spcPts val="1200"/>
              </a:spcAft>
              <a:buFontTx/>
              <a:buNone/>
            </a:pPr>
            <a:r>
              <a:rPr lang="en-US" altLang="en-US" sz="2200" dirty="0"/>
              <a:t>r1 = r2 </a:t>
            </a:r>
            <a:r>
              <a:rPr lang="en-US" altLang="en-US" sz="2200" dirty="0">
                <a:sym typeface="Symbol" panose="05050102010706020507" pitchFamily="18" charset="2"/>
              </a:rPr>
              <a:t> r1</a:t>
            </a:r>
          </a:p>
          <a:p>
            <a:pPr lvl="3">
              <a:buFontTx/>
              <a:buNone/>
            </a:pPr>
            <a:r>
              <a:rPr lang="en-US" altLang="en-US" sz="2200" dirty="0">
                <a:sym typeface="Symbol" panose="05050102010706020507" pitchFamily="18" charset="2"/>
              </a:rPr>
              <a:t>r1 = r0 + r1</a:t>
            </a:r>
            <a:endParaRPr lang="en-US" altLang="en-US" sz="2200" dirty="0"/>
          </a:p>
        </p:txBody>
      </p:sp>
      <p:pic>
        <p:nvPicPr>
          <p:cNvPr id="8198" name="Picture 9" descr="etree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189017"/>
            <a:ext cx="4068478" cy="2147455"/>
          </a:xfrm>
          <a:noFill/>
        </p:spPr>
      </p:pic>
    </p:spTree>
    <p:extLst>
      <p:ext uri="{BB962C8B-B14F-4D97-AF65-F5344CB8AC3E}">
        <p14:creationId xmlns:p14="http://schemas.microsoft.com/office/powerpoint/2010/main" val="21021466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DB745C-027F-4C7B-B9CE-6AB37632501F}" type="slidenum">
              <a:rPr lang="en-US" altLang="en-US" sz="1400">
                <a:latin typeface="Arial" panose="020B0604020202020204" pitchFamily="34" charset="0"/>
              </a:rPr>
              <a:pPr eaLnBrk="1" hangingPunct="1"/>
              <a:t>125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002732" cy="96125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Comments on Evaluation Order Algorithm:</a:t>
            </a:r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O(n) in the size of the expression tree.</a:t>
            </a:r>
          </a:p>
          <a:p>
            <a:pPr eaLnBrk="1" hangingPunct="1"/>
            <a:r>
              <a:rPr lang="en-US" altLang="en-US"/>
              <a:t>Easily adapted to the case where leaf node variables don’t have to be loaded into registers.</a:t>
            </a:r>
          </a:p>
          <a:p>
            <a:pPr eaLnBrk="1" hangingPunct="1"/>
            <a:r>
              <a:rPr lang="en-US" altLang="en-US"/>
              <a:t>If there are no common subexpressions, the algorithm is provably optimal in terms of no. of registers used.</a:t>
            </a:r>
          </a:p>
          <a:p>
            <a:pPr lvl="1" eaLnBrk="1" hangingPunct="1"/>
            <a:r>
              <a:rPr lang="en-US" altLang="en-US"/>
              <a:t>Optimal code generation for expression DAGs is NP-complete.</a:t>
            </a:r>
          </a:p>
          <a:p>
            <a:pPr lvl="1" eaLnBrk="1" hangingPunct="1"/>
            <a:r>
              <a:rPr lang="en-US" altLang="en-US"/>
              <a:t>The algorithm can be adapted to handle DAGs.  </a:t>
            </a:r>
          </a:p>
          <a:p>
            <a:pPr lvl="3" eaLnBrk="1" hangingPunct="1">
              <a:buFontTx/>
              <a:buNone/>
            </a:pPr>
            <a:r>
              <a:rPr lang="en-US" altLang="en-US" i="1"/>
              <a:t>This produces usually good code that is not necessarily optimal.</a:t>
            </a:r>
          </a:p>
          <a:p>
            <a:pPr lvl="1" eaLnBrk="1" hangingPunct="1"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7657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E7712-B0E0-41A7-9275-1FAFDDA2C466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9" name="Oval 8"/>
          <p:cNvSpPr/>
          <p:nvPr/>
        </p:nvSpPr>
        <p:spPr>
          <a:xfrm>
            <a:off x="2684584" y="4730173"/>
            <a:ext cx="640080" cy="64008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5219966" y="4730173"/>
            <a:ext cx="640080" cy="64008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11" name="Oval 10"/>
          <p:cNvSpPr/>
          <p:nvPr/>
        </p:nvSpPr>
        <p:spPr>
          <a:xfrm>
            <a:off x="3959202" y="3427846"/>
            <a:ext cx="640080" cy="64008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137160" rtlCol="0" anchor="ctr"/>
          <a:lstStyle/>
          <a:p>
            <a:pPr algn="ctr"/>
            <a:r>
              <a:rPr lang="en-US" sz="2800" dirty="0"/>
              <a:t>*</a:t>
            </a:r>
          </a:p>
        </p:txBody>
      </p:sp>
      <p:sp>
        <p:nvSpPr>
          <p:cNvPr id="13" name="Oval 12"/>
          <p:cNvSpPr/>
          <p:nvPr/>
        </p:nvSpPr>
        <p:spPr>
          <a:xfrm>
            <a:off x="5190872" y="2084457"/>
            <a:ext cx="640080" cy="64008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45720"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5" name="Oval 14"/>
          <p:cNvSpPr/>
          <p:nvPr/>
        </p:nvSpPr>
        <p:spPr>
          <a:xfrm>
            <a:off x="6422542" y="3427846"/>
            <a:ext cx="640080" cy="64008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18" name="Straight Connector 17"/>
          <p:cNvCxnSpPr>
            <a:stCxn id="9" idx="7"/>
            <a:endCxn id="11" idx="3"/>
          </p:cNvCxnSpPr>
          <p:nvPr/>
        </p:nvCxnSpPr>
        <p:spPr>
          <a:xfrm flipV="1">
            <a:off x="3230926" y="3974188"/>
            <a:ext cx="822014" cy="849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1"/>
            <a:endCxn id="11" idx="5"/>
          </p:cNvCxnSpPr>
          <p:nvPr/>
        </p:nvCxnSpPr>
        <p:spPr>
          <a:xfrm flipH="1" flipV="1">
            <a:off x="4505544" y="3974188"/>
            <a:ext cx="808160" cy="849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7"/>
            <a:endCxn id="13" idx="3"/>
          </p:cNvCxnSpPr>
          <p:nvPr/>
        </p:nvCxnSpPr>
        <p:spPr>
          <a:xfrm flipV="1">
            <a:off x="4505544" y="2630799"/>
            <a:ext cx="779066" cy="8907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1"/>
            <a:endCxn id="13" idx="5"/>
          </p:cNvCxnSpPr>
          <p:nvPr/>
        </p:nvCxnSpPr>
        <p:spPr>
          <a:xfrm flipH="1" flipV="1">
            <a:off x="5737214" y="2630799"/>
            <a:ext cx="779066" cy="8907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09425" y="5940158"/>
            <a:ext cx="651163" cy="3948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502151" y="5987019"/>
            <a:ext cx="381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3-addr instructions at each node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176690" y="4852786"/>
            <a:ext cx="1348568" cy="3948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200" dirty="0"/>
              <a:t>tmp0 = 2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969457" y="4861791"/>
            <a:ext cx="1348568" cy="3948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200" dirty="0"/>
              <a:t>‒ </a:t>
            </a:r>
            <a:r>
              <a:rPr lang="en-US" sz="1600" dirty="0"/>
              <a:t>NULL</a:t>
            </a:r>
            <a:r>
              <a:rPr lang="en-US" sz="2200" dirty="0"/>
              <a:t> ‒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37929" y="5276062"/>
            <a:ext cx="218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code needed here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662593" y="3410317"/>
            <a:ext cx="2165228" cy="6751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200" dirty="0"/>
              <a:t>tmp0 = 2</a:t>
            </a:r>
          </a:p>
          <a:p>
            <a:r>
              <a:rPr lang="en-US" sz="2200" dirty="0"/>
              <a:t>tmp1 = tmp0 * x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210951" y="3561323"/>
            <a:ext cx="1348568" cy="3948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200" dirty="0"/>
              <a:t>tmp2 = 1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992628" y="1405300"/>
            <a:ext cx="2828287" cy="14053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200" dirty="0"/>
              <a:t>tmp0 = 2</a:t>
            </a:r>
          </a:p>
          <a:p>
            <a:r>
              <a:rPr lang="en-US" sz="2200" dirty="0"/>
              <a:t>tmp1 = tmp0 * x</a:t>
            </a:r>
          </a:p>
          <a:p>
            <a:r>
              <a:rPr lang="en-US" sz="2200" dirty="0"/>
              <a:t>tmp2 = 1</a:t>
            </a:r>
          </a:p>
          <a:p>
            <a:r>
              <a:rPr lang="en-US" sz="2200" dirty="0"/>
              <a:t>tmp3 = tmp1 + tmp2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26747" y="1460500"/>
            <a:ext cx="1968038" cy="6239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3467367" y="1779154"/>
            <a:ext cx="2667000" cy="1627910"/>
          </a:xfrm>
          <a:custGeom>
            <a:avLst/>
            <a:gdLst>
              <a:gd name="connsiteX0" fmla="*/ 0 w 2667000"/>
              <a:gd name="connsiteY0" fmla="*/ 1627910 h 1627910"/>
              <a:gd name="connsiteX1" fmla="*/ 1101436 w 2667000"/>
              <a:gd name="connsiteY1" fmla="*/ 457200 h 1627910"/>
              <a:gd name="connsiteX2" fmla="*/ 2667000 w 2667000"/>
              <a:gd name="connsiteY2" fmla="*/ 0 h 16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1627910">
                <a:moveTo>
                  <a:pt x="0" y="1627910"/>
                </a:moveTo>
                <a:cubicBezTo>
                  <a:pt x="328468" y="1178214"/>
                  <a:pt x="656936" y="728518"/>
                  <a:pt x="1101436" y="457200"/>
                </a:cubicBezTo>
                <a:cubicBezTo>
                  <a:pt x="1545936" y="185882"/>
                  <a:pt x="2106468" y="92941"/>
                  <a:pt x="2667000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126747" y="2139217"/>
            <a:ext cx="1968038" cy="3336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7939141" y="2298700"/>
            <a:ext cx="1057309" cy="1253836"/>
          </a:xfrm>
          <a:custGeom>
            <a:avLst/>
            <a:gdLst>
              <a:gd name="connsiteX0" fmla="*/ 159327 w 1033283"/>
              <a:gd name="connsiteY0" fmla="*/ 0 h 1253836"/>
              <a:gd name="connsiteX1" fmla="*/ 1032163 w 1033283"/>
              <a:gd name="connsiteY1" fmla="*/ 471054 h 1253836"/>
              <a:gd name="connsiteX2" fmla="*/ 0 w 1033283"/>
              <a:gd name="connsiteY2" fmla="*/ 1253836 h 125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3283" h="1253836">
                <a:moveTo>
                  <a:pt x="159327" y="0"/>
                </a:moveTo>
                <a:cubicBezTo>
                  <a:pt x="609022" y="131040"/>
                  <a:pt x="1058717" y="262081"/>
                  <a:pt x="1032163" y="471054"/>
                </a:cubicBezTo>
                <a:cubicBezTo>
                  <a:pt x="1005609" y="680027"/>
                  <a:pt x="502804" y="966931"/>
                  <a:pt x="0" y="1253836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943592" y="3610086"/>
            <a:ext cx="767978" cy="1242646"/>
          </a:xfrm>
          <a:custGeom>
            <a:avLst/>
            <a:gdLst>
              <a:gd name="connsiteX0" fmla="*/ 474901 w 767978"/>
              <a:gd name="connsiteY0" fmla="*/ 1242646 h 1242646"/>
              <a:gd name="connsiteX1" fmla="*/ 5978 w 767978"/>
              <a:gd name="connsiteY1" fmla="*/ 762000 h 1242646"/>
              <a:gd name="connsiteX2" fmla="*/ 767978 w 767978"/>
              <a:gd name="connsiteY2" fmla="*/ 0 h 1242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8" h="1242646">
                <a:moveTo>
                  <a:pt x="474901" y="1242646"/>
                </a:moveTo>
                <a:cubicBezTo>
                  <a:pt x="216016" y="1105877"/>
                  <a:pt x="-42868" y="969108"/>
                  <a:pt x="5978" y="762000"/>
                </a:cubicBezTo>
                <a:cubicBezTo>
                  <a:pt x="54824" y="554892"/>
                  <a:pt x="411401" y="277446"/>
                  <a:pt x="767978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1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needed for code generation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E7712-B0E0-41A7-9275-1FAFDDA2C466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13" name="Oval 12"/>
          <p:cNvSpPr/>
          <p:nvPr/>
        </p:nvSpPr>
        <p:spPr>
          <a:xfrm>
            <a:off x="5190872" y="2084457"/>
            <a:ext cx="640080" cy="64008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45720" rtlCol="0" anchor="ctr"/>
          <a:lstStyle/>
          <a:p>
            <a:pPr algn="ctr"/>
            <a:r>
              <a:rPr lang="en-US" sz="2800" dirty="0"/>
              <a:t>+</a:t>
            </a:r>
          </a:p>
        </p:txBody>
      </p:sp>
      <p:cxnSp>
        <p:nvCxnSpPr>
          <p:cNvPr id="22" name="Straight Connector 21"/>
          <p:cNvCxnSpPr>
            <a:endCxn id="13" idx="3"/>
          </p:cNvCxnSpPr>
          <p:nvPr/>
        </p:nvCxnSpPr>
        <p:spPr>
          <a:xfrm flipV="1">
            <a:off x="4505544" y="2630799"/>
            <a:ext cx="779066" cy="8907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3" idx="5"/>
          </p:cNvCxnSpPr>
          <p:nvPr/>
        </p:nvCxnSpPr>
        <p:spPr>
          <a:xfrm flipH="1" flipV="1">
            <a:off x="5737214" y="2630799"/>
            <a:ext cx="779066" cy="8907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09425" y="5940158"/>
            <a:ext cx="651163" cy="3948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502151" y="5987019"/>
            <a:ext cx="381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3-addr instructions at each node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992628" y="1405300"/>
            <a:ext cx="2828287" cy="14053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tmp3 = tmp1 + tmp2</a:t>
            </a:r>
          </a:p>
        </p:txBody>
      </p:sp>
      <p:sp>
        <p:nvSpPr>
          <p:cNvPr id="3" name="Isosceles Triangle 2"/>
          <p:cNvSpPr/>
          <p:nvPr/>
        </p:nvSpPr>
        <p:spPr>
          <a:xfrm>
            <a:off x="3709526" y="3521584"/>
            <a:ext cx="1575084" cy="1824092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5737214" y="3521584"/>
            <a:ext cx="1575084" cy="1824092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6968884" y="2447540"/>
            <a:ext cx="666842" cy="38842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33" name="Cloud 32"/>
          <p:cNvSpPr/>
          <p:nvPr/>
        </p:nvSpPr>
        <p:spPr>
          <a:xfrm>
            <a:off x="7860813" y="2447540"/>
            <a:ext cx="690437" cy="38842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40" name="Cloud 39"/>
          <p:cNvSpPr/>
          <p:nvPr/>
        </p:nvSpPr>
        <p:spPr>
          <a:xfrm>
            <a:off x="6236590" y="1542821"/>
            <a:ext cx="2314660" cy="38842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child1 code ?</a:t>
            </a:r>
          </a:p>
        </p:txBody>
      </p:sp>
      <p:sp>
        <p:nvSpPr>
          <p:cNvPr id="44" name="Cloud 43"/>
          <p:cNvSpPr/>
          <p:nvPr/>
        </p:nvSpPr>
        <p:spPr>
          <a:xfrm>
            <a:off x="6231184" y="2025934"/>
            <a:ext cx="2320066" cy="38842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child2 code ?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9089" y="1405300"/>
            <a:ext cx="4514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information does an internal node need in order to generate code?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0854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E7712-B0E0-41A7-9275-1FAFDDA2C466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9" name="Oval 8"/>
          <p:cNvSpPr/>
          <p:nvPr/>
        </p:nvSpPr>
        <p:spPr>
          <a:xfrm>
            <a:off x="2684584" y="4730173"/>
            <a:ext cx="640080" cy="64008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5219966" y="4730173"/>
            <a:ext cx="640080" cy="64008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11" name="Oval 10"/>
          <p:cNvSpPr/>
          <p:nvPr/>
        </p:nvSpPr>
        <p:spPr>
          <a:xfrm>
            <a:off x="3959202" y="3427846"/>
            <a:ext cx="640080" cy="64008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137160" rtlCol="0" anchor="ctr"/>
          <a:lstStyle/>
          <a:p>
            <a:pPr algn="ctr"/>
            <a:r>
              <a:rPr lang="en-US" sz="2800" dirty="0"/>
              <a:t>*</a:t>
            </a:r>
          </a:p>
        </p:txBody>
      </p:sp>
      <p:sp>
        <p:nvSpPr>
          <p:cNvPr id="13" name="Oval 12"/>
          <p:cNvSpPr/>
          <p:nvPr/>
        </p:nvSpPr>
        <p:spPr>
          <a:xfrm>
            <a:off x="5190872" y="2084457"/>
            <a:ext cx="640080" cy="64008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45720"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5" name="Oval 14"/>
          <p:cNvSpPr/>
          <p:nvPr/>
        </p:nvSpPr>
        <p:spPr>
          <a:xfrm>
            <a:off x="6422542" y="3427846"/>
            <a:ext cx="640080" cy="64008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18" name="Straight Connector 17"/>
          <p:cNvCxnSpPr>
            <a:stCxn id="9" idx="7"/>
            <a:endCxn id="11" idx="3"/>
          </p:cNvCxnSpPr>
          <p:nvPr/>
        </p:nvCxnSpPr>
        <p:spPr>
          <a:xfrm flipV="1">
            <a:off x="3230926" y="3974188"/>
            <a:ext cx="822014" cy="849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1"/>
            <a:endCxn id="11" idx="5"/>
          </p:cNvCxnSpPr>
          <p:nvPr/>
        </p:nvCxnSpPr>
        <p:spPr>
          <a:xfrm flipH="1" flipV="1">
            <a:off x="4505544" y="3974188"/>
            <a:ext cx="808160" cy="849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7"/>
            <a:endCxn id="13" idx="3"/>
          </p:cNvCxnSpPr>
          <p:nvPr/>
        </p:nvCxnSpPr>
        <p:spPr>
          <a:xfrm flipV="1">
            <a:off x="4505544" y="2630799"/>
            <a:ext cx="779066" cy="8907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1"/>
            <a:endCxn id="13" idx="5"/>
          </p:cNvCxnSpPr>
          <p:nvPr/>
        </p:nvCxnSpPr>
        <p:spPr>
          <a:xfrm flipH="1" flipV="1">
            <a:off x="5737214" y="2630799"/>
            <a:ext cx="779066" cy="8907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09425" y="5940158"/>
            <a:ext cx="651163" cy="3948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502151" y="5987019"/>
            <a:ext cx="381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3-addr instructions at each node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176690" y="4852786"/>
            <a:ext cx="1348568" cy="3948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200" dirty="0"/>
              <a:t>tmp0 = 2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969457" y="4861791"/>
            <a:ext cx="1348568" cy="3948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200" dirty="0"/>
              <a:t>‒ </a:t>
            </a:r>
            <a:r>
              <a:rPr lang="en-US" sz="1600" dirty="0"/>
              <a:t>NULL</a:t>
            </a:r>
            <a:r>
              <a:rPr lang="en-US" sz="2200" dirty="0"/>
              <a:t> ‒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37929" y="5276062"/>
            <a:ext cx="218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code needed here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662593" y="3410317"/>
            <a:ext cx="2165228" cy="6751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200" dirty="0"/>
              <a:t>tmp0 = 2</a:t>
            </a:r>
          </a:p>
          <a:p>
            <a:r>
              <a:rPr lang="en-US" sz="2200" dirty="0"/>
              <a:t>tmp1 = tmp0 * x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210951" y="3561323"/>
            <a:ext cx="1348568" cy="3948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200" dirty="0"/>
              <a:t>tmp2 = 1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992628" y="1405300"/>
            <a:ext cx="2828287" cy="14053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200" dirty="0"/>
              <a:t>tmp0 = 2</a:t>
            </a:r>
          </a:p>
          <a:p>
            <a:r>
              <a:rPr lang="en-US" sz="2200" dirty="0"/>
              <a:t>tmp1 = tmp0 * x</a:t>
            </a:r>
          </a:p>
          <a:p>
            <a:r>
              <a:rPr lang="en-US" sz="2200" dirty="0"/>
              <a:t>tmp2 = 1</a:t>
            </a:r>
          </a:p>
          <a:p>
            <a:r>
              <a:rPr lang="en-US" sz="2200" dirty="0"/>
              <a:t>tmp3 = tmp1 + tmp2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26747" y="1460500"/>
            <a:ext cx="1968038" cy="6239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3467367" y="1779154"/>
            <a:ext cx="2667000" cy="1627910"/>
          </a:xfrm>
          <a:custGeom>
            <a:avLst/>
            <a:gdLst>
              <a:gd name="connsiteX0" fmla="*/ 0 w 2667000"/>
              <a:gd name="connsiteY0" fmla="*/ 1627910 h 1627910"/>
              <a:gd name="connsiteX1" fmla="*/ 1101436 w 2667000"/>
              <a:gd name="connsiteY1" fmla="*/ 457200 h 1627910"/>
              <a:gd name="connsiteX2" fmla="*/ 2667000 w 2667000"/>
              <a:gd name="connsiteY2" fmla="*/ 0 h 16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1627910">
                <a:moveTo>
                  <a:pt x="0" y="1627910"/>
                </a:moveTo>
                <a:cubicBezTo>
                  <a:pt x="328468" y="1178214"/>
                  <a:pt x="656936" y="728518"/>
                  <a:pt x="1101436" y="457200"/>
                </a:cubicBezTo>
                <a:cubicBezTo>
                  <a:pt x="1545936" y="185882"/>
                  <a:pt x="2106468" y="92941"/>
                  <a:pt x="2667000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126747" y="2139217"/>
            <a:ext cx="1968038" cy="3336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7939141" y="2298700"/>
            <a:ext cx="1057309" cy="1253836"/>
          </a:xfrm>
          <a:custGeom>
            <a:avLst/>
            <a:gdLst>
              <a:gd name="connsiteX0" fmla="*/ 159327 w 1033283"/>
              <a:gd name="connsiteY0" fmla="*/ 0 h 1253836"/>
              <a:gd name="connsiteX1" fmla="*/ 1032163 w 1033283"/>
              <a:gd name="connsiteY1" fmla="*/ 471054 h 1253836"/>
              <a:gd name="connsiteX2" fmla="*/ 0 w 1033283"/>
              <a:gd name="connsiteY2" fmla="*/ 1253836 h 125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3283" h="1253836">
                <a:moveTo>
                  <a:pt x="159327" y="0"/>
                </a:moveTo>
                <a:cubicBezTo>
                  <a:pt x="609022" y="131040"/>
                  <a:pt x="1058717" y="262081"/>
                  <a:pt x="1032163" y="471054"/>
                </a:cubicBezTo>
                <a:cubicBezTo>
                  <a:pt x="1005609" y="680027"/>
                  <a:pt x="502804" y="966931"/>
                  <a:pt x="0" y="1253836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943592" y="3610086"/>
            <a:ext cx="767978" cy="1242646"/>
          </a:xfrm>
          <a:custGeom>
            <a:avLst/>
            <a:gdLst>
              <a:gd name="connsiteX0" fmla="*/ 474901 w 767978"/>
              <a:gd name="connsiteY0" fmla="*/ 1242646 h 1242646"/>
              <a:gd name="connsiteX1" fmla="*/ 5978 w 767978"/>
              <a:gd name="connsiteY1" fmla="*/ 762000 h 1242646"/>
              <a:gd name="connsiteX2" fmla="*/ 767978 w 767978"/>
              <a:gd name="connsiteY2" fmla="*/ 0 h 1242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8" h="1242646">
                <a:moveTo>
                  <a:pt x="474901" y="1242646"/>
                </a:moveTo>
                <a:cubicBezTo>
                  <a:pt x="216016" y="1105877"/>
                  <a:pt x="-42868" y="969108"/>
                  <a:pt x="5978" y="762000"/>
                </a:cubicBezTo>
                <a:cubicBezTo>
                  <a:pt x="54824" y="554892"/>
                  <a:pt x="411401" y="277446"/>
                  <a:pt x="767978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28650" y="1238951"/>
            <a:ext cx="45140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internal node needs to know: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instruction sequence for each 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location where the child node’s value is computed</a:t>
            </a:r>
          </a:p>
        </p:txBody>
      </p:sp>
      <p:sp>
        <p:nvSpPr>
          <p:cNvPr id="29" name="Title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</p:spPr>
        <p:txBody>
          <a:bodyPr/>
          <a:lstStyle/>
          <a:p>
            <a:r>
              <a:rPr lang="en-US" dirty="0"/>
              <a:t>Info needed for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1087609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needed for code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30936" y="141732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−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dirty="0"/>
              <a:t>We augment syntax tree nodes with the following fields:</a:t>
            </a:r>
            <a:endParaRPr lang="en-US" altLang="en-US" sz="900" dirty="0"/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</a:rPr>
              <a:t>code</a:t>
            </a:r>
            <a:r>
              <a:rPr lang="en-US" altLang="en-US" dirty="0"/>
              <a:t>: a list of intermediate code instructions for executing that node and its children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 dirty="0"/>
              <a:t>the address/value field [expressions only]: one of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</a:rPr>
              <a:t>place</a:t>
            </a:r>
            <a:r>
              <a:rPr lang="en-US" altLang="en-US" dirty="0"/>
              <a:t>: the location where the expression’s value is stored at runtime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b="1" dirty="0" err="1">
                <a:solidFill>
                  <a:schemeClr val="accent5">
                    <a:lumMod val="75000"/>
                  </a:schemeClr>
                </a:solidFill>
              </a:rPr>
              <a:t>loc</a:t>
            </a:r>
            <a:r>
              <a:rPr lang="en-US" altLang="en-US" dirty="0"/>
              <a:t>: the address of the location where the expression’s value will be stored at runtime (used for array elements)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 dirty="0"/>
              <a:t>the place/</a:t>
            </a:r>
            <a:r>
              <a:rPr lang="en-US" altLang="en-US" dirty="0" err="1"/>
              <a:t>loc</a:t>
            </a:r>
            <a:r>
              <a:rPr lang="en-US" altLang="en-US" dirty="0"/>
              <a:t> field refers to a symbol table entry for a variable or temporary 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the variable/temporary is mapped to an actual memory location when going to final code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</a:rPr>
              <a:t>place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dirty="0"/>
              <a:t>vs. </a:t>
            </a:r>
            <a:r>
              <a:rPr lang="en-US" altLang="en-US" b="1" dirty="0" err="1">
                <a:solidFill>
                  <a:schemeClr val="accent5">
                    <a:lumMod val="75000"/>
                  </a:schemeClr>
                </a:solidFill>
              </a:rPr>
              <a:t>loc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dirty="0"/>
              <a:t>indicates whether or not to treat it as a pointer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21183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E7712-B0E0-41A7-9275-1FAFDDA2C466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9" name="Oval 8"/>
          <p:cNvSpPr/>
          <p:nvPr/>
        </p:nvSpPr>
        <p:spPr>
          <a:xfrm>
            <a:off x="2684584" y="4730173"/>
            <a:ext cx="640080" cy="64008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5219966" y="4730173"/>
            <a:ext cx="640080" cy="64008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11" name="Oval 10"/>
          <p:cNvSpPr/>
          <p:nvPr/>
        </p:nvSpPr>
        <p:spPr>
          <a:xfrm>
            <a:off x="3959202" y="3427846"/>
            <a:ext cx="640080" cy="64008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137160" rtlCol="0" anchor="ctr"/>
          <a:lstStyle/>
          <a:p>
            <a:pPr algn="ctr"/>
            <a:r>
              <a:rPr lang="en-US" sz="2800" dirty="0"/>
              <a:t>*</a:t>
            </a:r>
          </a:p>
        </p:txBody>
      </p:sp>
      <p:sp>
        <p:nvSpPr>
          <p:cNvPr id="13" name="Oval 12"/>
          <p:cNvSpPr/>
          <p:nvPr/>
        </p:nvSpPr>
        <p:spPr>
          <a:xfrm>
            <a:off x="5190872" y="2084457"/>
            <a:ext cx="640080" cy="64008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45720"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5" name="Oval 14"/>
          <p:cNvSpPr/>
          <p:nvPr/>
        </p:nvSpPr>
        <p:spPr>
          <a:xfrm>
            <a:off x="6422542" y="3427846"/>
            <a:ext cx="640080" cy="64008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18" name="Straight Connector 17"/>
          <p:cNvCxnSpPr>
            <a:stCxn id="9" idx="7"/>
            <a:endCxn id="11" idx="3"/>
          </p:cNvCxnSpPr>
          <p:nvPr/>
        </p:nvCxnSpPr>
        <p:spPr>
          <a:xfrm flipV="1">
            <a:off x="3230926" y="3974188"/>
            <a:ext cx="822014" cy="849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1"/>
            <a:endCxn id="11" idx="5"/>
          </p:cNvCxnSpPr>
          <p:nvPr/>
        </p:nvCxnSpPr>
        <p:spPr>
          <a:xfrm flipH="1" flipV="1">
            <a:off x="4505544" y="3974188"/>
            <a:ext cx="808160" cy="849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7"/>
            <a:endCxn id="13" idx="3"/>
          </p:cNvCxnSpPr>
          <p:nvPr/>
        </p:nvCxnSpPr>
        <p:spPr>
          <a:xfrm flipV="1">
            <a:off x="4505544" y="2630799"/>
            <a:ext cx="779066" cy="8907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1"/>
            <a:endCxn id="13" idx="5"/>
          </p:cNvCxnSpPr>
          <p:nvPr/>
        </p:nvCxnSpPr>
        <p:spPr>
          <a:xfrm flipH="1" flipV="1">
            <a:off x="5737214" y="2630799"/>
            <a:ext cx="779066" cy="8907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176690" y="4852786"/>
            <a:ext cx="1348568" cy="3948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200" dirty="0"/>
              <a:t>tmp0 = 2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969457" y="4861791"/>
            <a:ext cx="1348568" cy="3948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200" dirty="0"/>
              <a:t>‒ </a:t>
            </a:r>
            <a:r>
              <a:rPr lang="en-US" sz="1600" dirty="0"/>
              <a:t>NULL</a:t>
            </a:r>
            <a:r>
              <a:rPr lang="en-US" sz="2200" dirty="0"/>
              <a:t> ‒ 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662593" y="3410317"/>
            <a:ext cx="2165228" cy="6751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200" dirty="0"/>
              <a:t>tmp0 = 2</a:t>
            </a:r>
          </a:p>
          <a:p>
            <a:r>
              <a:rPr lang="en-US" sz="2200" dirty="0"/>
              <a:t>tmp1 = tmp0 * x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210951" y="3561323"/>
            <a:ext cx="1348568" cy="3948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200" dirty="0"/>
              <a:t>tmp2 = 1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992628" y="1405300"/>
            <a:ext cx="2828287" cy="14053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200" dirty="0"/>
              <a:t>tmp0 = 2</a:t>
            </a:r>
          </a:p>
          <a:p>
            <a:r>
              <a:rPr lang="en-US" sz="2200" dirty="0"/>
              <a:t>tmp1 = tmp0 * x</a:t>
            </a:r>
          </a:p>
          <a:p>
            <a:r>
              <a:rPr lang="en-US" sz="2200" dirty="0"/>
              <a:t>tmp2 = 1</a:t>
            </a:r>
          </a:p>
          <a:p>
            <a:r>
              <a:rPr lang="en-US" sz="2200" dirty="0"/>
              <a:t>tmp3 = tmp1 + tmp2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26747" y="1460500"/>
            <a:ext cx="1968038" cy="6239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126747" y="2139217"/>
            <a:ext cx="1968038" cy="3336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08606" y="4688774"/>
            <a:ext cx="129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code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place</a:t>
            </a:r>
            <a:r>
              <a:rPr lang="en-US" dirty="0"/>
              <a:t>: tmp0</a:t>
            </a:r>
          </a:p>
        </p:txBody>
      </p:sp>
      <p:sp>
        <p:nvSpPr>
          <p:cNvPr id="4" name="Freeform 3"/>
          <p:cNvSpPr/>
          <p:nvPr/>
        </p:nvSpPr>
        <p:spPr>
          <a:xfrm>
            <a:off x="1946031" y="4370658"/>
            <a:ext cx="2190946" cy="470973"/>
          </a:xfrm>
          <a:custGeom>
            <a:avLst/>
            <a:gdLst>
              <a:gd name="connsiteX0" fmla="*/ 2028092 w 2190946"/>
              <a:gd name="connsiteY0" fmla="*/ 470973 h 470973"/>
              <a:gd name="connsiteX1" fmla="*/ 2133600 w 2190946"/>
              <a:gd name="connsiteY1" fmla="*/ 306850 h 470973"/>
              <a:gd name="connsiteX2" fmla="*/ 1242646 w 2190946"/>
              <a:gd name="connsiteY2" fmla="*/ 2050 h 470973"/>
              <a:gd name="connsiteX3" fmla="*/ 0 w 2190946"/>
              <a:gd name="connsiteY3" fmla="*/ 470973 h 47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946" h="470973">
                <a:moveTo>
                  <a:pt x="2028092" y="470973"/>
                </a:moveTo>
                <a:cubicBezTo>
                  <a:pt x="2146300" y="427988"/>
                  <a:pt x="2264508" y="385004"/>
                  <a:pt x="2133600" y="306850"/>
                </a:cubicBezTo>
                <a:cubicBezTo>
                  <a:pt x="2002692" y="228696"/>
                  <a:pt x="1598246" y="-25304"/>
                  <a:pt x="1242646" y="2050"/>
                </a:cubicBezTo>
                <a:cubicBezTo>
                  <a:pt x="887046" y="29404"/>
                  <a:pt x="443523" y="250188"/>
                  <a:pt x="0" y="47097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72095" y="3398091"/>
            <a:ext cx="129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code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place</a:t>
            </a:r>
            <a:r>
              <a:rPr lang="en-US" dirty="0"/>
              <a:t>: tmp1</a:t>
            </a:r>
          </a:p>
        </p:txBody>
      </p:sp>
      <p:sp>
        <p:nvSpPr>
          <p:cNvPr id="5" name="Freeform 4"/>
          <p:cNvSpPr/>
          <p:nvPr/>
        </p:nvSpPr>
        <p:spPr>
          <a:xfrm>
            <a:off x="2883877" y="3083118"/>
            <a:ext cx="2597205" cy="527590"/>
          </a:xfrm>
          <a:custGeom>
            <a:avLst/>
            <a:gdLst>
              <a:gd name="connsiteX0" fmla="*/ 2356338 w 2597205"/>
              <a:gd name="connsiteY0" fmla="*/ 527590 h 527590"/>
              <a:gd name="connsiteX1" fmla="*/ 2543908 w 2597205"/>
              <a:gd name="connsiteY1" fmla="*/ 304851 h 527590"/>
              <a:gd name="connsiteX2" fmla="*/ 1512277 w 2597205"/>
              <a:gd name="connsiteY2" fmla="*/ 51 h 527590"/>
              <a:gd name="connsiteX3" fmla="*/ 0 w 2597205"/>
              <a:gd name="connsiteY3" fmla="*/ 328297 h 5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7205" h="527590">
                <a:moveTo>
                  <a:pt x="2356338" y="527590"/>
                </a:moveTo>
                <a:cubicBezTo>
                  <a:pt x="2520461" y="460182"/>
                  <a:pt x="2684585" y="392774"/>
                  <a:pt x="2543908" y="304851"/>
                </a:cubicBezTo>
                <a:cubicBezTo>
                  <a:pt x="2403231" y="216928"/>
                  <a:pt x="1936262" y="-3857"/>
                  <a:pt x="1512277" y="51"/>
                </a:cubicBezTo>
                <a:cubicBezTo>
                  <a:pt x="1088292" y="3959"/>
                  <a:pt x="544146" y="166128"/>
                  <a:pt x="0" y="328297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531467" y="5355471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code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place</a:t>
            </a:r>
            <a:r>
              <a:rPr lang="en-US" dirty="0"/>
              <a:t>: 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126747" y="5247640"/>
            <a:ext cx="191991" cy="32511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08744" y="2001778"/>
            <a:ext cx="129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code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place</a:t>
            </a:r>
            <a:r>
              <a:rPr lang="en-US" dirty="0"/>
              <a:t>: tmp3</a:t>
            </a:r>
          </a:p>
        </p:txBody>
      </p:sp>
      <p:sp>
        <p:nvSpPr>
          <p:cNvPr id="12" name="Freeform 11"/>
          <p:cNvSpPr/>
          <p:nvPr/>
        </p:nvSpPr>
        <p:spPr>
          <a:xfrm>
            <a:off x="4583723" y="1085848"/>
            <a:ext cx="1946031" cy="1094644"/>
          </a:xfrm>
          <a:custGeom>
            <a:avLst/>
            <a:gdLst>
              <a:gd name="connsiteX0" fmla="*/ 0 w 1946031"/>
              <a:gd name="connsiteY0" fmla="*/ 1094644 h 1094644"/>
              <a:gd name="connsiteX1" fmla="*/ 527539 w 1946031"/>
              <a:gd name="connsiteY1" fmla="*/ 778121 h 1094644"/>
              <a:gd name="connsiteX2" fmla="*/ 1125415 w 1946031"/>
              <a:gd name="connsiteY2" fmla="*/ 16121 h 1094644"/>
              <a:gd name="connsiteX3" fmla="*/ 1946031 w 1946031"/>
              <a:gd name="connsiteY3" fmla="*/ 332644 h 109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6031" h="1094644">
                <a:moveTo>
                  <a:pt x="0" y="1094644"/>
                </a:moveTo>
                <a:cubicBezTo>
                  <a:pt x="169985" y="1026259"/>
                  <a:pt x="339970" y="957875"/>
                  <a:pt x="527539" y="778121"/>
                </a:cubicBezTo>
                <a:cubicBezTo>
                  <a:pt x="715108" y="598367"/>
                  <a:pt x="889000" y="90367"/>
                  <a:pt x="1125415" y="16121"/>
                </a:cubicBezTo>
                <a:cubicBezTo>
                  <a:pt x="1361830" y="-58125"/>
                  <a:pt x="1653930" y="137259"/>
                  <a:pt x="1946031" y="332644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0244" y="1910603"/>
            <a:ext cx="274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pointers into the function’s local symbol table</a:t>
            </a:r>
          </a:p>
        </p:txBody>
      </p:sp>
      <p:sp>
        <p:nvSpPr>
          <p:cNvPr id="16" name="Oval 15"/>
          <p:cNvSpPr/>
          <p:nvPr/>
        </p:nvSpPr>
        <p:spPr>
          <a:xfrm>
            <a:off x="5219966" y="3659464"/>
            <a:ext cx="564454" cy="39671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990088" y="4943426"/>
            <a:ext cx="564454" cy="39671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87118" y="2263143"/>
            <a:ext cx="564454" cy="39671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45" idx="2"/>
          </p:cNvCxnSpPr>
          <p:nvPr/>
        </p:nvCxnSpPr>
        <p:spPr>
          <a:xfrm>
            <a:off x="2684584" y="2302734"/>
            <a:ext cx="1902534" cy="15876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16" idx="1"/>
          </p:cNvCxnSpPr>
          <p:nvPr/>
        </p:nvCxnSpPr>
        <p:spPr>
          <a:xfrm>
            <a:off x="2684584" y="2324075"/>
            <a:ext cx="2618044" cy="139348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2673166" y="2321647"/>
            <a:ext cx="1453845" cy="266235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25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44" grpId="0" animBg="1"/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7" name="Rectangle 9"/>
          <p:cNvSpPr>
            <a:spLocks noChangeArrowheads="1"/>
          </p:cNvSpPr>
          <p:nvPr/>
        </p:nvSpPr>
        <p:spPr bwMode="auto">
          <a:xfrm>
            <a:off x="5673437" y="2590800"/>
            <a:ext cx="1482436" cy="14370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en-US" sz="3200">
              <a:latin typeface="Impact" panose="020B0806030902050204" pitchFamily="34" charset="0"/>
            </a:endParaRPr>
          </a:p>
        </p:txBody>
      </p:sp>
      <p:sp>
        <p:nvSpPr>
          <p:cNvPr id="252936" name="Rectangle 8"/>
          <p:cNvSpPr>
            <a:spLocks noChangeArrowheads="1"/>
          </p:cNvSpPr>
          <p:nvPr/>
        </p:nvSpPr>
        <p:spPr bwMode="auto">
          <a:xfrm>
            <a:off x="1149927" y="2590800"/>
            <a:ext cx="1730627" cy="14659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en-US" sz="3200">
              <a:latin typeface="Impact" panose="020B0806030902050204" pitchFamily="34" charset="0"/>
            </a:endParaRPr>
          </a:p>
        </p:txBody>
      </p:sp>
      <p:sp>
        <p:nvSpPr>
          <p:cNvPr id="16389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457187" y="1417319"/>
            <a:ext cx="4038600" cy="35169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 err="1"/>
              <a:t>codeGen_stmt</a:t>
            </a:r>
            <a:r>
              <a:rPr lang="en-US" altLang="en-US" sz="2200" dirty="0"/>
              <a:t>(</a:t>
            </a:r>
            <a:r>
              <a:rPr lang="en-US" altLang="en-US" sz="2200" dirty="0" err="1">
                <a:solidFill>
                  <a:srgbClr val="0000FF"/>
                </a:solidFill>
              </a:rPr>
              <a:t>synTree_node</a:t>
            </a:r>
            <a:r>
              <a:rPr lang="en-US" altLang="en-US" sz="2200" dirty="0">
                <a:solidFill>
                  <a:srgbClr val="0000FF"/>
                </a:solidFill>
              </a:rPr>
              <a:t> S</a:t>
            </a:r>
            <a:r>
              <a:rPr lang="en-US" altLang="en-US" sz="22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switch (</a:t>
            </a:r>
            <a:r>
              <a:rPr lang="en-US" altLang="en-US" sz="2200" dirty="0" err="1">
                <a:solidFill>
                  <a:srgbClr val="0000FF"/>
                </a:solidFill>
              </a:rPr>
              <a:t>S.nodetype</a:t>
            </a:r>
            <a:r>
              <a:rPr lang="en-US" altLang="en-US" sz="2200" dirty="0"/>
              <a:t>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   case FOR:      … ; break;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   case WHILE : … ; break;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   case IF:          … ; break;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   case ‘=‘ :        … ; break;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}</a:t>
            </a:r>
          </a:p>
        </p:txBody>
      </p:sp>
      <p:sp>
        <p:nvSpPr>
          <p:cNvPr id="16390" name="Rectangle 7"/>
          <p:cNvSpPr>
            <a:spLocks noGrp="1" noChangeArrowheads="1"/>
          </p:cNvSpPr>
          <p:nvPr>
            <p:ph sz="quarter" idx="2"/>
          </p:nvPr>
        </p:nvSpPr>
        <p:spPr>
          <a:xfrm>
            <a:off x="4995686" y="1417320"/>
            <a:ext cx="3810568" cy="3516926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 err="1"/>
              <a:t>codeGen_expr</a:t>
            </a:r>
            <a:r>
              <a:rPr lang="en-US" altLang="en-US" sz="2200" dirty="0"/>
              <a:t>(</a:t>
            </a:r>
            <a:r>
              <a:rPr lang="en-US" altLang="en-US" sz="2200" dirty="0" err="1">
                <a:solidFill>
                  <a:srgbClr val="0000FF"/>
                </a:solidFill>
              </a:rPr>
              <a:t>synTree_node</a:t>
            </a:r>
            <a:r>
              <a:rPr lang="en-US" altLang="en-US" sz="2200" dirty="0">
                <a:solidFill>
                  <a:srgbClr val="0000FF"/>
                </a:solidFill>
              </a:rPr>
              <a:t> E</a:t>
            </a:r>
            <a:r>
              <a:rPr lang="en-US" altLang="en-US" sz="22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switch (</a:t>
            </a:r>
            <a:r>
              <a:rPr lang="en-US" altLang="en-US" sz="2200" dirty="0" err="1">
                <a:solidFill>
                  <a:srgbClr val="0000FF"/>
                </a:solidFill>
              </a:rPr>
              <a:t>E.nodetype</a:t>
            </a:r>
            <a:r>
              <a:rPr lang="en-US" altLang="en-US" sz="2200" dirty="0"/>
              <a:t>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   case ‘+’:     … ; break;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   case ‘*’ :    … ; break;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   case ‘–’:     … ; break;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   case ‘/’ :     … ; break;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}</a:t>
            </a:r>
          </a:p>
          <a:p>
            <a:pPr eaLnBrk="1" hangingPunct="1"/>
            <a:endParaRPr lang="en-US" altLang="en-US" sz="2100" dirty="0"/>
          </a:p>
        </p:txBody>
      </p:sp>
      <p:sp>
        <p:nvSpPr>
          <p:cNvPr id="1638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87F457-C365-4DEE-BC33-A77EC499D7E4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0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365760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dirty="0"/>
              <a:t>Approach</a:t>
            </a:r>
          </a:p>
        </p:txBody>
      </p:sp>
      <p:sp>
        <p:nvSpPr>
          <p:cNvPr id="252938" name="Text Box 10"/>
          <p:cNvSpPr txBox="1">
            <a:spLocks noChangeArrowheads="1"/>
          </p:cNvSpPr>
          <p:nvPr/>
        </p:nvSpPr>
        <p:spPr bwMode="auto">
          <a:xfrm>
            <a:off x="1037899" y="5211422"/>
            <a:ext cx="4187564" cy="114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80" tIns="91440" rIns="182880" bIns="9144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buNone/>
            </a:pPr>
            <a:r>
              <a:rPr lang="en-US" altLang="en-US" sz="2400" dirty="0">
                <a:latin typeface="+mn-lt"/>
              </a:rPr>
              <a:t>At each syntax tree node:</a:t>
            </a:r>
          </a:p>
          <a:p>
            <a:pPr marL="285750" indent="-285750">
              <a:lnSpc>
                <a:spcPct val="60000"/>
              </a:lnSpc>
            </a:pPr>
            <a:r>
              <a:rPr lang="en-US" altLang="en-US" sz="2000" i="1" dirty="0">
                <a:solidFill>
                  <a:schemeClr val="accent5"/>
                </a:solidFill>
                <a:latin typeface="+mn-lt"/>
              </a:rPr>
              <a:t>recursively process the children</a:t>
            </a:r>
          </a:p>
          <a:p>
            <a:pPr marL="285750" indent="-285750">
              <a:lnSpc>
                <a:spcPct val="60000"/>
              </a:lnSpc>
            </a:pPr>
            <a:r>
              <a:rPr lang="en-US" altLang="en-US" sz="2000" i="1" dirty="0">
                <a:solidFill>
                  <a:schemeClr val="accent5"/>
                </a:solidFill>
                <a:latin typeface="+mn-lt"/>
              </a:rPr>
              <a:t>then generate code for this node</a:t>
            </a:r>
          </a:p>
          <a:p>
            <a:pPr marL="285750" indent="-285750">
              <a:lnSpc>
                <a:spcPct val="60000"/>
              </a:lnSpc>
            </a:pPr>
            <a:r>
              <a:rPr lang="en-US" altLang="en-US" sz="2000" i="1" dirty="0">
                <a:solidFill>
                  <a:schemeClr val="accent5"/>
                </a:solidFill>
                <a:latin typeface="+mn-lt"/>
              </a:rPr>
              <a:t>then glue it all together</a:t>
            </a:r>
          </a:p>
        </p:txBody>
      </p:sp>
      <p:cxnSp>
        <p:nvCxnSpPr>
          <p:cNvPr id="8" name="Straight Connector 7"/>
          <p:cNvCxnSpPr>
            <a:stCxn id="252936" idx="2"/>
            <a:endCxn id="252938" idx="0"/>
          </p:cNvCxnSpPr>
          <p:nvPr/>
        </p:nvCxnSpPr>
        <p:spPr>
          <a:xfrm>
            <a:off x="2015241" y="4056738"/>
            <a:ext cx="1116440" cy="1154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52937" idx="2"/>
            <a:endCxn id="252938" idx="0"/>
          </p:cNvCxnSpPr>
          <p:nvPr/>
        </p:nvCxnSpPr>
        <p:spPr>
          <a:xfrm flipH="1">
            <a:off x="3131681" y="4027827"/>
            <a:ext cx="3282974" cy="1183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418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BE9E31-C265-4C36-B99D-D0E9D51A9FB8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0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Auxiliary routines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16818"/>
            <a:ext cx="7886700" cy="493953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err="1"/>
              <a:t>struct</a:t>
            </a:r>
            <a:r>
              <a:rPr lang="en-US" altLang="en-US" dirty="0"/>
              <a:t> </a:t>
            </a:r>
            <a:r>
              <a:rPr lang="en-US" altLang="en-US" dirty="0" err="1"/>
              <a:t>symtab_entry</a:t>
            </a:r>
            <a:r>
              <a:rPr lang="en-US" altLang="en-US" dirty="0"/>
              <a:t> *</a:t>
            </a:r>
            <a:r>
              <a:rPr lang="en-US" altLang="en-US" dirty="0" err="1"/>
              <a:t>newtemp</a:t>
            </a:r>
            <a:r>
              <a:rPr lang="en-US" altLang="en-US" dirty="0"/>
              <a:t>(</a:t>
            </a:r>
            <a:r>
              <a:rPr lang="en-US" altLang="en-US" dirty="0" err="1"/>
              <a:t>typename</a:t>
            </a:r>
            <a:r>
              <a:rPr lang="en-US" altLang="en-US" dirty="0"/>
              <a:t> t)</a:t>
            </a:r>
          </a:p>
          <a:p>
            <a:pPr lvl="1"/>
            <a:r>
              <a:rPr lang="en-US" altLang="en-US" i="1" dirty="0"/>
              <a:t>create a symbol table entry for a new temporary</a:t>
            </a:r>
          </a:p>
          <a:p>
            <a:pPr lvl="1"/>
            <a:r>
              <a:rPr lang="en-US" altLang="en-US" i="1" dirty="0"/>
              <a:t>return a pointer to this ST entry.</a:t>
            </a:r>
          </a:p>
          <a:p>
            <a:pPr eaLnBrk="1" hangingPunct="1"/>
            <a:r>
              <a:rPr lang="en-US" altLang="en-US" dirty="0" err="1"/>
              <a:t>struct</a:t>
            </a:r>
            <a:r>
              <a:rPr lang="en-US" altLang="en-US" dirty="0"/>
              <a:t> </a:t>
            </a:r>
            <a:r>
              <a:rPr lang="en-US" altLang="en-US" dirty="0" err="1"/>
              <a:t>instr</a:t>
            </a:r>
            <a:r>
              <a:rPr lang="en-US" altLang="en-US" dirty="0"/>
              <a:t> *</a:t>
            </a:r>
            <a:r>
              <a:rPr lang="en-US" altLang="en-US" dirty="0" err="1"/>
              <a:t>newlabel</a:t>
            </a:r>
            <a:r>
              <a:rPr lang="en-US" altLang="en-US" dirty="0"/>
              <a:t>()</a:t>
            </a:r>
          </a:p>
          <a:p>
            <a:pPr lvl="1"/>
            <a:r>
              <a:rPr lang="en-US" altLang="en-US" i="1" dirty="0"/>
              <a:t>return a new label instruction</a:t>
            </a:r>
          </a:p>
          <a:p>
            <a:pPr eaLnBrk="1" hangingPunct="1"/>
            <a:r>
              <a:rPr lang="en-US" altLang="en-US" dirty="0" err="1"/>
              <a:t>struct</a:t>
            </a:r>
            <a:r>
              <a:rPr lang="en-US" altLang="en-US" dirty="0"/>
              <a:t> </a:t>
            </a:r>
            <a:r>
              <a:rPr lang="en-US" altLang="en-US" dirty="0" err="1"/>
              <a:t>instr</a:t>
            </a:r>
            <a:r>
              <a:rPr lang="en-US" altLang="en-US" dirty="0"/>
              <a:t> *</a:t>
            </a:r>
            <a:r>
              <a:rPr lang="en-US" altLang="en-US" dirty="0" err="1"/>
              <a:t>newinstr</a:t>
            </a:r>
            <a:r>
              <a:rPr lang="en-US" altLang="en-US" dirty="0"/>
              <a:t>(op, arg</a:t>
            </a:r>
            <a:r>
              <a:rPr lang="en-US" altLang="en-US" baseline="-25000" dirty="0"/>
              <a:t>1</a:t>
            </a:r>
            <a:r>
              <a:rPr lang="en-US" altLang="en-US" dirty="0"/>
              <a:t>, arg</a:t>
            </a:r>
            <a:r>
              <a:rPr lang="en-US" altLang="en-US" baseline="-25000" dirty="0"/>
              <a:t>2</a:t>
            </a:r>
            <a:r>
              <a:rPr lang="en-US" altLang="en-US" dirty="0"/>
              <a:t>, …)</a:t>
            </a:r>
          </a:p>
          <a:p>
            <a:pPr lvl="1"/>
            <a:r>
              <a:rPr lang="en-US" altLang="en-US" i="1" dirty="0"/>
              <a:t>create a new instruction, fill in the arguments supplied</a:t>
            </a:r>
          </a:p>
          <a:p>
            <a:pPr lvl="1"/>
            <a:r>
              <a:rPr lang="en-US" altLang="en-US" i="1" dirty="0"/>
              <a:t>return a pointer to the result</a:t>
            </a:r>
          </a:p>
        </p:txBody>
      </p:sp>
    </p:spTree>
    <p:extLst>
      <p:ext uri="{BB962C8B-B14F-4D97-AF65-F5344CB8AC3E}">
        <p14:creationId xmlns:p14="http://schemas.microsoft.com/office/powerpoint/2010/main" val="88714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973732-73A3-46A1-8D8D-54B51BAAA806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0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365760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dirty="0"/>
              <a:t>Overview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736923" y="2829553"/>
            <a:ext cx="1371600" cy="10058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charset="0"/>
              </a:rPr>
              <a:t>compiler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charset="0"/>
              </a:rPr>
              <a:t>front end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022898" y="2831021"/>
            <a:ext cx="1371586" cy="10058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charset="0"/>
              </a:rPr>
              <a:t>intermediate</a:t>
            </a: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charset="0"/>
              </a:rPr>
              <a:t>code</a:t>
            </a: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charset="0"/>
              </a:rPr>
              <a:t>generator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851678" y="2828280"/>
            <a:ext cx="1371600" cy="10058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charset="0"/>
              </a:rPr>
              <a:t>final</a:t>
            </a:r>
            <a:r>
              <a:rPr kumimoji="0" lang="en-US" sz="18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charset="0"/>
              </a:rPr>
              <a:t> </a:t>
            </a:r>
            <a:r>
              <a:rPr lang="en-US" sz="1800" dirty="0">
                <a:latin typeface="+mn-lt"/>
                <a:cs typeface="Arial" charset="0"/>
              </a:rPr>
              <a:t>code</a:t>
            </a: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charset="0"/>
              </a:rPr>
              <a:t>generator</a:t>
            </a:r>
          </a:p>
        </p:txBody>
      </p:sp>
      <p:cxnSp>
        <p:nvCxnSpPr>
          <p:cNvPr id="4" name="Straight Arrow Connector 3"/>
          <p:cNvCxnSpPr>
            <a:stCxn id="2" idx="3"/>
            <a:endCxn id="9" idx="1"/>
          </p:cNvCxnSpPr>
          <p:nvPr/>
        </p:nvCxnSpPr>
        <p:spPr bwMode="auto">
          <a:xfrm>
            <a:off x="3108523" y="3332473"/>
            <a:ext cx="914375" cy="146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" name="Straight Arrow Connector 6"/>
          <p:cNvCxnSpPr>
            <a:stCxn id="9" idx="3"/>
            <a:endCxn id="10" idx="1"/>
          </p:cNvCxnSpPr>
          <p:nvPr/>
        </p:nvCxnSpPr>
        <p:spPr bwMode="auto">
          <a:xfrm flipV="1">
            <a:off x="5394484" y="3331200"/>
            <a:ext cx="457194" cy="27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65293" y="3006759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0" dirty="0">
                <a:latin typeface="+mn-lt"/>
              </a:rPr>
              <a:t>source</a:t>
            </a:r>
          </a:p>
          <a:p>
            <a:r>
              <a:rPr lang="en-US" sz="1800" i="0" dirty="0">
                <a:latin typeface="+mn-lt"/>
              </a:rPr>
              <a:t>program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7223264" y="3329926"/>
            <a:ext cx="433713" cy="127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7647605" y="3006759"/>
            <a:ext cx="10438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0" dirty="0">
                <a:latin typeface="+mn-lt"/>
              </a:rPr>
              <a:t>target</a:t>
            </a:r>
          </a:p>
          <a:p>
            <a:r>
              <a:rPr lang="en-US" sz="1800" i="0" dirty="0">
                <a:latin typeface="+mn-lt"/>
              </a:rPr>
              <a:t>program</a:t>
            </a:r>
          </a:p>
          <a:p>
            <a:r>
              <a:rPr lang="en-US" sz="1600" i="0" dirty="0">
                <a:latin typeface="+mn-lt"/>
              </a:rPr>
              <a:t>(</a:t>
            </a:r>
            <a:r>
              <a:rPr lang="en-US" sz="1600" i="0" dirty="0" err="1">
                <a:latin typeface="+mn-lt"/>
              </a:rPr>
              <a:t>asm</a:t>
            </a:r>
            <a:r>
              <a:rPr lang="en-US" sz="1600" i="0" dirty="0">
                <a:latin typeface="+mn-lt"/>
              </a:rPr>
              <a:t> or </a:t>
            </a:r>
          </a:p>
          <a:p>
            <a:r>
              <a:rPr lang="en-US" sz="1600" i="0" dirty="0">
                <a:latin typeface="+mn-lt"/>
              </a:rPr>
              <a:t>machine</a:t>
            </a:r>
          </a:p>
          <a:p>
            <a:r>
              <a:rPr lang="en-US" sz="1600" i="0" dirty="0">
                <a:latin typeface="+mn-lt"/>
              </a:rPr>
              <a:t>code)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840020" y="2697488"/>
            <a:ext cx="3566121" cy="1264874"/>
          </a:xfrm>
          <a:prstGeom prst="rect">
            <a:avLst/>
          </a:prstGeom>
          <a:noFill/>
          <a:ln w="127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endParaRPr kumimoji="0" lang="en-US" sz="3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itchFamily="34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27893" y="2348059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0" dirty="0">
                <a:latin typeface="+mn-lt"/>
              </a:rPr>
              <a:t>code generator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1291470" y="3328651"/>
            <a:ext cx="433713" cy="127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2178475" y="4377295"/>
            <a:ext cx="21980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0" dirty="0">
                <a:latin typeface="+mn-lt"/>
              </a:rPr>
              <a:t>abstract syntax tree</a:t>
            </a:r>
          </a:p>
          <a:p>
            <a:r>
              <a:rPr lang="en-US" sz="1600" i="0" dirty="0">
                <a:latin typeface="+mn-lt"/>
              </a:rPr>
              <a:t>(a tree representation</a:t>
            </a:r>
          </a:p>
          <a:p>
            <a:r>
              <a:rPr lang="en-US" sz="1600" i="0" dirty="0">
                <a:latin typeface="+mn-lt"/>
              </a:rPr>
              <a:t>of the code structure)</a:t>
            </a:r>
          </a:p>
        </p:txBody>
      </p:sp>
      <p:cxnSp>
        <p:nvCxnSpPr>
          <p:cNvPr id="26" name="Straight Connector 25"/>
          <p:cNvCxnSpPr>
            <a:endCxn id="24" idx="0"/>
          </p:cNvCxnSpPr>
          <p:nvPr/>
        </p:nvCxnSpPr>
        <p:spPr bwMode="auto">
          <a:xfrm flipH="1">
            <a:off x="3277494" y="3204842"/>
            <a:ext cx="185743" cy="117245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4"/>
          <p:cNvSpPr/>
          <p:nvPr/>
        </p:nvSpPr>
        <p:spPr bwMode="auto">
          <a:xfrm>
            <a:off x="1567952" y="2220650"/>
            <a:ext cx="5922422" cy="1813508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endParaRPr kumimoji="0" lang="en-US" sz="3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itchFamily="34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44164" y="1868001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compiler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39278" y="4377295"/>
            <a:ext cx="23038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0" dirty="0">
                <a:latin typeface="+mn-lt"/>
              </a:rPr>
              <a:t>three-address code</a:t>
            </a:r>
          </a:p>
          <a:p>
            <a:r>
              <a:rPr lang="en-US" sz="1600" i="0" dirty="0">
                <a:latin typeface="+mn-lt"/>
              </a:rPr>
              <a:t>(sort of machine-</a:t>
            </a:r>
          </a:p>
          <a:p>
            <a:r>
              <a:rPr lang="en-US" sz="1600" i="0" dirty="0">
                <a:latin typeface="+mn-lt"/>
              </a:rPr>
              <a:t>independent assembly)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5570654" y="3204841"/>
            <a:ext cx="230269" cy="11724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55904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8D785D-48BE-4971-BF39-51517255DCF6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0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Auxiliary routines: </a:t>
            </a:r>
            <a:r>
              <a:rPr lang="en-US" altLang="en-US" dirty="0" err="1"/>
              <a:t>newtemp</a:t>
            </a:r>
            <a:r>
              <a:rPr lang="en-US" altLang="en-US" dirty="0"/>
              <a:t>()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200" dirty="0" err="1"/>
              <a:t>struct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symtab_entry</a:t>
            </a:r>
            <a:r>
              <a:rPr lang="en-US" altLang="en-US" sz="2200" dirty="0"/>
              <a:t> *</a:t>
            </a:r>
            <a:r>
              <a:rPr lang="en-US" altLang="en-US" sz="2200" dirty="0" err="1"/>
              <a:t>newtemp</a:t>
            </a:r>
            <a:r>
              <a:rPr lang="en-US" altLang="en-US" sz="2200" dirty="0"/>
              <a:t>( </a:t>
            </a:r>
            <a:r>
              <a:rPr lang="en-US" altLang="en-US" sz="2200" dirty="0">
                <a:solidFill>
                  <a:srgbClr val="0000FF"/>
                </a:solidFill>
              </a:rPr>
              <a:t>t</a:t>
            </a:r>
            <a:r>
              <a:rPr lang="en-US" altLang="en-US" sz="2200" dirty="0"/>
              <a:t> ) </a:t>
            </a:r>
          </a:p>
          <a:p>
            <a:pPr marL="0" indent="0">
              <a:buNone/>
            </a:pPr>
            <a:r>
              <a:rPr lang="en-US" altLang="en-US" sz="2200" dirty="0"/>
              <a:t>{</a:t>
            </a:r>
          </a:p>
          <a:p>
            <a:pPr marL="0" indent="0">
              <a:buNone/>
            </a:pPr>
            <a:r>
              <a:rPr lang="en-US" altLang="en-US" sz="2200" dirty="0"/>
              <a:t>          </a:t>
            </a:r>
            <a:r>
              <a:rPr lang="en-US" altLang="en-US" sz="2200" dirty="0" err="1"/>
              <a:t>struct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symtab_entry</a:t>
            </a:r>
            <a:r>
              <a:rPr lang="en-US" altLang="en-US" sz="2200" dirty="0"/>
              <a:t> *</a:t>
            </a:r>
            <a:r>
              <a:rPr lang="en-US" altLang="en-US" sz="2200" dirty="0" err="1"/>
              <a:t>ntmp</a:t>
            </a:r>
            <a:r>
              <a:rPr lang="en-US" altLang="en-US" sz="2200" dirty="0"/>
              <a:t> = </a:t>
            </a:r>
            <a:r>
              <a:rPr lang="en-US" altLang="en-US" sz="2200" dirty="0" err="1"/>
              <a:t>malloc</a:t>
            </a:r>
            <a:r>
              <a:rPr lang="en-US" altLang="en-US" sz="2200" dirty="0"/>
              <a:t>( … );</a:t>
            </a:r>
            <a:endParaRPr lang="en-US" altLang="en-US" sz="2200" i="1" dirty="0">
              <a:solidFill>
                <a:srgbClr val="008080"/>
              </a:solidFill>
            </a:endParaRPr>
          </a:p>
          <a:p>
            <a:pPr marL="0" indent="0">
              <a:buNone/>
            </a:pPr>
            <a:r>
              <a:rPr lang="en-US" altLang="en-US" sz="2200" dirty="0"/>
              <a:t>          </a:t>
            </a:r>
            <a:r>
              <a:rPr lang="en-US" altLang="en-US" sz="2200" dirty="0" err="1"/>
              <a:t>ntmp</a:t>
            </a:r>
            <a:r>
              <a:rPr lang="en-US" altLang="en-US" sz="2200" dirty="0"/>
              <a:t>-&gt;name  =  </a:t>
            </a:r>
            <a:r>
              <a:rPr lang="en-US" altLang="en-US" sz="2200" i="1" dirty="0">
                <a:solidFill>
                  <a:srgbClr val="0070C0"/>
                </a:solidFill>
              </a:rPr>
              <a:t>…create a new name that doesn’t conflict…</a:t>
            </a:r>
          </a:p>
          <a:p>
            <a:pPr marL="0" indent="0">
              <a:buNone/>
            </a:pPr>
            <a:r>
              <a:rPr lang="en-US" altLang="en-US" sz="2200" dirty="0"/>
              <a:t>          </a:t>
            </a:r>
            <a:r>
              <a:rPr lang="en-US" altLang="en-US" sz="2200" dirty="0" err="1"/>
              <a:t>ntmp</a:t>
            </a:r>
            <a:r>
              <a:rPr lang="en-US" altLang="en-US" sz="2200" dirty="0"/>
              <a:t>-&gt;type =</a:t>
            </a:r>
            <a:r>
              <a:rPr lang="en-US" altLang="en-US" sz="2200" dirty="0">
                <a:solidFill>
                  <a:srgbClr val="0000FF"/>
                </a:solidFill>
              </a:rPr>
              <a:t> t</a:t>
            </a:r>
            <a:r>
              <a:rPr lang="en-US" altLang="en-US" sz="2200" dirty="0"/>
              <a:t>;</a:t>
            </a:r>
          </a:p>
          <a:p>
            <a:pPr marL="0" indent="0">
              <a:buNone/>
            </a:pPr>
            <a:r>
              <a:rPr lang="en-US" altLang="en-US" sz="2200" dirty="0"/>
              <a:t>          </a:t>
            </a:r>
            <a:r>
              <a:rPr lang="en-US" altLang="en-US" sz="2200" i="1" dirty="0">
                <a:solidFill>
                  <a:srgbClr val="0070C0"/>
                </a:solidFill>
              </a:rPr>
              <a:t>…insert </a:t>
            </a:r>
            <a:r>
              <a:rPr lang="en-US" altLang="en-US" sz="2200" i="1" dirty="0" err="1">
                <a:solidFill>
                  <a:srgbClr val="0070C0"/>
                </a:solidFill>
              </a:rPr>
              <a:t>ntmp</a:t>
            </a:r>
            <a:r>
              <a:rPr lang="en-US" altLang="en-US" sz="2200" i="1" dirty="0">
                <a:solidFill>
                  <a:srgbClr val="0070C0"/>
                </a:solidFill>
              </a:rPr>
              <a:t> into the function's local symbol table…</a:t>
            </a:r>
          </a:p>
          <a:p>
            <a:pPr marL="0" indent="0">
              <a:buNone/>
            </a:pPr>
            <a:r>
              <a:rPr lang="en-US" altLang="en-US" sz="2200" dirty="0"/>
              <a:t>          return </a:t>
            </a:r>
            <a:r>
              <a:rPr lang="en-US" altLang="en-US" sz="2200" dirty="0" err="1"/>
              <a:t>ntmp</a:t>
            </a:r>
            <a:r>
              <a:rPr lang="en-US" altLang="en-US" sz="2200" dirty="0"/>
              <a:t>;</a:t>
            </a:r>
          </a:p>
          <a:p>
            <a:pPr marL="0" indent="0">
              <a:buNone/>
            </a:pPr>
            <a:r>
              <a:rPr lang="en-US" alt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2150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8D785D-48BE-4971-BF39-51517255DCF6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0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Auxiliary routines: </a:t>
            </a:r>
            <a:r>
              <a:rPr lang="en-US" altLang="en-US" dirty="0" err="1"/>
              <a:t>newinstr</a:t>
            </a:r>
            <a:r>
              <a:rPr lang="en-US" altLang="en-US" dirty="0"/>
              <a:t>()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200" dirty="0" err="1"/>
              <a:t>struct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instr</a:t>
            </a:r>
            <a:r>
              <a:rPr lang="en-US" altLang="en-US" sz="2200" dirty="0"/>
              <a:t> *</a:t>
            </a:r>
            <a:r>
              <a:rPr lang="en-US" altLang="en-US" sz="2200" dirty="0" err="1"/>
              <a:t>newinstr</a:t>
            </a:r>
            <a:r>
              <a:rPr lang="en-US" altLang="en-US" sz="2200" dirty="0"/>
              <a:t>(</a:t>
            </a:r>
            <a:r>
              <a:rPr lang="en-US" altLang="en-US" sz="2200" dirty="0" err="1">
                <a:solidFill>
                  <a:srgbClr val="0000FF"/>
                </a:solidFill>
              </a:rPr>
              <a:t>opType</a:t>
            </a:r>
            <a:r>
              <a:rPr lang="en-US" altLang="en-US" sz="2200" dirty="0"/>
              <a:t>, </a:t>
            </a:r>
            <a:r>
              <a:rPr lang="en-US" altLang="en-US" sz="2200" dirty="0">
                <a:solidFill>
                  <a:srgbClr val="0000FF"/>
                </a:solidFill>
              </a:rPr>
              <a:t>src1</a:t>
            </a:r>
            <a:r>
              <a:rPr lang="en-US" altLang="en-US" sz="2200" dirty="0"/>
              <a:t>, </a:t>
            </a:r>
            <a:r>
              <a:rPr lang="en-US" altLang="en-US" sz="2200" dirty="0">
                <a:solidFill>
                  <a:srgbClr val="0000FF"/>
                </a:solidFill>
              </a:rPr>
              <a:t>src2</a:t>
            </a:r>
            <a:r>
              <a:rPr lang="en-US" altLang="en-US" sz="2200" dirty="0"/>
              <a:t>, </a:t>
            </a:r>
            <a:r>
              <a:rPr lang="en-US" altLang="en-US" sz="2200" dirty="0" err="1">
                <a:solidFill>
                  <a:srgbClr val="0000FF"/>
                </a:solidFill>
              </a:rPr>
              <a:t>dest</a:t>
            </a:r>
            <a:r>
              <a:rPr lang="en-US" altLang="en-US" sz="2200" dirty="0"/>
              <a:t>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200" dirty="0"/>
              <a:t>{</a:t>
            </a:r>
          </a:p>
          <a:p>
            <a:pPr marL="0" indent="0">
              <a:buNone/>
            </a:pPr>
            <a:r>
              <a:rPr lang="en-US" altLang="en-US" sz="2200" dirty="0"/>
              <a:t>          </a:t>
            </a:r>
            <a:r>
              <a:rPr lang="en-US" altLang="en-US" sz="2200" dirty="0" err="1"/>
              <a:t>struct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instr</a:t>
            </a:r>
            <a:r>
              <a:rPr lang="en-US" altLang="en-US" sz="2200" dirty="0"/>
              <a:t> *</a:t>
            </a:r>
            <a:r>
              <a:rPr lang="en-US" altLang="en-US" sz="2200" dirty="0" err="1"/>
              <a:t>ninstr</a:t>
            </a:r>
            <a:r>
              <a:rPr lang="en-US" altLang="en-US" sz="2200" dirty="0"/>
              <a:t> = </a:t>
            </a:r>
            <a:r>
              <a:rPr lang="en-US" altLang="en-US" sz="2200" dirty="0" err="1"/>
              <a:t>malloc</a:t>
            </a:r>
            <a:r>
              <a:rPr lang="en-US" altLang="en-US" sz="2200" dirty="0"/>
              <a:t>( … );</a:t>
            </a:r>
            <a:endParaRPr lang="en-US" altLang="en-US" sz="2200" i="1" dirty="0">
              <a:solidFill>
                <a:srgbClr val="008080"/>
              </a:solidFill>
            </a:endParaRPr>
          </a:p>
          <a:p>
            <a:pPr marL="0" indent="0">
              <a:buNone/>
            </a:pPr>
            <a:r>
              <a:rPr lang="en-US" altLang="en-US" sz="2200" dirty="0">
                <a:solidFill>
                  <a:srgbClr val="008080"/>
                </a:solidFill>
              </a:rPr>
              <a:t>          </a:t>
            </a:r>
            <a:r>
              <a:rPr lang="en-US" altLang="en-US" sz="2200" dirty="0" err="1"/>
              <a:t>ninstr</a:t>
            </a:r>
            <a:r>
              <a:rPr lang="en-US" altLang="en-US" sz="2200" dirty="0"/>
              <a:t>-&gt;op = </a:t>
            </a:r>
            <a:r>
              <a:rPr lang="en-US" altLang="en-US" sz="2200" dirty="0" err="1">
                <a:solidFill>
                  <a:srgbClr val="0000FF"/>
                </a:solidFill>
              </a:rPr>
              <a:t>opType</a:t>
            </a:r>
            <a:r>
              <a:rPr lang="en-US" altLang="en-US" sz="2200" dirty="0"/>
              <a:t>;</a:t>
            </a:r>
          </a:p>
          <a:p>
            <a:pPr marL="0" indent="0">
              <a:buNone/>
            </a:pPr>
            <a:r>
              <a:rPr lang="en-US" altLang="en-US" sz="2200" dirty="0"/>
              <a:t>          </a:t>
            </a:r>
            <a:r>
              <a:rPr lang="en-US" altLang="en-US" sz="2200" dirty="0" err="1"/>
              <a:t>ninstr</a:t>
            </a:r>
            <a:r>
              <a:rPr lang="en-US" altLang="en-US" sz="2200" dirty="0"/>
              <a:t>-&gt;src1 = </a:t>
            </a:r>
            <a:r>
              <a:rPr lang="en-US" altLang="en-US" sz="2200" dirty="0">
                <a:solidFill>
                  <a:srgbClr val="0000FF"/>
                </a:solidFill>
              </a:rPr>
              <a:t>src1</a:t>
            </a:r>
            <a:r>
              <a:rPr lang="en-US" altLang="en-US" sz="2200" dirty="0"/>
              <a:t>; </a:t>
            </a:r>
            <a:r>
              <a:rPr lang="en-US" altLang="en-US" sz="2200" dirty="0" err="1"/>
              <a:t>ninstr</a:t>
            </a:r>
            <a:r>
              <a:rPr lang="en-US" altLang="en-US" sz="2200" dirty="0"/>
              <a:t>-&gt;src2 = </a:t>
            </a:r>
            <a:r>
              <a:rPr lang="en-US" altLang="en-US" sz="2200" dirty="0">
                <a:solidFill>
                  <a:srgbClr val="0000FF"/>
                </a:solidFill>
              </a:rPr>
              <a:t>src2</a:t>
            </a:r>
            <a:r>
              <a:rPr lang="en-US" altLang="en-US" sz="2200" dirty="0"/>
              <a:t>; </a:t>
            </a:r>
            <a:r>
              <a:rPr lang="en-US" altLang="en-US" sz="2200" dirty="0" err="1"/>
              <a:t>ninstr</a:t>
            </a:r>
            <a:r>
              <a:rPr lang="en-US" altLang="en-US" sz="2200" dirty="0"/>
              <a:t>-&gt;</a:t>
            </a:r>
            <a:r>
              <a:rPr lang="en-US" altLang="en-US" sz="2200" dirty="0" err="1"/>
              <a:t>dest</a:t>
            </a:r>
            <a:r>
              <a:rPr lang="en-US" altLang="en-US" sz="2200" dirty="0"/>
              <a:t> = </a:t>
            </a:r>
            <a:r>
              <a:rPr lang="en-US" altLang="en-US" sz="2200" dirty="0" err="1">
                <a:solidFill>
                  <a:srgbClr val="0000FF"/>
                </a:solidFill>
              </a:rPr>
              <a:t>dest</a:t>
            </a:r>
            <a:r>
              <a:rPr lang="en-US" altLang="en-US" sz="2200" dirty="0"/>
              <a:t>;</a:t>
            </a:r>
          </a:p>
          <a:p>
            <a:pPr marL="0" indent="0">
              <a:buNone/>
            </a:pPr>
            <a:r>
              <a:rPr lang="en-US" altLang="en-US" sz="2200" dirty="0"/>
              <a:t>          return </a:t>
            </a:r>
            <a:r>
              <a:rPr lang="en-US" altLang="en-US" sz="2200" dirty="0" err="1"/>
              <a:t>ninstr</a:t>
            </a:r>
            <a:r>
              <a:rPr lang="en-US" altLang="en-US" sz="2200" dirty="0"/>
              <a:t>;</a:t>
            </a:r>
          </a:p>
          <a:p>
            <a:pPr marL="0" indent="0">
              <a:buNone/>
            </a:pPr>
            <a:r>
              <a:rPr lang="en-US" altLang="en-US" sz="2200" dirty="0"/>
              <a:t>}</a:t>
            </a:r>
            <a:endParaRPr lang="en-US" altLang="en-US" sz="2200" dirty="0">
              <a:solidFill>
                <a:srgbClr val="0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678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8D785D-48BE-4971-BF39-51517255DCF6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0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Auxiliary routines: </a:t>
            </a:r>
            <a:r>
              <a:rPr lang="en-US" altLang="en-US" dirty="0" err="1"/>
              <a:t>newlabel</a:t>
            </a:r>
            <a:r>
              <a:rPr lang="en-US" altLang="en-US" dirty="0"/>
              <a:t>()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200" dirty="0"/>
              <a:t>static </a:t>
            </a:r>
            <a:r>
              <a:rPr lang="en-US" altLang="en-US" sz="2200" dirty="0" err="1"/>
              <a:t>int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label_num</a:t>
            </a:r>
            <a:r>
              <a:rPr lang="en-US" altLang="en-US" sz="2200" dirty="0"/>
              <a:t> = 0;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200" dirty="0" err="1"/>
              <a:t>struct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instr</a:t>
            </a:r>
            <a:r>
              <a:rPr lang="en-US" altLang="en-US" sz="2200" dirty="0"/>
              <a:t> *</a:t>
            </a:r>
            <a:r>
              <a:rPr lang="en-US" altLang="en-US" sz="2200" dirty="0" err="1"/>
              <a:t>newlabel</a:t>
            </a:r>
            <a:r>
              <a:rPr lang="en-US" altLang="en-US" sz="2200" dirty="0"/>
              <a:t>()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200" dirty="0"/>
              <a:t>{</a:t>
            </a:r>
          </a:p>
          <a:p>
            <a:pPr marL="0" indent="0">
              <a:buNone/>
            </a:pPr>
            <a:r>
              <a:rPr lang="en-US" altLang="en-US" sz="2200" dirty="0"/>
              <a:t>       return  </a:t>
            </a:r>
            <a:r>
              <a:rPr lang="en-US" altLang="en-US" sz="2200" dirty="0" err="1"/>
              <a:t>newinstr</a:t>
            </a:r>
            <a:r>
              <a:rPr lang="en-US" altLang="en-US" sz="2200" dirty="0"/>
              <a:t>(LABEL, </a:t>
            </a:r>
            <a:r>
              <a:rPr lang="en-US" altLang="en-US" sz="2200" dirty="0" err="1"/>
              <a:t>label_num</a:t>
            </a:r>
            <a:r>
              <a:rPr lang="en-US" altLang="en-US" sz="2200" dirty="0"/>
              <a:t>++);</a:t>
            </a:r>
          </a:p>
          <a:p>
            <a:pPr marL="0" indent="0">
              <a:buNone/>
            </a:pPr>
            <a:r>
              <a:rPr lang="en-US" altLang="en-US" sz="2200" dirty="0"/>
              <a:t>}</a:t>
            </a:r>
            <a:endParaRPr lang="en-US" altLang="en-US" sz="2200" dirty="0">
              <a:solidFill>
                <a:srgbClr val="0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764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3943" y="2799916"/>
            <a:ext cx="7886700" cy="1272021"/>
          </a:xfrm>
        </p:spPr>
        <p:txBody>
          <a:bodyPr anchor="ctr" anchorCtr="1">
            <a:normAutofit/>
          </a:bodyPr>
          <a:lstStyle/>
          <a:p>
            <a:pPr algn="ctr"/>
            <a:r>
              <a:rPr lang="en-US" sz="3600" i="1" dirty="0"/>
              <a:t>Understanding what happens at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13943" y="575253"/>
            <a:ext cx="3932527" cy="8451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Intermediate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4143750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349496" y="2332039"/>
            <a:ext cx="2667000" cy="150718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49496" y="4973659"/>
            <a:ext cx="2667000" cy="17778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610600" cy="715963"/>
          </a:xfrm>
        </p:spPr>
        <p:txBody>
          <a:bodyPr>
            <a:normAutofit/>
          </a:bodyPr>
          <a:lstStyle/>
          <a:p>
            <a:r>
              <a:rPr lang="en-US" altLang="en-US" dirty="0"/>
              <a:t>Runtime Memory Organization (Linux)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5334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Layout of an executing process’s virtual memory: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662C70-809F-4D41-8291-CBD9C055EA91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9496" y="1798639"/>
            <a:ext cx="2667000" cy="45720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9496" y="5684839"/>
            <a:ext cx="2667000" cy="5334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9496" y="5151439"/>
            <a:ext cx="2667000" cy="5334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global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9496" y="3461299"/>
            <a:ext cx="2667000" cy="5334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memory mapped files</a:t>
            </a:r>
          </a:p>
          <a:p>
            <a:pPr algn="ctr">
              <a:defRPr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(incl. dynamic libraries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9496" y="1798639"/>
            <a:ext cx="2667000" cy="5334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operating system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49496" y="2482757"/>
            <a:ext cx="26670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stack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(grows downwards)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49496" y="4438484"/>
            <a:ext cx="26670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heap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(grows upwards)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21096" y="3016157"/>
            <a:ext cx="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682996" y="4209884"/>
            <a:ext cx="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0" name="TextBox 22"/>
          <p:cNvSpPr txBox="1">
            <a:spLocks noChangeArrowheads="1"/>
          </p:cNvSpPr>
          <p:nvPr/>
        </p:nvSpPr>
        <p:spPr bwMode="auto">
          <a:xfrm>
            <a:off x="7600696" y="2030414"/>
            <a:ext cx="10102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FF9900"/>
                </a:solidFill>
              </a:rPr>
              <a:t>high </a:t>
            </a:r>
          </a:p>
          <a:p>
            <a:pPr eaLnBrk="1" hangingPunct="1"/>
            <a:r>
              <a:rPr lang="en-US" altLang="en-US" sz="1400" dirty="0">
                <a:solidFill>
                  <a:srgbClr val="FF9900"/>
                </a:solidFill>
              </a:rPr>
              <a:t>addresses</a:t>
            </a:r>
          </a:p>
        </p:txBody>
      </p:sp>
      <p:sp>
        <p:nvSpPr>
          <p:cNvPr id="29711" name="TextBox 23"/>
          <p:cNvSpPr txBox="1">
            <a:spLocks noChangeArrowheads="1"/>
          </p:cNvSpPr>
          <p:nvPr/>
        </p:nvSpPr>
        <p:spPr bwMode="auto">
          <a:xfrm>
            <a:off x="7604053" y="5440363"/>
            <a:ext cx="10102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FF9900"/>
                </a:solidFill>
              </a:rPr>
              <a:t>low </a:t>
            </a:r>
          </a:p>
          <a:p>
            <a:pPr eaLnBrk="1" hangingPunct="1"/>
            <a:r>
              <a:rPr lang="en-US" altLang="en-US" sz="1400" dirty="0">
                <a:solidFill>
                  <a:srgbClr val="FF9900"/>
                </a:solidFill>
              </a:rPr>
              <a:t>addresses</a:t>
            </a:r>
          </a:p>
        </p:txBody>
      </p:sp>
      <p:sp>
        <p:nvSpPr>
          <p:cNvPr id="29712" name="TextBox 24"/>
          <p:cNvSpPr txBox="1">
            <a:spLocks noChangeArrowheads="1"/>
          </p:cNvSpPr>
          <p:nvPr/>
        </p:nvSpPr>
        <p:spPr bwMode="auto">
          <a:xfrm>
            <a:off x="7168896" y="1722439"/>
            <a:ext cx="747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0xffffffff</a:t>
            </a:r>
          </a:p>
        </p:txBody>
      </p:sp>
      <p:sp>
        <p:nvSpPr>
          <p:cNvPr id="29713" name="TextBox 25"/>
          <p:cNvSpPr txBox="1">
            <a:spLocks noChangeArrowheads="1"/>
          </p:cNvSpPr>
          <p:nvPr/>
        </p:nvSpPr>
        <p:spPr bwMode="auto">
          <a:xfrm>
            <a:off x="7016496" y="6218239"/>
            <a:ext cx="1168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0x00000000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201" y="5140623"/>
            <a:ext cx="2741168" cy="82296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data segment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(static variables initialized by the programmer)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7200" y="4317663"/>
            <a:ext cx="2741169" cy="82296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BSS segment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(uninitialized static variables; initialized to zeros)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181096" y="5684839"/>
            <a:ext cx="1168400" cy="27874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11577" y="4311027"/>
            <a:ext cx="1137919" cy="82959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44577" y="2209800"/>
            <a:ext cx="2667000" cy="639233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random offsets</a:t>
            </a:r>
          </a:p>
          <a:p>
            <a:pPr algn="ctr"/>
            <a:r>
              <a:rPr lang="en-US" sz="1600" dirty="0"/>
              <a:t>(for security)</a:t>
            </a:r>
          </a:p>
        </p:txBody>
      </p:sp>
      <p:cxnSp>
        <p:nvCxnSpPr>
          <p:cNvPr id="15" name="Straight Connector 14"/>
          <p:cNvCxnSpPr>
            <a:stCxn id="26" idx="3"/>
            <a:endCxn id="13" idx="1"/>
          </p:cNvCxnSpPr>
          <p:nvPr/>
        </p:nvCxnSpPr>
        <p:spPr>
          <a:xfrm flipV="1">
            <a:off x="3211577" y="2407398"/>
            <a:ext cx="1137919" cy="12201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6" idx="3"/>
            <a:endCxn id="25" idx="1"/>
          </p:cNvCxnSpPr>
          <p:nvPr/>
        </p:nvCxnSpPr>
        <p:spPr>
          <a:xfrm>
            <a:off x="3211577" y="2529417"/>
            <a:ext cx="1137919" cy="25331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88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 animBg="1"/>
      <p:bldP spid="18" grpId="0" animBg="1"/>
      <p:bldP spid="20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EEB0-601D-435B-9BEA-3802C811968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Activation Records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 </a:t>
            </a:r>
            <a:r>
              <a:rPr lang="en-US" altLang="en-US" i="1" u="sng" dirty="0"/>
              <a:t>activation record</a:t>
            </a:r>
            <a:r>
              <a:rPr lang="en-US" altLang="en-US" dirty="0"/>
              <a:t> contains information needed to manage a single activation of a procedure, e.g.:</a:t>
            </a:r>
          </a:p>
          <a:p>
            <a:pPr lvl="1"/>
            <a:r>
              <a:rPr lang="en-US" altLang="en-US" dirty="0"/>
              <a:t>saved machine state (PC, registers, return address);</a:t>
            </a:r>
          </a:p>
          <a:p>
            <a:pPr lvl="1"/>
            <a:r>
              <a:rPr lang="en-US" altLang="en-US" dirty="0"/>
              <a:t>actual parameter values;</a:t>
            </a:r>
          </a:p>
          <a:p>
            <a:pPr lvl="1"/>
            <a:r>
              <a:rPr lang="en-US" altLang="en-US" dirty="0"/>
              <a:t>local and temporary variables.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800" dirty="0"/>
          </a:p>
          <a:p>
            <a:r>
              <a:rPr lang="en-US" altLang="en-US" dirty="0"/>
              <a:t>The contents of an activation record may be spread across the stack frame and registers.</a:t>
            </a:r>
          </a:p>
        </p:txBody>
      </p:sp>
    </p:spTree>
    <p:extLst>
      <p:ext uri="{BB962C8B-B14F-4D97-AF65-F5344CB8AC3E}">
        <p14:creationId xmlns:p14="http://schemas.microsoft.com/office/powerpoint/2010/main" val="1496658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70C0-BF94-4E13-898A-B1D582B76B5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Activation Records: Layout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Some aspects of activation record layout are specified by the </a:t>
            </a:r>
            <a:r>
              <a:rPr lang="en-US" altLang="en-US" i="1" u="sng" dirty="0"/>
              <a:t>calling convention</a:t>
            </a:r>
            <a:r>
              <a:rPr lang="en-US" altLang="en-US" dirty="0"/>
              <a:t>.  E.g.:</a:t>
            </a:r>
          </a:p>
          <a:p>
            <a:pPr lvl="1"/>
            <a:r>
              <a:rPr lang="en-US" altLang="en-US" dirty="0"/>
              <a:t>location of actual parameters</a:t>
            </a:r>
          </a:p>
          <a:p>
            <a:pPr lvl="1"/>
            <a:r>
              <a:rPr lang="en-US" altLang="en-US" dirty="0"/>
              <a:t>some machine state info</a:t>
            </a:r>
          </a:p>
          <a:p>
            <a:pPr marL="457200" lvl="1" indent="0">
              <a:buNone/>
            </a:pPr>
            <a:endParaRPr lang="en-US" altLang="en-US" sz="1000" dirty="0"/>
          </a:p>
          <a:p>
            <a:r>
              <a:rPr lang="en-US" altLang="en-US" dirty="0"/>
              <a:t>The compiler decides the layout for local variables and temporaries:</a:t>
            </a:r>
          </a:p>
          <a:p>
            <a:pPr lvl="1"/>
            <a:r>
              <a:rPr lang="en-US" altLang="en-US" dirty="0"/>
              <a:t>the amount of storage needed for an object is determined by its type;</a:t>
            </a:r>
          </a:p>
          <a:p>
            <a:pPr lvl="1"/>
            <a:r>
              <a:rPr lang="en-US" altLang="en-US" dirty="0"/>
              <a:t>storage layout must conform to any </a:t>
            </a:r>
            <a:r>
              <a:rPr lang="en-US" altLang="en-US" i="1" dirty="0"/>
              <a:t>alignment restrictions</a:t>
            </a:r>
            <a:r>
              <a:rPr lang="en-US" altLang="en-US" dirty="0"/>
              <a:t> of the underlying architecture.</a:t>
            </a:r>
          </a:p>
        </p:txBody>
      </p:sp>
    </p:spTree>
    <p:extLst>
      <p:ext uri="{BB962C8B-B14F-4D97-AF65-F5344CB8AC3E}">
        <p14:creationId xmlns:p14="http://schemas.microsoft.com/office/powerpoint/2010/main" val="196549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AC15-4069-400C-BD9D-FDD279F45CF4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Stack frame for project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24" y="1326383"/>
            <a:ext cx="4874812" cy="4803694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>
            <a:off x="6024667" y="1796050"/>
            <a:ext cx="294071" cy="315350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35969" y="3188137"/>
            <a:ext cx="126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frame</a:t>
            </a:r>
          </a:p>
        </p:txBody>
      </p:sp>
    </p:spTree>
    <p:extLst>
      <p:ext uri="{BB962C8B-B14F-4D97-AF65-F5344CB8AC3E}">
        <p14:creationId xmlns:p14="http://schemas.microsoft.com/office/powerpoint/2010/main" val="406064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B4F1-B9B4-4303-B077-D080D3C708C1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Procedure Calls and Returns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i="1" u="sng" dirty="0"/>
              <a:t>Calling sequence</a:t>
            </a:r>
            <a:r>
              <a:rPr lang="en-US" altLang="en-US" sz="2800" dirty="0"/>
              <a:t>: handles a call to a procedure: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loads actual parameters where </a:t>
            </a:r>
            <a:r>
              <a:rPr lang="en-US" altLang="en-US" sz="2400" dirty="0" err="1"/>
              <a:t>callee</a:t>
            </a:r>
            <a:r>
              <a:rPr lang="en-US" altLang="en-US" sz="2400" dirty="0"/>
              <a:t> can find them;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saves machine state (return address, …);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branches to </a:t>
            </a:r>
            <a:r>
              <a:rPr lang="en-US" altLang="en-US" sz="2400" dirty="0" err="1"/>
              <a:t>callee</a:t>
            </a:r>
            <a:r>
              <a:rPr lang="en-US" altLang="en-US" sz="2400" dirty="0"/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allocates an activation record.</a:t>
            </a:r>
          </a:p>
          <a:p>
            <a:pPr>
              <a:lnSpc>
                <a:spcPct val="90000"/>
              </a:lnSpc>
            </a:pPr>
            <a:r>
              <a:rPr lang="en-US" altLang="en-US" sz="2800" i="1" u="sng" dirty="0"/>
              <a:t>Return sequence</a:t>
            </a:r>
            <a:r>
              <a:rPr lang="en-US" altLang="en-US" sz="2800" dirty="0"/>
              <a:t>: handles the return from a procedure call: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loads the return value where the caller can find it;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deallocates the activation record;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restores machine state (saved registers, PC, etc.);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branches back to caller.</a:t>
            </a:r>
          </a:p>
        </p:txBody>
      </p:sp>
    </p:spTree>
    <p:extLst>
      <p:ext uri="{BB962C8B-B14F-4D97-AF65-F5344CB8AC3E}">
        <p14:creationId xmlns:p14="http://schemas.microsoft.com/office/powerpoint/2010/main" val="2337018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034D-007C-4F3A-BF59-1B2365A70E7A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Calling Conventions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i="1" u="sng" dirty="0"/>
              <a:t>calling convention</a:t>
            </a:r>
            <a:r>
              <a:rPr lang="en-US" altLang="en-US" dirty="0"/>
              <a:t> for an architecture and/or language specifies how values are communicated between procedures:</a:t>
            </a:r>
          </a:p>
          <a:p>
            <a:pPr lvl="1"/>
            <a:r>
              <a:rPr lang="en-US" altLang="en-US" dirty="0"/>
              <a:t>register usage (e.g., caller-saved vs. </a:t>
            </a:r>
            <a:r>
              <a:rPr lang="en-US" altLang="en-US" dirty="0" err="1"/>
              <a:t>callee</a:t>
            </a:r>
            <a:r>
              <a:rPr lang="en-US" altLang="en-US" dirty="0"/>
              <a:t>-saved registers)</a:t>
            </a:r>
          </a:p>
          <a:p>
            <a:pPr lvl="1"/>
            <a:r>
              <a:rPr lang="en-US" altLang="en-US" dirty="0"/>
              <a:t>argument and return value placement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E.g.: on the x86 [C calling convention]: an integer return value is placed in register </a:t>
            </a:r>
            <a:r>
              <a:rPr lang="en-US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1000" dirty="0">
              <a:solidFill>
                <a:schemeClr val="bg2"/>
              </a:solidFill>
            </a:endParaRPr>
          </a:p>
          <a:p>
            <a:r>
              <a:rPr lang="en-US" altLang="en-US" sz="2800" dirty="0"/>
              <a:t>We can have multiple calling conventions,   e.g.:      _</a:t>
            </a:r>
            <a:r>
              <a:rPr lang="en-US" altLang="en-US" sz="800" dirty="0"/>
              <a:t> </a:t>
            </a:r>
            <a:r>
              <a:rPr lang="en-US" altLang="en-US" sz="2800" dirty="0"/>
              <a:t>_</a:t>
            </a:r>
            <a:r>
              <a:rPr lang="en-US" altLang="en-US" sz="2800" dirty="0" err="1"/>
              <a:t>cdecl</a:t>
            </a:r>
            <a:r>
              <a:rPr lang="en-US" altLang="en-US" sz="2800" dirty="0"/>
              <a:t>, _</a:t>
            </a:r>
            <a:r>
              <a:rPr lang="en-US" altLang="en-US" sz="800" dirty="0"/>
              <a:t> </a:t>
            </a:r>
            <a:r>
              <a:rPr lang="en-US" altLang="en-US" sz="2800" dirty="0"/>
              <a:t>_</a:t>
            </a:r>
            <a:r>
              <a:rPr lang="en-US" altLang="en-US" sz="2800" dirty="0" err="1"/>
              <a:t>stdcall</a:t>
            </a:r>
            <a:r>
              <a:rPr lang="en-US" altLang="en-US" sz="2800" dirty="0"/>
              <a:t>, _</a:t>
            </a:r>
            <a:r>
              <a:rPr lang="en-US" altLang="en-US" sz="800" dirty="0"/>
              <a:t> </a:t>
            </a:r>
            <a:r>
              <a:rPr lang="en-US" altLang="en-US" sz="2800" dirty="0"/>
              <a:t>_</a:t>
            </a:r>
            <a:r>
              <a:rPr lang="en-US" altLang="en-US" sz="2800" dirty="0" err="1"/>
              <a:t>fastcall</a:t>
            </a:r>
            <a:r>
              <a:rPr lang="en-US" altLang="en-US" sz="2800" dirty="0"/>
              <a:t> in MS Windows.</a:t>
            </a:r>
          </a:p>
        </p:txBody>
      </p:sp>
    </p:spTree>
    <p:extLst>
      <p:ext uri="{BB962C8B-B14F-4D97-AF65-F5344CB8AC3E}">
        <p14:creationId xmlns:p14="http://schemas.microsoft.com/office/powerpoint/2010/main" val="272093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algn="ctr"/>
            <a:r>
              <a:rPr lang="en-US" sz="5400" i="1"/>
              <a:t>Overview</a:t>
            </a:r>
            <a:endParaRPr lang="en-US" sz="5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73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0B59-23B7-4163-B2CB-F490ED22B519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Caller-saved vs. </a:t>
            </a:r>
            <a:r>
              <a:rPr lang="en-US" altLang="en-US" dirty="0" err="1"/>
              <a:t>Callee</a:t>
            </a:r>
            <a:r>
              <a:rPr lang="en-US" altLang="en-US" dirty="0"/>
              <a:t>-saved Registers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16818"/>
            <a:ext cx="7886700" cy="4939533"/>
          </a:xfrm>
        </p:spPr>
        <p:txBody>
          <a:bodyPr>
            <a:normAutofit/>
          </a:bodyPr>
          <a:lstStyle/>
          <a:p>
            <a:r>
              <a:rPr lang="en-US" altLang="en-US" dirty="0"/>
              <a:t>A calling convention typically divides registers into two classes:</a:t>
            </a:r>
            <a:endParaRPr lang="en-US" altLang="en-US" sz="1100" dirty="0"/>
          </a:p>
          <a:p>
            <a:pPr lvl="1"/>
            <a:r>
              <a:rPr lang="en-US" altLang="en-US" i="1" u="sng" dirty="0"/>
              <a:t>caller-saved</a:t>
            </a:r>
            <a:r>
              <a:rPr lang="en-US" altLang="en-US" dirty="0"/>
              <a:t>: registers whose values may be overwritten by a function call</a:t>
            </a:r>
          </a:p>
          <a:p>
            <a:pPr lvl="2"/>
            <a:r>
              <a:rPr lang="en-US" altLang="en-US" dirty="0"/>
              <a:t>used, e.g., for scratch values</a:t>
            </a:r>
          </a:p>
          <a:p>
            <a:pPr lvl="1"/>
            <a:r>
              <a:rPr lang="en-US" altLang="en-US" i="1" u="sng" dirty="0" err="1"/>
              <a:t>callee</a:t>
            </a:r>
            <a:r>
              <a:rPr lang="en-US" altLang="en-US" i="1" u="sng" dirty="0"/>
              <a:t>-saved</a:t>
            </a:r>
            <a:r>
              <a:rPr lang="en-US" altLang="en-US" dirty="0"/>
              <a:t>: registers whose values will survive across a function call</a:t>
            </a:r>
          </a:p>
          <a:p>
            <a:pPr lvl="2"/>
            <a:r>
              <a:rPr lang="en-US" altLang="en-US" dirty="0"/>
              <a:t>used, e.g., for values inside loops that contain function calls</a:t>
            </a:r>
          </a:p>
          <a:p>
            <a:r>
              <a:rPr lang="en-US" altLang="en-US" dirty="0"/>
              <a:t>A function using a </a:t>
            </a:r>
            <a:r>
              <a:rPr lang="en-US" altLang="en-US" dirty="0" err="1"/>
              <a:t>callee</a:t>
            </a:r>
            <a:r>
              <a:rPr lang="en-US" altLang="en-US" dirty="0"/>
              <a:t>-saved register must save it on entry and restore it on exit</a:t>
            </a:r>
          </a:p>
        </p:txBody>
      </p:sp>
    </p:spTree>
    <p:extLst>
      <p:ext uri="{BB962C8B-B14F-4D97-AF65-F5344CB8AC3E}">
        <p14:creationId xmlns:p14="http://schemas.microsoft.com/office/powerpoint/2010/main" val="3973454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17C9-3473-47BF-B614-C2EE3B52D83D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Code executed for a function call</a:t>
            </a:r>
          </a:p>
        </p:txBody>
      </p:sp>
      <p:sp>
        <p:nvSpPr>
          <p:cNvPr id="3" name="Rectangle 2"/>
          <p:cNvSpPr/>
          <p:nvPr/>
        </p:nvSpPr>
        <p:spPr>
          <a:xfrm>
            <a:off x="2410690" y="1787236"/>
            <a:ext cx="365760" cy="41979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10690" y="3034145"/>
            <a:ext cx="365760" cy="1603858"/>
          </a:xfrm>
          <a:prstGeom prst="rect">
            <a:avLst/>
          </a:prstGeom>
          <a:pattFill prst="dk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2008909" y="1787235"/>
            <a:ext cx="207818" cy="1246909"/>
          </a:xfrm>
          <a:prstGeom prst="leftBrac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2022762" y="4686495"/>
            <a:ext cx="200892" cy="1298668"/>
          </a:xfrm>
          <a:prstGeom prst="leftBrac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9818" y="1995190"/>
            <a:ext cx="1382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calling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sequence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9818" y="4946209"/>
            <a:ext cx="1382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sequence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410690" y="2515208"/>
            <a:ext cx="902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2022762" y="3082636"/>
            <a:ext cx="200892" cy="1555367"/>
          </a:xfrm>
          <a:prstGeom prst="leftBrac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9818" y="3470699"/>
            <a:ext cx="1229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function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body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12968" y="1314879"/>
            <a:ext cx="353290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set up function arguments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record machine state (e.g., return address)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jump to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12968" y="2515207"/>
            <a:ext cx="353290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allocate stack frame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save machine state (e.g., return address, old frame </a:t>
            </a:r>
            <a:r>
              <a:rPr lang="en-US" dirty="0" err="1"/>
              <a:t>ptr</a:t>
            </a:r>
            <a:r>
              <a:rPr lang="en-US" dirty="0"/>
              <a:t>, </a:t>
            </a:r>
            <a:r>
              <a:rPr lang="en-US" dirty="0" err="1"/>
              <a:t>callee</a:t>
            </a:r>
            <a:r>
              <a:rPr lang="en-US" dirty="0"/>
              <a:t>-saved </a:t>
            </a:r>
            <a:r>
              <a:rPr lang="en-US" dirty="0" err="1"/>
              <a:t>regs</a:t>
            </a:r>
            <a:r>
              <a:rPr lang="en-US" dirty="0"/>
              <a:t>)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776450" y="1314878"/>
            <a:ext cx="551497" cy="472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76450" y="3034144"/>
            <a:ext cx="536517" cy="68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425670" y="5307764"/>
            <a:ext cx="902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12967" y="4107435"/>
            <a:ext cx="353290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set up return value (if any)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restore machine state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deallocate stack frame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return to caller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12967" y="5307762"/>
            <a:ext cx="353290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[clean up arguments]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retrieve return value (if any)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776450" y="4107435"/>
            <a:ext cx="536517" cy="530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776450" y="5954093"/>
            <a:ext cx="536517" cy="31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12967" y="3707033"/>
            <a:ext cx="23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code for function body</a:t>
            </a:r>
          </a:p>
        </p:txBody>
      </p:sp>
    </p:spTree>
    <p:extLst>
      <p:ext uri="{BB962C8B-B14F-4D97-AF65-F5344CB8AC3E}">
        <p14:creationId xmlns:p14="http://schemas.microsoft.com/office/powerpoint/2010/main" val="20380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31" grpId="0" animBg="1"/>
      <p:bldP spid="32" grpId="0" animBg="1"/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17C9-3473-47BF-B614-C2EE3B52D83D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Code executed for a function call</a:t>
            </a:r>
          </a:p>
        </p:txBody>
      </p:sp>
      <p:sp>
        <p:nvSpPr>
          <p:cNvPr id="3" name="Rectangle 2"/>
          <p:cNvSpPr/>
          <p:nvPr/>
        </p:nvSpPr>
        <p:spPr>
          <a:xfrm>
            <a:off x="2410690" y="1787236"/>
            <a:ext cx="365760" cy="41979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10690" y="3034145"/>
            <a:ext cx="365760" cy="1603858"/>
          </a:xfrm>
          <a:prstGeom prst="rect">
            <a:avLst/>
          </a:prstGeom>
          <a:pattFill prst="dk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2008909" y="1787235"/>
            <a:ext cx="207818" cy="1246909"/>
          </a:xfrm>
          <a:prstGeom prst="leftBrac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2022762" y="4686495"/>
            <a:ext cx="200892" cy="1298668"/>
          </a:xfrm>
          <a:prstGeom prst="leftBrac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9818" y="1995190"/>
            <a:ext cx="1382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calling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sequence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9818" y="4946209"/>
            <a:ext cx="1382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sequence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410690" y="2515208"/>
            <a:ext cx="902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2022762" y="3082636"/>
            <a:ext cx="200892" cy="1555367"/>
          </a:xfrm>
          <a:prstGeom prst="leftBrac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9818" y="3470699"/>
            <a:ext cx="1229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function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body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12968" y="1314879"/>
            <a:ext cx="3532909" cy="120032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set up function arguments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record machine state (e.g., return address)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jump to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callee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12968" y="2515207"/>
            <a:ext cx="353290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allocate stack frame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save machine state (e.g., return address, old frame </a:t>
            </a:r>
            <a:r>
              <a:rPr lang="en-US" dirty="0" err="1"/>
              <a:t>ptr</a:t>
            </a:r>
            <a:r>
              <a:rPr lang="en-US" dirty="0"/>
              <a:t>, </a:t>
            </a:r>
            <a:r>
              <a:rPr lang="en-US" dirty="0" err="1"/>
              <a:t>callee</a:t>
            </a:r>
            <a:r>
              <a:rPr lang="en-US" dirty="0"/>
              <a:t>-saved </a:t>
            </a:r>
            <a:r>
              <a:rPr lang="en-US" dirty="0" err="1"/>
              <a:t>regs</a:t>
            </a:r>
            <a:r>
              <a:rPr lang="en-US" dirty="0"/>
              <a:t>)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776450" y="1314878"/>
            <a:ext cx="551497" cy="47235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76450" y="3034144"/>
            <a:ext cx="536517" cy="68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425670" y="5307764"/>
            <a:ext cx="902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12967" y="4107435"/>
            <a:ext cx="353290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set up return value (if any)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restore machine state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deallocate stack frame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return to caller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12967" y="5307762"/>
            <a:ext cx="3532909" cy="64633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[clean up arguments]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retrieve return value (if any)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776450" y="4107435"/>
            <a:ext cx="536517" cy="530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776450" y="5954093"/>
            <a:ext cx="536517" cy="3107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12967" y="3707033"/>
            <a:ext cx="23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code for function body</a:t>
            </a:r>
          </a:p>
        </p:txBody>
      </p:sp>
      <p:sp>
        <p:nvSpPr>
          <p:cNvPr id="35" name="Right Brace 34"/>
          <p:cNvSpPr/>
          <p:nvPr/>
        </p:nvSpPr>
        <p:spPr>
          <a:xfrm>
            <a:off x="6934200" y="2515207"/>
            <a:ext cx="360218" cy="279255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-5400000">
            <a:off x="5757780" y="3567827"/>
            <a:ext cx="388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generated for a function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776450" y="2515207"/>
            <a:ext cx="406942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76450" y="5307762"/>
            <a:ext cx="406942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992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3943" y="2799916"/>
            <a:ext cx="7886700" cy="1272021"/>
          </a:xfrm>
        </p:spPr>
        <p:txBody>
          <a:bodyPr anchor="ctr" anchorCtr="1">
            <a:normAutofit/>
          </a:bodyPr>
          <a:lstStyle/>
          <a:p>
            <a:pPr algn="ctr"/>
            <a:r>
              <a:rPr lang="en-US" sz="3600" i="1" dirty="0"/>
              <a:t>Code generation for function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33</a:t>
            </a:fld>
            <a:endParaRPr lang="en-US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13943" y="575253"/>
            <a:ext cx="3932527" cy="8451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Intermediate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2651534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17C9-3473-47BF-B614-C2EE3B52D83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037368" cy="961256"/>
          </a:xfrm>
        </p:spPr>
        <p:txBody>
          <a:bodyPr lIns="0" tIns="0" rIns="0" bIns="0">
            <a:noAutofit/>
          </a:bodyPr>
          <a:lstStyle/>
          <a:p>
            <a:r>
              <a:rPr lang="en-US" altLang="en-US" dirty="0"/>
              <a:t>Code generated for function definitions</a:t>
            </a:r>
          </a:p>
        </p:txBody>
      </p:sp>
      <p:sp>
        <p:nvSpPr>
          <p:cNvPr id="35" name="Right Brace 34"/>
          <p:cNvSpPr/>
          <p:nvPr/>
        </p:nvSpPr>
        <p:spPr>
          <a:xfrm>
            <a:off x="5374063" y="2093023"/>
            <a:ext cx="310070" cy="392954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-5400000">
            <a:off x="4004756" y="3789500"/>
            <a:ext cx="388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generated for a function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8650" y="2097343"/>
            <a:ext cx="365760" cy="39294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28650" y="3255818"/>
            <a:ext cx="365760" cy="1603858"/>
          </a:xfrm>
          <a:prstGeom prst="rect">
            <a:avLst/>
          </a:prstGeom>
          <a:pattFill prst="dk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633759" y="2097344"/>
            <a:ext cx="3532909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dirty="0"/>
              <a:t>allocate stack frame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dirty="0"/>
              <a:t>save machine state (e.g., return address, old frame </a:t>
            </a:r>
            <a:r>
              <a:rPr lang="en-US" sz="2400" dirty="0" err="1"/>
              <a:t>ptr</a:t>
            </a:r>
            <a:r>
              <a:rPr lang="en-US" sz="2400" dirty="0"/>
              <a:t>, </a:t>
            </a:r>
            <a:r>
              <a:rPr lang="en-US" sz="2400" dirty="0" err="1"/>
              <a:t>callee</a:t>
            </a:r>
            <a:r>
              <a:rPr lang="en-US" sz="2400" dirty="0"/>
              <a:t>-saved </a:t>
            </a:r>
            <a:r>
              <a:rPr lang="en-US" sz="2400" dirty="0" err="1"/>
              <a:t>regs</a:t>
            </a:r>
            <a:r>
              <a:rPr lang="en-US" sz="2400" dirty="0"/>
              <a:t>)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1001664" y="3255817"/>
            <a:ext cx="651147" cy="411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52811" y="4457128"/>
            <a:ext cx="3532909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dirty="0"/>
              <a:t>set up return value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dirty="0"/>
              <a:t>restore machine state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dirty="0"/>
              <a:t>deallocate stack frame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dirty="0"/>
              <a:t>return to caller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994410" y="4457128"/>
            <a:ext cx="658401" cy="40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45435" y="3806540"/>
            <a:ext cx="3621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code for function body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1008918" y="2093023"/>
            <a:ext cx="4157750" cy="86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01664" y="6022571"/>
            <a:ext cx="41577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510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17C9-3473-47BF-B614-C2EE3B52D83D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037368" cy="961256"/>
          </a:xfrm>
        </p:spPr>
        <p:txBody>
          <a:bodyPr lIns="0" tIns="0" rIns="0" bIns="0">
            <a:noAutofit/>
          </a:bodyPr>
          <a:lstStyle/>
          <a:p>
            <a:r>
              <a:rPr lang="en-US" altLang="en-US" dirty="0"/>
              <a:t>Code generated for function definitions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628650" y="2097343"/>
            <a:ext cx="365760" cy="39294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8650" y="3255818"/>
            <a:ext cx="365760" cy="1603858"/>
          </a:xfrm>
          <a:prstGeom prst="rect">
            <a:avLst/>
          </a:prstGeom>
          <a:pattFill prst="dk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33759" y="2097344"/>
            <a:ext cx="3532909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dirty="0"/>
              <a:t>allocate stack frame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dirty="0"/>
              <a:t>save machine state (e.g., return address, old frame </a:t>
            </a:r>
            <a:r>
              <a:rPr lang="en-US" sz="2400" dirty="0" err="1"/>
              <a:t>ptr</a:t>
            </a:r>
            <a:r>
              <a:rPr lang="en-US" sz="2400" dirty="0"/>
              <a:t>, </a:t>
            </a:r>
            <a:r>
              <a:rPr lang="en-US" sz="2400" dirty="0" err="1"/>
              <a:t>callee</a:t>
            </a:r>
            <a:r>
              <a:rPr lang="en-US" sz="2400" dirty="0"/>
              <a:t>-saved </a:t>
            </a:r>
            <a:r>
              <a:rPr lang="en-US" sz="2400" dirty="0" err="1"/>
              <a:t>regs</a:t>
            </a:r>
            <a:r>
              <a:rPr lang="en-US" sz="2400" dirty="0"/>
              <a:t>)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001664" y="3255817"/>
            <a:ext cx="651147" cy="411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52811" y="4457128"/>
            <a:ext cx="3532909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dirty="0"/>
              <a:t>set up return value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dirty="0"/>
              <a:t>restore machine state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dirty="0"/>
              <a:t>deallocate stack frame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dirty="0"/>
              <a:t>return to caller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994410" y="4457128"/>
            <a:ext cx="658401" cy="40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45435" y="3806540"/>
            <a:ext cx="3621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code for function body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008918" y="2093023"/>
            <a:ext cx="4157750" cy="86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01664" y="6022571"/>
            <a:ext cx="41577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76526" y="2273307"/>
            <a:ext cx="32797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enter  f</a:t>
            </a: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      // f: pointer to the function's</a:t>
            </a: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      //    symbol table entry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76526" y="4526686"/>
            <a:ext cx="32797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leave  f</a:t>
            </a: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      // f: pointer to the function's</a:t>
            </a: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      //    symbol table entry</a:t>
            </a:r>
          </a:p>
          <a:p>
            <a:r>
              <a:rPr lang="en-US" sz="2400" dirty="0"/>
              <a:t>return</a:t>
            </a:r>
          </a:p>
        </p:txBody>
      </p:sp>
      <p:sp>
        <p:nvSpPr>
          <p:cNvPr id="7" name="Right Brace 6"/>
          <p:cNvSpPr/>
          <p:nvPr/>
        </p:nvSpPr>
        <p:spPr>
          <a:xfrm>
            <a:off x="5207114" y="2093023"/>
            <a:ext cx="173182" cy="1573981"/>
          </a:xfrm>
          <a:prstGeom prst="rightBrace">
            <a:avLst>
              <a:gd name="adj1" fmla="val 8333"/>
              <a:gd name="adj2" fmla="val 288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>
            <a:off x="5207114" y="4457128"/>
            <a:ext cx="173182" cy="1573981"/>
          </a:xfrm>
          <a:prstGeom prst="rightBrace">
            <a:avLst>
              <a:gd name="adj1" fmla="val 8333"/>
              <a:gd name="adj2" fmla="val 455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5207114" y="3705395"/>
            <a:ext cx="143363" cy="724213"/>
          </a:xfrm>
          <a:prstGeom prst="rightBrace">
            <a:avLst>
              <a:gd name="adj1" fmla="val 8333"/>
              <a:gd name="adj2" fmla="val 50881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18725" y="3714206"/>
            <a:ext cx="3258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generated using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</a:rPr>
              <a:t>codeGen_stmt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pPr marL="0" lvl="2"/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[to be discussed soon]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18725" y="1569104"/>
            <a:ext cx="3461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Three-address code</a:t>
            </a:r>
          </a:p>
        </p:txBody>
      </p:sp>
    </p:spTree>
    <p:extLst>
      <p:ext uri="{BB962C8B-B14F-4D97-AF65-F5344CB8AC3E}">
        <p14:creationId xmlns:p14="http://schemas.microsoft.com/office/powerpoint/2010/main" val="4113393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60120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29841" y="1436450"/>
            <a:ext cx="3868340" cy="558605"/>
          </a:xfrm>
        </p:spPr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9841" y="2055957"/>
            <a:ext cx="3868340" cy="141732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add3(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x+y+z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627959" y="1432121"/>
            <a:ext cx="3887391" cy="562934"/>
          </a:xfrm>
        </p:spPr>
        <p:txBody>
          <a:bodyPr/>
          <a:lstStyle/>
          <a:p>
            <a:r>
              <a:rPr lang="en-US" dirty="0"/>
              <a:t>Three-address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51218" y="2055957"/>
            <a:ext cx="3768979" cy="1413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000" dirty="0"/>
              <a:t>enter add3</a:t>
            </a:r>
          </a:p>
          <a:p>
            <a:r>
              <a:rPr lang="en-US" sz="2000" dirty="0"/>
              <a:t>   </a:t>
            </a:r>
            <a:r>
              <a:rPr lang="en-US" sz="2000" i="1" dirty="0">
                <a:solidFill>
                  <a:schemeClr val="accent1"/>
                </a:solidFill>
              </a:rPr>
              <a:t>… code for body of add3()…</a:t>
            </a:r>
          </a:p>
          <a:p>
            <a:r>
              <a:rPr lang="en-US" sz="2000" dirty="0"/>
              <a:t>leave add3</a:t>
            </a:r>
          </a:p>
          <a:p>
            <a:r>
              <a:rPr lang="en-US" sz="2000" dirty="0"/>
              <a:t>return </a:t>
            </a:r>
            <a:r>
              <a:rPr lang="en-US" sz="2000" dirty="0" err="1"/>
              <a:t>tmp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4551218" y="3746211"/>
            <a:ext cx="3768979" cy="24434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000" dirty="0"/>
              <a:t>enter max</a:t>
            </a:r>
          </a:p>
          <a:p>
            <a:r>
              <a:rPr lang="en-US" sz="2000" dirty="0"/>
              <a:t>   </a:t>
            </a:r>
            <a:r>
              <a:rPr lang="en-US" sz="2000" i="1" dirty="0">
                <a:solidFill>
                  <a:schemeClr val="accent1"/>
                </a:solidFill>
              </a:rPr>
              <a:t>… code for body of max()…</a:t>
            </a:r>
          </a:p>
          <a:p>
            <a:r>
              <a:rPr lang="en-US" sz="2000" dirty="0"/>
              <a:t>leave max</a:t>
            </a:r>
          </a:p>
          <a:p>
            <a:r>
              <a:rPr lang="en-US" sz="2000" dirty="0"/>
              <a:t>return x</a:t>
            </a:r>
          </a:p>
          <a:p>
            <a:r>
              <a:rPr lang="en-US" sz="2000" dirty="0"/>
              <a:t>   </a:t>
            </a:r>
            <a:r>
              <a:rPr lang="en-US" sz="2000" i="1" dirty="0">
                <a:solidFill>
                  <a:schemeClr val="accent1"/>
                </a:solidFill>
              </a:rPr>
              <a:t>… code for body of max()…</a:t>
            </a:r>
          </a:p>
          <a:p>
            <a:r>
              <a:rPr lang="en-US" sz="2000" dirty="0"/>
              <a:t>leave max</a:t>
            </a:r>
          </a:p>
          <a:p>
            <a:r>
              <a:rPr lang="en-US" sz="2000" dirty="0"/>
              <a:t>return y</a:t>
            </a:r>
          </a:p>
          <a:p>
            <a:endParaRPr lang="en-US" sz="2000" dirty="0"/>
          </a:p>
        </p:txBody>
      </p:sp>
      <p:sp>
        <p:nvSpPr>
          <p:cNvPr id="13" name="Content Placeholder 7"/>
          <p:cNvSpPr>
            <a:spLocks noGrp="1"/>
          </p:cNvSpPr>
          <p:nvPr>
            <p:ph sz="half" idx="2"/>
          </p:nvPr>
        </p:nvSpPr>
        <p:spPr>
          <a:xfrm>
            <a:off x="629841" y="3746211"/>
            <a:ext cx="3868340" cy="244345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if(x &gt; y)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x;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y;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961908" y="2832028"/>
            <a:ext cx="1974273" cy="1191491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pointers to symbol table entries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846618" y="2299855"/>
            <a:ext cx="1115290" cy="86590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603619" y="3765406"/>
            <a:ext cx="1349034" cy="192881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93581" y="2884488"/>
            <a:ext cx="1168327" cy="3662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46618" y="3249108"/>
            <a:ext cx="1124545" cy="10906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793581" y="3488317"/>
            <a:ext cx="1168327" cy="3978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740544" y="3552465"/>
            <a:ext cx="1221364" cy="91824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550582" y="3635265"/>
            <a:ext cx="1411326" cy="11883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667454" y="3687259"/>
            <a:ext cx="1285199" cy="16311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75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1416819"/>
            <a:ext cx="7886700" cy="6112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What’s wrong with this code?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37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8686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5696"/>
              </p:ext>
            </p:extLst>
          </p:nvPr>
        </p:nvGraphicFramePr>
        <p:xfrm>
          <a:off x="1430216" y="2403230"/>
          <a:ext cx="6096000" cy="2974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58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Source Code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3-addr Code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3388">
                <a:tc>
                  <a:txBody>
                    <a:bodyPr/>
                    <a:lstStyle/>
                    <a:p>
                      <a:r>
                        <a:rPr lang="en-US" sz="2400" dirty="0" err="1"/>
                        <a:t>int</a:t>
                      </a:r>
                      <a:r>
                        <a:rPr lang="en-US" sz="2400" dirty="0"/>
                        <a:t> x;</a:t>
                      </a:r>
                    </a:p>
                    <a:p>
                      <a:r>
                        <a:rPr lang="en-US" sz="2400" dirty="0"/>
                        <a:t>void </a:t>
                      </a:r>
                      <a:r>
                        <a:rPr lang="en-US" sz="2400" dirty="0" err="1"/>
                        <a:t>init_x</a:t>
                      </a:r>
                      <a:r>
                        <a:rPr lang="en-US" sz="2400" dirty="0"/>
                        <a:t>(y)</a:t>
                      </a:r>
                      <a:r>
                        <a:rPr lang="en-US" sz="2400" baseline="0" dirty="0"/>
                        <a:t> </a:t>
                      </a:r>
                    </a:p>
                    <a:p>
                      <a:r>
                        <a:rPr lang="en-US" sz="2400" baseline="0" dirty="0"/>
                        <a:t>{</a:t>
                      </a:r>
                    </a:p>
                    <a:p>
                      <a:r>
                        <a:rPr lang="en-US" sz="2400" baseline="0" dirty="0"/>
                        <a:t>    x = y;</a:t>
                      </a:r>
                    </a:p>
                    <a:p>
                      <a:r>
                        <a:rPr lang="en-US" sz="2400" baseline="0" dirty="0"/>
                        <a:t>}</a:t>
                      </a:r>
                      <a:endParaRPr lang="en-US" sz="2400" dirty="0"/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enter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init_x</a:t>
                      </a:r>
                      <a:endParaRPr lang="en-US" sz="2400" baseline="0" dirty="0"/>
                    </a:p>
                    <a:p>
                      <a:r>
                        <a:rPr lang="en-US" sz="2400" dirty="0"/>
                        <a:t>x = y</a:t>
                      </a:r>
                    </a:p>
                    <a:p>
                      <a:endParaRPr lang="en-US" sz="2400" dirty="0"/>
                    </a:p>
                  </a:txBody>
                  <a:tcPr marL="2743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7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1416819"/>
            <a:ext cx="7886700" cy="6112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3-address code should the compiler generate?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38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8686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378911"/>
              </p:ext>
            </p:extLst>
          </p:nvPr>
        </p:nvGraphicFramePr>
        <p:xfrm>
          <a:off x="1430216" y="2403230"/>
          <a:ext cx="6096000" cy="2974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58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Source Code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3-addr Code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3388"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void </a:t>
                      </a:r>
                      <a:r>
                        <a:rPr lang="en-US" sz="2400" dirty="0" err="1"/>
                        <a:t>myfun</a:t>
                      </a:r>
                      <a:r>
                        <a:rPr lang="en-US" sz="2400" dirty="0"/>
                        <a:t>(void)</a:t>
                      </a:r>
                      <a:r>
                        <a:rPr lang="en-US" sz="2400" baseline="0" dirty="0"/>
                        <a:t> { }</a:t>
                      </a:r>
                      <a:endParaRPr lang="en-US" sz="2400" dirty="0"/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 marL="2743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3943" y="2799916"/>
            <a:ext cx="7886700" cy="1272021"/>
          </a:xfrm>
        </p:spPr>
        <p:txBody>
          <a:bodyPr anchor="ctr" anchorCtr="1">
            <a:normAutofit/>
          </a:bodyPr>
          <a:lstStyle/>
          <a:p>
            <a:pPr algn="ctr"/>
            <a:r>
              <a:rPr lang="en-US" sz="3600" i="1" dirty="0"/>
              <a:t>Code generation for function 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39</a:t>
            </a:fld>
            <a:endParaRPr lang="en-US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13943" y="575253"/>
            <a:ext cx="3932527" cy="8451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Intermediate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300250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6819"/>
            <a:ext cx="7886700" cy="5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Processing a function definition: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4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2438400"/>
            <a:ext cx="2528453" cy="37892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Intermediate Code Generation</a:t>
            </a:r>
          </a:p>
          <a:p>
            <a:pPr algn="ctr"/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3-addr code by recursively traversing syntax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AST node has a list of 3-addr </a:t>
            </a:r>
            <a:r>
              <a:rPr lang="en-US" dirty="0" err="1"/>
              <a:t>instrs</a:t>
            </a:r>
            <a:r>
              <a:rPr lang="en-US" dirty="0"/>
              <a:t> attached to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instructions at the root of the tree is the code for the entire function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22938" y="2428526"/>
            <a:ext cx="2528453" cy="37990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Storage Allocation</a:t>
            </a:r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traverse the local symbol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allocate a stack frame slot for each local and temporary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info determines how much space to allocate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60077" y="2430225"/>
            <a:ext cx="2528453" cy="3797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Final Code Generation</a:t>
            </a:r>
          </a:p>
          <a:p>
            <a:pPr algn="ctr"/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traverse the list of 3-addr </a:t>
            </a:r>
            <a:r>
              <a:rPr lang="en-US" dirty="0" err="1"/>
              <a:t>instrs</a:t>
            </a:r>
            <a:r>
              <a:rPr lang="en-US" dirty="0"/>
              <a:t> at the root of the function's 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expand each 3-addr instruction into </a:t>
            </a:r>
            <a:r>
              <a:rPr lang="en-US" dirty="0" err="1"/>
              <a:t>asm</a:t>
            </a:r>
            <a:r>
              <a:rPr lang="en-US" dirty="0"/>
              <a:t>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out the code generated</a:t>
            </a:r>
          </a:p>
        </p:txBody>
      </p:sp>
      <p:sp>
        <p:nvSpPr>
          <p:cNvPr id="21" name="Oval 20"/>
          <p:cNvSpPr/>
          <p:nvPr/>
        </p:nvSpPr>
        <p:spPr>
          <a:xfrm>
            <a:off x="685800" y="2008909"/>
            <a:ext cx="365760" cy="3657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3422938" y="2008509"/>
            <a:ext cx="365760" cy="3657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6160077" y="2000099"/>
            <a:ext cx="365760" cy="3657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849984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675136" y="2526712"/>
            <a:ext cx="365760" cy="27925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17C9-3473-47BF-B614-C2EE3B52D83D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Code executed for a function call</a:t>
            </a:r>
          </a:p>
        </p:txBody>
      </p:sp>
      <p:sp>
        <p:nvSpPr>
          <p:cNvPr id="3" name="Rectangle 2"/>
          <p:cNvSpPr/>
          <p:nvPr/>
        </p:nvSpPr>
        <p:spPr>
          <a:xfrm>
            <a:off x="1252104" y="1798741"/>
            <a:ext cx="365759" cy="7279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5136" y="3069083"/>
            <a:ext cx="365760" cy="1603858"/>
          </a:xfrm>
          <a:prstGeom prst="rect">
            <a:avLst/>
          </a:prstGeom>
          <a:pattFill prst="dk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252104" y="2526713"/>
            <a:ext cx="902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54382" y="1326384"/>
            <a:ext cx="353290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set up function arguments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record machine state (e.g., return address)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jump to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92394" y="2568138"/>
            <a:ext cx="3532909" cy="120032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allocate stack frame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save machine state (e.g., return address, old frame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callee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-saved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regs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617864" y="1326383"/>
            <a:ext cx="551497" cy="472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17864" y="3045649"/>
            <a:ext cx="536517" cy="681392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267084" y="5319269"/>
            <a:ext cx="902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92393" y="4160366"/>
            <a:ext cx="3532909" cy="120032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set up return value (if any)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restore machine state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deallocate stack frame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return to caller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4381" y="5319267"/>
            <a:ext cx="353290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[clean up arguments]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retrieve return value (if any)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617864" y="4118940"/>
            <a:ext cx="536517" cy="53056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617864" y="5965598"/>
            <a:ext cx="536517" cy="31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92393" y="3759964"/>
            <a:ext cx="23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 for function body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52104" y="5319267"/>
            <a:ext cx="365760" cy="6774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9759" y="1978060"/>
            <a:ext cx="7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9759" y="5457766"/>
            <a:ext cx="7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</a:t>
            </a:r>
          </a:p>
        </p:txBody>
      </p:sp>
      <p:sp>
        <p:nvSpPr>
          <p:cNvPr id="54" name="TextBox 53"/>
          <p:cNvSpPr txBox="1"/>
          <p:nvPr/>
        </p:nvSpPr>
        <p:spPr>
          <a:xfrm rot="-5400000">
            <a:off x="1074214" y="3665482"/>
            <a:ext cx="7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callee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285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17C9-3473-47BF-B614-C2EE3B52D83D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Code executed for a function call</a:t>
            </a:r>
          </a:p>
        </p:txBody>
      </p:sp>
      <p:sp>
        <p:nvSpPr>
          <p:cNvPr id="54" name="TextBox 53"/>
          <p:cNvSpPr txBox="1"/>
          <p:nvPr/>
        </p:nvSpPr>
        <p:spPr>
          <a:xfrm rot="-5400000">
            <a:off x="5639680" y="3611448"/>
            <a:ext cx="7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callee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444" y="2953933"/>
            <a:ext cx="2793828" cy="1762033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 flipV="1">
            <a:off x="958355" y="3430145"/>
            <a:ext cx="902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60633" y="2229816"/>
            <a:ext cx="353290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set up function arguments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record machine state (e.g., return address)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jump to </a:t>
            </a:r>
            <a:r>
              <a:rPr lang="en-US" dirty="0" err="1"/>
              <a:t>callee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1324115" y="2229815"/>
            <a:ext cx="551497" cy="472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988315" y="3834952"/>
            <a:ext cx="902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75612" y="3834950"/>
            <a:ext cx="353290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[clean up arguments]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retrieve return value (if any)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1339095" y="4481281"/>
            <a:ext cx="536517" cy="31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73335" y="3834950"/>
            <a:ext cx="365760" cy="6774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46010" y="2881492"/>
            <a:ext cx="7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0990" y="3973449"/>
            <a:ext cx="7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58355" y="2702173"/>
            <a:ext cx="365759" cy="7279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393542" y="2993623"/>
            <a:ext cx="736902" cy="43652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5423501" y="3834949"/>
            <a:ext cx="706943" cy="8651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161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17C9-3473-47BF-B614-C2EE3B52D83D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Code executed for a function call</a:t>
            </a:r>
          </a:p>
        </p:txBody>
      </p:sp>
      <p:sp>
        <p:nvSpPr>
          <p:cNvPr id="3" name="Rectangle 2"/>
          <p:cNvSpPr/>
          <p:nvPr/>
        </p:nvSpPr>
        <p:spPr>
          <a:xfrm>
            <a:off x="958355" y="2702173"/>
            <a:ext cx="365759" cy="7279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958355" y="3430145"/>
            <a:ext cx="902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60633" y="2229816"/>
            <a:ext cx="353290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set up function arguments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record machine state (e.g., return address)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jump to </a:t>
            </a:r>
            <a:r>
              <a:rPr lang="en-US" dirty="0" err="1"/>
              <a:t>callee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324115" y="2229815"/>
            <a:ext cx="551497" cy="472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988315" y="3834952"/>
            <a:ext cx="902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75612" y="3834950"/>
            <a:ext cx="353290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[clean up arguments]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retrieve return value (if any)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1339095" y="4481281"/>
            <a:ext cx="536517" cy="31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73335" y="3834950"/>
            <a:ext cx="365760" cy="6774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-5400000">
            <a:off x="283683" y="3362284"/>
            <a:ext cx="96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a l </a:t>
            </a:r>
            <a:r>
              <a:rPr lang="en-US" dirty="0" err="1"/>
              <a:t>l</a:t>
            </a:r>
            <a:r>
              <a:rPr lang="en-US" dirty="0"/>
              <a:t> e r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93542" y="1254201"/>
            <a:ext cx="3461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Three-address code</a:t>
            </a:r>
          </a:p>
        </p:txBody>
      </p:sp>
      <p:sp>
        <p:nvSpPr>
          <p:cNvPr id="23" name="Rectangle 8"/>
          <p:cNvSpPr>
            <a:spLocks noGrp="1" noChangeArrowheads="1"/>
          </p:cNvSpPr>
          <p:nvPr>
            <p:ph sz="quarter" idx="4294967295"/>
          </p:nvPr>
        </p:nvSpPr>
        <p:spPr>
          <a:xfrm>
            <a:off x="5647407" y="1838976"/>
            <a:ext cx="3316483" cy="2698819"/>
          </a:xfrm>
          <a:prstGeom prst="rect">
            <a:avLst/>
          </a:prstGeom>
        </p:spPr>
        <p:txBody>
          <a:bodyPr/>
          <a:lstStyle/>
          <a:p>
            <a:pPr marL="182880" indent="-18288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400" i="1" dirty="0">
                <a:solidFill>
                  <a:schemeClr val="accent1">
                    <a:lumMod val="75000"/>
                  </a:schemeClr>
                </a:solidFill>
              </a:rPr>
              <a:t>… evaluate actuals …</a:t>
            </a:r>
          </a:p>
          <a:p>
            <a:pPr marL="182880" indent="-18288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400" dirty="0" err="1"/>
              <a:t>param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</a:t>
            </a:r>
            <a:r>
              <a:rPr lang="en-US" altLang="en-US" sz="2400" i="1" baseline="-25000" dirty="0" err="1"/>
              <a:t>k</a:t>
            </a:r>
            <a:endParaRPr lang="en-US" altLang="en-US" sz="2400" i="1" dirty="0"/>
          </a:p>
          <a:p>
            <a:pPr marL="182880" indent="-18288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400" i="1" dirty="0"/>
          </a:p>
          <a:p>
            <a:pPr marL="182880" indent="-18288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400" i="1" dirty="0"/>
          </a:p>
          <a:p>
            <a:pPr marL="91440" indent="-91440">
              <a:lnSpc>
                <a:spcPts val="11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400" dirty="0"/>
              <a:t>…</a:t>
            </a:r>
          </a:p>
          <a:p>
            <a:pPr marL="182880" indent="-18288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400" dirty="0" err="1"/>
              <a:t>param</a:t>
            </a:r>
            <a:r>
              <a:rPr lang="en-US" altLang="en-US" sz="2400" dirty="0"/>
              <a:t> x</a:t>
            </a:r>
            <a:r>
              <a:rPr lang="en-US" altLang="en-US" sz="2400" baseline="-25000" dirty="0"/>
              <a:t>1</a:t>
            </a:r>
          </a:p>
          <a:p>
            <a:pPr marL="182880" indent="-18288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400" dirty="0"/>
              <a:t>call f, k</a:t>
            </a:r>
            <a:endParaRPr lang="en-US" altLang="en-US" sz="2400" i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retrieve t0  </a:t>
            </a:r>
            <a:r>
              <a:rPr lang="en-US" altLang="en-US" sz="1800" i="1" dirty="0">
                <a:solidFill>
                  <a:schemeClr val="accent1">
                    <a:lumMod val="75000"/>
                  </a:schemeClr>
                </a:solidFill>
              </a:rPr>
              <a:t>// t0 a temporary</a:t>
            </a:r>
          </a:p>
        </p:txBody>
      </p:sp>
      <p:sp>
        <p:nvSpPr>
          <p:cNvPr id="24" name="AutoShape 20"/>
          <p:cNvSpPr>
            <a:spLocks/>
          </p:cNvSpPr>
          <p:nvPr/>
        </p:nvSpPr>
        <p:spPr bwMode="auto">
          <a:xfrm>
            <a:off x="6925281" y="2293773"/>
            <a:ext cx="223664" cy="908962"/>
          </a:xfrm>
          <a:prstGeom prst="rightBrace">
            <a:avLst>
              <a:gd name="adj1" fmla="val 372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en-US" sz="3200">
              <a:latin typeface="Impact" panose="020B0806030902050204" pitchFamily="34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201599" y="2578977"/>
            <a:ext cx="8149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i="0" dirty="0"/>
              <a:t>R-to-L</a:t>
            </a:r>
          </a:p>
        </p:txBody>
      </p:sp>
      <p:sp>
        <p:nvSpPr>
          <p:cNvPr id="2" name="Oval 1"/>
          <p:cNvSpPr/>
          <p:nvPr/>
        </p:nvSpPr>
        <p:spPr>
          <a:xfrm>
            <a:off x="6707941" y="3787510"/>
            <a:ext cx="396453" cy="420527"/>
          </a:xfrm>
          <a:prstGeom prst="ellips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54136" y="4851569"/>
            <a:ext cx="3307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copies the value returned into t0</a:t>
            </a:r>
          </a:p>
        </p:txBody>
      </p:sp>
      <p:cxnSp>
        <p:nvCxnSpPr>
          <p:cNvPr id="7" name="Straight Connector 6"/>
          <p:cNvCxnSpPr>
            <a:stCxn id="2" idx="3"/>
            <a:endCxn id="4" idx="0"/>
          </p:cNvCxnSpPr>
          <p:nvPr/>
        </p:nvCxnSpPr>
        <p:spPr>
          <a:xfrm flipH="1">
            <a:off x="6008051" y="4146452"/>
            <a:ext cx="757949" cy="7051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30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1416819"/>
            <a:ext cx="7886700" cy="6112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3-address code should the compiler generate?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43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8686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18953"/>
              </p:ext>
            </p:extLst>
          </p:nvPr>
        </p:nvGraphicFramePr>
        <p:xfrm>
          <a:off x="1430216" y="2403230"/>
          <a:ext cx="6096000" cy="3619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58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Source Code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3-addr Code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3388"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void </a:t>
                      </a:r>
                      <a:r>
                        <a:rPr lang="en-US" sz="2400" dirty="0" err="1"/>
                        <a:t>myfun</a:t>
                      </a:r>
                      <a:r>
                        <a:rPr lang="en-US" sz="2400" dirty="0"/>
                        <a:t>(void)</a:t>
                      </a:r>
                      <a:r>
                        <a:rPr lang="en-US" sz="2400" baseline="0" dirty="0"/>
                        <a:t> {</a:t>
                      </a:r>
                    </a:p>
                    <a:p>
                      <a:r>
                        <a:rPr lang="en-US" sz="2400" baseline="0" dirty="0"/>
                        <a:t>    f(1,2,3);</a:t>
                      </a:r>
                    </a:p>
                    <a:p>
                      <a:r>
                        <a:rPr lang="en-US" sz="2400" baseline="0" dirty="0"/>
                        <a:t> }</a:t>
                      </a:r>
                      <a:endParaRPr lang="en-US" sz="2400" dirty="0"/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enter </a:t>
                      </a:r>
                      <a:r>
                        <a:rPr lang="en-US" sz="2400" dirty="0" err="1"/>
                        <a:t>myfun</a:t>
                      </a:r>
                      <a:endParaRPr lang="en-US" sz="2400" dirty="0"/>
                    </a:p>
                    <a:p>
                      <a:pPr algn="l"/>
                      <a:r>
                        <a:rPr lang="en-US" sz="2400" dirty="0"/>
                        <a:t>param 3</a:t>
                      </a:r>
                    </a:p>
                    <a:p>
                      <a:pPr algn="l"/>
                      <a:r>
                        <a:rPr lang="en-US" sz="2400" dirty="0"/>
                        <a:t>param 2</a:t>
                      </a:r>
                    </a:p>
                    <a:p>
                      <a:pPr algn="l"/>
                      <a:r>
                        <a:rPr lang="en-US" sz="2400" dirty="0"/>
                        <a:t>param 1</a:t>
                      </a:r>
                    </a:p>
                    <a:p>
                      <a:pPr algn="l"/>
                      <a:r>
                        <a:rPr lang="en-US" sz="2400" dirty="0"/>
                        <a:t>call f, 3</a:t>
                      </a:r>
                    </a:p>
                    <a:p>
                      <a:pPr algn="l"/>
                      <a:r>
                        <a:rPr lang="en-US" sz="2400" dirty="0"/>
                        <a:t>leave </a:t>
                      </a:r>
                      <a:r>
                        <a:rPr lang="en-US" sz="2400"/>
                        <a:t>myfun</a:t>
                      </a:r>
                      <a:endParaRPr lang="en-US" sz="2400" dirty="0"/>
                    </a:p>
                    <a:p>
                      <a:pPr algn="l"/>
                      <a:r>
                        <a:rPr lang="en-US" sz="2400" dirty="0"/>
                        <a:t>return</a:t>
                      </a:r>
                    </a:p>
                    <a:p>
                      <a:pPr algn="l"/>
                      <a:endParaRPr lang="en-US" sz="2400" dirty="0"/>
                    </a:p>
                  </a:txBody>
                  <a:tcPr marL="2743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49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D93AF8-9206-43BD-AFC4-09B33D8DE916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000" dirty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30936" y="365760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dirty="0"/>
              <a:t>Code generator: Function Calls</a:t>
            </a:r>
          </a:p>
        </p:txBody>
      </p:sp>
      <p:sp>
        <p:nvSpPr>
          <p:cNvPr id="45062" name="Rectangle 7"/>
          <p:cNvSpPr>
            <a:spLocks noGrp="1" noChangeArrowheads="1"/>
          </p:cNvSpPr>
          <p:nvPr>
            <p:ph sz="quarter" idx="2"/>
          </p:nvPr>
        </p:nvSpPr>
        <p:spPr>
          <a:xfrm>
            <a:off x="630935" y="1417320"/>
            <a:ext cx="5374591" cy="4746844"/>
          </a:xfrm>
        </p:spPr>
        <p:txBody>
          <a:bodyPr lIns="0" rIns="0" bIns="0">
            <a:normAutofit/>
          </a:bodyPr>
          <a:lstStyle/>
          <a:p>
            <a:pPr>
              <a:buNone/>
            </a:pPr>
            <a:r>
              <a:rPr lang="en-US" altLang="en-US" sz="2000" dirty="0" err="1"/>
              <a:t>codeGen_expr</a:t>
            </a:r>
            <a:r>
              <a:rPr lang="en-US" altLang="en-US" sz="2000" dirty="0"/>
              <a:t>(E)      </a:t>
            </a:r>
            <a:r>
              <a:rPr lang="en-US" altLang="en-US" sz="2000" i="1" dirty="0"/>
              <a:t>/* </a:t>
            </a:r>
            <a:r>
              <a:rPr lang="en-US" altLang="en-US" sz="2000" i="1" dirty="0" err="1"/>
              <a:t>E.nodetype</a:t>
            </a:r>
            <a:r>
              <a:rPr lang="en-US" altLang="en-US" sz="2000" i="1" dirty="0"/>
              <a:t> == </a:t>
            </a:r>
            <a:r>
              <a:rPr lang="en-US" altLang="en-US" sz="2000" i="1" dirty="0" err="1"/>
              <a:t>FunCall</a:t>
            </a:r>
            <a:r>
              <a:rPr lang="en-US" altLang="en-US" sz="2000" i="1" dirty="0"/>
              <a:t>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codeGen_expr</a:t>
            </a:r>
            <a:r>
              <a:rPr lang="en-US" altLang="en-US" sz="2000" dirty="0"/>
              <a:t>(</a:t>
            </a:r>
            <a:r>
              <a:rPr lang="en-US" altLang="en-US" sz="2000" dirty="0" err="1"/>
              <a:t>arg_list</a:t>
            </a:r>
            <a:r>
              <a:rPr lang="en-US" altLang="en-US" sz="20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E.place</a:t>
            </a:r>
            <a:r>
              <a:rPr lang="en-US" altLang="en-US" sz="2000" dirty="0"/>
              <a:t> = </a:t>
            </a:r>
            <a:r>
              <a:rPr lang="en-US" altLang="en-US" sz="2000" i="1" dirty="0" err="1"/>
              <a:t>newtemp</a:t>
            </a:r>
            <a:r>
              <a:rPr lang="en-US" altLang="en-US" sz="2000" dirty="0"/>
              <a:t>( </a:t>
            </a:r>
            <a:r>
              <a:rPr lang="en-US" altLang="en-US" sz="2000" dirty="0" err="1"/>
              <a:t>f.returnType</a:t>
            </a:r>
            <a:r>
              <a:rPr lang="en-US" altLang="en-US" sz="2000" dirty="0"/>
              <a:t> 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E.code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arg_list.code</a:t>
            </a: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      </a:t>
            </a:r>
            <a:r>
              <a:rPr lang="en-US" altLang="en-US" sz="2000" dirty="0">
                <a:sym typeface="Symbol" panose="05050102010706020507" pitchFamily="18" charset="2"/>
              </a:rPr>
              <a:t> </a:t>
            </a:r>
            <a:r>
              <a:rPr lang="en-US" altLang="en-US" sz="2000" i="1" dirty="0" err="1">
                <a:sym typeface="Symbol" panose="05050102010706020507" pitchFamily="18" charset="2"/>
              </a:rPr>
              <a:t>newinstr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b="1" cap="small" dirty="0" err="1">
                <a:solidFill>
                  <a:srgbClr val="7030A0"/>
                </a:solidFill>
                <a:sym typeface="Symbol" panose="05050102010706020507" pitchFamily="18" charset="2"/>
              </a:rPr>
              <a:t>param</a:t>
            </a:r>
            <a:r>
              <a:rPr lang="en-US" altLang="en-US" sz="2000" dirty="0">
                <a:sym typeface="Symbol" panose="05050102010706020507" pitchFamily="18" charset="2"/>
              </a:rPr>
              <a:t>,    </a:t>
            </a:r>
            <a:r>
              <a:rPr lang="en-US" altLang="en-US" sz="2000" dirty="0" err="1">
                <a:sym typeface="Symbol" panose="05050102010706020507" pitchFamily="18" charset="2"/>
              </a:rPr>
              <a:t>arg</a:t>
            </a:r>
            <a:r>
              <a:rPr lang="en-US" altLang="en-US" sz="2000" i="1" baseline="-25000" dirty="0" err="1">
                <a:sym typeface="Symbol" panose="05050102010706020507" pitchFamily="18" charset="2"/>
              </a:rPr>
              <a:t>k</a:t>
            </a:r>
            <a:r>
              <a:rPr lang="en-US" altLang="en-US" sz="2000" i="1" dirty="0">
                <a:sym typeface="Symbol" panose="05050102010706020507" pitchFamily="18" charset="2"/>
              </a:rPr>
              <a:t> ,     </a:t>
            </a:r>
            <a:r>
              <a:rPr lang="en-US" altLang="en-US" sz="2000" dirty="0">
                <a:sym typeface="Symbol" panose="05050102010706020507" pitchFamily="18" charset="2"/>
              </a:rPr>
              <a:t>NULL, NULL)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          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        </a:t>
            </a:r>
            <a:r>
              <a:rPr lang="en-US" altLang="en-US" sz="2000" i="1" dirty="0" err="1">
                <a:sym typeface="Symbol" panose="05050102010706020507" pitchFamily="18" charset="2"/>
              </a:rPr>
              <a:t>newinstr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b="1" cap="small" dirty="0" err="1">
                <a:solidFill>
                  <a:srgbClr val="7030A0"/>
                </a:solidFill>
                <a:sym typeface="Symbol" panose="05050102010706020507" pitchFamily="18" charset="2"/>
              </a:rPr>
              <a:t>param</a:t>
            </a:r>
            <a:r>
              <a:rPr lang="en-US" altLang="en-US" sz="2000" dirty="0">
                <a:sym typeface="Symbol" panose="05050102010706020507" pitchFamily="18" charset="2"/>
              </a:rPr>
              <a:t>,    arg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sz="2000" i="1" dirty="0">
                <a:sym typeface="Symbol" panose="05050102010706020507" pitchFamily="18" charset="2"/>
              </a:rPr>
              <a:t> ,     </a:t>
            </a:r>
            <a:r>
              <a:rPr lang="en-US" altLang="en-US" sz="2000" dirty="0">
                <a:sym typeface="Symbol" panose="05050102010706020507" pitchFamily="18" charset="2"/>
              </a:rPr>
              <a:t>NULL, NULL)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      </a:t>
            </a:r>
            <a:r>
              <a:rPr lang="en-US" altLang="en-US" sz="2000" i="1" dirty="0" err="1">
                <a:sym typeface="Symbol" panose="05050102010706020507" pitchFamily="18" charset="2"/>
              </a:rPr>
              <a:t>newinstr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b="1" cap="small" dirty="0">
                <a:solidFill>
                  <a:srgbClr val="7030A0"/>
                </a:solidFill>
                <a:sym typeface="Symbol" panose="05050102010706020507" pitchFamily="18" charset="2"/>
              </a:rPr>
              <a:t>call</a:t>
            </a:r>
            <a:r>
              <a:rPr lang="en-US" altLang="en-US" sz="2000" dirty="0">
                <a:sym typeface="Symbol" panose="05050102010706020507" pitchFamily="18" charset="2"/>
              </a:rPr>
              <a:t>,          f,         k,         NULL)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        </a:t>
            </a:r>
            <a:r>
              <a:rPr lang="en-US" altLang="en-US" sz="2000" i="1" dirty="0" err="1">
                <a:sym typeface="Symbol" panose="05050102010706020507" pitchFamily="18" charset="2"/>
              </a:rPr>
              <a:t>newinstr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b="1" cap="small" dirty="0">
                <a:solidFill>
                  <a:srgbClr val="7030A0"/>
                </a:solidFill>
                <a:sym typeface="Symbol" panose="05050102010706020507" pitchFamily="18" charset="2"/>
              </a:rPr>
              <a:t>retrieve</a:t>
            </a:r>
            <a:r>
              <a:rPr lang="en-US" altLang="en-US" sz="2000" dirty="0">
                <a:sym typeface="Symbol" panose="05050102010706020507" pitchFamily="18" charset="2"/>
              </a:rPr>
              <a:t>, NULL, NULL, </a:t>
            </a:r>
            <a:r>
              <a:rPr lang="en-US" altLang="en-US" sz="2000" dirty="0" err="1">
                <a:sym typeface="Symbol" panose="05050102010706020507" pitchFamily="18" charset="2"/>
              </a:rPr>
              <a:t>E.place</a:t>
            </a:r>
            <a:r>
              <a:rPr lang="en-US" altLang="en-US" sz="2000" dirty="0">
                <a:sym typeface="Symbol" panose="05050102010706020507" pitchFamily="18" charset="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}</a:t>
            </a:r>
            <a:endParaRPr lang="en-US" altLang="en-US" sz="2200" dirty="0">
              <a:sym typeface="Symbol" panose="05050102010706020507" pitchFamily="18" charset="2"/>
            </a:endParaRPr>
          </a:p>
        </p:txBody>
      </p:sp>
      <p:sp>
        <p:nvSpPr>
          <p:cNvPr id="45064" name="Oval 11"/>
          <p:cNvSpPr>
            <a:spLocks noChangeArrowheads="1"/>
          </p:cNvSpPr>
          <p:nvPr/>
        </p:nvSpPr>
        <p:spPr bwMode="auto">
          <a:xfrm>
            <a:off x="6287029" y="1939093"/>
            <a:ext cx="823913" cy="457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600" dirty="0" err="1"/>
              <a:t>FunC</a:t>
            </a:r>
            <a:r>
              <a:rPr lang="en-US" altLang="en-US" sz="1600" i="0" dirty="0" err="1"/>
              <a:t>all</a:t>
            </a:r>
            <a:endParaRPr lang="en-US" altLang="en-US" sz="1600" i="0" dirty="0"/>
          </a:p>
        </p:txBody>
      </p:sp>
      <p:sp>
        <p:nvSpPr>
          <p:cNvPr id="45065" name="Text Box 13"/>
          <p:cNvSpPr txBox="1">
            <a:spLocks noChangeArrowheads="1"/>
          </p:cNvSpPr>
          <p:nvPr/>
        </p:nvSpPr>
        <p:spPr bwMode="auto">
          <a:xfrm>
            <a:off x="5377597" y="2693097"/>
            <a:ext cx="1386918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600" dirty="0">
                <a:latin typeface="+mn-lt"/>
              </a:rPr>
              <a:t>f 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600" i="0" dirty="0"/>
              <a:t>(sym. </a:t>
            </a:r>
            <a:r>
              <a:rPr lang="en-US" altLang="en-US" sz="1600" i="0" dirty="0" err="1"/>
              <a:t>tbl</a:t>
            </a:r>
            <a:r>
              <a:rPr lang="en-US" altLang="en-US" sz="1600" i="0" dirty="0"/>
              <a:t>. </a:t>
            </a:r>
            <a:r>
              <a:rPr lang="en-US" altLang="en-US" sz="1600" i="0" dirty="0" err="1"/>
              <a:t>ptr</a:t>
            </a:r>
            <a:r>
              <a:rPr lang="en-US" altLang="en-US" sz="1600" i="0" dirty="0"/>
              <a:t>)</a:t>
            </a:r>
          </a:p>
        </p:txBody>
      </p:sp>
      <p:sp>
        <p:nvSpPr>
          <p:cNvPr id="45066" name="Rectangle 14"/>
          <p:cNvSpPr>
            <a:spLocks noChangeArrowheads="1"/>
          </p:cNvSpPr>
          <p:nvPr/>
        </p:nvSpPr>
        <p:spPr bwMode="auto">
          <a:xfrm>
            <a:off x="7006564" y="2791776"/>
            <a:ext cx="2014909" cy="5476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600" i="0" dirty="0" err="1"/>
              <a:t>arg_list</a:t>
            </a:r>
            <a:endParaRPr lang="en-US" altLang="en-US" sz="1600" i="0" dirty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600" i="0" dirty="0"/>
              <a:t>(list of expressions)</a:t>
            </a:r>
          </a:p>
        </p:txBody>
      </p:sp>
      <p:cxnSp>
        <p:nvCxnSpPr>
          <p:cNvPr id="45067" name="AutoShape 17"/>
          <p:cNvCxnSpPr>
            <a:cxnSpLocks noChangeShapeType="1"/>
            <a:stCxn id="45064" idx="4"/>
            <a:endCxn id="45066" idx="0"/>
          </p:cNvCxnSpPr>
          <p:nvPr/>
        </p:nvCxnSpPr>
        <p:spPr bwMode="auto">
          <a:xfrm rot="16200000" flipH="1">
            <a:off x="7158761" y="1936517"/>
            <a:ext cx="395483" cy="131503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8" name="AutoShape 18"/>
          <p:cNvCxnSpPr>
            <a:cxnSpLocks noChangeShapeType="1"/>
            <a:stCxn id="45064" idx="4"/>
            <a:endCxn id="45065" idx="0"/>
          </p:cNvCxnSpPr>
          <p:nvPr/>
        </p:nvCxnSpPr>
        <p:spPr bwMode="auto">
          <a:xfrm flipH="1">
            <a:off x="6071056" y="2396293"/>
            <a:ext cx="627930" cy="2968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9" name="Text Box 19"/>
          <p:cNvSpPr txBox="1">
            <a:spLocks noChangeArrowheads="1"/>
          </p:cNvSpPr>
          <p:nvPr/>
        </p:nvSpPr>
        <p:spPr bwMode="auto">
          <a:xfrm>
            <a:off x="5921904" y="1939093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i="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50343" y="53440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op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5754" y="5344078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src1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7153" y="5344078"/>
            <a:ext cx="5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dest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56415" y="5344078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src2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1448" y="5528744"/>
            <a:ext cx="270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/</a:t>
            </a:r>
            <a:r>
              <a:rPr lang="en-US" altLang="en-US" i="1" dirty="0">
                <a:sym typeface="Symbol" panose="05050102010706020507" pitchFamily="18" charset="2"/>
              </a:rPr>
              <a:t>* </a:t>
            </a:r>
            <a:r>
              <a:rPr lang="en-US" altLang="en-US" dirty="0">
                <a:sym typeface="Symbol" panose="05050102010706020507" pitchFamily="18" charset="2"/>
              </a:rPr>
              <a:t></a:t>
            </a:r>
            <a:r>
              <a:rPr lang="en-US" altLang="en-US" i="1" dirty="0">
                <a:sym typeface="Symbol" panose="05050102010706020507" pitchFamily="18" charset="2"/>
              </a:rPr>
              <a:t> : list concatenation */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87029" y="4134940"/>
            <a:ext cx="257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omit if return type is </a:t>
            </a:r>
            <a:r>
              <a:rPr lang="en-US" b="1" dirty="0">
                <a:solidFill>
                  <a:srgbClr val="FF0000"/>
                </a:solidFill>
              </a:rPr>
              <a:t>void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427153" y="2791775"/>
            <a:ext cx="1868328" cy="1569868"/>
          </a:xfrm>
          <a:custGeom>
            <a:avLst/>
            <a:gdLst>
              <a:gd name="connsiteX0" fmla="*/ 0 w 1922585"/>
              <a:gd name="connsiteY0" fmla="*/ 0 h 1395464"/>
              <a:gd name="connsiteX1" fmla="*/ 773723 w 1922585"/>
              <a:gd name="connsiteY1" fmla="*/ 386861 h 1395464"/>
              <a:gd name="connsiteX2" fmla="*/ 1019908 w 1922585"/>
              <a:gd name="connsiteY2" fmla="*/ 1230923 h 1395464"/>
              <a:gd name="connsiteX3" fmla="*/ 1922585 w 1922585"/>
              <a:gd name="connsiteY3" fmla="*/ 1395046 h 139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585" h="1395464">
                <a:moveTo>
                  <a:pt x="0" y="0"/>
                </a:moveTo>
                <a:cubicBezTo>
                  <a:pt x="301869" y="90853"/>
                  <a:pt x="603738" y="181707"/>
                  <a:pt x="773723" y="386861"/>
                </a:cubicBezTo>
                <a:cubicBezTo>
                  <a:pt x="943708" y="592015"/>
                  <a:pt x="828431" y="1062892"/>
                  <a:pt x="1019908" y="1230923"/>
                </a:cubicBezTo>
                <a:cubicBezTo>
                  <a:pt x="1211385" y="1398954"/>
                  <a:pt x="1566985" y="1397000"/>
                  <a:pt x="1922585" y="1395046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endCxn id="24" idx="3"/>
          </p:cNvCxnSpPr>
          <p:nvPr/>
        </p:nvCxnSpPr>
        <p:spPr>
          <a:xfrm flipV="1">
            <a:off x="5474677" y="4361173"/>
            <a:ext cx="820804" cy="869195"/>
          </a:xfrm>
          <a:prstGeom prst="line">
            <a:avLst/>
          </a:prstGeom>
          <a:ln w="19050">
            <a:solidFill>
              <a:srgbClr val="FF0000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76869" y="2791775"/>
            <a:ext cx="349602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45110" y="5230368"/>
            <a:ext cx="41890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6012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29841" y="1436450"/>
            <a:ext cx="2606040" cy="558605"/>
          </a:xfrm>
        </p:spPr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9841" y="2055957"/>
            <a:ext cx="2606040" cy="4088534"/>
          </a:xfrm>
          <a:ln>
            <a:solidFill>
              <a:schemeClr val="tx1"/>
            </a:solidFill>
          </a:ln>
        </p:spPr>
        <p:txBody>
          <a:bodyPr lIns="45720" rIns="45720">
            <a:noAutofit/>
          </a:bodyPr>
          <a:lstStyle/>
          <a:p>
            <a:pPr marL="0" indent="0"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add3(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u = add(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v = add(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u,z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v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45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73552" y="2049368"/>
            <a:ext cx="2560320" cy="40885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457200" tIns="0" bIns="0" rtlCol="0" anchor="ctr"/>
          <a:lstStyle/>
          <a:p>
            <a:r>
              <a:rPr lang="en-US" sz="2000" dirty="0"/>
              <a:t>enter add3</a:t>
            </a:r>
            <a:endParaRPr lang="en-US" sz="500" dirty="0"/>
          </a:p>
          <a:p>
            <a:r>
              <a:rPr lang="en-US" sz="2000" dirty="0" err="1"/>
              <a:t>param</a:t>
            </a:r>
            <a:r>
              <a:rPr lang="en-US" sz="2000" dirty="0"/>
              <a:t> y</a:t>
            </a:r>
          </a:p>
          <a:p>
            <a:r>
              <a:rPr lang="en-US" sz="2000" dirty="0" err="1"/>
              <a:t>param</a:t>
            </a:r>
            <a:r>
              <a:rPr lang="en-US" sz="2000" dirty="0"/>
              <a:t> x</a:t>
            </a:r>
          </a:p>
          <a:p>
            <a:r>
              <a:rPr lang="en-US" sz="2000" dirty="0"/>
              <a:t>call add</a:t>
            </a:r>
            <a:endParaRPr lang="en-US" sz="500" dirty="0"/>
          </a:p>
          <a:p>
            <a:r>
              <a:rPr lang="en-US" sz="2000" dirty="0"/>
              <a:t>retrieve tmp0</a:t>
            </a:r>
          </a:p>
          <a:p>
            <a:r>
              <a:rPr lang="en-US" sz="2000" dirty="0"/>
              <a:t>u = tmp0</a:t>
            </a:r>
            <a:endParaRPr lang="en-US" sz="500" dirty="0"/>
          </a:p>
          <a:p>
            <a:r>
              <a:rPr lang="en-US" sz="2000" dirty="0" err="1"/>
              <a:t>param</a:t>
            </a:r>
            <a:r>
              <a:rPr lang="en-US" sz="2000" dirty="0"/>
              <a:t> z</a:t>
            </a:r>
          </a:p>
          <a:p>
            <a:r>
              <a:rPr lang="en-US" sz="2000" dirty="0" err="1"/>
              <a:t>param</a:t>
            </a:r>
            <a:r>
              <a:rPr lang="en-US" sz="2000" dirty="0"/>
              <a:t> u</a:t>
            </a:r>
          </a:p>
          <a:p>
            <a:r>
              <a:rPr lang="en-US" sz="2000" dirty="0"/>
              <a:t>call add</a:t>
            </a:r>
          </a:p>
          <a:p>
            <a:r>
              <a:rPr lang="en-US" sz="2000" dirty="0"/>
              <a:t>retrieve tmp1</a:t>
            </a:r>
          </a:p>
          <a:p>
            <a:r>
              <a:rPr lang="en-US" sz="2000" dirty="0"/>
              <a:t>v = tmp1</a:t>
            </a:r>
            <a:endParaRPr lang="en-US" sz="500" dirty="0"/>
          </a:p>
          <a:p>
            <a:r>
              <a:rPr lang="en-US" sz="2000" dirty="0"/>
              <a:t>leave add3</a:t>
            </a:r>
          </a:p>
          <a:p>
            <a:r>
              <a:rPr lang="en-US" sz="2000" dirty="0"/>
              <a:t>return tmp1</a:t>
            </a:r>
          </a:p>
        </p:txBody>
      </p:sp>
      <p:cxnSp>
        <p:nvCxnSpPr>
          <p:cNvPr id="14" name="Straight Connector 13"/>
          <p:cNvCxnSpPr>
            <a:endCxn id="17" idx="1"/>
          </p:cNvCxnSpPr>
          <p:nvPr/>
        </p:nvCxnSpPr>
        <p:spPr>
          <a:xfrm>
            <a:off x="3081514" y="2653492"/>
            <a:ext cx="512460" cy="4006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081514" y="3057158"/>
            <a:ext cx="584037" cy="998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593974" y="2456561"/>
            <a:ext cx="1634837" cy="11950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805354" y="2473816"/>
            <a:ext cx="1276740" cy="34747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593974" y="3977640"/>
            <a:ext cx="1634837" cy="120021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805353" y="2880360"/>
            <a:ext cx="1276161" cy="34747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3257924" y="1433519"/>
            <a:ext cx="2558765" cy="562934"/>
          </a:xfrm>
        </p:spPr>
        <p:txBody>
          <a:bodyPr>
            <a:normAutofit fontScale="92500"/>
          </a:bodyPr>
          <a:lstStyle/>
          <a:p>
            <a:r>
              <a:rPr lang="en-US" dirty="0"/>
              <a:t>Three-address code</a:t>
            </a:r>
          </a:p>
        </p:txBody>
      </p:sp>
    </p:spTree>
    <p:extLst>
      <p:ext uri="{BB962C8B-B14F-4D97-AF65-F5344CB8AC3E}">
        <p14:creationId xmlns:p14="http://schemas.microsoft.com/office/powerpoint/2010/main" val="369168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/>
      <p:bldP spid="32" grpId="0" animBg="1"/>
      <p:bldP spid="3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89595" y="2140385"/>
            <a:ext cx="1513077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585370" y="2748603"/>
            <a:ext cx="1513077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61787" y="2127834"/>
            <a:ext cx="173736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61786" y="4341918"/>
            <a:ext cx="1737360" cy="8440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61786" y="3499434"/>
            <a:ext cx="1737360" cy="844258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261786" y="5184304"/>
            <a:ext cx="1737360" cy="57019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75726" y="2055956"/>
            <a:ext cx="2715768" cy="40710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457200" tIns="0" bIns="0" rtlCol="0" anchor="ctr"/>
          <a:lstStyle/>
          <a:p>
            <a:r>
              <a:rPr lang="en-US" dirty="0"/>
              <a:t>la    $</a:t>
            </a:r>
            <a:r>
              <a:rPr lang="en-US" dirty="0" err="1"/>
              <a:t>sp</a:t>
            </a:r>
            <a:r>
              <a:rPr lang="en-US" dirty="0"/>
              <a:t>, -8$sp</a:t>
            </a:r>
          </a:p>
          <a:p>
            <a:r>
              <a:rPr lang="en-US" dirty="0" err="1"/>
              <a:t>sw</a:t>
            </a:r>
            <a:r>
              <a:rPr lang="en-US" dirty="0"/>
              <a:t>  $</a:t>
            </a:r>
            <a:r>
              <a:rPr lang="en-US" dirty="0" err="1"/>
              <a:t>fp</a:t>
            </a:r>
            <a:r>
              <a:rPr lang="en-US" dirty="0"/>
              <a:t>, 4($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  <a:p>
            <a:r>
              <a:rPr lang="en-US" dirty="0" err="1"/>
              <a:t>sw</a:t>
            </a:r>
            <a:r>
              <a:rPr lang="en-US" dirty="0"/>
              <a:t>  $</a:t>
            </a:r>
            <a:r>
              <a:rPr lang="en-US" dirty="0" err="1"/>
              <a:t>ra</a:t>
            </a:r>
            <a:r>
              <a:rPr lang="en-US" dirty="0"/>
              <a:t>, 0($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  <a:p>
            <a:r>
              <a:rPr lang="en-US" dirty="0"/>
              <a:t>la    $</a:t>
            </a:r>
            <a:r>
              <a:rPr lang="en-US" dirty="0" err="1"/>
              <a:t>fp</a:t>
            </a:r>
            <a:r>
              <a:rPr lang="en-US" dirty="0"/>
              <a:t>, 0($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  <a:p>
            <a:r>
              <a:rPr lang="en-US" dirty="0"/>
              <a:t>la    $</a:t>
            </a:r>
            <a:r>
              <a:rPr lang="en-US" dirty="0" err="1"/>
              <a:t>sp</a:t>
            </a:r>
            <a:r>
              <a:rPr lang="en-US" dirty="0"/>
              <a:t>, -16($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  <a:p>
            <a:r>
              <a:rPr lang="en-US" dirty="0" err="1"/>
              <a:t>lw</a:t>
            </a:r>
            <a:r>
              <a:rPr lang="en-US" dirty="0"/>
              <a:t>   $t0, 12($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  <a:p>
            <a:r>
              <a:rPr lang="en-US" dirty="0"/>
              <a:t>la    $</a:t>
            </a:r>
            <a:r>
              <a:rPr lang="en-US" dirty="0" err="1"/>
              <a:t>sp</a:t>
            </a:r>
            <a:r>
              <a:rPr lang="en-US" dirty="0"/>
              <a:t>, -4($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  <a:p>
            <a:r>
              <a:rPr lang="en-US" dirty="0" err="1"/>
              <a:t>sw</a:t>
            </a:r>
            <a:r>
              <a:rPr lang="en-US" dirty="0"/>
              <a:t>  $t0, 0($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  <a:p>
            <a:r>
              <a:rPr lang="en-US" dirty="0" err="1"/>
              <a:t>lw</a:t>
            </a:r>
            <a:r>
              <a:rPr lang="en-US" dirty="0"/>
              <a:t>   $t0, 8($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  <a:p>
            <a:r>
              <a:rPr lang="en-US" dirty="0"/>
              <a:t>la    $</a:t>
            </a:r>
            <a:r>
              <a:rPr lang="en-US" dirty="0" err="1"/>
              <a:t>sp</a:t>
            </a:r>
            <a:r>
              <a:rPr lang="en-US" dirty="0"/>
              <a:t>, -4($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  <a:p>
            <a:r>
              <a:rPr lang="en-US" dirty="0" err="1"/>
              <a:t>sw</a:t>
            </a:r>
            <a:r>
              <a:rPr lang="en-US" dirty="0"/>
              <a:t>  $t0, 0($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  <a:p>
            <a:r>
              <a:rPr lang="en-US" dirty="0" err="1"/>
              <a:t>jal</a:t>
            </a:r>
            <a:r>
              <a:rPr lang="en-US" dirty="0"/>
              <a:t>   _add</a:t>
            </a:r>
          </a:p>
          <a:p>
            <a:r>
              <a:rPr lang="en-US" dirty="0"/>
              <a:t>la   $</a:t>
            </a:r>
            <a:r>
              <a:rPr lang="en-US" dirty="0" err="1"/>
              <a:t>sp</a:t>
            </a:r>
            <a:r>
              <a:rPr lang="en-US" dirty="0"/>
              <a:t>, 8($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6012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29841" y="1436450"/>
            <a:ext cx="2605728" cy="558605"/>
          </a:xfrm>
        </p:spPr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9841" y="2055957"/>
            <a:ext cx="2605728" cy="4088534"/>
          </a:xfrm>
          <a:ln>
            <a:solidFill>
              <a:schemeClr val="tx1"/>
            </a:solidFill>
          </a:ln>
        </p:spPr>
        <p:txBody>
          <a:bodyPr lIns="45720" rIns="45720">
            <a:noAutofit/>
          </a:bodyPr>
          <a:lstStyle/>
          <a:p>
            <a:pPr marL="0" indent="0"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add3(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u = add(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v = add(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u,z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v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3257924" y="1433519"/>
            <a:ext cx="2558765" cy="562934"/>
          </a:xfrm>
        </p:spPr>
        <p:txBody>
          <a:bodyPr>
            <a:normAutofit fontScale="92500"/>
          </a:bodyPr>
          <a:lstStyle/>
          <a:p>
            <a:r>
              <a:rPr lang="en-US" dirty="0"/>
              <a:t>Three-address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46</a:t>
            </a:fld>
            <a:endParaRPr lang="en-US"/>
          </a:p>
        </p:txBody>
      </p:sp>
      <p:sp>
        <p:nvSpPr>
          <p:cNvPr id="19" name="Text Placeholder 8"/>
          <p:cNvSpPr txBox="1">
            <a:spLocks/>
          </p:cNvSpPr>
          <p:nvPr/>
        </p:nvSpPr>
        <p:spPr>
          <a:xfrm>
            <a:off x="5876323" y="1440469"/>
            <a:ext cx="2639027" cy="56293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MIPS assembly code</a:t>
            </a:r>
          </a:p>
        </p:txBody>
      </p:sp>
      <p:cxnSp>
        <p:nvCxnSpPr>
          <p:cNvPr id="6" name="Straight Connector 5"/>
          <p:cNvCxnSpPr>
            <a:stCxn id="18" idx="3"/>
            <a:endCxn id="3" idx="1"/>
          </p:cNvCxnSpPr>
          <p:nvPr/>
        </p:nvCxnSpPr>
        <p:spPr>
          <a:xfrm>
            <a:off x="5102672" y="2292785"/>
            <a:ext cx="1159115" cy="520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589594" y="2445185"/>
            <a:ext cx="1513077" cy="304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1" idx="3"/>
            <a:endCxn id="22" idx="1"/>
          </p:cNvCxnSpPr>
          <p:nvPr/>
        </p:nvCxnSpPr>
        <p:spPr>
          <a:xfrm>
            <a:off x="5102671" y="2597585"/>
            <a:ext cx="1159115" cy="1323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30" idx="1"/>
          </p:cNvCxnSpPr>
          <p:nvPr/>
        </p:nvCxnSpPr>
        <p:spPr>
          <a:xfrm>
            <a:off x="5098447" y="2947341"/>
            <a:ext cx="1163339" cy="1816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585370" y="3049950"/>
            <a:ext cx="1513077" cy="27432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4" idx="3"/>
            <a:endCxn id="35" idx="1"/>
          </p:cNvCxnSpPr>
          <p:nvPr/>
        </p:nvCxnSpPr>
        <p:spPr>
          <a:xfrm>
            <a:off x="5098447" y="3187110"/>
            <a:ext cx="1163339" cy="2282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5400000">
            <a:off x="7123088" y="572701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6265" y="2055956"/>
            <a:ext cx="2558765" cy="40770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457200" tIns="0" bIns="0" rtlCol="0" anchor="ctr"/>
          <a:lstStyle/>
          <a:p>
            <a:r>
              <a:rPr lang="en-US" sz="2000" dirty="0"/>
              <a:t>enter add3</a:t>
            </a:r>
            <a:endParaRPr lang="en-US" sz="500" dirty="0"/>
          </a:p>
          <a:p>
            <a:r>
              <a:rPr lang="en-US" sz="2000" dirty="0" err="1"/>
              <a:t>param</a:t>
            </a:r>
            <a:r>
              <a:rPr lang="en-US" sz="2000" dirty="0"/>
              <a:t> y</a:t>
            </a:r>
          </a:p>
          <a:p>
            <a:r>
              <a:rPr lang="en-US" sz="2000" dirty="0" err="1"/>
              <a:t>param</a:t>
            </a:r>
            <a:r>
              <a:rPr lang="en-US" sz="2000" dirty="0"/>
              <a:t> x</a:t>
            </a:r>
          </a:p>
          <a:p>
            <a:r>
              <a:rPr lang="en-US" sz="2000" dirty="0"/>
              <a:t>call add, 2</a:t>
            </a:r>
            <a:endParaRPr lang="en-US" sz="500" dirty="0"/>
          </a:p>
          <a:p>
            <a:r>
              <a:rPr lang="en-US" sz="2000" dirty="0"/>
              <a:t>retrieve tmp0</a:t>
            </a:r>
          </a:p>
          <a:p>
            <a:r>
              <a:rPr lang="en-US" sz="2000" dirty="0"/>
              <a:t>u = tmp0</a:t>
            </a:r>
            <a:endParaRPr lang="en-US" sz="500" dirty="0"/>
          </a:p>
          <a:p>
            <a:r>
              <a:rPr lang="en-US" sz="2000" dirty="0" err="1"/>
              <a:t>param</a:t>
            </a:r>
            <a:r>
              <a:rPr lang="en-US" sz="2000" dirty="0"/>
              <a:t> z</a:t>
            </a:r>
          </a:p>
          <a:p>
            <a:r>
              <a:rPr lang="en-US" sz="2000" dirty="0" err="1"/>
              <a:t>param</a:t>
            </a:r>
            <a:r>
              <a:rPr lang="en-US" sz="2000" dirty="0"/>
              <a:t> u</a:t>
            </a:r>
          </a:p>
          <a:p>
            <a:r>
              <a:rPr lang="en-US" sz="2000" dirty="0"/>
              <a:t>call add, 2</a:t>
            </a:r>
          </a:p>
          <a:p>
            <a:r>
              <a:rPr lang="en-US" sz="2000" dirty="0"/>
              <a:t>retrieve tmp1</a:t>
            </a:r>
          </a:p>
          <a:p>
            <a:r>
              <a:rPr lang="en-US" sz="2000" dirty="0"/>
              <a:t>v = tmp1</a:t>
            </a:r>
            <a:endParaRPr lang="en-US" sz="500" dirty="0"/>
          </a:p>
          <a:p>
            <a:r>
              <a:rPr lang="en-US" sz="2000" dirty="0"/>
              <a:t>leave add3</a:t>
            </a:r>
          </a:p>
          <a:p>
            <a:r>
              <a:rPr lang="en-US" sz="2000" dirty="0"/>
              <a:t>return tmp1</a:t>
            </a:r>
          </a:p>
        </p:txBody>
      </p:sp>
    </p:spTree>
    <p:extLst>
      <p:ext uri="{BB962C8B-B14F-4D97-AF65-F5344CB8AC3E}">
        <p14:creationId xmlns:p14="http://schemas.microsoft.com/office/powerpoint/2010/main" val="36144046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3943" y="2799916"/>
            <a:ext cx="7886700" cy="1272021"/>
          </a:xfrm>
        </p:spPr>
        <p:txBody>
          <a:bodyPr anchor="ctr" anchorCtr="1">
            <a:normAutofit/>
          </a:bodyPr>
          <a:lstStyle/>
          <a:p>
            <a:pPr algn="ctr"/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600" i="1" dirty="0"/>
              <a:t>-values and 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i="1" dirty="0" err="1"/>
              <a:t>-values</a:t>
            </a:r>
            <a:endParaRPr lang="en-US" sz="3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25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/>
              <a:t>-values and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err="1"/>
              <a:t>-values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8" y="1416050"/>
            <a:ext cx="6963723" cy="47609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48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09999" y="1922584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OK</a:t>
            </a:r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 flipV="1">
            <a:off x="1863969" y="2133601"/>
            <a:ext cx="1946030" cy="19816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09999" y="2513550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 OK</a:t>
            </a: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 flipV="1">
            <a:off x="2192215" y="2342190"/>
            <a:ext cx="1617784" cy="4021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1"/>
          </p:cNvCxnSpPr>
          <p:nvPr/>
        </p:nvCxnSpPr>
        <p:spPr>
          <a:xfrm flipH="1" flipV="1">
            <a:off x="2466489" y="2711469"/>
            <a:ext cx="1343510" cy="329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028092" y="2744382"/>
            <a:ext cx="1781907" cy="3926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179" y="1346746"/>
            <a:ext cx="2393080" cy="239308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154680" y="4384431"/>
            <a:ext cx="1645920" cy="2813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154680" y="4999343"/>
            <a:ext cx="1645920" cy="2813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154680" y="5588153"/>
            <a:ext cx="1645920" cy="2813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7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9" grpId="0" animBg="1"/>
      <p:bldP spid="32" grpId="0" animBg="1"/>
      <p:bldP spid="3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/>
              <a:t>-values and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err="1"/>
              <a:t>-values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8" y="1416050"/>
            <a:ext cx="6963723" cy="47609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49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81045" y="1519787"/>
            <a:ext cx="4654061" cy="2276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400" dirty="0"/>
              <a:t>We can only assign to (or update) expressions that correspond to locations.</a:t>
            </a:r>
          </a:p>
          <a:p>
            <a:endParaRPr lang="en-US" sz="2400" dirty="0"/>
          </a:p>
          <a:p>
            <a:r>
              <a:rPr lang="en-US" sz="2400" dirty="0"/>
              <a:t>Such expressions are called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i="1" dirty="0"/>
              <a:t>-values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190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Overview: Intermediate Code Generation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422390"/>
            <a:ext cx="5148695" cy="9682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79964" y="1239982"/>
            <a:ext cx="3429000" cy="1150697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66304" y="1395065"/>
            <a:ext cx="1851315" cy="1022937"/>
          </a:xfrm>
          <a:prstGeom prst="roundRect">
            <a:avLst>
              <a:gd name="adj" fmla="val 207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2673927"/>
            <a:ext cx="7886700" cy="3503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−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Much of the work of code generation is here</a:t>
            </a:r>
          </a:p>
          <a:p>
            <a:r>
              <a:rPr lang="en-US" dirty="0"/>
              <a:t>To be discussed soon </a:t>
            </a:r>
          </a:p>
        </p:txBody>
      </p:sp>
    </p:spTree>
    <p:extLst>
      <p:ext uri="{BB962C8B-B14F-4D97-AF65-F5344CB8AC3E}">
        <p14:creationId xmlns:p14="http://schemas.microsoft.com/office/powerpoint/2010/main" val="4694477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/>
              <a:t>-values and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err="1"/>
              <a:t>-values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6819"/>
            <a:ext cx="7886700" cy="1842196"/>
          </a:xfrm>
        </p:spPr>
        <p:txBody>
          <a:bodyPr>
            <a:normAutofit/>
          </a:bodyPr>
          <a:lstStyle/>
          <a:p>
            <a:r>
              <a:rPr lang="en-US" sz="2800" dirty="0"/>
              <a:t>l-value: something that can appear on the left-hand side of an assignment</a:t>
            </a:r>
          </a:p>
          <a:p>
            <a:r>
              <a:rPr lang="en-US" sz="2800" dirty="0" err="1"/>
              <a:t>r-value</a:t>
            </a:r>
            <a:r>
              <a:rPr lang="en-US" sz="2800" dirty="0"/>
              <a:t> (or simply “value”): something that can appear on the right-hand side of an assignment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50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3281339"/>
            <a:ext cx="7694735" cy="1621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−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Some expressions can be both l-values and </a:t>
            </a:r>
            <a:r>
              <a:rPr lang="en-US" sz="2800" dirty="0" err="1"/>
              <a:t>r-values</a:t>
            </a:r>
            <a:r>
              <a:rPr lang="en-US" sz="2800" dirty="0"/>
              <a:t>:</a:t>
            </a:r>
          </a:p>
          <a:p>
            <a:pPr marL="0" indent="0" algn="ctr">
              <a:buNone/>
            </a:pP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= a[</a:t>
            </a:r>
            <a:r>
              <a:rPr lang="en-US" dirty="0" err="1"/>
              <a:t>i</a:t>
            </a:r>
            <a:r>
              <a:rPr lang="en-US" dirty="0"/>
              <a:t>] + 1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8665" y="3992004"/>
            <a:ext cx="2391510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need the location to update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050" y="3999640"/>
            <a:ext cx="2297724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need the value to update it with</a:t>
            </a:r>
          </a:p>
        </p:txBody>
      </p:sp>
      <p:sp>
        <p:nvSpPr>
          <p:cNvPr id="8" name="Oval 7"/>
          <p:cNvSpPr/>
          <p:nvPr/>
        </p:nvSpPr>
        <p:spPr>
          <a:xfrm>
            <a:off x="3387969" y="3762735"/>
            <a:ext cx="667042" cy="644769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32028" y="3762734"/>
            <a:ext cx="667512" cy="644769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8" idx="2"/>
            <a:endCxn id="6" idx="3"/>
          </p:cNvCxnSpPr>
          <p:nvPr/>
        </p:nvCxnSpPr>
        <p:spPr>
          <a:xfrm flipH="1">
            <a:off x="2850175" y="4085120"/>
            <a:ext cx="537794" cy="3223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1"/>
            <a:endCxn id="9" idx="6"/>
          </p:cNvCxnSpPr>
          <p:nvPr/>
        </p:nvCxnSpPr>
        <p:spPr>
          <a:xfrm flipH="1" flipV="1">
            <a:off x="4999540" y="4085119"/>
            <a:ext cx="667510" cy="3300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 rot="5400000">
            <a:off x="4098103" y="2712103"/>
            <a:ext cx="233389" cy="4724400"/>
          </a:xfrm>
          <a:prstGeom prst="rightBrace">
            <a:avLst>
              <a:gd name="adj1" fmla="val 8333"/>
              <a:gd name="adj2" fmla="val 4926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86201" y="5290752"/>
            <a:ext cx="6400449" cy="83099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When generating code, the compiler needs to know whether to compute an l-value of an </a:t>
            </a:r>
            <a:r>
              <a:rPr lang="en-US" sz="2400" dirty="0" err="1"/>
              <a:t>r-value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572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22" grpId="0" animBg="1"/>
      <p:bldP spid="2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6818"/>
            <a:ext cx="7886700" cy="12677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Source code:  a[a[x]] = 0</a:t>
            </a:r>
          </a:p>
          <a:p>
            <a:pPr marL="457200" lvl="1" indent="0">
              <a:buNone/>
            </a:pPr>
            <a:r>
              <a:rPr lang="en-US" sz="2400" dirty="0"/>
              <a:t>At each node of the syntax tree, identify whether the value is a l-value or </a:t>
            </a:r>
            <a:r>
              <a:rPr lang="en-US" sz="2400" dirty="0" err="1"/>
              <a:t>r-value</a:t>
            </a:r>
            <a:r>
              <a:rPr lang="en-US" sz="2400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51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8686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6" name="Oval 5"/>
          <p:cNvSpPr/>
          <p:nvPr/>
        </p:nvSpPr>
        <p:spPr>
          <a:xfrm>
            <a:off x="4958861" y="3055166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=</a:t>
            </a:r>
          </a:p>
        </p:txBody>
      </p:sp>
      <p:sp>
        <p:nvSpPr>
          <p:cNvPr id="7" name="Oval 6"/>
          <p:cNvSpPr/>
          <p:nvPr/>
        </p:nvSpPr>
        <p:spPr>
          <a:xfrm>
            <a:off x="4149970" y="3754047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2000" b="1" dirty="0"/>
              <a:t>[ ]</a:t>
            </a:r>
          </a:p>
        </p:txBody>
      </p:sp>
      <p:sp>
        <p:nvSpPr>
          <p:cNvPr id="10" name="Oval 9"/>
          <p:cNvSpPr/>
          <p:nvPr/>
        </p:nvSpPr>
        <p:spPr>
          <a:xfrm>
            <a:off x="5767752" y="3754047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2000" b="1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3352802" y="4444161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2000" b="1" dirty="0"/>
              <a:t>a</a:t>
            </a:r>
          </a:p>
        </p:txBody>
      </p:sp>
      <p:sp>
        <p:nvSpPr>
          <p:cNvPr id="12" name="Oval 11"/>
          <p:cNvSpPr/>
          <p:nvPr/>
        </p:nvSpPr>
        <p:spPr>
          <a:xfrm>
            <a:off x="4958861" y="4452928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2000" b="1" dirty="0"/>
              <a:t>[ ]</a:t>
            </a:r>
          </a:p>
        </p:txBody>
      </p:sp>
      <p:sp>
        <p:nvSpPr>
          <p:cNvPr id="13" name="Oval 12"/>
          <p:cNvSpPr/>
          <p:nvPr/>
        </p:nvSpPr>
        <p:spPr>
          <a:xfrm>
            <a:off x="4149969" y="5160481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2000" b="1" dirty="0"/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5756027" y="5153504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2000" b="1" dirty="0"/>
              <a:t>x</a:t>
            </a:r>
          </a:p>
        </p:txBody>
      </p:sp>
      <p:cxnSp>
        <p:nvCxnSpPr>
          <p:cNvPr id="16" name="Straight Connector 15"/>
          <p:cNvCxnSpPr>
            <a:stCxn id="12" idx="3"/>
            <a:endCxn id="13" idx="7"/>
          </p:cNvCxnSpPr>
          <p:nvPr/>
        </p:nvCxnSpPr>
        <p:spPr>
          <a:xfrm flipH="1">
            <a:off x="4540214" y="4843173"/>
            <a:ext cx="485602" cy="384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5"/>
            <a:endCxn id="14" idx="1"/>
          </p:cNvCxnSpPr>
          <p:nvPr/>
        </p:nvCxnSpPr>
        <p:spPr>
          <a:xfrm>
            <a:off x="5349106" y="4843173"/>
            <a:ext cx="473876" cy="3772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5"/>
            <a:endCxn id="12" idx="1"/>
          </p:cNvCxnSpPr>
          <p:nvPr/>
        </p:nvCxnSpPr>
        <p:spPr>
          <a:xfrm>
            <a:off x="4540215" y="4144292"/>
            <a:ext cx="485601" cy="3755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3"/>
            <a:endCxn id="11" idx="7"/>
          </p:cNvCxnSpPr>
          <p:nvPr/>
        </p:nvCxnSpPr>
        <p:spPr>
          <a:xfrm flipH="1">
            <a:off x="3743047" y="4144292"/>
            <a:ext cx="473878" cy="3668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3"/>
            <a:endCxn id="7" idx="7"/>
          </p:cNvCxnSpPr>
          <p:nvPr/>
        </p:nvCxnSpPr>
        <p:spPr>
          <a:xfrm flipH="1">
            <a:off x="4540215" y="3445411"/>
            <a:ext cx="485601" cy="3755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5"/>
            <a:endCxn id="10" idx="1"/>
          </p:cNvCxnSpPr>
          <p:nvPr/>
        </p:nvCxnSpPr>
        <p:spPr>
          <a:xfrm>
            <a:off x="5349106" y="3445411"/>
            <a:ext cx="485601" cy="3755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33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an argument to </a:t>
            </a:r>
            <a:r>
              <a:rPr lang="en-US" dirty="0" err="1"/>
              <a:t>codeGen_expr</a:t>
            </a:r>
            <a:r>
              <a:rPr lang="en-US" dirty="0"/>
              <a:t>() indicating whether l-value or </a:t>
            </a:r>
            <a:r>
              <a:rPr lang="en-US" dirty="0" err="1"/>
              <a:t>r-value</a:t>
            </a:r>
            <a:r>
              <a:rPr lang="en-US" dirty="0"/>
              <a:t> needed</a:t>
            </a:r>
            <a:endParaRPr lang="en-US" sz="1000" dirty="0"/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codeGen_expr</a:t>
            </a:r>
            <a:r>
              <a:rPr lang="en-US" dirty="0"/>
              <a:t>(expr, </a:t>
            </a:r>
            <a:r>
              <a:rPr lang="en-US" dirty="0" err="1"/>
              <a:t>lr</a:t>
            </a:r>
            <a:r>
              <a:rPr lang="en-US" dirty="0"/>
              <a:t>)</a:t>
            </a:r>
          </a:p>
          <a:p>
            <a:pPr marL="0" indent="0">
              <a:spcBef>
                <a:spcPts val="1500"/>
              </a:spcBef>
              <a:buNone/>
            </a:pPr>
            <a:endParaRPr lang="en-US" dirty="0"/>
          </a:p>
          <a:p>
            <a:pPr marL="0" indent="0">
              <a:spcBef>
                <a:spcPts val="1500"/>
              </a:spcBef>
              <a:buNone/>
            </a:pPr>
            <a:endParaRPr lang="en-US" dirty="0"/>
          </a:p>
          <a:p>
            <a:pPr>
              <a:spcBef>
                <a:spcPts val="1500"/>
              </a:spcBef>
            </a:pPr>
            <a:r>
              <a:rPr lang="en-US" dirty="0"/>
              <a:t>The generated code uses this argument to return a value of the appropriate kind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52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</p:spPr>
        <p:txBody>
          <a:bodyPr lIns="91440" rIns="0">
            <a:norm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/>
              <a:t>-values and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err="1"/>
              <a:t>-values</a:t>
            </a:r>
            <a:r>
              <a:rPr lang="en-US" dirty="0"/>
              <a:t>: code generation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1" y="3323547"/>
            <a:ext cx="25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</a:rPr>
              <a:t>syntax tree of expression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49815" y="331644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5"/>
                </a:solidFill>
              </a:rPr>
              <a:t>L_value</a:t>
            </a:r>
            <a:r>
              <a:rPr lang="en-US" i="1" dirty="0">
                <a:solidFill>
                  <a:schemeClr val="accent5"/>
                </a:solidFill>
              </a:rPr>
              <a:t> or </a:t>
            </a:r>
            <a:r>
              <a:rPr lang="en-US" i="1" dirty="0" err="1">
                <a:solidFill>
                  <a:schemeClr val="accent5"/>
                </a:solidFill>
              </a:rPr>
              <a:t>R_value</a:t>
            </a:r>
            <a:endParaRPr lang="en-US" i="1" dirty="0">
              <a:solidFill>
                <a:schemeClr val="accent5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196862" y="2942492"/>
            <a:ext cx="492369" cy="468923"/>
          </a:xfrm>
          <a:prstGeom prst="straightConnector1">
            <a:avLst/>
          </a:prstGeom>
          <a:ln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348006" y="2942493"/>
            <a:ext cx="501809" cy="468922"/>
          </a:xfrm>
          <a:prstGeom prst="straightConnector1">
            <a:avLst/>
          </a:prstGeom>
          <a:ln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5276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3943" y="2799916"/>
            <a:ext cx="7886700" cy="1272021"/>
          </a:xfrm>
        </p:spPr>
        <p:txBody>
          <a:bodyPr anchor="ctr" anchorCtr="1">
            <a:normAutofit/>
          </a:bodyPr>
          <a:lstStyle/>
          <a:p>
            <a:pPr algn="ctr"/>
            <a:r>
              <a:rPr lang="en-US" sz="3600" i="1" dirty="0"/>
              <a:t>Code generation for simple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53</a:t>
            </a:fld>
            <a:endParaRPr lang="en-US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13943" y="575253"/>
            <a:ext cx="3932527" cy="8451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Intermediate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28744252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E95252-A1CD-475F-B8F1-E420782C00C8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00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365760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dirty="0"/>
              <a:t>Assignments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500" dirty="0">
              <a:sym typeface="Symbol" panose="05050102010706020507" pitchFamily="18" charset="2"/>
            </a:endParaRPr>
          </a:p>
          <a:p>
            <a:pPr eaLnBrk="1" hangingPunct="1"/>
            <a:endParaRPr lang="en-US" altLang="en-US" sz="2100" dirty="0"/>
          </a:p>
        </p:txBody>
      </p:sp>
      <p:sp>
        <p:nvSpPr>
          <p:cNvPr id="27654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773723" y="1906527"/>
            <a:ext cx="4747846" cy="3532981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i="1" u="sng" dirty="0"/>
              <a:t>Source Code:</a:t>
            </a:r>
            <a:r>
              <a:rPr lang="en-US" altLang="en-US" sz="2400" dirty="0"/>
              <a:t>  LHS = RHS</a:t>
            </a:r>
            <a:endParaRPr lang="en-US" altLang="en-US" sz="2400" i="1" u="sng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000" i="1" u="sng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i="1" u="sng" dirty="0"/>
              <a:t>Code structure</a:t>
            </a:r>
            <a:r>
              <a:rPr lang="en-US" altLang="en-US" sz="2400" dirty="0"/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     evaluate LHS   (l-value)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     evaluate RHS   (</a:t>
            </a:r>
            <a:r>
              <a:rPr lang="en-US" altLang="en-US" sz="2400" dirty="0" err="1"/>
              <a:t>r-value</a:t>
            </a:r>
            <a:r>
              <a:rPr lang="en-US" altLang="en-US" sz="24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     copy value of RHS into LHS</a:t>
            </a:r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6834554" y="2162909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45720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b="1" i="0" dirty="0"/>
              <a:t>=</a:t>
            </a:r>
          </a:p>
        </p:txBody>
      </p:sp>
      <p:sp>
        <p:nvSpPr>
          <p:cNvPr id="27657" name="AutoShape 7"/>
          <p:cNvSpPr>
            <a:spLocks noChangeArrowheads="1"/>
          </p:cNvSpPr>
          <p:nvPr/>
        </p:nvSpPr>
        <p:spPr bwMode="auto">
          <a:xfrm>
            <a:off x="6224954" y="3077309"/>
            <a:ext cx="776288" cy="685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600" i="0">
                <a:latin typeface="Arial Narrow" panose="020B0606020202030204" pitchFamily="34" charset="0"/>
              </a:rPr>
              <a:t>LHS</a:t>
            </a:r>
          </a:p>
        </p:txBody>
      </p:sp>
      <p:sp>
        <p:nvSpPr>
          <p:cNvPr id="27658" name="AutoShape 8"/>
          <p:cNvSpPr>
            <a:spLocks noChangeArrowheads="1"/>
          </p:cNvSpPr>
          <p:nvPr/>
        </p:nvSpPr>
        <p:spPr bwMode="auto">
          <a:xfrm>
            <a:off x="7215554" y="3077309"/>
            <a:ext cx="776288" cy="685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600" i="0">
                <a:latin typeface="Arial Narrow" panose="020B0606020202030204" pitchFamily="34" charset="0"/>
              </a:rPr>
              <a:t>RHS</a:t>
            </a:r>
          </a:p>
        </p:txBody>
      </p:sp>
      <p:cxnSp>
        <p:nvCxnSpPr>
          <p:cNvPr id="27659" name="AutoShape 9"/>
          <p:cNvCxnSpPr>
            <a:cxnSpLocks noChangeShapeType="1"/>
            <a:stCxn id="27656" idx="4"/>
            <a:endCxn id="27653" idx="0"/>
          </p:cNvCxnSpPr>
          <p:nvPr/>
        </p:nvCxnSpPr>
        <p:spPr bwMode="auto">
          <a:xfrm flipH="1" flipV="1">
            <a:off x="2476500" y="1295400"/>
            <a:ext cx="4586654" cy="1324709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27660" name="AutoShape 10"/>
          <p:cNvCxnSpPr>
            <a:cxnSpLocks noChangeShapeType="1"/>
            <a:stCxn id="27656" idx="4"/>
            <a:endCxn id="27657" idx="0"/>
          </p:cNvCxnSpPr>
          <p:nvPr/>
        </p:nvCxnSpPr>
        <p:spPr bwMode="auto">
          <a:xfrm flipH="1">
            <a:off x="6613892" y="2620109"/>
            <a:ext cx="449262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AutoShape 11"/>
          <p:cNvCxnSpPr>
            <a:cxnSpLocks noChangeShapeType="1"/>
            <a:stCxn id="27656" idx="4"/>
            <a:endCxn id="27658" idx="0"/>
          </p:cNvCxnSpPr>
          <p:nvPr/>
        </p:nvCxnSpPr>
        <p:spPr bwMode="auto">
          <a:xfrm>
            <a:off x="7063154" y="2620109"/>
            <a:ext cx="54133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2" name="Text Box 12"/>
          <p:cNvSpPr txBox="1">
            <a:spLocks noChangeArrowheads="1"/>
          </p:cNvSpPr>
          <p:nvPr/>
        </p:nvSpPr>
        <p:spPr bwMode="auto">
          <a:xfrm>
            <a:off x="6453554" y="2162909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600" i="0"/>
              <a:t>S:</a:t>
            </a:r>
          </a:p>
        </p:txBody>
      </p:sp>
    </p:spTree>
    <p:extLst>
      <p:ext uri="{BB962C8B-B14F-4D97-AF65-F5344CB8AC3E}">
        <p14:creationId xmlns:p14="http://schemas.microsoft.com/office/powerpoint/2010/main" val="3128444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E95252-A1CD-475F-B8F1-E420782C00C8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00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365760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dirty="0"/>
              <a:t>Assignments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500" dirty="0">
              <a:sym typeface="Symbol" panose="05050102010706020507" pitchFamily="18" charset="2"/>
            </a:endParaRPr>
          </a:p>
          <a:p>
            <a:pPr eaLnBrk="1" hangingPunct="1"/>
            <a:endParaRPr lang="en-US" altLang="en-US" sz="2100" dirty="0"/>
          </a:p>
        </p:txBody>
      </p:sp>
      <p:sp>
        <p:nvSpPr>
          <p:cNvPr id="27655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618783" y="1507157"/>
            <a:ext cx="5453771" cy="4717415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err="1">
                <a:cs typeface="Arial" panose="020B0604020202020204" pitchFamily="34" charset="0"/>
                <a:sym typeface="Symbol" panose="05050102010706020507" pitchFamily="18" charset="2"/>
              </a:rPr>
              <a:t>codeGen_stmt</a:t>
            </a:r>
            <a:r>
              <a:rPr lang="en-US" altLang="en-US" sz="2000" dirty="0">
                <a:cs typeface="Arial" panose="020B0604020202020204" pitchFamily="34" charset="0"/>
                <a:sym typeface="Symbol" panose="05050102010706020507" pitchFamily="18" charset="2"/>
              </a:rPr>
              <a:t>(S)            /* </a:t>
            </a:r>
            <a:r>
              <a:rPr lang="en-US" altLang="en-US" sz="2000" dirty="0" err="1">
                <a:cs typeface="Arial" panose="020B0604020202020204" pitchFamily="34" charset="0"/>
                <a:sym typeface="Symbol" panose="05050102010706020507" pitchFamily="18" charset="2"/>
              </a:rPr>
              <a:t>S.nodetype</a:t>
            </a:r>
            <a:r>
              <a:rPr lang="en-US" altLang="en-US" sz="2000" dirty="0">
                <a:cs typeface="Arial" panose="020B0604020202020204" pitchFamily="34" charset="0"/>
                <a:sym typeface="Symbol" panose="05050102010706020507" pitchFamily="18" charset="2"/>
              </a:rPr>
              <a:t> == ‘=’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cs typeface="Arial" panose="020B0604020202020204" pitchFamily="34" charset="0"/>
                <a:sym typeface="Symbol" panose="05050102010706020507" pitchFamily="18" charset="2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  </a:t>
            </a:r>
            <a:r>
              <a:rPr lang="en-US" altLang="en-US" sz="2000" dirty="0" err="1">
                <a:sym typeface="Symbol" panose="05050102010706020507" pitchFamily="18" charset="2"/>
              </a:rPr>
              <a:t>codeGen_expr</a:t>
            </a:r>
            <a:r>
              <a:rPr lang="en-US" altLang="en-US" sz="2000" dirty="0">
                <a:sym typeface="Symbol" panose="05050102010706020507" pitchFamily="18" charset="2"/>
              </a:rPr>
              <a:t>(LHS, </a:t>
            </a:r>
            <a:r>
              <a:rPr lang="en-US" altLang="en-US" sz="2000" i="1" dirty="0" err="1">
                <a:solidFill>
                  <a:schemeClr val="accent5"/>
                </a:solidFill>
                <a:sym typeface="Symbol" panose="05050102010706020507" pitchFamily="18" charset="2"/>
              </a:rPr>
              <a:t>L_value</a:t>
            </a:r>
            <a:r>
              <a:rPr lang="en-US" altLang="en-US" sz="2000" dirty="0">
                <a:sym typeface="Symbol" panose="05050102010706020507" pitchFamily="18" charset="2"/>
              </a:rPr>
              <a:t>);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  </a:t>
            </a:r>
            <a:r>
              <a:rPr lang="en-US" altLang="en-US" sz="2000" dirty="0" err="1">
                <a:sym typeface="Symbol" panose="05050102010706020507" pitchFamily="18" charset="2"/>
              </a:rPr>
              <a:t>codeGen_expr</a:t>
            </a:r>
            <a:r>
              <a:rPr lang="en-US" altLang="en-US" sz="2000" dirty="0">
                <a:sym typeface="Symbol" panose="05050102010706020507" pitchFamily="18" charset="2"/>
              </a:rPr>
              <a:t>(RHS, </a:t>
            </a:r>
            <a:r>
              <a:rPr lang="en-US" altLang="en-US" sz="2000" i="1" dirty="0" err="1">
                <a:solidFill>
                  <a:schemeClr val="accent5"/>
                </a:solidFill>
                <a:sym typeface="Symbol" panose="05050102010706020507" pitchFamily="18" charset="2"/>
              </a:rPr>
              <a:t>R_value</a:t>
            </a:r>
            <a:r>
              <a:rPr lang="en-US" altLang="en-US" sz="2000" dirty="0">
                <a:sym typeface="Symbol" panose="05050102010706020507" pitchFamily="18" charset="2"/>
              </a:rPr>
              <a:t>);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  </a:t>
            </a:r>
            <a:r>
              <a:rPr lang="en-US" altLang="en-US" sz="2000" dirty="0" err="1">
                <a:sym typeface="Symbol" panose="05050102010706020507" pitchFamily="18" charset="2"/>
              </a:rPr>
              <a:t>S.code</a:t>
            </a:r>
            <a:r>
              <a:rPr lang="en-US" altLang="en-US" sz="2000" dirty="0">
                <a:sym typeface="Symbol" panose="05050102010706020507" pitchFamily="18" charset="2"/>
              </a:rPr>
              <a:t> = </a:t>
            </a:r>
            <a:r>
              <a:rPr lang="en-US" altLang="en-US" sz="2000" dirty="0" err="1">
                <a:sym typeface="Symbol" panose="05050102010706020507" pitchFamily="18" charset="2"/>
              </a:rPr>
              <a:t>LHS.code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       </a:t>
            </a:r>
            <a:r>
              <a:rPr lang="en-US" altLang="en-US" sz="2000" dirty="0" err="1">
                <a:sym typeface="Symbol" panose="05050102010706020507" pitchFamily="18" charset="2"/>
              </a:rPr>
              <a:t>RHS.code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       </a:t>
            </a:r>
            <a:r>
              <a:rPr lang="en-US" altLang="en-US" sz="2000" i="1" dirty="0" err="1">
                <a:sym typeface="Symbol" panose="05050102010706020507" pitchFamily="18" charset="2"/>
              </a:rPr>
              <a:t>newinstr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b="1" cap="small" dirty="0" err="1">
                <a:solidFill>
                  <a:srgbClr val="7030A0"/>
                </a:solidFill>
                <a:sym typeface="Symbol" panose="05050102010706020507" pitchFamily="18" charset="2"/>
              </a:rPr>
              <a:t>assg</a:t>
            </a:r>
            <a:r>
              <a:rPr lang="en-US" altLang="en-US" sz="2000" dirty="0">
                <a:sym typeface="Symbol" panose="05050102010706020507" pitchFamily="18" charset="2"/>
              </a:rPr>
              <a:t>, </a:t>
            </a:r>
            <a:r>
              <a:rPr lang="en-US" altLang="en-US" sz="2000" dirty="0" err="1">
                <a:sym typeface="Symbol" panose="05050102010706020507" pitchFamily="18" charset="2"/>
              </a:rPr>
              <a:t>RHS.place</a:t>
            </a:r>
            <a:r>
              <a:rPr lang="en-US" altLang="en-US" sz="2000" dirty="0">
                <a:sym typeface="Symbol" panose="05050102010706020507" pitchFamily="18" charset="2"/>
              </a:rPr>
              <a:t>, NULL, </a:t>
            </a:r>
            <a:r>
              <a:rPr lang="en-US" altLang="en-US" sz="2000" dirty="0" err="1">
                <a:sym typeface="Symbol" panose="05050102010706020507" pitchFamily="18" charset="2"/>
              </a:rPr>
              <a:t>LHS.place</a:t>
            </a:r>
            <a:r>
              <a:rPr lang="en-US" altLang="en-US" sz="2000" dirty="0">
                <a:sym typeface="Symbol" panose="05050102010706020507" pitchFamily="18" charset="2"/>
              </a:rPr>
              <a:t>)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}</a:t>
            </a:r>
          </a:p>
        </p:txBody>
      </p:sp>
      <p:cxnSp>
        <p:nvCxnSpPr>
          <p:cNvPr id="27659" name="AutoShape 9"/>
          <p:cNvCxnSpPr>
            <a:cxnSpLocks noChangeShapeType="1"/>
            <a:endCxn id="27653" idx="0"/>
          </p:cNvCxnSpPr>
          <p:nvPr/>
        </p:nvCxnSpPr>
        <p:spPr bwMode="auto">
          <a:xfrm flipH="1" flipV="1">
            <a:off x="2476500" y="1295400"/>
            <a:ext cx="5110162" cy="899636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2392229" y="417326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op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9756" y="4173260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src1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90550" y="4173260"/>
            <a:ext cx="5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dest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28008" y="4173260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src2</a:t>
            </a:r>
          </a:p>
        </p:txBody>
      </p:sp>
      <p:sp>
        <p:nvSpPr>
          <p:cNvPr id="27" name="Oval 6"/>
          <p:cNvSpPr>
            <a:spLocks noChangeArrowheads="1"/>
          </p:cNvSpPr>
          <p:nvPr/>
        </p:nvSpPr>
        <p:spPr bwMode="auto">
          <a:xfrm>
            <a:off x="6834554" y="2162909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45720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b="1" i="0" dirty="0"/>
              <a:t>=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6224954" y="3077309"/>
            <a:ext cx="776288" cy="685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600" i="0">
                <a:latin typeface="Arial Narrow" panose="020B0606020202030204" pitchFamily="34" charset="0"/>
              </a:rPr>
              <a:t>LHS</a:t>
            </a: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7215554" y="3077309"/>
            <a:ext cx="776288" cy="685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600" i="0">
                <a:latin typeface="Arial Narrow" panose="020B0606020202030204" pitchFamily="34" charset="0"/>
              </a:rPr>
              <a:t>RHS</a:t>
            </a:r>
          </a:p>
        </p:txBody>
      </p:sp>
      <p:cxnSp>
        <p:nvCxnSpPr>
          <p:cNvPr id="30" name="AutoShape 10"/>
          <p:cNvCxnSpPr>
            <a:cxnSpLocks noChangeShapeType="1"/>
            <a:stCxn id="27" idx="4"/>
            <a:endCxn id="28" idx="0"/>
          </p:cNvCxnSpPr>
          <p:nvPr/>
        </p:nvCxnSpPr>
        <p:spPr bwMode="auto">
          <a:xfrm flipH="1">
            <a:off x="6613892" y="2620109"/>
            <a:ext cx="449262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11"/>
          <p:cNvCxnSpPr>
            <a:cxnSpLocks noChangeShapeType="1"/>
            <a:stCxn id="27" idx="4"/>
            <a:endCxn id="29" idx="0"/>
          </p:cNvCxnSpPr>
          <p:nvPr/>
        </p:nvCxnSpPr>
        <p:spPr bwMode="auto">
          <a:xfrm>
            <a:off x="7063154" y="2620109"/>
            <a:ext cx="54133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6453554" y="2162909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600" i="0"/>
              <a:t>S: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965938" y="2195036"/>
            <a:ext cx="949570" cy="882273"/>
          </a:xfrm>
          <a:prstGeom prst="round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78784" y="1900068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enum</a:t>
            </a:r>
            <a:r>
              <a:rPr lang="en-US" dirty="0">
                <a:solidFill>
                  <a:srgbClr val="FF0000"/>
                </a:solidFill>
              </a:rPr>
              <a:t> indicating the</a:t>
            </a:r>
          </a:p>
          <a:p>
            <a:r>
              <a:rPr lang="en-US" dirty="0">
                <a:solidFill>
                  <a:srgbClr val="FF0000"/>
                </a:solidFill>
              </a:rPr>
              <a:t>desired kind of value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7950" y="4940658"/>
            <a:ext cx="3396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LHS is an array element or </a:t>
            </a:r>
            <a:r>
              <a:rPr lang="en-US" dirty="0" err="1">
                <a:solidFill>
                  <a:srgbClr val="FF0000"/>
                </a:solidFill>
              </a:rPr>
              <a:t>struct</a:t>
            </a:r>
            <a:r>
              <a:rPr lang="en-US" dirty="0">
                <a:solidFill>
                  <a:srgbClr val="FF0000"/>
                </a:solidFill>
              </a:rPr>
              <a:t> field, </a:t>
            </a:r>
            <a:r>
              <a:rPr lang="en-US" dirty="0" err="1">
                <a:solidFill>
                  <a:srgbClr val="FF0000"/>
                </a:solidFill>
              </a:rPr>
              <a:t>LHS.place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 </a:t>
            </a:r>
            <a:r>
              <a:rPr lang="en-US" b="1" dirty="0" err="1">
                <a:solidFill>
                  <a:srgbClr val="FF0000"/>
                </a:solidFill>
                <a:sym typeface="Symbol" panose="05050102010706020507" pitchFamily="18" charset="2"/>
              </a:rPr>
              <a:t>deref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LHS.loc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09762" y="3850094"/>
            <a:ext cx="1052636" cy="476122"/>
          </a:xfrm>
          <a:prstGeom prst="round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807328" y="4324842"/>
            <a:ext cx="997432" cy="61581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71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3943" y="2799916"/>
            <a:ext cx="7886700" cy="1272021"/>
          </a:xfrm>
        </p:spPr>
        <p:txBody>
          <a:bodyPr anchor="ctr" anchorCtr="1">
            <a:normAutofit/>
          </a:bodyPr>
          <a:lstStyle/>
          <a:p>
            <a:pPr algn="ctr"/>
            <a:r>
              <a:rPr lang="en-US" sz="3600" i="1" dirty="0"/>
              <a:t>Type conversions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56</a:t>
            </a:fld>
            <a:endParaRPr lang="en-US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13943" y="575253"/>
            <a:ext cx="3932527" cy="8451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Intermediate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8813924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E94844-3D18-473A-ADCA-FE2AF7C6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1CCA96-A9E2-402C-930C-6ABA826F3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Ins="0"/>
          <a:lstStyle/>
          <a:p>
            <a:r>
              <a:rPr lang="en-US" dirty="0"/>
              <a:t>Values of different types may be represented differently at the machine level</a:t>
            </a:r>
          </a:p>
          <a:p>
            <a:r>
              <a:rPr lang="en-US" dirty="0"/>
              <a:t>When the code to be compiled operates on values of different types, the compiler may have to insert code to convert from one representation to another</a:t>
            </a:r>
          </a:p>
          <a:p>
            <a:pPr lvl="1"/>
            <a:r>
              <a:rPr lang="en-US" i="1" dirty="0"/>
              <a:t>implicit type conversion</a:t>
            </a:r>
            <a:r>
              <a:rPr lang="en-US" dirty="0"/>
              <a:t>: type conversion done by the compiler without explicit user input</a:t>
            </a:r>
          </a:p>
          <a:p>
            <a:pPr lvl="1"/>
            <a:r>
              <a:rPr lang="en-US" i="1" dirty="0"/>
              <a:t>explicit type conversion</a:t>
            </a:r>
            <a:r>
              <a:rPr lang="en-US" dirty="0"/>
              <a:t>: user-directed type casting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51C54-D29A-4D17-8FAF-05B7709C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079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2138-EC07-4C8D-AA98-95119E35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type conversion: Examples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D106EDC-ACD4-4991-840D-0590B6C55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580576"/>
              </p:ext>
            </p:extLst>
          </p:nvPr>
        </p:nvGraphicFramePr>
        <p:xfrm>
          <a:off x="628650" y="1416050"/>
          <a:ext cx="7886700" cy="4665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412501954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658823335"/>
                    </a:ext>
                  </a:extLst>
                </a:gridCol>
              </a:tblGrid>
              <a:tr h="233268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/>
                        <a:t>Assignments</a:t>
                      </a:r>
                      <a:r>
                        <a:rPr lang="en-US" dirty="0"/>
                        <a:t>:  </a:t>
                      </a:r>
                      <a:r>
                        <a:rPr lang="en-US" i="1" dirty="0"/>
                        <a:t>var</a:t>
                      </a:r>
                      <a:r>
                        <a:rPr lang="en-US" dirty="0"/>
                        <a:t> = </a:t>
                      </a:r>
                      <a:r>
                        <a:rPr lang="en-US" i="1" dirty="0"/>
                        <a:t>exp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var</a:t>
                      </a:r>
                      <a:r>
                        <a:rPr lang="en-US" dirty="0"/>
                        <a:t> has a different type than </a:t>
                      </a:r>
                      <a:r>
                        <a:rPr lang="en-US" i="1" dirty="0"/>
                        <a:t>exp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compiler adds code to convert the value of exp to the type of var before the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/>
                        <a:t>Arithmetic expressions</a:t>
                      </a:r>
                      <a:r>
                        <a:rPr lang="en-US" dirty="0"/>
                        <a:t>:  exp1 + exp2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exp1 has a different type than exp2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type conversion is language-specified:</a:t>
                      </a:r>
                    </a:p>
                    <a:p>
                      <a:pPr marL="548640" lvl="1" indent="-182880">
                        <a:buClr>
                          <a:schemeClr val="accent2">
                            <a:lumMod val="75000"/>
                          </a:schemeClr>
                        </a:buClr>
                        <a:buFont typeface="Calibri" panose="020F0502020204030204" pitchFamily="34" charset="0"/>
                        <a:buChar char="−"/>
                      </a:pPr>
                      <a:r>
                        <a:rPr lang="en-US" dirty="0"/>
                        <a:t>usually the smaller type is converted to the larger, e.g., char to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849667"/>
                  </a:ext>
                </a:extLst>
              </a:tr>
              <a:tr h="233268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/>
                        <a:t>Array indexing</a:t>
                      </a:r>
                      <a:r>
                        <a:rPr lang="en-US" dirty="0"/>
                        <a:t>:  A[exp]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exp is not an int (e.g., a char)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compiler adds code to convert exp to an int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/>
                        <a:t>Parameter passing</a:t>
                      </a:r>
                      <a:r>
                        <a:rPr lang="en-US" dirty="0"/>
                        <a:t>:  f(exp)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exp is not the right type for parameter passing (e.g., a char)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compiler adds code to convert exp appropriately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92140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F8B3F-4C31-4653-B7F1-B9282C95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184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3943" y="2799916"/>
            <a:ext cx="7886700" cy="1272021"/>
          </a:xfrm>
        </p:spPr>
        <p:txBody>
          <a:bodyPr anchor="ctr" anchorCtr="1">
            <a:normAutofit/>
          </a:bodyPr>
          <a:lstStyle/>
          <a:p>
            <a:pPr algn="ctr"/>
            <a:r>
              <a:rPr lang="en-US" sz="3600" i="1" dirty="0"/>
              <a:t>Code generation for expressions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59</a:t>
            </a:fld>
            <a:endParaRPr lang="en-US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13943" y="575253"/>
            <a:ext cx="3932527" cy="8451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Intermediate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191819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Storage Allocation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422390"/>
            <a:ext cx="5148695" cy="9682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49" y="1413139"/>
            <a:ext cx="1747406" cy="1150697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79964" y="1430808"/>
            <a:ext cx="1851315" cy="1022937"/>
          </a:xfrm>
          <a:prstGeom prst="roundRect">
            <a:avLst>
              <a:gd name="adj" fmla="val 207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2673927"/>
            <a:ext cx="7886700" cy="35030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−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Traverse the function's local symbol table</a:t>
            </a:r>
          </a:p>
          <a:p>
            <a:r>
              <a:rPr lang="en-US" dirty="0"/>
              <a:t>Allocate storage location to each ST entry based on its type</a:t>
            </a:r>
          </a:p>
          <a:p>
            <a:pPr lvl="1"/>
            <a:r>
              <a:rPr lang="en-US" dirty="0"/>
              <a:t>allocated as slots in the function's stack frame</a:t>
            </a:r>
          </a:p>
          <a:p>
            <a:pPr lvl="1"/>
            <a:r>
              <a:rPr lang="en-US" dirty="0"/>
              <a:t>respect any alignment restrictions imposed by target machine architecture</a:t>
            </a:r>
          </a:p>
          <a:p>
            <a:r>
              <a:rPr lang="en-US" dirty="0"/>
              <a:t>Formal parameter locations are fixed by  argument position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9976" y="1410386"/>
            <a:ext cx="1747406" cy="1150697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706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E1F9D4-A0BF-4113-993E-8C4906ECEAF0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0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365760"/>
            <a:ext cx="8229600" cy="868362"/>
          </a:xfrm>
        </p:spPr>
        <p:txBody>
          <a:bodyPr>
            <a:normAutofit/>
          </a:bodyPr>
          <a:lstStyle/>
          <a:p>
            <a:r>
              <a:rPr lang="en-US" altLang="en-US" dirty="0"/>
              <a:t>Expressions 1: Scalar variables</a:t>
            </a: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630936" y="1417320"/>
            <a:ext cx="3481754" cy="1926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−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 i="1" u="sng" dirty="0"/>
              <a:t>Source Code</a:t>
            </a:r>
            <a:r>
              <a:rPr lang="en-US" altLang="en-US" sz="2400" dirty="0"/>
              <a:t>:  </a:t>
            </a:r>
            <a:r>
              <a:rPr lang="en-US" altLang="en-US" sz="2400" b="1" dirty="0"/>
              <a:t>id</a:t>
            </a:r>
            <a:endParaRPr lang="en-US" altLang="en-US" sz="2400" b="1" i="1" u="sng" dirty="0"/>
          </a:p>
          <a:p>
            <a:pPr>
              <a:buFont typeface="Wingdings" panose="05000000000000000000" pitchFamily="2" charset="2"/>
              <a:buNone/>
            </a:pPr>
            <a:endParaRPr lang="en-US" altLang="en-US" sz="1000" i="1" u="sng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i="1" u="sng" dirty="0"/>
              <a:t>Code structure</a:t>
            </a:r>
            <a:r>
              <a:rPr lang="en-US" altLang="en-US" sz="2400" dirty="0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     (no code needed)</a:t>
            </a:r>
          </a:p>
        </p:txBody>
      </p:sp>
      <p:sp>
        <p:nvSpPr>
          <p:cNvPr id="18" name="Oval 50"/>
          <p:cNvSpPr>
            <a:spLocks noChangeArrowheads="1"/>
          </p:cNvSpPr>
          <p:nvPr/>
        </p:nvSpPr>
        <p:spPr bwMode="auto">
          <a:xfrm>
            <a:off x="6865758" y="2059557"/>
            <a:ext cx="841092" cy="73799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 b="1" i="0" dirty="0">
                <a:sym typeface="Symbol" panose="05050102010706020507" pitchFamily="18" charset="2"/>
              </a:rPr>
              <a:t>id</a:t>
            </a:r>
          </a:p>
        </p:txBody>
      </p:sp>
      <p:sp>
        <p:nvSpPr>
          <p:cNvPr id="19" name="Text Box 51"/>
          <p:cNvSpPr txBox="1">
            <a:spLocks noChangeArrowheads="1"/>
          </p:cNvSpPr>
          <p:nvPr/>
        </p:nvSpPr>
        <p:spPr bwMode="auto">
          <a:xfrm>
            <a:off x="6457950" y="2228499"/>
            <a:ext cx="30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i="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694485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E1F9D4-A0BF-4113-993E-8C4906ECEAF0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0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365760"/>
            <a:ext cx="8229600" cy="868362"/>
          </a:xfrm>
        </p:spPr>
        <p:txBody>
          <a:bodyPr>
            <a:normAutofit/>
          </a:bodyPr>
          <a:lstStyle/>
          <a:p>
            <a:r>
              <a:rPr lang="en-US" altLang="en-US" dirty="0"/>
              <a:t>Expressions 1: Scalar variables</a:t>
            </a:r>
          </a:p>
        </p:txBody>
      </p:sp>
      <p:sp>
        <p:nvSpPr>
          <p:cNvPr id="18" name="Oval 50"/>
          <p:cNvSpPr>
            <a:spLocks noChangeArrowheads="1"/>
          </p:cNvSpPr>
          <p:nvPr/>
        </p:nvSpPr>
        <p:spPr bwMode="auto">
          <a:xfrm>
            <a:off x="7557419" y="2000942"/>
            <a:ext cx="841092" cy="73799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 b="1" i="0" dirty="0">
                <a:sym typeface="Symbol" panose="05050102010706020507" pitchFamily="18" charset="2"/>
              </a:rPr>
              <a:t>id</a:t>
            </a:r>
          </a:p>
        </p:txBody>
      </p:sp>
      <p:sp>
        <p:nvSpPr>
          <p:cNvPr id="19" name="Text Box 51"/>
          <p:cNvSpPr txBox="1">
            <a:spLocks noChangeArrowheads="1"/>
          </p:cNvSpPr>
          <p:nvPr/>
        </p:nvSpPr>
        <p:spPr bwMode="auto">
          <a:xfrm>
            <a:off x="7149611" y="2169884"/>
            <a:ext cx="30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i="0" dirty="0"/>
              <a:t>E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628649" y="1416818"/>
            <a:ext cx="5959719" cy="4760145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codeGen_expr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(E,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lr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)    /*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E.nodetype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==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Var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; */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{  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E.place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= </a:t>
            </a:r>
            <a:r>
              <a:rPr lang="en-US" sz="2000" b="1" dirty="0" err="1">
                <a:latin typeface="Arial" charset="0"/>
                <a:cs typeface="Arial" charset="0"/>
                <a:sym typeface="Symbol" pitchFamily="18" charset="2"/>
              </a:rPr>
              <a:t>id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.loc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;  /* location: from symbol table */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E.code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= NULL;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}</a:t>
            </a:r>
            <a:endParaRPr lang="en-US" sz="2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809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E1F9D4-A0BF-4113-993E-8C4906ECEAF0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en-US" sz="10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365760"/>
            <a:ext cx="8229600" cy="868362"/>
          </a:xfrm>
        </p:spPr>
        <p:txBody>
          <a:bodyPr>
            <a:normAutofit/>
          </a:bodyPr>
          <a:lstStyle/>
          <a:p>
            <a:r>
              <a:rPr lang="en-US" altLang="en-US" dirty="0"/>
              <a:t>Expressions 2: </a:t>
            </a:r>
            <a:r>
              <a:rPr lang="en-US" dirty="0"/>
              <a:t>Integer constants</a:t>
            </a:r>
            <a:endParaRPr lang="en-US" altLang="en-US" dirty="0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630936" y="1417320"/>
            <a:ext cx="3481754" cy="1926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−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 i="1" u="sng" dirty="0"/>
              <a:t>Source Code</a:t>
            </a:r>
            <a:r>
              <a:rPr lang="en-US" altLang="en-US" sz="2400" dirty="0"/>
              <a:t>:  </a:t>
            </a:r>
            <a:r>
              <a:rPr lang="en-US" altLang="en-US" sz="2400" b="1" dirty="0" err="1"/>
              <a:t>intcon</a:t>
            </a:r>
            <a:endParaRPr lang="en-US" altLang="en-US" sz="2400" b="1" i="1" u="sng" dirty="0"/>
          </a:p>
          <a:p>
            <a:pPr>
              <a:buFont typeface="Wingdings" panose="05000000000000000000" pitchFamily="2" charset="2"/>
              <a:buNone/>
            </a:pPr>
            <a:endParaRPr lang="en-US" altLang="en-US" sz="1000" i="1" u="sng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i="1" u="sng" dirty="0"/>
              <a:t>Code structure</a:t>
            </a:r>
            <a:r>
              <a:rPr lang="en-US" altLang="en-US" sz="2400" dirty="0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     </a:t>
            </a:r>
            <a:r>
              <a:rPr lang="en-US" altLang="en-US" sz="2400" dirty="0" err="1"/>
              <a:t>tmp</a:t>
            </a:r>
            <a:r>
              <a:rPr lang="en-US" altLang="en-US" sz="2400" dirty="0"/>
              <a:t> = </a:t>
            </a:r>
            <a:r>
              <a:rPr lang="en-US" altLang="en-US" sz="2400" b="1" dirty="0" err="1"/>
              <a:t>intcon</a:t>
            </a:r>
            <a:r>
              <a:rPr lang="en-US" altLang="en-US" sz="2400" dirty="0" err="1"/>
              <a:t>.value</a:t>
            </a:r>
            <a:endParaRPr lang="en-US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28091" y="3810000"/>
            <a:ext cx="3721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5"/>
                </a:solidFill>
              </a:rPr>
              <a:t>temporary</a:t>
            </a:r>
          </a:p>
          <a:p>
            <a:r>
              <a:rPr lang="en-US" sz="2000" i="1" dirty="0">
                <a:solidFill>
                  <a:schemeClr val="accent5"/>
                </a:solidFill>
              </a:rPr>
              <a:t>assigned the value of the constant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406769" y="2956256"/>
            <a:ext cx="1031631" cy="830298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50"/>
          <p:cNvSpPr>
            <a:spLocks noChangeArrowheads="1"/>
          </p:cNvSpPr>
          <p:nvPr/>
        </p:nvSpPr>
        <p:spPr bwMode="auto">
          <a:xfrm>
            <a:off x="6865758" y="2059557"/>
            <a:ext cx="841092" cy="73799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 b="1" i="0" dirty="0" err="1">
                <a:sym typeface="Symbol" panose="05050102010706020507" pitchFamily="18" charset="2"/>
              </a:rPr>
              <a:t>intcon</a:t>
            </a:r>
            <a:endParaRPr lang="en-US" altLang="en-US" sz="1800" b="1" i="0" dirty="0">
              <a:sym typeface="Symbol" panose="05050102010706020507" pitchFamily="18" charset="2"/>
            </a:endParaRPr>
          </a:p>
        </p:txBody>
      </p:sp>
      <p:sp>
        <p:nvSpPr>
          <p:cNvPr id="19" name="Text Box 51"/>
          <p:cNvSpPr txBox="1">
            <a:spLocks noChangeArrowheads="1"/>
          </p:cNvSpPr>
          <p:nvPr/>
        </p:nvSpPr>
        <p:spPr bwMode="auto">
          <a:xfrm>
            <a:off x="6457950" y="2228499"/>
            <a:ext cx="30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i="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343646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E1F9D4-A0BF-4113-993E-8C4906ECEAF0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en-US" sz="10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365760"/>
            <a:ext cx="8229600" cy="868362"/>
          </a:xfrm>
        </p:spPr>
        <p:txBody>
          <a:bodyPr>
            <a:normAutofit/>
          </a:bodyPr>
          <a:lstStyle/>
          <a:p>
            <a:r>
              <a:rPr lang="en-US" altLang="en-US" dirty="0"/>
              <a:t>Expressions 2: </a:t>
            </a:r>
            <a:r>
              <a:rPr lang="en-US" dirty="0"/>
              <a:t>Integer constants</a:t>
            </a:r>
            <a:endParaRPr lang="en-US" altLang="en-US" dirty="0"/>
          </a:p>
        </p:txBody>
      </p:sp>
      <p:sp>
        <p:nvSpPr>
          <p:cNvPr id="18" name="Oval 50"/>
          <p:cNvSpPr>
            <a:spLocks noChangeArrowheads="1"/>
          </p:cNvSpPr>
          <p:nvPr/>
        </p:nvSpPr>
        <p:spPr bwMode="auto">
          <a:xfrm>
            <a:off x="6865758" y="2059557"/>
            <a:ext cx="841092" cy="73799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 b="1" i="0" dirty="0" err="1">
                <a:sym typeface="Symbol" panose="05050102010706020507" pitchFamily="18" charset="2"/>
              </a:rPr>
              <a:t>intcon</a:t>
            </a:r>
            <a:endParaRPr lang="en-US" altLang="en-US" sz="1800" b="1" i="0" dirty="0">
              <a:sym typeface="Symbol" panose="05050102010706020507" pitchFamily="18" charset="2"/>
            </a:endParaRPr>
          </a:p>
        </p:txBody>
      </p:sp>
      <p:sp>
        <p:nvSpPr>
          <p:cNvPr id="19" name="Text Box 51"/>
          <p:cNvSpPr txBox="1">
            <a:spLocks noChangeArrowheads="1"/>
          </p:cNvSpPr>
          <p:nvPr/>
        </p:nvSpPr>
        <p:spPr bwMode="auto">
          <a:xfrm>
            <a:off x="6457950" y="2228499"/>
            <a:ext cx="30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i="0" dirty="0"/>
              <a:t>E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628650" y="1416818"/>
            <a:ext cx="7886700" cy="4760145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codeGen_expr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(E,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lr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)    /*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E.nodetype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== INTCON; */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{ 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if (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lr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== </a:t>
            </a:r>
            <a:r>
              <a:rPr lang="en-US" sz="2000" i="1" dirty="0" err="1">
                <a:solidFill>
                  <a:schemeClr val="accent5"/>
                </a:solidFill>
                <a:latin typeface="Arial" charset="0"/>
                <a:cs typeface="Arial" charset="0"/>
                <a:sym typeface="Symbol" pitchFamily="18" charset="2"/>
              </a:rPr>
              <a:t>L_value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) {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    ERROR;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}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else {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   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E.place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= </a:t>
            </a:r>
            <a:r>
              <a:rPr lang="en-US" sz="2000" i="1" dirty="0" err="1">
                <a:latin typeface="Arial" charset="0"/>
                <a:cs typeface="Arial" charset="0"/>
                <a:sym typeface="Symbol" pitchFamily="18" charset="2"/>
              </a:rPr>
              <a:t>newtem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p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(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E.type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);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   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E.code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= </a:t>
            </a:r>
            <a:r>
              <a:rPr lang="en-US" sz="2000" i="1" dirty="0" err="1">
                <a:latin typeface="Arial" charset="0"/>
                <a:cs typeface="Arial" charset="0"/>
                <a:sym typeface="Symbol" pitchFamily="18" charset="2"/>
              </a:rPr>
              <a:t>newinstr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(</a:t>
            </a:r>
            <a:r>
              <a:rPr lang="en-US" sz="2000" b="1" cap="small" dirty="0" err="1">
                <a:solidFill>
                  <a:srgbClr val="7030A0"/>
                </a:solidFill>
                <a:latin typeface="Arial" charset="0"/>
                <a:cs typeface="Arial" charset="0"/>
                <a:sym typeface="Symbol" pitchFamily="18" charset="2"/>
              </a:rPr>
              <a:t>assg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, </a:t>
            </a:r>
            <a:r>
              <a:rPr lang="en-US" sz="2000" b="1" dirty="0" err="1">
                <a:latin typeface="Arial" charset="0"/>
                <a:cs typeface="Arial" charset="0"/>
                <a:sym typeface="Symbol" pitchFamily="18" charset="2"/>
              </a:rPr>
              <a:t>intcon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.val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, NULL,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E.place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);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}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}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70031" y="428595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89005" y="4285957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src1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4921" y="4280783"/>
            <a:ext cx="5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dest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45646" y="4280132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src2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050792" y="3977640"/>
            <a:ext cx="1212908" cy="410308"/>
          </a:xfrm>
          <a:prstGeom prst="round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99699" y="4959290"/>
            <a:ext cx="2877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 of the integer constant</a:t>
            </a:r>
          </a:p>
          <a:p>
            <a:r>
              <a:rPr lang="en-US" dirty="0">
                <a:solidFill>
                  <a:srgbClr val="FF0000"/>
                </a:solidFill>
              </a:rPr>
              <a:t>(computed by scanner)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335646" y="4337050"/>
            <a:ext cx="715146" cy="6218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0631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477895" y="3375251"/>
            <a:ext cx="1513077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195383" y="2951938"/>
            <a:ext cx="1737360" cy="721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/>
              <a:t>li  $t0, 12</a:t>
            </a:r>
          </a:p>
          <a:p>
            <a:r>
              <a:rPr lang="en-US" dirty="0" err="1"/>
              <a:t>sw</a:t>
            </a:r>
            <a:r>
              <a:rPr lang="en-US" dirty="0"/>
              <a:t>  $t0, -4($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95383" y="3682649"/>
            <a:ext cx="1737360" cy="721524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 err="1"/>
              <a:t>lw</a:t>
            </a:r>
            <a:r>
              <a:rPr lang="en-US" dirty="0"/>
              <a:t> $t1, -4($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  <a:p>
            <a:r>
              <a:rPr lang="en-US" dirty="0" err="1"/>
              <a:t>sw</a:t>
            </a:r>
            <a:r>
              <a:rPr lang="en-US" dirty="0"/>
              <a:t> $t1, -12($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09322" y="2044430"/>
            <a:ext cx="2715768" cy="40885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457200" tIns="0" bIns="0"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6012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29841" y="1436450"/>
            <a:ext cx="3868340" cy="558605"/>
          </a:xfrm>
        </p:spPr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9841" y="2055957"/>
            <a:ext cx="2470580" cy="4088534"/>
          </a:xfrm>
          <a:ln>
            <a:solidFill>
              <a:schemeClr val="tx1"/>
            </a:solidFill>
          </a:ln>
        </p:spPr>
        <p:txBody>
          <a:bodyPr lIns="45720" rIns="45720">
            <a:noAutofit/>
          </a:bodyPr>
          <a:lstStyle/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12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3175488" y="1387075"/>
            <a:ext cx="2558767" cy="562934"/>
          </a:xfrm>
        </p:spPr>
        <p:txBody>
          <a:bodyPr>
            <a:normAutofit fontScale="92500"/>
          </a:bodyPr>
          <a:lstStyle/>
          <a:p>
            <a:r>
              <a:rPr lang="en-US" dirty="0"/>
              <a:t>Three-address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64</a:t>
            </a:fld>
            <a:endParaRPr lang="en-US"/>
          </a:p>
        </p:txBody>
      </p:sp>
      <p:sp>
        <p:nvSpPr>
          <p:cNvPr id="19" name="Text Placeholder 8"/>
          <p:cNvSpPr txBox="1">
            <a:spLocks/>
          </p:cNvSpPr>
          <p:nvPr/>
        </p:nvSpPr>
        <p:spPr>
          <a:xfrm>
            <a:off x="5821043" y="1469969"/>
            <a:ext cx="2639027" cy="56293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MIPS assembly code</a:t>
            </a:r>
          </a:p>
        </p:txBody>
      </p:sp>
      <p:cxnSp>
        <p:nvCxnSpPr>
          <p:cNvPr id="6" name="Straight Connector 5"/>
          <p:cNvCxnSpPr>
            <a:stCxn id="18" idx="3"/>
            <a:endCxn id="3" idx="1"/>
          </p:cNvCxnSpPr>
          <p:nvPr/>
        </p:nvCxnSpPr>
        <p:spPr>
          <a:xfrm flipV="1">
            <a:off x="4990972" y="3312700"/>
            <a:ext cx="1204411" cy="21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77894" y="3680051"/>
            <a:ext cx="1513077" cy="304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1" idx="3"/>
            <a:endCxn id="22" idx="1"/>
          </p:cNvCxnSpPr>
          <p:nvPr/>
        </p:nvCxnSpPr>
        <p:spPr>
          <a:xfrm>
            <a:off x="4990971" y="3832451"/>
            <a:ext cx="1204412" cy="210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5400000">
            <a:off x="7180796" y="572701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75488" y="2044430"/>
            <a:ext cx="2558767" cy="40885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457200" tIns="0" bIns="0" rtlCol="0" anchor="ctr"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tmp0 = 12</a:t>
            </a:r>
          </a:p>
          <a:p>
            <a:r>
              <a:rPr lang="en-US" sz="2000" dirty="0"/>
              <a:t>x = tmp0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86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49" y="365127"/>
            <a:ext cx="8132885" cy="961256"/>
          </a:xfrm>
        </p:spPr>
        <p:txBody>
          <a:bodyPr>
            <a:noAutofit/>
          </a:bodyPr>
          <a:lstStyle/>
          <a:p>
            <a:r>
              <a:rPr lang="en-US" altLang="en-US" dirty="0"/>
              <a:t>Expressions 3: </a:t>
            </a:r>
            <a:r>
              <a:rPr lang="en-US" altLang="en-US" i="1" dirty="0"/>
              <a:t>struct</a:t>
            </a:r>
            <a:r>
              <a:rPr lang="en-US" altLang="en-US" dirty="0"/>
              <a:t> fields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28650" y="1417319"/>
            <a:ext cx="4690512" cy="4759643"/>
          </a:xfrm>
        </p:spPr>
        <p:txBody>
          <a:bodyPr/>
          <a:lstStyle/>
          <a:p>
            <a:r>
              <a:rPr lang="en-US" dirty="0"/>
              <a:t>Source code: </a:t>
            </a:r>
            <a:r>
              <a:rPr lang="en-US" dirty="0" err="1"/>
              <a:t>A.field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Generated code needs 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compute the address of </a:t>
            </a:r>
            <a:r>
              <a:rPr lang="en-US" dirty="0" err="1"/>
              <a:t>A.field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 </a:t>
            </a:r>
          </a:p>
          <a:p>
            <a:pPr marL="914400" lvl="2" indent="0">
              <a:buNone/>
            </a:pPr>
            <a:r>
              <a:rPr lang="en-US" sz="2800" dirty="0">
                <a:sym typeface="Symbol" panose="05050102010706020507" pitchFamily="18" charset="2"/>
              </a:rPr>
              <a:t> </a:t>
            </a:r>
            <a:r>
              <a:rPr lang="en-US" sz="2800" dirty="0" err="1"/>
              <a:t>addr</a:t>
            </a:r>
            <a:r>
              <a:rPr lang="en-US" sz="2800" dirty="0"/>
              <a:t>(</a:t>
            </a:r>
            <a:r>
              <a:rPr lang="en-US" sz="2800" dirty="0" err="1"/>
              <a:t>A.field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access </a:t>
            </a:r>
            <a:r>
              <a:rPr lang="en-US" dirty="0" err="1"/>
              <a:t>addr</a:t>
            </a:r>
            <a:r>
              <a:rPr lang="en-US" dirty="0"/>
              <a:t>(</a:t>
            </a:r>
            <a:r>
              <a:rPr lang="en-US" dirty="0" err="1"/>
              <a:t>A.field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) (read/write as appropriate)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B25A0-F7F3-4A37-8AFD-962653D00C92}" type="slidenum">
              <a:rPr lang="en-US" altLang="en-US" smtClean="0"/>
              <a:pPr>
                <a:defRPr/>
              </a:pPr>
              <a:t>65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 rot="5400000">
            <a:off x="7257260" y="3328372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78245" y="1825079"/>
            <a:ext cx="909367" cy="369332"/>
          </a:xfrm>
          <a:prstGeom prst="rect">
            <a:avLst/>
          </a:prstGeom>
          <a:noFill/>
        </p:spPr>
        <p:txBody>
          <a:bodyPr wrap="square" rIns="9144" rtlCol="0">
            <a:spAutoFit/>
          </a:bodyPr>
          <a:lstStyle/>
          <a:p>
            <a:pPr algn="ctr"/>
            <a:r>
              <a:rPr lang="en-US" dirty="0" err="1"/>
              <a:t>addr</a:t>
            </a:r>
            <a:r>
              <a:rPr lang="en-US" dirty="0"/>
              <a:t>(A)</a:t>
            </a:r>
          </a:p>
        </p:txBody>
      </p:sp>
      <p:cxnSp>
        <p:nvCxnSpPr>
          <p:cNvPr id="15" name="Straight Arrow Connector 14"/>
          <p:cNvCxnSpPr>
            <a:stCxn id="13" idx="3"/>
            <a:endCxn id="35" idx="2"/>
          </p:cNvCxnSpPr>
          <p:nvPr/>
        </p:nvCxnSpPr>
        <p:spPr>
          <a:xfrm>
            <a:off x="6387612" y="2009745"/>
            <a:ext cx="523003" cy="7307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75839" y="4302369"/>
            <a:ext cx="1411774" cy="369332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(</a:t>
            </a:r>
            <a:r>
              <a:rPr lang="en-US" dirty="0" err="1"/>
              <a:t>A.field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19162" y="2979427"/>
            <a:ext cx="1187695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disp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  <a:cs typeface="Times New Roman" panose="02020603050405020304" pitchFamily="18" charset="0"/>
              </a:rPr>
              <a:t>field</a:t>
            </a:r>
            <a:r>
              <a:rPr lang="en-US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6540562" y="2053686"/>
            <a:ext cx="244170" cy="2248684"/>
          </a:xfrm>
          <a:prstGeom prst="leftBrace">
            <a:avLst>
              <a:gd name="adj1" fmla="val 42725"/>
              <a:gd name="adj2" fmla="val 50000"/>
            </a:avLst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9" idx="1"/>
          </p:cNvCxnSpPr>
          <p:nvPr/>
        </p:nvCxnSpPr>
        <p:spPr>
          <a:xfrm>
            <a:off x="6370759" y="4438323"/>
            <a:ext cx="512763" cy="5183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70431" y="4609649"/>
            <a:ext cx="2350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</a:t>
            </a:r>
            <a:r>
              <a:rPr lang="en-US" dirty="0" err="1"/>
              <a:t>addr</a:t>
            </a:r>
            <a:r>
              <a:rPr lang="en-US" dirty="0"/>
              <a:t>(A) + </a:t>
            </a:r>
            <a:r>
              <a:rPr lang="en-US" dirty="0" err="1">
                <a:solidFill>
                  <a:srgbClr val="0000FF"/>
                </a:solidFill>
              </a:rPr>
              <a:t>disp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  <a:cs typeface="Times New Roman" panose="02020603050405020304" pitchFamily="18" charset="0"/>
              </a:rPr>
              <a:t>field</a:t>
            </a:r>
            <a:r>
              <a:rPr lang="en-US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r>
              <a:rPr lang="en-US" dirty="0"/>
              <a:t>= </a:t>
            </a:r>
            <a:r>
              <a:rPr lang="en-US" dirty="0" err="1"/>
              <a:t>addr</a:t>
            </a:r>
            <a:r>
              <a:rPr lang="en-US" dirty="0"/>
              <a:t>(A)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36529" y="1651929"/>
            <a:ext cx="3481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56197" y="5288723"/>
            <a:ext cx="20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from symbol table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12415" y="3091022"/>
            <a:ext cx="2118600" cy="515678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202880" y="4284052"/>
            <a:ext cx="2476842" cy="1918533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91012" y="2082816"/>
            <a:ext cx="565050" cy="40325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891012" y="2486067"/>
            <a:ext cx="1624338" cy="403251"/>
          </a:xfrm>
          <a:prstGeom prst="rect">
            <a:avLst/>
          </a:prstGeom>
          <a:pattFill prst="shingle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91012" y="2889318"/>
            <a:ext cx="1115120" cy="403251"/>
          </a:xfrm>
          <a:prstGeom prst="rect">
            <a:avLst/>
          </a:prstGeom>
          <a:pattFill prst="wd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883522" y="3887395"/>
            <a:ext cx="1475032" cy="403251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883522" y="4288536"/>
            <a:ext cx="921890" cy="403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56207" y="2062053"/>
            <a:ext cx="8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A.field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56207" y="2499408"/>
            <a:ext cx="8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A.field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48540" y="2953213"/>
            <a:ext cx="678134" cy="276999"/>
          </a:xfrm>
          <a:prstGeom prst="rect">
            <a:avLst/>
          </a:prstGeom>
          <a:solidFill>
            <a:schemeClr val="bg1">
              <a:alpha val="89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A.field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48540" y="3955597"/>
            <a:ext cx="824008" cy="276999"/>
          </a:xfrm>
          <a:prstGeom prst="rect">
            <a:avLst/>
          </a:prstGeom>
          <a:solidFill>
            <a:schemeClr val="bg1">
              <a:alpha val="89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A.field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57060" y="4352914"/>
            <a:ext cx="670120" cy="276999"/>
          </a:xfrm>
          <a:prstGeom prst="rect">
            <a:avLst/>
          </a:prstGeom>
          <a:solidFill>
            <a:schemeClr val="bg1">
              <a:alpha val="89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err="1"/>
              <a:t>A.field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057569"/>
              </p:ext>
            </p:extLst>
          </p:nvPr>
        </p:nvGraphicFramePr>
        <p:xfrm>
          <a:off x="5178767" y="4967866"/>
          <a:ext cx="1527724" cy="1031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 width(field</a:t>
                      </a:r>
                      <a:r>
                        <a:rPr lang="en-US" baseline="-25000" dirty="0">
                          <a:solidFill>
                            <a:srgbClr val="0000FF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+ width(field</a:t>
                      </a:r>
                      <a:r>
                        <a:rPr lang="en-US" baseline="-25000" dirty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00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...</a:t>
                      </a:r>
                    </a:p>
                  </a:txBody>
                  <a:tcPr marL="0" marR="0" marT="0" marB="0" vert="vert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+ width(field</a:t>
                      </a:r>
                      <a:r>
                        <a:rPr lang="en-US" baseline="-25000" dirty="0">
                          <a:solidFill>
                            <a:srgbClr val="0000FF"/>
                          </a:solidFill>
                        </a:rPr>
                        <a:t>k-1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Right Brace 20"/>
          <p:cNvSpPr/>
          <p:nvPr/>
        </p:nvSpPr>
        <p:spPr>
          <a:xfrm>
            <a:off x="6784732" y="4967866"/>
            <a:ext cx="98790" cy="103196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718716" y="3348759"/>
            <a:ext cx="1046367" cy="1781908"/>
          </a:xfrm>
          <a:custGeom>
            <a:avLst/>
            <a:gdLst>
              <a:gd name="connsiteX0" fmla="*/ 219300 w 1100241"/>
              <a:gd name="connsiteY0" fmla="*/ 0 h 1781908"/>
              <a:gd name="connsiteX1" fmla="*/ 1098531 w 1100241"/>
              <a:gd name="connsiteY1" fmla="*/ 164123 h 1781908"/>
              <a:gd name="connsiteX2" fmla="*/ 20008 w 1100241"/>
              <a:gd name="connsiteY2" fmla="*/ 937846 h 1781908"/>
              <a:gd name="connsiteX3" fmla="*/ 500654 w 1100241"/>
              <a:gd name="connsiteY3" fmla="*/ 1781908 h 178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0241" h="1781908">
                <a:moveTo>
                  <a:pt x="219300" y="0"/>
                </a:moveTo>
                <a:cubicBezTo>
                  <a:pt x="675523" y="3907"/>
                  <a:pt x="1131746" y="7815"/>
                  <a:pt x="1098531" y="164123"/>
                </a:cubicBezTo>
                <a:cubicBezTo>
                  <a:pt x="1065316" y="320431"/>
                  <a:pt x="119654" y="668215"/>
                  <a:pt x="20008" y="937846"/>
                </a:cubicBezTo>
                <a:cubicBezTo>
                  <a:pt x="-79638" y="1207477"/>
                  <a:pt x="210508" y="1494692"/>
                  <a:pt x="500654" y="1781908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5625" y="5853796"/>
            <a:ext cx="2897160" cy="646331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disp</a:t>
            </a:r>
            <a:r>
              <a:rPr lang="en-US" dirty="0"/>
              <a:t>(</a:t>
            </a:r>
            <a:r>
              <a:rPr lang="en-US" dirty="0" err="1"/>
              <a:t>field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) can be computed by the compiler</a:t>
            </a:r>
          </a:p>
        </p:txBody>
      </p:sp>
      <p:sp>
        <p:nvSpPr>
          <p:cNvPr id="33" name="Freeform 32"/>
          <p:cNvSpPr/>
          <p:nvPr/>
        </p:nvSpPr>
        <p:spPr>
          <a:xfrm>
            <a:off x="2819400" y="3394364"/>
            <a:ext cx="3332018" cy="2459432"/>
          </a:xfrm>
          <a:custGeom>
            <a:avLst/>
            <a:gdLst>
              <a:gd name="connsiteX0" fmla="*/ 0 w 3332018"/>
              <a:gd name="connsiteY0" fmla="*/ 2431472 h 2431472"/>
              <a:gd name="connsiteX1" fmla="*/ 1101436 w 3332018"/>
              <a:gd name="connsiteY1" fmla="*/ 1073727 h 2431472"/>
              <a:gd name="connsiteX2" fmla="*/ 2833255 w 3332018"/>
              <a:gd name="connsiteY2" fmla="*/ 498763 h 2431472"/>
              <a:gd name="connsiteX3" fmla="*/ 3332018 w 3332018"/>
              <a:gd name="connsiteY3" fmla="*/ 0 h 243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2018" h="2431472">
                <a:moveTo>
                  <a:pt x="0" y="2431472"/>
                </a:moveTo>
                <a:cubicBezTo>
                  <a:pt x="314613" y="1913658"/>
                  <a:pt x="629227" y="1395845"/>
                  <a:pt x="1101436" y="1073727"/>
                </a:cubicBezTo>
                <a:cubicBezTo>
                  <a:pt x="1573645" y="751609"/>
                  <a:pt x="2461491" y="677717"/>
                  <a:pt x="2833255" y="498763"/>
                </a:cubicBezTo>
                <a:cubicBezTo>
                  <a:pt x="3205019" y="319808"/>
                  <a:pt x="3268518" y="159904"/>
                  <a:pt x="3332018" y="0"/>
                </a:cubicBezTo>
              </a:path>
            </a:pathLst>
          </a:custGeom>
          <a:noFill/>
          <a:ln w="1905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1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0" grpId="0" animBg="1"/>
      <p:bldP spid="34" grpId="0"/>
      <p:bldP spid="39" grpId="0"/>
      <p:bldP spid="40" grpId="0" animBg="1"/>
      <p:bldP spid="41" grpId="0" animBg="1"/>
      <p:bldP spid="21" grpId="0" animBg="1"/>
      <p:bldP spid="22" grpId="0" animBg="1"/>
      <p:bldP spid="32" grpId="0" animBg="1"/>
      <p:bldP spid="3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6"/>
          <p:cNvSpPr>
            <a:spLocks noGrp="1"/>
          </p:cNvSpPr>
          <p:nvPr>
            <p:ph idx="1"/>
          </p:nvPr>
        </p:nvSpPr>
        <p:spPr>
          <a:xfrm>
            <a:off x="628650" y="1416818"/>
            <a:ext cx="7886700" cy="4784690"/>
          </a:xfrm>
        </p:spPr>
        <p:txBody>
          <a:bodyPr tIns="0" bIns="0">
            <a:no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  <a:defRPr/>
            </a:pPr>
            <a:r>
              <a:rPr lang="en-US" sz="1900" dirty="0" err="1">
                <a:latin typeface="Arial" charset="0"/>
                <a:cs typeface="Arial" charset="0"/>
                <a:sym typeface="Symbol" pitchFamily="18" charset="2"/>
              </a:rPr>
              <a:t>codeGen_expr</a:t>
            </a: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(E, </a:t>
            </a:r>
            <a:r>
              <a:rPr lang="en-US" sz="1900" dirty="0" err="1">
                <a:latin typeface="Arial" charset="0"/>
                <a:cs typeface="Arial" charset="0"/>
                <a:sym typeface="Symbol" pitchFamily="18" charset="2"/>
              </a:rPr>
              <a:t>lr</a:t>
            </a: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)          /* </a:t>
            </a:r>
            <a:r>
              <a:rPr lang="en-US" sz="1900" dirty="0" err="1">
                <a:latin typeface="Arial" charset="0"/>
                <a:cs typeface="Arial" charset="0"/>
                <a:sym typeface="Symbol" pitchFamily="18" charset="2"/>
              </a:rPr>
              <a:t>E.nodetype</a:t>
            </a: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 == STRUCT_REF */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{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    </a:t>
            </a:r>
            <a:r>
              <a:rPr lang="en-US" sz="1900" dirty="0" err="1">
                <a:latin typeface="Arial" charset="0"/>
                <a:cs typeface="Arial" charset="0"/>
                <a:sym typeface="Symbol" pitchFamily="18" charset="2"/>
              </a:rPr>
              <a:t>codeGen_expr</a:t>
            </a: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(E</a:t>
            </a:r>
            <a:r>
              <a:rPr lang="en-US" sz="1900" baseline="-25000" dirty="0">
                <a:latin typeface="Arial" charset="0"/>
                <a:cs typeface="Arial" charset="0"/>
                <a:sym typeface="Symbol" pitchFamily="18" charset="2"/>
              </a:rPr>
              <a:t>1</a:t>
            </a: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, </a:t>
            </a:r>
            <a:r>
              <a:rPr lang="en-US" sz="1900" i="1" dirty="0" err="1">
                <a:solidFill>
                  <a:schemeClr val="accent5"/>
                </a:solidFill>
                <a:latin typeface="Arial" charset="0"/>
                <a:cs typeface="Arial" charset="0"/>
                <a:sym typeface="Symbol" pitchFamily="18" charset="2"/>
              </a:rPr>
              <a:t>L_value</a:t>
            </a: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);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    tmp1 = </a:t>
            </a:r>
            <a:r>
              <a:rPr lang="en-US" sz="1900" i="1" dirty="0" err="1">
                <a:latin typeface="Arial" charset="0"/>
                <a:cs typeface="Arial" charset="0"/>
                <a:sym typeface="Symbol" pitchFamily="18" charset="2"/>
              </a:rPr>
              <a:t>newtemp</a:t>
            </a: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( address );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    </a:t>
            </a:r>
            <a:r>
              <a:rPr lang="en-US" sz="1900" dirty="0" err="1">
                <a:latin typeface="Arial" charset="0"/>
                <a:cs typeface="Arial" charset="0"/>
                <a:sym typeface="Symbol" pitchFamily="18" charset="2"/>
              </a:rPr>
              <a:t>E.code</a:t>
            </a: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 = E</a:t>
            </a:r>
            <a:r>
              <a:rPr lang="en-US" sz="1900" baseline="-25000" dirty="0">
                <a:latin typeface="Arial" charset="0"/>
                <a:cs typeface="Arial" charset="0"/>
                <a:sym typeface="Symbol" pitchFamily="18" charset="2"/>
              </a:rPr>
              <a:t>1</a:t>
            </a: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.code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            </a:t>
            </a:r>
            <a:r>
              <a:rPr lang="en-US" sz="1900" i="1" dirty="0" err="1">
                <a:latin typeface="Arial" charset="0"/>
                <a:cs typeface="Arial" charset="0"/>
                <a:sym typeface="Symbol" pitchFamily="18" charset="2"/>
              </a:rPr>
              <a:t>newinstr</a:t>
            </a: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(</a:t>
            </a:r>
            <a:r>
              <a:rPr lang="en-US" sz="1900" cap="small" dirty="0">
                <a:solidFill>
                  <a:srgbClr val="7030A0"/>
                </a:solidFill>
                <a:latin typeface="Arial" charset="0"/>
                <a:cs typeface="Arial" charset="0"/>
                <a:sym typeface="Symbol" pitchFamily="18" charset="2"/>
              </a:rPr>
              <a:t>plus</a:t>
            </a: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, E</a:t>
            </a:r>
            <a:r>
              <a:rPr lang="en-US" sz="1900" baseline="-25000" dirty="0">
                <a:latin typeface="Arial" charset="0"/>
                <a:cs typeface="Arial" charset="0"/>
                <a:sym typeface="Symbol" pitchFamily="18" charset="2"/>
              </a:rPr>
              <a:t>1</a:t>
            </a: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.loc, OFFSET(E, id) , tmp1)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    if (</a:t>
            </a:r>
            <a:r>
              <a:rPr lang="en-US" sz="1900" dirty="0" err="1">
                <a:latin typeface="Arial" charset="0"/>
                <a:cs typeface="Arial" charset="0"/>
                <a:sym typeface="Symbol" pitchFamily="18" charset="2"/>
              </a:rPr>
              <a:t>lr</a:t>
            </a: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 == </a:t>
            </a:r>
            <a:r>
              <a:rPr lang="en-US" sz="1900" i="1" dirty="0" err="1">
                <a:solidFill>
                  <a:schemeClr val="accent5"/>
                </a:solidFill>
                <a:latin typeface="Arial" charset="0"/>
                <a:cs typeface="Arial" charset="0"/>
                <a:sym typeface="Symbol" pitchFamily="18" charset="2"/>
              </a:rPr>
              <a:t>L_value</a:t>
            </a: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) {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        </a:t>
            </a:r>
            <a:r>
              <a:rPr lang="en-US" sz="1900" dirty="0" err="1">
                <a:latin typeface="Arial" charset="0"/>
                <a:cs typeface="Arial" charset="0"/>
                <a:sym typeface="Symbol" pitchFamily="18" charset="2"/>
              </a:rPr>
              <a:t>E.loc</a:t>
            </a: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 = tmp1;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    }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    else {    /* </a:t>
            </a:r>
            <a:r>
              <a:rPr lang="en-US" sz="1900" i="1" dirty="0" err="1">
                <a:solidFill>
                  <a:schemeClr val="accent5"/>
                </a:solidFill>
                <a:latin typeface="Arial" charset="0"/>
                <a:cs typeface="Arial" charset="0"/>
                <a:sym typeface="Symbol" pitchFamily="18" charset="2"/>
              </a:rPr>
              <a:t>R_value</a:t>
            </a: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 */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        </a:t>
            </a:r>
            <a:r>
              <a:rPr lang="en-US" sz="1900" dirty="0" err="1">
                <a:latin typeface="Arial" charset="0"/>
                <a:cs typeface="Arial" charset="0"/>
                <a:sym typeface="Symbol" pitchFamily="18" charset="2"/>
              </a:rPr>
              <a:t>E.place</a:t>
            </a: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 = </a:t>
            </a:r>
            <a:r>
              <a:rPr lang="en-US" sz="1900" dirty="0" err="1">
                <a:latin typeface="Arial" charset="0"/>
                <a:cs typeface="Arial" charset="0"/>
                <a:sym typeface="Symbol" pitchFamily="18" charset="2"/>
              </a:rPr>
              <a:t>newtemp</a:t>
            </a: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( E1.</a:t>
            </a:r>
            <a:r>
              <a:rPr lang="en-US" sz="1900" b="1" dirty="0">
                <a:latin typeface="Arial" charset="0"/>
                <a:cs typeface="Arial" charset="0"/>
                <a:sym typeface="Symbol" pitchFamily="18" charset="2"/>
              </a:rPr>
              <a:t>id</a:t>
            </a: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.type )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        </a:t>
            </a:r>
            <a:r>
              <a:rPr lang="en-US" sz="1900" dirty="0" err="1">
                <a:latin typeface="Arial" charset="0"/>
                <a:cs typeface="Arial" charset="0"/>
                <a:sym typeface="Symbol" pitchFamily="18" charset="2"/>
              </a:rPr>
              <a:t>E.code</a:t>
            </a: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 = </a:t>
            </a:r>
            <a:r>
              <a:rPr lang="en-US" sz="1900" dirty="0" err="1">
                <a:latin typeface="Arial" charset="0"/>
                <a:cs typeface="Arial" charset="0"/>
                <a:sym typeface="Symbol" pitchFamily="18" charset="2"/>
              </a:rPr>
              <a:t>E.code</a:t>
            </a: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  </a:t>
            </a:r>
            <a:r>
              <a:rPr lang="en-US" sz="1900" dirty="0" err="1">
                <a:latin typeface="Arial" charset="0"/>
                <a:cs typeface="Arial" charset="0"/>
                <a:sym typeface="Symbol" pitchFamily="18" charset="2"/>
              </a:rPr>
              <a:t>newinstr</a:t>
            </a: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(</a:t>
            </a:r>
            <a:r>
              <a:rPr lang="en-US" sz="1900" b="1" cap="small" dirty="0" err="1">
                <a:solidFill>
                  <a:srgbClr val="7030A0"/>
                </a:solidFill>
                <a:latin typeface="Arial" charset="0"/>
                <a:cs typeface="Arial" charset="0"/>
                <a:sym typeface="Symbol" pitchFamily="18" charset="2"/>
              </a:rPr>
              <a:t>deref</a:t>
            </a: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, tmp1, </a:t>
            </a:r>
            <a:r>
              <a:rPr lang="en-US" sz="1900" dirty="0" err="1">
                <a:latin typeface="Arial" charset="0"/>
                <a:cs typeface="Arial" charset="0"/>
                <a:sym typeface="Symbol" pitchFamily="18" charset="2"/>
              </a:rPr>
              <a:t>E.place</a:t>
            </a: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)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    }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1900" dirty="0">
                <a:latin typeface="Arial" charset="0"/>
                <a:cs typeface="Arial" charset="0"/>
                <a:sym typeface="Symbol" pitchFamily="18" charset="2"/>
              </a:rPr>
              <a:t>}</a:t>
            </a:r>
            <a:endParaRPr lang="en-US" sz="1900" dirty="0">
              <a:latin typeface="Arial" charset="0"/>
              <a:cs typeface="Arial" charset="0"/>
            </a:endParaRPr>
          </a:p>
        </p:txBody>
      </p:sp>
      <p:sp>
        <p:nvSpPr>
          <p:cNvPr id="225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E1F9D4-A0BF-4113-993E-8C4906ECEAF0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en-US" sz="1000" dirty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365760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dirty="0"/>
              <a:t>Expressions 3: </a:t>
            </a:r>
            <a:r>
              <a:rPr lang="en-US" altLang="en-US" i="1" dirty="0">
                <a:cs typeface="Times New Roman" panose="02020603050405020304" pitchFamily="18" charset="0"/>
              </a:rPr>
              <a:t>struct </a:t>
            </a:r>
            <a:r>
              <a:rPr lang="en-US" altLang="en-US" dirty="0">
                <a:cs typeface="Times New Roman" panose="02020603050405020304" pitchFamily="18" charset="0"/>
              </a:rPr>
              <a:t>fields</a:t>
            </a:r>
            <a:endParaRPr lang="en-US" altLang="en-US" dirty="0"/>
          </a:p>
        </p:txBody>
      </p:sp>
      <p:sp>
        <p:nvSpPr>
          <p:cNvPr id="22547" name="Oval 29"/>
          <p:cNvSpPr>
            <a:spLocks noChangeArrowheads="1"/>
          </p:cNvSpPr>
          <p:nvPr/>
        </p:nvSpPr>
        <p:spPr bwMode="auto">
          <a:xfrm>
            <a:off x="7359939" y="3912578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 i="0" dirty="0">
                <a:sym typeface="Symbol" panose="05050102010706020507" pitchFamily="18" charset="2"/>
              </a:rPr>
              <a:t>E</a:t>
            </a:r>
            <a:r>
              <a:rPr lang="en-US" altLang="en-US" sz="1800" i="0" baseline="-25000" dirty="0"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2550" name="Text Box 51"/>
          <p:cNvSpPr txBox="1">
            <a:spLocks noChangeArrowheads="1"/>
          </p:cNvSpPr>
          <p:nvPr/>
        </p:nvSpPr>
        <p:spPr bwMode="auto">
          <a:xfrm>
            <a:off x="7602153" y="3154649"/>
            <a:ext cx="304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800" i="0" dirty="0"/>
              <a:t>E</a:t>
            </a:r>
          </a:p>
        </p:txBody>
      </p:sp>
      <p:sp>
        <p:nvSpPr>
          <p:cNvPr id="9" name="Oval 29"/>
          <p:cNvSpPr>
            <a:spLocks noChangeArrowheads="1"/>
          </p:cNvSpPr>
          <p:nvPr/>
        </p:nvSpPr>
        <p:spPr bwMode="auto">
          <a:xfrm>
            <a:off x="8250936" y="3912578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 b="1" i="0" dirty="0">
                <a:sym typeface="Symbol" panose="05050102010706020507" pitchFamily="18" charset="2"/>
              </a:rPr>
              <a:t>id</a:t>
            </a:r>
            <a:endParaRPr lang="en-US" altLang="en-US" sz="1800" b="1" i="0" baseline="-25000" dirty="0">
              <a:sym typeface="Symbol" panose="05050102010706020507" pitchFamily="18" charset="2"/>
            </a:endParaRPr>
          </a:p>
        </p:txBody>
      </p:sp>
      <p:sp>
        <p:nvSpPr>
          <p:cNvPr id="10" name="Oval 20"/>
          <p:cNvSpPr>
            <a:spLocks noChangeArrowheads="1"/>
          </p:cNvSpPr>
          <p:nvPr/>
        </p:nvSpPr>
        <p:spPr bwMode="auto">
          <a:xfrm>
            <a:off x="7934556" y="3229729"/>
            <a:ext cx="304790" cy="30175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64008" bIns="9144" anchor="b" anchorCtr="0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400" b="1" i="0" dirty="0">
                <a:sym typeface="Symbol" panose="05050102010706020507" pitchFamily="18" charset="2"/>
              </a:rPr>
              <a:t>.</a:t>
            </a:r>
          </a:p>
        </p:txBody>
      </p:sp>
      <p:cxnSp>
        <p:nvCxnSpPr>
          <p:cNvPr id="4" name="Straight Connector 3"/>
          <p:cNvCxnSpPr>
            <a:stCxn id="10" idx="3"/>
            <a:endCxn id="22547" idx="0"/>
          </p:cNvCxnSpPr>
          <p:nvPr/>
        </p:nvCxnSpPr>
        <p:spPr bwMode="auto">
          <a:xfrm flipH="1">
            <a:off x="7664739" y="3487290"/>
            <a:ext cx="314452" cy="4252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8185151" y="3475557"/>
            <a:ext cx="272056" cy="43702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 Box 51"/>
          <p:cNvSpPr txBox="1">
            <a:spLocks noChangeArrowheads="1"/>
          </p:cNvSpPr>
          <p:nvPr/>
        </p:nvSpPr>
        <p:spPr bwMode="auto">
          <a:xfrm>
            <a:off x="7336652" y="2572474"/>
            <a:ext cx="15005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i="0" dirty="0"/>
              <a:t>E </a:t>
            </a:r>
            <a:r>
              <a:rPr lang="en-US" altLang="en-US" sz="2000" i="0" dirty="0">
                <a:sym typeface="Symbol" panose="05050102010706020507" pitchFamily="18" charset="2"/>
              </a:rPr>
              <a:t> E</a:t>
            </a:r>
            <a:r>
              <a:rPr lang="en-US" altLang="en-US" sz="2000" i="0" baseline="-25000" dirty="0">
                <a:sym typeface="Symbol" panose="05050102010706020507" pitchFamily="18" charset="2"/>
              </a:rPr>
              <a:t>1</a:t>
            </a:r>
            <a:r>
              <a:rPr lang="en-US" altLang="en-US" sz="2000" b="1" dirty="0">
                <a:sym typeface="Symbol" panose="05050102010706020507" pitchFamily="18" charset="2"/>
              </a:rPr>
              <a:t>.id</a:t>
            </a:r>
            <a:r>
              <a:rPr lang="en-US" altLang="en-US" sz="2000" i="0" dirty="0"/>
              <a:t>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032503" y="3081528"/>
            <a:ext cx="1700081" cy="406892"/>
          </a:xfrm>
          <a:prstGeom prst="roundRect">
            <a:avLst/>
          </a:prstGeom>
          <a:noFill/>
          <a:ln w="127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717986" y="3875467"/>
            <a:ext cx="2289199" cy="646331"/>
          </a:xfrm>
          <a:prstGeom prst="rect">
            <a:avLst/>
          </a:prstGeom>
          <a:noFill/>
          <a:ln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9933"/>
                </a:solidFill>
              </a:rPr>
              <a:t>this offset is computed by the compiler</a:t>
            </a:r>
          </a:p>
        </p:txBody>
      </p:sp>
      <p:cxnSp>
        <p:nvCxnSpPr>
          <p:cNvPr id="28" name="Straight Connector 27"/>
          <p:cNvCxnSpPr>
            <a:stCxn id="26" idx="2"/>
            <a:endCxn id="27" idx="0"/>
          </p:cNvCxnSpPr>
          <p:nvPr/>
        </p:nvCxnSpPr>
        <p:spPr>
          <a:xfrm>
            <a:off x="4882544" y="3488420"/>
            <a:ext cx="980042" cy="387047"/>
          </a:xfrm>
          <a:prstGeom prst="line">
            <a:avLst/>
          </a:prstGeom>
          <a:ln w="1905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61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3943" y="2799916"/>
            <a:ext cx="7886700" cy="1272021"/>
          </a:xfrm>
        </p:spPr>
        <p:txBody>
          <a:bodyPr anchor="ctr" anchorCtr="1">
            <a:normAutofit/>
          </a:bodyPr>
          <a:lstStyle/>
          <a:p>
            <a:pPr algn="ctr"/>
            <a:r>
              <a:rPr lang="en-US" sz="3600" i="1" dirty="0"/>
              <a:t>Code generation for arithmetic operations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67</a:t>
            </a:fld>
            <a:endParaRPr lang="en-US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13943" y="575253"/>
            <a:ext cx="3932527" cy="8451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Intermediate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3348967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Arithmetic Expressions 1: Unary Ops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u="sng" dirty="0"/>
              <a:t>Source Code</a:t>
            </a:r>
            <a:r>
              <a:rPr lang="en-US" dirty="0"/>
              <a:t>:  ‒</a:t>
            </a:r>
            <a:r>
              <a:rPr lang="en-US" sz="1000" dirty="0"/>
              <a:t> </a:t>
            </a:r>
            <a:r>
              <a:rPr lang="en-US" dirty="0"/>
              <a:t>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u="sng" dirty="0"/>
              <a:t>Code Structure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err="1"/>
              <a:t>some_loc</a:t>
            </a:r>
            <a:r>
              <a:rPr lang="en-US" sz="2400" dirty="0"/>
              <a:t>  =  </a:t>
            </a:r>
            <a:r>
              <a:rPr lang="en-US" sz="2400" i="1" dirty="0"/>
              <a:t>…value of E…</a:t>
            </a:r>
          </a:p>
          <a:p>
            <a:pPr marL="0" indent="0">
              <a:buNone/>
            </a:pPr>
            <a:r>
              <a:rPr lang="en-US" sz="2400" i="1" dirty="0"/>
              <a:t>	</a:t>
            </a:r>
            <a:r>
              <a:rPr lang="en-US" sz="2400" dirty="0" err="1"/>
              <a:t>tmp</a:t>
            </a:r>
            <a:r>
              <a:rPr lang="en-US" sz="2400" dirty="0"/>
              <a:t>  =  ‒ </a:t>
            </a:r>
            <a:r>
              <a:rPr lang="en-US" sz="2400" dirty="0" err="1"/>
              <a:t>some_loc</a:t>
            </a:r>
            <a:endParaRPr lang="en-US" sz="2400" dirty="0"/>
          </a:p>
          <a:p>
            <a:pPr marL="0" indent="0">
              <a:buNone/>
            </a:pPr>
            <a:r>
              <a:rPr lang="en-US" i="1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68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2473" y="4577201"/>
            <a:ext cx="1281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5"/>
                </a:solidFill>
              </a:rPr>
              <a:t>temporary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446018" y="3835983"/>
            <a:ext cx="374073" cy="741218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552499" y="2989996"/>
            <a:ext cx="1336964" cy="498764"/>
          </a:xfrm>
          <a:prstGeom prst="round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750919" y="3481852"/>
            <a:ext cx="1295400" cy="502920"/>
          </a:xfrm>
          <a:prstGeom prst="round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46319" y="4577400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5"/>
                </a:solidFill>
              </a:rPr>
              <a:t>some_loc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>
                <a:solidFill>
                  <a:schemeClr val="accent5"/>
                </a:solidFill>
                <a:sym typeface="Symbol" panose="05050102010706020507" pitchFamily="18" charset="2"/>
              </a:rPr>
              <a:t> </a:t>
            </a:r>
            <a:r>
              <a:rPr lang="en-US" sz="2000" dirty="0" err="1">
                <a:solidFill>
                  <a:schemeClr val="accent5"/>
                </a:solidFill>
                <a:sym typeface="Symbol" panose="05050102010706020507" pitchFamily="18" charset="2"/>
              </a:rPr>
              <a:t>E.place</a:t>
            </a:r>
            <a:endParaRPr lang="en-US" sz="2000" dirty="0">
              <a:solidFill>
                <a:schemeClr val="accent5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836720" y="3835983"/>
            <a:ext cx="850255" cy="741218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8797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628650" y="1416818"/>
            <a:ext cx="7886700" cy="4760145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codeGen_expr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(E,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lr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)    /*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E.nodetype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== UNARY_MINUS */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{ 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if (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lr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== </a:t>
            </a:r>
            <a:r>
              <a:rPr lang="en-US" sz="2000" i="1" dirty="0" err="1">
                <a:solidFill>
                  <a:schemeClr val="accent5"/>
                </a:solidFill>
                <a:latin typeface="Arial" charset="0"/>
                <a:cs typeface="Arial" charset="0"/>
                <a:sym typeface="Symbol" pitchFamily="18" charset="2"/>
              </a:rPr>
              <a:t>L_value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) {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    ERROR;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}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else {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  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codeGen_expr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(E</a:t>
            </a:r>
            <a:r>
              <a:rPr lang="en-US" sz="2000" baseline="-25000" dirty="0">
                <a:latin typeface="Arial" charset="0"/>
                <a:cs typeface="Arial" charset="0"/>
                <a:sym typeface="Symbol" pitchFamily="18" charset="2"/>
              </a:rPr>
              <a:t>1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, </a:t>
            </a:r>
            <a:r>
              <a:rPr lang="en-US" sz="2000" i="1" dirty="0" err="1">
                <a:solidFill>
                  <a:schemeClr val="accent5"/>
                </a:solidFill>
                <a:latin typeface="Arial" charset="0"/>
                <a:cs typeface="Arial" charset="0"/>
                <a:sym typeface="Symbol" pitchFamily="18" charset="2"/>
              </a:rPr>
              <a:t>R_value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); 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  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E.place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= </a:t>
            </a:r>
            <a:r>
              <a:rPr lang="en-US" sz="2000" i="1" dirty="0" err="1">
                <a:latin typeface="Arial" charset="0"/>
                <a:cs typeface="Arial" charset="0"/>
                <a:sym typeface="Symbol" pitchFamily="18" charset="2"/>
              </a:rPr>
              <a:t>newtemp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(</a:t>
            </a:r>
            <a:r>
              <a:rPr lang="en-US" sz="900" dirty="0"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E.type</a:t>
            </a:r>
            <a:r>
              <a:rPr lang="en-US" sz="900" dirty="0"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); 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  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E.code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= E</a:t>
            </a:r>
            <a:r>
              <a:rPr lang="en-US" sz="2000" baseline="-25000" dirty="0">
                <a:latin typeface="Arial" charset="0"/>
                <a:cs typeface="Arial" charset="0"/>
                <a:sym typeface="Symbol" pitchFamily="18" charset="2"/>
              </a:rPr>
              <a:t>1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.code 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                </a:t>
            </a:r>
            <a:r>
              <a:rPr lang="en-US" sz="2000" i="1" dirty="0" err="1">
                <a:latin typeface="Arial" charset="0"/>
                <a:cs typeface="Arial" charset="0"/>
                <a:sym typeface="Symbol" pitchFamily="18" charset="2"/>
              </a:rPr>
              <a:t>newinstr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(</a:t>
            </a:r>
            <a:r>
              <a:rPr lang="en-US" sz="2000" b="1" cap="small" dirty="0" err="1">
                <a:solidFill>
                  <a:srgbClr val="7030A0"/>
                </a:solidFill>
                <a:latin typeface="Arial" charset="0"/>
                <a:cs typeface="Arial" charset="0"/>
                <a:sym typeface="Symbol" pitchFamily="18" charset="2"/>
              </a:rPr>
              <a:t>uminus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, E</a:t>
            </a:r>
            <a:r>
              <a:rPr lang="en-US" sz="2000" baseline="-25000" dirty="0">
                <a:latin typeface="Arial" charset="0"/>
                <a:cs typeface="Arial" charset="0"/>
                <a:sym typeface="Symbol" pitchFamily="18" charset="2"/>
              </a:rPr>
              <a:t>1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.place, NULL,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E.place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); 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}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}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225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E1F9D4-A0BF-4113-993E-8C4906ECEAF0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en-US" sz="1000"/>
          </a:p>
        </p:txBody>
      </p:sp>
      <p:sp>
        <p:nvSpPr>
          <p:cNvPr id="10" name="TextBox 9"/>
          <p:cNvSpPr txBox="1"/>
          <p:nvPr/>
        </p:nvSpPr>
        <p:spPr>
          <a:xfrm>
            <a:off x="3573940" y="502438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92914" y="5024380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src1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68830" y="5019206"/>
            <a:ext cx="5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dest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49555" y="5018555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src2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365760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dirty="0"/>
              <a:t>Arithmetic Expressions 1: Unary Ops</a:t>
            </a:r>
          </a:p>
        </p:txBody>
      </p:sp>
      <p:sp>
        <p:nvSpPr>
          <p:cNvPr id="16" name="Oval 20"/>
          <p:cNvSpPr>
            <a:spLocks noChangeArrowheads="1"/>
          </p:cNvSpPr>
          <p:nvPr/>
        </p:nvSpPr>
        <p:spPr bwMode="auto">
          <a:xfrm>
            <a:off x="7737555" y="2916381"/>
            <a:ext cx="301752" cy="30175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bIns="73152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 i="0" dirty="0">
                <a:sym typeface="Symbol" panose="05050102010706020507" pitchFamily="18" charset="2"/>
              </a:rPr>
              <a:t>–</a:t>
            </a:r>
          </a:p>
        </p:txBody>
      </p:sp>
      <p:sp>
        <p:nvSpPr>
          <p:cNvPr id="17" name="AutoShape 21"/>
          <p:cNvSpPr>
            <a:spLocks noChangeArrowheads="1"/>
          </p:cNvSpPr>
          <p:nvPr/>
        </p:nvSpPr>
        <p:spPr bwMode="auto">
          <a:xfrm>
            <a:off x="7555922" y="3823853"/>
            <a:ext cx="654628" cy="713509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 i="0" dirty="0">
                <a:sym typeface="Symbol" panose="05050102010706020507" pitchFamily="18" charset="2"/>
              </a:rPr>
              <a:t>E</a:t>
            </a:r>
            <a:r>
              <a:rPr lang="en-US" altLang="en-US" sz="1800" i="0" baseline="-25000" dirty="0"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20" name="AutoShape 22"/>
          <p:cNvCxnSpPr>
            <a:cxnSpLocks noChangeShapeType="1"/>
            <a:stCxn id="16" idx="4"/>
            <a:endCxn id="17" idx="0"/>
          </p:cNvCxnSpPr>
          <p:nvPr/>
        </p:nvCxnSpPr>
        <p:spPr bwMode="auto">
          <a:xfrm flipH="1">
            <a:off x="7883236" y="3218133"/>
            <a:ext cx="5195" cy="6057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7396594" y="2882591"/>
            <a:ext cx="304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800" i="0" dirty="0"/>
              <a:t>E</a:t>
            </a:r>
          </a:p>
        </p:txBody>
      </p:sp>
      <p:sp>
        <p:nvSpPr>
          <p:cNvPr id="22" name="Text Box 51"/>
          <p:cNvSpPr txBox="1">
            <a:spLocks noChangeArrowheads="1"/>
          </p:cNvSpPr>
          <p:nvPr/>
        </p:nvSpPr>
        <p:spPr bwMode="auto">
          <a:xfrm>
            <a:off x="7310005" y="2230581"/>
            <a:ext cx="12053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i="0" dirty="0"/>
              <a:t>E </a:t>
            </a:r>
            <a:r>
              <a:rPr lang="en-US" altLang="en-US" sz="2000" i="0" dirty="0">
                <a:sym typeface="Symbol" panose="05050102010706020507" pitchFamily="18" charset="2"/>
              </a:rPr>
              <a:t>  ‒</a:t>
            </a:r>
            <a:r>
              <a:rPr lang="en-US" altLang="en-US" sz="1000" i="0" dirty="0">
                <a:sym typeface="Symbol" panose="05050102010706020507" pitchFamily="18" charset="2"/>
              </a:rPr>
              <a:t> </a:t>
            </a:r>
            <a:r>
              <a:rPr lang="en-US" altLang="en-US" sz="2000" i="0" dirty="0">
                <a:sym typeface="Symbol" panose="05050102010706020507" pitchFamily="18" charset="2"/>
              </a:rPr>
              <a:t>E</a:t>
            </a:r>
            <a:r>
              <a:rPr lang="en-US" altLang="en-US" sz="2000" i="0" baseline="-25000" dirty="0">
                <a:sym typeface="Symbol" panose="05050102010706020507" pitchFamily="18" charset="2"/>
              </a:rPr>
              <a:t>1</a:t>
            </a:r>
            <a:r>
              <a:rPr lang="en-US" altLang="en-US" sz="2000" i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233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Allocation: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396809"/>
              </p:ext>
            </p:extLst>
          </p:nvPr>
        </p:nvGraphicFramePr>
        <p:xfrm>
          <a:off x="1102582" y="2518017"/>
          <a:ext cx="2444626" cy="2829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4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1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rightmost actual </a:t>
                      </a:r>
                      <a:r>
                        <a:rPr lang="en-US" sz="1800" dirty="0" err="1"/>
                        <a:t>param</a:t>
                      </a:r>
                      <a:endParaRPr lang="en-US" sz="18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14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7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leftmost actual </a:t>
                      </a:r>
                      <a:r>
                        <a:rPr lang="en-US" sz="1800" dirty="0" err="1"/>
                        <a:t>param</a:t>
                      </a:r>
                      <a:endParaRPr lang="en-US" sz="18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old $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old $</a:t>
                      </a:r>
                      <a:r>
                        <a:rPr lang="en-US" sz="1800" dirty="0" err="1"/>
                        <a:t>ra</a:t>
                      </a:r>
                      <a:endParaRPr lang="en-US" sz="18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64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local variables and temps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3512" y="2054901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3512" y="5524178"/>
            <a:ext cx="15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3905" y="423790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$</a:t>
            </a:r>
            <a:r>
              <a:rPr lang="en-US" b="1" dirty="0" err="1"/>
              <a:t>fp</a:t>
            </a:r>
            <a:r>
              <a:rPr lang="en-US" b="1" dirty="0"/>
              <a:t> </a:t>
            </a:r>
            <a:r>
              <a:rPr lang="en-US" b="1" dirty="0">
                <a:sym typeface="Symbol" panose="05050102010706020507" pitchFamily="18" charset="2"/>
              </a:rPr>
              <a:t>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4669" y="512750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$</a:t>
            </a:r>
            <a:r>
              <a:rPr lang="en-US" b="1" dirty="0" err="1"/>
              <a:t>sp</a:t>
            </a:r>
            <a:r>
              <a:rPr lang="en-US" b="1" dirty="0"/>
              <a:t> </a:t>
            </a:r>
            <a:r>
              <a:rPr lang="en-US" b="1" dirty="0">
                <a:sym typeface="Symbol" panose="05050102010706020507" pitchFamily="18" charset="2"/>
              </a:rPr>
              <a:t>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2130925" y="300456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2044026" y="560995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59085" y="5964079"/>
            <a:ext cx="138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growth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3512" y="1418747"/>
            <a:ext cx="3820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 frame structure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99436" y="2343539"/>
            <a:ext cx="27063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f(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y, </a:t>
            </a:r>
            <a:r>
              <a:rPr lang="en-US" dirty="0" err="1"/>
              <a:t>int</a:t>
            </a:r>
            <a:r>
              <a:rPr lang="en-US" dirty="0"/>
              <a:t> u, </a:t>
            </a:r>
            <a:r>
              <a:rPr lang="en-US" dirty="0" err="1"/>
              <a:t>int</a:t>
            </a:r>
            <a:r>
              <a:rPr lang="en-US" dirty="0"/>
              <a:t> v) 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19" name="Cloud 18"/>
          <p:cNvSpPr/>
          <p:nvPr/>
        </p:nvSpPr>
        <p:spPr>
          <a:xfrm>
            <a:off x="4351292" y="2786266"/>
            <a:ext cx="2165908" cy="2625969"/>
          </a:xfrm>
          <a:prstGeom prst="cloud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590618" y="2343539"/>
            <a:ext cx="237063" cy="37210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547208" y="1767908"/>
            <a:ext cx="3156102" cy="950810"/>
          </a:xfrm>
          <a:custGeom>
            <a:avLst/>
            <a:gdLst>
              <a:gd name="connsiteX0" fmla="*/ 0 w 3434862"/>
              <a:gd name="connsiteY0" fmla="*/ 997702 h 997702"/>
              <a:gd name="connsiteX1" fmla="*/ 1242646 w 3434862"/>
              <a:gd name="connsiteY1" fmla="*/ 458440 h 997702"/>
              <a:gd name="connsiteX2" fmla="*/ 2086708 w 3434862"/>
              <a:gd name="connsiteY2" fmla="*/ 1240 h 997702"/>
              <a:gd name="connsiteX3" fmla="*/ 3434862 w 3434862"/>
              <a:gd name="connsiteY3" fmla="*/ 599117 h 99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4862" h="997702">
                <a:moveTo>
                  <a:pt x="0" y="997702"/>
                </a:moveTo>
                <a:cubicBezTo>
                  <a:pt x="447430" y="811109"/>
                  <a:pt x="894861" y="624517"/>
                  <a:pt x="1242646" y="458440"/>
                </a:cubicBezTo>
                <a:cubicBezTo>
                  <a:pt x="1590431" y="292363"/>
                  <a:pt x="1721339" y="-22206"/>
                  <a:pt x="2086708" y="1240"/>
                </a:cubicBezTo>
                <a:cubicBezTo>
                  <a:pt x="2452077" y="24686"/>
                  <a:pt x="2943469" y="311901"/>
                  <a:pt x="3434862" y="599117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62292" y="2376756"/>
            <a:ext cx="237063" cy="37210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endCxn id="23" idx="3"/>
          </p:cNvCxnSpPr>
          <p:nvPr/>
        </p:nvCxnSpPr>
        <p:spPr>
          <a:xfrm flipV="1">
            <a:off x="3613382" y="2694365"/>
            <a:ext cx="1483627" cy="983634"/>
          </a:xfrm>
          <a:prstGeom prst="line">
            <a:avLst/>
          </a:prstGeom>
          <a:ln>
            <a:solidFill>
              <a:srgbClr val="FF0000"/>
            </a:solidFill>
            <a:headEnd type="triangle" w="lg" len="med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72515" y="3490093"/>
            <a:ext cx="684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  <a:p>
            <a:r>
              <a:rPr lang="en-US" dirty="0"/>
              <a:t>q</a:t>
            </a:r>
          </a:p>
          <a:p>
            <a:r>
              <a:rPr lang="en-US" dirty="0"/>
              <a:t>tmp0</a:t>
            </a:r>
          </a:p>
          <a:p>
            <a:r>
              <a:rPr lang="en-US" dirty="0"/>
              <a:t>tmp1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547208" y="3522907"/>
            <a:ext cx="1725658" cy="11058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547208" y="4648885"/>
            <a:ext cx="1941780" cy="6951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739135"/>
              </p:ext>
            </p:extLst>
          </p:nvPr>
        </p:nvGraphicFramePr>
        <p:xfrm>
          <a:off x="7057674" y="2430470"/>
          <a:ext cx="17503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var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8($</a:t>
                      </a:r>
                      <a:r>
                        <a:rPr lang="en-US" dirty="0" err="1"/>
                        <a:t>fp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12($</a:t>
                      </a:r>
                      <a:r>
                        <a:rPr lang="en-US" dirty="0" err="1"/>
                        <a:t>fp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16($</a:t>
                      </a:r>
                      <a:r>
                        <a:rPr lang="en-US" dirty="0" err="1"/>
                        <a:t>fp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20($</a:t>
                      </a:r>
                      <a:r>
                        <a:rPr lang="en-US" dirty="0" err="1"/>
                        <a:t>fp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‒4($</a:t>
                      </a:r>
                      <a:r>
                        <a:rPr lang="en-US" dirty="0" err="1"/>
                        <a:t>fp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‒8($</a:t>
                      </a:r>
                      <a:r>
                        <a:rPr lang="en-US" dirty="0" err="1"/>
                        <a:t>fp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‒12($</a:t>
                      </a:r>
                      <a:r>
                        <a:rPr lang="en-US" dirty="0" err="1"/>
                        <a:t>fp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‒16($</a:t>
                      </a:r>
                      <a:r>
                        <a:rPr lang="en-US" dirty="0" err="1"/>
                        <a:t>fp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0935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Arithmetic Expressions 2: Binary Ops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u="sng" dirty="0"/>
              <a:t>Source Code</a:t>
            </a:r>
            <a:r>
              <a:rPr lang="en-US" dirty="0"/>
              <a:t>:  </a:t>
            </a:r>
            <a:r>
              <a:rPr lang="en-US" sz="1000" dirty="0"/>
              <a:t> </a:t>
            </a:r>
            <a:r>
              <a:rPr lang="en-US" dirty="0"/>
              <a:t>E</a:t>
            </a:r>
            <a:r>
              <a:rPr lang="en-US" baseline="-25000" dirty="0"/>
              <a:t>1</a:t>
            </a:r>
            <a:r>
              <a:rPr lang="en-US" dirty="0"/>
              <a:t> + E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u="sng" dirty="0"/>
              <a:t>Code Structure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loc</a:t>
            </a:r>
            <a:r>
              <a:rPr lang="en-US" sz="2400" baseline="-25000" dirty="0"/>
              <a:t>1</a:t>
            </a:r>
            <a:r>
              <a:rPr lang="en-US" sz="2400" dirty="0"/>
              <a:t>  =  </a:t>
            </a:r>
            <a:r>
              <a:rPr lang="en-US" sz="2400" i="1" dirty="0"/>
              <a:t>…value of E1…</a:t>
            </a:r>
          </a:p>
          <a:p>
            <a:pPr marL="0" indent="0">
              <a:buNone/>
            </a:pPr>
            <a:r>
              <a:rPr lang="en-US" sz="2400" i="1" dirty="0"/>
              <a:t>	</a:t>
            </a:r>
            <a:r>
              <a:rPr lang="en-US" sz="2400" dirty="0"/>
              <a:t>loc</a:t>
            </a:r>
            <a:r>
              <a:rPr lang="en-US" sz="2400" baseline="-25000" dirty="0"/>
              <a:t>2</a:t>
            </a:r>
            <a:r>
              <a:rPr lang="en-US" sz="2400" dirty="0"/>
              <a:t>  =  </a:t>
            </a:r>
            <a:r>
              <a:rPr lang="en-US" sz="2400" i="1" dirty="0"/>
              <a:t>…value of E2…</a:t>
            </a:r>
          </a:p>
          <a:p>
            <a:pPr marL="0" indent="0">
              <a:buNone/>
            </a:pPr>
            <a:r>
              <a:rPr lang="en-US" sz="2400" i="1" dirty="0"/>
              <a:t>	</a:t>
            </a:r>
            <a:r>
              <a:rPr lang="en-US" sz="2400" dirty="0" err="1"/>
              <a:t>tmp</a:t>
            </a:r>
            <a:r>
              <a:rPr lang="en-US" sz="2400" dirty="0"/>
              <a:t>  =  loc</a:t>
            </a:r>
            <a:r>
              <a:rPr lang="en-US" sz="2400" baseline="-25000" dirty="0"/>
              <a:t>1</a:t>
            </a:r>
            <a:r>
              <a:rPr lang="en-US" sz="2400" dirty="0"/>
              <a:t> + loc</a:t>
            </a:r>
            <a:r>
              <a:rPr lang="en-US" sz="2400" baseline="-25000" dirty="0"/>
              <a:t>2</a:t>
            </a:r>
          </a:p>
          <a:p>
            <a:pPr marL="0" indent="0">
              <a:buNone/>
            </a:pPr>
            <a:r>
              <a:rPr lang="en-US" i="1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70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0162" y="5219506"/>
            <a:ext cx="3880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5"/>
                </a:solidFill>
              </a:rPr>
              <a:t>temporary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i="1" dirty="0">
                <a:solidFill>
                  <a:schemeClr val="accent5"/>
                </a:solidFill>
              </a:rPr>
              <a:t>contains the value of the expression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383707" y="4342362"/>
            <a:ext cx="398526" cy="877144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514689" y="2952056"/>
            <a:ext cx="650470" cy="418408"/>
          </a:xfrm>
          <a:prstGeom prst="round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514688" y="3505546"/>
            <a:ext cx="650471" cy="418408"/>
          </a:xfrm>
          <a:prstGeom prst="roundRect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454007" y="3903680"/>
            <a:ext cx="632479" cy="418408"/>
          </a:xfrm>
          <a:prstGeom prst="round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230911" y="3923954"/>
            <a:ext cx="653944" cy="418408"/>
          </a:xfrm>
          <a:prstGeom prst="roundRect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endCxn id="20" idx="1"/>
          </p:cNvCxnSpPr>
          <p:nvPr/>
        </p:nvCxnSpPr>
        <p:spPr>
          <a:xfrm flipV="1">
            <a:off x="2182092" y="2626807"/>
            <a:ext cx="3248890" cy="55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6" idx="0"/>
            <a:endCxn id="20" idx="1"/>
          </p:cNvCxnSpPr>
          <p:nvPr/>
        </p:nvCxnSpPr>
        <p:spPr>
          <a:xfrm flipV="1">
            <a:off x="2770247" y="2626807"/>
            <a:ext cx="2660735" cy="12768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30982" y="2426752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loc</a:t>
            </a:r>
            <a:r>
              <a:rPr lang="en-US" sz="2000" baseline="-25000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 E</a:t>
            </a:r>
            <a:r>
              <a:rPr lang="en-US" sz="2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.place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>
            <a:stCxn id="18" idx="3"/>
            <a:endCxn id="26" idx="1"/>
          </p:cNvCxnSpPr>
          <p:nvPr/>
        </p:nvCxnSpPr>
        <p:spPr>
          <a:xfrm flipV="1">
            <a:off x="3884855" y="4023069"/>
            <a:ext cx="2467392" cy="11008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52247" y="3823014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loc</a:t>
            </a:r>
            <a:r>
              <a:rPr lang="en-US" sz="2000" baseline="-25000" dirty="0">
                <a:solidFill>
                  <a:srgbClr val="0000FF"/>
                </a:solidFill>
              </a:rPr>
              <a:t>2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 E</a:t>
            </a:r>
            <a:r>
              <a:rPr lang="en-US" sz="20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.place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2182092" y="4017818"/>
            <a:ext cx="4156363" cy="1060527"/>
          </a:xfrm>
          <a:custGeom>
            <a:avLst/>
            <a:gdLst>
              <a:gd name="connsiteX0" fmla="*/ 0 w 4281055"/>
              <a:gd name="connsiteY0" fmla="*/ 124691 h 1060527"/>
              <a:gd name="connsiteX1" fmla="*/ 914400 w 4281055"/>
              <a:gd name="connsiteY1" fmla="*/ 1059873 h 1060527"/>
              <a:gd name="connsiteX2" fmla="*/ 4281055 w 4281055"/>
              <a:gd name="connsiteY2" fmla="*/ 0 h 106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1055" h="1060527">
                <a:moveTo>
                  <a:pt x="0" y="124691"/>
                </a:moveTo>
                <a:cubicBezTo>
                  <a:pt x="100445" y="602673"/>
                  <a:pt x="200891" y="1080655"/>
                  <a:pt x="914400" y="1059873"/>
                </a:cubicBezTo>
                <a:cubicBezTo>
                  <a:pt x="1627909" y="1039091"/>
                  <a:pt x="2954482" y="519545"/>
                  <a:pt x="4281055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0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8" grpId="0" animBg="1"/>
      <p:bldP spid="20" grpId="0"/>
      <p:bldP spid="26" grpId="0"/>
      <p:bldP spid="3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628650" y="1416818"/>
            <a:ext cx="7886700" cy="4760145"/>
          </a:xfrm>
        </p:spPr>
        <p:txBody>
          <a:bodyPr>
            <a:normAutofit lnSpcReduction="10000"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codeGen_expr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(E,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lr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)          /*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E.nodetype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== PLUS */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{ 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if (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lr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== </a:t>
            </a:r>
            <a:r>
              <a:rPr lang="en-US" sz="2000" i="1" dirty="0" err="1">
                <a:solidFill>
                  <a:schemeClr val="accent5"/>
                </a:solidFill>
                <a:latin typeface="Arial" charset="0"/>
                <a:cs typeface="Arial" charset="0"/>
                <a:sym typeface="Symbol" pitchFamily="18" charset="2"/>
              </a:rPr>
              <a:t>L_value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) {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    ERROR;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}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else {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   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codeGen_expr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(E</a:t>
            </a:r>
            <a:r>
              <a:rPr lang="en-US" sz="2000" baseline="-25000" dirty="0">
                <a:latin typeface="Arial" charset="0"/>
                <a:cs typeface="Arial" charset="0"/>
                <a:sym typeface="Symbol" pitchFamily="18" charset="2"/>
              </a:rPr>
              <a:t>1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, </a:t>
            </a:r>
            <a:r>
              <a:rPr lang="en-US" sz="2000" i="1" dirty="0" err="1">
                <a:solidFill>
                  <a:schemeClr val="accent5"/>
                </a:solidFill>
                <a:latin typeface="Arial" charset="0"/>
                <a:cs typeface="Arial" charset="0"/>
                <a:sym typeface="Symbol" pitchFamily="18" charset="2"/>
              </a:rPr>
              <a:t>R_value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); 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   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codeGen_expr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(E</a:t>
            </a:r>
            <a:r>
              <a:rPr lang="en-US" sz="2000" baseline="-25000" dirty="0">
                <a:latin typeface="Arial" charset="0"/>
                <a:cs typeface="Arial" charset="0"/>
                <a:sym typeface="Symbol" pitchFamily="18" charset="2"/>
              </a:rPr>
              <a:t>2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, </a:t>
            </a:r>
            <a:r>
              <a:rPr lang="en-US" sz="2000" i="1" dirty="0" err="1">
                <a:solidFill>
                  <a:schemeClr val="accent5"/>
                </a:solidFill>
                <a:latin typeface="Arial" charset="0"/>
                <a:cs typeface="Arial" charset="0"/>
                <a:sym typeface="Symbol" pitchFamily="18" charset="2"/>
              </a:rPr>
              <a:t>R_value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); 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   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E.place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= </a:t>
            </a:r>
            <a:r>
              <a:rPr lang="en-US" sz="2000" i="1" dirty="0" err="1">
                <a:latin typeface="Arial" charset="0"/>
                <a:cs typeface="Arial" charset="0"/>
                <a:sym typeface="Symbol" pitchFamily="18" charset="2"/>
              </a:rPr>
              <a:t>newtemp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(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E.type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); 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   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E.code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= E</a:t>
            </a:r>
            <a:r>
              <a:rPr lang="en-US" sz="2000" baseline="-25000" dirty="0">
                <a:latin typeface="Arial" charset="0"/>
                <a:cs typeface="Arial" charset="0"/>
                <a:sym typeface="Symbol" pitchFamily="18" charset="2"/>
              </a:rPr>
              <a:t>1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.code 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            E</a:t>
            </a:r>
            <a:r>
              <a:rPr lang="en-US" sz="2000" baseline="-25000" dirty="0">
                <a:latin typeface="Arial" charset="0"/>
                <a:cs typeface="Arial" charset="0"/>
                <a:sym typeface="Symbol" pitchFamily="18" charset="2"/>
              </a:rPr>
              <a:t>2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.code 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            </a:t>
            </a:r>
            <a:r>
              <a:rPr lang="en-US" sz="2000" i="1" dirty="0" err="1">
                <a:latin typeface="Arial" charset="0"/>
                <a:cs typeface="Arial" charset="0"/>
                <a:sym typeface="Symbol" pitchFamily="18" charset="2"/>
              </a:rPr>
              <a:t>newinstr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(</a:t>
            </a:r>
            <a:r>
              <a:rPr lang="en-US" sz="2000" b="1" cap="small" dirty="0">
                <a:solidFill>
                  <a:srgbClr val="7030A0"/>
                </a:solidFill>
                <a:latin typeface="Arial" charset="0"/>
                <a:cs typeface="Arial" charset="0"/>
                <a:sym typeface="Symbol" pitchFamily="18" charset="2"/>
              </a:rPr>
              <a:t>plus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, E</a:t>
            </a:r>
            <a:r>
              <a:rPr lang="en-US" sz="2000" baseline="-25000" dirty="0">
                <a:latin typeface="Arial" charset="0"/>
                <a:cs typeface="Arial" charset="0"/>
                <a:sym typeface="Symbol" pitchFamily="18" charset="2"/>
              </a:rPr>
              <a:t>1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.place, E</a:t>
            </a:r>
            <a:r>
              <a:rPr lang="en-US" sz="2000" baseline="-25000" dirty="0">
                <a:latin typeface="Arial" charset="0"/>
                <a:cs typeface="Arial" charset="0"/>
                <a:sym typeface="Symbol" pitchFamily="18" charset="2"/>
              </a:rPr>
              <a:t>2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.place,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E.place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); 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}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}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225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E1F9D4-A0BF-4113-993E-8C4906ECEAF0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en-US" sz="1000"/>
          </a:p>
        </p:txBody>
      </p:sp>
      <p:sp>
        <p:nvSpPr>
          <p:cNvPr id="10" name="TextBox 9"/>
          <p:cNvSpPr txBox="1"/>
          <p:nvPr/>
        </p:nvSpPr>
        <p:spPr>
          <a:xfrm>
            <a:off x="3123667" y="535688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42641" y="5356889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src1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47006" y="5351064"/>
            <a:ext cx="5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dest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94823" y="5356460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src2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365760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dirty="0"/>
              <a:t>Arithmetic Expressions 2: Binary Ops</a:t>
            </a:r>
          </a:p>
        </p:txBody>
      </p:sp>
      <p:sp>
        <p:nvSpPr>
          <p:cNvPr id="14" name="Oval 23"/>
          <p:cNvSpPr>
            <a:spLocks noChangeArrowheads="1"/>
          </p:cNvSpPr>
          <p:nvPr/>
        </p:nvSpPr>
        <p:spPr bwMode="auto">
          <a:xfrm>
            <a:off x="7529885" y="2942803"/>
            <a:ext cx="301752" cy="30175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 i="0" dirty="0">
                <a:sym typeface="Symbol" panose="05050102010706020507" pitchFamily="18" charset="2"/>
              </a:rPr>
              <a:t>+</a:t>
            </a:r>
          </a:p>
        </p:txBody>
      </p:sp>
      <p:cxnSp>
        <p:nvCxnSpPr>
          <p:cNvPr id="18" name="AutoShape 26"/>
          <p:cNvCxnSpPr>
            <a:cxnSpLocks noChangeShapeType="1"/>
            <a:stCxn id="14" idx="3"/>
            <a:endCxn id="25" idx="0"/>
          </p:cNvCxnSpPr>
          <p:nvPr/>
        </p:nvCxnSpPr>
        <p:spPr bwMode="auto">
          <a:xfrm flipH="1">
            <a:off x="7300073" y="3200364"/>
            <a:ext cx="274003" cy="7071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7"/>
          <p:cNvCxnSpPr>
            <a:cxnSpLocks noChangeShapeType="1"/>
            <a:stCxn id="14" idx="5"/>
            <a:endCxn id="26" idx="0"/>
          </p:cNvCxnSpPr>
          <p:nvPr/>
        </p:nvCxnSpPr>
        <p:spPr bwMode="auto">
          <a:xfrm>
            <a:off x="7787446" y="3200364"/>
            <a:ext cx="298413" cy="7071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7185461" y="2887678"/>
            <a:ext cx="304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800" i="0" dirty="0"/>
              <a:t>E</a:t>
            </a:r>
          </a:p>
        </p:txBody>
      </p:sp>
      <p:sp>
        <p:nvSpPr>
          <p:cNvPr id="24" name="Text Box 51"/>
          <p:cNvSpPr txBox="1">
            <a:spLocks noChangeArrowheads="1"/>
          </p:cNvSpPr>
          <p:nvPr/>
        </p:nvSpPr>
        <p:spPr bwMode="auto">
          <a:xfrm>
            <a:off x="6868391" y="2205920"/>
            <a:ext cx="15447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en-US" altLang="en-US" sz="2000" i="0" dirty="0"/>
              <a:t>E </a:t>
            </a:r>
            <a:r>
              <a:rPr lang="en-US" altLang="en-US" sz="2000" i="0" dirty="0">
                <a:sym typeface="Symbol" panose="05050102010706020507" pitchFamily="18" charset="2"/>
              </a:rPr>
              <a:t>  E</a:t>
            </a:r>
            <a:r>
              <a:rPr lang="en-US" altLang="en-US" sz="2000" i="0" baseline="-25000" dirty="0"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ym typeface="Symbol" panose="05050102010706020507" pitchFamily="18" charset="2"/>
              </a:rPr>
              <a:t> + E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sz="2000" i="0" dirty="0">
                <a:sym typeface="Symbol" panose="05050102010706020507" pitchFamily="18" charset="2"/>
              </a:rPr>
              <a:t> </a:t>
            </a:r>
            <a:r>
              <a:rPr lang="en-US" altLang="en-US" sz="2000" i="0" dirty="0"/>
              <a:t> </a:t>
            </a:r>
          </a:p>
        </p:txBody>
      </p:sp>
      <p:sp>
        <p:nvSpPr>
          <p:cNvPr id="25" name="AutoShape 21"/>
          <p:cNvSpPr>
            <a:spLocks noChangeArrowheads="1"/>
          </p:cNvSpPr>
          <p:nvPr/>
        </p:nvSpPr>
        <p:spPr bwMode="auto">
          <a:xfrm>
            <a:off x="6972759" y="3907496"/>
            <a:ext cx="654628" cy="713509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 i="0" dirty="0">
                <a:sym typeface="Symbol" panose="05050102010706020507" pitchFamily="18" charset="2"/>
              </a:rPr>
              <a:t>E</a:t>
            </a:r>
            <a:r>
              <a:rPr lang="en-US" altLang="en-US" sz="1800" i="0" baseline="-25000" dirty="0"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6" name="AutoShape 21"/>
          <p:cNvSpPr>
            <a:spLocks noChangeArrowheads="1"/>
          </p:cNvSpPr>
          <p:nvPr/>
        </p:nvSpPr>
        <p:spPr bwMode="auto">
          <a:xfrm>
            <a:off x="7758545" y="3907496"/>
            <a:ext cx="654628" cy="713509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 i="0" dirty="0">
                <a:sym typeface="Symbol" panose="05050102010706020507" pitchFamily="18" charset="2"/>
              </a:rPr>
              <a:t>E</a:t>
            </a:r>
            <a:r>
              <a:rPr lang="en-US" altLang="en-US" sz="1800" baseline="-25000" dirty="0">
                <a:sym typeface="Symbol" panose="05050102010706020507" pitchFamily="18" charset="2"/>
              </a:rPr>
              <a:t>2</a:t>
            </a:r>
            <a:endParaRPr lang="en-US" altLang="en-US" sz="1800" i="0" baseline="-25000" dirty="0">
              <a:sym typeface="Symbol" panose="05050102010706020507" pitchFamily="18" charset="2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407781" y="6033599"/>
            <a:ext cx="4675909" cy="450273"/>
          </a:xfrm>
          <a:prstGeom prst="roundRect">
            <a:avLst/>
          </a:prstGeom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r>
              <a:rPr lang="en-US" i="1" dirty="0">
                <a:solidFill>
                  <a:srgbClr val="FF9933"/>
                </a:solidFill>
                <a:latin typeface="Arial" charset="0"/>
                <a:cs typeface="Arial" charset="0"/>
                <a:sym typeface="Symbol" pitchFamily="18" charset="2"/>
              </a:rPr>
              <a:t>other binary arithmetic operators are similar</a:t>
            </a:r>
          </a:p>
        </p:txBody>
      </p:sp>
    </p:spTree>
    <p:extLst>
      <p:ext uri="{BB962C8B-B14F-4D97-AF65-F5344CB8AC3E}">
        <p14:creationId xmlns:p14="http://schemas.microsoft.com/office/powerpoint/2010/main" val="41430118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Consider the statement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US" sz="4400" dirty="0" err="1"/>
              <a:t>avg</a:t>
            </a:r>
            <a:r>
              <a:rPr lang="en-US" sz="4400" dirty="0"/>
              <a:t> =  (max + min)/2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Construct the AST for this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Show the three-address code at each node of your AST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Based on your answer to part 2 of this problem, indicate the values of the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place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code</a:t>
            </a:r>
            <a:r>
              <a:rPr lang="en-US" sz="2400" dirty="0"/>
              <a:t> fields at each node of your 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5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E7712-B0E0-41A7-9275-1FAFDDA2C466}" type="slidenum">
              <a:rPr lang="en-US" altLang="en-US" smtClean="0"/>
              <a:pPr>
                <a:defRPr/>
              </a:pPr>
              <a:t>73</a:t>
            </a:fld>
            <a:endParaRPr lang="en-US" altLang="en-US"/>
          </a:p>
        </p:txBody>
      </p:sp>
      <p:sp>
        <p:nvSpPr>
          <p:cNvPr id="9" name="Oval 8"/>
          <p:cNvSpPr/>
          <p:nvPr/>
        </p:nvSpPr>
        <p:spPr>
          <a:xfrm>
            <a:off x="611779" y="5476204"/>
            <a:ext cx="640080" cy="64008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2000" dirty="0"/>
              <a:t>max</a:t>
            </a:r>
          </a:p>
        </p:txBody>
      </p:sp>
      <p:sp>
        <p:nvSpPr>
          <p:cNvPr id="10" name="Oval 9"/>
          <p:cNvSpPr/>
          <p:nvPr/>
        </p:nvSpPr>
        <p:spPr>
          <a:xfrm>
            <a:off x="3147161" y="5476204"/>
            <a:ext cx="640080" cy="64008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2000" dirty="0"/>
              <a:t>min</a:t>
            </a:r>
          </a:p>
        </p:txBody>
      </p:sp>
      <p:sp>
        <p:nvSpPr>
          <p:cNvPr id="11" name="Oval 10"/>
          <p:cNvSpPr/>
          <p:nvPr/>
        </p:nvSpPr>
        <p:spPr>
          <a:xfrm>
            <a:off x="1886397" y="4173877"/>
            <a:ext cx="640080" cy="64008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 anchorCtr="1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3" name="Oval 12"/>
          <p:cNvSpPr/>
          <p:nvPr/>
        </p:nvSpPr>
        <p:spPr>
          <a:xfrm>
            <a:off x="3647579" y="2935491"/>
            <a:ext cx="640080" cy="64008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45720" rtlCol="0" anchor="ctr"/>
          <a:lstStyle/>
          <a:p>
            <a:pPr algn="ctr"/>
            <a:r>
              <a:rPr lang="en-US" sz="2800" dirty="0"/>
              <a:t>/</a:t>
            </a:r>
          </a:p>
        </p:txBody>
      </p:sp>
      <p:sp>
        <p:nvSpPr>
          <p:cNvPr id="15" name="Oval 14"/>
          <p:cNvSpPr/>
          <p:nvPr/>
        </p:nvSpPr>
        <p:spPr>
          <a:xfrm>
            <a:off x="6291099" y="4143782"/>
            <a:ext cx="640080" cy="64008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cxnSp>
        <p:nvCxnSpPr>
          <p:cNvPr id="18" name="Straight Connector 17"/>
          <p:cNvCxnSpPr>
            <a:stCxn id="9" idx="7"/>
            <a:endCxn id="11" idx="3"/>
          </p:cNvCxnSpPr>
          <p:nvPr/>
        </p:nvCxnSpPr>
        <p:spPr>
          <a:xfrm flipV="1">
            <a:off x="1158121" y="4720219"/>
            <a:ext cx="822014" cy="849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1"/>
            <a:endCxn id="11" idx="5"/>
          </p:cNvCxnSpPr>
          <p:nvPr/>
        </p:nvCxnSpPr>
        <p:spPr>
          <a:xfrm flipH="1" flipV="1">
            <a:off x="2432739" y="4720219"/>
            <a:ext cx="808160" cy="849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7"/>
            <a:endCxn id="13" idx="3"/>
          </p:cNvCxnSpPr>
          <p:nvPr/>
        </p:nvCxnSpPr>
        <p:spPr>
          <a:xfrm flipV="1">
            <a:off x="2432739" y="3481833"/>
            <a:ext cx="1308578" cy="785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1"/>
            <a:endCxn id="13" idx="5"/>
          </p:cNvCxnSpPr>
          <p:nvPr/>
        </p:nvCxnSpPr>
        <p:spPr>
          <a:xfrm flipH="1" flipV="1">
            <a:off x="4193921" y="3481833"/>
            <a:ext cx="2190916" cy="7556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104671" y="6063097"/>
            <a:ext cx="1348568" cy="3948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‒ NULL ‒ 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015244" y="4765186"/>
            <a:ext cx="2024594" cy="3931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2000" dirty="0"/>
              <a:t>tmp0 = max + min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441176" y="5041210"/>
            <a:ext cx="1348568" cy="3948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tmp1 = 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457951" y="2943909"/>
            <a:ext cx="2324806" cy="9288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Ins="0" rtlCol="0" anchor="ctr"/>
          <a:lstStyle/>
          <a:p>
            <a:pPr>
              <a:lnSpc>
                <a:spcPts val="2200"/>
              </a:lnSpc>
            </a:pPr>
            <a:r>
              <a:rPr lang="en-US" sz="2000" dirty="0"/>
              <a:t>tmp0 = max + min</a:t>
            </a:r>
          </a:p>
          <a:p>
            <a:pPr>
              <a:lnSpc>
                <a:spcPts val="2200"/>
              </a:lnSpc>
            </a:pPr>
            <a:r>
              <a:rPr lang="en-US" sz="2000" dirty="0"/>
              <a:t>tmp1 = 2</a:t>
            </a:r>
          </a:p>
          <a:p>
            <a:pPr>
              <a:lnSpc>
                <a:spcPts val="2200"/>
              </a:lnSpc>
            </a:pPr>
            <a:r>
              <a:rPr lang="en-US" sz="2000" dirty="0"/>
              <a:t>tmp2 = tmp0 / tmp1</a:t>
            </a:r>
          </a:p>
        </p:txBody>
      </p:sp>
      <p:sp>
        <p:nvSpPr>
          <p:cNvPr id="26" name="Title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 - solution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1260708" y="5449105"/>
            <a:ext cx="1190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code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place</a:t>
            </a:r>
            <a:r>
              <a:rPr lang="en-US" dirty="0"/>
              <a:t>: max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99290" y="4144122"/>
            <a:ext cx="129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code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place</a:t>
            </a:r>
            <a:r>
              <a:rPr lang="en-US" dirty="0"/>
              <a:t>: tmp0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98043" y="5425903"/>
            <a:ext cx="1157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code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place</a:t>
            </a:r>
            <a:r>
              <a:rPr lang="en-US" dirty="0"/>
              <a:t>: min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40374" y="2900299"/>
            <a:ext cx="129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code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place</a:t>
            </a:r>
            <a:r>
              <a:rPr lang="en-US" dirty="0"/>
              <a:t>: tmp2</a:t>
            </a:r>
          </a:p>
        </p:txBody>
      </p:sp>
      <p:sp>
        <p:nvSpPr>
          <p:cNvPr id="35" name="Oval 34"/>
          <p:cNvSpPr/>
          <p:nvPr/>
        </p:nvSpPr>
        <p:spPr>
          <a:xfrm>
            <a:off x="703183" y="2751794"/>
            <a:ext cx="640080" cy="64008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137160" rIns="0" rtlCol="0" anchor="ctr"/>
          <a:lstStyle/>
          <a:p>
            <a:pPr algn="ctr"/>
            <a:r>
              <a:rPr lang="en-US" sz="2000" dirty="0" err="1"/>
              <a:t>avg</a:t>
            </a:r>
            <a:endParaRPr lang="en-US" sz="2000" dirty="0"/>
          </a:p>
        </p:txBody>
      </p:sp>
      <p:sp>
        <p:nvSpPr>
          <p:cNvPr id="41" name="Oval 40"/>
          <p:cNvSpPr/>
          <p:nvPr/>
        </p:nvSpPr>
        <p:spPr>
          <a:xfrm>
            <a:off x="2194505" y="1790155"/>
            <a:ext cx="640080" cy="64008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45720" rtlCol="0" anchor="ctr"/>
          <a:lstStyle/>
          <a:p>
            <a:pPr algn="ctr"/>
            <a:r>
              <a:rPr lang="en-US" sz="2800" dirty="0"/>
              <a:t>=</a:t>
            </a:r>
          </a:p>
        </p:txBody>
      </p:sp>
      <p:cxnSp>
        <p:nvCxnSpPr>
          <p:cNvPr id="43" name="Straight Connector 42"/>
          <p:cNvCxnSpPr>
            <a:stCxn id="35" idx="7"/>
            <a:endCxn id="41" idx="3"/>
          </p:cNvCxnSpPr>
          <p:nvPr/>
        </p:nvCxnSpPr>
        <p:spPr>
          <a:xfrm flipV="1">
            <a:off x="1249525" y="2336497"/>
            <a:ext cx="1038718" cy="50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1"/>
            <a:endCxn id="41" idx="5"/>
          </p:cNvCxnSpPr>
          <p:nvPr/>
        </p:nvCxnSpPr>
        <p:spPr>
          <a:xfrm flipH="1" flipV="1">
            <a:off x="2740847" y="2336497"/>
            <a:ext cx="1000470" cy="6927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488251" y="6116284"/>
            <a:ext cx="1348568" cy="3948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‒ NULL ‒ </a:t>
            </a:r>
          </a:p>
        </p:txBody>
      </p:sp>
      <p:sp>
        <p:nvSpPr>
          <p:cNvPr id="27" name="Freeform 26"/>
          <p:cNvSpPr/>
          <p:nvPr/>
        </p:nvSpPr>
        <p:spPr>
          <a:xfrm>
            <a:off x="4440884" y="5623731"/>
            <a:ext cx="676143" cy="439366"/>
          </a:xfrm>
          <a:custGeom>
            <a:avLst/>
            <a:gdLst>
              <a:gd name="connsiteX0" fmla="*/ 0 w 676143"/>
              <a:gd name="connsiteY0" fmla="*/ 10389 h 439366"/>
              <a:gd name="connsiteX1" fmla="*/ 609600 w 676143"/>
              <a:gd name="connsiteY1" fmla="*/ 55544 h 439366"/>
              <a:gd name="connsiteX2" fmla="*/ 632178 w 676143"/>
              <a:gd name="connsiteY2" fmla="*/ 439366 h 43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143" h="439366">
                <a:moveTo>
                  <a:pt x="0" y="10389"/>
                </a:moveTo>
                <a:cubicBezTo>
                  <a:pt x="252118" y="-2782"/>
                  <a:pt x="504237" y="-15952"/>
                  <a:pt x="609600" y="55544"/>
                </a:cubicBezTo>
                <a:cubicBezTo>
                  <a:pt x="714963" y="127040"/>
                  <a:pt x="673570" y="283203"/>
                  <a:pt x="632178" y="43936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1908226" y="5641314"/>
            <a:ext cx="676143" cy="439366"/>
          </a:xfrm>
          <a:custGeom>
            <a:avLst/>
            <a:gdLst>
              <a:gd name="connsiteX0" fmla="*/ 0 w 676143"/>
              <a:gd name="connsiteY0" fmla="*/ 10389 h 439366"/>
              <a:gd name="connsiteX1" fmla="*/ 609600 w 676143"/>
              <a:gd name="connsiteY1" fmla="*/ 55544 h 439366"/>
              <a:gd name="connsiteX2" fmla="*/ 632178 w 676143"/>
              <a:gd name="connsiteY2" fmla="*/ 439366 h 43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143" h="439366">
                <a:moveTo>
                  <a:pt x="0" y="10389"/>
                </a:moveTo>
                <a:cubicBezTo>
                  <a:pt x="252118" y="-2782"/>
                  <a:pt x="504237" y="-15952"/>
                  <a:pt x="609600" y="55544"/>
                </a:cubicBezTo>
                <a:cubicBezTo>
                  <a:pt x="714963" y="127040"/>
                  <a:pt x="673570" y="283203"/>
                  <a:pt x="632178" y="43936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13548" y="4146668"/>
            <a:ext cx="1157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code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place</a:t>
            </a:r>
            <a:r>
              <a:rPr lang="en-US" dirty="0"/>
              <a:t>: min</a:t>
            </a:r>
          </a:p>
        </p:txBody>
      </p:sp>
      <p:sp>
        <p:nvSpPr>
          <p:cNvPr id="53" name="Freeform 52"/>
          <p:cNvSpPr/>
          <p:nvPr/>
        </p:nvSpPr>
        <p:spPr>
          <a:xfrm>
            <a:off x="7556389" y="4344496"/>
            <a:ext cx="695789" cy="696714"/>
          </a:xfrm>
          <a:custGeom>
            <a:avLst/>
            <a:gdLst>
              <a:gd name="connsiteX0" fmla="*/ 0 w 676143"/>
              <a:gd name="connsiteY0" fmla="*/ 10389 h 439366"/>
              <a:gd name="connsiteX1" fmla="*/ 609600 w 676143"/>
              <a:gd name="connsiteY1" fmla="*/ 55544 h 439366"/>
              <a:gd name="connsiteX2" fmla="*/ 632178 w 676143"/>
              <a:gd name="connsiteY2" fmla="*/ 439366 h 43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143" h="439366">
                <a:moveTo>
                  <a:pt x="0" y="10389"/>
                </a:moveTo>
                <a:cubicBezTo>
                  <a:pt x="252118" y="-2782"/>
                  <a:pt x="504237" y="-15952"/>
                  <a:pt x="609600" y="55544"/>
                </a:cubicBezTo>
                <a:cubicBezTo>
                  <a:pt x="714963" y="127040"/>
                  <a:pt x="673570" y="283203"/>
                  <a:pt x="632178" y="43936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3159359" y="4173877"/>
            <a:ext cx="1086561" cy="587476"/>
          </a:xfrm>
          <a:custGeom>
            <a:avLst/>
            <a:gdLst>
              <a:gd name="connsiteX0" fmla="*/ 0 w 1027289"/>
              <a:gd name="connsiteY0" fmla="*/ 106699 h 400210"/>
              <a:gd name="connsiteX1" fmla="*/ 677333 w 1027289"/>
              <a:gd name="connsiteY1" fmla="*/ 16388 h 400210"/>
              <a:gd name="connsiteX2" fmla="*/ 1027289 w 1027289"/>
              <a:gd name="connsiteY2" fmla="*/ 400210 h 40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7289" h="400210">
                <a:moveTo>
                  <a:pt x="0" y="106699"/>
                </a:moveTo>
                <a:cubicBezTo>
                  <a:pt x="253059" y="37084"/>
                  <a:pt x="506118" y="-32531"/>
                  <a:pt x="677333" y="16388"/>
                </a:cubicBezTo>
                <a:cubicBezTo>
                  <a:pt x="848548" y="65307"/>
                  <a:pt x="937918" y="232758"/>
                  <a:pt x="1027289" y="40021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89750" y="3071836"/>
            <a:ext cx="1568200" cy="15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4389528" y="1336947"/>
            <a:ext cx="2568643" cy="11779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Ins="0" rtlCol="0" anchor="ctr"/>
          <a:lstStyle/>
          <a:p>
            <a:pPr>
              <a:lnSpc>
                <a:spcPts val="2200"/>
              </a:lnSpc>
            </a:pPr>
            <a:r>
              <a:rPr lang="en-US" sz="2000" dirty="0"/>
              <a:t>tmp0 = max + min</a:t>
            </a:r>
          </a:p>
          <a:p>
            <a:pPr>
              <a:lnSpc>
                <a:spcPts val="2200"/>
              </a:lnSpc>
            </a:pPr>
            <a:r>
              <a:rPr lang="en-US" sz="2000" dirty="0"/>
              <a:t>tmp1 = 2</a:t>
            </a:r>
          </a:p>
          <a:p>
            <a:pPr>
              <a:lnSpc>
                <a:spcPts val="2200"/>
              </a:lnSpc>
            </a:pPr>
            <a:r>
              <a:rPr lang="en-US" sz="2000" dirty="0"/>
              <a:t>tmp2 = tmp0 / tmp1</a:t>
            </a:r>
          </a:p>
          <a:p>
            <a:pPr>
              <a:lnSpc>
                <a:spcPts val="2200"/>
              </a:lnSpc>
            </a:pPr>
            <a:r>
              <a:rPr lang="en-US" sz="2000" dirty="0" err="1"/>
              <a:t>avg</a:t>
            </a:r>
            <a:r>
              <a:rPr lang="en-US" sz="2000" dirty="0"/>
              <a:t> = tmp2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21887" y="1740161"/>
            <a:ext cx="1116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code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place: n/a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461967" y="1593908"/>
            <a:ext cx="927561" cy="34193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4501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508000" y="1412419"/>
            <a:ext cx="2171488" cy="35993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 - solution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74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0723" y="3021080"/>
          <a:ext cx="125876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97377" y="3133969"/>
          <a:ext cx="628651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src1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src2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dest</a:t>
                      </a:r>
                      <a:endParaRPr lang="en-US" sz="1400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225382" y="5615873"/>
            <a:ext cx="707179" cy="4967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max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29293" y="5615873"/>
            <a:ext cx="707179" cy="4967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00349" y="5615871"/>
            <a:ext cx="707179" cy="4967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tmp1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4260" y="5615870"/>
            <a:ext cx="707179" cy="4967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tmp2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64821" y="5615872"/>
            <a:ext cx="707179" cy="4967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tmp0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08171" y="5614463"/>
            <a:ext cx="707179" cy="4967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avg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457" y="5262653"/>
            <a:ext cx="1078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</a:t>
            </a:r>
          </a:p>
          <a:p>
            <a:r>
              <a:rPr lang="en-US" sz="2400" dirty="0"/>
              <a:t>table</a:t>
            </a:r>
          </a:p>
          <a:p>
            <a:r>
              <a:rPr lang="en-US" sz="2400" dirty="0"/>
              <a:t>entries</a:t>
            </a:r>
          </a:p>
        </p:txBody>
      </p:sp>
      <p:sp>
        <p:nvSpPr>
          <p:cNvPr id="26" name="Freeform 25"/>
          <p:cNvSpPr/>
          <p:nvPr/>
        </p:nvSpPr>
        <p:spPr>
          <a:xfrm>
            <a:off x="841898" y="3578578"/>
            <a:ext cx="682102" cy="2032000"/>
          </a:xfrm>
          <a:custGeom>
            <a:avLst/>
            <a:gdLst>
              <a:gd name="connsiteX0" fmla="*/ 682102 w 682102"/>
              <a:gd name="connsiteY0" fmla="*/ 0 h 2032000"/>
              <a:gd name="connsiteX1" fmla="*/ 4769 w 682102"/>
              <a:gd name="connsiteY1" fmla="*/ 519289 h 2032000"/>
              <a:gd name="connsiteX2" fmla="*/ 433746 w 682102"/>
              <a:gd name="connsiteY2" fmla="*/ 203200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102" h="2032000">
                <a:moveTo>
                  <a:pt x="682102" y="0"/>
                </a:moveTo>
                <a:cubicBezTo>
                  <a:pt x="364132" y="90311"/>
                  <a:pt x="46162" y="180622"/>
                  <a:pt x="4769" y="519289"/>
                </a:cubicBezTo>
                <a:cubicBezTo>
                  <a:pt x="-36624" y="857956"/>
                  <a:pt x="198561" y="1444978"/>
                  <a:pt x="433746" y="203200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078603" y="3973689"/>
            <a:ext cx="1450108" cy="1625600"/>
          </a:xfrm>
          <a:custGeom>
            <a:avLst/>
            <a:gdLst>
              <a:gd name="connsiteX0" fmla="*/ 445397 w 1450108"/>
              <a:gd name="connsiteY0" fmla="*/ 0 h 1625600"/>
              <a:gd name="connsiteX1" fmla="*/ 50286 w 1450108"/>
              <a:gd name="connsiteY1" fmla="*/ 677333 h 1625600"/>
              <a:gd name="connsiteX2" fmla="*/ 1450108 w 1450108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0108" h="1625600">
                <a:moveTo>
                  <a:pt x="445397" y="0"/>
                </a:moveTo>
                <a:cubicBezTo>
                  <a:pt x="164115" y="203200"/>
                  <a:pt x="-117166" y="406400"/>
                  <a:pt x="50286" y="677333"/>
                </a:cubicBezTo>
                <a:cubicBezTo>
                  <a:pt x="217738" y="948266"/>
                  <a:pt x="833923" y="1286933"/>
                  <a:pt x="1450108" y="162560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551289" y="4312356"/>
            <a:ext cx="1298222" cy="1320800"/>
          </a:xfrm>
          <a:custGeom>
            <a:avLst/>
            <a:gdLst>
              <a:gd name="connsiteX0" fmla="*/ 0 w 1298222"/>
              <a:gd name="connsiteY0" fmla="*/ 0 h 1320800"/>
              <a:gd name="connsiteX1" fmla="*/ 451555 w 1298222"/>
              <a:gd name="connsiteY1" fmla="*/ 158044 h 1320800"/>
              <a:gd name="connsiteX2" fmla="*/ 530578 w 1298222"/>
              <a:gd name="connsiteY2" fmla="*/ 869244 h 1320800"/>
              <a:gd name="connsiteX3" fmla="*/ 1298222 w 1298222"/>
              <a:gd name="connsiteY3" fmla="*/ 132080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8222" h="1320800">
                <a:moveTo>
                  <a:pt x="0" y="0"/>
                </a:moveTo>
                <a:cubicBezTo>
                  <a:pt x="181562" y="6585"/>
                  <a:pt x="363125" y="13170"/>
                  <a:pt x="451555" y="158044"/>
                </a:cubicBezTo>
                <a:cubicBezTo>
                  <a:pt x="539985" y="302918"/>
                  <a:pt x="389467" y="675451"/>
                  <a:pt x="530578" y="869244"/>
                </a:cubicBezTo>
                <a:cubicBezTo>
                  <a:pt x="671689" y="1063037"/>
                  <a:pt x="984955" y="1191918"/>
                  <a:pt x="1298222" y="132080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375494" y="1412419"/>
            <a:ext cx="2406954" cy="1219019"/>
          </a:xfrm>
          <a:prstGeom prst="round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Ins="0" rtlCol="0" anchor="ctr"/>
          <a:lstStyle/>
          <a:p>
            <a:pPr>
              <a:lnSpc>
                <a:spcPts val="2200"/>
              </a:lnSpc>
            </a:pPr>
            <a:r>
              <a:rPr lang="en-US" sz="2000" dirty="0"/>
              <a:t>tmp0 = max + min</a:t>
            </a:r>
          </a:p>
          <a:p>
            <a:pPr>
              <a:lnSpc>
                <a:spcPts val="2200"/>
              </a:lnSpc>
            </a:pPr>
            <a:r>
              <a:rPr lang="en-US" sz="2000" dirty="0"/>
              <a:t>tmp1 = 2</a:t>
            </a:r>
          </a:p>
          <a:p>
            <a:pPr>
              <a:lnSpc>
                <a:spcPts val="2200"/>
              </a:lnSpc>
            </a:pPr>
            <a:r>
              <a:rPr lang="en-US" sz="2000" dirty="0"/>
              <a:t>tmp2 = tmp0 / tmp1</a:t>
            </a:r>
          </a:p>
          <a:p>
            <a:pPr>
              <a:lnSpc>
                <a:spcPts val="2200"/>
              </a:lnSpc>
            </a:pPr>
            <a:r>
              <a:rPr lang="en-US" sz="2000" dirty="0" err="1"/>
              <a:t>avg</a:t>
            </a:r>
            <a:r>
              <a:rPr lang="en-US" sz="2000" dirty="0"/>
              <a:t> = tmp2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078603" y="5427271"/>
            <a:ext cx="7715441" cy="849862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045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476294" y="1702539"/>
            <a:ext cx="2171488" cy="35993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 - solution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75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0723" y="3021080"/>
          <a:ext cx="125876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97377" y="3133969"/>
          <a:ext cx="628651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src1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src2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dest</a:t>
                      </a:r>
                      <a:endParaRPr lang="en-US" sz="1400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313235" y="3021080"/>
          <a:ext cx="125876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225382" y="5615873"/>
            <a:ext cx="707179" cy="4967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max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29293" y="5615873"/>
            <a:ext cx="707179" cy="4967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00349" y="5615871"/>
            <a:ext cx="707179" cy="4967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tmp1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4260" y="5615870"/>
            <a:ext cx="707179" cy="4967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tmp2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64821" y="5615872"/>
            <a:ext cx="707179" cy="4967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tmp0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08171" y="5614463"/>
            <a:ext cx="707179" cy="4967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avg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457" y="5262653"/>
            <a:ext cx="1078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</a:t>
            </a:r>
          </a:p>
          <a:p>
            <a:r>
              <a:rPr lang="en-US" sz="2400" dirty="0"/>
              <a:t>table</a:t>
            </a:r>
          </a:p>
          <a:p>
            <a:r>
              <a:rPr lang="en-US" sz="2400" dirty="0"/>
              <a:t>entries</a:t>
            </a:r>
          </a:p>
        </p:txBody>
      </p:sp>
      <p:sp>
        <p:nvSpPr>
          <p:cNvPr id="34" name="Freeform 33"/>
          <p:cNvSpPr/>
          <p:nvPr/>
        </p:nvSpPr>
        <p:spPr>
          <a:xfrm>
            <a:off x="2551289" y="3036711"/>
            <a:ext cx="756355" cy="1670756"/>
          </a:xfrm>
          <a:custGeom>
            <a:avLst/>
            <a:gdLst>
              <a:gd name="connsiteX0" fmla="*/ 0 w 756355"/>
              <a:gd name="connsiteY0" fmla="*/ 1670756 h 1670756"/>
              <a:gd name="connsiteX1" fmla="*/ 462844 w 756355"/>
              <a:gd name="connsiteY1" fmla="*/ 1253067 h 1670756"/>
              <a:gd name="connsiteX2" fmla="*/ 361244 w 756355"/>
              <a:gd name="connsiteY2" fmla="*/ 485422 h 1670756"/>
              <a:gd name="connsiteX3" fmla="*/ 756355 w 756355"/>
              <a:gd name="connsiteY3" fmla="*/ 0 h 1670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355" h="1670756">
                <a:moveTo>
                  <a:pt x="0" y="1670756"/>
                </a:moveTo>
                <a:cubicBezTo>
                  <a:pt x="201318" y="1560689"/>
                  <a:pt x="402637" y="1450623"/>
                  <a:pt x="462844" y="1253067"/>
                </a:cubicBezTo>
                <a:cubicBezTo>
                  <a:pt x="523051" y="1055511"/>
                  <a:pt x="312326" y="694266"/>
                  <a:pt x="361244" y="485422"/>
                </a:cubicBezTo>
                <a:cubicBezTo>
                  <a:pt x="410162" y="276578"/>
                  <a:pt x="583258" y="138289"/>
                  <a:pt x="756355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964064" y="3123983"/>
          <a:ext cx="628651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src1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src2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dest</a:t>
                      </a:r>
                      <a:endParaRPr lang="en-US" sz="1400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761556" y="33712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03798" y="382613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(null)</a:t>
            </a:r>
          </a:p>
        </p:txBody>
      </p:sp>
      <p:sp>
        <p:nvSpPr>
          <p:cNvPr id="38" name="Freeform 37"/>
          <p:cNvSpPr/>
          <p:nvPr/>
        </p:nvSpPr>
        <p:spPr>
          <a:xfrm>
            <a:off x="4413956" y="4278489"/>
            <a:ext cx="778933" cy="1354667"/>
          </a:xfrm>
          <a:custGeom>
            <a:avLst/>
            <a:gdLst>
              <a:gd name="connsiteX0" fmla="*/ 0 w 778933"/>
              <a:gd name="connsiteY0" fmla="*/ 0 h 1354667"/>
              <a:gd name="connsiteX1" fmla="*/ 383822 w 778933"/>
              <a:gd name="connsiteY1" fmla="*/ 338667 h 1354667"/>
              <a:gd name="connsiteX2" fmla="*/ 417688 w 778933"/>
              <a:gd name="connsiteY2" fmla="*/ 970844 h 1354667"/>
              <a:gd name="connsiteX3" fmla="*/ 778933 w 778933"/>
              <a:gd name="connsiteY3" fmla="*/ 1354667 h 1354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8933" h="1354667">
                <a:moveTo>
                  <a:pt x="0" y="0"/>
                </a:moveTo>
                <a:cubicBezTo>
                  <a:pt x="157103" y="88430"/>
                  <a:pt x="314207" y="176860"/>
                  <a:pt x="383822" y="338667"/>
                </a:cubicBezTo>
                <a:cubicBezTo>
                  <a:pt x="453437" y="500474"/>
                  <a:pt x="351836" y="801511"/>
                  <a:pt x="417688" y="970844"/>
                </a:cubicBezTo>
                <a:cubicBezTo>
                  <a:pt x="483540" y="1140177"/>
                  <a:pt x="631236" y="1247422"/>
                  <a:pt x="778933" y="1354667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375494" y="1412419"/>
            <a:ext cx="2406954" cy="1219019"/>
          </a:xfrm>
          <a:prstGeom prst="round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Ins="0" rtlCol="0" anchor="ctr"/>
          <a:lstStyle/>
          <a:p>
            <a:pPr>
              <a:lnSpc>
                <a:spcPts val="2200"/>
              </a:lnSpc>
            </a:pPr>
            <a:r>
              <a:rPr lang="en-US" sz="2000" dirty="0"/>
              <a:t>tmp0 = max + min</a:t>
            </a:r>
          </a:p>
          <a:p>
            <a:pPr>
              <a:lnSpc>
                <a:spcPts val="2200"/>
              </a:lnSpc>
            </a:pPr>
            <a:r>
              <a:rPr lang="en-US" sz="2000" dirty="0"/>
              <a:t>tmp1 = 2</a:t>
            </a:r>
          </a:p>
          <a:p>
            <a:pPr>
              <a:lnSpc>
                <a:spcPts val="2200"/>
              </a:lnSpc>
            </a:pPr>
            <a:r>
              <a:rPr lang="en-US" sz="2000" dirty="0"/>
              <a:t>tmp2 = tmp0 / tmp1</a:t>
            </a:r>
          </a:p>
          <a:p>
            <a:pPr>
              <a:lnSpc>
                <a:spcPts val="2200"/>
              </a:lnSpc>
            </a:pPr>
            <a:r>
              <a:rPr lang="en-US" sz="2000" dirty="0" err="1"/>
              <a:t>avg</a:t>
            </a:r>
            <a:r>
              <a:rPr lang="en-US" sz="2000" dirty="0"/>
              <a:t> = tmp2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078603" y="5427271"/>
            <a:ext cx="7715441" cy="849862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12592" y="3015085"/>
            <a:ext cx="1369856" cy="186019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41898" y="3578578"/>
            <a:ext cx="682102" cy="2032000"/>
          </a:xfrm>
          <a:custGeom>
            <a:avLst/>
            <a:gdLst>
              <a:gd name="connsiteX0" fmla="*/ 682102 w 682102"/>
              <a:gd name="connsiteY0" fmla="*/ 0 h 2032000"/>
              <a:gd name="connsiteX1" fmla="*/ 4769 w 682102"/>
              <a:gd name="connsiteY1" fmla="*/ 519289 h 2032000"/>
              <a:gd name="connsiteX2" fmla="*/ 433746 w 682102"/>
              <a:gd name="connsiteY2" fmla="*/ 203200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102" h="2032000">
                <a:moveTo>
                  <a:pt x="682102" y="0"/>
                </a:moveTo>
                <a:cubicBezTo>
                  <a:pt x="364132" y="90311"/>
                  <a:pt x="46162" y="180622"/>
                  <a:pt x="4769" y="519289"/>
                </a:cubicBezTo>
                <a:cubicBezTo>
                  <a:pt x="-36624" y="857956"/>
                  <a:pt x="198561" y="1444978"/>
                  <a:pt x="433746" y="203200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078603" y="3973689"/>
            <a:ext cx="1450108" cy="1625600"/>
          </a:xfrm>
          <a:custGeom>
            <a:avLst/>
            <a:gdLst>
              <a:gd name="connsiteX0" fmla="*/ 445397 w 1450108"/>
              <a:gd name="connsiteY0" fmla="*/ 0 h 1625600"/>
              <a:gd name="connsiteX1" fmla="*/ 50286 w 1450108"/>
              <a:gd name="connsiteY1" fmla="*/ 677333 h 1625600"/>
              <a:gd name="connsiteX2" fmla="*/ 1450108 w 1450108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0108" h="1625600">
                <a:moveTo>
                  <a:pt x="445397" y="0"/>
                </a:moveTo>
                <a:cubicBezTo>
                  <a:pt x="164115" y="203200"/>
                  <a:pt x="-117166" y="406400"/>
                  <a:pt x="50286" y="677333"/>
                </a:cubicBezTo>
                <a:cubicBezTo>
                  <a:pt x="217738" y="948266"/>
                  <a:pt x="833923" y="1286933"/>
                  <a:pt x="1450108" y="162560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551289" y="4312356"/>
            <a:ext cx="1298222" cy="1320800"/>
          </a:xfrm>
          <a:custGeom>
            <a:avLst/>
            <a:gdLst>
              <a:gd name="connsiteX0" fmla="*/ 0 w 1298222"/>
              <a:gd name="connsiteY0" fmla="*/ 0 h 1320800"/>
              <a:gd name="connsiteX1" fmla="*/ 451555 w 1298222"/>
              <a:gd name="connsiteY1" fmla="*/ 158044 h 1320800"/>
              <a:gd name="connsiteX2" fmla="*/ 530578 w 1298222"/>
              <a:gd name="connsiteY2" fmla="*/ 869244 h 1320800"/>
              <a:gd name="connsiteX3" fmla="*/ 1298222 w 1298222"/>
              <a:gd name="connsiteY3" fmla="*/ 132080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8222" h="1320800">
                <a:moveTo>
                  <a:pt x="0" y="0"/>
                </a:moveTo>
                <a:cubicBezTo>
                  <a:pt x="181562" y="6585"/>
                  <a:pt x="363125" y="13170"/>
                  <a:pt x="451555" y="158044"/>
                </a:cubicBezTo>
                <a:cubicBezTo>
                  <a:pt x="539985" y="302918"/>
                  <a:pt x="389467" y="675451"/>
                  <a:pt x="530578" y="869244"/>
                </a:cubicBezTo>
                <a:cubicBezTo>
                  <a:pt x="671689" y="1063037"/>
                  <a:pt x="984955" y="1191918"/>
                  <a:pt x="1298222" y="132080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374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508000" y="1986134"/>
            <a:ext cx="2171488" cy="35993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 - solution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76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0723" y="3021080"/>
          <a:ext cx="125876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97377" y="3133969"/>
          <a:ext cx="628651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src1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src2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dest</a:t>
                      </a:r>
                      <a:endParaRPr lang="en-US" sz="1400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313235" y="3021080"/>
          <a:ext cx="125876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293732" y="3021080"/>
          <a:ext cx="125876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225382" y="5615873"/>
            <a:ext cx="707179" cy="4967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max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29293" y="5615873"/>
            <a:ext cx="707179" cy="4967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00349" y="5615871"/>
            <a:ext cx="707179" cy="4967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tmp1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4260" y="5615870"/>
            <a:ext cx="707179" cy="4967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tmp2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64821" y="5615872"/>
            <a:ext cx="707179" cy="4967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tmp0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08171" y="5614463"/>
            <a:ext cx="707179" cy="4967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avg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457" y="5262653"/>
            <a:ext cx="1078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</a:t>
            </a:r>
          </a:p>
          <a:p>
            <a:r>
              <a:rPr lang="en-US" sz="2400" dirty="0"/>
              <a:t>table</a:t>
            </a:r>
          </a:p>
          <a:p>
            <a:r>
              <a:rPr lang="en-US" sz="2400" dirty="0"/>
              <a:t>entries</a:t>
            </a:r>
          </a:p>
        </p:txBody>
      </p:sp>
      <p:sp>
        <p:nvSpPr>
          <p:cNvPr id="34" name="Freeform 33"/>
          <p:cNvSpPr/>
          <p:nvPr/>
        </p:nvSpPr>
        <p:spPr>
          <a:xfrm>
            <a:off x="2551289" y="3036711"/>
            <a:ext cx="756355" cy="1670756"/>
          </a:xfrm>
          <a:custGeom>
            <a:avLst/>
            <a:gdLst>
              <a:gd name="connsiteX0" fmla="*/ 0 w 756355"/>
              <a:gd name="connsiteY0" fmla="*/ 1670756 h 1670756"/>
              <a:gd name="connsiteX1" fmla="*/ 462844 w 756355"/>
              <a:gd name="connsiteY1" fmla="*/ 1253067 h 1670756"/>
              <a:gd name="connsiteX2" fmla="*/ 361244 w 756355"/>
              <a:gd name="connsiteY2" fmla="*/ 485422 h 1670756"/>
              <a:gd name="connsiteX3" fmla="*/ 756355 w 756355"/>
              <a:gd name="connsiteY3" fmla="*/ 0 h 1670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355" h="1670756">
                <a:moveTo>
                  <a:pt x="0" y="1670756"/>
                </a:moveTo>
                <a:cubicBezTo>
                  <a:pt x="201318" y="1560689"/>
                  <a:pt x="402637" y="1450623"/>
                  <a:pt x="462844" y="1253067"/>
                </a:cubicBezTo>
                <a:cubicBezTo>
                  <a:pt x="523051" y="1055511"/>
                  <a:pt x="312326" y="694266"/>
                  <a:pt x="361244" y="485422"/>
                </a:cubicBezTo>
                <a:cubicBezTo>
                  <a:pt x="410162" y="276578"/>
                  <a:pt x="583258" y="138289"/>
                  <a:pt x="756355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964064" y="3123983"/>
          <a:ext cx="628651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src1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src2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dest</a:t>
                      </a:r>
                      <a:endParaRPr lang="en-US" sz="1400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761556" y="33712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03798" y="382613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(null)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5970386" y="3142965"/>
          <a:ext cx="628651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src1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src2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dest</a:t>
                      </a:r>
                      <a:endParaRPr lang="en-US" sz="1400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" name="Freeform 45"/>
          <p:cNvSpPr/>
          <p:nvPr/>
        </p:nvSpPr>
        <p:spPr>
          <a:xfrm>
            <a:off x="4572000" y="3502775"/>
            <a:ext cx="857956" cy="2107803"/>
          </a:xfrm>
          <a:custGeom>
            <a:avLst/>
            <a:gdLst>
              <a:gd name="connsiteX0" fmla="*/ 857956 w 857956"/>
              <a:gd name="connsiteY0" fmla="*/ 19358 h 2107803"/>
              <a:gd name="connsiteX1" fmla="*/ 417689 w 857956"/>
              <a:gd name="connsiteY1" fmla="*/ 301581 h 2107803"/>
              <a:gd name="connsiteX2" fmla="*/ 0 w 857956"/>
              <a:gd name="connsiteY2" fmla="*/ 2107803 h 2107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7956" h="2107803">
                <a:moveTo>
                  <a:pt x="857956" y="19358"/>
                </a:moveTo>
                <a:cubicBezTo>
                  <a:pt x="709319" y="-13568"/>
                  <a:pt x="560682" y="-46493"/>
                  <a:pt x="417689" y="301581"/>
                </a:cubicBezTo>
                <a:cubicBezTo>
                  <a:pt x="274696" y="649655"/>
                  <a:pt x="137348" y="1378729"/>
                  <a:pt x="0" y="2107803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5029841" y="3951111"/>
            <a:ext cx="377537" cy="1659467"/>
          </a:xfrm>
          <a:custGeom>
            <a:avLst/>
            <a:gdLst>
              <a:gd name="connsiteX0" fmla="*/ 377537 w 377537"/>
              <a:gd name="connsiteY0" fmla="*/ 0 h 1659467"/>
              <a:gd name="connsiteX1" fmla="*/ 5003 w 377537"/>
              <a:gd name="connsiteY1" fmla="*/ 530578 h 1659467"/>
              <a:gd name="connsiteX2" fmla="*/ 196915 w 377537"/>
              <a:gd name="connsiteY2" fmla="*/ 1659467 h 16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537" h="1659467">
                <a:moveTo>
                  <a:pt x="377537" y="0"/>
                </a:moveTo>
                <a:cubicBezTo>
                  <a:pt x="206322" y="127000"/>
                  <a:pt x="35107" y="254000"/>
                  <a:pt x="5003" y="530578"/>
                </a:cubicBezTo>
                <a:cubicBezTo>
                  <a:pt x="-25101" y="807156"/>
                  <a:pt x="85907" y="1233311"/>
                  <a:pt x="196915" y="1659467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6423378" y="4278489"/>
            <a:ext cx="317746" cy="1343378"/>
          </a:xfrm>
          <a:custGeom>
            <a:avLst/>
            <a:gdLst>
              <a:gd name="connsiteX0" fmla="*/ 0 w 317746"/>
              <a:gd name="connsiteY0" fmla="*/ 0 h 1343378"/>
              <a:gd name="connsiteX1" fmla="*/ 316089 w 317746"/>
              <a:gd name="connsiteY1" fmla="*/ 304800 h 1343378"/>
              <a:gd name="connsiteX2" fmla="*/ 101600 w 317746"/>
              <a:gd name="connsiteY2" fmla="*/ 1343378 h 134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746" h="1343378">
                <a:moveTo>
                  <a:pt x="0" y="0"/>
                </a:moveTo>
                <a:cubicBezTo>
                  <a:pt x="149578" y="40452"/>
                  <a:pt x="299156" y="80904"/>
                  <a:pt x="316089" y="304800"/>
                </a:cubicBezTo>
                <a:cubicBezTo>
                  <a:pt x="333022" y="528696"/>
                  <a:pt x="217311" y="936037"/>
                  <a:pt x="101600" y="1343378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375494" y="1412419"/>
            <a:ext cx="2406954" cy="1219019"/>
          </a:xfrm>
          <a:prstGeom prst="round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Ins="0" rtlCol="0" anchor="ctr"/>
          <a:lstStyle/>
          <a:p>
            <a:pPr>
              <a:lnSpc>
                <a:spcPts val="2200"/>
              </a:lnSpc>
            </a:pPr>
            <a:r>
              <a:rPr lang="en-US" sz="2000" dirty="0"/>
              <a:t>tmp0 = max + min</a:t>
            </a:r>
          </a:p>
          <a:p>
            <a:pPr>
              <a:lnSpc>
                <a:spcPts val="2200"/>
              </a:lnSpc>
            </a:pPr>
            <a:r>
              <a:rPr lang="en-US" sz="2000" dirty="0"/>
              <a:t>tmp1 = 2</a:t>
            </a:r>
          </a:p>
          <a:p>
            <a:pPr>
              <a:lnSpc>
                <a:spcPts val="2200"/>
              </a:lnSpc>
            </a:pPr>
            <a:r>
              <a:rPr lang="en-US" sz="2000" dirty="0"/>
              <a:t>tmp2 = tmp0 / tmp1</a:t>
            </a:r>
          </a:p>
          <a:p>
            <a:pPr>
              <a:lnSpc>
                <a:spcPts val="2200"/>
              </a:lnSpc>
            </a:pPr>
            <a:r>
              <a:rPr lang="en-US" sz="2000" dirty="0" err="1"/>
              <a:t>avg</a:t>
            </a:r>
            <a:r>
              <a:rPr lang="en-US" sz="2000" dirty="0"/>
              <a:t> = tmp2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078603" y="5427271"/>
            <a:ext cx="7715441" cy="849862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412591" y="3015085"/>
            <a:ext cx="3180123" cy="186019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41898" y="3578578"/>
            <a:ext cx="682102" cy="2032000"/>
          </a:xfrm>
          <a:custGeom>
            <a:avLst/>
            <a:gdLst>
              <a:gd name="connsiteX0" fmla="*/ 682102 w 682102"/>
              <a:gd name="connsiteY0" fmla="*/ 0 h 2032000"/>
              <a:gd name="connsiteX1" fmla="*/ 4769 w 682102"/>
              <a:gd name="connsiteY1" fmla="*/ 519289 h 2032000"/>
              <a:gd name="connsiteX2" fmla="*/ 433746 w 682102"/>
              <a:gd name="connsiteY2" fmla="*/ 203200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102" h="2032000">
                <a:moveTo>
                  <a:pt x="682102" y="0"/>
                </a:moveTo>
                <a:cubicBezTo>
                  <a:pt x="364132" y="90311"/>
                  <a:pt x="46162" y="180622"/>
                  <a:pt x="4769" y="519289"/>
                </a:cubicBezTo>
                <a:cubicBezTo>
                  <a:pt x="-36624" y="857956"/>
                  <a:pt x="198561" y="1444978"/>
                  <a:pt x="433746" y="203200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078603" y="3973689"/>
            <a:ext cx="1450108" cy="1625600"/>
          </a:xfrm>
          <a:custGeom>
            <a:avLst/>
            <a:gdLst>
              <a:gd name="connsiteX0" fmla="*/ 445397 w 1450108"/>
              <a:gd name="connsiteY0" fmla="*/ 0 h 1625600"/>
              <a:gd name="connsiteX1" fmla="*/ 50286 w 1450108"/>
              <a:gd name="connsiteY1" fmla="*/ 677333 h 1625600"/>
              <a:gd name="connsiteX2" fmla="*/ 1450108 w 1450108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0108" h="1625600">
                <a:moveTo>
                  <a:pt x="445397" y="0"/>
                </a:moveTo>
                <a:cubicBezTo>
                  <a:pt x="164115" y="203200"/>
                  <a:pt x="-117166" y="406400"/>
                  <a:pt x="50286" y="677333"/>
                </a:cubicBezTo>
                <a:cubicBezTo>
                  <a:pt x="217738" y="948266"/>
                  <a:pt x="833923" y="1286933"/>
                  <a:pt x="1450108" y="162560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551289" y="4312356"/>
            <a:ext cx="1298222" cy="1320800"/>
          </a:xfrm>
          <a:custGeom>
            <a:avLst/>
            <a:gdLst>
              <a:gd name="connsiteX0" fmla="*/ 0 w 1298222"/>
              <a:gd name="connsiteY0" fmla="*/ 0 h 1320800"/>
              <a:gd name="connsiteX1" fmla="*/ 451555 w 1298222"/>
              <a:gd name="connsiteY1" fmla="*/ 158044 h 1320800"/>
              <a:gd name="connsiteX2" fmla="*/ 530578 w 1298222"/>
              <a:gd name="connsiteY2" fmla="*/ 869244 h 1320800"/>
              <a:gd name="connsiteX3" fmla="*/ 1298222 w 1298222"/>
              <a:gd name="connsiteY3" fmla="*/ 132080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8222" h="1320800">
                <a:moveTo>
                  <a:pt x="0" y="0"/>
                </a:moveTo>
                <a:cubicBezTo>
                  <a:pt x="181562" y="6585"/>
                  <a:pt x="363125" y="13170"/>
                  <a:pt x="451555" y="158044"/>
                </a:cubicBezTo>
                <a:cubicBezTo>
                  <a:pt x="539985" y="302918"/>
                  <a:pt x="389467" y="675451"/>
                  <a:pt x="530578" y="869244"/>
                </a:cubicBezTo>
                <a:cubicBezTo>
                  <a:pt x="671689" y="1063037"/>
                  <a:pt x="984955" y="1191918"/>
                  <a:pt x="1298222" y="132080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4413956" y="4278489"/>
            <a:ext cx="778933" cy="1354667"/>
          </a:xfrm>
          <a:custGeom>
            <a:avLst/>
            <a:gdLst>
              <a:gd name="connsiteX0" fmla="*/ 0 w 778933"/>
              <a:gd name="connsiteY0" fmla="*/ 0 h 1354667"/>
              <a:gd name="connsiteX1" fmla="*/ 383822 w 778933"/>
              <a:gd name="connsiteY1" fmla="*/ 338667 h 1354667"/>
              <a:gd name="connsiteX2" fmla="*/ 417688 w 778933"/>
              <a:gd name="connsiteY2" fmla="*/ 970844 h 1354667"/>
              <a:gd name="connsiteX3" fmla="*/ 778933 w 778933"/>
              <a:gd name="connsiteY3" fmla="*/ 1354667 h 1354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8933" h="1354667">
                <a:moveTo>
                  <a:pt x="0" y="0"/>
                </a:moveTo>
                <a:cubicBezTo>
                  <a:pt x="157103" y="88430"/>
                  <a:pt x="314207" y="176860"/>
                  <a:pt x="383822" y="338667"/>
                </a:cubicBezTo>
                <a:cubicBezTo>
                  <a:pt x="453437" y="500474"/>
                  <a:pt x="351836" y="801511"/>
                  <a:pt x="417688" y="970844"/>
                </a:cubicBezTo>
                <a:cubicBezTo>
                  <a:pt x="483540" y="1140177"/>
                  <a:pt x="631236" y="1247422"/>
                  <a:pt x="778933" y="1354667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4460971" y="3020422"/>
            <a:ext cx="831097" cy="1670756"/>
          </a:xfrm>
          <a:custGeom>
            <a:avLst/>
            <a:gdLst>
              <a:gd name="connsiteX0" fmla="*/ 0 w 756355"/>
              <a:gd name="connsiteY0" fmla="*/ 1670756 h 1670756"/>
              <a:gd name="connsiteX1" fmla="*/ 462844 w 756355"/>
              <a:gd name="connsiteY1" fmla="*/ 1253067 h 1670756"/>
              <a:gd name="connsiteX2" fmla="*/ 361244 w 756355"/>
              <a:gd name="connsiteY2" fmla="*/ 485422 h 1670756"/>
              <a:gd name="connsiteX3" fmla="*/ 756355 w 756355"/>
              <a:gd name="connsiteY3" fmla="*/ 0 h 1670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355" h="1670756">
                <a:moveTo>
                  <a:pt x="0" y="1670756"/>
                </a:moveTo>
                <a:cubicBezTo>
                  <a:pt x="201318" y="1560689"/>
                  <a:pt x="402637" y="1450623"/>
                  <a:pt x="462844" y="1253067"/>
                </a:cubicBezTo>
                <a:cubicBezTo>
                  <a:pt x="523051" y="1055511"/>
                  <a:pt x="312326" y="694266"/>
                  <a:pt x="361244" y="485422"/>
                </a:cubicBezTo>
                <a:cubicBezTo>
                  <a:pt x="410162" y="276578"/>
                  <a:pt x="583258" y="138289"/>
                  <a:pt x="756355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604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508000" y="2251918"/>
            <a:ext cx="2171488" cy="35993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 - solution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77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0723" y="3021080"/>
          <a:ext cx="125876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97377" y="3133969"/>
          <a:ext cx="628651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src1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src2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dest</a:t>
                      </a:r>
                      <a:endParaRPr lang="en-US" sz="1400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274229" y="3021080"/>
          <a:ext cx="125876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313235" y="3021080"/>
          <a:ext cx="125876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293732" y="3021080"/>
          <a:ext cx="125876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225382" y="5615873"/>
            <a:ext cx="707179" cy="4967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max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29293" y="5615873"/>
            <a:ext cx="707179" cy="4967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00349" y="5615871"/>
            <a:ext cx="707179" cy="4967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tmp1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4260" y="5615870"/>
            <a:ext cx="707179" cy="4967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tmp2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64821" y="5615872"/>
            <a:ext cx="707179" cy="4967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tmp0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08171" y="5614463"/>
            <a:ext cx="707179" cy="4967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avg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457" y="5262653"/>
            <a:ext cx="1078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</a:t>
            </a:r>
          </a:p>
          <a:p>
            <a:r>
              <a:rPr lang="en-US" sz="2400" dirty="0"/>
              <a:t>table</a:t>
            </a:r>
          </a:p>
          <a:p>
            <a:r>
              <a:rPr lang="en-US" sz="2400" dirty="0"/>
              <a:t>entries</a:t>
            </a:r>
          </a:p>
        </p:txBody>
      </p:sp>
      <p:sp>
        <p:nvSpPr>
          <p:cNvPr id="34" name="Freeform 33"/>
          <p:cNvSpPr/>
          <p:nvPr/>
        </p:nvSpPr>
        <p:spPr>
          <a:xfrm>
            <a:off x="2551289" y="3036711"/>
            <a:ext cx="756355" cy="1670756"/>
          </a:xfrm>
          <a:custGeom>
            <a:avLst/>
            <a:gdLst>
              <a:gd name="connsiteX0" fmla="*/ 0 w 756355"/>
              <a:gd name="connsiteY0" fmla="*/ 1670756 h 1670756"/>
              <a:gd name="connsiteX1" fmla="*/ 462844 w 756355"/>
              <a:gd name="connsiteY1" fmla="*/ 1253067 h 1670756"/>
              <a:gd name="connsiteX2" fmla="*/ 361244 w 756355"/>
              <a:gd name="connsiteY2" fmla="*/ 485422 h 1670756"/>
              <a:gd name="connsiteX3" fmla="*/ 756355 w 756355"/>
              <a:gd name="connsiteY3" fmla="*/ 0 h 1670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355" h="1670756">
                <a:moveTo>
                  <a:pt x="0" y="1670756"/>
                </a:moveTo>
                <a:cubicBezTo>
                  <a:pt x="201318" y="1560689"/>
                  <a:pt x="402637" y="1450623"/>
                  <a:pt x="462844" y="1253067"/>
                </a:cubicBezTo>
                <a:cubicBezTo>
                  <a:pt x="523051" y="1055511"/>
                  <a:pt x="312326" y="694266"/>
                  <a:pt x="361244" y="485422"/>
                </a:cubicBezTo>
                <a:cubicBezTo>
                  <a:pt x="410162" y="276578"/>
                  <a:pt x="583258" y="138289"/>
                  <a:pt x="756355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964064" y="3123983"/>
          <a:ext cx="628651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src1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src2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dest</a:t>
                      </a:r>
                      <a:endParaRPr lang="en-US" sz="1400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761556" y="33712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03798" y="382613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(null)</a:t>
            </a:r>
          </a:p>
        </p:txBody>
      </p:sp>
      <p:sp>
        <p:nvSpPr>
          <p:cNvPr id="39" name="Freeform 38"/>
          <p:cNvSpPr/>
          <p:nvPr/>
        </p:nvSpPr>
        <p:spPr>
          <a:xfrm>
            <a:off x="6439804" y="3020422"/>
            <a:ext cx="820811" cy="1670756"/>
          </a:xfrm>
          <a:custGeom>
            <a:avLst/>
            <a:gdLst>
              <a:gd name="connsiteX0" fmla="*/ 0 w 756355"/>
              <a:gd name="connsiteY0" fmla="*/ 1670756 h 1670756"/>
              <a:gd name="connsiteX1" fmla="*/ 462844 w 756355"/>
              <a:gd name="connsiteY1" fmla="*/ 1253067 h 1670756"/>
              <a:gd name="connsiteX2" fmla="*/ 361244 w 756355"/>
              <a:gd name="connsiteY2" fmla="*/ 485422 h 1670756"/>
              <a:gd name="connsiteX3" fmla="*/ 756355 w 756355"/>
              <a:gd name="connsiteY3" fmla="*/ 0 h 1670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355" h="1670756">
                <a:moveTo>
                  <a:pt x="0" y="1670756"/>
                </a:moveTo>
                <a:cubicBezTo>
                  <a:pt x="201318" y="1560689"/>
                  <a:pt x="402637" y="1450623"/>
                  <a:pt x="462844" y="1253067"/>
                </a:cubicBezTo>
                <a:cubicBezTo>
                  <a:pt x="523051" y="1055511"/>
                  <a:pt x="312326" y="694266"/>
                  <a:pt x="361244" y="485422"/>
                </a:cubicBezTo>
                <a:cubicBezTo>
                  <a:pt x="410162" y="276578"/>
                  <a:pt x="583258" y="138289"/>
                  <a:pt x="756355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4460971" y="3020422"/>
            <a:ext cx="831097" cy="1670756"/>
          </a:xfrm>
          <a:custGeom>
            <a:avLst/>
            <a:gdLst>
              <a:gd name="connsiteX0" fmla="*/ 0 w 756355"/>
              <a:gd name="connsiteY0" fmla="*/ 1670756 h 1670756"/>
              <a:gd name="connsiteX1" fmla="*/ 462844 w 756355"/>
              <a:gd name="connsiteY1" fmla="*/ 1253067 h 1670756"/>
              <a:gd name="connsiteX2" fmla="*/ 361244 w 756355"/>
              <a:gd name="connsiteY2" fmla="*/ 485422 h 1670756"/>
              <a:gd name="connsiteX3" fmla="*/ 756355 w 756355"/>
              <a:gd name="connsiteY3" fmla="*/ 0 h 1670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355" h="1670756">
                <a:moveTo>
                  <a:pt x="0" y="1670756"/>
                </a:moveTo>
                <a:cubicBezTo>
                  <a:pt x="201318" y="1560689"/>
                  <a:pt x="402637" y="1450623"/>
                  <a:pt x="462844" y="1253067"/>
                </a:cubicBezTo>
                <a:cubicBezTo>
                  <a:pt x="523051" y="1055511"/>
                  <a:pt x="312326" y="694266"/>
                  <a:pt x="361244" y="485422"/>
                </a:cubicBezTo>
                <a:cubicBezTo>
                  <a:pt x="410162" y="276578"/>
                  <a:pt x="583258" y="138289"/>
                  <a:pt x="756355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5970386" y="3142965"/>
          <a:ext cx="628651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src1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src2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dest</a:t>
                      </a:r>
                      <a:endParaRPr lang="en-US" sz="1400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7939030" y="3133969"/>
          <a:ext cx="628651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src1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src2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dest</a:t>
                      </a:r>
                      <a:endParaRPr lang="en-US" sz="1400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" name="Freeform 51"/>
          <p:cNvSpPr/>
          <p:nvPr/>
        </p:nvSpPr>
        <p:spPr>
          <a:xfrm>
            <a:off x="7010163" y="3601156"/>
            <a:ext cx="350193" cy="2009422"/>
          </a:xfrm>
          <a:custGeom>
            <a:avLst/>
            <a:gdLst>
              <a:gd name="connsiteX0" fmla="*/ 350193 w 350193"/>
              <a:gd name="connsiteY0" fmla="*/ 0 h 2009422"/>
              <a:gd name="connsiteX1" fmla="*/ 56681 w 350193"/>
              <a:gd name="connsiteY1" fmla="*/ 417688 h 2009422"/>
              <a:gd name="connsiteX2" fmla="*/ 237 w 350193"/>
              <a:gd name="connsiteY2" fmla="*/ 2009422 h 200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193" h="2009422">
                <a:moveTo>
                  <a:pt x="350193" y="0"/>
                </a:moveTo>
                <a:cubicBezTo>
                  <a:pt x="232600" y="41392"/>
                  <a:pt x="115007" y="82784"/>
                  <a:pt x="56681" y="417688"/>
                </a:cubicBezTo>
                <a:cubicBezTo>
                  <a:pt x="-1645" y="752592"/>
                  <a:pt x="-704" y="1381007"/>
                  <a:pt x="237" y="2009422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8387644" y="4278489"/>
            <a:ext cx="406400" cy="1332089"/>
          </a:xfrm>
          <a:custGeom>
            <a:avLst/>
            <a:gdLst>
              <a:gd name="connsiteX0" fmla="*/ 0 w 406400"/>
              <a:gd name="connsiteY0" fmla="*/ 0 h 1332089"/>
              <a:gd name="connsiteX1" fmla="*/ 406400 w 406400"/>
              <a:gd name="connsiteY1" fmla="*/ 304800 h 1332089"/>
              <a:gd name="connsiteX2" fmla="*/ 0 w 406400"/>
              <a:gd name="connsiteY2" fmla="*/ 1332089 h 1332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400" h="1332089">
                <a:moveTo>
                  <a:pt x="0" y="0"/>
                </a:moveTo>
                <a:cubicBezTo>
                  <a:pt x="203200" y="41392"/>
                  <a:pt x="406400" y="82785"/>
                  <a:pt x="406400" y="304800"/>
                </a:cubicBezTo>
                <a:cubicBezTo>
                  <a:pt x="406400" y="526815"/>
                  <a:pt x="203200" y="929452"/>
                  <a:pt x="0" y="1332089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375494" y="1412419"/>
            <a:ext cx="2406954" cy="1219019"/>
          </a:xfrm>
          <a:prstGeom prst="round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Ins="0" rtlCol="0" anchor="ctr"/>
          <a:lstStyle/>
          <a:p>
            <a:pPr>
              <a:lnSpc>
                <a:spcPts val="2200"/>
              </a:lnSpc>
            </a:pPr>
            <a:r>
              <a:rPr lang="en-US" sz="2000" dirty="0"/>
              <a:t>tmp0 = max + min</a:t>
            </a:r>
          </a:p>
          <a:p>
            <a:pPr>
              <a:lnSpc>
                <a:spcPts val="2200"/>
              </a:lnSpc>
            </a:pPr>
            <a:r>
              <a:rPr lang="en-US" sz="2000" dirty="0"/>
              <a:t>tmp1 = 2</a:t>
            </a:r>
          </a:p>
          <a:p>
            <a:pPr>
              <a:lnSpc>
                <a:spcPts val="2200"/>
              </a:lnSpc>
            </a:pPr>
            <a:r>
              <a:rPr lang="en-US" sz="2000" dirty="0"/>
              <a:t>tmp2 = tmp0 / tmp1</a:t>
            </a:r>
          </a:p>
          <a:p>
            <a:pPr>
              <a:lnSpc>
                <a:spcPts val="2200"/>
              </a:lnSpc>
            </a:pPr>
            <a:r>
              <a:rPr lang="en-US" sz="2000" dirty="0" err="1"/>
              <a:t>avg</a:t>
            </a:r>
            <a:r>
              <a:rPr lang="en-US" sz="2000" dirty="0"/>
              <a:t> = tmp2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078603" y="5427271"/>
            <a:ext cx="7715441" cy="849862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412591" y="3015085"/>
            <a:ext cx="5186446" cy="186019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41898" y="3578578"/>
            <a:ext cx="682102" cy="2032000"/>
          </a:xfrm>
          <a:custGeom>
            <a:avLst/>
            <a:gdLst>
              <a:gd name="connsiteX0" fmla="*/ 682102 w 682102"/>
              <a:gd name="connsiteY0" fmla="*/ 0 h 2032000"/>
              <a:gd name="connsiteX1" fmla="*/ 4769 w 682102"/>
              <a:gd name="connsiteY1" fmla="*/ 519289 h 2032000"/>
              <a:gd name="connsiteX2" fmla="*/ 433746 w 682102"/>
              <a:gd name="connsiteY2" fmla="*/ 203200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102" h="2032000">
                <a:moveTo>
                  <a:pt x="682102" y="0"/>
                </a:moveTo>
                <a:cubicBezTo>
                  <a:pt x="364132" y="90311"/>
                  <a:pt x="46162" y="180622"/>
                  <a:pt x="4769" y="519289"/>
                </a:cubicBezTo>
                <a:cubicBezTo>
                  <a:pt x="-36624" y="857956"/>
                  <a:pt x="198561" y="1444978"/>
                  <a:pt x="433746" y="203200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078603" y="3973689"/>
            <a:ext cx="1450108" cy="1625600"/>
          </a:xfrm>
          <a:custGeom>
            <a:avLst/>
            <a:gdLst>
              <a:gd name="connsiteX0" fmla="*/ 445397 w 1450108"/>
              <a:gd name="connsiteY0" fmla="*/ 0 h 1625600"/>
              <a:gd name="connsiteX1" fmla="*/ 50286 w 1450108"/>
              <a:gd name="connsiteY1" fmla="*/ 677333 h 1625600"/>
              <a:gd name="connsiteX2" fmla="*/ 1450108 w 1450108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0108" h="1625600">
                <a:moveTo>
                  <a:pt x="445397" y="0"/>
                </a:moveTo>
                <a:cubicBezTo>
                  <a:pt x="164115" y="203200"/>
                  <a:pt x="-117166" y="406400"/>
                  <a:pt x="50286" y="677333"/>
                </a:cubicBezTo>
                <a:cubicBezTo>
                  <a:pt x="217738" y="948266"/>
                  <a:pt x="833923" y="1286933"/>
                  <a:pt x="1450108" y="162560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551289" y="4312356"/>
            <a:ext cx="1298222" cy="1320800"/>
          </a:xfrm>
          <a:custGeom>
            <a:avLst/>
            <a:gdLst>
              <a:gd name="connsiteX0" fmla="*/ 0 w 1298222"/>
              <a:gd name="connsiteY0" fmla="*/ 0 h 1320800"/>
              <a:gd name="connsiteX1" fmla="*/ 451555 w 1298222"/>
              <a:gd name="connsiteY1" fmla="*/ 158044 h 1320800"/>
              <a:gd name="connsiteX2" fmla="*/ 530578 w 1298222"/>
              <a:gd name="connsiteY2" fmla="*/ 869244 h 1320800"/>
              <a:gd name="connsiteX3" fmla="*/ 1298222 w 1298222"/>
              <a:gd name="connsiteY3" fmla="*/ 132080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8222" h="1320800">
                <a:moveTo>
                  <a:pt x="0" y="0"/>
                </a:moveTo>
                <a:cubicBezTo>
                  <a:pt x="181562" y="6585"/>
                  <a:pt x="363125" y="13170"/>
                  <a:pt x="451555" y="158044"/>
                </a:cubicBezTo>
                <a:cubicBezTo>
                  <a:pt x="539985" y="302918"/>
                  <a:pt x="389467" y="675451"/>
                  <a:pt x="530578" y="869244"/>
                </a:cubicBezTo>
                <a:cubicBezTo>
                  <a:pt x="671689" y="1063037"/>
                  <a:pt x="984955" y="1191918"/>
                  <a:pt x="1298222" y="132080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4413956" y="4278489"/>
            <a:ext cx="778933" cy="1354667"/>
          </a:xfrm>
          <a:custGeom>
            <a:avLst/>
            <a:gdLst>
              <a:gd name="connsiteX0" fmla="*/ 0 w 778933"/>
              <a:gd name="connsiteY0" fmla="*/ 0 h 1354667"/>
              <a:gd name="connsiteX1" fmla="*/ 383822 w 778933"/>
              <a:gd name="connsiteY1" fmla="*/ 338667 h 1354667"/>
              <a:gd name="connsiteX2" fmla="*/ 417688 w 778933"/>
              <a:gd name="connsiteY2" fmla="*/ 970844 h 1354667"/>
              <a:gd name="connsiteX3" fmla="*/ 778933 w 778933"/>
              <a:gd name="connsiteY3" fmla="*/ 1354667 h 1354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8933" h="1354667">
                <a:moveTo>
                  <a:pt x="0" y="0"/>
                </a:moveTo>
                <a:cubicBezTo>
                  <a:pt x="157103" y="88430"/>
                  <a:pt x="314207" y="176860"/>
                  <a:pt x="383822" y="338667"/>
                </a:cubicBezTo>
                <a:cubicBezTo>
                  <a:pt x="453437" y="500474"/>
                  <a:pt x="351836" y="801511"/>
                  <a:pt x="417688" y="970844"/>
                </a:cubicBezTo>
                <a:cubicBezTo>
                  <a:pt x="483540" y="1140177"/>
                  <a:pt x="631236" y="1247422"/>
                  <a:pt x="778933" y="1354667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4572000" y="3502775"/>
            <a:ext cx="857956" cy="2107803"/>
          </a:xfrm>
          <a:custGeom>
            <a:avLst/>
            <a:gdLst>
              <a:gd name="connsiteX0" fmla="*/ 857956 w 857956"/>
              <a:gd name="connsiteY0" fmla="*/ 19358 h 2107803"/>
              <a:gd name="connsiteX1" fmla="*/ 417689 w 857956"/>
              <a:gd name="connsiteY1" fmla="*/ 301581 h 2107803"/>
              <a:gd name="connsiteX2" fmla="*/ 0 w 857956"/>
              <a:gd name="connsiteY2" fmla="*/ 2107803 h 2107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7956" h="2107803">
                <a:moveTo>
                  <a:pt x="857956" y="19358"/>
                </a:moveTo>
                <a:cubicBezTo>
                  <a:pt x="709319" y="-13568"/>
                  <a:pt x="560682" y="-46493"/>
                  <a:pt x="417689" y="301581"/>
                </a:cubicBezTo>
                <a:cubicBezTo>
                  <a:pt x="274696" y="649655"/>
                  <a:pt x="137348" y="1378729"/>
                  <a:pt x="0" y="2107803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5029841" y="3951111"/>
            <a:ext cx="377537" cy="1659467"/>
          </a:xfrm>
          <a:custGeom>
            <a:avLst/>
            <a:gdLst>
              <a:gd name="connsiteX0" fmla="*/ 377537 w 377537"/>
              <a:gd name="connsiteY0" fmla="*/ 0 h 1659467"/>
              <a:gd name="connsiteX1" fmla="*/ 5003 w 377537"/>
              <a:gd name="connsiteY1" fmla="*/ 530578 h 1659467"/>
              <a:gd name="connsiteX2" fmla="*/ 196915 w 377537"/>
              <a:gd name="connsiteY2" fmla="*/ 1659467 h 16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537" h="1659467">
                <a:moveTo>
                  <a:pt x="377537" y="0"/>
                </a:moveTo>
                <a:cubicBezTo>
                  <a:pt x="206322" y="127000"/>
                  <a:pt x="35107" y="254000"/>
                  <a:pt x="5003" y="530578"/>
                </a:cubicBezTo>
                <a:cubicBezTo>
                  <a:pt x="-25101" y="807156"/>
                  <a:pt x="85907" y="1233311"/>
                  <a:pt x="196915" y="1659467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6423378" y="4278489"/>
            <a:ext cx="317746" cy="1343378"/>
          </a:xfrm>
          <a:custGeom>
            <a:avLst/>
            <a:gdLst>
              <a:gd name="connsiteX0" fmla="*/ 0 w 317746"/>
              <a:gd name="connsiteY0" fmla="*/ 0 h 1343378"/>
              <a:gd name="connsiteX1" fmla="*/ 316089 w 317746"/>
              <a:gd name="connsiteY1" fmla="*/ 304800 h 1343378"/>
              <a:gd name="connsiteX2" fmla="*/ 101600 w 317746"/>
              <a:gd name="connsiteY2" fmla="*/ 1343378 h 134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746" h="1343378">
                <a:moveTo>
                  <a:pt x="0" y="0"/>
                </a:moveTo>
                <a:cubicBezTo>
                  <a:pt x="149578" y="40452"/>
                  <a:pt x="299156" y="80904"/>
                  <a:pt x="316089" y="304800"/>
                </a:cubicBezTo>
                <a:cubicBezTo>
                  <a:pt x="333022" y="528696"/>
                  <a:pt x="217311" y="936037"/>
                  <a:pt x="101600" y="1343378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11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 - solution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78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0723" y="3021080"/>
          <a:ext cx="125876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97377" y="3133969"/>
          <a:ext cx="628651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src1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src2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dest</a:t>
                      </a:r>
                      <a:endParaRPr lang="en-US" sz="1400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274229" y="3021080"/>
          <a:ext cx="125876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313235" y="3021080"/>
          <a:ext cx="125876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293732" y="3021080"/>
          <a:ext cx="125876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225382" y="5615873"/>
            <a:ext cx="707179" cy="4967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max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29293" y="5615873"/>
            <a:ext cx="707179" cy="4967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00349" y="5615871"/>
            <a:ext cx="707179" cy="4967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tmp1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4260" y="5615870"/>
            <a:ext cx="707179" cy="4967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tmp2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64821" y="5615872"/>
            <a:ext cx="707179" cy="4967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tmp0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08171" y="5614463"/>
            <a:ext cx="707179" cy="4967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avg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457" y="5262653"/>
            <a:ext cx="1078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</a:t>
            </a:r>
          </a:p>
          <a:p>
            <a:r>
              <a:rPr lang="en-US" sz="2400" dirty="0"/>
              <a:t>table</a:t>
            </a:r>
          </a:p>
          <a:p>
            <a:r>
              <a:rPr lang="en-US" sz="2400" dirty="0"/>
              <a:t>entries</a:t>
            </a:r>
          </a:p>
        </p:txBody>
      </p:sp>
      <p:sp>
        <p:nvSpPr>
          <p:cNvPr id="26" name="Freeform 25"/>
          <p:cNvSpPr/>
          <p:nvPr/>
        </p:nvSpPr>
        <p:spPr>
          <a:xfrm>
            <a:off x="841898" y="3578578"/>
            <a:ext cx="682102" cy="2032000"/>
          </a:xfrm>
          <a:custGeom>
            <a:avLst/>
            <a:gdLst>
              <a:gd name="connsiteX0" fmla="*/ 682102 w 682102"/>
              <a:gd name="connsiteY0" fmla="*/ 0 h 2032000"/>
              <a:gd name="connsiteX1" fmla="*/ 4769 w 682102"/>
              <a:gd name="connsiteY1" fmla="*/ 519289 h 2032000"/>
              <a:gd name="connsiteX2" fmla="*/ 433746 w 682102"/>
              <a:gd name="connsiteY2" fmla="*/ 203200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102" h="2032000">
                <a:moveTo>
                  <a:pt x="682102" y="0"/>
                </a:moveTo>
                <a:cubicBezTo>
                  <a:pt x="364132" y="90311"/>
                  <a:pt x="46162" y="180622"/>
                  <a:pt x="4769" y="519289"/>
                </a:cubicBezTo>
                <a:cubicBezTo>
                  <a:pt x="-36624" y="857956"/>
                  <a:pt x="198561" y="1444978"/>
                  <a:pt x="433746" y="203200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078603" y="3973689"/>
            <a:ext cx="1450108" cy="1625600"/>
          </a:xfrm>
          <a:custGeom>
            <a:avLst/>
            <a:gdLst>
              <a:gd name="connsiteX0" fmla="*/ 445397 w 1450108"/>
              <a:gd name="connsiteY0" fmla="*/ 0 h 1625600"/>
              <a:gd name="connsiteX1" fmla="*/ 50286 w 1450108"/>
              <a:gd name="connsiteY1" fmla="*/ 677333 h 1625600"/>
              <a:gd name="connsiteX2" fmla="*/ 1450108 w 1450108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0108" h="1625600">
                <a:moveTo>
                  <a:pt x="445397" y="0"/>
                </a:moveTo>
                <a:cubicBezTo>
                  <a:pt x="164115" y="203200"/>
                  <a:pt x="-117166" y="406400"/>
                  <a:pt x="50286" y="677333"/>
                </a:cubicBezTo>
                <a:cubicBezTo>
                  <a:pt x="217738" y="948266"/>
                  <a:pt x="833923" y="1286933"/>
                  <a:pt x="1450108" y="162560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551289" y="4312356"/>
            <a:ext cx="1298222" cy="1320800"/>
          </a:xfrm>
          <a:custGeom>
            <a:avLst/>
            <a:gdLst>
              <a:gd name="connsiteX0" fmla="*/ 0 w 1298222"/>
              <a:gd name="connsiteY0" fmla="*/ 0 h 1320800"/>
              <a:gd name="connsiteX1" fmla="*/ 451555 w 1298222"/>
              <a:gd name="connsiteY1" fmla="*/ 158044 h 1320800"/>
              <a:gd name="connsiteX2" fmla="*/ 530578 w 1298222"/>
              <a:gd name="connsiteY2" fmla="*/ 869244 h 1320800"/>
              <a:gd name="connsiteX3" fmla="*/ 1298222 w 1298222"/>
              <a:gd name="connsiteY3" fmla="*/ 132080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8222" h="1320800">
                <a:moveTo>
                  <a:pt x="0" y="0"/>
                </a:moveTo>
                <a:cubicBezTo>
                  <a:pt x="181562" y="6585"/>
                  <a:pt x="363125" y="13170"/>
                  <a:pt x="451555" y="158044"/>
                </a:cubicBezTo>
                <a:cubicBezTo>
                  <a:pt x="539985" y="302918"/>
                  <a:pt x="389467" y="675451"/>
                  <a:pt x="530578" y="869244"/>
                </a:cubicBezTo>
                <a:cubicBezTo>
                  <a:pt x="671689" y="1063037"/>
                  <a:pt x="984955" y="1191918"/>
                  <a:pt x="1298222" y="132080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2551289" y="3036711"/>
            <a:ext cx="756355" cy="1670756"/>
          </a:xfrm>
          <a:custGeom>
            <a:avLst/>
            <a:gdLst>
              <a:gd name="connsiteX0" fmla="*/ 0 w 756355"/>
              <a:gd name="connsiteY0" fmla="*/ 1670756 h 1670756"/>
              <a:gd name="connsiteX1" fmla="*/ 462844 w 756355"/>
              <a:gd name="connsiteY1" fmla="*/ 1253067 h 1670756"/>
              <a:gd name="connsiteX2" fmla="*/ 361244 w 756355"/>
              <a:gd name="connsiteY2" fmla="*/ 485422 h 1670756"/>
              <a:gd name="connsiteX3" fmla="*/ 756355 w 756355"/>
              <a:gd name="connsiteY3" fmla="*/ 0 h 1670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355" h="1670756">
                <a:moveTo>
                  <a:pt x="0" y="1670756"/>
                </a:moveTo>
                <a:cubicBezTo>
                  <a:pt x="201318" y="1560689"/>
                  <a:pt x="402637" y="1450623"/>
                  <a:pt x="462844" y="1253067"/>
                </a:cubicBezTo>
                <a:cubicBezTo>
                  <a:pt x="523051" y="1055511"/>
                  <a:pt x="312326" y="694266"/>
                  <a:pt x="361244" y="485422"/>
                </a:cubicBezTo>
                <a:cubicBezTo>
                  <a:pt x="410162" y="276578"/>
                  <a:pt x="583258" y="138289"/>
                  <a:pt x="756355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964064" y="3123983"/>
          <a:ext cx="628651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src1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src2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dest</a:t>
                      </a:r>
                      <a:endParaRPr lang="en-US" sz="1400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761556" y="33712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03798" y="382613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(null)</a:t>
            </a:r>
          </a:p>
        </p:txBody>
      </p:sp>
      <p:sp>
        <p:nvSpPr>
          <p:cNvPr id="38" name="Freeform 37"/>
          <p:cNvSpPr/>
          <p:nvPr/>
        </p:nvSpPr>
        <p:spPr>
          <a:xfrm>
            <a:off x="4413956" y="4278489"/>
            <a:ext cx="778933" cy="1354667"/>
          </a:xfrm>
          <a:custGeom>
            <a:avLst/>
            <a:gdLst>
              <a:gd name="connsiteX0" fmla="*/ 0 w 778933"/>
              <a:gd name="connsiteY0" fmla="*/ 0 h 1354667"/>
              <a:gd name="connsiteX1" fmla="*/ 383822 w 778933"/>
              <a:gd name="connsiteY1" fmla="*/ 338667 h 1354667"/>
              <a:gd name="connsiteX2" fmla="*/ 417688 w 778933"/>
              <a:gd name="connsiteY2" fmla="*/ 970844 h 1354667"/>
              <a:gd name="connsiteX3" fmla="*/ 778933 w 778933"/>
              <a:gd name="connsiteY3" fmla="*/ 1354667 h 1354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8933" h="1354667">
                <a:moveTo>
                  <a:pt x="0" y="0"/>
                </a:moveTo>
                <a:cubicBezTo>
                  <a:pt x="157103" y="88430"/>
                  <a:pt x="314207" y="176860"/>
                  <a:pt x="383822" y="338667"/>
                </a:cubicBezTo>
                <a:cubicBezTo>
                  <a:pt x="453437" y="500474"/>
                  <a:pt x="351836" y="801511"/>
                  <a:pt x="417688" y="970844"/>
                </a:cubicBezTo>
                <a:cubicBezTo>
                  <a:pt x="483540" y="1140177"/>
                  <a:pt x="631236" y="1247422"/>
                  <a:pt x="778933" y="1354667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439804" y="3020422"/>
            <a:ext cx="820811" cy="1670756"/>
          </a:xfrm>
          <a:custGeom>
            <a:avLst/>
            <a:gdLst>
              <a:gd name="connsiteX0" fmla="*/ 0 w 756355"/>
              <a:gd name="connsiteY0" fmla="*/ 1670756 h 1670756"/>
              <a:gd name="connsiteX1" fmla="*/ 462844 w 756355"/>
              <a:gd name="connsiteY1" fmla="*/ 1253067 h 1670756"/>
              <a:gd name="connsiteX2" fmla="*/ 361244 w 756355"/>
              <a:gd name="connsiteY2" fmla="*/ 485422 h 1670756"/>
              <a:gd name="connsiteX3" fmla="*/ 756355 w 756355"/>
              <a:gd name="connsiteY3" fmla="*/ 0 h 1670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355" h="1670756">
                <a:moveTo>
                  <a:pt x="0" y="1670756"/>
                </a:moveTo>
                <a:cubicBezTo>
                  <a:pt x="201318" y="1560689"/>
                  <a:pt x="402637" y="1450623"/>
                  <a:pt x="462844" y="1253067"/>
                </a:cubicBezTo>
                <a:cubicBezTo>
                  <a:pt x="523051" y="1055511"/>
                  <a:pt x="312326" y="694266"/>
                  <a:pt x="361244" y="485422"/>
                </a:cubicBezTo>
                <a:cubicBezTo>
                  <a:pt x="410162" y="276578"/>
                  <a:pt x="583258" y="138289"/>
                  <a:pt x="756355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4460971" y="3020422"/>
            <a:ext cx="831097" cy="1670756"/>
          </a:xfrm>
          <a:custGeom>
            <a:avLst/>
            <a:gdLst>
              <a:gd name="connsiteX0" fmla="*/ 0 w 756355"/>
              <a:gd name="connsiteY0" fmla="*/ 1670756 h 1670756"/>
              <a:gd name="connsiteX1" fmla="*/ 462844 w 756355"/>
              <a:gd name="connsiteY1" fmla="*/ 1253067 h 1670756"/>
              <a:gd name="connsiteX2" fmla="*/ 361244 w 756355"/>
              <a:gd name="connsiteY2" fmla="*/ 485422 h 1670756"/>
              <a:gd name="connsiteX3" fmla="*/ 756355 w 756355"/>
              <a:gd name="connsiteY3" fmla="*/ 0 h 1670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355" h="1670756">
                <a:moveTo>
                  <a:pt x="0" y="1670756"/>
                </a:moveTo>
                <a:cubicBezTo>
                  <a:pt x="201318" y="1560689"/>
                  <a:pt x="402637" y="1450623"/>
                  <a:pt x="462844" y="1253067"/>
                </a:cubicBezTo>
                <a:cubicBezTo>
                  <a:pt x="523051" y="1055511"/>
                  <a:pt x="312326" y="694266"/>
                  <a:pt x="361244" y="485422"/>
                </a:cubicBezTo>
                <a:cubicBezTo>
                  <a:pt x="410162" y="276578"/>
                  <a:pt x="583258" y="138289"/>
                  <a:pt x="756355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5970386" y="3142965"/>
          <a:ext cx="628651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src1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src2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dest</a:t>
                      </a:r>
                      <a:endParaRPr lang="en-US" sz="1400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7939030" y="3133969"/>
          <a:ext cx="628651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src1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src2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dest</a:t>
                      </a:r>
                      <a:endParaRPr lang="en-US" sz="1400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" name="Freeform 45"/>
          <p:cNvSpPr/>
          <p:nvPr/>
        </p:nvSpPr>
        <p:spPr>
          <a:xfrm>
            <a:off x="4572000" y="3502775"/>
            <a:ext cx="857956" cy="2107803"/>
          </a:xfrm>
          <a:custGeom>
            <a:avLst/>
            <a:gdLst>
              <a:gd name="connsiteX0" fmla="*/ 857956 w 857956"/>
              <a:gd name="connsiteY0" fmla="*/ 19358 h 2107803"/>
              <a:gd name="connsiteX1" fmla="*/ 417689 w 857956"/>
              <a:gd name="connsiteY1" fmla="*/ 301581 h 2107803"/>
              <a:gd name="connsiteX2" fmla="*/ 0 w 857956"/>
              <a:gd name="connsiteY2" fmla="*/ 2107803 h 2107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7956" h="2107803">
                <a:moveTo>
                  <a:pt x="857956" y="19358"/>
                </a:moveTo>
                <a:cubicBezTo>
                  <a:pt x="709319" y="-13568"/>
                  <a:pt x="560682" y="-46493"/>
                  <a:pt x="417689" y="301581"/>
                </a:cubicBezTo>
                <a:cubicBezTo>
                  <a:pt x="274696" y="649655"/>
                  <a:pt x="137348" y="1378729"/>
                  <a:pt x="0" y="2107803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5029841" y="3951111"/>
            <a:ext cx="377537" cy="1659467"/>
          </a:xfrm>
          <a:custGeom>
            <a:avLst/>
            <a:gdLst>
              <a:gd name="connsiteX0" fmla="*/ 377537 w 377537"/>
              <a:gd name="connsiteY0" fmla="*/ 0 h 1659467"/>
              <a:gd name="connsiteX1" fmla="*/ 5003 w 377537"/>
              <a:gd name="connsiteY1" fmla="*/ 530578 h 1659467"/>
              <a:gd name="connsiteX2" fmla="*/ 196915 w 377537"/>
              <a:gd name="connsiteY2" fmla="*/ 1659467 h 16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537" h="1659467">
                <a:moveTo>
                  <a:pt x="377537" y="0"/>
                </a:moveTo>
                <a:cubicBezTo>
                  <a:pt x="206322" y="127000"/>
                  <a:pt x="35107" y="254000"/>
                  <a:pt x="5003" y="530578"/>
                </a:cubicBezTo>
                <a:cubicBezTo>
                  <a:pt x="-25101" y="807156"/>
                  <a:pt x="85907" y="1233311"/>
                  <a:pt x="196915" y="1659467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6423378" y="4278489"/>
            <a:ext cx="317746" cy="1343378"/>
          </a:xfrm>
          <a:custGeom>
            <a:avLst/>
            <a:gdLst>
              <a:gd name="connsiteX0" fmla="*/ 0 w 317746"/>
              <a:gd name="connsiteY0" fmla="*/ 0 h 1343378"/>
              <a:gd name="connsiteX1" fmla="*/ 316089 w 317746"/>
              <a:gd name="connsiteY1" fmla="*/ 304800 h 1343378"/>
              <a:gd name="connsiteX2" fmla="*/ 101600 w 317746"/>
              <a:gd name="connsiteY2" fmla="*/ 1343378 h 134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746" h="1343378">
                <a:moveTo>
                  <a:pt x="0" y="0"/>
                </a:moveTo>
                <a:cubicBezTo>
                  <a:pt x="149578" y="40452"/>
                  <a:pt x="299156" y="80904"/>
                  <a:pt x="316089" y="304800"/>
                </a:cubicBezTo>
                <a:cubicBezTo>
                  <a:pt x="333022" y="528696"/>
                  <a:pt x="217311" y="936037"/>
                  <a:pt x="101600" y="1343378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7010163" y="3601156"/>
            <a:ext cx="350193" cy="2009422"/>
          </a:xfrm>
          <a:custGeom>
            <a:avLst/>
            <a:gdLst>
              <a:gd name="connsiteX0" fmla="*/ 350193 w 350193"/>
              <a:gd name="connsiteY0" fmla="*/ 0 h 2009422"/>
              <a:gd name="connsiteX1" fmla="*/ 56681 w 350193"/>
              <a:gd name="connsiteY1" fmla="*/ 417688 h 2009422"/>
              <a:gd name="connsiteX2" fmla="*/ 237 w 350193"/>
              <a:gd name="connsiteY2" fmla="*/ 2009422 h 200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193" h="2009422">
                <a:moveTo>
                  <a:pt x="350193" y="0"/>
                </a:moveTo>
                <a:cubicBezTo>
                  <a:pt x="232600" y="41392"/>
                  <a:pt x="115007" y="82784"/>
                  <a:pt x="56681" y="417688"/>
                </a:cubicBezTo>
                <a:cubicBezTo>
                  <a:pt x="-1645" y="752592"/>
                  <a:pt x="-704" y="1381007"/>
                  <a:pt x="237" y="2009422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8387644" y="4278489"/>
            <a:ext cx="406400" cy="1332089"/>
          </a:xfrm>
          <a:custGeom>
            <a:avLst/>
            <a:gdLst>
              <a:gd name="connsiteX0" fmla="*/ 0 w 406400"/>
              <a:gd name="connsiteY0" fmla="*/ 0 h 1332089"/>
              <a:gd name="connsiteX1" fmla="*/ 406400 w 406400"/>
              <a:gd name="connsiteY1" fmla="*/ 304800 h 1332089"/>
              <a:gd name="connsiteX2" fmla="*/ 0 w 406400"/>
              <a:gd name="connsiteY2" fmla="*/ 1332089 h 1332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400" h="1332089">
                <a:moveTo>
                  <a:pt x="0" y="0"/>
                </a:moveTo>
                <a:cubicBezTo>
                  <a:pt x="203200" y="41392"/>
                  <a:pt x="406400" y="82785"/>
                  <a:pt x="406400" y="304800"/>
                </a:cubicBezTo>
                <a:cubicBezTo>
                  <a:pt x="406400" y="526815"/>
                  <a:pt x="203200" y="929452"/>
                  <a:pt x="0" y="1332089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375494" y="1412419"/>
            <a:ext cx="2406954" cy="1219019"/>
          </a:xfrm>
          <a:prstGeom prst="round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Ins="0" rtlCol="0" anchor="ctr"/>
          <a:lstStyle/>
          <a:p>
            <a:pPr>
              <a:lnSpc>
                <a:spcPts val="2200"/>
              </a:lnSpc>
            </a:pPr>
            <a:r>
              <a:rPr lang="en-US" sz="2000" dirty="0"/>
              <a:t>tmp0 = max + min</a:t>
            </a:r>
          </a:p>
          <a:p>
            <a:pPr>
              <a:lnSpc>
                <a:spcPts val="2200"/>
              </a:lnSpc>
            </a:pPr>
            <a:r>
              <a:rPr lang="en-US" sz="2000" dirty="0"/>
              <a:t>tmp1 = 2</a:t>
            </a:r>
          </a:p>
          <a:p>
            <a:pPr>
              <a:lnSpc>
                <a:spcPts val="2200"/>
              </a:lnSpc>
            </a:pPr>
            <a:r>
              <a:rPr lang="en-US" sz="2000" dirty="0"/>
              <a:t>tmp2 = tmp0 / tmp1</a:t>
            </a:r>
          </a:p>
          <a:p>
            <a:pPr>
              <a:lnSpc>
                <a:spcPts val="2200"/>
              </a:lnSpc>
            </a:pPr>
            <a:r>
              <a:rPr lang="en-US" sz="2000" dirty="0" err="1"/>
              <a:t>avg</a:t>
            </a:r>
            <a:r>
              <a:rPr lang="en-US" sz="2000" dirty="0"/>
              <a:t> = tmp2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078603" y="5427271"/>
            <a:ext cx="7715441" cy="849862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271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6819"/>
            <a:ext cx="7886700" cy="11181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Source code:  u = x * ‒ y</a:t>
            </a:r>
          </a:p>
          <a:p>
            <a:pPr marL="0" indent="0">
              <a:buNone/>
            </a:pPr>
            <a:r>
              <a:rPr lang="en-US" dirty="0"/>
              <a:t>Work out the 3-addr code at each node: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79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8686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87911" y="271795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78549" y="3461551"/>
            <a:ext cx="389850" cy="630942"/>
          </a:xfrm>
          <a:prstGeom prst="rect">
            <a:avLst/>
          </a:prstGeom>
          <a:noFill/>
        </p:spPr>
        <p:txBody>
          <a:bodyPr wrap="none" tIns="91440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50949" y="42542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‒</a:t>
            </a:r>
          </a:p>
        </p:txBody>
      </p:sp>
      <p:cxnSp>
        <p:nvCxnSpPr>
          <p:cNvPr id="11" name="Straight Connector 10"/>
          <p:cNvCxnSpPr>
            <a:endCxn id="8" idx="0"/>
          </p:cNvCxnSpPr>
          <p:nvPr/>
        </p:nvCxnSpPr>
        <p:spPr>
          <a:xfrm>
            <a:off x="5866546" y="3942484"/>
            <a:ext cx="680931" cy="373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49205" y="4408668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x</a:t>
            </a:r>
          </a:p>
        </p:txBody>
      </p:sp>
      <p:cxnSp>
        <p:nvCxnSpPr>
          <p:cNvPr id="16" name="Straight Connector 15"/>
          <p:cNvCxnSpPr>
            <a:endCxn id="14" idx="0"/>
          </p:cNvCxnSpPr>
          <p:nvPr/>
        </p:nvCxnSpPr>
        <p:spPr>
          <a:xfrm flipH="1">
            <a:off x="5213778" y="3942484"/>
            <a:ext cx="652768" cy="466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82904" y="5105262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y</a:t>
            </a:r>
          </a:p>
        </p:txBody>
      </p:sp>
      <p:cxnSp>
        <p:nvCxnSpPr>
          <p:cNvPr id="30" name="Straight Connector 29"/>
          <p:cNvCxnSpPr>
            <a:endCxn id="29" idx="0"/>
          </p:cNvCxnSpPr>
          <p:nvPr/>
        </p:nvCxnSpPr>
        <p:spPr>
          <a:xfrm>
            <a:off x="6547477" y="4710901"/>
            <a:ext cx="0" cy="3943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7" idx="0"/>
          </p:cNvCxnSpPr>
          <p:nvPr/>
        </p:nvCxnSpPr>
        <p:spPr>
          <a:xfrm flipH="1">
            <a:off x="3541523" y="3149770"/>
            <a:ext cx="1134755" cy="270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2" idx="0"/>
          </p:cNvCxnSpPr>
          <p:nvPr/>
        </p:nvCxnSpPr>
        <p:spPr>
          <a:xfrm>
            <a:off x="4676278" y="3149770"/>
            <a:ext cx="1197196" cy="384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76950" y="3420054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75051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Final Code Generation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422390"/>
            <a:ext cx="5148695" cy="9682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49" y="1413139"/>
            <a:ext cx="1747406" cy="1150697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294910" y="1362305"/>
            <a:ext cx="1851315" cy="1022937"/>
          </a:xfrm>
          <a:prstGeom prst="roundRect">
            <a:avLst>
              <a:gd name="adj" fmla="val 207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2673927"/>
            <a:ext cx="7886700" cy="3503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−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Expand each 3-addr instruction to </a:t>
            </a:r>
            <a:r>
              <a:rPr lang="en-US" dirty="0" err="1"/>
              <a:t>asm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61779" y="1298424"/>
            <a:ext cx="1747406" cy="1150697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Group 1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04219"/>
              </p:ext>
            </p:extLst>
          </p:nvPr>
        </p:nvGraphicFramePr>
        <p:xfrm>
          <a:off x="807027" y="3322205"/>
          <a:ext cx="7471063" cy="2854757"/>
        </p:xfrm>
        <a:graphic>
          <a:graphicData uri="http://schemas.openxmlformats.org/drawingml/2006/table">
            <a:tbl>
              <a:tblPr/>
              <a:tblGrid>
                <a:gridCol w="3553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1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3-address code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MIPS assembly code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y + z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into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reg1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into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reg2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reg3, reg1, reg2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reg3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 y goto L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into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reg1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into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reg2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reg1, reg2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2003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D05F27-7E9D-4538-AB13-5F78A6B2E040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US" altLang="en-US" sz="100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Reusing Temporaries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16818"/>
            <a:ext cx="7886700" cy="4990909"/>
          </a:xfrm>
        </p:spPr>
        <p:txBody>
          <a:bodyPr rIns="9144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/>
              <a:t>Storage usage can be reduced considerably by reusing temporaries: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For each type T, keep a “free list” of temporaries of type T;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i="1" dirty="0" err="1"/>
              <a:t>newtemp</a:t>
            </a:r>
            <a:r>
              <a:rPr lang="en-US" altLang="en-US" dirty="0"/>
              <a:t>(T) uses a temp from the free list for type T whenever possible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Putting temps on the free list: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free only compiler-generated temps, not user variables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free a temp after the point of its last use (i.e., when its value is no longer </a:t>
            </a:r>
            <a:r>
              <a:rPr lang="en-US" altLang="en-US" dirty="0" err="1"/>
              <a:t>neded</a:t>
            </a:r>
            <a:r>
              <a:rPr lang="en-US" alt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847282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3943" y="2799916"/>
            <a:ext cx="7886700" cy="1272021"/>
          </a:xfrm>
        </p:spPr>
        <p:txBody>
          <a:bodyPr anchor="ctr" anchorCtr="1">
            <a:normAutofit/>
          </a:bodyPr>
          <a:lstStyle/>
          <a:p>
            <a:pPr algn="ctr"/>
            <a:r>
              <a:rPr lang="en-US" sz="3600" i="1" dirty="0"/>
              <a:t>Code generation for </a:t>
            </a:r>
            <a:br>
              <a:rPr lang="en-US" sz="3600" i="1" dirty="0"/>
            </a:br>
            <a:r>
              <a:rPr lang="en-US" sz="3600" i="1" dirty="0"/>
              <a:t>comparison and logical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81</a:t>
            </a:fld>
            <a:endParaRPr lang="en-US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13943" y="575253"/>
            <a:ext cx="3932527" cy="8451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Intermediate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35119876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Logical Expressions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525982" y="2050473"/>
            <a:ext cx="4989368" cy="29787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1800" dirty="0"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en-US" sz="2600" dirty="0">
                <a:sym typeface="Symbol" panose="05050102010706020507" pitchFamily="18" charset="2"/>
              </a:rPr>
              <a:t>tmp1 = … </a:t>
            </a:r>
            <a:r>
              <a:rPr lang="en-US" altLang="en-US" sz="2600" i="1" dirty="0">
                <a:sym typeface="Symbol" panose="05050102010706020507" pitchFamily="18" charset="2"/>
              </a:rPr>
              <a:t>evaluate</a:t>
            </a:r>
            <a:r>
              <a:rPr lang="en-US" altLang="en-US" sz="2600" dirty="0">
                <a:sym typeface="Symbol" panose="05050102010706020507" pitchFamily="18" charset="2"/>
              </a:rPr>
              <a:t> </a:t>
            </a:r>
            <a:r>
              <a:rPr lang="en-US" altLang="en-US" sz="2600" i="1" dirty="0">
                <a:sym typeface="Symbol" panose="05050102010706020507" pitchFamily="18" charset="2"/>
              </a:rPr>
              <a:t>E</a:t>
            </a:r>
            <a:r>
              <a:rPr lang="en-US" altLang="en-US" sz="2600" baseline="-25000" dirty="0">
                <a:sym typeface="Symbol" panose="05050102010706020507" pitchFamily="18" charset="2"/>
              </a:rPr>
              <a:t>1 </a:t>
            </a:r>
            <a:r>
              <a:rPr lang="en-US" altLang="en-US" sz="2600" dirty="0">
                <a:sym typeface="Symbol" panose="05050102010706020507" pitchFamily="18" charset="2"/>
              </a:rPr>
              <a:t>…</a:t>
            </a:r>
            <a:endParaRPr lang="en-US" altLang="en-US" sz="2600" baseline="-25000" dirty="0"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en-US" sz="2600" dirty="0">
                <a:sym typeface="Symbol" panose="05050102010706020507" pitchFamily="18" charset="2"/>
              </a:rPr>
              <a:t>tmp2 = … </a:t>
            </a:r>
            <a:r>
              <a:rPr lang="en-US" altLang="en-US" sz="2600" i="1" dirty="0">
                <a:sym typeface="Symbol" panose="05050102010706020507" pitchFamily="18" charset="2"/>
              </a:rPr>
              <a:t>evaluate</a:t>
            </a:r>
            <a:r>
              <a:rPr lang="en-US" altLang="en-US" sz="2600" dirty="0">
                <a:sym typeface="Symbol" panose="05050102010706020507" pitchFamily="18" charset="2"/>
              </a:rPr>
              <a:t> </a:t>
            </a:r>
            <a:r>
              <a:rPr lang="en-US" altLang="en-US" sz="2600" i="1" dirty="0">
                <a:sym typeface="Symbol" panose="05050102010706020507" pitchFamily="18" charset="2"/>
              </a:rPr>
              <a:t>E</a:t>
            </a:r>
            <a:r>
              <a:rPr lang="en-US" altLang="en-US" sz="2600" baseline="-25000" dirty="0">
                <a:sym typeface="Symbol" panose="05050102010706020507" pitchFamily="18" charset="2"/>
              </a:rPr>
              <a:t>2</a:t>
            </a:r>
            <a:r>
              <a:rPr lang="en-US" altLang="en-US" sz="2600" dirty="0">
                <a:sym typeface="Symbol" panose="05050102010706020507" pitchFamily="18" charset="2"/>
              </a:rPr>
              <a:t> …</a:t>
            </a:r>
            <a:endParaRPr lang="en-US" altLang="en-US" sz="2600" baseline="-25000" dirty="0"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en-US" sz="2600" dirty="0">
                <a:sym typeface="Symbol" panose="05050102010706020507" pitchFamily="18" charset="2"/>
              </a:rPr>
              <a:t>tmp3 = 1                      </a:t>
            </a:r>
            <a:r>
              <a:rPr lang="en-US" altLang="en-US" sz="2600" dirty="0">
                <a:solidFill>
                  <a:schemeClr val="accent2"/>
                </a:solidFill>
                <a:sym typeface="Symbol" panose="05050102010706020507" pitchFamily="18" charset="2"/>
              </a:rPr>
              <a:t>/* TRUE */</a:t>
            </a:r>
          </a:p>
          <a:p>
            <a:pPr lvl="1">
              <a:buNone/>
            </a:pPr>
            <a:r>
              <a:rPr lang="en-US" altLang="en-US" sz="2600" dirty="0">
                <a:sym typeface="Symbol" panose="05050102010706020507" pitchFamily="18" charset="2"/>
              </a:rPr>
              <a:t>if ( tmp1 </a:t>
            </a:r>
            <a:r>
              <a:rPr lang="en-US" altLang="en-US" sz="2600" i="1" dirty="0">
                <a:sym typeface="Symbol" panose="05050102010706020507" pitchFamily="18" charset="2"/>
              </a:rPr>
              <a:t>&gt; </a:t>
            </a:r>
            <a:r>
              <a:rPr lang="en-US" altLang="en-US" sz="2600" dirty="0">
                <a:sym typeface="Symbol" panose="05050102010706020507" pitchFamily="18" charset="2"/>
              </a:rPr>
              <a:t>tmp2 ) </a:t>
            </a:r>
            <a:r>
              <a:rPr lang="en-US" altLang="en-US" sz="2600" dirty="0" err="1">
                <a:sym typeface="Symbol" panose="05050102010706020507" pitchFamily="18" charset="2"/>
              </a:rPr>
              <a:t>goto</a:t>
            </a:r>
            <a:r>
              <a:rPr lang="en-US" altLang="en-US" sz="2600" dirty="0">
                <a:sym typeface="Symbol" panose="05050102010706020507" pitchFamily="18" charset="2"/>
              </a:rPr>
              <a:t> L</a:t>
            </a:r>
          </a:p>
          <a:p>
            <a:pPr lvl="1">
              <a:buNone/>
            </a:pPr>
            <a:r>
              <a:rPr lang="en-US" altLang="en-US" sz="2600" dirty="0">
                <a:sym typeface="Symbol" panose="05050102010706020507" pitchFamily="18" charset="2"/>
              </a:rPr>
              <a:t>tmp3 = 0                      </a:t>
            </a:r>
            <a:r>
              <a:rPr lang="en-US" altLang="en-US" sz="2600" dirty="0">
                <a:solidFill>
                  <a:schemeClr val="accent2"/>
                </a:solidFill>
                <a:sym typeface="Symbol" panose="05050102010706020507" pitchFamily="18" charset="2"/>
              </a:rPr>
              <a:t>/* FALSE */</a:t>
            </a:r>
          </a:p>
          <a:p>
            <a:pPr>
              <a:buNone/>
            </a:pPr>
            <a:r>
              <a:rPr lang="en-US" altLang="en-US" sz="2600" dirty="0">
                <a:sym typeface="Symbol" panose="05050102010706020507" pitchFamily="18" charset="2"/>
              </a:rPr>
              <a:t>L:   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82</a:t>
            </a:fld>
            <a:endParaRPr lang="en-US"/>
          </a:p>
        </p:txBody>
      </p:sp>
      <p:sp>
        <p:nvSpPr>
          <p:cNvPr id="14" name="Content Placeholder 6"/>
          <p:cNvSpPr>
            <a:spLocks noGrp="1"/>
          </p:cNvSpPr>
          <p:nvPr>
            <p:ph sz="half" idx="2"/>
          </p:nvPr>
        </p:nvSpPr>
        <p:spPr>
          <a:xfrm>
            <a:off x="628650" y="5425093"/>
            <a:ext cx="7886700" cy="534094"/>
          </a:xfrm>
        </p:spPr>
        <p:txBody>
          <a:bodyPr lIns="0" tIns="0" rIns="0" bIns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en-US" sz="2800" i="1" u="sng" dirty="0">
                <a:sym typeface="Symbol" panose="05050102010706020507" pitchFamily="18" charset="2"/>
              </a:rPr>
              <a:t>Disadvantage</a:t>
            </a:r>
            <a:r>
              <a:rPr lang="en-US" altLang="en-US" sz="2800" dirty="0">
                <a:sym typeface="Symbol" panose="05050102010706020507" pitchFamily="18" charset="2"/>
              </a:rPr>
              <a:t>: lots of unnecessary memory references</a:t>
            </a: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334075" y="2636696"/>
            <a:ext cx="301752" cy="30175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&gt;</a:t>
            </a:r>
            <a:endParaRPr lang="en-US" altLang="en-US" sz="1800" i="0" dirty="0">
              <a:sym typeface="Symbol" panose="05050102010706020507" pitchFamily="18" charset="2"/>
            </a:endParaRPr>
          </a:p>
        </p:txBody>
      </p:sp>
      <p:cxnSp>
        <p:nvCxnSpPr>
          <p:cNvPr id="21" name="AutoShape 26"/>
          <p:cNvCxnSpPr>
            <a:cxnSpLocks noChangeShapeType="1"/>
            <a:stCxn id="20" idx="3"/>
            <a:endCxn id="23" idx="0"/>
          </p:cNvCxnSpPr>
          <p:nvPr/>
        </p:nvCxnSpPr>
        <p:spPr bwMode="auto">
          <a:xfrm flipH="1">
            <a:off x="1104263" y="2894257"/>
            <a:ext cx="274003" cy="7071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7"/>
          <p:cNvCxnSpPr>
            <a:cxnSpLocks noChangeShapeType="1"/>
            <a:stCxn id="20" idx="5"/>
            <a:endCxn id="24" idx="0"/>
          </p:cNvCxnSpPr>
          <p:nvPr/>
        </p:nvCxnSpPr>
        <p:spPr bwMode="auto">
          <a:xfrm>
            <a:off x="1591636" y="2894257"/>
            <a:ext cx="298413" cy="7071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776949" y="3601389"/>
            <a:ext cx="654628" cy="713509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 i="0" dirty="0">
                <a:sym typeface="Symbol" panose="05050102010706020507" pitchFamily="18" charset="2"/>
              </a:rPr>
              <a:t>E</a:t>
            </a:r>
            <a:r>
              <a:rPr lang="en-US" altLang="en-US" sz="1800" i="0" baseline="-25000" dirty="0"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1562735" y="3601389"/>
            <a:ext cx="654628" cy="713509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 i="0" dirty="0">
                <a:sym typeface="Symbol" panose="05050102010706020507" pitchFamily="18" charset="2"/>
              </a:rPr>
              <a:t>E</a:t>
            </a:r>
            <a:r>
              <a:rPr lang="en-US" altLang="en-US" sz="1800" baseline="-25000" dirty="0">
                <a:sym typeface="Symbol" panose="05050102010706020507" pitchFamily="18" charset="2"/>
              </a:rPr>
              <a:t>2</a:t>
            </a:r>
            <a:endParaRPr lang="en-US" altLang="en-US" sz="1800" i="0" baseline="-25000" dirty="0">
              <a:sym typeface="Symbol" panose="05050102010706020507" pitchFamily="18" charset="2"/>
            </a:endParaRPr>
          </a:p>
        </p:txBody>
      </p:sp>
      <p:sp>
        <p:nvSpPr>
          <p:cNvPr id="25" name="Content Placeholder 6"/>
          <p:cNvSpPr>
            <a:spLocks noGrp="1"/>
          </p:cNvSpPr>
          <p:nvPr>
            <p:ph sz="half" idx="2"/>
          </p:nvPr>
        </p:nvSpPr>
        <p:spPr>
          <a:xfrm>
            <a:off x="628650" y="1417320"/>
            <a:ext cx="7548995" cy="768927"/>
          </a:xfrm>
        </p:spPr>
        <p:txBody>
          <a:bodyPr lIns="0" tIns="0" rIns="0" bIns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en-US" sz="2800" i="1" u="sng" dirty="0">
                <a:sym typeface="Symbol" panose="05050102010706020507" pitchFamily="18" charset="2"/>
              </a:rPr>
              <a:t>Naïve but Simple Approach</a:t>
            </a:r>
            <a:r>
              <a:rPr lang="en-US" altLang="en-US" sz="2800" dirty="0">
                <a:sym typeface="Symbol" panose="05050102010706020507" pitchFamily="18" charset="2"/>
              </a:rPr>
              <a:t> (TRUE=1, FALSE=0):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2722452" y="3178550"/>
            <a:ext cx="690115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0885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260" y="4499232"/>
            <a:ext cx="1505772" cy="1857119"/>
          </a:xfrm>
          <a:prstGeom prst="rect">
            <a:avLst/>
          </a:prstGeom>
        </p:spPr>
      </p:pic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55BFF2-4567-4F8B-912C-E6E667AD4A91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US" altLang="en-US" sz="10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Expressions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16818"/>
            <a:ext cx="7886700" cy="1118564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i="1" u="sng" dirty="0"/>
              <a:t>Observation</a:t>
            </a:r>
            <a:r>
              <a:rPr lang="en-US" altLang="en-US" dirty="0"/>
              <a:t>: Logical expressions are usually used to direct flow of control.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46909" y="2535382"/>
            <a:ext cx="17956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if  ( </a:t>
            </a:r>
            <a:r>
              <a:rPr lang="en-US" sz="2800" dirty="0"/>
              <a:t>x &gt; 0 </a:t>
            </a:r>
            <a:r>
              <a:rPr lang="en-US" sz="2800" dirty="0">
                <a:solidFill>
                  <a:schemeClr val="bg1"/>
                </a:solidFill>
              </a:rPr>
              <a:t>) {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S1</a:t>
            </a:r>
          </a:p>
          <a:p>
            <a:r>
              <a:rPr lang="en-US" sz="2800" dirty="0">
                <a:solidFill>
                  <a:schemeClr val="bg1"/>
                </a:solidFill>
              </a:rPr>
              <a:t>}</a:t>
            </a:r>
          </a:p>
          <a:p>
            <a:r>
              <a:rPr lang="en-US" sz="2800" dirty="0">
                <a:solidFill>
                  <a:schemeClr val="bg1"/>
                </a:solidFill>
              </a:rPr>
              <a:t>else {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S2</a:t>
            </a:r>
          </a:p>
          <a:p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46909" y="2535382"/>
            <a:ext cx="17956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if  ( </a:t>
            </a:r>
            <a:r>
              <a:rPr lang="en-US" sz="2800" dirty="0"/>
              <a:t>x &gt; 0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) 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   S1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else 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   S2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3" name="Freeform 2"/>
          <p:cNvSpPr/>
          <p:nvPr/>
        </p:nvSpPr>
        <p:spPr>
          <a:xfrm>
            <a:off x="2029691" y="2964873"/>
            <a:ext cx="200891" cy="242454"/>
          </a:xfrm>
          <a:custGeom>
            <a:avLst/>
            <a:gdLst>
              <a:gd name="connsiteX0" fmla="*/ 200891 w 200891"/>
              <a:gd name="connsiteY0" fmla="*/ 0 h 242454"/>
              <a:gd name="connsiteX1" fmla="*/ 166254 w 200891"/>
              <a:gd name="connsiteY1" fmla="*/ 173182 h 242454"/>
              <a:gd name="connsiteX2" fmla="*/ 0 w 200891"/>
              <a:gd name="connsiteY2" fmla="*/ 242454 h 242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891" h="242454">
                <a:moveTo>
                  <a:pt x="200891" y="0"/>
                </a:moveTo>
                <a:cubicBezTo>
                  <a:pt x="200313" y="66386"/>
                  <a:pt x="199736" y="132773"/>
                  <a:pt x="166254" y="173182"/>
                </a:cubicBezTo>
                <a:cubicBezTo>
                  <a:pt x="132772" y="213591"/>
                  <a:pt x="66386" y="228022"/>
                  <a:pt x="0" y="242454"/>
                </a:cubicBezTo>
              </a:path>
            </a:pathLst>
          </a:custGeom>
          <a:noFill/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092036" y="2971800"/>
            <a:ext cx="417745" cy="1496291"/>
          </a:xfrm>
          <a:custGeom>
            <a:avLst/>
            <a:gdLst>
              <a:gd name="connsiteX0" fmla="*/ 131618 w 417745"/>
              <a:gd name="connsiteY0" fmla="*/ 0 h 1496291"/>
              <a:gd name="connsiteX1" fmla="*/ 415637 w 417745"/>
              <a:gd name="connsiteY1" fmla="*/ 671946 h 1496291"/>
              <a:gd name="connsiteX2" fmla="*/ 0 w 417745"/>
              <a:gd name="connsiteY2" fmla="*/ 1496291 h 1496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745" h="1496291">
                <a:moveTo>
                  <a:pt x="131618" y="0"/>
                </a:moveTo>
                <a:cubicBezTo>
                  <a:pt x="284595" y="211282"/>
                  <a:pt x="437573" y="422564"/>
                  <a:pt x="415637" y="671946"/>
                </a:cubicBezTo>
                <a:cubicBezTo>
                  <a:pt x="393701" y="921328"/>
                  <a:pt x="196850" y="1208809"/>
                  <a:pt x="0" y="1496291"/>
                </a:cubicBezTo>
              </a:path>
            </a:pathLst>
          </a:custGeom>
          <a:noFill/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44765" y="3210468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2140" y="407022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37364" y="2535382"/>
            <a:ext cx="23102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while ( </a:t>
            </a:r>
            <a:r>
              <a:rPr lang="en-US" sz="2800" dirty="0"/>
              <a:t>x &gt; 0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) 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   S1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8" name="Freeform 7"/>
          <p:cNvSpPr/>
          <p:nvPr/>
        </p:nvSpPr>
        <p:spPr>
          <a:xfrm>
            <a:off x="5361709" y="2951018"/>
            <a:ext cx="581891" cy="270164"/>
          </a:xfrm>
          <a:custGeom>
            <a:avLst/>
            <a:gdLst>
              <a:gd name="connsiteX0" fmla="*/ 581891 w 581891"/>
              <a:gd name="connsiteY0" fmla="*/ 0 h 270164"/>
              <a:gd name="connsiteX1" fmla="*/ 443345 w 581891"/>
              <a:gd name="connsiteY1" fmla="*/ 193964 h 270164"/>
              <a:gd name="connsiteX2" fmla="*/ 0 w 581891"/>
              <a:gd name="connsiteY2" fmla="*/ 270164 h 27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891" h="270164">
                <a:moveTo>
                  <a:pt x="581891" y="0"/>
                </a:moveTo>
                <a:cubicBezTo>
                  <a:pt x="561109" y="74468"/>
                  <a:pt x="540327" y="148937"/>
                  <a:pt x="443345" y="193964"/>
                </a:cubicBezTo>
                <a:cubicBezTo>
                  <a:pt x="346363" y="238991"/>
                  <a:pt x="173181" y="254577"/>
                  <a:pt x="0" y="270164"/>
                </a:cubicBezTo>
              </a:path>
            </a:pathLst>
          </a:custGeom>
          <a:noFill/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731327" y="2957946"/>
            <a:ext cx="1667835" cy="962891"/>
          </a:xfrm>
          <a:custGeom>
            <a:avLst/>
            <a:gdLst>
              <a:gd name="connsiteX0" fmla="*/ 1219200 w 1667835"/>
              <a:gd name="connsiteY0" fmla="*/ 0 h 962891"/>
              <a:gd name="connsiteX1" fmla="*/ 1600200 w 1667835"/>
              <a:gd name="connsiteY1" fmla="*/ 526472 h 962891"/>
              <a:gd name="connsiteX2" fmla="*/ 0 w 1667835"/>
              <a:gd name="connsiteY2" fmla="*/ 962891 h 96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7835" h="962891">
                <a:moveTo>
                  <a:pt x="1219200" y="0"/>
                </a:moveTo>
                <a:cubicBezTo>
                  <a:pt x="1511300" y="182995"/>
                  <a:pt x="1803400" y="365990"/>
                  <a:pt x="1600200" y="526472"/>
                </a:cubicBezTo>
                <a:cubicBezTo>
                  <a:pt x="1397000" y="686954"/>
                  <a:pt x="698500" y="824922"/>
                  <a:pt x="0" y="962891"/>
                </a:cubicBezTo>
              </a:path>
            </a:pathLst>
          </a:custGeom>
          <a:noFill/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65258" y="3227879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31327" y="397360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628650" y="5314111"/>
            <a:ext cx="7886700" cy="1118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−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Can we generate code to do this without all the unnecessary memory operations?</a:t>
            </a:r>
          </a:p>
        </p:txBody>
      </p:sp>
    </p:spTree>
    <p:extLst>
      <p:ext uri="{BB962C8B-B14F-4D97-AF65-F5344CB8AC3E}">
        <p14:creationId xmlns:p14="http://schemas.microsoft.com/office/powerpoint/2010/main" val="102647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5" grpId="0" animBg="1"/>
      <p:bldP spid="7" grpId="0"/>
      <p:bldP spid="11" grpId="0"/>
      <p:bldP spid="19" grpId="0"/>
      <p:bldP spid="8" grpId="0" animBg="1"/>
      <p:bldP spid="9" grpId="0" animBg="1"/>
      <p:bldP spid="10" grpId="0"/>
      <p:bldP spid="23" grpId="0"/>
      <p:bldP spid="2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6819"/>
            <a:ext cx="7886700" cy="20121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Idea: "Tell" the code generator where the generated code should jump:</a:t>
            </a:r>
          </a:p>
          <a:p>
            <a:pPr lvl="1"/>
            <a:r>
              <a:rPr lang="en-US" dirty="0"/>
              <a:t> </a:t>
            </a:r>
            <a:r>
              <a:rPr lang="en-US" i="1" dirty="0" err="1"/>
              <a:t>trueDst</a:t>
            </a:r>
            <a:r>
              <a:rPr lang="en-US" dirty="0"/>
              <a:t>: label to jump to if expression is True</a:t>
            </a:r>
          </a:p>
          <a:p>
            <a:pPr lvl="1"/>
            <a:r>
              <a:rPr lang="en-US" dirty="0"/>
              <a:t> </a:t>
            </a:r>
            <a:r>
              <a:rPr lang="en-US" i="1" dirty="0" err="1"/>
              <a:t>falseDst</a:t>
            </a:r>
            <a:r>
              <a:rPr lang="en-US" dirty="0"/>
              <a:t>: label to jump to if expression is False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4505" y="3738514"/>
            <a:ext cx="15970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 ( expr ) { </a:t>
            </a:r>
          </a:p>
          <a:p>
            <a:r>
              <a:rPr lang="en-US" sz="2400" dirty="0"/>
              <a:t>    S1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else {</a:t>
            </a:r>
          </a:p>
          <a:p>
            <a:r>
              <a:rPr lang="en-US" sz="2400" dirty="0"/>
              <a:t>    S2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3236" y="3941618"/>
            <a:ext cx="952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</a:rPr>
              <a:t>trueDst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236" y="5054400"/>
            <a:ext cx="1012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</a:rPr>
              <a:t>falseDst</a:t>
            </a:r>
            <a:endParaRPr lang="en-US" sz="2000" i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1216061" y="4141673"/>
            <a:ext cx="488048" cy="83963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216061" y="5270400"/>
            <a:ext cx="488048" cy="83963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74575" y="4435476"/>
            <a:ext cx="1608859" cy="914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codeGen_Bool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76591" y="482733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1" name="Freeform 20"/>
          <p:cNvSpPr/>
          <p:nvPr/>
        </p:nvSpPr>
        <p:spPr>
          <a:xfrm>
            <a:off x="2226123" y="4141673"/>
            <a:ext cx="1648452" cy="761193"/>
          </a:xfrm>
          <a:custGeom>
            <a:avLst/>
            <a:gdLst>
              <a:gd name="connsiteX0" fmla="*/ 0 w 2119312"/>
              <a:gd name="connsiteY0" fmla="*/ 0 h 752475"/>
              <a:gd name="connsiteX1" fmla="*/ 661987 w 2119312"/>
              <a:gd name="connsiteY1" fmla="*/ 609600 h 752475"/>
              <a:gd name="connsiteX2" fmla="*/ 2119312 w 2119312"/>
              <a:gd name="connsiteY2" fmla="*/ 75247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9312" h="752475">
                <a:moveTo>
                  <a:pt x="0" y="0"/>
                </a:moveTo>
                <a:cubicBezTo>
                  <a:pt x="154384" y="242094"/>
                  <a:pt x="308768" y="484188"/>
                  <a:pt x="661987" y="609600"/>
                </a:cubicBezTo>
                <a:cubicBezTo>
                  <a:pt x="1015206" y="735012"/>
                  <a:pt x="1567259" y="743743"/>
                  <a:pt x="2119312" y="752475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892553" y="3809999"/>
            <a:ext cx="693240" cy="331673"/>
          </a:xfrm>
          <a:prstGeom prst="roundRect">
            <a:avLst>
              <a:gd name="adj" fmla="val 40152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73849" y="3722804"/>
            <a:ext cx="87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trueDst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50051" y="3721241"/>
            <a:ext cx="93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falseDst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231418" y="4103127"/>
            <a:ext cx="0" cy="33078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123560" y="4103127"/>
            <a:ext cx="0" cy="33078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6852646" y="3914452"/>
            <a:ext cx="1433945" cy="166254"/>
          </a:xfrm>
          <a:custGeom>
            <a:avLst/>
            <a:gdLst>
              <a:gd name="connsiteX0" fmla="*/ 0 w 1143000"/>
              <a:gd name="connsiteY0" fmla="*/ 96982 h 173182"/>
              <a:gd name="connsiteX1" fmla="*/ 110836 w 1143000"/>
              <a:gd name="connsiteY1" fmla="*/ 83128 h 173182"/>
              <a:gd name="connsiteX2" fmla="*/ 131618 w 1143000"/>
              <a:gd name="connsiteY2" fmla="*/ 76200 h 173182"/>
              <a:gd name="connsiteX3" fmla="*/ 221672 w 1143000"/>
              <a:gd name="connsiteY3" fmla="*/ 48491 h 173182"/>
              <a:gd name="connsiteX4" fmla="*/ 256309 w 1143000"/>
              <a:gd name="connsiteY4" fmla="*/ 20782 h 173182"/>
              <a:gd name="connsiteX5" fmla="*/ 304800 w 1143000"/>
              <a:gd name="connsiteY5" fmla="*/ 0 h 173182"/>
              <a:gd name="connsiteX6" fmla="*/ 332509 w 1143000"/>
              <a:gd name="connsiteY6" fmla="*/ 13855 h 173182"/>
              <a:gd name="connsiteX7" fmla="*/ 339436 w 1143000"/>
              <a:gd name="connsiteY7" fmla="*/ 90055 h 173182"/>
              <a:gd name="connsiteX8" fmla="*/ 387927 w 1143000"/>
              <a:gd name="connsiteY8" fmla="*/ 76200 h 173182"/>
              <a:gd name="connsiteX9" fmla="*/ 450272 w 1143000"/>
              <a:gd name="connsiteY9" fmla="*/ 96982 h 173182"/>
              <a:gd name="connsiteX10" fmla="*/ 464127 w 1143000"/>
              <a:gd name="connsiteY10" fmla="*/ 124691 h 173182"/>
              <a:gd name="connsiteX11" fmla="*/ 505691 w 1143000"/>
              <a:gd name="connsiteY11" fmla="*/ 166255 h 173182"/>
              <a:gd name="connsiteX12" fmla="*/ 547254 w 1143000"/>
              <a:gd name="connsiteY12" fmla="*/ 131619 h 173182"/>
              <a:gd name="connsiteX13" fmla="*/ 588818 w 1143000"/>
              <a:gd name="connsiteY13" fmla="*/ 83128 h 173182"/>
              <a:gd name="connsiteX14" fmla="*/ 609600 w 1143000"/>
              <a:gd name="connsiteY14" fmla="*/ 62346 h 173182"/>
              <a:gd name="connsiteX15" fmla="*/ 637309 w 1143000"/>
              <a:gd name="connsiteY15" fmla="*/ 69273 h 173182"/>
              <a:gd name="connsiteX16" fmla="*/ 658091 w 1143000"/>
              <a:gd name="connsiteY16" fmla="*/ 76200 h 173182"/>
              <a:gd name="connsiteX17" fmla="*/ 713509 w 1143000"/>
              <a:gd name="connsiteY17" fmla="*/ 69273 h 173182"/>
              <a:gd name="connsiteX18" fmla="*/ 755072 w 1143000"/>
              <a:gd name="connsiteY18" fmla="*/ 48491 h 173182"/>
              <a:gd name="connsiteX19" fmla="*/ 796636 w 1143000"/>
              <a:gd name="connsiteY19" fmla="*/ 83128 h 173182"/>
              <a:gd name="connsiteX20" fmla="*/ 810491 w 1143000"/>
              <a:gd name="connsiteY20" fmla="*/ 90055 h 173182"/>
              <a:gd name="connsiteX21" fmla="*/ 845127 w 1143000"/>
              <a:gd name="connsiteY21" fmla="*/ 69273 h 173182"/>
              <a:gd name="connsiteX22" fmla="*/ 886691 w 1143000"/>
              <a:gd name="connsiteY22" fmla="*/ 90055 h 173182"/>
              <a:gd name="connsiteX23" fmla="*/ 921327 w 1143000"/>
              <a:gd name="connsiteY23" fmla="*/ 145473 h 173182"/>
              <a:gd name="connsiteX24" fmla="*/ 955963 w 1143000"/>
              <a:gd name="connsiteY24" fmla="*/ 173182 h 173182"/>
              <a:gd name="connsiteX25" fmla="*/ 976745 w 1143000"/>
              <a:gd name="connsiteY25" fmla="*/ 159328 h 173182"/>
              <a:gd name="connsiteX26" fmla="*/ 1025236 w 1143000"/>
              <a:gd name="connsiteY26" fmla="*/ 96982 h 173182"/>
              <a:gd name="connsiteX27" fmla="*/ 1059872 w 1143000"/>
              <a:gd name="connsiteY27" fmla="*/ 103909 h 173182"/>
              <a:gd name="connsiteX28" fmla="*/ 1094509 w 1143000"/>
              <a:gd name="connsiteY28" fmla="*/ 96982 h 173182"/>
              <a:gd name="connsiteX29" fmla="*/ 1143000 w 1143000"/>
              <a:gd name="connsiteY29" fmla="*/ 41564 h 17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43000" h="173182">
                <a:moveTo>
                  <a:pt x="0" y="96982"/>
                </a:moveTo>
                <a:cubicBezTo>
                  <a:pt x="21606" y="94581"/>
                  <a:pt x="86130" y="88069"/>
                  <a:pt x="110836" y="83128"/>
                </a:cubicBezTo>
                <a:cubicBezTo>
                  <a:pt x="117996" y="81696"/>
                  <a:pt x="124534" y="77971"/>
                  <a:pt x="131618" y="76200"/>
                </a:cubicBezTo>
                <a:cubicBezTo>
                  <a:pt x="207200" y="57304"/>
                  <a:pt x="119036" y="86980"/>
                  <a:pt x="221672" y="48491"/>
                </a:cubicBezTo>
                <a:cubicBezTo>
                  <a:pt x="233218" y="39255"/>
                  <a:pt x="244007" y="28983"/>
                  <a:pt x="256309" y="20782"/>
                </a:cubicBezTo>
                <a:cubicBezTo>
                  <a:pt x="273426" y="9371"/>
                  <a:pt x="286330" y="6157"/>
                  <a:pt x="304800" y="0"/>
                </a:cubicBezTo>
                <a:cubicBezTo>
                  <a:pt x="314036" y="4618"/>
                  <a:pt x="328802" y="4217"/>
                  <a:pt x="332509" y="13855"/>
                </a:cubicBezTo>
                <a:cubicBezTo>
                  <a:pt x="341665" y="37660"/>
                  <a:pt x="322492" y="70993"/>
                  <a:pt x="339436" y="90055"/>
                </a:cubicBezTo>
                <a:cubicBezTo>
                  <a:pt x="350604" y="102619"/>
                  <a:pt x="371763" y="80818"/>
                  <a:pt x="387927" y="76200"/>
                </a:cubicBezTo>
                <a:cubicBezTo>
                  <a:pt x="408709" y="83127"/>
                  <a:pt x="431791" y="85221"/>
                  <a:pt x="450272" y="96982"/>
                </a:cubicBezTo>
                <a:cubicBezTo>
                  <a:pt x="458984" y="102526"/>
                  <a:pt x="459112" y="115664"/>
                  <a:pt x="464127" y="124691"/>
                </a:cubicBezTo>
                <a:cubicBezTo>
                  <a:pt x="486436" y="164846"/>
                  <a:pt x="473345" y="155474"/>
                  <a:pt x="505691" y="166255"/>
                </a:cubicBezTo>
                <a:cubicBezTo>
                  <a:pt x="533002" y="125286"/>
                  <a:pt x="502511" y="163578"/>
                  <a:pt x="547254" y="131619"/>
                </a:cubicBezTo>
                <a:cubicBezTo>
                  <a:pt x="566252" y="118049"/>
                  <a:pt x="573882" y="100553"/>
                  <a:pt x="588818" y="83128"/>
                </a:cubicBezTo>
                <a:cubicBezTo>
                  <a:pt x="595194" y="75690"/>
                  <a:pt x="602673" y="69273"/>
                  <a:pt x="609600" y="62346"/>
                </a:cubicBezTo>
                <a:cubicBezTo>
                  <a:pt x="618836" y="64655"/>
                  <a:pt x="628155" y="66658"/>
                  <a:pt x="637309" y="69273"/>
                </a:cubicBezTo>
                <a:cubicBezTo>
                  <a:pt x="644330" y="71279"/>
                  <a:pt x="650789" y="76200"/>
                  <a:pt x="658091" y="76200"/>
                </a:cubicBezTo>
                <a:cubicBezTo>
                  <a:pt x="676707" y="76200"/>
                  <a:pt x="695036" y="71582"/>
                  <a:pt x="713509" y="69273"/>
                </a:cubicBezTo>
                <a:cubicBezTo>
                  <a:pt x="727363" y="62346"/>
                  <a:pt x="739677" y="50201"/>
                  <a:pt x="755072" y="48491"/>
                </a:cubicBezTo>
                <a:cubicBezTo>
                  <a:pt x="763752" y="47527"/>
                  <a:pt x="793799" y="80291"/>
                  <a:pt x="796636" y="83128"/>
                </a:cubicBezTo>
                <a:cubicBezTo>
                  <a:pt x="810988" y="154892"/>
                  <a:pt x="796213" y="106713"/>
                  <a:pt x="810491" y="90055"/>
                </a:cubicBezTo>
                <a:cubicBezTo>
                  <a:pt x="819253" y="79832"/>
                  <a:pt x="833582" y="76200"/>
                  <a:pt x="845127" y="69273"/>
                </a:cubicBezTo>
                <a:cubicBezTo>
                  <a:pt x="859312" y="74001"/>
                  <a:pt x="876361" y="77658"/>
                  <a:pt x="886691" y="90055"/>
                </a:cubicBezTo>
                <a:cubicBezTo>
                  <a:pt x="941563" y="155903"/>
                  <a:pt x="854261" y="78407"/>
                  <a:pt x="921327" y="145473"/>
                </a:cubicBezTo>
                <a:cubicBezTo>
                  <a:pt x="931782" y="155928"/>
                  <a:pt x="944418" y="163946"/>
                  <a:pt x="955963" y="173182"/>
                </a:cubicBezTo>
                <a:cubicBezTo>
                  <a:pt x="962890" y="168564"/>
                  <a:pt x="970858" y="165215"/>
                  <a:pt x="976745" y="159328"/>
                </a:cubicBezTo>
                <a:cubicBezTo>
                  <a:pt x="1000727" y="135346"/>
                  <a:pt x="1008757" y="121701"/>
                  <a:pt x="1025236" y="96982"/>
                </a:cubicBezTo>
                <a:cubicBezTo>
                  <a:pt x="1036781" y="99291"/>
                  <a:pt x="1048098" y="103909"/>
                  <a:pt x="1059872" y="103909"/>
                </a:cubicBezTo>
                <a:cubicBezTo>
                  <a:pt x="1071646" y="103909"/>
                  <a:pt x="1084575" y="103303"/>
                  <a:pt x="1094509" y="96982"/>
                </a:cubicBezTo>
                <a:cubicBezTo>
                  <a:pt x="1127664" y="75883"/>
                  <a:pt x="1130487" y="66588"/>
                  <a:pt x="1143000" y="41564"/>
                </a:cubicBezTo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6852645" y="4280345"/>
            <a:ext cx="1433945" cy="166254"/>
          </a:xfrm>
          <a:custGeom>
            <a:avLst/>
            <a:gdLst>
              <a:gd name="connsiteX0" fmla="*/ 0 w 1143000"/>
              <a:gd name="connsiteY0" fmla="*/ 96982 h 173182"/>
              <a:gd name="connsiteX1" fmla="*/ 110836 w 1143000"/>
              <a:gd name="connsiteY1" fmla="*/ 83128 h 173182"/>
              <a:gd name="connsiteX2" fmla="*/ 131618 w 1143000"/>
              <a:gd name="connsiteY2" fmla="*/ 76200 h 173182"/>
              <a:gd name="connsiteX3" fmla="*/ 221672 w 1143000"/>
              <a:gd name="connsiteY3" fmla="*/ 48491 h 173182"/>
              <a:gd name="connsiteX4" fmla="*/ 256309 w 1143000"/>
              <a:gd name="connsiteY4" fmla="*/ 20782 h 173182"/>
              <a:gd name="connsiteX5" fmla="*/ 304800 w 1143000"/>
              <a:gd name="connsiteY5" fmla="*/ 0 h 173182"/>
              <a:gd name="connsiteX6" fmla="*/ 332509 w 1143000"/>
              <a:gd name="connsiteY6" fmla="*/ 13855 h 173182"/>
              <a:gd name="connsiteX7" fmla="*/ 339436 w 1143000"/>
              <a:gd name="connsiteY7" fmla="*/ 90055 h 173182"/>
              <a:gd name="connsiteX8" fmla="*/ 387927 w 1143000"/>
              <a:gd name="connsiteY8" fmla="*/ 76200 h 173182"/>
              <a:gd name="connsiteX9" fmla="*/ 450272 w 1143000"/>
              <a:gd name="connsiteY9" fmla="*/ 96982 h 173182"/>
              <a:gd name="connsiteX10" fmla="*/ 464127 w 1143000"/>
              <a:gd name="connsiteY10" fmla="*/ 124691 h 173182"/>
              <a:gd name="connsiteX11" fmla="*/ 505691 w 1143000"/>
              <a:gd name="connsiteY11" fmla="*/ 166255 h 173182"/>
              <a:gd name="connsiteX12" fmla="*/ 547254 w 1143000"/>
              <a:gd name="connsiteY12" fmla="*/ 131619 h 173182"/>
              <a:gd name="connsiteX13" fmla="*/ 588818 w 1143000"/>
              <a:gd name="connsiteY13" fmla="*/ 83128 h 173182"/>
              <a:gd name="connsiteX14" fmla="*/ 609600 w 1143000"/>
              <a:gd name="connsiteY14" fmla="*/ 62346 h 173182"/>
              <a:gd name="connsiteX15" fmla="*/ 637309 w 1143000"/>
              <a:gd name="connsiteY15" fmla="*/ 69273 h 173182"/>
              <a:gd name="connsiteX16" fmla="*/ 658091 w 1143000"/>
              <a:gd name="connsiteY16" fmla="*/ 76200 h 173182"/>
              <a:gd name="connsiteX17" fmla="*/ 713509 w 1143000"/>
              <a:gd name="connsiteY17" fmla="*/ 69273 h 173182"/>
              <a:gd name="connsiteX18" fmla="*/ 755072 w 1143000"/>
              <a:gd name="connsiteY18" fmla="*/ 48491 h 173182"/>
              <a:gd name="connsiteX19" fmla="*/ 796636 w 1143000"/>
              <a:gd name="connsiteY19" fmla="*/ 83128 h 173182"/>
              <a:gd name="connsiteX20" fmla="*/ 810491 w 1143000"/>
              <a:gd name="connsiteY20" fmla="*/ 90055 h 173182"/>
              <a:gd name="connsiteX21" fmla="*/ 845127 w 1143000"/>
              <a:gd name="connsiteY21" fmla="*/ 69273 h 173182"/>
              <a:gd name="connsiteX22" fmla="*/ 886691 w 1143000"/>
              <a:gd name="connsiteY22" fmla="*/ 90055 h 173182"/>
              <a:gd name="connsiteX23" fmla="*/ 921327 w 1143000"/>
              <a:gd name="connsiteY23" fmla="*/ 145473 h 173182"/>
              <a:gd name="connsiteX24" fmla="*/ 955963 w 1143000"/>
              <a:gd name="connsiteY24" fmla="*/ 173182 h 173182"/>
              <a:gd name="connsiteX25" fmla="*/ 976745 w 1143000"/>
              <a:gd name="connsiteY25" fmla="*/ 159328 h 173182"/>
              <a:gd name="connsiteX26" fmla="*/ 1025236 w 1143000"/>
              <a:gd name="connsiteY26" fmla="*/ 96982 h 173182"/>
              <a:gd name="connsiteX27" fmla="*/ 1059872 w 1143000"/>
              <a:gd name="connsiteY27" fmla="*/ 103909 h 173182"/>
              <a:gd name="connsiteX28" fmla="*/ 1094509 w 1143000"/>
              <a:gd name="connsiteY28" fmla="*/ 96982 h 173182"/>
              <a:gd name="connsiteX29" fmla="*/ 1143000 w 1143000"/>
              <a:gd name="connsiteY29" fmla="*/ 41564 h 17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43000" h="173182">
                <a:moveTo>
                  <a:pt x="0" y="96982"/>
                </a:moveTo>
                <a:cubicBezTo>
                  <a:pt x="21606" y="94581"/>
                  <a:pt x="86130" y="88069"/>
                  <a:pt x="110836" y="83128"/>
                </a:cubicBezTo>
                <a:cubicBezTo>
                  <a:pt x="117996" y="81696"/>
                  <a:pt x="124534" y="77971"/>
                  <a:pt x="131618" y="76200"/>
                </a:cubicBezTo>
                <a:cubicBezTo>
                  <a:pt x="207200" y="57304"/>
                  <a:pt x="119036" y="86980"/>
                  <a:pt x="221672" y="48491"/>
                </a:cubicBezTo>
                <a:cubicBezTo>
                  <a:pt x="233218" y="39255"/>
                  <a:pt x="244007" y="28983"/>
                  <a:pt x="256309" y="20782"/>
                </a:cubicBezTo>
                <a:cubicBezTo>
                  <a:pt x="273426" y="9371"/>
                  <a:pt x="286330" y="6157"/>
                  <a:pt x="304800" y="0"/>
                </a:cubicBezTo>
                <a:cubicBezTo>
                  <a:pt x="314036" y="4618"/>
                  <a:pt x="328802" y="4217"/>
                  <a:pt x="332509" y="13855"/>
                </a:cubicBezTo>
                <a:cubicBezTo>
                  <a:pt x="341665" y="37660"/>
                  <a:pt x="322492" y="70993"/>
                  <a:pt x="339436" y="90055"/>
                </a:cubicBezTo>
                <a:cubicBezTo>
                  <a:pt x="350604" y="102619"/>
                  <a:pt x="371763" y="80818"/>
                  <a:pt x="387927" y="76200"/>
                </a:cubicBezTo>
                <a:cubicBezTo>
                  <a:pt x="408709" y="83127"/>
                  <a:pt x="431791" y="85221"/>
                  <a:pt x="450272" y="96982"/>
                </a:cubicBezTo>
                <a:cubicBezTo>
                  <a:pt x="458984" y="102526"/>
                  <a:pt x="459112" y="115664"/>
                  <a:pt x="464127" y="124691"/>
                </a:cubicBezTo>
                <a:cubicBezTo>
                  <a:pt x="486436" y="164846"/>
                  <a:pt x="473345" y="155474"/>
                  <a:pt x="505691" y="166255"/>
                </a:cubicBezTo>
                <a:cubicBezTo>
                  <a:pt x="533002" y="125286"/>
                  <a:pt x="502511" y="163578"/>
                  <a:pt x="547254" y="131619"/>
                </a:cubicBezTo>
                <a:cubicBezTo>
                  <a:pt x="566252" y="118049"/>
                  <a:pt x="573882" y="100553"/>
                  <a:pt x="588818" y="83128"/>
                </a:cubicBezTo>
                <a:cubicBezTo>
                  <a:pt x="595194" y="75690"/>
                  <a:pt x="602673" y="69273"/>
                  <a:pt x="609600" y="62346"/>
                </a:cubicBezTo>
                <a:cubicBezTo>
                  <a:pt x="618836" y="64655"/>
                  <a:pt x="628155" y="66658"/>
                  <a:pt x="637309" y="69273"/>
                </a:cubicBezTo>
                <a:cubicBezTo>
                  <a:pt x="644330" y="71279"/>
                  <a:pt x="650789" y="76200"/>
                  <a:pt x="658091" y="76200"/>
                </a:cubicBezTo>
                <a:cubicBezTo>
                  <a:pt x="676707" y="76200"/>
                  <a:pt x="695036" y="71582"/>
                  <a:pt x="713509" y="69273"/>
                </a:cubicBezTo>
                <a:cubicBezTo>
                  <a:pt x="727363" y="62346"/>
                  <a:pt x="739677" y="50201"/>
                  <a:pt x="755072" y="48491"/>
                </a:cubicBezTo>
                <a:cubicBezTo>
                  <a:pt x="763752" y="47527"/>
                  <a:pt x="793799" y="80291"/>
                  <a:pt x="796636" y="83128"/>
                </a:cubicBezTo>
                <a:cubicBezTo>
                  <a:pt x="810988" y="154892"/>
                  <a:pt x="796213" y="106713"/>
                  <a:pt x="810491" y="90055"/>
                </a:cubicBezTo>
                <a:cubicBezTo>
                  <a:pt x="819253" y="79832"/>
                  <a:pt x="833582" y="76200"/>
                  <a:pt x="845127" y="69273"/>
                </a:cubicBezTo>
                <a:cubicBezTo>
                  <a:pt x="859312" y="74001"/>
                  <a:pt x="876361" y="77658"/>
                  <a:pt x="886691" y="90055"/>
                </a:cubicBezTo>
                <a:cubicBezTo>
                  <a:pt x="941563" y="155903"/>
                  <a:pt x="854261" y="78407"/>
                  <a:pt x="921327" y="145473"/>
                </a:cubicBezTo>
                <a:cubicBezTo>
                  <a:pt x="931782" y="155928"/>
                  <a:pt x="944418" y="163946"/>
                  <a:pt x="955963" y="173182"/>
                </a:cubicBezTo>
                <a:cubicBezTo>
                  <a:pt x="962890" y="168564"/>
                  <a:pt x="970858" y="165215"/>
                  <a:pt x="976745" y="159328"/>
                </a:cubicBezTo>
                <a:cubicBezTo>
                  <a:pt x="1000727" y="135346"/>
                  <a:pt x="1008757" y="121701"/>
                  <a:pt x="1025236" y="96982"/>
                </a:cubicBezTo>
                <a:cubicBezTo>
                  <a:pt x="1036781" y="99291"/>
                  <a:pt x="1048098" y="103909"/>
                  <a:pt x="1059872" y="103909"/>
                </a:cubicBezTo>
                <a:cubicBezTo>
                  <a:pt x="1071646" y="103909"/>
                  <a:pt x="1084575" y="103303"/>
                  <a:pt x="1094509" y="96982"/>
                </a:cubicBezTo>
                <a:cubicBezTo>
                  <a:pt x="1127664" y="75883"/>
                  <a:pt x="1130487" y="66588"/>
                  <a:pt x="1143000" y="41564"/>
                </a:cubicBezTo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815238" y="458324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…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trueDst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15237" y="5663441"/>
            <a:ext cx="179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…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falseDst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6916116" y="5030106"/>
            <a:ext cx="1433945" cy="166254"/>
          </a:xfrm>
          <a:custGeom>
            <a:avLst/>
            <a:gdLst>
              <a:gd name="connsiteX0" fmla="*/ 0 w 1143000"/>
              <a:gd name="connsiteY0" fmla="*/ 96982 h 173182"/>
              <a:gd name="connsiteX1" fmla="*/ 110836 w 1143000"/>
              <a:gd name="connsiteY1" fmla="*/ 83128 h 173182"/>
              <a:gd name="connsiteX2" fmla="*/ 131618 w 1143000"/>
              <a:gd name="connsiteY2" fmla="*/ 76200 h 173182"/>
              <a:gd name="connsiteX3" fmla="*/ 221672 w 1143000"/>
              <a:gd name="connsiteY3" fmla="*/ 48491 h 173182"/>
              <a:gd name="connsiteX4" fmla="*/ 256309 w 1143000"/>
              <a:gd name="connsiteY4" fmla="*/ 20782 h 173182"/>
              <a:gd name="connsiteX5" fmla="*/ 304800 w 1143000"/>
              <a:gd name="connsiteY5" fmla="*/ 0 h 173182"/>
              <a:gd name="connsiteX6" fmla="*/ 332509 w 1143000"/>
              <a:gd name="connsiteY6" fmla="*/ 13855 h 173182"/>
              <a:gd name="connsiteX7" fmla="*/ 339436 w 1143000"/>
              <a:gd name="connsiteY7" fmla="*/ 90055 h 173182"/>
              <a:gd name="connsiteX8" fmla="*/ 387927 w 1143000"/>
              <a:gd name="connsiteY8" fmla="*/ 76200 h 173182"/>
              <a:gd name="connsiteX9" fmla="*/ 450272 w 1143000"/>
              <a:gd name="connsiteY9" fmla="*/ 96982 h 173182"/>
              <a:gd name="connsiteX10" fmla="*/ 464127 w 1143000"/>
              <a:gd name="connsiteY10" fmla="*/ 124691 h 173182"/>
              <a:gd name="connsiteX11" fmla="*/ 505691 w 1143000"/>
              <a:gd name="connsiteY11" fmla="*/ 166255 h 173182"/>
              <a:gd name="connsiteX12" fmla="*/ 547254 w 1143000"/>
              <a:gd name="connsiteY12" fmla="*/ 131619 h 173182"/>
              <a:gd name="connsiteX13" fmla="*/ 588818 w 1143000"/>
              <a:gd name="connsiteY13" fmla="*/ 83128 h 173182"/>
              <a:gd name="connsiteX14" fmla="*/ 609600 w 1143000"/>
              <a:gd name="connsiteY14" fmla="*/ 62346 h 173182"/>
              <a:gd name="connsiteX15" fmla="*/ 637309 w 1143000"/>
              <a:gd name="connsiteY15" fmla="*/ 69273 h 173182"/>
              <a:gd name="connsiteX16" fmla="*/ 658091 w 1143000"/>
              <a:gd name="connsiteY16" fmla="*/ 76200 h 173182"/>
              <a:gd name="connsiteX17" fmla="*/ 713509 w 1143000"/>
              <a:gd name="connsiteY17" fmla="*/ 69273 h 173182"/>
              <a:gd name="connsiteX18" fmla="*/ 755072 w 1143000"/>
              <a:gd name="connsiteY18" fmla="*/ 48491 h 173182"/>
              <a:gd name="connsiteX19" fmla="*/ 796636 w 1143000"/>
              <a:gd name="connsiteY19" fmla="*/ 83128 h 173182"/>
              <a:gd name="connsiteX20" fmla="*/ 810491 w 1143000"/>
              <a:gd name="connsiteY20" fmla="*/ 90055 h 173182"/>
              <a:gd name="connsiteX21" fmla="*/ 845127 w 1143000"/>
              <a:gd name="connsiteY21" fmla="*/ 69273 h 173182"/>
              <a:gd name="connsiteX22" fmla="*/ 886691 w 1143000"/>
              <a:gd name="connsiteY22" fmla="*/ 90055 h 173182"/>
              <a:gd name="connsiteX23" fmla="*/ 921327 w 1143000"/>
              <a:gd name="connsiteY23" fmla="*/ 145473 h 173182"/>
              <a:gd name="connsiteX24" fmla="*/ 955963 w 1143000"/>
              <a:gd name="connsiteY24" fmla="*/ 173182 h 173182"/>
              <a:gd name="connsiteX25" fmla="*/ 976745 w 1143000"/>
              <a:gd name="connsiteY25" fmla="*/ 159328 h 173182"/>
              <a:gd name="connsiteX26" fmla="*/ 1025236 w 1143000"/>
              <a:gd name="connsiteY26" fmla="*/ 96982 h 173182"/>
              <a:gd name="connsiteX27" fmla="*/ 1059872 w 1143000"/>
              <a:gd name="connsiteY27" fmla="*/ 103909 h 173182"/>
              <a:gd name="connsiteX28" fmla="*/ 1094509 w 1143000"/>
              <a:gd name="connsiteY28" fmla="*/ 96982 h 173182"/>
              <a:gd name="connsiteX29" fmla="*/ 1143000 w 1143000"/>
              <a:gd name="connsiteY29" fmla="*/ 41564 h 17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43000" h="173182">
                <a:moveTo>
                  <a:pt x="0" y="96982"/>
                </a:moveTo>
                <a:cubicBezTo>
                  <a:pt x="21606" y="94581"/>
                  <a:pt x="86130" y="88069"/>
                  <a:pt x="110836" y="83128"/>
                </a:cubicBezTo>
                <a:cubicBezTo>
                  <a:pt x="117996" y="81696"/>
                  <a:pt x="124534" y="77971"/>
                  <a:pt x="131618" y="76200"/>
                </a:cubicBezTo>
                <a:cubicBezTo>
                  <a:pt x="207200" y="57304"/>
                  <a:pt x="119036" y="86980"/>
                  <a:pt x="221672" y="48491"/>
                </a:cubicBezTo>
                <a:cubicBezTo>
                  <a:pt x="233218" y="39255"/>
                  <a:pt x="244007" y="28983"/>
                  <a:pt x="256309" y="20782"/>
                </a:cubicBezTo>
                <a:cubicBezTo>
                  <a:pt x="273426" y="9371"/>
                  <a:pt x="286330" y="6157"/>
                  <a:pt x="304800" y="0"/>
                </a:cubicBezTo>
                <a:cubicBezTo>
                  <a:pt x="314036" y="4618"/>
                  <a:pt x="328802" y="4217"/>
                  <a:pt x="332509" y="13855"/>
                </a:cubicBezTo>
                <a:cubicBezTo>
                  <a:pt x="341665" y="37660"/>
                  <a:pt x="322492" y="70993"/>
                  <a:pt x="339436" y="90055"/>
                </a:cubicBezTo>
                <a:cubicBezTo>
                  <a:pt x="350604" y="102619"/>
                  <a:pt x="371763" y="80818"/>
                  <a:pt x="387927" y="76200"/>
                </a:cubicBezTo>
                <a:cubicBezTo>
                  <a:pt x="408709" y="83127"/>
                  <a:pt x="431791" y="85221"/>
                  <a:pt x="450272" y="96982"/>
                </a:cubicBezTo>
                <a:cubicBezTo>
                  <a:pt x="458984" y="102526"/>
                  <a:pt x="459112" y="115664"/>
                  <a:pt x="464127" y="124691"/>
                </a:cubicBezTo>
                <a:cubicBezTo>
                  <a:pt x="486436" y="164846"/>
                  <a:pt x="473345" y="155474"/>
                  <a:pt x="505691" y="166255"/>
                </a:cubicBezTo>
                <a:cubicBezTo>
                  <a:pt x="533002" y="125286"/>
                  <a:pt x="502511" y="163578"/>
                  <a:pt x="547254" y="131619"/>
                </a:cubicBezTo>
                <a:cubicBezTo>
                  <a:pt x="566252" y="118049"/>
                  <a:pt x="573882" y="100553"/>
                  <a:pt x="588818" y="83128"/>
                </a:cubicBezTo>
                <a:cubicBezTo>
                  <a:pt x="595194" y="75690"/>
                  <a:pt x="602673" y="69273"/>
                  <a:pt x="609600" y="62346"/>
                </a:cubicBezTo>
                <a:cubicBezTo>
                  <a:pt x="618836" y="64655"/>
                  <a:pt x="628155" y="66658"/>
                  <a:pt x="637309" y="69273"/>
                </a:cubicBezTo>
                <a:cubicBezTo>
                  <a:pt x="644330" y="71279"/>
                  <a:pt x="650789" y="76200"/>
                  <a:pt x="658091" y="76200"/>
                </a:cubicBezTo>
                <a:cubicBezTo>
                  <a:pt x="676707" y="76200"/>
                  <a:pt x="695036" y="71582"/>
                  <a:pt x="713509" y="69273"/>
                </a:cubicBezTo>
                <a:cubicBezTo>
                  <a:pt x="727363" y="62346"/>
                  <a:pt x="739677" y="50201"/>
                  <a:pt x="755072" y="48491"/>
                </a:cubicBezTo>
                <a:cubicBezTo>
                  <a:pt x="763752" y="47527"/>
                  <a:pt x="793799" y="80291"/>
                  <a:pt x="796636" y="83128"/>
                </a:cubicBezTo>
                <a:cubicBezTo>
                  <a:pt x="810988" y="154892"/>
                  <a:pt x="796213" y="106713"/>
                  <a:pt x="810491" y="90055"/>
                </a:cubicBezTo>
                <a:cubicBezTo>
                  <a:pt x="819253" y="79832"/>
                  <a:pt x="833582" y="76200"/>
                  <a:pt x="845127" y="69273"/>
                </a:cubicBezTo>
                <a:cubicBezTo>
                  <a:pt x="859312" y="74001"/>
                  <a:pt x="876361" y="77658"/>
                  <a:pt x="886691" y="90055"/>
                </a:cubicBezTo>
                <a:cubicBezTo>
                  <a:pt x="941563" y="155903"/>
                  <a:pt x="854261" y="78407"/>
                  <a:pt x="921327" y="145473"/>
                </a:cubicBezTo>
                <a:cubicBezTo>
                  <a:pt x="931782" y="155928"/>
                  <a:pt x="944418" y="163946"/>
                  <a:pt x="955963" y="173182"/>
                </a:cubicBezTo>
                <a:cubicBezTo>
                  <a:pt x="962890" y="168564"/>
                  <a:pt x="970858" y="165215"/>
                  <a:pt x="976745" y="159328"/>
                </a:cubicBezTo>
                <a:cubicBezTo>
                  <a:pt x="1000727" y="135346"/>
                  <a:pt x="1008757" y="121701"/>
                  <a:pt x="1025236" y="96982"/>
                </a:cubicBezTo>
                <a:cubicBezTo>
                  <a:pt x="1036781" y="99291"/>
                  <a:pt x="1048098" y="103909"/>
                  <a:pt x="1059872" y="103909"/>
                </a:cubicBezTo>
                <a:cubicBezTo>
                  <a:pt x="1071646" y="103909"/>
                  <a:pt x="1084575" y="103303"/>
                  <a:pt x="1094509" y="96982"/>
                </a:cubicBezTo>
                <a:cubicBezTo>
                  <a:pt x="1127664" y="75883"/>
                  <a:pt x="1130487" y="66588"/>
                  <a:pt x="1143000" y="41564"/>
                </a:cubicBezTo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916116" y="5434545"/>
            <a:ext cx="1433945" cy="166254"/>
          </a:xfrm>
          <a:custGeom>
            <a:avLst/>
            <a:gdLst>
              <a:gd name="connsiteX0" fmla="*/ 0 w 1143000"/>
              <a:gd name="connsiteY0" fmla="*/ 96982 h 173182"/>
              <a:gd name="connsiteX1" fmla="*/ 110836 w 1143000"/>
              <a:gd name="connsiteY1" fmla="*/ 83128 h 173182"/>
              <a:gd name="connsiteX2" fmla="*/ 131618 w 1143000"/>
              <a:gd name="connsiteY2" fmla="*/ 76200 h 173182"/>
              <a:gd name="connsiteX3" fmla="*/ 221672 w 1143000"/>
              <a:gd name="connsiteY3" fmla="*/ 48491 h 173182"/>
              <a:gd name="connsiteX4" fmla="*/ 256309 w 1143000"/>
              <a:gd name="connsiteY4" fmla="*/ 20782 h 173182"/>
              <a:gd name="connsiteX5" fmla="*/ 304800 w 1143000"/>
              <a:gd name="connsiteY5" fmla="*/ 0 h 173182"/>
              <a:gd name="connsiteX6" fmla="*/ 332509 w 1143000"/>
              <a:gd name="connsiteY6" fmla="*/ 13855 h 173182"/>
              <a:gd name="connsiteX7" fmla="*/ 339436 w 1143000"/>
              <a:gd name="connsiteY7" fmla="*/ 90055 h 173182"/>
              <a:gd name="connsiteX8" fmla="*/ 387927 w 1143000"/>
              <a:gd name="connsiteY8" fmla="*/ 76200 h 173182"/>
              <a:gd name="connsiteX9" fmla="*/ 450272 w 1143000"/>
              <a:gd name="connsiteY9" fmla="*/ 96982 h 173182"/>
              <a:gd name="connsiteX10" fmla="*/ 464127 w 1143000"/>
              <a:gd name="connsiteY10" fmla="*/ 124691 h 173182"/>
              <a:gd name="connsiteX11" fmla="*/ 505691 w 1143000"/>
              <a:gd name="connsiteY11" fmla="*/ 166255 h 173182"/>
              <a:gd name="connsiteX12" fmla="*/ 547254 w 1143000"/>
              <a:gd name="connsiteY12" fmla="*/ 131619 h 173182"/>
              <a:gd name="connsiteX13" fmla="*/ 588818 w 1143000"/>
              <a:gd name="connsiteY13" fmla="*/ 83128 h 173182"/>
              <a:gd name="connsiteX14" fmla="*/ 609600 w 1143000"/>
              <a:gd name="connsiteY14" fmla="*/ 62346 h 173182"/>
              <a:gd name="connsiteX15" fmla="*/ 637309 w 1143000"/>
              <a:gd name="connsiteY15" fmla="*/ 69273 h 173182"/>
              <a:gd name="connsiteX16" fmla="*/ 658091 w 1143000"/>
              <a:gd name="connsiteY16" fmla="*/ 76200 h 173182"/>
              <a:gd name="connsiteX17" fmla="*/ 713509 w 1143000"/>
              <a:gd name="connsiteY17" fmla="*/ 69273 h 173182"/>
              <a:gd name="connsiteX18" fmla="*/ 755072 w 1143000"/>
              <a:gd name="connsiteY18" fmla="*/ 48491 h 173182"/>
              <a:gd name="connsiteX19" fmla="*/ 796636 w 1143000"/>
              <a:gd name="connsiteY19" fmla="*/ 83128 h 173182"/>
              <a:gd name="connsiteX20" fmla="*/ 810491 w 1143000"/>
              <a:gd name="connsiteY20" fmla="*/ 90055 h 173182"/>
              <a:gd name="connsiteX21" fmla="*/ 845127 w 1143000"/>
              <a:gd name="connsiteY21" fmla="*/ 69273 h 173182"/>
              <a:gd name="connsiteX22" fmla="*/ 886691 w 1143000"/>
              <a:gd name="connsiteY22" fmla="*/ 90055 h 173182"/>
              <a:gd name="connsiteX23" fmla="*/ 921327 w 1143000"/>
              <a:gd name="connsiteY23" fmla="*/ 145473 h 173182"/>
              <a:gd name="connsiteX24" fmla="*/ 955963 w 1143000"/>
              <a:gd name="connsiteY24" fmla="*/ 173182 h 173182"/>
              <a:gd name="connsiteX25" fmla="*/ 976745 w 1143000"/>
              <a:gd name="connsiteY25" fmla="*/ 159328 h 173182"/>
              <a:gd name="connsiteX26" fmla="*/ 1025236 w 1143000"/>
              <a:gd name="connsiteY26" fmla="*/ 96982 h 173182"/>
              <a:gd name="connsiteX27" fmla="*/ 1059872 w 1143000"/>
              <a:gd name="connsiteY27" fmla="*/ 103909 h 173182"/>
              <a:gd name="connsiteX28" fmla="*/ 1094509 w 1143000"/>
              <a:gd name="connsiteY28" fmla="*/ 96982 h 173182"/>
              <a:gd name="connsiteX29" fmla="*/ 1143000 w 1143000"/>
              <a:gd name="connsiteY29" fmla="*/ 41564 h 17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43000" h="173182">
                <a:moveTo>
                  <a:pt x="0" y="96982"/>
                </a:moveTo>
                <a:cubicBezTo>
                  <a:pt x="21606" y="94581"/>
                  <a:pt x="86130" y="88069"/>
                  <a:pt x="110836" y="83128"/>
                </a:cubicBezTo>
                <a:cubicBezTo>
                  <a:pt x="117996" y="81696"/>
                  <a:pt x="124534" y="77971"/>
                  <a:pt x="131618" y="76200"/>
                </a:cubicBezTo>
                <a:cubicBezTo>
                  <a:pt x="207200" y="57304"/>
                  <a:pt x="119036" y="86980"/>
                  <a:pt x="221672" y="48491"/>
                </a:cubicBezTo>
                <a:cubicBezTo>
                  <a:pt x="233218" y="39255"/>
                  <a:pt x="244007" y="28983"/>
                  <a:pt x="256309" y="20782"/>
                </a:cubicBezTo>
                <a:cubicBezTo>
                  <a:pt x="273426" y="9371"/>
                  <a:pt x="286330" y="6157"/>
                  <a:pt x="304800" y="0"/>
                </a:cubicBezTo>
                <a:cubicBezTo>
                  <a:pt x="314036" y="4618"/>
                  <a:pt x="328802" y="4217"/>
                  <a:pt x="332509" y="13855"/>
                </a:cubicBezTo>
                <a:cubicBezTo>
                  <a:pt x="341665" y="37660"/>
                  <a:pt x="322492" y="70993"/>
                  <a:pt x="339436" y="90055"/>
                </a:cubicBezTo>
                <a:cubicBezTo>
                  <a:pt x="350604" y="102619"/>
                  <a:pt x="371763" y="80818"/>
                  <a:pt x="387927" y="76200"/>
                </a:cubicBezTo>
                <a:cubicBezTo>
                  <a:pt x="408709" y="83127"/>
                  <a:pt x="431791" y="85221"/>
                  <a:pt x="450272" y="96982"/>
                </a:cubicBezTo>
                <a:cubicBezTo>
                  <a:pt x="458984" y="102526"/>
                  <a:pt x="459112" y="115664"/>
                  <a:pt x="464127" y="124691"/>
                </a:cubicBezTo>
                <a:cubicBezTo>
                  <a:pt x="486436" y="164846"/>
                  <a:pt x="473345" y="155474"/>
                  <a:pt x="505691" y="166255"/>
                </a:cubicBezTo>
                <a:cubicBezTo>
                  <a:pt x="533002" y="125286"/>
                  <a:pt x="502511" y="163578"/>
                  <a:pt x="547254" y="131619"/>
                </a:cubicBezTo>
                <a:cubicBezTo>
                  <a:pt x="566252" y="118049"/>
                  <a:pt x="573882" y="100553"/>
                  <a:pt x="588818" y="83128"/>
                </a:cubicBezTo>
                <a:cubicBezTo>
                  <a:pt x="595194" y="75690"/>
                  <a:pt x="602673" y="69273"/>
                  <a:pt x="609600" y="62346"/>
                </a:cubicBezTo>
                <a:cubicBezTo>
                  <a:pt x="618836" y="64655"/>
                  <a:pt x="628155" y="66658"/>
                  <a:pt x="637309" y="69273"/>
                </a:cubicBezTo>
                <a:cubicBezTo>
                  <a:pt x="644330" y="71279"/>
                  <a:pt x="650789" y="76200"/>
                  <a:pt x="658091" y="76200"/>
                </a:cubicBezTo>
                <a:cubicBezTo>
                  <a:pt x="676707" y="76200"/>
                  <a:pt x="695036" y="71582"/>
                  <a:pt x="713509" y="69273"/>
                </a:cubicBezTo>
                <a:cubicBezTo>
                  <a:pt x="727363" y="62346"/>
                  <a:pt x="739677" y="50201"/>
                  <a:pt x="755072" y="48491"/>
                </a:cubicBezTo>
                <a:cubicBezTo>
                  <a:pt x="763752" y="47527"/>
                  <a:pt x="793799" y="80291"/>
                  <a:pt x="796636" y="83128"/>
                </a:cubicBezTo>
                <a:cubicBezTo>
                  <a:pt x="810988" y="154892"/>
                  <a:pt x="796213" y="106713"/>
                  <a:pt x="810491" y="90055"/>
                </a:cubicBezTo>
                <a:cubicBezTo>
                  <a:pt x="819253" y="79832"/>
                  <a:pt x="833582" y="76200"/>
                  <a:pt x="845127" y="69273"/>
                </a:cubicBezTo>
                <a:cubicBezTo>
                  <a:pt x="859312" y="74001"/>
                  <a:pt x="876361" y="77658"/>
                  <a:pt x="886691" y="90055"/>
                </a:cubicBezTo>
                <a:cubicBezTo>
                  <a:pt x="941563" y="155903"/>
                  <a:pt x="854261" y="78407"/>
                  <a:pt x="921327" y="145473"/>
                </a:cubicBezTo>
                <a:cubicBezTo>
                  <a:pt x="931782" y="155928"/>
                  <a:pt x="944418" y="163946"/>
                  <a:pt x="955963" y="173182"/>
                </a:cubicBezTo>
                <a:cubicBezTo>
                  <a:pt x="962890" y="168564"/>
                  <a:pt x="970858" y="165215"/>
                  <a:pt x="976745" y="159328"/>
                </a:cubicBezTo>
                <a:cubicBezTo>
                  <a:pt x="1000727" y="135346"/>
                  <a:pt x="1008757" y="121701"/>
                  <a:pt x="1025236" y="96982"/>
                </a:cubicBezTo>
                <a:cubicBezTo>
                  <a:pt x="1036781" y="99291"/>
                  <a:pt x="1048098" y="103909"/>
                  <a:pt x="1059872" y="103909"/>
                </a:cubicBezTo>
                <a:cubicBezTo>
                  <a:pt x="1071646" y="103909"/>
                  <a:pt x="1084575" y="103303"/>
                  <a:pt x="1094509" y="96982"/>
                </a:cubicBezTo>
                <a:cubicBezTo>
                  <a:pt x="1127664" y="75883"/>
                  <a:pt x="1130487" y="66588"/>
                  <a:pt x="1143000" y="41564"/>
                </a:cubicBezTo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762592" y="3773647"/>
            <a:ext cx="1805049" cy="228515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867527" y="3407688"/>
            <a:ext cx="1647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generated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code</a:t>
            </a:r>
          </a:p>
        </p:txBody>
      </p:sp>
      <p:sp>
        <p:nvSpPr>
          <p:cNvPr id="53" name="Right Arrow 52"/>
          <p:cNvSpPr/>
          <p:nvPr/>
        </p:nvSpPr>
        <p:spPr>
          <a:xfrm>
            <a:off x="5786112" y="4628601"/>
            <a:ext cx="673802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275792" y="3761682"/>
            <a:ext cx="1805049" cy="228515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545088" y="3369182"/>
            <a:ext cx="131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70175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2" grpId="0" animBg="1"/>
      <p:bldP spid="13" grpId="0"/>
      <p:bldP spid="21" grpId="0" animBg="1"/>
      <p:bldP spid="23" grpId="0" animBg="1"/>
      <p:bldP spid="24" grpId="0"/>
      <p:bldP spid="25" grpId="0"/>
      <p:bldP spid="34" grpId="0" animBg="1"/>
      <p:bldP spid="35" grpId="0" animBg="1"/>
      <p:bldP spid="36" grpId="0"/>
      <p:bldP spid="37" grpId="0"/>
      <p:bldP spid="38" grpId="0" animBg="1"/>
      <p:bldP spid="39" grpId="0" animBg="1"/>
      <p:bldP spid="51" grpId="0" animBg="1"/>
      <p:bldP spid="52" grpId="0"/>
      <p:bldP spid="53" grpId="0" animBg="1"/>
      <p:bldP spid="54" grpId="0" animBg="1"/>
      <p:bldP spid="5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628650" y="1416818"/>
            <a:ext cx="7886700" cy="4760145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codeGen_Bool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(E,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trueDst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,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falseDst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)        /*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E.nodetype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== '&gt;' */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{ 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codeGen_expr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(E</a:t>
            </a:r>
            <a:r>
              <a:rPr lang="en-US" sz="2000" baseline="-25000" dirty="0">
                <a:latin typeface="Arial" charset="0"/>
                <a:cs typeface="Arial" charset="0"/>
                <a:sym typeface="Symbol" pitchFamily="18" charset="2"/>
              </a:rPr>
              <a:t>1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, </a:t>
            </a:r>
            <a:r>
              <a:rPr lang="en-US" sz="2000" i="1" dirty="0" err="1">
                <a:solidFill>
                  <a:schemeClr val="accent5"/>
                </a:solidFill>
                <a:latin typeface="Arial" charset="0"/>
                <a:cs typeface="Arial" charset="0"/>
                <a:sym typeface="Symbol" pitchFamily="18" charset="2"/>
              </a:rPr>
              <a:t>R_value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); 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codeGen_expr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(E</a:t>
            </a:r>
            <a:r>
              <a:rPr lang="en-US" sz="2000" baseline="-25000" dirty="0">
                <a:latin typeface="Arial" charset="0"/>
                <a:cs typeface="Arial" charset="0"/>
                <a:sym typeface="Symbol" pitchFamily="18" charset="2"/>
              </a:rPr>
              <a:t>2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, </a:t>
            </a:r>
            <a:r>
              <a:rPr lang="en-US" sz="2000" i="1" dirty="0" err="1">
                <a:solidFill>
                  <a:schemeClr val="accent5"/>
                </a:solidFill>
                <a:latin typeface="Arial" charset="0"/>
                <a:cs typeface="Arial" charset="0"/>
                <a:sym typeface="Symbol" pitchFamily="18" charset="2"/>
              </a:rPr>
              <a:t>R_value</a:t>
            </a:r>
            <a:r>
              <a:rPr lang="en-US" sz="2000">
                <a:latin typeface="Arial" charset="0"/>
                <a:cs typeface="Arial" charset="0"/>
                <a:sym typeface="Symbol" pitchFamily="18" charset="2"/>
              </a:rPr>
              <a:t>); 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endParaRPr lang="en-US" sz="2000" dirty="0">
              <a:latin typeface="Arial" charset="0"/>
              <a:cs typeface="Arial" charset="0"/>
              <a:sym typeface="Symbol" pitchFamily="18" charset="2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	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E.code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= E</a:t>
            </a:r>
            <a:r>
              <a:rPr lang="en-US" sz="2000" baseline="-25000" dirty="0">
                <a:latin typeface="Arial" charset="0"/>
                <a:cs typeface="Arial" charset="0"/>
                <a:sym typeface="Symbol" pitchFamily="18" charset="2"/>
              </a:rPr>
              <a:t>1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.code 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        E</a:t>
            </a:r>
            <a:r>
              <a:rPr lang="en-US" sz="2000" baseline="-25000" dirty="0">
                <a:latin typeface="Arial" charset="0"/>
                <a:cs typeface="Arial" charset="0"/>
                <a:sym typeface="Symbol" pitchFamily="18" charset="2"/>
              </a:rPr>
              <a:t>2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.code 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        </a:t>
            </a:r>
            <a:r>
              <a:rPr lang="en-US" sz="2000" i="1" dirty="0" err="1">
                <a:latin typeface="Arial" charset="0"/>
                <a:cs typeface="Arial" charset="0"/>
                <a:sym typeface="Symbol" pitchFamily="18" charset="2"/>
              </a:rPr>
              <a:t>newinstr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(</a:t>
            </a:r>
            <a:r>
              <a:rPr lang="en-US" sz="2000" b="1" cap="small" dirty="0" err="1">
                <a:solidFill>
                  <a:srgbClr val="7030A0"/>
                </a:solidFill>
                <a:latin typeface="Arial" charset="0"/>
                <a:cs typeface="Arial" charset="0"/>
                <a:sym typeface="Symbol" pitchFamily="18" charset="2"/>
              </a:rPr>
              <a:t>if_gt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, E</a:t>
            </a:r>
            <a:r>
              <a:rPr lang="en-US" sz="2000" baseline="-25000" dirty="0">
                <a:latin typeface="Arial" charset="0"/>
                <a:cs typeface="Arial" charset="0"/>
                <a:sym typeface="Symbol" pitchFamily="18" charset="2"/>
              </a:rPr>
              <a:t>1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.place, E</a:t>
            </a:r>
            <a:r>
              <a:rPr lang="en-US" sz="2000" baseline="-25000" dirty="0">
                <a:latin typeface="Arial" charset="0"/>
                <a:cs typeface="Arial" charset="0"/>
                <a:sym typeface="Symbol" pitchFamily="18" charset="2"/>
              </a:rPr>
              <a:t>2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.place,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trueDst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)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  <a:defRPr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           </a:t>
            </a:r>
            <a:r>
              <a:rPr lang="en-US" sz="2000" i="1" dirty="0" err="1">
                <a:latin typeface="Arial" charset="0"/>
                <a:cs typeface="Arial" charset="0"/>
                <a:sym typeface="Symbol" pitchFamily="18" charset="2"/>
              </a:rPr>
              <a:t>newinstr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(</a:t>
            </a:r>
            <a:r>
              <a:rPr lang="en-US" sz="2000" b="1" cap="small" dirty="0" err="1">
                <a:solidFill>
                  <a:srgbClr val="7030A0"/>
                </a:solidFill>
                <a:latin typeface="Arial" charset="0"/>
                <a:cs typeface="Arial" charset="0"/>
                <a:sym typeface="Symbol" pitchFamily="18" charset="2"/>
              </a:rPr>
              <a:t>goto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, NULL, NULL,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falseDst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)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}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225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E1F9D4-A0BF-4113-993E-8C4906ECEAF0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US" altLang="en-US" sz="1000"/>
          </a:p>
        </p:txBody>
      </p:sp>
      <p:sp>
        <p:nvSpPr>
          <p:cNvPr id="10" name="TextBox 9"/>
          <p:cNvSpPr txBox="1"/>
          <p:nvPr/>
        </p:nvSpPr>
        <p:spPr>
          <a:xfrm>
            <a:off x="2824322" y="46451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3296" y="4645134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src1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40476" y="4663190"/>
            <a:ext cx="5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dest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2483" y="4663190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src2</a:t>
            </a:r>
          </a:p>
        </p:txBody>
      </p:sp>
      <p:sp>
        <p:nvSpPr>
          <p:cNvPr id="14" name="Oval 23"/>
          <p:cNvSpPr>
            <a:spLocks noChangeArrowheads="1"/>
          </p:cNvSpPr>
          <p:nvPr/>
        </p:nvSpPr>
        <p:spPr bwMode="auto">
          <a:xfrm>
            <a:off x="7529885" y="2942803"/>
            <a:ext cx="301752" cy="30175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&gt;</a:t>
            </a:r>
            <a:endParaRPr lang="en-US" altLang="en-US" sz="1800" i="0" dirty="0">
              <a:sym typeface="Symbol" panose="05050102010706020507" pitchFamily="18" charset="2"/>
            </a:endParaRPr>
          </a:p>
        </p:txBody>
      </p:sp>
      <p:cxnSp>
        <p:nvCxnSpPr>
          <p:cNvPr id="18" name="AutoShape 26"/>
          <p:cNvCxnSpPr>
            <a:cxnSpLocks noChangeShapeType="1"/>
            <a:stCxn id="14" idx="3"/>
            <a:endCxn id="25" idx="0"/>
          </p:cNvCxnSpPr>
          <p:nvPr/>
        </p:nvCxnSpPr>
        <p:spPr bwMode="auto">
          <a:xfrm flipH="1">
            <a:off x="7300073" y="3200364"/>
            <a:ext cx="274003" cy="7071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7"/>
          <p:cNvCxnSpPr>
            <a:cxnSpLocks noChangeShapeType="1"/>
            <a:stCxn id="14" idx="5"/>
            <a:endCxn id="26" idx="0"/>
          </p:cNvCxnSpPr>
          <p:nvPr/>
        </p:nvCxnSpPr>
        <p:spPr bwMode="auto">
          <a:xfrm>
            <a:off x="7787446" y="3200364"/>
            <a:ext cx="298413" cy="7071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7185461" y="2887678"/>
            <a:ext cx="304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800" i="0" dirty="0"/>
              <a:t>E</a:t>
            </a:r>
          </a:p>
        </p:txBody>
      </p:sp>
      <p:sp>
        <p:nvSpPr>
          <p:cNvPr id="24" name="Text Box 51"/>
          <p:cNvSpPr txBox="1">
            <a:spLocks noChangeArrowheads="1"/>
          </p:cNvSpPr>
          <p:nvPr/>
        </p:nvSpPr>
        <p:spPr bwMode="auto">
          <a:xfrm>
            <a:off x="6868391" y="2205920"/>
            <a:ext cx="15447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en-US" altLang="en-US" sz="2000" i="0" dirty="0"/>
              <a:t>E </a:t>
            </a:r>
            <a:r>
              <a:rPr lang="en-US" altLang="en-US" sz="2000" i="0" dirty="0">
                <a:sym typeface="Symbol" panose="05050102010706020507" pitchFamily="18" charset="2"/>
              </a:rPr>
              <a:t>  E</a:t>
            </a:r>
            <a:r>
              <a:rPr lang="en-US" altLang="en-US" sz="2000" i="0" baseline="-25000" dirty="0"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ym typeface="Symbol" panose="05050102010706020507" pitchFamily="18" charset="2"/>
              </a:rPr>
              <a:t> &gt; E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sz="2000" i="0" dirty="0">
                <a:sym typeface="Symbol" panose="05050102010706020507" pitchFamily="18" charset="2"/>
              </a:rPr>
              <a:t> </a:t>
            </a:r>
            <a:r>
              <a:rPr lang="en-US" altLang="en-US" sz="2000" i="0" dirty="0"/>
              <a:t> </a:t>
            </a:r>
          </a:p>
        </p:txBody>
      </p:sp>
      <p:sp>
        <p:nvSpPr>
          <p:cNvPr id="25" name="AutoShape 21"/>
          <p:cNvSpPr>
            <a:spLocks noChangeArrowheads="1"/>
          </p:cNvSpPr>
          <p:nvPr/>
        </p:nvSpPr>
        <p:spPr bwMode="auto">
          <a:xfrm>
            <a:off x="6972759" y="3907496"/>
            <a:ext cx="654628" cy="713509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 i="0" dirty="0">
                <a:sym typeface="Symbol" panose="05050102010706020507" pitchFamily="18" charset="2"/>
              </a:rPr>
              <a:t>E</a:t>
            </a:r>
            <a:r>
              <a:rPr lang="en-US" altLang="en-US" sz="1800" i="0" baseline="-25000" dirty="0"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6" name="AutoShape 21"/>
          <p:cNvSpPr>
            <a:spLocks noChangeArrowheads="1"/>
          </p:cNvSpPr>
          <p:nvPr/>
        </p:nvSpPr>
        <p:spPr bwMode="auto">
          <a:xfrm>
            <a:off x="7758545" y="3907496"/>
            <a:ext cx="654628" cy="713509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 i="0" dirty="0">
                <a:sym typeface="Symbol" panose="05050102010706020507" pitchFamily="18" charset="2"/>
              </a:rPr>
              <a:t>E</a:t>
            </a:r>
            <a:r>
              <a:rPr lang="en-US" altLang="en-US" sz="1800" baseline="-25000" dirty="0">
                <a:sym typeface="Symbol" panose="05050102010706020507" pitchFamily="18" charset="2"/>
              </a:rPr>
              <a:t>2</a:t>
            </a:r>
            <a:endParaRPr lang="en-US" altLang="en-US" sz="1800" i="0" baseline="-25000" dirty="0">
              <a:sym typeface="Symbol" panose="05050102010706020507" pitchFamily="18" charset="2"/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365760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dirty="0"/>
              <a:t>Logical Expressions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715492" y="4013866"/>
            <a:ext cx="734290" cy="345595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086330" y="3015698"/>
            <a:ext cx="260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err="1">
                <a:solidFill>
                  <a:srgbClr val="FF0000"/>
                </a:solidFill>
              </a:rPr>
              <a:t>if_gt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 "if … greater than"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3337828" y="3378634"/>
            <a:ext cx="748502" cy="6352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832002" y="1754593"/>
            <a:ext cx="1443661" cy="13581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123666" y="5332900"/>
            <a:ext cx="4876800" cy="450273"/>
          </a:xfrm>
          <a:prstGeom prst="roundRect">
            <a:avLst/>
          </a:prstGeom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r>
              <a:rPr lang="en-US" i="1" dirty="0">
                <a:solidFill>
                  <a:srgbClr val="FF9933"/>
                </a:solidFill>
                <a:latin typeface="Arial" charset="0"/>
                <a:cs typeface="Arial" charset="0"/>
                <a:sym typeface="Symbol" pitchFamily="18" charset="2"/>
              </a:rPr>
              <a:t>other binary comparison operators are similar</a:t>
            </a:r>
          </a:p>
        </p:txBody>
      </p:sp>
    </p:spTree>
    <p:extLst>
      <p:ext uri="{BB962C8B-B14F-4D97-AF65-F5344CB8AC3E}">
        <p14:creationId xmlns:p14="http://schemas.microsoft.com/office/powerpoint/2010/main" val="105772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5812907" y="3851565"/>
            <a:ext cx="2906146" cy="7648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812907" y="2954519"/>
            <a:ext cx="2906146" cy="1661851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lang="en-US" sz="2000" dirty="0"/>
              <a:t>tmp0 = x + y</a:t>
            </a:r>
          </a:p>
          <a:p>
            <a:r>
              <a:rPr lang="en-US" sz="2000" dirty="0"/>
              <a:t>tmp1 = 2</a:t>
            </a:r>
          </a:p>
          <a:p>
            <a:r>
              <a:rPr lang="en-US" sz="2000" dirty="0"/>
              <a:t>tmp2 = tmp1 * z</a:t>
            </a:r>
          </a:p>
          <a:p>
            <a:r>
              <a:rPr lang="en-US" sz="2000" dirty="0"/>
              <a:t>if tmp0 != tmp2 </a:t>
            </a:r>
            <a:r>
              <a:rPr lang="en-US" sz="2000" dirty="0" err="1"/>
              <a:t>goto</a:t>
            </a:r>
            <a:r>
              <a:rPr lang="en-US" sz="2000" dirty="0"/>
              <a:t> </a:t>
            </a:r>
            <a:r>
              <a:rPr lang="en-US" sz="2000" dirty="0" err="1"/>
              <a:t>L</a:t>
            </a:r>
            <a:r>
              <a:rPr lang="en-US" sz="2000" i="1" baseline="-25000" dirty="0" err="1"/>
              <a:t>true</a:t>
            </a:r>
            <a:endParaRPr lang="en-US" sz="2000" i="1" baseline="-25000" dirty="0"/>
          </a:p>
          <a:p>
            <a:r>
              <a:rPr lang="en-US" sz="2000" dirty="0" err="1"/>
              <a:t>goto</a:t>
            </a:r>
            <a:r>
              <a:rPr lang="en-US" sz="2000" dirty="0"/>
              <a:t> </a:t>
            </a:r>
            <a:r>
              <a:rPr lang="en-US" sz="2000" dirty="0" err="1"/>
              <a:t>L</a:t>
            </a:r>
            <a:r>
              <a:rPr lang="en-US" sz="2000" i="1" baseline="-25000" dirty="0" err="1"/>
              <a:t>false</a:t>
            </a:r>
            <a:endParaRPr lang="en-US" sz="2000" i="1" baseline="-250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416818"/>
            <a:ext cx="2066059" cy="30789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if ( </a:t>
            </a:r>
            <a:r>
              <a:rPr lang="en-US" sz="2400" dirty="0" err="1"/>
              <a:t>x+y</a:t>
            </a:r>
            <a:r>
              <a:rPr lang="en-US" sz="2400" dirty="0"/>
              <a:t> != 2*z ) {</a:t>
            </a:r>
          </a:p>
          <a:p>
            <a:pPr marL="0" indent="0">
              <a:buNone/>
            </a:pPr>
            <a:r>
              <a:rPr lang="en-US" sz="2400" dirty="0"/>
              <a:t>    S1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else {</a:t>
            </a:r>
          </a:p>
          <a:p>
            <a:pPr marL="0" indent="0">
              <a:buNone/>
            </a:pPr>
            <a:r>
              <a:rPr lang="en-US" sz="2400" dirty="0"/>
              <a:t>    S2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E7712-B0E0-41A7-9275-1FAFDDA2C466}" type="slidenum">
              <a:rPr lang="en-US" altLang="en-US" smtClean="0"/>
              <a:pPr>
                <a:defRPr/>
              </a:pPr>
              <a:t>86</a:t>
            </a:fld>
            <a:endParaRPr lang="en-US" altLang="en-US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630936" y="1416818"/>
            <a:ext cx="2066059" cy="3078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−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if ( </a:t>
            </a:r>
            <a:r>
              <a:rPr lang="en-US" sz="2400" dirty="0" err="1"/>
              <a:t>x+y</a:t>
            </a:r>
            <a:r>
              <a:rPr lang="en-US" sz="2400" dirty="0"/>
              <a:t> != 2*z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   S1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else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   S2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618" y="1905000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L</a:t>
            </a:r>
            <a:r>
              <a:rPr lang="en-US" sz="2400" i="1" baseline="-25000" dirty="0" err="1">
                <a:solidFill>
                  <a:srgbClr val="FF0000"/>
                </a:solidFill>
              </a:rPr>
              <a:t>true</a:t>
            </a:r>
            <a:endParaRPr lang="en-US" sz="2400" i="1" baseline="-25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618" y="3283527"/>
            <a:ext cx="704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L</a:t>
            </a:r>
            <a:r>
              <a:rPr lang="en-US" sz="2400" i="1" baseline="-25000" dirty="0" err="1">
                <a:solidFill>
                  <a:srgbClr val="FF0000"/>
                </a:solidFill>
              </a:rPr>
              <a:t>false</a:t>
            </a:r>
            <a:endParaRPr lang="en-US" sz="2400" i="1" baseline="-250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25526" y="2213073"/>
            <a:ext cx="2286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89170" y="3591600"/>
            <a:ext cx="2286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010350" y="2584268"/>
            <a:ext cx="429491" cy="394854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bIns="73152" rtlCol="0" anchor="ctr"/>
          <a:lstStyle/>
          <a:p>
            <a:pPr algn="ctr"/>
            <a:r>
              <a:rPr lang="en-US" sz="2400" b="1" dirty="0">
                <a:sym typeface="Symbol" panose="05050102010706020507" pitchFamily="18" charset="2"/>
              </a:rPr>
              <a:t></a:t>
            </a:r>
            <a:endParaRPr lang="en-US" sz="2400" b="1" dirty="0"/>
          </a:p>
        </p:txBody>
      </p:sp>
      <p:sp>
        <p:nvSpPr>
          <p:cNvPr id="19" name="Oval 18"/>
          <p:cNvSpPr/>
          <p:nvPr/>
        </p:nvSpPr>
        <p:spPr>
          <a:xfrm>
            <a:off x="2212638" y="3344951"/>
            <a:ext cx="429491" cy="394854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ym typeface="Symbol" panose="05050102010706020507" pitchFamily="18" charset="2"/>
              </a:rPr>
              <a:t>+</a:t>
            </a:r>
            <a:endParaRPr lang="en-US" sz="2400" dirty="0"/>
          </a:p>
        </p:txBody>
      </p:sp>
      <p:sp>
        <p:nvSpPr>
          <p:cNvPr id="21" name="Oval 20"/>
          <p:cNvSpPr/>
          <p:nvPr/>
        </p:nvSpPr>
        <p:spPr>
          <a:xfrm>
            <a:off x="1767813" y="4249150"/>
            <a:ext cx="429491" cy="394854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ym typeface="Symbol" panose="05050102010706020507" pitchFamily="18" charset="2"/>
              </a:rPr>
              <a:t>x</a:t>
            </a:r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2555248" y="4249150"/>
            <a:ext cx="429491" cy="394854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ym typeface="Symbol" panose="05050102010706020507" pitchFamily="18" charset="2"/>
              </a:rPr>
              <a:t>y</a:t>
            </a:r>
            <a:endParaRPr lang="en-US" sz="2400" dirty="0"/>
          </a:p>
        </p:txBody>
      </p:sp>
      <p:cxnSp>
        <p:nvCxnSpPr>
          <p:cNvPr id="28" name="Straight Connector 27"/>
          <p:cNvCxnSpPr>
            <a:stCxn id="19" idx="4"/>
            <a:endCxn id="21" idx="0"/>
          </p:cNvCxnSpPr>
          <p:nvPr/>
        </p:nvCxnSpPr>
        <p:spPr>
          <a:xfrm flipH="1">
            <a:off x="1982559" y="3739805"/>
            <a:ext cx="444825" cy="5093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4"/>
            <a:endCxn id="22" idx="0"/>
          </p:cNvCxnSpPr>
          <p:nvPr/>
        </p:nvCxnSpPr>
        <p:spPr>
          <a:xfrm>
            <a:off x="2427384" y="3739805"/>
            <a:ext cx="342610" cy="5093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757768" y="3339123"/>
            <a:ext cx="429491" cy="394854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182880" rtlCol="0" anchor="ctr"/>
          <a:lstStyle/>
          <a:p>
            <a:pPr algn="ctr"/>
            <a:r>
              <a:rPr lang="en-US" sz="2400" dirty="0">
                <a:sym typeface="Symbol" panose="05050102010706020507" pitchFamily="18" charset="2"/>
              </a:rPr>
              <a:t>*</a:t>
            </a:r>
            <a:endParaRPr lang="en-US" sz="2400" dirty="0"/>
          </a:p>
        </p:txBody>
      </p:sp>
      <p:sp>
        <p:nvSpPr>
          <p:cNvPr id="34" name="Oval 33"/>
          <p:cNvSpPr/>
          <p:nvPr/>
        </p:nvSpPr>
        <p:spPr>
          <a:xfrm>
            <a:off x="3312943" y="4243322"/>
            <a:ext cx="429491" cy="394854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ym typeface="Symbol" panose="05050102010706020507" pitchFamily="18" charset="2"/>
              </a:rPr>
              <a:t>2</a:t>
            </a:r>
            <a:endParaRPr lang="en-US" sz="2400" dirty="0"/>
          </a:p>
        </p:txBody>
      </p:sp>
      <p:sp>
        <p:nvSpPr>
          <p:cNvPr id="35" name="Oval 34"/>
          <p:cNvSpPr/>
          <p:nvPr/>
        </p:nvSpPr>
        <p:spPr>
          <a:xfrm>
            <a:off x="4100378" y="4243322"/>
            <a:ext cx="429491" cy="394854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ym typeface="Symbol" panose="05050102010706020507" pitchFamily="18" charset="2"/>
              </a:rPr>
              <a:t>z</a:t>
            </a:r>
            <a:endParaRPr lang="en-US" sz="2400" dirty="0"/>
          </a:p>
        </p:txBody>
      </p:sp>
      <p:cxnSp>
        <p:nvCxnSpPr>
          <p:cNvPr id="36" name="Straight Connector 35"/>
          <p:cNvCxnSpPr>
            <a:stCxn id="33" idx="4"/>
            <a:endCxn id="34" idx="0"/>
          </p:cNvCxnSpPr>
          <p:nvPr/>
        </p:nvCxnSpPr>
        <p:spPr>
          <a:xfrm flipH="1">
            <a:off x="3527689" y="3733977"/>
            <a:ext cx="444825" cy="5093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3" idx="4"/>
            <a:endCxn id="35" idx="0"/>
          </p:cNvCxnSpPr>
          <p:nvPr/>
        </p:nvCxnSpPr>
        <p:spPr>
          <a:xfrm>
            <a:off x="3972514" y="3733977"/>
            <a:ext cx="342610" cy="5093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7" idx="3"/>
            <a:endCxn id="19" idx="7"/>
          </p:cNvCxnSpPr>
          <p:nvPr/>
        </p:nvCxnSpPr>
        <p:spPr>
          <a:xfrm flipH="1">
            <a:off x="2579231" y="2921297"/>
            <a:ext cx="494017" cy="481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7" idx="5"/>
            <a:endCxn id="33" idx="1"/>
          </p:cNvCxnSpPr>
          <p:nvPr/>
        </p:nvCxnSpPr>
        <p:spPr>
          <a:xfrm>
            <a:off x="3376943" y="2921297"/>
            <a:ext cx="443723" cy="4756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016252" y="4938770"/>
            <a:ext cx="1962704" cy="104200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lang="en-US" sz="2000" dirty="0"/>
              <a:t>place: tmp0</a:t>
            </a:r>
          </a:p>
          <a:p>
            <a:r>
              <a:rPr lang="en-US" sz="2000" dirty="0"/>
              <a:t>code:</a:t>
            </a:r>
          </a:p>
          <a:p>
            <a:pPr lvl="1"/>
            <a:r>
              <a:rPr lang="en-US" sz="2000" dirty="0"/>
              <a:t>tmp0 = x + y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351331" y="4969415"/>
            <a:ext cx="2432615" cy="1289551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lang="en-US" sz="2000" dirty="0"/>
              <a:t>place: tmp2</a:t>
            </a:r>
          </a:p>
          <a:p>
            <a:r>
              <a:rPr lang="en-US" sz="2000" dirty="0"/>
              <a:t>code:</a:t>
            </a:r>
          </a:p>
          <a:p>
            <a:pPr lvl="1"/>
            <a:r>
              <a:rPr lang="en-US" sz="2000" dirty="0"/>
              <a:t>tmp1 = 2</a:t>
            </a:r>
          </a:p>
          <a:p>
            <a:pPr lvl="1"/>
            <a:r>
              <a:rPr lang="en-US" sz="2000" dirty="0"/>
              <a:t>tmp2 = tmp1 * z</a:t>
            </a:r>
          </a:p>
        </p:txBody>
      </p:sp>
      <p:sp>
        <p:nvSpPr>
          <p:cNvPr id="49" name="Freeform 48"/>
          <p:cNvSpPr/>
          <p:nvPr/>
        </p:nvSpPr>
        <p:spPr>
          <a:xfrm>
            <a:off x="1075742" y="3680924"/>
            <a:ext cx="1134610" cy="1253836"/>
          </a:xfrm>
          <a:custGeom>
            <a:avLst/>
            <a:gdLst>
              <a:gd name="connsiteX0" fmla="*/ 1104290 w 1104290"/>
              <a:gd name="connsiteY0" fmla="*/ 0 h 1274618"/>
              <a:gd name="connsiteX1" fmla="*/ 2854 w 1104290"/>
              <a:gd name="connsiteY1" fmla="*/ 561109 h 1274618"/>
              <a:gd name="connsiteX2" fmla="*/ 847981 w 1104290"/>
              <a:gd name="connsiteY2" fmla="*/ 1274618 h 127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290" h="1274618">
                <a:moveTo>
                  <a:pt x="1104290" y="0"/>
                </a:moveTo>
                <a:cubicBezTo>
                  <a:pt x="574931" y="174336"/>
                  <a:pt x="45572" y="348673"/>
                  <a:pt x="2854" y="561109"/>
                </a:cubicBezTo>
                <a:cubicBezTo>
                  <a:pt x="-39864" y="773545"/>
                  <a:pt x="404058" y="1024081"/>
                  <a:pt x="847981" y="1274618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4202593" y="3542377"/>
            <a:ext cx="881135" cy="1433947"/>
          </a:xfrm>
          <a:custGeom>
            <a:avLst/>
            <a:gdLst>
              <a:gd name="connsiteX0" fmla="*/ 0 w 763167"/>
              <a:gd name="connsiteY0" fmla="*/ 0 h 1406237"/>
              <a:gd name="connsiteX1" fmla="*/ 762000 w 763167"/>
              <a:gd name="connsiteY1" fmla="*/ 533400 h 1406237"/>
              <a:gd name="connsiteX2" fmla="*/ 138545 w 763167"/>
              <a:gd name="connsiteY2" fmla="*/ 1406237 h 140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3167" h="1406237">
                <a:moveTo>
                  <a:pt x="0" y="0"/>
                </a:moveTo>
                <a:cubicBezTo>
                  <a:pt x="369454" y="149513"/>
                  <a:pt x="738909" y="299027"/>
                  <a:pt x="762000" y="533400"/>
                </a:cubicBezTo>
                <a:cubicBezTo>
                  <a:pt x="785091" y="767773"/>
                  <a:pt x="461818" y="1087005"/>
                  <a:pt x="138545" y="1406237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3972513" y="1222971"/>
            <a:ext cx="4645770" cy="974760"/>
          </a:xfrm>
          <a:prstGeom prst="round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</a:pPr>
            <a:r>
              <a:rPr lang="en-US" sz="1600" dirty="0" err="1">
                <a:latin typeface="Arial" charset="0"/>
                <a:cs typeface="Arial" charset="0"/>
                <a:sym typeface="Symbol" pitchFamily="18" charset="2"/>
              </a:rPr>
              <a:t>E.code</a:t>
            </a:r>
            <a:r>
              <a:rPr lang="en-US" sz="1600" dirty="0">
                <a:latin typeface="Arial" charset="0"/>
                <a:cs typeface="Arial" charset="0"/>
                <a:sym typeface="Symbol" pitchFamily="18" charset="2"/>
              </a:rPr>
              <a:t> = E</a:t>
            </a:r>
            <a:r>
              <a:rPr lang="en-US" sz="1600" baseline="-25000" dirty="0">
                <a:latin typeface="Arial" charset="0"/>
                <a:cs typeface="Arial" charset="0"/>
                <a:sym typeface="Symbol" pitchFamily="18" charset="2"/>
              </a:rPr>
              <a:t>1</a:t>
            </a:r>
            <a:r>
              <a:rPr lang="en-US" sz="1600" dirty="0">
                <a:latin typeface="Arial" charset="0"/>
                <a:cs typeface="Arial" charset="0"/>
                <a:sym typeface="Symbol" pitchFamily="18" charset="2"/>
              </a:rPr>
              <a:t>.code  E</a:t>
            </a:r>
            <a:r>
              <a:rPr lang="en-US" sz="1600" baseline="-25000" dirty="0">
                <a:latin typeface="Arial" charset="0"/>
                <a:cs typeface="Arial" charset="0"/>
                <a:sym typeface="Symbol" pitchFamily="18" charset="2"/>
              </a:rPr>
              <a:t>2</a:t>
            </a:r>
            <a:r>
              <a:rPr lang="en-US" sz="1600" dirty="0">
                <a:latin typeface="Arial" charset="0"/>
                <a:cs typeface="Arial" charset="0"/>
                <a:sym typeface="Symbol" pitchFamily="18" charset="2"/>
              </a:rPr>
              <a:t>.code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</a:pPr>
            <a:r>
              <a:rPr lang="en-US" sz="1600" dirty="0">
                <a:latin typeface="Arial" charset="0"/>
                <a:cs typeface="Arial" charset="0"/>
                <a:sym typeface="Symbol" pitchFamily="18" charset="2"/>
              </a:rPr>
              <a:t>     </a:t>
            </a:r>
            <a:r>
              <a:rPr lang="en-US" sz="1600" i="1" dirty="0" err="1">
                <a:latin typeface="Arial" charset="0"/>
                <a:cs typeface="Arial" charset="0"/>
                <a:sym typeface="Symbol" pitchFamily="18" charset="2"/>
              </a:rPr>
              <a:t>newinstr</a:t>
            </a:r>
            <a:r>
              <a:rPr lang="en-US" sz="1600" dirty="0">
                <a:latin typeface="Arial" charset="0"/>
                <a:cs typeface="Arial" charset="0"/>
                <a:sym typeface="Symbol" pitchFamily="18" charset="2"/>
              </a:rPr>
              <a:t>(</a:t>
            </a:r>
            <a:r>
              <a:rPr lang="en-US" sz="1600" cap="small" dirty="0" err="1">
                <a:latin typeface="Arial" charset="0"/>
                <a:cs typeface="Arial" charset="0"/>
                <a:sym typeface="Symbol" pitchFamily="18" charset="2"/>
              </a:rPr>
              <a:t>if_ne</a:t>
            </a:r>
            <a:r>
              <a:rPr lang="en-US" sz="1600" dirty="0">
                <a:latin typeface="Arial" charset="0"/>
                <a:cs typeface="Arial" charset="0"/>
                <a:sym typeface="Symbol" pitchFamily="18" charset="2"/>
              </a:rPr>
              <a:t>, E</a:t>
            </a:r>
            <a:r>
              <a:rPr lang="en-US" sz="1600" baseline="-25000" dirty="0">
                <a:latin typeface="Arial" charset="0"/>
                <a:cs typeface="Arial" charset="0"/>
                <a:sym typeface="Symbol" pitchFamily="18" charset="2"/>
              </a:rPr>
              <a:t>1</a:t>
            </a:r>
            <a:r>
              <a:rPr lang="en-US" sz="1600" dirty="0">
                <a:latin typeface="Arial" charset="0"/>
                <a:cs typeface="Arial" charset="0"/>
                <a:sym typeface="Symbol" pitchFamily="18" charset="2"/>
              </a:rPr>
              <a:t>.place, E</a:t>
            </a:r>
            <a:r>
              <a:rPr lang="en-US" sz="1600" baseline="-25000" dirty="0">
                <a:latin typeface="Arial" charset="0"/>
                <a:cs typeface="Arial" charset="0"/>
                <a:sym typeface="Symbol" pitchFamily="18" charset="2"/>
              </a:rPr>
              <a:t>2</a:t>
            </a:r>
            <a:r>
              <a:rPr lang="en-US" sz="1600" dirty="0">
                <a:latin typeface="Arial" charset="0"/>
                <a:cs typeface="Arial" charset="0"/>
                <a:sym typeface="Symbol" pitchFamily="18" charset="2"/>
              </a:rPr>
              <a:t>.place, </a:t>
            </a:r>
            <a:r>
              <a:rPr lang="en-US" sz="1600" dirty="0" err="1">
                <a:latin typeface="Arial" charset="0"/>
                <a:cs typeface="Arial" charset="0"/>
                <a:sym typeface="Symbol" pitchFamily="18" charset="2"/>
              </a:rPr>
              <a:t>trueDst</a:t>
            </a:r>
            <a:r>
              <a:rPr lang="en-US" sz="1600" dirty="0">
                <a:latin typeface="Arial" charset="0"/>
                <a:cs typeface="Arial" charset="0"/>
                <a:sym typeface="Symbol" pitchFamily="18" charset="2"/>
              </a:rPr>
              <a:t>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r>
              <a:rPr lang="en-US" sz="1600" dirty="0">
                <a:latin typeface="Arial" charset="0"/>
                <a:cs typeface="Arial" charset="0"/>
                <a:sym typeface="Symbol" pitchFamily="18" charset="2"/>
              </a:rPr>
              <a:t>     </a:t>
            </a:r>
            <a:r>
              <a:rPr lang="en-US" sz="1600" i="1" dirty="0" err="1">
                <a:latin typeface="Arial" charset="0"/>
                <a:cs typeface="Arial" charset="0"/>
                <a:sym typeface="Symbol" pitchFamily="18" charset="2"/>
              </a:rPr>
              <a:t>newinstr</a:t>
            </a:r>
            <a:r>
              <a:rPr lang="en-US" sz="1600" dirty="0">
                <a:latin typeface="Arial" charset="0"/>
                <a:cs typeface="Arial" charset="0"/>
                <a:sym typeface="Symbol" pitchFamily="18" charset="2"/>
              </a:rPr>
              <a:t>(</a:t>
            </a:r>
            <a:r>
              <a:rPr lang="en-US" sz="1600" cap="small" dirty="0" err="1">
                <a:latin typeface="Arial" charset="0"/>
                <a:cs typeface="Arial" charset="0"/>
                <a:sym typeface="Symbol" pitchFamily="18" charset="2"/>
              </a:rPr>
              <a:t>goto</a:t>
            </a:r>
            <a:r>
              <a:rPr lang="en-US" sz="1600" dirty="0">
                <a:latin typeface="Arial" charset="0"/>
                <a:cs typeface="Arial" charset="0"/>
                <a:sym typeface="Symbol" pitchFamily="18" charset="2"/>
              </a:rPr>
              <a:t>, NULL, NULL, </a:t>
            </a:r>
            <a:r>
              <a:rPr lang="en-US" sz="1600" dirty="0" err="1">
                <a:latin typeface="Arial" charset="0"/>
                <a:cs typeface="Arial" charset="0"/>
                <a:sym typeface="Symbol" pitchFamily="18" charset="2"/>
              </a:rPr>
              <a:t>falseDst</a:t>
            </a:r>
            <a:r>
              <a:rPr lang="en-US" sz="1600" dirty="0">
                <a:latin typeface="Arial" charset="0"/>
                <a:cs typeface="Arial" charset="0"/>
                <a:sym typeface="Symbol" pitchFamily="18" charset="2"/>
              </a:rPr>
              <a:t>)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727865" y="2495573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generated code:</a:t>
            </a:r>
          </a:p>
        </p:txBody>
      </p:sp>
      <p:sp>
        <p:nvSpPr>
          <p:cNvPr id="95" name="Right Arrow 94"/>
          <p:cNvSpPr/>
          <p:nvPr/>
        </p:nvSpPr>
        <p:spPr>
          <a:xfrm>
            <a:off x="4522092" y="2522749"/>
            <a:ext cx="629492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1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51" grpId="0" animBg="1"/>
      <p:bldP spid="9" grpId="0"/>
      <p:bldP spid="10" grpId="0"/>
      <p:bldP spid="11" grpId="0"/>
      <p:bldP spid="17" grpId="0" animBg="1"/>
      <p:bldP spid="19" grpId="0" animBg="1"/>
      <p:bldP spid="21" grpId="0" animBg="1"/>
      <p:bldP spid="22" grpId="0" animBg="1"/>
      <p:bldP spid="33" grpId="0" animBg="1"/>
      <p:bldP spid="34" grpId="0" animBg="1"/>
      <p:bldP spid="35" grpId="0" animBg="1"/>
      <p:bldP spid="46" grpId="0" animBg="1"/>
      <p:bldP spid="48" grpId="0" animBg="1"/>
      <p:bldP spid="49" grpId="0" animBg="1"/>
      <p:bldP spid="50" grpId="0" animBg="1"/>
      <p:bldP spid="75" grpId="0"/>
      <p:bldP spid="9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Oval 100"/>
          <p:cNvSpPr/>
          <p:nvPr/>
        </p:nvSpPr>
        <p:spPr>
          <a:xfrm>
            <a:off x="4452141" y="3429387"/>
            <a:ext cx="3115895" cy="271549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Short Circuit Evaluation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416819"/>
            <a:ext cx="7886701" cy="1478782"/>
          </a:xfrm>
        </p:spPr>
        <p:txBody>
          <a:bodyPr/>
          <a:lstStyle/>
          <a:p>
            <a:pPr marL="0" indent="0">
              <a:buNone/>
            </a:pPr>
            <a:r>
              <a:rPr lang="en-US" i="1" u="sng" dirty="0"/>
              <a:t>Idea</a:t>
            </a:r>
            <a:r>
              <a:rPr lang="en-US" dirty="0"/>
              <a:t>: Evaluate logical expressions only to the extent necessary to determine their truth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87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11533" y="2695093"/>
            <a:ext cx="548640" cy="54864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bIns="73152" rtlCol="0" anchor="ctr"/>
          <a:lstStyle/>
          <a:p>
            <a:pPr algn="ctr"/>
            <a:r>
              <a:rPr lang="en-US" sz="2000" b="1" dirty="0">
                <a:sym typeface="Symbol" panose="05050102010706020507" pitchFamily="18" charset="2"/>
              </a:rPr>
              <a:t>&amp;&amp;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2686049" y="3578573"/>
            <a:ext cx="548640" cy="54864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bIns="73152" rtlCol="0" anchor="ctr"/>
          <a:lstStyle/>
          <a:p>
            <a:pPr algn="ctr"/>
            <a:r>
              <a:rPr lang="en-US" sz="2000" b="1" dirty="0">
                <a:sym typeface="Symbol" panose="05050102010706020507" pitchFamily="18" charset="2"/>
              </a:rPr>
              <a:t>!=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1937048" y="4357027"/>
            <a:ext cx="548640" cy="54864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bIns="73152" rtlCol="0" anchor="ctr"/>
          <a:lstStyle/>
          <a:p>
            <a:pPr algn="ctr"/>
            <a:r>
              <a:rPr lang="en-US" sz="2000" b="1" dirty="0">
                <a:sym typeface="Symbol" panose="05050102010706020507" pitchFamily="18" charset="2"/>
              </a:rPr>
              <a:t>p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3255643" y="4359912"/>
            <a:ext cx="822960" cy="54864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bIns="73152" rtlCol="0" anchor="ctr"/>
          <a:lstStyle/>
          <a:p>
            <a:pPr algn="ctr"/>
            <a:r>
              <a:rPr lang="en-US" sz="2000" dirty="0">
                <a:sym typeface="Symbol" panose="05050102010706020507" pitchFamily="18" charset="2"/>
              </a:rPr>
              <a:t>NULL</a:t>
            </a:r>
            <a:endParaRPr lang="en-US" sz="2000" dirty="0"/>
          </a:p>
        </p:txBody>
      </p:sp>
      <p:cxnSp>
        <p:nvCxnSpPr>
          <p:cNvPr id="12" name="Straight Connector 11"/>
          <p:cNvCxnSpPr>
            <a:stCxn id="8" idx="3"/>
            <a:endCxn id="8" idx="3"/>
          </p:cNvCxnSpPr>
          <p:nvPr/>
        </p:nvCxnSpPr>
        <p:spPr>
          <a:xfrm>
            <a:off x="2766395" y="4046867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  <a:endCxn id="9" idx="0"/>
          </p:cNvCxnSpPr>
          <p:nvPr/>
        </p:nvCxnSpPr>
        <p:spPr>
          <a:xfrm flipH="1">
            <a:off x="2211368" y="4046867"/>
            <a:ext cx="555027" cy="310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5"/>
            <a:endCxn id="10" idx="0"/>
          </p:cNvCxnSpPr>
          <p:nvPr/>
        </p:nvCxnSpPr>
        <p:spPr>
          <a:xfrm>
            <a:off x="3154343" y="4046867"/>
            <a:ext cx="512780" cy="3130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851976" y="3575688"/>
            <a:ext cx="548640" cy="54864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bIns="73152" rtlCol="0" anchor="ctr"/>
          <a:lstStyle/>
          <a:p>
            <a:pPr algn="ctr"/>
            <a:r>
              <a:rPr lang="en-US" sz="2000" b="1" dirty="0">
                <a:sym typeface="Symbol" panose="05050102010706020507" pitchFamily="18" charset="2"/>
              </a:rPr>
              <a:t>!=</a:t>
            </a:r>
            <a:endParaRPr lang="en-US" sz="2000" b="1" dirty="0"/>
          </a:p>
        </p:txBody>
      </p:sp>
      <p:sp>
        <p:nvSpPr>
          <p:cNvPr id="38" name="Oval 37"/>
          <p:cNvSpPr/>
          <p:nvPr/>
        </p:nvSpPr>
        <p:spPr>
          <a:xfrm>
            <a:off x="5056908" y="4357027"/>
            <a:ext cx="953181" cy="54864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bIns="73152" rtlCol="0" anchor="ctr"/>
          <a:lstStyle/>
          <a:p>
            <a:pPr algn="ctr"/>
            <a:r>
              <a:rPr lang="en-US" sz="2000" dirty="0" err="1">
                <a:sym typeface="Symbol" panose="05050102010706020507" pitchFamily="18" charset="2"/>
              </a:rPr>
              <a:t>deref</a:t>
            </a:r>
            <a:endParaRPr lang="en-US" sz="2000" dirty="0"/>
          </a:p>
        </p:txBody>
      </p:sp>
      <p:sp>
        <p:nvSpPr>
          <p:cNvPr id="39" name="Oval 38"/>
          <p:cNvSpPr/>
          <p:nvPr/>
        </p:nvSpPr>
        <p:spPr>
          <a:xfrm>
            <a:off x="6421570" y="4357027"/>
            <a:ext cx="548640" cy="54864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bIns="73152" rtlCol="0" anchor="ctr"/>
          <a:lstStyle/>
          <a:p>
            <a:pPr algn="ctr"/>
            <a:r>
              <a:rPr lang="en-US" sz="2000" b="1" dirty="0">
                <a:sym typeface="Symbol" panose="05050102010706020507" pitchFamily="18" charset="2"/>
              </a:rPr>
              <a:t>0</a:t>
            </a:r>
            <a:endParaRPr lang="en-US" sz="2000" b="1" dirty="0"/>
          </a:p>
        </p:txBody>
      </p:sp>
      <p:cxnSp>
        <p:nvCxnSpPr>
          <p:cNvPr id="40" name="Straight Connector 39"/>
          <p:cNvCxnSpPr>
            <a:stCxn id="37" idx="5"/>
            <a:endCxn id="39" idx="0"/>
          </p:cNvCxnSpPr>
          <p:nvPr/>
        </p:nvCxnSpPr>
        <p:spPr>
          <a:xfrm>
            <a:off x="6320270" y="4043982"/>
            <a:ext cx="375620" cy="3130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3"/>
            <a:endCxn id="38" idx="0"/>
          </p:cNvCxnSpPr>
          <p:nvPr/>
        </p:nvCxnSpPr>
        <p:spPr>
          <a:xfrm flipH="1">
            <a:off x="5533499" y="4043982"/>
            <a:ext cx="398823" cy="3130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59178" y="5340700"/>
            <a:ext cx="548640" cy="54864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bIns="73152" rtlCol="0" anchor="ctr"/>
          <a:lstStyle/>
          <a:p>
            <a:pPr algn="ctr"/>
            <a:r>
              <a:rPr lang="en-US" sz="2000" b="1" dirty="0">
                <a:sym typeface="Symbol" panose="05050102010706020507" pitchFamily="18" charset="2"/>
              </a:rPr>
              <a:t>p</a:t>
            </a:r>
            <a:endParaRPr lang="en-US" sz="2000" b="1" dirty="0"/>
          </a:p>
        </p:txBody>
      </p:sp>
      <p:cxnSp>
        <p:nvCxnSpPr>
          <p:cNvPr id="49" name="Straight Connector 48"/>
          <p:cNvCxnSpPr>
            <a:stCxn id="48" idx="0"/>
            <a:endCxn id="38" idx="4"/>
          </p:cNvCxnSpPr>
          <p:nvPr/>
        </p:nvCxnSpPr>
        <p:spPr>
          <a:xfrm flipV="1">
            <a:off x="5533498" y="4905667"/>
            <a:ext cx="1" cy="435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3"/>
            <a:endCxn id="8" idx="0"/>
          </p:cNvCxnSpPr>
          <p:nvPr/>
        </p:nvCxnSpPr>
        <p:spPr>
          <a:xfrm flipH="1">
            <a:off x="2960369" y="3163387"/>
            <a:ext cx="1431510" cy="4151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7" idx="0"/>
            <a:endCxn id="7" idx="5"/>
          </p:cNvCxnSpPr>
          <p:nvPr/>
        </p:nvCxnSpPr>
        <p:spPr>
          <a:xfrm flipH="1" flipV="1">
            <a:off x="4779827" y="3163387"/>
            <a:ext cx="1346469" cy="412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055111" y="3008286"/>
            <a:ext cx="224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skip if p == NULL</a:t>
            </a:r>
          </a:p>
        </p:txBody>
      </p:sp>
    </p:spTree>
    <p:extLst>
      <p:ext uri="{BB962C8B-B14F-4D97-AF65-F5344CB8AC3E}">
        <p14:creationId xmlns:p14="http://schemas.microsoft.com/office/powerpoint/2010/main" val="224682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Short Circuit Evaluation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416819"/>
            <a:ext cx="7886701" cy="1478782"/>
          </a:xfrm>
        </p:spPr>
        <p:txBody>
          <a:bodyPr/>
          <a:lstStyle/>
          <a:p>
            <a:pPr marL="0" indent="0">
              <a:buNone/>
            </a:pPr>
            <a:r>
              <a:rPr lang="en-US" i="1" u="sng" dirty="0"/>
              <a:t>Idea</a:t>
            </a:r>
            <a:r>
              <a:rPr lang="en-US" dirty="0"/>
              <a:t>: Evaluate logical expressions only to the extent necessary to determine their truth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88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11533" y="2695093"/>
            <a:ext cx="548640" cy="54864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bIns="73152" rtlCol="0" anchor="ctr"/>
          <a:lstStyle/>
          <a:p>
            <a:pPr algn="ctr"/>
            <a:r>
              <a:rPr lang="en-US" sz="2000" b="1" dirty="0">
                <a:sym typeface="Symbol" panose="05050102010706020507" pitchFamily="18" charset="2"/>
              </a:rPr>
              <a:t>&amp;&amp;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2686049" y="3578573"/>
            <a:ext cx="548640" cy="54864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bIns="73152" rtlCol="0" anchor="ctr"/>
          <a:lstStyle/>
          <a:p>
            <a:pPr algn="ctr"/>
            <a:r>
              <a:rPr lang="en-US" sz="2000" b="1" dirty="0">
                <a:sym typeface="Symbol" panose="05050102010706020507" pitchFamily="18" charset="2"/>
              </a:rPr>
              <a:t>!=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1937048" y="4357027"/>
            <a:ext cx="548640" cy="54864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bIns="73152" rtlCol="0" anchor="ctr"/>
          <a:lstStyle/>
          <a:p>
            <a:pPr algn="ctr"/>
            <a:r>
              <a:rPr lang="en-US" sz="2000" b="1" dirty="0">
                <a:sym typeface="Symbol" panose="05050102010706020507" pitchFamily="18" charset="2"/>
              </a:rPr>
              <a:t>p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3255643" y="4359912"/>
            <a:ext cx="822960" cy="54864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bIns="73152" rtlCol="0" anchor="ctr"/>
          <a:lstStyle/>
          <a:p>
            <a:pPr algn="ctr"/>
            <a:r>
              <a:rPr lang="en-US" sz="2000" dirty="0">
                <a:sym typeface="Symbol" panose="05050102010706020507" pitchFamily="18" charset="2"/>
              </a:rPr>
              <a:t>NULL</a:t>
            </a:r>
            <a:endParaRPr lang="en-US" sz="2000" dirty="0"/>
          </a:p>
        </p:txBody>
      </p:sp>
      <p:cxnSp>
        <p:nvCxnSpPr>
          <p:cNvPr id="12" name="Straight Connector 11"/>
          <p:cNvCxnSpPr>
            <a:stCxn id="8" idx="3"/>
            <a:endCxn id="8" idx="3"/>
          </p:cNvCxnSpPr>
          <p:nvPr/>
        </p:nvCxnSpPr>
        <p:spPr>
          <a:xfrm>
            <a:off x="2766395" y="4046867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  <a:endCxn id="9" idx="0"/>
          </p:cNvCxnSpPr>
          <p:nvPr/>
        </p:nvCxnSpPr>
        <p:spPr>
          <a:xfrm flipH="1">
            <a:off x="2211368" y="4046867"/>
            <a:ext cx="555027" cy="310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5"/>
            <a:endCxn id="10" idx="0"/>
          </p:cNvCxnSpPr>
          <p:nvPr/>
        </p:nvCxnSpPr>
        <p:spPr>
          <a:xfrm>
            <a:off x="3154343" y="4046867"/>
            <a:ext cx="512780" cy="3130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851976" y="3575688"/>
            <a:ext cx="548640" cy="54864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bIns="73152" rtlCol="0" anchor="ctr"/>
          <a:lstStyle/>
          <a:p>
            <a:pPr algn="ctr"/>
            <a:r>
              <a:rPr lang="en-US" sz="2000" b="1" dirty="0">
                <a:sym typeface="Symbol" panose="05050102010706020507" pitchFamily="18" charset="2"/>
              </a:rPr>
              <a:t>!=</a:t>
            </a:r>
            <a:endParaRPr lang="en-US" sz="2000" b="1" dirty="0"/>
          </a:p>
        </p:txBody>
      </p:sp>
      <p:sp>
        <p:nvSpPr>
          <p:cNvPr id="38" name="Oval 37"/>
          <p:cNvSpPr/>
          <p:nvPr/>
        </p:nvSpPr>
        <p:spPr>
          <a:xfrm>
            <a:off x="5056908" y="4357027"/>
            <a:ext cx="953181" cy="54864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bIns="73152" rtlCol="0" anchor="ctr"/>
          <a:lstStyle/>
          <a:p>
            <a:pPr algn="ctr"/>
            <a:r>
              <a:rPr lang="en-US" sz="2000" dirty="0" err="1">
                <a:sym typeface="Symbol" panose="05050102010706020507" pitchFamily="18" charset="2"/>
              </a:rPr>
              <a:t>deref</a:t>
            </a:r>
            <a:endParaRPr lang="en-US" sz="2000" dirty="0"/>
          </a:p>
        </p:txBody>
      </p:sp>
      <p:sp>
        <p:nvSpPr>
          <p:cNvPr id="39" name="Oval 38"/>
          <p:cNvSpPr/>
          <p:nvPr/>
        </p:nvSpPr>
        <p:spPr>
          <a:xfrm>
            <a:off x="6421570" y="4357027"/>
            <a:ext cx="548640" cy="54864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bIns="73152" rtlCol="0" anchor="ctr"/>
          <a:lstStyle/>
          <a:p>
            <a:pPr algn="ctr"/>
            <a:r>
              <a:rPr lang="en-US" sz="2000" b="1" dirty="0">
                <a:sym typeface="Symbol" panose="05050102010706020507" pitchFamily="18" charset="2"/>
              </a:rPr>
              <a:t>0</a:t>
            </a:r>
            <a:endParaRPr lang="en-US" sz="2000" b="1" dirty="0"/>
          </a:p>
        </p:txBody>
      </p:sp>
      <p:cxnSp>
        <p:nvCxnSpPr>
          <p:cNvPr id="40" name="Straight Connector 39"/>
          <p:cNvCxnSpPr>
            <a:stCxn id="37" idx="5"/>
            <a:endCxn id="39" idx="0"/>
          </p:cNvCxnSpPr>
          <p:nvPr/>
        </p:nvCxnSpPr>
        <p:spPr>
          <a:xfrm>
            <a:off x="6320270" y="4043982"/>
            <a:ext cx="375620" cy="3130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3"/>
            <a:endCxn id="38" idx="0"/>
          </p:cNvCxnSpPr>
          <p:nvPr/>
        </p:nvCxnSpPr>
        <p:spPr>
          <a:xfrm flipH="1">
            <a:off x="5533499" y="4043982"/>
            <a:ext cx="398823" cy="3130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59178" y="5340700"/>
            <a:ext cx="548640" cy="54864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bIns="73152" rtlCol="0" anchor="ctr"/>
          <a:lstStyle/>
          <a:p>
            <a:pPr algn="ctr"/>
            <a:r>
              <a:rPr lang="en-US" sz="2000" b="1" dirty="0">
                <a:sym typeface="Symbol" panose="05050102010706020507" pitchFamily="18" charset="2"/>
              </a:rPr>
              <a:t>p</a:t>
            </a:r>
            <a:endParaRPr lang="en-US" sz="2000" b="1" dirty="0"/>
          </a:p>
        </p:txBody>
      </p:sp>
      <p:cxnSp>
        <p:nvCxnSpPr>
          <p:cNvPr id="49" name="Straight Connector 48"/>
          <p:cNvCxnSpPr>
            <a:stCxn id="48" idx="0"/>
            <a:endCxn id="38" idx="4"/>
          </p:cNvCxnSpPr>
          <p:nvPr/>
        </p:nvCxnSpPr>
        <p:spPr>
          <a:xfrm flipV="1">
            <a:off x="5533498" y="4905667"/>
            <a:ext cx="1" cy="435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3"/>
            <a:endCxn id="8" idx="0"/>
          </p:cNvCxnSpPr>
          <p:nvPr/>
        </p:nvCxnSpPr>
        <p:spPr>
          <a:xfrm flipH="1">
            <a:off x="2960369" y="3163387"/>
            <a:ext cx="1431510" cy="4151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7" idx="0"/>
            <a:endCxn id="7" idx="5"/>
          </p:cNvCxnSpPr>
          <p:nvPr/>
        </p:nvCxnSpPr>
        <p:spPr>
          <a:xfrm flipH="1" flipV="1">
            <a:off x="4779827" y="3163387"/>
            <a:ext cx="1346469" cy="412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8029" y="3525052"/>
            <a:ext cx="888118" cy="40011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trueDst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en-US" sz="2000" i="1" baseline="-25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82154" y="2654320"/>
            <a:ext cx="1702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falseDst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 </a:t>
            </a:r>
            <a:r>
              <a:rPr 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L</a:t>
            </a:r>
            <a:r>
              <a:rPr lang="en-US" sz="2000" i="1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false</a:t>
            </a:r>
            <a:endParaRPr lang="en-US" sz="2000" i="1" baseline="-25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83724" y="3525052"/>
            <a:ext cx="1702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falseDst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 </a:t>
            </a:r>
            <a:r>
              <a:rPr 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L</a:t>
            </a:r>
            <a:r>
              <a:rPr lang="en-US" sz="2000" i="1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false</a:t>
            </a:r>
            <a:endParaRPr lang="en-US" sz="2000" i="1" baseline="-25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86049" y="2652876"/>
            <a:ext cx="1678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trueDst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 </a:t>
            </a:r>
            <a:r>
              <a:rPr 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L</a:t>
            </a:r>
            <a:r>
              <a:rPr lang="en-US" sz="2000" i="1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true</a:t>
            </a:r>
            <a:endParaRPr lang="en-US" sz="2000" i="1" baseline="-250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206240" y="3725107"/>
            <a:ext cx="1534217" cy="9182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457950" y="3333287"/>
            <a:ext cx="1678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trueDst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 </a:t>
            </a:r>
            <a:r>
              <a:rPr 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L</a:t>
            </a:r>
            <a:r>
              <a:rPr lang="en-US" sz="2000" i="1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true</a:t>
            </a:r>
            <a:endParaRPr lang="en-US" sz="2000" i="1" baseline="-25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46280" y="3685098"/>
            <a:ext cx="1702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falseDst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 </a:t>
            </a:r>
            <a:r>
              <a:rPr 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L</a:t>
            </a:r>
            <a:r>
              <a:rPr lang="en-US" sz="2000" i="1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false</a:t>
            </a:r>
            <a:endParaRPr lang="en-US" sz="2000" i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7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3" grpId="0"/>
      <p:bldP spid="42" grpId="0"/>
      <p:bldP spid="4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1417320"/>
            <a:ext cx="7886700" cy="4760145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codeGen_Bool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(B,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trueDst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,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falseDst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)        /* </a:t>
            </a:r>
            <a:r>
              <a:rPr lang="en-US" sz="2000" dirty="0" err="1">
                <a:latin typeface="Arial" charset="0"/>
                <a:cs typeface="Arial" charset="0"/>
                <a:sym typeface="Symbol" pitchFamily="18" charset="2"/>
              </a:rPr>
              <a:t>B.nodetype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 == '&amp;&amp;' */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{</a:t>
            </a:r>
          </a:p>
          <a:p>
            <a:pPr>
              <a:buNone/>
            </a:pPr>
            <a:r>
              <a:rPr lang="en-US" altLang="en-US" sz="2000" i="1" dirty="0">
                <a:solidFill>
                  <a:srgbClr val="0000FF"/>
                </a:solidFill>
                <a:sym typeface="Symbol" panose="05050102010706020507" pitchFamily="18" charset="2"/>
              </a:rPr>
              <a:t>    </a:t>
            </a:r>
            <a:r>
              <a:rPr lang="en-US" altLang="en-US" sz="2000" i="1" dirty="0">
                <a:sym typeface="Symbol" panose="05050102010706020507" pitchFamily="18" charset="2"/>
              </a:rPr>
              <a:t>L</a:t>
            </a:r>
            <a:r>
              <a:rPr lang="en-US" altLang="en-US" sz="2000" baseline="-25000" dirty="0">
                <a:sym typeface="Symbol" panose="05050102010706020507" pitchFamily="18" charset="2"/>
              </a:rPr>
              <a:t>1 </a:t>
            </a:r>
            <a:r>
              <a:rPr lang="en-US" altLang="en-US" sz="2000" dirty="0">
                <a:sym typeface="Symbol" panose="05050102010706020507" pitchFamily="18" charset="2"/>
              </a:rPr>
              <a:t>= </a:t>
            </a:r>
            <a:r>
              <a:rPr lang="en-US" altLang="en-US" sz="2000" i="1" dirty="0" err="1">
                <a:sym typeface="Symbol" panose="05050102010706020507" pitchFamily="18" charset="2"/>
              </a:rPr>
              <a:t>newlabel</a:t>
            </a:r>
            <a:r>
              <a:rPr lang="en-US" altLang="en-US" sz="2000" dirty="0">
                <a:sym typeface="Symbol" panose="05050102010706020507" pitchFamily="18" charset="2"/>
              </a:rPr>
              <a:t>( ); </a:t>
            </a:r>
          </a:p>
          <a:p>
            <a:pPr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  </a:t>
            </a:r>
            <a:r>
              <a:rPr lang="en-US" altLang="en-US" sz="2000" dirty="0" err="1">
                <a:sym typeface="Symbol" panose="05050102010706020507" pitchFamily="18" charset="2"/>
              </a:rPr>
              <a:t>codeGen_bool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B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ym typeface="Symbol" panose="05050102010706020507" pitchFamily="18" charset="2"/>
              </a:rPr>
              <a:t>, L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ym typeface="Symbol" panose="05050102010706020507" pitchFamily="18" charset="2"/>
              </a:rPr>
              <a:t>, </a:t>
            </a:r>
            <a:r>
              <a:rPr lang="en-US" altLang="en-US" sz="2000" i="1" dirty="0" err="1">
                <a:sym typeface="Symbol" panose="05050102010706020507" pitchFamily="18" charset="2"/>
              </a:rPr>
              <a:t>falseDst</a:t>
            </a:r>
            <a:r>
              <a:rPr lang="en-US" altLang="en-US" sz="2000" dirty="0">
                <a:sym typeface="Symbol" panose="05050102010706020507" pitchFamily="18" charset="2"/>
              </a:rPr>
              <a:t>); </a:t>
            </a:r>
          </a:p>
          <a:p>
            <a:pPr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  </a:t>
            </a:r>
            <a:r>
              <a:rPr lang="en-US" altLang="en-US" sz="2000" dirty="0" err="1">
                <a:sym typeface="Symbol" panose="05050102010706020507" pitchFamily="18" charset="2"/>
              </a:rPr>
              <a:t>codeGen_bool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B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, </a:t>
            </a:r>
            <a:r>
              <a:rPr lang="en-US" altLang="en-US" sz="2000" i="1" dirty="0" err="1">
                <a:sym typeface="Symbol" panose="05050102010706020507" pitchFamily="18" charset="2"/>
              </a:rPr>
              <a:t>trueDst</a:t>
            </a:r>
            <a:r>
              <a:rPr lang="en-US" altLang="en-US" sz="2000" dirty="0">
                <a:sym typeface="Symbol" panose="05050102010706020507" pitchFamily="18" charset="2"/>
              </a:rPr>
              <a:t>, </a:t>
            </a:r>
            <a:r>
              <a:rPr lang="en-US" altLang="en-US" sz="2000" i="1" dirty="0" err="1">
                <a:sym typeface="Symbol" panose="05050102010706020507" pitchFamily="18" charset="2"/>
              </a:rPr>
              <a:t>falseDst</a:t>
            </a:r>
            <a:r>
              <a:rPr lang="en-US" altLang="en-US" sz="2000" dirty="0">
                <a:sym typeface="Symbol" panose="05050102010706020507" pitchFamily="18" charset="2"/>
              </a:rPr>
              <a:t>); </a:t>
            </a:r>
          </a:p>
          <a:p>
            <a:pPr>
              <a:buNone/>
            </a:pPr>
            <a:r>
              <a:rPr lang="en-US" altLang="en-US" sz="2000" i="1" dirty="0">
                <a:sym typeface="Symbol" panose="05050102010706020507" pitchFamily="18" charset="2"/>
              </a:rPr>
              <a:t>    </a:t>
            </a:r>
            <a:r>
              <a:rPr lang="en-US" altLang="en-US" sz="2000" i="1" dirty="0" err="1">
                <a:sym typeface="Symbol" panose="05050102010706020507" pitchFamily="18" charset="2"/>
              </a:rPr>
              <a:t>B</a:t>
            </a:r>
            <a:r>
              <a:rPr lang="en-US" altLang="en-US" sz="2000" dirty="0" err="1">
                <a:sym typeface="Symbol" panose="05050102010706020507" pitchFamily="18" charset="2"/>
              </a:rPr>
              <a:t>.code</a:t>
            </a:r>
            <a:r>
              <a:rPr lang="en-US" altLang="en-US" sz="2000" dirty="0">
                <a:sym typeface="Symbol" panose="05050102010706020507" pitchFamily="18" charset="2"/>
              </a:rPr>
              <a:t> = </a:t>
            </a:r>
            <a:r>
              <a:rPr lang="en-US" altLang="en-US" sz="2000" i="1" dirty="0">
                <a:sym typeface="Symbol" panose="05050102010706020507" pitchFamily="18" charset="2"/>
              </a:rPr>
              <a:t>B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ym typeface="Symbol" panose="05050102010706020507" pitchFamily="18" charset="2"/>
              </a:rPr>
              <a:t>.code  </a:t>
            </a:r>
            <a:r>
              <a:rPr lang="en-US" altLang="en-US" sz="2000" i="1" dirty="0">
                <a:sym typeface="Symbol" panose="05050102010706020507" pitchFamily="18" charset="2"/>
              </a:rPr>
              <a:t>L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ym typeface="Symbol" panose="05050102010706020507" pitchFamily="18" charset="2"/>
              </a:rPr>
              <a:t>  </a:t>
            </a:r>
            <a:r>
              <a:rPr lang="en-US" altLang="en-US" sz="2000" i="1" dirty="0">
                <a:sym typeface="Symbol" panose="05050102010706020507" pitchFamily="18" charset="2"/>
              </a:rPr>
              <a:t>B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.code;</a:t>
            </a:r>
            <a:endParaRPr lang="en-US" sz="2000" dirty="0">
              <a:latin typeface="Arial" charset="0"/>
              <a:cs typeface="Arial" charset="0"/>
              <a:sym typeface="Symbol" pitchFamily="18" charset="2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}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endParaRPr lang="en-US" sz="2000" dirty="0">
              <a:latin typeface="Arial" charset="0"/>
              <a:cs typeface="Arial" charset="0"/>
              <a:sym typeface="Symbol" pitchFamily="18" charset="2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Short Circuit Evaluation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89</a:t>
            </a:fld>
            <a:endParaRPr lang="en-US"/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7588560" y="3477539"/>
            <a:ext cx="365760" cy="36576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400" i="0"/>
              <a:t>&amp;&amp;</a:t>
            </a: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6978960" y="4437717"/>
            <a:ext cx="609600" cy="533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600" i="0"/>
              <a:t>B</a:t>
            </a:r>
            <a:r>
              <a:rPr lang="en-US" altLang="en-US" sz="1600" i="0" baseline="-25000"/>
              <a:t>1</a:t>
            </a: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7893360" y="4437717"/>
            <a:ext cx="609600" cy="533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600" i="0"/>
              <a:t>B</a:t>
            </a:r>
            <a:r>
              <a:rPr lang="en-US" altLang="en-US" sz="1600" i="0" baseline="-25000"/>
              <a:t>2</a:t>
            </a:r>
          </a:p>
        </p:txBody>
      </p:sp>
      <p:cxnSp>
        <p:nvCxnSpPr>
          <p:cNvPr id="8" name="AutoShape 13"/>
          <p:cNvCxnSpPr>
            <a:cxnSpLocks noChangeShapeType="1"/>
            <a:stCxn id="5" idx="4"/>
            <a:endCxn id="6" idx="0"/>
          </p:cNvCxnSpPr>
          <p:nvPr/>
        </p:nvCxnSpPr>
        <p:spPr bwMode="auto">
          <a:xfrm flipH="1">
            <a:off x="7283760" y="3843299"/>
            <a:ext cx="487680" cy="5944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4"/>
          <p:cNvCxnSpPr>
            <a:cxnSpLocks noChangeShapeType="1"/>
            <a:stCxn id="5" idx="4"/>
            <a:endCxn id="7" idx="0"/>
          </p:cNvCxnSpPr>
          <p:nvPr/>
        </p:nvCxnSpPr>
        <p:spPr bwMode="auto">
          <a:xfrm>
            <a:off x="7771440" y="3843299"/>
            <a:ext cx="426720" cy="5944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6863195" y="2483012"/>
            <a:ext cx="17394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en-US" altLang="en-US" sz="2000" dirty="0"/>
              <a:t>B</a:t>
            </a:r>
            <a:r>
              <a:rPr lang="en-US" altLang="en-US" sz="2000" i="0" dirty="0"/>
              <a:t> </a:t>
            </a:r>
            <a:r>
              <a:rPr lang="en-US" altLang="en-US" sz="2000" i="0" dirty="0">
                <a:sym typeface="Symbol" panose="05050102010706020507" pitchFamily="18" charset="2"/>
              </a:rPr>
              <a:t>  B</a:t>
            </a:r>
            <a:r>
              <a:rPr lang="en-US" altLang="en-US" sz="2000" i="0" baseline="-25000" dirty="0"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ym typeface="Symbol" panose="05050102010706020507" pitchFamily="18" charset="2"/>
              </a:rPr>
              <a:t> &amp;&amp; B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sz="2000" i="0" dirty="0">
                <a:sym typeface="Symbol" panose="05050102010706020507" pitchFamily="18" charset="2"/>
              </a:rPr>
              <a:t> </a:t>
            </a:r>
            <a:r>
              <a:rPr lang="en-US" altLang="en-US" sz="2000" i="0" dirty="0"/>
              <a:t>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810741" y="5480391"/>
            <a:ext cx="4675909" cy="450273"/>
          </a:xfrm>
          <a:prstGeom prst="roundRect">
            <a:avLst/>
          </a:prstGeom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r>
              <a:rPr lang="en-US" i="1" dirty="0">
                <a:solidFill>
                  <a:srgbClr val="FF9933"/>
                </a:solidFill>
                <a:latin typeface="Arial" charset="0"/>
                <a:cs typeface="Arial" charset="0"/>
                <a:sym typeface="Symbol" pitchFamily="18" charset="2"/>
              </a:rPr>
              <a:t>other logical operators </a:t>
            </a:r>
            <a:r>
              <a:rPr lang="en-US" dirty="0">
                <a:solidFill>
                  <a:srgbClr val="FF9933"/>
                </a:solidFill>
                <a:latin typeface="Arial" charset="0"/>
                <a:cs typeface="Arial" charset="0"/>
                <a:sym typeface="Symbol" pitchFamily="18" charset="2"/>
              </a:rPr>
              <a:t>(</a:t>
            </a:r>
            <a:r>
              <a:rPr lang="en-US" i="1" dirty="0">
                <a:solidFill>
                  <a:srgbClr val="FF9933"/>
                </a:solidFill>
                <a:latin typeface="Arial" charset="0"/>
                <a:cs typeface="Arial" charset="0"/>
                <a:sym typeface="Symbol" pitchFamily="18" charset="2"/>
              </a:rPr>
              <a:t>||, </a:t>
            </a:r>
            <a:r>
              <a:rPr lang="en-US" dirty="0">
                <a:solidFill>
                  <a:srgbClr val="FF9933"/>
                </a:solidFill>
                <a:latin typeface="Arial" charset="0"/>
                <a:cs typeface="Arial" charset="0"/>
                <a:sym typeface="Symbol" pitchFamily="18" charset="2"/>
              </a:rPr>
              <a:t>!)</a:t>
            </a:r>
            <a:r>
              <a:rPr lang="en-US" i="1" dirty="0">
                <a:solidFill>
                  <a:srgbClr val="FF9933"/>
                </a:solidFill>
                <a:latin typeface="Arial" charset="0"/>
                <a:cs typeface="Arial" charset="0"/>
                <a:sym typeface="Symbol" pitchFamily="18" charset="2"/>
              </a:rPr>
              <a:t> are analogous</a:t>
            </a:r>
          </a:p>
        </p:txBody>
      </p:sp>
    </p:spTree>
    <p:extLst>
      <p:ext uri="{BB962C8B-B14F-4D97-AF65-F5344CB8AC3E}">
        <p14:creationId xmlns:p14="http://schemas.microsoft.com/office/powerpoint/2010/main" val="149868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9</a:t>
            </a:fld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36" name="Content Placeholder 10"/>
          <p:cNvSpPr txBox="1">
            <a:spLocks/>
          </p:cNvSpPr>
          <p:nvPr/>
        </p:nvSpPr>
        <p:spPr>
          <a:xfrm>
            <a:off x="6092483" y="1695715"/>
            <a:ext cx="2730047" cy="30605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−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800" dirty="0"/>
              <a:t>         enter fact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800" dirty="0"/>
              <a:t>         p = 1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800" dirty="0"/>
              <a:t>L0:    if n &lt;= 0 </a:t>
            </a:r>
            <a:r>
              <a:rPr lang="en-US" sz="1800" dirty="0" err="1"/>
              <a:t>goto</a:t>
            </a:r>
            <a:r>
              <a:rPr lang="en-US" sz="1800" dirty="0"/>
              <a:t> L1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800" dirty="0"/>
              <a:t>         tmp0 = p * n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800" dirty="0"/>
              <a:t>         p = tmp0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800" dirty="0"/>
              <a:t>         tmp1 = n – 1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800" dirty="0"/>
              <a:t>         n = tmp1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800" dirty="0"/>
              <a:t>         </a:t>
            </a:r>
            <a:r>
              <a:rPr lang="en-US" sz="1800" dirty="0" err="1"/>
              <a:t>goto</a:t>
            </a:r>
            <a:r>
              <a:rPr lang="en-US" sz="1800" dirty="0"/>
              <a:t> L0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800" dirty="0"/>
              <a:t>L1:    leave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800" dirty="0"/>
              <a:t>         return p</a:t>
            </a:r>
          </a:p>
        </p:txBody>
      </p:sp>
      <p:sp>
        <p:nvSpPr>
          <p:cNvPr id="37" name="Content Placeholder 10"/>
          <p:cNvSpPr txBox="1">
            <a:spLocks/>
          </p:cNvSpPr>
          <p:nvPr/>
        </p:nvSpPr>
        <p:spPr>
          <a:xfrm>
            <a:off x="3294184" y="1695715"/>
            <a:ext cx="2730047" cy="30605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−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800" dirty="0" err="1">
                <a:cs typeface="Courier New" panose="02070309020205020404" pitchFamily="49" charset="0"/>
              </a:rPr>
              <a:t>int</a:t>
            </a:r>
            <a:r>
              <a:rPr lang="en-US" sz="1800" dirty="0">
                <a:cs typeface="Courier New" panose="02070309020205020404" pitchFamily="49" charset="0"/>
              </a:rPr>
              <a:t> fact(</a:t>
            </a:r>
            <a:r>
              <a:rPr lang="en-US" sz="1800" dirty="0" err="1">
                <a:cs typeface="Courier New" panose="02070309020205020404" pitchFamily="49" charset="0"/>
              </a:rPr>
              <a:t>int</a:t>
            </a:r>
            <a:r>
              <a:rPr lang="en-US" sz="1800" dirty="0">
                <a:cs typeface="Courier New" panose="02070309020205020404" pitchFamily="49" charset="0"/>
              </a:rPr>
              <a:t> n)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cs typeface="Courier New" panose="02070309020205020404" pitchFamily="49" charset="0"/>
              </a:rPr>
              <a:t>int</a:t>
            </a:r>
            <a:r>
              <a:rPr lang="en-US" sz="1800" dirty="0">
                <a:cs typeface="Courier New" panose="02070309020205020404" pitchFamily="49" charset="0"/>
              </a:rPr>
              <a:t> p = 1;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     while (n &gt; 0)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           p *= 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           n </a:t>
            </a:r>
            <a:r>
              <a:rPr lang="en-US" sz="1800" dirty="0"/>
              <a:t>–</a:t>
            </a:r>
            <a:r>
              <a:rPr lang="en-US" sz="1800" dirty="0">
                <a:cs typeface="Courier New" panose="02070309020205020404" pitchFamily="49" charset="0"/>
              </a:rPr>
              <a:t>= 1;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     return p;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}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01" y="1453379"/>
            <a:ext cx="2964283" cy="3768693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2955"/>
              </p:ext>
            </p:extLst>
          </p:nvPr>
        </p:nvGraphicFramePr>
        <p:xfrm>
          <a:off x="3294184" y="4998556"/>
          <a:ext cx="47947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8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8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var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tmp0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17771" y="1326383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Source code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88151" y="1342631"/>
            <a:ext cx="162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3-address code</a:t>
            </a:r>
          </a:p>
        </p:txBody>
      </p:sp>
    </p:spTree>
    <p:extLst>
      <p:ext uri="{BB962C8B-B14F-4D97-AF65-F5344CB8AC3E}">
        <p14:creationId xmlns:p14="http://schemas.microsoft.com/office/powerpoint/2010/main" val="377967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6819"/>
            <a:ext cx="7886700" cy="11181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 </a:t>
            </a:r>
            <a:r>
              <a:rPr lang="en-US" dirty="0" err="1"/>
              <a:t>trueDst</a:t>
            </a:r>
            <a:r>
              <a:rPr lang="en-US" dirty="0"/>
              <a:t> and </a:t>
            </a:r>
            <a:r>
              <a:rPr lang="en-US" dirty="0" err="1"/>
              <a:t>falseDst</a:t>
            </a:r>
            <a:r>
              <a:rPr lang="en-US" dirty="0"/>
              <a:t> at each comparison/logical node: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90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8686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9226" y="2605912"/>
            <a:ext cx="562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||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3126" y="3496072"/>
            <a:ext cx="389850" cy="630942"/>
          </a:xfrm>
          <a:prstGeom prst="rect">
            <a:avLst/>
          </a:prstGeom>
          <a:noFill/>
        </p:spPr>
        <p:txBody>
          <a:bodyPr wrap="none" tIns="91440" rtlCol="0">
            <a:spAutoFit/>
          </a:bodyPr>
          <a:lstStyle/>
          <a:p>
            <a:r>
              <a:rPr lang="en-US" sz="3200" dirty="0"/>
              <a:t>&gt;</a:t>
            </a:r>
          </a:p>
        </p:txBody>
      </p:sp>
      <p:cxnSp>
        <p:nvCxnSpPr>
          <p:cNvPr id="11" name="Straight Connector 10"/>
          <p:cNvCxnSpPr>
            <a:endCxn id="29" idx="0"/>
          </p:cNvCxnSpPr>
          <p:nvPr/>
        </p:nvCxnSpPr>
        <p:spPr>
          <a:xfrm>
            <a:off x="5701973" y="4078357"/>
            <a:ext cx="755977" cy="4844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84632" y="4544541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x</a:t>
            </a:r>
          </a:p>
        </p:txBody>
      </p:sp>
      <p:cxnSp>
        <p:nvCxnSpPr>
          <p:cNvPr id="16" name="Straight Connector 15"/>
          <p:cNvCxnSpPr>
            <a:endCxn id="14" idx="0"/>
          </p:cNvCxnSpPr>
          <p:nvPr/>
        </p:nvCxnSpPr>
        <p:spPr>
          <a:xfrm flipH="1">
            <a:off x="5049205" y="4078357"/>
            <a:ext cx="652768" cy="466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86802" y="4562771"/>
            <a:ext cx="742295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100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3617613" y="3205713"/>
            <a:ext cx="868674" cy="482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486286" y="3205713"/>
            <a:ext cx="1004086" cy="49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22218" y="3565322"/>
            <a:ext cx="495395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&lt;</a:t>
            </a:r>
          </a:p>
        </p:txBody>
      </p:sp>
      <p:cxnSp>
        <p:nvCxnSpPr>
          <p:cNvPr id="17" name="Straight Connector 16"/>
          <p:cNvCxnSpPr>
            <a:endCxn id="20" idx="0"/>
          </p:cNvCxnSpPr>
          <p:nvPr/>
        </p:nvCxnSpPr>
        <p:spPr>
          <a:xfrm>
            <a:off x="3369916" y="4062889"/>
            <a:ext cx="749058" cy="4998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52575" y="4529073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x</a:t>
            </a:r>
          </a:p>
        </p:txBody>
      </p:sp>
      <p:cxnSp>
        <p:nvCxnSpPr>
          <p:cNvPr id="19" name="Straight Connector 18"/>
          <p:cNvCxnSpPr>
            <a:endCxn id="18" idx="0"/>
          </p:cNvCxnSpPr>
          <p:nvPr/>
        </p:nvCxnSpPr>
        <p:spPr>
          <a:xfrm flipH="1">
            <a:off x="2717148" y="4062889"/>
            <a:ext cx="652768" cy="466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54401" y="4562770"/>
            <a:ext cx="32914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93118" y="2534722"/>
            <a:ext cx="1459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trueDst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 L0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71363" y="2807269"/>
            <a:ext cx="1505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falseDst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 L1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88026" y="3565322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label 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 L2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82732" y="3611488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label 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 L3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7665" y="3818715"/>
            <a:ext cx="1459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trueDst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 ??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77665" y="4128963"/>
            <a:ext cx="1505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falseDst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 ??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82732" y="3875242"/>
            <a:ext cx="1459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trueDst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 ??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82732" y="4162660"/>
            <a:ext cx="1505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falseDst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 ??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82992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6819"/>
            <a:ext cx="7886700" cy="11181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 </a:t>
            </a:r>
            <a:r>
              <a:rPr lang="en-US" dirty="0" err="1"/>
              <a:t>trueDst</a:t>
            </a:r>
            <a:r>
              <a:rPr lang="en-US" dirty="0"/>
              <a:t> and </a:t>
            </a:r>
            <a:r>
              <a:rPr lang="en-US" dirty="0" err="1"/>
              <a:t>falseDst</a:t>
            </a:r>
            <a:r>
              <a:rPr lang="en-US" dirty="0"/>
              <a:t> at each comparison/logical node: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91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8686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54934" y="2613601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&amp;&amp;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63126" y="3496072"/>
            <a:ext cx="562975" cy="630942"/>
          </a:xfrm>
          <a:prstGeom prst="rect">
            <a:avLst/>
          </a:prstGeom>
          <a:noFill/>
        </p:spPr>
        <p:txBody>
          <a:bodyPr wrap="none" tIns="91440" rtlCol="0">
            <a:spAutoFit/>
          </a:bodyPr>
          <a:lstStyle/>
          <a:p>
            <a:r>
              <a:rPr lang="en-US" sz="3200" dirty="0"/>
              <a:t>||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847179" y="4168307"/>
            <a:ext cx="610599" cy="6245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48" idx="0"/>
          </p:cNvCxnSpPr>
          <p:nvPr/>
        </p:nvCxnSpPr>
        <p:spPr>
          <a:xfrm flipH="1">
            <a:off x="5269032" y="4167457"/>
            <a:ext cx="583599" cy="6443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2"/>
          </p:cNvCxnSpPr>
          <p:nvPr/>
        </p:nvCxnSpPr>
        <p:spPr>
          <a:xfrm flipH="1">
            <a:off x="2453547" y="3198376"/>
            <a:ext cx="1674246" cy="4323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42325" y="3204622"/>
            <a:ext cx="1704854" cy="4134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75240" y="3651134"/>
            <a:ext cx="495395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!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60659" y="4811556"/>
            <a:ext cx="673931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B</a:t>
            </a:r>
            <a:r>
              <a:rPr lang="en-US" sz="3200" baseline="-25000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84632" y="2652806"/>
            <a:ext cx="290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trueDst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 L0, </a:t>
            </a:r>
            <a:r>
              <a:rPr lang="en-US" sz="2000" dirty="0" err="1">
                <a:solidFill>
                  <a:srgbClr val="FF0000"/>
                </a:solidFill>
              </a:rPr>
              <a:t>falseDst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 L1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8506" y="324610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label 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 L2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22400" y="3287024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label 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 L4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8145" y="3499494"/>
            <a:ext cx="1459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trueDst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 ??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8506" y="3780145"/>
            <a:ext cx="1505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falseDst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 ??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22400" y="3550778"/>
            <a:ext cx="1459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trueDst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 ??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99252" y="3852704"/>
            <a:ext cx="1505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falseDst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 ??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43" name="Straight Connector 42"/>
          <p:cNvCxnSpPr>
            <a:endCxn id="25" idx="2"/>
          </p:cNvCxnSpPr>
          <p:nvPr/>
        </p:nvCxnSpPr>
        <p:spPr>
          <a:xfrm flipV="1">
            <a:off x="2422938" y="4143577"/>
            <a:ext cx="0" cy="704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41684" y="474092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label 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 L3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1323" y="4994313"/>
            <a:ext cx="1459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trueDst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 ??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1323" y="5268569"/>
            <a:ext cx="1505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falseDst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 ??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25167" y="4763217"/>
            <a:ext cx="673931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B</a:t>
            </a:r>
            <a:r>
              <a:rPr lang="en-US" sz="3200" baseline="-25000" dirty="0"/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32066" y="4811842"/>
            <a:ext cx="673931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3200" dirty="0"/>
              <a:t>B</a:t>
            </a:r>
            <a:r>
              <a:rPr lang="en-US" sz="3200" baseline="-25000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81404" y="473055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label 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 L6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81404" y="4994313"/>
            <a:ext cx="1459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trueDst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 ??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81404" y="5288318"/>
            <a:ext cx="1505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falseDst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 ??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679012" y="464796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label 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 L5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79012" y="4911715"/>
            <a:ext cx="1459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trueDst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 ??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679012" y="5211643"/>
            <a:ext cx="1505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falseDst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 ??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5147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3943" y="2799916"/>
            <a:ext cx="7886700" cy="1272021"/>
          </a:xfrm>
        </p:spPr>
        <p:txBody>
          <a:bodyPr anchor="ctr" anchorCtr="1">
            <a:normAutofit/>
          </a:bodyPr>
          <a:lstStyle/>
          <a:p>
            <a:pPr algn="ctr"/>
            <a:r>
              <a:rPr lang="en-US" sz="3600" i="1" dirty="0"/>
              <a:t>Code generation for </a:t>
            </a:r>
            <a:br>
              <a:rPr lang="en-US" sz="3600" i="1" dirty="0"/>
            </a:br>
            <a:r>
              <a:rPr lang="en-US" sz="3600" i="1" dirty="0"/>
              <a:t>control flow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92</a:t>
            </a:fld>
            <a:endParaRPr lang="en-US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13943" y="575253"/>
            <a:ext cx="3932527" cy="8451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Intermediate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195465316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93</a:t>
            </a:fld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628650" y="1416818"/>
            <a:ext cx="7886700" cy="4760145"/>
          </a:xfrm>
        </p:spPr>
        <p:txBody>
          <a:bodyPr/>
          <a:lstStyle/>
          <a:p>
            <a:pPr marL="0" indent="0">
              <a:buNone/>
            </a:pPr>
            <a:r>
              <a:rPr lang="en-US" i="1" u="sng" dirty="0"/>
              <a:t>Source Code</a:t>
            </a:r>
            <a:r>
              <a:rPr lang="en-US" dirty="0"/>
              <a:t>:   </a:t>
            </a:r>
            <a:r>
              <a:rPr lang="en-US" sz="1000" dirty="0"/>
              <a:t> </a:t>
            </a:r>
            <a:r>
              <a:rPr lang="en-US" dirty="0"/>
              <a:t>if B then S</a:t>
            </a:r>
            <a:r>
              <a:rPr lang="en-US" baseline="-25000" dirty="0"/>
              <a:t>1</a:t>
            </a:r>
            <a:r>
              <a:rPr lang="en-US" dirty="0"/>
              <a:t> else S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i="1" u="sng" dirty="0"/>
              <a:t>Code Structure</a:t>
            </a:r>
            <a:r>
              <a:rPr lang="en-US" dirty="0"/>
              <a:t>:</a:t>
            </a:r>
          </a:p>
          <a:p>
            <a:pPr lvl="2"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 code to evaluate B </a:t>
            </a:r>
          </a:p>
          <a:p>
            <a:pPr lvl="2">
              <a:buNone/>
            </a:pPr>
            <a:r>
              <a:rPr lang="en-US" altLang="en-US" dirty="0" err="1"/>
              <a:t>L</a:t>
            </a:r>
            <a:r>
              <a:rPr lang="en-US" altLang="en-US" baseline="-25000" dirty="0" err="1">
                <a:cs typeface="Times New Roman" panose="02020603050405020304" pitchFamily="18" charset="0"/>
              </a:rPr>
              <a:t>then</a:t>
            </a:r>
            <a:r>
              <a:rPr lang="en-US" altLang="en-US" dirty="0">
                <a:cs typeface="Times New Roman" panose="02020603050405020304" pitchFamily="18" charset="0"/>
              </a:rPr>
              <a:t>:</a:t>
            </a:r>
            <a:r>
              <a:rPr lang="en-US" altLang="en-US" dirty="0">
                <a:sym typeface="Symbol" panose="05050102010706020507" pitchFamily="18" charset="2"/>
              </a:rPr>
              <a:t>   code for S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</a:p>
          <a:p>
            <a:pPr lvl="2"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 </a:t>
            </a:r>
            <a:r>
              <a:rPr lang="en-US" altLang="en-US" b="1" dirty="0" err="1">
                <a:sym typeface="Symbol" panose="05050102010706020507" pitchFamily="18" charset="2"/>
              </a:rPr>
              <a:t>goto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L</a:t>
            </a:r>
            <a:r>
              <a:rPr lang="en-US" altLang="en-US" baseline="-25000" dirty="0" err="1">
                <a:sym typeface="Symbol" panose="05050102010706020507" pitchFamily="18" charset="2"/>
              </a:rPr>
              <a:t>after</a:t>
            </a:r>
            <a:endParaRPr lang="en-US" altLang="en-US" baseline="-25000" dirty="0">
              <a:sym typeface="Symbol" panose="05050102010706020507" pitchFamily="18" charset="2"/>
            </a:endParaRPr>
          </a:p>
          <a:p>
            <a:pPr lvl="2">
              <a:buNone/>
            </a:pP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 err="1"/>
              <a:t>L</a:t>
            </a:r>
            <a:r>
              <a:rPr lang="en-US" altLang="en-US" baseline="-25000" dirty="0" err="1">
                <a:cs typeface="Times New Roman" panose="02020603050405020304" pitchFamily="18" charset="0"/>
              </a:rPr>
              <a:t>else</a:t>
            </a:r>
            <a:r>
              <a:rPr lang="en-US" altLang="en-US" baseline="-25000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:  code for S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</a:p>
          <a:p>
            <a:pPr lvl="2">
              <a:buNone/>
            </a:pP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L</a:t>
            </a:r>
            <a:r>
              <a:rPr lang="en-US" altLang="en-US" baseline="-25000" dirty="0" err="1">
                <a:sym typeface="Symbol" panose="05050102010706020507" pitchFamily="18" charset="2"/>
              </a:rPr>
              <a:t>after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:  …</a:t>
            </a:r>
            <a:endParaRPr lang="en-US" i="1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 rot="5400000">
            <a:off x="3264286" y="3950087"/>
            <a:ext cx="1084502" cy="990600"/>
          </a:xfrm>
          <a:custGeom>
            <a:avLst/>
            <a:gdLst>
              <a:gd name="T0" fmla="*/ 300888527 w 21600"/>
              <a:gd name="T1" fmla="*/ 8680087 h 21600"/>
              <a:gd name="T2" fmla="*/ 32101758 w 21600"/>
              <a:gd name="T3" fmla="*/ 1111666179 h 21600"/>
              <a:gd name="T4" fmla="*/ 308986269 w 21600"/>
              <a:gd name="T5" fmla="*/ 195710824 h 21600"/>
              <a:gd name="T6" fmla="*/ 770287766 w 21600"/>
              <a:gd name="T7" fmla="*/ 801267723 h 21600"/>
              <a:gd name="T8" fmla="*/ 676382728 w 21600"/>
              <a:gd name="T9" fmla="*/ 1215454872 h 21600"/>
              <a:gd name="T10" fmla="*/ 538948535 w 21600"/>
              <a:gd name="T11" fmla="*/ 932257604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492" y="9167"/>
                </a:moveTo>
                <a:cubicBezTo>
                  <a:pt x="18707" y="4984"/>
                  <a:pt x="15055" y="1955"/>
                  <a:pt x="10800" y="1955"/>
                </a:cubicBezTo>
                <a:cubicBezTo>
                  <a:pt x="5915" y="1955"/>
                  <a:pt x="1955" y="5915"/>
                  <a:pt x="1955" y="10800"/>
                </a:cubicBezTo>
                <a:cubicBezTo>
                  <a:pt x="1954" y="11018"/>
                  <a:pt x="1963" y="11236"/>
                  <a:pt x="1979" y="11453"/>
                </a:cubicBezTo>
                <a:lnTo>
                  <a:pt x="29" y="11598"/>
                </a:lnTo>
                <a:cubicBezTo>
                  <a:pt x="9" y="11332"/>
                  <a:pt x="0" y="11066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5995" y="-1"/>
                  <a:pt x="20455" y="3699"/>
                  <a:pt x="21414" y="8806"/>
                </a:cubicBezTo>
                <a:lnTo>
                  <a:pt x="24067" y="8307"/>
                </a:lnTo>
                <a:lnTo>
                  <a:pt x="21133" y="12601"/>
                </a:lnTo>
                <a:lnTo>
                  <a:pt x="16839" y="9665"/>
                </a:lnTo>
                <a:lnTo>
                  <a:pt x="19492" y="9167"/>
                </a:lnTo>
                <a:close/>
              </a:path>
            </a:pathLst>
          </a:cu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7143750" y="3110345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i="0" dirty="0"/>
              <a:t>if</a:t>
            </a:r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auto">
          <a:xfrm>
            <a:off x="6229350" y="3872345"/>
            <a:ext cx="609600" cy="685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en-US" sz="3200">
              <a:latin typeface="Impact" panose="020B0806030902050204" pitchFamily="34" charset="0"/>
            </a:endParaRPr>
          </a:p>
        </p:txBody>
      </p:sp>
      <p:sp>
        <p:nvSpPr>
          <p:cNvPr id="22" name="AutoShape 12"/>
          <p:cNvSpPr>
            <a:spLocks noChangeArrowheads="1"/>
          </p:cNvSpPr>
          <p:nvPr/>
        </p:nvSpPr>
        <p:spPr bwMode="auto">
          <a:xfrm>
            <a:off x="7067550" y="3872345"/>
            <a:ext cx="609600" cy="685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en-US" sz="3200">
              <a:latin typeface="Impact" panose="020B0806030902050204" pitchFamily="34" charset="0"/>
            </a:endParaRPr>
          </a:p>
        </p:txBody>
      </p:sp>
      <p:sp>
        <p:nvSpPr>
          <p:cNvPr id="23" name="AutoShape 13"/>
          <p:cNvSpPr>
            <a:spLocks noChangeArrowheads="1"/>
          </p:cNvSpPr>
          <p:nvPr/>
        </p:nvSpPr>
        <p:spPr bwMode="auto">
          <a:xfrm>
            <a:off x="7905750" y="3872345"/>
            <a:ext cx="609600" cy="685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en-US" sz="3200">
              <a:latin typeface="Impact" panose="020B0806030902050204" pitchFamily="34" charset="0"/>
            </a:endParaRPr>
          </a:p>
        </p:txBody>
      </p:sp>
      <p:cxnSp>
        <p:nvCxnSpPr>
          <p:cNvPr id="24" name="AutoShape 14"/>
          <p:cNvCxnSpPr>
            <a:cxnSpLocks noChangeShapeType="1"/>
            <a:stCxn id="20" idx="4"/>
            <a:endCxn id="21" idx="0"/>
          </p:cNvCxnSpPr>
          <p:nvPr/>
        </p:nvCxnSpPr>
        <p:spPr bwMode="auto">
          <a:xfrm flipH="1">
            <a:off x="6534150" y="3491345"/>
            <a:ext cx="838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15"/>
          <p:cNvCxnSpPr>
            <a:cxnSpLocks noChangeShapeType="1"/>
            <a:stCxn id="20" idx="4"/>
            <a:endCxn id="22" idx="0"/>
          </p:cNvCxnSpPr>
          <p:nvPr/>
        </p:nvCxnSpPr>
        <p:spPr bwMode="auto">
          <a:xfrm>
            <a:off x="7372350" y="3491345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16"/>
          <p:cNvCxnSpPr>
            <a:cxnSpLocks noChangeShapeType="1"/>
            <a:stCxn id="20" idx="4"/>
            <a:endCxn id="23" idx="0"/>
          </p:cNvCxnSpPr>
          <p:nvPr/>
        </p:nvCxnSpPr>
        <p:spPr bwMode="auto">
          <a:xfrm>
            <a:off x="7372350" y="3491345"/>
            <a:ext cx="838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6372931" y="4189785"/>
            <a:ext cx="356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i="0" dirty="0"/>
              <a:t>B</a:t>
            </a:r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7179627" y="4147397"/>
            <a:ext cx="4507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i="0" dirty="0"/>
              <a:t>S</a:t>
            </a:r>
            <a:r>
              <a:rPr lang="en-US" altLang="en-US" sz="2000" i="0" baseline="-25000" dirty="0"/>
              <a:t>1</a:t>
            </a:r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7985168" y="4147397"/>
            <a:ext cx="4507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i="0" dirty="0"/>
              <a:t>S</a:t>
            </a:r>
            <a:r>
              <a:rPr lang="en-US" altLang="en-US" sz="2000" i="0" baseline="-25000" dirty="0"/>
              <a:t>2</a:t>
            </a:r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6752907" y="3077000"/>
            <a:ext cx="426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i="0" dirty="0"/>
              <a:t>S:</a:t>
            </a:r>
          </a:p>
        </p:txBody>
      </p:sp>
    </p:spTree>
    <p:extLst>
      <p:ext uri="{BB962C8B-B14F-4D97-AF65-F5344CB8AC3E}">
        <p14:creationId xmlns:p14="http://schemas.microsoft.com/office/powerpoint/2010/main" val="40323039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000" dirty="0" err="1"/>
              <a:t>codeGen_stmt</a:t>
            </a:r>
            <a:r>
              <a:rPr lang="en-US" altLang="en-US" sz="2000" dirty="0"/>
              <a:t>(S)                 /* </a:t>
            </a:r>
            <a:r>
              <a:rPr lang="en-US" altLang="en-US" sz="2000" dirty="0" err="1"/>
              <a:t>S.nodetype</a:t>
            </a:r>
            <a:r>
              <a:rPr lang="en-US" altLang="en-US" sz="2000" dirty="0"/>
              <a:t> == IF */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0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000" i="1" dirty="0"/>
              <a:t>    </a:t>
            </a:r>
            <a:r>
              <a:rPr lang="en-US" altLang="en-US" sz="2000" i="1" dirty="0" err="1"/>
              <a:t>L</a:t>
            </a:r>
            <a:r>
              <a:rPr lang="en-US" altLang="en-US" sz="2000" i="1" baseline="-25000" dirty="0" err="1">
                <a:cs typeface="Times New Roman" panose="02020603050405020304" pitchFamily="18" charset="0"/>
              </a:rPr>
              <a:t>then</a:t>
            </a:r>
            <a:r>
              <a:rPr lang="en-US" altLang="en-US" sz="2000" dirty="0"/>
              <a:t> = </a:t>
            </a:r>
            <a:r>
              <a:rPr lang="en-US" altLang="en-US" sz="2000" i="1" dirty="0" err="1"/>
              <a:t>newlabel</a:t>
            </a:r>
            <a:r>
              <a:rPr lang="en-US" altLang="en-US" sz="2000" dirty="0"/>
              <a:t>();    </a:t>
            </a:r>
            <a:r>
              <a:rPr lang="en-US" altLang="en-US" sz="2000" i="1" dirty="0" err="1"/>
              <a:t>L</a:t>
            </a:r>
            <a:r>
              <a:rPr lang="en-US" altLang="en-US" sz="2000" i="1" baseline="-25000" dirty="0" err="1">
                <a:cs typeface="Times New Roman" panose="02020603050405020304" pitchFamily="18" charset="0"/>
              </a:rPr>
              <a:t>else</a:t>
            </a:r>
            <a:r>
              <a:rPr lang="en-US" altLang="en-US" sz="2000" dirty="0"/>
              <a:t> = </a:t>
            </a:r>
            <a:r>
              <a:rPr lang="en-US" altLang="en-US" sz="2000" i="1" dirty="0" err="1"/>
              <a:t>newlabel</a:t>
            </a:r>
            <a:r>
              <a:rPr lang="en-US" altLang="en-US" sz="2000" dirty="0"/>
              <a:t>();    </a:t>
            </a:r>
            <a:r>
              <a:rPr lang="en-US" altLang="en-US" sz="2000" i="1" dirty="0" err="1"/>
              <a:t>L</a:t>
            </a:r>
            <a:r>
              <a:rPr lang="en-US" altLang="en-US" sz="2000" i="1" baseline="-25000" dirty="0" err="1">
                <a:cs typeface="Times New Roman" panose="02020603050405020304" pitchFamily="18" charset="0"/>
              </a:rPr>
              <a:t>after</a:t>
            </a:r>
            <a:r>
              <a:rPr lang="en-US" altLang="en-US" sz="2000" dirty="0"/>
              <a:t> = </a:t>
            </a:r>
            <a:r>
              <a:rPr lang="en-US" altLang="en-US" sz="2000" i="1" dirty="0" err="1"/>
              <a:t>newlabel</a:t>
            </a:r>
            <a:r>
              <a:rPr lang="en-US" altLang="en-US" sz="20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codeGen_bool</a:t>
            </a:r>
            <a:r>
              <a:rPr lang="en-US" altLang="en-US" sz="2000" dirty="0"/>
              <a:t>(B, </a:t>
            </a:r>
            <a:r>
              <a:rPr lang="en-US" altLang="en-US" sz="2000" i="1" dirty="0" err="1"/>
              <a:t>L</a:t>
            </a:r>
            <a:r>
              <a:rPr lang="en-US" altLang="en-US" sz="2000" i="1" baseline="-25000" dirty="0" err="1">
                <a:cs typeface="Times New Roman" panose="02020603050405020304" pitchFamily="18" charset="0"/>
              </a:rPr>
              <a:t>then</a:t>
            </a:r>
            <a:r>
              <a:rPr lang="en-US" altLang="en-US" sz="2000" i="1" baseline="-25000" dirty="0"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cs typeface="Times New Roman" panose="02020603050405020304" pitchFamily="18" charset="0"/>
              </a:rPr>
              <a:t>,</a:t>
            </a:r>
            <a:r>
              <a:rPr lang="en-US" altLang="en-US" sz="2000" i="1" baseline="-25000" dirty="0">
                <a:cs typeface="Times New Roman" panose="02020603050405020304" pitchFamily="18" charset="0"/>
              </a:rPr>
              <a:t> </a:t>
            </a:r>
            <a:r>
              <a:rPr lang="en-US" altLang="en-US" sz="2000" i="1" dirty="0" err="1"/>
              <a:t>L</a:t>
            </a:r>
            <a:r>
              <a:rPr lang="en-US" altLang="en-US" sz="2000" i="1" baseline="-25000" dirty="0" err="1">
                <a:cs typeface="Times New Roman" panose="02020603050405020304" pitchFamily="18" charset="0"/>
              </a:rPr>
              <a:t>else</a:t>
            </a:r>
            <a:r>
              <a:rPr lang="en-US" altLang="en-US" sz="2000" dirty="0"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codeGen_stmt</a:t>
            </a:r>
            <a:r>
              <a:rPr lang="en-US" altLang="en-US" sz="2000" dirty="0"/>
              <a:t>(S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codeGen_stmt</a:t>
            </a:r>
            <a:r>
              <a:rPr lang="en-US" altLang="en-US" sz="2000" dirty="0"/>
              <a:t>(S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S.code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B.code</a:t>
            </a:r>
            <a:r>
              <a:rPr lang="en-US" altLang="en-US" sz="2000" dirty="0"/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           </a:t>
            </a:r>
            <a:r>
              <a:rPr lang="en-US" altLang="en-US" sz="2000" i="1" dirty="0" err="1"/>
              <a:t>L</a:t>
            </a:r>
            <a:r>
              <a:rPr lang="en-US" altLang="en-US" sz="2000" i="1" baseline="-25000" dirty="0" err="1">
                <a:cs typeface="Times New Roman" panose="02020603050405020304" pitchFamily="18" charset="0"/>
              </a:rPr>
              <a:t>then</a:t>
            </a:r>
            <a:r>
              <a:rPr lang="en-US" altLang="en-US" sz="2000" dirty="0">
                <a:sym typeface="Symbol" panose="05050102010706020507" pitchFamily="18" charset="2"/>
              </a:rPr>
              <a:t>    S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ym typeface="Symbol" panose="05050102010706020507" pitchFamily="18" charset="2"/>
              </a:rPr>
              <a:t>.code    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           </a:t>
            </a:r>
            <a:r>
              <a:rPr lang="en-US" altLang="en-US" sz="2000" i="1" dirty="0" err="1">
                <a:sym typeface="Symbol" panose="05050102010706020507" pitchFamily="18" charset="2"/>
              </a:rPr>
              <a:t>newinstr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b="1" dirty="0">
                <a:solidFill>
                  <a:srgbClr val="7030A0"/>
                </a:solidFill>
                <a:sym typeface="Symbol" panose="05050102010706020507" pitchFamily="18" charset="2"/>
              </a:rPr>
              <a:t>GOTO</a:t>
            </a:r>
            <a:r>
              <a:rPr lang="en-US" altLang="en-US" sz="2000" dirty="0">
                <a:sym typeface="Symbol" panose="05050102010706020507" pitchFamily="18" charset="2"/>
              </a:rPr>
              <a:t>, NULL, NULL, </a:t>
            </a:r>
            <a:r>
              <a:rPr lang="en-US" altLang="en-US" sz="2000" dirty="0" err="1">
                <a:sym typeface="Symbol" panose="05050102010706020507" pitchFamily="18" charset="2"/>
              </a:rPr>
              <a:t>L</a:t>
            </a:r>
            <a:r>
              <a:rPr lang="en-US" altLang="en-US" sz="2000" i="1" baseline="-25000" dirty="0" err="1">
                <a:cs typeface="Times New Roman" panose="02020603050405020304" pitchFamily="18" charset="0"/>
                <a:sym typeface="Symbol" panose="05050102010706020507" pitchFamily="18" charset="2"/>
              </a:rPr>
              <a:t>after</a:t>
            </a:r>
            <a:r>
              <a:rPr lang="en-US" altLang="en-US" sz="2000" dirty="0">
                <a:sym typeface="Symbol" panose="05050102010706020507" pitchFamily="18" charset="2"/>
              </a:rPr>
              <a:t>) 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           </a:t>
            </a:r>
            <a:r>
              <a:rPr lang="en-US" altLang="en-US" sz="2000" dirty="0" err="1">
                <a:sym typeface="Symbol" panose="05050102010706020507" pitchFamily="18" charset="2"/>
              </a:rPr>
              <a:t>L</a:t>
            </a:r>
            <a:r>
              <a:rPr lang="en-US" altLang="en-US" sz="2000" i="1" baseline="-25000" dirty="0" err="1">
                <a:cs typeface="Times New Roman" panose="02020603050405020304" pitchFamily="18" charset="0"/>
                <a:sym typeface="Symbol" panose="05050102010706020507" pitchFamily="18" charset="2"/>
              </a:rPr>
              <a:t>else</a:t>
            </a:r>
            <a:r>
              <a:rPr lang="en-US" altLang="en-US" sz="2000" i="1" dirty="0"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en-US" sz="2000" dirty="0">
                <a:sym typeface="Symbol" panose="05050102010706020507" pitchFamily="18" charset="2"/>
              </a:rPr>
              <a:t> S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.code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           </a:t>
            </a:r>
            <a:r>
              <a:rPr lang="en-US" altLang="en-US" sz="2000" dirty="0" err="1">
                <a:sym typeface="Symbol" panose="05050102010706020507" pitchFamily="18" charset="2"/>
              </a:rPr>
              <a:t>L</a:t>
            </a:r>
            <a:r>
              <a:rPr lang="en-US" altLang="en-US" sz="2000" i="1" baseline="-25000" dirty="0" err="1">
                <a:cs typeface="Times New Roman" panose="02020603050405020304" pitchFamily="18" charset="0"/>
                <a:sym typeface="Symbol" panose="05050102010706020507" pitchFamily="18" charset="2"/>
              </a:rPr>
              <a:t>after</a:t>
            </a:r>
            <a:r>
              <a:rPr lang="en-US" altLang="en-US" sz="2000" i="1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; 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94</a:t>
            </a:fld>
            <a:endParaRPr lang="en-US"/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7143750" y="3110345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i="0" dirty="0"/>
              <a:t>if</a:t>
            </a:r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6229350" y="3872345"/>
            <a:ext cx="609600" cy="685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en-US" sz="3200">
              <a:latin typeface="Impact" panose="020B0806030902050204" pitchFamily="34" charset="0"/>
            </a:endParaRPr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>
            <a:off x="7067550" y="3872345"/>
            <a:ext cx="609600" cy="685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en-US" sz="3200">
              <a:latin typeface="Impact" panose="020B0806030902050204" pitchFamily="34" charset="0"/>
            </a:endParaRPr>
          </a:p>
        </p:txBody>
      </p:sp>
      <p:sp>
        <p:nvSpPr>
          <p:cNvPr id="19" name="AutoShape 13"/>
          <p:cNvSpPr>
            <a:spLocks noChangeArrowheads="1"/>
          </p:cNvSpPr>
          <p:nvPr/>
        </p:nvSpPr>
        <p:spPr bwMode="auto">
          <a:xfrm>
            <a:off x="7905750" y="3872345"/>
            <a:ext cx="609600" cy="685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en-US" sz="3200">
              <a:latin typeface="Impact" panose="020B0806030902050204" pitchFamily="34" charset="0"/>
            </a:endParaRPr>
          </a:p>
        </p:txBody>
      </p:sp>
      <p:cxnSp>
        <p:nvCxnSpPr>
          <p:cNvPr id="20" name="AutoShape 14"/>
          <p:cNvCxnSpPr>
            <a:cxnSpLocks noChangeShapeType="1"/>
            <a:stCxn id="16" idx="4"/>
            <a:endCxn id="17" idx="0"/>
          </p:cNvCxnSpPr>
          <p:nvPr/>
        </p:nvCxnSpPr>
        <p:spPr bwMode="auto">
          <a:xfrm flipH="1">
            <a:off x="6534150" y="3491345"/>
            <a:ext cx="838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5"/>
          <p:cNvCxnSpPr>
            <a:cxnSpLocks noChangeShapeType="1"/>
            <a:stCxn id="16" idx="4"/>
            <a:endCxn id="18" idx="0"/>
          </p:cNvCxnSpPr>
          <p:nvPr/>
        </p:nvCxnSpPr>
        <p:spPr bwMode="auto">
          <a:xfrm>
            <a:off x="7372350" y="3491345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6"/>
          <p:cNvCxnSpPr>
            <a:cxnSpLocks noChangeShapeType="1"/>
            <a:stCxn id="16" idx="4"/>
            <a:endCxn id="19" idx="0"/>
          </p:cNvCxnSpPr>
          <p:nvPr/>
        </p:nvCxnSpPr>
        <p:spPr bwMode="auto">
          <a:xfrm>
            <a:off x="7372350" y="3491345"/>
            <a:ext cx="838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6372931" y="4189785"/>
            <a:ext cx="356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i="0" dirty="0"/>
              <a:t>B</a:t>
            </a: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7179627" y="4147397"/>
            <a:ext cx="4507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i="0" dirty="0"/>
              <a:t>S</a:t>
            </a:r>
            <a:r>
              <a:rPr lang="en-US" altLang="en-US" sz="2000" i="0" baseline="-25000" dirty="0"/>
              <a:t>1</a:t>
            </a: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7985168" y="4147397"/>
            <a:ext cx="4507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i="0" dirty="0"/>
              <a:t>S</a:t>
            </a:r>
            <a:r>
              <a:rPr lang="en-US" altLang="en-US" sz="2000" i="0" baseline="-25000" dirty="0"/>
              <a:t>2</a:t>
            </a: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6752907" y="3077000"/>
            <a:ext cx="426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i="0" dirty="0"/>
              <a:t>S:</a:t>
            </a:r>
          </a:p>
        </p:txBody>
      </p:sp>
    </p:spTree>
    <p:extLst>
      <p:ext uri="{BB962C8B-B14F-4D97-AF65-F5344CB8AC3E}">
        <p14:creationId xmlns:p14="http://schemas.microsoft.com/office/powerpoint/2010/main" val="31716650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1BFF02-79B5-473B-B49C-4A28E93C647A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en-US" altLang="en-US" sz="100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Loops 1</a:t>
            </a:r>
          </a:p>
        </p:txBody>
      </p:sp>
      <p:sp>
        <p:nvSpPr>
          <p:cNvPr id="3379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200400"/>
            <a:ext cx="3664527" cy="3020291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i="1" u="sng" dirty="0">
                <a:sym typeface="Symbol" panose="05050102010706020507" pitchFamily="18" charset="2"/>
              </a:rPr>
              <a:t>Code Structure</a:t>
            </a:r>
            <a:r>
              <a:rPr lang="en-US" altLang="en-US" sz="2000" dirty="0">
                <a:sym typeface="Symbol" panose="05050102010706020507" pitchFamily="18" charset="2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</a:t>
            </a:r>
            <a:r>
              <a:rPr lang="en-US" altLang="en-US" sz="2400" dirty="0" err="1">
                <a:sym typeface="Symbol" panose="05050102010706020507" pitchFamily="18" charset="2"/>
              </a:rPr>
              <a:t>L</a:t>
            </a:r>
            <a:r>
              <a:rPr lang="en-US" altLang="en-US" sz="2400" i="1" baseline="-25000" dirty="0" err="1">
                <a:cs typeface="Times New Roman" panose="02020603050405020304" pitchFamily="18" charset="0"/>
                <a:sym typeface="Symbol" panose="05050102010706020507" pitchFamily="18" charset="2"/>
              </a:rPr>
              <a:t>top</a:t>
            </a:r>
            <a:r>
              <a:rPr lang="en-US" altLang="en-US" sz="2400" dirty="0">
                <a:sym typeface="Symbol" panose="05050102010706020507" pitchFamily="18" charset="2"/>
              </a:rPr>
              <a:t> : code to evaluate 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          if ( !B ) </a:t>
            </a:r>
            <a:r>
              <a:rPr lang="en-US" altLang="en-US" sz="2400" dirty="0" err="1">
                <a:sym typeface="Symbol" panose="05050102010706020507" pitchFamily="18" charset="2"/>
              </a:rPr>
              <a:t>goto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L</a:t>
            </a:r>
            <a:r>
              <a:rPr lang="en-US" altLang="en-US" sz="2400" i="1" baseline="-25000" dirty="0" err="1">
                <a:cs typeface="Times New Roman" panose="02020603050405020304" pitchFamily="18" charset="0"/>
                <a:sym typeface="Symbol" panose="05050102010706020507" pitchFamily="18" charset="2"/>
              </a:rPr>
              <a:t>after</a:t>
            </a:r>
            <a:endParaRPr lang="en-US" altLang="en-US" sz="2400" i="1" baseline="-250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i="1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/>
              <a:t>L</a:t>
            </a:r>
            <a:r>
              <a:rPr lang="en-US" altLang="en-US" sz="2400" i="1" baseline="-25000" dirty="0" err="1">
                <a:cs typeface="Times New Roman" panose="02020603050405020304" pitchFamily="18" charset="0"/>
              </a:rPr>
              <a:t>body</a:t>
            </a:r>
            <a:r>
              <a:rPr lang="en-US" altLang="en-US" sz="2400" i="1" baseline="-25000" dirty="0"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sym typeface="Symbol" panose="05050102010706020507" pitchFamily="18" charset="2"/>
              </a:rPr>
              <a:t> code for S</a:t>
            </a:r>
            <a:r>
              <a:rPr lang="en-US" altLang="en-US" sz="2400" baseline="-25000" dirty="0">
                <a:sym typeface="Symbol" panose="05050102010706020507" pitchFamily="18" charset="2"/>
              </a:rPr>
              <a:t>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aseline="-250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           </a:t>
            </a:r>
            <a:r>
              <a:rPr lang="en-US" altLang="en-US" sz="2400" dirty="0" err="1">
                <a:sym typeface="Symbol" panose="05050102010706020507" pitchFamily="18" charset="2"/>
              </a:rPr>
              <a:t>goto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L</a:t>
            </a:r>
            <a:r>
              <a:rPr lang="en-US" altLang="en-US" sz="2400" i="1" baseline="-25000" dirty="0" err="1">
                <a:cs typeface="Times New Roman" panose="02020603050405020304" pitchFamily="18" charset="0"/>
                <a:sym typeface="Symbol" panose="05050102010706020507" pitchFamily="18" charset="2"/>
              </a:rPr>
              <a:t>top</a:t>
            </a:r>
            <a:endParaRPr lang="en-US" altLang="en-US" sz="2400" i="1" baseline="-250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i="1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L</a:t>
            </a:r>
            <a:r>
              <a:rPr lang="en-US" altLang="en-US" sz="2400" i="1" baseline="-25000" dirty="0" err="1">
                <a:cs typeface="Times New Roman" panose="02020603050405020304" pitchFamily="18" charset="0"/>
                <a:sym typeface="Symbol" panose="05050102010706020507" pitchFamily="18" charset="2"/>
              </a:rPr>
              <a:t>after</a:t>
            </a:r>
            <a:r>
              <a:rPr lang="en-US" altLang="en-US" sz="2400" dirty="0">
                <a:sym typeface="Symbol" panose="05050102010706020507" pitchFamily="18" charset="2"/>
              </a:rPr>
              <a:t>:  …</a:t>
            </a:r>
          </a:p>
        </p:txBody>
      </p:sp>
      <p:sp>
        <p:nvSpPr>
          <p:cNvPr id="33798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121727" y="1417320"/>
            <a:ext cx="4888923" cy="4925291"/>
          </a:xfrm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 err="1"/>
              <a:t>codeGen_stmt</a:t>
            </a:r>
            <a:r>
              <a:rPr lang="en-US" altLang="en-US" sz="2000" dirty="0"/>
              <a:t>(S)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{                              /* </a:t>
            </a:r>
            <a:r>
              <a:rPr lang="en-US" altLang="en-US" sz="2000" dirty="0" err="1"/>
              <a:t>S.nodetype</a:t>
            </a:r>
            <a:r>
              <a:rPr lang="en-US" altLang="en-US" sz="2000" dirty="0"/>
              <a:t> == WHILE */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 err="1"/>
              <a:t>L</a:t>
            </a:r>
            <a:r>
              <a:rPr lang="en-US" altLang="en-US" sz="2000" i="1" baseline="-25000" dirty="0" err="1">
                <a:cs typeface="Times New Roman" panose="02020603050405020304" pitchFamily="18" charset="0"/>
              </a:rPr>
              <a:t>top</a:t>
            </a:r>
            <a:r>
              <a:rPr lang="en-US" altLang="en-US" sz="2000" dirty="0"/>
              <a:t> = </a:t>
            </a:r>
            <a:r>
              <a:rPr lang="en-US" altLang="en-US" sz="2000" i="1" dirty="0" err="1"/>
              <a:t>newlabel</a:t>
            </a:r>
            <a:r>
              <a:rPr lang="en-US" altLang="en-US" sz="2000" dirty="0"/>
              <a:t>();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 err="1"/>
              <a:t>L</a:t>
            </a:r>
            <a:r>
              <a:rPr lang="en-US" altLang="en-US" sz="2000" i="1" baseline="-25000" dirty="0" err="1">
                <a:cs typeface="Times New Roman" panose="02020603050405020304" pitchFamily="18" charset="0"/>
              </a:rPr>
              <a:t>body</a:t>
            </a:r>
            <a:r>
              <a:rPr lang="en-US" altLang="en-US" sz="2000" dirty="0"/>
              <a:t> = </a:t>
            </a:r>
            <a:r>
              <a:rPr lang="en-US" altLang="en-US" sz="2000" i="1" dirty="0" err="1"/>
              <a:t>newlabel</a:t>
            </a:r>
            <a:r>
              <a:rPr lang="en-US" altLang="en-US" sz="2000" dirty="0"/>
              <a:t>();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 err="1"/>
              <a:t>L</a:t>
            </a:r>
            <a:r>
              <a:rPr lang="en-US" altLang="en-US" sz="2000" i="1" baseline="-25000" dirty="0" err="1">
                <a:cs typeface="Times New Roman" panose="02020603050405020304" pitchFamily="18" charset="0"/>
              </a:rPr>
              <a:t>after</a:t>
            </a:r>
            <a:r>
              <a:rPr lang="en-US" altLang="en-US" sz="2000" i="1" baseline="-25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/>
              <a:t>= </a:t>
            </a:r>
            <a:r>
              <a:rPr lang="en-US" altLang="en-US" sz="2000" i="1" dirty="0" err="1"/>
              <a:t>newlabel</a:t>
            </a:r>
            <a:r>
              <a:rPr lang="en-US" altLang="en-US" sz="2000" dirty="0"/>
              <a:t>();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 err="1"/>
              <a:t>codeGen_bool</a:t>
            </a:r>
            <a:r>
              <a:rPr lang="en-US" altLang="en-US" sz="2000" dirty="0"/>
              <a:t>(B, </a:t>
            </a:r>
            <a:r>
              <a:rPr lang="en-US" altLang="en-US" sz="2000" dirty="0" err="1"/>
              <a:t>L</a:t>
            </a:r>
            <a:r>
              <a:rPr lang="en-US" altLang="en-US" sz="2000" i="1" baseline="-25000" dirty="0" err="1">
                <a:cs typeface="Times New Roman" panose="02020603050405020304" pitchFamily="18" charset="0"/>
              </a:rPr>
              <a:t>body</a:t>
            </a:r>
            <a:r>
              <a:rPr lang="en-US" altLang="en-US" sz="1000" i="1" baseline="-25000" dirty="0"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cs typeface="Times New Roman" panose="02020603050405020304" pitchFamily="18" charset="0"/>
              </a:rPr>
              <a:t>,</a:t>
            </a:r>
            <a:r>
              <a:rPr lang="en-US" altLang="en-US" sz="2000" i="1" baseline="-25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/>
              <a:t>L</a:t>
            </a:r>
            <a:r>
              <a:rPr lang="en-US" altLang="en-US" sz="2000" i="1" baseline="-25000" dirty="0" err="1">
                <a:cs typeface="Times New Roman" panose="02020603050405020304" pitchFamily="18" charset="0"/>
              </a:rPr>
              <a:t>after</a:t>
            </a:r>
            <a:r>
              <a:rPr lang="en-US" altLang="en-US" sz="2000" dirty="0"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      </a:t>
            </a:r>
            <a:r>
              <a:rPr lang="en-US" altLang="en-US" sz="2000" dirty="0" err="1"/>
              <a:t>codeGen_stmt</a:t>
            </a:r>
            <a:r>
              <a:rPr lang="en-US" altLang="en-US" sz="2000" dirty="0"/>
              <a:t>(S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);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 err="1"/>
              <a:t>S.code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L</a:t>
            </a:r>
            <a:r>
              <a:rPr lang="en-US" altLang="en-US" sz="2000" i="1" baseline="-25000" dirty="0" err="1">
                <a:cs typeface="Times New Roman" panose="02020603050405020304" pitchFamily="18" charset="0"/>
              </a:rPr>
              <a:t>top</a:t>
            </a:r>
            <a:r>
              <a:rPr lang="en-US" altLang="en-US" sz="2000" i="1" dirty="0"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i="1" baseline="-25000" dirty="0">
                <a:cs typeface="Times New Roman" panose="02020603050405020304" pitchFamily="18" charset="0"/>
              </a:rPr>
              <a:t>         </a:t>
            </a:r>
            <a:r>
              <a:rPr lang="en-US" altLang="en-US" sz="2000" i="1" dirty="0">
                <a:cs typeface="Times New Roman" panose="02020603050405020304" pitchFamily="18" charset="0"/>
              </a:rPr>
              <a:t>  </a:t>
            </a:r>
            <a:r>
              <a:rPr lang="en-US" altLang="en-US" sz="2000" dirty="0">
                <a:sym typeface="Symbol" panose="05050102010706020507" pitchFamily="18" charset="2"/>
              </a:rPr>
              <a:t> </a:t>
            </a:r>
            <a:r>
              <a:rPr lang="en-US" altLang="en-US" sz="2000" dirty="0" err="1"/>
              <a:t>B.code</a:t>
            </a:r>
            <a:endParaRPr lang="en-US" altLang="en-US" sz="2000" dirty="0"/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     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</a:t>
            </a:r>
            <a:r>
              <a:rPr lang="en-US" altLang="en-US" sz="2000" i="1" baseline="-25000" dirty="0" err="1">
                <a:cs typeface="Times New Roman" panose="02020603050405020304" pitchFamily="18" charset="0"/>
              </a:rPr>
              <a:t>body</a:t>
            </a:r>
            <a:endParaRPr lang="en-US" altLang="en-US" sz="2000" dirty="0"/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     </a:t>
            </a:r>
            <a:r>
              <a:rPr lang="en-US" altLang="en-US" sz="2000" dirty="0">
                <a:sym typeface="Symbol" panose="05050102010706020507" pitchFamily="18" charset="2"/>
              </a:rPr>
              <a:t> </a:t>
            </a:r>
            <a:r>
              <a:rPr lang="en-US" altLang="en-US" sz="2000" dirty="0"/>
              <a:t>S1.code 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     </a:t>
            </a:r>
            <a:r>
              <a:rPr lang="en-US" altLang="en-US" sz="2000" dirty="0">
                <a:sym typeface="Symbol" panose="05050102010706020507" pitchFamily="18" charset="2"/>
              </a:rPr>
              <a:t> </a:t>
            </a:r>
            <a:r>
              <a:rPr lang="en-US" altLang="en-US" sz="2000" i="1" dirty="0" err="1"/>
              <a:t>newinstr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7030A0"/>
                </a:solidFill>
              </a:rPr>
              <a:t>GOTO</a:t>
            </a:r>
            <a:r>
              <a:rPr lang="en-US" altLang="en-US" sz="2000" dirty="0"/>
              <a:t>, NULL, NULL, </a:t>
            </a:r>
            <a:r>
              <a:rPr lang="en-US" altLang="en-US" sz="2000" dirty="0" err="1"/>
              <a:t>L</a:t>
            </a:r>
            <a:r>
              <a:rPr lang="en-US" altLang="en-US" sz="2000" i="1" baseline="-25000" dirty="0" err="1">
                <a:cs typeface="Times New Roman" panose="02020603050405020304" pitchFamily="18" charset="0"/>
              </a:rPr>
              <a:t>top</a:t>
            </a:r>
            <a:r>
              <a:rPr lang="en-US" altLang="en-US" sz="2000" dirty="0"/>
              <a:t>)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     </a:t>
            </a:r>
            <a:r>
              <a:rPr lang="en-US" altLang="en-US" sz="2000" dirty="0">
                <a:sym typeface="Symbol" panose="05050102010706020507" pitchFamily="18" charset="2"/>
              </a:rPr>
              <a:t> </a:t>
            </a:r>
            <a:r>
              <a:rPr lang="en-US" altLang="en-US" sz="2000" dirty="0" err="1"/>
              <a:t>L</a:t>
            </a:r>
            <a:r>
              <a:rPr lang="en-US" altLang="en-US" sz="2000" i="1" baseline="-25000" dirty="0" err="1">
                <a:cs typeface="Times New Roman" panose="02020603050405020304" pitchFamily="18" charset="0"/>
              </a:rPr>
              <a:t>after</a:t>
            </a:r>
            <a:r>
              <a:rPr lang="en-US" altLang="en-US" sz="2000" dirty="0"/>
              <a:t> ;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}</a:t>
            </a:r>
          </a:p>
        </p:txBody>
      </p:sp>
      <p:sp>
        <p:nvSpPr>
          <p:cNvPr id="33801" name="Rectangle 8"/>
          <p:cNvSpPr>
            <a:spLocks noChangeArrowheads="1"/>
          </p:cNvSpPr>
          <p:nvPr/>
        </p:nvSpPr>
        <p:spPr bwMode="auto">
          <a:xfrm>
            <a:off x="533400" y="1066800"/>
            <a:ext cx="3886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en-US" sz="3200">
              <a:latin typeface="Impact" panose="020B0806030902050204" pitchFamily="34" charset="0"/>
            </a:endParaRPr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704109" y="1501391"/>
            <a:ext cx="838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i="0" dirty="0"/>
              <a:t>while</a:t>
            </a:r>
          </a:p>
        </p:txBody>
      </p:sp>
      <p:sp>
        <p:nvSpPr>
          <p:cNvPr id="33803" name="AutoShape 10"/>
          <p:cNvSpPr>
            <a:spLocks noChangeArrowheads="1"/>
          </p:cNvSpPr>
          <p:nvPr/>
        </p:nvSpPr>
        <p:spPr bwMode="auto">
          <a:xfrm>
            <a:off x="1323109" y="2339591"/>
            <a:ext cx="609600" cy="685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i="0" dirty="0"/>
              <a:t>B</a:t>
            </a:r>
          </a:p>
        </p:txBody>
      </p:sp>
      <p:sp>
        <p:nvSpPr>
          <p:cNvPr id="33804" name="AutoShape 11"/>
          <p:cNvSpPr>
            <a:spLocks noChangeArrowheads="1"/>
          </p:cNvSpPr>
          <p:nvPr/>
        </p:nvSpPr>
        <p:spPr bwMode="auto">
          <a:xfrm>
            <a:off x="2237509" y="2339591"/>
            <a:ext cx="609600" cy="685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i="0" dirty="0"/>
              <a:t>S</a:t>
            </a:r>
            <a:r>
              <a:rPr lang="en-US" altLang="en-US" sz="2000" i="0" baseline="-25000" dirty="0"/>
              <a:t>1</a:t>
            </a:r>
          </a:p>
        </p:txBody>
      </p:sp>
      <p:cxnSp>
        <p:nvCxnSpPr>
          <p:cNvPr id="33805" name="AutoShape 17"/>
          <p:cNvCxnSpPr>
            <a:cxnSpLocks noChangeShapeType="1"/>
            <a:stCxn id="33802" idx="4"/>
            <a:endCxn id="33803" idx="0"/>
          </p:cNvCxnSpPr>
          <p:nvPr/>
        </p:nvCxnSpPr>
        <p:spPr bwMode="auto">
          <a:xfrm flipH="1">
            <a:off x="1627909" y="1882391"/>
            <a:ext cx="4953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6" name="AutoShape 18"/>
          <p:cNvCxnSpPr>
            <a:cxnSpLocks noChangeShapeType="1"/>
            <a:stCxn id="33802" idx="4"/>
            <a:endCxn id="33804" idx="0"/>
          </p:cNvCxnSpPr>
          <p:nvPr/>
        </p:nvCxnSpPr>
        <p:spPr bwMode="auto">
          <a:xfrm>
            <a:off x="2123209" y="1882391"/>
            <a:ext cx="4191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7" name="Text Box 19"/>
          <p:cNvSpPr txBox="1">
            <a:spLocks noChangeArrowheads="1"/>
          </p:cNvSpPr>
          <p:nvPr/>
        </p:nvSpPr>
        <p:spPr bwMode="auto">
          <a:xfrm>
            <a:off x="1323109" y="1501391"/>
            <a:ext cx="413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i="0" dirty="0"/>
              <a:t>S</a:t>
            </a:r>
            <a:r>
              <a:rPr lang="en-US" altLang="en-US" sz="1600" i="0" dirty="0"/>
              <a:t>:</a:t>
            </a:r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auto">
          <a:xfrm rot="16200000" flipH="1">
            <a:off x="-138547" y="4481730"/>
            <a:ext cx="1343894" cy="928688"/>
          </a:xfrm>
          <a:custGeom>
            <a:avLst/>
            <a:gdLst>
              <a:gd name="T0" fmla="*/ 1088053551 w 21600"/>
              <a:gd name="T1" fmla="*/ 3656451 h 21600"/>
              <a:gd name="T2" fmla="*/ 108493455 w 21600"/>
              <a:gd name="T3" fmla="*/ 858364993 h 21600"/>
              <a:gd name="T4" fmla="*/ 1108153491 w 21600"/>
              <a:gd name="T5" fmla="*/ 158400766 h 21600"/>
              <a:gd name="T6" fmla="*/ 2147483646 w 21600"/>
              <a:gd name="T7" fmla="*/ 660225883 h 21600"/>
              <a:gd name="T8" fmla="*/ 2147483646 w 21600"/>
              <a:gd name="T9" fmla="*/ 1001505953 h 21600"/>
              <a:gd name="T10" fmla="*/ 1869948057 w 21600"/>
              <a:gd name="T11" fmla="*/ 76815740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492" y="9167"/>
                </a:moveTo>
                <a:cubicBezTo>
                  <a:pt x="18707" y="4984"/>
                  <a:pt x="15055" y="1955"/>
                  <a:pt x="10800" y="1955"/>
                </a:cubicBezTo>
                <a:cubicBezTo>
                  <a:pt x="5915" y="1955"/>
                  <a:pt x="1955" y="5915"/>
                  <a:pt x="1955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5995" y="0"/>
                  <a:pt x="20455" y="3699"/>
                  <a:pt x="21414" y="8806"/>
                </a:cubicBezTo>
                <a:lnTo>
                  <a:pt x="24067" y="8307"/>
                </a:lnTo>
                <a:lnTo>
                  <a:pt x="21133" y="12601"/>
                </a:lnTo>
                <a:lnTo>
                  <a:pt x="16839" y="9665"/>
                </a:lnTo>
                <a:lnTo>
                  <a:pt x="19492" y="9167"/>
                </a:lnTo>
                <a:close/>
              </a:path>
            </a:pathLst>
          </a:custGeom>
          <a:solidFill>
            <a:schemeClr val="bg2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 rot="5400000" flipH="1">
            <a:off x="2952655" y="3981545"/>
            <a:ext cx="1423744" cy="914400"/>
          </a:xfrm>
          <a:custGeom>
            <a:avLst/>
            <a:gdLst>
              <a:gd name="T0" fmla="*/ 909199582 w 21600"/>
              <a:gd name="T1" fmla="*/ 3489240 h 21600"/>
              <a:gd name="T2" fmla="*/ 90660475 w 21600"/>
              <a:gd name="T3" fmla="*/ 819353200 h 21600"/>
              <a:gd name="T4" fmla="*/ 925996509 w 21600"/>
              <a:gd name="T5" fmla="*/ 151200400 h 21600"/>
              <a:gd name="T6" fmla="*/ 2147483646 w 21600"/>
              <a:gd name="T7" fmla="*/ 630219170 h 21600"/>
              <a:gd name="T8" fmla="*/ 1961024567 w 21600"/>
              <a:gd name="T9" fmla="*/ 955987335 h 21600"/>
              <a:gd name="T10" fmla="*/ 1562566988 w 21600"/>
              <a:gd name="T11" fmla="*/ 733245845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492" y="9167"/>
                </a:moveTo>
                <a:cubicBezTo>
                  <a:pt x="18707" y="4984"/>
                  <a:pt x="15055" y="1955"/>
                  <a:pt x="10800" y="1955"/>
                </a:cubicBezTo>
                <a:cubicBezTo>
                  <a:pt x="5915" y="1955"/>
                  <a:pt x="1955" y="5915"/>
                  <a:pt x="1955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5995" y="0"/>
                  <a:pt x="20455" y="3699"/>
                  <a:pt x="21414" y="8806"/>
                </a:cubicBezTo>
                <a:lnTo>
                  <a:pt x="24067" y="8307"/>
                </a:lnTo>
                <a:lnTo>
                  <a:pt x="21133" y="12601"/>
                </a:lnTo>
                <a:lnTo>
                  <a:pt x="16839" y="9665"/>
                </a:lnTo>
                <a:lnTo>
                  <a:pt x="19492" y="9167"/>
                </a:lnTo>
                <a:close/>
              </a:path>
            </a:pathLst>
          </a:cu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181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1BFF02-79B5-473B-B49C-4A28E93C647A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US" altLang="en-US" sz="100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Loops 2</a:t>
            </a:r>
          </a:p>
        </p:txBody>
      </p:sp>
      <p:sp>
        <p:nvSpPr>
          <p:cNvPr id="3379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200400"/>
            <a:ext cx="3401291" cy="3020291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i="1" u="sng" dirty="0">
                <a:sym typeface="Symbol" panose="05050102010706020507" pitchFamily="18" charset="2"/>
              </a:rPr>
              <a:t>Code Structure</a:t>
            </a:r>
            <a:r>
              <a:rPr lang="en-US" altLang="en-US" sz="2000" dirty="0">
                <a:sym typeface="Symbol" panose="05050102010706020507" pitchFamily="18" charset="2"/>
              </a:rPr>
              <a:t>:</a:t>
            </a:r>
          </a:p>
          <a:p>
            <a:pPr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</a:t>
            </a:r>
            <a:r>
              <a:rPr lang="en-US" altLang="en-US" sz="2400" dirty="0">
                <a:sym typeface="Symbol" panose="05050102010706020507" pitchFamily="18" charset="2"/>
              </a:rPr>
              <a:t>           </a:t>
            </a:r>
            <a:r>
              <a:rPr lang="en-US" altLang="en-US" sz="2400" dirty="0" err="1">
                <a:sym typeface="Symbol" panose="05050102010706020507" pitchFamily="18" charset="2"/>
              </a:rPr>
              <a:t>goto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L</a:t>
            </a:r>
            <a:r>
              <a:rPr lang="en-US" altLang="en-US" sz="2400" i="1" baseline="-25000" dirty="0" err="1">
                <a:cs typeface="Times New Roman" panose="02020603050405020304" pitchFamily="18" charset="0"/>
                <a:sym typeface="Symbol" panose="05050102010706020507" pitchFamily="18" charset="2"/>
              </a:rPr>
              <a:t>eval</a:t>
            </a:r>
            <a:r>
              <a:rPr lang="en-US" altLang="en-US" sz="2400" i="1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i="1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en-US" sz="2400" dirty="0" err="1"/>
              <a:t>L</a:t>
            </a:r>
            <a:r>
              <a:rPr lang="en-US" altLang="en-US" sz="2400" i="1" baseline="-25000" dirty="0" err="1">
                <a:cs typeface="Times New Roman" panose="02020603050405020304" pitchFamily="18" charset="0"/>
              </a:rPr>
              <a:t>top</a:t>
            </a:r>
            <a:r>
              <a:rPr lang="en-US" altLang="en-US" sz="2400" i="1" baseline="-25000" dirty="0"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sym typeface="Symbol" panose="05050102010706020507" pitchFamily="18" charset="2"/>
              </a:rPr>
              <a:t>  code for S</a:t>
            </a:r>
            <a:r>
              <a:rPr lang="en-US" altLang="en-US" sz="2400" baseline="-25000" dirty="0">
                <a:sym typeface="Symbol" panose="05050102010706020507" pitchFamily="18" charset="2"/>
              </a:rPr>
              <a:t>1</a:t>
            </a:r>
          </a:p>
          <a:p>
            <a:pPr marL="228600" lvl="3">
              <a:spcBef>
                <a:spcPts val="100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    </a:t>
            </a:r>
            <a:r>
              <a:rPr lang="en-US" altLang="en-US" sz="2400" dirty="0" err="1">
                <a:sym typeface="Symbol" panose="05050102010706020507" pitchFamily="18" charset="2"/>
              </a:rPr>
              <a:t>L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eval</a:t>
            </a:r>
            <a:r>
              <a:rPr lang="en-US" altLang="en-US" sz="2400" dirty="0">
                <a:sym typeface="Symbol" panose="05050102010706020507" pitchFamily="18" charset="2"/>
              </a:rPr>
              <a:t>: code to evaluate B</a:t>
            </a:r>
          </a:p>
          <a:p>
            <a:pPr marL="228600" lvl="3">
              <a:spcBef>
                <a:spcPts val="1000"/>
              </a:spcBef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           if ( B ) </a:t>
            </a:r>
            <a:r>
              <a:rPr lang="en-US" altLang="en-US" sz="2400" dirty="0" err="1">
                <a:sym typeface="Symbol" panose="05050102010706020507" pitchFamily="18" charset="2"/>
              </a:rPr>
              <a:t>goto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L</a:t>
            </a:r>
            <a:r>
              <a:rPr lang="en-US" altLang="en-US" sz="2400" i="1" baseline="-25000" dirty="0" err="1">
                <a:cs typeface="Times New Roman" panose="02020603050405020304" pitchFamily="18" charset="0"/>
                <a:sym typeface="Symbol" panose="05050102010706020507" pitchFamily="18" charset="2"/>
              </a:rPr>
              <a:t>top</a:t>
            </a:r>
            <a:r>
              <a:rPr lang="en-US" altLang="en-US" sz="2400" baseline="-250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           </a:t>
            </a:r>
            <a:endParaRPr lang="en-US" altLang="en-US" sz="2400" i="1" baseline="-250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i="1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en-US" sz="2400" dirty="0" err="1">
                <a:sym typeface="Symbol" panose="05050102010706020507" pitchFamily="18" charset="2"/>
              </a:rPr>
              <a:t>L</a:t>
            </a:r>
            <a:r>
              <a:rPr lang="en-US" altLang="en-US" sz="2400" i="1" baseline="-25000" dirty="0" err="1">
                <a:cs typeface="Times New Roman" panose="02020603050405020304" pitchFamily="18" charset="0"/>
                <a:sym typeface="Symbol" panose="05050102010706020507" pitchFamily="18" charset="2"/>
              </a:rPr>
              <a:t>after</a:t>
            </a:r>
            <a:r>
              <a:rPr lang="en-US" altLang="en-US" sz="2400" dirty="0">
                <a:sym typeface="Symbol" panose="05050102010706020507" pitchFamily="18" charset="2"/>
              </a:rPr>
              <a:t>:  …</a:t>
            </a:r>
          </a:p>
        </p:txBody>
      </p:sp>
      <p:sp>
        <p:nvSpPr>
          <p:cNvPr id="33798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121727" y="1417320"/>
            <a:ext cx="4888923" cy="4925291"/>
          </a:xfrm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 err="1"/>
              <a:t>codeGen_stmt</a:t>
            </a:r>
            <a:r>
              <a:rPr lang="en-US" altLang="en-US" sz="2000" dirty="0"/>
              <a:t>(S)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{                              /* </a:t>
            </a:r>
            <a:r>
              <a:rPr lang="en-US" altLang="en-US" sz="2000" dirty="0" err="1"/>
              <a:t>S.nodetype</a:t>
            </a:r>
            <a:r>
              <a:rPr lang="en-US" altLang="en-US" sz="2000" dirty="0"/>
              <a:t> == WHILE */</a:t>
            </a:r>
          </a:p>
          <a:p>
            <a:pPr lvl="1">
              <a:buNone/>
            </a:pPr>
            <a:r>
              <a:rPr lang="en-US" altLang="en-US" sz="2000" dirty="0" err="1"/>
              <a:t>L</a:t>
            </a:r>
            <a:r>
              <a:rPr lang="en-US" altLang="en-US" sz="2000" i="1" baseline="-25000" dirty="0" err="1">
                <a:cs typeface="Times New Roman" panose="02020603050405020304" pitchFamily="18" charset="0"/>
              </a:rPr>
              <a:t>top</a:t>
            </a:r>
            <a:r>
              <a:rPr lang="en-US" altLang="en-US" sz="2000" i="1" baseline="-25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/>
              <a:t>= </a:t>
            </a:r>
            <a:r>
              <a:rPr lang="en-US" altLang="en-US" sz="2000" i="1" dirty="0" err="1"/>
              <a:t>newlabel</a:t>
            </a:r>
            <a:r>
              <a:rPr lang="en-US" altLang="en-US" sz="2000" dirty="0"/>
              <a:t>();</a:t>
            </a:r>
          </a:p>
          <a:p>
            <a:pPr lvl="1">
              <a:buNone/>
            </a:pPr>
            <a:r>
              <a:rPr lang="en-US" altLang="en-US" sz="2000" dirty="0" err="1"/>
              <a:t>L</a:t>
            </a:r>
            <a:r>
              <a:rPr lang="en-US" altLang="en-US" sz="2000" i="1" baseline="-25000" dirty="0" err="1">
                <a:cs typeface="Times New Roman" panose="02020603050405020304" pitchFamily="18" charset="0"/>
              </a:rPr>
              <a:t>eval</a:t>
            </a:r>
            <a:r>
              <a:rPr lang="en-US" altLang="en-US" sz="2000" i="1" baseline="-25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/>
              <a:t>= </a:t>
            </a:r>
            <a:r>
              <a:rPr lang="en-US" altLang="en-US" sz="2000" i="1" dirty="0" err="1"/>
              <a:t>newlabel</a:t>
            </a:r>
            <a:r>
              <a:rPr lang="en-US" altLang="en-US" sz="2000" dirty="0"/>
              <a:t>();</a:t>
            </a:r>
          </a:p>
          <a:p>
            <a:pPr lvl="1">
              <a:buNone/>
            </a:pPr>
            <a:r>
              <a:rPr lang="en-US" altLang="en-US" sz="2000" dirty="0" err="1"/>
              <a:t>L</a:t>
            </a:r>
            <a:r>
              <a:rPr lang="en-US" altLang="en-US" sz="2000" i="1" baseline="-25000" dirty="0" err="1">
                <a:cs typeface="Times New Roman" panose="02020603050405020304" pitchFamily="18" charset="0"/>
              </a:rPr>
              <a:t>after</a:t>
            </a:r>
            <a:r>
              <a:rPr lang="en-US" altLang="en-US" sz="2000" i="1" baseline="-25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/>
              <a:t>= </a:t>
            </a:r>
            <a:r>
              <a:rPr lang="en-US" altLang="en-US" sz="2000" i="1" dirty="0" err="1"/>
              <a:t>newlabel</a:t>
            </a:r>
            <a:r>
              <a:rPr lang="en-US" altLang="en-US" sz="2000" dirty="0"/>
              <a:t>();</a:t>
            </a:r>
          </a:p>
          <a:p>
            <a:pPr lvl="1">
              <a:buNone/>
            </a:pPr>
            <a:r>
              <a:rPr lang="en-US" altLang="en-US" sz="2000" dirty="0" err="1"/>
              <a:t>codeGen_bool</a:t>
            </a:r>
            <a:r>
              <a:rPr lang="en-US" altLang="en-US" sz="2000" dirty="0"/>
              <a:t>(B, </a:t>
            </a:r>
            <a:r>
              <a:rPr lang="en-US" altLang="en-US" sz="2000" dirty="0" err="1"/>
              <a:t>L</a:t>
            </a:r>
            <a:r>
              <a:rPr lang="en-US" altLang="en-US" sz="2000" i="1" baseline="-25000" dirty="0" err="1">
                <a:cs typeface="Times New Roman" panose="02020603050405020304" pitchFamily="18" charset="0"/>
              </a:rPr>
              <a:t>top</a:t>
            </a:r>
            <a:r>
              <a:rPr lang="en-US" altLang="en-US" sz="2000" i="1" baseline="-25000" dirty="0">
                <a:cs typeface="Times New Roman" panose="02020603050405020304" pitchFamily="18" charset="0"/>
              </a:rPr>
              <a:t>, </a:t>
            </a:r>
            <a:r>
              <a:rPr lang="en-US" altLang="en-US" sz="2000" dirty="0" err="1"/>
              <a:t>L</a:t>
            </a:r>
            <a:r>
              <a:rPr lang="en-US" altLang="en-US" sz="2000" i="1" baseline="-25000" dirty="0" err="1">
                <a:cs typeface="Times New Roman" panose="02020603050405020304" pitchFamily="18" charset="0"/>
              </a:rPr>
              <a:t>after</a:t>
            </a:r>
            <a:r>
              <a:rPr lang="en-US" altLang="en-US" sz="2000" dirty="0">
                <a:cs typeface="Times New Roman" panose="02020603050405020304" pitchFamily="18" charset="0"/>
              </a:rPr>
              <a:t>);</a:t>
            </a:r>
            <a:r>
              <a:rPr lang="en-US" altLang="en-US" sz="2000" i="1" baseline="-25000" dirty="0">
                <a:cs typeface="Times New Roman" panose="02020603050405020304" pitchFamily="18" charset="0"/>
              </a:rPr>
              <a:t> </a:t>
            </a:r>
          </a:p>
          <a:p>
            <a:pPr lvl="1">
              <a:buNone/>
            </a:pPr>
            <a:r>
              <a:rPr lang="en-US" altLang="en-US" sz="2000" dirty="0" err="1">
                <a:cs typeface="Times New Roman" panose="02020603050405020304" pitchFamily="18" charset="0"/>
              </a:rPr>
              <a:t>codeGen_stmt</a:t>
            </a:r>
            <a:r>
              <a:rPr lang="en-US" altLang="en-US" sz="2000" dirty="0">
                <a:cs typeface="Times New Roman" panose="02020603050405020304" pitchFamily="18" charset="0"/>
              </a:rPr>
              <a:t>(S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);</a:t>
            </a:r>
            <a:endParaRPr lang="en-US" altLang="en-US" sz="2000" dirty="0"/>
          </a:p>
          <a:p>
            <a:pPr lvl="1">
              <a:buNone/>
            </a:pPr>
            <a:r>
              <a:rPr lang="en-US" altLang="en-US" sz="2000" dirty="0" err="1"/>
              <a:t>S.code</a:t>
            </a:r>
            <a:r>
              <a:rPr lang="en-US" altLang="en-US" sz="2000" dirty="0"/>
              <a:t> = </a:t>
            </a:r>
          </a:p>
          <a:p>
            <a:pPr lvl="1">
              <a:buNone/>
            </a:pPr>
            <a:r>
              <a:rPr lang="en-US" altLang="en-US" sz="2000" dirty="0"/>
              <a:t>          </a:t>
            </a:r>
            <a:r>
              <a:rPr lang="en-US" altLang="en-US" sz="2000" i="1" dirty="0" err="1"/>
              <a:t>newinstr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7030A0"/>
                </a:solidFill>
              </a:rPr>
              <a:t>GOTO</a:t>
            </a:r>
            <a:r>
              <a:rPr lang="en-US" altLang="en-US" sz="2000" dirty="0"/>
              <a:t>, NULL, NULL, </a:t>
            </a:r>
            <a:r>
              <a:rPr lang="en-US" altLang="en-US" sz="2000" dirty="0" err="1"/>
              <a:t>L</a:t>
            </a:r>
            <a:r>
              <a:rPr lang="en-US" altLang="en-US" sz="2000" i="1" baseline="-25000" dirty="0" err="1">
                <a:cs typeface="Times New Roman" panose="02020603050405020304" pitchFamily="18" charset="0"/>
              </a:rPr>
              <a:t>eval</a:t>
            </a:r>
            <a:r>
              <a:rPr lang="en-US" altLang="en-US" sz="2000" dirty="0"/>
              <a:t>) </a:t>
            </a:r>
          </a:p>
          <a:p>
            <a:pPr lvl="1"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    </a:t>
            </a:r>
            <a:r>
              <a:rPr lang="en-US" altLang="en-US" sz="2000" dirty="0" err="1">
                <a:sym typeface="Symbol" panose="05050102010706020507" pitchFamily="18" charset="2"/>
              </a:rPr>
              <a:t>L</a:t>
            </a:r>
            <a:r>
              <a:rPr lang="en-US" altLang="en-US" sz="2000" i="1" baseline="-25000" dirty="0" err="1">
                <a:sym typeface="Symbol" panose="05050102010706020507" pitchFamily="18" charset="2"/>
              </a:rPr>
              <a:t>top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 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 </a:t>
            </a:r>
            <a:r>
              <a:rPr lang="en-US" altLang="en-US" sz="2000" dirty="0"/>
              <a:t>S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.code</a:t>
            </a:r>
          </a:p>
          <a:p>
            <a:pPr lvl="1"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    </a:t>
            </a:r>
            <a:r>
              <a:rPr lang="en-US" altLang="en-US" sz="2000" dirty="0" err="1">
                <a:sym typeface="Symbol" panose="05050102010706020507" pitchFamily="18" charset="2"/>
              </a:rPr>
              <a:t>L</a:t>
            </a:r>
            <a:r>
              <a:rPr lang="en-US" altLang="en-US" sz="2000" i="1" baseline="-25000" dirty="0" err="1">
                <a:cs typeface="Times New Roman" panose="02020603050405020304" pitchFamily="18" charset="0"/>
                <a:sym typeface="Symbol" panose="05050102010706020507" pitchFamily="18" charset="2"/>
              </a:rPr>
              <a:t>eval</a:t>
            </a:r>
            <a:r>
              <a:rPr lang="en-US" altLang="en-US" sz="2000" dirty="0">
                <a:sym typeface="Symbol" panose="05050102010706020507" pitchFamily="18" charset="2"/>
              </a:rPr>
              <a:t>  </a:t>
            </a:r>
            <a:r>
              <a:rPr lang="en-US" altLang="en-US" sz="2000" dirty="0" err="1">
                <a:sym typeface="Symbol" panose="05050102010706020507" pitchFamily="18" charset="2"/>
              </a:rPr>
              <a:t>B.code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</a:p>
          <a:p>
            <a:pPr lvl="1"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    </a:t>
            </a:r>
            <a:r>
              <a:rPr lang="en-US" altLang="en-US" sz="2000" dirty="0" err="1"/>
              <a:t>L</a:t>
            </a:r>
            <a:r>
              <a:rPr lang="en-US" altLang="en-US" sz="2000" i="1" baseline="-25000" dirty="0" err="1">
                <a:cs typeface="Times New Roman" panose="02020603050405020304" pitchFamily="18" charset="0"/>
              </a:rPr>
              <a:t>after</a:t>
            </a:r>
            <a:r>
              <a:rPr lang="en-US" altLang="en-US" sz="2000" dirty="0"/>
              <a:t>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}</a:t>
            </a:r>
          </a:p>
        </p:txBody>
      </p:sp>
      <p:sp>
        <p:nvSpPr>
          <p:cNvPr id="33801" name="Rectangle 8"/>
          <p:cNvSpPr>
            <a:spLocks noChangeArrowheads="1"/>
          </p:cNvSpPr>
          <p:nvPr/>
        </p:nvSpPr>
        <p:spPr bwMode="auto">
          <a:xfrm>
            <a:off x="533400" y="1066800"/>
            <a:ext cx="3886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en-US" sz="3200">
              <a:latin typeface="Impact" panose="020B0806030902050204" pitchFamily="34" charset="0"/>
            </a:endParaRPr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704109" y="1501391"/>
            <a:ext cx="838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i="0" dirty="0"/>
              <a:t>while</a:t>
            </a:r>
          </a:p>
        </p:txBody>
      </p:sp>
      <p:sp>
        <p:nvSpPr>
          <p:cNvPr id="33803" name="AutoShape 10"/>
          <p:cNvSpPr>
            <a:spLocks noChangeArrowheads="1"/>
          </p:cNvSpPr>
          <p:nvPr/>
        </p:nvSpPr>
        <p:spPr bwMode="auto">
          <a:xfrm>
            <a:off x="1323109" y="2339591"/>
            <a:ext cx="609600" cy="685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i="0" dirty="0"/>
              <a:t>B</a:t>
            </a:r>
          </a:p>
        </p:txBody>
      </p:sp>
      <p:sp>
        <p:nvSpPr>
          <p:cNvPr id="33804" name="AutoShape 11"/>
          <p:cNvSpPr>
            <a:spLocks noChangeArrowheads="1"/>
          </p:cNvSpPr>
          <p:nvPr/>
        </p:nvSpPr>
        <p:spPr bwMode="auto">
          <a:xfrm>
            <a:off x="2237509" y="2339591"/>
            <a:ext cx="609600" cy="685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i="0" dirty="0"/>
              <a:t>S</a:t>
            </a:r>
            <a:r>
              <a:rPr lang="en-US" altLang="en-US" sz="2000" i="0" baseline="-25000" dirty="0"/>
              <a:t>1</a:t>
            </a:r>
          </a:p>
        </p:txBody>
      </p:sp>
      <p:cxnSp>
        <p:nvCxnSpPr>
          <p:cNvPr id="33805" name="AutoShape 17"/>
          <p:cNvCxnSpPr>
            <a:cxnSpLocks noChangeShapeType="1"/>
            <a:stCxn id="33802" idx="4"/>
            <a:endCxn id="33803" idx="0"/>
          </p:cNvCxnSpPr>
          <p:nvPr/>
        </p:nvCxnSpPr>
        <p:spPr bwMode="auto">
          <a:xfrm flipH="1">
            <a:off x="1627909" y="1882391"/>
            <a:ext cx="4953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6" name="AutoShape 18"/>
          <p:cNvCxnSpPr>
            <a:cxnSpLocks noChangeShapeType="1"/>
            <a:stCxn id="33802" idx="4"/>
            <a:endCxn id="33804" idx="0"/>
          </p:cNvCxnSpPr>
          <p:nvPr/>
        </p:nvCxnSpPr>
        <p:spPr bwMode="auto">
          <a:xfrm>
            <a:off x="2123209" y="1882391"/>
            <a:ext cx="4191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7" name="Text Box 19"/>
          <p:cNvSpPr txBox="1">
            <a:spLocks noChangeArrowheads="1"/>
          </p:cNvSpPr>
          <p:nvPr/>
        </p:nvSpPr>
        <p:spPr bwMode="auto">
          <a:xfrm>
            <a:off x="1323109" y="1501391"/>
            <a:ext cx="413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i="0" dirty="0"/>
              <a:t>S</a:t>
            </a:r>
            <a:r>
              <a:rPr lang="en-US" altLang="en-US" sz="1600" i="0" dirty="0"/>
              <a:t>: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 rot="16200000" flipH="1">
            <a:off x="43989" y="3794891"/>
            <a:ext cx="978821" cy="928688"/>
          </a:xfrm>
          <a:custGeom>
            <a:avLst/>
            <a:gdLst>
              <a:gd name="T0" fmla="*/ 1088053551 w 21600"/>
              <a:gd name="T1" fmla="*/ 3656451 h 21600"/>
              <a:gd name="T2" fmla="*/ 108493455 w 21600"/>
              <a:gd name="T3" fmla="*/ 858364993 h 21600"/>
              <a:gd name="T4" fmla="*/ 1108153491 w 21600"/>
              <a:gd name="T5" fmla="*/ 158400766 h 21600"/>
              <a:gd name="T6" fmla="*/ 2147483646 w 21600"/>
              <a:gd name="T7" fmla="*/ 660225883 h 21600"/>
              <a:gd name="T8" fmla="*/ 2147483646 w 21600"/>
              <a:gd name="T9" fmla="*/ 1001505953 h 21600"/>
              <a:gd name="T10" fmla="*/ 1869948057 w 21600"/>
              <a:gd name="T11" fmla="*/ 76815740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492" y="9167"/>
                </a:moveTo>
                <a:cubicBezTo>
                  <a:pt x="18707" y="4984"/>
                  <a:pt x="15055" y="1955"/>
                  <a:pt x="10800" y="1955"/>
                </a:cubicBezTo>
                <a:cubicBezTo>
                  <a:pt x="5915" y="1955"/>
                  <a:pt x="1955" y="5915"/>
                  <a:pt x="1955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5995" y="0"/>
                  <a:pt x="20455" y="3699"/>
                  <a:pt x="21414" y="8806"/>
                </a:cubicBezTo>
                <a:lnTo>
                  <a:pt x="24067" y="8307"/>
                </a:lnTo>
                <a:lnTo>
                  <a:pt x="21133" y="12601"/>
                </a:lnTo>
                <a:lnTo>
                  <a:pt x="16839" y="9665"/>
                </a:lnTo>
                <a:lnTo>
                  <a:pt x="19492" y="9167"/>
                </a:lnTo>
                <a:close/>
              </a:path>
            </a:pathLst>
          </a:custGeom>
          <a:solidFill>
            <a:schemeClr val="bg2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 rot="5400000" flipH="1">
            <a:off x="3023177" y="4229677"/>
            <a:ext cx="964045" cy="914400"/>
          </a:xfrm>
          <a:custGeom>
            <a:avLst/>
            <a:gdLst>
              <a:gd name="T0" fmla="*/ 909199582 w 21600"/>
              <a:gd name="T1" fmla="*/ 3489240 h 21600"/>
              <a:gd name="T2" fmla="*/ 90660475 w 21600"/>
              <a:gd name="T3" fmla="*/ 819353200 h 21600"/>
              <a:gd name="T4" fmla="*/ 925996509 w 21600"/>
              <a:gd name="T5" fmla="*/ 151200400 h 21600"/>
              <a:gd name="T6" fmla="*/ 2147483646 w 21600"/>
              <a:gd name="T7" fmla="*/ 630219170 h 21600"/>
              <a:gd name="T8" fmla="*/ 1961024567 w 21600"/>
              <a:gd name="T9" fmla="*/ 955987335 h 21600"/>
              <a:gd name="T10" fmla="*/ 1562566988 w 21600"/>
              <a:gd name="T11" fmla="*/ 733245845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492" y="9167"/>
                </a:moveTo>
                <a:cubicBezTo>
                  <a:pt x="18707" y="4984"/>
                  <a:pt x="15055" y="1955"/>
                  <a:pt x="10800" y="1955"/>
                </a:cubicBezTo>
                <a:cubicBezTo>
                  <a:pt x="5915" y="1955"/>
                  <a:pt x="1955" y="5915"/>
                  <a:pt x="1955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5995" y="0"/>
                  <a:pt x="20455" y="3699"/>
                  <a:pt x="21414" y="8806"/>
                </a:cubicBezTo>
                <a:lnTo>
                  <a:pt x="24067" y="8307"/>
                </a:lnTo>
                <a:lnTo>
                  <a:pt x="21133" y="12601"/>
                </a:lnTo>
                <a:lnTo>
                  <a:pt x="16839" y="9665"/>
                </a:lnTo>
                <a:lnTo>
                  <a:pt x="19492" y="9167"/>
                </a:lnTo>
                <a:close/>
              </a:path>
            </a:pathLst>
          </a:cu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71022" y="6097154"/>
            <a:ext cx="3571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i="1" dirty="0">
                <a:solidFill>
                  <a:srgbClr val="008080"/>
                </a:solidFill>
                <a:sym typeface="Symbol" panose="05050102010706020507" pitchFamily="18" charset="2"/>
              </a:rPr>
              <a:t>This code executes fewer branch 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2976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Handling a Sequence of Statements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58203C-6CF6-4430-A7F4-55A9F6DFDFE0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en-US" altLang="en-US" sz="1000"/>
          </a:p>
        </p:txBody>
      </p:sp>
      <p:sp>
        <p:nvSpPr>
          <p:cNvPr id="35846" name="Slide Number Placeholder 6"/>
          <p:cNvSpPr txBox="1">
            <a:spLocks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i="0" dirty="0"/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3900055" y="2422525"/>
            <a:ext cx="4939145" cy="250969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itchFamily="34" charset="0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itchFamily="34" charset="0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i="0" kern="0" dirty="0" err="1"/>
              <a:t>codeGen_stmt</a:t>
            </a:r>
            <a:r>
              <a:rPr lang="en-US" altLang="en-US" sz="2000" i="0" kern="0" dirty="0"/>
              <a:t>(S) {</a:t>
            </a:r>
            <a:r>
              <a:rPr lang="en-US" altLang="en-US" sz="2000" kern="0" dirty="0"/>
              <a:t>    </a:t>
            </a:r>
            <a:r>
              <a:rPr lang="en-US" altLang="en-US" sz="2000" i="0" kern="0" dirty="0"/>
              <a:t>/* </a:t>
            </a:r>
            <a:r>
              <a:rPr lang="en-US" altLang="en-US" sz="2000" i="0" kern="0" dirty="0" err="1"/>
              <a:t>S.nodetype</a:t>
            </a:r>
            <a:r>
              <a:rPr lang="en-US" altLang="en-US" sz="2000" i="0" kern="0" dirty="0"/>
              <a:t> == SEQ */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i="0" kern="0" dirty="0" err="1">
                <a:latin typeface="+mn-lt"/>
              </a:rPr>
              <a:t>codeGen_stmt</a:t>
            </a:r>
            <a:r>
              <a:rPr lang="en-US" altLang="en-US" sz="2000" i="0" kern="0" dirty="0">
                <a:latin typeface="+mn-lt"/>
              </a:rPr>
              <a:t>(S</a:t>
            </a:r>
            <a:r>
              <a:rPr lang="en-US" altLang="en-US" sz="2000" i="0" kern="0" baseline="-25000" dirty="0">
                <a:latin typeface="+mn-lt"/>
              </a:rPr>
              <a:t>1</a:t>
            </a:r>
            <a:r>
              <a:rPr lang="en-US" altLang="en-US" sz="2000" i="0" kern="0" dirty="0">
                <a:latin typeface="+mn-lt"/>
              </a:rPr>
              <a:t>);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i="0" kern="0" dirty="0" err="1">
                <a:latin typeface="+mn-lt"/>
              </a:rPr>
              <a:t>codeGen_stmt</a:t>
            </a:r>
            <a:r>
              <a:rPr lang="en-US" altLang="en-US" sz="2000" i="0" kern="0" dirty="0">
                <a:latin typeface="+mn-lt"/>
              </a:rPr>
              <a:t>(S</a:t>
            </a:r>
            <a:r>
              <a:rPr lang="en-US" altLang="en-US" sz="2000" i="0" kern="0" baseline="-25000" dirty="0">
                <a:latin typeface="+mn-lt"/>
              </a:rPr>
              <a:t>2</a:t>
            </a:r>
            <a:r>
              <a:rPr lang="en-US" altLang="en-US" sz="2000" i="0" kern="0" dirty="0">
                <a:latin typeface="+mn-lt"/>
              </a:rPr>
              <a:t>);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i="0" kern="0" dirty="0" err="1">
                <a:latin typeface="+mn-lt"/>
              </a:rPr>
              <a:t>S.code</a:t>
            </a:r>
            <a:r>
              <a:rPr lang="en-US" altLang="en-US" sz="2000" i="0" kern="0" dirty="0">
                <a:latin typeface="+mn-lt"/>
              </a:rPr>
              <a:t> =</a:t>
            </a:r>
            <a:r>
              <a:rPr lang="en-US" altLang="en-US" sz="2000" i="0" kern="0" dirty="0">
                <a:latin typeface="+mn-lt"/>
                <a:sym typeface="Symbol" panose="05050102010706020507" pitchFamily="18" charset="2"/>
              </a:rPr>
              <a:t> </a:t>
            </a:r>
            <a:r>
              <a:rPr lang="en-US" altLang="en-US" sz="2000" i="0" kern="0" dirty="0">
                <a:latin typeface="+mn-lt"/>
              </a:rPr>
              <a:t>S</a:t>
            </a:r>
            <a:r>
              <a:rPr lang="en-US" altLang="en-US" sz="2000" i="0" kern="0" baseline="-25000" dirty="0">
                <a:latin typeface="+mn-lt"/>
              </a:rPr>
              <a:t>1</a:t>
            </a:r>
            <a:r>
              <a:rPr lang="en-US" altLang="en-US" sz="2000" i="0" kern="0" dirty="0">
                <a:latin typeface="+mn-lt"/>
              </a:rPr>
              <a:t>.code </a:t>
            </a:r>
            <a:r>
              <a:rPr lang="en-US" altLang="en-US" sz="2000" i="0" kern="0" dirty="0">
                <a:latin typeface="+mn-lt"/>
                <a:sym typeface="Symbol" panose="05050102010706020507" pitchFamily="18" charset="2"/>
              </a:rPr>
              <a:t> </a:t>
            </a:r>
            <a:r>
              <a:rPr lang="en-US" altLang="en-US" sz="2000" i="0" kern="0" dirty="0">
                <a:latin typeface="+mn-lt"/>
              </a:rPr>
              <a:t>S</a:t>
            </a:r>
            <a:r>
              <a:rPr lang="en-US" altLang="en-US" sz="2000" i="0" kern="0" baseline="-25000" dirty="0">
                <a:latin typeface="+mn-lt"/>
              </a:rPr>
              <a:t>2</a:t>
            </a:r>
            <a:r>
              <a:rPr lang="en-US" altLang="en-US" sz="2000" i="0" kern="0" dirty="0">
                <a:latin typeface="+mn-lt"/>
              </a:rPr>
              <a:t>.code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kern="0" dirty="0"/>
              <a:t>}</a:t>
            </a:r>
            <a:endParaRPr lang="en-US" altLang="en-US" sz="2000" i="0" kern="0" dirty="0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533400" y="1066800"/>
            <a:ext cx="3886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en-US" sz="3200">
              <a:latin typeface="Impact" panose="020B0806030902050204" pitchFamily="34" charset="0"/>
            </a:endParaRPr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1955800" y="2520950"/>
            <a:ext cx="838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i="0" dirty="0" err="1"/>
              <a:t>seq</a:t>
            </a:r>
            <a:endParaRPr lang="en-US" altLang="en-US" sz="2000" i="0" dirty="0"/>
          </a:p>
        </p:txBody>
      </p:sp>
      <p:sp>
        <p:nvSpPr>
          <p:cNvPr id="35850" name="AutoShape 10"/>
          <p:cNvSpPr>
            <a:spLocks noChangeArrowheads="1"/>
          </p:cNvSpPr>
          <p:nvPr/>
        </p:nvSpPr>
        <p:spPr bwMode="auto">
          <a:xfrm>
            <a:off x="1574800" y="3359150"/>
            <a:ext cx="609600" cy="685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i="0" dirty="0"/>
              <a:t>S</a:t>
            </a:r>
            <a:r>
              <a:rPr lang="en-US" altLang="en-US" sz="2000" i="0" baseline="-25000" dirty="0"/>
              <a:t>1</a:t>
            </a:r>
          </a:p>
        </p:txBody>
      </p:sp>
      <p:sp>
        <p:nvSpPr>
          <p:cNvPr id="35851" name="AutoShape 11"/>
          <p:cNvSpPr>
            <a:spLocks noChangeArrowheads="1"/>
          </p:cNvSpPr>
          <p:nvPr/>
        </p:nvSpPr>
        <p:spPr bwMode="auto">
          <a:xfrm>
            <a:off x="2489200" y="3359150"/>
            <a:ext cx="609600" cy="685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i="0" dirty="0"/>
              <a:t>S</a:t>
            </a:r>
            <a:r>
              <a:rPr lang="en-US" altLang="en-US" sz="2000" i="0" baseline="-25000" dirty="0"/>
              <a:t>2</a:t>
            </a:r>
          </a:p>
        </p:txBody>
      </p:sp>
      <p:cxnSp>
        <p:nvCxnSpPr>
          <p:cNvPr id="35852" name="AutoShape 17"/>
          <p:cNvCxnSpPr>
            <a:cxnSpLocks noChangeShapeType="1"/>
            <a:stCxn id="35849" idx="4"/>
            <a:endCxn id="35850" idx="0"/>
          </p:cNvCxnSpPr>
          <p:nvPr/>
        </p:nvCxnSpPr>
        <p:spPr bwMode="auto">
          <a:xfrm flipH="1">
            <a:off x="1879600" y="2901950"/>
            <a:ext cx="4953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3" name="AutoShape 18"/>
          <p:cNvCxnSpPr>
            <a:cxnSpLocks noChangeShapeType="1"/>
            <a:stCxn id="35849" idx="4"/>
            <a:endCxn id="35851" idx="0"/>
          </p:cNvCxnSpPr>
          <p:nvPr/>
        </p:nvCxnSpPr>
        <p:spPr bwMode="auto">
          <a:xfrm>
            <a:off x="2374900" y="2901950"/>
            <a:ext cx="4191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4" name="Text Box 19"/>
          <p:cNvSpPr txBox="1">
            <a:spLocks noChangeArrowheads="1"/>
          </p:cNvSpPr>
          <p:nvPr/>
        </p:nvSpPr>
        <p:spPr bwMode="auto">
          <a:xfrm>
            <a:off x="1574800" y="2520950"/>
            <a:ext cx="413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i="0" dirty="0"/>
              <a:t>S</a:t>
            </a:r>
            <a:r>
              <a:rPr lang="en-US" altLang="en-US" sz="1600" i="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974704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6818"/>
            <a:ext cx="7886700" cy="683831"/>
          </a:xfrm>
        </p:spPr>
        <p:txBody>
          <a:bodyPr/>
          <a:lstStyle/>
          <a:p>
            <a:r>
              <a:rPr lang="en-US" dirty="0"/>
              <a:t>Ternary expressions:  E </a:t>
            </a:r>
            <a:r>
              <a:rPr lang="en-US" dirty="0">
                <a:sym typeface="Symbol" panose="05050102010706020507" pitchFamily="18" charset="2"/>
              </a:rPr>
              <a:t>  E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?  E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: E</a:t>
            </a:r>
            <a:r>
              <a:rPr lang="en-US" baseline="-25000" dirty="0">
                <a:sym typeface="Symbol" panose="05050102010706020507" pitchFamily="18" charset="2"/>
              </a:rPr>
              <a:t>3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98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8686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6" name="Oval 5"/>
          <p:cNvSpPr/>
          <p:nvPr/>
        </p:nvSpPr>
        <p:spPr>
          <a:xfrm>
            <a:off x="4250724" y="2283661"/>
            <a:ext cx="640080" cy="6400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?:</a:t>
            </a:r>
          </a:p>
        </p:txBody>
      </p:sp>
      <p:sp>
        <p:nvSpPr>
          <p:cNvPr id="7" name="Oval 6"/>
          <p:cNvSpPr/>
          <p:nvPr/>
        </p:nvSpPr>
        <p:spPr>
          <a:xfrm>
            <a:off x="5638798" y="3597746"/>
            <a:ext cx="640080" cy="6400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  <a:r>
              <a:rPr lang="en-US" sz="2400" baseline="-25000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4250724" y="3597746"/>
            <a:ext cx="640080" cy="6400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  <a:r>
              <a:rPr lang="en-US" sz="2400" baseline="-25000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2862650" y="3597746"/>
            <a:ext cx="640080" cy="6400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  <a:r>
              <a:rPr lang="en-US" sz="2400" baseline="-25000" dirty="0"/>
              <a:t>1</a:t>
            </a:r>
          </a:p>
        </p:txBody>
      </p:sp>
      <p:cxnSp>
        <p:nvCxnSpPr>
          <p:cNvPr id="11" name="Straight Connector 10"/>
          <p:cNvCxnSpPr>
            <a:stCxn id="6" idx="3"/>
            <a:endCxn id="9" idx="7"/>
          </p:cNvCxnSpPr>
          <p:nvPr/>
        </p:nvCxnSpPr>
        <p:spPr>
          <a:xfrm flipH="1">
            <a:off x="3408992" y="2830003"/>
            <a:ext cx="935470" cy="8614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5"/>
            <a:endCxn id="7" idx="1"/>
          </p:cNvCxnSpPr>
          <p:nvPr/>
        </p:nvCxnSpPr>
        <p:spPr>
          <a:xfrm>
            <a:off x="4797066" y="2830003"/>
            <a:ext cx="935470" cy="8614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4"/>
            <a:endCxn id="8" idx="0"/>
          </p:cNvCxnSpPr>
          <p:nvPr/>
        </p:nvCxnSpPr>
        <p:spPr>
          <a:xfrm>
            <a:off x="4570764" y="2923741"/>
            <a:ext cx="0" cy="6740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4229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6818"/>
            <a:ext cx="7886700" cy="683831"/>
          </a:xfrm>
        </p:spPr>
        <p:txBody>
          <a:bodyPr/>
          <a:lstStyle/>
          <a:p>
            <a:r>
              <a:rPr lang="en-US" dirty="0" err="1"/>
              <a:t>Deref</a:t>
            </a:r>
            <a:r>
              <a:rPr lang="en-US" dirty="0"/>
              <a:t> and load:  E </a:t>
            </a:r>
            <a:r>
              <a:rPr lang="en-US" dirty="0">
                <a:sym typeface="Symbol" panose="05050102010706020507" pitchFamily="18" charset="2"/>
              </a:rPr>
              <a:t>  E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sz="14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-&gt;</a:t>
            </a:r>
            <a:r>
              <a:rPr lang="en-US" sz="1400" dirty="0">
                <a:sym typeface="Symbol" panose="05050102010706020507" pitchFamily="18" charset="2"/>
              </a:rPr>
              <a:t>  </a:t>
            </a:r>
            <a:r>
              <a:rPr lang="en-US" dirty="0">
                <a:sym typeface="Symbol" panose="05050102010706020507" pitchFamily="18" charset="2"/>
              </a:rPr>
              <a:t>E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99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8686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6" name="Oval 5"/>
          <p:cNvSpPr/>
          <p:nvPr/>
        </p:nvSpPr>
        <p:spPr>
          <a:xfrm>
            <a:off x="4250724" y="2283661"/>
            <a:ext cx="640080" cy="6400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-&gt;</a:t>
            </a:r>
          </a:p>
        </p:txBody>
      </p:sp>
      <p:sp>
        <p:nvSpPr>
          <p:cNvPr id="7" name="Oval 6"/>
          <p:cNvSpPr/>
          <p:nvPr/>
        </p:nvSpPr>
        <p:spPr>
          <a:xfrm>
            <a:off x="5358539" y="3597746"/>
            <a:ext cx="640080" cy="6400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  <a:r>
              <a:rPr lang="en-US" sz="2400" baseline="-25000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236647" y="3691484"/>
            <a:ext cx="640080" cy="6400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  <a:r>
              <a:rPr lang="en-US" sz="2400" baseline="-25000" dirty="0"/>
              <a:t>1</a:t>
            </a:r>
          </a:p>
        </p:txBody>
      </p:sp>
      <p:cxnSp>
        <p:nvCxnSpPr>
          <p:cNvPr id="11" name="Straight Connector 10"/>
          <p:cNvCxnSpPr>
            <a:stCxn id="6" idx="3"/>
            <a:endCxn id="9" idx="7"/>
          </p:cNvCxnSpPr>
          <p:nvPr/>
        </p:nvCxnSpPr>
        <p:spPr>
          <a:xfrm flipH="1">
            <a:off x="3782989" y="2830003"/>
            <a:ext cx="561473" cy="9552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5"/>
            <a:endCxn id="7" idx="1"/>
          </p:cNvCxnSpPr>
          <p:nvPr/>
        </p:nvCxnSpPr>
        <p:spPr>
          <a:xfrm>
            <a:off x="4797066" y="2830003"/>
            <a:ext cx="655211" cy="8614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89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25150</TotalTime>
  <Words>8405</Words>
  <Application>Microsoft Office PowerPoint</Application>
  <PresentationFormat>On-screen Show (4:3)</PresentationFormat>
  <Paragraphs>1989</Paragraphs>
  <Slides>125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6" baseType="lpstr">
      <vt:lpstr>Arial</vt:lpstr>
      <vt:lpstr>Arial Narrow</vt:lpstr>
      <vt:lpstr>Calibri</vt:lpstr>
      <vt:lpstr>Calibri Light</vt:lpstr>
      <vt:lpstr>Courier</vt:lpstr>
      <vt:lpstr>Courier New</vt:lpstr>
      <vt:lpstr>Impact</vt:lpstr>
      <vt:lpstr>Palatino</vt:lpstr>
      <vt:lpstr>Times New Roman</vt:lpstr>
      <vt:lpstr>Wingdings</vt:lpstr>
      <vt:lpstr>Office Theme</vt:lpstr>
      <vt:lpstr>CSc 553 Principles of Compilation   04. Code Generation</vt:lpstr>
      <vt:lpstr>Overview</vt:lpstr>
      <vt:lpstr>Overview</vt:lpstr>
      <vt:lpstr>Approach</vt:lpstr>
      <vt:lpstr>Overview: Intermediate Code Generation</vt:lpstr>
      <vt:lpstr>Overview: Storage Allocation</vt:lpstr>
      <vt:lpstr>Storage Allocation: Example </vt:lpstr>
      <vt:lpstr>Overview: Final Code Generation</vt:lpstr>
      <vt:lpstr>EXERCISE</vt:lpstr>
      <vt:lpstr>Intermediate Code Generation</vt:lpstr>
      <vt:lpstr>Approach</vt:lpstr>
      <vt:lpstr>Approach</vt:lpstr>
      <vt:lpstr>Example</vt:lpstr>
      <vt:lpstr>Info needed for code generation</vt:lpstr>
      <vt:lpstr>Info needed for code generation</vt:lpstr>
      <vt:lpstr>Info needed for code generation</vt:lpstr>
      <vt:lpstr>Example</vt:lpstr>
      <vt:lpstr>Approach</vt:lpstr>
      <vt:lpstr>Auxiliary routines</vt:lpstr>
      <vt:lpstr>Auxiliary routines: newtemp()</vt:lpstr>
      <vt:lpstr>Auxiliary routines: newinstr()</vt:lpstr>
      <vt:lpstr>Auxiliary routines: newlabel()</vt:lpstr>
      <vt:lpstr>Understanding what happens at runtime</vt:lpstr>
      <vt:lpstr>Runtime Memory Organization (Linux)</vt:lpstr>
      <vt:lpstr>Activation Records</vt:lpstr>
      <vt:lpstr>Activation Records: Layout</vt:lpstr>
      <vt:lpstr>Example: Stack frame for project</vt:lpstr>
      <vt:lpstr>Procedure Calls and Returns</vt:lpstr>
      <vt:lpstr>Calling Conventions</vt:lpstr>
      <vt:lpstr>Caller-saved vs. Callee-saved Registers</vt:lpstr>
      <vt:lpstr>Code executed for a function call</vt:lpstr>
      <vt:lpstr>Code executed for a function call</vt:lpstr>
      <vt:lpstr>Code generation for function definitions</vt:lpstr>
      <vt:lpstr>Code generated for function definitions</vt:lpstr>
      <vt:lpstr>Code generated for function definitions</vt:lpstr>
      <vt:lpstr>Examples</vt:lpstr>
      <vt:lpstr>EXERCISE</vt:lpstr>
      <vt:lpstr>EXERCISE</vt:lpstr>
      <vt:lpstr>Code generation for function  calls</vt:lpstr>
      <vt:lpstr>Code executed for a function call</vt:lpstr>
      <vt:lpstr>Code executed for a function call</vt:lpstr>
      <vt:lpstr>Code executed for a function call</vt:lpstr>
      <vt:lpstr>EXERCISE</vt:lpstr>
      <vt:lpstr>Code generator: Function Calls</vt:lpstr>
      <vt:lpstr>Example</vt:lpstr>
      <vt:lpstr>Example</vt:lpstr>
      <vt:lpstr>l-values and r-values</vt:lpstr>
      <vt:lpstr>l-values and r-values</vt:lpstr>
      <vt:lpstr>l-values and r-values</vt:lpstr>
      <vt:lpstr>l-values and r-values</vt:lpstr>
      <vt:lpstr>EXERCISE</vt:lpstr>
      <vt:lpstr>l-values and r-values: code generation</vt:lpstr>
      <vt:lpstr>Code generation for simple statements</vt:lpstr>
      <vt:lpstr>Assignments</vt:lpstr>
      <vt:lpstr>Assignments</vt:lpstr>
      <vt:lpstr>Type conversions</vt:lpstr>
      <vt:lpstr>Type conversion</vt:lpstr>
      <vt:lpstr>Implicit type conversion: Examples</vt:lpstr>
      <vt:lpstr>Code generation for expressions I</vt:lpstr>
      <vt:lpstr>Expressions 1: Scalar variables</vt:lpstr>
      <vt:lpstr>Expressions 1: Scalar variables</vt:lpstr>
      <vt:lpstr>Expressions 2: Integer constants</vt:lpstr>
      <vt:lpstr>Expressions 2: Integer constants</vt:lpstr>
      <vt:lpstr>Example</vt:lpstr>
      <vt:lpstr>Expressions 3: struct fields</vt:lpstr>
      <vt:lpstr>Expressions 3: struct fields</vt:lpstr>
      <vt:lpstr>Code generation for arithmetic operations </vt:lpstr>
      <vt:lpstr>Arithmetic Expressions 1: Unary Ops</vt:lpstr>
      <vt:lpstr>Arithmetic Expressions 1: Unary Ops</vt:lpstr>
      <vt:lpstr>Arithmetic Expressions 2: Binary Ops</vt:lpstr>
      <vt:lpstr>Arithmetic Expressions 2: Binary Ops</vt:lpstr>
      <vt:lpstr>EXERCISE</vt:lpstr>
      <vt:lpstr>EXERCISE - solution</vt:lpstr>
      <vt:lpstr>EXERCISE - solution</vt:lpstr>
      <vt:lpstr>EXERCISE - solution</vt:lpstr>
      <vt:lpstr>EXERCISE - solution</vt:lpstr>
      <vt:lpstr>EXERCISE - solution</vt:lpstr>
      <vt:lpstr>EXERCISE - solution</vt:lpstr>
      <vt:lpstr>EXERCISE</vt:lpstr>
      <vt:lpstr>Reusing Temporaries</vt:lpstr>
      <vt:lpstr>Code generation for  comparison and logical operations</vt:lpstr>
      <vt:lpstr>Logical Expressions</vt:lpstr>
      <vt:lpstr>Logical Expressions</vt:lpstr>
      <vt:lpstr>Logical Expressions</vt:lpstr>
      <vt:lpstr>Logical Expressions</vt:lpstr>
      <vt:lpstr>Example</vt:lpstr>
      <vt:lpstr>Short Circuit Evaluation </vt:lpstr>
      <vt:lpstr>Short Circuit Evaluation </vt:lpstr>
      <vt:lpstr>Short Circuit Evaluation </vt:lpstr>
      <vt:lpstr>EXERCISE</vt:lpstr>
      <vt:lpstr>EXERCISE</vt:lpstr>
      <vt:lpstr>Code generation for  control flow statements</vt:lpstr>
      <vt:lpstr>Conditionals</vt:lpstr>
      <vt:lpstr>Conditionals</vt:lpstr>
      <vt:lpstr>Loops 1</vt:lpstr>
      <vt:lpstr>Loops 2</vt:lpstr>
      <vt:lpstr>Handling a Sequence of Statements</vt:lpstr>
      <vt:lpstr>EXERCISE</vt:lpstr>
      <vt:lpstr>EXERCISE</vt:lpstr>
      <vt:lpstr>Code generation for  runtime-computed addresses (Arrays)</vt:lpstr>
      <vt:lpstr>Expressions 4a: Array/struct variables</vt:lpstr>
      <vt:lpstr>Expressions 4b: array references</vt:lpstr>
      <vt:lpstr>Expressions 4b: Array references</vt:lpstr>
      <vt:lpstr>Expressions 4b: Array references</vt:lpstr>
      <vt:lpstr>Expressions 4b: Array references</vt:lpstr>
      <vt:lpstr>Example 1</vt:lpstr>
      <vt:lpstr>Example 1</vt:lpstr>
      <vt:lpstr>Example 1</vt:lpstr>
      <vt:lpstr>Example 1</vt:lpstr>
      <vt:lpstr>Example 1</vt:lpstr>
      <vt:lpstr>Example 1</vt:lpstr>
      <vt:lpstr>Example 2</vt:lpstr>
      <vt:lpstr>EXERCISE</vt:lpstr>
      <vt:lpstr>Multi-way branches (Switch statements)</vt:lpstr>
      <vt:lpstr>Multi-way branches: switch statements</vt:lpstr>
      <vt:lpstr>Background: Jump Tables</vt:lpstr>
      <vt:lpstr>Jump Tables: cont’d</vt:lpstr>
      <vt:lpstr>Jump Tables: Space Costs</vt:lpstr>
      <vt:lpstr>Switch Statements: Overall Algorithm</vt:lpstr>
      <vt:lpstr>Code generation for expressions II evaluation order optimization</vt:lpstr>
      <vt:lpstr>Evaluation-order optimization</vt:lpstr>
      <vt:lpstr>Labeling: Sethi-Ullman Numbering</vt:lpstr>
      <vt:lpstr>Evaluation Order: Code Generation</vt:lpstr>
      <vt:lpstr>Example</vt:lpstr>
      <vt:lpstr>Comments on Evaluation Order Algorithm: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120 Introduction to Computer Programing II</dc:title>
  <dc:creator>Saumya Debray</dc:creator>
  <cp:lastModifiedBy>Saumya Debray</cp:lastModifiedBy>
  <cp:revision>1509</cp:revision>
  <dcterms:created xsi:type="dcterms:W3CDTF">2016-12-07T21:03:03Z</dcterms:created>
  <dcterms:modified xsi:type="dcterms:W3CDTF">2021-02-06T00:06:11Z</dcterms:modified>
</cp:coreProperties>
</file>