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sldIdLst>
    <p:sldId id="256" r:id="rId2"/>
    <p:sldId id="311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02" r:id="rId11"/>
    <p:sldId id="292" r:id="rId12"/>
    <p:sldId id="312" r:id="rId13"/>
    <p:sldId id="303" r:id="rId14"/>
    <p:sldId id="295" r:id="rId15"/>
    <p:sldId id="362" r:id="rId16"/>
    <p:sldId id="296" r:id="rId17"/>
    <p:sldId id="359" r:id="rId18"/>
    <p:sldId id="297" r:id="rId19"/>
    <p:sldId id="304" r:id="rId20"/>
    <p:sldId id="298" r:id="rId21"/>
    <p:sldId id="299" r:id="rId22"/>
    <p:sldId id="300" r:id="rId23"/>
    <p:sldId id="360" r:id="rId24"/>
    <p:sldId id="361" r:id="rId25"/>
    <p:sldId id="305" r:id="rId26"/>
    <p:sldId id="258" r:id="rId27"/>
    <p:sldId id="313" r:id="rId28"/>
    <p:sldId id="261" r:id="rId29"/>
    <p:sldId id="262" r:id="rId30"/>
    <p:sldId id="306" r:id="rId31"/>
    <p:sldId id="283" r:id="rId32"/>
    <p:sldId id="284" r:id="rId33"/>
    <p:sldId id="285" r:id="rId34"/>
    <p:sldId id="263" r:id="rId35"/>
    <p:sldId id="282" r:id="rId36"/>
    <p:sldId id="264" r:id="rId37"/>
    <p:sldId id="287" r:id="rId38"/>
    <p:sldId id="265" r:id="rId39"/>
    <p:sldId id="266" r:id="rId40"/>
    <p:sldId id="267" r:id="rId41"/>
    <p:sldId id="268" r:id="rId42"/>
    <p:sldId id="307" r:id="rId43"/>
    <p:sldId id="269" r:id="rId44"/>
    <p:sldId id="270" r:id="rId45"/>
    <p:sldId id="271" r:id="rId46"/>
    <p:sldId id="308" r:id="rId47"/>
    <p:sldId id="272" r:id="rId48"/>
    <p:sldId id="273" r:id="rId49"/>
    <p:sldId id="274" r:id="rId50"/>
    <p:sldId id="275" r:id="rId51"/>
    <p:sldId id="309" r:id="rId52"/>
    <p:sldId id="276" r:id="rId53"/>
    <p:sldId id="277" r:id="rId54"/>
    <p:sldId id="278" r:id="rId55"/>
    <p:sldId id="310" r:id="rId56"/>
    <p:sldId id="279" r:id="rId57"/>
    <p:sldId id="280" r:id="rId58"/>
    <p:sldId id="289" r:id="rId59"/>
    <p:sldId id="290" r:id="rId60"/>
    <p:sldId id="281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FEFAF8"/>
    <a:srgbClr val="FFF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4" autoAdjust="0"/>
    <p:restoredTop sz="94660"/>
  </p:normalViewPr>
  <p:slideViewPr>
    <p:cSldViewPr snapToGrid="0">
      <p:cViewPr varScale="1">
        <p:scale>
          <a:sx n="201" d="100"/>
          <a:sy n="201" d="100"/>
        </p:scale>
        <p:origin x="208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64B-182F-49B1-8246-4782C4F0CC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D86D-0EAA-4AA0-806F-4D16E68B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6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0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8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D649E-917C-4D62-A953-840586CF019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0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0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4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0541-0EBE-4DEB-81ED-AD6FE1BEDAB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Analysis and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FF54-C568-4126-83AA-0D7191FBDEED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Analysis and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CFEA-388A-419F-883F-845252439417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Analysis and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5771"/>
            <a:ext cx="3886200" cy="46711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186A-A203-4C89-8D38-A11F1A135E91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Analysis and Optimization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0810"/>
            <a:ext cx="3868340" cy="6572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49158"/>
            <a:ext cx="3868340" cy="40405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91763"/>
            <a:ext cx="3887391" cy="6562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49158"/>
            <a:ext cx="3887391" cy="404050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21D5-AF4A-41E0-8986-BFF21894172B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Analysis and Optimization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20D-FFB2-4BEC-83E0-0036F845E157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Analysis and 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C47-0100-4381-BE6D-E7EC0D462FB1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Analysis and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4038600" cy="233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33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786188"/>
            <a:ext cx="8229600" cy="233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128A9-8724-4841-9E06-B2DC4F4BB002}" type="datetime1">
              <a:rPr lang="en-US" smtClean="0"/>
              <a:t>3/16/2021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 Analysis and Optimization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71F7B-2F28-4C2D-9D26-F965ECE990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00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233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86188"/>
            <a:ext cx="8229600" cy="233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6998-2854-41B4-900A-A051E9084D6A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 Analysis and Optimization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D720C-A742-4500-9C81-21767FB19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7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6818"/>
            <a:ext cx="7886700" cy="476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28B1-A6F9-4DC8-869D-B28762EA0B9F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Analysis and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2"/>
        </a:buClr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1043492"/>
            <a:ext cx="8559146" cy="3044414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dirty="0" err="1">
                <a:latin typeface="+mj-lt"/>
              </a:rPr>
              <a:t>CSc</a:t>
            </a:r>
            <a:r>
              <a:rPr lang="en-US" dirty="0">
                <a:latin typeface="+mj-lt"/>
              </a:rPr>
              <a:t> 553</a:t>
            </a:r>
            <a:br>
              <a:rPr lang="en-US" sz="4200" dirty="0">
                <a:latin typeface="+mj-lt"/>
              </a:rPr>
            </a:br>
            <a:r>
              <a:rPr lang="en-US" sz="5400" dirty="0">
                <a:latin typeface="+mj-lt"/>
              </a:rPr>
              <a:t>Principles of Compilation</a:t>
            </a:r>
            <a:br>
              <a:rPr lang="en-US" sz="48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4800" dirty="0">
                <a:latin typeface="+mj-lt"/>
              </a:rPr>
            </a:br>
            <a:r>
              <a:rPr lang="en-US" sz="4000" dirty="0"/>
              <a:t>05</a:t>
            </a:r>
            <a:r>
              <a:rPr lang="en-US" sz="4000"/>
              <a:t>. Program </a:t>
            </a:r>
            <a:r>
              <a:rPr lang="en-US" sz="4000" dirty="0"/>
              <a:t>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913" y="4527195"/>
            <a:ext cx="6858000" cy="165576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Saumya Debray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University of Arizona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Tucson, AZ 85721</a:t>
            </a:r>
          </a:p>
        </p:txBody>
      </p:sp>
    </p:spTree>
    <p:extLst>
      <p:ext uri="{BB962C8B-B14F-4D97-AF65-F5344CB8AC3E}">
        <p14:creationId xmlns:p14="http://schemas.microsoft.com/office/powerpoint/2010/main" val="315133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959122"/>
            <a:ext cx="7886700" cy="2528774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b="1" cap="small" dirty="0">
                <a:solidFill>
                  <a:srgbClr val="CC3300"/>
                </a:solidFill>
              </a:rPr>
              <a:t>Control flow analysis</a:t>
            </a:r>
            <a:endParaRPr lang="en-US" sz="3600" b="1" cap="small" dirty="0">
              <a:solidFill>
                <a:srgbClr val="CC33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1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9C6539-B742-46C8-AFCD-89E94F9C09A2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Goals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Aft>
                <a:spcPts val="1800"/>
              </a:spcAft>
              <a:buNone/>
            </a:pPr>
            <a:r>
              <a:rPr lang="en-US" altLang="en-US" dirty="0"/>
              <a:t>To obtain higher-level information about the possible control flow behaviors of the program, e.g.:</a:t>
            </a:r>
          </a:p>
          <a:p>
            <a:pPr lvl="1" eaLnBrk="1" hangingPunct="1"/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</a:rPr>
              <a:t>“which blocks are guaranteed to have been executed if control reaches some block B?”</a:t>
            </a:r>
          </a:p>
          <a:p>
            <a:pPr lvl="1" eaLnBrk="1" hangingPunct="1"/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</a:rPr>
              <a:t>“which blocks are guaranteed to be executed once control reaches some block B?”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</a:rPr>
              <a:t>“what is the loop structure of the code?”</a:t>
            </a:r>
          </a:p>
          <a:p>
            <a:pPr marL="0" indent="0">
              <a:buNone/>
            </a:pPr>
            <a:r>
              <a:rPr lang="en-US" altLang="en-US" dirty="0"/>
              <a:t>Criteria:</a:t>
            </a:r>
          </a:p>
          <a:p>
            <a:pPr lvl="1"/>
            <a:r>
              <a:rPr lang="en-US" altLang="en-US" dirty="0"/>
              <a:t>must be “safe,” i.e., must take into account all possible executions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4284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27F760-412D-4920-AF13-2A4370CF3B86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960120"/>
          </a:xfrm>
        </p:spPr>
        <p:txBody>
          <a:bodyPr tIns="0" bIns="0">
            <a:normAutofit fontScale="90000"/>
          </a:bodyPr>
          <a:lstStyle/>
          <a:p>
            <a:pPr eaLnBrk="1" hangingPunct="1"/>
            <a:r>
              <a:rPr lang="en-US" altLang="en-US" dirty="0"/>
              <a:t>Analysis and optimization: organization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029200" y="3276600"/>
            <a:ext cx="19812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DF6BC-A9A6-4185-B53F-384D39DC72A3}"/>
              </a:ext>
            </a:extLst>
          </p:cNvPr>
          <p:cNvSpPr/>
          <p:nvPr/>
        </p:nvSpPr>
        <p:spPr>
          <a:xfrm>
            <a:off x="2377439" y="1418436"/>
            <a:ext cx="1694986" cy="838571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2EED6F-9A98-4A92-8165-AE2F9F6CA783}"/>
              </a:ext>
            </a:extLst>
          </p:cNvPr>
          <p:cNvSpPr/>
          <p:nvPr/>
        </p:nvSpPr>
        <p:spPr>
          <a:xfrm>
            <a:off x="2377439" y="3249032"/>
            <a:ext cx="1694986" cy="838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code optimizer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52C26-715A-4296-B1D5-D05773D2D8F3}"/>
              </a:ext>
            </a:extLst>
          </p:cNvPr>
          <p:cNvSpPr/>
          <p:nvPr/>
        </p:nvSpPr>
        <p:spPr>
          <a:xfrm>
            <a:off x="2377439" y="5020278"/>
            <a:ext cx="1694986" cy="838571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code 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7D7420-9137-48FF-9D7A-C66146EEEB07}"/>
              </a:ext>
            </a:extLst>
          </p:cNvPr>
          <p:cNvSpPr/>
          <p:nvPr/>
        </p:nvSpPr>
        <p:spPr>
          <a:xfrm>
            <a:off x="4992771" y="2084164"/>
            <a:ext cx="1800552" cy="690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control flow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2D07D8-90B2-4627-A0E1-415DD7D9BF3E}"/>
              </a:ext>
            </a:extLst>
          </p:cNvPr>
          <p:cNvSpPr/>
          <p:nvPr/>
        </p:nvSpPr>
        <p:spPr>
          <a:xfrm>
            <a:off x="4992624" y="3323187"/>
            <a:ext cx="1800552" cy="690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data flow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523AB9-84EA-4C08-897A-8CFE27BA435E}"/>
              </a:ext>
            </a:extLst>
          </p:cNvPr>
          <p:cNvSpPr/>
          <p:nvPr/>
        </p:nvSpPr>
        <p:spPr>
          <a:xfrm>
            <a:off x="4992771" y="4493571"/>
            <a:ext cx="1800552" cy="690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code transformations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15BABF-CC88-4E17-A578-F013166B8F8B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3224932" y="2257007"/>
            <a:ext cx="0" cy="99202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9D0BF-D6E0-4E5C-BD94-941C30B511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24932" y="4087603"/>
            <a:ext cx="0" cy="93267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27E733-BA7C-4DE5-B055-FDE0963AEBA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5892900" y="2774424"/>
            <a:ext cx="147" cy="54876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AAD96B-0A0B-4925-B562-97DE319890B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892900" y="4013447"/>
            <a:ext cx="147" cy="4801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64885F-9514-42C3-885A-DAD80B067915}"/>
              </a:ext>
            </a:extLst>
          </p:cNvPr>
          <p:cNvCxnSpPr>
            <a:stCxn id="7" idx="0"/>
          </p:cNvCxnSpPr>
          <p:nvPr/>
        </p:nvCxnSpPr>
        <p:spPr>
          <a:xfrm flipV="1">
            <a:off x="3224932" y="2084164"/>
            <a:ext cx="1767692" cy="11648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E3C75E-F61C-4D2B-A824-DA2314D0F05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24932" y="4087603"/>
            <a:ext cx="1767692" cy="10962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8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528774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Dominators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986671-5F02-4432-AD6A-8C38622BE502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Dominators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800"/>
              </a:spcAft>
            </a:pPr>
            <a:r>
              <a:rPr lang="en-US" altLang="en-US" dirty="0"/>
              <a:t>Definition: A node </a:t>
            </a:r>
            <a:r>
              <a:rPr lang="en-US" altLang="en-US" i="1" dirty="0">
                <a:latin typeface="Times New Roman" panose="02020603050405020304" pitchFamily="18" charset="0"/>
              </a:rPr>
              <a:t>d</a:t>
            </a:r>
            <a:r>
              <a:rPr lang="en-US" altLang="en-US" dirty="0"/>
              <a:t> in a flow graph </a:t>
            </a:r>
            <a:r>
              <a:rPr lang="en-US" altLang="en-US" i="1" dirty="0"/>
              <a:t>G</a:t>
            </a:r>
            <a:r>
              <a:rPr lang="en-US" altLang="en-US" dirty="0"/>
              <a:t> dominates a node 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/>
              <a:t> (written “</a:t>
            </a:r>
            <a:r>
              <a:rPr lang="en-US" altLang="en-US" i="1" dirty="0">
                <a:latin typeface="Times New Roman" panose="02020603050405020304" pitchFamily="18" charset="0"/>
              </a:rPr>
              <a:t>d</a:t>
            </a:r>
            <a:r>
              <a:rPr lang="en-US" altLang="en-US" dirty="0"/>
              <a:t> </a:t>
            </a:r>
            <a:r>
              <a:rPr lang="en-US" altLang="en-US" dirty="0" err="1"/>
              <a:t>dom</a:t>
            </a:r>
            <a:r>
              <a:rPr lang="en-US" altLang="en-US" dirty="0"/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/>
              <a:t>”) </a:t>
            </a:r>
            <a:r>
              <a:rPr lang="en-US" altLang="en-US" dirty="0" err="1"/>
              <a:t>iff</a:t>
            </a:r>
            <a:r>
              <a:rPr lang="en-US" altLang="en-US" dirty="0"/>
              <a:t> every path from the entry node of </a:t>
            </a:r>
            <a:r>
              <a:rPr lang="en-US" altLang="en-US" i="1" dirty="0"/>
              <a:t>G</a:t>
            </a:r>
            <a:r>
              <a:rPr lang="en-US" altLang="en-US" dirty="0"/>
              <a:t> to 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/>
              <a:t> contains the node </a:t>
            </a:r>
            <a:r>
              <a:rPr lang="en-US" altLang="en-US" i="1" dirty="0">
                <a:latin typeface="Times New Roman" panose="02020603050405020304" pitchFamily="18" charset="0"/>
              </a:rPr>
              <a:t>d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Facts:</a:t>
            </a:r>
          </a:p>
          <a:p>
            <a:pPr lvl="1" eaLnBrk="1" hangingPunct="1"/>
            <a:r>
              <a:rPr lang="en-US" altLang="en-US" dirty="0"/>
              <a:t>every node dominates itself;</a:t>
            </a:r>
          </a:p>
          <a:p>
            <a:pPr lvl="1" eaLnBrk="1" hangingPunct="1"/>
            <a:r>
              <a:rPr lang="en-US" altLang="en-US" dirty="0"/>
              <a:t>the “</a:t>
            </a:r>
            <a:r>
              <a:rPr lang="en-US" altLang="en-US" dirty="0" err="1"/>
              <a:t>dom</a:t>
            </a:r>
            <a:r>
              <a:rPr lang="en-US" altLang="en-US" dirty="0"/>
              <a:t>” relation is a partial order;</a:t>
            </a:r>
          </a:p>
          <a:p>
            <a:pPr lvl="1" eaLnBrk="1" hangingPunct="1"/>
            <a:r>
              <a:rPr lang="en-US" altLang="en-US" dirty="0"/>
              <a:t>every node has a unique </a:t>
            </a:r>
            <a:r>
              <a:rPr lang="en-US" altLang="en-US" i="1" dirty="0"/>
              <a:t>immediate dominator</a:t>
            </a:r>
            <a:r>
              <a:rPr lang="en-US" altLang="en-US" dirty="0"/>
              <a:t>.</a:t>
            </a:r>
          </a:p>
          <a:p>
            <a:pPr lvl="1" eaLnBrk="1" hangingPunct="1">
              <a:buFont typeface="Symbol" panose="05050102010706020507" pitchFamily="18" charset="2"/>
              <a:buChar char="Þ"/>
            </a:pPr>
            <a:r>
              <a:rPr lang="en-US" altLang="en-US" dirty="0"/>
              <a:t> the dominator relationships in a flow graph form a tree (the “</a:t>
            </a:r>
            <a:r>
              <a:rPr lang="en-US" altLang="en-US" i="1" dirty="0"/>
              <a:t>dominator tree</a:t>
            </a:r>
            <a:r>
              <a:rPr lang="en-US" altLang="en-US" dirty="0"/>
              <a:t>.”)</a:t>
            </a:r>
          </a:p>
        </p:txBody>
      </p:sp>
    </p:spTree>
    <p:extLst>
      <p:ext uri="{BB962C8B-B14F-4D97-AF65-F5344CB8AC3E}">
        <p14:creationId xmlns:p14="http://schemas.microsoft.com/office/powerpoint/2010/main" val="3096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834-D443-4AA6-825C-0290019A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Dominator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FC2E-EC77-49CE-B05B-353D26CA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16818"/>
            <a:ext cx="8345871" cy="47601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 is an immediate dominator of y </a:t>
            </a:r>
            <a:r>
              <a:rPr lang="en-US" dirty="0" err="1"/>
              <a:t>iff</a:t>
            </a:r>
            <a:r>
              <a:rPr lang="en-US" dirty="0"/>
              <a:t>:</a:t>
            </a:r>
          </a:p>
          <a:p>
            <a:pPr marL="514350" indent="-514350">
              <a:buAutoNum type="arabicParenR"/>
            </a:pPr>
            <a:r>
              <a:rPr lang="en-US" dirty="0"/>
              <a:t>x </a:t>
            </a:r>
            <a:r>
              <a:rPr lang="en-US" dirty="0" err="1"/>
              <a:t>dom</a:t>
            </a:r>
            <a:r>
              <a:rPr lang="en-US" dirty="0"/>
              <a:t> y; and</a:t>
            </a:r>
          </a:p>
          <a:p>
            <a:pPr marL="514350" indent="-514350">
              <a:buAutoNum type="arabicParenR"/>
            </a:pPr>
            <a:r>
              <a:rPr lang="en-US" dirty="0"/>
              <a:t>there is no z (z != x) such that x </a:t>
            </a:r>
            <a:r>
              <a:rPr lang="en-US" dirty="0" err="1"/>
              <a:t>dom</a:t>
            </a:r>
            <a:r>
              <a:rPr lang="en-US" dirty="0"/>
              <a:t> z and z </a:t>
            </a:r>
            <a:r>
              <a:rPr lang="en-US" dirty="0" err="1"/>
              <a:t>dom</a:t>
            </a:r>
            <a:r>
              <a:rPr lang="en-US" dirty="0"/>
              <a:t>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56ED6-4138-469F-A60C-BCAB9F06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2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7769F4-30D3-4207-931C-B0CF6A11EB4A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Dominator tree: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928" y="1351222"/>
            <a:ext cx="250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 flow graph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2907" y="1307723"/>
            <a:ext cx="210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Dominator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1845462"/>
            <a:ext cx="5212080" cy="43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2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17</a:t>
            </a:fld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BB4C261-F56F-43D3-850C-FDF171E9B5EB}"/>
              </a:ext>
            </a:extLst>
          </p:cNvPr>
          <p:cNvSpPr/>
          <p:nvPr/>
        </p:nvSpPr>
        <p:spPr>
          <a:xfrm>
            <a:off x="6375575" y="2077106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61E454-62A8-4E55-A38F-16A1DFBF7C83}"/>
              </a:ext>
            </a:extLst>
          </p:cNvPr>
          <p:cNvSpPr/>
          <p:nvPr/>
        </p:nvSpPr>
        <p:spPr>
          <a:xfrm>
            <a:off x="7087651" y="2808626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B03114-0BE0-4E61-97E6-CC9806C736AA}"/>
              </a:ext>
            </a:extLst>
          </p:cNvPr>
          <p:cNvSpPr/>
          <p:nvPr/>
        </p:nvSpPr>
        <p:spPr>
          <a:xfrm>
            <a:off x="5726561" y="2808626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D91BF5-C9F7-4C3E-AD70-688147D8EC24}"/>
              </a:ext>
            </a:extLst>
          </p:cNvPr>
          <p:cNvSpPr/>
          <p:nvPr/>
        </p:nvSpPr>
        <p:spPr>
          <a:xfrm>
            <a:off x="6169047" y="3540146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7E70E-7746-4004-85CD-531EA5D81031}"/>
              </a:ext>
            </a:extLst>
          </p:cNvPr>
          <p:cNvSpPr/>
          <p:nvPr/>
        </p:nvSpPr>
        <p:spPr>
          <a:xfrm>
            <a:off x="5201504" y="3540146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EBB136-D9B2-493D-B491-AE49A086442B}"/>
              </a:ext>
            </a:extLst>
          </p:cNvPr>
          <p:cNvSpPr/>
          <p:nvPr/>
        </p:nvSpPr>
        <p:spPr>
          <a:xfrm>
            <a:off x="7584265" y="3540146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B2CBF4-84DE-4C04-8115-C6CC6E14F0AC}"/>
              </a:ext>
            </a:extLst>
          </p:cNvPr>
          <p:cNvSpPr/>
          <p:nvPr/>
        </p:nvSpPr>
        <p:spPr>
          <a:xfrm>
            <a:off x="5726561" y="4271666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753E95-241E-4620-86C1-C8B966E2B03B}"/>
              </a:ext>
            </a:extLst>
          </p:cNvPr>
          <p:cNvSpPr/>
          <p:nvPr/>
        </p:nvSpPr>
        <p:spPr>
          <a:xfrm>
            <a:off x="5726561" y="5021938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F2C680-F2C3-4B56-85E1-D78E866034A3}"/>
              </a:ext>
            </a:extLst>
          </p:cNvPr>
          <p:cNvSpPr/>
          <p:nvPr/>
        </p:nvSpPr>
        <p:spPr>
          <a:xfrm>
            <a:off x="7087651" y="4271666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620E71-04B3-4EC2-A3F8-6D7E57EEE628}"/>
              </a:ext>
            </a:extLst>
          </p:cNvPr>
          <p:cNvCxnSpPr>
            <a:endCxn id="2" idx="0"/>
          </p:cNvCxnSpPr>
          <p:nvPr/>
        </p:nvCxnSpPr>
        <p:spPr>
          <a:xfrm>
            <a:off x="6558455" y="1903686"/>
            <a:ext cx="0" cy="173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166A8A-463D-4C10-9071-4844EEA2E7A2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6038757" y="2389302"/>
            <a:ext cx="390382" cy="47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C9F0E5-EED6-4FDA-9D39-76E4FA6FE1B0}"/>
              </a:ext>
            </a:extLst>
          </p:cNvPr>
          <p:cNvCxnSpPr>
            <a:cxnSpLocks/>
            <a:stCxn id="2" idx="5"/>
            <a:endCxn id="11" idx="1"/>
          </p:cNvCxnSpPr>
          <p:nvPr/>
        </p:nvCxnSpPr>
        <p:spPr>
          <a:xfrm>
            <a:off x="6687771" y="2389302"/>
            <a:ext cx="453444" cy="47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00E496-BFB0-47E7-9279-FEA7FA0BA2C0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H="1">
            <a:off x="5384384" y="3120822"/>
            <a:ext cx="395741" cy="41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AE11E2-80EA-48D9-88D3-D9BC5A38517D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6038757" y="3120822"/>
            <a:ext cx="313170" cy="41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337C1E-9DA7-4085-A2B2-5B85BD503684}"/>
              </a:ext>
            </a:extLst>
          </p:cNvPr>
          <p:cNvCxnSpPr>
            <a:cxnSpLocks/>
            <a:stCxn id="14" idx="4"/>
            <a:endCxn id="18" idx="1"/>
          </p:cNvCxnSpPr>
          <p:nvPr/>
        </p:nvCxnSpPr>
        <p:spPr>
          <a:xfrm>
            <a:off x="5384384" y="3905906"/>
            <a:ext cx="395741" cy="41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AF704C-AA9E-4864-968F-F01210DA84AC}"/>
              </a:ext>
            </a:extLst>
          </p:cNvPr>
          <p:cNvCxnSpPr>
            <a:cxnSpLocks/>
            <a:stCxn id="13" idx="4"/>
            <a:endCxn id="18" idx="7"/>
          </p:cNvCxnSpPr>
          <p:nvPr/>
        </p:nvCxnSpPr>
        <p:spPr>
          <a:xfrm flipH="1">
            <a:off x="6038757" y="3905906"/>
            <a:ext cx="313170" cy="41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7A56EF-7850-4EE3-B238-C8A6164704C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5909441" y="4637426"/>
            <a:ext cx="0" cy="384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D2E3A-B316-47E7-8CE5-639EDB464C27}"/>
              </a:ext>
            </a:extLst>
          </p:cNvPr>
          <p:cNvCxnSpPr>
            <a:cxnSpLocks/>
            <a:stCxn id="11" idx="5"/>
            <a:endCxn id="17" idx="0"/>
          </p:cNvCxnSpPr>
          <p:nvPr/>
        </p:nvCxnSpPr>
        <p:spPr>
          <a:xfrm>
            <a:off x="7399847" y="3120822"/>
            <a:ext cx="367298" cy="41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426C1C-D57C-4DC7-96A7-8755F8785117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7270531" y="3174386"/>
            <a:ext cx="0" cy="109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206C53-27C8-4A16-BE82-E0DB8CF35AAD}"/>
              </a:ext>
            </a:extLst>
          </p:cNvPr>
          <p:cNvCxnSpPr>
            <a:cxnSpLocks/>
            <a:stCxn id="17" idx="4"/>
            <a:endCxn id="20" idx="7"/>
          </p:cNvCxnSpPr>
          <p:nvPr/>
        </p:nvCxnSpPr>
        <p:spPr>
          <a:xfrm flipH="1">
            <a:off x="7399847" y="3905906"/>
            <a:ext cx="367298" cy="41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>
            <a:extLst>
              <a:ext uri="{FF2B5EF4-FFF2-40B4-BE49-F238E27FC236}">
                <a16:creationId xmlns:a16="http://schemas.microsoft.com/office/drawing/2014/main" id="{27BDD946-7ADD-4FF8-8D72-79AFD7D9B5A2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416818"/>
            <a:ext cx="4101360" cy="476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400" dirty="0"/>
              <a:t>What is the immediate dominator for: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F?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G?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altLang="en-US" dirty="0"/>
              <a:t>H?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What is the set of dominators for: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G?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H?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I?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F4298C58-6AA0-4105-969A-E788753BC61D}"/>
              </a:ext>
            </a:extLst>
          </p:cNvPr>
          <p:cNvSpPr txBox="1">
            <a:spLocks noChangeArrowheads="1"/>
          </p:cNvSpPr>
          <p:nvPr/>
        </p:nvSpPr>
        <p:spPr>
          <a:xfrm>
            <a:off x="635371" y="5084999"/>
            <a:ext cx="4101360" cy="151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400" dirty="0"/>
              <a:t>What happens to the set of dominators of node I if we add an edge H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en-US" sz="2400" dirty="0">
                <a:sym typeface="Wingdings" panose="05000000000000000000" pitchFamily="2" charset="2"/>
              </a:rPr>
              <a:t> I?</a:t>
            </a:r>
            <a:endParaRPr lang="en-US" altLang="en-US" sz="2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2E3CF6-7145-4D44-BDC1-2525A5307BA8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H="1">
            <a:off x="6038757" y="4583862"/>
            <a:ext cx="1102458" cy="4916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863130-B55F-4971-ABEC-0C01B7B3347D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Finding dominators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en-US" i="1" dirty="0"/>
              <a:t>Given</a:t>
            </a:r>
            <a:r>
              <a:rPr lang="en-US" altLang="en-US" dirty="0"/>
              <a:t>: a flow graph </a:t>
            </a:r>
            <a:r>
              <a:rPr lang="en-US" altLang="en-US" i="1" dirty="0"/>
              <a:t>G</a:t>
            </a:r>
            <a:r>
              <a:rPr lang="en-US" altLang="en-US" dirty="0"/>
              <a:t> with set of nodes </a:t>
            </a:r>
            <a:r>
              <a:rPr lang="en-US" altLang="en-US" i="1" dirty="0"/>
              <a:t>N</a:t>
            </a:r>
            <a:r>
              <a:rPr lang="en-US" altLang="en-US" dirty="0"/>
              <a:t> and entry node 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i="1" dirty="0"/>
              <a:t>Algorithm</a:t>
            </a:r>
            <a:r>
              <a:rPr lang="en-US" altLang="en-US" dirty="0"/>
              <a:t>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/>
              <a:t> for each node 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/>
              <a:t>, initialize D(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/>
              <a:t>) = </a:t>
            </a:r>
            <a:endParaRPr lang="en-US" altLang="en-US" sz="4000" dirty="0"/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repeat</a:t>
            </a:r>
            <a:r>
              <a:rPr lang="en-US" altLang="en-US" dirty="0"/>
              <a:t>:</a:t>
            </a:r>
          </a:p>
          <a:p>
            <a:pPr marL="1295400" lvl="2" indent="-381000" eaLnBrk="1" hangingPunct="1">
              <a:buFontTx/>
              <a:buNone/>
            </a:pPr>
            <a:r>
              <a:rPr lang="en-US" altLang="en-US" sz="2400" dirty="0"/>
              <a:t>       </a:t>
            </a:r>
            <a:r>
              <a:rPr lang="en-US" altLang="en-US" sz="2400" b="1" dirty="0"/>
              <a:t>for</a:t>
            </a:r>
            <a:r>
              <a:rPr lang="en-US" altLang="en-US" sz="2400" dirty="0"/>
              <a:t> each node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– {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ym typeface="Symbol" panose="05050102010706020507" pitchFamily="18" charset="2"/>
              </a:rPr>
              <a:t>} do:</a:t>
            </a:r>
          </a:p>
          <a:p>
            <a:pPr marL="1714500" lvl="3" indent="-342900" eaLnBrk="1" hangingPunct="1">
              <a:spcAft>
                <a:spcPts val="600"/>
              </a:spcAft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D(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 = {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} 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∪</a:t>
            </a:r>
            <a:r>
              <a:rPr lang="en-US" altLang="en-US" sz="2400" dirty="0">
                <a:sym typeface="Symbol" panose="05050102010706020507" pitchFamily="18" charset="2"/>
              </a:rPr>
              <a:t> (</a:t>
            </a:r>
            <a:r>
              <a:rPr lang="en-US" altLang="en-US" sz="3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⋂</a:t>
            </a:r>
            <a:r>
              <a:rPr lang="en-US" altLang="en-US" sz="24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>
                <a:sym typeface="Symbol" panose="05050102010706020507" pitchFamily="18" charset="2"/>
              </a:rPr>
              <a:t>  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preds</a:t>
            </a:r>
            <a:r>
              <a:rPr lang="en-US" altLang="en-US" sz="2400" baseline="-25000" dirty="0">
                <a:sym typeface="Symbol" panose="05050102010706020507" pitchFamily="18" charset="2"/>
              </a:rPr>
              <a:t>(</a:t>
            </a:r>
            <a:r>
              <a:rPr lang="en-US" altLang="en-US" sz="24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-25000" dirty="0"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ym typeface="Symbol" panose="05050102010706020507" pitchFamily="18" charset="2"/>
              </a:rPr>
              <a:t> D(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))</a:t>
            </a:r>
          </a:p>
          <a:p>
            <a:pPr marL="1295400" lvl="2" indent="-381000" eaLnBrk="1" hangingPunct="1">
              <a:buFontTx/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       until</a:t>
            </a:r>
            <a:r>
              <a:rPr lang="en-US" altLang="en-US" sz="2400" dirty="0">
                <a:sym typeface="Symbol" panose="05050102010706020507" pitchFamily="18" charset="2"/>
              </a:rPr>
              <a:t> there is no change to D(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 for any node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16286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82470"/>
              </p:ext>
            </p:extLst>
          </p:nvPr>
        </p:nvGraphicFramePr>
        <p:xfrm>
          <a:off x="6037832" y="2550016"/>
          <a:ext cx="2057400" cy="1352284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otherwise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5740561" y="2697480"/>
            <a:ext cx="241675" cy="772961"/>
          </a:xfrm>
          <a:prstGeom prst="leftBrace">
            <a:avLst>
              <a:gd name="adj1" fmla="val 2642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1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528774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Natural loops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8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27F760-412D-4920-AF13-2A4370CF3B86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960120"/>
          </a:xfrm>
        </p:spPr>
        <p:txBody>
          <a:bodyPr tIns="0" bIns="0">
            <a:normAutofit fontScale="90000"/>
          </a:bodyPr>
          <a:lstStyle/>
          <a:p>
            <a:pPr eaLnBrk="1" hangingPunct="1"/>
            <a:r>
              <a:rPr lang="en-US" altLang="en-US" dirty="0"/>
              <a:t>Analysis and optimization: organization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029200" y="3276600"/>
            <a:ext cx="19812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DF6BC-A9A6-4185-B53F-384D39DC72A3}"/>
              </a:ext>
            </a:extLst>
          </p:cNvPr>
          <p:cNvSpPr/>
          <p:nvPr/>
        </p:nvSpPr>
        <p:spPr>
          <a:xfrm>
            <a:off x="2377439" y="1418436"/>
            <a:ext cx="1694986" cy="838571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2EED6F-9A98-4A92-8165-AE2F9F6CA783}"/>
              </a:ext>
            </a:extLst>
          </p:cNvPr>
          <p:cNvSpPr/>
          <p:nvPr/>
        </p:nvSpPr>
        <p:spPr>
          <a:xfrm>
            <a:off x="2377439" y="3249032"/>
            <a:ext cx="1694986" cy="838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code optimizer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52C26-715A-4296-B1D5-D05773D2D8F3}"/>
              </a:ext>
            </a:extLst>
          </p:cNvPr>
          <p:cNvSpPr/>
          <p:nvPr/>
        </p:nvSpPr>
        <p:spPr>
          <a:xfrm>
            <a:off x="2377439" y="5020278"/>
            <a:ext cx="1694986" cy="838571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code 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7D7420-9137-48FF-9D7A-C66146EEEB07}"/>
              </a:ext>
            </a:extLst>
          </p:cNvPr>
          <p:cNvSpPr/>
          <p:nvPr/>
        </p:nvSpPr>
        <p:spPr>
          <a:xfrm>
            <a:off x="4992771" y="2084164"/>
            <a:ext cx="1800552" cy="690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control flow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2D07D8-90B2-4627-A0E1-415DD7D9BF3E}"/>
              </a:ext>
            </a:extLst>
          </p:cNvPr>
          <p:cNvSpPr/>
          <p:nvPr/>
        </p:nvSpPr>
        <p:spPr>
          <a:xfrm>
            <a:off x="4992624" y="3323187"/>
            <a:ext cx="1800552" cy="690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data flow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523AB9-84EA-4C08-897A-8CFE27BA435E}"/>
              </a:ext>
            </a:extLst>
          </p:cNvPr>
          <p:cNvSpPr/>
          <p:nvPr/>
        </p:nvSpPr>
        <p:spPr>
          <a:xfrm>
            <a:off x="4992771" y="4493571"/>
            <a:ext cx="1800552" cy="690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code transformations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15BABF-CC88-4E17-A578-F013166B8F8B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3224932" y="2257007"/>
            <a:ext cx="0" cy="99202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9D0BF-D6E0-4E5C-BD94-941C30B511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24932" y="4087603"/>
            <a:ext cx="0" cy="93267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27E733-BA7C-4DE5-B055-FDE0963AEBA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5892900" y="2774424"/>
            <a:ext cx="147" cy="54876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AAD96B-0A0B-4925-B562-97DE319890B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892900" y="4013447"/>
            <a:ext cx="147" cy="4801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64885F-9514-42C3-885A-DAD80B067915}"/>
              </a:ext>
            </a:extLst>
          </p:cNvPr>
          <p:cNvCxnSpPr>
            <a:stCxn id="7" idx="0"/>
          </p:cNvCxnSpPr>
          <p:nvPr/>
        </p:nvCxnSpPr>
        <p:spPr>
          <a:xfrm flipV="1">
            <a:off x="3224932" y="2084164"/>
            <a:ext cx="1767692" cy="11648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E3C75E-F61C-4D2B-A824-DA2314D0F05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24932" y="4087603"/>
            <a:ext cx="1767692" cy="10962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90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31E94D-3C8B-4385-8FD4-A91211A89727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Natural loops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i="1" u="sng" dirty="0"/>
              <a:t>Definition</a:t>
            </a:r>
            <a:r>
              <a:rPr lang="en-US" altLang="en-US" dirty="0"/>
              <a:t>: A loop in a flow graph is a set of nodes </a:t>
            </a:r>
            <a:r>
              <a:rPr lang="en-US" altLang="en-US" i="1" dirty="0"/>
              <a:t>N</a:t>
            </a:r>
            <a:r>
              <a:rPr lang="en-US" altLang="en-US" dirty="0"/>
              <a:t> satisfying: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i="1" dirty="0"/>
              <a:t>N</a:t>
            </a:r>
            <a:r>
              <a:rPr lang="en-US" altLang="en-US" dirty="0"/>
              <a:t> has a single entry point (the “header”) that dominates every node in </a:t>
            </a:r>
            <a:r>
              <a:rPr lang="en-US" altLang="en-US" i="1" dirty="0"/>
              <a:t>N</a:t>
            </a:r>
            <a:r>
              <a:rPr lang="en-US" altLang="en-US" dirty="0"/>
              <a:t>; and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/>
              <a:t>each node in </a:t>
            </a:r>
            <a:r>
              <a:rPr lang="en-US" altLang="en-US" i="1" dirty="0"/>
              <a:t>N</a:t>
            </a:r>
            <a:r>
              <a:rPr lang="en-US" altLang="en-US" dirty="0"/>
              <a:t> is reachable from every other node in </a:t>
            </a:r>
            <a:r>
              <a:rPr lang="en-US" altLang="en-US" i="1" dirty="0"/>
              <a:t>N</a:t>
            </a:r>
            <a:r>
              <a:rPr lang="en-US" altLang="en-US" dirty="0"/>
              <a:t>.</a:t>
            </a:r>
          </a:p>
          <a:p>
            <a:pPr marL="1295400" lvl="2" indent="-381000" eaLnBrk="1" hangingPunct="1">
              <a:buFontTx/>
              <a:buNone/>
            </a:pPr>
            <a:endParaRPr lang="en-US" altLang="en-US" dirty="0"/>
          </a:p>
          <a:p>
            <a:pPr marL="533400" indent="-533400" eaLnBrk="1" hangingPunct="1">
              <a:buFontTx/>
              <a:buNone/>
            </a:pPr>
            <a:r>
              <a:rPr lang="en-US" altLang="en-US" i="1" u="sng" dirty="0"/>
              <a:t>Back edges</a:t>
            </a:r>
            <a:r>
              <a:rPr lang="en-US" altLang="en-US" dirty="0"/>
              <a:t>: 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dirty="0"/>
              <a:t>A back edge in a flow graph is an edge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dirty="0"/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b</a:t>
            </a:r>
            <a:r>
              <a:rPr lang="en-US" altLang="en-US" dirty="0"/>
              <a:t> where </a:t>
            </a:r>
            <a:r>
              <a:rPr lang="en-US" altLang="en-US" i="1" dirty="0">
                <a:latin typeface="Times New Roman" panose="02020603050405020304" pitchFamily="18" charset="0"/>
              </a:rPr>
              <a:t>b</a:t>
            </a:r>
            <a:r>
              <a:rPr lang="en-US" altLang="en-US" dirty="0"/>
              <a:t> dominates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13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64208"/>
            <a:ext cx="5212080" cy="4353490"/>
          </a:xfrm>
          <a:prstGeom prst="rect">
            <a:avLst/>
          </a:prstGeom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8CFAB1-7599-4536-8A4F-CABA7E5BB8C6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Examples of back edges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4191000" y="5760299"/>
            <a:ext cx="609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800600" y="5560244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edges</a:t>
            </a:r>
          </a:p>
        </p:txBody>
      </p:sp>
    </p:spTree>
    <p:extLst>
      <p:ext uri="{BB962C8B-B14F-4D97-AF65-F5344CB8AC3E}">
        <p14:creationId xmlns:p14="http://schemas.microsoft.com/office/powerpoint/2010/main" val="423014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5B44BE-5ACC-4500-BE96-086009CBBE34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Identifying natural loops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0936" y="1295399"/>
            <a:ext cx="7975023" cy="181494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i="1" u="sng" dirty="0"/>
              <a:t>Problem</a:t>
            </a:r>
            <a:r>
              <a:rPr lang="en-US" altLang="en-US" dirty="0"/>
              <a:t>: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dirty="0"/>
              <a:t>Given a flow graph G and a back edge </a:t>
            </a:r>
            <a:r>
              <a:rPr lang="en-US" altLang="en-US" i="1" dirty="0">
                <a:latin typeface="Times New Roman" panose="02020603050405020304" pitchFamily="18" charset="0"/>
              </a:rPr>
              <a:t>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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dirty="0"/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b</a:t>
            </a:r>
            <a:r>
              <a:rPr lang="en-US" altLang="en-US" dirty="0"/>
              <a:t> in G, find the natural loop associated with </a:t>
            </a:r>
            <a:r>
              <a:rPr lang="en-US" altLang="en-US" i="1" dirty="0">
                <a:latin typeface="Times New Roman" panose="02020603050405020304" pitchFamily="18" charset="0"/>
              </a:rPr>
              <a:t>e</a:t>
            </a:r>
            <a:endParaRPr lang="en-US" altLang="en-US" dirty="0"/>
          </a:p>
          <a:p>
            <a:pPr eaLnBrk="1" hangingPunct="1">
              <a:spcAft>
                <a:spcPts val="0"/>
              </a:spcAft>
              <a:buFontTx/>
              <a:buNone/>
            </a:pPr>
            <a:r>
              <a:rPr lang="en-US" altLang="en-US" i="1" u="sng" dirty="0"/>
              <a:t>Algorithm:</a:t>
            </a:r>
          </a:p>
          <a:p>
            <a:pPr eaLnBrk="1" hangingPunct="1">
              <a:buFontTx/>
              <a:buNone/>
            </a:pPr>
            <a:endParaRPr lang="en-US" altLang="en-US" sz="2400" i="1" u="sng" dirty="0"/>
          </a:p>
        </p:txBody>
      </p:sp>
      <p:graphicFrame>
        <p:nvGraphicFramePr>
          <p:cNvPr id="165925" name="Group 37"/>
          <p:cNvGraphicFramePr>
            <a:graphicFrameLocks noGrp="1"/>
          </p:cNvGraphicFramePr>
          <p:nvPr>
            <p:ph sz="half" idx="2"/>
          </p:nvPr>
        </p:nvGraphicFramePr>
        <p:xfrm>
          <a:off x="647700" y="3200400"/>
          <a:ext cx="7848600" cy="2971800"/>
        </p:xfrm>
        <a:graphic>
          <a:graphicData uri="http://schemas.openxmlformats.org/drawingml/2006/table">
            <a:tbl>
              <a:tblPr/>
              <a:tblGrid>
                <a:gridCol w="393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3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NULL;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loop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{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insert(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loop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while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 empty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pop(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each predecessor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of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insert(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loop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0" marR="0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procedure insert(node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nodeset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if (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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  <a:sym typeface="Symbol" pitchFamily="18" charset="2"/>
                        </a:rPr>
                        <a:t>L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         add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to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  <a:sym typeface="Symbol" pitchFamily="18" charset="2"/>
                        </a:rPr>
                        <a:t>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         push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on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stack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0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87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23</a:t>
            </a:fld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8AFE45-68E7-4499-AD7D-6CD344B2466A}"/>
              </a:ext>
            </a:extLst>
          </p:cNvPr>
          <p:cNvSpPr/>
          <p:nvPr/>
        </p:nvSpPr>
        <p:spPr>
          <a:xfrm>
            <a:off x="6993321" y="1949283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1D0246-8711-444B-AE35-E104EDC5ABF6}"/>
              </a:ext>
            </a:extLst>
          </p:cNvPr>
          <p:cNvCxnSpPr>
            <a:endCxn id="27" idx="0"/>
          </p:cNvCxnSpPr>
          <p:nvPr/>
        </p:nvCxnSpPr>
        <p:spPr>
          <a:xfrm>
            <a:off x="7176201" y="1775863"/>
            <a:ext cx="0" cy="173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3DCCE2-1358-4BE6-B8D8-6D5031336A05}"/>
              </a:ext>
            </a:extLst>
          </p:cNvPr>
          <p:cNvSpPr/>
          <p:nvPr/>
        </p:nvSpPr>
        <p:spPr>
          <a:xfrm>
            <a:off x="6993058" y="2862190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27AEDD-8496-4571-BA10-D359CF3B507D}"/>
              </a:ext>
            </a:extLst>
          </p:cNvPr>
          <p:cNvSpPr/>
          <p:nvPr/>
        </p:nvSpPr>
        <p:spPr>
          <a:xfrm>
            <a:off x="6474805" y="3559349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4B125B-2EF0-463E-99D8-88F77CDF0B12}"/>
              </a:ext>
            </a:extLst>
          </p:cNvPr>
          <p:cNvSpPr/>
          <p:nvPr/>
        </p:nvSpPr>
        <p:spPr>
          <a:xfrm>
            <a:off x="6993058" y="4271904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DDCB32-5CAE-477B-B7EB-58B26042A264}"/>
              </a:ext>
            </a:extLst>
          </p:cNvPr>
          <p:cNvCxnSpPr>
            <a:cxnSpLocks/>
            <a:stCxn id="32" idx="3"/>
            <a:endCxn id="35" idx="7"/>
          </p:cNvCxnSpPr>
          <p:nvPr/>
        </p:nvCxnSpPr>
        <p:spPr>
          <a:xfrm flipH="1">
            <a:off x="6787001" y="3174386"/>
            <a:ext cx="259621" cy="438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3F8174-75E4-4675-8874-1371603A9D68}"/>
              </a:ext>
            </a:extLst>
          </p:cNvPr>
          <p:cNvCxnSpPr>
            <a:cxnSpLocks/>
            <a:stCxn id="32" idx="4"/>
            <a:endCxn id="37" idx="0"/>
          </p:cNvCxnSpPr>
          <p:nvPr/>
        </p:nvCxnSpPr>
        <p:spPr>
          <a:xfrm>
            <a:off x="7175938" y="3227950"/>
            <a:ext cx="0" cy="1043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A4933B-6CF6-4B0C-9385-579912AD8875}"/>
              </a:ext>
            </a:extLst>
          </p:cNvPr>
          <p:cNvCxnSpPr>
            <a:cxnSpLocks/>
            <a:stCxn id="37" idx="1"/>
            <a:endCxn id="35" idx="5"/>
          </p:cNvCxnSpPr>
          <p:nvPr/>
        </p:nvCxnSpPr>
        <p:spPr>
          <a:xfrm flipH="1" flipV="1">
            <a:off x="6787001" y="3871545"/>
            <a:ext cx="259621" cy="45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EDA14AB-CC2C-4786-804C-3ECC1004C32D}"/>
              </a:ext>
            </a:extLst>
          </p:cNvPr>
          <p:cNvSpPr/>
          <p:nvPr/>
        </p:nvSpPr>
        <p:spPr>
          <a:xfrm>
            <a:off x="7351909" y="2986455"/>
            <a:ext cx="827693" cy="1497724"/>
          </a:xfrm>
          <a:custGeom>
            <a:avLst/>
            <a:gdLst>
              <a:gd name="connsiteX0" fmla="*/ 7883 w 827693"/>
              <a:gd name="connsiteY0" fmla="*/ 1497724 h 1497724"/>
              <a:gd name="connsiteX1" fmla="*/ 827690 w 827693"/>
              <a:gd name="connsiteY1" fmla="*/ 717331 h 1497724"/>
              <a:gd name="connsiteX2" fmla="*/ 0 w 827693"/>
              <a:gd name="connsiteY2" fmla="*/ 0 h 14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693" h="1497724">
                <a:moveTo>
                  <a:pt x="7883" y="1497724"/>
                </a:moveTo>
                <a:cubicBezTo>
                  <a:pt x="418443" y="1232338"/>
                  <a:pt x="829004" y="966952"/>
                  <a:pt x="827690" y="717331"/>
                </a:cubicBezTo>
                <a:cubicBezTo>
                  <a:pt x="826376" y="467710"/>
                  <a:pt x="413188" y="23385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A3878ECC-71C9-467C-B0E2-5B55530897E1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416818"/>
            <a:ext cx="4101360" cy="476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400" dirty="0"/>
              <a:t>What are the back edges in this graph?</a:t>
            </a:r>
            <a:endParaRPr lang="en-US" alt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For each back edge: which vertices are in its natural loop?</a:t>
            </a:r>
            <a:endParaRPr lang="en-US" alt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9408CEE-F25F-43D5-A8B7-3C52A9A6EF5E}"/>
              </a:ext>
            </a:extLst>
          </p:cNvPr>
          <p:cNvSpPr/>
          <p:nvPr/>
        </p:nvSpPr>
        <p:spPr>
          <a:xfrm>
            <a:off x="6097303" y="2242645"/>
            <a:ext cx="914411" cy="2183524"/>
          </a:xfrm>
          <a:custGeom>
            <a:avLst/>
            <a:gdLst>
              <a:gd name="connsiteX0" fmla="*/ 914411 w 914411"/>
              <a:gd name="connsiteY0" fmla="*/ 0 h 2183524"/>
              <a:gd name="connsiteX1" fmla="*/ 11 w 914411"/>
              <a:gd name="connsiteY1" fmla="*/ 1182414 h 2183524"/>
              <a:gd name="connsiteX2" fmla="*/ 898645 w 914411"/>
              <a:gd name="connsiteY2" fmla="*/ 2183524 h 218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11" h="2183524">
                <a:moveTo>
                  <a:pt x="914411" y="0"/>
                </a:moveTo>
                <a:cubicBezTo>
                  <a:pt x="458525" y="409246"/>
                  <a:pt x="2639" y="818493"/>
                  <a:pt x="11" y="1182414"/>
                </a:cubicBezTo>
                <a:cubicBezTo>
                  <a:pt x="-2617" y="1546335"/>
                  <a:pt x="448014" y="1864929"/>
                  <a:pt x="898645" y="218352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24</a:t>
            </a:fld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8AFE45-68E7-4499-AD7D-6CD344B2466A}"/>
              </a:ext>
            </a:extLst>
          </p:cNvPr>
          <p:cNvSpPr/>
          <p:nvPr/>
        </p:nvSpPr>
        <p:spPr>
          <a:xfrm>
            <a:off x="6835666" y="2674497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1D0246-8711-444B-AE35-E104EDC5ABF6}"/>
              </a:ext>
            </a:extLst>
          </p:cNvPr>
          <p:cNvCxnSpPr>
            <a:endCxn id="27" idx="0"/>
          </p:cNvCxnSpPr>
          <p:nvPr/>
        </p:nvCxnSpPr>
        <p:spPr>
          <a:xfrm>
            <a:off x="7018546" y="2501077"/>
            <a:ext cx="0" cy="173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3DCCE2-1358-4BE6-B8D8-6D5031336A05}"/>
              </a:ext>
            </a:extLst>
          </p:cNvPr>
          <p:cNvSpPr/>
          <p:nvPr/>
        </p:nvSpPr>
        <p:spPr>
          <a:xfrm>
            <a:off x="7678858" y="3658487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27AEDD-8496-4571-BA10-D359CF3B507D}"/>
              </a:ext>
            </a:extLst>
          </p:cNvPr>
          <p:cNvSpPr/>
          <p:nvPr/>
        </p:nvSpPr>
        <p:spPr>
          <a:xfrm>
            <a:off x="6052297" y="3685572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3F8174-75E4-4675-8874-1371603A9D68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 flipH="1">
            <a:off x="6235177" y="2986693"/>
            <a:ext cx="654053" cy="69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">
            <a:extLst>
              <a:ext uri="{FF2B5EF4-FFF2-40B4-BE49-F238E27FC236}">
                <a16:creationId xmlns:a16="http://schemas.microsoft.com/office/drawing/2014/main" id="{A3878ECC-71C9-467C-B0E2-5B55530897E1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2542190"/>
            <a:ext cx="4101360" cy="363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400" dirty="0"/>
              <a:t>What are the back edges in this graph?</a:t>
            </a:r>
            <a:endParaRPr lang="en-US" alt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For each back edge: which vertices are in its natural loop?</a:t>
            </a:r>
            <a:endParaRPr lang="en-US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27C5F3-B137-476F-8C34-26DFED750122}"/>
              </a:ext>
            </a:extLst>
          </p:cNvPr>
          <p:cNvSpPr/>
          <p:nvPr/>
        </p:nvSpPr>
        <p:spPr>
          <a:xfrm>
            <a:off x="6835666" y="4591280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778BAE9-CF59-4930-8FC4-45068B5E0F39}"/>
              </a:ext>
            </a:extLst>
          </p:cNvPr>
          <p:cNvSpPr/>
          <p:nvPr/>
        </p:nvSpPr>
        <p:spPr>
          <a:xfrm>
            <a:off x="6349562" y="3440824"/>
            <a:ext cx="1387366" cy="260131"/>
          </a:xfrm>
          <a:custGeom>
            <a:avLst/>
            <a:gdLst>
              <a:gd name="connsiteX0" fmla="*/ 0 w 1387366"/>
              <a:gd name="connsiteY0" fmla="*/ 260131 h 260131"/>
              <a:gd name="connsiteX1" fmla="*/ 614855 w 1387366"/>
              <a:gd name="connsiteY1" fmla="*/ 0 h 260131"/>
              <a:gd name="connsiteX2" fmla="*/ 1387366 w 1387366"/>
              <a:gd name="connsiteY2" fmla="*/ 260131 h 26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7366" h="260131">
                <a:moveTo>
                  <a:pt x="0" y="260131"/>
                </a:moveTo>
                <a:cubicBezTo>
                  <a:pt x="191813" y="130065"/>
                  <a:pt x="383627" y="0"/>
                  <a:pt x="614855" y="0"/>
                </a:cubicBezTo>
                <a:cubicBezTo>
                  <a:pt x="846083" y="0"/>
                  <a:pt x="1116724" y="130065"/>
                  <a:pt x="1387366" y="26013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0E6A6C3-CFB1-4F0C-821A-2921AE1C2E8B}"/>
              </a:ext>
            </a:extLst>
          </p:cNvPr>
          <p:cNvSpPr/>
          <p:nvPr/>
        </p:nvSpPr>
        <p:spPr>
          <a:xfrm>
            <a:off x="6349562" y="3961086"/>
            <a:ext cx="1371600" cy="260130"/>
          </a:xfrm>
          <a:custGeom>
            <a:avLst/>
            <a:gdLst>
              <a:gd name="connsiteX0" fmla="*/ 1371600 w 1371600"/>
              <a:gd name="connsiteY0" fmla="*/ 0 h 189986"/>
              <a:gd name="connsiteX1" fmla="*/ 748862 w 1371600"/>
              <a:gd name="connsiteY1" fmla="*/ 189186 h 189986"/>
              <a:gd name="connsiteX2" fmla="*/ 0 w 1371600"/>
              <a:gd name="connsiteY2" fmla="*/ 55180 h 18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189986">
                <a:moveTo>
                  <a:pt x="1371600" y="0"/>
                </a:moveTo>
                <a:cubicBezTo>
                  <a:pt x="1174531" y="89994"/>
                  <a:pt x="977462" y="179989"/>
                  <a:pt x="748862" y="189186"/>
                </a:cubicBezTo>
                <a:cubicBezTo>
                  <a:pt x="520262" y="198383"/>
                  <a:pt x="260131" y="126781"/>
                  <a:pt x="0" y="5518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199A85-B9AA-4EF9-AD20-366ED70C677D}"/>
              </a:ext>
            </a:extLst>
          </p:cNvPr>
          <p:cNvCxnSpPr>
            <a:cxnSpLocks/>
            <a:stCxn id="27" idx="5"/>
            <a:endCxn id="32" idx="0"/>
          </p:cNvCxnSpPr>
          <p:nvPr/>
        </p:nvCxnSpPr>
        <p:spPr>
          <a:xfrm>
            <a:off x="7147862" y="2986693"/>
            <a:ext cx="713876" cy="67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6AA955-6156-4DA1-A81B-257A90ACA6C7}"/>
              </a:ext>
            </a:extLst>
          </p:cNvPr>
          <p:cNvCxnSpPr>
            <a:cxnSpLocks/>
            <a:stCxn id="35" idx="4"/>
            <a:endCxn id="15" idx="1"/>
          </p:cNvCxnSpPr>
          <p:nvPr/>
        </p:nvCxnSpPr>
        <p:spPr>
          <a:xfrm>
            <a:off x="6235177" y="4051332"/>
            <a:ext cx="654053" cy="59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901A38-7CF7-4E76-9F1F-7223C472CC2F}"/>
              </a:ext>
            </a:extLst>
          </p:cNvPr>
          <p:cNvCxnSpPr>
            <a:cxnSpLocks/>
            <a:stCxn id="32" idx="4"/>
            <a:endCxn id="15" idx="7"/>
          </p:cNvCxnSpPr>
          <p:nvPr/>
        </p:nvCxnSpPr>
        <p:spPr>
          <a:xfrm flipH="1">
            <a:off x="7147862" y="4024247"/>
            <a:ext cx="713876" cy="620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25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042249"/>
            <a:ext cx="7886700" cy="2528774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b="1" cap="small" dirty="0">
                <a:solidFill>
                  <a:srgbClr val="CC3300"/>
                </a:solidFill>
              </a:rPr>
              <a:t>Data flow analysis</a:t>
            </a:r>
            <a:endParaRPr lang="en-US" sz="3600" b="1" cap="small" dirty="0">
              <a:solidFill>
                <a:srgbClr val="CC33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88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928C81-C41D-4A3B-A6ED-DC9E8E7D78B9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Dataflow analysis: goals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infer invariants about the runtime behavior of programs</a:t>
            </a:r>
          </a:p>
          <a:p>
            <a:pPr lvl="1" eaLnBrk="1" hangingPunct="1"/>
            <a:r>
              <a:rPr lang="en-US" altLang="en-US" i="1" dirty="0">
                <a:solidFill>
                  <a:srgbClr val="0070C0"/>
                </a:solidFill>
              </a:rPr>
              <a:t>“what must be true, for any possible execution, whenever control reaches this point in the code?” 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this information is then used for various purposes, e.g., optimizing transformations, security analyses, ...</a:t>
            </a:r>
          </a:p>
          <a:p>
            <a:pPr eaLnBrk="1" hangingPunct="1"/>
            <a:r>
              <a:rPr lang="en-US" altLang="en-US" dirty="0"/>
              <a:t>Criteria:</a:t>
            </a:r>
          </a:p>
          <a:p>
            <a:pPr lvl="1" eaLnBrk="1" hangingPunct="1"/>
            <a:r>
              <a:rPr lang="en-US" altLang="en-US" dirty="0"/>
              <a:t>must be “safe,” i.e., must take into account all possible executions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620520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27F760-412D-4920-AF13-2A4370CF3B86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960120"/>
          </a:xfrm>
        </p:spPr>
        <p:txBody>
          <a:bodyPr tIns="0" bIns="0">
            <a:normAutofit fontScale="90000"/>
          </a:bodyPr>
          <a:lstStyle/>
          <a:p>
            <a:pPr eaLnBrk="1" hangingPunct="1"/>
            <a:r>
              <a:rPr lang="en-US" altLang="en-US" dirty="0"/>
              <a:t>Analysis and optimization: organization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029200" y="3276600"/>
            <a:ext cx="19812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DF6BC-A9A6-4185-B53F-384D39DC72A3}"/>
              </a:ext>
            </a:extLst>
          </p:cNvPr>
          <p:cNvSpPr/>
          <p:nvPr/>
        </p:nvSpPr>
        <p:spPr>
          <a:xfrm>
            <a:off x="2377439" y="1418436"/>
            <a:ext cx="1694986" cy="838571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2EED6F-9A98-4A92-8165-AE2F9F6CA783}"/>
              </a:ext>
            </a:extLst>
          </p:cNvPr>
          <p:cNvSpPr/>
          <p:nvPr/>
        </p:nvSpPr>
        <p:spPr>
          <a:xfrm>
            <a:off x="2377439" y="3249032"/>
            <a:ext cx="1694986" cy="838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code optimizer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52C26-715A-4296-B1D5-D05773D2D8F3}"/>
              </a:ext>
            </a:extLst>
          </p:cNvPr>
          <p:cNvSpPr/>
          <p:nvPr/>
        </p:nvSpPr>
        <p:spPr>
          <a:xfrm>
            <a:off x="2377439" y="5020278"/>
            <a:ext cx="1694986" cy="838571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code 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7D7420-9137-48FF-9D7A-C66146EEEB07}"/>
              </a:ext>
            </a:extLst>
          </p:cNvPr>
          <p:cNvSpPr/>
          <p:nvPr/>
        </p:nvSpPr>
        <p:spPr>
          <a:xfrm>
            <a:off x="4992771" y="2084164"/>
            <a:ext cx="1800552" cy="690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control flow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2D07D8-90B2-4627-A0E1-415DD7D9BF3E}"/>
              </a:ext>
            </a:extLst>
          </p:cNvPr>
          <p:cNvSpPr/>
          <p:nvPr/>
        </p:nvSpPr>
        <p:spPr>
          <a:xfrm>
            <a:off x="4992624" y="3323187"/>
            <a:ext cx="1800552" cy="690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data flow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523AB9-84EA-4C08-897A-8CFE27BA435E}"/>
              </a:ext>
            </a:extLst>
          </p:cNvPr>
          <p:cNvSpPr/>
          <p:nvPr/>
        </p:nvSpPr>
        <p:spPr>
          <a:xfrm>
            <a:off x="4992771" y="4493571"/>
            <a:ext cx="1800552" cy="690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code transformations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15BABF-CC88-4E17-A578-F013166B8F8B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3224932" y="2257007"/>
            <a:ext cx="0" cy="99202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9D0BF-D6E0-4E5C-BD94-941C30B511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24932" y="4087603"/>
            <a:ext cx="0" cy="93267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27E733-BA7C-4DE5-B055-FDE0963AEBA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5892900" y="2774424"/>
            <a:ext cx="147" cy="54876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AAD96B-0A0B-4925-B562-97DE319890B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892900" y="4013447"/>
            <a:ext cx="147" cy="4801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64885F-9514-42C3-885A-DAD80B067915}"/>
              </a:ext>
            </a:extLst>
          </p:cNvPr>
          <p:cNvCxnSpPr>
            <a:stCxn id="7" idx="0"/>
          </p:cNvCxnSpPr>
          <p:nvPr/>
        </p:nvCxnSpPr>
        <p:spPr>
          <a:xfrm flipV="1">
            <a:off x="3224932" y="2084164"/>
            <a:ext cx="1767692" cy="11648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E3C75E-F61C-4D2B-A824-DA2314D0F05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24932" y="4087603"/>
            <a:ext cx="1767692" cy="10962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93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Dataflow Analysis Landscape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4CBA-19DA-470D-8AA0-3F25A8ED19E6}" type="slidenum">
              <a:rPr lang="en-US" altLang="en-US" smtClean="0"/>
              <a:pPr/>
              <a:t>28</a:t>
            </a:fld>
            <a:endParaRPr lang="en-US" alt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828800" y="5257800"/>
            <a:ext cx="5867400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1828800" y="1676400"/>
            <a:ext cx="0" cy="358140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698828" y="505774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1064" y="1301659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tracking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8914" y="5351331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07156" y="5351403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0321" y="530657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inter-procedural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448" y="4030110"/>
            <a:ext cx="114005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flow-</a:t>
            </a:r>
          </a:p>
          <a:p>
            <a:r>
              <a:rPr lang="en-US" sz="1600" dirty="0"/>
              <a:t>insensitive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796" y="2197590"/>
            <a:ext cx="98135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flow-</a:t>
            </a:r>
          </a:p>
          <a:p>
            <a:r>
              <a:rPr lang="en-US" sz="1600" dirty="0"/>
              <a:t>sensitive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726911" y="5143500"/>
            <a:ext cx="0" cy="22860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581987" y="5143500"/>
            <a:ext cx="0" cy="22860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400800" y="5147229"/>
            <a:ext cx="0" cy="22860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1821065" y="4232820"/>
            <a:ext cx="0" cy="22860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1821065" y="2400300"/>
            <a:ext cx="0" cy="22860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2286000" y="2362200"/>
            <a:ext cx="4114799" cy="25146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lgDash"/>
            <a:round/>
            <a:headEnd type="none" w="med" len="med"/>
            <a:tailEnd type="stealth" w="lg" len="lg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400799" y="1977479"/>
            <a:ext cx="1212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cost,</a:t>
            </a:r>
          </a:p>
          <a:p>
            <a:r>
              <a:rPr lang="en-US" dirty="0"/>
              <a:t>precision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3F463-7D89-4FE3-94D9-38E5D78467CE}"/>
              </a:ext>
            </a:extLst>
          </p:cNvPr>
          <p:cNvSpPr txBox="1"/>
          <p:nvPr/>
        </p:nvSpPr>
        <p:spPr>
          <a:xfrm>
            <a:off x="579796" y="2681100"/>
            <a:ext cx="118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considers instruction order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3B47CC-8782-440F-AC05-B18998BC883E}"/>
              </a:ext>
            </a:extLst>
          </p:cNvPr>
          <p:cNvSpPr txBox="1"/>
          <p:nvPr/>
        </p:nvSpPr>
        <p:spPr>
          <a:xfrm>
            <a:off x="579796" y="4609396"/>
            <a:ext cx="118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does not consider instruction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89190F-77FA-482E-9A05-91EEA078C4A6}"/>
              </a:ext>
            </a:extLst>
          </p:cNvPr>
          <p:cNvSpPr txBox="1"/>
          <p:nvPr/>
        </p:nvSpPr>
        <p:spPr>
          <a:xfrm>
            <a:off x="2274176" y="5654762"/>
            <a:ext cx="1183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basic block 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E4889A-46B9-4B6C-9E69-AD081CEF0B14}"/>
              </a:ext>
            </a:extLst>
          </p:cNvPr>
          <p:cNvSpPr txBox="1"/>
          <p:nvPr/>
        </p:nvSpPr>
        <p:spPr>
          <a:xfrm>
            <a:off x="4042542" y="5689885"/>
            <a:ext cx="1183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function level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5499CC-461C-49AD-80F3-A2FA853F1231}"/>
              </a:ext>
            </a:extLst>
          </p:cNvPr>
          <p:cNvSpPr txBox="1"/>
          <p:nvPr/>
        </p:nvSpPr>
        <p:spPr>
          <a:xfrm>
            <a:off x="5823434" y="5588294"/>
            <a:ext cx="1183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across function boundaries</a:t>
            </a:r>
          </a:p>
        </p:txBody>
      </p:sp>
    </p:spTree>
    <p:extLst>
      <p:ext uri="{BB962C8B-B14F-4D97-AF65-F5344CB8AC3E}">
        <p14:creationId xmlns:p14="http://schemas.microsoft.com/office/powerpoint/2010/main" val="351213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E2978D-0EDE-4232-83E9-F7557AD6FCC7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Global dataflow analysis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up equations relating properties at different program points in terms of properties at other “nearby” points.</a:t>
            </a:r>
          </a:p>
          <a:p>
            <a:pPr lvl="1" eaLnBrk="1" hangingPunct="1">
              <a:buFontTx/>
              <a:buNone/>
            </a:pPr>
            <a:r>
              <a:rPr lang="en-US" altLang="en-US" sz="2800"/>
              <a:t>Usually, </a:t>
            </a:r>
            <a:r>
              <a:rPr lang="en-US" altLang="en-US"/>
              <a:t>for each block B:</a:t>
            </a:r>
            <a:endParaRPr lang="en-US" altLang="en-US" sz="2800"/>
          </a:p>
          <a:p>
            <a:pPr lvl="1" eaLnBrk="1" hangingPunct="1"/>
            <a:r>
              <a:rPr lang="en-US" altLang="en-US"/>
              <a:t>one equation expresses how the property is affected by the instructions in B;</a:t>
            </a:r>
          </a:p>
          <a:p>
            <a:pPr lvl="1" eaLnBrk="1" hangingPunct="1"/>
            <a:r>
              <a:rPr lang="en-US" altLang="en-US"/>
              <a:t>one equation captures the effect of the flow of values across basic block boundaries.</a:t>
            </a:r>
          </a:p>
          <a:p>
            <a:pPr lvl="3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We then solve these equations iteratively.</a:t>
            </a:r>
          </a:p>
        </p:txBody>
      </p:sp>
    </p:spTree>
    <p:extLst>
      <p:ext uri="{BB962C8B-B14F-4D97-AF65-F5344CB8AC3E}">
        <p14:creationId xmlns:p14="http://schemas.microsoft.com/office/powerpoint/2010/main" val="205998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528774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Background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0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528774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Analysis </a:t>
            </a:r>
            <a:r>
              <a:rPr lang="en-US" sz="5400" dirty="0"/>
              <a:t>1</a:t>
            </a:r>
            <a:br>
              <a:rPr lang="en-US" sz="5400" i="1" dirty="0"/>
            </a:br>
            <a:r>
              <a:rPr lang="en-US" sz="5400" i="1" dirty="0"/>
              <a:t>Reaching definitions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66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4421" y="3126843"/>
            <a:ext cx="1371600" cy="9144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x = y+1</a:t>
            </a:r>
          </a:p>
          <a:p>
            <a:pPr algn="ctr"/>
            <a:r>
              <a:rPr lang="en-US" sz="2000" dirty="0"/>
              <a:t>y = 2*y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4421" y="1626894"/>
            <a:ext cx="1371600" cy="100445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x = …</a:t>
            </a:r>
          </a:p>
          <a:p>
            <a:pPr algn="ctr"/>
            <a:r>
              <a:rPr lang="en-US" sz="2000" dirty="0"/>
              <a:t>y =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4421" y="4536738"/>
            <a:ext cx="1371600" cy="9144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u = </a:t>
            </a:r>
            <a:r>
              <a:rPr lang="en-US" sz="2800" dirty="0" err="1"/>
              <a:t>x+y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2110221" y="2631348"/>
            <a:ext cx="0" cy="49549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8" idx="0"/>
          </p:cNvCxnSpPr>
          <p:nvPr/>
        </p:nvCxnSpPr>
        <p:spPr>
          <a:xfrm>
            <a:off x="2110221" y="4041243"/>
            <a:ext cx="0" cy="49549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057833" y="4775924"/>
            <a:ext cx="588819" cy="512618"/>
          </a:xfrm>
          <a:prstGeom prst="ellips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63492" y="2164555"/>
            <a:ext cx="301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instruction(s) could have assigned to x and y at this point?</a:t>
            </a:r>
          </a:p>
        </p:txBody>
      </p:sp>
      <p:sp>
        <p:nvSpPr>
          <p:cNvPr id="26" name="Left Brace 25"/>
          <p:cNvSpPr/>
          <p:nvPr/>
        </p:nvSpPr>
        <p:spPr>
          <a:xfrm>
            <a:off x="5527964" y="2355273"/>
            <a:ext cx="173183" cy="855712"/>
          </a:xfrm>
          <a:prstGeom prst="leftBrace">
            <a:avLst>
              <a:gd name="adj1" fmla="val 23867"/>
              <a:gd name="adj2" fmla="val 50000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01147" y="3793609"/>
            <a:ext cx="301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assignments to x and y "reach" this point?</a:t>
            </a:r>
          </a:p>
        </p:txBody>
      </p:sp>
      <p:sp>
        <p:nvSpPr>
          <p:cNvPr id="30" name="TextBox 29"/>
          <p:cNvSpPr txBox="1"/>
          <p:nvPr/>
        </p:nvSpPr>
        <p:spPr>
          <a:xfrm rot="5400000">
            <a:off x="7061365" y="338154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</a:t>
            </a:r>
            <a:endParaRPr lang="en-US" sz="3200" dirty="0"/>
          </a:p>
        </p:txBody>
      </p:sp>
      <p:sp>
        <p:nvSpPr>
          <p:cNvPr id="53" name="Freeform 52"/>
          <p:cNvSpPr/>
          <p:nvPr/>
        </p:nvSpPr>
        <p:spPr>
          <a:xfrm>
            <a:off x="2195041" y="2898744"/>
            <a:ext cx="987507" cy="1401564"/>
          </a:xfrm>
          <a:custGeom>
            <a:avLst/>
            <a:gdLst>
              <a:gd name="connsiteX0" fmla="*/ 3672 w 987507"/>
              <a:gd name="connsiteY0" fmla="*/ 1154204 h 1401564"/>
              <a:gd name="connsiteX1" fmla="*/ 591238 w 987507"/>
              <a:gd name="connsiteY1" fmla="*/ 1400247 h 1401564"/>
              <a:gd name="connsiteX2" fmla="*/ 940106 w 987507"/>
              <a:gd name="connsiteY2" fmla="*/ 1058724 h 1401564"/>
              <a:gd name="connsiteX3" fmla="*/ 947451 w 987507"/>
              <a:gd name="connsiteY3" fmla="*/ 316922 h 1401564"/>
              <a:gd name="connsiteX4" fmla="*/ 598583 w 987507"/>
              <a:gd name="connsiteY4" fmla="*/ 1105 h 1401564"/>
              <a:gd name="connsiteX5" fmla="*/ 0 w 987507"/>
              <a:gd name="connsiteY5" fmla="*/ 232459 h 140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7507" h="1401564">
                <a:moveTo>
                  <a:pt x="3672" y="1154204"/>
                </a:moveTo>
                <a:cubicBezTo>
                  <a:pt x="219419" y="1285182"/>
                  <a:pt x="435166" y="1416160"/>
                  <a:pt x="591238" y="1400247"/>
                </a:cubicBezTo>
                <a:cubicBezTo>
                  <a:pt x="747310" y="1384334"/>
                  <a:pt x="880737" y="1239278"/>
                  <a:pt x="940106" y="1058724"/>
                </a:cubicBezTo>
                <a:cubicBezTo>
                  <a:pt x="999475" y="878170"/>
                  <a:pt x="1004372" y="493192"/>
                  <a:pt x="947451" y="316922"/>
                </a:cubicBezTo>
                <a:cubicBezTo>
                  <a:pt x="890531" y="140652"/>
                  <a:pt x="756492" y="15182"/>
                  <a:pt x="598583" y="1105"/>
                </a:cubicBezTo>
                <a:cubicBezTo>
                  <a:pt x="440675" y="-12972"/>
                  <a:pt x="220337" y="109743"/>
                  <a:pt x="0" y="23245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2646218" y="2791691"/>
            <a:ext cx="2701637" cy="2239357"/>
          </a:xfrm>
          <a:custGeom>
            <a:avLst/>
            <a:gdLst>
              <a:gd name="connsiteX0" fmla="*/ 0 w 2701637"/>
              <a:gd name="connsiteY0" fmla="*/ 2237509 h 2239357"/>
              <a:gd name="connsiteX1" fmla="*/ 1939637 w 2701637"/>
              <a:gd name="connsiteY1" fmla="*/ 2029691 h 2239357"/>
              <a:gd name="connsiteX2" fmla="*/ 1870364 w 2701637"/>
              <a:gd name="connsiteY2" fmla="*/ 921327 h 2239357"/>
              <a:gd name="connsiteX3" fmla="*/ 2701637 w 2701637"/>
              <a:gd name="connsiteY3" fmla="*/ 0 h 223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1637" h="2239357">
                <a:moveTo>
                  <a:pt x="0" y="2237509"/>
                </a:moveTo>
                <a:cubicBezTo>
                  <a:pt x="813955" y="2243282"/>
                  <a:pt x="1627910" y="2249055"/>
                  <a:pt x="1939637" y="2029691"/>
                </a:cubicBezTo>
                <a:cubicBezTo>
                  <a:pt x="2251364" y="1810327"/>
                  <a:pt x="1743364" y="1259609"/>
                  <a:pt x="1870364" y="921327"/>
                </a:cubicBezTo>
                <a:cubicBezTo>
                  <a:pt x="1997364" y="583045"/>
                  <a:pt x="2349500" y="291522"/>
                  <a:pt x="2701637" y="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 animBg="1"/>
      <p:bldP spid="29" grpId="0"/>
      <p:bldP spid="30" grpId="0"/>
      <p:bldP spid="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4421" y="3126843"/>
            <a:ext cx="1371600" cy="9144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x = y+1</a:t>
            </a:r>
          </a:p>
          <a:p>
            <a:pPr algn="ctr"/>
            <a:r>
              <a:rPr lang="en-US" sz="2000" dirty="0"/>
              <a:t>y = 2*y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4421" y="1626894"/>
            <a:ext cx="1371600" cy="100445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x = …</a:t>
            </a:r>
          </a:p>
          <a:p>
            <a:pPr algn="ctr"/>
            <a:r>
              <a:rPr lang="en-US" sz="2000" dirty="0"/>
              <a:t>y =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4421" y="4536738"/>
            <a:ext cx="1371600" cy="9144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u = </a:t>
            </a:r>
            <a:r>
              <a:rPr lang="en-US" sz="2800" dirty="0" err="1"/>
              <a:t>x+y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2110221" y="2631348"/>
            <a:ext cx="0" cy="49549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8" idx="0"/>
          </p:cNvCxnSpPr>
          <p:nvPr/>
        </p:nvCxnSpPr>
        <p:spPr>
          <a:xfrm>
            <a:off x="2110221" y="4041243"/>
            <a:ext cx="0" cy="49549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057833" y="4775924"/>
            <a:ext cx="588819" cy="512618"/>
          </a:xfrm>
          <a:prstGeom prst="ellips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63492" y="2164555"/>
            <a:ext cx="301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instruction(s) could have assigned to x and y at this point?</a:t>
            </a:r>
          </a:p>
        </p:txBody>
      </p:sp>
      <p:sp>
        <p:nvSpPr>
          <p:cNvPr id="26" name="Left Brace 25"/>
          <p:cNvSpPr/>
          <p:nvPr/>
        </p:nvSpPr>
        <p:spPr>
          <a:xfrm>
            <a:off x="5527964" y="2355273"/>
            <a:ext cx="173183" cy="855712"/>
          </a:xfrm>
          <a:prstGeom prst="leftBrace">
            <a:avLst>
              <a:gd name="adj1" fmla="val 23867"/>
              <a:gd name="adj2" fmla="val 50000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01147" y="3793609"/>
            <a:ext cx="301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assignments to x and y "reach" this point?</a:t>
            </a:r>
          </a:p>
        </p:txBody>
      </p:sp>
      <p:sp>
        <p:nvSpPr>
          <p:cNvPr id="30" name="TextBox 29"/>
          <p:cNvSpPr txBox="1"/>
          <p:nvPr/>
        </p:nvSpPr>
        <p:spPr>
          <a:xfrm rot="5400000">
            <a:off x="7061365" y="338154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</a:t>
            </a:r>
            <a:endParaRPr lang="en-US" sz="3200" dirty="0"/>
          </a:p>
        </p:txBody>
      </p:sp>
      <p:sp>
        <p:nvSpPr>
          <p:cNvPr id="53" name="Freeform 52"/>
          <p:cNvSpPr/>
          <p:nvPr/>
        </p:nvSpPr>
        <p:spPr>
          <a:xfrm>
            <a:off x="2195041" y="2898744"/>
            <a:ext cx="987507" cy="1401564"/>
          </a:xfrm>
          <a:custGeom>
            <a:avLst/>
            <a:gdLst>
              <a:gd name="connsiteX0" fmla="*/ 3672 w 987507"/>
              <a:gd name="connsiteY0" fmla="*/ 1154204 h 1401564"/>
              <a:gd name="connsiteX1" fmla="*/ 591238 w 987507"/>
              <a:gd name="connsiteY1" fmla="*/ 1400247 h 1401564"/>
              <a:gd name="connsiteX2" fmla="*/ 940106 w 987507"/>
              <a:gd name="connsiteY2" fmla="*/ 1058724 h 1401564"/>
              <a:gd name="connsiteX3" fmla="*/ 947451 w 987507"/>
              <a:gd name="connsiteY3" fmla="*/ 316922 h 1401564"/>
              <a:gd name="connsiteX4" fmla="*/ 598583 w 987507"/>
              <a:gd name="connsiteY4" fmla="*/ 1105 h 1401564"/>
              <a:gd name="connsiteX5" fmla="*/ 0 w 987507"/>
              <a:gd name="connsiteY5" fmla="*/ 232459 h 140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7507" h="1401564">
                <a:moveTo>
                  <a:pt x="3672" y="1154204"/>
                </a:moveTo>
                <a:cubicBezTo>
                  <a:pt x="219419" y="1285182"/>
                  <a:pt x="435166" y="1416160"/>
                  <a:pt x="591238" y="1400247"/>
                </a:cubicBezTo>
                <a:cubicBezTo>
                  <a:pt x="747310" y="1384334"/>
                  <a:pt x="880737" y="1239278"/>
                  <a:pt x="940106" y="1058724"/>
                </a:cubicBezTo>
                <a:cubicBezTo>
                  <a:pt x="999475" y="878170"/>
                  <a:pt x="1004372" y="493192"/>
                  <a:pt x="947451" y="316922"/>
                </a:cubicBezTo>
                <a:cubicBezTo>
                  <a:pt x="890531" y="140652"/>
                  <a:pt x="756492" y="15182"/>
                  <a:pt x="598583" y="1105"/>
                </a:cubicBezTo>
                <a:cubicBezTo>
                  <a:pt x="440675" y="-12972"/>
                  <a:pt x="220337" y="109743"/>
                  <a:pt x="0" y="23245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2646218" y="2791691"/>
            <a:ext cx="2701637" cy="2239357"/>
          </a:xfrm>
          <a:custGeom>
            <a:avLst/>
            <a:gdLst>
              <a:gd name="connsiteX0" fmla="*/ 0 w 2701637"/>
              <a:gd name="connsiteY0" fmla="*/ 2237509 h 2239357"/>
              <a:gd name="connsiteX1" fmla="*/ 1939637 w 2701637"/>
              <a:gd name="connsiteY1" fmla="*/ 2029691 h 2239357"/>
              <a:gd name="connsiteX2" fmla="*/ 1870364 w 2701637"/>
              <a:gd name="connsiteY2" fmla="*/ 921327 h 2239357"/>
              <a:gd name="connsiteX3" fmla="*/ 2701637 w 2701637"/>
              <a:gd name="connsiteY3" fmla="*/ 0 h 223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1637" h="2239357">
                <a:moveTo>
                  <a:pt x="0" y="2237509"/>
                </a:moveTo>
                <a:cubicBezTo>
                  <a:pt x="813955" y="2243282"/>
                  <a:pt x="1627910" y="2249055"/>
                  <a:pt x="1939637" y="2029691"/>
                </a:cubicBezTo>
                <a:cubicBezTo>
                  <a:pt x="2251364" y="1810327"/>
                  <a:pt x="1743364" y="1259609"/>
                  <a:pt x="1870364" y="921327"/>
                </a:cubicBezTo>
                <a:cubicBezTo>
                  <a:pt x="1997364" y="583045"/>
                  <a:pt x="2349500" y="291522"/>
                  <a:pt x="2701637" y="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953076" y="2625436"/>
            <a:ext cx="1062760" cy="1905000"/>
          </a:xfrm>
          <a:custGeom>
            <a:avLst/>
            <a:gdLst>
              <a:gd name="connsiteX0" fmla="*/ 1137535 w 1137535"/>
              <a:gd name="connsiteY0" fmla="*/ 0 h 1905000"/>
              <a:gd name="connsiteX1" fmla="*/ 133081 w 1137535"/>
              <a:gd name="connsiteY1" fmla="*/ 588819 h 1905000"/>
              <a:gd name="connsiteX2" fmla="*/ 119226 w 1137535"/>
              <a:gd name="connsiteY2" fmla="*/ 1323109 h 1905000"/>
              <a:gd name="connsiteX3" fmla="*/ 1130608 w 1137535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535" h="1905000">
                <a:moveTo>
                  <a:pt x="1137535" y="0"/>
                </a:moveTo>
                <a:cubicBezTo>
                  <a:pt x="720167" y="184150"/>
                  <a:pt x="302799" y="368301"/>
                  <a:pt x="133081" y="588819"/>
                </a:cubicBezTo>
                <a:cubicBezTo>
                  <a:pt x="-36637" y="809337"/>
                  <a:pt x="-47029" y="1103746"/>
                  <a:pt x="119226" y="1323109"/>
                </a:cubicBezTo>
                <a:cubicBezTo>
                  <a:pt x="285480" y="1542473"/>
                  <a:pt x="708044" y="1723736"/>
                  <a:pt x="1130608" y="190500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5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2619" y="3199012"/>
            <a:ext cx="1371600" cy="806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z = &amp;x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4421" y="1626894"/>
            <a:ext cx="1371600" cy="100445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x = …</a:t>
            </a:r>
          </a:p>
          <a:p>
            <a:pPr algn="ctr"/>
            <a:r>
              <a:rPr lang="en-US" sz="2000" dirty="0"/>
              <a:t>y =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4421" y="4536738"/>
            <a:ext cx="1371600" cy="9144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*z = …</a:t>
            </a:r>
          </a:p>
          <a:p>
            <a:pPr algn="ctr"/>
            <a:r>
              <a:rPr lang="en-US" sz="2800" dirty="0"/>
              <a:t>u = </a:t>
            </a:r>
            <a:r>
              <a:rPr lang="en-US" sz="2800" dirty="0" err="1"/>
              <a:t>x+y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 flipH="1">
            <a:off x="1198419" y="2631348"/>
            <a:ext cx="911802" cy="56766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054803" y="4938520"/>
            <a:ext cx="588819" cy="512618"/>
          </a:xfrm>
          <a:prstGeom prst="ellips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63492" y="2164555"/>
            <a:ext cx="301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instruction(s) could have assigned to x and y at this point?</a:t>
            </a:r>
          </a:p>
        </p:txBody>
      </p:sp>
      <p:sp>
        <p:nvSpPr>
          <p:cNvPr id="26" name="Left Brace 25"/>
          <p:cNvSpPr/>
          <p:nvPr/>
        </p:nvSpPr>
        <p:spPr>
          <a:xfrm>
            <a:off x="5527964" y="2355273"/>
            <a:ext cx="173183" cy="855712"/>
          </a:xfrm>
          <a:prstGeom prst="leftBrace">
            <a:avLst>
              <a:gd name="adj1" fmla="val 23867"/>
              <a:gd name="adj2" fmla="val 50000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01147" y="3793609"/>
            <a:ext cx="301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assignments to x and y "reach" this point?</a:t>
            </a:r>
          </a:p>
        </p:txBody>
      </p:sp>
      <p:sp>
        <p:nvSpPr>
          <p:cNvPr id="30" name="TextBox 29"/>
          <p:cNvSpPr txBox="1"/>
          <p:nvPr/>
        </p:nvSpPr>
        <p:spPr>
          <a:xfrm rot="5400000">
            <a:off x="7061365" y="338154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</a:t>
            </a:r>
            <a:endParaRPr lang="en-US" sz="3200" dirty="0"/>
          </a:p>
        </p:txBody>
      </p:sp>
      <p:sp>
        <p:nvSpPr>
          <p:cNvPr id="61" name="Freeform 60"/>
          <p:cNvSpPr/>
          <p:nvPr/>
        </p:nvSpPr>
        <p:spPr>
          <a:xfrm>
            <a:off x="2646218" y="2791691"/>
            <a:ext cx="2701637" cy="2376054"/>
          </a:xfrm>
          <a:custGeom>
            <a:avLst/>
            <a:gdLst>
              <a:gd name="connsiteX0" fmla="*/ 0 w 2701637"/>
              <a:gd name="connsiteY0" fmla="*/ 2237509 h 2239357"/>
              <a:gd name="connsiteX1" fmla="*/ 1939637 w 2701637"/>
              <a:gd name="connsiteY1" fmla="*/ 2029691 h 2239357"/>
              <a:gd name="connsiteX2" fmla="*/ 1870364 w 2701637"/>
              <a:gd name="connsiteY2" fmla="*/ 921327 h 2239357"/>
              <a:gd name="connsiteX3" fmla="*/ 2701637 w 2701637"/>
              <a:gd name="connsiteY3" fmla="*/ 0 h 223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1637" h="2239357">
                <a:moveTo>
                  <a:pt x="0" y="2237509"/>
                </a:moveTo>
                <a:cubicBezTo>
                  <a:pt x="813955" y="2243282"/>
                  <a:pt x="1627910" y="2249055"/>
                  <a:pt x="1939637" y="2029691"/>
                </a:cubicBezTo>
                <a:cubicBezTo>
                  <a:pt x="2251364" y="1810327"/>
                  <a:pt x="1743364" y="1259609"/>
                  <a:pt x="1870364" y="921327"/>
                </a:cubicBezTo>
                <a:cubicBezTo>
                  <a:pt x="1997364" y="583045"/>
                  <a:pt x="2349500" y="291522"/>
                  <a:pt x="2701637" y="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25833" y="3190537"/>
            <a:ext cx="1371600" cy="806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z = &amp;y</a:t>
            </a:r>
          </a:p>
        </p:txBody>
      </p:sp>
      <p:cxnSp>
        <p:nvCxnSpPr>
          <p:cNvPr id="21" name="Straight Arrow Connector 20"/>
          <p:cNvCxnSpPr>
            <a:stCxn id="6" idx="2"/>
            <a:endCxn id="17" idx="0"/>
          </p:cNvCxnSpPr>
          <p:nvPr/>
        </p:nvCxnSpPr>
        <p:spPr>
          <a:xfrm>
            <a:off x="2110221" y="2631348"/>
            <a:ext cx="901412" cy="559189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1198419" y="4005451"/>
            <a:ext cx="911802" cy="531287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8" idx="0"/>
          </p:cNvCxnSpPr>
          <p:nvPr/>
        </p:nvCxnSpPr>
        <p:spPr>
          <a:xfrm flipH="1">
            <a:off x="2110221" y="3996976"/>
            <a:ext cx="901412" cy="53976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43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536F51-3497-441C-B4AA-B28DC848D8CA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Reaching definitions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830763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i="1" u="sng" dirty="0"/>
              <a:t>definition</a:t>
            </a:r>
            <a:r>
              <a:rPr lang="en-US" altLang="en-US" dirty="0"/>
              <a:t> of a variable x is an instruction that (may) assign a value to it</a:t>
            </a:r>
          </a:p>
          <a:p>
            <a:pPr lvl="1" eaLnBrk="1" hangingPunct="1"/>
            <a:r>
              <a:rPr lang="en-US" altLang="en-US" i="1" dirty="0"/>
              <a:t>unambiguous definitions</a:t>
            </a:r>
            <a:r>
              <a:rPr lang="en-US" altLang="en-US" dirty="0"/>
              <a:t>: definitely assign to x;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i="1" dirty="0"/>
              <a:t>ambiguous definitions</a:t>
            </a:r>
            <a:r>
              <a:rPr lang="en-US" altLang="en-US" dirty="0"/>
              <a:t>: may (or may not) assign to x, e.g., indirect stores, function calls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en-US" dirty="0"/>
              <a:t>A definition of x is </a:t>
            </a:r>
            <a:r>
              <a:rPr lang="en-US" altLang="en-US" i="1" u="sng" dirty="0"/>
              <a:t>killed</a:t>
            </a:r>
            <a:r>
              <a:rPr lang="en-US" altLang="en-US" dirty="0"/>
              <a:t> along a path </a:t>
            </a:r>
            <a:r>
              <a:rPr lang="en-US" altLang="en-US" dirty="0">
                <a:sym typeface="Symbol" panose="05050102010706020507" pitchFamily="18" charset="2"/>
              </a:rPr>
              <a:t></a:t>
            </a:r>
            <a:r>
              <a:rPr lang="en-US" altLang="en-US" dirty="0"/>
              <a:t> if x is (definitely) redefined somewhere along </a:t>
            </a:r>
            <a:r>
              <a:rPr lang="en-US" altLang="en-US" dirty="0">
                <a:sym typeface="Symbol" panose="05050102010706020507" pitchFamily="18" charset="2"/>
              </a:rPr>
              <a:t></a:t>
            </a:r>
            <a:endParaRPr lang="en-US" altLang="en-US" dirty="0"/>
          </a:p>
          <a:p>
            <a:pPr eaLnBrk="1" hangingPunct="1"/>
            <a:r>
              <a:rPr lang="en-US" altLang="en-US" dirty="0"/>
              <a:t>A definition </a:t>
            </a:r>
            <a:r>
              <a:rPr lang="en-US" altLang="en-US" i="1" dirty="0">
                <a:latin typeface="Times New Roman" panose="02020603050405020304" pitchFamily="18" charset="0"/>
              </a:rPr>
              <a:t>d</a:t>
            </a:r>
            <a:r>
              <a:rPr lang="en-US" altLang="en-US" dirty="0"/>
              <a:t> </a:t>
            </a:r>
            <a:r>
              <a:rPr lang="en-US" altLang="en-US" i="1" u="sng" dirty="0"/>
              <a:t>reaches</a:t>
            </a:r>
            <a:r>
              <a:rPr lang="en-US" altLang="en-US" dirty="0"/>
              <a:t> a point </a:t>
            </a:r>
            <a:r>
              <a:rPr lang="en-US" altLang="en-US" i="1" dirty="0">
                <a:latin typeface="Times New Roman" panose="02020603050405020304" pitchFamily="18" charset="0"/>
              </a:rPr>
              <a:t>p</a:t>
            </a:r>
            <a:r>
              <a:rPr lang="en-US" altLang="en-US" dirty="0"/>
              <a:t> if there is some path </a:t>
            </a:r>
            <a:r>
              <a:rPr lang="en-US" altLang="en-US" dirty="0">
                <a:sym typeface="Symbol" panose="05050102010706020507" pitchFamily="18" charset="2"/>
              </a:rPr>
              <a:t> </a:t>
            </a:r>
            <a:r>
              <a:rPr lang="en-US" altLang="en-US" dirty="0"/>
              <a:t>from </a:t>
            </a:r>
            <a:r>
              <a:rPr lang="en-US" altLang="en-US" i="1" dirty="0">
                <a:latin typeface="Times New Roman" panose="02020603050405020304" pitchFamily="18" charset="0"/>
              </a:rPr>
              <a:t>d</a:t>
            </a:r>
            <a:r>
              <a:rPr lang="en-US" altLang="en-US" dirty="0"/>
              <a:t> to </a:t>
            </a:r>
            <a:r>
              <a:rPr lang="en-US" altLang="en-US" i="1" dirty="0">
                <a:latin typeface="Times New Roman" panose="02020603050405020304" pitchFamily="18" charset="0"/>
              </a:rPr>
              <a:t>p</a:t>
            </a:r>
            <a:r>
              <a:rPr lang="en-US" altLang="en-US" dirty="0"/>
              <a:t> such that </a:t>
            </a:r>
            <a:r>
              <a:rPr lang="en-US" altLang="en-US" i="1" dirty="0">
                <a:latin typeface="Times New Roman" panose="02020603050405020304" pitchFamily="18" charset="0"/>
              </a:rPr>
              <a:t>d</a:t>
            </a:r>
            <a:r>
              <a:rPr lang="en-US" altLang="en-US" dirty="0"/>
              <a:t> is not killed along </a:t>
            </a:r>
            <a:r>
              <a:rPr lang="en-US" altLang="en-US" dirty="0">
                <a:sym typeface="Symbol" panose="05050102010706020507" pitchFamily="18" charset="2"/>
              </a:rPr>
              <a:t>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7252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reaching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64973" y="2026973"/>
            <a:ext cx="1614054" cy="2279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  <a:p>
            <a:pPr algn="ctr"/>
            <a:r>
              <a:rPr lang="en-US" dirty="0"/>
              <a:t>a basic block</a:t>
            </a:r>
          </a:p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191000" y="1431804"/>
            <a:ext cx="762000" cy="54891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96053" y="1410697"/>
            <a:ext cx="351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/>
              <a:t>in[B] </a:t>
            </a:r>
            <a:r>
              <a:rPr lang="en-US" altLang="en-US" dirty="0"/>
              <a:t>: definitions reaching B's entry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191000" y="3757128"/>
            <a:ext cx="762000" cy="54891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96053" y="3757128"/>
            <a:ext cx="350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/>
              <a:t>out[B] </a:t>
            </a:r>
            <a:r>
              <a:rPr lang="en-US" altLang="en-US" dirty="0"/>
              <a:t>: definitions reaching B's exit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4755597"/>
            <a:ext cx="7961168" cy="1300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express how the code in B transforms in[B] to out[B]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gen[B]: definitions added to in[B]</a:t>
            </a:r>
          </a:p>
          <a:p>
            <a:pPr lvl="1">
              <a:spcBef>
                <a:spcPts val="0"/>
              </a:spcBef>
            </a:pPr>
            <a:r>
              <a:rPr lang="en-US" dirty="0"/>
              <a:t>kill[B]: definitions removed from in[B]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3394363" y="2026973"/>
            <a:ext cx="235528" cy="2274978"/>
          </a:xfrm>
          <a:prstGeom prst="leftBrace">
            <a:avLst>
              <a:gd name="adj1" fmla="val 3186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61400" y="2501372"/>
            <a:ext cx="238991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gen[B] </a:t>
            </a:r>
            <a:r>
              <a:rPr lang="en-US" altLang="en-US" dirty="0"/>
              <a:t>: definitions in B that reach the end of B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kill[B] </a:t>
            </a:r>
            <a:r>
              <a:rPr lang="en-US" altLang="en-US" dirty="0"/>
              <a:t>: definitions that are killed by definitions in B</a:t>
            </a:r>
          </a:p>
        </p:txBody>
      </p:sp>
      <p:sp>
        <p:nvSpPr>
          <p:cNvPr id="22" name="Arc 21"/>
          <p:cNvSpPr/>
          <p:nvPr/>
        </p:nvSpPr>
        <p:spPr>
          <a:xfrm>
            <a:off x="5876059" y="1717965"/>
            <a:ext cx="1371601" cy="2161308"/>
          </a:xfrm>
          <a:prstGeom prst="arc">
            <a:avLst>
              <a:gd name="adj1" fmla="val 17037883"/>
              <a:gd name="adj2" fmla="val 4501948"/>
            </a:avLst>
          </a:prstGeom>
          <a:ln w="19050">
            <a:solidFill>
              <a:schemeClr val="accent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35706" y="2501372"/>
            <a:ext cx="23691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Idea: express out[B] in terms of in[B]</a:t>
            </a:r>
          </a:p>
        </p:txBody>
      </p:sp>
    </p:spTree>
    <p:extLst>
      <p:ext uri="{BB962C8B-B14F-4D97-AF65-F5344CB8AC3E}">
        <p14:creationId xmlns:p14="http://schemas.microsoft.com/office/powerpoint/2010/main" val="7334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animBg="1"/>
      <p:bldP spid="20" grpId="0"/>
      <p:bldP spid="22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E427EC-81A7-480C-AB76-07C39F645EF2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Reaching definitions: dataflow equations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9"/>
            <a:ext cx="7886700" cy="10631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/>
              <a:t>out[B] = gen[B] </a:t>
            </a:r>
            <a:r>
              <a:rPr lang="en-US" altLang="en-US" dirty="0">
                <a:sym typeface="Symbol" panose="05050102010706020507" pitchFamily="18" charset="2"/>
              </a:rPr>
              <a:t> (in[B] – kill[B])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in[B] =  { out[X] | X is a predecessor of B}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02928"/>
              </p:ext>
            </p:extLst>
          </p:nvPr>
        </p:nvGraphicFramePr>
        <p:xfrm>
          <a:off x="1046018" y="2743202"/>
          <a:ext cx="7469332" cy="3061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73">
                  <a:extLst>
                    <a:ext uri="{9D8B030D-6E8A-4147-A177-3AD203B41FA5}">
                      <a16:colId xmlns:a16="http://schemas.microsoft.com/office/drawing/2014/main" val="137107397"/>
                    </a:ext>
                  </a:extLst>
                </a:gridCol>
                <a:gridCol w="6372059">
                  <a:extLst>
                    <a:ext uri="{9D8B030D-6E8A-4147-A177-3AD203B41FA5}">
                      <a16:colId xmlns:a16="http://schemas.microsoft.com/office/drawing/2014/main" val="884623117"/>
                    </a:ext>
                  </a:extLst>
                </a:gridCol>
              </a:tblGrid>
              <a:tr h="773525">
                <a:tc>
                  <a:txBody>
                    <a:bodyPr/>
                    <a:lstStyle/>
                    <a:p>
                      <a:r>
                        <a:rPr lang="en-US" altLang="en-US" sz="2400" dirty="0"/>
                        <a:t>gen[B]: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/>
                        <a:t>the set of definitions in B that reach the end of 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2480"/>
                  </a:ext>
                </a:extLst>
              </a:tr>
              <a:tr h="959121">
                <a:tc>
                  <a:txBody>
                    <a:bodyPr/>
                    <a:lstStyle/>
                    <a:p>
                      <a:r>
                        <a:rPr lang="en-US" altLang="en-US" sz="2400" dirty="0"/>
                        <a:t>kill[B]: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/>
                        <a:t>the set of definitions (in the entire function) that are killed by definitions within 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20615"/>
                  </a:ext>
                </a:extLst>
              </a:tr>
              <a:tr h="555681">
                <a:tc>
                  <a:txBody>
                    <a:bodyPr/>
                    <a:lstStyle/>
                    <a:p>
                      <a:r>
                        <a:rPr lang="en-US" altLang="en-US" sz="2400" dirty="0"/>
                        <a:t>in[B]: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/>
                        <a:t>the set of definitions that reach the entry to 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40283"/>
                  </a:ext>
                </a:extLst>
              </a:tr>
              <a:tr h="773525">
                <a:tc>
                  <a:txBody>
                    <a:bodyPr/>
                    <a:lstStyle/>
                    <a:p>
                      <a:r>
                        <a:rPr lang="en-US" altLang="en-US" sz="2400" dirty="0"/>
                        <a:t>out[B]: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/>
                        <a:t>the set of definitions that reach the exit from 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26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78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E427EC-81A7-480C-AB76-07C39F645EF2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Reaching definitions: dataflow equations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9"/>
            <a:ext cx="7886700" cy="48038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/>
              <a:t>out[B] = gen[B] </a:t>
            </a:r>
            <a:r>
              <a:rPr lang="en-US" altLang="en-US" dirty="0">
                <a:sym typeface="Symbol" panose="05050102010706020507" pitchFamily="18" charset="2"/>
              </a:rPr>
              <a:t> (in[B] – kill[B])</a:t>
            </a:r>
          </a:p>
          <a:p>
            <a:pPr>
              <a:spcAft>
                <a:spcPts val="2400"/>
              </a:spcAft>
              <a:buNone/>
            </a:pPr>
            <a:r>
              <a:rPr lang="en-US" altLang="en-US" dirty="0">
                <a:sym typeface="Symbol" panose="05050102010706020507" pitchFamily="18" charset="2"/>
              </a:rPr>
              <a:t>in[B] =  { out[X] | X is a predecessor of B}</a:t>
            </a:r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Points to note: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out[B] is computed from in[B]</a:t>
            </a:r>
          </a:p>
          <a:p>
            <a:pPr marL="457200" lvl="1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in[B] computed from predecessors of B</a:t>
            </a:r>
          </a:p>
          <a:p>
            <a:pPr lvl="2"/>
            <a:r>
              <a:rPr lang="en-US" altLang="en-US" i="1" dirty="0">
                <a:sym typeface="Symbol" panose="05050102010706020507" pitchFamily="18" charset="2"/>
              </a:rPr>
              <a:t>information is propagated along direction of control flow</a:t>
            </a:r>
          </a:p>
          <a:p>
            <a:pPr lvl="2"/>
            <a:r>
              <a:rPr lang="en-US" altLang="en-US" i="1" dirty="0">
                <a:sym typeface="Symbol" panose="05050102010706020507" pitchFamily="18" charset="2"/>
              </a:rPr>
              <a:t>"forward dataflow analysis"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in the presence of loops, the equations become circular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313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7D8EDB-159E-4462-86D9-F6D8C01F3DC8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Reaching definitions: </a:t>
            </a:r>
            <a:r>
              <a:rPr lang="en-US" altLang="en-US" i="1" dirty="0"/>
              <a:t>gen</a:t>
            </a:r>
            <a:r>
              <a:rPr lang="en-US" altLang="en-US" dirty="0"/>
              <a:t> and </a:t>
            </a:r>
            <a:r>
              <a:rPr lang="en-US" altLang="en-US" i="1" dirty="0"/>
              <a:t>kill</a:t>
            </a:r>
            <a:r>
              <a:rPr lang="en-US" altLang="en-US" dirty="0"/>
              <a:t> sets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-365760" eaLnBrk="1" hangingPunct="1">
              <a:spcBef>
                <a:spcPts val="600"/>
              </a:spcBef>
              <a:spcAft>
                <a:spcPts val="2400"/>
              </a:spcAft>
              <a:buFontTx/>
              <a:buNone/>
            </a:pPr>
            <a:r>
              <a:rPr lang="en-US" altLang="en-US" dirty="0"/>
              <a:t>For each block B: gen[B], kill[B] computed once, at the beginning, using information local to B:</a:t>
            </a:r>
            <a:endParaRPr lang="en-US" altLang="en-US" sz="1100" dirty="0"/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>
                <a:solidFill>
                  <a:schemeClr val="bg1"/>
                </a:solidFill>
              </a:rPr>
              <a:t>.</a:t>
            </a:r>
            <a:r>
              <a:rPr lang="en-US" altLang="en-US" i="1" dirty="0"/>
              <a:t>G</a:t>
            </a:r>
            <a:r>
              <a:rPr lang="en-US" altLang="en-US" dirty="0"/>
              <a:t> = </a:t>
            </a:r>
            <a:r>
              <a:rPr lang="en-US" altLang="en-US" i="1" dirty="0"/>
              <a:t>K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for each instruction I in B, going forward, do:</a:t>
            </a:r>
          </a:p>
          <a:p>
            <a:pPr marL="1295400" lvl="2" indent="-381000" eaLnBrk="1" hangingPunct="1"/>
            <a:r>
              <a:rPr lang="en-US" altLang="en-US" dirty="0">
                <a:sym typeface="Symbol" panose="05050102010706020507" pitchFamily="18" charset="2"/>
              </a:rPr>
              <a:t>let I  ‘x = …’, and </a:t>
            </a:r>
            <a:r>
              <a:rPr lang="en-US" altLang="en-US" i="1" dirty="0" err="1">
                <a:sym typeface="Symbol" panose="05050102010706020507" pitchFamily="18" charset="2"/>
              </a:rPr>
              <a:t>D</a:t>
            </a:r>
            <a:r>
              <a:rPr lang="en-US" altLang="en-US" baseline="-25000" dirty="0" err="1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= {J | J is an instruction defining x};</a:t>
            </a:r>
          </a:p>
          <a:p>
            <a:pPr marL="1295400" lvl="2" indent="-381000" eaLnBrk="1" hangingPunct="1"/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– </a:t>
            </a:r>
            <a:r>
              <a:rPr lang="en-US" altLang="en-US" i="1" dirty="0" err="1">
                <a:sym typeface="Symbol" panose="05050102010706020507" pitchFamily="18" charset="2"/>
              </a:rPr>
              <a:t>D</a:t>
            </a:r>
            <a:r>
              <a:rPr lang="en-US" altLang="en-US" baseline="-25000" dirty="0" err="1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 { I }</a:t>
            </a:r>
          </a:p>
          <a:p>
            <a:pPr marL="1295400" lvl="2" indent="-381000" eaLnBrk="1" hangingPunct="1">
              <a:spcAft>
                <a:spcPts val="1200"/>
              </a:spcAft>
            </a:pP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 </a:t>
            </a:r>
            <a:r>
              <a:rPr lang="en-US" altLang="en-US" i="1" dirty="0" err="1">
                <a:sym typeface="Symbol" panose="05050102010706020507" pitchFamily="18" charset="2"/>
              </a:rPr>
              <a:t>D</a:t>
            </a:r>
            <a:r>
              <a:rPr lang="en-US" altLang="en-US" baseline="-25000" dirty="0" err="1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– { I }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gen[B] =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at the end of B;</a:t>
            </a:r>
          </a:p>
          <a:p>
            <a:pPr marL="1295400" lvl="2" indent="-381000" eaLnBrk="1" hangingPunct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kill[B] = 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at the end of B;</a:t>
            </a:r>
          </a:p>
          <a:p>
            <a:pPr marL="533400" indent="-533400" eaLnBrk="1" hangingPunct="1"/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2620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7E90B1-8DD6-4A06-9631-2EA007EF867F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Solving dataflow equations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dirty="0"/>
              <a:t>Choose an initial approximation for in[B], out[B].</a:t>
            </a:r>
          </a:p>
          <a:p>
            <a:pPr marL="533400" indent="-533400" eaLnBrk="1" hangingPunct="1"/>
            <a:r>
              <a:rPr lang="en-US" altLang="en-US" dirty="0"/>
              <a:t>Iteratively improve these approximations:</a:t>
            </a:r>
          </a:p>
          <a:p>
            <a:pPr marL="914400" lvl="1" indent="-457200" eaLnBrk="1" hangingPunct="1"/>
            <a:r>
              <a:rPr lang="en-US" altLang="en-US" dirty="0"/>
              <a:t>let </a:t>
            </a:r>
            <a:r>
              <a:rPr lang="en-US" altLang="en-US" dirty="0" err="1"/>
              <a:t>in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/>
              <a:t>[B], </a:t>
            </a:r>
            <a:r>
              <a:rPr lang="en-US" altLang="en-US" dirty="0" err="1"/>
              <a:t>out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/>
              <a:t>[B] be values obtained after iteration </a:t>
            </a:r>
            <a:r>
              <a:rPr lang="en-US" altLang="en-US" i="1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/>
              <a:t>.</a:t>
            </a:r>
          </a:p>
          <a:p>
            <a:pPr marL="914400" lvl="1" indent="-457200" eaLnBrk="1" hangingPunct="1">
              <a:spcAft>
                <a:spcPts val="1200"/>
              </a:spcAft>
            </a:pPr>
            <a:r>
              <a:rPr lang="en-US" altLang="en-US" dirty="0" err="1"/>
              <a:t>recompute</a:t>
            </a:r>
            <a:r>
              <a:rPr lang="en-US" altLang="en-US" dirty="0"/>
              <a:t> dataflow equations using these values:</a:t>
            </a:r>
          </a:p>
          <a:p>
            <a:pPr marL="1295400" lvl="2" indent="-381000" eaLnBrk="1" hangingPunct="1">
              <a:buFontTx/>
              <a:buNone/>
            </a:pPr>
            <a:r>
              <a:rPr lang="en-US" altLang="en-US" sz="2200" dirty="0"/>
              <a:t>        out</a:t>
            </a:r>
            <a:r>
              <a:rPr lang="en-US" altLang="en-US" sz="22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200" baseline="-25000" dirty="0"/>
              <a:t>+1</a:t>
            </a:r>
            <a:r>
              <a:rPr lang="en-US" altLang="en-US" sz="2200" dirty="0"/>
              <a:t>[B] = gen[B] </a:t>
            </a:r>
            <a:r>
              <a:rPr lang="en-US" altLang="en-US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⋃</a:t>
            </a:r>
            <a:r>
              <a:rPr lang="en-US" altLang="en-US" sz="2200" dirty="0">
                <a:sym typeface="Symbol" panose="05050102010706020507" pitchFamily="18" charset="2"/>
              </a:rPr>
              <a:t> (</a:t>
            </a:r>
            <a:r>
              <a:rPr lang="en-US" altLang="en-US" sz="2200" dirty="0" err="1">
                <a:sym typeface="Symbol" panose="05050102010706020507" pitchFamily="18" charset="2"/>
              </a:rPr>
              <a:t>in</a:t>
            </a:r>
            <a:r>
              <a:rPr lang="en-US" altLang="en-US" sz="2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sym typeface="Symbol" panose="05050102010706020507" pitchFamily="18" charset="2"/>
              </a:rPr>
              <a:t>[B] – kill[B])</a:t>
            </a:r>
          </a:p>
          <a:p>
            <a:pPr marL="1295400" lvl="2" indent="-381000" eaLnBrk="1" hangingPunct="1">
              <a:spcAft>
                <a:spcPts val="1200"/>
              </a:spcAft>
              <a:buFontTx/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        in</a:t>
            </a:r>
            <a:r>
              <a:rPr lang="en-US" altLang="en-US" sz="22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 baseline="-25000" dirty="0">
                <a:sym typeface="Symbol" panose="05050102010706020507" pitchFamily="18" charset="2"/>
              </a:rPr>
              <a:t>+1</a:t>
            </a:r>
            <a:r>
              <a:rPr lang="en-US" altLang="en-US" sz="2200" dirty="0">
                <a:sym typeface="Symbol" panose="05050102010706020507" pitchFamily="18" charset="2"/>
              </a:rPr>
              <a:t>[B] = </a:t>
            </a:r>
            <a:r>
              <a:rPr lang="en-US" altLang="en-US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⋃</a:t>
            </a:r>
            <a:r>
              <a:rPr lang="en-US" altLang="en-US" sz="2200" dirty="0">
                <a:sym typeface="Symbol" panose="05050102010706020507" pitchFamily="18" charset="2"/>
              </a:rPr>
              <a:t> { </a:t>
            </a:r>
            <a:r>
              <a:rPr lang="en-US" altLang="en-US" sz="2200" dirty="0" err="1">
                <a:sym typeface="Symbol" panose="05050102010706020507" pitchFamily="18" charset="2"/>
              </a:rPr>
              <a:t>out</a:t>
            </a:r>
            <a:r>
              <a:rPr lang="en-US" altLang="en-US" sz="2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sym typeface="Symbol" panose="05050102010706020507" pitchFamily="18" charset="2"/>
              </a:rPr>
              <a:t>[X] | X is a predecessor of B}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FontTx/>
              <a:buNone/>
            </a:pPr>
            <a:r>
              <a:rPr lang="en-US" altLang="en-US" dirty="0"/>
              <a:t>       until the equations converge, i.e., there is no change to in[B] or out[B] for any B.</a:t>
            </a:r>
          </a:p>
        </p:txBody>
      </p:sp>
    </p:spTree>
    <p:extLst>
      <p:ext uri="{BB962C8B-B14F-4D97-AF65-F5344CB8AC3E}">
        <p14:creationId xmlns:p14="http://schemas.microsoft.com/office/powerpoint/2010/main" val="419273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790F4-0946-4FB4-9032-C1D1E8B2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Computability Theory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C5AD0-FB5B-4F80-ABCB-910E028A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analysis ≡ programs reasoning about  programs</a:t>
            </a:r>
          </a:p>
          <a:p>
            <a:pPr lvl="1"/>
            <a:r>
              <a:rPr lang="en-US" dirty="0"/>
              <a:t>what is possible?  what are the limits?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DD48A-AA8E-4785-83DD-F557A6AA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5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2E3999-E9F3-48FD-8829-76356F229FEA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Solving dataflow equations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for each block B, set out[B] = gen[B];    </a:t>
            </a:r>
            <a:r>
              <a:rPr lang="en-US" altLang="en-US" sz="2000" dirty="0">
                <a:solidFill>
                  <a:schemeClr val="hlink"/>
                </a:solidFill>
              </a:rPr>
              <a:t>/* assumes in[B] = </a:t>
            </a:r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 */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chg</a:t>
            </a:r>
            <a:r>
              <a:rPr lang="en-US" altLang="en-US" dirty="0">
                <a:sym typeface="Symbol" panose="05050102010706020507" pitchFamily="18" charset="2"/>
              </a:rPr>
              <a:t> = true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while</a:t>
            </a:r>
            <a:r>
              <a:rPr lang="en-US" altLang="en-US" dirty="0">
                <a:sym typeface="Symbol" panose="05050102010706020507" pitchFamily="18" charset="2"/>
              </a:rPr>
              <a:t> ( </a:t>
            </a:r>
            <a:r>
              <a:rPr lang="en-US" altLang="en-US" dirty="0" err="1">
                <a:sym typeface="Symbol" panose="05050102010706020507" pitchFamily="18" charset="2"/>
              </a:rPr>
              <a:t>chg</a:t>
            </a:r>
            <a:r>
              <a:rPr lang="en-US" altLang="en-US" dirty="0">
                <a:sym typeface="Symbol" panose="05050102010706020507" pitchFamily="18" charset="2"/>
              </a:rPr>
              <a:t> 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</a:t>
            </a:r>
            <a:r>
              <a:rPr lang="en-US" altLang="en-US" dirty="0" err="1">
                <a:sym typeface="Symbol" panose="05050102010706020507" pitchFamily="18" charset="2"/>
              </a:rPr>
              <a:t>chg</a:t>
            </a:r>
            <a:r>
              <a:rPr lang="en-US" altLang="en-US" dirty="0">
                <a:sym typeface="Symbol" panose="05050102010706020507" pitchFamily="18" charset="2"/>
              </a:rPr>
              <a:t> = false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</a:t>
            </a:r>
            <a:r>
              <a:rPr lang="en-US" altLang="en-US" b="1" dirty="0">
                <a:sym typeface="Symbol" panose="05050102010706020507" pitchFamily="18" charset="2"/>
              </a:rPr>
              <a:t>for</a:t>
            </a:r>
            <a:r>
              <a:rPr lang="en-US" altLang="en-US" dirty="0">
                <a:sym typeface="Symbol" panose="05050102010706020507" pitchFamily="18" charset="2"/>
              </a:rPr>
              <a:t> each block B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  in[B] =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⋃</a:t>
            </a:r>
            <a:r>
              <a:rPr lang="en-US" altLang="en-US" dirty="0">
                <a:sym typeface="Symbol" panose="05050102010706020507" pitchFamily="18" charset="2"/>
              </a:rPr>
              <a:t> { out[X] | X a predecessor of B 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  </a:t>
            </a:r>
            <a:r>
              <a:rPr lang="en-US" altLang="en-US" dirty="0" err="1">
                <a:sym typeface="Symbol" panose="05050102010706020507" pitchFamily="18" charset="2"/>
              </a:rPr>
              <a:t>oldout</a:t>
            </a:r>
            <a:r>
              <a:rPr lang="en-US" altLang="en-US" dirty="0">
                <a:sym typeface="Symbol" panose="05050102010706020507" pitchFamily="18" charset="2"/>
              </a:rPr>
              <a:t> = out[B];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  out[B] = </a:t>
            </a:r>
            <a:r>
              <a:rPr lang="en-US" altLang="en-US" dirty="0"/>
              <a:t>gen[B]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⋃</a:t>
            </a:r>
            <a:r>
              <a:rPr lang="en-US" altLang="en-US" dirty="0">
                <a:sym typeface="Symbol" panose="05050102010706020507" pitchFamily="18" charset="2"/>
              </a:rPr>
              <a:t> (in[B] – kill[B]);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  </a:t>
            </a:r>
            <a:r>
              <a:rPr lang="en-US" altLang="en-US" b="1" dirty="0">
                <a:sym typeface="Symbol" panose="05050102010706020507" pitchFamily="18" charset="2"/>
              </a:rPr>
              <a:t>if</a:t>
            </a:r>
            <a:r>
              <a:rPr lang="en-US" altLang="en-US" dirty="0">
                <a:sym typeface="Symbol" panose="05050102010706020507" pitchFamily="18" charset="2"/>
              </a:rPr>
              <a:t> (out[B]  </a:t>
            </a:r>
            <a:r>
              <a:rPr lang="en-US" altLang="en-US" dirty="0" err="1">
                <a:sym typeface="Symbol" panose="05050102010706020507" pitchFamily="18" charset="2"/>
              </a:rPr>
              <a:t>oldout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sym typeface="Symbol" panose="05050102010706020507" pitchFamily="18" charset="2"/>
              </a:rPr>
              <a:t>chg</a:t>
            </a:r>
            <a:r>
              <a:rPr lang="en-US" altLang="en-US" dirty="0">
                <a:sym typeface="Symbol" panose="05050102010706020507" pitchFamily="18" charset="2"/>
              </a:rPr>
              <a:t> = true;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795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884E1D-8EA9-4753-979B-390159B34F94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notes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sets being computed range over a fixed domain (variables, instructions, etc.)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 i="1">
                <a:solidFill>
                  <a:schemeClr val="hlink"/>
                </a:solidFill>
                <a:sym typeface="Symbol" panose="05050102010706020507" pitchFamily="18" charset="2"/>
              </a:rPr>
              <a:t>represent as bit vectors for efficiency.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Precompute gen[B], kill[B] as bit masks.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manipulate only in[B], out[B] during iteration.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Storing dataflow information for every program point requires too much space: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store in[B] and/or out[B];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recompute values for points within B as needed.</a:t>
            </a:r>
          </a:p>
          <a:p>
            <a:pPr eaLnBrk="1" hangingPunct="1"/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0540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528774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Analysis </a:t>
            </a:r>
            <a:r>
              <a:rPr lang="en-US" sz="5400" dirty="0"/>
              <a:t>2</a:t>
            </a:r>
            <a:br>
              <a:rPr lang="en-US" sz="5400" i="1" dirty="0"/>
            </a:br>
            <a:r>
              <a:rPr lang="en-US" sz="5400" i="1" dirty="0"/>
              <a:t>Liveness analysis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1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747B74-33B2-4585-A592-39FF543CEFBA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Liveness analysis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u="sng"/>
              <a:t>Definition</a:t>
            </a:r>
            <a:r>
              <a:rPr lang="en-US" altLang="en-US"/>
              <a:t>: A variable is </a:t>
            </a:r>
            <a:r>
              <a:rPr lang="en-US" altLang="en-US" i="1" u="sng"/>
              <a:t>live</a:t>
            </a:r>
            <a:r>
              <a:rPr lang="en-US" altLang="en-US"/>
              <a:t> at a program point </a:t>
            </a:r>
            <a:r>
              <a:rPr lang="en-US" altLang="en-US" i="1">
                <a:latin typeface="Times New Roman" panose="02020603050405020304" pitchFamily="18" charset="0"/>
              </a:rPr>
              <a:t>p</a:t>
            </a:r>
            <a:r>
              <a:rPr lang="en-US" altLang="en-US"/>
              <a:t> if its value is (may be) used at a later point </a:t>
            </a:r>
            <a:r>
              <a:rPr lang="en-US" altLang="en-US" i="1">
                <a:latin typeface="Times New Roman" panose="02020603050405020304" pitchFamily="18" charset="0"/>
              </a:rPr>
              <a:t>q</a:t>
            </a:r>
            <a:r>
              <a:rPr lang="en-US" altLang="en-US"/>
              <a:t> without getting redefined between </a:t>
            </a:r>
            <a:r>
              <a:rPr lang="en-US" altLang="en-US" i="1">
                <a:latin typeface="Times New Roman" panose="02020603050405020304" pitchFamily="18" charset="0"/>
              </a:rPr>
              <a:t>p</a:t>
            </a:r>
            <a:r>
              <a:rPr lang="en-US" altLang="en-US"/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q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Dataflow sets:</a:t>
            </a:r>
          </a:p>
          <a:p>
            <a:pPr lvl="1" eaLnBrk="1" hangingPunct="1"/>
            <a:r>
              <a:rPr lang="en-US" altLang="en-US"/>
              <a:t>in[B], out[B] : the set of variables live at entry to/exit from B;</a:t>
            </a:r>
          </a:p>
          <a:p>
            <a:pPr lvl="1" eaLnBrk="1" hangingPunct="1"/>
            <a:r>
              <a:rPr lang="en-US" altLang="en-US"/>
              <a:t>def[B]: the set of variables </a:t>
            </a:r>
            <a:r>
              <a:rPr lang="en-US" altLang="en-US" i="1"/>
              <a:t>definitely</a:t>
            </a:r>
            <a:r>
              <a:rPr lang="en-US" altLang="en-US"/>
              <a:t> assigned to within B before being used;</a:t>
            </a:r>
          </a:p>
          <a:p>
            <a:pPr lvl="1" eaLnBrk="1" hangingPunct="1"/>
            <a:r>
              <a:rPr lang="en-US" altLang="en-US"/>
              <a:t>use[B]: the set of variables that </a:t>
            </a:r>
            <a:r>
              <a:rPr lang="en-US" altLang="en-US" i="1"/>
              <a:t>may be</a:t>
            </a:r>
            <a:r>
              <a:rPr lang="en-US" altLang="en-US"/>
              <a:t> used in B prior to being defined.</a:t>
            </a:r>
          </a:p>
        </p:txBody>
      </p:sp>
    </p:spTree>
    <p:extLst>
      <p:ext uri="{BB962C8B-B14F-4D97-AF65-F5344CB8AC3E}">
        <p14:creationId xmlns:p14="http://schemas.microsoft.com/office/powerpoint/2010/main" val="384398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8386F-62C9-4221-A05F-1E53F693C2E4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Liveness analysis: </a:t>
            </a:r>
            <a:r>
              <a:rPr lang="en-US" altLang="en-US" i="1" dirty="0" err="1"/>
              <a:t>def</a:t>
            </a:r>
            <a:r>
              <a:rPr lang="en-US" altLang="en-US" dirty="0"/>
              <a:t> and </a:t>
            </a:r>
            <a:r>
              <a:rPr lang="en-US" altLang="en-US" i="1" dirty="0"/>
              <a:t>use</a:t>
            </a:r>
            <a:r>
              <a:rPr lang="en-US" altLang="en-US" dirty="0"/>
              <a:t> sets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2400"/>
              </a:spcAft>
              <a:buNone/>
            </a:pPr>
            <a:r>
              <a:rPr lang="en-US" altLang="en-US" dirty="0"/>
              <a:t>For each block B: </a:t>
            </a:r>
            <a:r>
              <a:rPr lang="en-US" altLang="en-US" dirty="0" err="1"/>
              <a:t>def</a:t>
            </a:r>
            <a:r>
              <a:rPr lang="en-US" altLang="en-US" dirty="0"/>
              <a:t>[B], use[B] are computed once, at the beginning, using information local to B: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i="1" dirty="0"/>
              <a:t>D</a:t>
            </a:r>
            <a:r>
              <a:rPr lang="en-US" altLang="en-US" dirty="0"/>
              <a:t> = </a:t>
            </a:r>
            <a:r>
              <a:rPr lang="en-US" altLang="en-US" i="1" dirty="0"/>
              <a:t>U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for each instruction I in B, going backward from the end, do:   </a:t>
            </a:r>
            <a:r>
              <a:rPr lang="en-US" altLang="en-US" sz="2000" i="1" dirty="0">
                <a:solidFill>
                  <a:schemeClr val="hlink"/>
                </a:solidFill>
                <a:sym typeface="Symbol" panose="05050102010706020507" pitchFamily="18" charset="2"/>
              </a:rPr>
              <a:t>/* compute D, U immediately before I */</a:t>
            </a:r>
          </a:p>
          <a:p>
            <a:pPr marL="1295400" lvl="2" indent="-381000" eaLnBrk="1" hangingPunct="1"/>
            <a:r>
              <a:rPr lang="en-US" altLang="en-US" dirty="0">
                <a:sym typeface="Symbol" panose="05050102010706020507" pitchFamily="18" charset="2"/>
              </a:rPr>
              <a:t>let I  ‘x = y  z’;</a:t>
            </a:r>
          </a:p>
          <a:p>
            <a:pPr marL="1295400" lvl="2" indent="-381000" eaLnBrk="1" hangingPunct="1"/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 { x }) – { y, z };</a:t>
            </a:r>
          </a:p>
          <a:p>
            <a:pPr marL="1295400" lvl="2" indent="-381000" eaLnBrk="1" hangingPunct="1"/>
            <a:r>
              <a:rPr lang="en-US" altLang="en-US" i="1" dirty="0"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sym typeface="Symbol" panose="05050102010706020507" pitchFamily="18" charset="2"/>
              </a:rPr>
              <a:t>– { x })  { y, z };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 err="1">
                <a:sym typeface="Symbol" panose="05050102010706020507" pitchFamily="18" charset="2"/>
              </a:rPr>
              <a:t>def</a:t>
            </a:r>
            <a:r>
              <a:rPr lang="en-US" altLang="en-US" dirty="0">
                <a:sym typeface="Symbol" panose="05050102010706020507" pitchFamily="18" charset="2"/>
              </a:rPr>
              <a:t>[B] = 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at the beginning of B;</a:t>
            </a:r>
          </a:p>
          <a:p>
            <a:pPr marL="1295400" lvl="2" indent="-381000" eaLnBrk="1" hangingPunct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use[B] =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 at the beginning of B.</a:t>
            </a:r>
          </a:p>
        </p:txBody>
      </p:sp>
    </p:spTree>
    <p:extLst>
      <p:ext uri="{BB962C8B-B14F-4D97-AF65-F5344CB8AC3E}">
        <p14:creationId xmlns:p14="http://schemas.microsoft.com/office/powerpoint/2010/main" val="312653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D7E54A-AABE-4190-AA2B-5312C91DFCEA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49" y="365127"/>
            <a:ext cx="8009659" cy="961256"/>
          </a:xfrm>
        </p:spPr>
        <p:txBody>
          <a:bodyPr lIns="0" tIns="0" rIns="0" bIns="0">
            <a:normAutofit fontScale="90000"/>
          </a:bodyPr>
          <a:lstStyle/>
          <a:p>
            <a:pPr eaLnBrk="1" hangingPunct="1"/>
            <a:r>
              <a:rPr lang="en-US" altLang="en-US" dirty="0"/>
              <a:t>Liveness analysis: equations and algorithm</a:t>
            </a:r>
          </a:p>
        </p:txBody>
      </p:sp>
      <p:sp>
        <p:nvSpPr>
          <p:cNvPr id="1434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914400" lvl="1" indent="-457200" eaLnBrk="1" hangingPunct="1">
              <a:buFontTx/>
              <a:buNone/>
            </a:pPr>
            <a:r>
              <a:rPr lang="en-US" altLang="en-US" dirty="0"/>
              <a:t>in[B] = use[B] </a:t>
            </a:r>
            <a:r>
              <a:rPr lang="en-US" altLang="en-US" dirty="0">
                <a:sym typeface="Symbol" panose="05050102010706020507" pitchFamily="18" charset="2"/>
              </a:rPr>
              <a:t> (out[B] – </a:t>
            </a:r>
            <a:r>
              <a:rPr lang="en-US" altLang="en-US" dirty="0" err="1">
                <a:sym typeface="Symbol" panose="05050102010706020507" pitchFamily="18" charset="2"/>
              </a:rPr>
              <a:t>def</a:t>
            </a:r>
            <a:r>
              <a:rPr lang="en-US" altLang="en-US" dirty="0">
                <a:sym typeface="Symbol" panose="05050102010706020507" pitchFamily="18" charset="2"/>
              </a:rPr>
              <a:t>[B])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out[B] =  { in[X] | X is a successor of B }.</a:t>
            </a:r>
          </a:p>
          <a:p>
            <a:pPr marL="2171700" lvl="4" indent="-342900" eaLnBrk="1" hangingPunct="1"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533400" indent="-533400" eaLnBrk="1" hangingPunct="1">
              <a:buFontTx/>
              <a:buNone/>
            </a:pPr>
            <a:r>
              <a:rPr lang="en-US" altLang="en-US" i="1" u="sng" dirty="0">
                <a:sym typeface="Symbol" panose="05050102010706020507" pitchFamily="18" charset="2"/>
              </a:rPr>
              <a:t>Algorithm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 for each basic block B, set in[B] = use[B];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repeat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 for each basic block B {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    </a:t>
            </a:r>
            <a:r>
              <a:rPr lang="en-US" altLang="en-US" sz="2200" dirty="0">
                <a:sym typeface="Symbol" panose="05050102010706020507" pitchFamily="18" charset="2"/>
              </a:rPr>
              <a:t>out[B] =  { in[X] | X is a successor of B }; 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sz="2200" dirty="0"/>
              <a:t>       in[B] = use[B] </a:t>
            </a:r>
            <a:r>
              <a:rPr lang="en-US" altLang="en-US" sz="2200" dirty="0">
                <a:sym typeface="Symbol" panose="05050102010706020507" pitchFamily="18" charset="2"/>
              </a:rPr>
              <a:t> (out[B] – </a:t>
            </a:r>
            <a:r>
              <a:rPr lang="en-US" altLang="en-US" sz="2200" dirty="0" err="1">
                <a:sym typeface="Symbol" panose="05050102010706020507" pitchFamily="18" charset="2"/>
              </a:rPr>
              <a:t>def</a:t>
            </a:r>
            <a:r>
              <a:rPr lang="en-US" altLang="en-US" sz="2200" dirty="0">
                <a:sym typeface="Symbol" panose="05050102010706020507" pitchFamily="18" charset="2"/>
              </a:rPr>
              <a:t>[B]);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}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 until</a:t>
            </a:r>
            <a:r>
              <a:rPr lang="en-US" altLang="en-US" dirty="0">
                <a:sym typeface="Symbol" panose="05050102010706020507" pitchFamily="18" charset="2"/>
              </a:rPr>
              <a:t> no change to in[B], out[B] for any B.</a:t>
            </a:r>
          </a:p>
        </p:txBody>
      </p:sp>
    </p:spTree>
    <p:extLst>
      <p:ext uri="{BB962C8B-B14F-4D97-AF65-F5344CB8AC3E}">
        <p14:creationId xmlns:p14="http://schemas.microsoft.com/office/powerpoint/2010/main" val="2784477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528774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Analysis </a:t>
            </a:r>
            <a:r>
              <a:rPr lang="en-US" sz="5400" dirty="0"/>
              <a:t>3</a:t>
            </a:r>
            <a:br>
              <a:rPr lang="en-US" sz="5400" i="1" dirty="0"/>
            </a:br>
            <a:r>
              <a:rPr lang="en-US" sz="5400" i="1" dirty="0"/>
              <a:t>Available expressions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04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B3FCF3-CD6F-4B80-A677-616BD1B3D460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Available expressions</a:t>
            </a:r>
          </a:p>
        </p:txBody>
      </p:sp>
      <p:sp>
        <p:nvSpPr>
          <p:cNvPr id="15366" name="Rectangle 7"/>
          <p:cNvSpPr>
            <a:spLocks noGrp="1" noChangeArrowheads="1"/>
          </p:cNvSpPr>
          <p:nvPr>
            <p:ph sz="quarter" idx="2"/>
          </p:nvPr>
        </p:nvSpPr>
        <p:spPr>
          <a:xfrm>
            <a:off x="5181600" y="3886200"/>
            <a:ext cx="3733800" cy="20335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If e is available, it need not be recomputed</a:t>
            </a:r>
            <a:r>
              <a:rPr lang="en-US" altLang="en-US" sz="2000"/>
              <a:t>.</a:t>
            </a:r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1219200"/>
            <a:ext cx="8229600" cy="1676400"/>
          </a:xfrm>
        </p:spPr>
        <p:txBody>
          <a:bodyPr/>
          <a:lstStyle/>
          <a:p>
            <a:pPr eaLnBrk="1" hangingPunct="1"/>
            <a:r>
              <a:rPr lang="en-US" altLang="en-US" sz="2400" b="1" i="1" u="sng" dirty="0"/>
              <a:t>Definition</a:t>
            </a:r>
            <a:r>
              <a:rPr lang="en-US" altLang="en-US" sz="2400" dirty="0"/>
              <a:t>: An expression </a:t>
            </a:r>
            <a:r>
              <a:rPr lang="en-US" altLang="en-US" sz="240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dirty="0"/>
              <a:t> is available at a point </a:t>
            </a:r>
            <a:r>
              <a:rPr lang="en-US" altLang="en-US" sz="240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/>
              <a:t> if:</a:t>
            </a:r>
          </a:p>
          <a:p>
            <a:pPr lvl="1" eaLnBrk="1" hangingPunct="1"/>
            <a:r>
              <a:rPr lang="en-US" altLang="en-US" sz="2000" i="1" dirty="0">
                <a:latin typeface="Times New Roman" panose="02020603050405020304" pitchFamily="18" charset="0"/>
              </a:rPr>
              <a:t>e</a:t>
            </a:r>
            <a:r>
              <a:rPr lang="en-US" altLang="en-US" sz="2000" dirty="0"/>
              <a:t> is evaluated on every path from the entry node to </a:t>
            </a:r>
            <a:r>
              <a:rPr lang="en-US" altLang="en-US" sz="2000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(incl. cyclic ones); and</a:t>
            </a:r>
          </a:p>
          <a:p>
            <a:pPr lvl="1" eaLnBrk="1" hangingPunct="1"/>
            <a:r>
              <a:rPr lang="en-US" altLang="en-US" sz="2000" dirty="0"/>
              <a:t>the variables in </a:t>
            </a:r>
            <a:r>
              <a:rPr lang="en-US" altLang="en-US" sz="2000" i="1" dirty="0">
                <a:latin typeface="Times New Roman" panose="02020603050405020304" pitchFamily="18" charset="0"/>
              </a:rPr>
              <a:t>e</a:t>
            </a:r>
            <a:r>
              <a:rPr lang="en-US" altLang="en-US" sz="2000" dirty="0"/>
              <a:t> are not redefined after the last such evaluation.</a:t>
            </a:r>
          </a:p>
        </p:txBody>
      </p:sp>
      <p:pic>
        <p:nvPicPr>
          <p:cNvPr id="15368" name="Picture 5" descr="availex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3135313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316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128D20-B4D0-4E36-8676-2A9F28383096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Available expressions: dataflow equations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in[B], out[B]: sets of expressions available at B’s entry/exit.</a:t>
            </a:r>
          </a:p>
          <a:p>
            <a:pPr eaLnBrk="1" hangingPunct="1"/>
            <a:r>
              <a:rPr lang="en-US" altLang="en-US" sz="2400"/>
              <a:t>gen[B]: the set of expressions </a:t>
            </a:r>
            <a:r>
              <a:rPr lang="en-US" altLang="en-US" sz="2400" i="1">
                <a:latin typeface="Times New Roman" panose="02020603050405020304" pitchFamily="18" charset="0"/>
              </a:rPr>
              <a:t>e</a:t>
            </a:r>
            <a:r>
              <a:rPr lang="en-US" altLang="en-US" sz="2400"/>
              <a:t> that are evaluated in B, s.t. no variable in </a:t>
            </a:r>
            <a:r>
              <a:rPr lang="en-US" altLang="en-US" sz="2400" i="1">
                <a:latin typeface="Times New Roman" panose="02020603050405020304" pitchFamily="18" charset="0"/>
              </a:rPr>
              <a:t>e</a:t>
            </a:r>
            <a:r>
              <a:rPr lang="en-US" altLang="en-US" sz="2400"/>
              <a:t> is redefined after the last evaluation of </a:t>
            </a:r>
            <a:r>
              <a:rPr lang="en-US" altLang="en-US" sz="2400" i="1">
                <a:latin typeface="Times New Roman" panose="02020603050405020304" pitchFamily="18" charset="0"/>
              </a:rPr>
              <a:t>e</a:t>
            </a:r>
            <a:r>
              <a:rPr lang="en-US" altLang="en-US" sz="2400"/>
              <a:t> in B.</a:t>
            </a:r>
          </a:p>
          <a:p>
            <a:pPr eaLnBrk="1" hangingPunct="1"/>
            <a:r>
              <a:rPr lang="en-US" altLang="en-US" sz="2400"/>
              <a:t>kill[B]: the set of expressions </a:t>
            </a:r>
            <a:r>
              <a:rPr lang="en-US" altLang="en-US" sz="2400" i="1">
                <a:latin typeface="Times New Roman" panose="02020603050405020304" pitchFamily="18" charset="0"/>
              </a:rPr>
              <a:t>e</a:t>
            </a:r>
            <a:r>
              <a:rPr lang="en-US" altLang="en-US" sz="2400"/>
              <a:t> in the program (function) s.t. B may redefine some variables in </a:t>
            </a:r>
            <a:r>
              <a:rPr lang="en-US" altLang="en-US" sz="2400" i="1">
                <a:latin typeface="Times New Roman" panose="02020603050405020304" pitchFamily="18" charset="0"/>
              </a:rPr>
              <a:t>e</a:t>
            </a:r>
            <a:r>
              <a:rPr lang="en-US" altLang="en-US" sz="2400"/>
              <a:t> without subsequently evaluating </a:t>
            </a:r>
            <a:r>
              <a:rPr lang="en-US" altLang="en-US" sz="2400" i="1">
                <a:latin typeface="Times New Roman" panose="02020603050405020304" pitchFamily="18" charset="0"/>
              </a:rPr>
              <a:t>e</a:t>
            </a:r>
            <a:r>
              <a:rPr lang="en-US" altLang="en-US" sz="2400"/>
              <a:t>.</a:t>
            </a:r>
          </a:p>
          <a:p>
            <a:pPr lvl="2" eaLnBrk="1" hangingPunct="1">
              <a:buFontTx/>
              <a:buNone/>
            </a:pPr>
            <a:endParaRPr lang="en-US" altLang="en-US" sz="1800"/>
          </a:p>
          <a:p>
            <a:pPr lvl="2" eaLnBrk="1" hangingPunct="1">
              <a:buFontTx/>
              <a:buNone/>
            </a:pPr>
            <a:r>
              <a:rPr lang="en-US" altLang="en-US" sz="2200"/>
              <a:t>in[B</a:t>
            </a:r>
            <a:r>
              <a:rPr lang="en-US" altLang="en-US" sz="2200" baseline="-25000"/>
              <a:t>0</a:t>
            </a:r>
            <a:r>
              <a:rPr lang="en-US" altLang="en-US" sz="2200"/>
              <a:t>] = </a:t>
            </a:r>
            <a:r>
              <a:rPr lang="en-US" altLang="en-US" sz="2200">
                <a:sym typeface="Symbol" panose="05050102010706020507" pitchFamily="18" charset="2"/>
              </a:rPr>
              <a:t>     (B</a:t>
            </a:r>
            <a:r>
              <a:rPr lang="en-US" altLang="en-US" sz="2200" baseline="-25000">
                <a:sym typeface="Symbol" panose="05050102010706020507" pitchFamily="18" charset="2"/>
              </a:rPr>
              <a:t>0</a:t>
            </a:r>
            <a:r>
              <a:rPr lang="en-US" altLang="en-US" sz="2200">
                <a:sym typeface="Symbol" panose="05050102010706020507" pitchFamily="18" charset="2"/>
              </a:rPr>
              <a:t> is the entry node)</a:t>
            </a:r>
          </a:p>
          <a:p>
            <a:pPr lvl="2" eaLnBrk="1" hangingPunct="1">
              <a:buFontTx/>
              <a:buNone/>
            </a:pPr>
            <a:r>
              <a:rPr lang="en-US" altLang="en-US" sz="2200"/>
              <a:t>in[B] = </a:t>
            </a:r>
            <a:r>
              <a:rPr lang="en-US" altLang="en-US" sz="2200">
                <a:sym typeface="Symbol" panose="05050102010706020507" pitchFamily="18" charset="2"/>
              </a:rPr>
              <a:t> { out[X] | X a predecessor of B}    if B  B</a:t>
            </a:r>
            <a:r>
              <a:rPr lang="en-US" altLang="en-US" sz="2200" baseline="-25000">
                <a:sym typeface="Symbol" panose="05050102010706020507" pitchFamily="18" charset="2"/>
              </a:rPr>
              <a:t>0</a:t>
            </a:r>
            <a:endParaRPr lang="en-US" altLang="en-US" sz="2200">
              <a:sym typeface="Symbol" panose="05050102010706020507" pitchFamily="18" charset="2"/>
            </a:endParaRPr>
          </a:p>
          <a:p>
            <a:pPr lvl="2" eaLnBrk="1" hangingPunct="1">
              <a:buFontTx/>
              <a:buNone/>
            </a:pPr>
            <a:r>
              <a:rPr lang="en-US" altLang="en-US" sz="2200">
                <a:sym typeface="Symbol" panose="05050102010706020507" pitchFamily="18" charset="2"/>
              </a:rPr>
              <a:t>out[B] = gen[B]  (in[B] – kill[B])</a:t>
            </a:r>
          </a:p>
          <a:p>
            <a:pPr lvl="1" eaLnBrk="1" hangingPunct="1">
              <a:buFontTx/>
              <a:buNone/>
            </a:pPr>
            <a:endParaRPr lang="en-US" altLang="en-US" sz="22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829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4E8D0F-7024-42E0-B4CD-877996A1287C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Available expressions: </a:t>
            </a:r>
            <a:r>
              <a:rPr lang="en-US" altLang="en-US" i="1" dirty="0"/>
              <a:t>gen</a:t>
            </a:r>
            <a:r>
              <a:rPr lang="en-US" altLang="en-US" dirty="0"/>
              <a:t> and </a:t>
            </a:r>
            <a:r>
              <a:rPr lang="en-US" altLang="en-US" i="1" dirty="0"/>
              <a:t>kill</a:t>
            </a:r>
            <a:r>
              <a:rPr lang="en-US" altLang="en-US" dirty="0"/>
              <a:t> sets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en-US"/>
              <a:t>For each block B: gen[B], kill[B] computed once, at the beginning of the analysis, using information local to B: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i="1"/>
              <a:t>G</a:t>
            </a:r>
            <a:r>
              <a:rPr lang="en-US" altLang="en-US"/>
              <a:t> = </a:t>
            </a:r>
            <a:r>
              <a:rPr lang="en-US" altLang="en-US" i="1"/>
              <a:t>K</a:t>
            </a:r>
            <a:r>
              <a:rPr lang="en-US" altLang="en-US"/>
              <a:t> = </a:t>
            </a:r>
            <a:r>
              <a:rPr lang="en-US" altLang="en-US">
                <a:sym typeface="Symbol" panose="05050102010706020507" pitchFamily="18" charset="2"/>
              </a:rPr>
              <a:t>;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for each instruction I in B, going forward, do:</a:t>
            </a:r>
          </a:p>
          <a:p>
            <a:pPr marL="1295400" lvl="2" indent="-381000" eaLnBrk="1" hangingPunct="1"/>
            <a:r>
              <a:rPr lang="en-US" altLang="en-US">
                <a:sym typeface="Symbol" panose="05050102010706020507" pitchFamily="18" charset="2"/>
              </a:rPr>
              <a:t>let I  ‘x = y  z’, and 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 baseline="-25000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= all expressions involving x;</a:t>
            </a:r>
          </a:p>
          <a:p>
            <a:pPr marL="1295400" lvl="2" indent="-381000" eaLnBrk="1" hangingPunct="1"/>
            <a:r>
              <a:rPr lang="en-US" altLang="en-US" i="1">
                <a:sym typeface="Symbol" panose="05050102010706020507" pitchFamily="18" charset="2"/>
              </a:rPr>
              <a:t>G</a:t>
            </a:r>
            <a:r>
              <a:rPr lang="en-US" altLang="en-US">
                <a:sym typeface="Symbol" panose="05050102010706020507" pitchFamily="18" charset="2"/>
              </a:rPr>
              <a:t> = (</a:t>
            </a:r>
            <a:r>
              <a:rPr lang="en-US" altLang="en-US" i="1">
                <a:sym typeface="Symbol" panose="05050102010706020507" pitchFamily="18" charset="2"/>
              </a:rPr>
              <a:t>G</a:t>
            </a:r>
            <a:r>
              <a:rPr lang="en-US" altLang="en-US">
                <a:sym typeface="Symbol" panose="05050102010706020507" pitchFamily="18" charset="2"/>
              </a:rPr>
              <a:t>  { ‘y  z’ }) – 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 baseline="-25000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;</a:t>
            </a:r>
          </a:p>
          <a:p>
            <a:pPr marL="1295400" lvl="2" indent="-381000" eaLnBrk="1" hangingPunct="1"/>
            <a:r>
              <a:rPr lang="en-US" altLang="en-US" i="1">
                <a:sym typeface="Symbol" panose="05050102010706020507" pitchFamily="18" charset="2"/>
              </a:rPr>
              <a:t>K</a:t>
            </a:r>
            <a:r>
              <a:rPr lang="en-US" altLang="en-US">
                <a:sym typeface="Symbol" panose="05050102010706020507" pitchFamily="18" charset="2"/>
              </a:rPr>
              <a:t> = (</a:t>
            </a:r>
            <a:r>
              <a:rPr lang="en-US" altLang="en-US" i="1">
                <a:sym typeface="Symbol" panose="05050102010706020507" pitchFamily="18" charset="2"/>
              </a:rPr>
              <a:t>K – </a:t>
            </a:r>
            <a:r>
              <a:rPr lang="en-US" altLang="en-US">
                <a:sym typeface="Symbol" panose="05050102010706020507" pitchFamily="18" charset="2"/>
              </a:rPr>
              <a:t>{ ‘y  z’ })  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 baseline="-25000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;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gen[B] = </a:t>
            </a:r>
            <a:r>
              <a:rPr lang="en-US" altLang="en-US" i="1">
                <a:sym typeface="Symbol" panose="05050102010706020507" pitchFamily="18" charset="2"/>
              </a:rPr>
              <a:t>G</a:t>
            </a:r>
            <a:r>
              <a:rPr lang="en-US" altLang="en-US">
                <a:sym typeface="Symbol" panose="05050102010706020507" pitchFamily="18" charset="2"/>
              </a:rPr>
              <a:t> at the end of B;</a:t>
            </a:r>
          </a:p>
          <a:p>
            <a:pPr marL="1295400" lvl="2" indent="-381000" eaLnBrk="1" hangingPunct="1"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kill[B] = </a:t>
            </a:r>
            <a:r>
              <a:rPr lang="en-US" altLang="en-US" sz="2400" i="1">
                <a:sym typeface="Symbol" panose="05050102010706020507" pitchFamily="18" charset="2"/>
              </a:rPr>
              <a:t>K</a:t>
            </a:r>
            <a:r>
              <a:rPr lang="en-US" altLang="en-US" sz="2400">
                <a:sym typeface="Symbol" panose="05050102010706020507" pitchFamily="18" charset="2"/>
              </a:rPr>
              <a:t> at the end of B;</a:t>
            </a:r>
          </a:p>
          <a:p>
            <a:pPr marL="533400" indent="-533400" eaLnBrk="1" hangingPunct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6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ED6E-707D-47B8-A138-678BBE00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Computability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18F2-8871-4BF0-B3DA-3785E1047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History: </a:t>
            </a:r>
          </a:p>
          <a:p>
            <a:pPr marL="457200" lvl="1"/>
            <a:r>
              <a:rPr lang="en-US" dirty="0"/>
              <a:t>in the first half of the 20</a:t>
            </a:r>
            <a:r>
              <a:rPr lang="en-US" baseline="30000" dirty="0"/>
              <a:t>th</a:t>
            </a:r>
            <a:r>
              <a:rPr lang="en-US" dirty="0"/>
              <a:t> century, a lot of researchers were trying to understand the capabilities and limits of mechanical computation</a:t>
            </a:r>
          </a:p>
          <a:p>
            <a:pPr marL="457200" lvl="1"/>
            <a:r>
              <a:rPr lang="en-US" dirty="0"/>
              <a:t>different people approached these questions from different angles using different formalisms</a:t>
            </a:r>
          </a:p>
          <a:p>
            <a:pPr marL="731520" lvl="2"/>
            <a:r>
              <a:rPr lang="en-US" dirty="0"/>
              <a:t>Alan Turing: "automatic machines" (now called Turing machines)</a:t>
            </a:r>
          </a:p>
          <a:p>
            <a:pPr marL="731520" lvl="2"/>
            <a:r>
              <a:rPr lang="en-US" dirty="0"/>
              <a:t>Alonzo Church: Lambda calculus</a:t>
            </a:r>
          </a:p>
          <a:p>
            <a:pPr marL="731520" lvl="2"/>
            <a:r>
              <a:rPr lang="en-US" dirty="0"/>
              <a:t>Stephen Kleene: General recursive functions</a:t>
            </a:r>
          </a:p>
          <a:p>
            <a:pPr marL="731520" lvl="2"/>
            <a:r>
              <a:rPr lang="en-US" dirty="0"/>
              <a:t>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EEE6-3513-4F6D-AE4A-D471FC4A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2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398A6E-6C60-47DE-9D54-29360BAF92F5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Available expressions: Algorithm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en-US" sz="2400" dirty="0"/>
              <a:t>Let </a:t>
            </a:r>
            <a:r>
              <a:rPr lang="en-US" altLang="en-US" sz="2400" i="1" dirty="0"/>
              <a:t>U</a:t>
            </a:r>
            <a:r>
              <a:rPr lang="en-US" altLang="en-US" sz="2400" dirty="0"/>
              <a:t> be the set of all expressions appearing on the RHS of some instruction in the function.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z="2400" dirty="0"/>
              <a:t> in[B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] = </a:t>
            </a:r>
            <a:r>
              <a:rPr lang="en-US" altLang="en-US" sz="2400" dirty="0">
                <a:sym typeface="Symbol" panose="05050102010706020507" pitchFamily="18" charset="2"/>
              </a:rPr>
              <a:t>; 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for each block B, set out[B] =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 – kill[B];</a:t>
            </a:r>
          </a:p>
          <a:p>
            <a:pPr marL="533400" indent="-533400" eaLnBrk="1" hangingPunct="1">
              <a:buFontTx/>
              <a:buAutoNum type="arabicPeriod" startAt="2"/>
            </a:pP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repeat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 for each basic block B {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dirty="0"/>
              <a:t>        </a:t>
            </a:r>
            <a:r>
              <a:rPr lang="en-US" altLang="en-US" sz="2200" dirty="0"/>
              <a:t>in[B] = </a:t>
            </a:r>
            <a:r>
              <a:rPr lang="en-US" altLang="en-US" sz="2200" dirty="0">
                <a:sym typeface="Symbol" panose="05050102010706020507" pitchFamily="18" charset="2"/>
              </a:rPr>
              <a:t> { out[X] | X a predecessor of B }; 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               out[B] = gen[B]  (in[B] – kill[B]); 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}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 until</a:t>
            </a:r>
            <a:r>
              <a:rPr lang="en-US" altLang="en-US" dirty="0">
                <a:sym typeface="Symbol" panose="05050102010706020507" pitchFamily="18" charset="2"/>
              </a:rPr>
              <a:t> no change to in[B], out[B] for any B.</a:t>
            </a:r>
          </a:p>
          <a:p>
            <a:pPr marL="914400" lvl="1" indent="-457200" eaLnBrk="1" hangingPunct="1"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9776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528774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Comparing different analyses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198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FD02AD-F863-4B25-917C-BA4B415E56F1}" type="slidenum">
              <a:rPr lang="en-US" altLang="en-US" sz="1400"/>
              <a:pPr eaLnBrk="1" hangingPunct="1"/>
              <a:t>52</a:t>
            </a:fld>
            <a:endParaRPr lang="en-US" alt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7"/>
            <a:ext cx="8238259" cy="961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 dirty="0"/>
              <a:t>Reaching definitions vs. Available expressions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Modality: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/>
              <a:t>d </a:t>
            </a:r>
            <a:r>
              <a:rPr lang="en-US" altLang="en-US" i="1" dirty="0"/>
              <a:t>reaches</a:t>
            </a:r>
            <a:r>
              <a:rPr lang="en-US" altLang="en-US" dirty="0"/>
              <a:t> p if it can reach p without getting killed along </a:t>
            </a:r>
            <a:r>
              <a:rPr lang="en-US" altLang="en-US" i="1" u="sng" dirty="0"/>
              <a:t>some</a:t>
            </a:r>
            <a:r>
              <a:rPr lang="en-US" altLang="en-US" dirty="0"/>
              <a:t> path ( </a:t>
            </a:r>
            <a:r>
              <a:rPr lang="en-US" altLang="en-US" dirty="0">
                <a:sym typeface="Symbol" panose="05050102010706020507" pitchFamily="18" charset="2"/>
              </a:rPr>
              <a:t>-analysis ).</a:t>
            </a:r>
          </a:p>
          <a:p>
            <a:pPr marL="1295400" lvl="2" indent="-381000" eaLnBrk="1" hangingPunct="1"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n-US" altLang="en-US" dirty="0">
                <a:sym typeface="Symbol" panose="05050102010706020507" pitchFamily="18" charset="2"/>
              </a:rPr>
              <a:t>information merge operator: </a:t>
            </a:r>
          </a:p>
          <a:p>
            <a:pPr marL="1295400" lvl="2" indent="-381000" eaLnBrk="1" hangingPunct="1"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n-US" altLang="en-US" dirty="0">
                <a:sym typeface="Symbol" panose="05050102010706020507" pitchFamily="18" charset="2"/>
              </a:rPr>
              <a:t>initial estimates set too small.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e </a:t>
            </a:r>
            <a:r>
              <a:rPr lang="en-US" altLang="en-US" i="1" dirty="0">
                <a:sym typeface="Symbol" panose="05050102010706020507" pitchFamily="18" charset="2"/>
              </a:rPr>
              <a:t>available at</a:t>
            </a:r>
            <a:r>
              <a:rPr lang="en-US" altLang="en-US" dirty="0">
                <a:sym typeface="Symbol" panose="05050102010706020507" pitchFamily="18" charset="2"/>
              </a:rPr>
              <a:t> p if e evaluated, not killed along </a:t>
            </a:r>
            <a:r>
              <a:rPr lang="en-US" altLang="en-US" i="1" u="sng" dirty="0">
                <a:sym typeface="Symbol" panose="05050102010706020507" pitchFamily="18" charset="2"/>
              </a:rPr>
              <a:t>every</a:t>
            </a:r>
            <a:r>
              <a:rPr lang="en-US" altLang="en-US" dirty="0">
                <a:sym typeface="Symbol" panose="05050102010706020507" pitchFamily="18" charset="2"/>
              </a:rPr>
              <a:t> path to p ( -analysis ).</a:t>
            </a:r>
          </a:p>
          <a:p>
            <a:pPr marL="1295400" lvl="2" indent="-381000" eaLnBrk="1" hangingPunct="1"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n-US" altLang="en-US" dirty="0">
                <a:sym typeface="Symbol" panose="05050102010706020507" pitchFamily="18" charset="2"/>
              </a:rPr>
              <a:t>information merge operator: </a:t>
            </a:r>
          </a:p>
          <a:p>
            <a:pPr marL="1295400" lvl="2" indent="-381000" eaLnBrk="1" hangingPunct="1"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n-US" altLang="en-US" dirty="0">
                <a:sym typeface="Symbol" panose="05050102010706020507" pitchFamily="18" charset="2"/>
              </a:rPr>
              <a:t>initial estimates set too large.</a:t>
            </a:r>
          </a:p>
          <a:p>
            <a:pPr marL="2171700" lvl="4" indent="-342900"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Direction: both are </a:t>
            </a:r>
            <a:r>
              <a:rPr lang="en-US" altLang="en-US" i="1" dirty="0">
                <a:sym typeface="Symbol" panose="05050102010706020507" pitchFamily="18" charset="2"/>
              </a:rPr>
              <a:t>forward analyses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1295400" lvl="2" indent="-381000" eaLnBrk="1" hangingPunct="1"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n-US" altLang="en-US" dirty="0">
                <a:sym typeface="Symbol" panose="05050102010706020507" pitchFamily="18" charset="2"/>
              </a:rPr>
              <a:t>out[B] computed from in[B] (using gen, kill);</a:t>
            </a:r>
          </a:p>
          <a:p>
            <a:pPr marL="1295400" lvl="2" indent="-381000" eaLnBrk="1" hangingPunct="1"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n-US" altLang="en-US" dirty="0">
                <a:sym typeface="Symbol" panose="05050102010706020507" pitchFamily="18" charset="2"/>
              </a:rPr>
              <a:t>in[B] computed from out sets of predecessors of B.</a:t>
            </a:r>
          </a:p>
        </p:txBody>
      </p:sp>
    </p:spTree>
    <p:extLst>
      <p:ext uri="{BB962C8B-B14F-4D97-AF65-F5344CB8AC3E}">
        <p14:creationId xmlns:p14="http://schemas.microsoft.com/office/powerpoint/2010/main" val="521105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51834B-A891-4A0C-8077-FE54AFA64C22}" type="slidenum">
              <a:rPr lang="en-US" altLang="en-US" sz="1400"/>
              <a:pPr eaLnBrk="1" hangingPunct="1"/>
              <a:t>53</a:t>
            </a:fld>
            <a:endParaRPr lang="en-US" alt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Reaching definitions vs. Liveness Analysis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Modality: both are </a:t>
            </a:r>
            <a:r>
              <a:rPr lang="en-US" altLang="en-US">
                <a:sym typeface="Symbol" panose="05050102010706020507" pitchFamily="18" charset="2"/>
              </a:rPr>
              <a:t>-analyses: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en-US">
                <a:sym typeface="Symbol" panose="05050102010706020507" pitchFamily="18" charset="2"/>
              </a:rPr>
              <a:t>merge operator: 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en-US">
                <a:sym typeface="Symbol" panose="05050102010706020507" pitchFamily="18" charset="2"/>
              </a:rPr>
              <a:t>initial approximations are too small.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Direction: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en-US">
                <a:sym typeface="Symbol" panose="05050102010706020507" pitchFamily="18" charset="2"/>
              </a:rPr>
              <a:t>reaching definitions: forward analysis</a:t>
            </a:r>
          </a:p>
          <a:p>
            <a:pPr marL="1295400" lvl="2" indent="-381000" eaLnBrk="1" hangingPunct="1">
              <a:buFont typeface="Symbol" panose="05050102010706020507" pitchFamily="18" charset="2"/>
              <a:buChar char="Þ"/>
            </a:pPr>
            <a:r>
              <a:rPr lang="en-US" altLang="en-US">
                <a:sym typeface="Symbol" panose="05050102010706020507" pitchFamily="18" charset="2"/>
              </a:rPr>
              <a:t>out[B] defined in terms of in[B];</a:t>
            </a:r>
          </a:p>
          <a:p>
            <a:pPr marL="1295400" lvl="2" indent="-381000" eaLnBrk="1" hangingPunct="1">
              <a:buFont typeface="Symbol" panose="05050102010706020507" pitchFamily="18" charset="2"/>
              <a:buChar char="Þ"/>
            </a:pPr>
            <a:r>
              <a:rPr lang="en-US" altLang="en-US">
                <a:sym typeface="Symbol" panose="05050102010706020507" pitchFamily="18" charset="2"/>
              </a:rPr>
              <a:t>in[B] defined in terms of out-sets of predecessors of B.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en-US">
                <a:sym typeface="Symbol" panose="05050102010706020507" pitchFamily="18" charset="2"/>
              </a:rPr>
              <a:t>liveness analysis: backward analysis</a:t>
            </a:r>
          </a:p>
          <a:p>
            <a:pPr marL="1295400" lvl="2" indent="-381000" eaLnBrk="1" hangingPunct="1">
              <a:buFont typeface="Symbol" panose="05050102010706020507" pitchFamily="18" charset="2"/>
              <a:buChar char="Þ"/>
            </a:pPr>
            <a:r>
              <a:rPr lang="en-US" altLang="en-US">
                <a:sym typeface="Symbol" panose="05050102010706020507" pitchFamily="18" charset="2"/>
              </a:rPr>
              <a:t>in[B] defined in terms of out[B]</a:t>
            </a:r>
          </a:p>
          <a:p>
            <a:pPr marL="1295400" lvl="2" indent="-381000" eaLnBrk="1" hangingPunct="1">
              <a:buFont typeface="Symbol" panose="05050102010706020507" pitchFamily="18" charset="2"/>
              <a:buChar char="Þ"/>
            </a:pPr>
            <a:r>
              <a:rPr lang="en-US" altLang="en-US">
                <a:sym typeface="Symbol" panose="05050102010706020507" pitchFamily="18" charset="2"/>
              </a:rPr>
              <a:t>out[B] defined in terms of in-sets of succesors of B.</a:t>
            </a:r>
          </a:p>
        </p:txBody>
      </p:sp>
    </p:spTree>
    <p:extLst>
      <p:ext uri="{BB962C8B-B14F-4D97-AF65-F5344CB8AC3E}">
        <p14:creationId xmlns:p14="http://schemas.microsoft.com/office/powerpoint/2010/main" val="4008154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3A32DC-6165-43B4-8314-C58EFC72E9E9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Families of dataflow analyses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0936" y="1295400"/>
            <a:ext cx="8229600" cy="2895600"/>
          </a:xfrm>
        </p:spPr>
        <p:txBody>
          <a:bodyPr/>
          <a:lstStyle/>
          <a:p>
            <a:pPr eaLnBrk="1" hangingPunct="1"/>
            <a:r>
              <a:rPr lang="en-US" altLang="en-US" dirty="0"/>
              <a:t>Analyses can be classified in terms of </a:t>
            </a:r>
            <a:r>
              <a:rPr lang="en-US" altLang="en-US" i="1" dirty="0"/>
              <a:t>modality</a:t>
            </a:r>
            <a:r>
              <a:rPr lang="en-US" altLang="en-US" dirty="0"/>
              <a:t> (</a:t>
            </a:r>
            <a:r>
              <a:rPr lang="en-US" altLang="en-US" dirty="0">
                <a:sym typeface="Symbol" panose="05050102010706020507" pitchFamily="18" charset="2"/>
              </a:rPr>
              <a:t> or ) and </a:t>
            </a:r>
            <a:r>
              <a:rPr lang="en-US" altLang="en-US" i="1" dirty="0"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ym typeface="Symbol" panose="05050102010706020507" pitchFamily="18" charset="2"/>
              </a:rPr>
              <a:t> (forward or backward).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These aspects of an analysis define 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the structure of the dataflow equations;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the merge operator;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the nature of the initial approximations.</a:t>
            </a:r>
          </a:p>
        </p:txBody>
      </p:sp>
      <p:graphicFrame>
        <p:nvGraphicFramePr>
          <p:cNvPr id="194604" name="Group 44"/>
          <p:cNvGraphicFramePr>
            <a:graphicFrameLocks noGrp="1"/>
          </p:cNvGraphicFramePr>
          <p:nvPr>
            <p:ph sz="half" idx="2"/>
          </p:nvPr>
        </p:nvGraphicFramePr>
        <p:xfrm>
          <a:off x="914400" y="4419600"/>
          <a:ext cx="7239000" cy="14478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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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reaching defns.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available exprs.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backward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variable liveness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4696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528774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Analysis </a:t>
            </a:r>
            <a:r>
              <a:rPr lang="en-US" sz="5400" dirty="0"/>
              <a:t>4</a:t>
            </a:r>
            <a:br>
              <a:rPr lang="en-US" sz="5400" i="1" dirty="0"/>
            </a:br>
            <a:r>
              <a:rPr lang="en-US" sz="5400" i="1" dirty="0"/>
              <a:t>Constant propagation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85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7656E2-C4E7-41D5-9FB3-199DD8B580BA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Analysis 4. Constant propagation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i="1" u="sng" dirty="0"/>
              <a:t>Goal</a:t>
            </a:r>
            <a:r>
              <a:rPr lang="en-US" altLang="en-US" dirty="0"/>
              <a:t>: Identify each expression </a:t>
            </a:r>
            <a:r>
              <a:rPr lang="en-US" altLang="en-US" i="1" dirty="0">
                <a:latin typeface="Times New Roman" panose="02020603050405020304" pitchFamily="18" charset="0"/>
              </a:rPr>
              <a:t>e</a:t>
            </a:r>
            <a:r>
              <a:rPr lang="en-US" altLang="en-US" dirty="0"/>
              <a:t> that can be guaranteed to evaluate to some fixed constant 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e</a:t>
            </a:r>
            <a:r>
              <a:rPr lang="en-US" altLang="en-US" dirty="0"/>
              <a:t> for all possible executions of the program.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i="1" u="sng" dirty="0"/>
              <a:t>Motivation</a:t>
            </a:r>
            <a:r>
              <a:rPr lang="en-US" altLang="en-US" dirty="0"/>
              <a:t>: Avoid runtime evaluation of expressions that can be evaluated at compile time.  E.g.: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#define  N    100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 =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*) </a:t>
            </a:r>
            <a:r>
              <a:rPr lang="en-US" altLang="en-US" sz="2000" dirty="0" err="1"/>
              <a:t>malloc</a:t>
            </a:r>
            <a:r>
              <a:rPr lang="en-US" altLang="en-US" sz="2000" dirty="0"/>
              <a:t>( </a:t>
            </a:r>
            <a:r>
              <a:rPr lang="en-US" altLang="en-US" sz="2000" u="sng" dirty="0">
                <a:solidFill>
                  <a:srgbClr val="0000FF"/>
                </a:solidFill>
              </a:rPr>
              <a:t>N*N*</a:t>
            </a:r>
            <a:r>
              <a:rPr lang="en-US" altLang="en-US" sz="2000" u="sng" dirty="0" err="1">
                <a:solidFill>
                  <a:srgbClr val="0000FF"/>
                </a:solidFill>
              </a:rPr>
              <a:t>sizeof</a:t>
            </a:r>
            <a:r>
              <a:rPr lang="en-US" altLang="en-US" sz="2000" u="sng" dirty="0">
                <a:solidFill>
                  <a:srgbClr val="0000FF"/>
                </a:solidFill>
              </a:rPr>
              <a:t>(</a:t>
            </a:r>
            <a:r>
              <a:rPr lang="en-US" altLang="en-US" sz="2000" u="sng" dirty="0" err="1">
                <a:solidFill>
                  <a:srgbClr val="0000FF"/>
                </a:solidFill>
              </a:rPr>
              <a:t>int</a:t>
            </a:r>
            <a:r>
              <a:rPr lang="en-US" altLang="en-US" sz="2000" u="sng" dirty="0">
                <a:solidFill>
                  <a:srgbClr val="0000FF"/>
                </a:solidFill>
              </a:rPr>
              <a:t>)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dirty="0"/>
              <a:t>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for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 </a:t>
            </a:r>
            <a:r>
              <a:rPr lang="en-US" altLang="en-US" sz="2000" u="sng" dirty="0">
                <a:solidFill>
                  <a:srgbClr val="0000FF"/>
                </a:solidFill>
              </a:rPr>
              <a:t>N*N</a:t>
            </a:r>
            <a:r>
              <a:rPr lang="en-US" altLang="en-US" sz="2000" dirty="0"/>
              <a:t>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p[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= 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1464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7886700" cy="18389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Intuition: Compute an (over-)estimate of the set of values that can be taken on by an expression.</a:t>
            </a:r>
          </a:p>
          <a:p>
            <a:pPr lvl="1"/>
            <a:r>
              <a:rPr lang="en-US" altLang="en-US" dirty="0"/>
              <a:t>but we really only care about whether or not this set of values is a singleton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261AA8-5F84-4C87-98F3-485DC2161D96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propagation: Approach</a:t>
            </a:r>
          </a:p>
        </p:txBody>
      </p:sp>
      <p:sp>
        <p:nvSpPr>
          <p:cNvPr id="23568" name="Line 25"/>
          <p:cNvSpPr>
            <a:spLocks noChangeShapeType="1"/>
          </p:cNvSpPr>
          <p:nvPr/>
        </p:nvSpPr>
        <p:spPr bwMode="auto">
          <a:xfrm>
            <a:off x="1676400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12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7886700" cy="18389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Intuition: Compute an (over-)estimate of the set of values that can be taken on by an expression.</a:t>
            </a:r>
          </a:p>
          <a:p>
            <a:pPr lvl="1"/>
            <a:r>
              <a:rPr lang="en-US" altLang="en-US" dirty="0"/>
              <a:t>but we really only care about whether or not this set of values is a singleton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261AA8-5F84-4C87-98F3-485DC2161D96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propagation: Approach</a:t>
            </a:r>
          </a:p>
        </p:txBody>
      </p:sp>
      <p:sp>
        <p:nvSpPr>
          <p:cNvPr id="23568" name="Line 25"/>
          <p:cNvSpPr>
            <a:spLocks noChangeShapeType="1"/>
          </p:cNvSpPr>
          <p:nvPr/>
        </p:nvSpPr>
        <p:spPr bwMode="auto">
          <a:xfrm>
            <a:off x="1537855" y="315286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3736" y="3271141"/>
            <a:ext cx="2989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⊤</a:t>
            </a:r>
            <a:r>
              <a:rPr lang="en-US" sz="2000" dirty="0">
                <a:sym typeface="Symbol" panose="05050102010706020507" pitchFamily="18" charset="2"/>
              </a:rPr>
              <a:t>           (no value assigned)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7076" y="5291529"/>
            <a:ext cx="4073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⊥</a:t>
            </a:r>
            <a:r>
              <a:rPr lang="en-US" sz="2000" dirty="0">
                <a:sym typeface="Symbol" panose="05050102010706020507" pitchFamily="18" charset="2"/>
              </a:rPr>
              <a:t>           (value may not be a constant)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175268" y="426421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{0}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33853" y="426421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{1}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5015" y="426421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{2}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3114" y="426421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{3}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681" y="426421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32474" y="4264214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{‒1}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8054" y="4264213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{‒2}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7567" y="4264213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{‒3}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92796" y="420186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cxnSp>
        <p:nvCxnSpPr>
          <p:cNvPr id="10" name="Straight Connector 9"/>
          <p:cNvCxnSpPr>
            <a:stCxn id="20" idx="0"/>
            <a:endCxn id="12" idx="2"/>
          </p:cNvCxnSpPr>
          <p:nvPr/>
        </p:nvCxnSpPr>
        <p:spPr>
          <a:xfrm flipV="1">
            <a:off x="2239894" y="3654256"/>
            <a:ext cx="2172779" cy="60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42954" y="3254146"/>
            <a:ext cx="339437" cy="4001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63736" y="5277867"/>
            <a:ext cx="339437" cy="4001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9" idx="0"/>
            <a:endCxn id="12" idx="2"/>
          </p:cNvCxnSpPr>
          <p:nvPr/>
        </p:nvCxnSpPr>
        <p:spPr>
          <a:xfrm flipV="1">
            <a:off x="2990381" y="3654256"/>
            <a:ext cx="1422292" cy="60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0"/>
            <a:endCxn id="12" idx="2"/>
          </p:cNvCxnSpPr>
          <p:nvPr/>
        </p:nvCxnSpPr>
        <p:spPr>
          <a:xfrm flipV="1">
            <a:off x="3734801" y="3654256"/>
            <a:ext cx="677872" cy="609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0"/>
            <a:endCxn id="12" idx="2"/>
          </p:cNvCxnSpPr>
          <p:nvPr/>
        </p:nvCxnSpPr>
        <p:spPr>
          <a:xfrm flipV="1">
            <a:off x="4412673" y="3654256"/>
            <a:ext cx="0" cy="609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0"/>
            <a:endCxn id="12" idx="2"/>
          </p:cNvCxnSpPr>
          <p:nvPr/>
        </p:nvCxnSpPr>
        <p:spPr>
          <a:xfrm flipH="1" flipV="1">
            <a:off x="4412673" y="3654256"/>
            <a:ext cx="658585" cy="609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0"/>
            <a:endCxn id="12" idx="2"/>
          </p:cNvCxnSpPr>
          <p:nvPr/>
        </p:nvCxnSpPr>
        <p:spPr>
          <a:xfrm flipH="1" flipV="1">
            <a:off x="4412673" y="3654256"/>
            <a:ext cx="1309747" cy="609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0"/>
            <a:endCxn id="12" idx="2"/>
          </p:cNvCxnSpPr>
          <p:nvPr/>
        </p:nvCxnSpPr>
        <p:spPr>
          <a:xfrm flipH="1" flipV="1">
            <a:off x="4412673" y="3654256"/>
            <a:ext cx="1917846" cy="609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6" idx="0"/>
            <a:endCxn id="7" idx="2"/>
          </p:cNvCxnSpPr>
          <p:nvPr/>
        </p:nvCxnSpPr>
        <p:spPr>
          <a:xfrm flipH="1" flipV="1">
            <a:off x="4412673" y="4664324"/>
            <a:ext cx="20782" cy="613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6" idx="0"/>
            <a:endCxn id="18" idx="2"/>
          </p:cNvCxnSpPr>
          <p:nvPr/>
        </p:nvCxnSpPr>
        <p:spPr>
          <a:xfrm flipH="1" flipV="1">
            <a:off x="3734801" y="4664324"/>
            <a:ext cx="698654" cy="613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9" idx="2"/>
          </p:cNvCxnSpPr>
          <p:nvPr/>
        </p:nvCxnSpPr>
        <p:spPr>
          <a:xfrm flipH="1" flipV="1">
            <a:off x="2990381" y="4664323"/>
            <a:ext cx="1443074" cy="613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0" idx="2"/>
          </p:cNvCxnSpPr>
          <p:nvPr/>
        </p:nvCxnSpPr>
        <p:spPr>
          <a:xfrm flipH="1" flipV="1">
            <a:off x="2239894" y="4664323"/>
            <a:ext cx="2172778" cy="60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0"/>
            <a:endCxn id="13" idx="2"/>
          </p:cNvCxnSpPr>
          <p:nvPr/>
        </p:nvCxnSpPr>
        <p:spPr>
          <a:xfrm flipV="1">
            <a:off x="4433455" y="4664324"/>
            <a:ext cx="637803" cy="613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6" idx="0"/>
            <a:endCxn id="14" idx="2"/>
          </p:cNvCxnSpPr>
          <p:nvPr/>
        </p:nvCxnSpPr>
        <p:spPr>
          <a:xfrm flipV="1">
            <a:off x="4433455" y="4664324"/>
            <a:ext cx="1288965" cy="613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6" idx="0"/>
            <a:endCxn id="16" idx="2"/>
          </p:cNvCxnSpPr>
          <p:nvPr/>
        </p:nvCxnSpPr>
        <p:spPr>
          <a:xfrm flipV="1">
            <a:off x="4433455" y="4664324"/>
            <a:ext cx="1897064" cy="613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52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propagation: Intuition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98125" y="1967344"/>
            <a:ext cx="1510146" cy="1773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74320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x = 3</a:t>
            </a:r>
          </a:p>
          <a:p>
            <a:pPr marL="274320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y = 4</a:t>
            </a:r>
          </a:p>
          <a:p>
            <a:pPr marL="274320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z = </a:t>
            </a:r>
            <a:r>
              <a:rPr lang="en-US" sz="2400" dirty="0" err="1"/>
              <a:t>x+y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88796" y="2389908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x 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 {3}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>
            <a:off x="1958320" y="2589963"/>
            <a:ext cx="8108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8796" y="2937701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y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 {4}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>
            <a:off x="1876567" y="3137756"/>
            <a:ext cx="8926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8796" y="343783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z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 {7}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>
            <a:off x="1862139" y="3637893"/>
            <a:ext cx="90704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57290" y="4618252"/>
            <a:ext cx="3026664" cy="1500196"/>
          </a:xfrm>
          <a:prstGeom prst="roundRect">
            <a:avLst>
              <a:gd name="adj" fmla="val 2426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all the variables in an expression have constant values, then the expression also has a constant value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1836" y="1505771"/>
            <a:ext cx="4003964" cy="46711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50686" y="1503607"/>
            <a:ext cx="4003964" cy="46711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92570" y="3389964"/>
            <a:ext cx="1510146" cy="8088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74320"/>
            <a:r>
              <a:rPr lang="en-US" sz="2400" dirty="0"/>
              <a:t>z = </a:t>
            </a:r>
            <a:r>
              <a:rPr lang="en-US" sz="2400" dirty="0" err="1"/>
              <a:t>x+y</a:t>
            </a:r>
            <a:endParaRPr lang="en-US" sz="2400" dirty="0"/>
          </a:p>
          <a:p>
            <a:pPr marL="274320"/>
            <a:r>
              <a:rPr lang="en-US" sz="2400" dirty="0"/>
              <a:t>v = u+1</a:t>
            </a:r>
          </a:p>
        </p:txBody>
      </p:sp>
      <p:cxnSp>
        <p:nvCxnSpPr>
          <p:cNvPr id="27" name="Straight Arrow Connector 26"/>
          <p:cNvCxnSpPr>
            <a:stCxn id="36" idx="2"/>
            <a:endCxn id="22" idx="0"/>
          </p:cNvCxnSpPr>
          <p:nvPr/>
        </p:nvCxnSpPr>
        <p:spPr>
          <a:xfrm>
            <a:off x="6318906" y="2676501"/>
            <a:ext cx="828737" cy="71346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8" idx="2"/>
            <a:endCxn id="22" idx="0"/>
          </p:cNvCxnSpPr>
          <p:nvPr/>
        </p:nvCxnSpPr>
        <p:spPr>
          <a:xfrm flipH="1">
            <a:off x="7147643" y="2676501"/>
            <a:ext cx="773353" cy="71346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15402" y="1660838"/>
            <a:ext cx="1007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x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 {3}</a:t>
            </a:r>
          </a:p>
          <a:p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y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 {4}</a:t>
            </a:r>
          </a:p>
          <a:p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u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 {5}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58293" y="1660838"/>
            <a:ext cx="1125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x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 {3}</a:t>
            </a:r>
          </a:p>
          <a:p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y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 {4}</a:t>
            </a:r>
          </a:p>
          <a:p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u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 {7}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01290" y="297870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64874" y="2654311"/>
            <a:ext cx="1197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x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 {3}</a:t>
            </a:r>
          </a:p>
          <a:p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y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 {4}</a:t>
            </a:r>
          </a:p>
          <a:p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u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⊥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8" name="Right Brace 47"/>
          <p:cNvSpPr/>
          <p:nvPr/>
        </p:nvSpPr>
        <p:spPr>
          <a:xfrm>
            <a:off x="5840482" y="2868690"/>
            <a:ext cx="415168" cy="780204"/>
          </a:xfrm>
          <a:prstGeom prst="rightBrace">
            <a:avLst>
              <a:gd name="adj1" fmla="val 39201"/>
              <a:gd name="adj2" fmla="val 72198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63599" y="4618252"/>
            <a:ext cx="3025598" cy="1500196"/>
          </a:xfrm>
          <a:prstGeom prst="roundRect">
            <a:avLst>
              <a:gd name="adj" fmla="val 2426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variable x is a constant n at the entry to B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 is the same constant n at the exit of each predecessor of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79155" y="3782091"/>
            <a:ext cx="973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z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 {7}</a:t>
            </a:r>
          </a:p>
          <a:p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v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⊥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8" name="Right Brace 57"/>
          <p:cNvSpPr/>
          <p:nvPr/>
        </p:nvSpPr>
        <p:spPr>
          <a:xfrm>
            <a:off x="5839061" y="3904788"/>
            <a:ext cx="416589" cy="484607"/>
          </a:xfrm>
          <a:prstGeom prst="rightBrace">
            <a:avLst>
              <a:gd name="adj1" fmla="val 39201"/>
              <a:gd name="adj2" fmla="val 53615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BCBF-68E1-411F-839D-D8DB9434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Computability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9F62-5F78-435E-B9DD-85B00C7CF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4836"/>
            <a:ext cx="8272111" cy="4760145"/>
          </a:xfrm>
        </p:spPr>
        <p:txBody>
          <a:bodyPr/>
          <a:lstStyle/>
          <a:p>
            <a:r>
              <a:rPr lang="en-US" dirty="0"/>
              <a:t>These formalisms turned out to be computationally equivalent</a:t>
            </a:r>
          </a:p>
          <a:p>
            <a:pPr lvl="1"/>
            <a:r>
              <a:rPr lang="en-US" dirty="0"/>
              <a:t>each could simulate the others</a:t>
            </a:r>
          </a:p>
          <a:p>
            <a:r>
              <a:rPr lang="en-US" dirty="0"/>
              <a:t>Consensus ["Church-Turing Thesis"]: These formalisms capture the notion of "algorithmically computable" functions</a:t>
            </a:r>
          </a:p>
          <a:p>
            <a:pPr lvl="1"/>
            <a:r>
              <a:rPr lang="en-US" dirty="0"/>
              <a:t>we can use these formalisms to study what can (and what cannot) be computed algorithmically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58F73-C13C-4E75-AAD7-7767F498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93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533E89-EC9C-487C-A0D5-BECF2B56AFAC}" type="slidenum">
              <a:rPr lang="en-US" altLang="en-US" sz="1400"/>
              <a:pPr eaLnBrk="1" hangingPunct="1"/>
              <a:t>60</a:t>
            </a:fld>
            <a:endParaRPr lang="en-US" alt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propagation: Algorithm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en-US" dirty="0"/>
              <a:t>Initialization: for each variable v, set v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⊤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Iterate until no change: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sym typeface="Symbol" panose="05050102010706020507" pitchFamily="18" charset="2"/>
              </a:rPr>
              <a:t>for each instruction I  ‘x = y  z’ in each block in order: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if 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⊤</a:t>
            </a:r>
            <a:r>
              <a:rPr lang="en-US" altLang="en-US" dirty="0">
                <a:sym typeface="Symbol" panose="05050102010706020507" pitchFamily="18" charset="2"/>
              </a:rPr>
              <a:t> or z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⊤</a:t>
            </a:r>
            <a:r>
              <a:rPr lang="en-US" altLang="en-US" dirty="0">
                <a:sym typeface="Symbol" panose="05050102010706020507" pitchFamily="18" charset="2"/>
              </a:rPr>
              <a:t> before I, set 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⊤</a:t>
            </a:r>
            <a:r>
              <a:rPr lang="en-US" altLang="en-US" dirty="0">
                <a:sym typeface="Symbol" panose="05050102010706020507" pitchFamily="18" charset="2"/>
              </a:rPr>
              <a:t> after I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else if 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and z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before I, and ‘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 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’ is a constant 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set 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after I</a:t>
            </a:r>
          </a:p>
          <a:p>
            <a:pPr lvl="2">
              <a:spcAft>
                <a:spcPts val="1200"/>
              </a:spcAft>
            </a:pPr>
            <a:r>
              <a:rPr lang="en-US" altLang="en-US" dirty="0">
                <a:sym typeface="Symbol" panose="05050102010706020507" pitchFamily="18" charset="2"/>
              </a:rPr>
              <a:t>else set 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⊥ </a:t>
            </a:r>
            <a:r>
              <a:rPr lang="en-US" altLang="en-US" dirty="0">
                <a:sym typeface="Symbol" panose="05050102010706020507" pitchFamily="18" charset="2"/>
              </a:rPr>
              <a:t>after I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propagate constants across block boundaries.  At each block B: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for each variable x, if  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: 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at the end of each predecessor of B, then 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↦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at entry to B</a:t>
            </a:r>
          </a:p>
        </p:txBody>
      </p:sp>
    </p:spTree>
    <p:extLst>
      <p:ext uri="{BB962C8B-B14F-4D97-AF65-F5344CB8AC3E}">
        <p14:creationId xmlns:p14="http://schemas.microsoft.com/office/powerpoint/2010/main" val="120761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18F3-C618-4F72-99D3-449AF032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4B48-BF2B-47F0-ABC5-77FEA2E5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proved that some problems are </a:t>
            </a:r>
            <a:r>
              <a:rPr lang="en-US" i="1" dirty="0"/>
              <a:t>undecidable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/>
              <a:t>i.e.: there is no algorithm that will, for </a:t>
            </a:r>
            <a:r>
              <a:rPr lang="en-US" i="1" u="sng" dirty="0"/>
              <a:t>all</a:t>
            </a:r>
            <a:r>
              <a:rPr lang="en-US" dirty="0"/>
              <a:t> instances of the problem:</a:t>
            </a:r>
            <a:endParaRPr lang="en-US" i="1" u="sng" dirty="0"/>
          </a:p>
          <a:p>
            <a:pPr lvl="2"/>
            <a:r>
              <a:rPr lang="en-US" dirty="0"/>
              <a:t>correctly solve that problem instance; and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terminate</a:t>
            </a:r>
          </a:p>
          <a:p>
            <a:r>
              <a:rPr lang="en-US" dirty="0"/>
              <a:t>This does not rule out:</a:t>
            </a:r>
          </a:p>
          <a:p>
            <a:pPr lvl="1"/>
            <a:r>
              <a:rPr lang="en-US" dirty="0"/>
              <a:t>algorithms that correctly solve </a:t>
            </a:r>
            <a:r>
              <a:rPr lang="en-US" i="1" u="sng" dirty="0"/>
              <a:t>some</a:t>
            </a:r>
            <a:r>
              <a:rPr lang="en-US" dirty="0"/>
              <a:t> instances of that problem, and always terminate</a:t>
            </a:r>
          </a:p>
          <a:p>
            <a:pPr lvl="1"/>
            <a:r>
              <a:rPr lang="en-US" dirty="0"/>
              <a:t>computations that attempt to solve </a:t>
            </a:r>
            <a:r>
              <a:rPr lang="en-US" i="1" u="sng" dirty="0"/>
              <a:t>all</a:t>
            </a:r>
            <a:r>
              <a:rPr lang="en-US" dirty="0"/>
              <a:t> instances of the problem, but sometimes don't terminate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DBD1B-DBC6-4D6B-8BAE-9D098E7F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7629-729F-4C2A-A39B-AEC91A82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 and program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BF22-8C97-4339-927D-D3BC9E297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b="1" dirty="0"/>
              <a:t>Rice's Theorem:</a:t>
            </a:r>
            <a:r>
              <a:rPr lang="en-US" dirty="0"/>
              <a:t> All nontrivial behavioral properties of programs are undecidable</a:t>
            </a:r>
            <a:endParaRPr lang="en-US" b="1" dirty="0"/>
          </a:p>
          <a:p>
            <a:pPr marL="457200" lvl="1" indent="0">
              <a:buNone/>
            </a:pPr>
            <a:r>
              <a:rPr lang="en-US" sz="1800" dirty="0"/>
              <a:t>(a property is trivial if either all programs have it, or else no program has it)</a:t>
            </a:r>
          </a:p>
          <a:p>
            <a:r>
              <a:rPr lang="en-US" dirty="0"/>
              <a:t>This means:</a:t>
            </a:r>
          </a:p>
          <a:p>
            <a:pPr lvl="1"/>
            <a:r>
              <a:rPr lang="en-US" dirty="0"/>
              <a:t>we can have program analyses that produce safe (but sometimes imprecise) analysis results and always terminate</a:t>
            </a:r>
          </a:p>
          <a:p>
            <a:pPr lvl="1"/>
            <a:r>
              <a:rPr lang="en-US" dirty="0"/>
              <a:t>if we tried to always produce precise analysis results, the analysis would sometimes not terminate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E56AA-282C-4991-8F85-58929B8A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3C2768-BEF7-4B7B-BF32-D2ACBCEA2076}"/>
              </a:ext>
            </a:extLst>
          </p:cNvPr>
          <p:cNvSpPr/>
          <p:nvPr/>
        </p:nvSpPr>
        <p:spPr>
          <a:xfrm>
            <a:off x="1243224" y="3202652"/>
            <a:ext cx="7017908" cy="1099082"/>
          </a:xfrm>
          <a:prstGeom prst="roundRect">
            <a:avLst>
              <a:gd name="adj" fmla="val 2888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81CDD-B64E-440C-9FE3-23E7E1066A46}"/>
              </a:ext>
            </a:extLst>
          </p:cNvPr>
          <p:cNvSpPr txBox="1"/>
          <p:nvPr/>
        </p:nvSpPr>
        <p:spPr>
          <a:xfrm>
            <a:off x="1162143" y="5203689"/>
            <a:ext cx="5116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i="1" dirty="0">
                <a:solidFill>
                  <a:srgbClr val="FF0000"/>
                </a:solidFill>
              </a:rPr>
              <a:t> people hate it when the compiler goes into an infinite loop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0E2376-009B-438C-9737-B917223E8723}"/>
              </a:ext>
            </a:extLst>
          </p:cNvPr>
          <p:cNvSpPr/>
          <p:nvPr/>
        </p:nvSpPr>
        <p:spPr>
          <a:xfrm>
            <a:off x="126124" y="3374173"/>
            <a:ext cx="1036019" cy="7483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" rIns="0" rtlCol="0" anchor="ctr" anchorCtr="1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compilers</a:t>
            </a:r>
            <a:r>
              <a:rPr lang="en-US" sz="1600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FEE7F-775A-4105-B4C0-C54BFFB9C0AE}"/>
              </a:ext>
            </a:extLst>
          </p:cNvPr>
          <p:cNvSpPr txBox="1"/>
          <p:nvPr/>
        </p:nvSpPr>
        <p:spPr>
          <a:xfrm>
            <a:off x="1243224" y="5582616"/>
            <a:ext cx="701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**</a:t>
            </a:r>
            <a:r>
              <a:rPr lang="en-US" sz="1600" i="1" dirty="0">
                <a:solidFill>
                  <a:srgbClr val="00B0F0"/>
                </a:solidFill>
              </a:rPr>
              <a:t> "safe" </a:t>
            </a:r>
            <a:r>
              <a:rPr lang="en-US" sz="1600" i="1">
                <a:solidFill>
                  <a:srgbClr val="00B0F0"/>
                </a:solidFill>
              </a:rPr>
              <a:t>means that </a:t>
            </a:r>
            <a:r>
              <a:rPr lang="en-US" sz="1600" i="1" dirty="0">
                <a:solidFill>
                  <a:srgbClr val="00B0F0"/>
                </a:solidFill>
              </a:rPr>
              <a:t>all possible executions are accounted for in the analysis results (however, imprecision arising from undecidability means that the analysis can also account for executions that cannot actually occur at runtime)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1F68B-E735-42A7-A918-392999D0ECF5}"/>
              </a:ext>
            </a:extLst>
          </p:cNvPr>
          <p:cNvSpPr txBox="1"/>
          <p:nvPr/>
        </p:nvSpPr>
        <p:spPr>
          <a:xfrm>
            <a:off x="7207956" y="3141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2196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3B82-58A5-4B81-A332-572CC636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 and precision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A6BD2D-A5A6-4A3B-9776-5EF7980F5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general, we can expect precise results for some, but not all, input programs</a:t>
            </a:r>
          </a:p>
          <a:p>
            <a:r>
              <a:rPr lang="en-US" dirty="0"/>
              <a:t>The more work an analysis does, the larger the set of inputs for which it can be precise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695CE-6800-4B62-8A48-800C0425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  <a:alpha val="65000"/>
            </a:schemeClr>
          </a:solidFill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800" dirty="0"/>
              <a:t>all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A8E6E-4AF3-48A5-817B-1C2730B2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9ED136-B852-41DE-8294-56B835E63634}"/>
              </a:ext>
            </a:extLst>
          </p:cNvPr>
          <p:cNvSpPr/>
          <p:nvPr/>
        </p:nvSpPr>
        <p:spPr>
          <a:xfrm>
            <a:off x="5052117" y="2582167"/>
            <a:ext cx="3200400" cy="3200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466DAD-EC4B-4CA6-B61E-86E5B8A80516}"/>
              </a:ext>
            </a:extLst>
          </p:cNvPr>
          <p:cNvSpPr/>
          <p:nvPr/>
        </p:nvSpPr>
        <p:spPr>
          <a:xfrm>
            <a:off x="5200650" y="3039367"/>
            <a:ext cx="2286000" cy="2286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A3671F-5362-4EA2-B34A-8F1C6F2F0A7F}"/>
              </a:ext>
            </a:extLst>
          </p:cNvPr>
          <p:cNvSpPr/>
          <p:nvPr/>
        </p:nvSpPr>
        <p:spPr>
          <a:xfrm>
            <a:off x="5347833" y="3496567"/>
            <a:ext cx="1371600" cy="137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7B960C-CE9B-4A62-AA0A-6C6BD0F0309C}"/>
              </a:ext>
            </a:extLst>
          </p:cNvPr>
          <p:cNvSpPr/>
          <p:nvPr/>
        </p:nvSpPr>
        <p:spPr>
          <a:xfrm>
            <a:off x="5484993" y="3725167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758900-0D4A-40DD-B8A2-A7D6B0248E4A}"/>
              </a:ext>
            </a:extLst>
          </p:cNvPr>
          <p:cNvCxnSpPr>
            <a:cxnSpLocks/>
          </p:cNvCxnSpPr>
          <p:nvPr/>
        </p:nvCxnSpPr>
        <p:spPr>
          <a:xfrm>
            <a:off x="5942193" y="4182367"/>
            <a:ext cx="2129752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9CA069-5214-4085-8034-B1C3599399D3}"/>
              </a:ext>
            </a:extLst>
          </p:cNvPr>
          <p:cNvSpPr txBox="1"/>
          <p:nvPr/>
        </p:nvSpPr>
        <p:spPr>
          <a:xfrm>
            <a:off x="6124519" y="3917778"/>
            <a:ext cx="176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amount of work done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137D1-0D28-4CEF-BB18-3813ED850AC8}"/>
              </a:ext>
            </a:extLst>
          </p:cNvPr>
          <p:cNvSpPr txBox="1"/>
          <p:nvPr/>
        </p:nvSpPr>
        <p:spPr>
          <a:xfrm>
            <a:off x="4711368" y="3132073"/>
            <a:ext cx="388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set of programs for which an analysis is precise</a:t>
            </a:r>
          </a:p>
        </p:txBody>
      </p:sp>
    </p:spTree>
    <p:extLst>
      <p:ext uri="{BB962C8B-B14F-4D97-AF65-F5344CB8AC3E}">
        <p14:creationId xmlns:p14="http://schemas.microsoft.com/office/powerpoint/2010/main" val="78985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3145</TotalTime>
  <Words>3863</Words>
  <Application>Microsoft Office PowerPoint</Application>
  <PresentationFormat>On-screen Show (4:3)</PresentationFormat>
  <Paragraphs>527</Paragraphs>
  <Slides>60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CSc 553 Principles of Compilation   05. Program Analysis</vt:lpstr>
      <vt:lpstr>Analysis and optimization: organization</vt:lpstr>
      <vt:lpstr>Background</vt:lpstr>
      <vt:lpstr>Background: Computability Theory</vt:lpstr>
      <vt:lpstr>Background: Computability Theory</vt:lpstr>
      <vt:lpstr>Background: Computability Theory</vt:lpstr>
      <vt:lpstr>Undecidability</vt:lpstr>
      <vt:lpstr>Undecidability and program analysis</vt:lpstr>
      <vt:lpstr>Program analysis and precision</vt:lpstr>
      <vt:lpstr>Control flow analysis</vt:lpstr>
      <vt:lpstr>Goals</vt:lpstr>
      <vt:lpstr>Analysis and optimization: organization</vt:lpstr>
      <vt:lpstr>Dominators</vt:lpstr>
      <vt:lpstr>Dominators</vt:lpstr>
      <vt:lpstr>Immediate Dominator</vt:lpstr>
      <vt:lpstr>Dominator tree: Example</vt:lpstr>
      <vt:lpstr>EXERCISE</vt:lpstr>
      <vt:lpstr>Finding dominators</vt:lpstr>
      <vt:lpstr>Natural loops</vt:lpstr>
      <vt:lpstr>Natural loops</vt:lpstr>
      <vt:lpstr>Examples of back edges</vt:lpstr>
      <vt:lpstr>Identifying natural loops</vt:lpstr>
      <vt:lpstr>EXERCISE</vt:lpstr>
      <vt:lpstr>EXERCISE</vt:lpstr>
      <vt:lpstr>Data flow analysis</vt:lpstr>
      <vt:lpstr>Dataflow analysis: goals</vt:lpstr>
      <vt:lpstr>Analysis and optimization: organization</vt:lpstr>
      <vt:lpstr>The Dataflow Analysis Landscape</vt:lpstr>
      <vt:lpstr>Global dataflow analysis</vt:lpstr>
      <vt:lpstr>Analysis 1 Reaching definitions</vt:lpstr>
      <vt:lpstr>Reaching definitions</vt:lpstr>
      <vt:lpstr>Reaching definitions</vt:lpstr>
      <vt:lpstr>Reaching definitions</vt:lpstr>
      <vt:lpstr>Reaching definitions</vt:lpstr>
      <vt:lpstr>Computing reaching definitions</vt:lpstr>
      <vt:lpstr>Reaching definitions: dataflow equations</vt:lpstr>
      <vt:lpstr>Reaching definitions: dataflow equations</vt:lpstr>
      <vt:lpstr>Reaching definitions: gen and kill sets</vt:lpstr>
      <vt:lpstr>Solving dataflow equations</vt:lpstr>
      <vt:lpstr>Solving dataflow equations</vt:lpstr>
      <vt:lpstr>Implementation notes</vt:lpstr>
      <vt:lpstr>Analysis 2 Liveness analysis</vt:lpstr>
      <vt:lpstr>Liveness analysis</vt:lpstr>
      <vt:lpstr>Liveness analysis: def and use sets</vt:lpstr>
      <vt:lpstr>Liveness analysis: equations and algorithm</vt:lpstr>
      <vt:lpstr>Analysis 3 Available expressions</vt:lpstr>
      <vt:lpstr>Available expressions</vt:lpstr>
      <vt:lpstr>Available expressions: dataflow equations</vt:lpstr>
      <vt:lpstr>Available expressions: gen and kill sets</vt:lpstr>
      <vt:lpstr>Available expressions: Algorithm</vt:lpstr>
      <vt:lpstr>Comparing different analyses</vt:lpstr>
      <vt:lpstr>Reaching definitions vs. Available expressions</vt:lpstr>
      <vt:lpstr>Reaching definitions vs. Liveness Analysis</vt:lpstr>
      <vt:lpstr>Families of dataflow analyses</vt:lpstr>
      <vt:lpstr>Analysis 4 Constant propagation</vt:lpstr>
      <vt:lpstr>Analysis 4. Constant propagation</vt:lpstr>
      <vt:lpstr>Constant propagation: Approach</vt:lpstr>
      <vt:lpstr>Constant propagation: Approach</vt:lpstr>
      <vt:lpstr>Constant propagation: Intuition</vt:lpstr>
      <vt:lpstr>Constant propagation: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120 Introduction to Computer Programing II</dc:title>
  <dc:creator>Saumya Debray</dc:creator>
  <cp:lastModifiedBy>Debray, Saumya K - (debray)</cp:lastModifiedBy>
  <cp:revision>639</cp:revision>
  <dcterms:created xsi:type="dcterms:W3CDTF">2016-12-07T21:03:03Z</dcterms:created>
  <dcterms:modified xsi:type="dcterms:W3CDTF">2021-03-16T19:11:31Z</dcterms:modified>
</cp:coreProperties>
</file>