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95" r:id="rId4"/>
    <p:sldId id="301" r:id="rId5"/>
    <p:sldId id="297" r:id="rId6"/>
    <p:sldId id="298" r:id="rId7"/>
    <p:sldId id="300" r:id="rId8"/>
    <p:sldId id="299" r:id="rId9"/>
    <p:sldId id="302" r:id="rId10"/>
    <p:sldId id="272" r:id="rId11"/>
    <p:sldId id="304" r:id="rId12"/>
    <p:sldId id="273" r:id="rId13"/>
    <p:sldId id="279" r:id="rId14"/>
    <p:sldId id="303" r:id="rId15"/>
    <p:sldId id="274" r:id="rId16"/>
    <p:sldId id="275" r:id="rId17"/>
    <p:sldId id="276" r:id="rId18"/>
    <p:sldId id="294" r:id="rId19"/>
    <p:sldId id="288" r:id="rId20"/>
    <p:sldId id="277" r:id="rId21"/>
    <p:sldId id="280" r:id="rId22"/>
    <p:sldId id="281" r:id="rId23"/>
    <p:sldId id="282" r:id="rId24"/>
    <p:sldId id="283" r:id="rId25"/>
    <p:sldId id="292" r:id="rId26"/>
    <p:sldId id="285" r:id="rId27"/>
    <p:sldId id="305" r:id="rId28"/>
    <p:sldId id="286" r:id="rId29"/>
    <p:sldId id="306" r:id="rId30"/>
    <p:sldId id="307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AF8"/>
    <a:srgbClr val="FFFC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2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118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Code Generation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0810"/>
            <a:ext cx="3868340" cy="6572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49158"/>
            <a:ext cx="3868340" cy="40405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1763"/>
            <a:ext cx="3887391" cy="6562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49158"/>
            <a:ext cx="3887391" cy="40405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65760"/>
            <a:ext cx="7891272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30936" y="1417320"/>
            <a:ext cx="7891272" cy="476402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7CB47-914A-4556-832D-3F8ABC071A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77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65760"/>
            <a:ext cx="7891272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0936" y="1417320"/>
            <a:ext cx="7891272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86188"/>
            <a:ext cx="7891272" cy="233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A0A4B-6F36-4B47-B215-FF6A9E3C5B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Final Code Generation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2"/>
        </a:buClr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err="1">
                <a:latin typeface="+mj-lt"/>
              </a:rPr>
              <a:t>CSc</a:t>
            </a:r>
            <a:r>
              <a:rPr lang="en-US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 dirty="0">
                <a:latin typeface="+mj-lt"/>
              </a:rPr>
            </a:br>
            <a:r>
              <a:rPr lang="en-US" sz="4000" dirty="0"/>
              <a:t>06. Register Allocation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Saumya Debray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University of Arizona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31513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044C7E-09FF-47B3-A980-B50FF98BC21C}" type="slidenum">
              <a:rPr lang="en-US" altLang="en-US" sz="14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Live ranges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Aft>
                <a:spcPts val="1200"/>
              </a:spcAft>
              <a:buNone/>
            </a:pPr>
            <a:r>
              <a:rPr lang="en-US" altLang="en-US" dirty="0"/>
              <a:t>A live range consists of a set of definitions </a:t>
            </a:r>
            <a:r>
              <a:rPr lang="en-US" altLang="en-US" i="1" dirty="0"/>
              <a:t>D</a:t>
            </a:r>
            <a:r>
              <a:rPr lang="en-US" altLang="en-US" dirty="0"/>
              <a:t> and uses </a:t>
            </a:r>
            <a:r>
              <a:rPr lang="en-US" altLang="en-US" i="1" dirty="0"/>
              <a:t>U</a:t>
            </a:r>
            <a:r>
              <a:rPr lang="en-US" altLang="en-US" dirty="0"/>
              <a:t> of a variable </a:t>
            </a:r>
            <a:r>
              <a:rPr lang="en-US" altLang="en-US" i="1" dirty="0"/>
              <a:t>x</a:t>
            </a:r>
            <a:r>
              <a:rPr lang="en-US" altLang="en-US" dirty="0"/>
              <a:t>, such that:</a:t>
            </a:r>
          </a:p>
          <a:p>
            <a:pPr marL="342900" lvl="1" indent="-342900">
              <a:spcBef>
                <a:spcPts val="0"/>
              </a:spcBef>
            </a:pPr>
            <a:r>
              <a:rPr lang="en-US" altLang="en-US" dirty="0"/>
              <a:t>for each use </a:t>
            </a:r>
            <a:r>
              <a:rPr lang="en-US" altLang="en-US" i="1" dirty="0"/>
              <a:t>u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, every definition that can reach </a:t>
            </a:r>
            <a:r>
              <a:rPr lang="en-US" altLang="en-US" i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is in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endParaRPr lang="en-US" altLang="en-US" dirty="0">
              <a:sym typeface="Symbol" panose="05050102010706020507" pitchFamily="18" charset="2"/>
            </a:endParaRP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</a:pPr>
            <a:r>
              <a:rPr lang="en-US" altLang="en-US" dirty="0"/>
              <a:t>for each definition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, every use that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can reach is in </a:t>
            </a:r>
            <a:r>
              <a:rPr lang="en-US" altLang="en-US" i="1" dirty="0">
                <a:sym typeface="Symbol" panose="05050102010706020507" pitchFamily="18" charset="2"/>
              </a:rPr>
              <a:t>U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Live ranges form the unit of global register allocation</a:t>
            </a:r>
          </a:p>
          <a:p>
            <a:pPr lvl="1"/>
            <a:r>
              <a:rPr lang="en-US" altLang="en-US" dirty="0"/>
              <a:t>each live range for a variable is mapped to a particular storage location (a specific register; or else memory)</a:t>
            </a:r>
          </a:p>
        </p:txBody>
      </p:sp>
    </p:spTree>
    <p:extLst>
      <p:ext uri="{BB962C8B-B14F-4D97-AF65-F5344CB8AC3E}">
        <p14:creationId xmlns:p14="http://schemas.microsoft.com/office/powerpoint/2010/main" val="134995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18AA-60DD-485E-BDE5-1C03B89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7205-2FFC-45A5-9338-81ADF086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077" y="1416818"/>
            <a:ext cx="3629174" cy="2828271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int f(...)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  for (x = ...; x &lt; n; x++)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      ... use(x)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      ... use(x)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  ... use(y)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  ... use(y)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  x =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  ... use(x)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  ... use(x) ...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85E1F-ECDB-47E3-826D-18ACDECF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3865BD-1D94-4F3D-A41D-CE807AC670B0}"/>
              </a:ext>
            </a:extLst>
          </p:cNvPr>
          <p:cNvSpPr txBox="1">
            <a:spLocks/>
          </p:cNvSpPr>
          <p:nvPr/>
        </p:nvSpPr>
        <p:spPr>
          <a:xfrm>
            <a:off x="628650" y="4027150"/>
            <a:ext cx="7886700" cy="218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1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84E3C-0B78-4C61-B40F-4FDAAB8E2AD2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Live ranges: Example</a:t>
            </a:r>
          </a:p>
        </p:txBody>
      </p:sp>
      <p:graphicFrame>
        <p:nvGraphicFramePr>
          <p:cNvPr id="137595" name="Group 37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6401908"/>
              </p:ext>
            </p:extLst>
          </p:nvPr>
        </p:nvGraphicFramePr>
        <p:xfrm>
          <a:off x="1587171" y="1295400"/>
          <a:ext cx="4356429" cy="4480452"/>
        </p:xfrm>
        <a:graphic>
          <a:graphicData uri="http://schemas.openxmlformats.org/drawingml/2006/table">
            <a:tbl>
              <a:tblPr/>
              <a:tblGrid>
                <a:gridCol w="306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Live Ranges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T="45714" marB="4571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+ 1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+ a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EAF2A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u + w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AF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 =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+ 4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CF15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EAF2A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* z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CF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AF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 =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CF15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EAF2A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 = v /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CF15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7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D83494-1FA2-4DBE-992C-A4510DD04EFF}" type="slidenum">
              <a:rPr lang="en-US" altLang="en-US" sz="14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292672" cy="961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Identifying Live Ranges 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/>
              <a:t>Carry out </a:t>
            </a:r>
            <a:r>
              <a:rPr lang="en-US" altLang="en-US" i="1" dirty="0"/>
              <a:t>reaching definitions analysis.</a:t>
            </a:r>
          </a:p>
          <a:p>
            <a:pPr eaLnBrk="1" hangingPunct="1"/>
            <a:r>
              <a:rPr lang="en-US" altLang="en-US" dirty="0"/>
              <a:t>For each definition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x</a:t>
            </a:r>
            <a:r>
              <a:rPr lang="en-US" altLang="en-US" dirty="0"/>
              <a:t> of a variable </a:t>
            </a:r>
            <a:r>
              <a:rPr lang="en-US" altLang="en-US" i="1" dirty="0"/>
              <a:t>x</a:t>
            </a:r>
            <a:r>
              <a:rPr lang="en-US" altLang="en-US" dirty="0"/>
              <a:t>, let </a:t>
            </a:r>
            <a:r>
              <a:rPr lang="en-US" altLang="en-US" i="1" dirty="0"/>
              <a:t>U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x</a:t>
            </a:r>
            <a:r>
              <a:rPr lang="en-US" altLang="en-US" dirty="0"/>
              <a:t>) be the set of uses associated with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x</a:t>
            </a:r>
            <a:r>
              <a:rPr lang="en-US" altLang="en-US" baseline="-25000" dirty="0"/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i="1" dirty="0"/>
              <a:t>U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x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dirty="0"/>
              <a:t>= { </a:t>
            </a:r>
            <a:r>
              <a:rPr lang="en-US" altLang="en-US" i="1" dirty="0" err="1"/>
              <a:t>i</a:t>
            </a:r>
            <a:r>
              <a:rPr lang="en-US" altLang="en-US" dirty="0"/>
              <a:t> | instruction </a:t>
            </a:r>
            <a:r>
              <a:rPr lang="en-US" altLang="en-US" i="1" dirty="0" err="1"/>
              <a:t>i</a:t>
            </a:r>
            <a:r>
              <a:rPr lang="en-US" altLang="en-US" dirty="0"/>
              <a:t> uses </a:t>
            </a:r>
            <a:r>
              <a:rPr lang="en-US" altLang="en-US" i="1" dirty="0"/>
              <a:t>x </a:t>
            </a:r>
            <a:r>
              <a:rPr lang="en-US" altLang="en-US" dirty="0"/>
              <a:t>and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x</a:t>
            </a:r>
            <a:r>
              <a:rPr lang="en-US" altLang="en-US" dirty="0"/>
              <a:t> reaches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}.  </a:t>
            </a:r>
          </a:p>
          <a:p>
            <a:pPr lvl="2" eaLnBrk="1" hangingPunct="1">
              <a:buFontTx/>
              <a:buNone/>
            </a:pPr>
            <a:r>
              <a:rPr lang="en-US" altLang="en-US" dirty="0"/>
              <a:t>LR(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x</a:t>
            </a:r>
            <a:r>
              <a:rPr lang="en-US" altLang="en-US" dirty="0"/>
              <a:t>) = {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x</a:t>
            </a:r>
            <a:r>
              <a:rPr lang="en-US" altLang="en-US" dirty="0"/>
              <a:t>}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).   </a:t>
            </a:r>
            <a:r>
              <a:rPr lang="en-US" altLang="en-US" sz="1800" dirty="0">
                <a:solidFill>
                  <a:schemeClr val="accent5"/>
                </a:solidFill>
                <a:sym typeface="Symbol" panose="05050102010706020507" pitchFamily="18" charset="2"/>
              </a:rPr>
              <a:t>/* Live range = the definition + all its uses */</a:t>
            </a:r>
            <a:endParaRPr lang="en-US" altLang="en-US" sz="1800" dirty="0">
              <a:solidFill>
                <a:schemeClr val="accent5"/>
              </a:solidFill>
            </a:endParaRPr>
          </a:p>
          <a:p>
            <a:pPr eaLnBrk="1" hangingPunct="1"/>
            <a:r>
              <a:rPr lang="en-US" altLang="en-US" dirty="0"/>
              <a:t>repeat </a:t>
            </a:r>
          </a:p>
          <a:p>
            <a:pPr lvl="1" eaLnBrk="1" hangingPunct="1"/>
            <a:r>
              <a:rPr lang="en-US" altLang="en-US" dirty="0"/>
              <a:t>if there are two definitions </a:t>
            </a:r>
            <a:r>
              <a:rPr lang="en-US" altLang="en-US" i="1" dirty="0"/>
              <a:t>d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 of a variable x such that LR(</a:t>
            </a:r>
            <a:r>
              <a:rPr lang="en-US" altLang="en-US" i="1" dirty="0"/>
              <a:t>d</a:t>
            </a:r>
            <a:r>
              <a:rPr lang="en-US" altLang="en-US" baseline="-25000" dirty="0"/>
              <a:t>1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and LR(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overlap, merge LR(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 and LR(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).  </a:t>
            </a:r>
          </a:p>
          <a:p>
            <a:pPr lvl="2" eaLnBrk="1" hangingPunct="1"/>
            <a:r>
              <a:rPr lang="en-US" altLang="en-US" dirty="0">
                <a:sym typeface="Symbol" panose="05050102010706020507" pitchFamily="18" charset="2"/>
              </a:rPr>
              <a:t>i.e., set LR(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 and LR(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to </a:t>
            </a:r>
            <a:r>
              <a:rPr lang="en-US" altLang="en-US" dirty="0"/>
              <a:t>LR(</a:t>
            </a:r>
            <a:r>
              <a:rPr lang="en-US" altLang="en-US" i="1" dirty="0"/>
              <a:t>d</a:t>
            </a:r>
            <a:r>
              <a:rPr lang="en-US" altLang="en-US" baseline="-25000" dirty="0"/>
              <a:t>1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 LR(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  <a:p>
            <a:pPr lvl="1" eaLnBrk="1" hangingPunct="1">
              <a:buFontTx/>
              <a:buNone/>
            </a:pPr>
            <a:r>
              <a:rPr lang="en-US" altLang="en-US" sz="2800" dirty="0"/>
              <a:t>until no further merging occurs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56119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967924"/>
            <a:ext cx="7886700" cy="2922152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Register interference graph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2E72E9-D847-4173-814B-45D46CDB46C2}" type="slidenum">
              <a:rPr lang="en-US" altLang="en-US" sz="14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Register allocation via graph coloring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36" y="1417320"/>
            <a:ext cx="7891272" cy="4764024"/>
          </a:xfrm>
        </p:spPr>
        <p:txBody>
          <a:bodyPr/>
          <a:lstStyle/>
          <a:p>
            <a:pPr eaLnBrk="1" hangingPunct="1"/>
            <a:r>
              <a:rPr lang="en-US" altLang="en-US" dirty="0"/>
              <a:t>Graph coloring is a systematic way of allocating registers and managing spills.</a:t>
            </a:r>
          </a:p>
          <a:p>
            <a:pPr eaLnBrk="1" hangingPunct="1"/>
            <a:r>
              <a:rPr lang="en-US" altLang="en-US" dirty="0"/>
              <a:t>Consists of two passes:</a:t>
            </a:r>
          </a:p>
          <a:p>
            <a:pPr lvl="1" indent="-457200" eaLnBrk="1" hangingPunct="1">
              <a:buFontTx/>
              <a:buAutoNum type="arabicPeriod"/>
            </a:pPr>
            <a:r>
              <a:rPr lang="en-US" altLang="en-US" dirty="0"/>
              <a:t>Target machine instructions are selected as though there is an unbounded no. of symbolic registers.</a:t>
            </a:r>
          </a:p>
          <a:p>
            <a:pPr lvl="1" indent="-457200" eaLnBrk="1" hangingPunct="1">
              <a:buFontTx/>
              <a:buAutoNum type="arabicPeriod"/>
            </a:pPr>
            <a:r>
              <a:rPr lang="en-US" altLang="en-US" dirty="0"/>
              <a:t>Physical registers are assigned to symbolic registers in a way that minimizes spill costs.</a:t>
            </a:r>
          </a:p>
          <a:p>
            <a:pPr marL="2171700" lvl="4" indent="-342900" eaLnBrk="1" hangingPunct="1">
              <a:buFontTx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done by constructing a </a:t>
            </a:r>
            <a:r>
              <a:rPr lang="en-US" altLang="en-US" sz="24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register interference graph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the function being compiled, and then </a:t>
            </a: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 pitchFamily="18" charset="0"/>
              </a:rPr>
              <a:t>k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-coloring this graph   (</a:t>
            </a: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 pitchFamily="18" charset="0"/>
              </a:rPr>
              <a:t>k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no. of available registers).</a:t>
            </a:r>
          </a:p>
        </p:txBody>
      </p:sp>
    </p:spTree>
    <p:extLst>
      <p:ext uri="{BB962C8B-B14F-4D97-AF65-F5344CB8AC3E}">
        <p14:creationId xmlns:p14="http://schemas.microsoft.com/office/powerpoint/2010/main" val="406763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208D55-D26E-4070-9624-0BA04CC0E4BE}" type="slidenum">
              <a:rPr lang="en-US" altLang="en-US" sz="14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Register interference graphs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0936" y="1417320"/>
            <a:ext cx="7891272" cy="208642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dirty="0"/>
              <a:t>Nodes </a:t>
            </a:r>
            <a:r>
              <a:rPr lang="en-US" altLang="en-US" dirty="0">
                <a:sym typeface="Symbol" panose="05050102010706020507" pitchFamily="18" charset="2"/>
              </a:rPr>
              <a:t> live ranges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dirty="0">
                <a:sym typeface="Symbol" panose="05050102010706020507" pitchFamily="18" charset="2"/>
              </a:rPr>
              <a:t>There is an edge between two nodes if they can be simultaneously live [“interference”]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>
                <a:sym typeface="Symbol" panose="05050102010706020507" pitchFamily="18" charset="2"/>
              </a:rPr>
              <a:t>Example:</a:t>
            </a:r>
            <a:endParaRPr lang="en-US" altLang="en-US" sz="3000" dirty="0"/>
          </a:p>
        </p:txBody>
      </p:sp>
      <p:pic>
        <p:nvPicPr>
          <p:cNvPr id="20486" name="Picture 6" descr="reg-interf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6163" y="2819400"/>
            <a:ext cx="4825738" cy="3536951"/>
          </a:xfrm>
          <a:noFill/>
        </p:spPr>
      </p:pic>
    </p:spTree>
    <p:extLst>
      <p:ext uri="{BB962C8B-B14F-4D97-AF65-F5344CB8AC3E}">
        <p14:creationId xmlns:p14="http://schemas.microsoft.com/office/powerpoint/2010/main" val="245770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A78485-0C27-43A9-B03D-9CA3C1894236}" type="slidenum">
              <a:rPr lang="en-US" altLang="en-US" sz="14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Graph coloring: Overview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i="1" u="sng" dirty="0"/>
              <a:t>The Graph Coloring problem</a:t>
            </a:r>
            <a:r>
              <a:rPr lang="en-US" altLang="en-US" dirty="0"/>
              <a:t>:</a:t>
            </a:r>
          </a:p>
          <a:p>
            <a:pPr marL="2286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Given a graph G = (V, E) and a fixed finite set of colors C, find </a:t>
            </a:r>
            <a:r>
              <a:rPr lang="en-US" altLang="en-US" dirty="0">
                <a:sym typeface="Symbol" panose="05050102010706020507" pitchFamily="18" charset="2"/>
              </a:rPr>
              <a:t>a mapping </a:t>
            </a:r>
            <a:r>
              <a:rPr lang="en-US" altLang="en-US" i="1" dirty="0">
                <a:sym typeface="Symbol" panose="05050102010706020507" pitchFamily="18" charset="2"/>
              </a:rPr>
              <a:t>color</a:t>
            </a:r>
            <a:r>
              <a:rPr lang="en-US" altLang="en-US" dirty="0">
                <a:sym typeface="Symbol" panose="05050102010706020507" pitchFamily="18" charset="2"/>
              </a:rPr>
              <a:t>: V  C satisfying:</a:t>
            </a:r>
          </a:p>
          <a:p>
            <a:pPr marL="457200" lvl="1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for every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 E: </a:t>
            </a:r>
            <a:r>
              <a:rPr lang="en-US" altLang="en-US" i="1" dirty="0">
                <a:sym typeface="Symbol" panose="05050102010706020507" pitchFamily="18" charset="2"/>
              </a:rPr>
              <a:t>color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 </a:t>
            </a:r>
            <a:r>
              <a:rPr lang="en-US" altLang="en-US" i="1" dirty="0">
                <a:sym typeface="Symbol" panose="05050102010706020507" pitchFamily="18" charset="2"/>
              </a:rPr>
              <a:t>color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0">
              <a:spcBef>
                <a:spcPts val="1200"/>
              </a:spcBef>
              <a:spcAft>
                <a:spcPts val="0"/>
              </a:spcAft>
            </a:pPr>
            <a:r>
              <a:rPr lang="en-US" altLang="en-US" dirty="0">
                <a:sym typeface="Symbol" panose="05050102010706020507" pitchFamily="18" charset="2"/>
              </a:rPr>
              <a:t>For register allocation:</a:t>
            </a: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ym typeface="Symbol" panose="05050102010706020507" pitchFamily="18" charset="2"/>
              </a:rPr>
              <a:t>the set of colors corresponds to the set of registers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r>
              <a:rPr lang="en-US" altLang="en-US" dirty="0">
                <a:sym typeface="Symbol" panose="05050102010706020507" pitchFamily="18" charset="2"/>
              </a:rPr>
              <a:t>If there are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registers, the no. of colors =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NP-complete in general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no known algorithm that will always compute the optimal </a:t>
            </a:r>
            <a:r>
              <a:rPr lang="en-US" altLang="en-US"/>
              <a:t>solution efficiently</a:t>
            </a:r>
            <a:endParaRPr lang="en-US" altLang="en-US" dirty="0"/>
          </a:p>
          <a:p>
            <a:pPr lvl="1">
              <a:spcBef>
                <a:spcPts val="0"/>
              </a:spcBef>
            </a:pPr>
            <a:r>
              <a:rPr lang="en-US" altLang="en-US" dirty="0"/>
              <a:t>resort to heuristics that work well in practice</a:t>
            </a:r>
          </a:p>
        </p:txBody>
      </p:sp>
    </p:spTree>
    <p:extLst>
      <p:ext uri="{BB962C8B-B14F-4D97-AF65-F5344CB8AC3E}">
        <p14:creationId xmlns:p14="http://schemas.microsoft.com/office/powerpoint/2010/main" val="363388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61848" y="256672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1452206" y="3023920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3290984" y="3661258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2231350" y="3661258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1452206" y="4298596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761848" y="4755796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/>
          <p:cNvCxnSpPr>
            <a:stCxn id="9" idx="7"/>
            <a:endCxn id="8" idx="2"/>
          </p:cNvCxnSpPr>
          <p:nvPr/>
        </p:nvCxnSpPr>
        <p:spPr>
          <a:xfrm flipV="1">
            <a:off x="1842451" y="2795320"/>
            <a:ext cx="919397" cy="2955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1" idx="1"/>
          </p:cNvCxnSpPr>
          <p:nvPr/>
        </p:nvCxnSpPr>
        <p:spPr>
          <a:xfrm>
            <a:off x="1842451" y="3414165"/>
            <a:ext cx="455854" cy="3140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10" idx="2"/>
          </p:cNvCxnSpPr>
          <p:nvPr/>
        </p:nvCxnSpPr>
        <p:spPr>
          <a:xfrm>
            <a:off x="2688550" y="3889858"/>
            <a:ext cx="6024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8" idx="5"/>
          </p:cNvCxnSpPr>
          <p:nvPr/>
        </p:nvCxnSpPr>
        <p:spPr>
          <a:xfrm flipH="1" flipV="1">
            <a:off x="3152093" y="2956965"/>
            <a:ext cx="367491" cy="7042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7"/>
            <a:endCxn id="11" idx="3"/>
          </p:cNvCxnSpPr>
          <p:nvPr/>
        </p:nvCxnSpPr>
        <p:spPr>
          <a:xfrm flipV="1">
            <a:off x="1842451" y="4051503"/>
            <a:ext cx="455854" cy="3140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7"/>
            <a:endCxn id="10" idx="4"/>
          </p:cNvCxnSpPr>
          <p:nvPr/>
        </p:nvCxnSpPr>
        <p:spPr>
          <a:xfrm flipV="1">
            <a:off x="3152093" y="4118458"/>
            <a:ext cx="367491" cy="7042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212154" y="2820720"/>
            <a:ext cx="936180" cy="2162628"/>
          </a:xfrm>
          <a:custGeom>
            <a:avLst/>
            <a:gdLst>
              <a:gd name="connsiteX0" fmla="*/ 0 w 936180"/>
              <a:gd name="connsiteY0" fmla="*/ 0 h 2162628"/>
              <a:gd name="connsiteX1" fmla="*/ 936171 w 936180"/>
              <a:gd name="connsiteY1" fmla="*/ 1081314 h 2162628"/>
              <a:gd name="connsiteX2" fmla="*/ 14514 w 936180"/>
              <a:gd name="connsiteY2" fmla="*/ 2162628 h 21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80" h="2162628">
                <a:moveTo>
                  <a:pt x="0" y="0"/>
                </a:moveTo>
                <a:cubicBezTo>
                  <a:pt x="466876" y="360438"/>
                  <a:pt x="933752" y="720876"/>
                  <a:pt x="936171" y="1081314"/>
                </a:cubicBezTo>
                <a:cubicBezTo>
                  <a:pt x="938590" y="1441752"/>
                  <a:pt x="476552" y="1802190"/>
                  <a:pt x="14514" y="21626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18590" y="256672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5508948" y="3023920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7347726" y="3661258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Oval 44"/>
          <p:cNvSpPr/>
          <p:nvPr/>
        </p:nvSpPr>
        <p:spPr>
          <a:xfrm>
            <a:off x="6288092" y="3661258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6" name="Oval 45"/>
          <p:cNvSpPr/>
          <p:nvPr/>
        </p:nvSpPr>
        <p:spPr>
          <a:xfrm>
            <a:off x="5508948" y="4298596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6818590" y="4755796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8" name="Straight Connector 47"/>
          <p:cNvCxnSpPr>
            <a:stCxn id="43" idx="7"/>
            <a:endCxn id="42" idx="2"/>
          </p:cNvCxnSpPr>
          <p:nvPr/>
        </p:nvCxnSpPr>
        <p:spPr>
          <a:xfrm flipV="1">
            <a:off x="5899193" y="2795320"/>
            <a:ext cx="919397" cy="2955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5"/>
            <a:endCxn id="45" idx="1"/>
          </p:cNvCxnSpPr>
          <p:nvPr/>
        </p:nvCxnSpPr>
        <p:spPr>
          <a:xfrm>
            <a:off x="5899193" y="3414165"/>
            <a:ext cx="455854" cy="3140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6"/>
            <a:endCxn id="44" idx="2"/>
          </p:cNvCxnSpPr>
          <p:nvPr/>
        </p:nvCxnSpPr>
        <p:spPr>
          <a:xfrm>
            <a:off x="6745292" y="3889858"/>
            <a:ext cx="6024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0"/>
            <a:endCxn id="42" idx="5"/>
          </p:cNvCxnSpPr>
          <p:nvPr/>
        </p:nvCxnSpPr>
        <p:spPr>
          <a:xfrm flipH="1" flipV="1">
            <a:off x="7208835" y="2956965"/>
            <a:ext cx="367491" cy="7042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7"/>
            <a:endCxn id="45" idx="3"/>
          </p:cNvCxnSpPr>
          <p:nvPr/>
        </p:nvCxnSpPr>
        <p:spPr>
          <a:xfrm flipV="1">
            <a:off x="5899193" y="4051503"/>
            <a:ext cx="455854" cy="3140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7"/>
            <a:endCxn id="44" idx="4"/>
          </p:cNvCxnSpPr>
          <p:nvPr/>
        </p:nvCxnSpPr>
        <p:spPr>
          <a:xfrm flipV="1">
            <a:off x="7208835" y="4118458"/>
            <a:ext cx="367491" cy="7042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7268896" y="2820720"/>
            <a:ext cx="936180" cy="2162628"/>
          </a:xfrm>
          <a:custGeom>
            <a:avLst/>
            <a:gdLst>
              <a:gd name="connsiteX0" fmla="*/ 0 w 936180"/>
              <a:gd name="connsiteY0" fmla="*/ 0 h 2162628"/>
              <a:gd name="connsiteX1" fmla="*/ 936171 w 936180"/>
              <a:gd name="connsiteY1" fmla="*/ 1081314 h 2162628"/>
              <a:gd name="connsiteX2" fmla="*/ 14514 w 936180"/>
              <a:gd name="connsiteY2" fmla="*/ 2162628 h 21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80" h="2162628">
                <a:moveTo>
                  <a:pt x="0" y="0"/>
                </a:moveTo>
                <a:cubicBezTo>
                  <a:pt x="466876" y="360438"/>
                  <a:pt x="933752" y="720876"/>
                  <a:pt x="936171" y="1081314"/>
                </a:cubicBezTo>
                <a:cubicBezTo>
                  <a:pt x="938590" y="1441752"/>
                  <a:pt x="476552" y="1802190"/>
                  <a:pt x="14514" y="21626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2971" y="1565800"/>
            <a:ext cx="143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Colors = </a:t>
            </a:r>
          </a:p>
        </p:txBody>
      </p:sp>
      <p:sp>
        <p:nvSpPr>
          <p:cNvPr id="58" name="Oval 57"/>
          <p:cNvSpPr/>
          <p:nvPr/>
        </p:nvSpPr>
        <p:spPr>
          <a:xfrm>
            <a:off x="2171442" y="159881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744825" y="1598810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318208" y="1592106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80473" y="5119593"/>
            <a:ext cx="774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89396" y="5119593"/>
            <a:ext cx="681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29435" y="5464131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Coloring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20990" y="544730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Coloring 2</a:t>
            </a:r>
          </a:p>
        </p:txBody>
      </p:sp>
    </p:spTree>
    <p:extLst>
      <p:ext uri="{BB962C8B-B14F-4D97-AF65-F5344CB8AC3E}">
        <p14:creationId xmlns:p14="http://schemas.microsoft.com/office/powerpoint/2010/main" val="39519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A78485-0C27-43A9-B03D-9CA3C1894236}" type="slidenum">
              <a:rPr lang="en-US" altLang="en-US" sz="14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Graph coloring: Heuristic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dirty="0"/>
              <a:t>A coloring heuristic often used for register allocation:</a:t>
            </a:r>
          </a:p>
          <a:p>
            <a:pPr marL="381000" indent="-381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repeat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/>
              <a:t>     delete each node with fewer than </a:t>
            </a:r>
            <a:r>
              <a:rPr lang="en-US" altLang="en-US" i="1" dirty="0"/>
              <a:t>k</a:t>
            </a:r>
            <a:r>
              <a:rPr lang="en-US" altLang="en-US" dirty="0"/>
              <a:t> neighbors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     /* </a:t>
            </a:r>
            <a:r>
              <a:rPr lang="en-US" altLang="en-US" i="1" dirty="0">
                <a:solidFill>
                  <a:schemeClr val="hlink"/>
                </a:solidFill>
              </a:rPr>
              <a:t>we can always find a color for these nodes later </a:t>
            </a:r>
            <a:r>
              <a:rPr lang="en-US" altLang="en-US" dirty="0">
                <a:solidFill>
                  <a:schemeClr val="hlink"/>
                </a:solidFill>
              </a:rPr>
              <a:t>*/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altLang="en-US" b="1" dirty="0"/>
              <a:t>until</a:t>
            </a:r>
            <a:r>
              <a:rPr lang="en-US" altLang="en-US" dirty="0"/>
              <a:t> either:</a:t>
            </a:r>
            <a:endParaRPr lang="en-US" altLang="en-US" dirty="0">
              <a:solidFill>
                <a:schemeClr val="hlink"/>
              </a:solidFill>
            </a:endParaRPr>
          </a:p>
          <a:p>
            <a:pPr marL="1219200" lvl="2" indent="-304800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/>
              <a:t>the resulting graph is empty: </a:t>
            </a:r>
          </a:p>
          <a:p>
            <a:pPr marL="1371600" lvl="3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work backwards to produce a </a:t>
            </a:r>
            <a:r>
              <a:rPr lang="en-US" altLang="en-US" sz="2400" i="1" dirty="0"/>
              <a:t>k</a:t>
            </a:r>
            <a:r>
              <a:rPr lang="en-US" altLang="en-US" sz="2400" dirty="0"/>
              <a:t>-coloring of the original graph; or</a:t>
            </a:r>
          </a:p>
          <a:p>
            <a:pPr marL="1219200" lvl="2" indent="-304800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/>
              <a:t>every node has </a:t>
            </a:r>
            <a:r>
              <a:rPr lang="en-US" altLang="en-US" sz="2400" dirty="0">
                <a:sym typeface="Symbol" panose="05050102010706020507" pitchFamily="18" charset="2"/>
              </a:rPr>
              <a:t> 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neighbors: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pick a node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to spill, delete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from the graph, and repeat the above process.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153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827BB4-F120-4A54-92F3-642C01013827}" type="slidenum">
              <a:rPr lang="en-US" altLang="en-US" sz="14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Register allocation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Goals: </a:t>
            </a:r>
          </a:p>
          <a:p>
            <a:pPr marL="457200" lvl="1" eaLnBrk="1" hangingPunct="1">
              <a:spcAft>
                <a:spcPts val="0"/>
              </a:spcAft>
            </a:pPr>
            <a:r>
              <a:rPr lang="en-US" altLang="en-US" dirty="0"/>
              <a:t>place frequently accessed values in registers.</a:t>
            </a:r>
          </a:p>
          <a:p>
            <a:pPr marL="457200" lvl="1" eaLnBrk="1" hangingPunct="1">
              <a:spcAft>
                <a:spcPts val="1200"/>
              </a:spcAft>
            </a:pPr>
            <a:r>
              <a:rPr lang="en-US" altLang="en-US" dirty="0"/>
              <a:t>reduce (minimize?) memory accesses.</a:t>
            </a:r>
          </a:p>
          <a:p>
            <a:pPr eaLnBrk="1" hangingPunct="1"/>
            <a:r>
              <a:rPr lang="en-US" altLang="en-US" dirty="0"/>
              <a:t>Interaction with code generation:</a:t>
            </a:r>
          </a:p>
          <a:p>
            <a:pPr marL="457200" lvl="1" eaLnBrk="1" hangingPunct="1"/>
            <a:r>
              <a:rPr lang="en-US" altLang="en-US" dirty="0"/>
              <a:t>Code generation assumes an infinite no. of “virtual registers”.</a:t>
            </a:r>
          </a:p>
          <a:p>
            <a:pPr marL="457200" lvl="1" eaLnBrk="1" hangingPunct="1"/>
            <a:r>
              <a:rPr lang="en-US" altLang="en-US" i="1" u="sng" dirty="0"/>
              <a:t>Register allocation</a:t>
            </a:r>
            <a:r>
              <a:rPr lang="en-US" altLang="en-US" dirty="0"/>
              <a:t>: determine which virtual registers get mapped to physical registers.</a:t>
            </a:r>
          </a:p>
          <a:p>
            <a:pPr marL="457200" lvl="1" eaLnBrk="1" hangingPunct="1"/>
            <a:r>
              <a:rPr lang="en-US" altLang="en-US" i="1" u="sng" dirty="0"/>
              <a:t>Register assignment</a:t>
            </a:r>
            <a:r>
              <a:rPr lang="en-US" altLang="en-US" dirty="0"/>
              <a:t>: determine the actual mapping from physical registers to virtual registers.</a:t>
            </a:r>
          </a:p>
        </p:txBody>
      </p:sp>
    </p:spTree>
    <p:extLst>
      <p:ext uri="{BB962C8B-B14F-4D97-AF65-F5344CB8AC3E}">
        <p14:creationId xmlns:p14="http://schemas.microsoft.com/office/powerpoint/2010/main" val="162552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4B2EC3-1225-42B5-90BB-537AF182AE4B}" type="slidenum">
              <a:rPr lang="en-US" altLang="en-US" sz="14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Graph coloring register allocation: Issues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live ranges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dirty="0"/>
              <a:t>Constructing the interference graph</a:t>
            </a:r>
          </a:p>
          <a:p>
            <a:pPr eaLnBrk="1" hangingPunct="1"/>
            <a:r>
              <a:rPr lang="en-US" altLang="en-US" dirty="0"/>
              <a:t>Choosing spill nodes.</a:t>
            </a:r>
          </a:p>
          <a:p>
            <a:pPr lvl="1" eaLnBrk="1" hangingPunct="1"/>
            <a:r>
              <a:rPr lang="en-US" altLang="en-US" dirty="0"/>
              <a:t>need to estimate spill costs.</a:t>
            </a:r>
          </a:p>
        </p:txBody>
      </p:sp>
    </p:spTree>
    <p:extLst>
      <p:ext uri="{BB962C8B-B14F-4D97-AF65-F5344CB8AC3E}">
        <p14:creationId xmlns:p14="http://schemas.microsoft.com/office/powerpoint/2010/main" val="387104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D420A5-56E4-45A9-B74E-D666551A0E04}" type="slidenum">
              <a:rPr lang="en-US" altLang="en-US" sz="14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Constructing the Interference Graph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/>
              <a:t>Carry out liveness analysis for the function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/>
              <a:t>Create a graph node for each live range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/>
              <a:t>for each basic block B, traverse B backwards: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dirty="0" err="1">
                <a:sym typeface="Symbol" panose="05050102010706020507" pitchFamily="18" charset="2"/>
              </a:rPr>
              <a:t>LR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denote the live range for a given occurrence of a variable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endParaRPr lang="en-US" altLang="en-US" i="1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dirty="0"/>
              <a:t>initialize </a:t>
            </a:r>
            <a:r>
              <a:rPr lang="en-US" altLang="en-US" dirty="0" err="1"/>
              <a:t>LiveNow</a:t>
            </a:r>
            <a:r>
              <a:rPr lang="en-US" altLang="en-US" dirty="0"/>
              <a:t> = {</a:t>
            </a:r>
            <a:r>
              <a:rPr lang="en-US" altLang="en-US" dirty="0" err="1"/>
              <a:t>LR</a:t>
            </a:r>
            <a:r>
              <a:rPr lang="en-US" altLang="en-US" i="1" baseline="-25000" dirty="0" err="1"/>
              <a:t>w</a:t>
            </a:r>
            <a:r>
              <a:rPr lang="en-US" altLang="en-US" dirty="0"/>
              <a:t> | </a:t>
            </a:r>
            <a:r>
              <a:rPr lang="en-US" altLang="en-US" i="1" dirty="0"/>
              <a:t>w</a:t>
            </a:r>
            <a:r>
              <a:rPr lang="en-US" altLang="en-US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dirty="0" err="1"/>
              <a:t>LiveOut</a:t>
            </a:r>
            <a:r>
              <a:rPr lang="en-US" altLang="en-US" dirty="0"/>
              <a:t>(B)}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for each instruction x = y </a:t>
            </a:r>
            <a:r>
              <a:rPr lang="en-US" altLang="en-US" dirty="0">
                <a:sym typeface="Symbol" panose="05050102010706020507" pitchFamily="18" charset="2"/>
              </a:rPr>
              <a:t> z :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for each live range </a:t>
            </a:r>
            <a:r>
              <a:rPr lang="en-US" altLang="en-US" sz="2400" dirty="0" err="1"/>
              <a:t>LR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</a:t>
            </a:r>
            <a:r>
              <a:rPr lang="en-US" altLang="en-US" sz="2400" dirty="0" err="1">
                <a:sym typeface="Symbol" panose="05050102010706020507" pitchFamily="18" charset="2"/>
              </a:rPr>
              <a:t>LiveNow</a:t>
            </a:r>
            <a:r>
              <a:rPr lang="en-US" altLang="en-US" sz="2400" dirty="0">
                <a:sym typeface="Symbol" panose="05050102010706020507" pitchFamily="18" charset="2"/>
              </a:rPr>
              <a:t> :</a:t>
            </a:r>
          </a:p>
          <a:p>
            <a:pPr marL="0" lvl="3" indent="0" eaLnBrk="1" hangingPunct="1">
              <a:spcBef>
                <a:spcPts val="0"/>
              </a:spcBef>
              <a:buNone/>
            </a:pPr>
            <a:r>
              <a:rPr lang="en-US" altLang="en-US" sz="2400" dirty="0"/>
              <a:t>                       add the edge (</a:t>
            </a:r>
            <a:r>
              <a:rPr lang="en-US" altLang="en-US" sz="2400" dirty="0" err="1"/>
              <a:t>LR</a:t>
            </a:r>
            <a:r>
              <a:rPr lang="en-US" altLang="en-US" sz="2400" baseline="-25000" dirty="0" err="1"/>
              <a:t>x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LR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</a:t>
            </a:r>
          </a:p>
          <a:p>
            <a:pPr marL="1143000" lvl="5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en-US" sz="2400" dirty="0"/>
              <a:t>update: </a:t>
            </a:r>
          </a:p>
          <a:p>
            <a:pPr marL="1371600" lvl="6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en-US" sz="2400" dirty="0" err="1"/>
              <a:t>LiveNow</a:t>
            </a:r>
            <a:r>
              <a:rPr lang="en-US" altLang="en-US" sz="2400" dirty="0"/>
              <a:t> = (</a:t>
            </a:r>
            <a:r>
              <a:rPr lang="en-US" altLang="en-US" sz="2400" dirty="0" err="1"/>
              <a:t>LiveNow</a:t>
            </a:r>
            <a:r>
              <a:rPr lang="en-US" altLang="en-US" sz="2400" dirty="0"/>
              <a:t> – {</a:t>
            </a:r>
            <a:r>
              <a:rPr lang="en-US" altLang="en-US" sz="2400" dirty="0" err="1"/>
              <a:t>LR</a:t>
            </a:r>
            <a:r>
              <a:rPr lang="en-US" altLang="en-US" sz="2400" baseline="-25000" dirty="0" err="1"/>
              <a:t>x</a:t>
            </a:r>
            <a:r>
              <a:rPr lang="en-US" altLang="en-US" sz="2400" dirty="0"/>
              <a:t>}) </a:t>
            </a:r>
            <a:r>
              <a:rPr lang="en-US" altLang="en-US" sz="2400" dirty="0">
                <a:sym typeface="Symbol" panose="05050102010706020507" pitchFamily="18" charset="2"/>
              </a:rPr>
              <a:t> {</a:t>
            </a:r>
            <a:r>
              <a:rPr lang="en-US" altLang="en-US" sz="2400" dirty="0" err="1">
                <a:sym typeface="Symbol" panose="05050102010706020507" pitchFamily="18" charset="2"/>
              </a:rPr>
              <a:t>LR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y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dirty="0" err="1">
                <a:sym typeface="Symbol" panose="05050102010706020507" pitchFamily="18" charset="2"/>
              </a:rPr>
              <a:t>LR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z</a:t>
            </a:r>
            <a:r>
              <a:rPr lang="en-US" altLang="en-US" sz="2400" dirty="0">
                <a:sym typeface="Symbol" panose="05050102010706020507" pitchFamily="18" charset="2"/>
              </a:rPr>
              <a:t>}</a:t>
            </a:r>
            <a:endParaRPr lang="en-US" altLang="en-US" sz="2400" dirty="0"/>
          </a:p>
          <a:p>
            <a:pPr marL="0" lvl="3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177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7E677D-D398-4FFF-9447-7A3492DA3DC5}" type="slidenum">
              <a:rPr lang="en-US" altLang="en-US" sz="14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a node to spill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Estimating spill cost: </a:t>
            </a:r>
          </a:p>
          <a:p>
            <a:pPr marL="457200" lvl="1" eaLnBrk="1" hangingPunct="1">
              <a:spcAft>
                <a:spcPts val="0"/>
              </a:spcAft>
            </a:pPr>
            <a:r>
              <a:rPr lang="en-US" altLang="en-US" dirty="0"/>
              <a:t>Let </a:t>
            </a:r>
            <a:r>
              <a:rPr lang="en-US" altLang="en-US" i="1" dirty="0">
                <a:latin typeface="Palatino" pitchFamily="18" charset="0"/>
              </a:rPr>
              <a:t>Refs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the set of points where a variable </a:t>
            </a:r>
            <a:r>
              <a:rPr lang="en-US" altLang="en-US" i="1" dirty="0"/>
              <a:t>x</a:t>
            </a:r>
            <a:r>
              <a:rPr lang="en-US" altLang="en-US" dirty="0"/>
              <a:t> is referenced (i.e., defined or used); and</a:t>
            </a:r>
          </a:p>
          <a:p>
            <a:pPr marL="457200" lvl="1" eaLnBrk="1" hangingPunct="1"/>
            <a:r>
              <a:rPr lang="en-US" altLang="en-US" i="1" dirty="0" err="1">
                <a:latin typeface="Palatino" pitchFamily="18" charset="0"/>
              </a:rPr>
              <a:t>freq</a:t>
            </a:r>
            <a:r>
              <a:rPr lang="en-US" altLang="en-US" dirty="0"/>
              <a:t>(</a:t>
            </a:r>
            <a:r>
              <a:rPr lang="en-US" altLang="en-US" i="1" dirty="0">
                <a:latin typeface="Palatino" pitchFamily="18" charset="0"/>
              </a:rPr>
              <a:t>p</a:t>
            </a:r>
            <a:r>
              <a:rPr lang="en-US" altLang="en-US" dirty="0"/>
              <a:t>) = the execution frequency of a point </a:t>
            </a:r>
            <a:r>
              <a:rPr lang="en-US" altLang="en-US" i="1" dirty="0">
                <a:latin typeface="Palatino" pitchFamily="18" charset="0"/>
              </a:rPr>
              <a:t>p</a:t>
            </a:r>
            <a:endParaRPr lang="en-US" altLang="en-US" dirty="0"/>
          </a:p>
          <a:p>
            <a:pPr lvl="1" eaLnBrk="1" hangingPunct="1">
              <a:spcAft>
                <a:spcPts val="0"/>
              </a:spcAft>
              <a:buFontTx/>
              <a:buNone/>
            </a:pPr>
            <a:r>
              <a:rPr lang="en-US" altLang="en-US" dirty="0"/>
              <a:t>Then the cost of spilling </a:t>
            </a:r>
            <a:r>
              <a:rPr lang="en-US" altLang="en-US" i="1" dirty="0"/>
              <a:t>x</a:t>
            </a:r>
            <a:r>
              <a:rPr lang="en-US" altLang="en-US" dirty="0"/>
              <a:t> is (roughly):</a:t>
            </a:r>
          </a:p>
          <a:p>
            <a:pPr lvl="2">
              <a:spcAft>
                <a:spcPts val="1200"/>
              </a:spcAft>
              <a:buNone/>
            </a:pPr>
            <a:r>
              <a:rPr lang="en-US" altLang="en-US" sz="2400" i="1" dirty="0"/>
              <a:t>    cost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800" dirty="0">
                <a:sym typeface="Symbol" panose="05050102010706020507" pitchFamily="18" charset="2"/>
              </a:rPr>
              <a:t></a:t>
            </a:r>
            <a:r>
              <a:rPr lang="en-US" altLang="en-US" sz="2400" dirty="0">
                <a:sym typeface="Symbol" panose="05050102010706020507" pitchFamily="18" charset="2"/>
              </a:rPr>
              <a:t>{ </a:t>
            </a:r>
            <a:r>
              <a:rPr lang="en-US" altLang="en-US" sz="2400" i="1" dirty="0" err="1">
                <a:latin typeface="Palatino" pitchFamily="18" charset="0"/>
                <a:sym typeface="Symbol" panose="05050102010706020507" pitchFamily="18" charset="2"/>
              </a:rPr>
              <a:t>freq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Palatino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) | </a:t>
            </a:r>
            <a:r>
              <a:rPr lang="en-US" altLang="en-US" sz="2400" i="1" dirty="0">
                <a:latin typeface="Palatino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latin typeface="Palatino" pitchFamily="18" charset="0"/>
                <a:sym typeface="Symbol" panose="05050102010706020507" pitchFamily="18" charset="2"/>
              </a:rPr>
              <a:t>Refs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) }</a:t>
            </a:r>
          </a:p>
          <a:p>
            <a:pPr eaLnBrk="1" hangingPunct="1"/>
            <a:r>
              <a:rPr lang="en-US" altLang="en-US" dirty="0"/>
              <a:t>Spilling: </a:t>
            </a:r>
          </a:p>
          <a:p>
            <a:pPr marL="457200" lvl="1" eaLnBrk="1" hangingPunct="1">
              <a:spcAft>
                <a:spcPts val="1200"/>
              </a:spcAft>
            </a:pPr>
            <a:r>
              <a:rPr lang="en-US" altLang="en-US" dirty="0"/>
              <a:t>choose a node to minimize cost/degree. [</a:t>
            </a:r>
            <a:r>
              <a:rPr lang="en-US" altLang="en-US" dirty="0" err="1"/>
              <a:t>Chaitin</a:t>
            </a:r>
            <a:r>
              <a:rPr lang="en-US" altLang="en-US" dirty="0"/>
              <a:t> 82]</a:t>
            </a:r>
          </a:p>
          <a:p>
            <a:pPr marL="457200" lvl="1" indent="0">
              <a:buNone/>
            </a:pPr>
            <a:r>
              <a:rPr lang="en-US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picks nodes that are relatively inexpensive to spill, but which lowers the degrees of many other nodes.</a:t>
            </a:r>
          </a:p>
        </p:txBody>
      </p:sp>
    </p:spTree>
    <p:extLst>
      <p:ext uri="{BB962C8B-B14F-4D97-AF65-F5344CB8AC3E}">
        <p14:creationId xmlns:p14="http://schemas.microsoft.com/office/powerpoint/2010/main" val="345108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19C409-7015-48E9-9946-22EBD5DAA798}" type="slidenum">
              <a:rPr lang="en-US" altLang="en-US" sz="14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Estimating Execution Frequencies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i="1" u="sng" dirty="0"/>
              <a:t>Simple approach</a:t>
            </a:r>
            <a:r>
              <a:rPr lang="en-US" altLang="en-US" dirty="0"/>
              <a:t>: heuristics relating to loop nesting depth:</a:t>
            </a:r>
          </a:p>
          <a:p>
            <a:pPr lvl="1" eaLnBrk="1" hangingPunct="1"/>
            <a:r>
              <a:rPr lang="en-US" altLang="en-US" dirty="0"/>
              <a:t>preorder traversal of the syntax tree;</a:t>
            </a:r>
          </a:p>
          <a:p>
            <a:pPr lvl="1" eaLnBrk="1" hangingPunct="1"/>
            <a:r>
              <a:rPr lang="en-US" altLang="en-US" dirty="0"/>
              <a:t>execution frequency of root node = 1;</a:t>
            </a:r>
          </a:p>
          <a:p>
            <a:pPr lvl="1" eaLnBrk="1" hangingPunct="1"/>
            <a:r>
              <a:rPr lang="en-US" altLang="en-US" dirty="0"/>
              <a:t>each loop assumed to execute a “reasonable” no. of times (typically, 8–12);</a:t>
            </a:r>
          </a:p>
          <a:p>
            <a:pPr lvl="1" eaLnBrk="1" hangingPunct="1"/>
            <a:r>
              <a:rPr lang="en-US" altLang="en-US" dirty="0"/>
              <a:t>each branch of a conditional assumed to be equally likely.</a:t>
            </a:r>
          </a:p>
          <a:p>
            <a:pPr lvl="1"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effectively pushes spill code away from inner loops.</a:t>
            </a:r>
          </a:p>
        </p:txBody>
      </p:sp>
    </p:spTree>
    <p:extLst>
      <p:ext uri="{BB962C8B-B14F-4D97-AF65-F5344CB8AC3E}">
        <p14:creationId xmlns:p14="http://schemas.microsoft.com/office/powerpoint/2010/main" val="227861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B505B3-2C6C-442B-9528-4583EA112D89}" type="slidenum">
              <a:rPr lang="en-US" altLang="en-US" sz="14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Spilling: Example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Interference graph (suppose the no. of colors = 3):</a:t>
            </a:r>
          </a:p>
          <a:p>
            <a:pPr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28678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3998686"/>
            <a:ext cx="8382000" cy="20973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After spilling node 1, the graph becomes 3-colorable: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14854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58669"/>
              </p:ext>
            </p:extLst>
          </p:nvPr>
        </p:nvGraphicFramePr>
        <p:xfrm>
          <a:off x="3962400" y="1752600"/>
          <a:ext cx="4244975" cy="213369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Node</a:t>
                      </a:r>
                    </a:p>
                  </a:txBody>
                  <a:tcPr marT="45727" marB="4572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Cost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Cost/Degree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7" marB="4572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0.67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7" marB="4572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3.67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7.00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7" marB="4572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1.67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7" marB="4572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1.67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27" marB="4572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1.00</a:t>
                      </a:r>
                    </a:p>
                  </a:txBody>
                  <a:tcPr marT="45727" marB="4572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86128"/>
            <a:ext cx="1682496" cy="1871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4495931"/>
            <a:ext cx="1588770" cy="17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7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Coalescing Live Ranges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56" y="2287048"/>
            <a:ext cx="3513189" cy="2340146"/>
          </a:xfrm>
        </p:spPr>
      </p:pic>
      <p:sp>
        <p:nvSpPr>
          <p:cNvPr id="2970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28650" y="1520285"/>
            <a:ext cx="4386036" cy="467119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Sometimes we can use one register for two different live ranges.</a:t>
            </a:r>
          </a:p>
          <a:p>
            <a:pPr eaLnBrk="1" hangingPunct="1"/>
            <a:r>
              <a:rPr lang="en-US" altLang="en-US" dirty="0"/>
              <a:t>Benefits:</a:t>
            </a:r>
          </a:p>
          <a:p>
            <a:pPr marL="502920" lvl="1" eaLnBrk="1" hangingPunct="1"/>
            <a:r>
              <a:rPr lang="en-US" altLang="en-US" dirty="0"/>
              <a:t>Coalescing live ranges LR1, LR2 reduces the degree of any live range that interferes with both LR1 and LR2.</a:t>
            </a:r>
          </a:p>
          <a:p>
            <a:pPr marL="457200" lvl="1" eaLnBrk="1" hangingPunct="1"/>
            <a:r>
              <a:rPr lang="en-US" altLang="en-US" dirty="0"/>
              <a:t>Eliminates the copy operation.</a:t>
            </a:r>
          </a:p>
          <a:p>
            <a:pPr marL="457200" lvl="1" eaLnBrk="1" hangingPunct="1"/>
            <a:r>
              <a:rPr lang="en-US" altLang="en-US" dirty="0"/>
              <a:t>Reduces the no. of live ranges the compiler has to deal with.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74D3F9-F0B6-4766-8C43-B3A821AC0683}" type="slidenum">
              <a:rPr lang="en-US" altLang="en-US" sz="14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7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D43980-0FA7-4C42-904A-59AA979638D4}" type="slidenum">
              <a:rPr lang="en-US" altLang="en-US" sz="14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Coalescing Live Ranges</a:t>
            </a:r>
            <a:r>
              <a:rPr lang="en-US" altLang="en-US" u="none"/>
              <a:t> </a:t>
            </a:r>
            <a:r>
              <a:rPr lang="en-US" altLang="en-US" b="0" u="none"/>
              <a:t>(cont’d)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3048000"/>
          </a:xfrm>
        </p:spPr>
        <p:txBody>
          <a:bodyPr/>
          <a:lstStyle/>
          <a:p>
            <a:pPr eaLnBrk="1" hangingPunct="1"/>
            <a:r>
              <a:rPr lang="en-US" altLang="en-US" dirty="0"/>
              <a:t>In general, coalesce two live ranges A and B if: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A and B are connected only at a copy statement; and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don’t interfere with each other elsewhere.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" y="4281714"/>
            <a:ext cx="8065008" cy="18444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Ordering of coalescing:</a:t>
            </a:r>
          </a:p>
          <a:p>
            <a:pPr lvl="1" eaLnBrk="1" hangingPunct="1"/>
            <a:r>
              <a:rPr lang="en-US" altLang="en-US" dirty="0"/>
              <a:t>Coalescing two live ranges can prevent subsequent coalescing of other live ranges (i.e., ordering matters).</a:t>
            </a:r>
          </a:p>
          <a:p>
            <a:pPr lvl="1" eaLnBrk="1" hangingPunct="1"/>
            <a:r>
              <a:rPr lang="en-US" altLang="en-US" dirty="0"/>
              <a:t>Consider coalescing for copy instructions with highest execution count first.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581592"/>
            <a:ext cx="3997779" cy="15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467119-E20A-4EDB-BDF4-3916CA85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allocation: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F39BE-938F-45D0-98B5-852BFF59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A4B-6F36-4B47-B215-FF6A9E3C5B6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FA27B-41F0-4128-AD34-52BF02D75868}"/>
              </a:ext>
            </a:extLst>
          </p:cNvPr>
          <p:cNvSpPr txBox="1"/>
          <p:nvPr/>
        </p:nvSpPr>
        <p:spPr>
          <a:xfrm>
            <a:off x="654973" y="2861443"/>
            <a:ext cx="903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</a:t>
            </a:r>
          </a:p>
          <a:p>
            <a:r>
              <a:rPr lang="en-US" dirty="0"/>
              <a:t>flow</a:t>
            </a:r>
          </a:p>
          <a:p>
            <a:r>
              <a:rPr lang="en-US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594DA-9BFF-4F96-A7BB-8ACF620746AA}"/>
              </a:ext>
            </a:extLst>
          </p:cNvPr>
          <p:cNvSpPr txBox="1"/>
          <p:nvPr/>
        </p:nvSpPr>
        <p:spPr>
          <a:xfrm>
            <a:off x="2805952" y="2999942"/>
            <a:ext cx="804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</a:t>
            </a:r>
          </a:p>
          <a:p>
            <a:r>
              <a:rPr lang="en-US" dirty="0"/>
              <a:t>ranges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EB0B1-63AC-47A5-8970-D264DD52BA8B}"/>
              </a:ext>
            </a:extLst>
          </p:cNvPr>
          <p:cNvSpPr txBox="1"/>
          <p:nvPr/>
        </p:nvSpPr>
        <p:spPr>
          <a:xfrm>
            <a:off x="4870223" y="2861443"/>
            <a:ext cx="1335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interference</a:t>
            </a:r>
          </a:p>
          <a:p>
            <a:r>
              <a:rPr lang="en-US" dirty="0"/>
              <a:t>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0FF1E-72D7-44DC-86FA-D4941D15B3BB}"/>
              </a:ext>
            </a:extLst>
          </p:cNvPr>
          <p:cNvSpPr txBox="1"/>
          <p:nvPr/>
        </p:nvSpPr>
        <p:spPr>
          <a:xfrm>
            <a:off x="7414599" y="2861442"/>
            <a:ext cx="110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allocation</a:t>
            </a:r>
          </a:p>
          <a:p>
            <a:r>
              <a:rPr lang="en-US" dirty="0"/>
              <a:t>decisions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6EB1DE-0B08-4F38-B6DD-6F17DF27899A}"/>
              </a:ext>
            </a:extLst>
          </p:cNvPr>
          <p:cNvCxnSpPr>
            <a:cxnSpLocks/>
          </p:cNvCxnSpPr>
          <p:nvPr/>
        </p:nvCxnSpPr>
        <p:spPr>
          <a:xfrm flipV="1">
            <a:off x="1537582" y="3323108"/>
            <a:ext cx="1247911" cy="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07D6EC-66F5-4027-B497-C4FF282DFC7B}"/>
              </a:ext>
            </a:extLst>
          </p:cNvPr>
          <p:cNvSpPr txBox="1"/>
          <p:nvPr/>
        </p:nvSpPr>
        <p:spPr>
          <a:xfrm>
            <a:off x="1696412" y="3323107"/>
            <a:ext cx="950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reaching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definitions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020E0D-8124-48C4-A550-5955F136DBD5}"/>
              </a:ext>
            </a:extLst>
          </p:cNvPr>
          <p:cNvCxnSpPr>
            <a:cxnSpLocks/>
          </p:cNvCxnSpPr>
          <p:nvPr/>
        </p:nvCxnSpPr>
        <p:spPr>
          <a:xfrm flipV="1">
            <a:off x="3586335" y="3323108"/>
            <a:ext cx="1247911" cy="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5C0F8-57FA-4188-83FD-1C3E0AF2EBA5}"/>
              </a:ext>
            </a:extLst>
          </p:cNvPr>
          <p:cNvSpPr txBox="1"/>
          <p:nvPr/>
        </p:nvSpPr>
        <p:spPr>
          <a:xfrm>
            <a:off x="3781143" y="3323107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liveness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analysis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32A43A-8D1B-4D37-B118-27AE28EFDF96}"/>
              </a:ext>
            </a:extLst>
          </p:cNvPr>
          <p:cNvCxnSpPr>
            <a:cxnSpLocks/>
          </p:cNvCxnSpPr>
          <p:nvPr/>
        </p:nvCxnSpPr>
        <p:spPr>
          <a:xfrm flipV="1">
            <a:off x="6189779" y="3323108"/>
            <a:ext cx="1247911" cy="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D844AE-0195-444D-9431-98E258D24195}"/>
              </a:ext>
            </a:extLst>
          </p:cNvPr>
          <p:cNvSpPr txBox="1"/>
          <p:nvPr/>
        </p:nvSpPr>
        <p:spPr>
          <a:xfrm>
            <a:off x="6424187" y="3323107"/>
            <a:ext cx="77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graph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coloring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66CDFD-9178-40CE-90D3-3C76C7604C6C}"/>
              </a:ext>
            </a:extLst>
          </p:cNvPr>
          <p:cNvSpPr/>
          <p:nvPr/>
        </p:nvSpPr>
        <p:spPr>
          <a:xfrm>
            <a:off x="1537581" y="3846327"/>
            <a:ext cx="4980613" cy="688861"/>
          </a:xfrm>
          <a:custGeom>
            <a:avLst/>
            <a:gdLst>
              <a:gd name="connsiteX0" fmla="*/ 0 w 5420071"/>
              <a:gd name="connsiteY0" fmla="*/ 0 h 596966"/>
              <a:gd name="connsiteX1" fmla="*/ 2757414 w 5420071"/>
              <a:gd name="connsiteY1" fmla="*/ 596966 h 596966"/>
              <a:gd name="connsiteX2" fmla="*/ 5420071 w 5420071"/>
              <a:gd name="connsiteY2" fmla="*/ 0 h 59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0071" h="596966">
                <a:moveTo>
                  <a:pt x="0" y="0"/>
                </a:moveTo>
                <a:cubicBezTo>
                  <a:pt x="927034" y="298483"/>
                  <a:pt x="1854069" y="596966"/>
                  <a:pt x="2757414" y="596966"/>
                </a:cubicBezTo>
                <a:cubicBezTo>
                  <a:pt x="3660759" y="596966"/>
                  <a:pt x="4540415" y="298483"/>
                  <a:pt x="5420071" y="0"/>
                </a:cubicBezTo>
              </a:path>
            </a:pathLst>
          </a:custGeom>
          <a:noFill/>
          <a:ln w="6985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E429EF-8306-4FCB-BDEC-07703F16478E}"/>
              </a:ext>
            </a:extLst>
          </p:cNvPr>
          <p:cNvSpPr txBox="1"/>
          <p:nvPr/>
        </p:nvSpPr>
        <p:spPr>
          <a:xfrm>
            <a:off x="3781143" y="4596742"/>
            <a:ext cx="963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spill cost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estimation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7DFEA-A551-4D28-B942-8C70D5A655A8}"/>
              </a:ext>
            </a:extLst>
          </p:cNvPr>
          <p:cNvSpPr txBox="1"/>
          <p:nvPr/>
        </p:nvSpPr>
        <p:spPr>
          <a:xfrm>
            <a:off x="2166777" y="1849601"/>
            <a:ext cx="203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options possible,</a:t>
            </a:r>
          </a:p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tradeoffs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03C15-D1EF-4C93-BD61-D49D72BDDC63}"/>
              </a:ext>
            </a:extLst>
          </p:cNvPr>
          <p:cNvSpPr txBox="1"/>
          <p:nvPr/>
        </p:nvSpPr>
        <p:spPr>
          <a:xfrm>
            <a:off x="5765774" y="1825080"/>
            <a:ext cx="203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options possible,</a:t>
            </a:r>
          </a:p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tradeoffs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2A5C97-AEF2-48D0-B6FA-FF134459A3B2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3182452" y="2372821"/>
            <a:ext cx="2809" cy="588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7976C9-6434-40A1-B2C0-BA2B2B7C1BB5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6784258" y="2348300"/>
            <a:ext cx="0" cy="8431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FF3E4AD-F42D-4CFB-BFEE-5F51BB8EDDC9}"/>
              </a:ext>
            </a:extLst>
          </p:cNvPr>
          <p:cNvSpPr/>
          <p:nvPr/>
        </p:nvSpPr>
        <p:spPr>
          <a:xfrm>
            <a:off x="2733724" y="2961102"/>
            <a:ext cx="897456" cy="786476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7C8BC2-2F0A-4306-B9F2-1F8514BB8A10}"/>
              </a:ext>
            </a:extLst>
          </p:cNvPr>
          <p:cNvSpPr/>
          <p:nvPr/>
        </p:nvSpPr>
        <p:spPr>
          <a:xfrm>
            <a:off x="6335530" y="3191479"/>
            <a:ext cx="897456" cy="786476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16" grpId="0"/>
      <p:bldP spid="17" grpId="0"/>
      <p:bldP spid="9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138949-D1FB-44EC-A5F5-F9C027E0EC4A}" type="slidenum">
              <a:rPr lang="en-US" altLang="en-US" sz="14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Register allocation</a:t>
            </a:r>
            <a:r>
              <a:rPr lang="en-US" altLang="en-US" dirty="0"/>
              <a:t>: Overall Algorithm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4824325"/>
          </a:xfrm>
        </p:spPr>
        <p:txBody>
          <a:bodyPr tIns="0" bIns="0">
            <a:normAutofit/>
          </a:bodyPr>
          <a:lstStyle/>
          <a:p>
            <a:pPr marL="533400" indent="-533400"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dirty="0"/>
              <a:t>Find live ranges, construct the interference graph.</a:t>
            </a:r>
          </a:p>
          <a:p>
            <a:pPr marL="533400" indent="-53340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dirty="0"/>
              <a:t>repeat until no change: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coalesce live ranges to eliminate copy instructions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dirty="0" err="1"/>
              <a:t>recompute</a:t>
            </a:r>
            <a:r>
              <a:rPr lang="en-US" altLang="en-US" dirty="0"/>
              <a:t> interferences.</a:t>
            </a:r>
          </a:p>
          <a:p>
            <a:pPr marL="533400" indent="-533400"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dirty="0"/>
              <a:t>Estimate spill costs.</a:t>
            </a:r>
          </a:p>
          <a:p>
            <a:pPr marL="533400" indent="-533400"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dirty="0"/>
              <a:t>Simplify the interference graph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dirty="0"/>
              <a:t>e.g., use heuristic discussed earlier</a:t>
            </a:r>
          </a:p>
          <a:p>
            <a:pPr marL="533400" indent="-533400"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Use the stack to visit </a:t>
            </a:r>
            <a:r>
              <a:rPr lang="en-US" altLang="en-US" dirty="0" err="1">
                <a:sym typeface="Symbol" panose="05050102010706020507" pitchFamily="18" charset="2"/>
              </a:rPr>
              <a:t>unspilled</a:t>
            </a:r>
            <a:r>
              <a:rPr lang="en-US" altLang="en-US" dirty="0">
                <a:sym typeface="Symbol" panose="05050102010706020507" pitchFamily="18" charset="2"/>
              </a:rPr>
              <a:t> nodes in reverse order, and assign colors to them</a:t>
            </a:r>
          </a:p>
          <a:p>
            <a:pPr marL="533400" indent="-53340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Generate code to use assigned registers.</a:t>
            </a:r>
          </a:p>
        </p:txBody>
      </p:sp>
    </p:spTree>
    <p:extLst>
      <p:ext uri="{BB962C8B-B14F-4D97-AF65-F5344CB8AC3E}">
        <p14:creationId xmlns:p14="http://schemas.microsoft.com/office/powerpoint/2010/main" val="2238332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1DD6-995B-4E1D-BE31-3782EFDE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A228-8771-40A9-B5D3-34A8DFF2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Without register allocation:</a:t>
            </a:r>
          </a:p>
          <a:p>
            <a:pPr marL="0" indent="0">
              <a:buNone/>
            </a:pPr>
            <a:r>
              <a:rPr lang="en-US" dirty="0" err="1"/>
              <a:t>codegen</a:t>
            </a:r>
            <a:r>
              <a:rPr lang="en-US" dirty="0"/>
              <a:t>("x = y + z"):</a:t>
            </a:r>
          </a:p>
          <a:p>
            <a:pPr marL="0" indent="0">
              <a:buNone/>
            </a:pPr>
            <a:r>
              <a:rPr lang="en-US" dirty="0"/>
              <a:t>    reg1 = </a:t>
            </a:r>
            <a:r>
              <a:rPr lang="en-US" dirty="0" err="1"/>
              <a:t>gen_load</a:t>
            </a:r>
            <a:r>
              <a:rPr lang="en-US" dirty="0"/>
              <a:t>(y)</a:t>
            </a:r>
          </a:p>
          <a:p>
            <a:pPr marL="0" indent="0">
              <a:buNone/>
            </a:pPr>
            <a:r>
              <a:rPr lang="en-US" dirty="0"/>
              <a:t>    reg2 = </a:t>
            </a:r>
            <a:r>
              <a:rPr lang="en-US" dirty="0" err="1"/>
              <a:t>gen_load</a:t>
            </a:r>
            <a:r>
              <a:rPr lang="en-US" dirty="0"/>
              <a:t>(z)</a:t>
            </a:r>
          </a:p>
          <a:p>
            <a:pPr marL="0" indent="0">
              <a:buNone/>
            </a:pPr>
            <a:r>
              <a:rPr lang="en-US" dirty="0"/>
              <a:t>    reg3 = </a:t>
            </a:r>
            <a:r>
              <a:rPr lang="en-US" dirty="0" err="1"/>
              <a:t>find_reg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emit("reg3 := reg1 + reg2")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gen_store</a:t>
            </a:r>
            <a:r>
              <a:rPr lang="en-US" dirty="0"/>
              <a:t>(reg3, 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2FCEE-3829-4E1D-B6EC-602685A9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14" y="3225997"/>
            <a:ext cx="2682586" cy="103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Scope of register allocation: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1" y="1416437"/>
            <a:ext cx="4255077" cy="180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Local (basic block level)</a:t>
            </a:r>
          </a:p>
          <a:p>
            <a:pPr marL="457200" lvl="1"/>
            <a:r>
              <a:rPr lang="en-US" dirty="0"/>
              <a:t>simpler to implement</a:t>
            </a:r>
          </a:p>
          <a:p>
            <a:pPr marL="457200" lvl="1"/>
            <a:r>
              <a:rPr lang="en-US" dirty="0"/>
              <a:t>limited performance benefits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1" y="4019931"/>
            <a:ext cx="4218710" cy="206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Global (function level)</a:t>
            </a:r>
          </a:p>
          <a:p>
            <a:pPr marL="457200" lvl="1"/>
            <a:r>
              <a:rPr lang="en-US" dirty="0"/>
              <a:t>implementation is more complex</a:t>
            </a:r>
          </a:p>
          <a:p>
            <a:pPr marL="457200" lvl="1"/>
            <a:r>
              <a:rPr lang="en-US" dirty="0"/>
              <a:t>better performance benefits</a:t>
            </a:r>
          </a:p>
        </p:txBody>
      </p:sp>
      <p:sp>
        <p:nvSpPr>
          <p:cNvPr id="7" name="Left Brace 6"/>
          <p:cNvSpPr/>
          <p:nvPr/>
        </p:nvSpPr>
        <p:spPr>
          <a:xfrm>
            <a:off x="3614512" y="1601255"/>
            <a:ext cx="529522" cy="3989053"/>
          </a:xfrm>
          <a:prstGeom prst="leftBrace">
            <a:avLst>
              <a:gd name="adj1" fmla="val 3449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2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1DD6-995B-4E1D-BE31-3782EFDE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A228-8771-40A9-B5D3-34A8DFF2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</a:t>
            </a:r>
            <a:r>
              <a:rPr lang="en-US" strike="sngStrike" dirty="0"/>
              <a:t>out</a:t>
            </a:r>
            <a:r>
              <a:rPr lang="en-US" dirty="0"/>
              <a:t> register allocation:</a:t>
            </a:r>
          </a:p>
          <a:p>
            <a:pPr marL="0" indent="0">
              <a:buNone/>
            </a:pPr>
            <a:r>
              <a:rPr lang="en-US" dirty="0" err="1"/>
              <a:t>codegen</a:t>
            </a:r>
            <a:r>
              <a:rPr lang="en-US" dirty="0"/>
              <a:t>("x = y + z"):</a:t>
            </a:r>
          </a:p>
          <a:p>
            <a:pPr marL="0" indent="0">
              <a:buNone/>
            </a:pPr>
            <a:r>
              <a:rPr lang="en-US" dirty="0"/>
              <a:t>    reg1 = </a:t>
            </a:r>
            <a:r>
              <a:rPr lang="en-US" dirty="0" err="1"/>
              <a:t>gen_load</a:t>
            </a:r>
            <a:r>
              <a:rPr lang="en-US" dirty="0"/>
              <a:t>(y, </a:t>
            </a:r>
            <a:r>
              <a:rPr lang="en-US" dirty="0" err="1"/>
              <a:t>regs_to_use</a:t>
            </a:r>
            <a:r>
              <a:rPr lang="en-US" dirty="0"/>
              <a:t>, </a:t>
            </a:r>
            <a:r>
              <a:rPr lang="en-US" dirty="0" err="1"/>
              <a:t>regs_to_avoid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reg2 = </a:t>
            </a:r>
            <a:r>
              <a:rPr lang="en-US" dirty="0" err="1"/>
              <a:t>gen_load</a:t>
            </a:r>
            <a:r>
              <a:rPr lang="en-US" dirty="0"/>
              <a:t>(z, </a:t>
            </a:r>
            <a:r>
              <a:rPr lang="en-US" dirty="0" err="1"/>
              <a:t>regs_to_use</a:t>
            </a:r>
            <a:r>
              <a:rPr lang="en-US" dirty="0"/>
              <a:t>, </a:t>
            </a:r>
            <a:r>
              <a:rPr lang="en-US" dirty="0" err="1"/>
              <a:t>regs_to_avoid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reg3 = </a:t>
            </a:r>
            <a:r>
              <a:rPr lang="en-US" dirty="0" err="1"/>
              <a:t>find_reg</a:t>
            </a:r>
            <a:r>
              <a:rPr lang="en-US" dirty="0"/>
              <a:t>(</a:t>
            </a:r>
            <a:r>
              <a:rPr lang="en-US" dirty="0" err="1"/>
              <a:t>regs_to_use</a:t>
            </a:r>
            <a:r>
              <a:rPr lang="en-US" dirty="0"/>
              <a:t>, </a:t>
            </a:r>
            <a:r>
              <a:rPr lang="en-US" dirty="0" err="1"/>
              <a:t>regs_to_avoid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emit("reg3 := reg1 + reg2")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gen_store</a:t>
            </a:r>
            <a:r>
              <a:rPr lang="en-US" dirty="0"/>
              <a:t>(reg3, 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2FCEE-3829-4E1D-B6EC-602685A9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F497F2-4ACF-42B1-A405-38928883E0A9}" type="slidenum">
              <a:rPr lang="en-US" altLang="en-US" sz="14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Effects of Global Register Allocation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67156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[Chow &amp; Hennessey: MIPS C compiler]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graphicFrame>
        <p:nvGraphicFramePr>
          <p:cNvPr id="15682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17479"/>
              </p:ext>
            </p:extLst>
          </p:nvPr>
        </p:nvGraphicFramePr>
        <p:xfrm>
          <a:off x="838200" y="2362200"/>
          <a:ext cx="7391400" cy="3232151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Reduction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cycles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loads/stores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scalar loads/stores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(theorem prover)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37.6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76.9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96.2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(file comparison utility)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40.6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69.4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92.5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yacc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(parser generator)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31.2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67.9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84.4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nroff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(document formatter)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16.3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49.0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54.7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 compiler front end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25.0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53.1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67.2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MIPS assembler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30.5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54.6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70.8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26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967924"/>
            <a:ext cx="7886700" cy="2922152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Local register allocation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/>
              <a:t>Final Code Generation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B0C8B2-4D77-45E7-8715-45E7E9C8CD13}" type="slidenum">
              <a:rPr lang="en-US" altLang="en-US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Bottom-up local register allocation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Consider the instructions in the basic block in order.  When a register is needed for an operand:</a:t>
            </a:r>
          </a:p>
          <a:p>
            <a:pPr marL="457200"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if a free register is available, use it</a:t>
            </a:r>
          </a:p>
          <a:p>
            <a:pPr marL="457200"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otherwise, free up a [least-cost] register whose next use is furthest in the future:</a:t>
            </a:r>
          </a:p>
          <a:p>
            <a:pPr marL="800100" lvl="2" indent="-342900"/>
            <a:r>
              <a:rPr lang="en-US" altLang="en-US" dirty="0"/>
              <a:t>generate code to store its contents into memory</a:t>
            </a:r>
          </a:p>
          <a:p>
            <a:pPr marL="800100" lvl="2" indent="-342900">
              <a:spcAft>
                <a:spcPts val="1200"/>
              </a:spcAft>
            </a:pPr>
            <a:r>
              <a:rPr lang="en-US" altLang="en-US" dirty="0"/>
              <a:t>update bookkeeping info accordingly</a:t>
            </a:r>
          </a:p>
          <a:p>
            <a:pPr eaLnBrk="1" hangingPunct="1"/>
            <a:r>
              <a:rPr lang="en-US" altLang="en-US" dirty="0"/>
              <a:t>At the end of the block, store (live) variables back into memory</a:t>
            </a:r>
          </a:p>
          <a:p>
            <a:pPr marL="228600" lvl="3">
              <a:spcBef>
                <a:spcPts val="1000"/>
              </a:spcBef>
              <a:spcAft>
                <a:spcPts val="500"/>
              </a:spcAft>
            </a:pPr>
            <a:r>
              <a:rPr lang="en-US" altLang="en-US" sz="2800" dirty="0"/>
              <a:t>Bookkeeping info: register contents; location of variables</a:t>
            </a:r>
          </a:p>
        </p:txBody>
      </p:sp>
    </p:spTree>
    <p:extLst>
      <p:ext uri="{BB962C8B-B14F-4D97-AF65-F5344CB8AC3E}">
        <p14:creationId xmlns:p14="http://schemas.microsoft.com/office/powerpoint/2010/main" val="375104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30100" y="2562834"/>
            <a:ext cx="1309255" cy="699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82973" y="3723481"/>
            <a:ext cx="1309255" cy="699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27573" y="3737335"/>
            <a:ext cx="1309255" cy="699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02391" y="4925424"/>
            <a:ext cx="1309255" cy="699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96366" y="2084852"/>
            <a:ext cx="0" cy="4572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0" idx="0"/>
          </p:cNvCxnSpPr>
          <p:nvPr/>
        </p:nvCxnSpPr>
        <p:spPr>
          <a:xfrm flipH="1">
            <a:off x="5337601" y="3262488"/>
            <a:ext cx="1047127" cy="46099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1" idx="0"/>
          </p:cNvCxnSpPr>
          <p:nvPr/>
        </p:nvCxnSpPr>
        <p:spPr>
          <a:xfrm>
            <a:off x="6384728" y="3262488"/>
            <a:ext cx="997473" cy="47484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2" idx="0"/>
          </p:cNvCxnSpPr>
          <p:nvPr/>
        </p:nvCxnSpPr>
        <p:spPr>
          <a:xfrm>
            <a:off x="5337601" y="4423135"/>
            <a:ext cx="1019418" cy="50228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 flipH="1">
            <a:off x="6357019" y="4436989"/>
            <a:ext cx="1025182" cy="48843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</p:cNvCxnSpPr>
          <p:nvPr/>
        </p:nvCxnSpPr>
        <p:spPr>
          <a:xfrm>
            <a:off x="6357019" y="5625078"/>
            <a:ext cx="0" cy="4572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6486182" y="2180855"/>
            <a:ext cx="1810751" cy="3809859"/>
          </a:xfrm>
          <a:custGeom>
            <a:avLst/>
            <a:gdLst>
              <a:gd name="connsiteX0" fmla="*/ 4762 w 2008509"/>
              <a:gd name="connsiteY0" fmla="*/ 3427180 h 3809859"/>
              <a:gd name="connsiteX1" fmla="*/ 1009650 w 2008509"/>
              <a:gd name="connsiteY1" fmla="*/ 3770080 h 3809859"/>
              <a:gd name="connsiteX2" fmla="*/ 1905000 w 2008509"/>
              <a:gd name="connsiteY2" fmla="*/ 2608030 h 3809859"/>
              <a:gd name="connsiteX3" fmla="*/ 1895475 w 2008509"/>
              <a:gd name="connsiteY3" fmla="*/ 1060217 h 3809859"/>
              <a:gd name="connsiteX4" fmla="*/ 1062037 w 2008509"/>
              <a:gd name="connsiteY4" fmla="*/ 31517 h 3809859"/>
              <a:gd name="connsiteX5" fmla="*/ 0 w 2008509"/>
              <a:gd name="connsiteY5" fmla="*/ 364892 h 380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8509" h="3809859">
                <a:moveTo>
                  <a:pt x="4762" y="3427180"/>
                </a:moveTo>
                <a:cubicBezTo>
                  <a:pt x="348853" y="3666892"/>
                  <a:pt x="692944" y="3906605"/>
                  <a:pt x="1009650" y="3770080"/>
                </a:cubicBezTo>
                <a:cubicBezTo>
                  <a:pt x="1326356" y="3633555"/>
                  <a:pt x="1757363" y="3059674"/>
                  <a:pt x="1905000" y="2608030"/>
                </a:cubicBezTo>
                <a:cubicBezTo>
                  <a:pt x="2052637" y="2156386"/>
                  <a:pt x="2035969" y="1489636"/>
                  <a:pt x="1895475" y="1060217"/>
                </a:cubicBezTo>
                <a:cubicBezTo>
                  <a:pt x="1754981" y="630798"/>
                  <a:pt x="1377950" y="147404"/>
                  <a:pt x="1062037" y="31517"/>
                </a:cubicBezTo>
                <a:cubicBezTo>
                  <a:pt x="746125" y="-84371"/>
                  <a:pt x="373062" y="140260"/>
                  <a:pt x="0" y="364892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local register allocation</a:t>
            </a:r>
          </a:p>
        </p:txBody>
      </p:sp>
      <p:sp>
        <p:nvSpPr>
          <p:cNvPr id="57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711477" cy="4671192"/>
          </a:xfrm>
        </p:spPr>
        <p:txBody>
          <a:bodyPr/>
          <a:lstStyle/>
          <a:p>
            <a:r>
              <a:rPr lang="en-US" dirty="0"/>
              <a:t>Register loads and stores at every basic block boundary</a:t>
            </a:r>
          </a:p>
          <a:p>
            <a:r>
              <a:rPr lang="en-US" dirty="0"/>
              <a:t>80-20 rule suggests that this will typically result in a lot of memory traffic</a:t>
            </a:r>
          </a:p>
          <a:p>
            <a:pPr lvl="1"/>
            <a:r>
              <a:rPr lang="en-US" dirty="0"/>
              <a:t>performance gains from register usage are diluted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05404" y="1325610"/>
            <a:ext cx="22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: register loads/stores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188010" y="467966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6230804" y="229491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97817" y="293139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5155994" y="3458972"/>
            <a:ext cx="38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5165334" y="411038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7240975" y="344938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7204647" y="413074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1785" y="1229059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sz="3200" dirty="0"/>
          </a:p>
        </p:txBody>
      </p:sp>
      <p:sp>
        <p:nvSpPr>
          <p:cNvPr id="72" name="TextBox 71"/>
          <p:cNvSpPr txBox="1"/>
          <p:nvPr/>
        </p:nvSpPr>
        <p:spPr>
          <a:xfrm>
            <a:off x="6174516" y="529049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96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967924"/>
            <a:ext cx="7886700" cy="2922152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Global register allocation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register allocation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issues:</a:t>
            </a:r>
          </a:p>
          <a:p>
            <a:r>
              <a:rPr lang="en-US" dirty="0"/>
              <a:t>definitions and uses of a variable should refer to the same register</a:t>
            </a:r>
          </a:p>
          <a:p>
            <a:pPr lvl="1">
              <a:spcAft>
                <a:spcPts val="1800"/>
              </a:spcAft>
            </a:pPr>
            <a:r>
              <a:rPr lang="en-US" i="1" dirty="0">
                <a:solidFill>
                  <a:srgbClr val="0070C0"/>
                </a:solidFill>
              </a:rPr>
              <a:t>live ranges</a:t>
            </a:r>
          </a:p>
          <a:p>
            <a:r>
              <a:rPr lang="en-US" dirty="0"/>
              <a:t>different variables should not get mapped to the same register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graph coloring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3173" y="2216471"/>
            <a:ext cx="1309255" cy="699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x =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6046" y="3377118"/>
            <a:ext cx="1309255" cy="699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x =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720646" y="3390972"/>
            <a:ext cx="1309255" cy="699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… = x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5464" y="4579061"/>
            <a:ext cx="1309255" cy="699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… = 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89439" y="1738489"/>
            <a:ext cx="0" cy="4572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5330674" y="2916125"/>
            <a:ext cx="1047127" cy="46099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6377801" y="2916125"/>
            <a:ext cx="997473" cy="47484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5330674" y="4076772"/>
            <a:ext cx="1019418" cy="50228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6350092" y="4090626"/>
            <a:ext cx="1025182" cy="48843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6350092" y="5278715"/>
            <a:ext cx="0" cy="4572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479255" y="1834492"/>
            <a:ext cx="1810751" cy="3809859"/>
          </a:xfrm>
          <a:custGeom>
            <a:avLst/>
            <a:gdLst>
              <a:gd name="connsiteX0" fmla="*/ 4762 w 2008509"/>
              <a:gd name="connsiteY0" fmla="*/ 3427180 h 3809859"/>
              <a:gd name="connsiteX1" fmla="*/ 1009650 w 2008509"/>
              <a:gd name="connsiteY1" fmla="*/ 3770080 h 3809859"/>
              <a:gd name="connsiteX2" fmla="*/ 1905000 w 2008509"/>
              <a:gd name="connsiteY2" fmla="*/ 2608030 h 3809859"/>
              <a:gd name="connsiteX3" fmla="*/ 1895475 w 2008509"/>
              <a:gd name="connsiteY3" fmla="*/ 1060217 h 3809859"/>
              <a:gd name="connsiteX4" fmla="*/ 1062037 w 2008509"/>
              <a:gd name="connsiteY4" fmla="*/ 31517 h 3809859"/>
              <a:gd name="connsiteX5" fmla="*/ 0 w 2008509"/>
              <a:gd name="connsiteY5" fmla="*/ 364892 h 380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8509" h="3809859">
                <a:moveTo>
                  <a:pt x="4762" y="3427180"/>
                </a:moveTo>
                <a:cubicBezTo>
                  <a:pt x="348853" y="3666892"/>
                  <a:pt x="692944" y="3906605"/>
                  <a:pt x="1009650" y="3770080"/>
                </a:cubicBezTo>
                <a:cubicBezTo>
                  <a:pt x="1326356" y="3633555"/>
                  <a:pt x="1757363" y="3059674"/>
                  <a:pt x="1905000" y="2608030"/>
                </a:cubicBezTo>
                <a:cubicBezTo>
                  <a:pt x="2052637" y="2156386"/>
                  <a:pt x="2035969" y="1489636"/>
                  <a:pt x="1895475" y="1060217"/>
                </a:cubicBezTo>
                <a:cubicBezTo>
                  <a:pt x="1754981" y="630798"/>
                  <a:pt x="1377950" y="147404"/>
                  <a:pt x="1062037" y="31517"/>
                </a:cubicBezTo>
                <a:cubicBezTo>
                  <a:pt x="746125" y="-84371"/>
                  <a:pt x="373062" y="140260"/>
                  <a:pt x="0" y="364892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967924"/>
            <a:ext cx="7886700" cy="2922152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Live ranges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20090</TotalTime>
  <Words>1807</Words>
  <Application>Microsoft Office PowerPoint</Application>
  <PresentationFormat>On-screen Show (4:3)</PresentationFormat>
  <Paragraphs>331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Palatino</vt:lpstr>
      <vt:lpstr>Times New Roman</vt:lpstr>
      <vt:lpstr>Wingdings</vt:lpstr>
      <vt:lpstr>Office Theme</vt:lpstr>
      <vt:lpstr>CSc 553 Principles of Compilation   06. Register Allocation</vt:lpstr>
      <vt:lpstr>Register allocation</vt:lpstr>
      <vt:lpstr>Register allocation</vt:lpstr>
      <vt:lpstr>Local register allocation</vt:lpstr>
      <vt:lpstr>Bottom-up local register allocation</vt:lpstr>
      <vt:lpstr>Issues with local register allocation</vt:lpstr>
      <vt:lpstr>Global register allocation</vt:lpstr>
      <vt:lpstr>Global register allocation</vt:lpstr>
      <vt:lpstr>Live ranges</vt:lpstr>
      <vt:lpstr>Live ranges</vt:lpstr>
      <vt:lpstr>Live ranges</vt:lpstr>
      <vt:lpstr>Live ranges: Example</vt:lpstr>
      <vt:lpstr>Identifying Live Ranges </vt:lpstr>
      <vt:lpstr>Register interference graph</vt:lpstr>
      <vt:lpstr>Register allocation via graph coloring</vt:lpstr>
      <vt:lpstr>Register interference graphs</vt:lpstr>
      <vt:lpstr>Graph coloring: Overview</vt:lpstr>
      <vt:lpstr>Graph coloring: Example</vt:lpstr>
      <vt:lpstr>Graph coloring: Heuristic</vt:lpstr>
      <vt:lpstr>Graph coloring register allocation: Issues</vt:lpstr>
      <vt:lpstr>Constructing the Interference Graph</vt:lpstr>
      <vt:lpstr>Choosing a node to spill</vt:lpstr>
      <vt:lpstr>Estimating Execution Frequencies</vt:lpstr>
      <vt:lpstr>Spilling: Example</vt:lpstr>
      <vt:lpstr>Coalescing Live Ranges</vt:lpstr>
      <vt:lpstr>Coalescing Live Ranges (cont’d)</vt:lpstr>
      <vt:lpstr>Register allocation: Summary</vt:lpstr>
      <vt:lpstr>Register allocation: Overall Algorithm</vt:lpstr>
      <vt:lpstr>Code generation</vt:lpstr>
      <vt:lpstr>Code generation</vt:lpstr>
      <vt:lpstr>Effects of Global Register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Saumya Debray</cp:lastModifiedBy>
  <cp:revision>603</cp:revision>
  <dcterms:created xsi:type="dcterms:W3CDTF">2016-12-07T21:03:03Z</dcterms:created>
  <dcterms:modified xsi:type="dcterms:W3CDTF">2021-03-30T20:49:36Z</dcterms:modified>
</cp:coreProperties>
</file>