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0"/>
  </p:notesMasterIdLst>
  <p:sldIdLst>
    <p:sldId id="256" r:id="rId2"/>
    <p:sldId id="258" r:id="rId3"/>
    <p:sldId id="259" r:id="rId4"/>
    <p:sldId id="260" r:id="rId5"/>
    <p:sldId id="261" r:id="rId6"/>
    <p:sldId id="274" r:id="rId7"/>
    <p:sldId id="275" r:id="rId8"/>
    <p:sldId id="279" r:id="rId9"/>
    <p:sldId id="278" r:id="rId10"/>
    <p:sldId id="276" r:id="rId11"/>
    <p:sldId id="277" r:id="rId12"/>
    <p:sldId id="266" r:id="rId13"/>
    <p:sldId id="280" r:id="rId14"/>
    <p:sldId id="281" r:id="rId15"/>
    <p:sldId id="282" r:id="rId16"/>
    <p:sldId id="267" r:id="rId17"/>
    <p:sldId id="284" r:id="rId18"/>
    <p:sldId id="268" r:id="rId19"/>
    <p:sldId id="269" r:id="rId20"/>
    <p:sldId id="270" r:id="rId21"/>
    <p:sldId id="271" r:id="rId22"/>
    <p:sldId id="272" r:id="rId23"/>
    <p:sldId id="273" r:id="rId24"/>
    <p:sldId id="283" r:id="rId25"/>
    <p:sldId id="262" r:id="rId26"/>
    <p:sldId id="263" r:id="rId27"/>
    <p:sldId id="264" r:id="rId28"/>
    <p:sldId id="265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umya Debray" initials="SD" lastIdx="3" clrIdx="0">
    <p:extLst>
      <p:ext uri="{19B8F6BF-5375-455C-9EA6-DF929625EA0E}">
        <p15:presenceInfo xmlns:p15="http://schemas.microsoft.com/office/powerpoint/2012/main" userId="Saumya Debray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EFAF8"/>
    <a:srgbClr val="FFFCFB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81" d="100"/>
          <a:sy n="181" d="100"/>
        </p:scale>
        <p:origin x="115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56F64B-182F-49B1-8246-4782C4F0CC73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7ED86D-0EAA-4AA0-806F-4D16E68BC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06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E3CD263-56EA-48D9-A9D2-45D48DBA6FE8}" type="slidenum">
              <a:rPr lang="en-US" altLang="en-US" sz="1200">
                <a:latin typeface="Times New Roman" panose="02020603050405020304" pitchFamily="18" charset="0"/>
              </a:rPr>
              <a:pPr eaLnBrk="1" hangingPunct="1"/>
              <a:t>28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cs typeface="Arial" panose="020B0604020202020204" pitchFamily="34" charset="0"/>
              </a:rPr>
              <a:t>We could have formulated the search for evaluations of ‘</a:t>
            </a:r>
            <a:r>
              <a:rPr lang="en-US" altLang="en-US">
                <a:cs typeface="Arial" panose="020B0604020202020204" pitchFamily="34" charset="0"/>
                <a:sym typeface="Symbol" panose="05050102010706020507" pitchFamily="18" charset="2"/>
              </a:rPr>
              <a:t>y  z’ in step 1 of the algorithm as a dataflow analysis.  In practice this isn’t worth it because it generates to much irrelevant information.</a:t>
            </a:r>
          </a:p>
        </p:txBody>
      </p:sp>
    </p:spTree>
    <p:extLst>
      <p:ext uri="{BB962C8B-B14F-4D97-AF65-F5344CB8AC3E}">
        <p14:creationId xmlns:p14="http://schemas.microsoft.com/office/powerpoint/2010/main" val="11600153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A80455C-20CA-4E41-8C1F-FC3EC9365F44}" type="datetime1">
              <a:rPr lang="en-US" smtClean="0"/>
              <a:t>3/1/2021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Program Analysis and Optimization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6A442-248E-467A-BE05-064ABD77C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80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6A442-248E-467A-BE05-064ABD77C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26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B7A008F-DCAD-4754-8357-1FCA91BA8C7A}" type="datetime1">
              <a:rPr lang="en-US" smtClean="0"/>
              <a:t>3/1/2021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Program Analysis and Optimization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6A442-248E-467A-BE05-064ABD77C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385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05771"/>
            <a:ext cx="3886200" cy="4671192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05771"/>
            <a:ext cx="3886200" cy="467119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9DF489B-4907-4569-AE97-58106F40A20A}" type="datetime1">
              <a:rPr lang="en-US" smtClean="0"/>
              <a:t>3/1/2021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Program Analysis and Optimization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6A442-248E-467A-BE05-064ABD77C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083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96012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90810"/>
            <a:ext cx="3868340" cy="657224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149158"/>
            <a:ext cx="3868340" cy="404050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391763"/>
            <a:ext cx="3887391" cy="656271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149158"/>
            <a:ext cx="3887391" cy="4040505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6FEDEDC8-F4C5-4355-A887-42B3435D1CF1}" type="datetime1">
              <a:rPr lang="en-US" smtClean="0"/>
              <a:t>3/1/2021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Program Analysis and Optimization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6A442-248E-467A-BE05-064ABD77C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488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0B0F846F-5DA3-4832-B85B-EA652749F58E}" type="datetime1">
              <a:rPr lang="en-US" smtClean="0"/>
              <a:t>3/1/2021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Program Analysis and Optimization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6A442-248E-467A-BE05-064ABD77C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007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BFF32AE-4158-4920-9B06-3AB0E6A12E73}" type="datetime1">
              <a:rPr lang="en-US" smtClean="0"/>
              <a:t>3/1/2021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Program Analysis and Optimization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6A442-248E-467A-BE05-064ABD77C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022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95400"/>
            <a:ext cx="4038600" cy="4830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295400"/>
            <a:ext cx="4038600" cy="23383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786188"/>
            <a:ext cx="4038600" cy="23399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A0E9C4-A91D-45A4-82CE-EEC7004D6B98}" type="datetime1">
              <a:rPr lang="en-US" smtClean="0"/>
              <a:t>3/1/2021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Program Analysis and Optimization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5D205D-464E-40F8-AACA-8238A93CD36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37548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295400"/>
            <a:ext cx="4038600" cy="4830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038600" cy="4830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7D1453-A771-45CE-A9A6-CBA91C2FAE7A}" type="datetime1">
              <a:rPr lang="en-US" smtClean="0"/>
              <a:t>3/1/2021</a:t>
            </a:fld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Program Analysis and Optimization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CA4CE65-3029-41D8-B90C-7A28E49BFF5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9955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9612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416818"/>
            <a:ext cx="7886700" cy="47601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16A442-248E-467A-BE05-064ABD77C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072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9" r:id="rId8"/>
    <p:sldLayoutId id="2147483670" r:id="rId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accent5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spcAft>
          <a:spcPts val="50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spcAft>
          <a:spcPts val="500"/>
        </a:spcAft>
        <a:buClr>
          <a:schemeClr val="accent2"/>
        </a:buClr>
        <a:buFont typeface="Calibri" panose="020F0502020204030204" pitchFamily="34" charset="0"/>
        <a:buChar char="−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0C0"/>
        </a:buClr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15913" y="1043492"/>
            <a:ext cx="8559146" cy="3044414"/>
          </a:xfrm>
        </p:spPr>
        <p:txBody>
          <a:bodyPr anchor="t" anchorCtr="0">
            <a:normAutofit/>
          </a:bodyPr>
          <a:lstStyle/>
          <a:p>
            <a:pPr algn="l"/>
            <a:r>
              <a:rPr lang="en-US" dirty="0" err="1">
                <a:latin typeface="+mj-lt"/>
              </a:rPr>
              <a:t>CSc</a:t>
            </a:r>
            <a:r>
              <a:rPr lang="en-US" dirty="0">
                <a:latin typeface="+mj-lt"/>
              </a:rPr>
              <a:t> 553</a:t>
            </a:r>
            <a:br>
              <a:rPr lang="en-US" sz="4200" dirty="0">
                <a:latin typeface="+mj-lt"/>
              </a:rPr>
            </a:br>
            <a:r>
              <a:rPr lang="en-US" sz="5400" dirty="0">
                <a:latin typeface="+mj-lt"/>
              </a:rPr>
              <a:t>Principles of Compilation</a:t>
            </a:r>
            <a:br>
              <a:rPr lang="en-US" sz="4800" dirty="0">
                <a:latin typeface="+mj-lt"/>
              </a:rPr>
            </a:br>
            <a:r>
              <a:rPr lang="en-US" sz="2400" dirty="0">
                <a:latin typeface="+mj-lt"/>
              </a:rPr>
              <a:t> </a:t>
            </a:r>
            <a:br>
              <a:rPr lang="en-US" sz="4800" dirty="0">
                <a:latin typeface="+mj-lt"/>
              </a:rPr>
            </a:br>
            <a:r>
              <a:rPr lang="en-US" sz="4000" dirty="0"/>
              <a:t>08. Code Optimization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15913" y="4527195"/>
            <a:ext cx="6858000" cy="1655762"/>
          </a:xfrm>
        </p:spPr>
        <p:txBody>
          <a:bodyPr/>
          <a:lstStyle/>
          <a:p>
            <a:pPr algn="l"/>
            <a:r>
              <a:rPr lang="en-US" sz="3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Saumya Debray</a:t>
            </a:r>
          </a:p>
          <a:p>
            <a:pPr algn="l"/>
            <a:r>
              <a:rPr lang="en-US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The University of Arizona</a:t>
            </a:r>
          </a:p>
          <a:p>
            <a:pPr algn="l"/>
            <a:r>
              <a:rPr lang="en-US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Tucson, AZ 85721</a:t>
            </a:r>
          </a:p>
        </p:txBody>
      </p:sp>
    </p:spTree>
    <p:extLst>
      <p:ext uri="{BB962C8B-B14F-4D97-AF65-F5344CB8AC3E}">
        <p14:creationId xmlns:p14="http://schemas.microsoft.com/office/powerpoint/2010/main" val="31513383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63AD6-2F70-4D59-B598-CE1C0881F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Peephole Optimization: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4F1E8F-A89E-4284-98B6-3F6D9B0B2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6A442-248E-467A-BE05-064ABD77C0B8}" type="slidenum">
              <a:rPr lang="en-US" smtClean="0"/>
              <a:t>10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69BB37-CA7B-46BD-BD16-1623B2D4373B}"/>
              </a:ext>
            </a:extLst>
          </p:cNvPr>
          <p:cNvSpPr txBox="1"/>
          <p:nvPr/>
        </p:nvSpPr>
        <p:spPr>
          <a:xfrm>
            <a:off x="1387343" y="1447055"/>
            <a:ext cx="2409634" cy="46166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enter copy   </a:t>
            </a:r>
          </a:p>
          <a:p>
            <a:r>
              <a:rPr lang="en-US" sz="1400" dirty="0"/>
              <a:t>tmp$0 := 0   </a:t>
            </a:r>
          </a:p>
          <a:p>
            <a:r>
              <a:rPr lang="en-US" sz="1400" dirty="0" err="1"/>
              <a:t>i</a:t>
            </a:r>
            <a:r>
              <a:rPr lang="en-US" sz="1400" dirty="0"/>
              <a:t> := tmp$0   </a:t>
            </a:r>
          </a:p>
          <a:p>
            <a:r>
              <a:rPr lang="en-US" sz="1400" dirty="0"/>
              <a:t>tmp$1 := 0   </a:t>
            </a:r>
          </a:p>
          <a:p>
            <a:r>
              <a:rPr lang="en-US" sz="1400" dirty="0" err="1"/>
              <a:t>i</a:t>
            </a:r>
            <a:r>
              <a:rPr lang="en-US" sz="1400" dirty="0"/>
              <a:t> := tmp$1   </a:t>
            </a:r>
          </a:p>
          <a:p>
            <a:r>
              <a:rPr lang="en-US" sz="1400" dirty="0"/>
              <a:t>label Lbl0   </a:t>
            </a:r>
          </a:p>
          <a:p>
            <a:r>
              <a:rPr lang="en-US" sz="1400" dirty="0"/>
              <a:t>tmp$2 := a   </a:t>
            </a:r>
          </a:p>
          <a:p>
            <a:r>
              <a:rPr lang="en-US" sz="1400" dirty="0"/>
              <a:t>tmp$3 := </a:t>
            </a:r>
            <a:r>
              <a:rPr lang="en-US" sz="1400" dirty="0" err="1"/>
              <a:t>i</a:t>
            </a:r>
            <a:r>
              <a:rPr lang="en-US" sz="1400" dirty="0"/>
              <a:t> * 1   </a:t>
            </a:r>
          </a:p>
          <a:p>
            <a:r>
              <a:rPr lang="en-US" sz="1400" dirty="0"/>
              <a:t>tmp$2 := tmp$2 + tmp$3   </a:t>
            </a:r>
          </a:p>
          <a:p>
            <a:r>
              <a:rPr lang="en-US" sz="1400" dirty="0"/>
              <a:t>tmp$4 := </a:t>
            </a:r>
            <a:r>
              <a:rPr lang="en-US" sz="1400" dirty="0" err="1"/>
              <a:t>deref</a:t>
            </a:r>
            <a:r>
              <a:rPr lang="en-US" sz="1400" dirty="0"/>
              <a:t>(tmp$2)   </a:t>
            </a:r>
          </a:p>
          <a:p>
            <a:r>
              <a:rPr lang="en-US" sz="1400" dirty="0"/>
              <a:t>tmp$5 := 0   </a:t>
            </a:r>
          </a:p>
          <a:p>
            <a:r>
              <a:rPr lang="en-US" sz="1400" dirty="0"/>
              <a:t>if tmp$4 &gt; tmp$5 </a:t>
            </a:r>
            <a:r>
              <a:rPr lang="en-US" sz="1400" dirty="0" err="1"/>
              <a:t>goto</a:t>
            </a:r>
            <a:r>
              <a:rPr lang="en-US" sz="1400" dirty="0"/>
              <a:t> Lbl1   </a:t>
            </a:r>
          </a:p>
          <a:p>
            <a:r>
              <a:rPr lang="en-US" sz="1400" dirty="0" err="1"/>
              <a:t>goto</a:t>
            </a:r>
            <a:r>
              <a:rPr lang="en-US" sz="1400" dirty="0"/>
              <a:t> Lbl2   </a:t>
            </a:r>
          </a:p>
          <a:p>
            <a:r>
              <a:rPr lang="en-US" sz="1400" dirty="0"/>
              <a:t>label Lbl1   </a:t>
            </a:r>
          </a:p>
          <a:p>
            <a:r>
              <a:rPr lang="en-US" sz="1400" dirty="0"/>
              <a:t>tmp$8 := b   </a:t>
            </a:r>
          </a:p>
          <a:p>
            <a:r>
              <a:rPr lang="en-US" sz="1400" dirty="0"/>
              <a:t>tmp$9 := </a:t>
            </a:r>
            <a:r>
              <a:rPr lang="en-US" sz="1400" dirty="0" err="1"/>
              <a:t>i</a:t>
            </a:r>
            <a:r>
              <a:rPr lang="en-US" sz="1400" dirty="0"/>
              <a:t> * 1   </a:t>
            </a:r>
          </a:p>
          <a:p>
            <a:r>
              <a:rPr lang="en-US" sz="1400" dirty="0"/>
              <a:t>tmp$8 := tmp$8 + tmp$9   </a:t>
            </a:r>
          </a:p>
          <a:p>
            <a:r>
              <a:rPr lang="en-US" sz="1400" dirty="0"/>
              <a:t>tmp$10 := a   </a:t>
            </a:r>
          </a:p>
          <a:p>
            <a:r>
              <a:rPr lang="en-US" sz="1400" dirty="0"/>
              <a:t>tmp$11 := </a:t>
            </a:r>
            <a:r>
              <a:rPr lang="en-US" sz="1400" dirty="0" err="1"/>
              <a:t>i</a:t>
            </a:r>
            <a:r>
              <a:rPr lang="en-US" sz="1400" dirty="0"/>
              <a:t> * 1   </a:t>
            </a:r>
          </a:p>
          <a:p>
            <a:r>
              <a:rPr lang="en-US" sz="1400" dirty="0"/>
              <a:t>tmp$10 := tmp$10 + tmp$11   </a:t>
            </a:r>
          </a:p>
          <a:p>
            <a:r>
              <a:rPr lang="en-US" sz="1400" dirty="0"/>
              <a:t>...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BA979A5-CC69-401E-8E98-BB3DF07380F4}"/>
              </a:ext>
            </a:extLst>
          </p:cNvPr>
          <p:cNvSpPr/>
          <p:nvPr/>
        </p:nvSpPr>
        <p:spPr>
          <a:xfrm>
            <a:off x="1425772" y="3834714"/>
            <a:ext cx="2050595" cy="642550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CA63020-ABFB-405C-9E54-CC5B56CE3915}"/>
              </a:ext>
            </a:extLst>
          </p:cNvPr>
          <p:cNvSpPr txBox="1"/>
          <p:nvPr/>
        </p:nvSpPr>
        <p:spPr>
          <a:xfrm>
            <a:off x="411892" y="3940545"/>
            <a:ext cx="97545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control flow improvement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B508265-ED7B-4E7F-996B-A4D5C6C7AB78}"/>
              </a:ext>
            </a:extLst>
          </p:cNvPr>
          <p:cNvCxnSpPr>
            <a:cxnSpLocks/>
          </p:cNvCxnSpPr>
          <p:nvPr/>
        </p:nvCxnSpPr>
        <p:spPr>
          <a:xfrm>
            <a:off x="3616411" y="4155988"/>
            <a:ext cx="199355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3D89619-239E-4E6E-A471-35F3EDAA7018}"/>
              </a:ext>
            </a:extLst>
          </p:cNvPr>
          <p:cNvSpPr txBox="1"/>
          <p:nvPr/>
        </p:nvSpPr>
        <p:spPr>
          <a:xfrm>
            <a:off x="5651158" y="3848212"/>
            <a:ext cx="22880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if tmp$4 ≤ tmp$5 </a:t>
            </a:r>
            <a:r>
              <a:rPr lang="en-US" sz="1400" dirty="0" err="1"/>
              <a:t>goto</a:t>
            </a:r>
            <a:r>
              <a:rPr lang="en-US" sz="1400" dirty="0"/>
              <a:t> Lbl2   </a:t>
            </a:r>
          </a:p>
          <a:p>
            <a:r>
              <a:rPr lang="en-US" sz="1400" dirty="0"/>
              <a:t>label Lbl1   </a:t>
            </a:r>
          </a:p>
        </p:txBody>
      </p:sp>
    </p:spTree>
    <p:extLst>
      <p:ext uri="{BB962C8B-B14F-4D97-AF65-F5344CB8AC3E}">
        <p14:creationId xmlns:p14="http://schemas.microsoft.com/office/powerpoint/2010/main" val="37444165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DA28A-8A0A-40EE-A3DD-C7C5ADB05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65127"/>
            <a:ext cx="8161123" cy="961256"/>
          </a:xfrm>
        </p:spPr>
        <p:txBody>
          <a:bodyPr>
            <a:normAutofit fontScale="90000"/>
          </a:bodyPr>
          <a:lstStyle/>
          <a:p>
            <a:r>
              <a:rPr lang="en-US" dirty="0"/>
              <a:t>Peephole Optimization: common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927EE-CF5A-43D6-A959-FD20446ABF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Null sequences</a:t>
            </a:r>
            <a:r>
              <a:rPr lang="en-US" dirty="0"/>
              <a:t>: delete useless operations</a:t>
            </a:r>
          </a:p>
          <a:p>
            <a:r>
              <a:rPr lang="en-US" i="1" dirty="0"/>
              <a:t>Combine operations</a:t>
            </a:r>
            <a:r>
              <a:rPr lang="en-US" dirty="0"/>
              <a:t>: replace several instructions with a single equivalent instruction</a:t>
            </a:r>
          </a:p>
          <a:p>
            <a:pPr lvl="1"/>
            <a:r>
              <a:rPr lang="en-US" dirty="0"/>
              <a:t>e.g.: a jump to a jump </a:t>
            </a:r>
            <a:r>
              <a:rPr lang="en-US" dirty="0">
                <a:sym typeface="Symbol" panose="05050102010706020507" pitchFamily="18" charset="2"/>
              </a:rPr>
              <a:t> a jump to the ultimate target</a:t>
            </a:r>
          </a:p>
          <a:p>
            <a:r>
              <a:rPr lang="en-US" i="1" dirty="0">
                <a:sym typeface="Symbol" panose="05050102010706020507" pitchFamily="18" charset="2"/>
              </a:rPr>
              <a:t>Algebraic simplification</a:t>
            </a:r>
            <a:r>
              <a:rPr lang="en-US" dirty="0">
                <a:sym typeface="Symbol" panose="05050102010706020507" pitchFamily="18" charset="2"/>
              </a:rPr>
              <a:t>: use algebraic laws to simplify or replace instructions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e.g.: </a:t>
            </a:r>
            <a:r>
              <a:rPr lang="en-US" dirty="0" err="1">
                <a:sym typeface="Symbol" panose="05050102010706020507" pitchFamily="18" charset="2"/>
              </a:rPr>
              <a:t>i</a:t>
            </a:r>
            <a:r>
              <a:rPr lang="en-US" dirty="0">
                <a:sym typeface="Symbol" panose="05050102010706020507" pitchFamily="18" charset="2"/>
              </a:rPr>
              <a:t> *1  </a:t>
            </a:r>
            <a:r>
              <a:rPr lang="en-US" dirty="0" err="1">
                <a:sym typeface="Symbol" panose="05050102010706020507" pitchFamily="18" charset="2"/>
              </a:rPr>
              <a:t>i</a:t>
            </a:r>
            <a:endParaRPr lang="en-US" dirty="0">
              <a:sym typeface="Symbol" panose="05050102010706020507" pitchFamily="18" charset="2"/>
            </a:endParaRPr>
          </a:p>
          <a:p>
            <a:r>
              <a:rPr lang="en-US" dirty="0">
                <a:sym typeface="Symbol" panose="05050102010706020507" pitchFamily="18" charset="2"/>
              </a:rPr>
              <a:t>...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A27435-53D3-42C9-9793-5FA015BA6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6A442-248E-467A-BE05-064ABD77C0B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7049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97F4188-23C7-4492-A9F9-C98282DC3766}" type="slidenum">
              <a:rPr lang="en-US" altLang="en-US" sz="1400"/>
              <a:pPr eaLnBrk="1" hangingPunct="1"/>
              <a:t>12</a:t>
            </a:fld>
            <a:endParaRPr lang="en-US" altLang="en-US" sz="1400"/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2. Copy Propagation</a:t>
            </a:r>
          </a:p>
        </p:txBody>
      </p:sp>
      <p:sp>
        <p:nvSpPr>
          <p:cNvPr id="1126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bIns="0">
            <a:normAutofit/>
          </a:bodyPr>
          <a:lstStyle/>
          <a:p>
            <a:pPr eaLnBrk="1" hangingPunct="1"/>
            <a:r>
              <a:rPr lang="en-US" altLang="en-US" dirty="0"/>
              <a:t>Copy instructions: of the form ‘x = y’</a:t>
            </a:r>
          </a:p>
          <a:p>
            <a:pPr lvl="1" eaLnBrk="1" hangingPunct="1">
              <a:spcAft>
                <a:spcPts val="0"/>
              </a:spcAft>
            </a:pPr>
            <a:r>
              <a:rPr lang="en-US" altLang="en-US" dirty="0"/>
              <a:t>arise from normal code generation (e.g., assignment of an expression)</a:t>
            </a:r>
          </a:p>
          <a:p>
            <a:pPr lvl="1" eaLnBrk="1" hangingPunct="1">
              <a:spcAft>
                <a:spcPts val="1200"/>
              </a:spcAft>
            </a:pPr>
            <a:r>
              <a:rPr lang="en-US" altLang="en-US" dirty="0"/>
              <a:t>also as a result of other optimizations, e.g., global common subexpression elimination (CSE).</a:t>
            </a:r>
          </a:p>
          <a:p>
            <a:pPr eaLnBrk="1" hangingPunct="1"/>
            <a:r>
              <a:rPr lang="en-US" altLang="en-US" dirty="0"/>
              <a:t>Goal of Copy Propagation:</a:t>
            </a:r>
          </a:p>
          <a:p>
            <a:pPr lvl="1">
              <a:spcAft>
                <a:spcPts val="0"/>
              </a:spcAft>
            </a:pPr>
            <a:r>
              <a:rPr lang="en-US" altLang="en-US" dirty="0"/>
              <a:t>given a copy instruction ‘x = y’, try to replace subsequent uses of x by y</a:t>
            </a:r>
          </a:p>
          <a:p>
            <a:pPr lvl="2">
              <a:spcBef>
                <a:spcPts val="0"/>
              </a:spcBef>
              <a:spcAft>
                <a:spcPts val="600"/>
              </a:spcAft>
            </a:pPr>
            <a:r>
              <a:rPr lang="en-US" altLang="en-US" dirty="0"/>
              <a:t>must guarantee that x and y have the same value at the point of replacement</a:t>
            </a:r>
          </a:p>
          <a:p>
            <a:pPr lvl="1">
              <a:spcBef>
                <a:spcPts val="0"/>
              </a:spcBef>
            </a:pPr>
            <a:r>
              <a:rPr lang="en-US" altLang="en-US" dirty="0"/>
              <a:t>if the copy instruction becomes dead as a result, it can then be optimized away (dead code elimination) </a:t>
            </a:r>
          </a:p>
        </p:txBody>
      </p:sp>
    </p:spTree>
    <p:extLst>
      <p:ext uri="{BB962C8B-B14F-4D97-AF65-F5344CB8AC3E}">
        <p14:creationId xmlns:p14="http://schemas.microsoft.com/office/powerpoint/2010/main" val="18883297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EF264-B8EC-41AD-B874-9BE93947A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Copy Propagation (intra-block)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B16A9C-7278-4F42-A582-23BA2E65C5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Given a copy instruction 'x = y' in a basic block:</a:t>
            </a:r>
          </a:p>
          <a:p>
            <a:pPr lvl="1"/>
            <a:r>
              <a:rPr lang="en-US" dirty="0"/>
              <a:t>iterate through the instructions in the rest of the block</a:t>
            </a:r>
          </a:p>
          <a:p>
            <a:pPr lvl="1"/>
            <a:r>
              <a:rPr lang="en-US" dirty="0"/>
              <a:t>replace any use of x by y:</a:t>
            </a:r>
          </a:p>
          <a:p>
            <a:pPr marL="457200" lvl="1" indent="0">
              <a:buNone/>
            </a:pPr>
            <a:r>
              <a:rPr lang="en-US" dirty="0"/>
              <a:t>	</a:t>
            </a:r>
          </a:p>
          <a:p>
            <a:pPr marL="457200" lvl="1" indent="0">
              <a:spcAft>
                <a:spcPts val="1800"/>
              </a:spcAft>
              <a:buNone/>
            </a:pPr>
            <a:r>
              <a:rPr lang="en-US" dirty="0"/>
              <a:t>	</a:t>
            </a:r>
          </a:p>
          <a:p>
            <a:pPr lvl="1">
              <a:spcAft>
                <a:spcPts val="0"/>
              </a:spcAft>
            </a:pPr>
            <a:r>
              <a:rPr lang="en-US" dirty="0"/>
              <a:t>if either x or y is redefined, stop propagating</a:t>
            </a:r>
          </a:p>
          <a:p>
            <a:pPr lvl="2"/>
            <a:r>
              <a:rPr lang="en-US" dirty="0"/>
              <a:t>x and y are no longer guaranteed to have the same value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F61E91-FB3C-4F13-8521-828CDD85B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6A442-248E-467A-BE05-064ABD77C0B8}" type="slidenum">
              <a:rPr lang="en-US" smtClean="0"/>
              <a:t>13</a:t>
            </a:fld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8D26F31-9633-4C07-ACE9-58E8720937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9475673"/>
              </p:ext>
            </p:extLst>
          </p:nvPr>
        </p:nvGraphicFramePr>
        <p:xfrm>
          <a:off x="1556951" y="2896287"/>
          <a:ext cx="3925329" cy="88488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46748">
                  <a:extLst>
                    <a:ext uri="{9D8B030D-6E8A-4147-A177-3AD203B41FA5}">
                      <a16:colId xmlns:a16="http://schemas.microsoft.com/office/drawing/2014/main" val="1194573133"/>
                    </a:ext>
                  </a:extLst>
                </a:gridCol>
                <a:gridCol w="616908">
                  <a:extLst>
                    <a:ext uri="{9D8B030D-6E8A-4147-A177-3AD203B41FA5}">
                      <a16:colId xmlns:a16="http://schemas.microsoft.com/office/drawing/2014/main" val="2191032281"/>
                    </a:ext>
                  </a:extLst>
                </a:gridCol>
                <a:gridCol w="1661673">
                  <a:extLst>
                    <a:ext uri="{9D8B030D-6E8A-4147-A177-3AD203B41FA5}">
                      <a16:colId xmlns:a16="http://schemas.microsoft.com/office/drawing/2014/main" val="1000233525"/>
                    </a:ext>
                  </a:extLst>
                </a:gridCol>
              </a:tblGrid>
              <a:tr h="884881">
                <a:tc>
                  <a:txBody>
                    <a:bodyPr/>
                    <a:lstStyle/>
                    <a:p>
                      <a:r>
                        <a:rPr lang="en-US" sz="2400" dirty="0"/>
                        <a:t>x = y</a:t>
                      </a:r>
                    </a:p>
                    <a:p>
                      <a:r>
                        <a:rPr lang="en-US" sz="2400" dirty="0"/>
                        <a:t>z = x + 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sym typeface="Symbol" panose="05050102010706020507" pitchFamily="18" charset="2"/>
                        </a:rPr>
                        <a:t>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   x = y</a:t>
                      </a:r>
                    </a:p>
                    <a:p>
                      <a:r>
                        <a:rPr lang="en-US" sz="2400" dirty="0"/>
                        <a:t>   z = y + 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44180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09793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5CD3046-8E05-42DA-8A0D-0B91DA90FC59}"/>
              </a:ext>
            </a:extLst>
          </p:cNvPr>
          <p:cNvSpPr/>
          <p:nvPr/>
        </p:nvSpPr>
        <p:spPr>
          <a:xfrm>
            <a:off x="3711145" y="3208638"/>
            <a:ext cx="259492" cy="27184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CC910FE-BF9A-4E00-B8EF-360882EC534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6756906"/>
              </p:ext>
            </p:extLst>
          </p:nvPr>
        </p:nvGraphicFramePr>
        <p:xfrm>
          <a:off x="678077" y="1841677"/>
          <a:ext cx="5257800" cy="35705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3548307155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942829592"/>
                    </a:ext>
                  </a:extLst>
                </a:gridCol>
              </a:tblGrid>
              <a:tr h="573388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Initial code sequence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7414853"/>
                  </a:ext>
                </a:extLst>
              </a:tr>
              <a:tr h="2251418">
                <a:tc>
                  <a:txBody>
                    <a:bodyPr/>
                    <a:lstStyle/>
                    <a:p>
                      <a:pPr>
                        <a:spcAft>
                          <a:spcPts val="800"/>
                        </a:spcAft>
                      </a:pPr>
                      <a:r>
                        <a:rPr lang="en-US" dirty="0"/>
                        <a:t>x = 10</a:t>
                      </a:r>
                    </a:p>
                    <a:p>
                      <a:pPr>
                        <a:spcAft>
                          <a:spcPts val="800"/>
                        </a:spcAft>
                      </a:pPr>
                      <a:r>
                        <a:rPr lang="en-US" dirty="0"/>
                        <a:t>y = x</a:t>
                      </a:r>
                    </a:p>
                    <a:p>
                      <a:pPr>
                        <a:spcAft>
                          <a:spcPts val="800"/>
                        </a:spcAft>
                      </a:pPr>
                      <a:r>
                        <a:rPr lang="en-US" dirty="0"/>
                        <a:t>z = y + 1</a:t>
                      </a:r>
                    </a:p>
                    <a:p>
                      <a:pPr>
                        <a:spcAft>
                          <a:spcPts val="800"/>
                        </a:spcAft>
                      </a:pPr>
                      <a:r>
                        <a:rPr lang="en-US" dirty="0"/>
                        <a:t>x = z * 2</a:t>
                      </a:r>
                    </a:p>
                    <a:p>
                      <a:pPr>
                        <a:spcAft>
                          <a:spcPts val="800"/>
                        </a:spcAft>
                      </a:pPr>
                      <a:r>
                        <a:rPr lang="en-US" dirty="0"/>
                        <a:t>w = x - 1</a:t>
                      </a:r>
                    </a:p>
                    <a:p>
                      <a:pPr>
                        <a:spcAft>
                          <a:spcPts val="800"/>
                        </a:spcAft>
                      </a:pPr>
                      <a:r>
                        <a:rPr lang="en-US" dirty="0"/>
                        <a:t>y = u + 1</a:t>
                      </a:r>
                    </a:p>
                    <a:p>
                      <a:pPr>
                        <a:spcAft>
                          <a:spcPts val="800"/>
                        </a:spcAft>
                      </a:pPr>
                      <a:r>
                        <a:rPr lang="en-US" dirty="0"/>
                        <a:t>w = z * y</a:t>
                      </a:r>
                    </a:p>
                    <a:p>
                      <a:pPr>
                        <a:spcAft>
                          <a:spcPts val="800"/>
                        </a:spcAft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800"/>
                        </a:spcAft>
                      </a:pPr>
                      <a:r>
                        <a:rPr lang="en-US" dirty="0"/>
                        <a:t>x = 10</a:t>
                      </a:r>
                    </a:p>
                    <a:p>
                      <a:pPr>
                        <a:spcAft>
                          <a:spcPts val="800"/>
                        </a:spcAft>
                      </a:pPr>
                      <a:r>
                        <a:rPr lang="en-US" dirty="0"/>
                        <a:t>y = x</a:t>
                      </a:r>
                    </a:p>
                    <a:p>
                      <a:pPr>
                        <a:spcAft>
                          <a:spcPts val="800"/>
                        </a:spcAft>
                      </a:pPr>
                      <a:r>
                        <a:rPr lang="en-US" dirty="0"/>
                        <a:t>z = 10 + 1</a:t>
                      </a:r>
                    </a:p>
                    <a:p>
                      <a:pPr>
                        <a:spcAft>
                          <a:spcPts val="800"/>
                        </a:spcAft>
                      </a:pPr>
                      <a:r>
                        <a:rPr lang="en-US" dirty="0"/>
                        <a:t>x = z * 2</a:t>
                      </a:r>
                    </a:p>
                    <a:p>
                      <a:pPr>
                        <a:spcAft>
                          <a:spcPts val="800"/>
                        </a:spcAft>
                      </a:pPr>
                      <a:r>
                        <a:rPr lang="en-US" dirty="0"/>
                        <a:t>w = x - 1</a:t>
                      </a:r>
                    </a:p>
                    <a:p>
                      <a:pPr>
                        <a:spcAft>
                          <a:spcPts val="800"/>
                        </a:spcAft>
                      </a:pPr>
                      <a:r>
                        <a:rPr lang="en-US" dirty="0"/>
                        <a:t>y = u + 1</a:t>
                      </a:r>
                    </a:p>
                    <a:p>
                      <a:pPr>
                        <a:spcAft>
                          <a:spcPts val="800"/>
                        </a:spcAft>
                      </a:pPr>
                      <a:r>
                        <a:rPr lang="en-US" dirty="0"/>
                        <a:t>w = z * y</a:t>
                      </a:r>
                    </a:p>
                    <a:p>
                      <a:pPr>
                        <a:spcAft>
                          <a:spcPts val="800"/>
                        </a:spcAft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0956657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742DE24A-1C90-4ECE-9936-D3F6AA08B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Copy Propagation: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090ACA-90F2-4521-81BE-3E17013E8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6A442-248E-467A-BE05-064ABD77C0B8}" type="slidenum">
              <a:rPr lang="en-US" smtClean="0"/>
              <a:t>14</a:t>
            </a:fld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8F814499-42E2-425A-A041-71023E6895FE}"/>
              </a:ext>
            </a:extLst>
          </p:cNvPr>
          <p:cNvSpPr/>
          <p:nvPr/>
        </p:nvSpPr>
        <p:spPr>
          <a:xfrm>
            <a:off x="3492602" y="2648465"/>
            <a:ext cx="206187" cy="247135"/>
          </a:xfrm>
          <a:custGeom>
            <a:avLst/>
            <a:gdLst>
              <a:gd name="connsiteX0" fmla="*/ 206187 w 206187"/>
              <a:gd name="connsiteY0" fmla="*/ 0 h 247135"/>
              <a:gd name="connsiteX1" fmla="*/ 241 w 206187"/>
              <a:gd name="connsiteY1" fmla="*/ 65903 h 247135"/>
              <a:gd name="connsiteX2" fmla="*/ 173236 w 206187"/>
              <a:gd name="connsiteY2" fmla="*/ 247135 h 247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6187" h="247135">
                <a:moveTo>
                  <a:pt x="206187" y="0"/>
                </a:moveTo>
                <a:cubicBezTo>
                  <a:pt x="105960" y="12357"/>
                  <a:pt x="5733" y="24714"/>
                  <a:pt x="241" y="65903"/>
                </a:cubicBezTo>
                <a:cubicBezTo>
                  <a:pt x="-5251" y="107092"/>
                  <a:pt x="83992" y="177113"/>
                  <a:pt x="173236" y="247135"/>
                </a:cubicBezTo>
              </a:path>
            </a:pathLst>
          </a:custGeom>
          <a:noFill/>
          <a:ln w="127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D48850E-3767-4297-8FE6-778080A1F028}"/>
              </a:ext>
            </a:extLst>
          </p:cNvPr>
          <p:cNvSpPr/>
          <p:nvPr/>
        </p:nvSpPr>
        <p:spPr>
          <a:xfrm>
            <a:off x="3492601" y="3031524"/>
            <a:ext cx="206187" cy="247135"/>
          </a:xfrm>
          <a:custGeom>
            <a:avLst/>
            <a:gdLst>
              <a:gd name="connsiteX0" fmla="*/ 206187 w 206187"/>
              <a:gd name="connsiteY0" fmla="*/ 0 h 247135"/>
              <a:gd name="connsiteX1" fmla="*/ 241 w 206187"/>
              <a:gd name="connsiteY1" fmla="*/ 65903 h 247135"/>
              <a:gd name="connsiteX2" fmla="*/ 173236 w 206187"/>
              <a:gd name="connsiteY2" fmla="*/ 247135 h 247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6187" h="247135">
                <a:moveTo>
                  <a:pt x="206187" y="0"/>
                </a:moveTo>
                <a:cubicBezTo>
                  <a:pt x="105960" y="12357"/>
                  <a:pt x="5733" y="24714"/>
                  <a:pt x="241" y="65903"/>
                </a:cubicBezTo>
                <a:cubicBezTo>
                  <a:pt x="-5251" y="107092"/>
                  <a:pt x="83992" y="177113"/>
                  <a:pt x="173236" y="247135"/>
                </a:cubicBezTo>
              </a:path>
            </a:pathLst>
          </a:custGeom>
          <a:noFill/>
          <a:ln w="127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8789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5CD3046-8E05-42DA-8A0D-0B91DA90FC59}"/>
              </a:ext>
            </a:extLst>
          </p:cNvPr>
          <p:cNvSpPr/>
          <p:nvPr/>
        </p:nvSpPr>
        <p:spPr>
          <a:xfrm>
            <a:off x="3711145" y="3208638"/>
            <a:ext cx="259492" cy="27184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CC910FE-BF9A-4E00-B8EF-360882EC534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78077" y="1841677"/>
          <a:ext cx="7886700" cy="35705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3548307155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94282959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782552830"/>
                    </a:ext>
                  </a:extLst>
                </a:gridCol>
              </a:tblGrid>
              <a:tr h="573388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Initial code sequence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Not 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7414853"/>
                  </a:ext>
                </a:extLst>
              </a:tr>
              <a:tr h="2251418">
                <a:tc>
                  <a:txBody>
                    <a:bodyPr/>
                    <a:lstStyle/>
                    <a:p>
                      <a:pPr>
                        <a:spcAft>
                          <a:spcPts val="800"/>
                        </a:spcAft>
                      </a:pPr>
                      <a:r>
                        <a:rPr lang="en-US" dirty="0"/>
                        <a:t>x = 10</a:t>
                      </a:r>
                    </a:p>
                    <a:p>
                      <a:pPr>
                        <a:spcAft>
                          <a:spcPts val="800"/>
                        </a:spcAft>
                      </a:pPr>
                      <a:r>
                        <a:rPr lang="en-US" dirty="0"/>
                        <a:t>y = x</a:t>
                      </a:r>
                    </a:p>
                    <a:p>
                      <a:pPr>
                        <a:spcAft>
                          <a:spcPts val="800"/>
                        </a:spcAft>
                      </a:pPr>
                      <a:r>
                        <a:rPr lang="en-US" dirty="0"/>
                        <a:t>z = y + 1</a:t>
                      </a:r>
                    </a:p>
                    <a:p>
                      <a:pPr>
                        <a:spcAft>
                          <a:spcPts val="800"/>
                        </a:spcAft>
                      </a:pPr>
                      <a:r>
                        <a:rPr lang="en-US" dirty="0"/>
                        <a:t>x = z * 2</a:t>
                      </a:r>
                    </a:p>
                    <a:p>
                      <a:pPr>
                        <a:spcAft>
                          <a:spcPts val="800"/>
                        </a:spcAft>
                      </a:pPr>
                      <a:r>
                        <a:rPr lang="en-US" dirty="0"/>
                        <a:t>w = x - 1</a:t>
                      </a:r>
                    </a:p>
                    <a:p>
                      <a:pPr>
                        <a:spcAft>
                          <a:spcPts val="800"/>
                        </a:spcAft>
                      </a:pPr>
                      <a:r>
                        <a:rPr lang="en-US" dirty="0"/>
                        <a:t>y = u + 1</a:t>
                      </a:r>
                    </a:p>
                    <a:p>
                      <a:pPr>
                        <a:spcAft>
                          <a:spcPts val="800"/>
                        </a:spcAft>
                      </a:pPr>
                      <a:r>
                        <a:rPr lang="en-US" dirty="0"/>
                        <a:t>w = z * y</a:t>
                      </a:r>
                    </a:p>
                    <a:p>
                      <a:pPr>
                        <a:spcAft>
                          <a:spcPts val="800"/>
                        </a:spcAft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800"/>
                        </a:spcAft>
                      </a:pPr>
                      <a:r>
                        <a:rPr lang="en-US" dirty="0"/>
                        <a:t>x = 10</a:t>
                      </a:r>
                    </a:p>
                    <a:p>
                      <a:pPr>
                        <a:spcAft>
                          <a:spcPts val="800"/>
                        </a:spcAft>
                      </a:pPr>
                      <a:r>
                        <a:rPr lang="en-US" dirty="0"/>
                        <a:t>y = x</a:t>
                      </a:r>
                    </a:p>
                    <a:p>
                      <a:pPr>
                        <a:spcAft>
                          <a:spcPts val="800"/>
                        </a:spcAft>
                      </a:pPr>
                      <a:r>
                        <a:rPr lang="en-US" dirty="0"/>
                        <a:t>z = 10 + 1</a:t>
                      </a:r>
                    </a:p>
                    <a:p>
                      <a:pPr>
                        <a:spcAft>
                          <a:spcPts val="800"/>
                        </a:spcAft>
                      </a:pPr>
                      <a:r>
                        <a:rPr lang="en-US" dirty="0"/>
                        <a:t>x = z * 2</a:t>
                      </a:r>
                    </a:p>
                    <a:p>
                      <a:pPr>
                        <a:spcAft>
                          <a:spcPts val="800"/>
                        </a:spcAft>
                      </a:pPr>
                      <a:r>
                        <a:rPr lang="en-US" dirty="0"/>
                        <a:t>w = x - 1</a:t>
                      </a:r>
                    </a:p>
                    <a:p>
                      <a:pPr>
                        <a:spcAft>
                          <a:spcPts val="800"/>
                        </a:spcAft>
                      </a:pPr>
                      <a:r>
                        <a:rPr lang="en-US" dirty="0"/>
                        <a:t>y = u + 1</a:t>
                      </a:r>
                    </a:p>
                    <a:p>
                      <a:pPr>
                        <a:spcAft>
                          <a:spcPts val="800"/>
                        </a:spcAft>
                      </a:pPr>
                      <a:r>
                        <a:rPr lang="en-US" dirty="0"/>
                        <a:t>w = z * y</a:t>
                      </a:r>
                    </a:p>
                    <a:p>
                      <a:pPr>
                        <a:spcAft>
                          <a:spcPts val="800"/>
                        </a:spcAft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800"/>
                        </a:spcAft>
                      </a:pPr>
                      <a:r>
                        <a:rPr lang="en-US" dirty="0"/>
                        <a:t>x = 10</a:t>
                      </a:r>
                    </a:p>
                    <a:p>
                      <a:pPr>
                        <a:spcAft>
                          <a:spcPts val="800"/>
                        </a:spcAft>
                      </a:pPr>
                      <a:r>
                        <a:rPr lang="en-US" dirty="0"/>
                        <a:t>y = x</a:t>
                      </a:r>
                    </a:p>
                    <a:p>
                      <a:pPr>
                        <a:spcAft>
                          <a:spcPts val="800"/>
                        </a:spcAft>
                      </a:pPr>
                      <a:r>
                        <a:rPr lang="en-US" dirty="0"/>
                        <a:t>z = y + 1</a:t>
                      </a:r>
                    </a:p>
                    <a:p>
                      <a:pPr>
                        <a:spcAft>
                          <a:spcPts val="800"/>
                        </a:spcAft>
                      </a:pPr>
                      <a:r>
                        <a:rPr lang="en-US" dirty="0"/>
                        <a:t>x = z * 2</a:t>
                      </a:r>
                    </a:p>
                    <a:p>
                      <a:pPr>
                        <a:spcAft>
                          <a:spcPts val="800"/>
                        </a:spcAft>
                      </a:pPr>
                      <a:r>
                        <a:rPr lang="en-US" dirty="0"/>
                        <a:t>w = 10 - 1</a:t>
                      </a:r>
                    </a:p>
                    <a:p>
                      <a:pPr>
                        <a:spcAft>
                          <a:spcPts val="800"/>
                        </a:spcAft>
                      </a:pPr>
                      <a:r>
                        <a:rPr lang="en-US" dirty="0"/>
                        <a:t>y = u + 1</a:t>
                      </a:r>
                    </a:p>
                    <a:p>
                      <a:pPr>
                        <a:spcAft>
                          <a:spcPts val="800"/>
                        </a:spcAft>
                      </a:pPr>
                      <a:r>
                        <a:rPr lang="en-US" dirty="0"/>
                        <a:t>w = z * 10</a:t>
                      </a:r>
                    </a:p>
                    <a:p>
                      <a:pPr>
                        <a:spcAft>
                          <a:spcPts val="800"/>
                        </a:spcAft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0956657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742DE24A-1C90-4ECE-9936-D3F6AA08B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Copy Propagation: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090ACA-90F2-4521-81BE-3E17013E8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6A442-248E-467A-BE05-064ABD77C0B8}" type="slidenum">
              <a:rPr lang="en-US" smtClean="0"/>
              <a:t>15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B463EDA-0370-463F-AAA5-B83561AEA0E3}"/>
              </a:ext>
            </a:extLst>
          </p:cNvPr>
          <p:cNvSpPr txBox="1"/>
          <p:nvPr/>
        </p:nvSpPr>
        <p:spPr>
          <a:xfrm>
            <a:off x="7161057" y="3975706"/>
            <a:ext cx="121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← x redefined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67B0A4-EFE1-4E6D-8D9D-62ED1D313D0D}"/>
              </a:ext>
            </a:extLst>
          </p:cNvPr>
          <p:cNvSpPr txBox="1"/>
          <p:nvPr/>
        </p:nvSpPr>
        <p:spPr>
          <a:xfrm>
            <a:off x="7161057" y="4704755"/>
            <a:ext cx="12162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← y redefined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2A981D5-9C6C-4E38-830B-4428A3CE43E1}"/>
              </a:ext>
            </a:extLst>
          </p:cNvPr>
          <p:cNvSpPr txBox="1"/>
          <p:nvPr/>
        </p:nvSpPr>
        <p:spPr>
          <a:xfrm>
            <a:off x="6351373" y="3801825"/>
            <a:ext cx="3978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52288F5-6239-42F7-A3C4-EAE739A217EC}"/>
              </a:ext>
            </a:extLst>
          </p:cNvPr>
          <p:cNvSpPr txBox="1"/>
          <p:nvPr/>
        </p:nvSpPr>
        <p:spPr>
          <a:xfrm>
            <a:off x="6660292" y="4566255"/>
            <a:ext cx="3978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8F814499-42E2-425A-A041-71023E6895FE}"/>
              </a:ext>
            </a:extLst>
          </p:cNvPr>
          <p:cNvSpPr/>
          <p:nvPr/>
        </p:nvSpPr>
        <p:spPr>
          <a:xfrm>
            <a:off x="3492602" y="2648465"/>
            <a:ext cx="206187" cy="247135"/>
          </a:xfrm>
          <a:custGeom>
            <a:avLst/>
            <a:gdLst>
              <a:gd name="connsiteX0" fmla="*/ 206187 w 206187"/>
              <a:gd name="connsiteY0" fmla="*/ 0 h 247135"/>
              <a:gd name="connsiteX1" fmla="*/ 241 w 206187"/>
              <a:gd name="connsiteY1" fmla="*/ 65903 h 247135"/>
              <a:gd name="connsiteX2" fmla="*/ 173236 w 206187"/>
              <a:gd name="connsiteY2" fmla="*/ 247135 h 247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6187" h="247135">
                <a:moveTo>
                  <a:pt x="206187" y="0"/>
                </a:moveTo>
                <a:cubicBezTo>
                  <a:pt x="105960" y="12357"/>
                  <a:pt x="5733" y="24714"/>
                  <a:pt x="241" y="65903"/>
                </a:cubicBezTo>
                <a:cubicBezTo>
                  <a:pt x="-5251" y="107092"/>
                  <a:pt x="83992" y="177113"/>
                  <a:pt x="173236" y="247135"/>
                </a:cubicBezTo>
              </a:path>
            </a:pathLst>
          </a:custGeom>
          <a:noFill/>
          <a:ln w="127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D48850E-3767-4297-8FE6-778080A1F028}"/>
              </a:ext>
            </a:extLst>
          </p:cNvPr>
          <p:cNvSpPr/>
          <p:nvPr/>
        </p:nvSpPr>
        <p:spPr>
          <a:xfrm>
            <a:off x="3492601" y="3031524"/>
            <a:ext cx="206187" cy="247135"/>
          </a:xfrm>
          <a:custGeom>
            <a:avLst/>
            <a:gdLst>
              <a:gd name="connsiteX0" fmla="*/ 206187 w 206187"/>
              <a:gd name="connsiteY0" fmla="*/ 0 h 247135"/>
              <a:gd name="connsiteX1" fmla="*/ 241 w 206187"/>
              <a:gd name="connsiteY1" fmla="*/ 65903 h 247135"/>
              <a:gd name="connsiteX2" fmla="*/ 173236 w 206187"/>
              <a:gd name="connsiteY2" fmla="*/ 247135 h 247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6187" h="247135">
                <a:moveTo>
                  <a:pt x="206187" y="0"/>
                </a:moveTo>
                <a:cubicBezTo>
                  <a:pt x="105960" y="12357"/>
                  <a:pt x="5733" y="24714"/>
                  <a:pt x="241" y="65903"/>
                </a:cubicBezTo>
                <a:cubicBezTo>
                  <a:pt x="-5251" y="107092"/>
                  <a:pt x="83992" y="177113"/>
                  <a:pt x="173236" y="247135"/>
                </a:cubicBezTo>
              </a:path>
            </a:pathLst>
          </a:custGeom>
          <a:noFill/>
          <a:ln w="127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AC9B53B7-4542-4F11-9048-3220150FAE1D}"/>
              </a:ext>
            </a:extLst>
          </p:cNvPr>
          <p:cNvSpPr/>
          <p:nvPr/>
        </p:nvSpPr>
        <p:spPr>
          <a:xfrm>
            <a:off x="6077435" y="2648465"/>
            <a:ext cx="331603" cy="1334530"/>
          </a:xfrm>
          <a:custGeom>
            <a:avLst/>
            <a:gdLst>
              <a:gd name="connsiteX0" fmla="*/ 216273 w 331603"/>
              <a:gd name="connsiteY0" fmla="*/ 0 h 939114"/>
              <a:gd name="connsiteX1" fmla="*/ 2089 w 331603"/>
              <a:gd name="connsiteY1" fmla="*/ 172995 h 939114"/>
              <a:gd name="connsiteX2" fmla="*/ 331603 w 331603"/>
              <a:gd name="connsiteY2" fmla="*/ 939114 h 939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1603" h="939114">
                <a:moveTo>
                  <a:pt x="216273" y="0"/>
                </a:moveTo>
                <a:cubicBezTo>
                  <a:pt x="99570" y="8238"/>
                  <a:pt x="-17133" y="16476"/>
                  <a:pt x="2089" y="172995"/>
                </a:cubicBezTo>
                <a:cubicBezTo>
                  <a:pt x="21311" y="329514"/>
                  <a:pt x="176457" y="634314"/>
                  <a:pt x="331603" y="939114"/>
                </a:cubicBezTo>
              </a:path>
            </a:pathLst>
          </a:custGeom>
          <a:noFill/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553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D50DF5B-36B7-4E2E-A642-FECA615CD295}" type="slidenum">
              <a:rPr lang="en-US" altLang="en-US" sz="1400"/>
              <a:pPr eaLnBrk="1" hangingPunct="1"/>
              <a:t>16</a:t>
            </a:fld>
            <a:endParaRPr lang="en-US" altLang="en-US" sz="1400"/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Global Copy Propagation: Example</a:t>
            </a:r>
          </a:p>
        </p:txBody>
      </p:sp>
      <p:sp>
        <p:nvSpPr>
          <p:cNvPr id="12293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  <p:pic>
        <p:nvPicPr>
          <p:cNvPr id="12294" name="Picture 6" descr="gcse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524000"/>
            <a:ext cx="3714750" cy="447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63380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C01C452C-89D9-4E92-8AB6-A6883CC38DDA}"/>
              </a:ext>
            </a:extLst>
          </p:cNvPr>
          <p:cNvSpPr/>
          <p:nvPr/>
        </p:nvSpPr>
        <p:spPr>
          <a:xfrm>
            <a:off x="5766534" y="3266470"/>
            <a:ext cx="190280" cy="243136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5D587F4-0C36-4AF6-98C3-3F18375F85AE}"/>
              </a:ext>
            </a:extLst>
          </p:cNvPr>
          <p:cNvSpPr/>
          <p:nvPr/>
        </p:nvSpPr>
        <p:spPr>
          <a:xfrm>
            <a:off x="5766534" y="4591319"/>
            <a:ext cx="190280" cy="243136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CDFD4F-F2C7-4352-A679-6A936EEEA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 Copy Propagation: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077AD0-1F2B-403B-9974-C217573A5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6A442-248E-467A-BE05-064ABD77C0B8}" type="slidenum">
              <a:rPr lang="en-US" smtClean="0"/>
              <a:t>17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C292BCE-1FC8-46D7-B18C-72198E1A3946}"/>
              </a:ext>
            </a:extLst>
          </p:cNvPr>
          <p:cNvSpPr/>
          <p:nvPr/>
        </p:nvSpPr>
        <p:spPr>
          <a:xfrm>
            <a:off x="797242" y="2547634"/>
            <a:ext cx="1215676" cy="109728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r>
              <a:rPr lang="en-US" dirty="0"/>
              <a:t>t1 := 4 * </a:t>
            </a:r>
            <a:r>
              <a:rPr lang="en-US" dirty="0" err="1"/>
              <a:t>i</a:t>
            </a:r>
            <a:endParaRPr lang="en-US" dirty="0"/>
          </a:p>
          <a:p>
            <a:r>
              <a:rPr lang="en-US" dirty="0"/>
              <a:t>t2 := a[t1]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907B495-93FB-45D3-B1B0-02708C64BDCF}"/>
              </a:ext>
            </a:extLst>
          </p:cNvPr>
          <p:cNvSpPr/>
          <p:nvPr/>
        </p:nvSpPr>
        <p:spPr>
          <a:xfrm>
            <a:off x="797242" y="4004037"/>
            <a:ext cx="1215676" cy="109728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r>
              <a:rPr lang="en-US" dirty="0"/>
              <a:t>t3 := 4 * </a:t>
            </a:r>
            <a:r>
              <a:rPr lang="en-US" dirty="0" err="1"/>
              <a:t>i</a:t>
            </a:r>
            <a:endParaRPr lang="en-US" dirty="0"/>
          </a:p>
          <a:p>
            <a:r>
              <a:rPr lang="en-US" dirty="0"/>
              <a:t>t4 := a[t3]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48752F8-869B-4504-B50B-093543C7B9CF}"/>
              </a:ext>
            </a:extLst>
          </p:cNvPr>
          <p:cNvCxnSpPr>
            <a:cxnSpLocks/>
          </p:cNvCxnSpPr>
          <p:nvPr/>
        </p:nvCxnSpPr>
        <p:spPr>
          <a:xfrm>
            <a:off x="1405080" y="3636456"/>
            <a:ext cx="0" cy="3908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1D9A6BBA-0401-430F-B21E-883FB55206E4}"/>
              </a:ext>
            </a:extLst>
          </p:cNvPr>
          <p:cNvSpPr/>
          <p:nvPr/>
        </p:nvSpPr>
        <p:spPr>
          <a:xfrm>
            <a:off x="7182180" y="2547635"/>
            <a:ext cx="1215676" cy="109728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r>
              <a:rPr lang="en-US" dirty="0"/>
              <a:t>u := 4 * </a:t>
            </a:r>
            <a:r>
              <a:rPr lang="en-US" dirty="0" err="1"/>
              <a:t>i</a:t>
            </a:r>
            <a:endParaRPr lang="en-US" dirty="0"/>
          </a:p>
          <a:p>
            <a:r>
              <a:rPr lang="en-US" strike="sngStrike" dirty="0"/>
              <a:t>t1 := u</a:t>
            </a:r>
          </a:p>
          <a:p>
            <a:r>
              <a:rPr lang="en-US" dirty="0"/>
              <a:t>t2 := a[u]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FDD5BAF-81F2-44C7-AC4D-217A5D39EF14}"/>
              </a:ext>
            </a:extLst>
          </p:cNvPr>
          <p:cNvSpPr/>
          <p:nvPr/>
        </p:nvSpPr>
        <p:spPr>
          <a:xfrm>
            <a:off x="7182178" y="4016433"/>
            <a:ext cx="1215676" cy="109728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r>
              <a:rPr lang="en-US" strike="sngStrike" dirty="0"/>
              <a:t>t3 := u</a:t>
            </a:r>
          </a:p>
          <a:p>
            <a:r>
              <a:rPr lang="en-US" dirty="0"/>
              <a:t>t4 := a[u]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6718307-70FB-47E2-90AD-EF6EAE3530E5}"/>
              </a:ext>
            </a:extLst>
          </p:cNvPr>
          <p:cNvCxnSpPr>
            <a:cxnSpLocks/>
          </p:cNvCxnSpPr>
          <p:nvPr/>
        </p:nvCxnSpPr>
        <p:spPr>
          <a:xfrm>
            <a:off x="7790018" y="3636457"/>
            <a:ext cx="0" cy="3908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984BCD05-5AD6-478D-B4C4-CE03BF654497}"/>
              </a:ext>
            </a:extLst>
          </p:cNvPr>
          <p:cNvSpPr/>
          <p:nvPr/>
        </p:nvSpPr>
        <p:spPr>
          <a:xfrm>
            <a:off x="2937886" y="2547634"/>
            <a:ext cx="1215676" cy="109728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r>
              <a:rPr lang="en-US" dirty="0"/>
              <a:t>u := 4 * </a:t>
            </a:r>
            <a:r>
              <a:rPr lang="en-US" dirty="0" err="1"/>
              <a:t>i</a:t>
            </a:r>
            <a:endParaRPr lang="en-US" dirty="0"/>
          </a:p>
          <a:p>
            <a:r>
              <a:rPr lang="en-US" dirty="0"/>
              <a:t>t1 := u</a:t>
            </a:r>
          </a:p>
          <a:p>
            <a:r>
              <a:rPr lang="en-US" dirty="0"/>
              <a:t>t2 := a[t2]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1E016C1-4B36-4D09-B0EB-913F05D28D4D}"/>
              </a:ext>
            </a:extLst>
          </p:cNvPr>
          <p:cNvSpPr/>
          <p:nvPr/>
        </p:nvSpPr>
        <p:spPr>
          <a:xfrm>
            <a:off x="2937886" y="4027296"/>
            <a:ext cx="1215676" cy="109728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r>
              <a:rPr lang="en-US" dirty="0"/>
              <a:t>t3 := u</a:t>
            </a:r>
          </a:p>
          <a:p>
            <a:r>
              <a:rPr lang="en-US" dirty="0"/>
              <a:t>t4 := a[t3]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3F0462B-1834-4FCD-9C64-CB85F30EA851}"/>
              </a:ext>
            </a:extLst>
          </p:cNvPr>
          <p:cNvCxnSpPr>
            <a:cxnSpLocks/>
          </p:cNvCxnSpPr>
          <p:nvPr/>
        </p:nvCxnSpPr>
        <p:spPr>
          <a:xfrm>
            <a:off x="3540439" y="3636457"/>
            <a:ext cx="0" cy="3908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9A87EC82-B68E-4486-9CA4-B5796F78B48A}"/>
              </a:ext>
            </a:extLst>
          </p:cNvPr>
          <p:cNvSpPr/>
          <p:nvPr/>
        </p:nvSpPr>
        <p:spPr>
          <a:xfrm>
            <a:off x="5057390" y="2547635"/>
            <a:ext cx="1215676" cy="109728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r>
              <a:rPr lang="en-US" dirty="0"/>
              <a:t>u := 4 * </a:t>
            </a:r>
            <a:r>
              <a:rPr lang="en-US" dirty="0" err="1"/>
              <a:t>i</a:t>
            </a:r>
            <a:endParaRPr lang="en-US" dirty="0"/>
          </a:p>
          <a:p>
            <a:r>
              <a:rPr lang="en-US" dirty="0"/>
              <a:t>t1 := u</a:t>
            </a:r>
          </a:p>
          <a:p>
            <a:r>
              <a:rPr lang="en-US" dirty="0"/>
              <a:t>t2 := a[u]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7BD8DCF-8649-4240-9A6D-A27FE94010DE}"/>
              </a:ext>
            </a:extLst>
          </p:cNvPr>
          <p:cNvSpPr/>
          <p:nvPr/>
        </p:nvSpPr>
        <p:spPr>
          <a:xfrm>
            <a:off x="5057390" y="4027296"/>
            <a:ext cx="1215676" cy="109728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r>
              <a:rPr lang="en-US" dirty="0"/>
              <a:t>t3 := u</a:t>
            </a:r>
          </a:p>
          <a:p>
            <a:r>
              <a:rPr lang="en-US" dirty="0"/>
              <a:t>t4 := a[u]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C1A01CD-F497-4137-8B22-549924C085AD}"/>
              </a:ext>
            </a:extLst>
          </p:cNvPr>
          <p:cNvCxnSpPr>
            <a:cxnSpLocks/>
          </p:cNvCxnSpPr>
          <p:nvPr/>
        </p:nvCxnSpPr>
        <p:spPr>
          <a:xfrm>
            <a:off x="5665228" y="3636457"/>
            <a:ext cx="0" cy="3908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706572E-20AC-45E3-9AFD-783C4B6F9689}"/>
              </a:ext>
            </a:extLst>
          </p:cNvPr>
          <p:cNvCxnSpPr>
            <a:cxnSpLocks/>
          </p:cNvCxnSpPr>
          <p:nvPr/>
        </p:nvCxnSpPr>
        <p:spPr>
          <a:xfrm>
            <a:off x="2214645" y="3803480"/>
            <a:ext cx="527679" cy="0"/>
          </a:xfrm>
          <a:prstGeom prst="straightConnector1">
            <a:avLst/>
          </a:prstGeom>
          <a:ln w="793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4EB9C56-01A9-4A04-BEE0-DCAB7F977AEC}"/>
              </a:ext>
            </a:extLst>
          </p:cNvPr>
          <p:cNvCxnSpPr>
            <a:cxnSpLocks/>
          </p:cNvCxnSpPr>
          <p:nvPr/>
        </p:nvCxnSpPr>
        <p:spPr>
          <a:xfrm>
            <a:off x="4375554" y="3803480"/>
            <a:ext cx="527679" cy="0"/>
          </a:xfrm>
          <a:prstGeom prst="straightConnector1">
            <a:avLst/>
          </a:prstGeom>
          <a:ln w="793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E603DFA-5D10-48FE-862B-D23841DF1095}"/>
              </a:ext>
            </a:extLst>
          </p:cNvPr>
          <p:cNvCxnSpPr>
            <a:cxnSpLocks/>
          </p:cNvCxnSpPr>
          <p:nvPr/>
        </p:nvCxnSpPr>
        <p:spPr>
          <a:xfrm>
            <a:off x="6542629" y="3803904"/>
            <a:ext cx="527679" cy="0"/>
          </a:xfrm>
          <a:prstGeom prst="straightConnector1">
            <a:avLst/>
          </a:prstGeom>
          <a:ln w="793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1D44CB7B-818F-4601-932B-DDE0F2D5F4E4}"/>
              </a:ext>
            </a:extLst>
          </p:cNvPr>
          <p:cNvSpPr txBox="1"/>
          <p:nvPr/>
        </p:nvSpPr>
        <p:spPr>
          <a:xfrm>
            <a:off x="2118194" y="3869022"/>
            <a:ext cx="6383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i="1" dirty="0">
                <a:solidFill>
                  <a:schemeClr val="accent1">
                    <a:lumMod val="75000"/>
                  </a:schemeClr>
                </a:solidFill>
              </a:rPr>
              <a:t>global</a:t>
            </a:r>
          </a:p>
          <a:p>
            <a:pPr algn="ctr"/>
            <a:r>
              <a:rPr lang="en-US" sz="1400" i="1" dirty="0">
                <a:solidFill>
                  <a:schemeClr val="accent1">
                    <a:lumMod val="75000"/>
                  </a:schemeClr>
                </a:solidFill>
              </a:rPr>
              <a:t>CSE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69F3AE1-0150-48D6-B8F8-7D901BE175C7}"/>
              </a:ext>
            </a:extLst>
          </p:cNvPr>
          <p:cNvSpPr txBox="1"/>
          <p:nvPr/>
        </p:nvSpPr>
        <p:spPr>
          <a:xfrm>
            <a:off x="6525752" y="3906346"/>
            <a:ext cx="54854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i="1" dirty="0">
                <a:solidFill>
                  <a:schemeClr val="accent1">
                    <a:lumMod val="75000"/>
                  </a:schemeClr>
                </a:solidFill>
              </a:rPr>
              <a:t>dead</a:t>
            </a:r>
          </a:p>
          <a:p>
            <a:pPr algn="ctr"/>
            <a:r>
              <a:rPr lang="en-US" sz="1400" i="1" dirty="0">
                <a:solidFill>
                  <a:schemeClr val="accent1">
                    <a:lumMod val="75000"/>
                  </a:schemeClr>
                </a:solidFill>
              </a:rPr>
              <a:t>code</a:t>
            </a:r>
          </a:p>
          <a:p>
            <a:pPr algn="ctr"/>
            <a:r>
              <a:rPr lang="en-US" sz="1400" i="1" dirty="0" err="1">
                <a:solidFill>
                  <a:schemeClr val="accent1">
                    <a:lumMod val="75000"/>
                  </a:schemeClr>
                </a:solidFill>
              </a:rPr>
              <a:t>elim</a:t>
            </a:r>
            <a:endParaRPr lang="en-US" sz="14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D77CFF5-4AB8-45CA-BA12-851FAB3DE2C2}"/>
              </a:ext>
            </a:extLst>
          </p:cNvPr>
          <p:cNvSpPr txBox="1"/>
          <p:nvPr/>
        </p:nvSpPr>
        <p:spPr>
          <a:xfrm>
            <a:off x="4294416" y="3929605"/>
            <a:ext cx="63831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i="1" dirty="0">
                <a:solidFill>
                  <a:schemeClr val="accent1">
                    <a:lumMod val="75000"/>
                  </a:schemeClr>
                </a:solidFill>
              </a:rPr>
              <a:t>global</a:t>
            </a:r>
          </a:p>
          <a:p>
            <a:pPr algn="ctr"/>
            <a:r>
              <a:rPr lang="en-US" sz="1400" i="1" dirty="0">
                <a:solidFill>
                  <a:schemeClr val="accent1">
                    <a:lumMod val="75000"/>
                  </a:schemeClr>
                </a:solidFill>
              </a:rPr>
              <a:t>copy</a:t>
            </a:r>
          </a:p>
          <a:p>
            <a:pPr algn="ctr"/>
            <a:r>
              <a:rPr lang="en-US" sz="1400" i="1" dirty="0">
                <a:solidFill>
                  <a:schemeClr val="accent1">
                    <a:lumMod val="75000"/>
                  </a:schemeClr>
                </a:solidFill>
              </a:rPr>
              <a:t>prop</a:t>
            </a:r>
          </a:p>
        </p:txBody>
      </p:sp>
    </p:spTree>
    <p:extLst>
      <p:ext uri="{BB962C8B-B14F-4D97-AF65-F5344CB8AC3E}">
        <p14:creationId xmlns:p14="http://schemas.microsoft.com/office/powerpoint/2010/main" val="42069339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C136483-72FC-48F4-9ACF-809C69929A5C}" type="slidenum">
              <a:rPr lang="en-US" altLang="en-US" sz="1400"/>
              <a:pPr eaLnBrk="1" hangingPunct="1"/>
              <a:t>18</a:t>
            </a:fld>
            <a:endParaRPr lang="en-US" altLang="en-US" sz="1400"/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When is Copy Propagation Legal?</a:t>
            </a:r>
          </a:p>
        </p:txBody>
      </p:sp>
      <p:sp>
        <p:nvSpPr>
          <p:cNvPr id="13317" name="Rectangle 4"/>
          <p:cNvSpPr>
            <a:spLocks noGrp="1" noChangeArrowheads="1"/>
          </p:cNvSpPr>
          <p:nvPr>
            <p:ph sz="half" idx="1"/>
          </p:nvPr>
        </p:nvSpPr>
        <p:spPr>
          <a:xfrm>
            <a:off x="1295400" y="1219200"/>
            <a:ext cx="6400800" cy="990600"/>
          </a:xfrm>
        </p:spPr>
        <p:txBody>
          <a:bodyPr/>
          <a:lstStyle/>
          <a:p>
            <a:pPr eaLnBrk="1" hangingPunct="1"/>
            <a:r>
              <a:rPr lang="en-US" altLang="en-US" sz="2000" dirty="0"/>
              <a:t>OK:</a:t>
            </a:r>
          </a:p>
        </p:txBody>
      </p:sp>
      <p:sp>
        <p:nvSpPr>
          <p:cNvPr id="13318" name="Rectangle 5"/>
          <p:cNvSpPr>
            <a:spLocks noGrp="1" noChangeArrowheads="1"/>
          </p:cNvSpPr>
          <p:nvPr>
            <p:ph sz="quarter" idx="2"/>
          </p:nvPr>
        </p:nvSpPr>
        <p:spPr>
          <a:xfrm>
            <a:off x="1295400" y="2286000"/>
            <a:ext cx="6400800" cy="1828800"/>
          </a:xfrm>
        </p:spPr>
        <p:txBody>
          <a:bodyPr/>
          <a:lstStyle/>
          <a:p>
            <a:pPr eaLnBrk="1" hangingPunct="1"/>
            <a:r>
              <a:rPr lang="en-US" altLang="en-US" sz="2000"/>
              <a:t>Not OK:</a:t>
            </a:r>
          </a:p>
        </p:txBody>
      </p:sp>
      <p:sp>
        <p:nvSpPr>
          <p:cNvPr id="13319" name="Rectangle 6"/>
          <p:cNvSpPr>
            <a:spLocks noGrp="1" noChangeArrowheads="1"/>
          </p:cNvSpPr>
          <p:nvPr>
            <p:ph sz="quarter" idx="3"/>
          </p:nvPr>
        </p:nvSpPr>
        <p:spPr>
          <a:xfrm>
            <a:off x="1371600" y="4267200"/>
            <a:ext cx="6172200" cy="1477963"/>
          </a:xfrm>
        </p:spPr>
        <p:txBody>
          <a:bodyPr/>
          <a:lstStyle/>
          <a:p>
            <a:pPr eaLnBrk="1" hangingPunct="1"/>
            <a:r>
              <a:rPr lang="en-US" altLang="en-US" sz="2000"/>
              <a:t>Not OK:</a:t>
            </a:r>
          </a:p>
        </p:txBody>
      </p:sp>
      <p:pic>
        <p:nvPicPr>
          <p:cNvPr id="13320" name="Picture 7" descr="cprog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219200"/>
            <a:ext cx="2249488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1" name="Picture 8" descr="cprog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2743200"/>
            <a:ext cx="3582988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2" name="Picture 9" descr="cprog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4495800"/>
            <a:ext cx="3638550" cy="1160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129084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B6EF1A6-52D6-41CF-BCEB-188A83562E53}" type="slidenum">
              <a:rPr lang="en-US" altLang="en-US" sz="1400"/>
              <a:pPr eaLnBrk="1" hangingPunct="1"/>
              <a:t>19</a:t>
            </a:fld>
            <a:endParaRPr lang="en-US" altLang="en-US" sz="1400"/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Legality Conditions for Copy Propagation</a:t>
            </a:r>
          </a:p>
        </p:txBody>
      </p:sp>
      <p:sp>
        <p:nvSpPr>
          <p:cNvPr id="1434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 eaLnBrk="1" hangingPunct="1">
              <a:buFontTx/>
              <a:buNone/>
            </a:pPr>
            <a:r>
              <a:rPr lang="en-US" altLang="en-US"/>
              <a:t>A copy instruction </a:t>
            </a:r>
            <a:r>
              <a:rPr lang="en-US" altLang="en-US" i="1">
                <a:latin typeface="Times New Roman" panose="02020603050405020304" pitchFamily="18" charset="0"/>
              </a:rPr>
              <a:t>s</a:t>
            </a:r>
            <a:r>
              <a:rPr lang="en-US" altLang="en-US"/>
              <a:t> </a:t>
            </a:r>
            <a:r>
              <a:rPr lang="en-US" altLang="en-US">
                <a:sym typeface="Symbol" panose="05050102010706020507" pitchFamily="18" charset="2"/>
              </a:rPr>
              <a:t> ‘x = y’ can be propagated to a use </a:t>
            </a:r>
            <a:r>
              <a:rPr lang="en-US" altLang="en-US" i="1">
                <a:latin typeface="Times New Roman" panose="02020603050405020304" pitchFamily="18" charset="0"/>
                <a:sym typeface="Symbol" panose="05050102010706020507" pitchFamily="18" charset="2"/>
              </a:rPr>
              <a:t>u</a:t>
            </a:r>
            <a:r>
              <a:rPr lang="en-US" altLang="en-US">
                <a:sym typeface="Symbol" panose="05050102010706020507" pitchFamily="18" charset="2"/>
              </a:rPr>
              <a:t> of x if:</a:t>
            </a:r>
          </a:p>
          <a:p>
            <a:pPr marL="914400" lvl="1" indent="-457200" eaLnBrk="1" hangingPunct="1">
              <a:buFontTx/>
              <a:buAutoNum type="arabicPeriod"/>
            </a:pPr>
            <a:r>
              <a:rPr lang="en-US" altLang="en-US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i="1">
                <a:latin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altLang="en-US">
                <a:sym typeface="Symbol" panose="05050102010706020507" pitchFamily="18" charset="2"/>
              </a:rPr>
              <a:t> is the only definition of x reaching </a:t>
            </a:r>
            <a:r>
              <a:rPr lang="en-US" altLang="en-US" i="1">
                <a:latin typeface="Times New Roman" panose="02020603050405020304" pitchFamily="18" charset="0"/>
                <a:sym typeface="Symbol" panose="05050102010706020507" pitchFamily="18" charset="2"/>
              </a:rPr>
              <a:t>u</a:t>
            </a:r>
            <a:r>
              <a:rPr lang="en-US" altLang="en-US">
                <a:sym typeface="Symbol" panose="05050102010706020507" pitchFamily="18" charset="2"/>
              </a:rPr>
              <a:t>; and</a:t>
            </a:r>
          </a:p>
          <a:p>
            <a:pPr marL="914400" lvl="1" indent="-457200" eaLnBrk="1" hangingPunct="1">
              <a:buFontTx/>
              <a:buAutoNum type="arabicPeriod"/>
            </a:pPr>
            <a:r>
              <a:rPr lang="en-US" altLang="en-US">
                <a:sym typeface="Symbol" panose="05050102010706020507" pitchFamily="18" charset="2"/>
              </a:rPr>
              <a:t>there is no path from </a:t>
            </a:r>
            <a:r>
              <a:rPr lang="en-US" altLang="en-US" i="1">
                <a:latin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altLang="en-US">
                <a:sym typeface="Symbol" panose="05050102010706020507" pitchFamily="18" charset="2"/>
              </a:rPr>
              <a:t> to </a:t>
            </a:r>
            <a:r>
              <a:rPr lang="en-US" altLang="en-US" i="1">
                <a:latin typeface="Times New Roman" panose="02020603050405020304" pitchFamily="18" charset="0"/>
                <a:sym typeface="Symbol" panose="05050102010706020507" pitchFamily="18" charset="2"/>
              </a:rPr>
              <a:t>u </a:t>
            </a:r>
            <a:r>
              <a:rPr lang="en-US" altLang="en-US">
                <a:sym typeface="Symbol" panose="05050102010706020507" pitchFamily="18" charset="2"/>
              </a:rPr>
              <a:t>that redefines y and which does not then go through </a:t>
            </a:r>
            <a:r>
              <a:rPr lang="en-US" altLang="en-US" i="1">
                <a:latin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altLang="en-US">
                <a:sym typeface="Symbol" panose="05050102010706020507" pitchFamily="18" charset="2"/>
              </a:rPr>
              <a:t> again.</a:t>
            </a:r>
          </a:p>
          <a:p>
            <a:pPr marL="2171700" lvl="4" indent="-342900" eaLnBrk="1" hangingPunct="1">
              <a:buFontTx/>
              <a:buNone/>
            </a:pPr>
            <a:endParaRPr lang="en-US" altLang="en-US">
              <a:sym typeface="Symbol" panose="05050102010706020507" pitchFamily="18" charset="2"/>
            </a:endParaRPr>
          </a:p>
          <a:p>
            <a:pPr marL="533400" indent="-533400" eaLnBrk="1" hangingPunct="1">
              <a:buFontTx/>
              <a:buNone/>
            </a:pPr>
            <a:r>
              <a:rPr lang="en-US" altLang="en-US">
                <a:sym typeface="Symbol" panose="05050102010706020507" pitchFamily="18" charset="2"/>
              </a:rPr>
              <a:t>Condition 1 can be checked using </a:t>
            </a:r>
            <a:r>
              <a:rPr lang="en-US" altLang="en-US" i="1" u="sng">
                <a:sym typeface="Symbol" panose="05050102010706020507" pitchFamily="18" charset="2"/>
              </a:rPr>
              <a:t>u-d chains</a:t>
            </a:r>
            <a:r>
              <a:rPr lang="en-US" altLang="en-US">
                <a:sym typeface="Symbol" panose="05050102010706020507" pitchFamily="18" charset="2"/>
              </a:rPr>
              <a:t>.</a:t>
            </a:r>
          </a:p>
          <a:p>
            <a:pPr marL="914400" lvl="1" indent="-457200" eaLnBrk="1" hangingPunct="1">
              <a:buFontTx/>
              <a:buNone/>
            </a:pPr>
            <a:r>
              <a:rPr lang="en-US" altLang="en-US">
                <a:sym typeface="Symbol" panose="05050102010706020507" pitchFamily="18" charset="2"/>
              </a:rPr>
              <a:t> This is is generalization of reaching definitions that associates, with each use </a:t>
            </a:r>
            <a:r>
              <a:rPr lang="en-US" altLang="en-US" i="1">
                <a:latin typeface="Times New Roman" panose="02020603050405020304" pitchFamily="18" charset="0"/>
                <a:sym typeface="Symbol" panose="05050102010706020507" pitchFamily="18" charset="2"/>
              </a:rPr>
              <a:t>u</a:t>
            </a:r>
            <a:r>
              <a:rPr lang="en-US" altLang="en-US">
                <a:sym typeface="Symbol" panose="05050102010706020507" pitchFamily="18" charset="2"/>
              </a:rPr>
              <a:t> of a variable x, all the definitions of x that reach </a:t>
            </a:r>
            <a:r>
              <a:rPr lang="en-US" altLang="en-US" i="1">
                <a:latin typeface="Times New Roman" panose="02020603050405020304" pitchFamily="18" charset="0"/>
                <a:sym typeface="Symbol" panose="05050102010706020507" pitchFamily="18" charset="2"/>
              </a:rPr>
              <a:t>u</a:t>
            </a:r>
            <a:r>
              <a:rPr lang="en-US" altLang="en-US">
                <a:sym typeface="Symbol" panose="05050102010706020507" pitchFamily="18" charset="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77343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65C0448-F00D-48B3-B987-3B2C00FF90A7}" type="slidenum">
              <a:rPr lang="en-US" altLang="en-US" sz="1400"/>
              <a:pPr eaLnBrk="1" hangingPunct="1"/>
              <a:t>2</a:t>
            </a:fld>
            <a:endParaRPr lang="en-US" altLang="en-US" sz="1400"/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Code Optimization</a:t>
            </a:r>
          </a:p>
        </p:txBody>
      </p:sp>
      <p:sp>
        <p:nvSpPr>
          <p:cNvPr id="307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Aim: to improve program performance.</a:t>
            </a:r>
          </a:p>
          <a:p>
            <a:pPr lvl="1" eaLnBrk="1" hangingPunct="1"/>
            <a:r>
              <a:rPr lang="en-US" altLang="en-US"/>
              <a:t>“optimization” a misnomer: attaining “optimal” performance is impossible or impractical in general.</a:t>
            </a:r>
          </a:p>
          <a:p>
            <a:pPr lvl="2" eaLnBrk="1" hangingPunct="1">
              <a:buFontTx/>
              <a:buNone/>
            </a:pPr>
            <a:endParaRPr lang="en-US" altLang="en-US"/>
          </a:p>
          <a:p>
            <a:pPr eaLnBrk="1" hangingPunct="1"/>
            <a:r>
              <a:rPr lang="en-US" altLang="en-US"/>
              <a:t>Criteria:</a:t>
            </a:r>
          </a:p>
          <a:p>
            <a:pPr lvl="1" eaLnBrk="1" hangingPunct="1"/>
            <a:r>
              <a:rPr lang="en-US" altLang="en-US"/>
              <a:t>must be “safe,” i.e., preserve program semantics;</a:t>
            </a:r>
          </a:p>
          <a:p>
            <a:pPr lvl="1" eaLnBrk="1" hangingPunct="1"/>
            <a:r>
              <a:rPr lang="en-US" altLang="en-US"/>
              <a:t>on average, should improve performance measurably;</a:t>
            </a:r>
          </a:p>
          <a:p>
            <a:pPr lvl="2" eaLnBrk="1" hangingPunct="1"/>
            <a:r>
              <a:rPr lang="en-US" altLang="en-US" i="1"/>
              <a:t>occasionally, a few programs may suffer performance degradation.</a:t>
            </a:r>
          </a:p>
          <a:p>
            <a:pPr lvl="1" eaLnBrk="1" hangingPunct="1"/>
            <a:r>
              <a:rPr lang="en-US" altLang="en-US"/>
              <a:t>the transformation should be worth the effort.</a:t>
            </a:r>
          </a:p>
        </p:txBody>
      </p:sp>
    </p:spTree>
    <p:extLst>
      <p:ext uri="{BB962C8B-B14F-4D97-AF65-F5344CB8AC3E}">
        <p14:creationId xmlns:p14="http://schemas.microsoft.com/office/powerpoint/2010/main" val="8057342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8BB9AFB-CCE4-4F5B-8C51-A360EE00A714}" type="slidenum">
              <a:rPr lang="en-US" altLang="en-US" sz="1400"/>
              <a:pPr eaLnBrk="1" hangingPunct="1"/>
              <a:t>20</a:t>
            </a:fld>
            <a:endParaRPr lang="en-US" altLang="en-US" sz="1400"/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Effects of Copy Propagation</a:t>
            </a:r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When a copy instruction </a:t>
            </a:r>
            <a:r>
              <a:rPr lang="en-US" altLang="en-US" i="1">
                <a:latin typeface="Times New Roman" panose="02020603050405020304" pitchFamily="18" charset="0"/>
              </a:rPr>
              <a:t>s</a:t>
            </a:r>
            <a:r>
              <a:rPr lang="en-US" altLang="en-US"/>
              <a:t> </a:t>
            </a:r>
            <a:r>
              <a:rPr lang="en-US" altLang="en-US">
                <a:sym typeface="Symbol" panose="05050102010706020507" pitchFamily="18" charset="2"/>
              </a:rPr>
              <a:t> ‘x = y’ is propagated to uses of x, the no. of uses of s decreases.</a:t>
            </a:r>
          </a:p>
          <a:p>
            <a:pPr eaLnBrk="1" hangingPunct="1">
              <a:buFontTx/>
              <a:buNone/>
            </a:pPr>
            <a:endParaRPr lang="en-US" altLang="en-US">
              <a:sym typeface="Symbol" panose="05050102010706020507" pitchFamily="18" charset="2"/>
            </a:endParaRPr>
          </a:p>
          <a:p>
            <a:pPr eaLnBrk="1" hangingPunct="1"/>
            <a:r>
              <a:rPr lang="en-US" altLang="en-US">
                <a:sym typeface="Symbol" panose="05050102010706020507" pitchFamily="18" charset="2"/>
              </a:rPr>
              <a:t>If the number of uses of </a:t>
            </a:r>
            <a:r>
              <a:rPr lang="en-US" altLang="en-US" i="1">
                <a:latin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altLang="en-US">
                <a:sym typeface="Symbol" panose="05050102010706020507" pitchFamily="18" charset="2"/>
              </a:rPr>
              <a:t> goes to 0, then s becomes dead code, and can be eliminated.</a:t>
            </a:r>
          </a:p>
        </p:txBody>
      </p:sp>
    </p:spTree>
    <p:extLst>
      <p:ext uri="{BB962C8B-B14F-4D97-AF65-F5344CB8AC3E}">
        <p14:creationId xmlns:p14="http://schemas.microsoft.com/office/powerpoint/2010/main" val="2368110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BD3E877-68F9-4ACB-80DD-8F1844E5ABFE}" type="slidenum">
              <a:rPr lang="en-US" altLang="en-US" sz="1400"/>
              <a:pPr eaLnBrk="1" hangingPunct="1"/>
              <a:t>21</a:t>
            </a:fld>
            <a:endParaRPr lang="en-US" altLang="en-US" sz="1400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dirty="0"/>
              <a:t>Optimization 3. Dead Code Elimination</a:t>
            </a:r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altLang="en-US" i="1" u="sng" dirty="0"/>
              <a:t>Definition</a:t>
            </a:r>
            <a:r>
              <a:rPr lang="en-US" altLang="en-US" dirty="0"/>
              <a:t>: An instruction is </a:t>
            </a:r>
            <a:r>
              <a:rPr lang="en-US" altLang="en-US" i="1" dirty="0"/>
              <a:t>dead</a:t>
            </a:r>
            <a:r>
              <a:rPr lang="en-US" altLang="en-US" dirty="0"/>
              <a:t> if the value it computes can be guaranteed to not be used.</a:t>
            </a:r>
          </a:p>
          <a:p>
            <a:pPr lvl="1" eaLnBrk="1" hangingPunct="1">
              <a:buFontTx/>
              <a:buNone/>
            </a:pPr>
            <a:r>
              <a:rPr lang="en-US" altLang="en-US" dirty="0"/>
              <a:t>I </a:t>
            </a:r>
            <a:r>
              <a:rPr lang="en-US" altLang="en-US" dirty="0">
                <a:sym typeface="Symbol" panose="05050102010706020507" pitchFamily="18" charset="2"/>
              </a:rPr>
              <a:t> ‘x = </a:t>
            </a:r>
            <a:r>
              <a:rPr lang="en-US" altLang="en-US" i="1" dirty="0">
                <a:latin typeface="Times New Roman" panose="02020603050405020304" pitchFamily="18" charset="0"/>
                <a:sym typeface="Symbol" panose="05050102010706020507" pitchFamily="18" charset="2"/>
              </a:rPr>
              <a:t>e</a:t>
            </a:r>
            <a:r>
              <a:rPr lang="en-US" altLang="en-US" dirty="0">
                <a:sym typeface="Symbol" panose="05050102010706020507" pitchFamily="18" charset="2"/>
              </a:rPr>
              <a:t>’ is dead if </a:t>
            </a:r>
          </a:p>
          <a:p>
            <a:pPr lvl="1" eaLnBrk="1" hangingPunct="1"/>
            <a:r>
              <a:rPr lang="en-US" altLang="en-US" dirty="0">
                <a:sym typeface="Symbol" panose="05050102010706020507" pitchFamily="18" charset="2"/>
              </a:rPr>
              <a:t>x is dead at the point immediately after I, and </a:t>
            </a:r>
          </a:p>
          <a:p>
            <a:pPr lvl="1" eaLnBrk="1" hangingPunct="1">
              <a:spcAft>
                <a:spcPts val="1200"/>
              </a:spcAft>
            </a:pPr>
            <a:r>
              <a:rPr lang="en-US" altLang="en-US" dirty="0">
                <a:sym typeface="Symbol" panose="05050102010706020507" pitchFamily="18" charset="2"/>
              </a:rPr>
              <a:t>the evaluation of </a:t>
            </a:r>
            <a:r>
              <a:rPr lang="en-US" altLang="en-US" i="1" dirty="0">
                <a:latin typeface="Times New Roman" panose="02020603050405020304" pitchFamily="18" charset="0"/>
                <a:sym typeface="Symbol" panose="05050102010706020507" pitchFamily="18" charset="2"/>
              </a:rPr>
              <a:t>e</a:t>
            </a:r>
            <a:r>
              <a:rPr lang="en-US" altLang="en-US" dirty="0">
                <a:sym typeface="Symbol" panose="05050102010706020507" pitchFamily="18" charset="2"/>
              </a:rPr>
              <a:t> has no side effects on any variable that is live at the point after I.</a:t>
            </a:r>
            <a:endParaRPr lang="en-US" altLang="en-US" dirty="0"/>
          </a:p>
          <a:p>
            <a:pPr eaLnBrk="1" hangingPunct="1">
              <a:buFontTx/>
              <a:buNone/>
            </a:pPr>
            <a:r>
              <a:rPr lang="en-US" altLang="en-US" dirty="0"/>
              <a:t>Dead code can arise due to other optimizations, e.g., constant propagation, copy propagation.</a:t>
            </a:r>
          </a:p>
        </p:txBody>
      </p:sp>
    </p:spTree>
    <p:extLst>
      <p:ext uri="{BB962C8B-B14F-4D97-AF65-F5344CB8AC3E}">
        <p14:creationId xmlns:p14="http://schemas.microsoft.com/office/powerpoint/2010/main" val="15149620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48CF5FA-DD02-4151-85E4-3488AD997874}" type="slidenum">
              <a:rPr lang="en-US" altLang="en-US" sz="1400"/>
              <a:pPr eaLnBrk="1" hangingPunct="1"/>
              <a:t>22</a:t>
            </a:fld>
            <a:endParaRPr lang="en-US" altLang="en-US" sz="1400"/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Dead Code and its Elimination</a:t>
            </a:r>
          </a:p>
        </p:txBody>
      </p:sp>
      <p:sp>
        <p:nvSpPr>
          <p:cNvPr id="1741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indent="0" eaLnBrk="1" hangingPunct="1">
              <a:buNone/>
            </a:pPr>
            <a:r>
              <a:rPr lang="en-US" altLang="en-US" dirty="0"/>
              <a:t>Eliminating a dead instruction can cause other instructions to become dead:</a:t>
            </a:r>
            <a:endParaRPr lang="en-US" altLang="en-US" sz="2400" dirty="0"/>
          </a:p>
          <a:p>
            <a:pPr lvl="2" eaLnBrk="1" hangingPunct="1">
              <a:lnSpc>
                <a:spcPct val="110000"/>
              </a:lnSpc>
              <a:spcBef>
                <a:spcPts val="0"/>
              </a:spcBef>
              <a:buFontTx/>
              <a:buNone/>
            </a:pPr>
            <a:r>
              <a:rPr lang="en-US" altLang="en-US" sz="2400" dirty="0"/>
              <a:t>(1)   x = y + z</a:t>
            </a:r>
          </a:p>
          <a:p>
            <a:pPr lvl="2" eaLnBrk="1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en-US" altLang="en-US" sz="2400" dirty="0"/>
              <a:t>                  </a:t>
            </a:r>
            <a:r>
              <a:rPr lang="en-US" altLang="en-US" sz="2400" dirty="0">
                <a:solidFill>
                  <a:schemeClr val="hlink"/>
                </a:solidFill>
                <a:sym typeface="Symbol" panose="05050102010706020507" pitchFamily="18" charset="2"/>
              </a:rPr>
              <a:t> v, w dead; x live</a:t>
            </a:r>
            <a:endParaRPr lang="en-US" altLang="en-US" sz="2400" dirty="0">
              <a:solidFill>
                <a:schemeClr val="hlink"/>
              </a:solidFill>
            </a:endParaRPr>
          </a:p>
          <a:p>
            <a:pPr lvl="2" eaLnBrk="1" hangingPunct="1">
              <a:lnSpc>
                <a:spcPct val="110000"/>
              </a:lnSpc>
              <a:spcBef>
                <a:spcPts val="0"/>
              </a:spcBef>
              <a:buFontTx/>
              <a:buNone/>
            </a:pPr>
            <a:r>
              <a:rPr lang="en-US" altLang="en-US" sz="2400" dirty="0"/>
              <a:t>(2)   w = 4 * x</a:t>
            </a:r>
          </a:p>
          <a:p>
            <a:pPr lvl="2" eaLnBrk="1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en-US" altLang="en-US" sz="2400" dirty="0"/>
              <a:t>                 </a:t>
            </a:r>
            <a:r>
              <a:rPr lang="en-US" altLang="en-US" sz="2400" dirty="0">
                <a:solidFill>
                  <a:schemeClr val="hlink"/>
                </a:solidFill>
                <a:sym typeface="Symbol" panose="05050102010706020507" pitchFamily="18" charset="2"/>
              </a:rPr>
              <a:t> v, x dead; w live</a:t>
            </a:r>
          </a:p>
          <a:p>
            <a:pPr lvl="2" eaLnBrk="1" hangingPunct="1">
              <a:lnSpc>
                <a:spcPct val="110000"/>
              </a:lnSpc>
              <a:spcBef>
                <a:spcPts val="0"/>
              </a:spcBef>
              <a:buFontTx/>
              <a:buNone/>
            </a:pPr>
            <a:r>
              <a:rPr lang="en-US" altLang="en-US" sz="2400" dirty="0"/>
              <a:t>(3)   v = w + 1</a:t>
            </a:r>
          </a:p>
          <a:p>
            <a:pPr lvl="2" eaLnBrk="1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en-US" altLang="en-US" sz="2400" dirty="0"/>
              <a:t>                 </a:t>
            </a:r>
            <a:r>
              <a:rPr lang="en-US" altLang="en-US" sz="2400" dirty="0">
                <a:solidFill>
                  <a:schemeClr val="hlink"/>
                </a:solidFill>
                <a:sym typeface="Symbol" panose="05050102010706020507" pitchFamily="18" charset="2"/>
              </a:rPr>
              <a:t> v, w, x dead; instr. (3) dead</a:t>
            </a:r>
            <a:endParaRPr lang="en-US" altLang="en-US" sz="1800" dirty="0">
              <a:solidFill>
                <a:schemeClr val="hlink"/>
              </a:solidFill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altLang="en-US" dirty="0">
                <a:sym typeface="Symbol" panose="05050102010706020507" pitchFamily="18" charset="2"/>
              </a:rPr>
              <a:t>Goal: Identify instructions that are (a) dead, or (b) will become dead once other dead instructions are eliminated.</a:t>
            </a:r>
          </a:p>
          <a:p>
            <a:pPr lvl="2" eaLnBrk="1" hangingPunct="1">
              <a:buFontTx/>
              <a:buNone/>
            </a:pPr>
            <a:endParaRPr lang="en-US" altLang="en-US" sz="1800" dirty="0">
              <a:solidFill>
                <a:schemeClr val="hlin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53178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28FAC5D-4DF2-41CE-B176-70B81B327669}" type="slidenum">
              <a:rPr lang="en-US" altLang="en-US" sz="1400"/>
              <a:pPr eaLnBrk="1" hangingPunct="1"/>
              <a:t>23</a:t>
            </a:fld>
            <a:endParaRPr lang="en-US" altLang="en-US" sz="1400"/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Dead Code Elimination: Algorithm 1</a:t>
            </a:r>
          </a:p>
        </p:txBody>
      </p:sp>
      <p:sp>
        <p:nvSpPr>
          <p:cNvPr id="1843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50" y="1416818"/>
            <a:ext cx="8282786" cy="4760145"/>
          </a:xfrm>
        </p:spPr>
        <p:txBody>
          <a:bodyPr>
            <a:normAutofit/>
          </a:bodyPr>
          <a:lstStyle/>
          <a:p>
            <a:pPr marL="365760" indent="-365760" eaLnBrk="1" hangingPunct="1">
              <a:buFontTx/>
              <a:buAutoNum type="arabicPeriod"/>
            </a:pPr>
            <a:r>
              <a:rPr lang="en-US" altLang="en-US" sz="2400" dirty="0"/>
              <a:t> mark all instructions 'live';</a:t>
            </a:r>
          </a:p>
          <a:p>
            <a:pPr marL="365760" indent="-365760" eaLnBrk="1" hangingPunct="1">
              <a:buFontTx/>
              <a:buAutoNum type="arabicPeriod"/>
            </a:pPr>
            <a:r>
              <a:rPr lang="en-US" altLang="en-US" sz="2400" dirty="0"/>
              <a:t> </a:t>
            </a:r>
            <a:r>
              <a:rPr lang="en-US" altLang="en-US" sz="2400" b="1" dirty="0"/>
              <a:t>repeat:</a:t>
            </a:r>
          </a:p>
          <a:p>
            <a:pPr marL="1097280" lvl="2" indent="-381000" eaLnBrk="1" hangingPunct="1">
              <a:buFontTx/>
              <a:buNone/>
            </a:pPr>
            <a:r>
              <a:rPr lang="en-US" altLang="en-US" sz="2400" b="1" dirty="0"/>
              <a:t>for</a:t>
            </a:r>
            <a:r>
              <a:rPr lang="en-US" altLang="en-US" sz="2400" dirty="0"/>
              <a:t> each instruction </a:t>
            </a:r>
            <a:r>
              <a:rPr lang="en-US" altLang="en-US" sz="2400" i="1" dirty="0"/>
              <a:t>I</a:t>
            </a:r>
            <a:r>
              <a:rPr lang="en-US" altLang="en-US" sz="2400" dirty="0"/>
              <a:t> </a:t>
            </a:r>
            <a:r>
              <a:rPr lang="en-US" altLang="en-US" sz="2400" dirty="0">
                <a:sym typeface="Symbol" panose="05050102010706020507" pitchFamily="18" charset="2"/>
              </a:rPr>
              <a:t> 'x = …':</a:t>
            </a:r>
          </a:p>
          <a:p>
            <a:pPr marL="1188720" lvl="2" indent="-381000" eaLnBrk="1" hangingPunct="1">
              <a:buFontTx/>
              <a:buNone/>
            </a:pPr>
            <a:r>
              <a:rPr lang="en-US" altLang="en-US" sz="2400" dirty="0">
                <a:sym typeface="Symbol" panose="05050102010706020507" pitchFamily="18" charset="2"/>
              </a:rPr>
              <a:t>    </a:t>
            </a:r>
            <a:r>
              <a:rPr lang="en-US" altLang="en-US" sz="2400" b="1" dirty="0">
                <a:sym typeface="Symbol" panose="05050102010706020507" pitchFamily="18" charset="2"/>
              </a:rPr>
              <a:t>if</a:t>
            </a:r>
            <a:r>
              <a:rPr lang="en-US" altLang="en-US" sz="2400" dirty="0">
                <a:sym typeface="Symbol" panose="05050102010706020507" pitchFamily="18" charset="2"/>
              </a:rPr>
              <a:t> the value of x defined by </a:t>
            </a:r>
            <a:r>
              <a:rPr lang="en-US" altLang="en-US" sz="2400" i="1" dirty="0">
                <a:sym typeface="Symbol" panose="05050102010706020507" pitchFamily="18" charset="2"/>
              </a:rPr>
              <a:t>I </a:t>
            </a:r>
          </a:p>
          <a:p>
            <a:pPr marL="1280160" lvl="2" indent="-381000" eaLnBrk="1" hangingPunct="1">
              <a:buFontTx/>
              <a:buNone/>
            </a:pPr>
            <a:r>
              <a:rPr lang="en-US" altLang="en-US" sz="2400" dirty="0">
                <a:sym typeface="Symbol" panose="05050102010706020507" pitchFamily="18" charset="2"/>
              </a:rPr>
              <a:t>        (</a:t>
            </a:r>
            <a:r>
              <a:rPr lang="en-US" altLang="en-US" sz="2400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en-US" sz="2400" dirty="0">
                <a:sym typeface="Symbol" panose="05050102010706020507" pitchFamily="18" charset="2"/>
              </a:rPr>
              <a:t>) is not visible outside the current function; and</a:t>
            </a:r>
          </a:p>
          <a:p>
            <a:pPr marL="1280160" lvl="2" indent="-381000" eaLnBrk="1" hangingPunct="1">
              <a:buFontTx/>
              <a:buNone/>
            </a:pPr>
            <a:r>
              <a:rPr lang="en-US" altLang="en-US" sz="2400" dirty="0">
                <a:sym typeface="Symbol" panose="05050102010706020507" pitchFamily="18" charset="2"/>
              </a:rPr>
              <a:t>        (</a:t>
            </a:r>
            <a:r>
              <a:rPr lang="en-US" altLang="en-US" sz="2400" i="1" dirty="0">
                <a:latin typeface="Times New Roman" panose="02020603050405020304" pitchFamily="18" charset="0"/>
                <a:sym typeface="Symbol" panose="05050102010706020507" pitchFamily="18" charset="2"/>
              </a:rPr>
              <a:t>ii</a:t>
            </a:r>
            <a:r>
              <a:rPr lang="en-US" altLang="en-US" sz="2400" dirty="0">
                <a:sym typeface="Symbol" panose="05050102010706020507" pitchFamily="18" charset="2"/>
              </a:rPr>
              <a:t>) is not used by any instr. </a:t>
            </a:r>
            <a:r>
              <a:rPr lang="en-US" altLang="en-US" sz="2400" i="1" dirty="0">
                <a:sym typeface="Symbol" panose="05050102010706020507" pitchFamily="18" charset="2"/>
              </a:rPr>
              <a:t>J</a:t>
            </a:r>
            <a:r>
              <a:rPr lang="en-US" altLang="en-US" sz="2400" dirty="0">
                <a:sym typeface="Symbol" panose="05050102010706020507" pitchFamily="18" charset="2"/>
              </a:rPr>
              <a:t> (</a:t>
            </a:r>
            <a:r>
              <a:rPr lang="en-US" altLang="en-US" sz="2400" i="1" dirty="0">
                <a:sym typeface="Symbol" panose="05050102010706020507" pitchFamily="18" charset="2"/>
              </a:rPr>
              <a:t>J</a:t>
            </a:r>
            <a:r>
              <a:rPr lang="en-US" altLang="en-US" sz="2400" dirty="0">
                <a:sym typeface="Symbol" panose="05050102010706020507" pitchFamily="18" charset="2"/>
              </a:rPr>
              <a:t>  </a:t>
            </a:r>
            <a:r>
              <a:rPr lang="en-US" altLang="en-US" sz="2400" i="1" dirty="0">
                <a:sym typeface="Symbol" panose="05050102010706020507" pitchFamily="18" charset="2"/>
              </a:rPr>
              <a:t>I</a:t>
            </a:r>
            <a:r>
              <a:rPr lang="en-US" altLang="en-US" sz="2400" dirty="0">
                <a:sym typeface="Symbol" panose="05050102010706020507" pitchFamily="18" charset="2"/>
              </a:rPr>
              <a:t>) marked 'live' </a:t>
            </a:r>
            <a:r>
              <a:rPr lang="en-US" altLang="en-US" sz="2400" b="1" dirty="0">
                <a:sym typeface="Symbol" panose="05050102010706020507" pitchFamily="18" charset="2"/>
              </a:rPr>
              <a:t>then</a:t>
            </a:r>
            <a:r>
              <a:rPr lang="en-US" altLang="en-US" sz="2400" dirty="0">
                <a:sym typeface="Symbol" panose="05050102010706020507" pitchFamily="18" charset="2"/>
              </a:rPr>
              <a:t>:</a:t>
            </a:r>
          </a:p>
          <a:p>
            <a:pPr marL="1188720" lvl="2" indent="-365760" eaLnBrk="1" hangingPunct="1">
              <a:spcAft>
                <a:spcPts val="1200"/>
              </a:spcAft>
              <a:buFontTx/>
              <a:buNone/>
            </a:pPr>
            <a:r>
              <a:rPr lang="en-US" altLang="en-US" sz="2400" dirty="0">
                <a:sym typeface="Symbol" panose="05050102010706020507" pitchFamily="18" charset="2"/>
              </a:rPr>
              <a:t>mark </a:t>
            </a:r>
            <a:r>
              <a:rPr lang="en-US" altLang="en-US" sz="2400" i="1" dirty="0">
                <a:sym typeface="Symbol" panose="05050102010706020507" pitchFamily="18" charset="2"/>
              </a:rPr>
              <a:t>I</a:t>
            </a:r>
            <a:r>
              <a:rPr lang="en-US" altLang="en-US" sz="2400" dirty="0">
                <a:sym typeface="Symbol" panose="05050102010706020507" pitchFamily="18" charset="2"/>
              </a:rPr>
              <a:t> 'dead'; </a:t>
            </a:r>
          </a:p>
          <a:p>
            <a:pPr marL="365760" lvl="1" indent="-365760">
              <a:buFontTx/>
              <a:buNone/>
            </a:pPr>
            <a:r>
              <a:rPr lang="en-US" altLang="en-US" b="1" dirty="0">
                <a:sym typeface="Symbol" panose="05050102010706020507" pitchFamily="18" charset="2"/>
              </a:rPr>
              <a:t>      until</a:t>
            </a:r>
            <a:r>
              <a:rPr lang="en-US" altLang="en-US" dirty="0">
                <a:sym typeface="Symbol" panose="05050102010706020507" pitchFamily="18" charset="2"/>
              </a:rPr>
              <a:t> no more instructions can be marked.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3C10039-AC97-4AEC-833E-050E2EBD2302}"/>
              </a:ext>
            </a:extLst>
          </p:cNvPr>
          <p:cNvSpPr/>
          <p:nvPr/>
        </p:nvSpPr>
        <p:spPr>
          <a:xfrm>
            <a:off x="2785484" y="3615316"/>
            <a:ext cx="2912338" cy="295990"/>
          </a:xfrm>
          <a:prstGeom prst="roundRect">
            <a:avLst>
              <a:gd name="adj" fmla="val 47436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F58686-55C8-46A7-9F12-A91D5978DFD5}"/>
              </a:ext>
            </a:extLst>
          </p:cNvPr>
          <p:cNvSpPr txBox="1"/>
          <p:nvPr/>
        </p:nvSpPr>
        <p:spPr>
          <a:xfrm>
            <a:off x="6487163" y="4090693"/>
            <a:ext cx="24764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requires global analysis to identify all uses of </a:t>
            </a:r>
            <a:r>
              <a:rPr lang="en-US" i="1" dirty="0">
                <a:solidFill>
                  <a:srgbClr val="FF0000"/>
                </a:solidFill>
              </a:rPr>
              <a:t>I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31152F6-ACEC-46D7-A4AC-D30F95D9D9B1}"/>
              </a:ext>
            </a:extLst>
          </p:cNvPr>
          <p:cNvCxnSpPr>
            <a:cxnSpLocks/>
          </p:cNvCxnSpPr>
          <p:nvPr/>
        </p:nvCxnSpPr>
        <p:spPr>
          <a:xfrm>
            <a:off x="5585513" y="3903507"/>
            <a:ext cx="953821" cy="37437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3048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85177-735F-4104-83EC-C0A6C16CC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Dead Code Elimination: Algorithm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AED134-ED13-4C18-81AE-4C87BAEE55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16818"/>
            <a:ext cx="8277500" cy="4760145"/>
          </a:xfrm>
        </p:spPr>
        <p:txBody>
          <a:bodyPr>
            <a:noAutofit/>
          </a:bodyPr>
          <a:lstStyle/>
          <a:p>
            <a:pPr marL="0" indent="0"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2400" b="1" dirty="0"/>
              <a:t>repeat</a:t>
            </a:r>
            <a:r>
              <a:rPr lang="en-US" sz="2400" dirty="0"/>
              <a:t>:</a:t>
            </a:r>
          </a:p>
          <a:p>
            <a:pPr marL="914400" lvl="1" indent="-457200"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Perform liveness analysis</a:t>
            </a:r>
          </a:p>
          <a:p>
            <a:pPr marL="914400" lvl="1" indent="-457200"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 </a:t>
            </a:r>
            <a:r>
              <a:rPr lang="en-US" b="1" dirty="0"/>
              <a:t>for</a:t>
            </a:r>
            <a:r>
              <a:rPr lang="en-US" dirty="0"/>
              <a:t> each basic block B:</a:t>
            </a:r>
          </a:p>
          <a:p>
            <a:pPr marL="457200" lvl="1" indent="0">
              <a:spcAft>
                <a:spcPts val="0"/>
              </a:spcAft>
              <a:buNone/>
            </a:pPr>
            <a:r>
              <a:rPr lang="en-US" dirty="0"/>
              <a:t>          </a:t>
            </a:r>
            <a:r>
              <a:rPr lang="en-US" dirty="0" err="1"/>
              <a:t>liveset</a:t>
            </a:r>
            <a:r>
              <a:rPr lang="en-US" dirty="0"/>
              <a:t> = OUT[B]    /* live variables at B's exit */</a:t>
            </a:r>
          </a:p>
          <a:p>
            <a:pPr marL="457200" lvl="1" indent="0">
              <a:spcAft>
                <a:spcPts val="0"/>
              </a:spcAft>
              <a:buNone/>
            </a:pPr>
            <a:r>
              <a:rPr lang="en-US" dirty="0"/>
              <a:t>          </a:t>
            </a:r>
            <a:r>
              <a:rPr lang="en-US" b="1" dirty="0"/>
              <a:t>for</a:t>
            </a:r>
            <a:r>
              <a:rPr lang="en-US" dirty="0"/>
              <a:t> each instruction </a:t>
            </a:r>
            <a:r>
              <a:rPr lang="en-US" i="1" dirty="0"/>
              <a:t>I </a:t>
            </a:r>
            <a:r>
              <a:rPr lang="en-US" dirty="0"/>
              <a:t>in reverse order from B's end:</a:t>
            </a:r>
          </a:p>
          <a:p>
            <a:pPr marL="457200" lvl="1" indent="0">
              <a:spcAft>
                <a:spcPts val="0"/>
              </a:spcAft>
              <a:buNone/>
            </a:pPr>
            <a:r>
              <a:rPr lang="en-US" dirty="0"/>
              <a:t>              </a:t>
            </a:r>
            <a:r>
              <a:rPr lang="en-US" b="1" dirty="0"/>
              <a:t>let</a:t>
            </a:r>
            <a:r>
              <a:rPr lang="en-US" dirty="0"/>
              <a:t> </a:t>
            </a:r>
            <a:r>
              <a:rPr lang="en-US" i="1" dirty="0"/>
              <a:t>I</a:t>
            </a:r>
            <a:r>
              <a:rPr lang="en-US" dirty="0"/>
              <a:t> ≡ 'x = y </a:t>
            </a:r>
            <a:r>
              <a:rPr lang="en-US" dirty="0">
                <a:sym typeface="Symbol" panose="05050102010706020507" pitchFamily="18" charset="2"/>
              </a:rPr>
              <a:t> z'</a:t>
            </a:r>
            <a:endParaRPr lang="en-US" dirty="0"/>
          </a:p>
          <a:p>
            <a:pPr marL="457200" lvl="1" indent="0">
              <a:spcAft>
                <a:spcPts val="0"/>
              </a:spcAft>
              <a:buNone/>
            </a:pPr>
            <a:r>
              <a:rPr lang="en-US" dirty="0"/>
              <a:t>              </a:t>
            </a:r>
            <a:r>
              <a:rPr lang="en-US" b="1" dirty="0"/>
              <a:t>if</a:t>
            </a:r>
            <a:r>
              <a:rPr lang="en-US" dirty="0"/>
              <a:t> </a:t>
            </a:r>
            <a:r>
              <a:rPr lang="en-US" dirty="0" err="1"/>
              <a:t>dst</a:t>
            </a:r>
            <a:r>
              <a:rPr lang="en-US" dirty="0"/>
              <a:t>(I) </a:t>
            </a:r>
            <a:r>
              <a:rPr lang="en-US" dirty="0">
                <a:sym typeface="Symbol" panose="05050102010706020507" pitchFamily="18" charset="2"/>
              </a:rPr>
              <a:t> </a:t>
            </a:r>
            <a:r>
              <a:rPr lang="en-US" dirty="0" err="1">
                <a:sym typeface="Symbol" panose="05050102010706020507" pitchFamily="18" charset="2"/>
              </a:rPr>
              <a:t>liveset</a:t>
            </a:r>
            <a:r>
              <a:rPr lang="en-US" dirty="0">
                <a:sym typeface="Symbol" panose="05050102010706020507" pitchFamily="18" charset="2"/>
              </a:rPr>
              <a:t>:</a:t>
            </a:r>
          </a:p>
          <a:p>
            <a:pPr marL="457200" lvl="1" indent="0">
              <a:spcAft>
                <a:spcPts val="0"/>
              </a:spcAft>
              <a:buNone/>
            </a:pPr>
            <a:r>
              <a:rPr lang="en-US" dirty="0">
                <a:sym typeface="Symbol" panose="05050102010706020507" pitchFamily="18" charset="2"/>
              </a:rPr>
              <a:t>                  </a:t>
            </a:r>
            <a:r>
              <a:rPr lang="en-US" dirty="0" err="1">
                <a:sym typeface="Symbol" panose="05050102010706020507" pitchFamily="18" charset="2"/>
              </a:rPr>
              <a:t>liveset</a:t>
            </a:r>
            <a:r>
              <a:rPr lang="en-US" dirty="0">
                <a:sym typeface="Symbol" panose="05050102010706020507" pitchFamily="18" charset="2"/>
              </a:rPr>
              <a:t> = (</a:t>
            </a:r>
            <a:r>
              <a:rPr lang="en-US" dirty="0" err="1">
                <a:sym typeface="Symbol" panose="05050102010706020507" pitchFamily="18" charset="2"/>
              </a:rPr>
              <a:t>liveset</a:t>
            </a:r>
            <a:r>
              <a:rPr lang="en-US" dirty="0">
                <a:sym typeface="Symbol" panose="05050102010706020507" pitchFamily="18" charset="2"/>
              </a:rPr>
              <a:t> – {x})  {y, z} </a:t>
            </a:r>
          </a:p>
          <a:p>
            <a:pPr marL="457200" lvl="1" indent="0">
              <a:spcAft>
                <a:spcPts val="0"/>
              </a:spcAft>
              <a:buNone/>
            </a:pPr>
            <a:r>
              <a:rPr lang="en-US" dirty="0">
                <a:sym typeface="Symbol" panose="05050102010706020507" pitchFamily="18" charset="2"/>
              </a:rPr>
              <a:t>              </a:t>
            </a:r>
            <a:r>
              <a:rPr lang="en-US" b="1" dirty="0">
                <a:sym typeface="Symbol" panose="05050102010706020507" pitchFamily="18" charset="2"/>
              </a:rPr>
              <a:t>else</a:t>
            </a:r>
          </a:p>
          <a:p>
            <a:pPr marL="457200" lvl="1" indent="0">
              <a:spcAft>
                <a:spcPts val="0"/>
              </a:spcAft>
              <a:buNone/>
            </a:pPr>
            <a:r>
              <a:rPr lang="en-US" dirty="0">
                <a:sym typeface="Symbol" panose="05050102010706020507" pitchFamily="18" charset="2"/>
              </a:rPr>
              <a:t>                 mark </a:t>
            </a:r>
            <a:r>
              <a:rPr lang="en-US" i="1" dirty="0">
                <a:sym typeface="Symbol" panose="05050102010706020507" pitchFamily="18" charset="2"/>
              </a:rPr>
              <a:t>I</a:t>
            </a:r>
            <a:r>
              <a:rPr lang="en-US" dirty="0">
                <a:sym typeface="Symbol" panose="05050102010706020507" pitchFamily="18" charset="2"/>
              </a:rPr>
              <a:t> as 'dead'</a:t>
            </a:r>
          </a:p>
          <a:p>
            <a:pPr marL="0" indent="0"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2400" b="1" dirty="0">
                <a:sym typeface="Symbol" panose="05050102010706020507" pitchFamily="18" charset="2"/>
              </a:rPr>
              <a:t>until</a:t>
            </a:r>
            <a:r>
              <a:rPr lang="en-US" sz="2400" dirty="0">
                <a:sym typeface="Symbol" panose="05050102010706020507" pitchFamily="18" charset="2"/>
              </a:rPr>
              <a:t> no more instructions can be marked 'dead'</a:t>
            </a: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B8910A-DE3C-4311-9188-B1AFFA409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6A442-248E-467A-BE05-064ABD77C0B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9651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7E73CDF-9C10-410A-B35D-3B6FC3EB076C}" type="slidenum">
              <a:rPr lang="en-US" altLang="en-US" sz="1400"/>
              <a:pPr eaLnBrk="1" hangingPunct="1"/>
              <a:t>25</a:t>
            </a:fld>
            <a:endParaRPr lang="en-US" altLang="en-US" sz="1400"/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7"/>
            <a:ext cx="8202312" cy="961256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dirty="0"/>
              <a:t>4. Common Subexpression Elimination</a:t>
            </a:r>
          </a:p>
        </p:txBody>
      </p:sp>
      <p:sp>
        <p:nvSpPr>
          <p:cNvPr id="717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i="1" u="sng" dirty="0"/>
              <a:t>Goal</a:t>
            </a:r>
            <a:r>
              <a:rPr lang="en-US" altLang="en-US" dirty="0"/>
              <a:t>: to detect and eliminate repeated computations of the same expression.</a:t>
            </a:r>
          </a:p>
          <a:p>
            <a:pPr eaLnBrk="1" hangingPunct="1"/>
            <a:r>
              <a:rPr lang="en-US" altLang="en-US" dirty="0"/>
              <a:t>Can be done at two different levels:</a:t>
            </a:r>
          </a:p>
          <a:p>
            <a:pPr lvl="1" eaLnBrk="1" hangingPunct="1"/>
            <a:r>
              <a:rPr lang="en-US" altLang="en-US" dirty="0"/>
              <a:t>Local CSE:</a:t>
            </a:r>
          </a:p>
          <a:p>
            <a:pPr lvl="2" eaLnBrk="1" hangingPunct="1">
              <a:spcAft>
                <a:spcPts val="1200"/>
              </a:spcAft>
            </a:pPr>
            <a:r>
              <a:rPr lang="en-US" altLang="en-US" dirty="0"/>
              <a:t>scope limited to a single basic block</a:t>
            </a:r>
          </a:p>
          <a:p>
            <a:pPr lvl="1" eaLnBrk="1" hangingPunct="1"/>
            <a:r>
              <a:rPr lang="en-US" altLang="en-US" dirty="0"/>
              <a:t>Global CSE:</a:t>
            </a:r>
          </a:p>
          <a:p>
            <a:pPr lvl="2" eaLnBrk="1" hangingPunct="1"/>
            <a:r>
              <a:rPr lang="en-US" altLang="en-US" dirty="0"/>
              <a:t>applies across basic block boundaries</a:t>
            </a:r>
          </a:p>
          <a:p>
            <a:pPr lvl="2" eaLnBrk="1" hangingPunct="1"/>
            <a:r>
              <a:rPr lang="en-US" altLang="en-US" dirty="0"/>
              <a:t>uses </a:t>
            </a:r>
            <a:r>
              <a:rPr lang="en-US" altLang="en-US" i="1" dirty="0"/>
              <a:t>available expressions</a:t>
            </a:r>
            <a:r>
              <a:rPr lang="en-US" altLang="en-US" dirty="0"/>
              <a:t> analysis.</a:t>
            </a:r>
          </a:p>
        </p:txBody>
      </p:sp>
    </p:spTree>
    <p:extLst>
      <p:ext uri="{BB962C8B-B14F-4D97-AF65-F5344CB8AC3E}">
        <p14:creationId xmlns:p14="http://schemas.microsoft.com/office/powerpoint/2010/main" val="5549741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B0B3AA7-7C86-40AB-AAA4-6D2C5C19C8D2}" type="slidenum">
              <a:rPr lang="en-US" altLang="en-US" sz="1400"/>
              <a:pPr eaLnBrk="1" hangingPunct="1"/>
              <a:t>26</a:t>
            </a:fld>
            <a:endParaRPr lang="en-US" altLang="en-US" sz="1400"/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>
          <a:xfrm>
            <a:off x="630936" y="365760"/>
            <a:ext cx="8229600" cy="8382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/>
              <a:t>Global Common Subexpression Elimination</a:t>
            </a:r>
          </a:p>
        </p:txBody>
      </p:sp>
      <p:sp>
        <p:nvSpPr>
          <p:cNvPr id="819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295400"/>
            <a:ext cx="3810000" cy="4830763"/>
          </a:xfrm>
        </p:spPr>
        <p:txBody>
          <a:bodyPr/>
          <a:lstStyle/>
          <a:p>
            <a:pPr eaLnBrk="1" hangingPunct="1">
              <a:buFontTx/>
              <a:buNone/>
            </a:pPr>
            <a:endParaRPr lang="en-US" altLang="en-US" sz="2400"/>
          </a:p>
          <a:p>
            <a:pPr eaLnBrk="1" hangingPunct="1">
              <a:buFontTx/>
              <a:buNone/>
            </a:pPr>
            <a:endParaRPr lang="en-US" altLang="en-US" sz="2400"/>
          </a:p>
          <a:p>
            <a:pPr eaLnBrk="1" hangingPunct="1">
              <a:buFontTx/>
              <a:buNone/>
            </a:pPr>
            <a:r>
              <a:rPr lang="en-US" altLang="en-US" sz="2400"/>
              <a:t>Uses available expression information to identify common subexpressions</a:t>
            </a:r>
          </a:p>
          <a:p>
            <a:pPr eaLnBrk="1" hangingPunct="1">
              <a:buFontTx/>
              <a:buNone/>
            </a:pPr>
            <a:endParaRPr lang="en-US" altLang="en-US" sz="2400"/>
          </a:p>
        </p:txBody>
      </p:sp>
      <p:pic>
        <p:nvPicPr>
          <p:cNvPr id="8198" name="Picture 7" descr="gcse0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419600" y="1981200"/>
            <a:ext cx="4259263" cy="3613150"/>
          </a:xfrm>
          <a:noFill/>
        </p:spPr>
      </p:pic>
    </p:spTree>
    <p:extLst>
      <p:ext uri="{BB962C8B-B14F-4D97-AF65-F5344CB8AC3E}">
        <p14:creationId xmlns:p14="http://schemas.microsoft.com/office/powerpoint/2010/main" val="24726463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03F547D-063E-4FE5-9F34-14EA7901140C}" type="slidenum">
              <a:rPr lang="en-US" altLang="en-US" sz="1400"/>
              <a:pPr eaLnBrk="1" hangingPunct="1"/>
              <a:t>27</a:t>
            </a:fld>
            <a:endParaRPr lang="en-US" altLang="en-US" sz="1400"/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Global CSE: Algorithm</a:t>
            </a:r>
          </a:p>
        </p:txBody>
      </p:sp>
      <p:sp>
        <p:nvSpPr>
          <p:cNvPr id="922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533400" indent="-533400" eaLnBrk="1" hangingPunct="1">
              <a:lnSpc>
                <a:spcPct val="90000"/>
              </a:lnSpc>
            </a:pPr>
            <a:r>
              <a:rPr lang="en-US" altLang="en-US"/>
              <a:t>Compute available expressions for each block.</a:t>
            </a:r>
          </a:p>
          <a:p>
            <a:pPr marL="533400" indent="-533400" eaLnBrk="1" hangingPunct="1">
              <a:lnSpc>
                <a:spcPct val="90000"/>
              </a:lnSpc>
            </a:pPr>
            <a:r>
              <a:rPr lang="en-US" altLang="en-US"/>
              <a:t>Process each block B as follows:</a:t>
            </a:r>
          </a:p>
          <a:p>
            <a:pPr marL="914400" lvl="1" indent="-457200" eaLnBrk="1" hangingPunct="1">
              <a:lnSpc>
                <a:spcPct val="90000"/>
              </a:lnSpc>
              <a:buFontTx/>
              <a:buChar char="•"/>
            </a:pPr>
            <a:r>
              <a:rPr lang="en-US" altLang="en-US"/>
              <a:t>for each instruction </a:t>
            </a:r>
            <a:r>
              <a:rPr lang="en-US" altLang="en-US" i="1"/>
              <a:t>I</a:t>
            </a:r>
            <a:r>
              <a:rPr lang="en-US" altLang="en-US"/>
              <a:t> </a:t>
            </a:r>
            <a:r>
              <a:rPr lang="en-US" altLang="en-US">
                <a:sym typeface="Symbol" panose="05050102010706020507" pitchFamily="18" charset="2"/>
              </a:rPr>
              <a:t> ‘x = y  z’ where ‘y  z’ is available immediately before </a:t>
            </a:r>
            <a:r>
              <a:rPr lang="en-US" altLang="en-US" i="1">
                <a:sym typeface="Symbol" panose="05050102010706020507" pitchFamily="18" charset="2"/>
              </a:rPr>
              <a:t>I</a:t>
            </a:r>
            <a:r>
              <a:rPr lang="en-US" altLang="en-US">
                <a:sym typeface="Symbol" panose="05050102010706020507" pitchFamily="18" charset="2"/>
              </a:rPr>
              <a:t>, do:</a:t>
            </a:r>
          </a:p>
          <a:p>
            <a:pPr marL="1295400" lvl="2" indent="-381000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en-US">
                <a:sym typeface="Symbol" panose="05050102010706020507" pitchFamily="18" charset="2"/>
              </a:rPr>
              <a:t>find the evaluations of ‘y  z’ that reach I:</a:t>
            </a:r>
          </a:p>
          <a:p>
            <a:pPr marL="1714500" lvl="3" indent="-342900" eaLnBrk="1" hangingPunct="1">
              <a:lnSpc>
                <a:spcPct val="90000"/>
              </a:lnSpc>
              <a:buFontTx/>
              <a:buNone/>
            </a:pPr>
            <a:r>
              <a:rPr lang="en-US" altLang="en-US" i="1">
                <a:sym typeface="Symbol" panose="05050102010706020507" pitchFamily="18" charset="2"/>
              </a:rPr>
              <a:t>     traverse B, and then the control flow edges, backwards, not going beyond any block that evaluates ‘y  z’.</a:t>
            </a:r>
          </a:p>
          <a:p>
            <a:pPr marL="1295400" lvl="2" indent="-381000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en-US">
                <a:sym typeface="Symbol" panose="05050102010706020507" pitchFamily="18" charset="2"/>
              </a:rPr>
              <a:t>create a new variable u.</a:t>
            </a:r>
          </a:p>
          <a:p>
            <a:pPr marL="1295400" lvl="2" indent="-381000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en-US">
                <a:sym typeface="Symbol" panose="05050102010706020507" pitchFamily="18" charset="2"/>
              </a:rPr>
              <a:t>replace each instruction ‘w = y  z’ found in (1) by the following:</a:t>
            </a:r>
          </a:p>
          <a:p>
            <a:pPr marL="2171700" lvl="4" indent="-342900" eaLnBrk="1" hangingPunct="1">
              <a:lnSpc>
                <a:spcPct val="90000"/>
              </a:lnSpc>
              <a:buFontTx/>
              <a:buNone/>
            </a:pPr>
            <a:r>
              <a:rPr lang="en-US" altLang="en-US">
                <a:sym typeface="Symbol" panose="05050102010706020507" pitchFamily="18" charset="2"/>
              </a:rPr>
              <a:t>u = y  z</a:t>
            </a:r>
          </a:p>
          <a:p>
            <a:pPr marL="2171700" lvl="4" indent="-342900" eaLnBrk="1" hangingPunct="1">
              <a:lnSpc>
                <a:spcPct val="90000"/>
              </a:lnSpc>
              <a:buFontTx/>
              <a:buNone/>
            </a:pPr>
            <a:r>
              <a:rPr lang="en-US" altLang="en-US">
                <a:sym typeface="Symbol" panose="05050102010706020507" pitchFamily="18" charset="2"/>
              </a:rPr>
              <a:t>w = u</a:t>
            </a:r>
          </a:p>
          <a:p>
            <a:pPr marL="1295400" lvl="2" indent="-381000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en-US">
                <a:sym typeface="Symbol" panose="05050102010706020507" pitchFamily="18" charset="2"/>
              </a:rPr>
              <a:t>replace instruction </a:t>
            </a:r>
            <a:r>
              <a:rPr lang="en-US" altLang="en-US" i="1">
                <a:sym typeface="Symbol" panose="05050102010706020507" pitchFamily="18" charset="2"/>
              </a:rPr>
              <a:t>I</a:t>
            </a:r>
            <a:r>
              <a:rPr lang="en-US" altLang="en-US">
                <a:sym typeface="Symbol" panose="05050102010706020507" pitchFamily="18" charset="2"/>
              </a:rPr>
              <a:t> by ‘x = u’.</a:t>
            </a:r>
          </a:p>
          <a:p>
            <a:pPr marL="1295400" lvl="2" indent="-381000" eaLnBrk="1" hangingPunct="1">
              <a:lnSpc>
                <a:spcPct val="90000"/>
              </a:lnSpc>
              <a:buFontTx/>
              <a:buAutoNum type="arabicPeriod"/>
            </a:pPr>
            <a:endParaRPr lang="en-US" altLang="en-US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9402375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C8CBFEC-2A3D-431F-A10A-77E88F2CB4A4}" type="slidenum">
              <a:rPr lang="en-US" altLang="en-US" sz="1400"/>
              <a:pPr eaLnBrk="1" hangingPunct="1"/>
              <a:t>28</a:t>
            </a:fld>
            <a:endParaRPr lang="en-US" altLang="en-US" sz="1400"/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Comments on Global CSE</a:t>
            </a:r>
          </a:p>
        </p:txBody>
      </p:sp>
      <p:sp>
        <p:nvSpPr>
          <p:cNvPr id="1024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 dirty="0">
                <a:sym typeface="Symbol" panose="05050102010706020507" pitchFamily="18" charset="2"/>
              </a:rPr>
              <a:t>For “lightweight” expressions (e.g., ‘</a:t>
            </a:r>
            <a:r>
              <a:rPr lang="en-US" altLang="en-US" sz="2400" b="1" dirty="0">
                <a:latin typeface="Courier New" panose="02070309020205020404" pitchFamily="49" charset="0"/>
                <a:sym typeface="Symbol" panose="05050102010706020507" pitchFamily="18" charset="2"/>
              </a:rPr>
              <a:t>*p</a:t>
            </a:r>
            <a:r>
              <a:rPr lang="en-US" altLang="en-US" sz="2400" dirty="0">
                <a:sym typeface="Symbol" panose="05050102010706020507" pitchFamily="18" charset="2"/>
              </a:rPr>
              <a:t>’), CSE may be profitable only if the expression can be kept in a register. </a:t>
            </a:r>
          </a:p>
          <a:p>
            <a:pPr lvl="1" eaLnBrk="1" hangingPunct="1">
              <a:buFontTx/>
              <a:buNone/>
            </a:pPr>
            <a:r>
              <a:rPr lang="en-US" altLang="en-US" sz="2000" i="1" dirty="0">
                <a:solidFill>
                  <a:schemeClr val="hlink"/>
                </a:solidFill>
                <a:sym typeface="Symbol" panose="05050102010706020507" pitchFamily="18" charset="2"/>
              </a:rPr>
              <a:t>But this means that the register is unavailable for other uses.</a:t>
            </a:r>
          </a:p>
          <a:p>
            <a:pPr lvl="1" eaLnBrk="1" hangingPunct="1">
              <a:buFontTx/>
              <a:buNone/>
            </a:pPr>
            <a:endParaRPr lang="en-US" altLang="en-US" sz="2000" i="1" dirty="0">
              <a:solidFill>
                <a:schemeClr val="hlink"/>
              </a:solidFill>
              <a:sym typeface="Symbol" panose="05050102010706020507" pitchFamily="18" charset="2"/>
            </a:endParaRPr>
          </a:p>
          <a:p>
            <a:pPr eaLnBrk="1" hangingPunct="1"/>
            <a:r>
              <a:rPr lang="en-US" altLang="en-US" sz="2400" dirty="0">
                <a:sym typeface="Symbol" panose="05050102010706020507" pitchFamily="18" charset="2"/>
              </a:rPr>
              <a:t>The algorithm given will miss the fact that ‘t1*4’ and ‘t3*4’ have the same value in</a:t>
            </a:r>
          </a:p>
          <a:p>
            <a:pPr lvl="2" eaLnBrk="1" hangingPunct="1">
              <a:buFontTx/>
              <a:buNone/>
            </a:pPr>
            <a:r>
              <a:rPr lang="en-US" altLang="en-US" sz="1800" dirty="0">
                <a:sym typeface="Symbol" panose="05050102010706020507" pitchFamily="18" charset="2"/>
              </a:rPr>
              <a:t>t1 = </a:t>
            </a:r>
            <a:r>
              <a:rPr lang="en-US" altLang="en-US" sz="1800" dirty="0" err="1">
                <a:sym typeface="Symbol" panose="05050102010706020507" pitchFamily="18" charset="2"/>
              </a:rPr>
              <a:t>x+y</a:t>
            </a:r>
            <a:endParaRPr lang="en-US" altLang="en-US" sz="1800" dirty="0">
              <a:sym typeface="Symbol" panose="05050102010706020507" pitchFamily="18" charset="2"/>
            </a:endParaRPr>
          </a:p>
          <a:p>
            <a:pPr lvl="2" eaLnBrk="1" hangingPunct="1">
              <a:buFontTx/>
              <a:buNone/>
            </a:pPr>
            <a:r>
              <a:rPr lang="en-US" altLang="en-US" sz="1800" dirty="0">
                <a:sym typeface="Symbol" panose="05050102010706020507" pitchFamily="18" charset="2"/>
              </a:rPr>
              <a:t>t2 = t1*4</a:t>
            </a:r>
          </a:p>
          <a:p>
            <a:pPr lvl="2" eaLnBrk="1" hangingPunct="1">
              <a:buFontTx/>
              <a:buNone/>
            </a:pPr>
            <a:r>
              <a:rPr lang="en-US" altLang="en-US" sz="1800" dirty="0">
                <a:sym typeface="Symbol" panose="05050102010706020507" pitchFamily="18" charset="2"/>
              </a:rPr>
              <a:t>t3 = </a:t>
            </a:r>
            <a:r>
              <a:rPr lang="en-US" altLang="en-US" sz="1800" dirty="0" err="1">
                <a:sym typeface="Symbol" panose="05050102010706020507" pitchFamily="18" charset="2"/>
              </a:rPr>
              <a:t>x+y</a:t>
            </a:r>
            <a:endParaRPr lang="en-US" altLang="en-US" sz="1800" dirty="0">
              <a:sym typeface="Symbol" panose="05050102010706020507" pitchFamily="18" charset="2"/>
            </a:endParaRPr>
          </a:p>
          <a:p>
            <a:pPr lvl="2" eaLnBrk="1" hangingPunct="1">
              <a:buFontTx/>
              <a:buNone/>
            </a:pPr>
            <a:r>
              <a:rPr lang="en-US" altLang="en-US" sz="1800" dirty="0">
                <a:sym typeface="Symbol" panose="05050102010706020507" pitchFamily="18" charset="2"/>
              </a:rPr>
              <a:t>t4 = t3*4</a:t>
            </a:r>
          </a:p>
          <a:p>
            <a:pPr lvl="1" eaLnBrk="1" hangingPunct="1">
              <a:buFontTx/>
              <a:buNone/>
            </a:pPr>
            <a:r>
              <a:rPr lang="en-US" altLang="en-US" dirty="0">
                <a:sym typeface="Symbol" panose="05050102010706020507" pitchFamily="18" charset="2"/>
              </a:rPr>
              <a:t>This can be handled by iterative applications of global CSE + </a:t>
            </a:r>
            <a:r>
              <a:rPr lang="en-US" altLang="en-US" i="1" dirty="0">
                <a:sym typeface="Symbol" panose="05050102010706020507" pitchFamily="18" charset="2"/>
              </a:rPr>
              <a:t>copy propagation.</a:t>
            </a:r>
            <a:endParaRPr lang="en-US" altLang="en-US" sz="2000" dirty="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898451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3E14A79-A39C-41CC-A03C-A6F56FB178F5}" type="slidenum">
              <a:rPr lang="en-US" altLang="en-US" sz="1400"/>
              <a:pPr eaLnBrk="1" hangingPunct="1"/>
              <a:t>3</a:t>
            </a:fld>
            <a:endParaRPr lang="en-US" altLang="en-US" sz="1400"/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Code Optimizer Organization</a:t>
            </a:r>
          </a:p>
        </p:txBody>
      </p:sp>
      <p:pic>
        <p:nvPicPr>
          <p:cNvPr id="4102" name="Picture 4" descr="codeoptor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371600"/>
            <a:ext cx="4589463" cy="454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45841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B8755B2-DDCF-4D8D-B953-B72DA8C5E032}" type="slidenum">
              <a:rPr lang="en-US" altLang="en-US" sz="1400"/>
              <a:pPr eaLnBrk="1" hangingPunct="1"/>
              <a:t>4</a:t>
            </a:fld>
            <a:endParaRPr lang="en-US" altLang="en-US" sz="1400"/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Code Optimization: Basic Requirements</a:t>
            </a:r>
          </a:p>
        </p:txBody>
      </p:sp>
      <p:sp>
        <p:nvSpPr>
          <p:cNvPr id="512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b="1" i="1" u="sng"/>
              <a:t>Fundamental Requirement</a:t>
            </a:r>
            <a:r>
              <a:rPr lang="en-US" altLang="en-US"/>
              <a:t>: safety.</a:t>
            </a:r>
          </a:p>
          <a:p>
            <a:pPr lvl="1" eaLnBrk="1" hangingPunct="1">
              <a:buFontTx/>
              <a:buNone/>
            </a:pPr>
            <a:r>
              <a:rPr lang="en-US" altLang="en-US"/>
              <a:t> </a:t>
            </a:r>
            <a:r>
              <a:rPr lang="en-US" altLang="en-US">
                <a:solidFill>
                  <a:srgbClr val="0000FF"/>
                </a:solidFill>
              </a:rPr>
              <a:t>The “observable behavior” of the program (i.e., the output computed for any given input) must not change.</a:t>
            </a:r>
          </a:p>
          <a:p>
            <a:pPr eaLnBrk="1" hangingPunct="1"/>
            <a:r>
              <a:rPr lang="en-US" altLang="en-US"/>
              <a:t>Program analyses must be correspondingly safe.</a:t>
            </a:r>
          </a:p>
          <a:p>
            <a:pPr lvl="1" eaLnBrk="1" hangingPunct="1"/>
            <a:r>
              <a:rPr lang="en-US" altLang="en-US"/>
              <a:t>most runtime properties of a program are statically undecidable.</a:t>
            </a:r>
          </a:p>
          <a:p>
            <a:pPr lvl="1" eaLnBrk="1" hangingPunct="1"/>
            <a:r>
              <a:rPr lang="en-US" altLang="en-US"/>
              <a:t>static program analyses are (necessarily) imprecise. </a:t>
            </a:r>
          </a:p>
          <a:p>
            <a:pPr lvl="1" eaLnBrk="1" hangingPunct="1"/>
            <a:r>
              <a:rPr lang="en-US" altLang="en-US"/>
              <a:t>any imprecision </a:t>
            </a:r>
            <a:r>
              <a:rPr lang="en-US" altLang="en-US" i="1"/>
              <a:t>must</a:t>
            </a:r>
            <a:r>
              <a:rPr lang="en-US" altLang="en-US"/>
              <a:t> be in the direction of safety.</a:t>
            </a:r>
          </a:p>
        </p:txBody>
      </p:sp>
    </p:spTree>
    <p:extLst>
      <p:ext uri="{BB962C8B-B14F-4D97-AF65-F5344CB8AC3E}">
        <p14:creationId xmlns:p14="http://schemas.microsoft.com/office/powerpoint/2010/main" val="21885511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45B53AB-6A07-4504-BBA3-FC702A6C0995}" type="slidenum">
              <a:rPr lang="en-US" altLang="en-US" sz="1400"/>
              <a:pPr eaLnBrk="1" hangingPunct="1"/>
              <a:t>5</a:t>
            </a:fld>
            <a:endParaRPr lang="en-US" altLang="en-US" sz="1400"/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Some Important Optimizations</a:t>
            </a:r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 dirty="0"/>
              <a:t>Peephole optimization: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altLang="en-US" dirty="0"/>
              <a:t>simple pattern-matching based transformations to improve common code sequences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 dirty="0"/>
              <a:t>Loop transformations: </a:t>
            </a:r>
          </a:p>
          <a:p>
            <a:pPr lvl="1" eaLnBrk="1" hangingPunct="1">
              <a:lnSpc>
                <a:spcPct val="90000"/>
              </a:lnSpc>
              <a:spcAft>
                <a:spcPts val="0"/>
              </a:spcAft>
            </a:pPr>
            <a:r>
              <a:rPr lang="en-US" altLang="en-US" dirty="0"/>
              <a:t>reduces the number/cost of instructions within loops. E.g.: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dirty="0"/>
              <a:t>invariant code motion out of loops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dirty="0"/>
              <a:t>induction variable elimination</a:t>
            </a:r>
          </a:p>
          <a:p>
            <a:pPr lvl="2" eaLnBrk="1" hangingPunct="1">
              <a:lnSpc>
                <a:spcPct val="90000"/>
              </a:lnSpc>
              <a:spcAft>
                <a:spcPts val="1200"/>
              </a:spcAft>
            </a:pPr>
            <a:r>
              <a:rPr lang="en-US" altLang="en-US" dirty="0"/>
              <a:t>loop unrolling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 dirty="0"/>
              <a:t>Function-preserving transformations:</a:t>
            </a:r>
          </a:p>
          <a:p>
            <a:pPr lvl="1" eaLnBrk="1" hangingPunct="1">
              <a:lnSpc>
                <a:spcPct val="90000"/>
              </a:lnSpc>
              <a:spcAft>
                <a:spcPts val="0"/>
              </a:spcAft>
            </a:pPr>
            <a:r>
              <a:rPr lang="en-US" altLang="en-US" dirty="0"/>
              <a:t>reduces unnecessary computations, but not aimed specifically at loops.  E.g.: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dirty="0"/>
              <a:t>common subexpression elimination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dirty="0"/>
              <a:t>copy propagation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dirty="0"/>
              <a:t>dead/unreachable code elimination</a:t>
            </a:r>
          </a:p>
        </p:txBody>
      </p:sp>
    </p:spTree>
    <p:extLst>
      <p:ext uri="{BB962C8B-B14F-4D97-AF65-F5344CB8AC3E}">
        <p14:creationId xmlns:p14="http://schemas.microsoft.com/office/powerpoint/2010/main" val="20421252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63AD6-2F70-4D59-B598-CE1C0881F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Peephole 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12A605-FC82-4B49-BDDC-A011D8E896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16818"/>
            <a:ext cx="7886700" cy="461655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Basic idea: </a:t>
            </a:r>
          </a:p>
          <a:p>
            <a:pPr lvl="1"/>
            <a:r>
              <a:rPr lang="en-US" dirty="0"/>
              <a:t>examine the instruction sequence for simple short patterns that can be replaced by equivalent but more efficient patterns</a:t>
            </a:r>
          </a:p>
          <a:p>
            <a:pPr lvl="1"/>
            <a:r>
              <a:rPr lang="en-US" dirty="0"/>
              <a:t>the patterns correspond to commonly </a:t>
            </a:r>
            <a:r>
              <a:rPr lang="en-US" dirty="0" err="1"/>
              <a:t>occuring</a:t>
            </a:r>
            <a:r>
              <a:rPr lang="en-US" dirty="0"/>
              <a:t> instruction sequences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4F1E8F-A89E-4284-98B6-3F6D9B0B2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6A442-248E-467A-BE05-064ABD77C0B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9541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63AD6-2F70-4D59-B598-CE1C0881F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Peephole Optimization: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4F1E8F-A89E-4284-98B6-3F6D9B0B2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6A442-248E-467A-BE05-064ABD77C0B8}" type="slidenum">
              <a:rPr lang="en-US" smtClean="0"/>
              <a:t>7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69BB37-CA7B-46BD-BD16-1623B2D4373B}"/>
              </a:ext>
            </a:extLst>
          </p:cNvPr>
          <p:cNvSpPr txBox="1"/>
          <p:nvPr/>
        </p:nvSpPr>
        <p:spPr>
          <a:xfrm>
            <a:off x="1387343" y="1447055"/>
            <a:ext cx="2409634" cy="46166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enter copy   </a:t>
            </a:r>
          </a:p>
          <a:p>
            <a:r>
              <a:rPr lang="en-US" sz="1400" dirty="0"/>
              <a:t>tmp$0 := 0   </a:t>
            </a:r>
          </a:p>
          <a:p>
            <a:r>
              <a:rPr lang="en-US" sz="1400" dirty="0" err="1"/>
              <a:t>i</a:t>
            </a:r>
            <a:r>
              <a:rPr lang="en-US" sz="1400" dirty="0"/>
              <a:t> := tmp$0   </a:t>
            </a:r>
          </a:p>
          <a:p>
            <a:r>
              <a:rPr lang="en-US" sz="1400" dirty="0"/>
              <a:t>tmp$1 := 0   </a:t>
            </a:r>
          </a:p>
          <a:p>
            <a:r>
              <a:rPr lang="en-US" sz="1400" dirty="0" err="1"/>
              <a:t>i</a:t>
            </a:r>
            <a:r>
              <a:rPr lang="en-US" sz="1400" dirty="0"/>
              <a:t> := tmp$1   </a:t>
            </a:r>
          </a:p>
          <a:p>
            <a:r>
              <a:rPr lang="en-US" sz="1400" dirty="0"/>
              <a:t>label Lbl0   </a:t>
            </a:r>
          </a:p>
          <a:p>
            <a:r>
              <a:rPr lang="en-US" sz="1400" dirty="0"/>
              <a:t>tmp$2 := a   </a:t>
            </a:r>
          </a:p>
          <a:p>
            <a:r>
              <a:rPr lang="en-US" sz="1400" dirty="0"/>
              <a:t>tmp$3 := </a:t>
            </a:r>
            <a:r>
              <a:rPr lang="en-US" sz="1400" dirty="0" err="1"/>
              <a:t>i</a:t>
            </a:r>
            <a:r>
              <a:rPr lang="en-US" sz="1400" dirty="0"/>
              <a:t> * 1   </a:t>
            </a:r>
          </a:p>
          <a:p>
            <a:r>
              <a:rPr lang="en-US" sz="1400" dirty="0"/>
              <a:t>tmp$2 := tmp$2 + tmp$3   </a:t>
            </a:r>
          </a:p>
          <a:p>
            <a:r>
              <a:rPr lang="en-US" sz="1400" dirty="0"/>
              <a:t>tmp$4 := </a:t>
            </a:r>
            <a:r>
              <a:rPr lang="en-US" sz="1400" dirty="0" err="1"/>
              <a:t>deref</a:t>
            </a:r>
            <a:r>
              <a:rPr lang="en-US" sz="1400" dirty="0"/>
              <a:t>(tmp$2)   </a:t>
            </a:r>
          </a:p>
          <a:p>
            <a:r>
              <a:rPr lang="en-US" sz="1400" dirty="0"/>
              <a:t>tmp$5 := 0   </a:t>
            </a:r>
          </a:p>
          <a:p>
            <a:r>
              <a:rPr lang="en-US" sz="1400" dirty="0"/>
              <a:t>if tmp$4 &gt; tmp$5 </a:t>
            </a:r>
            <a:r>
              <a:rPr lang="en-US" sz="1400" dirty="0" err="1"/>
              <a:t>goto</a:t>
            </a:r>
            <a:r>
              <a:rPr lang="en-US" sz="1400" dirty="0"/>
              <a:t> Lbl1   </a:t>
            </a:r>
          </a:p>
          <a:p>
            <a:r>
              <a:rPr lang="en-US" sz="1400" dirty="0" err="1"/>
              <a:t>goto</a:t>
            </a:r>
            <a:r>
              <a:rPr lang="en-US" sz="1400" dirty="0"/>
              <a:t> Lbl2   </a:t>
            </a:r>
          </a:p>
          <a:p>
            <a:r>
              <a:rPr lang="en-US" sz="1400" dirty="0"/>
              <a:t>label Lbl1   </a:t>
            </a:r>
          </a:p>
          <a:p>
            <a:r>
              <a:rPr lang="en-US" sz="1400" dirty="0"/>
              <a:t>tmp$8 := b   </a:t>
            </a:r>
          </a:p>
          <a:p>
            <a:r>
              <a:rPr lang="en-US" sz="1400" dirty="0"/>
              <a:t>tmp$9 := </a:t>
            </a:r>
            <a:r>
              <a:rPr lang="en-US" sz="1400" dirty="0" err="1"/>
              <a:t>i</a:t>
            </a:r>
            <a:r>
              <a:rPr lang="en-US" sz="1400" dirty="0"/>
              <a:t> * 1   </a:t>
            </a:r>
          </a:p>
          <a:p>
            <a:r>
              <a:rPr lang="en-US" sz="1400" dirty="0"/>
              <a:t>tmp$8 := tmp$8 + tmp$9   </a:t>
            </a:r>
          </a:p>
          <a:p>
            <a:r>
              <a:rPr lang="en-US" sz="1400" dirty="0"/>
              <a:t>tmp$10 := a   </a:t>
            </a:r>
          </a:p>
          <a:p>
            <a:r>
              <a:rPr lang="en-US" sz="1400" dirty="0"/>
              <a:t>tmp$11 := </a:t>
            </a:r>
            <a:r>
              <a:rPr lang="en-US" sz="1400" dirty="0" err="1"/>
              <a:t>i</a:t>
            </a:r>
            <a:r>
              <a:rPr lang="en-US" sz="1400" dirty="0"/>
              <a:t> * 1   </a:t>
            </a:r>
          </a:p>
          <a:p>
            <a:r>
              <a:rPr lang="en-US" sz="1400" dirty="0"/>
              <a:t>tmp$10 := tmp$10 + tmp$11   </a:t>
            </a:r>
          </a:p>
          <a:p>
            <a:r>
              <a:rPr lang="en-US" sz="1400" dirty="0"/>
              <a:t>...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A9FEF51-788B-4E6B-A3B7-421CE34C49E0}"/>
              </a:ext>
            </a:extLst>
          </p:cNvPr>
          <p:cNvSpPr txBox="1"/>
          <p:nvPr/>
        </p:nvSpPr>
        <p:spPr>
          <a:xfrm>
            <a:off x="4374292" y="1447055"/>
            <a:ext cx="4314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Do you see any patterns we could optimize?</a:t>
            </a:r>
          </a:p>
        </p:txBody>
      </p:sp>
    </p:spTree>
    <p:extLst>
      <p:ext uri="{BB962C8B-B14F-4D97-AF65-F5344CB8AC3E}">
        <p14:creationId xmlns:p14="http://schemas.microsoft.com/office/powerpoint/2010/main" val="4970941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63AD6-2F70-4D59-B598-CE1C0881F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Peephole Optimization: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4F1E8F-A89E-4284-98B6-3F6D9B0B2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6A442-248E-467A-BE05-064ABD77C0B8}" type="slidenum">
              <a:rPr lang="en-US" smtClean="0"/>
              <a:t>8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69BB37-CA7B-46BD-BD16-1623B2D4373B}"/>
              </a:ext>
            </a:extLst>
          </p:cNvPr>
          <p:cNvSpPr txBox="1"/>
          <p:nvPr/>
        </p:nvSpPr>
        <p:spPr>
          <a:xfrm>
            <a:off x="1387343" y="1447055"/>
            <a:ext cx="2409634" cy="46166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enter copy   </a:t>
            </a:r>
          </a:p>
          <a:p>
            <a:r>
              <a:rPr lang="en-US" sz="1400" dirty="0"/>
              <a:t>tmp$0 := 0   </a:t>
            </a:r>
          </a:p>
          <a:p>
            <a:r>
              <a:rPr lang="en-US" sz="1400" dirty="0" err="1"/>
              <a:t>i</a:t>
            </a:r>
            <a:r>
              <a:rPr lang="en-US" sz="1400" dirty="0"/>
              <a:t> := tmp$0   </a:t>
            </a:r>
          </a:p>
          <a:p>
            <a:r>
              <a:rPr lang="en-US" sz="1400" dirty="0"/>
              <a:t>tmp$1 := 0   </a:t>
            </a:r>
          </a:p>
          <a:p>
            <a:r>
              <a:rPr lang="en-US" sz="1400" dirty="0" err="1"/>
              <a:t>i</a:t>
            </a:r>
            <a:r>
              <a:rPr lang="en-US" sz="1400" dirty="0"/>
              <a:t> := tmp$1   </a:t>
            </a:r>
          </a:p>
          <a:p>
            <a:r>
              <a:rPr lang="en-US" sz="1400" dirty="0"/>
              <a:t>label Lbl0   </a:t>
            </a:r>
          </a:p>
          <a:p>
            <a:r>
              <a:rPr lang="en-US" sz="1400" dirty="0"/>
              <a:t>tmp$2 := a   </a:t>
            </a:r>
          </a:p>
          <a:p>
            <a:r>
              <a:rPr lang="en-US" sz="1400" dirty="0"/>
              <a:t>tmp$3 := </a:t>
            </a:r>
            <a:r>
              <a:rPr lang="en-US" sz="1400" dirty="0" err="1"/>
              <a:t>i</a:t>
            </a:r>
            <a:r>
              <a:rPr lang="en-US" sz="1400" dirty="0"/>
              <a:t> * 1   </a:t>
            </a:r>
          </a:p>
          <a:p>
            <a:r>
              <a:rPr lang="en-US" sz="1400" dirty="0"/>
              <a:t>tmp$2 := tmp$2 + tmp$3   </a:t>
            </a:r>
          </a:p>
          <a:p>
            <a:r>
              <a:rPr lang="en-US" sz="1400" dirty="0"/>
              <a:t>tmp$4 := </a:t>
            </a:r>
            <a:r>
              <a:rPr lang="en-US" sz="1400" dirty="0" err="1"/>
              <a:t>deref</a:t>
            </a:r>
            <a:r>
              <a:rPr lang="en-US" sz="1400" dirty="0"/>
              <a:t>(tmp$2)   </a:t>
            </a:r>
          </a:p>
          <a:p>
            <a:r>
              <a:rPr lang="en-US" sz="1400" dirty="0"/>
              <a:t>tmp$5 := 0   </a:t>
            </a:r>
          </a:p>
          <a:p>
            <a:r>
              <a:rPr lang="en-US" sz="1400" dirty="0"/>
              <a:t>if tmp$4 &gt; tmp$5 </a:t>
            </a:r>
            <a:r>
              <a:rPr lang="en-US" sz="1400" dirty="0" err="1"/>
              <a:t>goto</a:t>
            </a:r>
            <a:r>
              <a:rPr lang="en-US" sz="1400" dirty="0"/>
              <a:t> Lbl1   </a:t>
            </a:r>
          </a:p>
          <a:p>
            <a:r>
              <a:rPr lang="en-US" sz="1400" dirty="0" err="1"/>
              <a:t>goto</a:t>
            </a:r>
            <a:r>
              <a:rPr lang="en-US" sz="1400" dirty="0"/>
              <a:t> Lbl2   </a:t>
            </a:r>
          </a:p>
          <a:p>
            <a:r>
              <a:rPr lang="en-US" sz="1400" dirty="0"/>
              <a:t>label Lbl1   </a:t>
            </a:r>
          </a:p>
          <a:p>
            <a:r>
              <a:rPr lang="en-US" sz="1400" dirty="0"/>
              <a:t>tmp$8 := b   </a:t>
            </a:r>
          </a:p>
          <a:p>
            <a:r>
              <a:rPr lang="en-US" sz="1400" dirty="0"/>
              <a:t>tmp$9 := </a:t>
            </a:r>
            <a:r>
              <a:rPr lang="en-US" sz="1400" dirty="0" err="1"/>
              <a:t>i</a:t>
            </a:r>
            <a:r>
              <a:rPr lang="en-US" sz="1400" dirty="0"/>
              <a:t> * 1   </a:t>
            </a:r>
          </a:p>
          <a:p>
            <a:r>
              <a:rPr lang="en-US" sz="1400" dirty="0"/>
              <a:t>tmp$8 := tmp$8 + tmp$9   </a:t>
            </a:r>
          </a:p>
          <a:p>
            <a:r>
              <a:rPr lang="en-US" sz="1400" dirty="0"/>
              <a:t>tmp$10 := a   </a:t>
            </a:r>
          </a:p>
          <a:p>
            <a:r>
              <a:rPr lang="en-US" sz="1400" dirty="0"/>
              <a:t>tmp$11 := </a:t>
            </a:r>
            <a:r>
              <a:rPr lang="en-US" sz="1400" dirty="0" err="1"/>
              <a:t>i</a:t>
            </a:r>
            <a:r>
              <a:rPr lang="en-US" sz="1400" dirty="0"/>
              <a:t> * 1   </a:t>
            </a:r>
          </a:p>
          <a:p>
            <a:r>
              <a:rPr lang="en-US" sz="1400" dirty="0"/>
              <a:t>tmp$10 := tmp$10 + tmp$11   </a:t>
            </a:r>
          </a:p>
          <a:p>
            <a:r>
              <a:rPr lang="en-US" sz="1400" dirty="0"/>
              <a:t>...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BA979A5-CC69-401E-8E98-BB3DF07380F4}"/>
              </a:ext>
            </a:extLst>
          </p:cNvPr>
          <p:cNvSpPr/>
          <p:nvPr/>
        </p:nvSpPr>
        <p:spPr>
          <a:xfrm>
            <a:off x="1387343" y="1718586"/>
            <a:ext cx="1108722" cy="430887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CA63020-ABFB-405C-9E54-CC5B56CE3915}"/>
              </a:ext>
            </a:extLst>
          </p:cNvPr>
          <p:cNvSpPr txBox="1"/>
          <p:nvPr/>
        </p:nvSpPr>
        <p:spPr>
          <a:xfrm>
            <a:off x="552563" y="1799104"/>
            <a:ext cx="9253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assignment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0825E47-E88E-44F1-9085-D664200F8D61}"/>
              </a:ext>
            </a:extLst>
          </p:cNvPr>
          <p:cNvSpPr txBox="1"/>
          <p:nvPr/>
        </p:nvSpPr>
        <p:spPr>
          <a:xfrm>
            <a:off x="5768578" y="1776021"/>
            <a:ext cx="696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i</a:t>
            </a:r>
            <a:r>
              <a:rPr lang="en-US" sz="1400" dirty="0"/>
              <a:t> := 0    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B508265-ED7B-4E7F-996B-A4D5C6C7AB78}"/>
              </a:ext>
            </a:extLst>
          </p:cNvPr>
          <p:cNvCxnSpPr/>
          <p:nvPr/>
        </p:nvCxnSpPr>
        <p:spPr>
          <a:xfrm>
            <a:off x="2592160" y="1929910"/>
            <a:ext cx="300681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80900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63AD6-2F70-4D59-B598-CE1C0881F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Peephole Optimization: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4F1E8F-A89E-4284-98B6-3F6D9B0B2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6A442-248E-467A-BE05-064ABD77C0B8}" type="slidenum">
              <a:rPr lang="en-US" smtClean="0"/>
              <a:t>9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69BB37-CA7B-46BD-BD16-1623B2D4373B}"/>
              </a:ext>
            </a:extLst>
          </p:cNvPr>
          <p:cNvSpPr txBox="1"/>
          <p:nvPr/>
        </p:nvSpPr>
        <p:spPr>
          <a:xfrm>
            <a:off x="1387343" y="1447055"/>
            <a:ext cx="2409634" cy="46166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enter copy   </a:t>
            </a:r>
          </a:p>
          <a:p>
            <a:r>
              <a:rPr lang="en-US" sz="1400" dirty="0"/>
              <a:t>tmp$0 := 0   </a:t>
            </a:r>
          </a:p>
          <a:p>
            <a:r>
              <a:rPr lang="en-US" sz="1400" dirty="0" err="1"/>
              <a:t>i</a:t>
            </a:r>
            <a:r>
              <a:rPr lang="en-US" sz="1400" dirty="0"/>
              <a:t> := tmp$0   </a:t>
            </a:r>
          </a:p>
          <a:p>
            <a:r>
              <a:rPr lang="en-US" sz="1400" dirty="0"/>
              <a:t>tmp$1 := 0   </a:t>
            </a:r>
          </a:p>
          <a:p>
            <a:r>
              <a:rPr lang="en-US" sz="1400" dirty="0" err="1"/>
              <a:t>i</a:t>
            </a:r>
            <a:r>
              <a:rPr lang="en-US" sz="1400" dirty="0"/>
              <a:t> := tmp$1   </a:t>
            </a:r>
          </a:p>
          <a:p>
            <a:r>
              <a:rPr lang="en-US" sz="1400" dirty="0"/>
              <a:t>label Lbl0   </a:t>
            </a:r>
          </a:p>
          <a:p>
            <a:r>
              <a:rPr lang="en-US" sz="1400" dirty="0"/>
              <a:t>tmp$2 := a   </a:t>
            </a:r>
          </a:p>
          <a:p>
            <a:r>
              <a:rPr lang="en-US" sz="1400" dirty="0"/>
              <a:t>tmp$3 := </a:t>
            </a:r>
            <a:r>
              <a:rPr lang="en-US" sz="1400" dirty="0" err="1"/>
              <a:t>i</a:t>
            </a:r>
            <a:r>
              <a:rPr lang="en-US" sz="1400" dirty="0"/>
              <a:t> * 1   </a:t>
            </a:r>
          </a:p>
          <a:p>
            <a:r>
              <a:rPr lang="en-US" sz="1400" dirty="0"/>
              <a:t>tmp$2 := tmp$2 + tmp$3   </a:t>
            </a:r>
          </a:p>
          <a:p>
            <a:r>
              <a:rPr lang="en-US" sz="1400" dirty="0"/>
              <a:t>tmp$4 := </a:t>
            </a:r>
            <a:r>
              <a:rPr lang="en-US" sz="1400" dirty="0" err="1"/>
              <a:t>deref</a:t>
            </a:r>
            <a:r>
              <a:rPr lang="en-US" sz="1400" dirty="0"/>
              <a:t>(tmp$2)   </a:t>
            </a:r>
          </a:p>
          <a:p>
            <a:r>
              <a:rPr lang="en-US" sz="1400" dirty="0"/>
              <a:t>tmp$5 := 0   </a:t>
            </a:r>
          </a:p>
          <a:p>
            <a:r>
              <a:rPr lang="en-US" sz="1400" dirty="0"/>
              <a:t>if tmp$4 &gt; tmp$5 </a:t>
            </a:r>
            <a:r>
              <a:rPr lang="en-US" sz="1400" dirty="0" err="1"/>
              <a:t>goto</a:t>
            </a:r>
            <a:r>
              <a:rPr lang="en-US" sz="1400" dirty="0"/>
              <a:t> Lbl1   </a:t>
            </a:r>
          </a:p>
          <a:p>
            <a:r>
              <a:rPr lang="en-US" sz="1400" dirty="0" err="1"/>
              <a:t>goto</a:t>
            </a:r>
            <a:r>
              <a:rPr lang="en-US" sz="1400" dirty="0"/>
              <a:t> Lbl2   </a:t>
            </a:r>
          </a:p>
          <a:p>
            <a:r>
              <a:rPr lang="en-US" sz="1400" dirty="0"/>
              <a:t>label Lbl1   </a:t>
            </a:r>
          </a:p>
          <a:p>
            <a:r>
              <a:rPr lang="en-US" sz="1400" dirty="0"/>
              <a:t>tmp$8 := b   </a:t>
            </a:r>
          </a:p>
          <a:p>
            <a:r>
              <a:rPr lang="en-US" sz="1400" dirty="0"/>
              <a:t>tmp$9 := </a:t>
            </a:r>
            <a:r>
              <a:rPr lang="en-US" sz="1400" dirty="0" err="1"/>
              <a:t>i</a:t>
            </a:r>
            <a:r>
              <a:rPr lang="en-US" sz="1400" dirty="0"/>
              <a:t> * 1   </a:t>
            </a:r>
          </a:p>
          <a:p>
            <a:r>
              <a:rPr lang="en-US" sz="1400" dirty="0"/>
              <a:t>tmp$8 := tmp$8 + tmp$9   </a:t>
            </a:r>
          </a:p>
          <a:p>
            <a:r>
              <a:rPr lang="en-US" sz="1400" dirty="0"/>
              <a:t>tmp$10 := a   </a:t>
            </a:r>
          </a:p>
          <a:p>
            <a:r>
              <a:rPr lang="en-US" sz="1400" dirty="0"/>
              <a:t>tmp$11 := </a:t>
            </a:r>
            <a:r>
              <a:rPr lang="en-US" sz="1400" dirty="0" err="1"/>
              <a:t>i</a:t>
            </a:r>
            <a:r>
              <a:rPr lang="en-US" sz="1400" dirty="0"/>
              <a:t> * 1   </a:t>
            </a:r>
          </a:p>
          <a:p>
            <a:r>
              <a:rPr lang="en-US" sz="1400" dirty="0"/>
              <a:t>tmp$10 := tmp$10 + tmp$11   </a:t>
            </a:r>
          </a:p>
          <a:p>
            <a:r>
              <a:rPr lang="en-US" sz="1400" dirty="0"/>
              <a:t>...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BA979A5-CC69-401E-8E98-BB3DF07380F4}"/>
              </a:ext>
            </a:extLst>
          </p:cNvPr>
          <p:cNvSpPr/>
          <p:nvPr/>
        </p:nvSpPr>
        <p:spPr>
          <a:xfrm>
            <a:off x="1387343" y="2969741"/>
            <a:ext cx="1125198" cy="255373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CA63020-ABFB-405C-9E54-CC5B56CE3915}"/>
              </a:ext>
            </a:extLst>
          </p:cNvPr>
          <p:cNvSpPr txBox="1"/>
          <p:nvPr/>
        </p:nvSpPr>
        <p:spPr>
          <a:xfrm>
            <a:off x="461947" y="2851892"/>
            <a:ext cx="92539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indexing into a char array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0825E47-E88E-44F1-9085-D664200F8D61}"/>
              </a:ext>
            </a:extLst>
          </p:cNvPr>
          <p:cNvSpPr txBox="1"/>
          <p:nvPr/>
        </p:nvSpPr>
        <p:spPr>
          <a:xfrm>
            <a:off x="5727389" y="2917337"/>
            <a:ext cx="10855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tmp$3 := </a:t>
            </a:r>
            <a:r>
              <a:rPr lang="en-US" sz="1400" dirty="0" err="1"/>
              <a:t>i</a:t>
            </a:r>
            <a:r>
              <a:rPr lang="en-US" sz="1400" dirty="0"/>
              <a:t>    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B508265-ED7B-4E7F-996B-A4D5C6C7AB78}"/>
              </a:ext>
            </a:extLst>
          </p:cNvPr>
          <p:cNvCxnSpPr/>
          <p:nvPr/>
        </p:nvCxnSpPr>
        <p:spPr>
          <a:xfrm>
            <a:off x="2652584" y="3097427"/>
            <a:ext cx="300681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27857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4049</TotalTime>
  <Words>2233</Words>
  <Application>Microsoft Office PowerPoint</Application>
  <PresentationFormat>On-screen Show (4:3)</PresentationFormat>
  <Paragraphs>351</Paragraphs>
  <Slides>28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Arial</vt:lpstr>
      <vt:lpstr>Calibri</vt:lpstr>
      <vt:lpstr>Calibri Light</vt:lpstr>
      <vt:lpstr>Courier New</vt:lpstr>
      <vt:lpstr>Symbol</vt:lpstr>
      <vt:lpstr>Times New Roman</vt:lpstr>
      <vt:lpstr>Office Theme</vt:lpstr>
      <vt:lpstr>CSc 553 Principles of Compilation   08. Code Optimization</vt:lpstr>
      <vt:lpstr>Code Optimization</vt:lpstr>
      <vt:lpstr>Code Optimizer Organization</vt:lpstr>
      <vt:lpstr>Code Optimization: Basic Requirements</vt:lpstr>
      <vt:lpstr>Some Important Optimizations</vt:lpstr>
      <vt:lpstr>1. Peephole Optimization</vt:lpstr>
      <vt:lpstr>Peephole Optimization: Example</vt:lpstr>
      <vt:lpstr>Peephole Optimization: Example</vt:lpstr>
      <vt:lpstr>Peephole Optimization: Example</vt:lpstr>
      <vt:lpstr>Peephole Optimization: Example</vt:lpstr>
      <vt:lpstr>Peephole Optimization: common patterns</vt:lpstr>
      <vt:lpstr>2. Copy Propagation</vt:lpstr>
      <vt:lpstr>Local Copy Propagation (intra-block)</vt:lpstr>
      <vt:lpstr>Local Copy Propagation: Example</vt:lpstr>
      <vt:lpstr>Local Copy Propagation: Example</vt:lpstr>
      <vt:lpstr>Global Copy Propagation: Example</vt:lpstr>
      <vt:lpstr>Global Copy Propagation: Example</vt:lpstr>
      <vt:lpstr>When is Copy Propagation Legal?</vt:lpstr>
      <vt:lpstr>Legality Conditions for Copy Propagation</vt:lpstr>
      <vt:lpstr>Effects of Copy Propagation</vt:lpstr>
      <vt:lpstr>Optimization 3. Dead Code Elimination</vt:lpstr>
      <vt:lpstr>Dead Code and its Elimination</vt:lpstr>
      <vt:lpstr>Dead Code Elimination: Algorithm 1</vt:lpstr>
      <vt:lpstr>Dead Code Elimination: Algorithm 2</vt:lpstr>
      <vt:lpstr>4. Common Subexpression Elimination</vt:lpstr>
      <vt:lpstr>Global Common Subexpression Elimination</vt:lpstr>
      <vt:lpstr>Global CSE: Algorithm</vt:lpstr>
      <vt:lpstr>Comments on Global CSE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 120 Introduction to Computer Programing II</dc:title>
  <dc:creator>Saumya Debray</dc:creator>
  <cp:lastModifiedBy>Debray, Saumya K - (debray)</cp:lastModifiedBy>
  <cp:revision>515</cp:revision>
  <dcterms:created xsi:type="dcterms:W3CDTF">2016-12-07T21:03:03Z</dcterms:created>
  <dcterms:modified xsi:type="dcterms:W3CDTF">2021-03-02T21:22:15Z</dcterms:modified>
</cp:coreProperties>
</file>