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1"/>
  </p:notesMasterIdLst>
  <p:sldIdLst>
    <p:sldId id="256" r:id="rId2"/>
    <p:sldId id="316" r:id="rId3"/>
    <p:sldId id="292" r:id="rId4"/>
    <p:sldId id="293" r:id="rId5"/>
    <p:sldId id="317" r:id="rId6"/>
    <p:sldId id="289" r:id="rId7"/>
    <p:sldId id="320" r:id="rId8"/>
    <p:sldId id="319" r:id="rId9"/>
    <p:sldId id="325" r:id="rId10"/>
    <p:sldId id="322" r:id="rId11"/>
    <p:sldId id="258" r:id="rId12"/>
    <p:sldId id="259" r:id="rId13"/>
    <p:sldId id="260" r:id="rId14"/>
    <p:sldId id="261" r:id="rId15"/>
    <p:sldId id="321" r:id="rId16"/>
    <p:sldId id="323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90" r:id="rId25"/>
    <p:sldId id="327" r:id="rId26"/>
    <p:sldId id="326" r:id="rId27"/>
    <p:sldId id="269" r:id="rId28"/>
    <p:sldId id="328" r:id="rId29"/>
    <p:sldId id="329" r:id="rId30"/>
    <p:sldId id="330" r:id="rId31"/>
    <p:sldId id="271" r:id="rId32"/>
    <p:sldId id="272" r:id="rId33"/>
    <p:sldId id="273" r:id="rId34"/>
    <p:sldId id="274" r:id="rId35"/>
    <p:sldId id="275" r:id="rId36"/>
    <p:sldId id="276" r:id="rId37"/>
    <p:sldId id="277" r:id="rId38"/>
    <p:sldId id="278" r:id="rId39"/>
    <p:sldId id="279" r:id="rId40"/>
    <p:sldId id="280" r:id="rId41"/>
    <p:sldId id="281" r:id="rId42"/>
    <p:sldId id="282" r:id="rId43"/>
    <p:sldId id="283" r:id="rId44"/>
    <p:sldId id="284" r:id="rId45"/>
    <p:sldId id="285" r:id="rId46"/>
    <p:sldId id="291" r:id="rId47"/>
    <p:sldId id="286" r:id="rId48"/>
    <p:sldId id="287" r:id="rId49"/>
    <p:sldId id="288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EFAF8"/>
    <a:srgbClr val="FFFCFB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71" autoAdjust="0"/>
    <p:restoredTop sz="94660"/>
  </p:normalViewPr>
  <p:slideViewPr>
    <p:cSldViewPr snapToGrid="0">
      <p:cViewPr varScale="1">
        <p:scale>
          <a:sx n="214" d="100"/>
          <a:sy n="214" d="100"/>
        </p:scale>
        <p:origin x="40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56F64B-182F-49B1-8246-4782C4F0CC73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ED86D-0EAA-4AA0-806F-4D16E68BC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0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ED86D-0EAA-4AA0-806F-4D16E68BC8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41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ED86D-0EAA-4AA0-806F-4D16E68BC8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884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ED86D-0EAA-4AA0-806F-4D16E68BC8A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7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ED86D-0EAA-4AA0-806F-4D16E68BC8A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940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ED86D-0EAA-4AA0-806F-4D16E68BC8A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070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ED86D-0EAA-4AA0-806F-4D16E68BC8A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93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ED86D-0EAA-4AA0-806F-4D16E68BC8A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624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80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6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85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05771"/>
            <a:ext cx="3886200" cy="467119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05771"/>
            <a:ext cx="3886200" cy="46711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83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9601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90810"/>
            <a:ext cx="3868340" cy="657224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149158"/>
            <a:ext cx="3868340" cy="404050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391763"/>
            <a:ext cx="3887391" cy="6562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149158"/>
            <a:ext cx="3887391" cy="404050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88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0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2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E244A2-C865-40B8-9E38-58A7858411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7926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3D2A38-DE96-4691-9845-1CFE45EC42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2479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61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6818"/>
            <a:ext cx="7886700" cy="4760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6A442-248E-467A-BE05-064ABD77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72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70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5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5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500"/>
        </a:spcAft>
        <a:buClr>
          <a:schemeClr val="accent2"/>
        </a:buClr>
        <a:buFont typeface="Calibri" panose="020F0502020204030204" pitchFamily="34" charset="0"/>
        <a:buChar char="−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5913" y="1043492"/>
            <a:ext cx="8559146" cy="3044414"/>
          </a:xfrm>
        </p:spPr>
        <p:txBody>
          <a:bodyPr anchor="t" anchorCtr="0">
            <a:normAutofit fontScale="90000"/>
          </a:bodyPr>
          <a:lstStyle/>
          <a:p>
            <a:pPr algn="l"/>
            <a:r>
              <a:rPr lang="en-US" dirty="0" err="1">
                <a:latin typeface="+mj-lt"/>
              </a:rPr>
              <a:t>CSc</a:t>
            </a:r>
            <a:r>
              <a:rPr lang="en-US" dirty="0">
                <a:latin typeface="+mj-lt"/>
              </a:rPr>
              <a:t> 553</a:t>
            </a:r>
            <a:br>
              <a:rPr lang="en-US" sz="4200" dirty="0">
                <a:latin typeface="+mj-lt"/>
              </a:rPr>
            </a:br>
            <a:r>
              <a:rPr lang="en-US" sz="5400" dirty="0">
                <a:latin typeface="+mj-lt"/>
              </a:rPr>
              <a:t>Principles of Compilation</a:t>
            </a:r>
            <a:br>
              <a:rPr lang="en-US" sz="4800" dirty="0">
                <a:latin typeface="+mj-lt"/>
              </a:rPr>
            </a:br>
            <a:r>
              <a:rPr lang="en-US" sz="2400" dirty="0">
                <a:latin typeface="+mj-lt"/>
              </a:rPr>
              <a:t> </a:t>
            </a:r>
            <a:br>
              <a:rPr lang="en-US" sz="4800" dirty="0">
                <a:latin typeface="+mj-lt"/>
              </a:rPr>
            </a:br>
            <a:r>
              <a:rPr lang="en-US" sz="4000" dirty="0"/>
              <a:t>09. </a:t>
            </a:r>
            <a:r>
              <a:rPr lang="en-US" altLang="en-US" sz="4000" dirty="0"/>
              <a:t>Profiling and Profile-Guided Code</a:t>
            </a:r>
            <a:br>
              <a:rPr lang="en-US" altLang="en-US" sz="4000" dirty="0"/>
            </a:br>
            <a:r>
              <a:rPr lang="en-US" altLang="en-US" sz="4000" dirty="0"/>
              <a:t>       Optimizations</a:t>
            </a:r>
            <a:endParaRPr lang="en-US" sz="40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5913" y="4527195"/>
            <a:ext cx="6858000" cy="1655762"/>
          </a:xfrm>
        </p:spPr>
        <p:txBody>
          <a:bodyPr/>
          <a:lstStyle/>
          <a:p>
            <a:pPr algn="l"/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Saumya Debray</a:t>
            </a:r>
          </a:p>
          <a:p>
            <a:pPr algn="l"/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University of Arizona</a:t>
            </a:r>
          </a:p>
          <a:p>
            <a:pPr algn="l"/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Tucson, AZ 85721</a:t>
            </a:r>
          </a:p>
        </p:txBody>
      </p:sp>
    </p:spTree>
    <p:extLst>
      <p:ext uri="{BB962C8B-B14F-4D97-AF65-F5344CB8AC3E}">
        <p14:creationId xmlns:p14="http://schemas.microsoft.com/office/powerpoint/2010/main" val="3151338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anchor="ctr" anchorCtr="1">
            <a:normAutofit/>
          </a:bodyPr>
          <a:lstStyle/>
          <a:p>
            <a:pPr algn="ctr"/>
            <a:r>
              <a:rPr lang="en-US" sz="5400" i="1" dirty="0"/>
              <a:t>Profiling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72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94707C3-4D9E-4B2A-82E3-30DE448E0FCD}" type="slidenum">
              <a:rPr lang="en-US" altLang="en-US" sz="1400"/>
              <a:pPr eaLnBrk="1" hangingPunct="1"/>
              <a:t>11</a:t>
            </a:fld>
            <a:endParaRPr lang="en-US" altLang="en-US" sz="140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Profiling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Knowledge of (relative) execution counts can be very useful for guiding optimization.</a:t>
            </a:r>
          </a:p>
          <a:p>
            <a:pPr lvl="1" eaLnBrk="1" hangingPunct="1"/>
            <a:r>
              <a:rPr lang="en-US" altLang="en-US" sz="2000" dirty="0"/>
              <a:t>Heuristics usually give only crude estimates; often inaccurate.</a:t>
            </a:r>
          </a:p>
          <a:p>
            <a:pPr lvl="1" eaLnBrk="1" hangingPunct="1"/>
            <a:r>
              <a:rPr lang="en-US" altLang="en-US" sz="2000" dirty="0"/>
              <a:t>Direct measurement (</a:t>
            </a:r>
            <a:r>
              <a:rPr lang="en-US" altLang="en-US" sz="2000" i="1" dirty="0"/>
              <a:t>profiling</a:t>
            </a:r>
            <a:r>
              <a:rPr lang="en-US" altLang="en-US" sz="2000" dirty="0"/>
              <a:t>) gives better results.</a:t>
            </a:r>
          </a:p>
          <a:p>
            <a:pPr eaLnBrk="1" hangingPunct="1"/>
            <a:r>
              <a:rPr lang="en-US" altLang="en-US" dirty="0"/>
              <a:t>General approaches</a:t>
            </a:r>
            <a:r>
              <a:rPr lang="en-US" altLang="en-US" sz="2600" dirty="0"/>
              <a:t>:</a:t>
            </a:r>
          </a:p>
          <a:p>
            <a:pPr lvl="1" eaLnBrk="1" hangingPunct="1"/>
            <a:r>
              <a:rPr lang="en-US" altLang="en-US" sz="2000" dirty="0"/>
              <a:t>Sampling based: periodically samples the program counter (e.g., </a:t>
            </a:r>
            <a:r>
              <a:rPr lang="en-US" altLang="en-US" sz="2000" dirty="0" err="1"/>
              <a:t>gprof</a:t>
            </a:r>
            <a:r>
              <a:rPr lang="en-US" altLang="en-US" sz="2000" dirty="0"/>
              <a:t>).</a:t>
            </a:r>
          </a:p>
          <a:p>
            <a:pPr lvl="1" eaLnBrk="1" hangingPunct="1"/>
            <a:r>
              <a:rPr lang="en-US" altLang="en-US" sz="2000" dirty="0"/>
              <a:t>Counter based: counts the number of occurrences of runtime events (e.g.: </a:t>
            </a:r>
            <a:r>
              <a:rPr lang="en-US" altLang="en-US" sz="2000" dirty="0" err="1"/>
              <a:t>gcc</a:t>
            </a:r>
            <a:r>
              <a:rPr lang="en-US" altLang="en-US" sz="2000" dirty="0"/>
              <a:t> –</a:t>
            </a:r>
            <a:r>
              <a:rPr lang="en-US" altLang="en-US" sz="2000" dirty="0" err="1"/>
              <a:t>fprofile</a:t>
            </a:r>
            <a:r>
              <a:rPr lang="en-US" altLang="en-US" sz="2000" dirty="0"/>
              <a:t>-generate/-</a:t>
            </a:r>
            <a:r>
              <a:rPr lang="en-US" altLang="en-US" sz="2000" dirty="0" err="1"/>
              <a:t>fprofile</a:t>
            </a:r>
            <a:r>
              <a:rPr lang="en-US" altLang="en-US" sz="2000" dirty="0"/>
              <a:t>-use)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	</a:t>
            </a:r>
            <a:r>
              <a:rPr lang="en-US" altLang="en-US" dirty="0"/>
              <a:t>For compiler optimization, counter-based profiling is more useful.</a:t>
            </a:r>
          </a:p>
          <a:p>
            <a:pPr eaLnBrk="1" hangingPunct="1"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90644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41D718B-734D-4492-97B9-C1EAD15E9E8A}" type="slidenum">
              <a:rPr lang="en-US" altLang="en-US" sz="1400"/>
              <a:pPr eaLnBrk="1" hangingPunct="1"/>
              <a:t>12</a:t>
            </a:fld>
            <a:endParaRPr lang="en-US" altLang="en-US" sz="140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Examples of Counter-based Profiles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Basic block profiles</a:t>
            </a:r>
          </a:p>
          <a:p>
            <a:pPr lvl="1" eaLnBrk="1" hangingPunct="1"/>
            <a:r>
              <a:rPr lang="en-US" altLang="en-US" dirty="0"/>
              <a:t>Counts the number of times each basic block is executed.</a:t>
            </a:r>
          </a:p>
          <a:p>
            <a:pPr lvl="1" eaLnBrk="1" hangingPunct="1">
              <a:buFontTx/>
              <a:buNone/>
            </a:pPr>
            <a:endParaRPr lang="en-US" altLang="en-US" dirty="0"/>
          </a:p>
          <a:p>
            <a:pPr eaLnBrk="1" hangingPunct="1"/>
            <a:r>
              <a:rPr lang="en-US" altLang="en-US" dirty="0"/>
              <a:t>Edge profiles</a:t>
            </a:r>
          </a:p>
          <a:p>
            <a:pPr lvl="1" eaLnBrk="1" hangingPunct="1"/>
            <a:r>
              <a:rPr lang="en-US" altLang="en-US" dirty="0"/>
              <a:t>Counts the number of times each control flow edge is taken.</a:t>
            </a:r>
          </a:p>
        </p:txBody>
      </p:sp>
    </p:spTree>
    <p:extLst>
      <p:ext uri="{BB962C8B-B14F-4D97-AF65-F5344CB8AC3E}">
        <p14:creationId xmlns:p14="http://schemas.microsoft.com/office/powerpoint/2010/main" val="473949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A347BFE-03A3-4ECA-9308-7B2974D9DFE8}" type="slidenum">
              <a:rPr lang="en-US" altLang="en-US" sz="1400"/>
              <a:pPr eaLnBrk="1" hangingPunct="1"/>
              <a:t>13</a:t>
            </a:fld>
            <a:endParaRPr lang="en-US" altLang="en-US" sz="140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Profiles in Compilation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65760" indent="-365760" eaLnBrk="1" hangingPunct="1">
              <a:buFontTx/>
              <a:buAutoNum type="arabicPeriod"/>
            </a:pPr>
            <a:r>
              <a:rPr lang="en-US" altLang="en-US" dirty="0"/>
              <a:t>Generate an instrumented executable.</a:t>
            </a:r>
          </a:p>
          <a:p>
            <a:pPr lvl="1" eaLnBrk="1" hangingPunct="1"/>
            <a:r>
              <a:rPr lang="en-US" altLang="en-US" dirty="0"/>
              <a:t>Contains additional code to collect the profiles during execution, print them out at program exit.</a:t>
            </a:r>
          </a:p>
          <a:p>
            <a:pPr lvl="1" eaLnBrk="1" hangingPunct="1">
              <a:buFontTx/>
              <a:buNone/>
            </a:pPr>
            <a:r>
              <a:rPr lang="en-US" altLang="en-US" dirty="0"/>
              <a:t>		</a:t>
            </a:r>
          </a:p>
          <a:p>
            <a:pPr marL="365760" indent="-365760" eaLnBrk="1" hangingPunct="1">
              <a:spcAft>
                <a:spcPts val="1200"/>
              </a:spcAft>
              <a:buFontTx/>
              <a:buAutoNum type="arabicPeriod"/>
            </a:pPr>
            <a:r>
              <a:rPr lang="en-US" altLang="en-US" dirty="0"/>
              <a:t>Run the instrumented code on “typical” inputs.</a:t>
            </a:r>
          </a:p>
          <a:p>
            <a:pPr marL="365760" indent="-365760" eaLnBrk="1" hangingPunct="1">
              <a:buFontTx/>
              <a:buAutoNum type="arabicPeriod"/>
            </a:pPr>
            <a:r>
              <a:rPr lang="en-US" altLang="en-US" dirty="0"/>
              <a:t>Recompile the program, this time with the execution profile as an additional input.</a:t>
            </a:r>
          </a:p>
          <a:p>
            <a:pPr lvl="1" eaLnBrk="1" hangingPunct="1"/>
            <a:r>
              <a:rPr lang="en-US" altLang="en-US" dirty="0"/>
              <a:t>The compiler uses the profile information to guide optimization decisions.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EC46E80-EF04-486E-BCAD-B261F91A7161}"/>
              </a:ext>
            </a:extLst>
          </p:cNvPr>
          <p:cNvSpPr/>
          <p:nvPr/>
        </p:nvSpPr>
        <p:spPr>
          <a:xfrm>
            <a:off x="1440297" y="2733724"/>
            <a:ext cx="2312059" cy="331648"/>
          </a:xfrm>
          <a:prstGeom prst="roundRect">
            <a:avLst>
              <a:gd name="adj" fmla="val 27012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dirty="0" err="1"/>
              <a:t>gcc</a:t>
            </a:r>
            <a:r>
              <a:rPr lang="en-US" dirty="0"/>
              <a:t> –</a:t>
            </a:r>
            <a:r>
              <a:rPr lang="en-US" dirty="0" err="1"/>
              <a:t>fprofile</a:t>
            </a:r>
            <a:r>
              <a:rPr lang="en-US" dirty="0"/>
              <a:t>-generate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7A6551E-B35C-4CA2-9683-117CB8BA7C09}"/>
              </a:ext>
            </a:extLst>
          </p:cNvPr>
          <p:cNvSpPr/>
          <p:nvPr/>
        </p:nvSpPr>
        <p:spPr>
          <a:xfrm>
            <a:off x="1440297" y="5589473"/>
            <a:ext cx="2312059" cy="329184"/>
          </a:xfrm>
          <a:prstGeom prst="roundRect">
            <a:avLst>
              <a:gd name="adj" fmla="val 27012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dirty="0" err="1"/>
              <a:t>gcc</a:t>
            </a:r>
            <a:r>
              <a:rPr lang="en-US" dirty="0"/>
              <a:t> –</a:t>
            </a:r>
            <a:r>
              <a:rPr lang="en-US" dirty="0" err="1"/>
              <a:t>fprofile</a:t>
            </a:r>
            <a:r>
              <a:rPr lang="en-US" dirty="0"/>
              <a:t>-use</a:t>
            </a:r>
          </a:p>
        </p:txBody>
      </p:sp>
    </p:spTree>
    <p:extLst>
      <p:ext uri="{BB962C8B-B14F-4D97-AF65-F5344CB8AC3E}">
        <p14:creationId xmlns:p14="http://schemas.microsoft.com/office/powerpoint/2010/main" val="1702011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2560D92-EE09-4020-B0CE-10DA48DF9A8E}" type="slidenum">
              <a:rPr lang="en-US" altLang="en-US" sz="1400"/>
              <a:pPr eaLnBrk="1" hangingPunct="1"/>
              <a:t>14</a:t>
            </a:fld>
            <a:endParaRPr lang="en-US" altLang="en-US" sz="140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Implementing Profiling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Allocate a 0-initialized counter for each entity (basic block, edge, …) being profiled.</a:t>
            </a:r>
          </a:p>
          <a:p>
            <a:pPr eaLnBrk="1" hangingPunct="1"/>
            <a:r>
              <a:rPr lang="en-US" altLang="en-US"/>
              <a:t>Add code to update the appropriate counter when appropriate.</a:t>
            </a:r>
          </a:p>
          <a:p>
            <a:pPr lvl="1" eaLnBrk="1" hangingPunct="1"/>
            <a:r>
              <a:rPr lang="en-US" altLang="en-US" i="1"/>
              <a:t>Basic block profiling</a:t>
            </a:r>
            <a:r>
              <a:rPr lang="en-US" altLang="en-US"/>
              <a:t>: add code in the block to update the counter.</a:t>
            </a:r>
          </a:p>
          <a:p>
            <a:pPr lvl="1" eaLnBrk="1" hangingPunct="1"/>
            <a:r>
              <a:rPr lang="en-US" altLang="en-US" i="1"/>
              <a:t>Edge profiling</a:t>
            </a:r>
            <a:r>
              <a:rPr lang="en-US" altLang="en-US"/>
              <a:t>: “split” the edge by inserting a new basic block containing counter-update code.</a:t>
            </a:r>
          </a:p>
          <a:p>
            <a:pPr eaLnBrk="1" hangingPunct="1"/>
            <a:r>
              <a:rPr lang="en-US" altLang="en-US"/>
              <a:t>Add code to write out the profiles at end of execution.</a:t>
            </a:r>
          </a:p>
        </p:txBody>
      </p:sp>
    </p:spTree>
    <p:extLst>
      <p:ext uri="{BB962C8B-B14F-4D97-AF65-F5344CB8AC3E}">
        <p14:creationId xmlns:p14="http://schemas.microsoft.com/office/powerpoint/2010/main" val="1815768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95992" y="1691451"/>
            <a:ext cx="7752016" cy="2852737"/>
          </a:xfrm>
        </p:spPr>
        <p:txBody>
          <a:bodyPr anchor="ctr" anchorCtr="1">
            <a:normAutofit/>
          </a:bodyPr>
          <a:lstStyle/>
          <a:p>
            <a:pPr algn="ctr"/>
            <a:r>
              <a:rPr lang="en-US" sz="5400" i="1" dirty="0"/>
              <a:t>Code generation: Improving cache utilization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207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9C2E39D-FC2E-458D-BA85-AEC6E944BC09}"/>
              </a:ext>
            </a:extLst>
          </p:cNvPr>
          <p:cNvSpPr/>
          <p:nvPr/>
        </p:nvSpPr>
        <p:spPr>
          <a:xfrm>
            <a:off x="7609979" y="1627238"/>
            <a:ext cx="487680" cy="448119"/>
          </a:xfrm>
          <a:prstGeom prst="roundRect">
            <a:avLst>
              <a:gd name="adj" fmla="val 21185"/>
            </a:avLst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8DC112-0B3A-468F-977B-BEFAED07F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</a:t>
            </a:r>
            <a:r>
              <a:rPr lang="en-US" dirty="0" err="1"/>
              <a:t>i</a:t>
            </a:r>
            <a:r>
              <a:rPr lang="en-US" dirty="0"/>
              <a:t>-cache utilization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65FC4-32D4-44CF-B191-C4E2D2578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6819"/>
            <a:ext cx="5936742" cy="2432806"/>
          </a:xfrm>
        </p:spPr>
        <p:txBody>
          <a:bodyPr/>
          <a:lstStyle/>
          <a:p>
            <a:r>
              <a:rPr lang="en-US" dirty="0"/>
              <a:t>Align the targets of frequently taken jumps and calls on cache line boundaries</a:t>
            </a:r>
          </a:p>
          <a:p>
            <a:pPr lvl="1">
              <a:spcAft>
                <a:spcPts val="0"/>
              </a:spcAft>
            </a:pPr>
            <a:r>
              <a:rPr lang="en-US" dirty="0"/>
              <a:t>add no-ops above the target if necessary</a:t>
            </a:r>
          </a:p>
          <a:p>
            <a:pPr marL="731520" lvl="2" indent="0">
              <a:buNone/>
            </a:pPr>
            <a:r>
              <a:rPr lang="en-US" sz="2000" b="1" dirty="0" err="1"/>
              <a:t>gcc</a:t>
            </a:r>
            <a:r>
              <a:rPr lang="en-US" sz="2000" dirty="0"/>
              <a:t>: -</a:t>
            </a:r>
            <a:r>
              <a:rPr lang="en-US" sz="2000" dirty="0" err="1"/>
              <a:t>falign</a:t>
            </a:r>
            <a:r>
              <a:rPr lang="en-US" sz="2000" dirty="0"/>
              <a:t>-functions, -</a:t>
            </a:r>
            <a:r>
              <a:rPr lang="en-US" sz="2000" dirty="0" err="1"/>
              <a:t>falign</a:t>
            </a:r>
            <a:r>
              <a:rPr lang="en-US" sz="2000" dirty="0"/>
              <a:t>-loops, -</a:t>
            </a:r>
            <a:r>
              <a:rPr lang="en-US" sz="2000" dirty="0" err="1"/>
              <a:t>falign</a:t>
            </a:r>
            <a:r>
              <a:rPr lang="en-US" sz="2000" dirty="0"/>
              <a:t>-jumps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2758D0-FCE3-4DD4-A625-84C5D1F79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DD59E06-17EA-40E7-9735-AD0C1FD9F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179483"/>
              </p:ext>
            </p:extLst>
          </p:nvPr>
        </p:nvGraphicFramePr>
        <p:xfrm>
          <a:off x="7662672" y="1627239"/>
          <a:ext cx="378714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8714">
                  <a:extLst>
                    <a:ext uri="{9D8B030D-6E8A-4147-A177-3AD203B41FA5}">
                      <a16:colId xmlns:a16="http://schemas.microsoft.com/office/drawing/2014/main" val="2030710598"/>
                    </a:ext>
                  </a:extLst>
                </a:gridCol>
              </a:tblGrid>
              <a:tr h="17380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9519173"/>
                  </a:ext>
                </a:extLst>
              </a:tr>
              <a:tr h="17380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6826402"/>
                  </a:ext>
                </a:extLst>
              </a:tr>
              <a:tr h="17380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881321"/>
                  </a:ext>
                </a:extLst>
              </a:tr>
              <a:tr h="17380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64734"/>
                  </a:ext>
                </a:extLst>
              </a:tr>
              <a:tr h="17380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8102661"/>
                  </a:ext>
                </a:extLst>
              </a:tr>
              <a:tr h="17380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777789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4953A3A-72EF-42AB-BC8E-12DAE2336CF8}"/>
              </a:ext>
            </a:extLst>
          </p:cNvPr>
          <p:cNvSpPr/>
          <p:nvPr/>
        </p:nvSpPr>
        <p:spPr>
          <a:xfrm>
            <a:off x="6487021" y="1564018"/>
            <a:ext cx="512826" cy="201168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sz="1100" dirty="0" err="1"/>
              <a:t>jmp</a:t>
            </a:r>
            <a:endParaRPr lang="en-US" sz="110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968AB72-90CC-4D8B-900E-FB89D1DEC5F1}"/>
              </a:ext>
            </a:extLst>
          </p:cNvPr>
          <p:cNvSpPr/>
          <p:nvPr/>
        </p:nvSpPr>
        <p:spPr>
          <a:xfrm>
            <a:off x="6922008" y="1655000"/>
            <a:ext cx="740664" cy="448119"/>
          </a:xfrm>
          <a:custGeom>
            <a:avLst/>
            <a:gdLst>
              <a:gd name="connsiteX0" fmla="*/ 0 w 740664"/>
              <a:gd name="connsiteY0" fmla="*/ 0 h 694944"/>
              <a:gd name="connsiteX1" fmla="*/ 338328 w 740664"/>
              <a:gd name="connsiteY1" fmla="*/ 100584 h 694944"/>
              <a:gd name="connsiteX2" fmla="*/ 301752 w 740664"/>
              <a:gd name="connsiteY2" fmla="*/ 493776 h 694944"/>
              <a:gd name="connsiteX3" fmla="*/ 740664 w 740664"/>
              <a:gd name="connsiteY3" fmla="*/ 694944 h 694944"/>
              <a:gd name="connsiteX4" fmla="*/ 740664 w 740664"/>
              <a:gd name="connsiteY4" fmla="*/ 694944 h 694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0664" h="694944">
                <a:moveTo>
                  <a:pt x="0" y="0"/>
                </a:moveTo>
                <a:cubicBezTo>
                  <a:pt x="144018" y="9144"/>
                  <a:pt x="288036" y="18288"/>
                  <a:pt x="338328" y="100584"/>
                </a:cubicBezTo>
                <a:cubicBezTo>
                  <a:pt x="388620" y="182880"/>
                  <a:pt x="234696" y="394716"/>
                  <a:pt x="301752" y="493776"/>
                </a:cubicBezTo>
                <a:cubicBezTo>
                  <a:pt x="368808" y="592836"/>
                  <a:pt x="740664" y="694944"/>
                  <a:pt x="740664" y="694944"/>
                </a:cubicBezTo>
                <a:lnTo>
                  <a:pt x="740664" y="694944"/>
                </a:lnTo>
              </a:path>
            </a:pathLst>
          </a:custGeom>
          <a:noFill/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BD0A8AB4-312D-4BC3-9760-41654FEDF561}"/>
              </a:ext>
            </a:extLst>
          </p:cNvPr>
          <p:cNvSpPr/>
          <p:nvPr/>
        </p:nvSpPr>
        <p:spPr>
          <a:xfrm>
            <a:off x="8083296" y="1627239"/>
            <a:ext cx="164592" cy="1280160"/>
          </a:xfrm>
          <a:prstGeom prst="rightBrace">
            <a:avLst>
              <a:gd name="adj1" fmla="val 86594"/>
              <a:gd name="adj2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03380F-7301-418A-85D0-0D8A1DE6C7E2}"/>
              </a:ext>
            </a:extLst>
          </p:cNvPr>
          <p:cNvSpPr txBox="1"/>
          <p:nvPr/>
        </p:nvSpPr>
        <p:spPr>
          <a:xfrm>
            <a:off x="8247888" y="1805654"/>
            <a:ext cx="749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cache line size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2F1FA4-B4B3-415A-997A-6A49E8867A96}"/>
              </a:ext>
            </a:extLst>
          </p:cNvPr>
          <p:cNvSpPr txBox="1"/>
          <p:nvPr/>
        </p:nvSpPr>
        <p:spPr>
          <a:xfrm>
            <a:off x="6373886" y="1944967"/>
            <a:ext cx="9316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unutilized portion of cache line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3F9B68C-D313-49BD-8C11-0253AF3F546B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7227685" y="1851298"/>
            <a:ext cx="382294" cy="25182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4EF7F39-E3A9-4859-9075-71F6C20ECED5}"/>
              </a:ext>
            </a:extLst>
          </p:cNvPr>
          <p:cNvSpPr txBox="1"/>
          <p:nvPr/>
        </p:nvSpPr>
        <p:spPr>
          <a:xfrm>
            <a:off x="201168" y="4572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263CB4D-B6ED-4331-B045-83E507680EDC}"/>
              </a:ext>
            </a:extLst>
          </p:cNvPr>
          <p:cNvSpPr txBox="1">
            <a:spLocks/>
          </p:cNvSpPr>
          <p:nvPr/>
        </p:nvSpPr>
        <p:spPr>
          <a:xfrm>
            <a:off x="753618" y="3737347"/>
            <a:ext cx="7761732" cy="2432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Font typeface="Calibri" panose="020F0502020204030204" pitchFamily="34" charset="0"/>
              <a:buChar char="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</a:pPr>
            <a:r>
              <a:rPr lang="en-US" dirty="0"/>
              <a:t>Put frequently-executed-together code close together in memory</a:t>
            </a:r>
          </a:p>
          <a:p>
            <a:pPr lvl="1"/>
            <a:r>
              <a:rPr lang="en-US" dirty="0"/>
              <a:t>puts groups of such instructions into the same cache line where possible</a:t>
            </a:r>
          </a:p>
          <a:p>
            <a:pPr lvl="1"/>
            <a:r>
              <a:rPr lang="en-US" dirty="0"/>
              <a:t>reduces the no. of cache misses</a:t>
            </a:r>
          </a:p>
        </p:txBody>
      </p:sp>
    </p:spTree>
    <p:extLst>
      <p:ext uri="{BB962C8B-B14F-4D97-AF65-F5344CB8AC3E}">
        <p14:creationId xmlns:p14="http://schemas.microsoft.com/office/powerpoint/2010/main" val="221826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9AA430D-B0C3-4A4C-92C4-23BD68439FCB}" type="slidenum">
              <a:rPr lang="en-US" altLang="en-US" sz="1400"/>
              <a:pPr eaLnBrk="1" hangingPunct="1"/>
              <a:t>17</a:t>
            </a:fld>
            <a:endParaRPr lang="en-US" altLang="en-US" sz="140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Profile-Guided Code Layout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i="1" u="sng" dirty="0"/>
              <a:t>Goal</a:t>
            </a:r>
            <a:r>
              <a:rPr lang="en-US" altLang="en-US" dirty="0"/>
              <a:t>: improve memory hierarchy (esp. </a:t>
            </a:r>
            <a:r>
              <a:rPr lang="en-US" altLang="en-US" dirty="0" err="1"/>
              <a:t>i</a:t>
            </a:r>
            <a:r>
              <a:rPr lang="en-US" altLang="en-US" dirty="0"/>
              <a:t>-cache) performance by careful code layout.</a:t>
            </a:r>
          </a:p>
          <a:p>
            <a:pPr eaLnBrk="1" hangingPunct="1">
              <a:buFontTx/>
              <a:buNone/>
            </a:pPr>
            <a:r>
              <a:rPr lang="en-US" altLang="en-US" i="1" u="sng" dirty="0"/>
              <a:t>Intuition</a:t>
            </a:r>
            <a:r>
              <a:rPr lang="en-US" altLang="en-US" dirty="0"/>
              <a:t>: convert temporal locality to spatial locality.</a:t>
            </a:r>
          </a:p>
          <a:p>
            <a:pPr lvl="1" eaLnBrk="1" hangingPunct="1"/>
            <a:r>
              <a:rPr lang="en-US" altLang="en-US" dirty="0"/>
              <a:t>Code that is executed close together in time gets placed closed together in memory.</a:t>
            </a:r>
          </a:p>
          <a:p>
            <a:pPr lvl="1" eaLnBrk="1" hangingPunct="1"/>
            <a:r>
              <a:rPr lang="en-US" altLang="en-US" dirty="0"/>
              <a:t>This helps reduce cache conflicts and improves prefetching behavior.</a:t>
            </a:r>
          </a:p>
          <a:p>
            <a:pPr>
              <a:spcAft>
                <a:spcPts val="0"/>
              </a:spcAft>
              <a:buNone/>
            </a:pPr>
            <a:r>
              <a:rPr lang="en-US" altLang="en-US" i="1" u="sng" dirty="0"/>
              <a:t>Information needed</a:t>
            </a:r>
            <a:r>
              <a:rPr lang="en-US" altLang="en-US" dirty="0"/>
              <a:t>: most likely outcome for each conditional branch</a:t>
            </a:r>
          </a:p>
          <a:p>
            <a:pPr lvl="1"/>
            <a:r>
              <a:rPr lang="en-US" altLang="en-US" dirty="0"/>
              <a:t>execution frequency of edges in the control flow graph</a:t>
            </a:r>
          </a:p>
        </p:txBody>
      </p:sp>
    </p:spTree>
    <p:extLst>
      <p:ext uri="{BB962C8B-B14F-4D97-AF65-F5344CB8AC3E}">
        <p14:creationId xmlns:p14="http://schemas.microsoft.com/office/powerpoint/2010/main" val="2465807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CBEB902-1539-4812-9F6B-121644829AB7}" type="slidenum">
              <a:rPr lang="en-US" altLang="en-US" sz="1400"/>
              <a:pPr eaLnBrk="1" hangingPunct="1"/>
              <a:t>18</a:t>
            </a:fld>
            <a:endParaRPr lang="en-US" altLang="en-US" sz="140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Code Transformations for Layout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Procedure positioning</a:t>
            </a:r>
          </a:p>
          <a:p>
            <a:pPr lvl="1" eaLnBrk="1" hangingPunct="1"/>
            <a:r>
              <a:rPr lang="en-US" altLang="en-US"/>
              <a:t>the relative order of procedures in a program.</a:t>
            </a:r>
          </a:p>
          <a:p>
            <a:pPr lvl="1" eaLnBrk="1" hangingPunct="1">
              <a:buFontTx/>
              <a:buNone/>
            </a:pPr>
            <a:endParaRPr lang="en-US" altLang="en-US"/>
          </a:p>
          <a:p>
            <a:pPr eaLnBrk="1" hangingPunct="1"/>
            <a:r>
              <a:rPr lang="en-US" altLang="en-US"/>
              <a:t>Basic block positioning</a:t>
            </a:r>
          </a:p>
          <a:p>
            <a:pPr lvl="1" eaLnBrk="1" hangingPunct="1"/>
            <a:r>
              <a:rPr lang="en-US" altLang="en-US"/>
              <a:t>The relative order of basic blocks within the code for a procedure.</a:t>
            </a:r>
          </a:p>
          <a:p>
            <a:pPr lvl="1" eaLnBrk="1" hangingPunct="1">
              <a:buFontTx/>
              <a:buNone/>
            </a:pPr>
            <a:endParaRPr lang="en-US" altLang="en-US"/>
          </a:p>
          <a:p>
            <a:pPr eaLnBrk="1" hangingPunct="1"/>
            <a:r>
              <a:rPr lang="en-US" altLang="en-US"/>
              <a:t>Procedure splitting</a:t>
            </a:r>
          </a:p>
          <a:p>
            <a:pPr lvl="1" eaLnBrk="1" hangingPunct="1"/>
            <a:r>
              <a:rPr lang="en-US" altLang="en-US"/>
              <a:t>Place “hot code” within a procedure far away from the “cold code.”</a:t>
            </a:r>
          </a:p>
        </p:txBody>
      </p:sp>
    </p:spTree>
    <p:extLst>
      <p:ext uri="{BB962C8B-B14F-4D97-AF65-F5344CB8AC3E}">
        <p14:creationId xmlns:p14="http://schemas.microsoft.com/office/powerpoint/2010/main" val="3129146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4FDEC7C-4AE3-4B29-9417-0B4AEAFFF1C6}" type="slidenum">
              <a:rPr lang="en-US" altLang="en-US" sz="1400"/>
              <a:pPr eaLnBrk="1" hangingPunct="1"/>
              <a:t>19</a:t>
            </a:fld>
            <a:endParaRPr lang="en-US" altLang="en-US" sz="140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Procedure Positioning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i="1" u="sng" dirty="0"/>
              <a:t>General idea</a:t>
            </a:r>
            <a:r>
              <a:rPr lang="en-US" altLang="en-US" dirty="0"/>
              <a:t>: if </a:t>
            </a:r>
            <a:r>
              <a:rPr lang="en-US" altLang="en-US" i="1" dirty="0"/>
              <a:t>p</a:t>
            </a:r>
            <a:r>
              <a:rPr lang="en-US" altLang="en-US" dirty="0"/>
              <a:t> calls </a:t>
            </a:r>
            <a:r>
              <a:rPr lang="en-US" altLang="en-US" i="1" dirty="0"/>
              <a:t>q</a:t>
            </a:r>
            <a:r>
              <a:rPr lang="en-US" altLang="en-US" dirty="0"/>
              <a:t> frequently, they should be placed close together in memory.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i="1" u="sng" dirty="0"/>
              <a:t>Benefits</a:t>
            </a:r>
            <a:r>
              <a:rPr lang="en-US" altLang="en-US" dirty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The need for “long branch” instructions is reduced.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Assuming p and q end up on the same page, the amount of paging is reduced.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i="1" u="sng" dirty="0"/>
              <a:t>Data structure</a:t>
            </a:r>
            <a:r>
              <a:rPr lang="en-US" altLang="en-US" dirty="0"/>
              <a:t>: weighted call graph.  This is an undirected graph where: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each vertex is a procedure in the program; 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There is an edge (</a:t>
            </a:r>
            <a:r>
              <a:rPr lang="en-US" altLang="en-US" i="1" dirty="0"/>
              <a:t>p</a:t>
            </a:r>
            <a:r>
              <a:rPr lang="en-US" altLang="en-US" dirty="0"/>
              <a:t>, </a:t>
            </a:r>
            <a:r>
              <a:rPr lang="en-US" altLang="en-US" i="1" dirty="0"/>
              <a:t>q</a:t>
            </a:r>
            <a:r>
              <a:rPr lang="en-US" altLang="en-US" dirty="0"/>
              <a:t>)</a:t>
            </a:r>
            <a:r>
              <a:rPr lang="en-US" altLang="en-US" dirty="0">
                <a:sym typeface="Symbol" panose="05050102010706020507" pitchFamily="18" charset="2"/>
              </a:rPr>
              <a:t> with weight </a:t>
            </a:r>
            <a:r>
              <a:rPr lang="en-US" altLang="en-US" i="1" dirty="0">
                <a:sym typeface="Symbol" panose="05050102010706020507" pitchFamily="18" charset="2"/>
              </a:rPr>
              <a:t>k</a:t>
            </a:r>
            <a:r>
              <a:rPr lang="en-US" altLang="en-US" dirty="0">
                <a:sym typeface="Symbol" panose="05050102010706020507" pitchFamily="18" charset="2"/>
              </a:rPr>
              <a:t> if there are </a:t>
            </a:r>
            <a:r>
              <a:rPr lang="en-US" altLang="en-US" i="1" dirty="0">
                <a:sym typeface="Symbol" panose="05050102010706020507" pitchFamily="18" charset="2"/>
              </a:rPr>
              <a:t>k</a:t>
            </a:r>
            <a:r>
              <a:rPr lang="en-US" altLang="en-US" dirty="0">
                <a:sym typeface="Symbol" panose="05050102010706020507" pitchFamily="18" charset="2"/>
              </a:rPr>
              <a:t> calls between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 and </a:t>
            </a:r>
            <a:r>
              <a:rPr lang="en-US" altLang="en-US" i="1" dirty="0">
                <a:sym typeface="Symbol" panose="05050102010706020507" pitchFamily="18" charset="2"/>
              </a:rPr>
              <a:t>q</a:t>
            </a:r>
            <a:r>
              <a:rPr lang="en-US" altLang="en-US" dirty="0">
                <a:sym typeface="Symbol" panose="05050102010706020507" pitchFamily="18" charset="2"/>
              </a:rPr>
              <a:t> (from the program’s profile).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23548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anchor="ctr" anchorCtr="1">
            <a:normAutofit/>
          </a:bodyPr>
          <a:lstStyle/>
          <a:p>
            <a:pPr algn="ctr"/>
            <a:r>
              <a:rPr lang="en-US" sz="5400" i="1" dirty="0"/>
              <a:t>Background: caches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733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CF57557-884E-41E3-90DD-AC18B6162B1D}" type="slidenum">
              <a:rPr lang="en-US" altLang="en-US" sz="1400"/>
              <a:pPr eaLnBrk="1" hangingPunct="1"/>
              <a:t>20</a:t>
            </a:fld>
            <a:endParaRPr lang="en-US" altLang="en-US" sz="140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Procedure Positioning: Cluster Graphs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buFontTx/>
              <a:buNone/>
            </a:pPr>
            <a:r>
              <a:rPr lang="en-US" altLang="en-US" dirty="0"/>
              <a:t>Given a call graph </a:t>
            </a:r>
            <a:r>
              <a:rPr lang="en-US" altLang="en-US" i="1" dirty="0"/>
              <a:t>G </a:t>
            </a:r>
            <a:r>
              <a:rPr lang="en-US" altLang="en-US" dirty="0"/>
              <a:t>for a program </a:t>
            </a:r>
            <a:r>
              <a:rPr lang="en-US" altLang="en-US" i="1" dirty="0"/>
              <a:t>P</a:t>
            </a:r>
            <a:r>
              <a:rPr lang="en-US" altLang="en-US" dirty="0"/>
              <a:t>, construct a </a:t>
            </a:r>
            <a:r>
              <a:rPr lang="en-US" altLang="en-US" i="1" dirty="0"/>
              <a:t>cluster graph</a:t>
            </a:r>
            <a:r>
              <a:rPr lang="en-US" altLang="en-US" dirty="0"/>
              <a:t> </a:t>
            </a:r>
            <a:r>
              <a:rPr lang="en-US" altLang="en-US" i="1" dirty="0"/>
              <a:t>G</a:t>
            </a:r>
            <a:r>
              <a:rPr lang="en-US" altLang="en-US" dirty="0"/>
              <a:t>' = (</a:t>
            </a:r>
            <a:r>
              <a:rPr lang="en-US" altLang="en-US" i="1" dirty="0"/>
              <a:t>V</a:t>
            </a:r>
            <a:r>
              <a:rPr lang="en-US" altLang="en-US" sz="800" i="1" dirty="0"/>
              <a:t> </a:t>
            </a:r>
            <a:r>
              <a:rPr lang="en-US" altLang="en-US" dirty="0"/>
              <a:t>', </a:t>
            </a:r>
            <a:r>
              <a:rPr lang="en-US" altLang="en-US" i="1" dirty="0"/>
              <a:t>E</a:t>
            </a:r>
            <a:r>
              <a:rPr lang="en-US" altLang="en-US" sz="800" i="1" dirty="0"/>
              <a:t> </a:t>
            </a:r>
            <a:r>
              <a:rPr lang="en-US" altLang="en-US" dirty="0"/>
              <a:t>'):</a:t>
            </a:r>
          </a:p>
          <a:p>
            <a:pPr marL="533400" indent="-533400" eaLnBrk="1" hangingPunct="1">
              <a:buFontTx/>
              <a:buNone/>
            </a:pPr>
            <a:r>
              <a:rPr lang="en-US" altLang="en-US" dirty="0"/>
              <a:t>	</a:t>
            </a:r>
          </a:p>
          <a:p>
            <a:pPr marL="914400" lvl="1" indent="-274320" eaLnBrk="1" hangingPunct="1"/>
            <a:r>
              <a:rPr lang="en-US" altLang="en-US" dirty="0"/>
              <a:t>Each vertex in G' is a set (cluster) of procedures of </a:t>
            </a:r>
            <a:r>
              <a:rPr lang="en-US" altLang="en-US" i="1" dirty="0"/>
              <a:t>P</a:t>
            </a:r>
            <a:r>
              <a:rPr lang="en-US" altLang="en-US" dirty="0"/>
              <a:t>.</a:t>
            </a:r>
          </a:p>
          <a:p>
            <a:pPr marL="914400" lvl="1" indent="-274320" eaLnBrk="1" hangingPunct="1"/>
            <a:r>
              <a:rPr lang="en-US" altLang="en-US" dirty="0"/>
              <a:t>Initially:</a:t>
            </a:r>
          </a:p>
          <a:p>
            <a:pPr marL="1295400" lvl="2" indent="-381000" eaLnBrk="1" hangingPunct="1"/>
            <a:r>
              <a:rPr lang="en-US" altLang="en-US" dirty="0"/>
              <a:t>each procedure is in a cluster containing only itself.</a:t>
            </a:r>
          </a:p>
          <a:p>
            <a:pPr marL="1295400" lvl="2" indent="-381000" eaLnBrk="1" hangingPunct="1"/>
            <a:r>
              <a:rPr lang="en-US" altLang="en-US" dirty="0"/>
              <a:t>edges in G' are derived from the edges in the call graph G.</a:t>
            </a:r>
          </a:p>
        </p:txBody>
      </p:sp>
    </p:spTree>
    <p:extLst>
      <p:ext uri="{BB962C8B-B14F-4D97-AF65-F5344CB8AC3E}">
        <p14:creationId xmlns:p14="http://schemas.microsoft.com/office/powerpoint/2010/main" val="30957842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AA839A7-B706-417B-9C9C-C8192AA62604}" type="slidenum">
              <a:rPr lang="en-US" altLang="en-US" sz="1400"/>
              <a:pPr eaLnBrk="1" hangingPunct="1"/>
              <a:t>21</a:t>
            </a:fld>
            <a:endParaRPr lang="en-US" altLang="en-US" sz="140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Procedure Positioning: Algorithm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buFontTx/>
              <a:buNone/>
            </a:pPr>
            <a:r>
              <a:rPr lang="en-US" altLang="en-US" dirty="0"/>
              <a:t>Carry out </a:t>
            </a:r>
            <a:r>
              <a:rPr lang="en-US" altLang="en-US" i="1" dirty="0"/>
              <a:t>node merging</a:t>
            </a:r>
            <a:r>
              <a:rPr lang="en-US" altLang="en-US" dirty="0"/>
              <a:t> on the cluster graph:</a:t>
            </a:r>
          </a:p>
          <a:p>
            <a:pPr marL="533400" indent="-533400" eaLnBrk="1" hangingPunct="1">
              <a:buFontTx/>
              <a:buNone/>
            </a:pPr>
            <a:endParaRPr lang="en-US" altLang="en-US" dirty="0"/>
          </a:p>
          <a:p>
            <a:pPr marL="914400" lvl="1" indent="-457200" eaLnBrk="1" hangingPunct="1">
              <a:buFontTx/>
              <a:buNone/>
            </a:pPr>
            <a:r>
              <a:rPr lang="en-US" altLang="en-US" b="1" dirty="0"/>
              <a:t>while</a:t>
            </a:r>
            <a:r>
              <a:rPr lang="en-US" altLang="en-US" dirty="0"/>
              <a:t> </a:t>
            </a:r>
            <a:r>
              <a:rPr lang="en-US" altLang="en-US" i="1" dirty="0"/>
              <a:t>E</a:t>
            </a:r>
            <a:r>
              <a:rPr lang="en-US" altLang="en-US" sz="800" i="1" dirty="0"/>
              <a:t> </a:t>
            </a:r>
            <a:r>
              <a:rPr lang="en-US" altLang="en-US" dirty="0"/>
              <a:t>' </a:t>
            </a:r>
            <a:r>
              <a:rPr lang="en-US" altLang="en-US" dirty="0">
                <a:sym typeface="Symbol" panose="05050102010706020507" pitchFamily="18" charset="2"/>
              </a:rPr>
              <a:t> :</a:t>
            </a:r>
          </a:p>
          <a:p>
            <a:pPr marL="914400" lvl="1" indent="-274320" eaLnBrk="1" hangingPunct="1"/>
            <a:r>
              <a:rPr lang="en-US" altLang="en-US" dirty="0"/>
              <a:t>Find a heaviest edge e </a:t>
            </a:r>
            <a:r>
              <a:rPr lang="en-US" altLang="en-US" dirty="0">
                <a:sym typeface="Symbol" panose="05050102010706020507" pitchFamily="18" charset="2"/>
              </a:rPr>
              <a:t> </a:t>
            </a:r>
            <a:r>
              <a:rPr lang="en-US" altLang="en-US" dirty="0"/>
              <a:t>(a, b) </a:t>
            </a:r>
            <a:r>
              <a:rPr lang="en-US" altLang="en-US" dirty="0">
                <a:sym typeface="Symbol" panose="05050102010706020507" pitchFamily="18" charset="2"/>
              </a:rPr>
              <a:t> </a:t>
            </a:r>
            <a:r>
              <a:rPr lang="en-US" altLang="en-US" i="1" dirty="0"/>
              <a:t>E</a:t>
            </a:r>
            <a:r>
              <a:rPr lang="en-US" altLang="en-US" sz="800" i="1" dirty="0"/>
              <a:t> </a:t>
            </a:r>
            <a:r>
              <a:rPr lang="en-US" altLang="en-US" dirty="0"/>
              <a:t>'; </a:t>
            </a:r>
          </a:p>
          <a:p>
            <a:pPr marL="914400" lvl="1" indent="-274320" eaLnBrk="1" hangingPunct="1"/>
            <a:r>
              <a:rPr lang="en-US" altLang="en-US" dirty="0"/>
              <a:t>merge clusters a and b, remembering the order of merges;</a:t>
            </a:r>
          </a:p>
          <a:p>
            <a:pPr marL="914400" lvl="1" indent="-274320" eaLnBrk="1" hangingPunct="1"/>
            <a:r>
              <a:rPr lang="en-US" altLang="en-US" dirty="0"/>
              <a:t>delete e from </a:t>
            </a:r>
            <a:r>
              <a:rPr lang="en-US" altLang="en-US" i="1" dirty="0"/>
              <a:t>E</a:t>
            </a:r>
            <a:r>
              <a:rPr lang="en-US" altLang="en-US" sz="800" i="1" dirty="0"/>
              <a:t> </a:t>
            </a:r>
            <a:r>
              <a:rPr lang="en-US" altLang="en-US" dirty="0"/>
              <a:t>', update other edge weighs accordingly.</a:t>
            </a:r>
          </a:p>
          <a:p>
            <a:pPr marL="914400" lvl="1" indent="-457200" eaLnBrk="1" hangingPunct="1">
              <a:buFontTx/>
              <a:buNone/>
            </a:pPr>
            <a:endParaRPr lang="en-US" altLang="en-US" dirty="0"/>
          </a:p>
          <a:p>
            <a:pPr marL="914400" lvl="1" indent="-457200" eaLnBrk="1" hangingPunct="1"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37685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30BA6F3-CD2E-4B2D-9846-21BF36757F74}" type="slidenum">
              <a:rPr lang="en-US" altLang="en-US" sz="1400"/>
              <a:pPr eaLnBrk="1" hangingPunct="1"/>
              <a:t>22</a:t>
            </a:fld>
            <a:endParaRPr lang="en-US" altLang="en-US" sz="140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Procedure Positioning: Algorithm (cont’d)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buFontTx/>
              <a:buNone/>
            </a:pPr>
            <a:r>
              <a:rPr lang="en-US" altLang="en-US" dirty="0"/>
              <a:t>Generate a procedure placement ordering:</a:t>
            </a:r>
          </a:p>
          <a:p>
            <a:pPr marL="914400" lvl="1" indent="-274320" eaLnBrk="1" hangingPunct="1"/>
            <a:r>
              <a:rPr lang="en-US" altLang="en-US" dirty="0"/>
              <a:t>Initially, </a:t>
            </a:r>
            <a:r>
              <a:rPr lang="en-US" altLang="en-US" i="1" dirty="0"/>
              <a:t>Order</a:t>
            </a:r>
            <a:r>
              <a:rPr lang="en-US" altLang="en-US" dirty="0"/>
              <a:t> = ε;</a:t>
            </a:r>
          </a:p>
          <a:p>
            <a:pPr marL="914400" lvl="1" indent="-274320" eaLnBrk="1" hangingPunct="1"/>
            <a:r>
              <a:rPr lang="en-US" altLang="en-US" dirty="0"/>
              <a:t>Consider the vertices in the order in which they were added to the cluster.</a:t>
            </a:r>
          </a:p>
          <a:p>
            <a:pPr marL="1295400" lvl="2" indent="-381000" eaLnBrk="1" hangingPunct="1"/>
            <a:r>
              <a:rPr lang="en-US" altLang="en-US" dirty="0"/>
              <a:t>For each vertex </a:t>
            </a:r>
            <a:r>
              <a:rPr lang="en-US" altLang="en-US" i="1" dirty="0"/>
              <a:t>v</a:t>
            </a:r>
            <a:r>
              <a:rPr lang="en-US" altLang="en-US" dirty="0"/>
              <a:t>, attach v to whichever end of </a:t>
            </a:r>
            <a:r>
              <a:rPr lang="en-US" altLang="en-US" i="1" dirty="0"/>
              <a:t>Order</a:t>
            </a:r>
            <a:r>
              <a:rPr lang="en-US" altLang="en-US" dirty="0"/>
              <a:t> the vertex </a:t>
            </a:r>
            <a:r>
              <a:rPr lang="en-US" altLang="en-US" i="1" dirty="0"/>
              <a:t>v</a:t>
            </a:r>
            <a:r>
              <a:rPr lang="en-US" altLang="en-US" dirty="0"/>
              <a:t> has a higher edge weight to (in the original call graph for the program).</a:t>
            </a:r>
          </a:p>
          <a:p>
            <a:pPr marL="533400" indent="-533400" eaLnBrk="1" hangingPunct="1">
              <a:buFontTx/>
              <a:buAutoNum type="arabicPeriod"/>
            </a:pPr>
            <a:endParaRPr lang="en-US" altLang="en-US" dirty="0"/>
          </a:p>
          <a:p>
            <a:pPr marL="533400" indent="-533400"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2452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829BD29-B7A1-4D54-89EB-20C2D24772B3}" type="slidenum">
              <a:rPr lang="en-US" altLang="en-US" sz="1400"/>
              <a:pPr eaLnBrk="1" hangingPunct="1"/>
              <a:t>23</a:t>
            </a:fld>
            <a:endParaRPr lang="en-US" altLang="en-US" sz="140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Procedure Ordering: Example</a:t>
            </a:r>
          </a:p>
        </p:txBody>
      </p:sp>
      <p:graphicFrame>
        <p:nvGraphicFramePr>
          <p:cNvPr id="279616" name="Group 64"/>
          <p:cNvGraphicFramePr>
            <a:graphicFrameLocks noGrp="1"/>
          </p:cNvGraphicFramePr>
          <p:nvPr>
            <p:ph type="tbl" idx="1"/>
          </p:nvPr>
        </p:nvGraphicFramePr>
        <p:xfrm>
          <a:off x="457200" y="1295400"/>
          <a:ext cx="8229600" cy="4386263"/>
        </p:xfrm>
        <a:graphic>
          <a:graphicData uri="http://schemas.openxmlformats.org/drawingml/2006/table">
            <a:tbl>
              <a:tblPr/>
              <a:tblGrid>
                <a:gridCol w="373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Initial cluster graph: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After merging {a}, {b}: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After merging {a,b}, {c}: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After merging {a,b,c}, {d}: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Final procedure layout: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c, a, b, d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486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From the original call graph, 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 prefers to be closer to 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 than to 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; 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 prefers to be near 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.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4353" name="Picture 28" descr="proc-ordering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371600"/>
            <a:ext cx="9969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4" name="Picture 31" descr="proc-ordering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286000"/>
            <a:ext cx="996950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5" name="Picture 33" descr="proc-ordering-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352800"/>
            <a:ext cx="858838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6" name="Picture 34" descr="proc-ordering-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886200"/>
            <a:ext cx="357188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89453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</a:rPr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16817"/>
            <a:ext cx="7886700" cy="912726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dirty="0"/>
              <a:t>Work out a good procedure placement ordering given the following weighted call graph: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24</a:t>
            </a:fld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E0E79E3-5FAD-4012-B51C-7A6334A3AE20}"/>
              </a:ext>
            </a:extLst>
          </p:cNvPr>
          <p:cNvSpPr/>
          <p:nvPr/>
        </p:nvSpPr>
        <p:spPr>
          <a:xfrm>
            <a:off x="3037220" y="3397948"/>
            <a:ext cx="457200" cy="457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tIns="0" bIns="0" rtlCol="0" anchor="ctr" anchorCtr="1"/>
          <a:lstStyle/>
          <a:p>
            <a:pPr algn="ctr"/>
            <a:r>
              <a:rPr lang="en-US" sz="2200" dirty="0"/>
              <a:t>a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A12DD59-2A62-4B56-BEE6-2AC7084BE8FC}"/>
              </a:ext>
            </a:extLst>
          </p:cNvPr>
          <p:cNvSpPr/>
          <p:nvPr/>
        </p:nvSpPr>
        <p:spPr>
          <a:xfrm>
            <a:off x="4338195" y="3397948"/>
            <a:ext cx="457200" cy="457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tIns="0" bIns="0" rtlCol="0" anchor="ctr" anchorCtr="1"/>
          <a:lstStyle/>
          <a:p>
            <a:pPr algn="ctr"/>
            <a:r>
              <a:rPr lang="en-US" sz="2200" dirty="0"/>
              <a:t>b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0ABF2FA-4E94-4002-BD68-22EA142DAD47}"/>
              </a:ext>
            </a:extLst>
          </p:cNvPr>
          <p:cNvSpPr/>
          <p:nvPr/>
        </p:nvSpPr>
        <p:spPr>
          <a:xfrm>
            <a:off x="5639170" y="3396461"/>
            <a:ext cx="457200" cy="457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tIns="0" bIns="0" rtlCol="0" anchor="ctr" anchorCtr="1"/>
          <a:lstStyle/>
          <a:p>
            <a:pPr algn="ctr"/>
            <a:r>
              <a:rPr lang="en-US" sz="2200" dirty="0"/>
              <a:t>c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7512788-D101-434B-A5CA-81EE3488E48F}"/>
              </a:ext>
            </a:extLst>
          </p:cNvPr>
          <p:cNvSpPr/>
          <p:nvPr/>
        </p:nvSpPr>
        <p:spPr>
          <a:xfrm>
            <a:off x="3037220" y="4563741"/>
            <a:ext cx="457200" cy="457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tIns="0" bIns="0" rtlCol="0" anchor="ctr" anchorCtr="1"/>
          <a:lstStyle/>
          <a:p>
            <a:pPr algn="ctr"/>
            <a:r>
              <a:rPr lang="en-US" sz="2200" dirty="0"/>
              <a:t>d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864376E-1081-42C3-9A01-AD8FD6D8EF74}"/>
              </a:ext>
            </a:extLst>
          </p:cNvPr>
          <p:cNvSpPr/>
          <p:nvPr/>
        </p:nvSpPr>
        <p:spPr>
          <a:xfrm>
            <a:off x="5639170" y="4563741"/>
            <a:ext cx="457200" cy="457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tIns="0" bIns="0" rtlCol="0" anchor="ctr" anchorCtr="1"/>
          <a:lstStyle/>
          <a:p>
            <a:pPr algn="ctr"/>
            <a:r>
              <a:rPr lang="en-US" sz="2200" dirty="0"/>
              <a:t>e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E8E7A4E-3C36-496E-AFF0-90D8D102521A}"/>
              </a:ext>
            </a:extLst>
          </p:cNvPr>
          <p:cNvCxnSpPr>
            <a:cxnSpLocks/>
            <a:stCxn id="37" idx="2"/>
            <a:endCxn id="35" idx="6"/>
          </p:cNvCxnSpPr>
          <p:nvPr/>
        </p:nvCxnSpPr>
        <p:spPr>
          <a:xfrm flipH="1">
            <a:off x="3494420" y="3626548"/>
            <a:ext cx="8437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3834A7C-30FC-4F91-923F-274C89A162B7}"/>
              </a:ext>
            </a:extLst>
          </p:cNvPr>
          <p:cNvSpPr txBox="1"/>
          <p:nvPr/>
        </p:nvSpPr>
        <p:spPr>
          <a:xfrm>
            <a:off x="3706955" y="33272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B046D6B-1705-496B-95E7-5C71EF9CA2EB}"/>
              </a:ext>
            </a:extLst>
          </p:cNvPr>
          <p:cNvCxnSpPr>
            <a:cxnSpLocks/>
            <a:stCxn id="39" idx="0"/>
            <a:endCxn id="35" idx="4"/>
          </p:cNvCxnSpPr>
          <p:nvPr/>
        </p:nvCxnSpPr>
        <p:spPr>
          <a:xfrm flipV="1">
            <a:off x="3265820" y="3855148"/>
            <a:ext cx="0" cy="7085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3762E7D-1A79-4070-98AB-5B01A95C6019}"/>
              </a:ext>
            </a:extLst>
          </p:cNvPr>
          <p:cNvSpPr txBox="1"/>
          <p:nvPr/>
        </p:nvSpPr>
        <p:spPr>
          <a:xfrm>
            <a:off x="2769358" y="396580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D686028-44E9-48B9-B667-AC19B9BB60B6}"/>
              </a:ext>
            </a:extLst>
          </p:cNvPr>
          <p:cNvCxnSpPr>
            <a:cxnSpLocks/>
            <a:stCxn id="37" idx="3"/>
            <a:endCxn id="39" idx="7"/>
          </p:cNvCxnSpPr>
          <p:nvPr/>
        </p:nvCxnSpPr>
        <p:spPr>
          <a:xfrm flipH="1">
            <a:off x="3427465" y="3788193"/>
            <a:ext cx="977685" cy="842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A2C69BB-DF3B-43E0-A1B8-E7521780ED7E}"/>
              </a:ext>
            </a:extLst>
          </p:cNvPr>
          <p:cNvCxnSpPr>
            <a:cxnSpLocks/>
            <a:stCxn id="38" idx="2"/>
            <a:endCxn id="37" idx="6"/>
          </p:cNvCxnSpPr>
          <p:nvPr/>
        </p:nvCxnSpPr>
        <p:spPr>
          <a:xfrm flipH="1">
            <a:off x="4795395" y="3625061"/>
            <a:ext cx="843775" cy="1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D1D043E-60F9-47E8-9EF0-9F0FF8E47859}"/>
              </a:ext>
            </a:extLst>
          </p:cNvPr>
          <p:cNvCxnSpPr>
            <a:cxnSpLocks/>
            <a:stCxn id="37" idx="5"/>
            <a:endCxn id="41" idx="1"/>
          </p:cNvCxnSpPr>
          <p:nvPr/>
        </p:nvCxnSpPr>
        <p:spPr>
          <a:xfrm>
            <a:off x="4728440" y="3788193"/>
            <a:ext cx="977685" cy="842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C45ADB1-3243-4CDA-984D-F0DE1D1D0B02}"/>
              </a:ext>
            </a:extLst>
          </p:cNvPr>
          <p:cNvCxnSpPr>
            <a:cxnSpLocks/>
            <a:stCxn id="38" idx="4"/>
            <a:endCxn id="41" idx="0"/>
          </p:cNvCxnSpPr>
          <p:nvPr/>
        </p:nvCxnSpPr>
        <p:spPr>
          <a:xfrm>
            <a:off x="5867770" y="3853661"/>
            <a:ext cx="0" cy="71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C6F1FC0E-3A97-4767-A3F8-9C303E7BE067}"/>
              </a:ext>
            </a:extLst>
          </p:cNvPr>
          <p:cNvSpPr/>
          <p:nvPr/>
        </p:nvSpPr>
        <p:spPr>
          <a:xfrm>
            <a:off x="3363208" y="2957193"/>
            <a:ext cx="2372979" cy="499685"/>
          </a:xfrm>
          <a:custGeom>
            <a:avLst/>
            <a:gdLst>
              <a:gd name="connsiteX0" fmla="*/ 0 w 2372979"/>
              <a:gd name="connsiteY0" fmla="*/ 464001 h 499685"/>
              <a:gd name="connsiteX1" fmla="*/ 1222173 w 2372979"/>
              <a:gd name="connsiteY1" fmla="*/ 110 h 499685"/>
              <a:gd name="connsiteX2" fmla="*/ 2372979 w 2372979"/>
              <a:gd name="connsiteY2" fmla="*/ 499685 h 499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979" h="499685">
                <a:moveTo>
                  <a:pt x="0" y="464001"/>
                </a:moveTo>
                <a:cubicBezTo>
                  <a:pt x="413338" y="229082"/>
                  <a:pt x="826677" y="-5837"/>
                  <a:pt x="1222173" y="110"/>
                </a:cubicBezTo>
                <a:cubicBezTo>
                  <a:pt x="1617669" y="6057"/>
                  <a:pt x="1995324" y="252871"/>
                  <a:pt x="2372979" y="49968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718CC1F-789D-41A5-9E91-9E6D32205727}"/>
              </a:ext>
            </a:extLst>
          </p:cNvPr>
          <p:cNvSpPr txBox="1"/>
          <p:nvPr/>
        </p:nvSpPr>
        <p:spPr>
          <a:xfrm>
            <a:off x="4345431" y="26322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9A36B14-E3B3-404F-B770-BBA16CB7AFE2}"/>
              </a:ext>
            </a:extLst>
          </p:cNvPr>
          <p:cNvSpPr txBox="1"/>
          <p:nvPr/>
        </p:nvSpPr>
        <p:spPr>
          <a:xfrm>
            <a:off x="3857917" y="41135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DFE6B40-872C-4C44-8A33-DC0FD2B36BDC}"/>
              </a:ext>
            </a:extLst>
          </p:cNvPr>
          <p:cNvSpPr txBox="1"/>
          <p:nvPr/>
        </p:nvSpPr>
        <p:spPr>
          <a:xfrm>
            <a:off x="5018343" y="33272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8096AD7-19CB-4EBA-A580-EAD4D2FCEAD2}"/>
              </a:ext>
            </a:extLst>
          </p:cNvPr>
          <p:cNvSpPr txBox="1"/>
          <p:nvPr/>
        </p:nvSpPr>
        <p:spPr>
          <a:xfrm>
            <a:off x="5820063" y="39652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43D32AA-BD13-4837-B3D8-41187B731498}"/>
              </a:ext>
            </a:extLst>
          </p:cNvPr>
          <p:cNvSpPr txBox="1"/>
          <p:nvPr/>
        </p:nvSpPr>
        <p:spPr>
          <a:xfrm>
            <a:off x="4880435" y="41135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2002423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>
            <a:extLst>
              <a:ext uri="{FF2B5EF4-FFF2-40B4-BE49-F238E27FC236}">
                <a16:creationId xmlns:a16="http://schemas.microsoft.com/office/drawing/2014/main" id="{439A026A-8477-4CEE-98DF-9E0944A8E56F}"/>
              </a:ext>
            </a:extLst>
          </p:cNvPr>
          <p:cNvSpPr txBox="1"/>
          <p:nvPr/>
        </p:nvSpPr>
        <p:spPr>
          <a:xfrm>
            <a:off x="3085795" y="5118981"/>
            <a:ext cx="36901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ad</a:t>
            </a:r>
          </a:p>
          <a:p>
            <a:r>
              <a:rPr lang="en-US" sz="1400" dirty="0"/>
              <a:t>be</a:t>
            </a:r>
          </a:p>
          <a:p>
            <a:r>
              <a:rPr lang="en-US" sz="1400" dirty="0"/>
              <a:t>c</a:t>
            </a: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</a:rPr>
              <a:t>EXERCISE - 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25</a:t>
            </a:fld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E0E79E3-5FAD-4012-B51C-7A6334A3AE20}"/>
              </a:ext>
            </a:extLst>
          </p:cNvPr>
          <p:cNvSpPr/>
          <p:nvPr/>
        </p:nvSpPr>
        <p:spPr>
          <a:xfrm>
            <a:off x="669793" y="2486034"/>
            <a:ext cx="365760" cy="3657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tIns="0" bIns="0" rtlCol="0" anchor="ctr" anchorCtr="1"/>
          <a:lstStyle/>
          <a:p>
            <a:pPr algn="ctr"/>
            <a:r>
              <a:rPr lang="en-US" sz="1400" dirty="0"/>
              <a:t>a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A12DD59-2A62-4B56-BEE6-2AC7084BE8FC}"/>
              </a:ext>
            </a:extLst>
          </p:cNvPr>
          <p:cNvSpPr/>
          <p:nvPr/>
        </p:nvSpPr>
        <p:spPr>
          <a:xfrm>
            <a:off x="1591778" y="2492606"/>
            <a:ext cx="365760" cy="3657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tIns="0" bIns="0" rtlCol="0" anchor="ctr" anchorCtr="1"/>
          <a:lstStyle/>
          <a:p>
            <a:pPr algn="ctr"/>
            <a:r>
              <a:rPr lang="en-US" sz="1400" dirty="0"/>
              <a:t>b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0ABF2FA-4E94-4002-BD68-22EA142DAD47}"/>
              </a:ext>
            </a:extLst>
          </p:cNvPr>
          <p:cNvSpPr/>
          <p:nvPr/>
        </p:nvSpPr>
        <p:spPr>
          <a:xfrm>
            <a:off x="2502455" y="2509693"/>
            <a:ext cx="365760" cy="3657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tIns="0" bIns="0" rtlCol="0" anchor="ctr" anchorCtr="1"/>
          <a:lstStyle/>
          <a:p>
            <a:pPr algn="ctr"/>
            <a:r>
              <a:rPr lang="en-US" sz="1400" dirty="0"/>
              <a:t>c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7512788-D101-434B-A5CA-81EE3488E48F}"/>
              </a:ext>
            </a:extLst>
          </p:cNvPr>
          <p:cNvSpPr/>
          <p:nvPr/>
        </p:nvSpPr>
        <p:spPr>
          <a:xfrm>
            <a:off x="678496" y="3409691"/>
            <a:ext cx="365760" cy="3657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tIns="0" bIns="0" rtlCol="0" anchor="ctr" anchorCtr="1"/>
          <a:lstStyle/>
          <a:p>
            <a:pPr algn="ctr"/>
            <a:r>
              <a:rPr lang="en-US" sz="1400" dirty="0"/>
              <a:t>d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864376E-1081-42C3-9A01-AD8FD6D8EF74}"/>
              </a:ext>
            </a:extLst>
          </p:cNvPr>
          <p:cNvSpPr/>
          <p:nvPr/>
        </p:nvSpPr>
        <p:spPr>
          <a:xfrm>
            <a:off x="2502455" y="3431685"/>
            <a:ext cx="365760" cy="3657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tIns="0" bIns="0" rtlCol="0" anchor="ctr" anchorCtr="1"/>
          <a:lstStyle/>
          <a:p>
            <a:pPr algn="ctr"/>
            <a:r>
              <a:rPr lang="en-US" sz="1400" dirty="0"/>
              <a:t>e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E8E7A4E-3C36-496E-AFF0-90D8D102521A}"/>
              </a:ext>
            </a:extLst>
          </p:cNvPr>
          <p:cNvCxnSpPr>
            <a:cxnSpLocks/>
          </p:cNvCxnSpPr>
          <p:nvPr/>
        </p:nvCxnSpPr>
        <p:spPr>
          <a:xfrm flipH="1">
            <a:off x="1043524" y="2678171"/>
            <a:ext cx="5467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3834A7C-30FC-4F91-923F-274C89A162B7}"/>
              </a:ext>
            </a:extLst>
          </p:cNvPr>
          <p:cNvSpPr txBox="1"/>
          <p:nvPr/>
        </p:nvSpPr>
        <p:spPr>
          <a:xfrm>
            <a:off x="1186696" y="239577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B046D6B-1705-496B-95E7-5C71EF9CA2EB}"/>
              </a:ext>
            </a:extLst>
          </p:cNvPr>
          <p:cNvCxnSpPr>
            <a:cxnSpLocks/>
            <a:stCxn id="39" idx="0"/>
          </p:cNvCxnSpPr>
          <p:nvPr/>
        </p:nvCxnSpPr>
        <p:spPr>
          <a:xfrm flipH="1" flipV="1">
            <a:off x="860644" y="2861051"/>
            <a:ext cx="732" cy="5486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3762E7D-1A79-4070-98AB-5B01A95C6019}"/>
              </a:ext>
            </a:extLst>
          </p:cNvPr>
          <p:cNvSpPr txBox="1"/>
          <p:nvPr/>
        </p:nvSpPr>
        <p:spPr>
          <a:xfrm>
            <a:off x="394786" y="295070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100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D686028-44E9-48B9-B667-AC19B9BB60B6}"/>
              </a:ext>
            </a:extLst>
          </p:cNvPr>
          <p:cNvCxnSpPr>
            <a:cxnSpLocks/>
            <a:endCxn id="39" idx="7"/>
          </p:cNvCxnSpPr>
          <p:nvPr/>
        </p:nvCxnSpPr>
        <p:spPr>
          <a:xfrm flipH="1">
            <a:off x="990692" y="2807487"/>
            <a:ext cx="653126" cy="6557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A2C69BB-DF3B-43E0-A1B8-E7521780ED7E}"/>
              </a:ext>
            </a:extLst>
          </p:cNvPr>
          <p:cNvCxnSpPr>
            <a:cxnSpLocks/>
            <a:stCxn id="38" idx="2"/>
          </p:cNvCxnSpPr>
          <p:nvPr/>
        </p:nvCxnSpPr>
        <p:spPr>
          <a:xfrm flipH="1" flipV="1">
            <a:off x="1956014" y="2678171"/>
            <a:ext cx="546441" cy="144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D1D043E-60F9-47E8-9EF0-9F0FF8E47859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1902450" y="2807487"/>
            <a:ext cx="653569" cy="6777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C45ADB1-3243-4CDA-984D-F0DE1D1D0B02}"/>
              </a:ext>
            </a:extLst>
          </p:cNvPr>
          <p:cNvCxnSpPr>
            <a:cxnSpLocks/>
            <a:stCxn id="38" idx="4"/>
            <a:endCxn id="41" idx="0"/>
          </p:cNvCxnSpPr>
          <p:nvPr/>
        </p:nvCxnSpPr>
        <p:spPr>
          <a:xfrm>
            <a:off x="2685335" y="2875453"/>
            <a:ext cx="0" cy="556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C6F1FC0E-3A97-4767-A3F8-9C303E7BE067}"/>
              </a:ext>
            </a:extLst>
          </p:cNvPr>
          <p:cNvSpPr/>
          <p:nvPr/>
        </p:nvSpPr>
        <p:spPr>
          <a:xfrm>
            <a:off x="990692" y="2267489"/>
            <a:ext cx="1565327" cy="311771"/>
          </a:xfrm>
          <a:custGeom>
            <a:avLst/>
            <a:gdLst>
              <a:gd name="connsiteX0" fmla="*/ 0 w 2372979"/>
              <a:gd name="connsiteY0" fmla="*/ 464001 h 499685"/>
              <a:gd name="connsiteX1" fmla="*/ 1222173 w 2372979"/>
              <a:gd name="connsiteY1" fmla="*/ 110 h 499685"/>
              <a:gd name="connsiteX2" fmla="*/ 2372979 w 2372979"/>
              <a:gd name="connsiteY2" fmla="*/ 499685 h 499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979" h="499685">
                <a:moveTo>
                  <a:pt x="0" y="464001"/>
                </a:moveTo>
                <a:cubicBezTo>
                  <a:pt x="413338" y="229082"/>
                  <a:pt x="826677" y="-5837"/>
                  <a:pt x="1222173" y="110"/>
                </a:cubicBezTo>
                <a:cubicBezTo>
                  <a:pt x="1617669" y="6057"/>
                  <a:pt x="1995324" y="252871"/>
                  <a:pt x="2372979" y="49968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718CC1F-789D-41A5-9E91-9E6D32205727}"/>
              </a:ext>
            </a:extLst>
          </p:cNvPr>
          <p:cNvSpPr txBox="1"/>
          <p:nvPr/>
        </p:nvSpPr>
        <p:spPr>
          <a:xfrm>
            <a:off x="1563782" y="19689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9A36B14-E3B3-404F-B770-BBA16CB7AFE2}"/>
              </a:ext>
            </a:extLst>
          </p:cNvPr>
          <p:cNvSpPr txBox="1"/>
          <p:nvPr/>
        </p:nvSpPr>
        <p:spPr>
          <a:xfrm>
            <a:off x="1225114" y="30482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DFE6B40-872C-4C44-8A33-DC0FD2B36BDC}"/>
              </a:ext>
            </a:extLst>
          </p:cNvPr>
          <p:cNvSpPr txBox="1"/>
          <p:nvPr/>
        </p:nvSpPr>
        <p:spPr>
          <a:xfrm>
            <a:off x="2008958" y="23945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8096AD7-19CB-4EBA-A580-EAD4D2FCEAD2}"/>
              </a:ext>
            </a:extLst>
          </p:cNvPr>
          <p:cNvSpPr txBox="1"/>
          <p:nvPr/>
        </p:nvSpPr>
        <p:spPr>
          <a:xfrm>
            <a:off x="2605299" y="29329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43D32AA-BD13-4837-B3D8-41187B731498}"/>
              </a:ext>
            </a:extLst>
          </p:cNvPr>
          <p:cNvSpPr txBox="1"/>
          <p:nvPr/>
        </p:nvSpPr>
        <p:spPr>
          <a:xfrm>
            <a:off x="1863009" y="30126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6C9F8DDF-6850-4B25-9C03-375D02C776AD}"/>
              </a:ext>
            </a:extLst>
          </p:cNvPr>
          <p:cNvSpPr/>
          <p:nvPr/>
        </p:nvSpPr>
        <p:spPr>
          <a:xfrm>
            <a:off x="3690276" y="2533896"/>
            <a:ext cx="365760" cy="3657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tIns="0" b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AC2AA0D5-C6F4-4534-9FD4-B8A21DEC175B}"/>
              </a:ext>
            </a:extLst>
          </p:cNvPr>
          <p:cNvSpPr/>
          <p:nvPr/>
        </p:nvSpPr>
        <p:spPr>
          <a:xfrm>
            <a:off x="4602034" y="2519233"/>
            <a:ext cx="365760" cy="3657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tIns="0" bIns="0" rtlCol="0" anchor="ctr" anchorCtr="1"/>
          <a:lstStyle/>
          <a:p>
            <a:pPr algn="ctr"/>
            <a:r>
              <a:rPr lang="en-US" sz="1400" dirty="0"/>
              <a:t>b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899E7CD-101C-4454-A8B8-56C89F58E5E4}"/>
              </a:ext>
            </a:extLst>
          </p:cNvPr>
          <p:cNvSpPr/>
          <p:nvPr/>
        </p:nvSpPr>
        <p:spPr>
          <a:xfrm>
            <a:off x="5514235" y="2533635"/>
            <a:ext cx="365760" cy="3657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tIns="0" bIns="0" rtlCol="0" anchor="ctr" anchorCtr="1"/>
          <a:lstStyle/>
          <a:p>
            <a:pPr algn="ctr"/>
            <a:r>
              <a:rPr lang="en-US" sz="1400" dirty="0"/>
              <a:t>c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3A1A35C3-90C5-482E-BBA1-C058DFA1733C}"/>
              </a:ext>
            </a:extLst>
          </p:cNvPr>
          <p:cNvSpPr/>
          <p:nvPr/>
        </p:nvSpPr>
        <p:spPr>
          <a:xfrm>
            <a:off x="5514235" y="3455627"/>
            <a:ext cx="365760" cy="3657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tIns="0" bIns="0" rtlCol="0" anchor="ctr" anchorCtr="1"/>
          <a:lstStyle/>
          <a:p>
            <a:pPr algn="ctr"/>
            <a:r>
              <a:rPr lang="en-US" sz="1400" dirty="0"/>
              <a:t>e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A330BDDF-1CCA-46F0-83ED-B7E27EC859AB}"/>
              </a:ext>
            </a:extLst>
          </p:cNvPr>
          <p:cNvCxnSpPr>
            <a:cxnSpLocks/>
            <a:stCxn id="92" idx="2"/>
          </p:cNvCxnSpPr>
          <p:nvPr/>
        </p:nvCxnSpPr>
        <p:spPr>
          <a:xfrm flipH="1">
            <a:off x="4055304" y="2702113"/>
            <a:ext cx="5467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95895E54-0348-42ED-9F62-862ED4EE1F2A}"/>
              </a:ext>
            </a:extLst>
          </p:cNvPr>
          <p:cNvSpPr txBox="1"/>
          <p:nvPr/>
        </p:nvSpPr>
        <p:spPr>
          <a:xfrm>
            <a:off x="4198476" y="24197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45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FDA04A15-D2BC-47B6-8D83-1BF7AC4518A3}"/>
              </a:ext>
            </a:extLst>
          </p:cNvPr>
          <p:cNvCxnSpPr>
            <a:cxnSpLocks/>
            <a:stCxn id="93" idx="2"/>
            <a:endCxn id="92" idx="6"/>
          </p:cNvCxnSpPr>
          <p:nvPr/>
        </p:nvCxnSpPr>
        <p:spPr>
          <a:xfrm flipH="1" flipV="1">
            <a:off x="4967794" y="2702113"/>
            <a:ext cx="546441" cy="144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7309E5A-12CF-4AF2-A62F-D090405B1209}"/>
              </a:ext>
            </a:extLst>
          </p:cNvPr>
          <p:cNvCxnSpPr>
            <a:cxnSpLocks/>
            <a:stCxn id="92" idx="5"/>
            <a:endCxn id="95" idx="1"/>
          </p:cNvCxnSpPr>
          <p:nvPr/>
        </p:nvCxnSpPr>
        <p:spPr>
          <a:xfrm>
            <a:off x="4914230" y="2831429"/>
            <a:ext cx="653569" cy="6777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0443A470-A52D-4A3F-9856-DD1839E87F1D}"/>
              </a:ext>
            </a:extLst>
          </p:cNvPr>
          <p:cNvCxnSpPr>
            <a:cxnSpLocks/>
            <a:stCxn id="93" idx="4"/>
            <a:endCxn id="95" idx="0"/>
          </p:cNvCxnSpPr>
          <p:nvPr/>
        </p:nvCxnSpPr>
        <p:spPr>
          <a:xfrm>
            <a:off x="5697115" y="2899395"/>
            <a:ext cx="0" cy="556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28D7EC78-2195-4662-8F27-8BE25984A6BB}"/>
              </a:ext>
            </a:extLst>
          </p:cNvPr>
          <p:cNvSpPr/>
          <p:nvPr/>
        </p:nvSpPr>
        <p:spPr>
          <a:xfrm>
            <a:off x="4002472" y="2291431"/>
            <a:ext cx="1565327" cy="311771"/>
          </a:xfrm>
          <a:custGeom>
            <a:avLst/>
            <a:gdLst>
              <a:gd name="connsiteX0" fmla="*/ 0 w 2372979"/>
              <a:gd name="connsiteY0" fmla="*/ 464001 h 499685"/>
              <a:gd name="connsiteX1" fmla="*/ 1222173 w 2372979"/>
              <a:gd name="connsiteY1" fmla="*/ 110 h 499685"/>
              <a:gd name="connsiteX2" fmla="*/ 2372979 w 2372979"/>
              <a:gd name="connsiteY2" fmla="*/ 499685 h 499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979" h="499685">
                <a:moveTo>
                  <a:pt x="0" y="464001"/>
                </a:moveTo>
                <a:cubicBezTo>
                  <a:pt x="413338" y="229082"/>
                  <a:pt x="826677" y="-5837"/>
                  <a:pt x="1222173" y="110"/>
                </a:cubicBezTo>
                <a:cubicBezTo>
                  <a:pt x="1617669" y="6057"/>
                  <a:pt x="1995324" y="252871"/>
                  <a:pt x="2372979" y="49968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00DA6A1-BEA5-471D-8988-9F97BCAEFB57}"/>
              </a:ext>
            </a:extLst>
          </p:cNvPr>
          <p:cNvSpPr txBox="1"/>
          <p:nvPr/>
        </p:nvSpPr>
        <p:spPr>
          <a:xfrm>
            <a:off x="4575562" y="19929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6ED3315-104C-427E-B1AE-3374EE1A875A}"/>
              </a:ext>
            </a:extLst>
          </p:cNvPr>
          <p:cNvSpPr txBox="1"/>
          <p:nvPr/>
        </p:nvSpPr>
        <p:spPr>
          <a:xfrm>
            <a:off x="5020738" y="24184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9FA54DA-9193-42A5-AFC1-60EFBC8772F4}"/>
              </a:ext>
            </a:extLst>
          </p:cNvPr>
          <p:cNvSpPr txBox="1"/>
          <p:nvPr/>
        </p:nvSpPr>
        <p:spPr>
          <a:xfrm>
            <a:off x="5633355" y="30097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1EA1FC7-1F70-48E1-B122-1A3E518E9BDB}"/>
              </a:ext>
            </a:extLst>
          </p:cNvPr>
          <p:cNvSpPr txBox="1"/>
          <p:nvPr/>
        </p:nvSpPr>
        <p:spPr>
          <a:xfrm>
            <a:off x="4874789" y="303656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1FF68EE-5F33-45BE-B79D-66954DEF6D07}"/>
              </a:ext>
            </a:extLst>
          </p:cNvPr>
          <p:cNvSpPr txBox="1"/>
          <p:nvPr/>
        </p:nvSpPr>
        <p:spPr>
          <a:xfrm>
            <a:off x="3681493" y="2562626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ad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C0BC2079-F249-426D-BD92-F9618C96D7D2}"/>
              </a:ext>
            </a:extLst>
          </p:cNvPr>
          <p:cNvCxnSpPr>
            <a:cxnSpLocks/>
          </p:cNvCxnSpPr>
          <p:nvPr/>
        </p:nvCxnSpPr>
        <p:spPr>
          <a:xfrm>
            <a:off x="216366" y="3147329"/>
            <a:ext cx="227764" cy="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06BEF7F0-C889-4A28-8101-FB1B14C8CAE4}"/>
              </a:ext>
            </a:extLst>
          </p:cNvPr>
          <p:cNvSpPr/>
          <p:nvPr/>
        </p:nvSpPr>
        <p:spPr>
          <a:xfrm>
            <a:off x="613163" y="2433652"/>
            <a:ext cx="495767" cy="1436276"/>
          </a:xfrm>
          <a:prstGeom prst="roundRect">
            <a:avLst>
              <a:gd name="adj" fmla="val 50000"/>
            </a:avLst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Arrow: Right 115">
            <a:extLst>
              <a:ext uri="{FF2B5EF4-FFF2-40B4-BE49-F238E27FC236}">
                <a16:creationId xmlns:a16="http://schemas.microsoft.com/office/drawing/2014/main" id="{BFA14E66-3C84-4295-A178-B0154446C9D5}"/>
              </a:ext>
            </a:extLst>
          </p:cNvPr>
          <p:cNvSpPr/>
          <p:nvPr/>
        </p:nvSpPr>
        <p:spPr>
          <a:xfrm>
            <a:off x="3076947" y="2490024"/>
            <a:ext cx="352837" cy="484632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474327D-2F87-4401-A421-C60944437FD7}"/>
              </a:ext>
            </a:extLst>
          </p:cNvPr>
          <p:cNvCxnSpPr>
            <a:cxnSpLocks/>
          </p:cNvCxnSpPr>
          <p:nvPr/>
        </p:nvCxnSpPr>
        <p:spPr>
          <a:xfrm>
            <a:off x="4617180" y="3232919"/>
            <a:ext cx="227764" cy="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A710EEA9-3CCA-407E-BDB5-68A8B556EDA1}"/>
              </a:ext>
            </a:extLst>
          </p:cNvPr>
          <p:cNvSpPr/>
          <p:nvPr/>
        </p:nvSpPr>
        <p:spPr>
          <a:xfrm rot="-2640000">
            <a:off x="4989235" y="2272266"/>
            <a:ext cx="495767" cy="1810488"/>
          </a:xfrm>
          <a:prstGeom prst="roundRect">
            <a:avLst>
              <a:gd name="adj" fmla="val 50000"/>
            </a:avLst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7B76F243-9AE3-4BFF-8B3D-1DADCCF16F67}"/>
              </a:ext>
            </a:extLst>
          </p:cNvPr>
          <p:cNvSpPr/>
          <p:nvPr/>
        </p:nvSpPr>
        <p:spPr>
          <a:xfrm>
            <a:off x="6686619" y="2492606"/>
            <a:ext cx="365760" cy="3657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tIns="0" b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A857E91C-DE16-40C8-A812-D7820690A509}"/>
              </a:ext>
            </a:extLst>
          </p:cNvPr>
          <p:cNvSpPr/>
          <p:nvPr/>
        </p:nvSpPr>
        <p:spPr>
          <a:xfrm>
            <a:off x="7599109" y="2492606"/>
            <a:ext cx="365760" cy="3657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tIns="0" b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9EBE4004-ADF2-4ED6-8AC7-CE0D24E2E564}"/>
              </a:ext>
            </a:extLst>
          </p:cNvPr>
          <p:cNvSpPr/>
          <p:nvPr/>
        </p:nvSpPr>
        <p:spPr>
          <a:xfrm>
            <a:off x="8511310" y="2507008"/>
            <a:ext cx="365760" cy="3657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tIns="0" bIns="0" rtlCol="0" anchor="ctr" anchorCtr="1"/>
          <a:lstStyle/>
          <a:p>
            <a:pPr algn="ctr"/>
            <a:r>
              <a:rPr lang="en-US" sz="1400" dirty="0"/>
              <a:t>c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2CF890F-5C17-4F36-8F81-49A58763B694}"/>
              </a:ext>
            </a:extLst>
          </p:cNvPr>
          <p:cNvCxnSpPr>
            <a:cxnSpLocks/>
            <a:stCxn id="120" idx="2"/>
            <a:endCxn id="119" idx="6"/>
          </p:cNvCxnSpPr>
          <p:nvPr/>
        </p:nvCxnSpPr>
        <p:spPr>
          <a:xfrm flipH="1">
            <a:off x="7052379" y="2675486"/>
            <a:ext cx="5467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4CC16052-4976-4A75-8DE3-95EF5B0A44EF}"/>
              </a:ext>
            </a:extLst>
          </p:cNvPr>
          <p:cNvSpPr txBox="1"/>
          <p:nvPr/>
        </p:nvSpPr>
        <p:spPr>
          <a:xfrm>
            <a:off x="7195551" y="23930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45</a:t>
            </a:r>
          </a:p>
        </p:txBody>
      </p:sp>
      <p:sp>
        <p:nvSpPr>
          <p:cNvPr id="126" name="Freeform: Shape 125">
            <a:extLst>
              <a:ext uri="{FF2B5EF4-FFF2-40B4-BE49-F238E27FC236}">
                <a16:creationId xmlns:a16="http://schemas.microsoft.com/office/drawing/2014/main" id="{E8D08AF8-57CA-463B-AB5C-6F7B3E4EB838}"/>
              </a:ext>
            </a:extLst>
          </p:cNvPr>
          <p:cNvSpPr/>
          <p:nvPr/>
        </p:nvSpPr>
        <p:spPr>
          <a:xfrm>
            <a:off x="6999547" y="2264804"/>
            <a:ext cx="1565327" cy="311771"/>
          </a:xfrm>
          <a:custGeom>
            <a:avLst/>
            <a:gdLst>
              <a:gd name="connsiteX0" fmla="*/ 0 w 2372979"/>
              <a:gd name="connsiteY0" fmla="*/ 464001 h 499685"/>
              <a:gd name="connsiteX1" fmla="*/ 1222173 w 2372979"/>
              <a:gd name="connsiteY1" fmla="*/ 110 h 499685"/>
              <a:gd name="connsiteX2" fmla="*/ 2372979 w 2372979"/>
              <a:gd name="connsiteY2" fmla="*/ 499685 h 499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979" h="499685">
                <a:moveTo>
                  <a:pt x="0" y="464001"/>
                </a:moveTo>
                <a:cubicBezTo>
                  <a:pt x="413338" y="229082"/>
                  <a:pt x="826677" y="-5837"/>
                  <a:pt x="1222173" y="110"/>
                </a:cubicBezTo>
                <a:cubicBezTo>
                  <a:pt x="1617669" y="6057"/>
                  <a:pt x="1995324" y="252871"/>
                  <a:pt x="2372979" y="49968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76BCAED-7F3A-4FB3-B6CF-965056ABBB63}"/>
              </a:ext>
            </a:extLst>
          </p:cNvPr>
          <p:cNvSpPr txBox="1"/>
          <p:nvPr/>
        </p:nvSpPr>
        <p:spPr>
          <a:xfrm>
            <a:off x="7572637" y="19662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23983B8C-368D-4339-B906-C12579357DB5}"/>
              </a:ext>
            </a:extLst>
          </p:cNvPr>
          <p:cNvCxnSpPr>
            <a:cxnSpLocks/>
          </p:cNvCxnSpPr>
          <p:nvPr/>
        </p:nvCxnSpPr>
        <p:spPr>
          <a:xfrm flipH="1" flipV="1">
            <a:off x="7966536" y="2675534"/>
            <a:ext cx="546441" cy="144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7BA153A8-3D68-4FB5-A228-7C2AE7029A6E}"/>
              </a:ext>
            </a:extLst>
          </p:cNvPr>
          <p:cNvSpPr txBox="1"/>
          <p:nvPr/>
        </p:nvSpPr>
        <p:spPr>
          <a:xfrm>
            <a:off x="8019480" y="23919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BDC7080-8241-4B0D-B874-5F284F0F8E79}"/>
              </a:ext>
            </a:extLst>
          </p:cNvPr>
          <p:cNvSpPr txBox="1"/>
          <p:nvPr/>
        </p:nvSpPr>
        <p:spPr>
          <a:xfrm>
            <a:off x="7604395" y="251560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be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33D6B15-9686-401D-B4B8-7C916433451D}"/>
              </a:ext>
            </a:extLst>
          </p:cNvPr>
          <p:cNvSpPr txBox="1"/>
          <p:nvPr/>
        </p:nvSpPr>
        <p:spPr>
          <a:xfrm>
            <a:off x="657154" y="5292654"/>
            <a:ext cx="365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ad</a:t>
            </a:r>
          </a:p>
          <a:p>
            <a:r>
              <a:rPr lang="en-US" sz="1400" dirty="0"/>
              <a:t>be</a:t>
            </a:r>
          </a:p>
        </p:txBody>
      </p:sp>
      <p:sp>
        <p:nvSpPr>
          <p:cNvPr id="136" name="Arrow: Right 135">
            <a:extLst>
              <a:ext uri="{FF2B5EF4-FFF2-40B4-BE49-F238E27FC236}">
                <a16:creationId xmlns:a16="http://schemas.microsoft.com/office/drawing/2014/main" id="{045FBA2E-AF01-4CF5-BA25-FAE9863BF86E}"/>
              </a:ext>
            </a:extLst>
          </p:cNvPr>
          <p:cNvSpPr/>
          <p:nvPr/>
        </p:nvSpPr>
        <p:spPr>
          <a:xfrm>
            <a:off x="6127163" y="2476720"/>
            <a:ext cx="352837" cy="484632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4F80F83-FFC0-440B-90A5-8EF44302F674}"/>
              </a:ext>
            </a:extLst>
          </p:cNvPr>
          <p:cNvCxnSpPr>
            <a:cxnSpLocks/>
          </p:cNvCxnSpPr>
          <p:nvPr/>
        </p:nvCxnSpPr>
        <p:spPr>
          <a:xfrm rot="-5400000">
            <a:off x="7291021" y="2835601"/>
            <a:ext cx="227764" cy="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 137">
            <a:extLst>
              <a:ext uri="{FF2B5EF4-FFF2-40B4-BE49-F238E27FC236}">
                <a16:creationId xmlns:a16="http://schemas.microsoft.com/office/drawing/2014/main" id="{DFBD347C-058D-48C4-A79B-C89B26A7F6FC}"/>
              </a:ext>
            </a:extLst>
          </p:cNvPr>
          <p:cNvSpPr/>
          <p:nvPr/>
        </p:nvSpPr>
        <p:spPr>
          <a:xfrm>
            <a:off x="670492" y="5356982"/>
            <a:ext cx="365760" cy="3657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tIns="0" bIns="0" rtlCol="0" anchor="ctr" anchorCtr="1"/>
          <a:lstStyle/>
          <a:p>
            <a:pPr algn="ctr"/>
            <a:endParaRPr lang="en-US" sz="1400" dirty="0"/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5D361ADC-10AE-482D-948F-A890BFA2DE7E}"/>
              </a:ext>
            </a:extLst>
          </p:cNvPr>
          <p:cNvCxnSpPr>
            <a:cxnSpLocks/>
            <a:endCxn id="138" idx="6"/>
          </p:cNvCxnSpPr>
          <p:nvPr/>
        </p:nvCxnSpPr>
        <p:spPr>
          <a:xfrm flipH="1">
            <a:off x="1036252" y="5539862"/>
            <a:ext cx="5467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2657C77A-6077-4064-9FF7-D7102B884878}"/>
              </a:ext>
            </a:extLst>
          </p:cNvPr>
          <p:cNvSpPr txBox="1"/>
          <p:nvPr/>
        </p:nvSpPr>
        <p:spPr>
          <a:xfrm>
            <a:off x="1100265" y="52075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70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13DC036-F824-43B5-AF41-BB46C72CFECC}"/>
              </a:ext>
            </a:extLst>
          </p:cNvPr>
          <p:cNvSpPr txBox="1"/>
          <p:nvPr/>
        </p:nvSpPr>
        <p:spPr>
          <a:xfrm>
            <a:off x="1642442" y="5379984"/>
            <a:ext cx="260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</a:t>
            </a: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FF99D7BC-70FA-40E4-80B1-7ABE7F0ECDB0}"/>
              </a:ext>
            </a:extLst>
          </p:cNvPr>
          <p:cNvSpPr/>
          <p:nvPr/>
        </p:nvSpPr>
        <p:spPr>
          <a:xfrm>
            <a:off x="1586316" y="5356982"/>
            <a:ext cx="365760" cy="3657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tIns="0" b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07FBA76-3699-47EE-968B-DAF6ECEB0732}"/>
              </a:ext>
            </a:extLst>
          </p:cNvPr>
          <p:cNvSpPr txBox="1"/>
          <p:nvPr/>
        </p:nvSpPr>
        <p:spPr>
          <a:xfrm>
            <a:off x="6688286" y="2510217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ad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B57D1630-EFA9-4D29-9089-A3B0ED4470A5}"/>
              </a:ext>
            </a:extLst>
          </p:cNvPr>
          <p:cNvCxnSpPr>
            <a:cxnSpLocks/>
          </p:cNvCxnSpPr>
          <p:nvPr/>
        </p:nvCxnSpPr>
        <p:spPr>
          <a:xfrm rot="5400000">
            <a:off x="1203007" y="5178772"/>
            <a:ext cx="227764" cy="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Oval 150">
            <a:extLst>
              <a:ext uri="{FF2B5EF4-FFF2-40B4-BE49-F238E27FC236}">
                <a16:creationId xmlns:a16="http://schemas.microsoft.com/office/drawing/2014/main" id="{B23CBEBF-8829-490C-BEC9-FFC6DB2AAECE}"/>
              </a:ext>
            </a:extLst>
          </p:cNvPr>
          <p:cNvSpPr/>
          <p:nvPr/>
        </p:nvSpPr>
        <p:spPr>
          <a:xfrm>
            <a:off x="3076947" y="5305433"/>
            <a:ext cx="365760" cy="3657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tIns="0" b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152" name="Arrow: Right 151">
            <a:extLst>
              <a:ext uri="{FF2B5EF4-FFF2-40B4-BE49-F238E27FC236}">
                <a16:creationId xmlns:a16="http://schemas.microsoft.com/office/drawing/2014/main" id="{675FE29B-FF20-4E9F-834A-A6A0DB28A76B}"/>
              </a:ext>
            </a:extLst>
          </p:cNvPr>
          <p:cNvSpPr/>
          <p:nvPr/>
        </p:nvSpPr>
        <p:spPr>
          <a:xfrm>
            <a:off x="2325721" y="5291556"/>
            <a:ext cx="352837" cy="484632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66B581FF-ECD3-4DAD-BBB5-7A0993449864}"/>
              </a:ext>
            </a:extLst>
          </p:cNvPr>
          <p:cNvSpPr/>
          <p:nvPr/>
        </p:nvSpPr>
        <p:spPr>
          <a:xfrm rot="5400000">
            <a:off x="7077247" y="1988078"/>
            <a:ext cx="496654" cy="1387801"/>
          </a:xfrm>
          <a:prstGeom prst="roundRect">
            <a:avLst>
              <a:gd name="adj" fmla="val 50000"/>
            </a:avLst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75F7F808-23DC-4203-9E16-97FF36ACD5E3}"/>
              </a:ext>
            </a:extLst>
          </p:cNvPr>
          <p:cNvSpPr/>
          <p:nvPr/>
        </p:nvSpPr>
        <p:spPr>
          <a:xfrm rot="5400000">
            <a:off x="1066730" y="4846492"/>
            <a:ext cx="496654" cy="1387801"/>
          </a:xfrm>
          <a:prstGeom prst="roundRect">
            <a:avLst>
              <a:gd name="adj" fmla="val 50000"/>
            </a:avLst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Freeform: Shape 155">
            <a:extLst>
              <a:ext uri="{FF2B5EF4-FFF2-40B4-BE49-F238E27FC236}">
                <a16:creationId xmlns:a16="http://schemas.microsoft.com/office/drawing/2014/main" id="{3BF821A5-2E6F-4764-B7EA-3EE5A00BD21F}"/>
              </a:ext>
            </a:extLst>
          </p:cNvPr>
          <p:cNvSpPr/>
          <p:nvPr/>
        </p:nvSpPr>
        <p:spPr>
          <a:xfrm>
            <a:off x="1605400" y="3151239"/>
            <a:ext cx="6118807" cy="1874814"/>
          </a:xfrm>
          <a:custGeom>
            <a:avLst/>
            <a:gdLst>
              <a:gd name="connsiteX0" fmla="*/ 5120640 w 5120640"/>
              <a:gd name="connsiteY0" fmla="*/ 0 h 1730669"/>
              <a:gd name="connsiteX1" fmla="*/ 4362357 w 5120640"/>
              <a:gd name="connsiteY1" fmla="*/ 767204 h 1730669"/>
              <a:gd name="connsiteX2" fmla="*/ 1231094 w 5120640"/>
              <a:gd name="connsiteY2" fmla="*/ 1079438 h 1730669"/>
              <a:gd name="connsiteX3" fmla="*/ 0 w 5120640"/>
              <a:gd name="connsiteY3" fmla="*/ 1730669 h 1730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20640" h="1730669">
                <a:moveTo>
                  <a:pt x="5120640" y="0"/>
                </a:moveTo>
                <a:cubicBezTo>
                  <a:pt x="5065627" y="293649"/>
                  <a:pt x="5010615" y="587298"/>
                  <a:pt x="4362357" y="767204"/>
                </a:cubicBezTo>
                <a:cubicBezTo>
                  <a:pt x="3714099" y="947110"/>
                  <a:pt x="1958154" y="918860"/>
                  <a:pt x="1231094" y="1079438"/>
                </a:cubicBezTo>
                <a:cubicBezTo>
                  <a:pt x="504034" y="1240016"/>
                  <a:pt x="252017" y="1485342"/>
                  <a:pt x="0" y="1730669"/>
                </a:cubicBezTo>
              </a:path>
            </a:pathLst>
          </a:custGeom>
          <a:noFill/>
          <a:ln w="168275">
            <a:solidFill>
              <a:schemeClr val="tx2">
                <a:lumMod val="40000"/>
                <a:lumOff val="6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497D8083-9568-405E-BE61-42CE14796B23}"/>
              </a:ext>
            </a:extLst>
          </p:cNvPr>
          <p:cNvSpPr/>
          <p:nvPr/>
        </p:nvSpPr>
        <p:spPr>
          <a:xfrm>
            <a:off x="5009533" y="4933352"/>
            <a:ext cx="2177718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dirty="0"/>
              <a:t>Layout order:  ad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E8EF3E44-7C09-4762-A195-1F65EC23CF83}"/>
              </a:ext>
            </a:extLst>
          </p:cNvPr>
          <p:cNvSpPr txBox="1"/>
          <p:nvPr/>
        </p:nvSpPr>
        <p:spPr>
          <a:xfrm>
            <a:off x="6609254" y="5214765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AE3F49E3-1A2B-47AD-A050-9CC0A64ABC15}"/>
              </a:ext>
            </a:extLst>
          </p:cNvPr>
          <p:cNvSpPr txBox="1"/>
          <p:nvPr/>
        </p:nvSpPr>
        <p:spPr>
          <a:xfrm>
            <a:off x="6229976" y="5214765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79313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/>
      <p:bldP spid="91" grpId="0" animBg="1"/>
      <p:bldP spid="92" grpId="0" animBg="1"/>
      <p:bldP spid="93" grpId="0" animBg="1"/>
      <p:bldP spid="95" grpId="0" animBg="1"/>
      <p:bldP spid="97" grpId="0"/>
      <p:bldP spid="104" grpId="0" animBg="1"/>
      <p:bldP spid="105" grpId="0"/>
      <p:bldP spid="107" grpId="0"/>
      <p:bldP spid="108" grpId="0"/>
      <p:bldP spid="109" grpId="0"/>
      <p:bldP spid="110" grpId="0"/>
      <p:bldP spid="115" grpId="0" animBg="1"/>
      <p:bldP spid="116" grpId="0" animBg="1"/>
      <p:bldP spid="118" grpId="0" animBg="1"/>
      <p:bldP spid="119" grpId="0" animBg="1"/>
      <p:bldP spid="120" grpId="0" animBg="1"/>
      <p:bldP spid="121" grpId="0" animBg="1"/>
      <p:bldP spid="124" grpId="0"/>
      <p:bldP spid="126" grpId="0" animBg="1"/>
      <p:bldP spid="127" grpId="0"/>
      <p:bldP spid="131" grpId="0"/>
      <p:bldP spid="133" grpId="0"/>
      <p:bldP spid="134" grpId="0"/>
      <p:bldP spid="136" grpId="0" animBg="1"/>
      <p:bldP spid="138" grpId="0" animBg="1"/>
      <p:bldP spid="141" grpId="0"/>
      <p:bldP spid="146" grpId="0"/>
      <p:bldP spid="147" grpId="0" animBg="1"/>
      <p:bldP spid="149" grpId="0"/>
      <p:bldP spid="151" grpId="0" animBg="1"/>
      <p:bldP spid="152" grpId="0" animBg="1"/>
      <p:bldP spid="154" grpId="0" animBg="1"/>
      <p:bldP spid="155" grpId="0" animBg="1"/>
      <p:bldP spid="156" grpId="0" animBg="1"/>
      <p:bldP spid="157" grpId="0" animBg="1"/>
      <p:bldP spid="158" grpId="0"/>
      <p:bldP spid="15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</a:rPr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16817"/>
            <a:ext cx="7886700" cy="912726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dirty="0"/>
              <a:t>Work out a good procedure placement ordering given the following weighted call graph: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26</a:t>
            </a:fld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3581400" y="2719954"/>
            <a:ext cx="457200" cy="457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200" dirty="0"/>
              <a:t>p</a:t>
            </a:r>
          </a:p>
        </p:txBody>
      </p:sp>
      <p:sp>
        <p:nvSpPr>
          <p:cNvPr id="6" name="Oval 5"/>
          <p:cNvSpPr/>
          <p:nvPr/>
        </p:nvSpPr>
        <p:spPr>
          <a:xfrm>
            <a:off x="2415989" y="3410237"/>
            <a:ext cx="457200" cy="457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200" dirty="0"/>
              <a:t>q</a:t>
            </a:r>
          </a:p>
        </p:txBody>
      </p:sp>
      <p:sp>
        <p:nvSpPr>
          <p:cNvPr id="7" name="Oval 6"/>
          <p:cNvSpPr/>
          <p:nvPr/>
        </p:nvSpPr>
        <p:spPr>
          <a:xfrm>
            <a:off x="4715436" y="3410237"/>
            <a:ext cx="457200" cy="457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200" dirty="0"/>
              <a:t>r</a:t>
            </a:r>
          </a:p>
        </p:txBody>
      </p:sp>
      <p:sp>
        <p:nvSpPr>
          <p:cNvPr id="8" name="Oval 7"/>
          <p:cNvSpPr/>
          <p:nvPr/>
        </p:nvSpPr>
        <p:spPr>
          <a:xfrm>
            <a:off x="3124200" y="4566684"/>
            <a:ext cx="457200" cy="457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200" dirty="0"/>
              <a:t>s</a:t>
            </a:r>
          </a:p>
        </p:txBody>
      </p:sp>
      <p:sp>
        <p:nvSpPr>
          <p:cNvPr id="9" name="Oval 8"/>
          <p:cNvSpPr/>
          <p:nvPr/>
        </p:nvSpPr>
        <p:spPr>
          <a:xfrm>
            <a:off x="4137212" y="4566684"/>
            <a:ext cx="457200" cy="457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200" dirty="0"/>
              <a:t>t</a:t>
            </a:r>
          </a:p>
        </p:txBody>
      </p:sp>
      <p:sp>
        <p:nvSpPr>
          <p:cNvPr id="10" name="Oval 9"/>
          <p:cNvSpPr/>
          <p:nvPr/>
        </p:nvSpPr>
        <p:spPr>
          <a:xfrm>
            <a:off x="5234268" y="4566684"/>
            <a:ext cx="457200" cy="457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200" dirty="0"/>
              <a:t>u</a:t>
            </a:r>
          </a:p>
        </p:txBody>
      </p:sp>
      <p:sp>
        <p:nvSpPr>
          <p:cNvPr id="11" name="Oval 10"/>
          <p:cNvSpPr/>
          <p:nvPr/>
        </p:nvSpPr>
        <p:spPr>
          <a:xfrm>
            <a:off x="6073588" y="3921412"/>
            <a:ext cx="457200" cy="457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200" dirty="0"/>
              <a:t>v</a:t>
            </a:r>
          </a:p>
        </p:txBody>
      </p:sp>
      <p:sp>
        <p:nvSpPr>
          <p:cNvPr id="12" name="Oval 11"/>
          <p:cNvSpPr/>
          <p:nvPr/>
        </p:nvSpPr>
        <p:spPr>
          <a:xfrm>
            <a:off x="6073588" y="5250750"/>
            <a:ext cx="457200" cy="457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200" dirty="0"/>
              <a:t>w</a:t>
            </a:r>
          </a:p>
        </p:txBody>
      </p:sp>
      <p:cxnSp>
        <p:nvCxnSpPr>
          <p:cNvPr id="13" name="Straight Connector 12"/>
          <p:cNvCxnSpPr>
            <a:stCxn id="2" idx="3"/>
            <a:endCxn id="6" idx="7"/>
          </p:cNvCxnSpPr>
          <p:nvPr/>
        </p:nvCxnSpPr>
        <p:spPr>
          <a:xfrm flipH="1">
            <a:off x="2806234" y="3110199"/>
            <a:ext cx="842121" cy="3669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2" idx="4"/>
            <a:endCxn id="8" idx="0"/>
          </p:cNvCxnSpPr>
          <p:nvPr/>
        </p:nvCxnSpPr>
        <p:spPr>
          <a:xfrm flipH="1">
            <a:off x="3352800" y="3177154"/>
            <a:ext cx="457200" cy="1389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1"/>
            <a:endCxn id="6" idx="4"/>
          </p:cNvCxnSpPr>
          <p:nvPr/>
        </p:nvCxnSpPr>
        <p:spPr>
          <a:xfrm flipH="1" flipV="1">
            <a:off x="2644589" y="3867437"/>
            <a:ext cx="546566" cy="7662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" idx="5"/>
            <a:endCxn id="7" idx="1"/>
          </p:cNvCxnSpPr>
          <p:nvPr/>
        </p:nvCxnSpPr>
        <p:spPr>
          <a:xfrm>
            <a:off x="3971645" y="3110199"/>
            <a:ext cx="810746" cy="3669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" idx="4"/>
            <a:endCxn id="9" idx="1"/>
          </p:cNvCxnSpPr>
          <p:nvPr/>
        </p:nvCxnSpPr>
        <p:spPr>
          <a:xfrm>
            <a:off x="3810000" y="3177154"/>
            <a:ext cx="394167" cy="14564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7" idx="3"/>
            <a:endCxn id="9" idx="0"/>
          </p:cNvCxnSpPr>
          <p:nvPr/>
        </p:nvCxnSpPr>
        <p:spPr>
          <a:xfrm flipH="1">
            <a:off x="4365812" y="3800482"/>
            <a:ext cx="416579" cy="7662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0" idx="2"/>
            <a:endCxn id="9" idx="6"/>
          </p:cNvCxnSpPr>
          <p:nvPr/>
        </p:nvCxnSpPr>
        <p:spPr>
          <a:xfrm flipH="1">
            <a:off x="4594412" y="4795284"/>
            <a:ext cx="6398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1" idx="3"/>
            <a:endCxn id="10" idx="7"/>
          </p:cNvCxnSpPr>
          <p:nvPr/>
        </p:nvCxnSpPr>
        <p:spPr>
          <a:xfrm flipH="1">
            <a:off x="5624513" y="4311657"/>
            <a:ext cx="516030" cy="3219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1" idx="4"/>
            <a:endCxn id="12" idx="0"/>
          </p:cNvCxnSpPr>
          <p:nvPr/>
        </p:nvCxnSpPr>
        <p:spPr>
          <a:xfrm>
            <a:off x="6302188" y="4378612"/>
            <a:ext cx="0" cy="8721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2" idx="1"/>
            <a:endCxn id="10" idx="5"/>
          </p:cNvCxnSpPr>
          <p:nvPr/>
        </p:nvCxnSpPr>
        <p:spPr>
          <a:xfrm flipH="1" flipV="1">
            <a:off x="5624513" y="4956929"/>
            <a:ext cx="516030" cy="3607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reeform 54"/>
          <p:cNvSpPr/>
          <p:nvPr/>
        </p:nvSpPr>
        <p:spPr>
          <a:xfrm>
            <a:off x="4020671" y="2940230"/>
            <a:ext cx="2191871" cy="1008529"/>
          </a:xfrm>
          <a:custGeom>
            <a:avLst/>
            <a:gdLst>
              <a:gd name="connsiteX0" fmla="*/ 0 w 2191871"/>
              <a:gd name="connsiteY0" fmla="*/ 0 h 1008529"/>
              <a:gd name="connsiteX1" fmla="*/ 1385047 w 2191871"/>
              <a:gd name="connsiteY1" fmla="*/ 215153 h 1008529"/>
              <a:gd name="connsiteX2" fmla="*/ 2191871 w 2191871"/>
              <a:gd name="connsiteY2" fmla="*/ 1008529 h 100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1871" h="1008529">
                <a:moveTo>
                  <a:pt x="0" y="0"/>
                </a:moveTo>
                <a:cubicBezTo>
                  <a:pt x="509867" y="23532"/>
                  <a:pt x="1019735" y="47065"/>
                  <a:pt x="1385047" y="215153"/>
                </a:cubicBezTo>
                <a:cubicBezTo>
                  <a:pt x="1750359" y="383241"/>
                  <a:pt x="1971115" y="695885"/>
                  <a:pt x="2191871" y="100852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2865170" y="294855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396764" y="406055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16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137017" y="356963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35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257520" y="277568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399499" y="29936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955967" y="3593079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27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79084" y="402688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669597" y="475488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538708" y="410038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17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443643" y="508687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269855" y="458384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78149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00A33CC-42F1-4A18-BD7F-4D2ED6655876}" type="slidenum">
              <a:rPr lang="en-US" altLang="en-US" sz="1400"/>
              <a:pPr eaLnBrk="1" hangingPunct="1"/>
              <a:t>27</a:t>
            </a:fld>
            <a:endParaRPr lang="en-US" altLang="en-US" sz="140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Procedure  Positioning: Effects</a:t>
            </a:r>
          </a:p>
        </p:txBody>
      </p:sp>
      <p:sp>
        <p:nvSpPr>
          <p:cNvPr id="15365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i="1" dirty="0"/>
              <a:t>Speed improvement</a:t>
            </a:r>
            <a:r>
              <a:rPr lang="en-US" altLang="en-US" dirty="0"/>
              <a:t>: up to ~10%.</a:t>
            </a:r>
          </a:p>
          <a:p>
            <a:pPr eaLnBrk="1" hangingPunct="1"/>
            <a:r>
              <a:rPr lang="en-US" altLang="en-US" i="1" dirty="0"/>
              <a:t>Long branch instructions</a:t>
            </a:r>
            <a:r>
              <a:rPr lang="en-US" altLang="en-US" dirty="0"/>
              <a:t>:</a:t>
            </a:r>
          </a:p>
          <a:p>
            <a:pPr lvl="1" eaLnBrk="1" hangingPunct="1"/>
            <a:r>
              <a:rPr lang="en-US" altLang="en-US" i="1" u="sng" dirty="0"/>
              <a:t>Static count</a:t>
            </a:r>
            <a:r>
              <a:rPr lang="en-US" altLang="en-US" dirty="0"/>
              <a:t>: increases significantly (~65–400%).</a:t>
            </a:r>
          </a:p>
          <a:p>
            <a:pPr lvl="1" eaLnBrk="1" hangingPunct="1"/>
            <a:r>
              <a:rPr lang="en-US" altLang="en-US" i="1" u="sng" dirty="0"/>
              <a:t>Dynamic count</a:t>
            </a:r>
            <a:r>
              <a:rPr lang="en-US" altLang="en-US" dirty="0"/>
              <a:t>: the no. of long branch instructions executed decreases by 80–98%.</a:t>
            </a:r>
          </a:p>
          <a:p>
            <a:pPr lvl="2" eaLnBrk="1" hangingPunct="1">
              <a:buFont typeface="Arial" panose="020B0604020202020204" pitchFamily="34" charset="0"/>
              <a:buChar char="»"/>
            </a:pPr>
            <a:r>
              <a:rPr lang="en-US" altLang="en-US" dirty="0"/>
              <a:t>Profile-guided code positioning improves the behavior of “hot” code even though it could adversely affect “cold” code.</a:t>
            </a:r>
          </a:p>
          <a:p>
            <a:pPr eaLnBrk="1" hangingPunct="1"/>
            <a:r>
              <a:rPr lang="en-US" altLang="en-US" i="1" dirty="0"/>
              <a:t>Memory hierarchy</a:t>
            </a:r>
            <a:r>
              <a:rPr lang="en-US" altLang="en-US" dirty="0"/>
              <a:t>: </a:t>
            </a:r>
          </a:p>
          <a:p>
            <a:pPr lvl="1" eaLnBrk="1" hangingPunct="1"/>
            <a:r>
              <a:rPr lang="en-US" altLang="en-US" dirty="0"/>
              <a:t>no data presented in paper</a:t>
            </a:r>
          </a:p>
          <a:p>
            <a:pPr lvl="1" eaLnBrk="1" hangingPunct="1"/>
            <a:r>
              <a:rPr lang="en-US" altLang="en-US" dirty="0"/>
              <a:t>authors claim it improves paging, TLB, and </a:t>
            </a:r>
            <a:r>
              <a:rPr lang="en-US" altLang="en-US" dirty="0" err="1"/>
              <a:t>i</a:t>
            </a:r>
            <a:r>
              <a:rPr lang="en-US" altLang="en-US" dirty="0"/>
              <a:t>-cache performance.</a:t>
            </a:r>
          </a:p>
        </p:txBody>
      </p:sp>
    </p:spTree>
    <p:extLst>
      <p:ext uri="{BB962C8B-B14F-4D97-AF65-F5344CB8AC3E}">
        <p14:creationId xmlns:p14="http://schemas.microsoft.com/office/powerpoint/2010/main" val="40700414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E3C8A-50FA-4972-BA7A-F910F5A23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block ordering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C810B5-0E52-4C0C-93D6-EB81F27BE3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en-US" altLang="en-US" sz="2800" i="1" dirty="0"/>
              <a:t>General idea</a:t>
            </a:r>
            <a:r>
              <a:rPr lang="en-US" altLang="en-US" sz="2800" dirty="0"/>
              <a:t>: </a:t>
            </a:r>
          </a:p>
          <a:p>
            <a:pPr marL="457200" lvl="1">
              <a:spcAft>
                <a:spcPts val="1200"/>
              </a:spcAft>
            </a:pPr>
            <a:r>
              <a:rPr lang="en-US" altLang="en-US" dirty="0"/>
              <a:t>if block B is executed soon after block A, place B close to A in memory.</a:t>
            </a:r>
          </a:p>
          <a:p>
            <a:pPr eaLnBrk="1" hangingPunct="1"/>
            <a:r>
              <a:rPr lang="en-US" altLang="en-US" i="1" dirty="0"/>
              <a:t>Equivalent formulation</a:t>
            </a:r>
            <a:r>
              <a:rPr lang="en-US" altLang="en-US" dirty="0"/>
              <a:t>: </a:t>
            </a:r>
          </a:p>
          <a:p>
            <a:pPr marL="457200" lvl="1" eaLnBrk="1" hangingPunct="1"/>
            <a:r>
              <a:rPr lang="en-US" altLang="en-US" dirty="0"/>
              <a:t>orient branches to maximize the not-taken (I.e., fall through) case; </a:t>
            </a:r>
          </a:p>
          <a:p>
            <a:pPr marL="457200" lvl="1" eaLnBrk="1" hangingPunct="1"/>
            <a:r>
              <a:rPr lang="en-US" altLang="en-US" dirty="0"/>
              <a:t>eliminate unconditional branches if possible.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5AF1A3-96D4-4EE2-9E51-DD108D352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28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ABE9AB-6F86-468E-B8DF-DF50138F75FE}"/>
              </a:ext>
            </a:extLst>
          </p:cNvPr>
          <p:cNvSpPr/>
          <p:nvPr/>
        </p:nvSpPr>
        <p:spPr>
          <a:xfrm>
            <a:off x="4629150" y="1578027"/>
            <a:ext cx="3886200" cy="22892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EFFA9C-FF99-4DF6-A611-6D7226015BA4}"/>
              </a:ext>
            </a:extLst>
          </p:cNvPr>
          <p:cNvSpPr/>
          <p:nvPr/>
        </p:nvSpPr>
        <p:spPr>
          <a:xfrm>
            <a:off x="4629150" y="3922585"/>
            <a:ext cx="3886200" cy="22892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535172-63D6-46A8-AD22-7FFEB0591610}"/>
              </a:ext>
            </a:extLst>
          </p:cNvPr>
          <p:cNvSpPr/>
          <p:nvPr/>
        </p:nvSpPr>
        <p:spPr>
          <a:xfrm>
            <a:off x="4874476" y="2180500"/>
            <a:ext cx="594360" cy="3657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D39317-1512-40AD-A067-22E385DE7AAF}"/>
              </a:ext>
            </a:extLst>
          </p:cNvPr>
          <p:cNvSpPr/>
          <p:nvPr/>
        </p:nvSpPr>
        <p:spPr>
          <a:xfrm>
            <a:off x="5726430" y="2922156"/>
            <a:ext cx="594360" cy="3657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A0A709-DFA1-48B1-B764-E166E3D01E15}"/>
              </a:ext>
            </a:extLst>
          </p:cNvPr>
          <p:cNvSpPr/>
          <p:nvPr/>
        </p:nvSpPr>
        <p:spPr>
          <a:xfrm>
            <a:off x="4874477" y="2922156"/>
            <a:ext cx="594360" cy="3657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5317E3-4F86-47B3-BCF1-33C3F71DAB02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5171656" y="2546260"/>
            <a:ext cx="1" cy="375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56CEED2-945E-436E-AC5B-946645FFD24D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5171656" y="2546260"/>
            <a:ext cx="851954" cy="375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8DD5600-9E25-41D9-8336-E8BD9A655488}"/>
              </a:ext>
            </a:extLst>
          </p:cNvPr>
          <p:cNvSpPr/>
          <p:nvPr/>
        </p:nvSpPr>
        <p:spPr>
          <a:xfrm>
            <a:off x="6842665" y="2180500"/>
            <a:ext cx="594360" cy="3657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5AB9C7-2C77-47AB-9395-28009170E441}"/>
              </a:ext>
            </a:extLst>
          </p:cNvPr>
          <p:cNvSpPr/>
          <p:nvPr/>
        </p:nvSpPr>
        <p:spPr>
          <a:xfrm>
            <a:off x="7694619" y="2922156"/>
            <a:ext cx="594360" cy="3657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54BA7D9-BB99-4B5F-89CC-0CAAC8A2FFEA}"/>
              </a:ext>
            </a:extLst>
          </p:cNvPr>
          <p:cNvSpPr/>
          <p:nvPr/>
        </p:nvSpPr>
        <p:spPr>
          <a:xfrm>
            <a:off x="6842666" y="2922156"/>
            <a:ext cx="594360" cy="3657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4D5D179-78C0-4FBE-88D4-4E40100D33FD}"/>
              </a:ext>
            </a:extLst>
          </p:cNvPr>
          <p:cNvCxnSpPr>
            <a:stCxn id="22" idx="2"/>
            <a:endCxn id="24" idx="0"/>
          </p:cNvCxnSpPr>
          <p:nvPr/>
        </p:nvCxnSpPr>
        <p:spPr>
          <a:xfrm>
            <a:off x="7139845" y="2546260"/>
            <a:ext cx="1" cy="375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34095AB-E599-45B3-98AB-89CA2B4B817F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>
            <a:off x="7139845" y="2546260"/>
            <a:ext cx="851954" cy="375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7048967F-05AE-4FBC-907E-D5F651B90B12}"/>
              </a:ext>
            </a:extLst>
          </p:cNvPr>
          <p:cNvSpPr/>
          <p:nvPr/>
        </p:nvSpPr>
        <p:spPr>
          <a:xfrm>
            <a:off x="5227692" y="2020601"/>
            <a:ext cx="820729" cy="767204"/>
          </a:xfrm>
          <a:custGeom>
            <a:avLst/>
            <a:gdLst>
              <a:gd name="connsiteX0" fmla="*/ 0 w 820729"/>
              <a:gd name="connsiteY0" fmla="*/ 0 h 767204"/>
              <a:gd name="connsiteX1" fmla="*/ 142735 w 820729"/>
              <a:gd name="connsiteY1" fmla="*/ 410365 h 767204"/>
              <a:gd name="connsiteX2" fmla="*/ 820729 w 820729"/>
              <a:gd name="connsiteY2" fmla="*/ 767204 h 767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0729" h="767204">
                <a:moveTo>
                  <a:pt x="0" y="0"/>
                </a:moveTo>
                <a:cubicBezTo>
                  <a:pt x="2973" y="141249"/>
                  <a:pt x="5947" y="282498"/>
                  <a:pt x="142735" y="410365"/>
                </a:cubicBezTo>
                <a:cubicBezTo>
                  <a:pt x="279523" y="538232"/>
                  <a:pt x="550126" y="652718"/>
                  <a:pt x="820729" y="767204"/>
                </a:cubicBezTo>
              </a:path>
            </a:pathLst>
          </a:custGeom>
          <a:noFill/>
          <a:ln w="47625">
            <a:solidFill>
              <a:srgbClr val="0000FF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0171C63-BAEA-4BCC-B06C-E8E7552DCE7A}"/>
              </a:ext>
            </a:extLst>
          </p:cNvPr>
          <p:cNvSpPr txBox="1"/>
          <p:nvPr/>
        </p:nvSpPr>
        <p:spPr>
          <a:xfrm>
            <a:off x="4675612" y="1692143"/>
            <a:ext cx="13479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common path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CAC2BD7-8B87-4511-8ED6-10723D08C47F}"/>
              </a:ext>
            </a:extLst>
          </p:cNvPr>
          <p:cNvCxnSpPr>
            <a:cxnSpLocks/>
          </p:cNvCxnSpPr>
          <p:nvPr/>
        </p:nvCxnSpPr>
        <p:spPr>
          <a:xfrm>
            <a:off x="7281885" y="2044542"/>
            <a:ext cx="0" cy="832473"/>
          </a:xfrm>
          <a:prstGeom prst="straightConnector1">
            <a:avLst/>
          </a:prstGeom>
          <a:ln w="476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CDC1326-153E-4C3E-9E73-6DF238F9F1F5}"/>
              </a:ext>
            </a:extLst>
          </p:cNvPr>
          <p:cNvSpPr txBox="1"/>
          <p:nvPr/>
        </p:nvSpPr>
        <p:spPr>
          <a:xfrm>
            <a:off x="6642011" y="1676115"/>
            <a:ext cx="13479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common path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DB11593-20C5-4663-8A34-871C66121E42}"/>
              </a:ext>
            </a:extLst>
          </p:cNvPr>
          <p:cNvSpPr txBox="1"/>
          <p:nvPr/>
        </p:nvSpPr>
        <p:spPr>
          <a:xfrm>
            <a:off x="6239397" y="2295883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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8523341-6BAF-4A3F-9983-839F7A0133C7}"/>
              </a:ext>
            </a:extLst>
          </p:cNvPr>
          <p:cNvSpPr/>
          <p:nvPr/>
        </p:nvSpPr>
        <p:spPr>
          <a:xfrm>
            <a:off x="7766730" y="5495764"/>
            <a:ext cx="594360" cy="3657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9908CCA-AFC8-447A-90FA-DB59E2803F02}"/>
              </a:ext>
            </a:extLst>
          </p:cNvPr>
          <p:cNvSpPr/>
          <p:nvPr/>
        </p:nvSpPr>
        <p:spPr>
          <a:xfrm>
            <a:off x="6914777" y="5495764"/>
            <a:ext cx="594360" cy="3657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8DC07B6-4750-421B-918F-077B2D647833}"/>
              </a:ext>
            </a:extLst>
          </p:cNvPr>
          <p:cNvCxnSpPr>
            <a:endCxn id="53" idx="0"/>
          </p:cNvCxnSpPr>
          <p:nvPr/>
        </p:nvCxnSpPr>
        <p:spPr>
          <a:xfrm>
            <a:off x="7211956" y="5119868"/>
            <a:ext cx="1" cy="375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7C5C6A77-8683-4B1E-866A-7116CA8FB1AA}"/>
              </a:ext>
            </a:extLst>
          </p:cNvPr>
          <p:cNvSpPr/>
          <p:nvPr/>
        </p:nvSpPr>
        <p:spPr>
          <a:xfrm>
            <a:off x="4964429" y="4754108"/>
            <a:ext cx="594360" cy="3657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A590378-CF57-4F5E-889B-44B51CDB8845}"/>
              </a:ext>
            </a:extLst>
          </p:cNvPr>
          <p:cNvSpPr/>
          <p:nvPr/>
        </p:nvSpPr>
        <p:spPr>
          <a:xfrm>
            <a:off x="5816383" y="5495764"/>
            <a:ext cx="594360" cy="3657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DD25D0A-C067-41BB-A83E-51031D3D6F8B}"/>
              </a:ext>
            </a:extLst>
          </p:cNvPr>
          <p:cNvSpPr/>
          <p:nvPr/>
        </p:nvSpPr>
        <p:spPr>
          <a:xfrm>
            <a:off x="4964430" y="5495764"/>
            <a:ext cx="594360" cy="3657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88DE61C-8FEA-400F-8705-E6D68BA1F28A}"/>
              </a:ext>
            </a:extLst>
          </p:cNvPr>
          <p:cNvCxnSpPr>
            <a:cxnSpLocks/>
            <a:stCxn id="55" idx="2"/>
            <a:endCxn id="56" idx="0"/>
          </p:cNvCxnSpPr>
          <p:nvPr/>
        </p:nvCxnSpPr>
        <p:spPr>
          <a:xfrm>
            <a:off x="5261609" y="5119868"/>
            <a:ext cx="851954" cy="375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C19039F5-9A24-476A-B94B-420B5B80B72E}"/>
              </a:ext>
            </a:extLst>
          </p:cNvPr>
          <p:cNvSpPr/>
          <p:nvPr/>
        </p:nvSpPr>
        <p:spPr>
          <a:xfrm>
            <a:off x="6932618" y="4754108"/>
            <a:ext cx="594360" cy="3657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0D7770F0-8944-4B1D-B8C4-340A60FF1A03}"/>
              </a:ext>
            </a:extLst>
          </p:cNvPr>
          <p:cNvSpPr/>
          <p:nvPr/>
        </p:nvSpPr>
        <p:spPr>
          <a:xfrm>
            <a:off x="5317645" y="4594209"/>
            <a:ext cx="820729" cy="767204"/>
          </a:xfrm>
          <a:custGeom>
            <a:avLst/>
            <a:gdLst>
              <a:gd name="connsiteX0" fmla="*/ 0 w 820729"/>
              <a:gd name="connsiteY0" fmla="*/ 0 h 767204"/>
              <a:gd name="connsiteX1" fmla="*/ 142735 w 820729"/>
              <a:gd name="connsiteY1" fmla="*/ 410365 h 767204"/>
              <a:gd name="connsiteX2" fmla="*/ 820729 w 820729"/>
              <a:gd name="connsiteY2" fmla="*/ 767204 h 767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0729" h="767204">
                <a:moveTo>
                  <a:pt x="0" y="0"/>
                </a:moveTo>
                <a:cubicBezTo>
                  <a:pt x="2973" y="141249"/>
                  <a:pt x="5947" y="282498"/>
                  <a:pt x="142735" y="410365"/>
                </a:cubicBezTo>
                <a:cubicBezTo>
                  <a:pt x="279523" y="538232"/>
                  <a:pt x="550126" y="652718"/>
                  <a:pt x="820729" y="767204"/>
                </a:cubicBezTo>
              </a:path>
            </a:pathLst>
          </a:custGeom>
          <a:noFill/>
          <a:ln w="47625">
            <a:solidFill>
              <a:srgbClr val="0000FF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78ED2D0-8B61-46DE-A4E6-0E8A45E36114}"/>
              </a:ext>
            </a:extLst>
          </p:cNvPr>
          <p:cNvSpPr txBox="1"/>
          <p:nvPr/>
        </p:nvSpPr>
        <p:spPr>
          <a:xfrm>
            <a:off x="4765565" y="4265751"/>
            <a:ext cx="13479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common path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D9CD20B-95DD-443B-AF86-A8C1797BF6E7}"/>
              </a:ext>
            </a:extLst>
          </p:cNvPr>
          <p:cNvCxnSpPr>
            <a:cxnSpLocks/>
          </p:cNvCxnSpPr>
          <p:nvPr/>
        </p:nvCxnSpPr>
        <p:spPr>
          <a:xfrm>
            <a:off x="7371838" y="4618150"/>
            <a:ext cx="0" cy="832473"/>
          </a:xfrm>
          <a:prstGeom prst="straightConnector1">
            <a:avLst/>
          </a:prstGeom>
          <a:ln w="476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7D2F49F-13B3-4C7D-9DF5-DFFABB9E38A6}"/>
              </a:ext>
            </a:extLst>
          </p:cNvPr>
          <p:cNvSpPr txBox="1"/>
          <p:nvPr/>
        </p:nvSpPr>
        <p:spPr>
          <a:xfrm>
            <a:off x="6731964" y="4249723"/>
            <a:ext cx="13479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common path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320009F-9DD9-44FE-81B3-D77F1D10E23E}"/>
              </a:ext>
            </a:extLst>
          </p:cNvPr>
          <p:cNvSpPr txBox="1"/>
          <p:nvPr/>
        </p:nvSpPr>
        <p:spPr>
          <a:xfrm>
            <a:off x="6329350" y="4869491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</a:t>
            </a:r>
            <a:endParaRPr lang="en-US" dirty="0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AD229D45-0938-405B-BA8F-8FE4158D6C59}"/>
              </a:ext>
            </a:extLst>
          </p:cNvPr>
          <p:cNvSpPr/>
          <p:nvPr/>
        </p:nvSpPr>
        <p:spPr>
          <a:xfrm>
            <a:off x="4738059" y="4616605"/>
            <a:ext cx="516395" cy="874255"/>
          </a:xfrm>
          <a:custGeom>
            <a:avLst/>
            <a:gdLst>
              <a:gd name="connsiteX0" fmla="*/ 5379 w 540638"/>
              <a:gd name="connsiteY0" fmla="*/ 0 h 874255"/>
              <a:gd name="connsiteX1" fmla="*/ 76747 w 540638"/>
              <a:gd name="connsiteY1" fmla="*/ 481733 h 874255"/>
              <a:gd name="connsiteX2" fmla="*/ 540638 w 540638"/>
              <a:gd name="connsiteY2" fmla="*/ 874255 h 874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0638" h="874255">
                <a:moveTo>
                  <a:pt x="5379" y="0"/>
                </a:moveTo>
                <a:cubicBezTo>
                  <a:pt x="-3542" y="168012"/>
                  <a:pt x="-12463" y="336024"/>
                  <a:pt x="76747" y="481733"/>
                </a:cubicBezTo>
                <a:cubicBezTo>
                  <a:pt x="165957" y="627442"/>
                  <a:pt x="353297" y="750848"/>
                  <a:pt x="540638" y="874255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EEA5F87-1542-4CB0-A079-9D8D00097353}"/>
              </a:ext>
            </a:extLst>
          </p:cNvPr>
          <p:cNvCxnSpPr>
            <a:cxnSpLocks/>
          </p:cNvCxnSpPr>
          <p:nvPr/>
        </p:nvCxnSpPr>
        <p:spPr>
          <a:xfrm>
            <a:off x="8068462" y="4915415"/>
            <a:ext cx="0" cy="5754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657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0EF8472-EE71-424C-ADB6-3C8C519DA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283CBAA-0CE4-4771-ABDE-29D1296608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1" y="1505771"/>
            <a:ext cx="3091396" cy="175484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int </a:t>
            </a:r>
            <a:r>
              <a:rPr lang="en-US" sz="1400" dirty="0" err="1"/>
              <a:t>strlen</a:t>
            </a:r>
            <a:r>
              <a:rPr lang="en-US" sz="1400" dirty="0"/>
              <a:t>(char *str)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    </a:t>
            </a:r>
            <a:r>
              <a:rPr lang="en-US" sz="1400" dirty="0" err="1"/>
              <a:t>len</a:t>
            </a:r>
            <a:r>
              <a:rPr lang="en-US" sz="1400" dirty="0"/>
              <a:t> = 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    while (str != NULL &amp;&amp; *str != '\0')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        </a:t>
            </a:r>
            <a:r>
              <a:rPr lang="en-US" sz="1400" dirty="0" err="1"/>
              <a:t>len</a:t>
            </a:r>
            <a:r>
              <a:rPr lang="en-US" sz="1400" dirty="0"/>
              <a:t> += 1;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        str += 1;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    return </a:t>
            </a:r>
            <a:r>
              <a:rPr lang="en-US" sz="1400" dirty="0" err="1"/>
              <a:t>len</a:t>
            </a:r>
            <a:r>
              <a:rPr lang="en-US" sz="1400" dirty="0"/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}</a:t>
            </a:r>
          </a:p>
        </p:txBody>
      </p:sp>
      <p:graphicFrame>
        <p:nvGraphicFramePr>
          <p:cNvPr id="45" name="Table 45">
            <a:extLst>
              <a:ext uri="{FF2B5EF4-FFF2-40B4-BE49-F238E27FC236}">
                <a16:creationId xmlns:a16="http://schemas.microsoft.com/office/drawing/2014/main" id="{B1A42C38-8729-4782-850F-F5BB3393684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11063019"/>
              </p:ext>
            </p:extLst>
          </p:nvPr>
        </p:nvGraphicFramePr>
        <p:xfrm>
          <a:off x="688279" y="3487644"/>
          <a:ext cx="3031768" cy="26893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5884">
                  <a:extLst>
                    <a:ext uri="{9D8B030D-6E8A-4147-A177-3AD203B41FA5}">
                      <a16:colId xmlns:a16="http://schemas.microsoft.com/office/drawing/2014/main" val="1878877993"/>
                    </a:ext>
                  </a:extLst>
                </a:gridCol>
                <a:gridCol w="1515884">
                  <a:extLst>
                    <a:ext uri="{9D8B030D-6E8A-4147-A177-3AD203B41FA5}">
                      <a16:colId xmlns:a16="http://schemas.microsoft.com/office/drawing/2014/main" val="579026093"/>
                    </a:ext>
                  </a:extLst>
                </a:gridCol>
              </a:tblGrid>
              <a:tr h="38418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Code Layout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974946"/>
                  </a:ext>
                </a:extLst>
              </a:tr>
              <a:tr h="38418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Unoptimized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Optimized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698651565"/>
                  </a:ext>
                </a:extLst>
              </a:tr>
              <a:tr h="38418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907031505"/>
                  </a:ext>
                </a:extLst>
              </a:tr>
              <a:tr h="38418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295761692"/>
                  </a:ext>
                </a:extLst>
              </a:tr>
              <a:tr h="38418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974357729"/>
                  </a:ext>
                </a:extLst>
              </a:tr>
              <a:tr h="38418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19027916"/>
                  </a:ext>
                </a:extLst>
              </a:tr>
              <a:tr h="38418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848116841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C67433-105C-48C2-8368-CE31460C4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29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3B608A-A1DF-4012-B793-1412BE5568DB}"/>
              </a:ext>
            </a:extLst>
          </p:cNvPr>
          <p:cNvSpPr/>
          <p:nvPr/>
        </p:nvSpPr>
        <p:spPr>
          <a:xfrm>
            <a:off x="5480480" y="2066326"/>
            <a:ext cx="972386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sz="1400" dirty="0" err="1"/>
              <a:t>len</a:t>
            </a:r>
            <a:r>
              <a:rPr lang="en-US" sz="1400" dirty="0"/>
              <a:t> = 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39236E-B409-4837-9BB6-21A4DAE31167}"/>
              </a:ext>
            </a:extLst>
          </p:cNvPr>
          <p:cNvSpPr/>
          <p:nvPr/>
        </p:nvSpPr>
        <p:spPr>
          <a:xfrm>
            <a:off x="6348009" y="3914003"/>
            <a:ext cx="972386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sz="1400" dirty="0"/>
              <a:t>*p == '\0'?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5A6FBE-F32A-497D-9245-92579A0E40DE}"/>
              </a:ext>
            </a:extLst>
          </p:cNvPr>
          <p:cNvSpPr/>
          <p:nvPr/>
        </p:nvSpPr>
        <p:spPr>
          <a:xfrm>
            <a:off x="7228474" y="4830523"/>
            <a:ext cx="972386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sz="1400" dirty="0" err="1"/>
              <a:t>len</a:t>
            </a:r>
            <a:r>
              <a:rPr lang="en-US" sz="1400" dirty="0"/>
              <a:t> += 1</a:t>
            </a:r>
          </a:p>
          <a:p>
            <a:r>
              <a:rPr lang="en-US" sz="1400" dirty="0"/>
              <a:t>str +=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3B3A25-7676-4112-BC3E-94022B3C51F7}"/>
              </a:ext>
            </a:extLst>
          </p:cNvPr>
          <p:cNvSpPr/>
          <p:nvPr/>
        </p:nvSpPr>
        <p:spPr>
          <a:xfrm>
            <a:off x="5485564" y="4803653"/>
            <a:ext cx="972386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sz="1400" dirty="0"/>
              <a:t>return </a:t>
            </a:r>
            <a:r>
              <a:rPr lang="en-US" sz="1400" dirty="0" err="1"/>
              <a:t>len</a:t>
            </a:r>
            <a:endParaRPr lang="en-US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67D6A9-2B88-460E-A341-78DAA190E137}"/>
              </a:ext>
            </a:extLst>
          </p:cNvPr>
          <p:cNvSpPr/>
          <p:nvPr/>
        </p:nvSpPr>
        <p:spPr>
          <a:xfrm>
            <a:off x="5476391" y="2978592"/>
            <a:ext cx="972386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40" rIns="0" rtlCol="0" anchor="ctr"/>
          <a:lstStyle/>
          <a:p>
            <a:r>
              <a:rPr lang="en-US" sz="1400" dirty="0"/>
              <a:t>p == NULL?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9579BE3-4082-4435-A44F-4BE12E8BD52D}"/>
              </a:ext>
            </a:extLst>
          </p:cNvPr>
          <p:cNvCxnSpPr/>
          <p:nvPr/>
        </p:nvCxnSpPr>
        <p:spPr>
          <a:xfrm>
            <a:off x="5966673" y="1837726"/>
            <a:ext cx="0" cy="228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D1BF394-9941-4ABC-8ABE-2D8A3E719863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 flipH="1">
            <a:off x="5962584" y="2523526"/>
            <a:ext cx="4089" cy="4550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6F22666-CA35-4BB0-BED7-E962699B2546}"/>
              </a:ext>
            </a:extLst>
          </p:cNvPr>
          <p:cNvCxnSpPr>
            <a:cxnSpLocks/>
            <a:stCxn id="15" idx="2"/>
            <a:endCxn id="14" idx="0"/>
          </p:cNvCxnSpPr>
          <p:nvPr/>
        </p:nvCxnSpPr>
        <p:spPr>
          <a:xfrm>
            <a:off x="5962584" y="3435792"/>
            <a:ext cx="9173" cy="1367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8833ADB-E5BB-41F8-A75E-5D84AF8A62EA}"/>
              </a:ext>
            </a:extLst>
          </p:cNvPr>
          <p:cNvCxnSpPr>
            <a:cxnSpLocks/>
            <a:stCxn id="15" idx="2"/>
            <a:endCxn id="12" idx="0"/>
          </p:cNvCxnSpPr>
          <p:nvPr/>
        </p:nvCxnSpPr>
        <p:spPr>
          <a:xfrm>
            <a:off x="5962584" y="3435792"/>
            <a:ext cx="871618" cy="4782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541430E-A10C-4E53-92C0-B54DA4FB1C6B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flipH="1">
            <a:off x="5971757" y="4371203"/>
            <a:ext cx="862445" cy="432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F73FE79-FD76-42B0-9C8C-4723547E2756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6834202" y="4371203"/>
            <a:ext cx="880465" cy="459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CB6E2BB-9638-40ED-BC8D-EE55B72A0917}"/>
              </a:ext>
            </a:extLst>
          </p:cNvPr>
          <p:cNvSpPr txBox="1"/>
          <p:nvPr/>
        </p:nvSpPr>
        <p:spPr>
          <a:xfrm>
            <a:off x="5104126" y="1992833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6762C7-6E20-4394-BF0D-282D40A6468C}"/>
              </a:ext>
            </a:extLst>
          </p:cNvPr>
          <p:cNvSpPr txBox="1"/>
          <p:nvPr/>
        </p:nvSpPr>
        <p:spPr>
          <a:xfrm>
            <a:off x="5104126" y="2888179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B260AA-B275-4B83-8BBA-B895DEA857B3}"/>
              </a:ext>
            </a:extLst>
          </p:cNvPr>
          <p:cNvSpPr txBox="1"/>
          <p:nvPr/>
        </p:nvSpPr>
        <p:spPr>
          <a:xfrm>
            <a:off x="7019589" y="3631260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8CEC074-0C09-4D24-BCA8-04883FBA534D}"/>
              </a:ext>
            </a:extLst>
          </p:cNvPr>
          <p:cNvSpPr txBox="1"/>
          <p:nvPr/>
        </p:nvSpPr>
        <p:spPr>
          <a:xfrm>
            <a:off x="5087048" y="4728184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C5D7706-A9AA-4725-BD73-F3AF4A306B44}"/>
              </a:ext>
            </a:extLst>
          </p:cNvPr>
          <p:cNvSpPr txBox="1"/>
          <p:nvPr/>
        </p:nvSpPr>
        <p:spPr>
          <a:xfrm>
            <a:off x="7857841" y="4543518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BDB55A3-D244-4D94-BB65-4113B5609F4F}"/>
              </a:ext>
            </a:extLst>
          </p:cNvPr>
          <p:cNvSpPr txBox="1"/>
          <p:nvPr/>
        </p:nvSpPr>
        <p:spPr>
          <a:xfrm>
            <a:off x="5734779" y="4046677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444EC4C-3237-42BF-A53A-94C1EB1DFDD8}"/>
              </a:ext>
            </a:extLst>
          </p:cNvPr>
          <p:cNvSpPr txBox="1"/>
          <p:nvPr/>
        </p:nvSpPr>
        <p:spPr>
          <a:xfrm>
            <a:off x="6398393" y="3477372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4E1359-3AB9-4D42-A1C6-7B5D67EE1619}"/>
              </a:ext>
            </a:extLst>
          </p:cNvPr>
          <p:cNvSpPr txBox="1"/>
          <p:nvPr/>
        </p:nvSpPr>
        <p:spPr>
          <a:xfrm>
            <a:off x="6130925" y="4391605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3494AE5-9243-4EAE-BABB-678AE9215BE6}"/>
              </a:ext>
            </a:extLst>
          </p:cNvPr>
          <p:cNvSpPr txBox="1"/>
          <p:nvPr/>
        </p:nvSpPr>
        <p:spPr>
          <a:xfrm>
            <a:off x="7274434" y="4393432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</a:t>
            </a:r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E9A60323-EB40-4A97-936E-91349D5528FC}"/>
              </a:ext>
            </a:extLst>
          </p:cNvPr>
          <p:cNvSpPr/>
          <p:nvPr/>
        </p:nvSpPr>
        <p:spPr>
          <a:xfrm>
            <a:off x="6119789" y="2609584"/>
            <a:ext cx="2555444" cy="2944645"/>
          </a:xfrm>
          <a:custGeom>
            <a:avLst/>
            <a:gdLst>
              <a:gd name="connsiteX0" fmla="*/ 1766353 w 2555444"/>
              <a:gd name="connsiteY0" fmla="*/ 2676094 h 2944645"/>
              <a:gd name="connsiteX1" fmla="*/ 2310533 w 2555444"/>
              <a:gd name="connsiteY1" fmla="*/ 2845593 h 2944645"/>
              <a:gd name="connsiteX2" fmla="*/ 2533557 w 2555444"/>
              <a:gd name="connsiteY2" fmla="*/ 1337948 h 2944645"/>
              <a:gd name="connsiteX3" fmla="*/ 1802037 w 2555444"/>
              <a:gd name="connsiteY3" fmla="*/ 53327 h 2944645"/>
              <a:gd name="connsiteX4" fmla="*/ 0 w 2555444"/>
              <a:gd name="connsiteY4" fmla="*/ 365561 h 2944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5444" h="2944645">
                <a:moveTo>
                  <a:pt x="1766353" y="2676094"/>
                </a:moveTo>
                <a:cubicBezTo>
                  <a:pt x="1974509" y="2872355"/>
                  <a:pt x="2182666" y="3068617"/>
                  <a:pt x="2310533" y="2845593"/>
                </a:cubicBezTo>
                <a:cubicBezTo>
                  <a:pt x="2438400" y="2622569"/>
                  <a:pt x="2618306" y="1803326"/>
                  <a:pt x="2533557" y="1337948"/>
                </a:cubicBezTo>
                <a:cubicBezTo>
                  <a:pt x="2448808" y="872570"/>
                  <a:pt x="2224297" y="215392"/>
                  <a:pt x="1802037" y="53327"/>
                </a:cubicBezTo>
                <a:cubicBezTo>
                  <a:pt x="1379777" y="-108738"/>
                  <a:pt x="689888" y="128411"/>
                  <a:pt x="0" y="365561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2E6ADD4A-8491-4348-BB6E-442DE9CDACCE}"/>
              </a:ext>
            </a:extLst>
          </p:cNvPr>
          <p:cNvSpPr/>
          <p:nvPr/>
        </p:nvSpPr>
        <p:spPr>
          <a:xfrm>
            <a:off x="6114705" y="2609584"/>
            <a:ext cx="2555444" cy="2944645"/>
          </a:xfrm>
          <a:custGeom>
            <a:avLst/>
            <a:gdLst>
              <a:gd name="connsiteX0" fmla="*/ 1766353 w 2555444"/>
              <a:gd name="connsiteY0" fmla="*/ 2676094 h 2944645"/>
              <a:gd name="connsiteX1" fmla="*/ 2310533 w 2555444"/>
              <a:gd name="connsiteY1" fmla="*/ 2845593 h 2944645"/>
              <a:gd name="connsiteX2" fmla="*/ 2533557 w 2555444"/>
              <a:gd name="connsiteY2" fmla="*/ 1337948 h 2944645"/>
              <a:gd name="connsiteX3" fmla="*/ 1802037 w 2555444"/>
              <a:gd name="connsiteY3" fmla="*/ 53327 h 2944645"/>
              <a:gd name="connsiteX4" fmla="*/ 0 w 2555444"/>
              <a:gd name="connsiteY4" fmla="*/ 365561 h 2944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5444" h="2944645">
                <a:moveTo>
                  <a:pt x="1766353" y="2676094"/>
                </a:moveTo>
                <a:cubicBezTo>
                  <a:pt x="1974509" y="2872355"/>
                  <a:pt x="2182666" y="3068617"/>
                  <a:pt x="2310533" y="2845593"/>
                </a:cubicBezTo>
                <a:cubicBezTo>
                  <a:pt x="2438400" y="2622569"/>
                  <a:pt x="2618306" y="1803326"/>
                  <a:pt x="2533557" y="1337948"/>
                </a:cubicBezTo>
                <a:cubicBezTo>
                  <a:pt x="2448808" y="872570"/>
                  <a:pt x="2224297" y="215392"/>
                  <a:pt x="1802037" y="53327"/>
                </a:cubicBezTo>
                <a:cubicBezTo>
                  <a:pt x="1379777" y="-108738"/>
                  <a:pt x="689888" y="128411"/>
                  <a:pt x="0" y="365561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92F63E1-A071-4495-B0BF-CBC730827024}"/>
              </a:ext>
            </a:extLst>
          </p:cNvPr>
          <p:cNvCxnSpPr>
            <a:cxnSpLocks/>
          </p:cNvCxnSpPr>
          <p:nvPr/>
        </p:nvCxnSpPr>
        <p:spPr>
          <a:xfrm>
            <a:off x="5971757" y="3435792"/>
            <a:ext cx="871618" cy="47821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346C7CB-BEA1-43A5-B8ED-BB2F5BC3DA62}"/>
              </a:ext>
            </a:extLst>
          </p:cNvPr>
          <p:cNvCxnSpPr>
            <a:cxnSpLocks/>
          </p:cNvCxnSpPr>
          <p:nvPr/>
        </p:nvCxnSpPr>
        <p:spPr>
          <a:xfrm>
            <a:off x="6834202" y="4371203"/>
            <a:ext cx="880465" cy="45932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E1669E0-8FBF-4823-8255-8A33C04B2665}"/>
              </a:ext>
            </a:extLst>
          </p:cNvPr>
          <p:cNvCxnSpPr>
            <a:cxnSpLocks/>
          </p:cNvCxnSpPr>
          <p:nvPr/>
        </p:nvCxnSpPr>
        <p:spPr>
          <a:xfrm>
            <a:off x="5816685" y="5973054"/>
            <a:ext cx="310144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B571F64-21A3-4A5E-A168-3591C66CEF03}"/>
              </a:ext>
            </a:extLst>
          </p:cNvPr>
          <p:cNvSpPr txBox="1"/>
          <p:nvPr/>
        </p:nvSpPr>
        <p:spPr>
          <a:xfrm>
            <a:off x="6108005" y="5798340"/>
            <a:ext cx="2091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frequently taken edges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728BACD-CA0D-481E-8768-F7D2D0D3C63F}"/>
              </a:ext>
            </a:extLst>
          </p:cNvPr>
          <p:cNvSpPr txBox="1"/>
          <p:nvPr/>
        </p:nvSpPr>
        <p:spPr>
          <a:xfrm>
            <a:off x="2749731" y="4305302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6011444-8086-49AF-868A-2BF2F7A8CDEF}"/>
              </a:ext>
            </a:extLst>
          </p:cNvPr>
          <p:cNvSpPr txBox="1"/>
          <p:nvPr/>
        </p:nvSpPr>
        <p:spPr>
          <a:xfrm>
            <a:off x="2749731" y="4661246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108A701-7C0C-4806-930D-D1A565080B2D}"/>
              </a:ext>
            </a:extLst>
          </p:cNvPr>
          <p:cNvSpPr txBox="1"/>
          <p:nvPr/>
        </p:nvSpPr>
        <p:spPr>
          <a:xfrm>
            <a:off x="2749731" y="5041041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95D34AC-D7F5-4158-BFCB-896526AF5E3B}"/>
              </a:ext>
            </a:extLst>
          </p:cNvPr>
          <p:cNvSpPr txBox="1"/>
          <p:nvPr/>
        </p:nvSpPr>
        <p:spPr>
          <a:xfrm>
            <a:off x="2749731" y="5407774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63BAAA8-3C75-43CC-A3C9-6A2B4BEFE74D}"/>
              </a:ext>
            </a:extLst>
          </p:cNvPr>
          <p:cNvSpPr txBox="1"/>
          <p:nvPr/>
        </p:nvSpPr>
        <p:spPr>
          <a:xfrm>
            <a:off x="2749731" y="5798943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B2</a:t>
            </a:r>
          </a:p>
        </p:txBody>
      </p:sp>
    </p:spTree>
    <p:extLst>
      <p:ext uri="{BB962C8B-B14F-4D97-AF65-F5344CB8AC3E}">
        <p14:creationId xmlns:p14="http://schemas.microsoft.com/office/powerpoint/2010/main" val="3930074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9" grpId="0"/>
      <p:bldP spid="80" grpId="0"/>
      <p:bldP spid="81" grpId="0"/>
      <p:bldP spid="82" grpId="0"/>
      <p:bldP spid="83" grpId="0"/>
      <p:bldP spid="8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1247E-4977-416C-AD21-4222C8CEE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memory hierarchy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6759FF-3E2B-4F5D-86A4-C6BAC0E72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FC6B21-3F19-47C1-B24C-3A3814A59259}"/>
              </a:ext>
            </a:extLst>
          </p:cNvPr>
          <p:cNvSpPr/>
          <p:nvPr/>
        </p:nvSpPr>
        <p:spPr>
          <a:xfrm>
            <a:off x="628650" y="5651934"/>
            <a:ext cx="7886700" cy="5212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/>
              <a:t>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8478C6-4205-46EF-BBDE-771BDEC95AC8}"/>
              </a:ext>
            </a:extLst>
          </p:cNvPr>
          <p:cNvSpPr/>
          <p:nvPr/>
        </p:nvSpPr>
        <p:spPr>
          <a:xfrm>
            <a:off x="1648764" y="4601617"/>
            <a:ext cx="5846471" cy="5212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/>
              <a:t>Level 3 (L3) Cache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9BB046-E40B-41B1-9694-B17B3D719EC2}"/>
              </a:ext>
            </a:extLst>
          </p:cNvPr>
          <p:cNvSpPr/>
          <p:nvPr/>
        </p:nvSpPr>
        <p:spPr>
          <a:xfrm>
            <a:off x="2378385" y="3605471"/>
            <a:ext cx="4406177" cy="5212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/>
              <a:t>Level 2 (L2) Cache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D51066-9A7D-4CF6-A6DE-4D974C523705}"/>
              </a:ext>
            </a:extLst>
          </p:cNvPr>
          <p:cNvSpPr/>
          <p:nvPr/>
        </p:nvSpPr>
        <p:spPr>
          <a:xfrm>
            <a:off x="4842054" y="2584922"/>
            <a:ext cx="2103120" cy="517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/>
              <a:t>Level 1 (L1) Instruction Cache (</a:t>
            </a:r>
            <a:r>
              <a:rPr lang="en-US" sz="1600" dirty="0" err="1"/>
              <a:t>i</a:t>
            </a:r>
            <a:r>
              <a:rPr lang="en-US" sz="1600" dirty="0"/>
              <a:t>-cache)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15DB19-8CA6-467A-8C1A-98DD2E527439}"/>
              </a:ext>
            </a:extLst>
          </p:cNvPr>
          <p:cNvSpPr/>
          <p:nvPr/>
        </p:nvSpPr>
        <p:spPr>
          <a:xfrm>
            <a:off x="2188875" y="2582735"/>
            <a:ext cx="2103120" cy="517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/>
              <a:t>Level 1 (L1) Data Cache        (d-cache)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6667A7-387F-4E67-8688-E5FE47AB83D0}"/>
              </a:ext>
            </a:extLst>
          </p:cNvPr>
          <p:cNvSpPr/>
          <p:nvPr/>
        </p:nvSpPr>
        <p:spPr>
          <a:xfrm>
            <a:off x="3254884" y="1474183"/>
            <a:ext cx="2653181" cy="62267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/>
              <a:t>CPU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D78287-E57E-4626-9010-A68F4D4B7CBE}"/>
              </a:ext>
            </a:extLst>
          </p:cNvPr>
          <p:cNvSpPr/>
          <p:nvPr/>
        </p:nvSpPr>
        <p:spPr>
          <a:xfrm>
            <a:off x="5183178" y="1511366"/>
            <a:ext cx="625391" cy="5022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F204C1-4677-4E23-907F-69215D17BD18}"/>
              </a:ext>
            </a:extLst>
          </p:cNvPr>
          <p:cNvSpPr txBox="1"/>
          <p:nvPr/>
        </p:nvSpPr>
        <p:spPr>
          <a:xfrm>
            <a:off x="5308868" y="1563722"/>
            <a:ext cx="8953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registers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494B9C-29B2-424C-8DE9-FBB4E072E7D0}"/>
              </a:ext>
            </a:extLst>
          </p:cNvPr>
          <p:cNvCxnSpPr>
            <a:cxnSpLocks/>
          </p:cNvCxnSpPr>
          <p:nvPr/>
        </p:nvCxnSpPr>
        <p:spPr>
          <a:xfrm>
            <a:off x="3989248" y="2096856"/>
            <a:ext cx="0" cy="48587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F433F56-B1BB-4D3A-AA1E-57D9116DE8E8}"/>
              </a:ext>
            </a:extLst>
          </p:cNvPr>
          <p:cNvCxnSpPr>
            <a:cxnSpLocks/>
          </p:cNvCxnSpPr>
          <p:nvPr/>
        </p:nvCxnSpPr>
        <p:spPr>
          <a:xfrm>
            <a:off x="5154592" y="2096856"/>
            <a:ext cx="0" cy="48587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62720A3-384E-4851-8852-73835D5A47E8}"/>
              </a:ext>
            </a:extLst>
          </p:cNvPr>
          <p:cNvCxnSpPr>
            <a:cxnSpLocks/>
          </p:cNvCxnSpPr>
          <p:nvPr/>
        </p:nvCxnSpPr>
        <p:spPr>
          <a:xfrm>
            <a:off x="3240435" y="3100367"/>
            <a:ext cx="0" cy="49720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43BB746-6975-4AFC-86A1-B64BC0713A1C}"/>
              </a:ext>
            </a:extLst>
          </p:cNvPr>
          <p:cNvCxnSpPr>
            <a:cxnSpLocks/>
          </p:cNvCxnSpPr>
          <p:nvPr/>
        </p:nvCxnSpPr>
        <p:spPr>
          <a:xfrm>
            <a:off x="5893614" y="3081000"/>
            <a:ext cx="0" cy="51657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61A179-C10C-41E6-A84E-8780BB30970B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 flipH="1">
            <a:off x="4572000" y="4126679"/>
            <a:ext cx="9474" cy="47493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03FBCD2-C430-4749-A563-29A85092BBEB}"/>
              </a:ext>
            </a:extLst>
          </p:cNvPr>
          <p:cNvCxnSpPr>
            <a:cxnSpLocks/>
          </p:cNvCxnSpPr>
          <p:nvPr/>
        </p:nvCxnSpPr>
        <p:spPr>
          <a:xfrm flipH="1">
            <a:off x="4562525" y="5146348"/>
            <a:ext cx="9474" cy="47493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5727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</a:rPr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16817"/>
            <a:ext cx="7886700" cy="912726"/>
          </a:xfrm>
        </p:spPr>
        <p:txBody>
          <a:bodyPr>
            <a:normAutofit fontScale="925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dirty="0"/>
              <a:t>What is a good basic block order for the following weighted control flow graph? </a:t>
            </a:r>
            <a:r>
              <a:rPr lang="en-US" sz="1700" dirty="0"/>
              <a:t>(Edge weights represent execution counts.)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E533BD-764F-449B-969C-2F540075116B}"/>
              </a:ext>
            </a:extLst>
          </p:cNvPr>
          <p:cNvSpPr/>
          <p:nvPr/>
        </p:nvSpPr>
        <p:spPr>
          <a:xfrm>
            <a:off x="4213702" y="2476690"/>
            <a:ext cx="972386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0F5EB3-70D0-425D-B238-C79B1FFEBB11}"/>
              </a:ext>
            </a:extLst>
          </p:cNvPr>
          <p:cNvSpPr/>
          <p:nvPr/>
        </p:nvSpPr>
        <p:spPr>
          <a:xfrm>
            <a:off x="5186088" y="3236459"/>
            <a:ext cx="972386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1E364A-5A13-4B45-8BE2-BCE550CE60BC}"/>
              </a:ext>
            </a:extLst>
          </p:cNvPr>
          <p:cNvSpPr/>
          <p:nvPr/>
        </p:nvSpPr>
        <p:spPr>
          <a:xfrm>
            <a:off x="3241316" y="3236459"/>
            <a:ext cx="972386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4F7003-17A8-48F0-88A1-E550CE4ED466}"/>
              </a:ext>
            </a:extLst>
          </p:cNvPr>
          <p:cNvSpPr/>
          <p:nvPr/>
        </p:nvSpPr>
        <p:spPr>
          <a:xfrm>
            <a:off x="4213702" y="3996228"/>
            <a:ext cx="972386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9782C3-0168-4614-8BC1-BF4CD3DF357E}"/>
              </a:ext>
            </a:extLst>
          </p:cNvPr>
          <p:cNvSpPr/>
          <p:nvPr/>
        </p:nvSpPr>
        <p:spPr>
          <a:xfrm>
            <a:off x="5186088" y="4755997"/>
            <a:ext cx="972386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AA4DE4-BE21-4E95-A809-3499958C5C9F}"/>
              </a:ext>
            </a:extLst>
          </p:cNvPr>
          <p:cNvSpPr/>
          <p:nvPr/>
        </p:nvSpPr>
        <p:spPr>
          <a:xfrm>
            <a:off x="3241316" y="4755997"/>
            <a:ext cx="972386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69CF7-283E-40EC-9FCC-39EE92B24B7D}"/>
              </a:ext>
            </a:extLst>
          </p:cNvPr>
          <p:cNvSpPr/>
          <p:nvPr/>
        </p:nvSpPr>
        <p:spPr>
          <a:xfrm>
            <a:off x="4213702" y="5523527"/>
            <a:ext cx="972386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B6B0F88-6F20-400C-9831-C51FB76EB874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3727509" y="2933890"/>
            <a:ext cx="972386" cy="3025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C2F369F-A058-4ECC-81BC-4B720ECF93C9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4699895" y="2933890"/>
            <a:ext cx="972386" cy="3025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537498D-BE91-4E7E-BD4F-FE204808EABB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3727509" y="3693659"/>
            <a:ext cx="972386" cy="3025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210387D-290D-4C87-A2E7-0E57B6001499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4699895" y="3693659"/>
            <a:ext cx="972386" cy="3025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43B0F78-7785-4A0E-B6E8-D56A6A1AE38B}"/>
              </a:ext>
            </a:extLst>
          </p:cNvPr>
          <p:cNvCxnSpPr>
            <a:cxnSpLocks/>
          </p:cNvCxnSpPr>
          <p:nvPr/>
        </p:nvCxnSpPr>
        <p:spPr>
          <a:xfrm flipH="1">
            <a:off x="3727509" y="4445667"/>
            <a:ext cx="972386" cy="3025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7A19DDC-2913-48EE-8823-FB39D67032F9}"/>
              </a:ext>
            </a:extLst>
          </p:cNvPr>
          <p:cNvCxnSpPr>
            <a:cxnSpLocks/>
          </p:cNvCxnSpPr>
          <p:nvPr/>
        </p:nvCxnSpPr>
        <p:spPr>
          <a:xfrm flipH="1">
            <a:off x="4701355" y="5218122"/>
            <a:ext cx="972386" cy="3025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EB851CD-8634-47CF-A4A3-EFDF46B6354B}"/>
              </a:ext>
            </a:extLst>
          </p:cNvPr>
          <p:cNvCxnSpPr>
            <a:cxnSpLocks/>
          </p:cNvCxnSpPr>
          <p:nvPr/>
        </p:nvCxnSpPr>
        <p:spPr>
          <a:xfrm>
            <a:off x="3755813" y="5213197"/>
            <a:ext cx="972386" cy="3025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340E9CE-DED9-4A23-8B71-175F798E9500}"/>
              </a:ext>
            </a:extLst>
          </p:cNvPr>
          <p:cNvCxnSpPr>
            <a:cxnSpLocks/>
          </p:cNvCxnSpPr>
          <p:nvPr/>
        </p:nvCxnSpPr>
        <p:spPr>
          <a:xfrm>
            <a:off x="4665698" y="4445666"/>
            <a:ext cx="972386" cy="3025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4D1D786-630B-48AF-ADC5-6E0B60CD3325}"/>
              </a:ext>
            </a:extLst>
          </p:cNvPr>
          <p:cNvSpPr txBox="1"/>
          <p:nvPr/>
        </p:nvSpPr>
        <p:spPr>
          <a:xfrm>
            <a:off x="5218771" y="2862910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7B3C06-A67B-4E32-A07B-F5181426904B}"/>
              </a:ext>
            </a:extLst>
          </p:cNvPr>
          <p:cNvSpPr txBox="1"/>
          <p:nvPr/>
        </p:nvSpPr>
        <p:spPr>
          <a:xfrm>
            <a:off x="5218771" y="3769826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13C194-B167-48B0-8C36-F2C826E951F4}"/>
              </a:ext>
            </a:extLst>
          </p:cNvPr>
          <p:cNvSpPr txBox="1"/>
          <p:nvPr/>
        </p:nvSpPr>
        <p:spPr>
          <a:xfrm>
            <a:off x="3764510" y="286291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D2ED9A-0354-4DB6-9FD9-AD82DA7CE0E2}"/>
              </a:ext>
            </a:extLst>
          </p:cNvPr>
          <p:cNvSpPr txBox="1"/>
          <p:nvPr/>
        </p:nvSpPr>
        <p:spPr>
          <a:xfrm>
            <a:off x="3739165" y="372087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293C6A-FAAE-43D0-BADE-FD790FC28A56}"/>
              </a:ext>
            </a:extLst>
          </p:cNvPr>
          <p:cNvSpPr txBox="1"/>
          <p:nvPr/>
        </p:nvSpPr>
        <p:spPr>
          <a:xfrm>
            <a:off x="3803548" y="433959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90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F2A883-3D1A-42DF-BA19-6CD61F230F0D}"/>
              </a:ext>
            </a:extLst>
          </p:cNvPr>
          <p:cNvSpPr txBox="1"/>
          <p:nvPr/>
        </p:nvSpPr>
        <p:spPr>
          <a:xfrm>
            <a:off x="5134793" y="434411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B1AEBC-1B73-4E82-AB08-52E7DF4479F5}"/>
              </a:ext>
            </a:extLst>
          </p:cNvPr>
          <p:cNvSpPr txBox="1"/>
          <p:nvPr/>
        </p:nvSpPr>
        <p:spPr>
          <a:xfrm>
            <a:off x="5162327" y="531361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3A83DFD-E8AF-4D31-A381-F53C7027A899}"/>
              </a:ext>
            </a:extLst>
          </p:cNvPr>
          <p:cNvSpPr txBox="1"/>
          <p:nvPr/>
        </p:nvSpPr>
        <p:spPr>
          <a:xfrm>
            <a:off x="3764510" y="526863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90</a:t>
            </a:r>
          </a:p>
        </p:txBody>
      </p:sp>
    </p:spTree>
    <p:extLst>
      <p:ext uri="{BB962C8B-B14F-4D97-AF65-F5344CB8AC3E}">
        <p14:creationId xmlns:p14="http://schemas.microsoft.com/office/powerpoint/2010/main" val="2970905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A695345-BDD4-42EF-BA27-DFBE7B4E69A7}" type="slidenum">
              <a:rPr lang="en-US" altLang="en-US" sz="1400"/>
              <a:pPr eaLnBrk="1" hangingPunct="1"/>
              <a:t>31</a:t>
            </a:fld>
            <a:endParaRPr lang="en-US" altLang="en-US" sz="140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Basic Block Ordering: Algorithm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buFontTx/>
              <a:buAutoNum type="arabicPeriod"/>
            </a:pPr>
            <a:r>
              <a:rPr lang="en-US" altLang="en-US"/>
              <a:t>Compute an edge profile for the program.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altLang="en-US"/>
              <a:t>Process the edges in descending order of execution count:</a:t>
            </a:r>
          </a:p>
          <a:p>
            <a:pPr marL="914400" lvl="1" indent="-457200" eaLnBrk="1" hangingPunct="1"/>
            <a:r>
              <a:rPr lang="en-US" altLang="en-US"/>
              <a:t>For each edge e, chain e if possible; else discard.</a:t>
            </a:r>
          </a:p>
          <a:p>
            <a:pPr marL="914400" lvl="1" indent="-457200" eaLnBrk="1" hangingPunct="1">
              <a:buFontTx/>
              <a:buNone/>
            </a:pPr>
            <a:endParaRPr lang="en-US" altLang="en-US"/>
          </a:p>
          <a:p>
            <a:pPr marL="914400" lvl="1" indent="-457200" eaLnBrk="1" hangingPunct="1">
              <a:buFontTx/>
              <a:buNone/>
            </a:pPr>
            <a:r>
              <a:rPr lang="en-US" altLang="en-US"/>
              <a:t>	</a:t>
            </a:r>
            <a:r>
              <a:rPr lang="en-US" altLang="en-US" i="1">
                <a:solidFill>
                  <a:schemeClr val="accent2"/>
                </a:solidFill>
              </a:rPr>
              <a:t>This results in a collection of chains of basic blocks	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altLang="en-US"/>
              <a:t>Concatenate these chains together to get the final basic block order.</a:t>
            </a:r>
          </a:p>
        </p:txBody>
      </p:sp>
    </p:spTree>
    <p:extLst>
      <p:ext uri="{BB962C8B-B14F-4D97-AF65-F5344CB8AC3E}">
        <p14:creationId xmlns:p14="http://schemas.microsoft.com/office/powerpoint/2010/main" val="16601932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2BB4C98-26EA-4C3A-ACF4-809AFA9513BD}" type="slidenum">
              <a:rPr lang="en-US" altLang="en-US" sz="1400"/>
              <a:pPr eaLnBrk="1" hangingPunct="1"/>
              <a:t>32</a:t>
            </a:fld>
            <a:endParaRPr lang="en-US" altLang="en-US" sz="140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Basic Block Ordering: Chaining edges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/>
              <a:t>Given a set of chains </a:t>
            </a:r>
            <a:r>
              <a:rPr lang="en-US" altLang="en-US" b="1" dirty="0"/>
              <a:t>S</a:t>
            </a:r>
            <a:r>
              <a:rPr lang="en-US" altLang="en-US" dirty="0"/>
              <a:t>; an edge </a:t>
            </a:r>
            <a:r>
              <a:rPr lang="en-US" altLang="en-US" i="1" dirty="0">
                <a:latin typeface="Times New Roman" panose="02020603050405020304" pitchFamily="18" charset="0"/>
              </a:rPr>
              <a:t>e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 a  b (a  b):</a:t>
            </a:r>
          </a:p>
          <a:p>
            <a:pPr marL="457200" lvl="1" eaLnBrk="1" hangingPunct="1"/>
            <a:r>
              <a:rPr lang="en-US" altLang="en-US" dirty="0"/>
              <a:t>if neither a nor b belongs to any chain in </a:t>
            </a:r>
            <a:r>
              <a:rPr lang="en-US" altLang="en-US" b="1" dirty="0"/>
              <a:t>S</a:t>
            </a:r>
            <a:r>
              <a:rPr lang="en-US" altLang="en-US" dirty="0"/>
              <a:t>:</a:t>
            </a:r>
          </a:p>
          <a:p>
            <a:pPr lvl="2" eaLnBrk="1" hangingPunct="1">
              <a:spcAft>
                <a:spcPts val="1200"/>
              </a:spcAft>
            </a:pPr>
            <a:r>
              <a:rPr lang="en-US" altLang="en-US" dirty="0"/>
              <a:t>Start a new chain containing only </a:t>
            </a:r>
            <a:r>
              <a:rPr lang="en-US" altLang="en-US" i="1" dirty="0">
                <a:latin typeface="Times New Roman" panose="02020603050405020304" pitchFamily="18" charset="0"/>
              </a:rPr>
              <a:t>e</a:t>
            </a:r>
            <a:r>
              <a:rPr lang="en-US" altLang="en-US" dirty="0"/>
              <a:t>; add this to </a:t>
            </a:r>
            <a:r>
              <a:rPr lang="en-US" altLang="en-US" b="1" dirty="0"/>
              <a:t>S</a:t>
            </a:r>
            <a:r>
              <a:rPr lang="en-US" altLang="en-US" dirty="0"/>
              <a:t>.</a:t>
            </a:r>
          </a:p>
          <a:p>
            <a:pPr marL="457200" lvl="1" eaLnBrk="1" hangingPunct="1"/>
            <a:r>
              <a:rPr lang="en-US" altLang="en-US" dirty="0"/>
              <a:t>else if an existing edge </a:t>
            </a:r>
            <a:r>
              <a:rPr lang="en-US" altLang="en-US" i="1" dirty="0"/>
              <a:t>C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</a:t>
            </a:r>
            <a:r>
              <a:rPr lang="en-US" altLang="en-US" dirty="0"/>
              <a:t> </a:t>
            </a:r>
            <a:r>
              <a:rPr lang="en-US" altLang="en-US" b="1" dirty="0"/>
              <a:t>S</a:t>
            </a:r>
            <a:r>
              <a:rPr lang="en-US" altLang="en-US" dirty="0"/>
              <a:t> can be extended using </a:t>
            </a:r>
            <a:r>
              <a:rPr lang="en-US" altLang="en-US" i="1" dirty="0">
                <a:latin typeface="Times New Roman" panose="02020603050405020304" pitchFamily="18" charset="0"/>
              </a:rPr>
              <a:t>e</a:t>
            </a:r>
            <a:r>
              <a:rPr lang="en-US" altLang="en-US" dirty="0"/>
              <a:t> (i.e., </a:t>
            </a:r>
            <a:r>
              <a:rPr lang="en-US" altLang="en-US" i="1" dirty="0"/>
              <a:t>C</a:t>
            </a:r>
            <a:r>
              <a:rPr lang="en-US" altLang="en-US" dirty="0"/>
              <a:t> ends with a or begins with b), then extend C with </a:t>
            </a:r>
            <a:r>
              <a:rPr lang="en-US" altLang="en-US" i="1" dirty="0">
                <a:latin typeface="Times New Roman" panose="02020603050405020304" pitchFamily="18" charset="0"/>
              </a:rPr>
              <a:t>e</a:t>
            </a:r>
            <a:r>
              <a:rPr lang="en-US" altLang="en-US" dirty="0"/>
              <a:t>:</a:t>
            </a:r>
          </a:p>
          <a:p>
            <a:pPr lvl="2" eaLnBrk="1" hangingPunct="1"/>
            <a:r>
              <a:rPr lang="en-US" altLang="en-US" dirty="0"/>
              <a:t>If C </a:t>
            </a:r>
            <a:r>
              <a:rPr lang="en-US" altLang="en-US" dirty="0">
                <a:sym typeface="Symbol" panose="05050102010706020507" pitchFamily="18" charset="2"/>
              </a:rPr>
              <a:t> 'b  …' then extended C  'a  b  …'</a:t>
            </a:r>
          </a:p>
          <a:p>
            <a:pPr lvl="2" eaLnBrk="1" hangingPunct="1">
              <a:spcAft>
                <a:spcPts val="1200"/>
              </a:spcAft>
            </a:pPr>
            <a:r>
              <a:rPr lang="en-US" altLang="en-US" dirty="0">
                <a:sym typeface="Symbol" panose="05050102010706020507" pitchFamily="18" charset="2"/>
              </a:rPr>
              <a:t>If C  '…  a' then extended C  '…  a  b' </a:t>
            </a:r>
          </a:p>
          <a:p>
            <a:pPr marL="457200" lvl="1" eaLnBrk="1" hangingPunct="1"/>
            <a:r>
              <a:rPr lang="en-US" altLang="en-US" dirty="0"/>
              <a:t>else discard </a:t>
            </a:r>
            <a:r>
              <a:rPr lang="en-US" altLang="en-US" i="1" dirty="0">
                <a:latin typeface="Times New Roman" panose="02020603050405020304" pitchFamily="18" charset="0"/>
              </a:rPr>
              <a:t>e</a:t>
            </a:r>
            <a:r>
              <a:rPr lang="en-US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66710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584634B-EA95-4770-A208-C566A9AD350D}" type="slidenum">
              <a:rPr lang="en-US" altLang="en-US" sz="1400"/>
              <a:pPr eaLnBrk="1" hangingPunct="1"/>
              <a:t>33</a:t>
            </a:fld>
            <a:endParaRPr lang="en-US" altLang="en-US" sz="140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Basic Block Ordering: Example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/>
              <a:t>From: “Profile-Guided Code Positioning” by Pettis and Hansen, </a:t>
            </a:r>
            <a:r>
              <a:rPr lang="en-US" altLang="en-US" sz="2400" i="1"/>
              <a:t>Proc. PLDI 1990.</a:t>
            </a:r>
          </a:p>
          <a:p>
            <a:pPr eaLnBrk="1" hangingPunct="1">
              <a:buFontTx/>
              <a:buNone/>
            </a:pPr>
            <a:endParaRPr lang="en-US" altLang="en-US" sz="2400" i="1"/>
          </a:p>
          <a:p>
            <a:pPr eaLnBrk="1" hangingPunct="1">
              <a:buFontTx/>
              <a:buNone/>
            </a:pPr>
            <a:r>
              <a:rPr lang="en-US" altLang="en-US" sz="2400" i="1"/>
              <a:t>Initial control flow graph</a:t>
            </a:r>
          </a:p>
          <a:p>
            <a:pPr eaLnBrk="1" hangingPunct="1">
              <a:buFontTx/>
              <a:buNone/>
            </a:pPr>
            <a:endParaRPr lang="en-US" altLang="en-US" sz="2400" i="1"/>
          </a:p>
        </p:txBody>
      </p:sp>
      <p:pic>
        <p:nvPicPr>
          <p:cNvPr id="19463" name="Picture 4" descr="bbl-posn-ex-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295400"/>
            <a:ext cx="3135313" cy="481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2757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28B4A2B-717A-45AE-811D-CF08D8620336}" type="slidenum">
              <a:rPr lang="en-US" altLang="en-US" sz="1400"/>
              <a:pPr eaLnBrk="1" hangingPunct="1"/>
              <a:t>34</a:t>
            </a:fld>
            <a:endParaRPr lang="en-US" altLang="en-US" sz="140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Basic Block Ordering: Example</a:t>
            </a:r>
          </a:p>
        </p:txBody>
      </p:sp>
      <p:sp>
        <p:nvSpPr>
          <p:cNvPr id="20485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5613" y="1295400"/>
            <a:ext cx="3657600" cy="4830763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>
                <a:sym typeface="Symbol" panose="05050102010706020507" pitchFamily="18" charset="2"/>
              </a:rPr>
              <a:t>Step 1:</a:t>
            </a:r>
          </a:p>
          <a:p>
            <a:pPr eaLnBrk="1" hangingPunct="1">
              <a:buFontTx/>
              <a:buNone/>
            </a:pPr>
            <a:r>
              <a:rPr lang="en-US" altLang="en-US" sz="2400" i="1" u="sng">
                <a:sym typeface="Symbol" panose="05050102010706020507" pitchFamily="18" charset="2"/>
              </a:rPr>
              <a:t>current chains</a:t>
            </a:r>
            <a:r>
              <a:rPr lang="en-US" altLang="en-US" sz="2400">
                <a:sym typeface="Symbol" panose="05050102010706020507" pitchFamily="18" charset="2"/>
              </a:rPr>
              <a:t>: </a:t>
            </a:r>
          </a:p>
          <a:p>
            <a:pPr lvl="1" eaLnBrk="1" hangingPunct="1"/>
            <a:r>
              <a:rPr lang="en-US" altLang="en-US" sz="2000">
                <a:sym typeface="Symbol" panose="05050102010706020507" pitchFamily="18" charset="2"/>
              </a:rPr>
              <a:t>none</a:t>
            </a:r>
          </a:p>
          <a:p>
            <a:pPr eaLnBrk="1" hangingPunct="1">
              <a:buFontTx/>
              <a:buNone/>
            </a:pPr>
            <a:endParaRPr lang="en-US" altLang="en-US" sz="240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endParaRPr lang="en-US" altLang="en-US" sz="240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endParaRPr lang="en-US" altLang="en-US" sz="2400" i="1" u="sng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en-US" sz="2400" i="1" u="sng">
                <a:sym typeface="Symbol" panose="05050102010706020507" pitchFamily="18" charset="2"/>
              </a:rPr>
              <a:t>current edge</a:t>
            </a:r>
            <a:r>
              <a:rPr lang="en-US" altLang="en-US" sz="2400">
                <a:sym typeface="Symbol" panose="05050102010706020507" pitchFamily="18" charset="2"/>
              </a:rPr>
              <a:t>: B  C</a:t>
            </a:r>
          </a:p>
          <a:p>
            <a:pPr eaLnBrk="1" hangingPunct="1">
              <a:buFontTx/>
              <a:buNone/>
            </a:pPr>
            <a:r>
              <a:rPr lang="en-US" altLang="en-US" sz="2400" i="1" u="sng">
                <a:sym typeface="Symbol" panose="05050102010706020507" pitchFamily="18" charset="2"/>
              </a:rPr>
              <a:t>action</a:t>
            </a:r>
            <a:r>
              <a:rPr lang="en-US" altLang="en-US" sz="2400">
                <a:sym typeface="Symbol" panose="05050102010706020507" pitchFamily="18" charset="2"/>
              </a:rPr>
              <a:t>: new chain</a:t>
            </a:r>
          </a:p>
          <a:p>
            <a:pPr eaLnBrk="1" hangingPunct="1">
              <a:buFontTx/>
              <a:buNone/>
            </a:pPr>
            <a:endParaRPr lang="en-US" altLang="en-US" sz="240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endParaRPr lang="en-US" altLang="en-US" sz="240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endParaRPr lang="en-US" altLang="en-US" sz="240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endParaRPr lang="en-US" altLang="en-US" sz="240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endParaRPr lang="en-US" altLang="en-US" sz="2400">
              <a:sym typeface="Symbol" panose="05050102010706020507" pitchFamily="18" charset="2"/>
            </a:endParaRPr>
          </a:p>
        </p:txBody>
      </p:sp>
      <p:pic>
        <p:nvPicPr>
          <p:cNvPr id="20487" name="Picture 6" descr="bbl-posn-ex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625" y="1296988"/>
            <a:ext cx="3125788" cy="479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72186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005B0B2-06AA-4A97-B8E7-AF6F62746AC0}" type="slidenum">
              <a:rPr lang="en-US" altLang="en-US" sz="1400"/>
              <a:pPr eaLnBrk="1" hangingPunct="1"/>
              <a:t>35</a:t>
            </a:fld>
            <a:endParaRPr lang="en-US" altLang="en-US" sz="1400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Basic Block Ordering: Example</a:t>
            </a:r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/>
              <a:t>Step 2:</a:t>
            </a:r>
          </a:p>
          <a:p>
            <a:pPr eaLnBrk="1" hangingPunct="1">
              <a:buFontTx/>
              <a:buNone/>
            </a:pPr>
            <a:r>
              <a:rPr lang="en-US" altLang="en-US" sz="2400" i="1" u="sng">
                <a:sym typeface="Symbol" panose="05050102010706020507" pitchFamily="18" charset="2"/>
              </a:rPr>
              <a:t>current chains</a:t>
            </a:r>
            <a:r>
              <a:rPr lang="en-US" altLang="en-US" sz="2400">
                <a:sym typeface="Symbol" panose="05050102010706020507" pitchFamily="18" charset="2"/>
              </a:rPr>
              <a:t>:</a:t>
            </a:r>
          </a:p>
          <a:p>
            <a:pPr lvl="1" eaLnBrk="1" hangingPunct="1"/>
            <a:r>
              <a:rPr lang="en-US" altLang="en-US" sz="2000">
                <a:sym typeface="Symbol" panose="05050102010706020507" pitchFamily="18" charset="2"/>
              </a:rPr>
              <a:t>B  C</a:t>
            </a:r>
          </a:p>
          <a:p>
            <a:pPr eaLnBrk="1" hangingPunct="1">
              <a:buFontTx/>
              <a:buNone/>
            </a:pPr>
            <a:endParaRPr lang="en-US" altLang="en-US" sz="2400"/>
          </a:p>
          <a:p>
            <a:pPr eaLnBrk="1" hangingPunct="1">
              <a:buFontTx/>
              <a:buNone/>
            </a:pPr>
            <a:endParaRPr lang="en-US" altLang="en-US" sz="2400"/>
          </a:p>
          <a:p>
            <a:pPr eaLnBrk="1" hangingPunct="1">
              <a:buFontTx/>
              <a:buNone/>
            </a:pPr>
            <a:endParaRPr lang="en-US" altLang="en-US" sz="2400"/>
          </a:p>
          <a:p>
            <a:pPr eaLnBrk="1" hangingPunct="1">
              <a:buFontTx/>
              <a:buNone/>
            </a:pPr>
            <a:r>
              <a:rPr lang="en-US" altLang="en-US" sz="2400" i="1" u="sng"/>
              <a:t>current edge</a:t>
            </a:r>
            <a:r>
              <a:rPr lang="en-US" altLang="en-US" sz="2400"/>
              <a:t>: C </a:t>
            </a:r>
            <a:r>
              <a:rPr lang="en-US" altLang="en-US" sz="2400">
                <a:sym typeface="Symbol" panose="05050102010706020507" pitchFamily="18" charset="2"/>
              </a:rPr>
              <a:t> D</a:t>
            </a:r>
          </a:p>
          <a:p>
            <a:pPr eaLnBrk="1" hangingPunct="1">
              <a:buFontTx/>
              <a:buNone/>
            </a:pPr>
            <a:r>
              <a:rPr lang="en-US" altLang="en-US" sz="2400" i="1" u="sng">
                <a:sym typeface="Symbol" panose="05050102010706020507" pitchFamily="18" charset="2"/>
              </a:rPr>
              <a:t>action</a:t>
            </a:r>
            <a:r>
              <a:rPr lang="en-US" altLang="en-US" sz="2400">
                <a:sym typeface="Symbol" panose="05050102010706020507" pitchFamily="18" charset="2"/>
              </a:rPr>
              <a:t>: attach to chain</a:t>
            </a:r>
          </a:p>
          <a:p>
            <a:pPr eaLnBrk="1" hangingPunct="1">
              <a:buFontTx/>
              <a:buNone/>
            </a:pPr>
            <a:endParaRPr lang="en-US" altLang="en-US" sz="2400">
              <a:sym typeface="Symbol" panose="05050102010706020507" pitchFamily="18" charset="2"/>
            </a:endParaRPr>
          </a:p>
        </p:txBody>
      </p:sp>
      <p:pic>
        <p:nvPicPr>
          <p:cNvPr id="21511" name="Picture 7" descr="bbl-posn-ex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625" y="1296988"/>
            <a:ext cx="3125788" cy="479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758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6686E36-56B9-4D94-9C61-DD1965725FDF}" type="slidenum">
              <a:rPr lang="en-US" altLang="en-US" sz="1400"/>
              <a:pPr eaLnBrk="1" hangingPunct="1"/>
              <a:t>36</a:t>
            </a:fld>
            <a:endParaRPr lang="en-US" altLang="en-US" sz="140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Basic Block Ordering: Example</a:t>
            </a:r>
          </a:p>
        </p:txBody>
      </p:sp>
      <p:sp>
        <p:nvSpPr>
          <p:cNvPr id="22533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/>
              <a:t>Step 3:</a:t>
            </a:r>
          </a:p>
          <a:p>
            <a:pPr eaLnBrk="1" hangingPunct="1">
              <a:buFontTx/>
              <a:buNone/>
            </a:pPr>
            <a:r>
              <a:rPr lang="en-US" altLang="en-US" sz="2400" i="1" u="sng">
                <a:sym typeface="Symbol" panose="05050102010706020507" pitchFamily="18" charset="2"/>
              </a:rPr>
              <a:t>current chains</a:t>
            </a:r>
            <a:r>
              <a:rPr lang="en-US" altLang="en-US" sz="2400">
                <a:sym typeface="Symbol" panose="05050102010706020507" pitchFamily="18" charset="2"/>
              </a:rPr>
              <a:t>:</a:t>
            </a:r>
          </a:p>
          <a:p>
            <a:pPr lvl="1" eaLnBrk="1" hangingPunct="1"/>
            <a:r>
              <a:rPr lang="en-US" altLang="en-US" sz="2000">
                <a:sym typeface="Symbol" panose="05050102010706020507" pitchFamily="18" charset="2"/>
              </a:rPr>
              <a:t>B  C  D</a:t>
            </a:r>
          </a:p>
          <a:p>
            <a:pPr eaLnBrk="1" hangingPunct="1">
              <a:buFontTx/>
              <a:buNone/>
            </a:pPr>
            <a:endParaRPr lang="en-US" altLang="en-US" sz="2400"/>
          </a:p>
          <a:p>
            <a:pPr eaLnBrk="1" hangingPunct="1">
              <a:buFontTx/>
              <a:buNone/>
            </a:pPr>
            <a:endParaRPr lang="en-US" altLang="en-US" sz="2400"/>
          </a:p>
          <a:p>
            <a:pPr eaLnBrk="1" hangingPunct="1">
              <a:buFontTx/>
              <a:buNone/>
            </a:pPr>
            <a:endParaRPr lang="en-US" altLang="en-US" sz="2400"/>
          </a:p>
          <a:p>
            <a:pPr eaLnBrk="1" hangingPunct="1">
              <a:buFontTx/>
              <a:buNone/>
            </a:pPr>
            <a:r>
              <a:rPr lang="en-US" altLang="en-US" sz="2400" i="1" u="sng"/>
              <a:t>current edge</a:t>
            </a:r>
            <a:r>
              <a:rPr lang="en-US" altLang="en-US" sz="2400"/>
              <a:t>: N </a:t>
            </a:r>
            <a:r>
              <a:rPr lang="en-US" altLang="en-US" sz="2400">
                <a:sym typeface="Symbol" panose="05050102010706020507" pitchFamily="18" charset="2"/>
              </a:rPr>
              <a:t> B</a:t>
            </a:r>
          </a:p>
          <a:p>
            <a:pPr eaLnBrk="1" hangingPunct="1">
              <a:buFontTx/>
              <a:buNone/>
            </a:pPr>
            <a:r>
              <a:rPr lang="en-US" altLang="en-US" sz="2400" i="1" u="sng">
                <a:sym typeface="Symbol" panose="05050102010706020507" pitchFamily="18" charset="2"/>
              </a:rPr>
              <a:t>action</a:t>
            </a:r>
            <a:r>
              <a:rPr lang="en-US" altLang="en-US" sz="2400">
                <a:sym typeface="Symbol" panose="05050102010706020507" pitchFamily="18" charset="2"/>
              </a:rPr>
              <a:t>: attach to chain</a:t>
            </a:r>
          </a:p>
          <a:p>
            <a:pPr eaLnBrk="1" hangingPunct="1">
              <a:buFontTx/>
              <a:buNone/>
            </a:pPr>
            <a:endParaRPr lang="en-US" altLang="en-US" sz="2400">
              <a:sym typeface="Symbol" panose="05050102010706020507" pitchFamily="18" charset="2"/>
            </a:endParaRPr>
          </a:p>
        </p:txBody>
      </p:sp>
      <p:pic>
        <p:nvPicPr>
          <p:cNvPr id="22535" name="Picture 6" descr="bbl-posn-ex-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625" y="1296988"/>
            <a:ext cx="3125788" cy="479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80706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8F8A58C-98E7-493A-91B1-1B605D2E5592}" type="slidenum">
              <a:rPr lang="en-US" altLang="en-US" sz="1400"/>
              <a:pPr eaLnBrk="1" hangingPunct="1"/>
              <a:t>37</a:t>
            </a:fld>
            <a:endParaRPr lang="en-US" altLang="en-US" sz="140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Basic Block Ordering: Example</a:t>
            </a:r>
          </a:p>
        </p:txBody>
      </p:sp>
      <p:sp>
        <p:nvSpPr>
          <p:cNvPr id="23557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/>
              <a:t>Step 4:</a:t>
            </a:r>
          </a:p>
          <a:p>
            <a:pPr eaLnBrk="1" hangingPunct="1">
              <a:buFontTx/>
              <a:buNone/>
            </a:pPr>
            <a:r>
              <a:rPr lang="en-US" altLang="en-US" sz="2400" i="1" u="sng">
                <a:sym typeface="Symbol" panose="05050102010706020507" pitchFamily="18" charset="2"/>
              </a:rPr>
              <a:t>current chains</a:t>
            </a:r>
            <a:r>
              <a:rPr lang="en-US" altLang="en-US" sz="2400">
                <a:sym typeface="Symbol" panose="05050102010706020507" pitchFamily="18" charset="2"/>
              </a:rPr>
              <a:t>: </a:t>
            </a:r>
          </a:p>
          <a:p>
            <a:pPr lvl="1" eaLnBrk="1" hangingPunct="1"/>
            <a:r>
              <a:rPr lang="en-US" altLang="en-US" sz="2000">
                <a:sym typeface="Symbol" panose="05050102010706020507" pitchFamily="18" charset="2"/>
              </a:rPr>
              <a:t>N  B  C  D</a:t>
            </a:r>
          </a:p>
          <a:p>
            <a:pPr eaLnBrk="1" hangingPunct="1">
              <a:buFontTx/>
              <a:buNone/>
            </a:pPr>
            <a:endParaRPr lang="en-US" altLang="en-US" sz="2400"/>
          </a:p>
          <a:p>
            <a:pPr eaLnBrk="1" hangingPunct="1">
              <a:buFontTx/>
              <a:buNone/>
            </a:pPr>
            <a:endParaRPr lang="en-US" altLang="en-US" sz="2400"/>
          </a:p>
          <a:p>
            <a:pPr eaLnBrk="1" hangingPunct="1">
              <a:buFontTx/>
              <a:buNone/>
            </a:pPr>
            <a:endParaRPr lang="en-US" altLang="en-US" sz="2400" i="1" u="sng"/>
          </a:p>
          <a:p>
            <a:pPr eaLnBrk="1" hangingPunct="1">
              <a:buFontTx/>
              <a:buNone/>
            </a:pPr>
            <a:r>
              <a:rPr lang="en-US" altLang="en-US" sz="2400" i="1" u="sng"/>
              <a:t>current edge</a:t>
            </a:r>
            <a:r>
              <a:rPr lang="en-US" altLang="en-US" sz="2400"/>
              <a:t>: D </a:t>
            </a:r>
            <a:r>
              <a:rPr lang="en-US" altLang="en-US" sz="2400">
                <a:sym typeface="Symbol" panose="05050102010706020507" pitchFamily="18" charset="2"/>
              </a:rPr>
              <a:t> F</a:t>
            </a:r>
          </a:p>
          <a:p>
            <a:pPr eaLnBrk="1" hangingPunct="1">
              <a:buFontTx/>
              <a:buNone/>
            </a:pPr>
            <a:r>
              <a:rPr lang="en-US" altLang="en-US" sz="2400" i="1" u="sng">
                <a:sym typeface="Symbol" panose="05050102010706020507" pitchFamily="18" charset="2"/>
              </a:rPr>
              <a:t>action</a:t>
            </a:r>
            <a:r>
              <a:rPr lang="en-US" altLang="en-US" sz="2400">
                <a:sym typeface="Symbol" panose="05050102010706020507" pitchFamily="18" charset="2"/>
              </a:rPr>
              <a:t>: add to chain</a:t>
            </a:r>
          </a:p>
          <a:p>
            <a:pPr eaLnBrk="1" hangingPunct="1">
              <a:buFontTx/>
              <a:buNone/>
            </a:pPr>
            <a:endParaRPr lang="en-US" altLang="en-US" sz="2400">
              <a:sym typeface="Symbol" panose="05050102010706020507" pitchFamily="18" charset="2"/>
            </a:endParaRPr>
          </a:p>
        </p:txBody>
      </p:sp>
      <p:pic>
        <p:nvPicPr>
          <p:cNvPr id="23559" name="Picture 6" descr="bbl-posn-ex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625" y="1296988"/>
            <a:ext cx="3125788" cy="479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12431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4ED7795-7B0E-4020-9F10-FE047C9C61B2}" type="slidenum">
              <a:rPr lang="en-US" altLang="en-US" sz="1400"/>
              <a:pPr eaLnBrk="1" hangingPunct="1"/>
              <a:t>38</a:t>
            </a:fld>
            <a:endParaRPr lang="en-US" altLang="en-US" sz="140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Basic Block Ordering: Example</a:t>
            </a:r>
          </a:p>
        </p:txBody>
      </p:sp>
      <p:sp>
        <p:nvSpPr>
          <p:cNvPr id="24581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dirty="0"/>
              <a:t>Step 5:</a:t>
            </a:r>
          </a:p>
          <a:p>
            <a:pPr eaLnBrk="1" hangingPunct="1">
              <a:buFontTx/>
              <a:buNone/>
            </a:pPr>
            <a:r>
              <a:rPr lang="en-US" altLang="en-US" sz="2400" i="1" u="sng" dirty="0">
                <a:sym typeface="Symbol" panose="05050102010706020507" pitchFamily="18" charset="2"/>
              </a:rPr>
              <a:t>current chains</a:t>
            </a:r>
            <a:r>
              <a:rPr lang="en-US" altLang="en-US" sz="2400" dirty="0">
                <a:sym typeface="Symbol" panose="05050102010706020507" pitchFamily="18" charset="2"/>
              </a:rPr>
              <a:t>: </a:t>
            </a:r>
          </a:p>
          <a:p>
            <a:pPr lvl="1" eaLnBrk="1" hangingPunct="1"/>
            <a:r>
              <a:rPr lang="en-US" altLang="en-US" sz="2000" dirty="0">
                <a:sym typeface="Symbol" panose="05050102010706020507" pitchFamily="18" charset="2"/>
              </a:rPr>
              <a:t>N  B  C  D  F</a:t>
            </a:r>
          </a:p>
          <a:p>
            <a:pPr eaLnBrk="1" hangingPunct="1">
              <a:buFontTx/>
              <a:buNone/>
            </a:pPr>
            <a:endParaRPr lang="en-US" altLang="en-US" sz="2400" dirty="0"/>
          </a:p>
          <a:p>
            <a:pPr eaLnBrk="1" hangingPunct="1">
              <a:buFontTx/>
              <a:buNone/>
            </a:pPr>
            <a:endParaRPr lang="en-US" altLang="en-US" sz="2400" dirty="0"/>
          </a:p>
          <a:p>
            <a:pPr eaLnBrk="1" hangingPunct="1">
              <a:buFontTx/>
              <a:buNone/>
            </a:pPr>
            <a:endParaRPr lang="en-US" altLang="en-US" sz="2400" dirty="0"/>
          </a:p>
          <a:p>
            <a:pPr eaLnBrk="1" hangingPunct="1">
              <a:buFontTx/>
              <a:buNone/>
            </a:pPr>
            <a:r>
              <a:rPr lang="en-US" altLang="en-US" sz="2400" i="1" u="sng" dirty="0"/>
              <a:t>current edge</a:t>
            </a:r>
            <a:r>
              <a:rPr lang="en-US" altLang="en-US" sz="2400" dirty="0"/>
              <a:t>: D </a:t>
            </a:r>
            <a:r>
              <a:rPr lang="en-US" altLang="en-US" sz="2400" dirty="0">
                <a:sym typeface="Symbol" panose="05050102010706020507" pitchFamily="18" charset="2"/>
              </a:rPr>
              <a:t> E</a:t>
            </a:r>
          </a:p>
          <a:p>
            <a:pPr eaLnBrk="1" hangingPunct="1">
              <a:buFontTx/>
              <a:buNone/>
            </a:pPr>
            <a:r>
              <a:rPr lang="en-US" altLang="en-US" sz="2400" i="1" u="sng" dirty="0">
                <a:sym typeface="Symbol" panose="05050102010706020507" pitchFamily="18" charset="2"/>
              </a:rPr>
              <a:t>action</a:t>
            </a:r>
            <a:r>
              <a:rPr lang="en-US" altLang="en-US" sz="2400" dirty="0">
                <a:sym typeface="Symbol" panose="05050102010706020507" pitchFamily="18" charset="2"/>
              </a:rPr>
              <a:t>: discard</a:t>
            </a:r>
          </a:p>
          <a:p>
            <a:pPr eaLnBrk="1" hangingPunct="1">
              <a:buFontTx/>
              <a:buNone/>
            </a:pPr>
            <a:endParaRPr lang="en-US" altLang="en-US" sz="2400" dirty="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endParaRPr lang="en-US" altLang="en-US" sz="2400" dirty="0">
              <a:sym typeface="Symbol" panose="05050102010706020507" pitchFamily="18" charset="2"/>
            </a:endParaRPr>
          </a:p>
        </p:txBody>
      </p:sp>
      <p:pic>
        <p:nvPicPr>
          <p:cNvPr id="24583" name="Picture 6" descr="bbl-posn-ex-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625" y="1296988"/>
            <a:ext cx="3125788" cy="479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53108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7C8FC7C-A602-43A7-8EE1-C5E225C9C2E0}" type="slidenum">
              <a:rPr lang="en-US" altLang="en-US" sz="1400"/>
              <a:pPr eaLnBrk="1" hangingPunct="1"/>
              <a:t>39</a:t>
            </a:fld>
            <a:endParaRPr lang="en-US" altLang="en-US" sz="140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Basic Block Ordering: Example</a:t>
            </a:r>
          </a:p>
        </p:txBody>
      </p:sp>
      <p:sp>
        <p:nvSpPr>
          <p:cNvPr id="25605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/>
              <a:t>Step 6:</a:t>
            </a:r>
          </a:p>
          <a:p>
            <a:pPr eaLnBrk="1" hangingPunct="1">
              <a:buFontTx/>
              <a:buNone/>
            </a:pPr>
            <a:r>
              <a:rPr lang="en-US" altLang="en-US" sz="2400" i="1" u="sng">
                <a:sym typeface="Symbol" panose="05050102010706020507" pitchFamily="18" charset="2"/>
              </a:rPr>
              <a:t>current chains</a:t>
            </a:r>
            <a:r>
              <a:rPr lang="en-US" altLang="en-US" sz="2400">
                <a:sym typeface="Symbol" panose="05050102010706020507" pitchFamily="18" charset="2"/>
              </a:rPr>
              <a:t>: </a:t>
            </a:r>
          </a:p>
          <a:p>
            <a:pPr lvl="1" eaLnBrk="1" hangingPunct="1"/>
            <a:r>
              <a:rPr lang="en-US" altLang="en-US" sz="2000">
                <a:sym typeface="Symbol" panose="05050102010706020507" pitchFamily="18" charset="2"/>
              </a:rPr>
              <a:t>N  B  C  D  F</a:t>
            </a:r>
          </a:p>
          <a:p>
            <a:pPr eaLnBrk="1" hangingPunct="1">
              <a:buFontTx/>
              <a:buNone/>
            </a:pPr>
            <a:endParaRPr lang="en-US" altLang="en-US" sz="240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endParaRPr lang="en-US" altLang="en-US" sz="2400"/>
          </a:p>
          <a:p>
            <a:pPr eaLnBrk="1" hangingPunct="1">
              <a:buFontTx/>
              <a:buNone/>
            </a:pPr>
            <a:endParaRPr lang="en-US" altLang="en-US" sz="2400"/>
          </a:p>
          <a:p>
            <a:pPr eaLnBrk="1" hangingPunct="1">
              <a:buFontTx/>
              <a:buNone/>
            </a:pPr>
            <a:r>
              <a:rPr lang="en-US" altLang="en-US" sz="2400" i="1" u="sng"/>
              <a:t>current edge</a:t>
            </a:r>
            <a:r>
              <a:rPr lang="en-US" altLang="en-US" sz="2400"/>
              <a:t>: E </a:t>
            </a:r>
            <a:r>
              <a:rPr lang="en-US" altLang="en-US" sz="2400">
                <a:sym typeface="Symbol" panose="05050102010706020507" pitchFamily="18" charset="2"/>
              </a:rPr>
              <a:t> N</a:t>
            </a:r>
          </a:p>
          <a:p>
            <a:pPr eaLnBrk="1" hangingPunct="1">
              <a:buFontTx/>
              <a:buNone/>
            </a:pPr>
            <a:r>
              <a:rPr lang="en-US" altLang="en-US" sz="2400" i="1" u="sng">
                <a:sym typeface="Symbol" panose="05050102010706020507" pitchFamily="18" charset="2"/>
              </a:rPr>
              <a:t>action</a:t>
            </a:r>
            <a:r>
              <a:rPr lang="en-US" altLang="en-US" sz="2400">
                <a:sym typeface="Symbol" panose="05050102010706020507" pitchFamily="18" charset="2"/>
              </a:rPr>
              <a:t>: add to chain</a:t>
            </a:r>
          </a:p>
          <a:p>
            <a:pPr eaLnBrk="1" hangingPunct="1">
              <a:buFontTx/>
              <a:buNone/>
            </a:pPr>
            <a:endParaRPr lang="en-US" altLang="en-US" sz="2400">
              <a:sym typeface="Symbol" panose="05050102010706020507" pitchFamily="18" charset="2"/>
            </a:endParaRPr>
          </a:p>
        </p:txBody>
      </p:sp>
      <p:pic>
        <p:nvPicPr>
          <p:cNvPr id="25607" name="Picture 6" descr="bbl-posn-ex-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625" y="1296988"/>
            <a:ext cx="3125788" cy="479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4214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1247E-4977-416C-AD21-4222C8CEE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memory hierarchy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6759FF-3E2B-4F5D-86A4-C6BAC0E72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FC6B21-3F19-47C1-B24C-3A3814A59259}"/>
              </a:ext>
            </a:extLst>
          </p:cNvPr>
          <p:cNvSpPr/>
          <p:nvPr/>
        </p:nvSpPr>
        <p:spPr>
          <a:xfrm>
            <a:off x="628650" y="5651934"/>
            <a:ext cx="7886700" cy="5212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/>
              <a:t>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8478C6-4205-46EF-BBDE-771BDEC95AC8}"/>
              </a:ext>
            </a:extLst>
          </p:cNvPr>
          <p:cNvSpPr/>
          <p:nvPr/>
        </p:nvSpPr>
        <p:spPr>
          <a:xfrm>
            <a:off x="1648764" y="4601617"/>
            <a:ext cx="5846471" cy="5212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/>
              <a:t>Level 3 (L3) Cache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9BB046-E40B-41B1-9694-B17B3D719EC2}"/>
              </a:ext>
            </a:extLst>
          </p:cNvPr>
          <p:cNvSpPr/>
          <p:nvPr/>
        </p:nvSpPr>
        <p:spPr>
          <a:xfrm>
            <a:off x="2378385" y="3605471"/>
            <a:ext cx="4406177" cy="5212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/>
              <a:t>Level 2 (L2) Cache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D51066-9A7D-4CF6-A6DE-4D974C523705}"/>
              </a:ext>
            </a:extLst>
          </p:cNvPr>
          <p:cNvSpPr/>
          <p:nvPr/>
        </p:nvSpPr>
        <p:spPr>
          <a:xfrm>
            <a:off x="4842054" y="2584922"/>
            <a:ext cx="2103120" cy="517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/>
              <a:t>Level 1 (L1) Instruction Cache (</a:t>
            </a:r>
            <a:r>
              <a:rPr lang="en-US" sz="1600" dirty="0" err="1"/>
              <a:t>i</a:t>
            </a:r>
            <a:r>
              <a:rPr lang="en-US" sz="1600" dirty="0"/>
              <a:t>-cache)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15DB19-8CA6-467A-8C1A-98DD2E527439}"/>
              </a:ext>
            </a:extLst>
          </p:cNvPr>
          <p:cNvSpPr/>
          <p:nvPr/>
        </p:nvSpPr>
        <p:spPr>
          <a:xfrm>
            <a:off x="2188875" y="2582735"/>
            <a:ext cx="2103120" cy="517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/>
              <a:t>Level 1 (L1) Data Cache        (d-cache)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6667A7-387F-4E67-8688-E5FE47AB83D0}"/>
              </a:ext>
            </a:extLst>
          </p:cNvPr>
          <p:cNvSpPr/>
          <p:nvPr/>
        </p:nvSpPr>
        <p:spPr>
          <a:xfrm>
            <a:off x="3254884" y="1474183"/>
            <a:ext cx="2653181" cy="62267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/>
              <a:t>CPU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D78287-E57E-4626-9010-A68F4D4B7CBE}"/>
              </a:ext>
            </a:extLst>
          </p:cNvPr>
          <p:cNvSpPr/>
          <p:nvPr/>
        </p:nvSpPr>
        <p:spPr>
          <a:xfrm>
            <a:off x="5183178" y="1511366"/>
            <a:ext cx="625391" cy="5022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F204C1-4677-4E23-907F-69215D17BD18}"/>
              </a:ext>
            </a:extLst>
          </p:cNvPr>
          <p:cNvSpPr txBox="1"/>
          <p:nvPr/>
        </p:nvSpPr>
        <p:spPr>
          <a:xfrm>
            <a:off x="5308868" y="1563722"/>
            <a:ext cx="8953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registers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494B9C-29B2-424C-8DE9-FBB4E072E7D0}"/>
              </a:ext>
            </a:extLst>
          </p:cNvPr>
          <p:cNvCxnSpPr>
            <a:cxnSpLocks/>
          </p:cNvCxnSpPr>
          <p:nvPr/>
        </p:nvCxnSpPr>
        <p:spPr>
          <a:xfrm>
            <a:off x="3989248" y="2096856"/>
            <a:ext cx="0" cy="48587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F433F56-B1BB-4D3A-AA1E-57D9116DE8E8}"/>
              </a:ext>
            </a:extLst>
          </p:cNvPr>
          <p:cNvCxnSpPr>
            <a:cxnSpLocks/>
          </p:cNvCxnSpPr>
          <p:nvPr/>
        </p:nvCxnSpPr>
        <p:spPr>
          <a:xfrm>
            <a:off x="5154592" y="2096856"/>
            <a:ext cx="0" cy="48587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62720A3-384E-4851-8852-73835D5A47E8}"/>
              </a:ext>
            </a:extLst>
          </p:cNvPr>
          <p:cNvCxnSpPr>
            <a:cxnSpLocks/>
          </p:cNvCxnSpPr>
          <p:nvPr/>
        </p:nvCxnSpPr>
        <p:spPr>
          <a:xfrm>
            <a:off x="3240435" y="3100367"/>
            <a:ext cx="0" cy="49720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43BB746-6975-4AFC-86A1-B64BC0713A1C}"/>
              </a:ext>
            </a:extLst>
          </p:cNvPr>
          <p:cNvCxnSpPr>
            <a:cxnSpLocks/>
          </p:cNvCxnSpPr>
          <p:nvPr/>
        </p:nvCxnSpPr>
        <p:spPr>
          <a:xfrm>
            <a:off x="5893614" y="3081000"/>
            <a:ext cx="0" cy="51657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61A179-C10C-41E6-A84E-8780BB30970B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 flipH="1">
            <a:off x="4572000" y="4126679"/>
            <a:ext cx="9474" cy="47493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03FBCD2-C430-4749-A563-29A85092BBEB}"/>
              </a:ext>
            </a:extLst>
          </p:cNvPr>
          <p:cNvCxnSpPr>
            <a:cxnSpLocks/>
          </p:cNvCxnSpPr>
          <p:nvPr/>
        </p:nvCxnSpPr>
        <p:spPr>
          <a:xfrm flipH="1">
            <a:off x="4562525" y="5146348"/>
            <a:ext cx="9474" cy="47493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E7E6A6E-EEA9-47B7-8611-64A1BEDD1233}"/>
              </a:ext>
            </a:extLst>
          </p:cNvPr>
          <p:cNvSpPr txBox="1"/>
          <p:nvPr/>
        </p:nvSpPr>
        <p:spPr>
          <a:xfrm>
            <a:off x="227414" y="1413856"/>
            <a:ext cx="22879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Intel i7-4770 (Haswell)</a:t>
            </a:r>
          </a:p>
          <a:p>
            <a:r>
              <a:rPr lang="en-US" sz="1400" dirty="0">
                <a:solidFill>
                  <a:srgbClr val="FF0000"/>
                </a:solidFill>
              </a:rPr>
              <a:t>(data from 7-cpu.com)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63D5E972-3949-4ADF-9D9B-540F1180A3B8}"/>
              </a:ext>
            </a:extLst>
          </p:cNvPr>
          <p:cNvSpPr/>
          <p:nvPr/>
        </p:nvSpPr>
        <p:spPr>
          <a:xfrm>
            <a:off x="7053883" y="2096855"/>
            <a:ext cx="109708" cy="485879"/>
          </a:xfrm>
          <a:prstGeom prst="rightBrace">
            <a:avLst>
              <a:gd name="adj1" fmla="val 57454"/>
              <a:gd name="adj2" fmla="val 50000"/>
            </a:avLst>
          </a:prstGeom>
          <a:ln w="95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969025-4B26-4EB8-B267-6AC8310001EF}"/>
              </a:ext>
            </a:extLst>
          </p:cNvPr>
          <p:cNvSpPr txBox="1"/>
          <p:nvPr/>
        </p:nvSpPr>
        <p:spPr>
          <a:xfrm>
            <a:off x="7244857" y="2009973"/>
            <a:ext cx="1189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L1 latency:</a:t>
            </a:r>
          </a:p>
          <a:p>
            <a:r>
              <a:rPr lang="en-US" dirty="0">
                <a:solidFill>
                  <a:srgbClr val="C00000"/>
                </a:solidFill>
              </a:rPr>
              <a:t>4 cycles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0EBC3E-00E7-4F67-9EE7-EF4224C98779}"/>
              </a:ext>
            </a:extLst>
          </p:cNvPr>
          <p:cNvSpPr txBox="1"/>
          <p:nvPr/>
        </p:nvSpPr>
        <p:spPr>
          <a:xfrm>
            <a:off x="7244857" y="3044400"/>
            <a:ext cx="1189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L2 latency:</a:t>
            </a:r>
          </a:p>
          <a:p>
            <a:r>
              <a:rPr lang="en-US" dirty="0">
                <a:solidFill>
                  <a:srgbClr val="C00000"/>
                </a:solidFill>
              </a:rPr>
              <a:t>12 cycles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BBDDE4-2853-4CD3-9AC4-917CAC4C51E9}"/>
              </a:ext>
            </a:extLst>
          </p:cNvPr>
          <p:cNvSpPr txBox="1"/>
          <p:nvPr/>
        </p:nvSpPr>
        <p:spPr>
          <a:xfrm>
            <a:off x="7241745" y="4035511"/>
            <a:ext cx="1189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L3 latency:</a:t>
            </a:r>
          </a:p>
          <a:p>
            <a:r>
              <a:rPr lang="en-US" dirty="0">
                <a:solidFill>
                  <a:srgbClr val="C00000"/>
                </a:solidFill>
              </a:rPr>
              <a:t>36 cycles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CE684682-B3C4-45DD-897F-52AF818C9212}"/>
              </a:ext>
            </a:extLst>
          </p:cNvPr>
          <p:cNvSpPr/>
          <p:nvPr/>
        </p:nvSpPr>
        <p:spPr>
          <a:xfrm>
            <a:off x="7053883" y="3124627"/>
            <a:ext cx="109708" cy="485879"/>
          </a:xfrm>
          <a:prstGeom prst="rightBrace">
            <a:avLst>
              <a:gd name="adj1" fmla="val 57454"/>
              <a:gd name="adj2" fmla="val 50000"/>
            </a:avLst>
          </a:prstGeom>
          <a:ln w="95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2052CF93-04BF-4EAC-AFEB-E136D110D84D}"/>
              </a:ext>
            </a:extLst>
          </p:cNvPr>
          <p:cNvSpPr/>
          <p:nvPr/>
        </p:nvSpPr>
        <p:spPr>
          <a:xfrm>
            <a:off x="7053883" y="4115738"/>
            <a:ext cx="109708" cy="485879"/>
          </a:xfrm>
          <a:prstGeom prst="rightBrace">
            <a:avLst>
              <a:gd name="adj1" fmla="val 57454"/>
              <a:gd name="adj2" fmla="val 50000"/>
            </a:avLst>
          </a:prstGeom>
          <a:ln w="95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A488E5-B2F2-4555-9D41-854EEF8C97C1}"/>
              </a:ext>
            </a:extLst>
          </p:cNvPr>
          <p:cNvSpPr txBox="1"/>
          <p:nvPr/>
        </p:nvSpPr>
        <p:spPr>
          <a:xfrm>
            <a:off x="7241745" y="5063283"/>
            <a:ext cx="1430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RAM latency:</a:t>
            </a:r>
          </a:p>
          <a:p>
            <a:r>
              <a:rPr lang="en-US" dirty="0">
                <a:solidFill>
                  <a:srgbClr val="C00000"/>
                </a:solidFill>
              </a:rPr>
              <a:t>230 cycles</a:t>
            </a: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2BA1691E-D29C-4C32-A6C5-80BE86558431}"/>
              </a:ext>
            </a:extLst>
          </p:cNvPr>
          <p:cNvSpPr/>
          <p:nvPr/>
        </p:nvSpPr>
        <p:spPr>
          <a:xfrm>
            <a:off x="7053883" y="5143510"/>
            <a:ext cx="109708" cy="485879"/>
          </a:xfrm>
          <a:prstGeom prst="rightBrace">
            <a:avLst>
              <a:gd name="adj1" fmla="val 57454"/>
              <a:gd name="adj2" fmla="val 50000"/>
            </a:avLst>
          </a:prstGeom>
          <a:ln w="95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957EEC-6997-4FA9-AEB8-165668C0CF39}"/>
              </a:ext>
            </a:extLst>
          </p:cNvPr>
          <p:cNvSpPr txBox="1"/>
          <p:nvPr/>
        </p:nvSpPr>
        <p:spPr>
          <a:xfrm>
            <a:off x="1898983" y="2293630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32KB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0BFF01-638B-4ECA-ABBF-A595E7E82167}"/>
              </a:ext>
            </a:extLst>
          </p:cNvPr>
          <p:cNvSpPr txBox="1"/>
          <p:nvPr/>
        </p:nvSpPr>
        <p:spPr>
          <a:xfrm>
            <a:off x="4490628" y="2293630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32KB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5A687C5-7A6A-4636-9122-F117A16BD0CA}"/>
              </a:ext>
            </a:extLst>
          </p:cNvPr>
          <p:cNvSpPr txBox="1"/>
          <p:nvPr/>
        </p:nvSpPr>
        <p:spPr>
          <a:xfrm>
            <a:off x="1648764" y="3664286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256KB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02260D-6A0E-4494-BC70-D5820AFBB8CA}"/>
              </a:ext>
            </a:extLst>
          </p:cNvPr>
          <p:cNvSpPr txBox="1"/>
          <p:nvPr/>
        </p:nvSpPr>
        <p:spPr>
          <a:xfrm>
            <a:off x="971976" y="4692586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 MB</a:t>
            </a:r>
          </a:p>
        </p:txBody>
      </p:sp>
    </p:spTree>
    <p:extLst>
      <p:ext uri="{BB962C8B-B14F-4D97-AF65-F5344CB8AC3E}">
        <p14:creationId xmlns:p14="http://schemas.microsoft.com/office/powerpoint/2010/main" val="3045879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23" grpId="0"/>
      <p:bldP spid="25" grpId="0"/>
      <p:bldP spid="27" grpId="0" animBg="1"/>
      <p:bldP spid="28" grpId="0" animBg="1"/>
      <p:bldP spid="29" grpId="0"/>
      <p:bldP spid="3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EE24EC9-D634-45A9-A8A6-D50DB186E2EE}" type="slidenum">
              <a:rPr lang="en-US" altLang="en-US" sz="1400"/>
              <a:pPr eaLnBrk="1" hangingPunct="1"/>
              <a:t>40</a:t>
            </a:fld>
            <a:endParaRPr lang="en-US" altLang="en-US" sz="140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483093" y="2286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/>
              <a:t>Basic Block Ordering: Example</a:t>
            </a:r>
          </a:p>
        </p:txBody>
      </p:sp>
      <p:sp>
        <p:nvSpPr>
          <p:cNvPr id="26629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dirty="0"/>
              <a:t>Step 7:</a:t>
            </a:r>
          </a:p>
          <a:p>
            <a:pPr eaLnBrk="1" hangingPunct="1">
              <a:buFontTx/>
              <a:buNone/>
            </a:pPr>
            <a:r>
              <a:rPr lang="en-US" altLang="en-US" sz="2400" i="1" u="sng" dirty="0">
                <a:sym typeface="Symbol" panose="05050102010706020507" pitchFamily="18" charset="2"/>
              </a:rPr>
              <a:t>current chains</a:t>
            </a:r>
            <a:r>
              <a:rPr lang="en-US" altLang="en-US" sz="2400" dirty="0">
                <a:sym typeface="Symbol" panose="05050102010706020507" pitchFamily="18" charset="2"/>
              </a:rPr>
              <a:t>: </a:t>
            </a:r>
          </a:p>
          <a:p>
            <a:pPr lvl="1" eaLnBrk="1" hangingPunct="1"/>
            <a:r>
              <a:rPr lang="en-US" altLang="en-US" sz="2000" dirty="0">
                <a:sym typeface="Symbol" panose="05050102010706020507" pitchFamily="18" charset="2"/>
              </a:rPr>
              <a:t>E  N  B  C  D  F</a:t>
            </a:r>
          </a:p>
          <a:p>
            <a:pPr eaLnBrk="1" hangingPunct="1">
              <a:buFontTx/>
              <a:buNone/>
            </a:pPr>
            <a:endParaRPr lang="en-US" altLang="en-US" sz="2400" dirty="0"/>
          </a:p>
          <a:p>
            <a:pPr eaLnBrk="1" hangingPunct="1">
              <a:buFontTx/>
              <a:buNone/>
            </a:pPr>
            <a:endParaRPr lang="en-US" altLang="en-US" sz="2400" dirty="0"/>
          </a:p>
          <a:p>
            <a:pPr eaLnBrk="1" hangingPunct="1">
              <a:buFontTx/>
              <a:buNone/>
            </a:pPr>
            <a:endParaRPr lang="en-US" altLang="en-US" sz="2400" dirty="0"/>
          </a:p>
          <a:p>
            <a:pPr eaLnBrk="1" hangingPunct="1">
              <a:buFontTx/>
              <a:buNone/>
            </a:pPr>
            <a:r>
              <a:rPr lang="en-US" altLang="en-US" sz="2400" i="1" u="sng" dirty="0"/>
              <a:t>current edge</a:t>
            </a:r>
            <a:r>
              <a:rPr lang="en-US" altLang="en-US" sz="2400" dirty="0"/>
              <a:t>: F </a:t>
            </a:r>
            <a:r>
              <a:rPr lang="en-US" altLang="en-US" sz="2400" dirty="0">
                <a:sym typeface="Symbol" panose="05050102010706020507" pitchFamily="18" charset="2"/>
              </a:rPr>
              <a:t> H</a:t>
            </a:r>
          </a:p>
          <a:p>
            <a:pPr eaLnBrk="1" hangingPunct="1">
              <a:buFontTx/>
              <a:buNone/>
            </a:pPr>
            <a:r>
              <a:rPr lang="en-US" altLang="en-US" sz="2400" i="1" u="sng" dirty="0">
                <a:sym typeface="Symbol" panose="05050102010706020507" pitchFamily="18" charset="2"/>
              </a:rPr>
              <a:t>action</a:t>
            </a:r>
            <a:r>
              <a:rPr lang="en-US" altLang="en-US" sz="2400" dirty="0">
                <a:sym typeface="Symbol" panose="05050102010706020507" pitchFamily="18" charset="2"/>
              </a:rPr>
              <a:t>: add to chain</a:t>
            </a:r>
          </a:p>
          <a:p>
            <a:pPr eaLnBrk="1" hangingPunct="1">
              <a:buFontTx/>
              <a:buNone/>
            </a:pPr>
            <a:endParaRPr lang="en-US" altLang="en-US" sz="2400" dirty="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endParaRPr lang="en-US" altLang="en-US" sz="2400" dirty="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endParaRPr lang="en-US" altLang="en-US" sz="2400" dirty="0"/>
          </a:p>
        </p:txBody>
      </p:sp>
      <p:sp>
        <p:nvSpPr>
          <p:cNvPr id="26630" name="Rectangle 5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endParaRPr lang="en-US" altLang="en-US" sz="2400"/>
          </a:p>
        </p:txBody>
      </p:sp>
      <p:pic>
        <p:nvPicPr>
          <p:cNvPr id="26631" name="Picture 6" descr="bbl-posn-ex-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625" y="1296988"/>
            <a:ext cx="3125788" cy="479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19814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0118126-D46C-4BF3-ADE9-F626FC358FFD}" type="slidenum">
              <a:rPr lang="en-US" altLang="en-US" sz="1400"/>
              <a:pPr eaLnBrk="1" hangingPunct="1"/>
              <a:t>41</a:t>
            </a:fld>
            <a:endParaRPr lang="en-US" altLang="en-US" sz="140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Basic Block Ordering: Example</a:t>
            </a:r>
          </a:p>
        </p:txBody>
      </p:sp>
      <p:sp>
        <p:nvSpPr>
          <p:cNvPr id="27653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4725988" cy="4830763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/>
              <a:t>Step 8:</a:t>
            </a:r>
          </a:p>
          <a:p>
            <a:pPr eaLnBrk="1" hangingPunct="1">
              <a:buFontTx/>
              <a:buNone/>
            </a:pPr>
            <a:r>
              <a:rPr lang="en-US" altLang="en-US" sz="2400" i="1" u="sng">
                <a:sym typeface="Symbol" panose="05050102010706020507" pitchFamily="18" charset="2"/>
              </a:rPr>
              <a:t>current chains</a:t>
            </a:r>
            <a:r>
              <a:rPr lang="en-US" altLang="en-US" sz="2400">
                <a:sym typeface="Symbol" panose="05050102010706020507" pitchFamily="18" charset="2"/>
              </a:rPr>
              <a:t>: </a:t>
            </a:r>
          </a:p>
          <a:p>
            <a:pPr lvl="1" eaLnBrk="1" hangingPunct="1"/>
            <a:r>
              <a:rPr lang="en-US" altLang="en-US" sz="2000">
                <a:sym typeface="Symbol" panose="05050102010706020507" pitchFamily="18" charset="2"/>
              </a:rPr>
              <a:t>E  N  B  C  D  F  H</a:t>
            </a:r>
          </a:p>
          <a:p>
            <a:pPr eaLnBrk="1" hangingPunct="1">
              <a:buFontTx/>
              <a:buNone/>
            </a:pPr>
            <a:endParaRPr lang="en-US" altLang="en-US" sz="2400"/>
          </a:p>
          <a:p>
            <a:pPr eaLnBrk="1" hangingPunct="1">
              <a:buFontTx/>
              <a:buNone/>
            </a:pPr>
            <a:endParaRPr lang="en-US" altLang="en-US" sz="2400"/>
          </a:p>
          <a:p>
            <a:pPr eaLnBrk="1" hangingPunct="1">
              <a:buFontTx/>
              <a:buNone/>
            </a:pPr>
            <a:endParaRPr lang="en-US" altLang="en-US" sz="2400"/>
          </a:p>
          <a:p>
            <a:pPr eaLnBrk="1" hangingPunct="1">
              <a:buFontTx/>
              <a:buNone/>
            </a:pPr>
            <a:r>
              <a:rPr lang="en-US" altLang="en-US" sz="2400" i="1" u="sng"/>
              <a:t>current edge</a:t>
            </a:r>
            <a:r>
              <a:rPr lang="en-US" altLang="en-US" sz="2400"/>
              <a:t>: H </a:t>
            </a:r>
            <a:r>
              <a:rPr lang="en-US" altLang="en-US" sz="2400">
                <a:sym typeface="Symbol" panose="05050102010706020507" pitchFamily="18" charset="2"/>
              </a:rPr>
              <a:t> N</a:t>
            </a:r>
          </a:p>
          <a:p>
            <a:pPr eaLnBrk="1" hangingPunct="1">
              <a:buFontTx/>
              <a:buNone/>
            </a:pPr>
            <a:r>
              <a:rPr lang="en-US" altLang="en-US" sz="2400" i="1" u="sng">
                <a:sym typeface="Symbol" panose="05050102010706020507" pitchFamily="18" charset="2"/>
              </a:rPr>
              <a:t>action</a:t>
            </a:r>
            <a:r>
              <a:rPr lang="en-US" altLang="en-US" sz="2400">
                <a:sym typeface="Symbol" panose="05050102010706020507" pitchFamily="18" charset="2"/>
              </a:rPr>
              <a:t>: discard</a:t>
            </a:r>
          </a:p>
          <a:p>
            <a:pPr eaLnBrk="1" hangingPunct="1">
              <a:buFontTx/>
              <a:buNone/>
            </a:pPr>
            <a:endParaRPr lang="en-US" altLang="en-US" sz="240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endParaRPr lang="en-US" altLang="en-US" sz="2400"/>
          </a:p>
        </p:txBody>
      </p:sp>
      <p:sp>
        <p:nvSpPr>
          <p:cNvPr id="27654" name="Rectangle 5"/>
          <p:cNvSpPr>
            <a:spLocks noGrp="1" noChangeArrowheads="1"/>
          </p:cNvSpPr>
          <p:nvPr>
            <p:ph sz="half" idx="2"/>
          </p:nvPr>
        </p:nvSpPr>
        <p:spPr>
          <a:xfrm>
            <a:off x="4648200" y="1295400"/>
            <a:ext cx="3125788" cy="4830763"/>
          </a:xfrm>
        </p:spPr>
        <p:txBody>
          <a:bodyPr/>
          <a:lstStyle/>
          <a:p>
            <a:pPr eaLnBrk="1" hangingPunct="1"/>
            <a:endParaRPr lang="en-US" altLang="en-US" sz="2400"/>
          </a:p>
        </p:txBody>
      </p:sp>
      <p:pic>
        <p:nvPicPr>
          <p:cNvPr id="27655" name="Picture 6" descr="bbl-posn-ex-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625" y="1296988"/>
            <a:ext cx="3125788" cy="479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97319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3C6D6DD-BF5E-4FB4-B00E-BD7FFF85F8A5}" type="slidenum">
              <a:rPr lang="en-US" altLang="en-US" sz="1400"/>
              <a:pPr eaLnBrk="1" hangingPunct="1"/>
              <a:t>42</a:t>
            </a:fld>
            <a:endParaRPr lang="en-US" altLang="en-US" sz="1400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Basic Block Ordering: Example</a:t>
            </a:r>
          </a:p>
        </p:txBody>
      </p:sp>
      <p:sp>
        <p:nvSpPr>
          <p:cNvPr id="28677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4725988" cy="4830763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dirty="0"/>
              <a:t>Step 9:</a:t>
            </a:r>
          </a:p>
          <a:p>
            <a:pPr eaLnBrk="1" hangingPunct="1">
              <a:buFontTx/>
              <a:buNone/>
            </a:pPr>
            <a:r>
              <a:rPr lang="en-US" altLang="en-US" sz="2400" i="1" u="sng" dirty="0">
                <a:sym typeface="Symbol" panose="05050102010706020507" pitchFamily="18" charset="2"/>
              </a:rPr>
              <a:t>current chains</a:t>
            </a:r>
            <a:r>
              <a:rPr lang="en-US" altLang="en-US" sz="2400" dirty="0">
                <a:sym typeface="Symbol" panose="05050102010706020507" pitchFamily="18" charset="2"/>
              </a:rPr>
              <a:t>: </a:t>
            </a:r>
          </a:p>
          <a:p>
            <a:pPr lvl="1" eaLnBrk="1" hangingPunct="1"/>
            <a:r>
              <a:rPr lang="en-US" altLang="en-US" sz="2000" dirty="0">
                <a:sym typeface="Symbol" panose="05050102010706020507" pitchFamily="18" charset="2"/>
              </a:rPr>
              <a:t>E  N  B  C  D  F  H</a:t>
            </a:r>
            <a:endParaRPr lang="en-US" altLang="en-US" sz="2000" dirty="0"/>
          </a:p>
          <a:p>
            <a:pPr eaLnBrk="1" hangingPunct="1">
              <a:buFontTx/>
              <a:buNone/>
            </a:pPr>
            <a:endParaRPr lang="en-US" altLang="en-US" sz="2400" dirty="0"/>
          </a:p>
          <a:p>
            <a:pPr eaLnBrk="1" hangingPunct="1">
              <a:buFontTx/>
              <a:buNone/>
            </a:pPr>
            <a:endParaRPr lang="en-US" altLang="en-US" sz="2400" dirty="0"/>
          </a:p>
          <a:p>
            <a:pPr eaLnBrk="1" hangingPunct="1">
              <a:buFontTx/>
              <a:buNone/>
            </a:pPr>
            <a:endParaRPr lang="en-US" altLang="en-US" sz="2400" dirty="0"/>
          </a:p>
          <a:p>
            <a:pPr eaLnBrk="1" hangingPunct="1">
              <a:buFontTx/>
              <a:buNone/>
            </a:pPr>
            <a:r>
              <a:rPr lang="en-US" altLang="en-US" sz="2400" i="1" u="sng" dirty="0"/>
              <a:t>current edge</a:t>
            </a:r>
            <a:r>
              <a:rPr lang="en-US" altLang="en-US" sz="2400" dirty="0"/>
              <a:t>: F </a:t>
            </a:r>
            <a:r>
              <a:rPr lang="en-US" altLang="en-US" sz="2400" dirty="0">
                <a:sym typeface="Symbol" panose="05050102010706020507" pitchFamily="18" charset="2"/>
              </a:rPr>
              <a:t> I</a:t>
            </a:r>
          </a:p>
          <a:p>
            <a:pPr eaLnBrk="1" hangingPunct="1">
              <a:buFontTx/>
              <a:buNone/>
            </a:pPr>
            <a:r>
              <a:rPr lang="en-US" altLang="en-US" sz="2400" i="1" u="sng" dirty="0">
                <a:sym typeface="Symbol" panose="05050102010706020507" pitchFamily="18" charset="2"/>
              </a:rPr>
              <a:t>action</a:t>
            </a:r>
            <a:r>
              <a:rPr lang="en-US" altLang="en-US" sz="2400" dirty="0">
                <a:sym typeface="Symbol" panose="05050102010706020507" pitchFamily="18" charset="2"/>
              </a:rPr>
              <a:t>: discard</a:t>
            </a:r>
          </a:p>
          <a:p>
            <a:pPr eaLnBrk="1" hangingPunct="1">
              <a:buFontTx/>
              <a:buNone/>
            </a:pPr>
            <a:endParaRPr lang="en-US" altLang="en-US" sz="2400" dirty="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endParaRPr lang="en-US" altLang="en-US" sz="2400" dirty="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endParaRPr lang="en-US" altLang="en-US" sz="2400" dirty="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endParaRPr lang="en-US" altLang="en-US" sz="2400" dirty="0"/>
          </a:p>
        </p:txBody>
      </p:sp>
      <p:sp>
        <p:nvSpPr>
          <p:cNvPr id="28678" name="Rectangle 5"/>
          <p:cNvSpPr>
            <a:spLocks noGrp="1" noChangeArrowheads="1"/>
          </p:cNvSpPr>
          <p:nvPr>
            <p:ph sz="half" idx="2"/>
          </p:nvPr>
        </p:nvSpPr>
        <p:spPr>
          <a:xfrm>
            <a:off x="4648200" y="1295400"/>
            <a:ext cx="3125788" cy="4830763"/>
          </a:xfrm>
        </p:spPr>
        <p:txBody>
          <a:bodyPr/>
          <a:lstStyle/>
          <a:p>
            <a:pPr eaLnBrk="1" hangingPunct="1"/>
            <a:endParaRPr lang="en-US" altLang="en-US" sz="2400"/>
          </a:p>
        </p:txBody>
      </p:sp>
      <p:pic>
        <p:nvPicPr>
          <p:cNvPr id="28679" name="Picture 6" descr="bbl-posn-ex-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625" y="1296988"/>
            <a:ext cx="3125788" cy="479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54756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3890847-57EB-4880-B2DC-165F3184171F}" type="slidenum">
              <a:rPr lang="en-US" altLang="en-US" sz="1400"/>
              <a:pPr eaLnBrk="1" hangingPunct="1"/>
              <a:t>43</a:t>
            </a:fld>
            <a:endParaRPr lang="en-US" altLang="en-US" sz="140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Basic Block Ordering: Example</a:t>
            </a:r>
          </a:p>
        </p:txBody>
      </p:sp>
      <p:sp>
        <p:nvSpPr>
          <p:cNvPr id="29701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4724400" cy="48307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dirty="0"/>
              <a:t>Step 10:</a:t>
            </a:r>
          </a:p>
          <a:p>
            <a:pPr eaLnBrk="1" hangingPunct="1">
              <a:buFontTx/>
              <a:buNone/>
            </a:pPr>
            <a:r>
              <a:rPr lang="en-US" altLang="en-US" sz="2400" i="1" u="sng" dirty="0">
                <a:sym typeface="Symbol" panose="05050102010706020507" pitchFamily="18" charset="2"/>
              </a:rPr>
              <a:t>current chains</a:t>
            </a:r>
            <a:r>
              <a:rPr lang="en-US" altLang="en-US" sz="2400" dirty="0">
                <a:sym typeface="Symbol" panose="05050102010706020507" pitchFamily="18" charset="2"/>
              </a:rPr>
              <a:t>: </a:t>
            </a:r>
          </a:p>
          <a:p>
            <a:pPr lvl="1" eaLnBrk="1" hangingPunct="1"/>
            <a:r>
              <a:rPr lang="en-US" altLang="en-US" sz="2000" dirty="0">
                <a:sym typeface="Symbol" panose="05050102010706020507" pitchFamily="18" charset="2"/>
              </a:rPr>
              <a:t>E  N  B  C  D  F  H</a:t>
            </a:r>
          </a:p>
          <a:p>
            <a:pPr eaLnBrk="1" hangingPunct="1">
              <a:buFontTx/>
              <a:buNone/>
            </a:pPr>
            <a:endParaRPr lang="en-US" altLang="en-US" sz="2400" dirty="0"/>
          </a:p>
          <a:p>
            <a:pPr eaLnBrk="1" hangingPunct="1">
              <a:buFontTx/>
              <a:buNone/>
            </a:pPr>
            <a:endParaRPr lang="en-US" altLang="en-US" sz="2400" i="1" u="sng" dirty="0"/>
          </a:p>
          <a:p>
            <a:pPr eaLnBrk="1" hangingPunct="1">
              <a:buFontTx/>
              <a:buNone/>
            </a:pPr>
            <a:endParaRPr lang="en-US" altLang="en-US" sz="2400" i="1" u="sng" dirty="0"/>
          </a:p>
          <a:p>
            <a:pPr eaLnBrk="1" hangingPunct="1">
              <a:buFontTx/>
              <a:buNone/>
            </a:pPr>
            <a:r>
              <a:rPr lang="en-US" altLang="en-US" sz="2400" i="1" u="sng" dirty="0"/>
              <a:t>current edge</a:t>
            </a:r>
            <a:r>
              <a:rPr lang="en-US" altLang="en-US" sz="2400" dirty="0"/>
              <a:t>: I </a:t>
            </a:r>
            <a:r>
              <a:rPr lang="en-US" altLang="en-US" sz="2400" dirty="0">
                <a:sym typeface="Symbol" panose="05050102010706020507" pitchFamily="18" charset="2"/>
              </a:rPr>
              <a:t> J</a:t>
            </a:r>
          </a:p>
          <a:p>
            <a:pPr eaLnBrk="1" hangingPunct="1">
              <a:buFontTx/>
              <a:buNone/>
            </a:pPr>
            <a:r>
              <a:rPr lang="en-US" altLang="en-US" sz="2400" i="1" u="sng" dirty="0">
                <a:sym typeface="Symbol" panose="05050102010706020507" pitchFamily="18" charset="2"/>
              </a:rPr>
              <a:t>action</a:t>
            </a:r>
            <a:r>
              <a:rPr lang="en-US" altLang="en-US" sz="2400" dirty="0">
                <a:sym typeface="Symbol" panose="05050102010706020507" pitchFamily="18" charset="2"/>
              </a:rPr>
              <a:t>: new chain</a:t>
            </a:r>
          </a:p>
          <a:p>
            <a:pPr eaLnBrk="1" hangingPunct="1">
              <a:buFontTx/>
              <a:buNone/>
            </a:pPr>
            <a:endParaRPr lang="en-US" altLang="en-US" sz="2400" dirty="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endParaRPr lang="en-US" altLang="en-US" sz="2400" dirty="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endParaRPr lang="en-US" altLang="en-US" sz="2400" dirty="0"/>
          </a:p>
          <a:p>
            <a:pPr eaLnBrk="1" hangingPunct="1">
              <a:buFontTx/>
              <a:buNone/>
            </a:pPr>
            <a:endParaRPr lang="en-US" altLang="en-US" sz="2400" dirty="0"/>
          </a:p>
        </p:txBody>
      </p:sp>
      <p:sp>
        <p:nvSpPr>
          <p:cNvPr id="29702" name="Rectangle 5"/>
          <p:cNvSpPr>
            <a:spLocks noGrp="1" noChangeArrowheads="1"/>
          </p:cNvSpPr>
          <p:nvPr>
            <p:ph sz="half" idx="2"/>
          </p:nvPr>
        </p:nvSpPr>
        <p:spPr>
          <a:xfrm>
            <a:off x="5181600" y="1295400"/>
            <a:ext cx="3505200" cy="4830763"/>
          </a:xfrm>
        </p:spPr>
        <p:txBody>
          <a:bodyPr/>
          <a:lstStyle/>
          <a:p>
            <a:pPr eaLnBrk="1" hangingPunct="1"/>
            <a:endParaRPr lang="en-US" altLang="en-US" sz="2400"/>
          </a:p>
        </p:txBody>
      </p:sp>
      <p:pic>
        <p:nvPicPr>
          <p:cNvPr id="29703" name="Picture 7" descr="bbl-posn-ex-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625" y="1296988"/>
            <a:ext cx="3125788" cy="479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8730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43047F7-472F-4FCA-A00B-183CFC0B272F}" type="slidenum">
              <a:rPr lang="en-US" altLang="en-US" sz="1400"/>
              <a:pPr eaLnBrk="1" hangingPunct="1"/>
              <a:t>44</a:t>
            </a:fld>
            <a:endParaRPr lang="en-US" altLang="en-US" sz="140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Basic Block Ordering: Example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4725988" cy="4830763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dirty="0"/>
              <a:t>Step 11:</a:t>
            </a:r>
          </a:p>
          <a:p>
            <a:pPr eaLnBrk="1" hangingPunct="1">
              <a:buFontTx/>
              <a:buNone/>
            </a:pPr>
            <a:r>
              <a:rPr lang="en-US" altLang="en-US" sz="2400" i="1" u="sng" dirty="0">
                <a:sym typeface="Symbol" panose="05050102010706020507" pitchFamily="18" charset="2"/>
              </a:rPr>
              <a:t>current chains</a:t>
            </a:r>
            <a:r>
              <a:rPr lang="en-US" altLang="en-US" sz="2400" dirty="0">
                <a:sym typeface="Symbol" panose="05050102010706020507" pitchFamily="18" charset="2"/>
              </a:rPr>
              <a:t>: </a:t>
            </a:r>
          </a:p>
          <a:p>
            <a:pPr lvl="1" eaLnBrk="1" hangingPunct="1"/>
            <a:r>
              <a:rPr lang="en-US" altLang="en-US" sz="2000" dirty="0">
                <a:sym typeface="Symbol" panose="05050102010706020507" pitchFamily="18" charset="2"/>
              </a:rPr>
              <a:t>E  N  B  C  D  F  H</a:t>
            </a:r>
          </a:p>
          <a:p>
            <a:pPr lvl="1" eaLnBrk="1" hangingPunct="1"/>
            <a:r>
              <a:rPr lang="en-US" altLang="en-US" sz="2000" dirty="0">
                <a:sym typeface="Symbol" panose="05050102010706020507" pitchFamily="18" charset="2"/>
              </a:rPr>
              <a:t>I  J</a:t>
            </a:r>
          </a:p>
          <a:p>
            <a:pPr eaLnBrk="1" hangingPunct="1">
              <a:buFontTx/>
              <a:buNone/>
            </a:pPr>
            <a:endParaRPr lang="en-US" altLang="en-US" sz="2400" dirty="0"/>
          </a:p>
          <a:p>
            <a:pPr eaLnBrk="1" hangingPunct="1">
              <a:buFontTx/>
              <a:buNone/>
            </a:pPr>
            <a:r>
              <a:rPr lang="en-US" altLang="en-US" sz="2400" i="1" u="sng" dirty="0"/>
              <a:t>current edge</a:t>
            </a:r>
            <a:r>
              <a:rPr lang="en-US" altLang="en-US" sz="2400" dirty="0"/>
              <a:t>: J </a:t>
            </a:r>
            <a:r>
              <a:rPr lang="en-US" altLang="en-US" sz="2400" dirty="0">
                <a:sym typeface="Symbol" panose="05050102010706020507" pitchFamily="18" charset="2"/>
              </a:rPr>
              <a:t> L</a:t>
            </a:r>
          </a:p>
          <a:p>
            <a:pPr eaLnBrk="1" hangingPunct="1">
              <a:buFontTx/>
              <a:buNone/>
            </a:pPr>
            <a:r>
              <a:rPr lang="en-US" altLang="en-US" sz="2400" i="1" u="sng" dirty="0">
                <a:sym typeface="Symbol" panose="05050102010706020507" pitchFamily="18" charset="2"/>
              </a:rPr>
              <a:t>action</a:t>
            </a:r>
            <a:r>
              <a:rPr lang="en-US" altLang="en-US" sz="2400" dirty="0">
                <a:sym typeface="Symbol" panose="05050102010706020507" pitchFamily="18" charset="2"/>
              </a:rPr>
              <a:t>: attach to chain</a:t>
            </a:r>
          </a:p>
          <a:p>
            <a:pPr eaLnBrk="1" hangingPunct="1">
              <a:buFontTx/>
              <a:buNone/>
            </a:pPr>
            <a:endParaRPr lang="en-US" altLang="en-US" sz="2400" dirty="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endParaRPr lang="en-US" altLang="en-US" sz="2400" dirty="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endParaRPr lang="en-US" altLang="en-US" sz="2400" dirty="0"/>
          </a:p>
          <a:p>
            <a:pPr eaLnBrk="1" hangingPunct="1">
              <a:buFontTx/>
              <a:buNone/>
            </a:pPr>
            <a:endParaRPr lang="en-US" altLang="en-US" sz="2400" dirty="0"/>
          </a:p>
        </p:txBody>
      </p:sp>
      <p:sp>
        <p:nvSpPr>
          <p:cNvPr id="30726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648200" y="1295400"/>
            <a:ext cx="3125788" cy="4830763"/>
          </a:xfrm>
        </p:spPr>
        <p:txBody>
          <a:bodyPr/>
          <a:lstStyle/>
          <a:p>
            <a:pPr eaLnBrk="1" hangingPunct="1"/>
            <a:endParaRPr lang="en-US" altLang="en-US" sz="2400"/>
          </a:p>
        </p:txBody>
      </p:sp>
      <p:pic>
        <p:nvPicPr>
          <p:cNvPr id="30727" name="Picture 7" descr="bbl-posn-ex-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625" y="1296988"/>
            <a:ext cx="3125788" cy="479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79370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2952FE3-F746-445D-95C5-9E8690EEDF3D}" type="slidenum">
              <a:rPr lang="en-US" altLang="en-US" sz="1400"/>
              <a:pPr eaLnBrk="1" hangingPunct="1"/>
              <a:t>45</a:t>
            </a:fld>
            <a:endParaRPr lang="en-US" altLang="en-US" sz="140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Basic Block Ordering: Example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4725988" cy="4830763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>
                <a:sym typeface="Symbol" panose="05050102010706020507" pitchFamily="18" charset="2"/>
              </a:rPr>
              <a:t>Final:</a:t>
            </a:r>
          </a:p>
          <a:p>
            <a:pPr eaLnBrk="1" hangingPunct="1">
              <a:buFontTx/>
              <a:buNone/>
            </a:pPr>
            <a:r>
              <a:rPr lang="en-US" altLang="en-US" sz="2400" i="1" u="sng">
                <a:sym typeface="Symbol" panose="05050102010706020507" pitchFamily="18" charset="2"/>
              </a:rPr>
              <a:t>current chains</a:t>
            </a:r>
            <a:r>
              <a:rPr lang="en-US" altLang="en-US" sz="2400">
                <a:sym typeface="Symbol" panose="05050102010706020507" pitchFamily="18" charset="2"/>
              </a:rPr>
              <a:t>: </a:t>
            </a:r>
          </a:p>
          <a:p>
            <a:pPr lvl="1" eaLnBrk="1" hangingPunct="1"/>
            <a:r>
              <a:rPr lang="en-US" altLang="en-US" sz="2000">
                <a:sym typeface="Symbol" panose="05050102010706020507" pitchFamily="18" charset="2"/>
              </a:rPr>
              <a:t>E  N  B  C  D  F  H</a:t>
            </a:r>
          </a:p>
          <a:p>
            <a:pPr lvl="1" eaLnBrk="1" hangingPunct="1"/>
            <a:r>
              <a:rPr lang="en-US" altLang="en-US" sz="2000">
                <a:sym typeface="Symbol" panose="05050102010706020507" pitchFamily="18" charset="2"/>
              </a:rPr>
              <a:t>I  J  L</a:t>
            </a:r>
          </a:p>
          <a:p>
            <a:pPr lvl="1" eaLnBrk="1" hangingPunct="1"/>
            <a:r>
              <a:rPr lang="en-US" altLang="en-US" sz="2000">
                <a:sym typeface="Symbol" panose="05050102010706020507" pitchFamily="18" charset="2"/>
              </a:rPr>
              <a:t>G  O</a:t>
            </a:r>
          </a:p>
          <a:p>
            <a:pPr eaLnBrk="1" hangingPunct="1">
              <a:buFontTx/>
              <a:buNone/>
            </a:pPr>
            <a:endParaRPr lang="en-US" altLang="en-US" sz="240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en-US" sz="2400" i="1" u="sng">
                <a:sym typeface="Symbol" panose="05050102010706020507" pitchFamily="18" charset="2"/>
              </a:rPr>
              <a:t>Final layout</a:t>
            </a:r>
            <a:r>
              <a:rPr lang="en-US" altLang="en-US" sz="2400">
                <a:sym typeface="Symbol" panose="05050102010706020507" pitchFamily="18" charset="2"/>
              </a:rPr>
              <a:t>:</a:t>
            </a:r>
          </a:p>
          <a:p>
            <a:pPr lvl="1" eaLnBrk="1" hangingPunct="1">
              <a:buFontTx/>
              <a:buNone/>
            </a:pPr>
            <a:r>
              <a:rPr lang="en-US" altLang="en-US" sz="1600">
                <a:sym typeface="Symbol" panose="05050102010706020507" pitchFamily="18" charset="2"/>
              </a:rPr>
              <a:t>A, E-N-B-C-D-F-H, I-J-L, G-O, K, M</a:t>
            </a:r>
          </a:p>
          <a:p>
            <a:pPr eaLnBrk="1" hangingPunct="1">
              <a:buFontTx/>
              <a:buNone/>
            </a:pPr>
            <a:endParaRPr lang="en-US" altLang="en-US" sz="160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endParaRPr lang="en-US" altLang="en-US" sz="2400"/>
          </a:p>
          <a:p>
            <a:pPr eaLnBrk="1" hangingPunct="1">
              <a:buFontTx/>
              <a:buNone/>
            </a:pPr>
            <a:endParaRPr lang="en-US" altLang="en-US" sz="2400"/>
          </a:p>
        </p:txBody>
      </p:sp>
      <p:sp>
        <p:nvSpPr>
          <p:cNvPr id="31750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648200" y="1295400"/>
            <a:ext cx="3125788" cy="4830763"/>
          </a:xfrm>
        </p:spPr>
        <p:txBody>
          <a:bodyPr/>
          <a:lstStyle/>
          <a:p>
            <a:pPr eaLnBrk="1" hangingPunct="1"/>
            <a:endParaRPr lang="en-US" altLang="en-US" sz="2400"/>
          </a:p>
        </p:txBody>
      </p:sp>
      <p:pic>
        <p:nvPicPr>
          <p:cNvPr id="31751" name="Picture 6" descr="bbl-posn-ex-fi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625" y="1296988"/>
            <a:ext cx="3043238" cy="467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72690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</a:rPr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16817"/>
            <a:ext cx="7886700" cy="912726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dirty="0"/>
              <a:t>Work out a good procedure placement ordering given the following weighted call graph: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46</a:t>
            </a:fld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4531659" y="2491765"/>
            <a:ext cx="457200" cy="457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200" dirty="0"/>
              <a:t>a</a:t>
            </a:r>
          </a:p>
        </p:txBody>
      </p:sp>
      <p:sp>
        <p:nvSpPr>
          <p:cNvPr id="36" name="Oval 35"/>
          <p:cNvSpPr/>
          <p:nvPr/>
        </p:nvSpPr>
        <p:spPr>
          <a:xfrm>
            <a:off x="3377773" y="3242056"/>
            <a:ext cx="457200" cy="457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200" dirty="0"/>
              <a:t>b</a:t>
            </a:r>
          </a:p>
        </p:txBody>
      </p:sp>
      <p:sp>
        <p:nvSpPr>
          <p:cNvPr id="37" name="Oval 36"/>
          <p:cNvSpPr/>
          <p:nvPr/>
        </p:nvSpPr>
        <p:spPr>
          <a:xfrm>
            <a:off x="5729087" y="3091869"/>
            <a:ext cx="457200" cy="457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200" dirty="0"/>
              <a:t>c</a:t>
            </a:r>
          </a:p>
        </p:txBody>
      </p:sp>
      <p:sp>
        <p:nvSpPr>
          <p:cNvPr id="38" name="Oval 37"/>
          <p:cNvSpPr/>
          <p:nvPr/>
        </p:nvSpPr>
        <p:spPr>
          <a:xfrm>
            <a:off x="3377773" y="4254427"/>
            <a:ext cx="457200" cy="457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200" dirty="0"/>
              <a:t>d</a:t>
            </a:r>
          </a:p>
        </p:txBody>
      </p:sp>
      <p:sp>
        <p:nvSpPr>
          <p:cNvPr id="39" name="Oval 38"/>
          <p:cNvSpPr/>
          <p:nvPr/>
        </p:nvSpPr>
        <p:spPr>
          <a:xfrm>
            <a:off x="5729087" y="4250001"/>
            <a:ext cx="457200" cy="457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200" dirty="0"/>
              <a:t>e</a:t>
            </a:r>
          </a:p>
        </p:txBody>
      </p:sp>
      <p:sp>
        <p:nvSpPr>
          <p:cNvPr id="41" name="Oval 40"/>
          <p:cNvSpPr/>
          <p:nvPr/>
        </p:nvSpPr>
        <p:spPr>
          <a:xfrm>
            <a:off x="4531659" y="4930818"/>
            <a:ext cx="457200" cy="457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200" dirty="0"/>
              <a:t>f</a:t>
            </a:r>
          </a:p>
        </p:txBody>
      </p:sp>
      <p:cxnSp>
        <p:nvCxnSpPr>
          <p:cNvPr id="42" name="Straight Connector 41"/>
          <p:cNvCxnSpPr>
            <a:stCxn id="35" idx="3"/>
            <a:endCxn id="36" idx="7"/>
          </p:cNvCxnSpPr>
          <p:nvPr/>
        </p:nvCxnSpPr>
        <p:spPr>
          <a:xfrm flipH="1">
            <a:off x="3768018" y="2882010"/>
            <a:ext cx="830596" cy="427001"/>
          </a:xfrm>
          <a:prstGeom prst="line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5" idx="5"/>
            <a:endCxn id="37" idx="1"/>
          </p:cNvCxnSpPr>
          <p:nvPr/>
        </p:nvCxnSpPr>
        <p:spPr>
          <a:xfrm>
            <a:off x="4921904" y="2882010"/>
            <a:ext cx="874138" cy="276814"/>
          </a:xfrm>
          <a:prstGeom prst="line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6" idx="5"/>
            <a:endCxn id="39" idx="2"/>
          </p:cNvCxnSpPr>
          <p:nvPr/>
        </p:nvCxnSpPr>
        <p:spPr>
          <a:xfrm>
            <a:off x="3768018" y="3632301"/>
            <a:ext cx="1961069" cy="846300"/>
          </a:xfrm>
          <a:prstGeom prst="line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7" idx="4"/>
            <a:endCxn id="39" idx="0"/>
          </p:cNvCxnSpPr>
          <p:nvPr/>
        </p:nvCxnSpPr>
        <p:spPr>
          <a:xfrm>
            <a:off x="5957687" y="3549069"/>
            <a:ext cx="0" cy="700932"/>
          </a:xfrm>
          <a:prstGeom prst="line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36" idx="4"/>
            <a:endCxn id="38" idx="0"/>
          </p:cNvCxnSpPr>
          <p:nvPr/>
        </p:nvCxnSpPr>
        <p:spPr>
          <a:xfrm>
            <a:off x="3606373" y="3699256"/>
            <a:ext cx="0" cy="555171"/>
          </a:xfrm>
          <a:prstGeom prst="line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39" idx="3"/>
            <a:endCxn id="41" idx="7"/>
          </p:cNvCxnSpPr>
          <p:nvPr/>
        </p:nvCxnSpPr>
        <p:spPr>
          <a:xfrm flipH="1">
            <a:off x="4921904" y="4640246"/>
            <a:ext cx="874138" cy="357527"/>
          </a:xfrm>
          <a:prstGeom prst="line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38" idx="5"/>
            <a:endCxn id="41" idx="1"/>
          </p:cNvCxnSpPr>
          <p:nvPr/>
        </p:nvCxnSpPr>
        <p:spPr>
          <a:xfrm>
            <a:off x="3768018" y="4644672"/>
            <a:ext cx="830596" cy="353101"/>
          </a:xfrm>
          <a:prstGeom prst="line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reeform 45"/>
          <p:cNvSpPr/>
          <p:nvPr/>
        </p:nvSpPr>
        <p:spPr>
          <a:xfrm>
            <a:off x="6199094" y="3307119"/>
            <a:ext cx="551330" cy="1143000"/>
          </a:xfrm>
          <a:custGeom>
            <a:avLst/>
            <a:gdLst>
              <a:gd name="connsiteX0" fmla="*/ 0 w 551330"/>
              <a:gd name="connsiteY0" fmla="*/ 1143000 h 1143000"/>
              <a:gd name="connsiteX1" fmla="*/ 551330 w 551330"/>
              <a:gd name="connsiteY1" fmla="*/ 551330 h 1143000"/>
              <a:gd name="connsiteX2" fmla="*/ 0 w 551330"/>
              <a:gd name="connsiteY2" fmla="*/ 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1330" h="1143000">
                <a:moveTo>
                  <a:pt x="0" y="1143000"/>
                </a:moveTo>
                <a:cubicBezTo>
                  <a:pt x="275665" y="942415"/>
                  <a:pt x="551330" y="741830"/>
                  <a:pt x="551330" y="551330"/>
                </a:cubicBezTo>
                <a:cubicBezTo>
                  <a:pt x="551330" y="360830"/>
                  <a:pt x="275665" y="180415"/>
                  <a:pt x="0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>
            <a:off x="4948518" y="4678719"/>
            <a:ext cx="1143000" cy="733126"/>
          </a:xfrm>
          <a:custGeom>
            <a:avLst/>
            <a:gdLst>
              <a:gd name="connsiteX0" fmla="*/ 0 w 1143000"/>
              <a:gd name="connsiteY0" fmla="*/ 618565 h 733126"/>
              <a:gd name="connsiteX1" fmla="*/ 874059 w 1143000"/>
              <a:gd name="connsiteY1" fmla="*/ 685800 h 733126"/>
              <a:gd name="connsiteX2" fmla="*/ 1143000 w 1143000"/>
              <a:gd name="connsiteY2" fmla="*/ 0 h 733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0" h="733126">
                <a:moveTo>
                  <a:pt x="0" y="618565"/>
                </a:moveTo>
                <a:cubicBezTo>
                  <a:pt x="341779" y="703729"/>
                  <a:pt x="683559" y="788894"/>
                  <a:pt x="874059" y="685800"/>
                </a:cubicBezTo>
                <a:cubicBezTo>
                  <a:pt x="1064559" y="582706"/>
                  <a:pt x="1103779" y="291353"/>
                  <a:pt x="1143000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 flipH="1">
            <a:off x="2847855" y="3397540"/>
            <a:ext cx="529918" cy="1042892"/>
          </a:xfrm>
          <a:custGeom>
            <a:avLst/>
            <a:gdLst>
              <a:gd name="connsiteX0" fmla="*/ 0 w 551330"/>
              <a:gd name="connsiteY0" fmla="*/ 1143000 h 1143000"/>
              <a:gd name="connsiteX1" fmla="*/ 551330 w 551330"/>
              <a:gd name="connsiteY1" fmla="*/ 551330 h 1143000"/>
              <a:gd name="connsiteX2" fmla="*/ 0 w 551330"/>
              <a:gd name="connsiteY2" fmla="*/ 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1330" h="1143000">
                <a:moveTo>
                  <a:pt x="0" y="1143000"/>
                </a:moveTo>
                <a:cubicBezTo>
                  <a:pt x="275665" y="942415"/>
                  <a:pt x="551330" y="741830"/>
                  <a:pt x="551330" y="551330"/>
                </a:cubicBezTo>
                <a:cubicBezTo>
                  <a:pt x="551330" y="360830"/>
                  <a:pt x="275665" y="180415"/>
                  <a:pt x="0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3890257" y="27366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233048" y="26429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528175" y="3686119"/>
            <a:ext cx="507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397097" y="37343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834973" y="48235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957687" y="36939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60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782478" y="371486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087724" y="451707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957687" y="50388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592083" y="37784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</a:t>
            </a:r>
          </a:p>
        </p:txBody>
      </p:sp>
      <p:cxnSp>
        <p:nvCxnSpPr>
          <p:cNvPr id="80" name="Straight Arrow Connector 79"/>
          <p:cNvCxnSpPr>
            <a:stCxn id="37" idx="3"/>
            <a:endCxn id="41" idx="0"/>
          </p:cNvCxnSpPr>
          <p:nvPr/>
        </p:nvCxnSpPr>
        <p:spPr>
          <a:xfrm flipH="1">
            <a:off x="4760259" y="3482114"/>
            <a:ext cx="1035783" cy="144870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149621" y="36344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</a:t>
            </a:r>
          </a:p>
        </p:txBody>
      </p:sp>
      <p:sp>
        <p:nvSpPr>
          <p:cNvPr id="83" name="Oval 82"/>
          <p:cNvSpPr/>
          <p:nvPr/>
        </p:nvSpPr>
        <p:spPr>
          <a:xfrm>
            <a:off x="4519952" y="5736929"/>
            <a:ext cx="457200" cy="457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200" dirty="0"/>
              <a:t>g</a:t>
            </a:r>
          </a:p>
        </p:txBody>
      </p:sp>
      <p:cxnSp>
        <p:nvCxnSpPr>
          <p:cNvPr id="84" name="Straight Connector 83"/>
          <p:cNvCxnSpPr>
            <a:stCxn id="41" idx="4"/>
            <a:endCxn id="83" idx="0"/>
          </p:cNvCxnSpPr>
          <p:nvPr/>
        </p:nvCxnSpPr>
        <p:spPr>
          <a:xfrm flipH="1">
            <a:off x="4748552" y="5388018"/>
            <a:ext cx="11707" cy="348911"/>
          </a:xfrm>
          <a:prstGeom prst="line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341555" y="53830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751701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F2F08A8-6D6E-4794-A6C1-A7A60E2ADA3B}" type="slidenum">
              <a:rPr lang="en-US" altLang="en-US" sz="1400"/>
              <a:pPr eaLnBrk="1" hangingPunct="1"/>
              <a:t>47</a:t>
            </a:fld>
            <a:endParaRPr lang="en-US" altLang="en-US" sz="140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Basic Block Ordering: Effects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en-US" altLang="en-US" sz="2400"/>
              <a:t>[from Pettis-Hansen, PLDI ’90]:</a:t>
            </a:r>
          </a:p>
          <a:p>
            <a:pPr eaLnBrk="1" hangingPunct="1"/>
            <a:r>
              <a:rPr lang="en-US" altLang="en-US" sz="2200"/>
              <a:t>Speed improvement: </a:t>
            </a:r>
            <a:r>
              <a:rPr lang="en-US" altLang="en-US" sz="22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0.6% to 16.2%</a:t>
            </a:r>
          </a:p>
          <a:p>
            <a:pPr lvl="1" eaLnBrk="1" hangingPunct="1">
              <a:buFontTx/>
              <a:buNone/>
            </a:pPr>
            <a:r>
              <a:rPr lang="en-US" altLang="en-US" sz="22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Together with procedure positioning: 2.1% to 20.3%</a:t>
            </a:r>
          </a:p>
          <a:p>
            <a:pPr lvl="1" eaLnBrk="1" hangingPunct="1">
              <a:buFontTx/>
              <a:buNone/>
            </a:pPr>
            <a:r>
              <a:rPr lang="en-US" altLang="en-US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</a:t>
            </a:r>
            <a:r>
              <a:rPr lang="en-US" altLang="en-US" sz="1800" i="1">
                <a:solidFill>
                  <a:srgbClr val="0000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Basic block positioning, by itself, can still incur cache conflicts between blocks from different functions.  Combining it with procedure placement fixes this.</a:t>
            </a:r>
          </a:p>
          <a:p>
            <a:pPr lvl="1" eaLnBrk="1" hangingPunct="1">
              <a:buFontTx/>
              <a:buNone/>
            </a:pPr>
            <a:endParaRPr lang="en-US" altLang="en-US" sz="1800" i="1">
              <a:solidFill>
                <a:srgbClr val="0000FF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en-US" sz="22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Other improvements</a:t>
            </a:r>
            <a:r>
              <a:rPr lang="en-US" altLang="en-US" sz="20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</a:t>
            </a:r>
          </a:p>
          <a:p>
            <a:pPr lvl="1" eaLnBrk="1" hangingPunct="1"/>
            <a:r>
              <a:rPr lang="en-US" altLang="en-US" sz="18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significant reduction in i-cache misses</a:t>
            </a:r>
          </a:p>
          <a:p>
            <a:pPr lvl="1" eaLnBrk="1" hangingPunct="1"/>
            <a:r>
              <a:rPr lang="en-US" altLang="en-US" sz="18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significant decrease in branch misprediction penalty cycles</a:t>
            </a:r>
          </a:p>
          <a:p>
            <a:pPr lvl="1" eaLnBrk="1" hangingPunct="1"/>
            <a:r>
              <a:rPr lang="en-US" altLang="en-US" sz="18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small reduction in the no. of instructions executed</a:t>
            </a:r>
          </a:p>
          <a:p>
            <a:pPr lvl="2" eaLnBrk="1" hangingPunct="1">
              <a:buFontTx/>
              <a:buNone/>
            </a:pPr>
            <a:r>
              <a:rPr lang="en-US" altLang="en-US" sz="1800" i="1">
                <a:solidFill>
                  <a:srgbClr val="0000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This happens because we don’t have to jump around cold code interspersed with the hot code.</a:t>
            </a:r>
          </a:p>
        </p:txBody>
      </p:sp>
    </p:spTree>
    <p:extLst>
      <p:ext uri="{BB962C8B-B14F-4D97-AF65-F5344CB8AC3E}">
        <p14:creationId xmlns:p14="http://schemas.microsoft.com/office/powerpoint/2010/main" val="23352708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DB7D302-55F1-4CB1-9492-8D931116A912}" type="slidenum">
              <a:rPr lang="en-US" altLang="en-US" sz="1400"/>
              <a:pPr eaLnBrk="1" hangingPunct="1"/>
              <a:t>48</a:t>
            </a:fld>
            <a:endParaRPr lang="en-US" altLang="en-US" sz="1400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Procedure Splitting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Effects of basic block ordering for a function:</a:t>
            </a:r>
          </a:p>
          <a:p>
            <a:pPr lvl="1" eaLnBrk="1" hangingPunct="1"/>
            <a:r>
              <a:rPr lang="en-US" altLang="en-US" sz="2000"/>
              <a:t>frequently executed blocks moved to the beginning;</a:t>
            </a:r>
          </a:p>
          <a:p>
            <a:pPr lvl="1" eaLnBrk="1" hangingPunct="1"/>
            <a:r>
              <a:rPr lang="en-US" altLang="en-US" sz="2000"/>
              <a:t>infrequently executed code moved to the end.</a:t>
            </a:r>
          </a:p>
          <a:p>
            <a:pPr lvl="1" eaLnBrk="1" hangingPunct="1">
              <a:buFontTx/>
              <a:buNone/>
            </a:pPr>
            <a:endParaRPr lang="en-US" altLang="en-US" sz="2000"/>
          </a:p>
          <a:p>
            <a:pPr eaLnBrk="1" hangingPunct="1"/>
            <a:r>
              <a:rPr lang="en-US" altLang="en-US" sz="2400"/>
              <a:t>Procedure splitting:</a:t>
            </a:r>
          </a:p>
          <a:p>
            <a:pPr lvl="1" eaLnBrk="1" hangingPunct="1"/>
            <a:r>
              <a:rPr lang="en-US" altLang="en-US" sz="2000"/>
              <a:t>moves blocks with execution count = 0 (“fluff blocks”) to a separate page.</a:t>
            </a:r>
          </a:p>
        </p:txBody>
      </p:sp>
      <p:sp>
        <p:nvSpPr>
          <p:cNvPr id="33798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endParaRPr lang="en-US" altLang="en-US" sz="2400"/>
          </a:p>
        </p:txBody>
      </p:sp>
      <p:pic>
        <p:nvPicPr>
          <p:cNvPr id="33799" name="Picture 5" descr="proc-split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981200"/>
            <a:ext cx="3994150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82060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EECC576-3584-4F55-B734-91EA310BF3DD}" type="slidenum">
              <a:rPr lang="en-US" altLang="en-US" sz="1400"/>
              <a:pPr eaLnBrk="1" hangingPunct="1"/>
              <a:t>49</a:t>
            </a:fld>
            <a:endParaRPr lang="en-US" altLang="en-US" sz="1400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Procedure Splitting: Issues and Effects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Issue:</a:t>
            </a:r>
          </a:p>
          <a:p>
            <a:pPr lvl="1" eaLnBrk="1" hangingPunct="1"/>
            <a:r>
              <a:rPr lang="en-US" altLang="en-US"/>
              <a:t>after procedure splitting, some blocks may be so far away that they cannot be reached with a “short branch” instruction.</a:t>
            </a:r>
          </a:p>
          <a:p>
            <a:pPr lvl="1" eaLnBrk="1" hangingPunct="1"/>
            <a:r>
              <a:rPr lang="en-US" altLang="en-US"/>
              <a:t>Solution: place a stub block in the non-fluff code that uses a “long branch” to jump to the target.</a:t>
            </a:r>
          </a:p>
          <a:p>
            <a:pPr eaLnBrk="1" hangingPunct="1"/>
            <a:r>
              <a:rPr lang="en-US" altLang="en-US"/>
              <a:t>Effects:</a:t>
            </a:r>
          </a:p>
          <a:p>
            <a:pPr lvl="1" eaLnBrk="1" hangingPunct="1"/>
            <a:r>
              <a:rPr lang="en-US" altLang="en-US"/>
              <a:t>magnifies the effects of basic block and procedure placement by further improving locality.</a:t>
            </a:r>
          </a:p>
          <a:p>
            <a:pPr lvl="1" eaLnBrk="1" hangingPunct="1"/>
            <a:r>
              <a:rPr lang="en-US" altLang="en-US"/>
              <a:t>Speed improvements with all three transformations [Pettis &amp; Hansen, PLDI ’90]: 2.1% to 26.0%.</a:t>
            </a:r>
          </a:p>
        </p:txBody>
      </p:sp>
    </p:spTree>
    <p:extLst>
      <p:ext uri="{BB962C8B-B14F-4D97-AF65-F5344CB8AC3E}">
        <p14:creationId xmlns:p14="http://schemas.microsoft.com/office/powerpoint/2010/main" val="939128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1247E-4977-416C-AD21-4222C8CEE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memory hierarchy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6759FF-3E2B-4F5D-86A4-C6BAC0E72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FC6B21-3F19-47C1-B24C-3A3814A59259}"/>
              </a:ext>
            </a:extLst>
          </p:cNvPr>
          <p:cNvSpPr/>
          <p:nvPr/>
        </p:nvSpPr>
        <p:spPr>
          <a:xfrm>
            <a:off x="628650" y="5651934"/>
            <a:ext cx="7886700" cy="5212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/>
              <a:t>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8478C6-4205-46EF-BBDE-771BDEC95AC8}"/>
              </a:ext>
            </a:extLst>
          </p:cNvPr>
          <p:cNvSpPr/>
          <p:nvPr/>
        </p:nvSpPr>
        <p:spPr>
          <a:xfrm>
            <a:off x="1648764" y="4601617"/>
            <a:ext cx="5846471" cy="5212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/>
              <a:t>Level 3 (L3) Cache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9BB046-E40B-41B1-9694-B17B3D719EC2}"/>
              </a:ext>
            </a:extLst>
          </p:cNvPr>
          <p:cNvSpPr/>
          <p:nvPr/>
        </p:nvSpPr>
        <p:spPr>
          <a:xfrm>
            <a:off x="2378385" y="3605471"/>
            <a:ext cx="4406177" cy="5212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/>
              <a:t>Level 2 (L2) Cache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D51066-9A7D-4CF6-A6DE-4D974C523705}"/>
              </a:ext>
            </a:extLst>
          </p:cNvPr>
          <p:cNvSpPr/>
          <p:nvPr/>
        </p:nvSpPr>
        <p:spPr>
          <a:xfrm>
            <a:off x="4842054" y="2584922"/>
            <a:ext cx="2103120" cy="517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/>
              <a:t>Level 1 (L1) Instruction Cache (</a:t>
            </a:r>
            <a:r>
              <a:rPr lang="en-US" sz="1600" dirty="0" err="1"/>
              <a:t>i</a:t>
            </a:r>
            <a:r>
              <a:rPr lang="en-US" sz="1600" dirty="0"/>
              <a:t>-cache)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15DB19-8CA6-467A-8C1A-98DD2E527439}"/>
              </a:ext>
            </a:extLst>
          </p:cNvPr>
          <p:cNvSpPr/>
          <p:nvPr/>
        </p:nvSpPr>
        <p:spPr>
          <a:xfrm>
            <a:off x="2188875" y="2582735"/>
            <a:ext cx="2103120" cy="517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/>
              <a:t>Level 1 (L1) Data Cache        (d-cache)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6667A7-387F-4E67-8688-E5FE47AB83D0}"/>
              </a:ext>
            </a:extLst>
          </p:cNvPr>
          <p:cNvSpPr/>
          <p:nvPr/>
        </p:nvSpPr>
        <p:spPr>
          <a:xfrm>
            <a:off x="3254884" y="1474183"/>
            <a:ext cx="2653181" cy="62267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/>
              <a:t>CPU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D78287-E57E-4626-9010-A68F4D4B7CBE}"/>
              </a:ext>
            </a:extLst>
          </p:cNvPr>
          <p:cNvSpPr/>
          <p:nvPr/>
        </p:nvSpPr>
        <p:spPr>
          <a:xfrm>
            <a:off x="5183178" y="1511366"/>
            <a:ext cx="625391" cy="5022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F204C1-4677-4E23-907F-69215D17BD18}"/>
              </a:ext>
            </a:extLst>
          </p:cNvPr>
          <p:cNvSpPr txBox="1"/>
          <p:nvPr/>
        </p:nvSpPr>
        <p:spPr>
          <a:xfrm>
            <a:off x="5308868" y="1563722"/>
            <a:ext cx="8953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registers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494B9C-29B2-424C-8DE9-FBB4E072E7D0}"/>
              </a:ext>
            </a:extLst>
          </p:cNvPr>
          <p:cNvCxnSpPr>
            <a:cxnSpLocks/>
          </p:cNvCxnSpPr>
          <p:nvPr/>
        </p:nvCxnSpPr>
        <p:spPr>
          <a:xfrm>
            <a:off x="3989248" y="2096856"/>
            <a:ext cx="0" cy="48587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F433F56-B1BB-4D3A-AA1E-57D9116DE8E8}"/>
              </a:ext>
            </a:extLst>
          </p:cNvPr>
          <p:cNvCxnSpPr>
            <a:cxnSpLocks/>
          </p:cNvCxnSpPr>
          <p:nvPr/>
        </p:nvCxnSpPr>
        <p:spPr>
          <a:xfrm>
            <a:off x="5154592" y="2096856"/>
            <a:ext cx="0" cy="48587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62720A3-384E-4851-8852-73835D5A47E8}"/>
              </a:ext>
            </a:extLst>
          </p:cNvPr>
          <p:cNvCxnSpPr>
            <a:cxnSpLocks/>
          </p:cNvCxnSpPr>
          <p:nvPr/>
        </p:nvCxnSpPr>
        <p:spPr>
          <a:xfrm>
            <a:off x="3240435" y="3100367"/>
            <a:ext cx="0" cy="49720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43BB746-6975-4AFC-86A1-B64BC0713A1C}"/>
              </a:ext>
            </a:extLst>
          </p:cNvPr>
          <p:cNvCxnSpPr>
            <a:cxnSpLocks/>
          </p:cNvCxnSpPr>
          <p:nvPr/>
        </p:nvCxnSpPr>
        <p:spPr>
          <a:xfrm>
            <a:off x="5893614" y="3081000"/>
            <a:ext cx="0" cy="51657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61A179-C10C-41E6-A84E-8780BB30970B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 flipH="1">
            <a:off x="4572000" y="4126679"/>
            <a:ext cx="9474" cy="47493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03FBCD2-C430-4749-A563-29A85092BBEB}"/>
              </a:ext>
            </a:extLst>
          </p:cNvPr>
          <p:cNvCxnSpPr>
            <a:cxnSpLocks/>
          </p:cNvCxnSpPr>
          <p:nvPr/>
        </p:nvCxnSpPr>
        <p:spPr>
          <a:xfrm flipH="1">
            <a:off x="4562525" y="5146348"/>
            <a:ext cx="9474" cy="47493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E7E6A6E-EEA9-47B7-8611-64A1BEDD1233}"/>
              </a:ext>
            </a:extLst>
          </p:cNvPr>
          <p:cNvSpPr txBox="1"/>
          <p:nvPr/>
        </p:nvSpPr>
        <p:spPr>
          <a:xfrm>
            <a:off x="227414" y="1413856"/>
            <a:ext cx="21475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AMD Opteron A1170</a:t>
            </a:r>
          </a:p>
          <a:p>
            <a:r>
              <a:rPr lang="en-US" sz="1400" dirty="0">
                <a:solidFill>
                  <a:srgbClr val="FF0000"/>
                </a:solidFill>
              </a:rPr>
              <a:t>(data from 7-cpu.com)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63D5E972-3949-4ADF-9D9B-540F1180A3B8}"/>
              </a:ext>
            </a:extLst>
          </p:cNvPr>
          <p:cNvSpPr/>
          <p:nvPr/>
        </p:nvSpPr>
        <p:spPr>
          <a:xfrm>
            <a:off x="7053883" y="2096855"/>
            <a:ext cx="109708" cy="485879"/>
          </a:xfrm>
          <a:prstGeom prst="rightBrace">
            <a:avLst>
              <a:gd name="adj1" fmla="val 57454"/>
              <a:gd name="adj2" fmla="val 50000"/>
            </a:avLst>
          </a:prstGeom>
          <a:ln w="95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969025-4B26-4EB8-B267-6AC8310001EF}"/>
              </a:ext>
            </a:extLst>
          </p:cNvPr>
          <p:cNvSpPr txBox="1"/>
          <p:nvPr/>
        </p:nvSpPr>
        <p:spPr>
          <a:xfrm>
            <a:off x="7244857" y="2009973"/>
            <a:ext cx="1189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L1 latency:</a:t>
            </a:r>
          </a:p>
          <a:p>
            <a:r>
              <a:rPr lang="en-US" dirty="0">
                <a:solidFill>
                  <a:srgbClr val="C00000"/>
                </a:solidFill>
              </a:rPr>
              <a:t>4 cycles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0EBC3E-00E7-4F67-9EE7-EF4224C98779}"/>
              </a:ext>
            </a:extLst>
          </p:cNvPr>
          <p:cNvSpPr txBox="1"/>
          <p:nvPr/>
        </p:nvSpPr>
        <p:spPr>
          <a:xfrm>
            <a:off x="7244857" y="3044400"/>
            <a:ext cx="1189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L2 latency:</a:t>
            </a:r>
          </a:p>
          <a:p>
            <a:r>
              <a:rPr lang="en-US" dirty="0">
                <a:solidFill>
                  <a:srgbClr val="C00000"/>
                </a:solidFill>
              </a:rPr>
              <a:t>18 cycles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BBDDE4-2853-4CD3-9AC4-917CAC4C51E9}"/>
              </a:ext>
            </a:extLst>
          </p:cNvPr>
          <p:cNvSpPr txBox="1"/>
          <p:nvPr/>
        </p:nvSpPr>
        <p:spPr>
          <a:xfrm>
            <a:off x="7241745" y="4035511"/>
            <a:ext cx="1189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L3 latency:</a:t>
            </a:r>
          </a:p>
          <a:p>
            <a:r>
              <a:rPr lang="en-US" dirty="0">
                <a:solidFill>
                  <a:srgbClr val="C00000"/>
                </a:solidFill>
              </a:rPr>
              <a:t>60 cycles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CE684682-B3C4-45DD-897F-52AF818C9212}"/>
              </a:ext>
            </a:extLst>
          </p:cNvPr>
          <p:cNvSpPr/>
          <p:nvPr/>
        </p:nvSpPr>
        <p:spPr>
          <a:xfrm>
            <a:off x="7053883" y="3124627"/>
            <a:ext cx="109708" cy="485879"/>
          </a:xfrm>
          <a:prstGeom prst="rightBrace">
            <a:avLst>
              <a:gd name="adj1" fmla="val 57454"/>
              <a:gd name="adj2" fmla="val 50000"/>
            </a:avLst>
          </a:prstGeom>
          <a:ln w="95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2052CF93-04BF-4EAC-AFEB-E136D110D84D}"/>
              </a:ext>
            </a:extLst>
          </p:cNvPr>
          <p:cNvSpPr/>
          <p:nvPr/>
        </p:nvSpPr>
        <p:spPr>
          <a:xfrm>
            <a:off x="7053883" y="4115738"/>
            <a:ext cx="109708" cy="485879"/>
          </a:xfrm>
          <a:prstGeom prst="rightBrace">
            <a:avLst>
              <a:gd name="adj1" fmla="val 57454"/>
              <a:gd name="adj2" fmla="val 50000"/>
            </a:avLst>
          </a:prstGeom>
          <a:ln w="95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A488E5-B2F2-4555-9D41-854EEF8C97C1}"/>
              </a:ext>
            </a:extLst>
          </p:cNvPr>
          <p:cNvSpPr txBox="1"/>
          <p:nvPr/>
        </p:nvSpPr>
        <p:spPr>
          <a:xfrm>
            <a:off x="7241745" y="5063283"/>
            <a:ext cx="1430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RAM latency:</a:t>
            </a:r>
          </a:p>
          <a:p>
            <a:r>
              <a:rPr lang="en-US" dirty="0">
                <a:solidFill>
                  <a:srgbClr val="C00000"/>
                </a:solidFill>
              </a:rPr>
              <a:t>308 cycles</a:t>
            </a: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2BA1691E-D29C-4C32-A6C5-80BE86558431}"/>
              </a:ext>
            </a:extLst>
          </p:cNvPr>
          <p:cNvSpPr/>
          <p:nvPr/>
        </p:nvSpPr>
        <p:spPr>
          <a:xfrm>
            <a:off x="7053883" y="5143510"/>
            <a:ext cx="109708" cy="485879"/>
          </a:xfrm>
          <a:prstGeom prst="rightBrace">
            <a:avLst>
              <a:gd name="adj1" fmla="val 57454"/>
              <a:gd name="adj2" fmla="val 50000"/>
            </a:avLst>
          </a:prstGeom>
          <a:ln w="95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957EEC-6997-4FA9-AEB8-165668C0CF39}"/>
              </a:ext>
            </a:extLst>
          </p:cNvPr>
          <p:cNvSpPr txBox="1"/>
          <p:nvPr/>
        </p:nvSpPr>
        <p:spPr>
          <a:xfrm>
            <a:off x="1898983" y="2293630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32KB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0BFF01-638B-4ECA-ABBF-A595E7E82167}"/>
              </a:ext>
            </a:extLst>
          </p:cNvPr>
          <p:cNvSpPr txBox="1"/>
          <p:nvPr/>
        </p:nvSpPr>
        <p:spPr>
          <a:xfrm>
            <a:off x="4490628" y="2293630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48KB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5A687C5-7A6A-4636-9122-F117A16BD0CA}"/>
              </a:ext>
            </a:extLst>
          </p:cNvPr>
          <p:cNvSpPr txBox="1"/>
          <p:nvPr/>
        </p:nvSpPr>
        <p:spPr>
          <a:xfrm>
            <a:off x="1751036" y="3654073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1MB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02260D-6A0E-4494-BC70-D5820AFBB8CA}"/>
              </a:ext>
            </a:extLst>
          </p:cNvPr>
          <p:cNvSpPr txBox="1"/>
          <p:nvPr/>
        </p:nvSpPr>
        <p:spPr>
          <a:xfrm>
            <a:off x="971976" y="4692586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 MB</a:t>
            </a:r>
          </a:p>
        </p:txBody>
      </p:sp>
    </p:spTree>
    <p:extLst>
      <p:ext uri="{BB962C8B-B14F-4D97-AF65-F5344CB8AC3E}">
        <p14:creationId xmlns:p14="http://schemas.microsoft.com/office/powerpoint/2010/main" val="207726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23" grpId="0"/>
      <p:bldP spid="25" grpId="0"/>
      <p:bldP spid="27" grpId="0" animBg="1"/>
      <p:bldP spid="28" grpId="0" animBg="1"/>
      <p:bldP spid="29" grpId="0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0"/>
            <a:ext cx="8229600" cy="685800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AEFC7D9-C9BA-481E-B4D7-54CF0CFCA34A}"/>
              </a:ext>
            </a:extLst>
          </p:cNvPr>
          <p:cNvSpPr/>
          <p:nvPr/>
        </p:nvSpPr>
        <p:spPr>
          <a:xfrm>
            <a:off x="810168" y="937260"/>
            <a:ext cx="2984829" cy="175260"/>
          </a:xfrm>
          <a:prstGeom prst="roundRect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C2F35A7-E0D3-44C3-BABE-5A965D00E064}"/>
              </a:ext>
            </a:extLst>
          </p:cNvPr>
          <p:cNvSpPr/>
          <p:nvPr/>
        </p:nvSpPr>
        <p:spPr>
          <a:xfrm>
            <a:off x="810168" y="2247900"/>
            <a:ext cx="2984829" cy="175260"/>
          </a:xfrm>
          <a:prstGeom prst="roundRect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655A0F9-B8CA-4F05-84FF-B1337379657B}"/>
              </a:ext>
            </a:extLst>
          </p:cNvPr>
          <p:cNvSpPr/>
          <p:nvPr/>
        </p:nvSpPr>
        <p:spPr>
          <a:xfrm>
            <a:off x="810168" y="2575560"/>
            <a:ext cx="2984829" cy="175260"/>
          </a:xfrm>
          <a:prstGeom prst="roundRect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5067D9B-E05C-4100-A284-FFC4FE24B316}"/>
              </a:ext>
            </a:extLst>
          </p:cNvPr>
          <p:cNvSpPr/>
          <p:nvPr/>
        </p:nvSpPr>
        <p:spPr>
          <a:xfrm>
            <a:off x="810167" y="4061460"/>
            <a:ext cx="2984829" cy="175260"/>
          </a:xfrm>
          <a:prstGeom prst="roundRect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C27FCAC-F990-4702-A8DC-4192967A2DB5}"/>
              </a:ext>
            </a:extLst>
          </p:cNvPr>
          <p:cNvSpPr/>
          <p:nvPr/>
        </p:nvSpPr>
        <p:spPr>
          <a:xfrm>
            <a:off x="810167" y="4236720"/>
            <a:ext cx="2984829" cy="175260"/>
          </a:xfrm>
          <a:prstGeom prst="roundRect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9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B08BA-5E80-43B9-A718-9062CF43F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dirty="0"/>
              <a:t>Each cache access is to a "cache line" large enough to contain several instructions</a:t>
            </a:r>
          </a:p>
          <a:p>
            <a:pPr>
              <a:spcAft>
                <a:spcPts val="0"/>
              </a:spcAft>
            </a:pPr>
            <a:r>
              <a:rPr lang="en-US" dirty="0"/>
              <a:t>The cache line that a memory address </a:t>
            </a:r>
            <a:r>
              <a:rPr lang="en-US" i="1" dirty="0" err="1"/>
              <a:t>addr</a:t>
            </a:r>
            <a:r>
              <a:rPr lang="en-US" dirty="0"/>
              <a:t> maps to is determined by selected bits of </a:t>
            </a:r>
            <a:r>
              <a:rPr lang="en-US" i="1" dirty="0" err="1"/>
              <a:t>addr</a:t>
            </a:r>
            <a:endParaRPr lang="en-US" dirty="0"/>
          </a:p>
          <a:p>
            <a:pPr lvl="1">
              <a:spcAft>
                <a:spcPts val="600"/>
              </a:spcAft>
            </a:pPr>
            <a:r>
              <a:rPr lang="en-US" dirty="0"/>
              <a:t>conceptually similar to hashing</a:t>
            </a:r>
          </a:p>
          <a:p>
            <a:r>
              <a:rPr lang="en-US" dirty="0"/>
              <a:t>E.g., on Intel i7-4770 Haswell: </a:t>
            </a:r>
          </a:p>
          <a:p>
            <a:pPr lvl="1"/>
            <a:r>
              <a:rPr lang="en-US" dirty="0"/>
              <a:t>cache line size = 64 bytes</a:t>
            </a:r>
          </a:p>
          <a:p>
            <a:pPr lvl="1"/>
            <a:r>
              <a:rPr lang="en-US" dirty="0"/>
              <a:t>32 KB cache </a:t>
            </a:r>
            <a:r>
              <a:rPr lang="en-US" dirty="0">
                <a:sym typeface="Symbol" panose="05050102010706020507" pitchFamily="18" charset="2"/>
              </a:rPr>
              <a:t> 32 KB/64 = 512 cache lines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use 9 bits from the address to determine cache line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615B5D-38CD-4FB7-BD4C-3DC41B2FF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L1 instruction cache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696D2A-09ED-446E-AEC8-1FB9D8B82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7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CCB66E-E696-4140-AF85-20C84DC0A964}"/>
              </a:ext>
            </a:extLst>
          </p:cNvPr>
          <p:cNvSpPr txBox="1"/>
          <p:nvPr/>
        </p:nvSpPr>
        <p:spPr>
          <a:xfrm>
            <a:off x="8585357" y="421818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0B4786D-2357-401E-A678-1A9B1FFB57B2}"/>
              </a:ext>
            </a:extLst>
          </p:cNvPr>
          <p:cNvSpPr txBox="1"/>
          <p:nvPr/>
        </p:nvSpPr>
        <p:spPr>
          <a:xfrm>
            <a:off x="6181344" y="421818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04FB484-AED9-46D7-B475-D9C35421C00D}"/>
              </a:ext>
            </a:extLst>
          </p:cNvPr>
          <p:cNvSpPr txBox="1"/>
          <p:nvPr/>
        </p:nvSpPr>
        <p:spPr>
          <a:xfrm>
            <a:off x="8249745" y="421818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FB9F447-BE0E-4473-B18D-2384B677EBBA}"/>
              </a:ext>
            </a:extLst>
          </p:cNvPr>
          <p:cNvSpPr txBox="1"/>
          <p:nvPr/>
        </p:nvSpPr>
        <p:spPr>
          <a:xfrm>
            <a:off x="7519576" y="373101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447FA11-D187-4067-A345-C285633F91D2}"/>
              </a:ext>
            </a:extLst>
          </p:cNvPr>
          <p:cNvSpPr txBox="1"/>
          <p:nvPr/>
        </p:nvSpPr>
        <p:spPr>
          <a:xfrm>
            <a:off x="8141014" y="373101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7198CC2F-8299-4AB2-842D-B7373EE3A466}"/>
              </a:ext>
            </a:extLst>
          </p:cNvPr>
          <p:cNvSpPr/>
          <p:nvPr/>
        </p:nvSpPr>
        <p:spPr>
          <a:xfrm rot="-5400000">
            <a:off x="7897242" y="3362200"/>
            <a:ext cx="167452" cy="696027"/>
          </a:xfrm>
          <a:prstGeom prst="rightBrace">
            <a:avLst>
              <a:gd name="adj1" fmla="val 62878"/>
              <a:gd name="adj2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53CA3F0-4FC7-446D-88E0-ACA0F204F698}"/>
              </a:ext>
            </a:extLst>
          </p:cNvPr>
          <p:cNvSpPr txBox="1"/>
          <p:nvPr/>
        </p:nvSpPr>
        <p:spPr>
          <a:xfrm>
            <a:off x="7622730" y="3196967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 bits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8AE9F23-E32A-48DD-80DE-810040B070C6}"/>
              </a:ext>
            </a:extLst>
          </p:cNvPr>
          <p:cNvSpPr/>
          <p:nvPr/>
        </p:nvSpPr>
        <p:spPr>
          <a:xfrm>
            <a:off x="6268974" y="3973329"/>
            <a:ext cx="2454402" cy="307777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EBDF94-FB2F-4346-9D79-C1238FDAF8FD}"/>
              </a:ext>
            </a:extLst>
          </p:cNvPr>
          <p:cNvSpPr/>
          <p:nvPr/>
        </p:nvSpPr>
        <p:spPr>
          <a:xfrm>
            <a:off x="7632954" y="3973329"/>
            <a:ext cx="6858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5DDDDAA-3BEA-4BA1-9258-314CB5A0E1E1}"/>
              </a:ext>
            </a:extLst>
          </p:cNvPr>
          <p:cNvSpPr txBox="1"/>
          <p:nvPr/>
        </p:nvSpPr>
        <p:spPr>
          <a:xfrm>
            <a:off x="6207953" y="3618968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addr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432811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0D393D3-0FDD-4B0C-B498-76EDB4B502C4}"/>
              </a:ext>
            </a:extLst>
          </p:cNvPr>
          <p:cNvSpPr/>
          <p:nvPr/>
        </p:nvSpPr>
        <p:spPr>
          <a:xfrm>
            <a:off x="2761488" y="2715768"/>
            <a:ext cx="1417320" cy="2743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BC4C4D-AA19-4C0E-9605-072F3DFA5E74}"/>
              </a:ext>
            </a:extLst>
          </p:cNvPr>
          <p:cNvSpPr/>
          <p:nvPr/>
        </p:nvSpPr>
        <p:spPr>
          <a:xfrm>
            <a:off x="5218176" y="5739384"/>
            <a:ext cx="1417320" cy="2743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615B5D-38CD-4FB7-BD4C-3DC41B2FF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L1 instruction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B08BA-5E80-43B9-A718-9062CF43F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6818"/>
            <a:ext cx="8049006" cy="4760145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dirty="0"/>
              <a:t>When fetching an instruction at address </a:t>
            </a:r>
            <a:r>
              <a:rPr lang="en-US" i="1" dirty="0" err="1"/>
              <a:t>addr</a:t>
            </a:r>
            <a:r>
              <a:rPr lang="en-US" dirty="0"/>
              <a:t>:</a:t>
            </a:r>
          </a:p>
          <a:p>
            <a:pPr lvl="1">
              <a:spcAft>
                <a:spcPts val="0"/>
              </a:spcAft>
            </a:pPr>
            <a:r>
              <a:rPr lang="en-US" dirty="0"/>
              <a:t>if </a:t>
            </a:r>
            <a:r>
              <a:rPr lang="en-US" i="1" dirty="0" err="1"/>
              <a:t>addr</a:t>
            </a:r>
            <a:r>
              <a:rPr lang="en-US" dirty="0"/>
              <a:t> is currently in L1 </a:t>
            </a:r>
            <a:r>
              <a:rPr lang="en-US" dirty="0" err="1"/>
              <a:t>i</a:t>
            </a:r>
            <a:r>
              <a:rPr lang="en-US" dirty="0"/>
              <a:t>-cache: fetch the contents from </a:t>
            </a:r>
            <a:r>
              <a:rPr lang="en-US" dirty="0" err="1"/>
              <a:t>i</a:t>
            </a:r>
            <a:r>
              <a:rPr lang="en-US" dirty="0"/>
              <a:t>-cache and execute</a:t>
            </a:r>
          </a:p>
          <a:p>
            <a:pPr lvl="1">
              <a:spcAft>
                <a:spcPts val="0"/>
              </a:spcAft>
            </a:pPr>
            <a:r>
              <a:rPr lang="en-US" dirty="0"/>
              <a:t>otherwise: cache miss at address </a:t>
            </a:r>
            <a:r>
              <a:rPr lang="en-US" i="1" dirty="0" err="1"/>
              <a:t>addr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a cache-line-sized block of memory containing address </a:t>
            </a:r>
            <a:r>
              <a:rPr lang="en-US" i="1" dirty="0" err="1"/>
              <a:t>addr</a:t>
            </a:r>
            <a:r>
              <a:rPr lang="en-US" dirty="0"/>
              <a:t> is loaded into the appropriate cache line</a:t>
            </a:r>
          </a:p>
          <a:p>
            <a:pPr lvl="3"/>
            <a:r>
              <a:rPr lang="en-US" dirty="0"/>
              <a:t>cost depends on where in the memory hierarchy that location is found</a:t>
            </a:r>
          </a:p>
          <a:p>
            <a:pPr lvl="2"/>
            <a:r>
              <a:rPr lang="en-US" dirty="0"/>
              <a:t>instruction at location </a:t>
            </a:r>
            <a:r>
              <a:rPr lang="en-US" i="1" dirty="0" err="1"/>
              <a:t>addr</a:t>
            </a:r>
            <a:r>
              <a:rPr lang="en-US" dirty="0"/>
              <a:t> brought into the CPU</a:t>
            </a:r>
          </a:p>
          <a:p>
            <a:pPr lvl="3"/>
            <a:r>
              <a:rPr lang="en-US" dirty="0"/>
              <a:t>the next few instructions will probably be found in the cache</a:t>
            </a:r>
          </a:p>
          <a:p>
            <a:pPr lvl="2"/>
            <a:r>
              <a:rPr lang="en-US" dirty="0"/>
              <a:t>the prior contents of that cache line are discarded</a:t>
            </a:r>
          </a:p>
          <a:p>
            <a:pPr lvl="3"/>
            <a:r>
              <a:rPr lang="en-US" dirty="0"/>
              <a:t>if any of the discarded instructions is executed again, that incurs another cache miss ("cache conflict")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696D2A-09ED-446E-AEC8-1FB9D8B82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10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1E315C-FFA8-4B94-8051-2957B525F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utilization issues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C317B24-AE80-4CB1-804D-A6C55A3AAF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>
            <a:solidFill>
              <a:schemeClr val="bg1">
                <a:lumMod val="65000"/>
              </a:schemeClr>
            </a:solidFill>
          </a:ln>
        </p:spPr>
        <p:txBody>
          <a:bodyPr/>
          <a:lstStyle/>
          <a:p>
            <a:r>
              <a:rPr lang="en-US" dirty="0"/>
              <a:t>Cache misses due to instructions mapping to different cache lines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429C5EA-6335-4EB1-9C90-D0D60E47D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chemeClr val="bg1">
                <a:lumMod val="65000"/>
              </a:schemeClr>
            </a:solidFill>
          </a:ln>
        </p:spPr>
        <p:txBody>
          <a:bodyPr/>
          <a:lstStyle/>
          <a:p>
            <a:r>
              <a:rPr lang="en-US" dirty="0"/>
              <a:t>Cache conflicts due to instructions mapping into the same cache 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56FD8-00E7-461E-A2E7-88709A7DA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9</a:t>
            </a:fld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E88D202-74A5-4F4F-850C-1D09163302C1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820494" y="3557016"/>
            <a:ext cx="0" cy="398213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CB4988F-4532-43DD-9F97-2EFC922D2D11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835065" y="5067749"/>
            <a:ext cx="0" cy="398213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Brace 19">
            <a:extLst>
              <a:ext uri="{FF2B5EF4-FFF2-40B4-BE49-F238E27FC236}">
                <a16:creationId xmlns:a16="http://schemas.microsoft.com/office/drawing/2014/main" id="{7AE94E87-3293-4B42-937C-4D04E69D5930}"/>
              </a:ext>
            </a:extLst>
          </p:cNvPr>
          <p:cNvSpPr/>
          <p:nvPr/>
        </p:nvSpPr>
        <p:spPr>
          <a:xfrm>
            <a:off x="2297632" y="3426955"/>
            <a:ext cx="176748" cy="886968"/>
          </a:xfrm>
          <a:prstGeom prst="rightBrace">
            <a:avLst>
              <a:gd name="adj1" fmla="val 96333"/>
              <a:gd name="adj2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A16AE0-BE88-4420-B354-B23D898ACD0A}"/>
              </a:ext>
            </a:extLst>
          </p:cNvPr>
          <p:cNvSpPr txBox="1"/>
          <p:nvPr/>
        </p:nvSpPr>
        <p:spPr>
          <a:xfrm>
            <a:off x="2925603" y="3353517"/>
            <a:ext cx="769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cache line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3F9CCA-2825-43EC-8106-9E4476A53491}"/>
              </a:ext>
            </a:extLst>
          </p:cNvPr>
          <p:cNvSpPr txBox="1"/>
          <p:nvPr/>
        </p:nvSpPr>
        <p:spPr>
          <a:xfrm>
            <a:off x="2921173" y="4881699"/>
            <a:ext cx="742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cache line 2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227A99F-91C3-48BA-BEBC-3934CF57B406}"/>
              </a:ext>
            </a:extLst>
          </p:cNvPr>
          <p:cNvCxnSpPr>
            <a:cxnSpLocks/>
          </p:cNvCxnSpPr>
          <p:nvPr/>
        </p:nvCxnSpPr>
        <p:spPr>
          <a:xfrm flipV="1">
            <a:off x="2527031" y="3676353"/>
            <a:ext cx="393192" cy="20116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3C50535-1280-4760-8E23-4788FFBE0A70}"/>
              </a:ext>
            </a:extLst>
          </p:cNvPr>
          <p:cNvCxnSpPr>
            <a:cxnSpLocks/>
          </p:cNvCxnSpPr>
          <p:nvPr/>
        </p:nvCxnSpPr>
        <p:spPr>
          <a:xfrm>
            <a:off x="2561521" y="4827240"/>
            <a:ext cx="395014" cy="19823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73B1CD1-E77E-4527-9D02-D41FF3F58A97}"/>
              </a:ext>
            </a:extLst>
          </p:cNvPr>
          <p:cNvSpPr txBox="1"/>
          <p:nvPr/>
        </p:nvSpPr>
        <p:spPr>
          <a:xfrm>
            <a:off x="2637310" y="4129257"/>
            <a:ext cx="1195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cache miss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1C7CDEC-820F-4D4C-A0C4-948A8A166D13}"/>
              </a:ext>
            </a:extLst>
          </p:cNvPr>
          <p:cNvCxnSpPr>
            <a:cxnSpLocks/>
          </p:cNvCxnSpPr>
          <p:nvPr/>
        </p:nvCxnSpPr>
        <p:spPr>
          <a:xfrm flipH="1" flipV="1">
            <a:off x="2335755" y="4341402"/>
            <a:ext cx="327028" cy="0"/>
          </a:xfrm>
          <a:prstGeom prst="straightConnector1">
            <a:avLst/>
          </a:prstGeom>
          <a:ln w="952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9F7D5A9-8BDB-4007-A76B-3244157CB9C9}"/>
              </a:ext>
            </a:extLst>
          </p:cNvPr>
          <p:cNvCxnSpPr>
            <a:cxnSpLocks/>
          </p:cNvCxnSpPr>
          <p:nvPr/>
        </p:nvCxnSpPr>
        <p:spPr>
          <a:xfrm>
            <a:off x="5792375" y="3609342"/>
            <a:ext cx="82" cy="345887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C8F7B82-9643-4280-959F-9B427EA64851}"/>
              </a:ext>
            </a:extLst>
          </p:cNvPr>
          <p:cNvCxnSpPr>
            <a:cxnSpLocks/>
          </p:cNvCxnSpPr>
          <p:nvPr/>
        </p:nvCxnSpPr>
        <p:spPr>
          <a:xfrm flipH="1">
            <a:off x="5792375" y="5067749"/>
            <a:ext cx="82" cy="381886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C9E1BAB9-927E-4864-9365-BCB0D33A8AB6}"/>
              </a:ext>
            </a:extLst>
          </p:cNvPr>
          <p:cNvSpPr/>
          <p:nvPr/>
        </p:nvSpPr>
        <p:spPr>
          <a:xfrm>
            <a:off x="994667" y="3803905"/>
            <a:ext cx="802391" cy="14356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FC6011A-0054-4284-9DC1-88BE14731535}"/>
              </a:ext>
            </a:extLst>
          </p:cNvPr>
          <p:cNvSpPr/>
          <p:nvPr/>
        </p:nvSpPr>
        <p:spPr>
          <a:xfrm>
            <a:off x="4989984" y="3834639"/>
            <a:ext cx="802391" cy="14356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D2A0C47D-7315-4610-83BC-D45DED199E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834443"/>
              </p:ext>
            </p:extLst>
          </p:nvPr>
        </p:nvGraphicFramePr>
        <p:xfrm>
          <a:off x="1376172" y="3955229"/>
          <a:ext cx="917787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7787">
                  <a:extLst>
                    <a:ext uri="{9D8B030D-6E8A-4147-A177-3AD203B41FA5}">
                      <a16:colId xmlns:a16="http://schemas.microsoft.com/office/drawing/2014/main" val="3564496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8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I2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95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I3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572044"/>
                  </a:ext>
                </a:extLst>
              </a:tr>
            </a:tbl>
          </a:graphicData>
        </a:graphic>
      </p:graphicFrame>
      <p:sp>
        <p:nvSpPr>
          <p:cNvPr id="50" name="Right Brace 49">
            <a:extLst>
              <a:ext uri="{FF2B5EF4-FFF2-40B4-BE49-F238E27FC236}">
                <a16:creationId xmlns:a16="http://schemas.microsoft.com/office/drawing/2014/main" id="{12EF538F-25BF-4FC9-A252-AF5D8F927A13}"/>
              </a:ext>
            </a:extLst>
          </p:cNvPr>
          <p:cNvSpPr/>
          <p:nvPr/>
        </p:nvSpPr>
        <p:spPr>
          <a:xfrm>
            <a:off x="2331541" y="4369773"/>
            <a:ext cx="176748" cy="886968"/>
          </a:xfrm>
          <a:prstGeom prst="rightBrace">
            <a:avLst>
              <a:gd name="adj1" fmla="val 96333"/>
              <a:gd name="adj2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ADD506B-1E13-44C1-9804-93FA9BA85BBE}"/>
              </a:ext>
            </a:extLst>
          </p:cNvPr>
          <p:cNvSpPr txBox="1"/>
          <p:nvPr/>
        </p:nvSpPr>
        <p:spPr>
          <a:xfrm>
            <a:off x="8367693" y="4123864"/>
            <a:ext cx="76945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cache line 1</a:t>
            </a:r>
          </a:p>
        </p:txBody>
      </p:sp>
      <p:graphicFrame>
        <p:nvGraphicFramePr>
          <p:cNvPr id="71" name="Table 11">
            <a:extLst>
              <a:ext uri="{FF2B5EF4-FFF2-40B4-BE49-F238E27FC236}">
                <a16:creationId xmlns:a16="http://schemas.microsoft.com/office/drawing/2014/main" id="{A6CE5A12-4E51-48AA-AD02-C57FFF94D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827647"/>
              </p:ext>
            </p:extLst>
          </p:nvPr>
        </p:nvGraphicFramePr>
        <p:xfrm>
          <a:off x="6955682" y="4973815"/>
          <a:ext cx="917787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7787">
                  <a:extLst>
                    <a:ext uri="{9D8B030D-6E8A-4147-A177-3AD203B41FA5}">
                      <a16:colId xmlns:a16="http://schemas.microsoft.com/office/drawing/2014/main" val="3564496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8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J2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95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J3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572044"/>
                  </a:ext>
                </a:extLst>
              </a:tr>
            </a:tbl>
          </a:graphicData>
        </a:graphic>
      </p:graphicFrame>
      <p:graphicFrame>
        <p:nvGraphicFramePr>
          <p:cNvPr id="72" name="Table 11">
            <a:extLst>
              <a:ext uri="{FF2B5EF4-FFF2-40B4-BE49-F238E27FC236}">
                <a16:creationId xmlns:a16="http://schemas.microsoft.com/office/drawing/2014/main" id="{9BD6E77F-8AE9-403C-874A-7E407DE1E3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434188"/>
              </p:ext>
            </p:extLst>
          </p:nvPr>
        </p:nvGraphicFramePr>
        <p:xfrm>
          <a:off x="5311180" y="3965449"/>
          <a:ext cx="917787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7787">
                  <a:extLst>
                    <a:ext uri="{9D8B030D-6E8A-4147-A177-3AD203B41FA5}">
                      <a16:colId xmlns:a16="http://schemas.microsoft.com/office/drawing/2014/main" val="3564496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8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I2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95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I3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572044"/>
                  </a:ext>
                </a:extLst>
              </a:tr>
            </a:tbl>
          </a:graphicData>
        </a:graphic>
      </p:graphicFrame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DB1C6DC-3E86-46F6-B7D3-C6826543113B}"/>
              </a:ext>
            </a:extLst>
          </p:cNvPr>
          <p:cNvCxnSpPr>
            <a:cxnSpLocks/>
          </p:cNvCxnSpPr>
          <p:nvPr/>
        </p:nvCxnSpPr>
        <p:spPr>
          <a:xfrm>
            <a:off x="6099048" y="4498589"/>
            <a:ext cx="1161288" cy="475226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A585C49C-1969-48D7-8967-144BF7C121F2}"/>
              </a:ext>
            </a:extLst>
          </p:cNvPr>
          <p:cNvSpPr/>
          <p:nvPr/>
        </p:nvSpPr>
        <p:spPr>
          <a:xfrm>
            <a:off x="6227064" y="4864608"/>
            <a:ext cx="1097280" cy="1520635"/>
          </a:xfrm>
          <a:custGeom>
            <a:avLst/>
            <a:gdLst>
              <a:gd name="connsiteX0" fmla="*/ 1097280 w 1097280"/>
              <a:gd name="connsiteY0" fmla="*/ 1225296 h 1520635"/>
              <a:gd name="connsiteX1" fmla="*/ 594360 w 1097280"/>
              <a:gd name="connsiteY1" fmla="*/ 1463040 h 1520635"/>
              <a:gd name="connsiteX2" fmla="*/ 420624 w 1097280"/>
              <a:gd name="connsiteY2" fmla="*/ 274320 h 1520635"/>
              <a:gd name="connsiteX3" fmla="*/ 0 w 1097280"/>
              <a:gd name="connsiteY3" fmla="*/ 0 h 1520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7280" h="1520635">
                <a:moveTo>
                  <a:pt x="1097280" y="1225296"/>
                </a:moveTo>
                <a:cubicBezTo>
                  <a:pt x="902208" y="1423416"/>
                  <a:pt x="707136" y="1621536"/>
                  <a:pt x="594360" y="1463040"/>
                </a:cubicBezTo>
                <a:cubicBezTo>
                  <a:pt x="481584" y="1304544"/>
                  <a:pt x="519684" y="518160"/>
                  <a:pt x="420624" y="274320"/>
                </a:cubicBezTo>
                <a:cubicBezTo>
                  <a:pt x="321564" y="30480"/>
                  <a:pt x="160782" y="15240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ight Brace 81">
            <a:extLst>
              <a:ext uri="{FF2B5EF4-FFF2-40B4-BE49-F238E27FC236}">
                <a16:creationId xmlns:a16="http://schemas.microsoft.com/office/drawing/2014/main" id="{F9DAFB41-3AAF-4E39-A00A-AECDAC3D1CB3}"/>
              </a:ext>
            </a:extLst>
          </p:cNvPr>
          <p:cNvSpPr/>
          <p:nvPr/>
        </p:nvSpPr>
        <p:spPr>
          <a:xfrm>
            <a:off x="6275449" y="3436088"/>
            <a:ext cx="176748" cy="886968"/>
          </a:xfrm>
          <a:prstGeom prst="rightBrace">
            <a:avLst>
              <a:gd name="adj1" fmla="val 96333"/>
              <a:gd name="adj2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D4C0F67-A515-4E1E-8071-EF32C912A157}"/>
              </a:ext>
            </a:extLst>
          </p:cNvPr>
          <p:cNvCxnSpPr>
            <a:cxnSpLocks/>
          </p:cNvCxnSpPr>
          <p:nvPr/>
        </p:nvCxnSpPr>
        <p:spPr>
          <a:xfrm>
            <a:off x="6504848" y="3886654"/>
            <a:ext cx="1862845" cy="56037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22014C9-4D4A-4905-9770-B026B668F4E7}"/>
              </a:ext>
            </a:extLst>
          </p:cNvPr>
          <p:cNvCxnSpPr>
            <a:cxnSpLocks/>
            <a:endCxn id="58" idx="1"/>
          </p:cNvCxnSpPr>
          <p:nvPr/>
        </p:nvCxnSpPr>
        <p:spPr>
          <a:xfrm flipV="1">
            <a:off x="8085697" y="4447030"/>
            <a:ext cx="281996" cy="80997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ight Brace 85">
            <a:extLst>
              <a:ext uri="{FF2B5EF4-FFF2-40B4-BE49-F238E27FC236}">
                <a16:creationId xmlns:a16="http://schemas.microsoft.com/office/drawing/2014/main" id="{E593BED0-765B-4E1E-88C1-E72014356222}"/>
              </a:ext>
            </a:extLst>
          </p:cNvPr>
          <p:cNvSpPr/>
          <p:nvPr/>
        </p:nvSpPr>
        <p:spPr>
          <a:xfrm>
            <a:off x="7874311" y="4817826"/>
            <a:ext cx="176748" cy="886968"/>
          </a:xfrm>
          <a:prstGeom prst="rightBrace">
            <a:avLst>
              <a:gd name="adj1" fmla="val 96333"/>
              <a:gd name="adj2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C6C43DB9-179F-4822-82EA-8EF587717579}"/>
              </a:ext>
            </a:extLst>
          </p:cNvPr>
          <p:cNvSpPr/>
          <p:nvPr/>
        </p:nvSpPr>
        <p:spPr>
          <a:xfrm>
            <a:off x="5266944" y="3955230"/>
            <a:ext cx="1090247" cy="414544"/>
          </a:xfrm>
          <a:prstGeom prst="ellips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F39624DE-8174-4144-B7A1-755F2E7F7385}"/>
              </a:ext>
            </a:extLst>
          </p:cNvPr>
          <p:cNvSpPr/>
          <p:nvPr/>
        </p:nvSpPr>
        <p:spPr>
          <a:xfrm>
            <a:off x="6847793" y="4934660"/>
            <a:ext cx="1090247" cy="414544"/>
          </a:xfrm>
          <a:prstGeom prst="ellips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8A944FC-BBA7-4E90-9548-73AD6417899A}"/>
              </a:ext>
            </a:extLst>
          </p:cNvPr>
          <p:cNvSpPr txBox="1"/>
          <p:nvPr/>
        </p:nvSpPr>
        <p:spPr>
          <a:xfrm>
            <a:off x="6769193" y="4278014"/>
            <a:ext cx="1468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cache conflict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19A0D15-5231-42C7-991A-3950B15124B6}"/>
              </a:ext>
            </a:extLst>
          </p:cNvPr>
          <p:cNvCxnSpPr>
            <a:cxnSpLocks/>
          </p:cNvCxnSpPr>
          <p:nvPr/>
        </p:nvCxnSpPr>
        <p:spPr>
          <a:xfrm flipH="1" flipV="1">
            <a:off x="6408736" y="4203307"/>
            <a:ext cx="439057" cy="166466"/>
          </a:xfrm>
          <a:prstGeom prst="straightConnector1">
            <a:avLst/>
          </a:prstGeom>
          <a:ln w="952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E51EF1F-4DD3-4B17-82BF-8D5F91E76E07}"/>
              </a:ext>
            </a:extLst>
          </p:cNvPr>
          <p:cNvCxnSpPr>
            <a:cxnSpLocks/>
          </p:cNvCxnSpPr>
          <p:nvPr/>
        </p:nvCxnSpPr>
        <p:spPr>
          <a:xfrm flipH="1">
            <a:off x="7264441" y="4598426"/>
            <a:ext cx="58694" cy="326688"/>
          </a:xfrm>
          <a:prstGeom prst="straightConnector1">
            <a:avLst/>
          </a:prstGeom>
          <a:ln w="952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81665CE-EC4A-424C-863E-96E069A978AE}"/>
              </a:ext>
            </a:extLst>
          </p:cNvPr>
          <p:cNvCxnSpPr>
            <a:cxnSpLocks/>
          </p:cNvCxnSpPr>
          <p:nvPr/>
        </p:nvCxnSpPr>
        <p:spPr>
          <a:xfrm>
            <a:off x="1576340" y="3877875"/>
            <a:ext cx="65602" cy="773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DA60F531-BD05-4A07-9173-43FFBFF2871D}"/>
              </a:ext>
            </a:extLst>
          </p:cNvPr>
          <p:cNvCxnSpPr>
            <a:cxnSpLocks/>
          </p:cNvCxnSpPr>
          <p:nvPr/>
        </p:nvCxnSpPr>
        <p:spPr>
          <a:xfrm>
            <a:off x="5547004" y="3886654"/>
            <a:ext cx="74090" cy="787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316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9907</TotalTime>
  <Words>2577</Words>
  <Application>Microsoft Office PowerPoint</Application>
  <PresentationFormat>On-screen Show (4:3)</PresentationFormat>
  <Paragraphs>590</Paragraphs>
  <Slides>49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Arial Unicode MS</vt:lpstr>
      <vt:lpstr>Calibri</vt:lpstr>
      <vt:lpstr>Calibri Light</vt:lpstr>
      <vt:lpstr>Times New Roman</vt:lpstr>
      <vt:lpstr>Office Theme</vt:lpstr>
      <vt:lpstr>CSc 553 Principles of Compilation   09. Profiling and Profile-Guided Code        Optimizations</vt:lpstr>
      <vt:lpstr>Background: caches</vt:lpstr>
      <vt:lpstr>Typical memory hierarchy structure</vt:lpstr>
      <vt:lpstr>Typical memory hierarchy structure</vt:lpstr>
      <vt:lpstr>Typical memory hierarchy structure</vt:lpstr>
      <vt:lpstr>PowerPoint Presentation</vt:lpstr>
      <vt:lpstr>L1 instruction cache</vt:lpstr>
      <vt:lpstr>L1 instruction cache</vt:lpstr>
      <vt:lpstr>Cache utilization issues</vt:lpstr>
      <vt:lpstr>Profiling</vt:lpstr>
      <vt:lpstr>Profiling</vt:lpstr>
      <vt:lpstr>Examples of Counter-based Profiles</vt:lpstr>
      <vt:lpstr>Using Profiles in Compilation</vt:lpstr>
      <vt:lpstr>Implementing Profiling</vt:lpstr>
      <vt:lpstr>Code generation: Improving cache utilization</vt:lpstr>
      <vt:lpstr>Improving i-cache utilization</vt:lpstr>
      <vt:lpstr>Profile-Guided Code Layout</vt:lpstr>
      <vt:lpstr>Code Transformations for Layout</vt:lpstr>
      <vt:lpstr>Procedure Positioning</vt:lpstr>
      <vt:lpstr>Procedure Positioning: Cluster Graphs</vt:lpstr>
      <vt:lpstr>Procedure Positioning: Algorithm</vt:lpstr>
      <vt:lpstr>Procedure Positioning: Algorithm (cont’d)</vt:lpstr>
      <vt:lpstr>Procedure Ordering: Example</vt:lpstr>
      <vt:lpstr>EXERCISE</vt:lpstr>
      <vt:lpstr>EXERCISE - solution</vt:lpstr>
      <vt:lpstr>EXERCISE</vt:lpstr>
      <vt:lpstr>Procedure  Positioning: Effects</vt:lpstr>
      <vt:lpstr>Basic block ordering</vt:lpstr>
      <vt:lpstr>Example</vt:lpstr>
      <vt:lpstr>EXERCISE</vt:lpstr>
      <vt:lpstr>Basic Block Ordering: Algorithm</vt:lpstr>
      <vt:lpstr>Basic Block Ordering: Chaining edges</vt:lpstr>
      <vt:lpstr>Basic Block Ordering: Example</vt:lpstr>
      <vt:lpstr>Basic Block Ordering: Example</vt:lpstr>
      <vt:lpstr>Basic Block Ordering: Example</vt:lpstr>
      <vt:lpstr>Basic Block Ordering: Example</vt:lpstr>
      <vt:lpstr>Basic Block Ordering: Example</vt:lpstr>
      <vt:lpstr>Basic Block Ordering: Example</vt:lpstr>
      <vt:lpstr>Basic Block Ordering: Example</vt:lpstr>
      <vt:lpstr>Basic Block Ordering: Example</vt:lpstr>
      <vt:lpstr>Basic Block Ordering: Example</vt:lpstr>
      <vt:lpstr>Basic Block Ordering: Example</vt:lpstr>
      <vt:lpstr>Basic Block Ordering: Example</vt:lpstr>
      <vt:lpstr>Basic Block Ordering: Example</vt:lpstr>
      <vt:lpstr>Basic Block Ordering: Example</vt:lpstr>
      <vt:lpstr>EXERCISE</vt:lpstr>
      <vt:lpstr>Basic Block Ordering: Effects</vt:lpstr>
      <vt:lpstr>Procedure Splitting</vt:lpstr>
      <vt:lpstr>Procedure Splitting: Issues and Effects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120 Introduction to Computer Programing II</dc:title>
  <dc:creator>Saumya Debray</dc:creator>
  <cp:lastModifiedBy>Debray, Saumya K - (debray)</cp:lastModifiedBy>
  <cp:revision>622</cp:revision>
  <dcterms:created xsi:type="dcterms:W3CDTF">2016-12-07T21:03:03Z</dcterms:created>
  <dcterms:modified xsi:type="dcterms:W3CDTF">2021-04-28T21:48:58Z</dcterms:modified>
</cp:coreProperties>
</file>