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6"/>
  </p:notesMasterIdLst>
  <p:sldIdLst>
    <p:sldId id="256" r:id="rId2"/>
    <p:sldId id="257" r:id="rId3"/>
    <p:sldId id="258" r:id="rId4"/>
    <p:sldId id="275" r:id="rId5"/>
    <p:sldId id="259" r:id="rId6"/>
    <p:sldId id="261" r:id="rId7"/>
    <p:sldId id="260" r:id="rId8"/>
    <p:sldId id="262" r:id="rId9"/>
    <p:sldId id="272" r:id="rId10"/>
    <p:sldId id="266" r:id="rId11"/>
    <p:sldId id="267" r:id="rId12"/>
    <p:sldId id="300" r:id="rId13"/>
    <p:sldId id="311" r:id="rId14"/>
    <p:sldId id="270" r:id="rId15"/>
    <p:sldId id="268" r:id="rId16"/>
    <p:sldId id="271" r:id="rId17"/>
    <p:sldId id="269" r:id="rId18"/>
    <p:sldId id="274" r:id="rId19"/>
    <p:sldId id="276" r:id="rId20"/>
    <p:sldId id="308" r:id="rId21"/>
    <p:sldId id="315" r:id="rId22"/>
    <p:sldId id="309" r:id="rId23"/>
    <p:sldId id="277" r:id="rId24"/>
    <p:sldId id="278" r:id="rId25"/>
    <p:sldId id="279" r:id="rId26"/>
    <p:sldId id="294" r:id="rId27"/>
    <p:sldId id="301" r:id="rId28"/>
    <p:sldId id="312" r:id="rId29"/>
    <p:sldId id="313" r:id="rId30"/>
    <p:sldId id="314" r:id="rId31"/>
    <p:sldId id="281" r:id="rId32"/>
    <p:sldId id="280" r:id="rId33"/>
    <p:sldId id="282" r:id="rId34"/>
    <p:sldId id="283" r:id="rId35"/>
    <p:sldId id="284" r:id="rId36"/>
    <p:sldId id="293" r:id="rId37"/>
    <p:sldId id="287" r:id="rId38"/>
    <p:sldId id="288" r:id="rId39"/>
    <p:sldId id="291" r:id="rId40"/>
    <p:sldId id="290" r:id="rId41"/>
    <p:sldId id="292" r:id="rId42"/>
    <p:sldId id="289" r:id="rId43"/>
    <p:sldId id="295" r:id="rId44"/>
    <p:sldId id="299" r:id="rId45"/>
    <p:sldId id="296" r:id="rId46"/>
    <p:sldId id="298" r:id="rId47"/>
    <p:sldId id="302" r:id="rId48"/>
    <p:sldId id="303" r:id="rId49"/>
    <p:sldId id="297" r:id="rId50"/>
    <p:sldId id="304" r:id="rId51"/>
    <p:sldId id="305" r:id="rId52"/>
    <p:sldId id="306" r:id="rId53"/>
    <p:sldId id="307" r:id="rId54"/>
    <p:sldId id="310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03B5"/>
    <a:srgbClr val="0000FF"/>
    <a:srgbClr val="FEFAF8"/>
    <a:srgbClr val="FFFCFB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6" autoAdjust="0"/>
    <p:restoredTop sz="94660"/>
  </p:normalViewPr>
  <p:slideViewPr>
    <p:cSldViewPr snapToGrid="0">
      <p:cViewPr varScale="1">
        <p:scale>
          <a:sx n="202" d="100"/>
          <a:sy n="202" d="100"/>
        </p:scale>
        <p:origin x="204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6F64B-182F-49B1-8246-4782C4F0CC7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ED86D-0EAA-4AA0-806F-4D16E68B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0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4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05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22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56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98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98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2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25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24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23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90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08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5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BE4F-E78F-4E40-B7A3-35E02D5BB364}" type="datetime1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25C7-BF83-49D1-9637-E8645F620CA1}" type="datetime1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24A1A-0807-40B3-9322-A0247FB3476C}" type="datetime1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8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05771"/>
            <a:ext cx="3886200" cy="467119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05771"/>
            <a:ext cx="3886200" cy="46711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BBD7-12A5-4511-9BD6-B8E8E3AC45A4}" type="datetime1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8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601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90810"/>
            <a:ext cx="3868340" cy="657224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49158"/>
            <a:ext cx="3868340" cy="40405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91763"/>
            <a:ext cx="3887391" cy="6562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49158"/>
            <a:ext cx="3887391" cy="404050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2261-5689-4535-B897-5139754DAC79}" type="datetime1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8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9B88-2407-4C34-8A29-3BBD58CBD992}" type="datetime1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0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8278-0162-43AD-86F9-0CBE01E0EF60}" type="datetime1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2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1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6818"/>
            <a:ext cx="7886700" cy="4760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C0E51-A0DC-4BEA-AD67-8E489C7A5FEF}" type="datetime1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7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5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5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Clr>
          <a:schemeClr val="accent2"/>
        </a:buClr>
        <a:buFont typeface="Calibri" panose="020F0502020204030204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Calibri" panose="020F050202020403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5913" y="1043492"/>
            <a:ext cx="8559146" cy="3044414"/>
          </a:xfrm>
        </p:spPr>
        <p:txBody>
          <a:bodyPr anchor="t" anchorCtr="0">
            <a:normAutofit/>
          </a:bodyPr>
          <a:lstStyle/>
          <a:p>
            <a:pPr algn="l"/>
            <a:r>
              <a:rPr lang="en-US" dirty="0" err="1">
                <a:latin typeface="+mj-lt"/>
              </a:rPr>
              <a:t>CSc</a:t>
            </a:r>
            <a:r>
              <a:rPr lang="en-US" dirty="0">
                <a:latin typeface="+mj-lt"/>
              </a:rPr>
              <a:t> 553</a:t>
            </a:r>
            <a:br>
              <a:rPr lang="en-US" sz="4200" dirty="0">
                <a:latin typeface="+mj-lt"/>
              </a:rPr>
            </a:br>
            <a:r>
              <a:rPr lang="en-US" sz="5400" dirty="0">
                <a:latin typeface="+mj-lt"/>
              </a:rPr>
              <a:t>Principles of Compilation</a:t>
            </a:r>
            <a:br>
              <a:rPr lang="en-US" sz="4800" dirty="0">
                <a:latin typeface="+mj-lt"/>
              </a:rPr>
            </a:br>
            <a:r>
              <a:rPr lang="en-US" sz="2400" dirty="0">
                <a:latin typeface="+mj-lt"/>
              </a:rPr>
              <a:t> </a:t>
            </a:r>
            <a:br>
              <a:rPr lang="en-US" sz="4800" dirty="0">
                <a:latin typeface="+mj-lt"/>
              </a:rPr>
            </a:br>
            <a:r>
              <a:rPr lang="en-US" sz="4000" dirty="0"/>
              <a:t>10. Dataflow Analysis Frameworks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5913" y="4527195"/>
            <a:ext cx="6858000" cy="1655762"/>
          </a:xfrm>
        </p:spPr>
        <p:txBody>
          <a:bodyPr/>
          <a:lstStyle/>
          <a:p>
            <a:pPr algn="l"/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Saumya Debray</a:t>
            </a:r>
          </a:p>
          <a:p>
            <a:pPr algn="l"/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University of Arizona</a:t>
            </a:r>
          </a:p>
          <a:p>
            <a:pPr algn="l"/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Tucson, AZ 85721</a:t>
            </a:r>
          </a:p>
        </p:txBody>
      </p:sp>
    </p:spTree>
    <p:extLst>
      <p:ext uri="{BB962C8B-B14F-4D97-AF65-F5344CB8AC3E}">
        <p14:creationId xmlns:p14="http://schemas.microsoft.com/office/powerpoint/2010/main" val="315133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Meets and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416818"/>
            <a:ext cx="8085860" cy="4760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Cambria Math" panose="02040503050406030204" pitchFamily="18" charset="0"/>
              </a:rPr>
              <a:t>Given a </a:t>
            </a:r>
            <a:r>
              <a:rPr lang="en-US" dirty="0" err="1">
                <a:ea typeface="Cambria Math" panose="02040503050406030204" pitchFamily="18" charset="0"/>
              </a:rPr>
              <a:t>poset</a:t>
            </a:r>
            <a:r>
              <a:rPr lang="en-US" dirty="0">
                <a:ea typeface="Cambria Math" panose="02040503050406030204" pitchFamily="18" charset="0"/>
              </a:rPr>
              <a:t> (S, 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⊑) and </a:t>
            </a:r>
            <a:r>
              <a:rPr lang="en-US" dirty="0">
                <a:solidFill>
                  <a:srgbClr val="3603B5"/>
                </a:solidFill>
                <a:ea typeface="Cambria Math" panose="02040503050406030204" pitchFamily="18" charset="0"/>
                <a:sym typeface="Symbol" panose="05050102010706020507" pitchFamily="18" charset="2"/>
              </a:rPr>
              <a:t>a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, </a:t>
            </a:r>
            <a:r>
              <a:rPr lang="en-US" dirty="0">
                <a:solidFill>
                  <a:srgbClr val="3603B5"/>
                </a:solidFill>
                <a:ea typeface="Cambria Math" panose="02040503050406030204" pitchFamily="18" charset="0"/>
                <a:sym typeface="Symbol" panose="05050102010706020507" pitchFamily="18" charset="2"/>
              </a:rPr>
              <a:t>b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  S:</a:t>
            </a:r>
          </a:p>
          <a:p>
            <a:pPr lvl="1">
              <a:spcAft>
                <a:spcPts val="0"/>
              </a:spcAft>
            </a:pPr>
            <a:r>
              <a:rPr lang="en-US" dirty="0">
                <a:solidFill>
                  <a:srgbClr val="3603B5"/>
                </a:solidFill>
                <a:ea typeface="Cambria Math" panose="02040503050406030204" pitchFamily="18" charset="0"/>
                <a:sym typeface="Symbol" panose="05050102010706020507" pitchFamily="18" charset="2"/>
              </a:rPr>
              <a:t>c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  S  is a </a:t>
            </a:r>
            <a:r>
              <a:rPr lang="en-US" i="1" dirty="0">
                <a:ea typeface="Cambria Math" panose="02040503050406030204" pitchFamily="18" charset="0"/>
                <a:sym typeface="Symbol" panose="05050102010706020507" pitchFamily="18" charset="2"/>
              </a:rPr>
              <a:t>join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 of </a:t>
            </a:r>
            <a:r>
              <a:rPr lang="en-US" dirty="0">
                <a:solidFill>
                  <a:srgbClr val="3603B5"/>
                </a:solidFill>
                <a:ea typeface="Cambria Math" panose="02040503050406030204" pitchFamily="18" charset="0"/>
                <a:sym typeface="Symbol" panose="05050102010706020507" pitchFamily="18" charset="2"/>
              </a:rPr>
              <a:t>a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 and </a:t>
            </a:r>
            <a:r>
              <a:rPr lang="en-US" dirty="0">
                <a:solidFill>
                  <a:srgbClr val="3603B5"/>
                </a:solidFill>
                <a:ea typeface="Cambria Math" panose="02040503050406030204" pitchFamily="18" charset="0"/>
                <a:sym typeface="Symbol" panose="05050102010706020507" pitchFamily="18" charset="2"/>
              </a:rPr>
              <a:t>b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 (denoted </a:t>
            </a:r>
            <a:r>
              <a:rPr lang="en-US" dirty="0">
                <a:solidFill>
                  <a:srgbClr val="3603B5"/>
                </a:solidFill>
                <a:ea typeface="Cambria Math" panose="02040503050406030204" pitchFamily="18" charset="0"/>
                <a:sym typeface="Symbol" panose="05050102010706020507" pitchFamily="18" charset="2"/>
              </a:rPr>
              <a:t>a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 ⊔ </a:t>
            </a:r>
            <a:r>
              <a:rPr lang="en-US" dirty="0">
                <a:solidFill>
                  <a:srgbClr val="3603B5"/>
                </a:solidFill>
                <a:ea typeface="Cambria Math" panose="02040503050406030204" pitchFamily="18" charset="0"/>
                <a:sym typeface="Symbol" panose="05050102010706020507" pitchFamily="18" charset="2"/>
              </a:rPr>
              <a:t>b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) </a:t>
            </a:r>
            <a:r>
              <a:rPr lang="en-US" dirty="0" err="1">
                <a:ea typeface="Cambria Math" panose="02040503050406030204" pitchFamily="18" charset="0"/>
                <a:sym typeface="Symbol" panose="05050102010706020507" pitchFamily="18" charset="2"/>
              </a:rPr>
              <a:t>iff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:</a:t>
            </a:r>
          </a:p>
          <a:p>
            <a:pPr lvl="2"/>
            <a:r>
              <a:rPr lang="en-US" dirty="0">
                <a:solidFill>
                  <a:srgbClr val="3603B5"/>
                </a:solidFill>
                <a:ea typeface="Cambria Math" panose="02040503050406030204" pitchFamily="18" charset="0"/>
                <a:sym typeface="Symbol" panose="05050102010706020507" pitchFamily="18" charset="2"/>
              </a:rPr>
              <a:t>a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 ⊑ </a:t>
            </a:r>
            <a:r>
              <a:rPr lang="en-US" dirty="0">
                <a:solidFill>
                  <a:srgbClr val="3603B5"/>
                </a:solidFill>
                <a:ea typeface="Cambria Math" panose="02040503050406030204" pitchFamily="18" charset="0"/>
                <a:sym typeface="Symbol" panose="05050102010706020507" pitchFamily="18" charset="2"/>
              </a:rPr>
              <a:t>c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  and  </a:t>
            </a:r>
            <a:r>
              <a:rPr lang="en-US" dirty="0">
                <a:solidFill>
                  <a:srgbClr val="3603B5"/>
                </a:solidFill>
                <a:ea typeface="Cambria Math" panose="02040503050406030204" pitchFamily="18" charset="0"/>
                <a:sym typeface="Symbol" panose="05050102010706020507" pitchFamily="18" charset="2"/>
              </a:rPr>
              <a:t>b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 ⊑ </a:t>
            </a:r>
            <a:r>
              <a:rPr lang="en-US" dirty="0">
                <a:solidFill>
                  <a:srgbClr val="3603B5"/>
                </a:solidFill>
                <a:ea typeface="Cambria Math" panose="02040503050406030204" pitchFamily="18" charset="0"/>
                <a:sym typeface="Symbol" panose="05050102010706020507" pitchFamily="18" charset="2"/>
              </a:rPr>
              <a:t>c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; and</a:t>
            </a:r>
          </a:p>
          <a:p>
            <a:pPr lvl="2">
              <a:spcAft>
                <a:spcPts val="1200"/>
              </a:spcAft>
            </a:pP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there is no other x  S : </a:t>
            </a:r>
            <a:r>
              <a:rPr lang="en-US" dirty="0">
                <a:solidFill>
                  <a:srgbClr val="3603B5"/>
                </a:solidFill>
                <a:ea typeface="Cambria Math" panose="02040503050406030204" pitchFamily="18" charset="0"/>
                <a:sym typeface="Symbol" panose="05050102010706020507" pitchFamily="18" charset="2"/>
              </a:rPr>
              <a:t>a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 ⊑ x ⊑ </a:t>
            </a:r>
            <a:r>
              <a:rPr lang="en-US" dirty="0">
                <a:solidFill>
                  <a:srgbClr val="3603B5"/>
                </a:solidFill>
                <a:ea typeface="Cambria Math" panose="02040503050406030204" pitchFamily="18" charset="0"/>
                <a:sym typeface="Symbol" panose="05050102010706020507" pitchFamily="18" charset="2"/>
              </a:rPr>
              <a:t>c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 and </a:t>
            </a:r>
            <a:r>
              <a:rPr lang="en-US" dirty="0">
                <a:solidFill>
                  <a:srgbClr val="3603B5"/>
                </a:solidFill>
                <a:ea typeface="Cambria Math" panose="02040503050406030204" pitchFamily="18" charset="0"/>
                <a:sym typeface="Symbol" panose="05050102010706020507" pitchFamily="18" charset="2"/>
              </a:rPr>
              <a:t>b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 ⊑ x ⊑ </a:t>
            </a:r>
            <a:r>
              <a:rPr lang="en-US" dirty="0">
                <a:solidFill>
                  <a:srgbClr val="3603B5"/>
                </a:solidFill>
                <a:ea typeface="Cambria Math" panose="02040503050406030204" pitchFamily="18" charset="0"/>
                <a:sym typeface="Symbol" panose="05050102010706020507" pitchFamily="18" charset="2"/>
              </a:rPr>
              <a:t>c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</a:p>
          <a:p>
            <a:pPr marL="457200" lvl="1" indent="0">
              <a:spcAft>
                <a:spcPts val="2400"/>
              </a:spcAft>
              <a:buNone/>
            </a:pP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    </a:t>
            </a:r>
            <a:r>
              <a:rPr lang="en-US" dirty="0">
                <a:solidFill>
                  <a:srgbClr val="3603B5"/>
                </a:solidFill>
                <a:ea typeface="Cambria Math" panose="02040503050406030204" pitchFamily="18" charset="0"/>
                <a:sym typeface="Symbol" panose="05050102010706020507" pitchFamily="18" charset="2"/>
              </a:rPr>
              <a:t>c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 is also called the </a:t>
            </a:r>
            <a:r>
              <a:rPr lang="en-US" i="1" dirty="0">
                <a:ea typeface="Cambria Math" panose="02040503050406030204" pitchFamily="18" charset="0"/>
                <a:sym typeface="Symbol" panose="05050102010706020507" pitchFamily="18" charset="2"/>
              </a:rPr>
              <a:t>least upper bound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 (LUB) of a and b</a:t>
            </a:r>
            <a:endParaRPr lang="en-US" dirty="0">
              <a:ea typeface="Cambria Math" panose="02040503050406030204" pitchFamily="18" charset="0"/>
            </a:endParaRPr>
          </a:p>
          <a:p>
            <a:pPr lvl="1">
              <a:spcAft>
                <a:spcPts val="0"/>
              </a:spcAft>
            </a:pPr>
            <a:r>
              <a:rPr lang="en-US" dirty="0">
                <a:solidFill>
                  <a:srgbClr val="3603B5"/>
                </a:solidFill>
                <a:ea typeface="Cambria Math" panose="02040503050406030204" pitchFamily="18" charset="0"/>
                <a:sym typeface="Symbol" panose="05050102010706020507" pitchFamily="18" charset="2"/>
              </a:rPr>
              <a:t>d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  S  is a </a:t>
            </a:r>
            <a:r>
              <a:rPr lang="en-US" i="1" dirty="0">
                <a:ea typeface="Cambria Math" panose="02040503050406030204" pitchFamily="18" charset="0"/>
                <a:sym typeface="Symbol" panose="05050102010706020507" pitchFamily="18" charset="2"/>
              </a:rPr>
              <a:t>meet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 of </a:t>
            </a:r>
            <a:r>
              <a:rPr lang="en-US" dirty="0">
                <a:solidFill>
                  <a:srgbClr val="3603B5"/>
                </a:solidFill>
                <a:ea typeface="Cambria Math" panose="02040503050406030204" pitchFamily="18" charset="0"/>
                <a:sym typeface="Symbol" panose="05050102010706020507" pitchFamily="18" charset="2"/>
              </a:rPr>
              <a:t>a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 and </a:t>
            </a:r>
            <a:r>
              <a:rPr lang="en-US" dirty="0">
                <a:solidFill>
                  <a:srgbClr val="3603B5"/>
                </a:solidFill>
                <a:ea typeface="Cambria Math" panose="02040503050406030204" pitchFamily="18" charset="0"/>
                <a:sym typeface="Symbol" panose="05050102010706020507" pitchFamily="18" charset="2"/>
              </a:rPr>
              <a:t>b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 (denoted </a:t>
            </a:r>
            <a:r>
              <a:rPr lang="en-US" dirty="0">
                <a:solidFill>
                  <a:srgbClr val="3603B5"/>
                </a:solidFill>
                <a:ea typeface="Cambria Math" panose="02040503050406030204" pitchFamily="18" charset="0"/>
                <a:sym typeface="Symbol" panose="05050102010706020507" pitchFamily="18" charset="2"/>
              </a:rPr>
              <a:t>a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⊓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3603B5"/>
                </a:solidFill>
                <a:ea typeface="Cambria Math" panose="02040503050406030204" pitchFamily="18" charset="0"/>
                <a:sym typeface="Symbol" panose="05050102010706020507" pitchFamily="18" charset="2"/>
              </a:rPr>
              <a:t>b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) </a:t>
            </a:r>
            <a:r>
              <a:rPr lang="en-US" dirty="0" err="1">
                <a:ea typeface="Cambria Math" panose="02040503050406030204" pitchFamily="18" charset="0"/>
                <a:sym typeface="Symbol" panose="05050102010706020507" pitchFamily="18" charset="2"/>
              </a:rPr>
              <a:t>iff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:</a:t>
            </a:r>
          </a:p>
          <a:p>
            <a:pPr lvl="2"/>
            <a:r>
              <a:rPr lang="en-US" dirty="0">
                <a:solidFill>
                  <a:srgbClr val="3603B5"/>
                </a:solidFill>
                <a:ea typeface="Cambria Math" panose="02040503050406030204" pitchFamily="18" charset="0"/>
                <a:sym typeface="Symbol" panose="05050102010706020507" pitchFamily="18" charset="2"/>
              </a:rPr>
              <a:t>d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 ⊑ </a:t>
            </a:r>
            <a:r>
              <a:rPr lang="en-US" dirty="0">
                <a:solidFill>
                  <a:srgbClr val="3603B5"/>
                </a:solidFill>
                <a:ea typeface="Cambria Math" panose="02040503050406030204" pitchFamily="18" charset="0"/>
                <a:sym typeface="Symbol" panose="05050102010706020507" pitchFamily="18" charset="2"/>
              </a:rPr>
              <a:t>a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  and  </a:t>
            </a:r>
            <a:r>
              <a:rPr lang="en-US" dirty="0">
                <a:solidFill>
                  <a:srgbClr val="3603B5"/>
                </a:solidFill>
                <a:ea typeface="Cambria Math" panose="02040503050406030204" pitchFamily="18" charset="0"/>
                <a:sym typeface="Symbol" panose="05050102010706020507" pitchFamily="18" charset="2"/>
              </a:rPr>
              <a:t>d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 ⊑ </a:t>
            </a:r>
            <a:r>
              <a:rPr lang="en-US" dirty="0">
                <a:solidFill>
                  <a:srgbClr val="3603B5"/>
                </a:solidFill>
                <a:ea typeface="Cambria Math" panose="02040503050406030204" pitchFamily="18" charset="0"/>
                <a:sym typeface="Symbol" panose="05050102010706020507" pitchFamily="18" charset="2"/>
              </a:rPr>
              <a:t>b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; and</a:t>
            </a:r>
          </a:p>
          <a:p>
            <a:pPr lvl="2">
              <a:spcAft>
                <a:spcPts val="1200"/>
              </a:spcAft>
            </a:pP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there is no other x  S : </a:t>
            </a:r>
            <a:r>
              <a:rPr lang="en-US" dirty="0">
                <a:solidFill>
                  <a:srgbClr val="3603B5"/>
                </a:solidFill>
                <a:ea typeface="Cambria Math" panose="02040503050406030204" pitchFamily="18" charset="0"/>
                <a:sym typeface="Symbol" panose="05050102010706020507" pitchFamily="18" charset="2"/>
              </a:rPr>
              <a:t>d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 ⊑ x ⊑ </a:t>
            </a:r>
            <a:r>
              <a:rPr lang="en-US" dirty="0">
                <a:solidFill>
                  <a:srgbClr val="3603B5"/>
                </a:solidFill>
                <a:ea typeface="Cambria Math" panose="02040503050406030204" pitchFamily="18" charset="0"/>
                <a:sym typeface="Symbol" panose="05050102010706020507" pitchFamily="18" charset="2"/>
              </a:rPr>
              <a:t>a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 and </a:t>
            </a:r>
            <a:r>
              <a:rPr lang="en-US" dirty="0">
                <a:solidFill>
                  <a:srgbClr val="3603B5"/>
                </a:solidFill>
                <a:ea typeface="Cambria Math" panose="02040503050406030204" pitchFamily="18" charset="0"/>
                <a:sym typeface="Symbol" panose="05050102010706020507" pitchFamily="18" charset="2"/>
              </a:rPr>
              <a:t>d 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⊑ x ⊑ </a:t>
            </a:r>
            <a:r>
              <a:rPr lang="en-US" dirty="0">
                <a:solidFill>
                  <a:srgbClr val="3603B5"/>
                </a:solidFill>
                <a:ea typeface="Cambria Math" panose="02040503050406030204" pitchFamily="18" charset="0"/>
                <a:sym typeface="Symbol" panose="05050102010706020507" pitchFamily="18" charset="2"/>
              </a:rPr>
              <a:t>b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    </a:t>
            </a:r>
            <a:r>
              <a:rPr lang="en-US" dirty="0">
                <a:solidFill>
                  <a:srgbClr val="3603B5"/>
                </a:solidFill>
                <a:ea typeface="Cambria Math" panose="02040503050406030204" pitchFamily="18" charset="0"/>
                <a:sym typeface="Symbol" panose="05050102010706020507" pitchFamily="18" charset="2"/>
              </a:rPr>
              <a:t>d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 is also called the </a:t>
            </a:r>
            <a:r>
              <a:rPr lang="en-US" i="1" dirty="0">
                <a:ea typeface="Cambria Math" panose="02040503050406030204" pitchFamily="18" charset="0"/>
                <a:sym typeface="Symbol" panose="05050102010706020507" pitchFamily="18" charset="2"/>
              </a:rPr>
              <a:t>greatest lower bound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 (GLB) of a and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08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6818"/>
            <a:ext cx="8058150" cy="476014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Definition [lattice]</a:t>
            </a:r>
            <a:r>
              <a:rPr lang="en-US" dirty="0"/>
              <a:t>: 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 </a:t>
            </a:r>
            <a:r>
              <a:rPr lang="en-US" dirty="0" err="1"/>
              <a:t>poset</a:t>
            </a:r>
            <a:r>
              <a:rPr lang="en-US" dirty="0"/>
              <a:t> (S, 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⊑) is a </a:t>
            </a:r>
            <a:r>
              <a:rPr lang="en-US" i="1" dirty="0">
                <a:ea typeface="Cambria Math" panose="02040503050406030204" pitchFamily="18" charset="0"/>
                <a:sym typeface="Symbol" panose="05050102010706020507" pitchFamily="18" charset="2"/>
              </a:rPr>
              <a:t>lattice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dirty="0" err="1">
                <a:ea typeface="Cambria Math" panose="02040503050406030204" pitchFamily="18" charset="0"/>
                <a:sym typeface="Symbol" panose="05050102010706020507" pitchFamily="18" charset="2"/>
              </a:rPr>
              <a:t>iff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 every pair of elements x, y  S has a unique meet and a unique join</a:t>
            </a:r>
          </a:p>
          <a:p>
            <a:pPr marL="640080" lvl="1" indent="-182880">
              <a:spcAft>
                <a:spcPts val="1800"/>
              </a:spcAft>
              <a:buNone/>
            </a:pP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   </a:t>
            </a:r>
            <a:r>
              <a:rPr lang="en-US" b="1" dirty="0">
                <a:ea typeface="Cambria Math" panose="02040503050406030204" pitchFamily="18" charset="0"/>
                <a:sym typeface="Symbol" panose="05050102010706020507" pitchFamily="18" charset="2"/>
              </a:rPr>
              <a:t>Note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: this implies that </a:t>
            </a:r>
            <a:r>
              <a:rPr lang="en-US">
                <a:ea typeface="Cambria Math" panose="02040503050406030204" pitchFamily="18" charset="0"/>
                <a:sym typeface="Symbol" panose="05050102010706020507" pitchFamily="18" charset="2"/>
              </a:rPr>
              <a:t>every non-empty finite 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subset of S has a unique meet and join</a:t>
            </a:r>
          </a:p>
          <a:p>
            <a:pPr marL="0" indent="0">
              <a:buNone/>
            </a:pPr>
            <a:r>
              <a:rPr lang="en-US" b="1" dirty="0">
                <a:sym typeface="Symbol" panose="05050102010706020507" pitchFamily="18" charset="2"/>
              </a:rPr>
              <a:t>Definition [complete lattice]</a:t>
            </a:r>
            <a:r>
              <a:rPr lang="en-US" dirty="0">
                <a:sym typeface="Symbol" panose="05050102010706020507" pitchFamily="18" charset="2"/>
              </a:rPr>
              <a:t>: </a:t>
            </a:r>
          </a:p>
          <a:p>
            <a:pPr lvl="1">
              <a:spcAft>
                <a:spcPts val="1800"/>
              </a:spcAft>
            </a:pP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A </a:t>
            </a:r>
            <a:r>
              <a:rPr lang="en-US" i="1" dirty="0">
                <a:ea typeface="Cambria Math" panose="02040503050406030204" pitchFamily="18" charset="0"/>
                <a:sym typeface="Symbol" panose="05050102010706020507" pitchFamily="18" charset="2"/>
              </a:rPr>
              <a:t>complete lattice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 is a lattice </a:t>
            </a:r>
            <a:r>
              <a:rPr lang="en-US" dirty="0"/>
              <a:t>(S, 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⊑) where every subset    X ⊆ S has a unique meet and join</a:t>
            </a:r>
          </a:p>
          <a:p>
            <a:pPr marL="0" indent="0">
              <a:buNone/>
            </a:pPr>
            <a:r>
              <a:rPr lang="en-US" b="1" dirty="0">
                <a:ea typeface="Cambria Math" panose="02040503050406030204" pitchFamily="18" charset="0"/>
                <a:sym typeface="Symbol" panose="05050102010706020507" pitchFamily="18" charset="2"/>
              </a:rPr>
              <a:t>Fact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: A complete lattice </a:t>
            </a:r>
            <a:r>
              <a:rPr lang="en-US" dirty="0"/>
              <a:t>(S, 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⊑) has a least element ⊥ ("bottom") and a greatest element ⊤ ("top")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15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6819"/>
            <a:ext cx="7886700" cy="625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set of all subsets of {a, b, c} ordered by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⊆: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51807" y="4137111"/>
            <a:ext cx="580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{a}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3713" y="4134987"/>
            <a:ext cx="598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{b}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99301" y="4139973"/>
            <a:ext cx="561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{c}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97488" y="4969598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∅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712346" y="3300376"/>
            <a:ext cx="859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{</a:t>
            </a:r>
            <a:r>
              <a:rPr lang="en-US" sz="2800" dirty="0" err="1"/>
              <a:t>a,b</a:t>
            </a:r>
            <a:r>
              <a:rPr lang="en-US" sz="2800" dirty="0"/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91504" y="3264440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{</a:t>
            </a:r>
            <a:r>
              <a:rPr lang="en-US" sz="2800" dirty="0" err="1"/>
              <a:t>a,c</a:t>
            </a:r>
            <a:r>
              <a:rPr lang="en-US" sz="2800" dirty="0"/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59839" y="3300376"/>
            <a:ext cx="84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{</a:t>
            </a:r>
            <a:r>
              <a:rPr lang="en-US" sz="2800" dirty="0" err="1"/>
              <a:t>b,c</a:t>
            </a:r>
            <a:r>
              <a:rPr lang="en-US" sz="2800" dirty="0"/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52042" y="2393893"/>
            <a:ext cx="110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{</a:t>
            </a:r>
            <a:r>
              <a:rPr lang="en-US" sz="2800" dirty="0" err="1"/>
              <a:t>a,b,c</a:t>
            </a:r>
            <a:r>
              <a:rPr lang="en-US" sz="2800" dirty="0"/>
              <a:t>}</a:t>
            </a:r>
          </a:p>
        </p:txBody>
      </p:sp>
      <p:cxnSp>
        <p:nvCxnSpPr>
          <p:cNvPr id="17" name="Straight Connector 16"/>
          <p:cNvCxnSpPr>
            <a:stCxn id="15" idx="2"/>
            <a:endCxn id="12" idx="0"/>
          </p:cNvCxnSpPr>
          <p:nvPr/>
        </p:nvCxnSpPr>
        <p:spPr>
          <a:xfrm flipH="1">
            <a:off x="2142112" y="2917113"/>
            <a:ext cx="1160722" cy="383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2"/>
            <a:endCxn id="13" idx="0"/>
          </p:cNvCxnSpPr>
          <p:nvPr/>
        </p:nvCxnSpPr>
        <p:spPr>
          <a:xfrm>
            <a:off x="3302834" y="2917113"/>
            <a:ext cx="1" cy="347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2"/>
            <a:endCxn id="14" idx="0"/>
          </p:cNvCxnSpPr>
          <p:nvPr/>
        </p:nvCxnSpPr>
        <p:spPr>
          <a:xfrm>
            <a:off x="3302834" y="2917113"/>
            <a:ext cx="1277153" cy="383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2"/>
            <a:endCxn id="6" idx="0"/>
          </p:cNvCxnSpPr>
          <p:nvPr/>
        </p:nvCxnSpPr>
        <p:spPr>
          <a:xfrm flipH="1">
            <a:off x="2142111" y="3823596"/>
            <a:ext cx="1" cy="313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2"/>
            <a:endCxn id="8" idx="0"/>
          </p:cNvCxnSpPr>
          <p:nvPr/>
        </p:nvCxnSpPr>
        <p:spPr>
          <a:xfrm>
            <a:off x="3302835" y="3787660"/>
            <a:ext cx="1277152" cy="352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2" idx="2"/>
            <a:endCxn id="7" idx="0"/>
          </p:cNvCxnSpPr>
          <p:nvPr/>
        </p:nvCxnSpPr>
        <p:spPr>
          <a:xfrm>
            <a:off x="2142112" y="3823596"/>
            <a:ext cx="1160722" cy="311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0"/>
            <a:endCxn id="13" idx="2"/>
          </p:cNvCxnSpPr>
          <p:nvPr/>
        </p:nvCxnSpPr>
        <p:spPr>
          <a:xfrm flipV="1">
            <a:off x="2142111" y="3787660"/>
            <a:ext cx="1160724" cy="349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" idx="0"/>
            <a:endCxn id="14" idx="2"/>
          </p:cNvCxnSpPr>
          <p:nvPr/>
        </p:nvCxnSpPr>
        <p:spPr>
          <a:xfrm flipV="1">
            <a:off x="3302834" y="3823596"/>
            <a:ext cx="1277153" cy="311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4" idx="2"/>
            <a:endCxn id="8" idx="0"/>
          </p:cNvCxnSpPr>
          <p:nvPr/>
        </p:nvCxnSpPr>
        <p:spPr>
          <a:xfrm>
            <a:off x="4579987" y="3823596"/>
            <a:ext cx="0" cy="3163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6" idx="2"/>
            <a:endCxn id="11" idx="0"/>
          </p:cNvCxnSpPr>
          <p:nvPr/>
        </p:nvCxnSpPr>
        <p:spPr>
          <a:xfrm>
            <a:off x="2142111" y="4660331"/>
            <a:ext cx="1160722" cy="309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7" idx="2"/>
            <a:endCxn id="11" idx="0"/>
          </p:cNvCxnSpPr>
          <p:nvPr/>
        </p:nvCxnSpPr>
        <p:spPr>
          <a:xfrm flipH="1">
            <a:off x="3302833" y="4658207"/>
            <a:ext cx="1" cy="311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8" idx="2"/>
            <a:endCxn id="11" idx="0"/>
          </p:cNvCxnSpPr>
          <p:nvPr/>
        </p:nvCxnSpPr>
        <p:spPr>
          <a:xfrm flipH="1">
            <a:off x="3302833" y="4663193"/>
            <a:ext cx="1277154" cy="306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ight Brace 65"/>
          <p:cNvSpPr/>
          <p:nvPr/>
        </p:nvSpPr>
        <p:spPr>
          <a:xfrm>
            <a:off x="5183099" y="2436230"/>
            <a:ext cx="315094" cy="2774731"/>
          </a:xfrm>
          <a:prstGeom prst="rightBrace">
            <a:avLst>
              <a:gd name="adj1" fmla="val 25011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607843" y="3131097"/>
            <a:ext cx="28499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lattice ordering: </a:t>
            </a:r>
            <a:r>
              <a:rPr lang="en-US" sz="2800" dirty="0">
                <a:ea typeface="Cambria Math" panose="02040503050406030204" pitchFamily="18" charset="0"/>
              </a:rPr>
              <a:t>⊆</a:t>
            </a:r>
          </a:p>
          <a:p>
            <a:r>
              <a:rPr lang="en-US" sz="2800" dirty="0">
                <a:ea typeface="Cambria Math" panose="02040503050406030204" pitchFamily="18" charset="0"/>
              </a:rPr>
              <a:t>meet: ⋂</a:t>
            </a:r>
          </a:p>
          <a:p>
            <a:r>
              <a:rPr lang="en-US" sz="2800" dirty="0">
                <a:ea typeface="Cambria Math" panose="02040503050406030204" pitchFamily="18" charset="0"/>
              </a:rPr>
              <a:t>join:  </a:t>
            </a:r>
            <a:r>
              <a:rPr lang="en-US" sz="1600" dirty="0">
                <a:ea typeface="Cambria Math" panose="02040503050406030204" pitchFamily="18" charset="0"/>
              </a:rPr>
              <a:t> </a:t>
            </a:r>
            <a:r>
              <a:rPr lang="en-US" sz="2800" dirty="0">
                <a:ea typeface="Cambria Math" panose="02040503050406030204" pitchFamily="18" charset="0"/>
              </a:rPr>
              <a:t> ⋃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5415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C0677E-8117-47DA-848A-0A3239854D2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320" name="TextBox 48"/>
          <p:cNvSpPr txBox="1">
            <a:spLocks noChangeArrowheads="1"/>
          </p:cNvSpPr>
          <p:nvPr/>
        </p:nvSpPr>
        <p:spPr bwMode="auto">
          <a:xfrm rot="-5400000">
            <a:off x="3345876" y="2890508"/>
            <a:ext cx="4138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mbria Math" pitchFamily="18" charset="0"/>
              </a:rPr>
              <a:t>⊑</a:t>
            </a:r>
            <a:endParaRPr lang="en-US" sz="2400" dirty="0"/>
          </a:p>
        </p:txBody>
      </p:sp>
      <p:sp>
        <p:nvSpPr>
          <p:cNvPr id="13321" name="TextBox 49"/>
          <p:cNvSpPr txBox="1">
            <a:spLocks noChangeArrowheads="1"/>
          </p:cNvSpPr>
          <p:nvPr/>
        </p:nvSpPr>
        <p:spPr bwMode="auto">
          <a:xfrm rot="-5400000">
            <a:off x="7481458" y="2887524"/>
            <a:ext cx="4138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mbria Math" pitchFamily="18" charset="0"/>
              </a:rPr>
              <a:t>⊑</a:t>
            </a:r>
            <a:endParaRPr lang="en-US" sz="2400" dirty="0"/>
          </a:p>
        </p:txBody>
      </p:sp>
      <p:sp>
        <p:nvSpPr>
          <p:cNvPr id="13322" name="TextBox 50"/>
          <p:cNvSpPr txBox="1">
            <a:spLocks noChangeArrowheads="1"/>
          </p:cNvSpPr>
          <p:nvPr/>
        </p:nvSpPr>
        <p:spPr bwMode="auto">
          <a:xfrm>
            <a:off x="1101436" y="4682481"/>
            <a:ext cx="29957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a </a:t>
            </a:r>
            <a:r>
              <a:rPr lang="en-US" sz="2400" dirty="0" err="1"/>
              <a:t>poset</a:t>
            </a:r>
            <a:r>
              <a:rPr lang="en-US" sz="2400" dirty="0"/>
              <a:t> that is a lattice</a:t>
            </a:r>
          </a:p>
        </p:txBody>
      </p:sp>
      <p:sp>
        <p:nvSpPr>
          <p:cNvPr id="13323" name="TextBox 51"/>
          <p:cNvSpPr txBox="1">
            <a:spLocks noChangeArrowheads="1"/>
          </p:cNvSpPr>
          <p:nvPr/>
        </p:nvSpPr>
        <p:spPr bwMode="auto">
          <a:xfrm>
            <a:off x="4910788" y="4679497"/>
            <a:ext cx="349108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a </a:t>
            </a:r>
            <a:r>
              <a:rPr lang="en-US" sz="2400" dirty="0" err="1"/>
              <a:t>poset</a:t>
            </a:r>
            <a:r>
              <a:rPr lang="en-US" sz="2400" dirty="0"/>
              <a:t> that is not a lattice</a:t>
            </a:r>
          </a:p>
          <a:p>
            <a:pPr algn="ctr"/>
            <a:r>
              <a:rPr lang="en-US" sz="2400" dirty="0"/>
              <a:t>(why?)</a:t>
            </a:r>
          </a:p>
        </p:txBody>
      </p:sp>
      <p:pic>
        <p:nvPicPr>
          <p:cNvPr id="12" name="Picture 11" descr="not-lattice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101" y="1942685"/>
            <a:ext cx="1292460" cy="2478024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2459671" y="1886367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59671" y="3062098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061605" y="3090225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64471" y="2497695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59671" y="4277275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176272" y="3658487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908015" y="3087089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4"/>
            <a:endCxn id="17" idx="0"/>
          </p:cNvCxnSpPr>
          <p:nvPr/>
        </p:nvCxnSpPr>
        <p:spPr>
          <a:xfrm flipH="1">
            <a:off x="1999455" y="2069247"/>
            <a:ext cx="551656" cy="1017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" idx="4"/>
            <a:endCxn id="14" idx="0"/>
          </p:cNvCxnSpPr>
          <p:nvPr/>
        </p:nvCxnSpPr>
        <p:spPr>
          <a:xfrm>
            <a:off x="2551111" y="2069247"/>
            <a:ext cx="304800" cy="428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4"/>
            <a:endCxn id="11" idx="0"/>
          </p:cNvCxnSpPr>
          <p:nvPr/>
        </p:nvCxnSpPr>
        <p:spPr>
          <a:xfrm flipH="1">
            <a:off x="2551111" y="2680575"/>
            <a:ext cx="304800" cy="3815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4"/>
            <a:endCxn id="16" idx="0"/>
          </p:cNvCxnSpPr>
          <p:nvPr/>
        </p:nvCxnSpPr>
        <p:spPr>
          <a:xfrm flipH="1">
            <a:off x="2267712" y="3244978"/>
            <a:ext cx="283399" cy="413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4" idx="4"/>
            <a:endCxn id="13" idx="0"/>
          </p:cNvCxnSpPr>
          <p:nvPr/>
        </p:nvCxnSpPr>
        <p:spPr>
          <a:xfrm>
            <a:off x="2855911" y="2680575"/>
            <a:ext cx="297134" cy="409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3" idx="4"/>
          </p:cNvCxnSpPr>
          <p:nvPr/>
        </p:nvCxnSpPr>
        <p:spPr>
          <a:xfrm flipH="1">
            <a:off x="2543691" y="3273105"/>
            <a:ext cx="609354" cy="10041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7" idx="4"/>
            <a:endCxn id="16" idx="0"/>
          </p:cNvCxnSpPr>
          <p:nvPr/>
        </p:nvCxnSpPr>
        <p:spPr>
          <a:xfrm>
            <a:off x="1999455" y="3269969"/>
            <a:ext cx="268257" cy="388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6" idx="4"/>
            <a:endCxn id="15" idx="0"/>
          </p:cNvCxnSpPr>
          <p:nvPr/>
        </p:nvCxnSpPr>
        <p:spPr>
          <a:xfrm>
            <a:off x="2267712" y="3841367"/>
            <a:ext cx="283399" cy="435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913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Semilattices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ym typeface="Symbol" panose="05050102010706020507" pitchFamily="18" charset="2"/>
              </a:rPr>
              <a:t>Definition [</a:t>
            </a:r>
            <a:r>
              <a:rPr lang="en-US" b="1" dirty="0" err="1">
                <a:sym typeface="Symbol" panose="05050102010706020507" pitchFamily="18" charset="2"/>
              </a:rPr>
              <a:t>semilattice</a:t>
            </a:r>
            <a:r>
              <a:rPr lang="en-US" b="1" dirty="0">
                <a:sym typeface="Symbol" panose="05050102010706020507" pitchFamily="18" charset="2"/>
              </a:rPr>
              <a:t>]</a:t>
            </a:r>
            <a:r>
              <a:rPr lang="en-US" dirty="0">
                <a:sym typeface="Symbol" panose="05050102010706020507" pitchFamily="18" charset="2"/>
              </a:rPr>
              <a:t>: </a:t>
            </a:r>
          </a:p>
          <a:p>
            <a:pPr lvl="1"/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A </a:t>
            </a:r>
            <a:r>
              <a:rPr lang="en-US" i="1" dirty="0">
                <a:ea typeface="Cambria Math" panose="02040503050406030204" pitchFamily="18" charset="0"/>
                <a:sym typeface="Symbol" panose="05050102010706020507" pitchFamily="18" charset="2"/>
              </a:rPr>
              <a:t>join-</a:t>
            </a:r>
            <a:r>
              <a:rPr lang="en-US" i="1" dirty="0" err="1">
                <a:ea typeface="Cambria Math" panose="02040503050406030204" pitchFamily="18" charset="0"/>
                <a:sym typeface="Symbol" panose="05050102010706020507" pitchFamily="18" charset="2"/>
              </a:rPr>
              <a:t>semilattice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 is a</a:t>
            </a:r>
            <a:r>
              <a:rPr lang="en-US" dirty="0"/>
              <a:t> </a:t>
            </a:r>
            <a:r>
              <a:rPr lang="en-US" dirty="0" err="1"/>
              <a:t>poset</a:t>
            </a:r>
            <a:r>
              <a:rPr lang="en-US" dirty="0"/>
              <a:t> (S, 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⊑) where every pair of elements has a unique join</a:t>
            </a:r>
          </a:p>
          <a:p>
            <a:pPr lvl="1">
              <a:spcAft>
                <a:spcPts val="1800"/>
              </a:spcAft>
            </a:pP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A </a:t>
            </a:r>
            <a:r>
              <a:rPr lang="en-US" i="1" dirty="0">
                <a:ea typeface="Cambria Math" panose="02040503050406030204" pitchFamily="18" charset="0"/>
                <a:sym typeface="Symbol" panose="05050102010706020507" pitchFamily="18" charset="2"/>
              </a:rPr>
              <a:t>meet-</a:t>
            </a:r>
            <a:r>
              <a:rPr lang="en-US" i="1" dirty="0" err="1">
                <a:ea typeface="Cambria Math" panose="02040503050406030204" pitchFamily="18" charset="0"/>
                <a:sym typeface="Symbol" panose="05050102010706020507" pitchFamily="18" charset="2"/>
              </a:rPr>
              <a:t>semilattice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 is a</a:t>
            </a:r>
            <a:r>
              <a:rPr lang="en-US" dirty="0"/>
              <a:t> </a:t>
            </a:r>
            <a:r>
              <a:rPr lang="en-US" dirty="0" err="1"/>
              <a:t>poset</a:t>
            </a:r>
            <a:r>
              <a:rPr lang="en-US" dirty="0"/>
              <a:t> (S, 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⊑) where every pair of elements has a unique meet</a:t>
            </a:r>
          </a:p>
          <a:p>
            <a:pPr marL="0" indent="0">
              <a:buNone/>
            </a:pPr>
            <a:r>
              <a:rPr lang="en-US" b="1" dirty="0">
                <a:ea typeface="Cambria Math" panose="02040503050406030204" pitchFamily="18" charset="0"/>
                <a:sym typeface="Symbol" panose="05050102010706020507" pitchFamily="18" charset="2"/>
              </a:rPr>
              <a:t>Fact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: If </a:t>
            </a:r>
            <a:r>
              <a:rPr lang="en-US" dirty="0"/>
              <a:t>(S, 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⊑) is a lattice then </a:t>
            </a:r>
            <a:r>
              <a:rPr lang="en-US" dirty="0"/>
              <a:t>(S, 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⊑) is a join-</a:t>
            </a:r>
            <a:r>
              <a:rPr lang="en-US" dirty="0" err="1">
                <a:ea typeface="Cambria Math" panose="02040503050406030204" pitchFamily="18" charset="0"/>
                <a:sym typeface="Symbol" panose="05050102010706020507" pitchFamily="18" charset="2"/>
              </a:rPr>
              <a:t>semilattice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 and a meet-</a:t>
            </a:r>
            <a:r>
              <a:rPr lang="en-US" dirty="0" err="1">
                <a:ea typeface="Cambria Math" panose="02040503050406030204" pitchFamily="18" charset="0"/>
                <a:sym typeface="Symbol" panose="05050102010706020507" pitchFamily="18" charset="2"/>
              </a:rPr>
              <a:t>semilattice</a:t>
            </a:r>
            <a:endParaRPr lang="en-US" dirty="0">
              <a:ea typeface="Cambria Math" panose="02040503050406030204" pitchFamily="18" charset="0"/>
              <a:sym typeface="Symbol" panose="05050102010706020507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49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(B</a:t>
            </a:r>
            <a:r>
              <a:rPr lang="en-US" baseline="30000" dirty="0"/>
              <a:t>3</a:t>
            </a:r>
            <a:r>
              <a:rPr lang="en-US" dirty="0">
                <a:ea typeface="Cambria Math" panose="02040503050406030204" pitchFamily="18" charset="0"/>
              </a:rPr>
              <a:t>,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≼</a:t>
            </a:r>
            <a:r>
              <a:rPr lang="en-US" dirty="0">
                <a:ea typeface="Cambria Math" panose="02040503050406030204" pitchFamily="18" charset="0"/>
              </a:rPr>
              <a:t>) where:</a:t>
            </a:r>
          </a:p>
          <a:p>
            <a:pPr lvl="1"/>
            <a:r>
              <a:rPr lang="en-US" dirty="0">
                <a:ea typeface="Cambria Math" panose="02040503050406030204" pitchFamily="18" charset="0"/>
              </a:rPr>
              <a:t>B</a:t>
            </a:r>
            <a:r>
              <a:rPr lang="en-US" baseline="30000" dirty="0">
                <a:ea typeface="Cambria Math" panose="02040503050406030204" pitchFamily="18" charset="0"/>
              </a:rPr>
              <a:t>3</a:t>
            </a:r>
            <a:r>
              <a:rPr lang="en-US" dirty="0">
                <a:ea typeface="Cambria Math" panose="02040503050406030204" pitchFamily="18" charset="0"/>
              </a:rPr>
              <a:t> is the set of length-3 bit-vectors, i.e.,</a:t>
            </a:r>
          </a:p>
          <a:p>
            <a:pPr marL="457200" lvl="1" indent="0">
              <a:buNone/>
            </a:pPr>
            <a:r>
              <a:rPr lang="en-US" dirty="0">
                <a:ea typeface="Cambria Math" panose="02040503050406030204" pitchFamily="18" charset="0"/>
              </a:rPr>
              <a:t>	B</a:t>
            </a:r>
            <a:r>
              <a:rPr lang="en-US" baseline="30000" dirty="0">
                <a:ea typeface="Cambria Math" panose="02040503050406030204" pitchFamily="18" charset="0"/>
              </a:rPr>
              <a:t>3</a:t>
            </a:r>
            <a:r>
              <a:rPr lang="en-US" dirty="0">
                <a:ea typeface="Cambria Math" panose="02040503050406030204" pitchFamily="18" charset="0"/>
              </a:rPr>
              <a:t> = {000, 001, 010, 011, 100, 101, 110, 111}</a:t>
            </a:r>
          </a:p>
          <a:p>
            <a:pPr lvl="1">
              <a:spcAft>
                <a:spcPts val="1800"/>
              </a:spcAft>
            </a:pP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 x, y  B</a:t>
            </a:r>
            <a:r>
              <a:rPr lang="en-US" baseline="30000" dirty="0">
                <a:ea typeface="Cambria Math" panose="02040503050406030204" pitchFamily="18" charset="0"/>
                <a:sym typeface="Symbol" panose="05050102010706020507" pitchFamily="18" charset="2"/>
              </a:rPr>
              <a:t>3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: x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≼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 y  </a:t>
            </a:r>
            <a:r>
              <a:rPr lang="en-US" dirty="0" err="1">
                <a:ea typeface="Cambria Math" panose="02040503050406030204" pitchFamily="18" charset="0"/>
                <a:sym typeface="Symbol" panose="05050102010706020507" pitchFamily="18" charset="2"/>
              </a:rPr>
              <a:t>iff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  #1s(x)   #1s (y)</a:t>
            </a:r>
          </a:p>
          <a:p>
            <a:pPr marL="0" indent="0">
              <a:buNone/>
            </a:pP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Questions:</a:t>
            </a:r>
          </a:p>
          <a:p>
            <a:pPr lvl="1"/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is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≼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 a partial order?</a:t>
            </a:r>
          </a:p>
          <a:p>
            <a:pPr lvl="1">
              <a:spcAft>
                <a:spcPts val="0"/>
              </a:spcAft>
            </a:pP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is (B</a:t>
            </a:r>
            <a:r>
              <a:rPr lang="en-US" baseline="30000" dirty="0">
                <a:ea typeface="Cambria Math" panose="02040503050406030204" pitchFamily="18" charset="0"/>
                <a:sym typeface="Symbol" panose="05050102010706020507" pitchFamily="18" charset="2"/>
              </a:rPr>
              <a:t>3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,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≼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) a lattice?</a:t>
            </a:r>
          </a:p>
          <a:p>
            <a:pPr lvl="2"/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what is the meet operation?</a:t>
            </a:r>
          </a:p>
          <a:p>
            <a:pPr lvl="2"/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what is the join operation?</a:t>
            </a:r>
          </a:p>
          <a:p>
            <a:pPr lvl="2"/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is it a complete lattice?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125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500255" y="3713018"/>
            <a:ext cx="3408218" cy="1115291"/>
          </a:xfrm>
          <a:prstGeom prst="wedgeRoundRectCallout">
            <a:avLst>
              <a:gd name="adj1" fmla="val -58840"/>
              <a:gd name="adj2" fmla="val -94809"/>
              <a:gd name="adj3" fmla="val 16667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000" dirty="0"/>
              <a:t>#1s(u) = the number of 1s in u</a:t>
            </a:r>
          </a:p>
          <a:p>
            <a:r>
              <a:rPr lang="en-US" sz="2000" dirty="0"/>
              <a:t>e.g., #1s(011) = 2</a:t>
            </a:r>
          </a:p>
        </p:txBody>
      </p:sp>
    </p:spTree>
    <p:extLst>
      <p:ext uri="{BB962C8B-B14F-4D97-AF65-F5344CB8AC3E}">
        <p14:creationId xmlns:p14="http://schemas.microsoft.com/office/powerpoint/2010/main" val="38861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 (B</a:t>
            </a:r>
            <a:r>
              <a:rPr lang="en-US" baseline="30000" dirty="0"/>
              <a:t>*</a:t>
            </a:r>
            <a:r>
              <a:rPr lang="en-US" dirty="0">
                <a:ea typeface="Cambria Math" panose="02040503050406030204" pitchFamily="18" charset="0"/>
              </a:rPr>
              <a:t>,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≼</a:t>
            </a:r>
            <a:r>
              <a:rPr lang="en-US" dirty="0">
                <a:ea typeface="Cambria Math" panose="02040503050406030204" pitchFamily="18" charset="0"/>
              </a:rPr>
              <a:t>) where:</a:t>
            </a:r>
          </a:p>
          <a:p>
            <a:pPr lvl="1"/>
            <a:r>
              <a:rPr lang="en-US" dirty="0">
                <a:ea typeface="Cambria Math" panose="02040503050406030204" pitchFamily="18" charset="0"/>
              </a:rPr>
              <a:t>B</a:t>
            </a:r>
            <a:r>
              <a:rPr lang="en-US" baseline="30000" dirty="0">
                <a:ea typeface="Cambria Math" panose="02040503050406030204" pitchFamily="18" charset="0"/>
              </a:rPr>
              <a:t>*</a:t>
            </a:r>
            <a:r>
              <a:rPr lang="en-US" dirty="0">
                <a:ea typeface="Cambria Math" panose="02040503050406030204" pitchFamily="18" charset="0"/>
              </a:rPr>
              <a:t> is the set of all finite-length bit-vectors, i.e.,</a:t>
            </a:r>
          </a:p>
          <a:p>
            <a:pPr marL="457200" lvl="1" indent="0">
              <a:buNone/>
            </a:pPr>
            <a:r>
              <a:rPr lang="en-US" dirty="0">
                <a:ea typeface="Cambria Math" panose="02040503050406030204" pitchFamily="18" charset="0"/>
              </a:rPr>
              <a:t>	B</a:t>
            </a:r>
            <a:r>
              <a:rPr lang="en-US" baseline="30000" dirty="0">
                <a:ea typeface="Cambria Math" panose="02040503050406030204" pitchFamily="18" charset="0"/>
              </a:rPr>
              <a:t>*</a:t>
            </a:r>
            <a:r>
              <a:rPr lang="en-US" dirty="0">
                <a:ea typeface="Cambria Math" panose="02040503050406030204" pitchFamily="18" charset="0"/>
              </a:rPr>
              <a:t> = {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dirty="0">
                <a:ea typeface="Cambria Math" panose="02040503050406030204" pitchFamily="18" charset="0"/>
              </a:rPr>
              <a:t>0, 1, 00, 01, 10, 11, 000, 010, 011, 100, …}</a:t>
            </a:r>
          </a:p>
          <a:p>
            <a:pPr lvl="1">
              <a:spcAft>
                <a:spcPts val="1800"/>
              </a:spcAft>
            </a:pP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 x, y  B</a:t>
            </a:r>
            <a:r>
              <a:rPr lang="en-US" baseline="30000" dirty="0">
                <a:ea typeface="Cambria Math" panose="02040503050406030204" pitchFamily="18" charset="0"/>
                <a:sym typeface="Symbol" panose="05050102010706020507" pitchFamily="18" charset="2"/>
              </a:rPr>
              <a:t>*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: x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≼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 y  </a:t>
            </a:r>
            <a:r>
              <a:rPr lang="en-US" dirty="0" err="1">
                <a:ea typeface="Cambria Math" panose="02040503050406030204" pitchFamily="18" charset="0"/>
                <a:sym typeface="Symbol" panose="05050102010706020507" pitchFamily="18" charset="2"/>
              </a:rPr>
              <a:t>iff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  #1s(x)   #1s (y)</a:t>
            </a:r>
          </a:p>
          <a:p>
            <a:pPr marL="0" indent="0">
              <a:buNone/>
            </a:pP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Questions:</a:t>
            </a:r>
          </a:p>
          <a:p>
            <a:pPr lvl="1"/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is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≼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 a partial order?</a:t>
            </a:r>
          </a:p>
          <a:p>
            <a:pPr lvl="1">
              <a:spcAft>
                <a:spcPts val="0"/>
              </a:spcAft>
            </a:pP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is (B</a:t>
            </a:r>
            <a:r>
              <a:rPr lang="en-US" baseline="30000" dirty="0">
                <a:ea typeface="Cambria Math" panose="02040503050406030204" pitchFamily="18" charset="0"/>
                <a:sym typeface="Symbol" panose="05050102010706020507" pitchFamily="18" charset="2"/>
              </a:rPr>
              <a:t>*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,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≼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) a lattice?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125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500255" y="3713018"/>
            <a:ext cx="3408218" cy="1115291"/>
          </a:xfrm>
          <a:prstGeom prst="wedgeRoundRectCallout">
            <a:avLst>
              <a:gd name="adj1" fmla="val -58840"/>
              <a:gd name="adj2" fmla="val -94809"/>
              <a:gd name="adj3" fmla="val 16667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000" dirty="0"/>
              <a:t>#1s(u) = the number of 1s in u</a:t>
            </a:r>
          </a:p>
          <a:p>
            <a:r>
              <a:rPr lang="en-US" sz="2000" dirty="0"/>
              <a:t>e.g., #1s(011) = 2</a:t>
            </a:r>
          </a:p>
        </p:txBody>
      </p:sp>
    </p:spTree>
    <p:extLst>
      <p:ext uri="{BB962C8B-B14F-4D97-AF65-F5344CB8AC3E}">
        <p14:creationId xmlns:p14="http://schemas.microsoft.com/office/powerpoint/2010/main" val="299846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Consider (</a:t>
            </a:r>
            <a:r>
              <a:rPr lang="en-US" dirty="0">
                <a:ea typeface="Cambria Math" panose="02040503050406030204" pitchFamily="18" charset="0"/>
              </a:rPr>
              <a:t>𝒫</a:t>
            </a:r>
            <a:r>
              <a:rPr lang="en-US" dirty="0"/>
              <a:t>(</a:t>
            </a:r>
            <a:r>
              <a:rPr lang="en-US" dirty="0">
                <a:ea typeface="Cambria Math" panose="02040503050406030204" pitchFamily="18" charset="0"/>
              </a:rPr>
              <a:t>ℤ), ⊆):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ea typeface="Cambria Math" panose="02040503050406030204" pitchFamily="18" charset="0"/>
              </a:rPr>
              <a:t>is this a </a:t>
            </a:r>
            <a:r>
              <a:rPr lang="en-US" dirty="0" err="1">
                <a:ea typeface="Cambria Math" panose="02040503050406030204" pitchFamily="18" charset="0"/>
              </a:rPr>
              <a:t>poset</a:t>
            </a:r>
            <a:r>
              <a:rPr lang="en-US" dirty="0">
                <a:ea typeface="Cambria Math" panose="02040503050406030204" pitchFamily="18" charset="0"/>
              </a:rPr>
              <a:t>?</a:t>
            </a:r>
          </a:p>
          <a:p>
            <a:pPr lvl="1"/>
            <a:r>
              <a:rPr lang="en-US" dirty="0">
                <a:ea typeface="Cambria Math" panose="02040503050406030204" pitchFamily="18" charset="0"/>
              </a:rPr>
              <a:t>is it a join-</a:t>
            </a:r>
            <a:r>
              <a:rPr lang="en-US" dirty="0" err="1">
                <a:ea typeface="Cambria Math" panose="02040503050406030204" pitchFamily="18" charset="0"/>
              </a:rPr>
              <a:t>semilattice</a:t>
            </a:r>
            <a:r>
              <a:rPr lang="en-US" dirty="0">
                <a:ea typeface="Cambria Math" panose="02040503050406030204" pitchFamily="18" charset="0"/>
              </a:rPr>
              <a:t>?</a:t>
            </a:r>
          </a:p>
          <a:p>
            <a:pPr lvl="2">
              <a:spcAft>
                <a:spcPts val="1200"/>
              </a:spcAft>
            </a:pPr>
            <a:r>
              <a:rPr lang="en-US" dirty="0">
                <a:ea typeface="Cambria Math" panose="02040503050406030204" pitchFamily="18" charset="0"/>
              </a:rPr>
              <a:t>what is the join operation?</a:t>
            </a:r>
          </a:p>
          <a:p>
            <a:pPr lvl="1"/>
            <a:r>
              <a:rPr lang="en-US" dirty="0">
                <a:ea typeface="Cambria Math" panose="02040503050406030204" pitchFamily="18" charset="0"/>
              </a:rPr>
              <a:t>is it a meet-</a:t>
            </a:r>
            <a:r>
              <a:rPr lang="en-US" dirty="0" err="1">
                <a:ea typeface="Cambria Math" panose="02040503050406030204" pitchFamily="18" charset="0"/>
              </a:rPr>
              <a:t>semilattice</a:t>
            </a:r>
            <a:r>
              <a:rPr lang="en-US" dirty="0">
                <a:ea typeface="Cambria Math" panose="02040503050406030204" pitchFamily="18" charset="0"/>
              </a:rPr>
              <a:t>?</a:t>
            </a:r>
          </a:p>
          <a:p>
            <a:pPr lvl="2">
              <a:spcAft>
                <a:spcPts val="1200"/>
              </a:spcAft>
            </a:pPr>
            <a:r>
              <a:rPr lang="en-US" dirty="0">
                <a:ea typeface="Cambria Math" panose="02040503050406030204" pitchFamily="18" charset="0"/>
              </a:rPr>
              <a:t>what is the meet operation?</a:t>
            </a:r>
          </a:p>
          <a:p>
            <a:pPr lvl="1"/>
            <a:r>
              <a:rPr lang="en-US" dirty="0">
                <a:ea typeface="Cambria Math" panose="02040503050406030204" pitchFamily="18" charset="0"/>
              </a:rPr>
              <a:t>is it a lattice?</a:t>
            </a:r>
          </a:p>
          <a:p>
            <a:pPr lvl="2"/>
            <a:r>
              <a:rPr lang="en-US" dirty="0">
                <a:ea typeface="Cambria Math" panose="02040503050406030204" pitchFamily="18" charset="0"/>
              </a:rPr>
              <a:t>is it a complete lattice?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125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200294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lIns="0" rIns="0" anchor="ctr" anchorCtr="1">
            <a:normAutofit/>
          </a:bodyPr>
          <a:lstStyle/>
          <a:p>
            <a:pPr algn="ctr"/>
            <a:r>
              <a:rPr lang="en-US" sz="5400" i="1" dirty="0"/>
              <a:t>Dataflow analysis frameworks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3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functions for basic blocks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Dataflow equations:</a:t>
            </a:r>
          </a:p>
          <a:p>
            <a:r>
              <a:rPr lang="en-US" dirty="0"/>
              <a:t>Reaching definitions:</a:t>
            </a:r>
          </a:p>
          <a:p>
            <a:pPr marL="457200" lvl="1" indent="0">
              <a:buNone/>
            </a:pPr>
            <a:r>
              <a:rPr lang="en-US" dirty="0"/>
              <a:t>in[B] =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⋃ {</a:t>
            </a:r>
            <a:r>
              <a:rPr lang="en-US" dirty="0">
                <a:ea typeface="Cambria Math" panose="02040503050406030204" pitchFamily="18" charset="0"/>
              </a:rPr>
              <a:t>out[p] | p 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 </a:t>
            </a:r>
            <a:r>
              <a:rPr lang="en-US" dirty="0" err="1">
                <a:ea typeface="Cambria Math" panose="02040503050406030204" pitchFamily="18" charset="0"/>
                <a:sym typeface="Symbol" panose="05050102010706020507" pitchFamily="18" charset="2"/>
              </a:rPr>
              <a:t>preds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[B]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}</a:t>
            </a:r>
            <a:endParaRPr lang="en-US" dirty="0"/>
          </a:p>
          <a:p>
            <a:pPr marL="457200" lvl="1" indent="0">
              <a:spcAft>
                <a:spcPts val="1800"/>
              </a:spcAft>
              <a:buNone/>
            </a:pPr>
            <a:r>
              <a:rPr lang="en-US" dirty="0"/>
              <a:t>out[B] = gen[B]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⋃ </a:t>
            </a:r>
            <a:r>
              <a:rPr lang="en-US" dirty="0">
                <a:ea typeface="Cambria Math" panose="02040503050406030204" pitchFamily="18" charset="0"/>
              </a:rPr>
              <a:t>(in[B] – kill[B])</a:t>
            </a:r>
            <a:endParaRPr lang="en-US" dirty="0"/>
          </a:p>
          <a:p>
            <a:r>
              <a:rPr lang="en-US" dirty="0"/>
              <a:t>Available expressions:</a:t>
            </a:r>
          </a:p>
          <a:p>
            <a:pPr lvl="1">
              <a:buNone/>
            </a:pPr>
            <a:r>
              <a:rPr lang="en-US" altLang="en-US" dirty="0"/>
              <a:t>in[B] =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⋂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ou</a:t>
            </a:r>
            <a:r>
              <a:rPr lang="en-US" altLang="en-US" dirty="0">
                <a:sym typeface="Symbol" panose="05050102010706020507" pitchFamily="18" charset="2"/>
              </a:rPr>
              <a:t>t[p] | </a:t>
            </a:r>
            <a:r>
              <a:rPr lang="en-US" dirty="0">
                <a:ea typeface="Cambria Math" panose="02040503050406030204" pitchFamily="18" charset="0"/>
              </a:rPr>
              <a:t>p 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 </a:t>
            </a:r>
            <a:r>
              <a:rPr lang="en-US" dirty="0" err="1">
                <a:ea typeface="Cambria Math" panose="02040503050406030204" pitchFamily="18" charset="0"/>
                <a:sym typeface="Symbol" panose="05050102010706020507" pitchFamily="18" charset="2"/>
              </a:rPr>
              <a:t>preds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[B]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}</a:t>
            </a:r>
            <a:endParaRPr lang="en-US" altLang="en-US" dirty="0">
              <a:sym typeface="Symbol" panose="05050102010706020507" pitchFamily="18" charset="2"/>
            </a:endParaRPr>
          </a:p>
          <a:p>
            <a:pPr lvl="1">
              <a:buNone/>
            </a:pPr>
            <a:r>
              <a:rPr lang="en-US" altLang="en-US" dirty="0">
                <a:sym typeface="Symbol" panose="05050102010706020507" pitchFamily="18" charset="2"/>
              </a:rPr>
              <a:t>out[B] = gen[B]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⋃</a:t>
            </a:r>
            <a:r>
              <a:rPr lang="en-US" altLang="en-US" dirty="0">
                <a:sym typeface="Symbol" panose="05050102010706020507" pitchFamily="18" charset="2"/>
              </a:rPr>
              <a:t> (in[B] – kill[B])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19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175164" y="2916382"/>
            <a:ext cx="3054927" cy="477982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175163" y="4572000"/>
            <a:ext cx="3054927" cy="477982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05500" y="2741658"/>
            <a:ext cx="2952751" cy="269304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transfer function for B</a:t>
            </a:r>
          </a:p>
          <a:p>
            <a:pPr marL="182880" indent="-18288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captures how the code in B affects the relationship between in[B] and out[B]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gen[B], kill[B] depend only on B</a:t>
            </a:r>
          </a:p>
          <a:p>
            <a:pPr lvl="1" indent="-274320">
              <a:buClr>
                <a:schemeClr val="accent2"/>
              </a:buClr>
              <a:buFont typeface="Calibri" panose="020F0502020204030204" pitchFamily="34" charset="0"/>
              <a:buChar char="‒"/>
            </a:pPr>
            <a:r>
              <a:rPr lang="en-US" i="1" dirty="0">
                <a:solidFill>
                  <a:srgbClr val="FF0000"/>
                </a:solidFill>
              </a:rPr>
              <a:t>can be considered to be fixed for any given B</a:t>
            </a:r>
          </a:p>
        </p:txBody>
      </p:sp>
      <p:sp>
        <p:nvSpPr>
          <p:cNvPr id="10" name="Left Brace 9"/>
          <p:cNvSpPr/>
          <p:nvPr/>
        </p:nvSpPr>
        <p:spPr>
          <a:xfrm>
            <a:off x="5642424" y="2820632"/>
            <a:ext cx="266488" cy="2372874"/>
          </a:xfrm>
          <a:prstGeom prst="leftBrace">
            <a:avLst>
              <a:gd name="adj1" fmla="val 28501"/>
              <a:gd name="adj2" fmla="val 48928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5171320" y="3986957"/>
            <a:ext cx="291196" cy="5850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71317" y="3394364"/>
            <a:ext cx="291199" cy="5850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64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Dataflow analysis: commonalities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Group 4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79268686"/>
              </p:ext>
            </p:extLst>
          </p:nvPr>
        </p:nvGraphicFramePr>
        <p:xfrm>
          <a:off x="827809" y="3038141"/>
          <a:ext cx="5320145" cy="1773378"/>
        </p:xfrm>
        <a:graphic>
          <a:graphicData uri="http://schemas.openxmlformats.org/drawingml/2006/table">
            <a:tbl>
              <a:tblPr/>
              <a:tblGrid>
                <a:gridCol w="1295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2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2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11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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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1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forward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reaching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defns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available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exprs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1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backward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liveness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?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834594"/>
              </p:ext>
            </p:extLst>
          </p:nvPr>
        </p:nvGraphicFramePr>
        <p:xfrm>
          <a:off x="730827" y="2162175"/>
          <a:ext cx="5417127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7073">
                  <a:extLst>
                    <a:ext uri="{9D8B030D-6E8A-4147-A177-3AD203B41FA5}">
                      <a16:colId xmlns:a16="http://schemas.microsoft.com/office/drawing/2014/main" val="3858502309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111025868"/>
                    </a:ext>
                  </a:extLst>
                </a:gridCol>
                <a:gridCol w="1995054">
                  <a:extLst>
                    <a:ext uri="{9D8B030D-6E8A-4147-A177-3AD203B41FA5}">
                      <a16:colId xmlns:a16="http://schemas.microsoft.com/office/drawing/2014/main" val="3533461364"/>
                    </a:ext>
                  </a:extLst>
                </a:gridCol>
              </a:tblGrid>
              <a:tr h="74775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merge operator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00FF"/>
                          </a:solidFill>
                          <a:sym typeface="Symbol" panose="05050102010706020507" pitchFamily="18" charset="2"/>
                        </a:rPr>
                        <a:t>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00FF"/>
                          </a:solidFill>
                          <a:sym typeface="Symbol" panose="05050102010706020507" pitchFamily="18" charset="2"/>
                        </a:rPr>
                        <a:t>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469264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019992"/>
              </p:ext>
            </p:extLst>
          </p:nvPr>
        </p:nvGraphicFramePr>
        <p:xfrm>
          <a:off x="779318" y="4864525"/>
          <a:ext cx="5417127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7073">
                  <a:extLst>
                    <a:ext uri="{9D8B030D-6E8A-4147-A177-3AD203B41FA5}">
                      <a16:colId xmlns:a16="http://schemas.microsoft.com/office/drawing/2014/main" val="3858502309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111025868"/>
                    </a:ext>
                  </a:extLst>
                </a:gridCol>
                <a:gridCol w="1995054">
                  <a:extLst>
                    <a:ext uri="{9D8B030D-6E8A-4147-A177-3AD203B41FA5}">
                      <a16:colId xmlns:a16="http://schemas.microsoft.com/office/drawing/2014/main" val="3533461364"/>
                    </a:ext>
                  </a:extLst>
                </a:gridCol>
              </a:tblGrid>
              <a:tr h="63730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boundary value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00FF"/>
                          </a:solidFill>
                          <a:sym typeface="Symbol" panose="05050102010706020507" pitchFamily="18" charset="2"/>
                        </a:rPr>
                        <a:t>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00FF"/>
                          </a:solidFill>
                          <a:sym typeface="Symbol" panose="05050102010706020507" pitchFamily="18" charset="2"/>
                        </a:rPr>
                        <a:t>all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469264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194859"/>
              </p:ext>
            </p:extLst>
          </p:nvPr>
        </p:nvGraphicFramePr>
        <p:xfrm>
          <a:off x="6328063" y="2169968"/>
          <a:ext cx="2313709" cy="26522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3709">
                  <a:extLst>
                    <a:ext uri="{9D8B030D-6E8A-4147-A177-3AD203B41FA5}">
                      <a16:colId xmlns:a16="http://schemas.microsoft.com/office/drawing/2014/main" val="2874189141"/>
                    </a:ext>
                  </a:extLst>
                </a:gridCol>
              </a:tblGrid>
              <a:tr h="140965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dataflow equations</a:t>
                      </a:r>
                    </a:p>
                  </a:txBody>
                  <a:tcPr marT="0" marB="0" anchorCtr="1"/>
                </a:tc>
                <a:extLst>
                  <a:ext uri="{0D108BD9-81ED-4DB2-BD59-A6C34878D82A}">
                    <a16:rowId xmlns:a16="http://schemas.microsoft.com/office/drawing/2014/main" val="3483619174"/>
                  </a:ext>
                </a:extLst>
              </a:tr>
              <a:tr h="67458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out[B] = </a:t>
                      </a:r>
                      <a:r>
                        <a:rPr lang="en-US" sz="2400" i="1" dirty="0" err="1">
                          <a:solidFill>
                            <a:srgbClr val="0000FF"/>
                          </a:solidFill>
                        </a:rPr>
                        <a:t>f</a:t>
                      </a:r>
                      <a:r>
                        <a:rPr lang="en-US" sz="2400" baseline="-25000" dirty="0" err="1">
                          <a:solidFill>
                            <a:srgbClr val="0000FF"/>
                          </a:solidFill>
                        </a:rPr>
                        <a:t>B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 (in[B])</a:t>
                      </a:r>
                    </a:p>
                  </a:txBody>
                  <a:tcPr marT="0" marB="0" anchor="ctr" anchorCtr="1"/>
                </a:tc>
                <a:extLst>
                  <a:ext uri="{0D108BD9-81ED-4DB2-BD59-A6C34878D82A}">
                    <a16:rowId xmlns:a16="http://schemas.microsoft.com/office/drawing/2014/main" val="287055644"/>
                  </a:ext>
                </a:extLst>
              </a:tr>
              <a:tr h="56803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in[B] = </a:t>
                      </a:r>
                      <a:r>
                        <a:rPr lang="en-US" sz="2400" i="1" dirty="0" err="1">
                          <a:solidFill>
                            <a:srgbClr val="0000FF"/>
                          </a:solidFill>
                        </a:rPr>
                        <a:t>f</a:t>
                      </a:r>
                      <a:r>
                        <a:rPr lang="en-US" sz="2400" baseline="-25000" dirty="0" err="1">
                          <a:solidFill>
                            <a:srgbClr val="0000FF"/>
                          </a:solidFill>
                        </a:rPr>
                        <a:t>B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2400" baseline="0" dirty="0">
                          <a:solidFill>
                            <a:srgbClr val="0000FF"/>
                          </a:solidFill>
                        </a:rPr>
                        <a:t>out[B])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T="0" marB="0" anchor="ctr" anchorCtr="1"/>
                </a:tc>
                <a:extLst>
                  <a:ext uri="{0D108BD9-81ED-4DB2-BD59-A6C34878D82A}">
                    <a16:rowId xmlns:a16="http://schemas.microsoft.com/office/drawing/2014/main" val="29268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98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14783"/>
            <a:ext cx="4836013" cy="45621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Analysis: reaching definitions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are the transfer functions for each of the blocks B0, B1, and B2?</a:t>
            </a:r>
          </a:p>
          <a:p>
            <a:r>
              <a:rPr lang="en-US" dirty="0"/>
              <a:t>How are these transfer functions affected if we add an edge B0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>
                <a:sym typeface="Wingdings" panose="05000000000000000000" pitchFamily="2" charset="2"/>
              </a:rPr>
              <a:t> B2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125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</a:t>
            </a:r>
          </a:p>
        </p:txBody>
      </p:sp>
      <p:sp>
        <p:nvSpPr>
          <p:cNvPr id="2" name="Rectangle 1"/>
          <p:cNvSpPr/>
          <p:nvPr/>
        </p:nvSpPr>
        <p:spPr>
          <a:xfrm>
            <a:off x="6394360" y="1642056"/>
            <a:ext cx="1191295" cy="9079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/>
              <a:t>x = 1</a:t>
            </a:r>
          </a:p>
          <a:p>
            <a:r>
              <a:rPr lang="en-US" dirty="0"/>
              <a:t>y = 2</a:t>
            </a:r>
          </a:p>
          <a:p>
            <a:r>
              <a:rPr lang="en-US" dirty="0"/>
              <a:t>z = x + y</a:t>
            </a:r>
          </a:p>
        </p:txBody>
      </p:sp>
      <p:sp>
        <p:nvSpPr>
          <p:cNvPr id="6" name="Rectangle 5"/>
          <p:cNvSpPr/>
          <p:nvPr/>
        </p:nvSpPr>
        <p:spPr>
          <a:xfrm>
            <a:off x="6394359" y="3126816"/>
            <a:ext cx="1191295" cy="9677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/>
              <a:t>y = 2 * z</a:t>
            </a:r>
          </a:p>
          <a:p>
            <a:r>
              <a:rPr lang="en-US" dirty="0"/>
              <a:t>x = y – z</a:t>
            </a:r>
          </a:p>
          <a:p>
            <a:r>
              <a:rPr lang="en-US" dirty="0"/>
              <a:t>z = z – 1</a:t>
            </a:r>
          </a:p>
        </p:txBody>
      </p:sp>
      <p:sp>
        <p:nvSpPr>
          <p:cNvPr id="7" name="Rectangle 6"/>
          <p:cNvSpPr/>
          <p:nvPr/>
        </p:nvSpPr>
        <p:spPr>
          <a:xfrm>
            <a:off x="6394359" y="4671366"/>
            <a:ext cx="1191295" cy="654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/>
              <a:t>x = y + x</a:t>
            </a:r>
          </a:p>
          <a:p>
            <a:r>
              <a:rPr lang="en-US" dirty="0"/>
              <a:t>y = z – y</a:t>
            </a:r>
          </a:p>
        </p:txBody>
      </p:sp>
      <p:sp>
        <p:nvSpPr>
          <p:cNvPr id="12" name="Freeform 11"/>
          <p:cNvSpPr/>
          <p:nvPr/>
        </p:nvSpPr>
        <p:spPr>
          <a:xfrm>
            <a:off x="7218608" y="2908780"/>
            <a:ext cx="734923" cy="1425490"/>
          </a:xfrm>
          <a:custGeom>
            <a:avLst/>
            <a:gdLst>
              <a:gd name="connsiteX0" fmla="*/ 0 w 734923"/>
              <a:gd name="connsiteY0" fmla="*/ 1199581 h 1425490"/>
              <a:gd name="connsiteX1" fmla="*/ 405685 w 734923"/>
              <a:gd name="connsiteY1" fmla="*/ 1418521 h 1425490"/>
              <a:gd name="connsiteX2" fmla="*/ 708338 w 734923"/>
              <a:gd name="connsiteY2" fmla="*/ 967761 h 1425490"/>
              <a:gd name="connsiteX3" fmla="*/ 689020 w 734923"/>
              <a:gd name="connsiteY3" fmla="*/ 446166 h 1425490"/>
              <a:gd name="connsiteX4" fmla="*/ 437882 w 734923"/>
              <a:gd name="connsiteY4" fmla="*/ 8285 h 1425490"/>
              <a:gd name="connsiteX5" fmla="*/ 6440 w 734923"/>
              <a:gd name="connsiteY5" fmla="*/ 201468 h 142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923" h="1425490">
                <a:moveTo>
                  <a:pt x="0" y="1199581"/>
                </a:moveTo>
                <a:cubicBezTo>
                  <a:pt x="143814" y="1328369"/>
                  <a:pt x="287629" y="1457158"/>
                  <a:pt x="405685" y="1418521"/>
                </a:cubicBezTo>
                <a:cubicBezTo>
                  <a:pt x="523741" y="1379884"/>
                  <a:pt x="661116" y="1129820"/>
                  <a:pt x="708338" y="967761"/>
                </a:cubicBezTo>
                <a:cubicBezTo>
                  <a:pt x="755560" y="805702"/>
                  <a:pt x="734096" y="606079"/>
                  <a:pt x="689020" y="446166"/>
                </a:cubicBezTo>
                <a:cubicBezTo>
                  <a:pt x="643944" y="286253"/>
                  <a:pt x="551645" y="49068"/>
                  <a:pt x="437882" y="8285"/>
                </a:cubicBezTo>
                <a:cubicBezTo>
                  <a:pt x="324119" y="-32498"/>
                  <a:pt x="165279" y="84485"/>
                  <a:pt x="6440" y="201468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2" idx="2"/>
            <a:endCxn id="6" idx="0"/>
          </p:cNvCxnSpPr>
          <p:nvPr/>
        </p:nvCxnSpPr>
        <p:spPr>
          <a:xfrm flipH="1">
            <a:off x="6990007" y="2550016"/>
            <a:ext cx="1" cy="5768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>
            <a:off x="6990007" y="4094565"/>
            <a:ext cx="0" cy="57680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990006" y="1217365"/>
            <a:ext cx="0" cy="39741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67639" y="153385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67639" y="303209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67639" y="462905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</p:spTree>
    <p:extLst>
      <p:ext uri="{BB962C8B-B14F-4D97-AF65-F5344CB8AC3E}">
        <p14:creationId xmlns:p14="http://schemas.microsoft.com/office/powerpoint/2010/main" val="228530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14783"/>
            <a:ext cx="4836013" cy="4562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Analysis: reaching definitions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are the transfer functions for each of the blocks B0, B1, and B2?</a:t>
            </a:r>
          </a:p>
          <a:p>
            <a:r>
              <a:rPr lang="en-US" dirty="0"/>
              <a:t>How are these transfer functions affected if we add an edge B0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>
                <a:sym typeface="Wingdings" panose="05000000000000000000" pitchFamily="2" charset="2"/>
              </a:rPr>
              <a:t> B2 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125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</a:t>
            </a:r>
          </a:p>
        </p:txBody>
      </p:sp>
      <p:sp>
        <p:nvSpPr>
          <p:cNvPr id="2" name="Rectangle 1"/>
          <p:cNvSpPr/>
          <p:nvPr/>
        </p:nvSpPr>
        <p:spPr>
          <a:xfrm>
            <a:off x="6394360" y="1642056"/>
            <a:ext cx="1191295" cy="9079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/>
              <a:t>x = 1</a:t>
            </a:r>
          </a:p>
          <a:p>
            <a:r>
              <a:rPr lang="en-US" dirty="0"/>
              <a:t>y = 2</a:t>
            </a:r>
          </a:p>
          <a:p>
            <a:r>
              <a:rPr lang="en-US" dirty="0"/>
              <a:t>z = x + y</a:t>
            </a:r>
          </a:p>
        </p:txBody>
      </p:sp>
      <p:sp>
        <p:nvSpPr>
          <p:cNvPr id="6" name="Rectangle 5"/>
          <p:cNvSpPr/>
          <p:nvPr/>
        </p:nvSpPr>
        <p:spPr>
          <a:xfrm>
            <a:off x="6394359" y="3126816"/>
            <a:ext cx="1191295" cy="9677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/>
              <a:t>y = 2 * z</a:t>
            </a:r>
          </a:p>
          <a:p>
            <a:r>
              <a:rPr lang="en-US" dirty="0"/>
              <a:t>x = y – z</a:t>
            </a:r>
          </a:p>
          <a:p>
            <a:r>
              <a:rPr lang="en-US" dirty="0"/>
              <a:t>z = z – 1</a:t>
            </a:r>
          </a:p>
        </p:txBody>
      </p:sp>
      <p:sp>
        <p:nvSpPr>
          <p:cNvPr id="7" name="Rectangle 6"/>
          <p:cNvSpPr/>
          <p:nvPr/>
        </p:nvSpPr>
        <p:spPr>
          <a:xfrm>
            <a:off x="6394359" y="4671366"/>
            <a:ext cx="1191295" cy="654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/>
              <a:t>x = y + x</a:t>
            </a:r>
          </a:p>
          <a:p>
            <a:r>
              <a:rPr lang="en-US" dirty="0"/>
              <a:t>y = z – y</a:t>
            </a:r>
          </a:p>
        </p:txBody>
      </p:sp>
      <p:sp>
        <p:nvSpPr>
          <p:cNvPr id="12" name="Freeform 11"/>
          <p:cNvSpPr/>
          <p:nvPr/>
        </p:nvSpPr>
        <p:spPr>
          <a:xfrm>
            <a:off x="7218608" y="2908780"/>
            <a:ext cx="734923" cy="1425490"/>
          </a:xfrm>
          <a:custGeom>
            <a:avLst/>
            <a:gdLst>
              <a:gd name="connsiteX0" fmla="*/ 0 w 734923"/>
              <a:gd name="connsiteY0" fmla="*/ 1199581 h 1425490"/>
              <a:gd name="connsiteX1" fmla="*/ 405685 w 734923"/>
              <a:gd name="connsiteY1" fmla="*/ 1418521 h 1425490"/>
              <a:gd name="connsiteX2" fmla="*/ 708338 w 734923"/>
              <a:gd name="connsiteY2" fmla="*/ 967761 h 1425490"/>
              <a:gd name="connsiteX3" fmla="*/ 689020 w 734923"/>
              <a:gd name="connsiteY3" fmla="*/ 446166 h 1425490"/>
              <a:gd name="connsiteX4" fmla="*/ 437882 w 734923"/>
              <a:gd name="connsiteY4" fmla="*/ 8285 h 1425490"/>
              <a:gd name="connsiteX5" fmla="*/ 6440 w 734923"/>
              <a:gd name="connsiteY5" fmla="*/ 201468 h 142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923" h="1425490">
                <a:moveTo>
                  <a:pt x="0" y="1199581"/>
                </a:moveTo>
                <a:cubicBezTo>
                  <a:pt x="143814" y="1328369"/>
                  <a:pt x="287629" y="1457158"/>
                  <a:pt x="405685" y="1418521"/>
                </a:cubicBezTo>
                <a:cubicBezTo>
                  <a:pt x="523741" y="1379884"/>
                  <a:pt x="661116" y="1129820"/>
                  <a:pt x="708338" y="967761"/>
                </a:cubicBezTo>
                <a:cubicBezTo>
                  <a:pt x="755560" y="805702"/>
                  <a:pt x="734096" y="606079"/>
                  <a:pt x="689020" y="446166"/>
                </a:cubicBezTo>
                <a:cubicBezTo>
                  <a:pt x="643944" y="286253"/>
                  <a:pt x="551645" y="49068"/>
                  <a:pt x="437882" y="8285"/>
                </a:cubicBezTo>
                <a:cubicBezTo>
                  <a:pt x="324119" y="-32498"/>
                  <a:pt x="165279" y="84485"/>
                  <a:pt x="6440" y="201468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2" idx="2"/>
            <a:endCxn id="6" idx="0"/>
          </p:cNvCxnSpPr>
          <p:nvPr/>
        </p:nvCxnSpPr>
        <p:spPr>
          <a:xfrm flipH="1">
            <a:off x="6990007" y="2550016"/>
            <a:ext cx="1" cy="5768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>
            <a:off x="6990007" y="4094565"/>
            <a:ext cx="0" cy="57680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990006" y="1217365"/>
            <a:ext cx="0" cy="39741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67639" y="153385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67639" y="303209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67639" y="462905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504AEB-DC87-4ADB-9473-D337ED3DA430}"/>
              </a:ext>
            </a:extLst>
          </p:cNvPr>
          <p:cNvSpPr/>
          <p:nvPr/>
        </p:nvSpPr>
        <p:spPr>
          <a:xfrm>
            <a:off x="1028108" y="5609133"/>
            <a:ext cx="65179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/>
              <a:t>B0: out[B0] = (in[B] - #4, #5, #6, #7, #8}) U {#1, #2, #3} </a:t>
            </a:r>
          </a:p>
        </p:txBody>
      </p:sp>
    </p:spTree>
    <p:extLst>
      <p:ext uri="{BB962C8B-B14F-4D97-AF65-F5344CB8AC3E}">
        <p14:creationId xmlns:p14="http://schemas.microsoft.com/office/powerpoint/2010/main" val="134573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14783"/>
            <a:ext cx="4445627" cy="45621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Analysis: variable liveness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are the transfer functions for each of the blocks B0, B1, and B2?</a:t>
            </a:r>
          </a:p>
          <a:p>
            <a:r>
              <a:rPr lang="en-US" dirty="0"/>
              <a:t>How are these transfer functions affected if x is also live at the end of B2?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125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</a:t>
            </a:r>
          </a:p>
        </p:txBody>
      </p:sp>
      <p:sp>
        <p:nvSpPr>
          <p:cNvPr id="2" name="Rectangle 1"/>
          <p:cNvSpPr/>
          <p:nvPr/>
        </p:nvSpPr>
        <p:spPr>
          <a:xfrm>
            <a:off x="6394360" y="1642056"/>
            <a:ext cx="1191295" cy="9079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/>
              <a:t>x = 1</a:t>
            </a:r>
          </a:p>
          <a:p>
            <a:r>
              <a:rPr lang="en-US" dirty="0"/>
              <a:t>y = 2</a:t>
            </a:r>
          </a:p>
          <a:p>
            <a:r>
              <a:rPr lang="en-US" dirty="0"/>
              <a:t>z = x + y</a:t>
            </a:r>
          </a:p>
        </p:txBody>
      </p:sp>
      <p:sp>
        <p:nvSpPr>
          <p:cNvPr id="6" name="Rectangle 5"/>
          <p:cNvSpPr/>
          <p:nvPr/>
        </p:nvSpPr>
        <p:spPr>
          <a:xfrm>
            <a:off x="6394359" y="3126816"/>
            <a:ext cx="1191295" cy="9677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/>
              <a:t>y = 2 * z</a:t>
            </a:r>
          </a:p>
          <a:p>
            <a:r>
              <a:rPr lang="en-US" dirty="0"/>
              <a:t>x = y – z</a:t>
            </a:r>
          </a:p>
          <a:p>
            <a:r>
              <a:rPr lang="en-US" dirty="0"/>
              <a:t>z = z – 1</a:t>
            </a:r>
          </a:p>
        </p:txBody>
      </p:sp>
      <p:sp>
        <p:nvSpPr>
          <p:cNvPr id="7" name="Rectangle 6"/>
          <p:cNvSpPr/>
          <p:nvPr/>
        </p:nvSpPr>
        <p:spPr>
          <a:xfrm>
            <a:off x="6394359" y="4671366"/>
            <a:ext cx="1191295" cy="654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/>
              <a:t>x = y + x</a:t>
            </a:r>
          </a:p>
          <a:p>
            <a:r>
              <a:rPr lang="en-US" dirty="0"/>
              <a:t>y = z – y</a:t>
            </a:r>
          </a:p>
        </p:txBody>
      </p:sp>
      <p:sp>
        <p:nvSpPr>
          <p:cNvPr id="12" name="Freeform 11"/>
          <p:cNvSpPr/>
          <p:nvPr/>
        </p:nvSpPr>
        <p:spPr>
          <a:xfrm>
            <a:off x="7218608" y="2908780"/>
            <a:ext cx="734923" cy="1425490"/>
          </a:xfrm>
          <a:custGeom>
            <a:avLst/>
            <a:gdLst>
              <a:gd name="connsiteX0" fmla="*/ 0 w 734923"/>
              <a:gd name="connsiteY0" fmla="*/ 1199581 h 1425490"/>
              <a:gd name="connsiteX1" fmla="*/ 405685 w 734923"/>
              <a:gd name="connsiteY1" fmla="*/ 1418521 h 1425490"/>
              <a:gd name="connsiteX2" fmla="*/ 708338 w 734923"/>
              <a:gd name="connsiteY2" fmla="*/ 967761 h 1425490"/>
              <a:gd name="connsiteX3" fmla="*/ 689020 w 734923"/>
              <a:gd name="connsiteY3" fmla="*/ 446166 h 1425490"/>
              <a:gd name="connsiteX4" fmla="*/ 437882 w 734923"/>
              <a:gd name="connsiteY4" fmla="*/ 8285 h 1425490"/>
              <a:gd name="connsiteX5" fmla="*/ 6440 w 734923"/>
              <a:gd name="connsiteY5" fmla="*/ 201468 h 142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923" h="1425490">
                <a:moveTo>
                  <a:pt x="0" y="1199581"/>
                </a:moveTo>
                <a:cubicBezTo>
                  <a:pt x="143814" y="1328369"/>
                  <a:pt x="287629" y="1457158"/>
                  <a:pt x="405685" y="1418521"/>
                </a:cubicBezTo>
                <a:cubicBezTo>
                  <a:pt x="523741" y="1379884"/>
                  <a:pt x="661116" y="1129820"/>
                  <a:pt x="708338" y="967761"/>
                </a:cubicBezTo>
                <a:cubicBezTo>
                  <a:pt x="755560" y="805702"/>
                  <a:pt x="734096" y="606079"/>
                  <a:pt x="689020" y="446166"/>
                </a:cubicBezTo>
                <a:cubicBezTo>
                  <a:pt x="643944" y="286253"/>
                  <a:pt x="551645" y="49068"/>
                  <a:pt x="437882" y="8285"/>
                </a:cubicBezTo>
                <a:cubicBezTo>
                  <a:pt x="324119" y="-32498"/>
                  <a:pt x="165279" y="84485"/>
                  <a:pt x="6440" y="201468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2" idx="2"/>
            <a:endCxn id="6" idx="0"/>
          </p:cNvCxnSpPr>
          <p:nvPr/>
        </p:nvCxnSpPr>
        <p:spPr>
          <a:xfrm flipH="1">
            <a:off x="6990007" y="2550016"/>
            <a:ext cx="1" cy="5768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>
            <a:off x="6990007" y="4094565"/>
            <a:ext cx="0" cy="57680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990006" y="1217365"/>
            <a:ext cx="0" cy="39741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67639" y="153385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67639" y="303209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67639" y="462905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36918" y="5325414"/>
            <a:ext cx="119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  </a:t>
            </a:r>
            <a:r>
              <a:rPr lang="en-US" dirty="0"/>
              <a:t>y is live</a:t>
            </a:r>
          </a:p>
        </p:txBody>
      </p:sp>
    </p:spTree>
    <p:extLst>
      <p:ext uri="{BB962C8B-B14F-4D97-AF65-F5344CB8AC3E}">
        <p14:creationId xmlns:p14="http://schemas.microsoft.com/office/powerpoint/2010/main" val="214159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functions: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91440">
            <a:normAutofit/>
          </a:bodyPr>
          <a:lstStyle/>
          <a:p>
            <a:pPr marL="0" indent="0">
              <a:buNone/>
            </a:pPr>
            <a:r>
              <a:rPr lang="en-US" dirty="0"/>
              <a:t>		f(x) = C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ea typeface="Cambria Math" panose="02040503050406030204" pitchFamily="18" charset="0"/>
              </a:rPr>
              <a:t>⋃ (x ‒ C</a:t>
            </a:r>
            <a:r>
              <a:rPr lang="en-US" baseline="-25000" dirty="0">
                <a:ea typeface="Cambria Math" panose="02040503050406030204" pitchFamily="18" charset="0"/>
              </a:rPr>
              <a:t>2</a:t>
            </a:r>
            <a:r>
              <a:rPr lang="en-US" dirty="0">
                <a:ea typeface="Cambria Math" panose="02040503050406030204" pitchFamily="18" charset="0"/>
              </a:rPr>
              <a:t>)</a:t>
            </a:r>
          </a:p>
          <a:p>
            <a:r>
              <a:rPr lang="en-US" dirty="0">
                <a:ea typeface="Cambria Math" panose="02040503050406030204" pitchFamily="18" charset="0"/>
              </a:rPr>
              <a:t>Monotone: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ea typeface="Cambria Math" panose="02040503050406030204" pitchFamily="18" charset="0"/>
              </a:rPr>
              <a:t>x</a:t>
            </a:r>
            <a:r>
              <a:rPr lang="en-US" baseline="-25000" dirty="0">
                <a:ea typeface="Cambria Math" panose="02040503050406030204" pitchFamily="18" charset="0"/>
              </a:rPr>
              <a:t>1</a:t>
            </a:r>
            <a:r>
              <a:rPr lang="en-US" dirty="0">
                <a:ea typeface="Cambria Math" panose="02040503050406030204" pitchFamily="18" charset="0"/>
              </a:rPr>
              <a:t> ⊆ x</a:t>
            </a:r>
            <a:r>
              <a:rPr lang="en-US" baseline="-25000" dirty="0">
                <a:ea typeface="Cambria Math" panose="02040503050406030204" pitchFamily="18" charset="0"/>
              </a:rPr>
              <a:t>2</a:t>
            </a:r>
            <a:r>
              <a:rPr lang="en-US" dirty="0"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 f(x</a:t>
            </a:r>
            <a:r>
              <a:rPr lang="en-US" baseline="-25000" dirty="0">
                <a:ea typeface="Cambria Math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) </a:t>
            </a:r>
            <a:r>
              <a:rPr lang="en-US" dirty="0">
                <a:ea typeface="Cambria Math" panose="02040503050406030204" pitchFamily="18" charset="0"/>
              </a:rPr>
              <a:t>⊆ f(x</a:t>
            </a:r>
            <a:r>
              <a:rPr lang="en-US" baseline="-25000" dirty="0">
                <a:ea typeface="Cambria Math" panose="02040503050406030204" pitchFamily="18" charset="0"/>
              </a:rPr>
              <a:t>2</a:t>
            </a:r>
            <a:r>
              <a:rPr lang="en-US" dirty="0">
                <a:ea typeface="Cambria Math" panose="02040503050406030204" pitchFamily="18" charset="0"/>
              </a:rPr>
              <a:t>)</a:t>
            </a:r>
          </a:p>
          <a:p>
            <a:r>
              <a:rPr lang="en-US" dirty="0">
                <a:ea typeface="Cambria Math" panose="02040503050406030204" pitchFamily="18" charset="0"/>
              </a:rPr>
              <a:t>Closed under composition:</a:t>
            </a:r>
          </a:p>
          <a:p>
            <a:pPr lvl="1"/>
            <a:r>
              <a:rPr lang="en-US" dirty="0">
                <a:ea typeface="Cambria Math" panose="02040503050406030204" pitchFamily="18" charset="0"/>
              </a:rPr>
              <a:t>suppose </a:t>
            </a:r>
            <a:r>
              <a:rPr lang="en-US" dirty="0"/>
              <a:t>f(x) = C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ea typeface="Cambria Math" panose="02040503050406030204" pitchFamily="18" charset="0"/>
              </a:rPr>
              <a:t>⋃ (x ‒ C</a:t>
            </a:r>
            <a:r>
              <a:rPr lang="en-US" baseline="-25000" dirty="0">
                <a:ea typeface="Cambria Math" panose="02040503050406030204" pitchFamily="18" charset="0"/>
              </a:rPr>
              <a:t>2</a:t>
            </a:r>
            <a:r>
              <a:rPr lang="en-US" dirty="0">
                <a:ea typeface="Cambria Math" panose="02040503050406030204" pitchFamily="18" charset="0"/>
              </a:rPr>
              <a:t>), </a:t>
            </a:r>
            <a:r>
              <a:rPr lang="en-US" dirty="0"/>
              <a:t>g(x) = D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ea typeface="Cambria Math" panose="02040503050406030204" pitchFamily="18" charset="0"/>
              </a:rPr>
              <a:t>⋃ (x ‒ D</a:t>
            </a:r>
            <a:r>
              <a:rPr lang="en-US" baseline="-25000" dirty="0">
                <a:ea typeface="Cambria Math" panose="02040503050406030204" pitchFamily="18" charset="0"/>
              </a:rPr>
              <a:t>2</a:t>
            </a:r>
            <a:r>
              <a:rPr lang="en-US" dirty="0">
                <a:ea typeface="Cambria Math" panose="02040503050406030204" pitchFamily="18" charset="0"/>
              </a:rPr>
              <a:t>)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ea typeface="Cambria Math" panose="02040503050406030204" pitchFamily="18" charset="0"/>
              </a:rPr>
              <a:t>(f 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∘ g)(x) = f(g(x)) = (</a:t>
            </a:r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ea typeface="Cambria Math" panose="02040503050406030204" pitchFamily="18" charset="0"/>
              </a:rPr>
              <a:t>⋃ </a:t>
            </a:r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/>
              <a:t>)</a:t>
            </a:r>
            <a:r>
              <a:rPr lang="en-US" dirty="0">
                <a:ea typeface="Cambria Math" panose="02040503050406030204" pitchFamily="18" charset="0"/>
              </a:rPr>
              <a:t> ⋃ (x ‒ (C</a:t>
            </a:r>
            <a:r>
              <a:rPr lang="en-US" baseline="-25000" dirty="0">
                <a:ea typeface="Cambria Math" panose="02040503050406030204" pitchFamily="18" charset="0"/>
              </a:rPr>
              <a:t>2</a:t>
            </a:r>
            <a:r>
              <a:rPr lang="en-US" dirty="0">
                <a:ea typeface="Cambria Math" panose="02040503050406030204" pitchFamily="18" charset="0"/>
              </a:rPr>
              <a:t> ⋃ D</a:t>
            </a:r>
            <a:r>
              <a:rPr lang="en-US" baseline="-25000" dirty="0">
                <a:ea typeface="Cambria Math" panose="02040503050406030204" pitchFamily="18" charset="0"/>
              </a:rPr>
              <a:t>2</a:t>
            </a:r>
            <a:r>
              <a:rPr lang="en-US" dirty="0">
                <a:ea typeface="Cambria Math" panose="02040503050406030204" pitchFamily="18" charset="0"/>
              </a:rPr>
              <a:t>))</a:t>
            </a:r>
          </a:p>
          <a:p>
            <a:r>
              <a:rPr lang="en-US" dirty="0">
                <a:ea typeface="Cambria Math" panose="02040503050406030204" pitchFamily="18" charset="0"/>
              </a:rPr>
              <a:t>Can be identity:</a:t>
            </a:r>
          </a:p>
          <a:p>
            <a:pPr lvl="1"/>
            <a:r>
              <a:rPr lang="en-US" dirty="0">
                <a:ea typeface="Cambria Math" panose="02040503050406030204" pitchFamily="18" charset="0"/>
              </a:rPr>
              <a:t>C</a:t>
            </a:r>
            <a:r>
              <a:rPr lang="en-US" baseline="-25000" dirty="0">
                <a:ea typeface="Cambria Math" panose="02040503050406030204" pitchFamily="18" charset="0"/>
              </a:rPr>
              <a:t>1</a:t>
            </a:r>
            <a:r>
              <a:rPr lang="en-US" dirty="0">
                <a:ea typeface="Cambria Math" panose="02040503050406030204" pitchFamily="18" charset="0"/>
              </a:rPr>
              <a:t> = 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, C</a:t>
            </a:r>
            <a:r>
              <a:rPr lang="en-US" baseline="-25000" dirty="0">
                <a:ea typeface="Cambria Math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 =   f(x) = x</a:t>
            </a:r>
          </a:p>
          <a:p>
            <a:pPr lvl="1"/>
            <a:endParaRPr lang="en-US" dirty="0">
              <a:ea typeface="Cambria Math" panose="02040503050406030204" pitchFamily="18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95310" y="3353524"/>
            <a:ext cx="360218" cy="4364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6" name="Rectangle 5"/>
          <p:cNvSpPr/>
          <p:nvPr/>
        </p:nvSpPr>
        <p:spPr>
          <a:xfrm>
            <a:off x="7495310" y="3969330"/>
            <a:ext cx="360218" cy="4364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7675419" y="3789942"/>
            <a:ext cx="0" cy="1793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>
            <a:off x="7957912" y="3353524"/>
            <a:ext cx="195487" cy="1052224"/>
          </a:xfrm>
          <a:prstGeom prst="rightBrace">
            <a:avLst>
              <a:gd name="adj1" fmla="val 3313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149594" y="369497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Cambria Math" panose="02040503050406030204" pitchFamily="18" charset="0"/>
              </a:rPr>
              <a:t>f 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∘ 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800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Axioms for transfer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The set of transfer functions </a:t>
            </a:r>
            <a:r>
              <a:rPr lang="en-US" b="1" dirty="0"/>
              <a:t>F</a:t>
            </a:r>
            <a:r>
              <a:rPr lang="en-US" dirty="0"/>
              <a:t> satisfies the axioms:</a:t>
            </a:r>
          </a:p>
          <a:p>
            <a:pPr lvl="1"/>
            <a:r>
              <a:rPr lang="en-US" sz="2800" dirty="0">
                <a:sym typeface="Symbol" panose="05050102010706020507" pitchFamily="18" charset="2"/>
              </a:rPr>
              <a:t>f  </a:t>
            </a:r>
            <a:r>
              <a:rPr lang="en-US" sz="2800" b="1" dirty="0">
                <a:sym typeface="Symbol" panose="05050102010706020507" pitchFamily="18" charset="2"/>
              </a:rPr>
              <a:t>F</a:t>
            </a:r>
            <a:r>
              <a:rPr lang="en-US" sz="2800" dirty="0">
                <a:sym typeface="Symbol" panose="05050102010706020507" pitchFamily="18" charset="2"/>
              </a:rPr>
              <a:t> : f is monotone</a:t>
            </a:r>
          </a:p>
          <a:p>
            <a:pPr lvl="1"/>
            <a:r>
              <a:rPr lang="en-US" sz="2800" dirty="0">
                <a:sym typeface="Symbol" panose="05050102010706020507" pitchFamily="18" charset="2"/>
              </a:rPr>
              <a:t>id  </a:t>
            </a:r>
            <a:r>
              <a:rPr lang="en-US" sz="2800" b="1" dirty="0">
                <a:sym typeface="Symbol" panose="05050102010706020507" pitchFamily="18" charset="2"/>
              </a:rPr>
              <a:t>F</a:t>
            </a:r>
          </a:p>
          <a:p>
            <a:pPr lvl="1"/>
            <a:r>
              <a:rPr lang="en-US" sz="2800" b="1" dirty="0">
                <a:sym typeface="Symbol" panose="05050102010706020507" pitchFamily="18" charset="2"/>
              </a:rPr>
              <a:t>F</a:t>
            </a:r>
            <a:r>
              <a:rPr lang="en-US" sz="2800" dirty="0">
                <a:sym typeface="Symbol" panose="05050102010706020507" pitchFamily="18" charset="2"/>
              </a:rPr>
              <a:t> is closed under composition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94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Dataflow analysis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dataflow analysis framework consists of:</a:t>
            </a:r>
          </a:p>
          <a:p>
            <a:r>
              <a:rPr lang="en-US" dirty="0">
                <a:ea typeface="Cambria Math" panose="02040503050406030204" pitchFamily="18" charset="0"/>
              </a:rPr>
              <a:t>a control flow graph G = (V, E)</a:t>
            </a:r>
          </a:p>
          <a:p>
            <a:r>
              <a:rPr lang="en-US" dirty="0">
                <a:ea typeface="Cambria Math" panose="02040503050406030204" pitchFamily="18" charset="0"/>
              </a:rPr>
              <a:t>a complete lattice </a:t>
            </a:r>
            <a:r>
              <a:rPr lang="en-US" b="1" dirty="0">
                <a:ea typeface="Cambria Math" panose="02040503050406030204" pitchFamily="18" charset="0"/>
              </a:rPr>
              <a:t>L</a:t>
            </a:r>
            <a:r>
              <a:rPr lang="en-US" dirty="0">
                <a:ea typeface="Cambria Math" panose="02040503050406030204" pitchFamily="18" charset="0"/>
              </a:rPr>
              <a:t> with meet operation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⊓</a:t>
            </a:r>
          </a:p>
          <a:p>
            <a:pPr lvl="1"/>
            <a:r>
              <a:rPr lang="en-US" dirty="0">
                <a:ea typeface="Cambria Math" panose="02040503050406030204" pitchFamily="18" charset="0"/>
              </a:rPr>
              <a:t> the </a:t>
            </a:r>
            <a:r>
              <a:rPr lang="en-US" i="1" dirty="0">
                <a:ea typeface="Cambria Math" panose="02040503050406030204" pitchFamily="18" charset="0"/>
              </a:rPr>
              <a:t>domain</a:t>
            </a:r>
            <a:r>
              <a:rPr lang="en-US" dirty="0">
                <a:ea typeface="Cambria Math" panose="02040503050406030204" pitchFamily="18" charset="0"/>
              </a:rPr>
              <a:t> of dataflow facts</a:t>
            </a:r>
          </a:p>
          <a:p>
            <a:r>
              <a:rPr lang="en-US" dirty="0">
                <a:ea typeface="Cambria Math" panose="02040503050406030204" pitchFamily="18" charset="0"/>
              </a:rPr>
              <a:t>a transfer function F that associates each node b 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 V with a monotone function</a:t>
            </a:r>
            <a:endParaRPr lang="en-US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ea typeface="Cambria Math" panose="02040503050406030204" pitchFamily="18" charset="0"/>
              </a:rPr>
              <a:t>	</a:t>
            </a:r>
            <a:r>
              <a:rPr lang="en-US" i="1" dirty="0">
                <a:ea typeface="Cambria Math" panose="02040503050406030204" pitchFamily="18" charset="0"/>
              </a:rPr>
              <a:t>f</a:t>
            </a:r>
            <a:r>
              <a:rPr lang="en-US" baseline="-25000" dirty="0">
                <a:ea typeface="Cambria Math" panose="02040503050406030204" pitchFamily="18" charset="0"/>
              </a:rPr>
              <a:t>b</a:t>
            </a:r>
            <a:r>
              <a:rPr lang="en-US" dirty="0">
                <a:ea typeface="Cambria Math" panose="02040503050406030204" pitchFamily="18" charset="0"/>
              </a:rPr>
              <a:t> : </a:t>
            </a:r>
            <a:r>
              <a:rPr lang="en-US" b="1" dirty="0">
                <a:ea typeface="Cambria Math" panose="02040503050406030204" pitchFamily="18" charset="0"/>
              </a:rPr>
              <a:t>L</a:t>
            </a:r>
            <a:r>
              <a:rPr lang="en-US" dirty="0">
                <a:ea typeface="Cambria Math" panose="02040503050406030204" pitchFamily="18" charset="0"/>
              </a:rPr>
              <a:t>  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 </a:t>
            </a:r>
            <a:r>
              <a:rPr lang="en-US" b="1" dirty="0">
                <a:ea typeface="Cambria Math" panose="02040503050406030204" pitchFamily="18" charset="0"/>
                <a:sym typeface="Symbol" panose="05050102010706020507" pitchFamily="18" charset="2"/>
              </a:rPr>
              <a:t>L</a:t>
            </a:r>
          </a:p>
          <a:p>
            <a:r>
              <a:rPr lang="en-US" dirty="0"/>
              <a:t>an initial value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cap="small" baseline="-25000" dirty="0" err="1"/>
              <a:t>entry</a:t>
            </a:r>
            <a:r>
              <a:rPr lang="en-US" dirty="0"/>
              <a:t> (or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cap="small" baseline="-25000" dirty="0" err="1"/>
              <a:t>exit</a:t>
            </a:r>
            <a:r>
              <a:rPr lang="en-US" cap="small" dirty="0"/>
              <a:t>) </a:t>
            </a:r>
            <a:r>
              <a:rPr lang="en-US" dirty="0"/>
              <a:t>that gives the lattice value for the entry (or exit) blocks</a:t>
            </a:r>
            <a:endParaRPr lang="en-US" b="1" dirty="0">
              <a:ea typeface="Cambria Math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37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that: </a:t>
            </a:r>
          </a:p>
          <a:p>
            <a:pPr lvl="1"/>
            <a:r>
              <a:rPr lang="en-US" b="1" dirty="0"/>
              <a:t>L</a:t>
            </a:r>
            <a:r>
              <a:rPr lang="en-US" dirty="0"/>
              <a:t> is a complete lattice with ordering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⊑ </a:t>
            </a:r>
            <a:r>
              <a:rPr lang="en-US" dirty="0">
                <a:ea typeface="Cambria Math" panose="02040503050406030204" pitchFamily="18" charset="0"/>
              </a:rPr>
              <a:t>and </a:t>
            </a:r>
            <a:r>
              <a:rPr lang="en-US" dirty="0"/>
              <a:t>meet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⊓</a:t>
            </a:r>
          </a:p>
          <a:p>
            <a:pPr lvl="1"/>
            <a:r>
              <a:rPr lang="en-US" i="1" dirty="0">
                <a:ea typeface="Cambria Math" panose="02040503050406030204" pitchFamily="18" charset="0"/>
              </a:rPr>
              <a:t>f </a:t>
            </a:r>
            <a:r>
              <a:rPr lang="en-US" dirty="0">
                <a:ea typeface="Cambria Math" panose="02040503050406030204" pitchFamily="18" charset="0"/>
              </a:rPr>
              <a:t>: </a:t>
            </a:r>
            <a:r>
              <a:rPr lang="en-US" b="1" dirty="0">
                <a:ea typeface="Cambria Math" panose="02040503050406030204" pitchFamily="18" charset="0"/>
              </a:rPr>
              <a:t>L</a:t>
            </a:r>
            <a:r>
              <a:rPr lang="en-US" dirty="0"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 </a:t>
            </a:r>
            <a:r>
              <a:rPr lang="en-US" b="1" dirty="0">
                <a:ea typeface="Cambria Math" panose="02040503050406030204" pitchFamily="18" charset="0"/>
                <a:sym typeface="Symbol" panose="05050102010706020507" pitchFamily="18" charset="2"/>
              </a:rPr>
              <a:t>L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 is monotone w.r.t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⊑</a:t>
            </a:r>
            <a:endParaRPr lang="en-US" dirty="0">
              <a:ea typeface="Cambria Math" panose="02040503050406030204" pitchFamily="18" charset="0"/>
            </a:endParaRPr>
          </a:p>
          <a:p>
            <a:pPr lvl="1"/>
            <a:r>
              <a:rPr lang="en-US" i="1" dirty="0">
                <a:ea typeface="Cambria Math" panose="02040503050406030204" pitchFamily="18" charset="0"/>
              </a:rPr>
              <a:t>x</a:t>
            </a:r>
            <a:r>
              <a:rPr lang="en-US" dirty="0">
                <a:ea typeface="Cambria Math" panose="02040503050406030204" pitchFamily="18" charset="0"/>
              </a:rPr>
              <a:t>, </a:t>
            </a:r>
            <a:r>
              <a:rPr lang="en-US" i="1" dirty="0">
                <a:ea typeface="Cambria Math" panose="02040503050406030204" pitchFamily="18" charset="0"/>
              </a:rPr>
              <a:t>y</a:t>
            </a:r>
            <a:r>
              <a:rPr lang="en-US" dirty="0"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 </a:t>
            </a:r>
            <a:r>
              <a:rPr lang="en-US" b="1" dirty="0">
                <a:ea typeface="Cambria Math" panose="02040503050406030204" pitchFamily="18" charset="0"/>
                <a:sym typeface="Symbol" panose="05050102010706020507" pitchFamily="18" charset="2"/>
              </a:rPr>
              <a:t>L</a:t>
            </a:r>
            <a:endParaRPr lang="en-US" dirty="0">
              <a:ea typeface="Cambria Math" panose="02040503050406030204" pitchFamily="18" charset="0"/>
            </a:endParaRPr>
          </a:p>
          <a:p>
            <a:r>
              <a:rPr lang="en-US" dirty="0">
                <a:ea typeface="Cambria Math" panose="02040503050406030204" pitchFamily="18" charset="0"/>
              </a:rPr>
              <a:t>What is the relationship (in terms of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⊑</a:t>
            </a:r>
            <a:r>
              <a:rPr lang="en-US" dirty="0">
                <a:ea typeface="Cambria Math" panose="02040503050406030204" pitchFamily="18" charset="0"/>
              </a:rPr>
              <a:t>) between: </a:t>
            </a:r>
          </a:p>
          <a:p>
            <a:pPr marL="0" indent="0" algn="ctr">
              <a:buNone/>
            </a:pPr>
            <a:r>
              <a:rPr lang="en-US" i="1" dirty="0">
                <a:ea typeface="Cambria Math" panose="02040503050406030204" pitchFamily="18" charset="0"/>
              </a:rPr>
              <a:t>f</a:t>
            </a:r>
            <a:r>
              <a:rPr lang="en-US" dirty="0">
                <a:ea typeface="Cambria Math" panose="02040503050406030204" pitchFamily="18" charset="0"/>
              </a:rPr>
              <a:t>(</a:t>
            </a:r>
            <a:r>
              <a:rPr lang="en-US" i="1" dirty="0">
                <a:ea typeface="Cambria Math" panose="02040503050406030204" pitchFamily="18" charset="0"/>
              </a:rPr>
              <a:t>x</a:t>
            </a:r>
            <a:r>
              <a:rPr lang="en-US" dirty="0">
                <a:ea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⊓</a:t>
            </a:r>
            <a:r>
              <a:rPr lang="en-US" dirty="0">
                <a:ea typeface="Cambria Math" panose="02040503050406030204" pitchFamily="18" charset="0"/>
              </a:rPr>
              <a:t> </a:t>
            </a:r>
            <a:r>
              <a:rPr lang="en-US" i="1" dirty="0">
                <a:ea typeface="Cambria Math" panose="02040503050406030204" pitchFamily="18" charset="0"/>
              </a:rPr>
              <a:t>y</a:t>
            </a:r>
            <a:r>
              <a:rPr lang="en-US" dirty="0">
                <a:ea typeface="Cambria Math" panose="02040503050406030204" pitchFamily="18" charset="0"/>
              </a:rPr>
              <a:t>)    and    </a:t>
            </a:r>
            <a:r>
              <a:rPr lang="en-US" i="1" dirty="0">
                <a:ea typeface="Cambria Math" panose="02040503050406030204" pitchFamily="18" charset="0"/>
              </a:rPr>
              <a:t>f</a:t>
            </a:r>
            <a:r>
              <a:rPr lang="en-US" dirty="0">
                <a:ea typeface="Cambria Math" panose="02040503050406030204" pitchFamily="18" charset="0"/>
              </a:rPr>
              <a:t>(</a:t>
            </a:r>
            <a:r>
              <a:rPr lang="en-US" i="1" dirty="0">
                <a:ea typeface="Cambria Math" panose="02040503050406030204" pitchFamily="18" charset="0"/>
              </a:rPr>
              <a:t>x</a:t>
            </a:r>
            <a:r>
              <a:rPr lang="en-US" dirty="0">
                <a:ea typeface="Cambria Math" panose="02040503050406030204" pitchFamily="18" charset="0"/>
              </a:rPr>
              <a:t>)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⊓</a:t>
            </a:r>
            <a:r>
              <a:rPr lang="en-US" dirty="0">
                <a:ea typeface="Cambria Math" panose="02040503050406030204" pitchFamily="18" charset="0"/>
              </a:rPr>
              <a:t> </a:t>
            </a:r>
            <a:r>
              <a:rPr lang="en-US" i="1" dirty="0">
                <a:ea typeface="Cambria Math" panose="02040503050406030204" pitchFamily="18" charset="0"/>
              </a:rPr>
              <a:t>f</a:t>
            </a:r>
            <a:r>
              <a:rPr lang="en-US" dirty="0">
                <a:ea typeface="Cambria Math" panose="02040503050406030204" pitchFamily="18" charset="0"/>
              </a:rPr>
              <a:t>(</a:t>
            </a:r>
            <a:r>
              <a:rPr lang="en-US" i="1" dirty="0">
                <a:ea typeface="Cambria Math" panose="02040503050406030204" pitchFamily="18" charset="0"/>
              </a:rPr>
              <a:t>y</a:t>
            </a:r>
            <a:r>
              <a:rPr lang="en-US" dirty="0">
                <a:ea typeface="Cambria Math" panose="02040503050406030204" pitchFamily="18" charset="0"/>
              </a:rPr>
              <a:t>) 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26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125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382786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“gen-kill analyses”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940349"/>
              </p:ext>
            </p:extLst>
          </p:nvPr>
        </p:nvGraphicFramePr>
        <p:xfrm>
          <a:off x="550808" y="1410881"/>
          <a:ext cx="8042385" cy="4853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6895">
                  <a:extLst>
                    <a:ext uri="{9D8B030D-6E8A-4147-A177-3AD203B41FA5}">
                      <a16:colId xmlns:a16="http://schemas.microsoft.com/office/drawing/2014/main" val="2196683330"/>
                    </a:ext>
                  </a:extLst>
                </a:gridCol>
                <a:gridCol w="3042745">
                  <a:extLst>
                    <a:ext uri="{9D8B030D-6E8A-4147-A177-3AD203B41FA5}">
                      <a16:colId xmlns:a16="http://schemas.microsoft.com/office/drawing/2014/main" val="1807496927"/>
                    </a:ext>
                  </a:extLst>
                </a:gridCol>
                <a:gridCol w="3042745">
                  <a:extLst>
                    <a:ext uri="{9D8B030D-6E8A-4147-A177-3AD203B41FA5}">
                      <a16:colId xmlns:a16="http://schemas.microsoft.com/office/drawing/2014/main" val="865033970"/>
                    </a:ext>
                  </a:extLst>
                </a:gridCol>
              </a:tblGrid>
              <a:tr h="656552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Available expressions</a:t>
                      </a:r>
                    </a:p>
                  </a:txBody>
                  <a:tcPr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Live variables</a:t>
                      </a:r>
                    </a:p>
                  </a:txBody>
                  <a:tcPr marR="0" anchor="ctr"/>
                </a:tc>
                <a:extLst>
                  <a:ext uri="{0D108BD9-81ED-4DB2-BD59-A6C34878D82A}">
                    <a16:rowId xmlns:a16="http://schemas.microsoft.com/office/drawing/2014/main" val="3304373200"/>
                  </a:ext>
                </a:extLst>
              </a:tr>
              <a:tr h="656552">
                <a:tc>
                  <a:txBody>
                    <a:bodyPr/>
                    <a:lstStyle/>
                    <a:p>
                      <a:r>
                        <a:rPr lang="en-US" dirty="0"/>
                        <a:t>Domain</a:t>
                      </a:r>
                    </a:p>
                  </a:txBody>
                  <a:tcPr marR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of expressions</a:t>
                      </a:r>
                    </a:p>
                  </a:txBody>
                  <a:tcPr marR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</a:t>
                      </a:r>
                      <a:r>
                        <a:rPr lang="en-US" baseline="0" dirty="0"/>
                        <a:t> of variables</a:t>
                      </a:r>
                      <a:endParaRPr lang="en-US" dirty="0"/>
                    </a:p>
                  </a:txBody>
                  <a:tcPr marR="0" anchor="ctr"/>
                </a:tc>
                <a:extLst>
                  <a:ext uri="{0D108BD9-81ED-4DB2-BD59-A6C34878D82A}">
                    <a16:rowId xmlns:a16="http://schemas.microsoft.com/office/drawing/2014/main" val="770060024"/>
                  </a:ext>
                </a:extLst>
              </a:tr>
              <a:tr h="656552">
                <a:tc>
                  <a:txBody>
                    <a:bodyPr/>
                    <a:lstStyle/>
                    <a:p>
                      <a:r>
                        <a:rPr lang="en-US" dirty="0"/>
                        <a:t>Direction</a:t>
                      </a:r>
                    </a:p>
                  </a:txBody>
                  <a:tcPr marR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forward:</a:t>
                      </a:r>
                    </a:p>
                    <a:p>
                      <a:r>
                        <a:rPr lang="en-US" dirty="0">
                          <a:latin typeface="+mn-lt"/>
                        </a:rPr>
                        <a:t> OUT[b]</a:t>
                      </a:r>
                      <a:r>
                        <a:rPr lang="en-US" baseline="0" dirty="0">
                          <a:latin typeface="+mn-lt"/>
                        </a:rPr>
                        <a:t> = f</a:t>
                      </a:r>
                      <a:r>
                        <a:rPr lang="en-US" baseline="-25000" dirty="0">
                          <a:latin typeface="+mn-lt"/>
                        </a:rPr>
                        <a:t>b</a:t>
                      </a:r>
                      <a:r>
                        <a:rPr lang="en-US" baseline="0" dirty="0">
                          <a:latin typeface="+mn-lt"/>
                        </a:rPr>
                        <a:t>(IN[b])</a:t>
                      </a:r>
                    </a:p>
                    <a:p>
                      <a:r>
                        <a:rPr lang="en-US" baseline="0" dirty="0">
                          <a:latin typeface="+mn-lt"/>
                        </a:rPr>
                        <a:t> IN[b] = </a:t>
                      </a:r>
                      <a:r>
                        <a:rPr lang="en-US" baseline="0" dirty="0">
                          <a:latin typeface="+mn-lt"/>
                          <a:ea typeface="Cambria Math" panose="02040503050406030204" pitchFamily="18" charset="0"/>
                        </a:rPr>
                        <a:t>⊓ {OUT[x]</a:t>
                      </a:r>
                      <a:r>
                        <a:rPr lang="en-US" sz="400" baseline="0" dirty="0">
                          <a:latin typeface="+mn-lt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baseline="0" dirty="0">
                          <a:latin typeface="+mn-lt"/>
                          <a:ea typeface="Cambria Math" panose="02040503050406030204" pitchFamily="18" charset="0"/>
                        </a:rPr>
                        <a:t>|</a:t>
                      </a:r>
                      <a:r>
                        <a:rPr lang="en-US" sz="400" baseline="0" dirty="0">
                          <a:latin typeface="+mn-lt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baseline="0" dirty="0">
                          <a:latin typeface="+mn-lt"/>
                          <a:ea typeface="Cambria Math" panose="02040503050406030204" pitchFamily="18" charset="0"/>
                        </a:rPr>
                        <a:t>x ∊ </a:t>
                      </a:r>
                      <a:r>
                        <a:rPr lang="en-US" baseline="0" dirty="0" err="1">
                          <a:latin typeface="+mn-lt"/>
                          <a:ea typeface="Cambria Math" panose="02040503050406030204" pitchFamily="18" charset="0"/>
                        </a:rPr>
                        <a:t>pred</a:t>
                      </a:r>
                      <a:r>
                        <a:rPr lang="en-US" baseline="0" dirty="0">
                          <a:latin typeface="+mn-lt"/>
                          <a:ea typeface="Cambria Math" panose="02040503050406030204" pitchFamily="18" charset="0"/>
                        </a:rPr>
                        <a:t>(b)}</a:t>
                      </a:r>
                      <a:endParaRPr lang="en-US" dirty="0">
                        <a:latin typeface="+mn-lt"/>
                      </a:endParaRPr>
                    </a:p>
                  </a:txBody>
                  <a:tcPr marR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backward:</a:t>
                      </a:r>
                    </a:p>
                    <a:p>
                      <a:r>
                        <a:rPr lang="en-US" dirty="0">
                          <a:latin typeface="+mn-lt"/>
                        </a:rPr>
                        <a:t>  IN[b]</a:t>
                      </a:r>
                      <a:r>
                        <a:rPr lang="en-US" baseline="0" dirty="0">
                          <a:latin typeface="+mn-lt"/>
                        </a:rPr>
                        <a:t> = f</a:t>
                      </a:r>
                      <a:r>
                        <a:rPr lang="en-US" baseline="-25000" dirty="0">
                          <a:latin typeface="+mn-lt"/>
                        </a:rPr>
                        <a:t>b</a:t>
                      </a:r>
                      <a:r>
                        <a:rPr lang="en-US" baseline="0" dirty="0">
                          <a:latin typeface="+mn-lt"/>
                        </a:rPr>
                        <a:t>(OUT[b])</a:t>
                      </a:r>
                    </a:p>
                    <a:p>
                      <a:r>
                        <a:rPr lang="en-US" baseline="0" dirty="0">
                          <a:latin typeface="+mn-lt"/>
                        </a:rPr>
                        <a:t>  OUT[b] = </a:t>
                      </a:r>
                      <a:r>
                        <a:rPr lang="en-US" baseline="0" dirty="0">
                          <a:latin typeface="+mn-lt"/>
                          <a:ea typeface="Cambria Math" panose="02040503050406030204" pitchFamily="18" charset="0"/>
                        </a:rPr>
                        <a:t>⊓ {IN[x]</a:t>
                      </a:r>
                      <a:r>
                        <a:rPr lang="en-US" sz="400" baseline="0" dirty="0">
                          <a:latin typeface="+mn-lt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baseline="0" dirty="0">
                          <a:latin typeface="+mn-lt"/>
                          <a:ea typeface="Cambria Math" panose="02040503050406030204" pitchFamily="18" charset="0"/>
                        </a:rPr>
                        <a:t>|</a:t>
                      </a:r>
                      <a:r>
                        <a:rPr lang="en-US" sz="400" baseline="0" dirty="0">
                          <a:latin typeface="+mn-lt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baseline="0" dirty="0">
                          <a:latin typeface="+mn-lt"/>
                          <a:ea typeface="Cambria Math" panose="02040503050406030204" pitchFamily="18" charset="0"/>
                        </a:rPr>
                        <a:t>x ∊ </a:t>
                      </a:r>
                      <a:r>
                        <a:rPr lang="en-US" baseline="0" dirty="0" err="1">
                          <a:latin typeface="+mn-lt"/>
                          <a:ea typeface="Cambria Math" panose="02040503050406030204" pitchFamily="18" charset="0"/>
                        </a:rPr>
                        <a:t>succ</a:t>
                      </a:r>
                      <a:r>
                        <a:rPr lang="en-US" baseline="0" dirty="0">
                          <a:latin typeface="+mn-lt"/>
                          <a:ea typeface="Cambria Math" panose="02040503050406030204" pitchFamily="18" charset="0"/>
                        </a:rPr>
                        <a:t>(b)}</a:t>
                      </a:r>
                      <a:endParaRPr lang="en-US" dirty="0"/>
                    </a:p>
                  </a:txBody>
                  <a:tcPr marR="0" anchor="ctr"/>
                </a:tc>
                <a:extLst>
                  <a:ext uri="{0D108BD9-81ED-4DB2-BD59-A6C34878D82A}">
                    <a16:rowId xmlns:a16="http://schemas.microsoft.com/office/drawing/2014/main" val="2585470103"/>
                  </a:ext>
                </a:extLst>
              </a:tr>
              <a:tr h="656552">
                <a:tc>
                  <a:txBody>
                    <a:bodyPr/>
                    <a:lstStyle/>
                    <a:p>
                      <a:r>
                        <a:rPr lang="en-US" dirty="0"/>
                        <a:t>Transfer function</a:t>
                      </a:r>
                    </a:p>
                  </a:txBody>
                  <a:tcPr marR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f</a:t>
                      </a:r>
                      <a:r>
                        <a:rPr lang="en-US" baseline="-25000" dirty="0">
                          <a:latin typeface="+mn-lt"/>
                        </a:rPr>
                        <a:t>b</a:t>
                      </a:r>
                      <a:r>
                        <a:rPr lang="en-US" dirty="0">
                          <a:latin typeface="+mn-lt"/>
                        </a:rPr>
                        <a:t>(x) = (x</a:t>
                      </a:r>
                      <a:r>
                        <a:rPr lang="en-US" baseline="0" dirty="0">
                          <a:latin typeface="+mn-lt"/>
                        </a:rPr>
                        <a:t> − </a:t>
                      </a:r>
                      <a:r>
                        <a:rPr lang="en-US" baseline="0" dirty="0" err="1">
                          <a:latin typeface="+mn-lt"/>
                        </a:rPr>
                        <a:t>kill</a:t>
                      </a:r>
                      <a:r>
                        <a:rPr lang="en-US" baseline="-25000" dirty="0" err="1">
                          <a:latin typeface="+mn-lt"/>
                        </a:rPr>
                        <a:t>b</a:t>
                      </a:r>
                      <a:r>
                        <a:rPr lang="en-US" baseline="0" dirty="0">
                          <a:latin typeface="+mn-lt"/>
                        </a:rPr>
                        <a:t>) </a:t>
                      </a:r>
                      <a:r>
                        <a:rPr lang="en-US" baseline="0" dirty="0">
                          <a:latin typeface="+mn-lt"/>
                          <a:ea typeface="Cambria Math" panose="02040503050406030204" pitchFamily="18" charset="0"/>
                        </a:rPr>
                        <a:t>⋃ </a:t>
                      </a:r>
                      <a:r>
                        <a:rPr lang="en-US" baseline="0" dirty="0" err="1">
                          <a:latin typeface="+mn-lt"/>
                          <a:ea typeface="Cambria Math" panose="02040503050406030204" pitchFamily="18" charset="0"/>
                        </a:rPr>
                        <a:t>gen</a:t>
                      </a:r>
                      <a:r>
                        <a:rPr lang="en-US" baseline="-25000" dirty="0" err="1">
                          <a:latin typeface="+mn-lt"/>
                          <a:ea typeface="Cambria Math" panose="02040503050406030204" pitchFamily="18" charset="0"/>
                        </a:rPr>
                        <a:t>b</a:t>
                      </a:r>
                      <a:endParaRPr lang="en-US" baseline="-25000" dirty="0">
                        <a:latin typeface="+mn-lt"/>
                      </a:endParaRPr>
                    </a:p>
                  </a:txBody>
                  <a:tcPr marR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</a:rPr>
                        <a:t>f</a:t>
                      </a:r>
                      <a:r>
                        <a:rPr lang="en-US" baseline="-25000" dirty="0">
                          <a:latin typeface="+mn-lt"/>
                        </a:rPr>
                        <a:t>b</a:t>
                      </a:r>
                      <a:r>
                        <a:rPr lang="en-US" dirty="0">
                          <a:latin typeface="+mn-lt"/>
                        </a:rPr>
                        <a:t>(x) = (x</a:t>
                      </a:r>
                      <a:r>
                        <a:rPr lang="en-US" baseline="0" dirty="0">
                          <a:latin typeface="+mn-lt"/>
                        </a:rPr>
                        <a:t> − </a:t>
                      </a:r>
                      <a:r>
                        <a:rPr lang="en-US" baseline="0" dirty="0" err="1">
                          <a:latin typeface="+mn-lt"/>
                        </a:rPr>
                        <a:t>def</a:t>
                      </a:r>
                      <a:r>
                        <a:rPr lang="en-US" baseline="-25000" dirty="0" err="1">
                          <a:latin typeface="+mn-lt"/>
                        </a:rPr>
                        <a:t>b</a:t>
                      </a:r>
                      <a:r>
                        <a:rPr lang="en-US" baseline="0" dirty="0">
                          <a:latin typeface="+mn-lt"/>
                        </a:rPr>
                        <a:t>) </a:t>
                      </a:r>
                      <a:r>
                        <a:rPr lang="en-US" baseline="0" dirty="0">
                          <a:latin typeface="+mn-lt"/>
                          <a:ea typeface="Cambria Math" panose="02040503050406030204" pitchFamily="18" charset="0"/>
                        </a:rPr>
                        <a:t>⋃ </a:t>
                      </a:r>
                      <a:r>
                        <a:rPr lang="en-US" baseline="0" dirty="0" err="1">
                          <a:latin typeface="+mn-lt"/>
                          <a:ea typeface="Cambria Math" panose="02040503050406030204" pitchFamily="18" charset="0"/>
                        </a:rPr>
                        <a:t>use</a:t>
                      </a:r>
                      <a:r>
                        <a:rPr lang="en-US" baseline="-25000" dirty="0" err="1">
                          <a:latin typeface="+mn-lt"/>
                          <a:ea typeface="Cambria Math" panose="02040503050406030204" pitchFamily="18" charset="0"/>
                        </a:rPr>
                        <a:t>b</a:t>
                      </a:r>
                      <a:endParaRPr lang="en-US" baseline="-25000" dirty="0">
                        <a:latin typeface="+mn-lt"/>
                      </a:endParaRPr>
                    </a:p>
                  </a:txBody>
                  <a:tcPr marR="0" anchor="ctr"/>
                </a:tc>
                <a:extLst>
                  <a:ext uri="{0D108BD9-81ED-4DB2-BD59-A6C34878D82A}">
                    <a16:rowId xmlns:a16="http://schemas.microsoft.com/office/drawing/2014/main" val="1542680256"/>
                  </a:ext>
                </a:extLst>
              </a:tr>
              <a:tr h="656552">
                <a:tc>
                  <a:txBody>
                    <a:bodyPr/>
                    <a:lstStyle/>
                    <a:p>
                      <a:r>
                        <a:rPr lang="en-US" dirty="0"/>
                        <a:t>Meet operation</a:t>
                      </a:r>
                    </a:p>
                  </a:txBody>
                  <a:tcPr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∩</a:t>
                      </a:r>
                      <a:endParaRPr lang="en-US" dirty="0"/>
                    </a:p>
                  </a:txBody>
                  <a:tcPr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∪</a:t>
                      </a:r>
                      <a:endParaRPr lang="en-US" dirty="0"/>
                    </a:p>
                  </a:txBody>
                  <a:tcPr marR="0" anchor="ctr"/>
                </a:tc>
                <a:extLst>
                  <a:ext uri="{0D108BD9-81ED-4DB2-BD59-A6C34878D82A}">
                    <a16:rowId xmlns:a16="http://schemas.microsoft.com/office/drawing/2014/main" val="1623632155"/>
                  </a:ext>
                </a:extLst>
              </a:tr>
              <a:tr h="656552">
                <a:tc>
                  <a:txBody>
                    <a:bodyPr/>
                    <a:lstStyle/>
                    <a:p>
                      <a:r>
                        <a:rPr lang="en-US" dirty="0"/>
                        <a:t>Boundary</a:t>
                      </a:r>
                      <a:r>
                        <a:rPr lang="en-US" baseline="0" dirty="0"/>
                        <a:t> condition</a:t>
                      </a:r>
                      <a:endParaRPr lang="en-US" dirty="0"/>
                    </a:p>
                  </a:txBody>
                  <a:tcPr marR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IN[entry]</a:t>
                      </a:r>
                      <a:r>
                        <a:rPr lang="en-US" baseline="0" dirty="0"/>
                        <a:t> = </a:t>
                      </a:r>
                      <a:r>
                        <a:rPr lang="en-US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∅</a:t>
                      </a:r>
                      <a:endParaRPr lang="en-US" dirty="0"/>
                    </a:p>
                  </a:txBody>
                  <a:tcPr marR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IN[exit] = 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∅</a:t>
                      </a:r>
                      <a:endParaRPr lang="en-US" dirty="0"/>
                    </a:p>
                  </a:txBody>
                  <a:tcPr marR="0" anchor="ctr"/>
                </a:tc>
                <a:extLst>
                  <a:ext uri="{0D108BD9-81ED-4DB2-BD59-A6C34878D82A}">
                    <a16:rowId xmlns:a16="http://schemas.microsoft.com/office/drawing/2014/main" val="2381251931"/>
                  </a:ext>
                </a:extLst>
              </a:tr>
              <a:tr h="656552">
                <a:tc>
                  <a:txBody>
                    <a:bodyPr/>
                    <a:lstStyle/>
                    <a:p>
                      <a:r>
                        <a:rPr lang="en-US" dirty="0"/>
                        <a:t>Initialization values (interior</a:t>
                      </a:r>
                      <a:r>
                        <a:rPr lang="en-US" baseline="0" dirty="0"/>
                        <a:t> blocks b)</a:t>
                      </a:r>
                      <a:endParaRPr lang="en-US" dirty="0"/>
                    </a:p>
                  </a:txBody>
                  <a:tcPr marR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IN[b] = </a:t>
                      </a:r>
                      <a:r>
                        <a:rPr lang="en-US" dirty="0">
                          <a:latin typeface="+mn-lt"/>
                          <a:ea typeface="Cambria Math" panose="02040503050406030204" pitchFamily="18" charset="0"/>
                        </a:rPr>
                        <a:t>set</a:t>
                      </a:r>
                      <a:r>
                        <a:rPr lang="en-US" baseline="0" dirty="0">
                          <a:latin typeface="+mn-lt"/>
                          <a:ea typeface="Cambria Math" panose="02040503050406030204" pitchFamily="18" charset="0"/>
                        </a:rPr>
                        <a:t> of all variables</a:t>
                      </a:r>
                      <a:endParaRPr lang="en-US" dirty="0">
                        <a:latin typeface="+mn-lt"/>
                      </a:endParaRPr>
                    </a:p>
                  </a:txBody>
                  <a:tcPr marR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IN[b] = 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∅</a:t>
                      </a:r>
                      <a:endParaRPr lang="en-US" dirty="0"/>
                    </a:p>
                  </a:txBody>
                  <a:tcPr marR="0" anchor="ctr"/>
                </a:tc>
                <a:extLst>
                  <a:ext uri="{0D108BD9-81ED-4DB2-BD59-A6C34878D82A}">
                    <a16:rowId xmlns:a16="http://schemas.microsoft.com/office/drawing/2014/main" val="30956758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12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Constant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/>
              <a:t>Domain of analysis</a:t>
            </a:r>
          </a:p>
          <a:p>
            <a:r>
              <a:rPr lang="en-US" dirty="0"/>
              <a:t>The analysis propagates sets of mappings from variables in the CFG to their values.  E.g.:</a:t>
            </a:r>
          </a:p>
          <a:p>
            <a:pPr marL="0" indent="0">
              <a:buNone/>
            </a:pPr>
            <a:r>
              <a:rPr lang="en-US" dirty="0"/>
              <a:t>	[ x </a:t>
            </a:r>
            <a:r>
              <a:rPr lang="en-US" dirty="0">
                <a:ea typeface="Cambria Math" panose="02040503050406030204" pitchFamily="18" charset="0"/>
              </a:rPr>
              <a:t>↦ 2, y ↦ </a:t>
            </a:r>
            <a:r>
              <a:rPr lang="en-US" dirty="0" err="1">
                <a:ea typeface="Cambria Math" panose="02040503050406030204" pitchFamily="18" charset="0"/>
              </a:rPr>
              <a:t>undef</a:t>
            </a:r>
            <a:r>
              <a:rPr lang="en-US" dirty="0">
                <a:ea typeface="Cambria Math" panose="02040503050406030204" pitchFamily="18" charset="0"/>
              </a:rPr>
              <a:t>, z ↦ NAC ]</a:t>
            </a:r>
          </a:p>
          <a:p>
            <a:pPr lvl="1"/>
            <a:r>
              <a:rPr lang="en-US" dirty="0" err="1">
                <a:ea typeface="Cambria Math" panose="02040503050406030204" pitchFamily="18" charset="0"/>
              </a:rPr>
              <a:t>undef</a:t>
            </a:r>
            <a:r>
              <a:rPr lang="en-US" dirty="0">
                <a:ea typeface="Cambria Math" panose="02040503050406030204" pitchFamily="18" charset="0"/>
              </a:rPr>
              <a:t> : “we don’t yet know anything about its value”</a:t>
            </a:r>
          </a:p>
          <a:p>
            <a:pPr lvl="1"/>
            <a:r>
              <a:rPr lang="en-US" dirty="0">
                <a:ea typeface="Cambria Math" panose="02040503050406030204" pitchFamily="18" charset="0"/>
              </a:rPr>
              <a:t>NAC : “(maybe) not a constant”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65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6084381" y="3351042"/>
            <a:ext cx="2938163" cy="13977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Constant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2. The lattice ordering</a:t>
            </a:r>
          </a:p>
          <a:p>
            <a:r>
              <a:rPr lang="en-US" dirty="0"/>
              <a:t>We use a </a:t>
            </a:r>
            <a:r>
              <a:rPr lang="en-US" i="1" dirty="0"/>
              <a:t>product lattice </a:t>
            </a:r>
            <a:r>
              <a:rPr lang="en-US" dirty="0"/>
              <a:t>with one component for each variable in the program</a:t>
            </a:r>
          </a:p>
          <a:p>
            <a:pPr lvl="1">
              <a:spcAft>
                <a:spcPts val="0"/>
              </a:spcAft>
            </a:pPr>
            <a:r>
              <a:rPr lang="en-US" dirty="0"/>
              <a:t> for a program with variables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the analysis lattice L is: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dirty="0"/>
              <a:t>	    L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dirty="0">
                <a:ea typeface="Cambria Math" panose="02040503050406030204" pitchFamily="18" charset="0"/>
              </a:rPr>
              <a:t>L</a:t>
            </a:r>
            <a:r>
              <a:rPr lang="en-US" baseline="-25000" dirty="0">
                <a:ea typeface="Cambria Math" panose="02040503050406030204" pitchFamily="18" charset="0"/>
              </a:rPr>
              <a:t>1</a:t>
            </a:r>
            <a:r>
              <a:rPr lang="en-US" dirty="0">
                <a:ea typeface="Cambria Math" panose="02040503050406030204" pitchFamily="18" charset="0"/>
              </a:rPr>
              <a:t> x L</a:t>
            </a:r>
            <a:r>
              <a:rPr lang="en-US" baseline="-25000" dirty="0">
                <a:ea typeface="Cambria Math" panose="02040503050406030204" pitchFamily="18" charset="0"/>
              </a:rPr>
              <a:t>2</a:t>
            </a:r>
            <a:r>
              <a:rPr lang="en-US" dirty="0">
                <a:ea typeface="Cambria Math" panose="02040503050406030204" pitchFamily="18" charset="0"/>
              </a:rPr>
              <a:t> x … x L</a:t>
            </a:r>
            <a:r>
              <a:rPr lang="en-US" baseline="-25000" dirty="0">
                <a:ea typeface="Cambria Math" panose="02040503050406030204" pitchFamily="18" charset="0"/>
              </a:rPr>
              <a:t>n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baseline="-25000" dirty="0"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</a:rPr>
              <a:t>   where L</a:t>
            </a:r>
            <a:r>
              <a:rPr lang="en-US" i="1" baseline="-25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ea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∊ ℤ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⊥,⊤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</a:rPr>
              <a:t>is the mapping for x</a:t>
            </a:r>
            <a:r>
              <a:rPr lang="en-US" i="1" baseline="-25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ea typeface="Cambria Math" panose="02040503050406030204" pitchFamily="18" charset="0"/>
              </a:rPr>
              <a:t> </a:t>
            </a:r>
            <a:endParaRPr lang="en-US" baseline="-25000" dirty="0"/>
          </a:p>
          <a:p>
            <a:pPr lvl="1">
              <a:spcAft>
                <a:spcPts val="0"/>
              </a:spcAft>
            </a:pPr>
            <a:r>
              <a:rPr lang="en-US" dirty="0">
                <a:ea typeface="Cambria Math" panose="02040503050406030204" pitchFamily="18" charset="0"/>
              </a:rPr>
              <a:t>the lattice ordering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⊑ </a:t>
            </a:r>
            <a:r>
              <a:rPr lang="en-US" dirty="0">
                <a:ea typeface="Cambria Math" panose="02040503050406030204" pitchFamily="18" charset="0"/>
              </a:rPr>
              <a:t>on L is: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dirty="0">
                <a:ea typeface="Cambria Math" panose="02040503050406030204" pitchFamily="18" charset="0"/>
              </a:rPr>
              <a:t>	    [u</a:t>
            </a:r>
            <a:r>
              <a:rPr lang="en-US" baseline="-25000" dirty="0">
                <a:ea typeface="Cambria Math" panose="02040503050406030204" pitchFamily="18" charset="0"/>
              </a:rPr>
              <a:t>1</a:t>
            </a:r>
            <a:r>
              <a:rPr lang="en-US" dirty="0">
                <a:ea typeface="Cambria Math" panose="02040503050406030204" pitchFamily="18" charset="0"/>
              </a:rPr>
              <a:t>, …, u</a:t>
            </a:r>
            <a:r>
              <a:rPr lang="en-US" baseline="-25000" dirty="0">
                <a:ea typeface="Cambria Math" panose="02040503050406030204" pitchFamily="18" charset="0"/>
              </a:rPr>
              <a:t>n</a:t>
            </a:r>
            <a:r>
              <a:rPr lang="en-US" dirty="0">
                <a:ea typeface="Cambria Math" panose="02040503050406030204" pitchFamily="18" charset="0"/>
              </a:rPr>
              <a:t>] ⊑ [v</a:t>
            </a:r>
            <a:r>
              <a:rPr lang="en-US" baseline="-25000" dirty="0">
                <a:ea typeface="Cambria Math" panose="02040503050406030204" pitchFamily="18" charset="0"/>
              </a:rPr>
              <a:t>1</a:t>
            </a:r>
            <a:r>
              <a:rPr lang="en-US" dirty="0">
                <a:ea typeface="Cambria Math" panose="02040503050406030204" pitchFamily="18" charset="0"/>
              </a:rPr>
              <a:t>, …, </a:t>
            </a:r>
            <a:r>
              <a:rPr lang="en-US" dirty="0" err="1">
                <a:ea typeface="Cambria Math" panose="02040503050406030204" pitchFamily="18" charset="0"/>
              </a:rPr>
              <a:t>v</a:t>
            </a:r>
            <a:r>
              <a:rPr lang="en-US" baseline="-25000" dirty="0" err="1">
                <a:ea typeface="Cambria Math" panose="02040503050406030204" pitchFamily="18" charset="0"/>
              </a:rPr>
              <a:t>n</a:t>
            </a:r>
            <a:r>
              <a:rPr lang="en-US" dirty="0">
                <a:ea typeface="Cambria Math" panose="02040503050406030204" pitchFamily="18" charset="0"/>
              </a:rPr>
              <a:t>]   </a:t>
            </a:r>
            <a:r>
              <a:rPr lang="en-US" dirty="0" err="1">
                <a:ea typeface="Cambria Math" panose="02040503050406030204" pitchFamily="18" charset="0"/>
              </a:rPr>
              <a:t>iff</a:t>
            </a:r>
            <a:r>
              <a:rPr lang="en-US" dirty="0">
                <a:ea typeface="Cambria Math" panose="02040503050406030204" pitchFamily="18" charset="0"/>
              </a:rPr>
              <a:t>   u</a:t>
            </a:r>
            <a:r>
              <a:rPr lang="en-US" baseline="-25000" dirty="0">
                <a:ea typeface="Cambria Math" panose="02040503050406030204" pitchFamily="18" charset="0"/>
              </a:rPr>
              <a:t>1</a:t>
            </a:r>
            <a:r>
              <a:rPr lang="en-US" dirty="0">
                <a:ea typeface="Cambria Math" panose="02040503050406030204" pitchFamily="18" charset="0"/>
              </a:rPr>
              <a:t> ⊑ v</a:t>
            </a:r>
            <a:r>
              <a:rPr lang="en-US" baseline="-25000" dirty="0">
                <a:ea typeface="Cambria Math" panose="02040503050406030204" pitchFamily="18" charset="0"/>
              </a:rPr>
              <a:t>1</a:t>
            </a:r>
            <a:r>
              <a:rPr lang="en-US" dirty="0">
                <a:ea typeface="Cambria Math" panose="02040503050406030204" pitchFamily="18" charset="0"/>
              </a:rPr>
              <a:t> ⋀ … ⋀ u</a:t>
            </a:r>
            <a:r>
              <a:rPr lang="en-US" baseline="-25000" dirty="0">
                <a:ea typeface="Cambria Math" panose="02040503050406030204" pitchFamily="18" charset="0"/>
              </a:rPr>
              <a:t>n</a:t>
            </a:r>
            <a:r>
              <a:rPr lang="en-US" dirty="0">
                <a:ea typeface="Cambria Math" panose="02040503050406030204" pitchFamily="18" charset="0"/>
              </a:rPr>
              <a:t> ⊑ </a:t>
            </a:r>
            <a:r>
              <a:rPr lang="en-US" dirty="0" err="1">
                <a:ea typeface="Cambria Math" panose="02040503050406030204" pitchFamily="18" charset="0"/>
              </a:rPr>
              <a:t>v</a:t>
            </a:r>
            <a:r>
              <a:rPr lang="en-US" baseline="-25000" dirty="0" err="1">
                <a:ea typeface="Cambria Math" panose="02040503050406030204" pitchFamily="18" charset="0"/>
              </a:rPr>
              <a:t>n</a:t>
            </a:r>
            <a:endParaRPr lang="en-US" baseline="-25000" dirty="0">
              <a:ea typeface="Cambria Math" panose="02040503050406030204" pitchFamily="18" charset="0"/>
            </a:endParaRPr>
          </a:p>
          <a:p>
            <a:pPr marL="457200" lvl="1" indent="0">
              <a:buNone/>
            </a:pPr>
            <a:r>
              <a:rPr lang="en-US" dirty="0">
                <a:ea typeface="Cambria Math" panose="02040503050406030204" pitchFamily="18" charset="0"/>
              </a:rPr>
              <a:t>    (aka “pointwise ordering”)</a:t>
            </a:r>
          </a:p>
          <a:p>
            <a:pPr lvl="1"/>
            <a:r>
              <a:rPr lang="en-US" dirty="0">
                <a:ea typeface="Cambria Math" panose="02040503050406030204" pitchFamily="18" charset="0"/>
              </a:rPr>
              <a:t>meet operation is similarly computed pointwise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3246"/>
            <a:ext cx="2057400" cy="365125"/>
          </a:xfrm>
        </p:spPr>
        <p:txBody>
          <a:bodyPr/>
          <a:lstStyle/>
          <a:p>
            <a:fld id="{3616A442-248E-467A-BE05-064ABD77C0B8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84381" y="3833669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ℤ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⊥,⊤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≡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4243" y="3351042"/>
            <a:ext cx="108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Cambria Math" panose="02040503050406030204" pitchFamily="18" charset="0"/>
              </a:rPr>
              <a:t>⊤ (</a:t>
            </a:r>
            <a:r>
              <a:rPr lang="en-US" dirty="0" err="1">
                <a:ea typeface="Cambria Math" panose="02040503050406030204" pitchFamily="18" charset="0"/>
              </a:rPr>
              <a:t>undef</a:t>
            </a:r>
            <a:r>
              <a:rPr lang="en-US" dirty="0">
                <a:ea typeface="Cambria Math" panose="02040503050406030204" pitchFamily="18" charset="0"/>
              </a:rPr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74243" y="4279810"/>
            <a:ext cx="93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⊥</a:t>
            </a:r>
            <a:r>
              <a:rPr lang="en-US" dirty="0">
                <a:ea typeface="Cambria Math" panose="02040503050406030204" pitchFamily="18" charset="0"/>
              </a:rPr>
              <a:t> (NAC)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74243" y="38392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5929" y="38392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16090" y="38392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5359" y="383366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−1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30074" y="383924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−2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58473" y="3788648"/>
            <a:ext cx="343364" cy="36933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79180" y="3770885"/>
            <a:ext cx="343364" cy="36933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7496141" y="3720374"/>
            <a:ext cx="526988" cy="195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830112" y="3724760"/>
            <a:ext cx="187952" cy="175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025086" y="3723570"/>
            <a:ext cx="0" cy="182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024459" y="3723570"/>
            <a:ext cx="303087" cy="188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024459" y="3720374"/>
            <a:ext cx="528771" cy="1980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503765" y="4127820"/>
            <a:ext cx="528342" cy="199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801829" y="4140217"/>
            <a:ext cx="233139" cy="193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032521" y="4145476"/>
            <a:ext cx="0" cy="182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8025086" y="4140415"/>
            <a:ext cx="304513" cy="19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8032107" y="4129821"/>
            <a:ext cx="521430" cy="197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5610313" y="4819433"/>
            <a:ext cx="313509" cy="49535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388429" y="4822414"/>
            <a:ext cx="313509" cy="49739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5916064" y="4248416"/>
            <a:ext cx="1721484" cy="7217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59"/>
          <p:cNvSpPr/>
          <p:nvPr/>
        </p:nvSpPr>
        <p:spPr>
          <a:xfrm>
            <a:off x="7192781" y="4253598"/>
            <a:ext cx="430362" cy="746331"/>
          </a:xfrm>
          <a:custGeom>
            <a:avLst/>
            <a:gdLst>
              <a:gd name="connsiteX0" fmla="*/ 176763 w 385769"/>
              <a:gd name="connsiteY0" fmla="*/ 796835 h 796835"/>
              <a:gd name="connsiteX1" fmla="*/ 6946 w 385769"/>
              <a:gd name="connsiteY1" fmla="*/ 548640 h 796835"/>
              <a:gd name="connsiteX2" fmla="*/ 385769 w 385769"/>
              <a:gd name="connsiteY2" fmla="*/ 0 h 796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769" h="796835">
                <a:moveTo>
                  <a:pt x="176763" y="796835"/>
                </a:moveTo>
                <a:cubicBezTo>
                  <a:pt x="74437" y="739140"/>
                  <a:pt x="-27888" y="681446"/>
                  <a:pt x="6946" y="548640"/>
                </a:cubicBezTo>
                <a:cubicBezTo>
                  <a:pt x="41780" y="415834"/>
                  <a:pt x="213774" y="207917"/>
                  <a:pt x="385769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1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Dataflow analysis: commonalities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analyses compute sets of "dataflow facts" </a:t>
            </a:r>
          </a:p>
          <a:p>
            <a:pPr lvl="1">
              <a:spcAft>
                <a:spcPts val="0"/>
              </a:spcAft>
            </a:pPr>
            <a:r>
              <a:rPr lang="en-US" dirty="0"/>
              <a:t>for each basic block B: in[B], out[B]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computed iteratively to convergence ("</a:t>
            </a:r>
            <a:r>
              <a:rPr lang="en-US" dirty="0" err="1"/>
              <a:t>fixpoint</a:t>
            </a:r>
            <a:r>
              <a:rPr lang="en-US" dirty="0"/>
              <a:t>")</a:t>
            </a:r>
          </a:p>
          <a:p>
            <a:r>
              <a:rPr lang="en-US" dirty="0"/>
              <a:t>intra-block analysis: uses a "transfer function" </a:t>
            </a:r>
            <a:r>
              <a:rPr lang="en-US" i="1" dirty="0" err="1"/>
              <a:t>f</a:t>
            </a:r>
            <a:r>
              <a:rPr lang="en-US" baseline="-25000" dirty="0" err="1"/>
              <a:t>B</a:t>
            </a:r>
            <a:r>
              <a:rPr lang="en-US" dirty="0"/>
              <a:t> that captures the effects of B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forward analyses: out[B] = </a:t>
            </a:r>
            <a:r>
              <a:rPr lang="en-US" i="1" dirty="0" err="1"/>
              <a:t>f</a:t>
            </a:r>
            <a:r>
              <a:rPr lang="en-US" baseline="-25000" dirty="0" err="1"/>
              <a:t>B</a:t>
            </a:r>
            <a:r>
              <a:rPr lang="en-US" dirty="0"/>
              <a:t>(in[B])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backward analyses: in[B] = </a:t>
            </a:r>
            <a:r>
              <a:rPr lang="en-US" i="1" dirty="0" err="1"/>
              <a:t>f</a:t>
            </a:r>
            <a:r>
              <a:rPr lang="en-US" baseline="-25000" dirty="0" err="1"/>
              <a:t>B</a:t>
            </a:r>
            <a:r>
              <a:rPr lang="en-US" dirty="0"/>
              <a:t>(out[B])</a:t>
            </a:r>
          </a:p>
          <a:p>
            <a:r>
              <a:rPr lang="en-US" dirty="0"/>
              <a:t>inter-block analysis: uses a "merge operator"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ym typeface="Symbol" panose="05050102010706020507" pitchFamily="18" charset="2"/>
              </a:rPr>
              <a:t>"for some path" () analyses:  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ym typeface="Symbol" panose="05050102010706020507" pitchFamily="18" charset="2"/>
              </a:rPr>
              <a:t>"for all paths" () analyses:  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94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Constant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6818"/>
            <a:ext cx="7992836" cy="5036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3. Transfer functions</a:t>
            </a:r>
          </a:p>
          <a:p>
            <a:pPr>
              <a:spcAft>
                <a:spcPts val="600"/>
              </a:spcAft>
            </a:pPr>
            <a:r>
              <a:rPr lang="en-US" dirty="0"/>
              <a:t>Transfer functions map lattice elements (i.e., tuples) to lattice elements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For s : x = </a:t>
            </a:r>
            <a:r>
              <a:rPr lang="en-US" dirty="0" err="1"/>
              <a:t>y+z</a:t>
            </a:r>
            <a:r>
              <a:rPr lang="en-US" dirty="0"/>
              <a:t>: the transfer function f</a:t>
            </a:r>
            <a:r>
              <a:rPr lang="en-US" baseline="-25000" dirty="0"/>
              <a:t>s</a:t>
            </a:r>
            <a:r>
              <a:rPr lang="en-US" dirty="0"/>
              <a:t>(p) = q, where:</a:t>
            </a:r>
          </a:p>
          <a:p>
            <a:pPr lvl="1">
              <a:spcAft>
                <a:spcPts val="0"/>
              </a:spcAft>
            </a:pPr>
            <a:r>
              <a:rPr lang="en-US" dirty="0"/>
              <a:t>q(x) is defined as: </a:t>
            </a:r>
          </a:p>
          <a:p>
            <a:pPr marL="914400" lvl="2" indent="0">
              <a:buNone/>
            </a:pPr>
            <a:r>
              <a:rPr lang="en-US" dirty="0"/>
              <a:t>    </a:t>
            </a:r>
            <a:r>
              <a:rPr lang="en-US" b="1" dirty="0"/>
              <a:t>if</a:t>
            </a:r>
            <a:r>
              <a:rPr lang="en-US" dirty="0"/>
              <a:t> p(y) =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⊤</a:t>
            </a:r>
            <a:r>
              <a:rPr lang="en-US" dirty="0"/>
              <a:t> </a:t>
            </a:r>
            <a:r>
              <a:rPr lang="en-US" b="1" dirty="0"/>
              <a:t>or</a:t>
            </a:r>
            <a:r>
              <a:rPr lang="en-US" dirty="0"/>
              <a:t> p(z) =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⊤</a:t>
            </a:r>
            <a:r>
              <a:rPr lang="en-US" dirty="0"/>
              <a:t> </a:t>
            </a:r>
            <a:r>
              <a:rPr lang="en-US" b="1" dirty="0"/>
              <a:t>then</a:t>
            </a:r>
            <a:r>
              <a:rPr lang="en-US" dirty="0"/>
              <a:t> q(x) =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⊤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dirty="0">
                <a:ea typeface="Cambria Math" panose="02040503050406030204" pitchFamily="18" charset="0"/>
              </a:rPr>
              <a:t>          </a:t>
            </a:r>
            <a:r>
              <a:rPr lang="en-US" b="1" dirty="0">
                <a:ea typeface="Cambria Math" panose="02040503050406030204" pitchFamily="18" charset="0"/>
              </a:rPr>
              <a:t>else </a:t>
            </a:r>
            <a:r>
              <a:rPr lang="en-US" b="1" dirty="0"/>
              <a:t>if </a:t>
            </a:r>
            <a:r>
              <a:rPr lang="en-US" dirty="0"/>
              <a:t>p(y) =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⊥</a:t>
            </a:r>
            <a:r>
              <a:rPr lang="en-US" dirty="0"/>
              <a:t> </a:t>
            </a:r>
            <a:r>
              <a:rPr lang="en-US" b="1" dirty="0"/>
              <a:t>or</a:t>
            </a:r>
            <a:r>
              <a:rPr lang="en-US" dirty="0"/>
              <a:t> p(z) =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⊥</a:t>
            </a:r>
            <a:r>
              <a:rPr lang="en-US" dirty="0"/>
              <a:t> </a:t>
            </a:r>
            <a:r>
              <a:rPr lang="en-US" b="1" dirty="0"/>
              <a:t>then</a:t>
            </a:r>
            <a:r>
              <a:rPr lang="en-US" dirty="0"/>
              <a:t> q(x) =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⊥</a:t>
            </a:r>
            <a:endParaRPr lang="en-US" dirty="0"/>
          </a:p>
          <a:p>
            <a:pPr marL="457200" lvl="1" indent="0">
              <a:spcAft>
                <a:spcPts val="0"/>
              </a:spcAft>
              <a:buNone/>
            </a:pPr>
            <a:r>
              <a:rPr lang="en-US" dirty="0"/>
              <a:t>          </a:t>
            </a:r>
            <a:r>
              <a:rPr lang="en-US" b="1" dirty="0"/>
              <a:t>else if </a:t>
            </a:r>
            <a:r>
              <a:rPr lang="en-US" dirty="0"/>
              <a:t>p(y) = c</a:t>
            </a:r>
            <a:r>
              <a:rPr lang="en-US" baseline="-25000" dirty="0"/>
              <a:t>y</a:t>
            </a:r>
            <a:r>
              <a:rPr lang="en-US" dirty="0"/>
              <a:t> </a:t>
            </a:r>
            <a:r>
              <a:rPr lang="en-US" b="1" dirty="0"/>
              <a:t>and</a:t>
            </a:r>
            <a:r>
              <a:rPr lang="en-US" dirty="0"/>
              <a:t> p(z) = </a:t>
            </a:r>
            <a:r>
              <a:rPr lang="en-US" dirty="0" err="1"/>
              <a:t>c</a:t>
            </a:r>
            <a:r>
              <a:rPr lang="en-US" baseline="-25000" dirty="0" err="1"/>
              <a:t>z</a:t>
            </a:r>
            <a:r>
              <a:rPr lang="en-US" dirty="0"/>
              <a:t> </a:t>
            </a:r>
            <a:r>
              <a:rPr lang="en-US" b="1" dirty="0"/>
              <a:t>then</a:t>
            </a:r>
            <a:r>
              <a:rPr lang="en-US" dirty="0"/>
              <a:t> q(x) = c</a:t>
            </a:r>
            <a:r>
              <a:rPr lang="en-US" baseline="-25000" dirty="0"/>
              <a:t>y</a:t>
            </a:r>
            <a:r>
              <a:rPr lang="en-US" dirty="0"/>
              <a:t> + </a:t>
            </a:r>
            <a:r>
              <a:rPr lang="en-US" dirty="0" err="1"/>
              <a:t>c</a:t>
            </a:r>
            <a:r>
              <a:rPr lang="en-US" baseline="-25000" dirty="0" err="1"/>
              <a:t>z</a:t>
            </a:r>
            <a:endParaRPr lang="en-US" baseline="-25000" dirty="0"/>
          </a:p>
          <a:p>
            <a:pPr lvl="1"/>
            <a:r>
              <a:rPr lang="en-US" dirty="0"/>
              <a:t>q(w) = p(w) for w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≠</a:t>
            </a:r>
            <a:r>
              <a:rPr lang="en-US" dirty="0">
                <a:ea typeface="Cambria Math" panose="02040503050406030204" pitchFamily="18" charset="0"/>
              </a:rPr>
              <a:t> x</a:t>
            </a:r>
          </a:p>
          <a:p>
            <a:r>
              <a:rPr lang="en-US" dirty="0">
                <a:ea typeface="Cambria Math" panose="02040503050406030204" pitchFamily="18" charset="0"/>
              </a:rPr>
              <a:t>For a basic block: compose transfer functions for the individual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6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lIns="0" rIns="0" anchor="ctr" anchorCtr="1">
            <a:normAutofit/>
          </a:bodyPr>
          <a:lstStyle/>
          <a:p>
            <a:pPr algn="ctr"/>
            <a:r>
              <a:rPr lang="en-US" sz="5400" i="1" dirty="0"/>
              <a:t>Iterative dataflow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34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algorithm (forward)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Initialization:</a:t>
            </a:r>
          </a:p>
          <a:p>
            <a:pPr marL="457200" lvl="1" indent="0">
              <a:buNone/>
            </a:pPr>
            <a:r>
              <a:rPr lang="en-US" dirty="0"/>
              <a:t>OUT[</a:t>
            </a:r>
            <a:r>
              <a:rPr lang="en-US" cap="small" dirty="0"/>
              <a:t>entry</a:t>
            </a:r>
            <a:r>
              <a:rPr lang="en-US" dirty="0"/>
              <a:t>] =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cap="small" baseline="-25000" dirty="0" err="1"/>
              <a:t>entry</a:t>
            </a:r>
            <a:endParaRPr lang="en-US" cap="small" baseline="-25000" dirty="0"/>
          </a:p>
          <a:p>
            <a:pPr marL="457200" lvl="1" indent="0">
              <a:spcAft>
                <a:spcPts val="1200"/>
              </a:spcAft>
              <a:buNone/>
            </a:pPr>
            <a:r>
              <a:rPr lang="en-US" dirty="0"/>
              <a:t>for all other blocks B: OUT[B] = </a:t>
            </a:r>
            <a:r>
              <a:rPr lang="en-US" dirty="0">
                <a:ea typeface="Cambria Math" panose="02040503050406030204" pitchFamily="18" charset="0"/>
              </a:rPr>
              <a:t>⊤   (top element of lattice)</a:t>
            </a:r>
            <a:endParaRPr lang="en-US" dirty="0"/>
          </a:p>
          <a:p>
            <a:r>
              <a:rPr lang="en-US" dirty="0"/>
              <a:t>Iteration:</a:t>
            </a:r>
          </a:p>
          <a:p>
            <a:pPr marL="457200" lvl="1" indent="0">
              <a:buNone/>
            </a:pPr>
            <a:r>
              <a:rPr lang="en-US"/>
              <a:t>while there </a:t>
            </a:r>
            <a:r>
              <a:rPr lang="en-US" dirty="0"/>
              <a:t>is a change to any </a:t>
            </a:r>
            <a:r>
              <a:rPr lang="en-US"/>
              <a:t>OUT set: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for each block B:</a:t>
            </a:r>
          </a:p>
          <a:p>
            <a:pPr marL="457200" lvl="1" indent="0">
              <a:buNone/>
            </a:pPr>
            <a:r>
              <a:rPr lang="en-US" dirty="0"/>
              <a:t>            IN[B] =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⊓ {</a:t>
            </a:r>
            <a:r>
              <a:rPr lang="en-US" dirty="0">
                <a:ea typeface="Cambria Math" panose="02040503050406030204" pitchFamily="18" charset="0"/>
              </a:rPr>
              <a:t>OUT[p] | p 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 predecessors(B)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            OUT[B] = </a:t>
            </a:r>
            <a:r>
              <a:rPr lang="en-US" i="1" dirty="0" err="1">
                <a:ea typeface="Cambria Math" panose="02040503050406030204" pitchFamily="18" charset="0"/>
                <a:sym typeface="Symbol" panose="05050102010706020507" pitchFamily="18" charset="2"/>
              </a:rPr>
              <a:t>f</a:t>
            </a:r>
            <a:r>
              <a:rPr lang="en-US" baseline="-25000" dirty="0" err="1">
                <a:ea typeface="Cambria Math" panose="02040503050406030204" pitchFamily="18" charset="0"/>
                <a:sym typeface="Symbol" panose="05050102010706020507" pitchFamily="18" charset="2"/>
              </a:rPr>
              <a:t>B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(IN[B])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54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algorithm (backward)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iterative algorithm for forward analyses:</a:t>
            </a:r>
          </a:p>
          <a:p>
            <a:pPr lvl="1"/>
            <a:r>
              <a:rPr lang="en-US" dirty="0"/>
              <a:t>swap IN and OUT everywhere</a:t>
            </a:r>
          </a:p>
          <a:p>
            <a:pPr lvl="1"/>
            <a:r>
              <a:rPr lang="en-US" dirty="0"/>
              <a:t>replace </a:t>
            </a:r>
            <a:r>
              <a:rPr lang="en-US" cap="small" dirty="0"/>
              <a:t>entry</a:t>
            </a:r>
            <a:r>
              <a:rPr lang="en-US" dirty="0"/>
              <a:t> by </a:t>
            </a:r>
            <a:r>
              <a:rPr lang="en-US" cap="small" dirty="0"/>
              <a:t>exit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36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the iteration compute?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34</a:t>
            </a:fld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67693" y="1762058"/>
            <a:ext cx="2673926" cy="4221982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2407229" y="1768280"/>
            <a:ext cx="197427" cy="439691"/>
          </a:xfrm>
          <a:custGeom>
            <a:avLst/>
            <a:gdLst>
              <a:gd name="connsiteX0" fmla="*/ 277098 w 277098"/>
              <a:gd name="connsiteY0" fmla="*/ 0 h 685800"/>
              <a:gd name="connsiteX1" fmla="*/ 7 w 277098"/>
              <a:gd name="connsiteY1" fmla="*/ 339436 h 685800"/>
              <a:gd name="connsiteX2" fmla="*/ 270171 w 277098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098" h="685800">
                <a:moveTo>
                  <a:pt x="277098" y="0"/>
                </a:moveTo>
                <a:cubicBezTo>
                  <a:pt x="139129" y="112568"/>
                  <a:pt x="1161" y="225136"/>
                  <a:pt x="7" y="339436"/>
                </a:cubicBezTo>
                <a:cubicBezTo>
                  <a:pt x="-1147" y="453736"/>
                  <a:pt x="134512" y="569768"/>
                  <a:pt x="270171" y="6858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2407309" y="2921249"/>
            <a:ext cx="197427" cy="439691"/>
          </a:xfrm>
          <a:custGeom>
            <a:avLst/>
            <a:gdLst>
              <a:gd name="connsiteX0" fmla="*/ 277098 w 277098"/>
              <a:gd name="connsiteY0" fmla="*/ 0 h 685800"/>
              <a:gd name="connsiteX1" fmla="*/ 7 w 277098"/>
              <a:gd name="connsiteY1" fmla="*/ 339436 h 685800"/>
              <a:gd name="connsiteX2" fmla="*/ 270171 w 277098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098" h="685800">
                <a:moveTo>
                  <a:pt x="277098" y="0"/>
                </a:moveTo>
                <a:cubicBezTo>
                  <a:pt x="139129" y="112568"/>
                  <a:pt x="1161" y="225136"/>
                  <a:pt x="7" y="339436"/>
                </a:cubicBezTo>
                <a:cubicBezTo>
                  <a:pt x="-1147" y="453736"/>
                  <a:pt x="134512" y="569768"/>
                  <a:pt x="270171" y="6858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407660" y="2207971"/>
            <a:ext cx="197427" cy="439691"/>
          </a:xfrm>
          <a:custGeom>
            <a:avLst/>
            <a:gdLst>
              <a:gd name="connsiteX0" fmla="*/ 277098 w 277098"/>
              <a:gd name="connsiteY0" fmla="*/ 0 h 685800"/>
              <a:gd name="connsiteX1" fmla="*/ 7 w 277098"/>
              <a:gd name="connsiteY1" fmla="*/ 339436 h 685800"/>
              <a:gd name="connsiteX2" fmla="*/ 270171 w 277098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098" h="685800">
                <a:moveTo>
                  <a:pt x="277098" y="0"/>
                </a:moveTo>
                <a:cubicBezTo>
                  <a:pt x="139129" y="112568"/>
                  <a:pt x="1161" y="225136"/>
                  <a:pt x="7" y="339436"/>
                </a:cubicBezTo>
                <a:cubicBezTo>
                  <a:pt x="-1147" y="453736"/>
                  <a:pt x="134512" y="569768"/>
                  <a:pt x="270171" y="6858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5400000">
            <a:off x="2504372" y="26025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98864" y="1762058"/>
            <a:ext cx="27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⊓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098944" y="2958758"/>
            <a:ext cx="27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⊓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098865" y="2243150"/>
            <a:ext cx="27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⊓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419460" y="1326383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⊤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2454624" y="3279618"/>
            <a:ext cx="457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↺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856137" y="5354781"/>
            <a:ext cx="91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lattice </a:t>
            </a:r>
            <a:r>
              <a:rPr lang="en-US" b="1" dirty="0"/>
              <a:t>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06022" y="31888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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353174" y="1421948"/>
            <a:ext cx="4460050" cy="156966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 value does not change on further iteration</a:t>
            </a:r>
          </a:p>
          <a:p>
            <a:pPr marL="285750" indent="-301752">
              <a:buFont typeface="Symbol" panose="05050102010706020507" pitchFamily="18" charset="2"/>
              <a:buChar char="Þ"/>
            </a:pPr>
            <a:r>
              <a:rPr 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 a "</a:t>
            </a:r>
            <a:r>
              <a:rPr lang="en-US" sz="2400" dirty="0" err="1">
                <a:solidFill>
                  <a:srgbClr val="FF0000"/>
                </a:solidFill>
                <a:sym typeface="Symbol" panose="05050102010706020507" pitchFamily="18" charset="2"/>
              </a:rPr>
              <a:t>fixpoint</a:t>
            </a:r>
            <a:r>
              <a:rPr 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" of the transfer  function F 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723612" y="1898073"/>
            <a:ext cx="1411971" cy="148669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53175" y="3687167"/>
            <a:ext cx="4437106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computed starting from T by repeated applications of 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⊓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</a:p>
          <a:p>
            <a:pPr marL="285750" indent="-301752">
              <a:buFont typeface="Symbol" panose="05050102010706020507" pitchFamily="18" charset="2"/>
              <a:buChar char="Þ"/>
            </a:pPr>
            <a:r>
              <a:rPr 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 "greatest (or maximal) </a:t>
            </a:r>
            <a:r>
              <a:rPr lang="en-US" sz="2400" dirty="0" err="1">
                <a:solidFill>
                  <a:srgbClr val="FF0000"/>
                </a:solidFill>
                <a:sym typeface="Symbol" panose="05050102010706020507" pitchFamily="18" charset="2"/>
              </a:rPr>
              <a:t>fixpoint</a:t>
            </a:r>
            <a:r>
              <a:rPr 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"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2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the iteration compute?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35</a:t>
            </a:fld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67693" y="1762058"/>
            <a:ext cx="2673926" cy="4221982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2407229" y="1768280"/>
            <a:ext cx="197427" cy="439691"/>
          </a:xfrm>
          <a:custGeom>
            <a:avLst/>
            <a:gdLst>
              <a:gd name="connsiteX0" fmla="*/ 277098 w 277098"/>
              <a:gd name="connsiteY0" fmla="*/ 0 h 685800"/>
              <a:gd name="connsiteX1" fmla="*/ 7 w 277098"/>
              <a:gd name="connsiteY1" fmla="*/ 339436 h 685800"/>
              <a:gd name="connsiteX2" fmla="*/ 270171 w 277098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098" h="685800">
                <a:moveTo>
                  <a:pt x="277098" y="0"/>
                </a:moveTo>
                <a:cubicBezTo>
                  <a:pt x="139129" y="112568"/>
                  <a:pt x="1161" y="225136"/>
                  <a:pt x="7" y="339436"/>
                </a:cubicBezTo>
                <a:cubicBezTo>
                  <a:pt x="-1147" y="453736"/>
                  <a:pt x="134512" y="569768"/>
                  <a:pt x="270171" y="6858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2407309" y="2921249"/>
            <a:ext cx="197427" cy="439691"/>
          </a:xfrm>
          <a:custGeom>
            <a:avLst/>
            <a:gdLst>
              <a:gd name="connsiteX0" fmla="*/ 277098 w 277098"/>
              <a:gd name="connsiteY0" fmla="*/ 0 h 685800"/>
              <a:gd name="connsiteX1" fmla="*/ 7 w 277098"/>
              <a:gd name="connsiteY1" fmla="*/ 339436 h 685800"/>
              <a:gd name="connsiteX2" fmla="*/ 270171 w 277098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098" h="685800">
                <a:moveTo>
                  <a:pt x="277098" y="0"/>
                </a:moveTo>
                <a:cubicBezTo>
                  <a:pt x="139129" y="112568"/>
                  <a:pt x="1161" y="225136"/>
                  <a:pt x="7" y="339436"/>
                </a:cubicBezTo>
                <a:cubicBezTo>
                  <a:pt x="-1147" y="453736"/>
                  <a:pt x="134512" y="569768"/>
                  <a:pt x="270171" y="6858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407660" y="2207971"/>
            <a:ext cx="197427" cy="439691"/>
          </a:xfrm>
          <a:custGeom>
            <a:avLst/>
            <a:gdLst>
              <a:gd name="connsiteX0" fmla="*/ 277098 w 277098"/>
              <a:gd name="connsiteY0" fmla="*/ 0 h 685800"/>
              <a:gd name="connsiteX1" fmla="*/ 7 w 277098"/>
              <a:gd name="connsiteY1" fmla="*/ 339436 h 685800"/>
              <a:gd name="connsiteX2" fmla="*/ 270171 w 277098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098" h="685800">
                <a:moveTo>
                  <a:pt x="277098" y="0"/>
                </a:moveTo>
                <a:cubicBezTo>
                  <a:pt x="139129" y="112568"/>
                  <a:pt x="1161" y="225136"/>
                  <a:pt x="7" y="339436"/>
                </a:cubicBezTo>
                <a:cubicBezTo>
                  <a:pt x="-1147" y="453736"/>
                  <a:pt x="134512" y="569768"/>
                  <a:pt x="270171" y="6858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5400000">
            <a:off x="2504372" y="26025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98864" y="1762058"/>
            <a:ext cx="27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⊓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098944" y="2958758"/>
            <a:ext cx="27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⊓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098865" y="2243150"/>
            <a:ext cx="27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⊓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419460" y="1326383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⊤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2454624" y="3279618"/>
            <a:ext cx="457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↺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856137" y="5354781"/>
            <a:ext cx="91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lattice </a:t>
            </a:r>
            <a:r>
              <a:rPr lang="en-US" b="1" dirty="0"/>
              <a:t>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06022" y="31888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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067369" y="1762057"/>
            <a:ext cx="1328097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065430" y="5967104"/>
            <a:ext cx="1328097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091913" y="1755648"/>
            <a:ext cx="0" cy="42175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72790" y="1599311"/>
            <a:ext cx="406604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height of </a:t>
            </a:r>
            <a:r>
              <a:rPr lang="en-US" sz="2400" b="1" dirty="0"/>
              <a:t>L</a:t>
            </a:r>
          </a:p>
          <a:p>
            <a:r>
              <a:rPr lang="en-US" sz="2400" dirty="0"/>
              <a:t>= length of longest </a:t>
            </a:r>
            <a:r>
              <a:rPr lang="en-US" sz="2400" dirty="0">
                <a:ea typeface="Cambria Math" panose="02040503050406030204" pitchFamily="18" charset="0"/>
              </a:rPr>
              <a:t>⊑-chain in </a:t>
            </a:r>
            <a:r>
              <a:rPr lang="en-US" sz="2400" b="1" dirty="0">
                <a:ea typeface="Cambria Math" panose="02040503050406030204" pitchFamily="18" charset="0"/>
              </a:rPr>
              <a:t>L</a:t>
            </a:r>
            <a:endParaRPr lang="en-US" sz="2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47997" y="36929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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091913" y="3873049"/>
            <a:ext cx="2105" cy="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1"/>
          </p:cNvCxnSpPr>
          <p:nvPr/>
        </p:nvCxnSpPr>
        <p:spPr>
          <a:xfrm flipH="1">
            <a:off x="4142817" y="2014810"/>
            <a:ext cx="629973" cy="1788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09646" y="3692910"/>
            <a:ext cx="4129193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Fact</a:t>
            </a:r>
            <a:r>
              <a:rPr lang="en-US" sz="2400" dirty="0"/>
              <a:t>: If </a:t>
            </a:r>
            <a:r>
              <a:rPr lang="en-US" sz="2400" b="1" dirty="0"/>
              <a:t>L</a:t>
            </a:r>
            <a:r>
              <a:rPr lang="en-US" sz="2400" dirty="0"/>
              <a:t> has finite height, then: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the iterative algorithm terminates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and computes the maximal </a:t>
            </a:r>
            <a:r>
              <a:rPr lang="en-US" sz="2400" dirty="0" err="1"/>
              <a:t>fixpoint</a:t>
            </a:r>
            <a:r>
              <a:rPr lang="en-US" sz="2400" dirty="0"/>
              <a:t> (MFP) of the transfer function F</a:t>
            </a:r>
          </a:p>
        </p:txBody>
      </p:sp>
    </p:spTree>
    <p:extLst>
      <p:ext uri="{BB962C8B-B14F-4D97-AF65-F5344CB8AC3E}">
        <p14:creationId xmlns:p14="http://schemas.microsoft.com/office/powerpoint/2010/main" val="30473653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the iteration compute?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36</a:t>
            </a:fld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67693" y="1762058"/>
            <a:ext cx="2673926" cy="4221982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2407229" y="1768280"/>
            <a:ext cx="197427" cy="439691"/>
          </a:xfrm>
          <a:custGeom>
            <a:avLst/>
            <a:gdLst>
              <a:gd name="connsiteX0" fmla="*/ 277098 w 277098"/>
              <a:gd name="connsiteY0" fmla="*/ 0 h 685800"/>
              <a:gd name="connsiteX1" fmla="*/ 7 w 277098"/>
              <a:gd name="connsiteY1" fmla="*/ 339436 h 685800"/>
              <a:gd name="connsiteX2" fmla="*/ 270171 w 277098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098" h="685800">
                <a:moveTo>
                  <a:pt x="277098" y="0"/>
                </a:moveTo>
                <a:cubicBezTo>
                  <a:pt x="139129" y="112568"/>
                  <a:pt x="1161" y="225136"/>
                  <a:pt x="7" y="339436"/>
                </a:cubicBezTo>
                <a:cubicBezTo>
                  <a:pt x="-1147" y="453736"/>
                  <a:pt x="134512" y="569768"/>
                  <a:pt x="270171" y="6858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2407309" y="2921249"/>
            <a:ext cx="197427" cy="439691"/>
          </a:xfrm>
          <a:custGeom>
            <a:avLst/>
            <a:gdLst>
              <a:gd name="connsiteX0" fmla="*/ 277098 w 277098"/>
              <a:gd name="connsiteY0" fmla="*/ 0 h 685800"/>
              <a:gd name="connsiteX1" fmla="*/ 7 w 277098"/>
              <a:gd name="connsiteY1" fmla="*/ 339436 h 685800"/>
              <a:gd name="connsiteX2" fmla="*/ 270171 w 277098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098" h="685800">
                <a:moveTo>
                  <a:pt x="277098" y="0"/>
                </a:moveTo>
                <a:cubicBezTo>
                  <a:pt x="139129" y="112568"/>
                  <a:pt x="1161" y="225136"/>
                  <a:pt x="7" y="339436"/>
                </a:cubicBezTo>
                <a:cubicBezTo>
                  <a:pt x="-1147" y="453736"/>
                  <a:pt x="134512" y="569768"/>
                  <a:pt x="270171" y="6858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407660" y="2207971"/>
            <a:ext cx="197427" cy="439691"/>
          </a:xfrm>
          <a:custGeom>
            <a:avLst/>
            <a:gdLst>
              <a:gd name="connsiteX0" fmla="*/ 277098 w 277098"/>
              <a:gd name="connsiteY0" fmla="*/ 0 h 685800"/>
              <a:gd name="connsiteX1" fmla="*/ 7 w 277098"/>
              <a:gd name="connsiteY1" fmla="*/ 339436 h 685800"/>
              <a:gd name="connsiteX2" fmla="*/ 270171 w 277098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098" h="685800">
                <a:moveTo>
                  <a:pt x="277098" y="0"/>
                </a:moveTo>
                <a:cubicBezTo>
                  <a:pt x="139129" y="112568"/>
                  <a:pt x="1161" y="225136"/>
                  <a:pt x="7" y="339436"/>
                </a:cubicBezTo>
                <a:cubicBezTo>
                  <a:pt x="-1147" y="453736"/>
                  <a:pt x="134512" y="569768"/>
                  <a:pt x="270171" y="6858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5400000">
            <a:off x="2504372" y="26025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98864" y="1762058"/>
            <a:ext cx="27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⊓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098944" y="2958758"/>
            <a:ext cx="27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⊓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098865" y="2243150"/>
            <a:ext cx="27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⊓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419460" y="1326383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⊤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2454624" y="3279618"/>
            <a:ext cx="457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↺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856137" y="5354781"/>
            <a:ext cx="91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lattice </a:t>
            </a:r>
            <a:r>
              <a:rPr lang="en-US" b="1" dirty="0"/>
              <a:t>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06022" y="31888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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091913" y="3873049"/>
            <a:ext cx="2105" cy="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53175" y="1735562"/>
            <a:ext cx="4279861" cy="40703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/>
              <a:t>Intuition</a:t>
            </a:r>
            <a:r>
              <a:rPr lang="en-US" sz="2800" dirty="0"/>
              <a:t>: Each iteration of the algorithm accounts for more and more of the program's runtime behavior</a:t>
            </a:r>
          </a:p>
          <a:p>
            <a:pPr marL="114300" indent="-342900">
              <a:spcBef>
                <a:spcPts val="500"/>
              </a:spcBef>
              <a:buFont typeface="Symbol" panose="05050102010706020507" pitchFamily="18" charset="2"/>
              <a:buChar char="·"/>
            </a:pPr>
            <a:r>
              <a:rPr lang="en-US" sz="2800" dirty="0">
                <a:ea typeface="Cambria Math" panose="02040503050406030204" pitchFamily="18" charset="0"/>
              </a:rPr>
              <a:t>⊑ measures "ignorance"</a:t>
            </a:r>
          </a:p>
          <a:p>
            <a:pPr lvl="1" indent="-228600">
              <a:spcBef>
                <a:spcPts val="600"/>
              </a:spcBef>
              <a:buClr>
                <a:schemeClr val="accent2"/>
              </a:buClr>
              <a:buFont typeface="Symbol" panose="05050102010706020507" pitchFamily="18" charset="2"/>
              <a:buChar char="-"/>
            </a:pPr>
            <a:r>
              <a:rPr lang="en-US" sz="2400" dirty="0">
                <a:ea typeface="Cambria Math" panose="02040503050406030204" pitchFamily="18" charset="0"/>
              </a:rPr>
              <a:t>x ⊑ y : "x accounts for more runtime behaviors than y"</a:t>
            </a:r>
            <a:endParaRPr lang="en-US" sz="2400" dirty="0"/>
          </a:p>
          <a:p>
            <a:pPr lvl="1" indent="-228600">
              <a:spcBef>
                <a:spcPts val="500"/>
              </a:spcBef>
              <a:buClr>
                <a:schemeClr val="accent2"/>
              </a:buClr>
              <a:buFont typeface="Symbol" panose="05050102010706020507" pitchFamily="18" charset="2"/>
              <a:buChar char="-"/>
            </a:pPr>
            <a:r>
              <a:rPr lang="en-US" sz="2400" dirty="0"/>
              <a:t>T : does not account for any runtime behaviors</a:t>
            </a:r>
          </a:p>
        </p:txBody>
      </p:sp>
    </p:spTree>
    <p:extLst>
      <p:ext uri="{BB962C8B-B14F-4D97-AF65-F5344CB8AC3E}">
        <p14:creationId xmlns:p14="http://schemas.microsoft.com/office/powerpoint/2010/main" val="831615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lIns="0" rIns="0" anchor="ctr" anchorCtr="1">
            <a:normAutofit/>
          </a:bodyPr>
          <a:lstStyle/>
          <a:p>
            <a:pPr algn="ctr"/>
            <a:r>
              <a:rPr lang="en-US" sz="5400" i="1" dirty="0"/>
              <a:t>Soundness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00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Soundness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Required</a:t>
            </a:r>
            <a:r>
              <a:rPr lang="en-US" dirty="0"/>
              <a:t>: The result computed by </a:t>
            </a:r>
            <a:r>
              <a:rPr lang="en-US" i="1" dirty="0"/>
              <a:t>any</a:t>
            </a:r>
            <a:r>
              <a:rPr lang="en-US" dirty="0"/>
              <a:t> analysis must be </a:t>
            </a:r>
            <a:r>
              <a:rPr lang="en-US" i="1" dirty="0"/>
              <a:t>safe</a:t>
            </a:r>
            <a:endParaRPr lang="en-US" dirty="0"/>
          </a:p>
          <a:p>
            <a:pPr lvl="1">
              <a:spcAft>
                <a:spcPts val="1200"/>
              </a:spcAft>
            </a:pPr>
            <a:r>
              <a:rPr lang="en-US" dirty="0"/>
              <a:t>i.e., must capture all possible executions of the program</a:t>
            </a:r>
          </a:p>
          <a:p>
            <a:pPr>
              <a:spcAft>
                <a:spcPts val="1200"/>
              </a:spcAft>
            </a:pPr>
            <a:r>
              <a:rPr lang="en-US" b="1" dirty="0"/>
              <a:t>Fact</a:t>
            </a:r>
            <a:r>
              <a:rPr lang="en-US" dirty="0"/>
              <a:t>: There is no algorithm that </a:t>
            </a:r>
            <a:r>
              <a:rPr lang="en-US" i="1" dirty="0"/>
              <a:t>always</a:t>
            </a:r>
            <a:r>
              <a:rPr lang="en-US" dirty="0"/>
              <a:t> captures </a:t>
            </a:r>
            <a:r>
              <a:rPr lang="en-US" i="1" dirty="0"/>
              <a:t>exactly</a:t>
            </a:r>
            <a:r>
              <a:rPr lang="en-US" dirty="0"/>
              <a:t> the effects of all possible executions of the program (Rice's Theorem)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  An analysis can only compute an approximation to the real behavior of the program</a:t>
            </a:r>
          </a:p>
          <a:p>
            <a:pPr lvl="1"/>
            <a:r>
              <a:rPr lang="en-US" dirty="0"/>
              <a:t>the safety requirement implies that this has to be a </a:t>
            </a:r>
            <a:r>
              <a:rPr lang="en-US" i="1" dirty="0"/>
              <a:t>conservative approximation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628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6819"/>
            <a:ext cx="7886700" cy="1582516"/>
          </a:xfrm>
        </p:spPr>
        <p:txBody>
          <a:bodyPr/>
          <a:lstStyle/>
          <a:p>
            <a:r>
              <a:rPr lang="en-US" dirty="0"/>
              <a:t>An execution path in a program is a path in its control flow graph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 a sequence of blocks:  </a:t>
            </a:r>
            <a:r>
              <a:rPr lang="en-US" cap="small" dirty="0">
                <a:sym typeface="Symbol" panose="05050102010706020507" pitchFamily="18" charset="2"/>
              </a:rPr>
              <a:t>entry</a:t>
            </a:r>
            <a:r>
              <a:rPr lang="en-US" dirty="0">
                <a:sym typeface="Symbol" panose="05050102010706020507" pitchFamily="18" charset="2"/>
              </a:rPr>
              <a:t>  B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 B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 … 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39635" y="3089773"/>
            <a:ext cx="685800" cy="471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cap="small" dirty="0"/>
              <a:t>entry</a:t>
            </a:r>
          </a:p>
        </p:txBody>
      </p:sp>
      <p:cxnSp>
        <p:nvCxnSpPr>
          <p:cNvPr id="11" name="Straight Arrow Connector 10"/>
          <p:cNvCxnSpPr>
            <a:stCxn id="6" idx="3"/>
          </p:cNvCxnSpPr>
          <p:nvPr/>
        </p:nvCxnSpPr>
        <p:spPr>
          <a:xfrm flipV="1">
            <a:off x="2625435" y="3325298"/>
            <a:ext cx="306532" cy="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function of a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31967" y="3089772"/>
            <a:ext cx="685800" cy="471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3924299" y="3090897"/>
            <a:ext cx="685800" cy="471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4916631" y="3089771"/>
            <a:ext cx="685800" cy="471055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r>
              <a:rPr lang="en-US" dirty="0"/>
              <a:t>…</a:t>
            </a:r>
            <a:endParaRPr lang="en-US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5908963" y="3089771"/>
            <a:ext cx="685800" cy="471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B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>
            <a:stCxn id="8" idx="3"/>
          </p:cNvCxnSpPr>
          <p:nvPr/>
        </p:nvCxnSpPr>
        <p:spPr>
          <a:xfrm flipV="1">
            <a:off x="5602431" y="3325298"/>
            <a:ext cx="306532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</p:cNvCxnSpPr>
          <p:nvPr/>
        </p:nvCxnSpPr>
        <p:spPr>
          <a:xfrm flipV="1">
            <a:off x="4610099" y="3325298"/>
            <a:ext cx="306532" cy="112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V="1">
            <a:off x="3617767" y="3325298"/>
            <a:ext cx="306532" cy="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594763" y="3325297"/>
            <a:ext cx="306532" cy="1"/>
          </a:xfrm>
          <a:prstGeom prst="straightConnector1">
            <a:avLst/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V="1">
            <a:off x="2510615" y="3492246"/>
            <a:ext cx="411480" cy="1"/>
          </a:xfrm>
          <a:prstGeom prst="straightConnector1">
            <a:avLst/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V="1">
            <a:off x="3504244" y="3499262"/>
            <a:ext cx="411480" cy="1"/>
          </a:xfrm>
          <a:prstGeom prst="straightConnector1">
            <a:avLst/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 flipV="1">
            <a:off x="4496576" y="3489476"/>
            <a:ext cx="411480" cy="1"/>
          </a:xfrm>
          <a:prstGeom prst="straightConnector1">
            <a:avLst/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V="1">
            <a:off x="5488908" y="3489476"/>
            <a:ext cx="411480" cy="1"/>
          </a:xfrm>
          <a:prstGeom prst="straightConnector1">
            <a:avLst/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39590" y="3703964"/>
            <a:ext cx="693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cap="small" baseline="-25000" dirty="0" err="1"/>
              <a:t>entry</a:t>
            </a:r>
            <a:endParaRPr lang="en-US" cap="small" baseline="-25000" dirty="0"/>
          </a:p>
        </p:txBody>
      </p:sp>
      <p:sp>
        <p:nvSpPr>
          <p:cNvPr id="33" name="Rectangle 32"/>
          <p:cNvSpPr/>
          <p:nvPr/>
        </p:nvSpPr>
        <p:spPr>
          <a:xfrm>
            <a:off x="1939590" y="4139763"/>
            <a:ext cx="983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cap="small" baseline="-25000" dirty="0" err="1"/>
              <a:t>entry</a:t>
            </a:r>
            <a:r>
              <a:rPr lang="en-US" cap="small" dirty="0"/>
              <a:t>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939590" y="4525931"/>
            <a:ext cx="1384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cap="small" baseline="-25000" dirty="0" err="1"/>
              <a:t>entry</a:t>
            </a:r>
            <a:r>
              <a:rPr lang="en-US" cap="small" dirty="0"/>
              <a:t>) )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2392555" y="3689800"/>
            <a:ext cx="323754" cy="179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80112" y="3701092"/>
            <a:ext cx="823842" cy="470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259622" y="3690364"/>
            <a:ext cx="1442670" cy="852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943441" y="4912308"/>
            <a:ext cx="2356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cs typeface="Times New Roman" panose="02020603050405020304" pitchFamily="18" charset="0"/>
              </a:rPr>
              <a:t>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…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cap="small" baseline="-25000" dirty="0" err="1"/>
              <a:t>entry</a:t>
            </a:r>
            <a:r>
              <a:rPr lang="en-US" cap="small" dirty="0"/>
              <a:t>)) … )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3864036" y="3691942"/>
            <a:ext cx="1830564" cy="1199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291865" y="4895263"/>
            <a:ext cx="274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cs typeface="Times New Roman" panose="02020603050405020304" pitchFamily="18" charset="0"/>
              </a:rPr>
              <a:t>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…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cap="small" baseline="-25000" dirty="0" err="1"/>
              <a:t>entry</a:t>
            </a:r>
            <a:r>
              <a:rPr lang="en-US" cap="small" dirty="0"/>
              <a:t>)) … ))</a:t>
            </a: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6666278" y="3129127"/>
            <a:ext cx="2" cy="1766136"/>
          </a:xfrm>
          <a:prstGeom prst="straightConnector1">
            <a:avLst/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05834" y="5705236"/>
            <a:ext cx="5802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Times New Roman" panose="02020603050405020304" pitchFamily="18" charset="0"/>
              </a:rPr>
              <a:t>Transfer function =</a:t>
            </a:r>
            <a:r>
              <a:rPr lang="en-US" sz="2800" i="1" dirty="0"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∘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sz="2800" baseline="-25000" dirty="0"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∘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∘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aseline="-25000" dirty="0"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∘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aseline="-25000" dirty="0">
                <a:cs typeface="Times New Roman" panose="02020603050405020304" pitchFamily="18" charset="0"/>
              </a:rPr>
              <a:t>1</a:t>
            </a:r>
            <a:endParaRPr lang="en-US" sz="2800" dirty="0"/>
          </a:p>
        </p:txBody>
      </p:sp>
      <p:sp>
        <p:nvSpPr>
          <p:cNvPr id="55" name="Right Brace 54"/>
          <p:cNvSpPr/>
          <p:nvPr/>
        </p:nvSpPr>
        <p:spPr>
          <a:xfrm rot="5400000">
            <a:off x="4213467" y="3154944"/>
            <a:ext cx="315438" cy="4781805"/>
          </a:xfrm>
          <a:prstGeom prst="rightBrace">
            <a:avLst>
              <a:gd name="adj1" fmla="val 55625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1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Dataflow analysis: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some dataflow analysis A:</a:t>
            </a:r>
          </a:p>
          <a:p>
            <a:pPr>
              <a:spcAft>
                <a:spcPts val="0"/>
              </a:spcAft>
            </a:pPr>
            <a:r>
              <a:rPr lang="en-US" dirty="0"/>
              <a:t>Is it sound?</a:t>
            </a:r>
          </a:p>
          <a:p>
            <a:pPr lvl="1"/>
            <a:r>
              <a:rPr lang="en-US" dirty="0"/>
              <a:t>do the results account for all possible runtime scenarios?  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under what assumptions?</a:t>
            </a:r>
          </a:p>
          <a:p>
            <a:r>
              <a:rPr lang="en-US" dirty="0"/>
              <a:t>Is it precise?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how good are the results?</a:t>
            </a:r>
          </a:p>
          <a:p>
            <a:r>
              <a:rPr lang="en-US" dirty="0"/>
              <a:t>Is it efficient?</a:t>
            </a:r>
          </a:p>
          <a:p>
            <a:pPr lvl="1"/>
            <a:r>
              <a:rPr lang="en-US" dirty="0"/>
              <a:t>how fast does it run?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840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over all paths: MOP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6819"/>
            <a:ext cx="7886700" cy="12683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MOP: meet, over all paths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/>
              <a:t> from </a:t>
            </a:r>
            <a:r>
              <a:rPr lang="en-US" cap="small" dirty="0"/>
              <a:t>entry</a:t>
            </a:r>
            <a:r>
              <a:rPr lang="en-US" dirty="0"/>
              <a:t> to a given point, of the transfer function along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/>
              <a:t> applied to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cap="small" baseline="-25000" dirty="0" err="1"/>
              <a:t>entry</a:t>
            </a:r>
            <a:endParaRPr lang="en-US" cap="small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17393" y="2563575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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617393" y="5209793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</a:t>
            </a:r>
            <a:endParaRPr lang="en-US" sz="2800" dirty="0"/>
          </a:p>
        </p:txBody>
      </p:sp>
      <p:sp>
        <p:nvSpPr>
          <p:cNvPr id="7" name="Freeform 6"/>
          <p:cNvSpPr/>
          <p:nvPr/>
        </p:nvSpPr>
        <p:spPr>
          <a:xfrm>
            <a:off x="1682734" y="3006921"/>
            <a:ext cx="1109547" cy="2403763"/>
          </a:xfrm>
          <a:custGeom>
            <a:avLst/>
            <a:gdLst>
              <a:gd name="connsiteX0" fmla="*/ 547255 w 583075"/>
              <a:gd name="connsiteY0" fmla="*/ 0 h 2403763"/>
              <a:gd name="connsiteX1" fmla="*/ 554182 w 583075"/>
              <a:gd name="connsiteY1" fmla="*/ 145472 h 2403763"/>
              <a:gd name="connsiteX2" fmla="*/ 568037 w 583075"/>
              <a:gd name="connsiteY2" fmla="*/ 166254 h 2403763"/>
              <a:gd name="connsiteX3" fmla="*/ 574964 w 583075"/>
              <a:gd name="connsiteY3" fmla="*/ 187036 h 2403763"/>
              <a:gd name="connsiteX4" fmla="*/ 581891 w 583075"/>
              <a:gd name="connsiteY4" fmla="*/ 242454 h 2403763"/>
              <a:gd name="connsiteX5" fmla="*/ 574964 w 583075"/>
              <a:gd name="connsiteY5" fmla="*/ 443345 h 2403763"/>
              <a:gd name="connsiteX6" fmla="*/ 540328 w 583075"/>
              <a:gd name="connsiteY6" fmla="*/ 464127 h 2403763"/>
              <a:gd name="connsiteX7" fmla="*/ 415637 w 583075"/>
              <a:gd name="connsiteY7" fmla="*/ 471054 h 2403763"/>
              <a:gd name="connsiteX8" fmla="*/ 256309 w 583075"/>
              <a:gd name="connsiteY8" fmla="*/ 477981 h 2403763"/>
              <a:gd name="connsiteX9" fmla="*/ 242455 w 583075"/>
              <a:gd name="connsiteY9" fmla="*/ 498763 h 2403763"/>
              <a:gd name="connsiteX10" fmla="*/ 214746 w 583075"/>
              <a:gd name="connsiteY10" fmla="*/ 526472 h 2403763"/>
              <a:gd name="connsiteX11" fmla="*/ 193964 w 583075"/>
              <a:gd name="connsiteY11" fmla="*/ 561109 h 2403763"/>
              <a:gd name="connsiteX12" fmla="*/ 187037 w 583075"/>
              <a:gd name="connsiteY12" fmla="*/ 602672 h 2403763"/>
              <a:gd name="connsiteX13" fmla="*/ 166255 w 583075"/>
              <a:gd name="connsiteY13" fmla="*/ 651163 h 2403763"/>
              <a:gd name="connsiteX14" fmla="*/ 159328 w 583075"/>
              <a:gd name="connsiteY14" fmla="*/ 671945 h 2403763"/>
              <a:gd name="connsiteX15" fmla="*/ 166255 w 583075"/>
              <a:gd name="connsiteY15" fmla="*/ 782781 h 2403763"/>
              <a:gd name="connsiteX16" fmla="*/ 228600 w 583075"/>
              <a:gd name="connsiteY16" fmla="*/ 831272 h 2403763"/>
              <a:gd name="connsiteX17" fmla="*/ 249382 w 583075"/>
              <a:gd name="connsiteY17" fmla="*/ 845127 h 2403763"/>
              <a:gd name="connsiteX18" fmla="*/ 256309 w 583075"/>
              <a:gd name="connsiteY18" fmla="*/ 865909 h 2403763"/>
              <a:gd name="connsiteX19" fmla="*/ 270164 w 583075"/>
              <a:gd name="connsiteY19" fmla="*/ 886690 h 2403763"/>
              <a:gd name="connsiteX20" fmla="*/ 249382 w 583075"/>
              <a:gd name="connsiteY20" fmla="*/ 1094509 h 2403763"/>
              <a:gd name="connsiteX21" fmla="*/ 235528 w 583075"/>
              <a:gd name="connsiteY21" fmla="*/ 1115290 h 2403763"/>
              <a:gd name="connsiteX22" fmla="*/ 207818 w 583075"/>
              <a:gd name="connsiteY22" fmla="*/ 1129145 h 2403763"/>
              <a:gd name="connsiteX23" fmla="*/ 145473 w 583075"/>
              <a:gd name="connsiteY23" fmla="*/ 1170709 h 2403763"/>
              <a:gd name="connsiteX24" fmla="*/ 110837 w 583075"/>
              <a:gd name="connsiteY24" fmla="*/ 1198418 h 2403763"/>
              <a:gd name="connsiteX25" fmla="*/ 62346 w 583075"/>
              <a:gd name="connsiteY25" fmla="*/ 1219200 h 2403763"/>
              <a:gd name="connsiteX26" fmla="*/ 48491 w 583075"/>
              <a:gd name="connsiteY26" fmla="*/ 1253836 h 2403763"/>
              <a:gd name="connsiteX27" fmla="*/ 41564 w 583075"/>
              <a:gd name="connsiteY27" fmla="*/ 1288472 h 2403763"/>
              <a:gd name="connsiteX28" fmla="*/ 20782 w 583075"/>
              <a:gd name="connsiteY28" fmla="*/ 1336963 h 2403763"/>
              <a:gd name="connsiteX29" fmla="*/ 0 w 583075"/>
              <a:gd name="connsiteY29" fmla="*/ 1413163 h 2403763"/>
              <a:gd name="connsiteX30" fmla="*/ 27709 w 583075"/>
              <a:gd name="connsiteY30" fmla="*/ 1669472 h 2403763"/>
              <a:gd name="connsiteX31" fmla="*/ 41564 w 583075"/>
              <a:gd name="connsiteY31" fmla="*/ 1690254 h 2403763"/>
              <a:gd name="connsiteX32" fmla="*/ 62346 w 583075"/>
              <a:gd name="connsiteY32" fmla="*/ 1745672 h 2403763"/>
              <a:gd name="connsiteX33" fmla="*/ 117764 w 583075"/>
              <a:gd name="connsiteY33" fmla="*/ 1828800 h 2403763"/>
              <a:gd name="connsiteX34" fmla="*/ 152400 w 583075"/>
              <a:gd name="connsiteY34" fmla="*/ 1898072 h 2403763"/>
              <a:gd name="connsiteX35" fmla="*/ 173182 w 583075"/>
              <a:gd name="connsiteY35" fmla="*/ 1905000 h 2403763"/>
              <a:gd name="connsiteX36" fmla="*/ 214746 w 583075"/>
              <a:gd name="connsiteY36" fmla="*/ 1911927 h 2403763"/>
              <a:gd name="connsiteX37" fmla="*/ 249382 w 583075"/>
              <a:gd name="connsiteY37" fmla="*/ 1953490 h 2403763"/>
              <a:gd name="connsiteX38" fmla="*/ 270164 w 583075"/>
              <a:gd name="connsiteY38" fmla="*/ 2015836 h 2403763"/>
              <a:gd name="connsiteX39" fmla="*/ 290946 w 583075"/>
              <a:gd name="connsiteY39" fmla="*/ 2057400 h 2403763"/>
              <a:gd name="connsiteX40" fmla="*/ 311728 w 583075"/>
              <a:gd name="connsiteY40" fmla="*/ 2140527 h 2403763"/>
              <a:gd name="connsiteX41" fmla="*/ 332509 w 583075"/>
              <a:gd name="connsiteY41" fmla="*/ 2223654 h 2403763"/>
              <a:gd name="connsiteX42" fmla="*/ 360218 w 583075"/>
              <a:gd name="connsiteY42" fmla="*/ 2244436 h 2403763"/>
              <a:gd name="connsiteX43" fmla="*/ 422564 w 583075"/>
              <a:gd name="connsiteY43" fmla="*/ 2306781 h 2403763"/>
              <a:gd name="connsiteX44" fmla="*/ 457200 w 583075"/>
              <a:gd name="connsiteY44" fmla="*/ 2327563 h 2403763"/>
              <a:gd name="connsiteX45" fmla="*/ 464128 w 583075"/>
              <a:gd name="connsiteY45" fmla="*/ 2348345 h 2403763"/>
              <a:gd name="connsiteX46" fmla="*/ 505691 w 583075"/>
              <a:gd name="connsiteY46" fmla="*/ 2376054 h 2403763"/>
              <a:gd name="connsiteX47" fmla="*/ 512618 w 583075"/>
              <a:gd name="connsiteY47" fmla="*/ 2396836 h 2403763"/>
              <a:gd name="connsiteX48" fmla="*/ 533400 w 583075"/>
              <a:gd name="connsiteY48" fmla="*/ 2403763 h 240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583075" h="2403763">
                <a:moveTo>
                  <a:pt x="547255" y="0"/>
                </a:moveTo>
                <a:cubicBezTo>
                  <a:pt x="549564" y="48491"/>
                  <a:pt x="548161" y="97301"/>
                  <a:pt x="554182" y="145472"/>
                </a:cubicBezTo>
                <a:cubicBezTo>
                  <a:pt x="555215" y="153733"/>
                  <a:pt x="564314" y="158807"/>
                  <a:pt x="568037" y="166254"/>
                </a:cubicBezTo>
                <a:cubicBezTo>
                  <a:pt x="571303" y="172785"/>
                  <a:pt x="572655" y="180109"/>
                  <a:pt x="574964" y="187036"/>
                </a:cubicBezTo>
                <a:cubicBezTo>
                  <a:pt x="577273" y="205509"/>
                  <a:pt x="581891" y="223838"/>
                  <a:pt x="581891" y="242454"/>
                </a:cubicBezTo>
                <a:cubicBezTo>
                  <a:pt x="581891" y="309457"/>
                  <a:pt x="587312" y="377489"/>
                  <a:pt x="574964" y="443345"/>
                </a:cubicBezTo>
                <a:cubicBezTo>
                  <a:pt x="572483" y="456579"/>
                  <a:pt x="553593" y="461820"/>
                  <a:pt x="540328" y="464127"/>
                </a:cubicBezTo>
                <a:cubicBezTo>
                  <a:pt x="499316" y="471260"/>
                  <a:pt x="457215" y="469026"/>
                  <a:pt x="415637" y="471054"/>
                </a:cubicBezTo>
                <a:lnTo>
                  <a:pt x="256309" y="477981"/>
                </a:lnTo>
                <a:cubicBezTo>
                  <a:pt x="251691" y="484908"/>
                  <a:pt x="247873" y="492442"/>
                  <a:pt x="242455" y="498763"/>
                </a:cubicBezTo>
                <a:cubicBezTo>
                  <a:pt x="233954" y="508681"/>
                  <a:pt x="222765" y="516161"/>
                  <a:pt x="214746" y="526472"/>
                </a:cubicBezTo>
                <a:cubicBezTo>
                  <a:pt x="206480" y="537100"/>
                  <a:pt x="200891" y="549563"/>
                  <a:pt x="193964" y="561109"/>
                </a:cubicBezTo>
                <a:cubicBezTo>
                  <a:pt x="191655" y="574963"/>
                  <a:pt x="191168" y="589248"/>
                  <a:pt x="187037" y="602672"/>
                </a:cubicBezTo>
                <a:cubicBezTo>
                  <a:pt x="181865" y="619480"/>
                  <a:pt x="172786" y="634835"/>
                  <a:pt x="166255" y="651163"/>
                </a:cubicBezTo>
                <a:cubicBezTo>
                  <a:pt x="163543" y="657943"/>
                  <a:pt x="161637" y="665018"/>
                  <a:pt x="159328" y="671945"/>
                </a:cubicBezTo>
                <a:cubicBezTo>
                  <a:pt x="161637" y="708890"/>
                  <a:pt x="155031" y="747506"/>
                  <a:pt x="166255" y="782781"/>
                </a:cubicBezTo>
                <a:cubicBezTo>
                  <a:pt x="177343" y="817630"/>
                  <a:pt x="202512" y="822576"/>
                  <a:pt x="228600" y="831272"/>
                </a:cubicBezTo>
                <a:cubicBezTo>
                  <a:pt x="235527" y="835890"/>
                  <a:pt x="244181" y="838626"/>
                  <a:pt x="249382" y="845127"/>
                </a:cubicBezTo>
                <a:cubicBezTo>
                  <a:pt x="253943" y="850829"/>
                  <a:pt x="253043" y="859378"/>
                  <a:pt x="256309" y="865909"/>
                </a:cubicBezTo>
                <a:cubicBezTo>
                  <a:pt x="260032" y="873355"/>
                  <a:pt x="265546" y="879763"/>
                  <a:pt x="270164" y="886690"/>
                </a:cubicBezTo>
                <a:cubicBezTo>
                  <a:pt x="266740" y="968864"/>
                  <a:pt x="279695" y="1026305"/>
                  <a:pt x="249382" y="1094509"/>
                </a:cubicBezTo>
                <a:cubicBezTo>
                  <a:pt x="246001" y="1102117"/>
                  <a:pt x="241924" y="1109960"/>
                  <a:pt x="235528" y="1115290"/>
                </a:cubicBezTo>
                <a:cubicBezTo>
                  <a:pt x="227595" y="1121901"/>
                  <a:pt x="215970" y="1122805"/>
                  <a:pt x="207818" y="1129145"/>
                </a:cubicBezTo>
                <a:cubicBezTo>
                  <a:pt x="149030" y="1174869"/>
                  <a:pt x="199179" y="1157281"/>
                  <a:pt x="145473" y="1170709"/>
                </a:cubicBezTo>
                <a:cubicBezTo>
                  <a:pt x="133928" y="1179945"/>
                  <a:pt x="123139" y="1190217"/>
                  <a:pt x="110837" y="1198418"/>
                </a:cubicBezTo>
                <a:cubicBezTo>
                  <a:pt x="93720" y="1209829"/>
                  <a:pt x="80816" y="1213043"/>
                  <a:pt x="62346" y="1219200"/>
                </a:cubicBezTo>
                <a:cubicBezTo>
                  <a:pt x="57728" y="1230745"/>
                  <a:pt x="52064" y="1241926"/>
                  <a:pt x="48491" y="1253836"/>
                </a:cubicBezTo>
                <a:cubicBezTo>
                  <a:pt x="45108" y="1265113"/>
                  <a:pt x="45287" y="1277302"/>
                  <a:pt x="41564" y="1288472"/>
                </a:cubicBezTo>
                <a:cubicBezTo>
                  <a:pt x="36003" y="1305155"/>
                  <a:pt x="27313" y="1320635"/>
                  <a:pt x="20782" y="1336963"/>
                </a:cubicBezTo>
                <a:cubicBezTo>
                  <a:pt x="12151" y="1358539"/>
                  <a:pt x="4367" y="1395695"/>
                  <a:pt x="0" y="1413163"/>
                </a:cubicBezTo>
                <a:cubicBezTo>
                  <a:pt x="3863" y="1469176"/>
                  <a:pt x="782" y="1595423"/>
                  <a:pt x="27709" y="1669472"/>
                </a:cubicBezTo>
                <a:cubicBezTo>
                  <a:pt x="30554" y="1677296"/>
                  <a:pt x="36946" y="1683327"/>
                  <a:pt x="41564" y="1690254"/>
                </a:cubicBezTo>
                <a:cubicBezTo>
                  <a:pt x="54929" y="1757080"/>
                  <a:pt x="38562" y="1698104"/>
                  <a:pt x="62346" y="1745672"/>
                </a:cubicBezTo>
                <a:cubicBezTo>
                  <a:pt x="101224" y="1823429"/>
                  <a:pt x="68572" y="1791905"/>
                  <a:pt x="117764" y="1828800"/>
                </a:cubicBezTo>
                <a:cubicBezTo>
                  <a:pt x="126646" y="1855446"/>
                  <a:pt x="129673" y="1879133"/>
                  <a:pt x="152400" y="1898072"/>
                </a:cubicBezTo>
                <a:cubicBezTo>
                  <a:pt x="158010" y="1902747"/>
                  <a:pt x="166054" y="1903416"/>
                  <a:pt x="173182" y="1905000"/>
                </a:cubicBezTo>
                <a:cubicBezTo>
                  <a:pt x="186893" y="1908047"/>
                  <a:pt x="200891" y="1909618"/>
                  <a:pt x="214746" y="1911927"/>
                </a:cubicBezTo>
                <a:cubicBezTo>
                  <a:pt x="224391" y="1921572"/>
                  <a:pt x="244560" y="1939024"/>
                  <a:pt x="249382" y="1953490"/>
                </a:cubicBezTo>
                <a:cubicBezTo>
                  <a:pt x="274269" y="2028152"/>
                  <a:pt x="238683" y="1968616"/>
                  <a:pt x="270164" y="2015836"/>
                </a:cubicBezTo>
                <a:cubicBezTo>
                  <a:pt x="295425" y="2091623"/>
                  <a:pt x="255138" y="1976832"/>
                  <a:pt x="290946" y="2057400"/>
                </a:cubicBezTo>
                <a:cubicBezTo>
                  <a:pt x="309606" y="2099385"/>
                  <a:pt x="302048" y="2096968"/>
                  <a:pt x="311728" y="2140527"/>
                </a:cubicBezTo>
                <a:cubicBezTo>
                  <a:pt x="317924" y="2168409"/>
                  <a:pt x="309660" y="2206517"/>
                  <a:pt x="332509" y="2223654"/>
                </a:cubicBezTo>
                <a:cubicBezTo>
                  <a:pt x="341745" y="2230581"/>
                  <a:pt x="351734" y="2236605"/>
                  <a:pt x="360218" y="2244436"/>
                </a:cubicBezTo>
                <a:cubicBezTo>
                  <a:pt x="381814" y="2264371"/>
                  <a:pt x="397362" y="2291660"/>
                  <a:pt x="422564" y="2306781"/>
                </a:cubicBezTo>
                <a:lnTo>
                  <a:pt x="457200" y="2327563"/>
                </a:lnTo>
                <a:cubicBezTo>
                  <a:pt x="459509" y="2334490"/>
                  <a:pt x="458965" y="2343182"/>
                  <a:pt x="464128" y="2348345"/>
                </a:cubicBezTo>
                <a:cubicBezTo>
                  <a:pt x="475902" y="2360119"/>
                  <a:pt x="505691" y="2376054"/>
                  <a:pt x="505691" y="2376054"/>
                </a:cubicBezTo>
                <a:cubicBezTo>
                  <a:pt x="508000" y="2382981"/>
                  <a:pt x="507455" y="2391673"/>
                  <a:pt x="512618" y="2396836"/>
                </a:cubicBezTo>
                <a:cubicBezTo>
                  <a:pt x="517781" y="2401999"/>
                  <a:pt x="533400" y="2403763"/>
                  <a:pt x="533400" y="240376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331643" y="3006921"/>
            <a:ext cx="471055" cy="2389909"/>
          </a:xfrm>
          <a:custGeom>
            <a:avLst/>
            <a:gdLst>
              <a:gd name="connsiteX0" fmla="*/ 450273 w 471055"/>
              <a:gd name="connsiteY0" fmla="*/ 0 h 2389909"/>
              <a:gd name="connsiteX1" fmla="*/ 401782 w 471055"/>
              <a:gd name="connsiteY1" fmla="*/ 588818 h 2389909"/>
              <a:gd name="connsiteX2" fmla="*/ 360218 w 471055"/>
              <a:gd name="connsiteY2" fmla="*/ 623454 h 2389909"/>
              <a:gd name="connsiteX3" fmla="*/ 256309 w 471055"/>
              <a:gd name="connsiteY3" fmla="*/ 630381 h 2389909"/>
              <a:gd name="connsiteX4" fmla="*/ 235527 w 471055"/>
              <a:gd name="connsiteY4" fmla="*/ 768927 h 2389909"/>
              <a:gd name="connsiteX5" fmla="*/ 193964 w 471055"/>
              <a:gd name="connsiteY5" fmla="*/ 803563 h 2389909"/>
              <a:gd name="connsiteX6" fmla="*/ 152400 w 471055"/>
              <a:gd name="connsiteY6" fmla="*/ 824345 h 2389909"/>
              <a:gd name="connsiteX7" fmla="*/ 124691 w 471055"/>
              <a:gd name="connsiteY7" fmla="*/ 845127 h 2389909"/>
              <a:gd name="connsiteX8" fmla="*/ 103909 w 471055"/>
              <a:gd name="connsiteY8" fmla="*/ 852054 h 2389909"/>
              <a:gd name="connsiteX9" fmla="*/ 41564 w 471055"/>
              <a:gd name="connsiteY9" fmla="*/ 886691 h 2389909"/>
              <a:gd name="connsiteX10" fmla="*/ 20782 w 471055"/>
              <a:gd name="connsiteY10" fmla="*/ 907472 h 2389909"/>
              <a:gd name="connsiteX11" fmla="*/ 13855 w 471055"/>
              <a:gd name="connsiteY11" fmla="*/ 942109 h 2389909"/>
              <a:gd name="connsiteX12" fmla="*/ 20782 w 471055"/>
              <a:gd name="connsiteY12" fmla="*/ 1073727 h 2389909"/>
              <a:gd name="connsiteX13" fmla="*/ 34636 w 471055"/>
              <a:gd name="connsiteY13" fmla="*/ 1129145 h 2389909"/>
              <a:gd name="connsiteX14" fmla="*/ 62345 w 471055"/>
              <a:gd name="connsiteY14" fmla="*/ 1191491 h 2389909"/>
              <a:gd name="connsiteX15" fmla="*/ 48491 w 471055"/>
              <a:gd name="connsiteY15" fmla="*/ 1427018 h 2389909"/>
              <a:gd name="connsiteX16" fmla="*/ 41564 w 471055"/>
              <a:gd name="connsiteY16" fmla="*/ 1454727 h 2389909"/>
              <a:gd name="connsiteX17" fmla="*/ 27709 w 471055"/>
              <a:gd name="connsiteY17" fmla="*/ 1475509 h 2389909"/>
              <a:gd name="connsiteX18" fmla="*/ 0 w 471055"/>
              <a:gd name="connsiteY18" fmla="*/ 1524000 h 2389909"/>
              <a:gd name="connsiteX19" fmla="*/ 34636 w 471055"/>
              <a:gd name="connsiteY19" fmla="*/ 1717963 h 2389909"/>
              <a:gd name="connsiteX20" fmla="*/ 83127 w 471055"/>
              <a:gd name="connsiteY20" fmla="*/ 1773381 h 2389909"/>
              <a:gd name="connsiteX21" fmla="*/ 103909 w 471055"/>
              <a:gd name="connsiteY21" fmla="*/ 1801091 h 2389909"/>
              <a:gd name="connsiteX22" fmla="*/ 138545 w 471055"/>
              <a:gd name="connsiteY22" fmla="*/ 1856509 h 2389909"/>
              <a:gd name="connsiteX23" fmla="*/ 145473 w 471055"/>
              <a:gd name="connsiteY23" fmla="*/ 1960418 h 2389909"/>
              <a:gd name="connsiteX24" fmla="*/ 152400 w 471055"/>
              <a:gd name="connsiteY24" fmla="*/ 1995054 h 2389909"/>
              <a:gd name="connsiteX25" fmla="*/ 221673 w 471055"/>
              <a:gd name="connsiteY25" fmla="*/ 2050472 h 2389909"/>
              <a:gd name="connsiteX26" fmla="*/ 284018 w 471055"/>
              <a:gd name="connsiteY26" fmla="*/ 2085109 h 2389909"/>
              <a:gd name="connsiteX27" fmla="*/ 332509 w 471055"/>
              <a:gd name="connsiteY27" fmla="*/ 2133600 h 2389909"/>
              <a:gd name="connsiteX28" fmla="*/ 339436 w 471055"/>
              <a:gd name="connsiteY28" fmla="*/ 2272145 h 2389909"/>
              <a:gd name="connsiteX29" fmla="*/ 353291 w 471055"/>
              <a:gd name="connsiteY29" fmla="*/ 2327563 h 2389909"/>
              <a:gd name="connsiteX30" fmla="*/ 374073 w 471055"/>
              <a:gd name="connsiteY30" fmla="*/ 2348345 h 2389909"/>
              <a:gd name="connsiteX31" fmla="*/ 381000 w 471055"/>
              <a:gd name="connsiteY31" fmla="*/ 2369127 h 2389909"/>
              <a:gd name="connsiteX32" fmla="*/ 436418 w 471055"/>
              <a:gd name="connsiteY32" fmla="*/ 2389909 h 2389909"/>
              <a:gd name="connsiteX33" fmla="*/ 471055 w 471055"/>
              <a:gd name="connsiteY33" fmla="*/ 2376054 h 2389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71055" h="2389909">
                <a:moveTo>
                  <a:pt x="450273" y="0"/>
                </a:moveTo>
                <a:cubicBezTo>
                  <a:pt x="434109" y="196273"/>
                  <a:pt x="424018" y="393140"/>
                  <a:pt x="401782" y="588818"/>
                </a:cubicBezTo>
                <a:cubicBezTo>
                  <a:pt x="401179" y="594120"/>
                  <a:pt x="367000" y="622324"/>
                  <a:pt x="360218" y="623454"/>
                </a:cubicBezTo>
                <a:cubicBezTo>
                  <a:pt x="325977" y="629161"/>
                  <a:pt x="290945" y="628072"/>
                  <a:pt x="256309" y="630381"/>
                </a:cubicBezTo>
                <a:cubicBezTo>
                  <a:pt x="249382" y="676563"/>
                  <a:pt x="251345" y="724989"/>
                  <a:pt x="235527" y="768927"/>
                </a:cubicBezTo>
                <a:cubicBezTo>
                  <a:pt x="229418" y="785895"/>
                  <a:pt x="208199" y="792491"/>
                  <a:pt x="193964" y="803563"/>
                </a:cubicBezTo>
                <a:cubicBezTo>
                  <a:pt x="173820" y="819231"/>
                  <a:pt x="175192" y="816748"/>
                  <a:pt x="152400" y="824345"/>
                </a:cubicBezTo>
                <a:cubicBezTo>
                  <a:pt x="143164" y="831272"/>
                  <a:pt x="134715" y="839399"/>
                  <a:pt x="124691" y="845127"/>
                </a:cubicBezTo>
                <a:cubicBezTo>
                  <a:pt x="118351" y="848750"/>
                  <a:pt x="110621" y="849178"/>
                  <a:pt x="103909" y="852054"/>
                </a:cubicBezTo>
                <a:cubicBezTo>
                  <a:pt x="88558" y="858633"/>
                  <a:pt x="53241" y="877934"/>
                  <a:pt x="41564" y="886691"/>
                </a:cubicBezTo>
                <a:cubicBezTo>
                  <a:pt x="33727" y="892569"/>
                  <a:pt x="27709" y="900545"/>
                  <a:pt x="20782" y="907472"/>
                </a:cubicBezTo>
                <a:cubicBezTo>
                  <a:pt x="18473" y="919018"/>
                  <a:pt x="13855" y="930335"/>
                  <a:pt x="13855" y="942109"/>
                </a:cubicBezTo>
                <a:cubicBezTo>
                  <a:pt x="13855" y="986042"/>
                  <a:pt x="17134" y="1029945"/>
                  <a:pt x="20782" y="1073727"/>
                </a:cubicBezTo>
                <a:cubicBezTo>
                  <a:pt x="22258" y="1091442"/>
                  <a:pt x="28255" y="1112128"/>
                  <a:pt x="34636" y="1129145"/>
                </a:cubicBezTo>
                <a:cubicBezTo>
                  <a:pt x="47901" y="1164517"/>
                  <a:pt x="46606" y="1160010"/>
                  <a:pt x="62345" y="1191491"/>
                </a:cubicBezTo>
                <a:cubicBezTo>
                  <a:pt x="57343" y="1336555"/>
                  <a:pt x="68148" y="1338557"/>
                  <a:pt x="48491" y="1427018"/>
                </a:cubicBezTo>
                <a:cubicBezTo>
                  <a:pt x="46426" y="1436312"/>
                  <a:pt x="45314" y="1445976"/>
                  <a:pt x="41564" y="1454727"/>
                </a:cubicBezTo>
                <a:cubicBezTo>
                  <a:pt x="38284" y="1462379"/>
                  <a:pt x="31840" y="1468280"/>
                  <a:pt x="27709" y="1475509"/>
                </a:cubicBezTo>
                <a:cubicBezTo>
                  <a:pt x="-7447" y="1537032"/>
                  <a:pt x="33756" y="1473367"/>
                  <a:pt x="0" y="1524000"/>
                </a:cubicBezTo>
                <a:cubicBezTo>
                  <a:pt x="11545" y="1588654"/>
                  <a:pt x="19163" y="1654135"/>
                  <a:pt x="34636" y="1717963"/>
                </a:cubicBezTo>
                <a:cubicBezTo>
                  <a:pt x="43927" y="1756290"/>
                  <a:pt x="59592" y="1749846"/>
                  <a:pt x="83127" y="1773381"/>
                </a:cubicBezTo>
                <a:cubicBezTo>
                  <a:pt x="91291" y="1781545"/>
                  <a:pt x="97198" y="1791696"/>
                  <a:pt x="103909" y="1801091"/>
                </a:cubicBezTo>
                <a:cubicBezTo>
                  <a:pt x="117247" y="1819764"/>
                  <a:pt x="126396" y="1836260"/>
                  <a:pt x="138545" y="1856509"/>
                </a:cubicBezTo>
                <a:cubicBezTo>
                  <a:pt x="140854" y="1891145"/>
                  <a:pt x="142019" y="1925877"/>
                  <a:pt x="145473" y="1960418"/>
                </a:cubicBezTo>
                <a:cubicBezTo>
                  <a:pt x="146645" y="1972134"/>
                  <a:pt x="147135" y="1984523"/>
                  <a:pt x="152400" y="1995054"/>
                </a:cubicBezTo>
                <a:cubicBezTo>
                  <a:pt x="160090" y="2010435"/>
                  <a:pt x="220233" y="2049572"/>
                  <a:pt x="221673" y="2050472"/>
                </a:cubicBezTo>
                <a:cubicBezTo>
                  <a:pt x="241833" y="2063072"/>
                  <a:pt x="264999" y="2070845"/>
                  <a:pt x="284018" y="2085109"/>
                </a:cubicBezTo>
                <a:cubicBezTo>
                  <a:pt x="302305" y="2098824"/>
                  <a:pt x="332509" y="2133600"/>
                  <a:pt x="332509" y="2133600"/>
                </a:cubicBezTo>
                <a:cubicBezTo>
                  <a:pt x="334818" y="2179782"/>
                  <a:pt x="334510" y="2226169"/>
                  <a:pt x="339436" y="2272145"/>
                </a:cubicBezTo>
                <a:cubicBezTo>
                  <a:pt x="341465" y="2291078"/>
                  <a:pt x="339827" y="2314099"/>
                  <a:pt x="353291" y="2327563"/>
                </a:cubicBezTo>
                <a:lnTo>
                  <a:pt x="374073" y="2348345"/>
                </a:lnTo>
                <a:cubicBezTo>
                  <a:pt x="376382" y="2355272"/>
                  <a:pt x="375837" y="2363964"/>
                  <a:pt x="381000" y="2369127"/>
                </a:cubicBezTo>
                <a:cubicBezTo>
                  <a:pt x="393073" y="2381200"/>
                  <a:pt x="420958" y="2386044"/>
                  <a:pt x="436418" y="2389909"/>
                </a:cubicBezTo>
                <a:cubicBezTo>
                  <a:pt x="462098" y="2381348"/>
                  <a:pt x="450669" y="2386246"/>
                  <a:pt x="471055" y="237605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579800" y="3020775"/>
            <a:ext cx="617752" cy="2389909"/>
          </a:xfrm>
          <a:custGeom>
            <a:avLst/>
            <a:gdLst>
              <a:gd name="connsiteX0" fmla="*/ 215970 w 617752"/>
              <a:gd name="connsiteY0" fmla="*/ 0 h 2389909"/>
              <a:gd name="connsiteX1" fmla="*/ 271388 w 617752"/>
              <a:gd name="connsiteY1" fmla="*/ 568037 h 2389909"/>
              <a:gd name="connsiteX2" fmla="*/ 278316 w 617752"/>
              <a:gd name="connsiteY2" fmla="*/ 595746 h 2389909"/>
              <a:gd name="connsiteX3" fmla="*/ 299098 w 617752"/>
              <a:gd name="connsiteY3" fmla="*/ 699655 h 2389909"/>
              <a:gd name="connsiteX4" fmla="*/ 312952 w 617752"/>
              <a:gd name="connsiteY4" fmla="*/ 741218 h 2389909"/>
              <a:gd name="connsiteX5" fmla="*/ 326807 w 617752"/>
              <a:gd name="connsiteY5" fmla="*/ 803564 h 2389909"/>
              <a:gd name="connsiteX6" fmla="*/ 354516 w 617752"/>
              <a:gd name="connsiteY6" fmla="*/ 886691 h 2389909"/>
              <a:gd name="connsiteX7" fmla="*/ 368370 w 617752"/>
              <a:gd name="connsiteY7" fmla="*/ 907473 h 2389909"/>
              <a:gd name="connsiteX8" fmla="*/ 389152 w 617752"/>
              <a:gd name="connsiteY8" fmla="*/ 955964 h 2389909"/>
              <a:gd name="connsiteX9" fmla="*/ 409934 w 617752"/>
              <a:gd name="connsiteY9" fmla="*/ 969818 h 2389909"/>
              <a:gd name="connsiteX10" fmla="*/ 486134 w 617752"/>
              <a:gd name="connsiteY10" fmla="*/ 997527 h 2389909"/>
              <a:gd name="connsiteX11" fmla="*/ 555407 w 617752"/>
              <a:gd name="connsiteY11" fmla="*/ 976746 h 2389909"/>
              <a:gd name="connsiteX12" fmla="*/ 617752 w 617752"/>
              <a:gd name="connsiteY12" fmla="*/ 852055 h 2389909"/>
              <a:gd name="connsiteX13" fmla="*/ 569261 w 617752"/>
              <a:gd name="connsiteY13" fmla="*/ 581891 h 2389909"/>
              <a:gd name="connsiteX14" fmla="*/ 527698 w 617752"/>
              <a:gd name="connsiteY14" fmla="*/ 574964 h 2389909"/>
              <a:gd name="connsiteX15" fmla="*/ 506916 w 617752"/>
              <a:gd name="connsiteY15" fmla="*/ 554182 h 2389909"/>
              <a:gd name="connsiteX16" fmla="*/ 430716 w 617752"/>
              <a:gd name="connsiteY16" fmla="*/ 540327 h 2389909"/>
              <a:gd name="connsiteX17" fmla="*/ 299098 w 617752"/>
              <a:gd name="connsiteY17" fmla="*/ 547255 h 2389909"/>
              <a:gd name="connsiteX18" fmla="*/ 292170 w 617752"/>
              <a:gd name="connsiteY18" fmla="*/ 574964 h 2389909"/>
              <a:gd name="connsiteX19" fmla="*/ 257534 w 617752"/>
              <a:gd name="connsiteY19" fmla="*/ 616527 h 2389909"/>
              <a:gd name="connsiteX20" fmla="*/ 285243 w 617752"/>
              <a:gd name="connsiteY20" fmla="*/ 852055 h 2389909"/>
              <a:gd name="connsiteX21" fmla="*/ 292170 w 617752"/>
              <a:gd name="connsiteY21" fmla="*/ 1004455 h 2389909"/>
              <a:gd name="connsiteX22" fmla="*/ 326807 w 617752"/>
              <a:gd name="connsiteY22" fmla="*/ 1108364 h 2389909"/>
              <a:gd name="connsiteX23" fmla="*/ 347588 w 617752"/>
              <a:gd name="connsiteY23" fmla="*/ 1302327 h 2389909"/>
              <a:gd name="connsiteX24" fmla="*/ 361443 w 617752"/>
              <a:gd name="connsiteY24" fmla="*/ 1330037 h 2389909"/>
              <a:gd name="connsiteX25" fmla="*/ 389152 w 617752"/>
              <a:gd name="connsiteY25" fmla="*/ 1350818 h 2389909"/>
              <a:gd name="connsiteX26" fmla="*/ 416861 w 617752"/>
              <a:gd name="connsiteY26" fmla="*/ 1433946 h 2389909"/>
              <a:gd name="connsiteX27" fmla="*/ 409934 w 617752"/>
              <a:gd name="connsiteY27" fmla="*/ 1475509 h 2389909"/>
              <a:gd name="connsiteX28" fmla="*/ 396079 w 617752"/>
              <a:gd name="connsiteY28" fmla="*/ 1496291 h 2389909"/>
              <a:gd name="connsiteX29" fmla="*/ 416861 w 617752"/>
              <a:gd name="connsiteY29" fmla="*/ 1648691 h 2389909"/>
              <a:gd name="connsiteX30" fmla="*/ 437643 w 617752"/>
              <a:gd name="connsiteY30" fmla="*/ 1669473 h 2389909"/>
              <a:gd name="connsiteX31" fmla="*/ 479207 w 617752"/>
              <a:gd name="connsiteY31" fmla="*/ 1690255 h 2389909"/>
              <a:gd name="connsiteX32" fmla="*/ 534625 w 617752"/>
              <a:gd name="connsiteY32" fmla="*/ 1717964 h 2389909"/>
              <a:gd name="connsiteX33" fmla="*/ 555407 w 617752"/>
              <a:gd name="connsiteY33" fmla="*/ 1731818 h 2389909"/>
              <a:gd name="connsiteX34" fmla="*/ 562334 w 617752"/>
              <a:gd name="connsiteY34" fmla="*/ 1801091 h 2389909"/>
              <a:gd name="connsiteX35" fmla="*/ 506916 w 617752"/>
              <a:gd name="connsiteY35" fmla="*/ 1814946 h 2389909"/>
              <a:gd name="connsiteX36" fmla="*/ 444570 w 617752"/>
              <a:gd name="connsiteY36" fmla="*/ 1842655 h 2389909"/>
              <a:gd name="connsiteX37" fmla="*/ 396079 w 617752"/>
              <a:gd name="connsiteY37" fmla="*/ 1849582 h 2389909"/>
              <a:gd name="connsiteX38" fmla="*/ 243679 w 617752"/>
              <a:gd name="connsiteY38" fmla="*/ 1842655 h 2389909"/>
              <a:gd name="connsiteX39" fmla="*/ 160552 w 617752"/>
              <a:gd name="connsiteY39" fmla="*/ 1821873 h 2389909"/>
              <a:gd name="connsiteX40" fmla="*/ 112061 w 617752"/>
              <a:gd name="connsiteY40" fmla="*/ 1794164 h 2389909"/>
              <a:gd name="connsiteX41" fmla="*/ 91279 w 617752"/>
              <a:gd name="connsiteY41" fmla="*/ 1787237 h 2389909"/>
              <a:gd name="connsiteX42" fmla="*/ 49716 w 617752"/>
              <a:gd name="connsiteY42" fmla="*/ 1766455 h 2389909"/>
              <a:gd name="connsiteX43" fmla="*/ 15079 w 617752"/>
              <a:gd name="connsiteY43" fmla="*/ 1704109 h 2389909"/>
              <a:gd name="connsiteX44" fmla="*/ 1225 w 617752"/>
              <a:gd name="connsiteY44" fmla="*/ 1634837 h 2389909"/>
              <a:gd name="connsiteX45" fmla="*/ 8152 w 617752"/>
              <a:gd name="connsiteY45" fmla="*/ 1447800 h 2389909"/>
              <a:gd name="connsiteX46" fmla="*/ 49716 w 617752"/>
              <a:gd name="connsiteY46" fmla="*/ 1433946 h 2389909"/>
              <a:gd name="connsiteX47" fmla="*/ 98207 w 617752"/>
              <a:gd name="connsiteY47" fmla="*/ 1420091 h 2389909"/>
              <a:gd name="connsiteX48" fmla="*/ 347588 w 617752"/>
              <a:gd name="connsiteY48" fmla="*/ 1427018 h 2389909"/>
              <a:gd name="connsiteX49" fmla="*/ 423788 w 617752"/>
              <a:gd name="connsiteY49" fmla="*/ 1461655 h 2389909"/>
              <a:gd name="connsiteX50" fmla="*/ 444570 w 617752"/>
              <a:gd name="connsiteY50" fmla="*/ 1482437 h 2389909"/>
              <a:gd name="connsiteX51" fmla="*/ 472279 w 617752"/>
              <a:gd name="connsiteY51" fmla="*/ 1530927 h 2389909"/>
              <a:gd name="connsiteX52" fmla="*/ 486134 w 617752"/>
              <a:gd name="connsiteY52" fmla="*/ 1593273 h 2389909"/>
              <a:gd name="connsiteX53" fmla="*/ 493061 w 617752"/>
              <a:gd name="connsiteY53" fmla="*/ 1620982 h 2389909"/>
              <a:gd name="connsiteX54" fmla="*/ 465352 w 617752"/>
              <a:gd name="connsiteY54" fmla="*/ 1856509 h 2389909"/>
              <a:gd name="connsiteX55" fmla="*/ 409934 w 617752"/>
              <a:gd name="connsiteY55" fmla="*/ 1918855 h 2389909"/>
              <a:gd name="connsiteX56" fmla="*/ 389152 w 617752"/>
              <a:gd name="connsiteY56" fmla="*/ 1981200 h 2389909"/>
              <a:gd name="connsiteX57" fmla="*/ 375298 w 617752"/>
              <a:gd name="connsiteY57" fmla="*/ 2022764 h 2389909"/>
              <a:gd name="connsiteX58" fmla="*/ 368370 w 617752"/>
              <a:gd name="connsiteY58" fmla="*/ 2119746 h 2389909"/>
              <a:gd name="connsiteX59" fmla="*/ 347588 w 617752"/>
              <a:gd name="connsiteY59" fmla="*/ 2154382 h 2389909"/>
              <a:gd name="connsiteX60" fmla="*/ 326807 w 617752"/>
              <a:gd name="connsiteY60" fmla="*/ 2195946 h 2389909"/>
              <a:gd name="connsiteX61" fmla="*/ 319879 w 617752"/>
              <a:gd name="connsiteY61" fmla="*/ 2237509 h 2389909"/>
              <a:gd name="connsiteX62" fmla="*/ 278316 w 617752"/>
              <a:gd name="connsiteY62" fmla="*/ 2355273 h 2389909"/>
              <a:gd name="connsiteX63" fmla="*/ 250607 w 617752"/>
              <a:gd name="connsiteY63" fmla="*/ 2389909 h 2389909"/>
              <a:gd name="connsiteX64" fmla="*/ 215970 w 617752"/>
              <a:gd name="connsiteY64" fmla="*/ 2362200 h 2389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617752" h="2389909">
                <a:moveTo>
                  <a:pt x="215970" y="0"/>
                </a:moveTo>
                <a:cubicBezTo>
                  <a:pt x="234443" y="189346"/>
                  <a:pt x="251587" y="378826"/>
                  <a:pt x="271388" y="568037"/>
                </a:cubicBezTo>
                <a:cubicBezTo>
                  <a:pt x="272379" y="577506"/>
                  <a:pt x="277135" y="586299"/>
                  <a:pt x="278316" y="595746"/>
                </a:cubicBezTo>
                <a:cubicBezTo>
                  <a:pt x="290624" y="694204"/>
                  <a:pt x="268415" y="653632"/>
                  <a:pt x="299098" y="699655"/>
                </a:cubicBezTo>
                <a:cubicBezTo>
                  <a:pt x="303716" y="713509"/>
                  <a:pt x="309110" y="727129"/>
                  <a:pt x="312952" y="741218"/>
                </a:cubicBezTo>
                <a:cubicBezTo>
                  <a:pt x="326139" y="789573"/>
                  <a:pt x="313471" y="760889"/>
                  <a:pt x="326807" y="803564"/>
                </a:cubicBezTo>
                <a:cubicBezTo>
                  <a:pt x="335519" y="831442"/>
                  <a:pt x="338315" y="862388"/>
                  <a:pt x="354516" y="886691"/>
                </a:cubicBezTo>
                <a:cubicBezTo>
                  <a:pt x="359134" y="893618"/>
                  <a:pt x="364647" y="900026"/>
                  <a:pt x="368370" y="907473"/>
                </a:cubicBezTo>
                <a:cubicBezTo>
                  <a:pt x="376234" y="923202"/>
                  <a:pt x="379397" y="941332"/>
                  <a:pt x="389152" y="955964"/>
                </a:cubicBezTo>
                <a:cubicBezTo>
                  <a:pt x="393770" y="962891"/>
                  <a:pt x="402487" y="966095"/>
                  <a:pt x="409934" y="969818"/>
                </a:cubicBezTo>
                <a:cubicBezTo>
                  <a:pt x="429220" y="979461"/>
                  <a:pt x="466726" y="991058"/>
                  <a:pt x="486134" y="997527"/>
                </a:cubicBezTo>
                <a:cubicBezTo>
                  <a:pt x="509225" y="990600"/>
                  <a:pt x="534735" y="989149"/>
                  <a:pt x="555407" y="976746"/>
                </a:cubicBezTo>
                <a:cubicBezTo>
                  <a:pt x="595407" y="952746"/>
                  <a:pt x="605935" y="887505"/>
                  <a:pt x="617752" y="852055"/>
                </a:cubicBezTo>
                <a:cubicBezTo>
                  <a:pt x="601588" y="762000"/>
                  <a:pt x="597540" y="668905"/>
                  <a:pt x="569261" y="581891"/>
                </a:cubicBezTo>
                <a:cubicBezTo>
                  <a:pt x="564920" y="568533"/>
                  <a:pt x="540533" y="580668"/>
                  <a:pt x="527698" y="574964"/>
                </a:cubicBezTo>
                <a:cubicBezTo>
                  <a:pt x="518746" y="570985"/>
                  <a:pt x="515422" y="559043"/>
                  <a:pt x="506916" y="554182"/>
                </a:cubicBezTo>
                <a:cubicBezTo>
                  <a:pt x="496031" y="547962"/>
                  <a:pt x="432613" y="540598"/>
                  <a:pt x="430716" y="540327"/>
                </a:cubicBezTo>
                <a:cubicBezTo>
                  <a:pt x="386843" y="542636"/>
                  <a:pt x="341720" y="536599"/>
                  <a:pt x="299098" y="547255"/>
                </a:cubicBezTo>
                <a:cubicBezTo>
                  <a:pt x="289862" y="549564"/>
                  <a:pt x="295920" y="566213"/>
                  <a:pt x="292170" y="574964"/>
                </a:cubicBezTo>
                <a:cubicBezTo>
                  <a:pt x="284935" y="591844"/>
                  <a:pt x="270020" y="604042"/>
                  <a:pt x="257534" y="616527"/>
                </a:cubicBezTo>
                <a:cubicBezTo>
                  <a:pt x="232542" y="716502"/>
                  <a:pt x="256663" y="604358"/>
                  <a:pt x="285243" y="852055"/>
                </a:cubicBezTo>
                <a:cubicBezTo>
                  <a:pt x="291072" y="902572"/>
                  <a:pt x="286051" y="953972"/>
                  <a:pt x="292170" y="1004455"/>
                </a:cubicBezTo>
                <a:cubicBezTo>
                  <a:pt x="298436" y="1056154"/>
                  <a:pt x="307937" y="1070625"/>
                  <a:pt x="326807" y="1108364"/>
                </a:cubicBezTo>
                <a:cubicBezTo>
                  <a:pt x="333734" y="1173018"/>
                  <a:pt x="337550" y="1238082"/>
                  <a:pt x="347588" y="1302327"/>
                </a:cubicBezTo>
                <a:cubicBezTo>
                  <a:pt x="349182" y="1312530"/>
                  <a:pt x="354722" y="1322196"/>
                  <a:pt x="361443" y="1330037"/>
                </a:cubicBezTo>
                <a:cubicBezTo>
                  <a:pt x="368957" y="1338803"/>
                  <a:pt x="379916" y="1343891"/>
                  <a:pt x="389152" y="1350818"/>
                </a:cubicBezTo>
                <a:cubicBezTo>
                  <a:pt x="397692" y="1372168"/>
                  <a:pt x="415216" y="1412560"/>
                  <a:pt x="416861" y="1433946"/>
                </a:cubicBezTo>
                <a:cubicBezTo>
                  <a:pt x="417938" y="1447950"/>
                  <a:pt x="414376" y="1462184"/>
                  <a:pt x="409934" y="1475509"/>
                </a:cubicBezTo>
                <a:cubicBezTo>
                  <a:pt x="407301" y="1483407"/>
                  <a:pt x="400697" y="1489364"/>
                  <a:pt x="396079" y="1496291"/>
                </a:cubicBezTo>
                <a:cubicBezTo>
                  <a:pt x="403006" y="1547091"/>
                  <a:pt x="404896" y="1598837"/>
                  <a:pt x="416861" y="1648691"/>
                </a:cubicBezTo>
                <a:cubicBezTo>
                  <a:pt x="419147" y="1658217"/>
                  <a:pt x="429492" y="1664039"/>
                  <a:pt x="437643" y="1669473"/>
                </a:cubicBezTo>
                <a:cubicBezTo>
                  <a:pt x="450531" y="1678065"/>
                  <a:pt x="465924" y="1682285"/>
                  <a:pt x="479207" y="1690255"/>
                </a:cubicBezTo>
                <a:cubicBezTo>
                  <a:pt x="529672" y="1720534"/>
                  <a:pt x="483231" y="1705116"/>
                  <a:pt x="534625" y="1717964"/>
                </a:cubicBezTo>
                <a:cubicBezTo>
                  <a:pt x="541552" y="1722582"/>
                  <a:pt x="550568" y="1725043"/>
                  <a:pt x="555407" y="1731818"/>
                </a:cubicBezTo>
                <a:cubicBezTo>
                  <a:pt x="563663" y="1743377"/>
                  <a:pt x="581140" y="1786464"/>
                  <a:pt x="562334" y="1801091"/>
                </a:cubicBezTo>
                <a:cubicBezTo>
                  <a:pt x="547304" y="1812781"/>
                  <a:pt x="523947" y="1806431"/>
                  <a:pt x="506916" y="1814946"/>
                </a:cubicBezTo>
                <a:cubicBezTo>
                  <a:pt x="490122" y="1823342"/>
                  <a:pt x="462257" y="1838233"/>
                  <a:pt x="444570" y="1842655"/>
                </a:cubicBezTo>
                <a:cubicBezTo>
                  <a:pt x="428730" y="1846615"/>
                  <a:pt x="412243" y="1847273"/>
                  <a:pt x="396079" y="1849582"/>
                </a:cubicBezTo>
                <a:cubicBezTo>
                  <a:pt x="345279" y="1847273"/>
                  <a:pt x="294392" y="1846412"/>
                  <a:pt x="243679" y="1842655"/>
                </a:cubicBezTo>
                <a:cubicBezTo>
                  <a:pt x="222982" y="1841122"/>
                  <a:pt x="176927" y="1826551"/>
                  <a:pt x="160552" y="1821873"/>
                </a:cubicBezTo>
                <a:cubicBezTo>
                  <a:pt x="139680" y="1807958"/>
                  <a:pt x="136672" y="1804711"/>
                  <a:pt x="112061" y="1794164"/>
                </a:cubicBezTo>
                <a:cubicBezTo>
                  <a:pt x="105349" y="1791288"/>
                  <a:pt x="97952" y="1790203"/>
                  <a:pt x="91279" y="1787237"/>
                </a:cubicBezTo>
                <a:cubicBezTo>
                  <a:pt x="77124" y="1780946"/>
                  <a:pt x="63570" y="1773382"/>
                  <a:pt x="49716" y="1766455"/>
                </a:cubicBezTo>
                <a:cubicBezTo>
                  <a:pt x="36566" y="1746730"/>
                  <a:pt x="22287" y="1727174"/>
                  <a:pt x="15079" y="1704109"/>
                </a:cubicBezTo>
                <a:cubicBezTo>
                  <a:pt x="8055" y="1681633"/>
                  <a:pt x="5843" y="1657928"/>
                  <a:pt x="1225" y="1634837"/>
                </a:cubicBezTo>
                <a:cubicBezTo>
                  <a:pt x="3534" y="1572491"/>
                  <a:pt x="-6487" y="1508447"/>
                  <a:pt x="8152" y="1447800"/>
                </a:cubicBezTo>
                <a:cubicBezTo>
                  <a:pt x="11579" y="1433604"/>
                  <a:pt x="35674" y="1437958"/>
                  <a:pt x="49716" y="1433946"/>
                </a:cubicBezTo>
                <a:lnTo>
                  <a:pt x="98207" y="1420091"/>
                </a:lnTo>
                <a:cubicBezTo>
                  <a:pt x="181334" y="1422400"/>
                  <a:pt x="264528" y="1422966"/>
                  <a:pt x="347588" y="1427018"/>
                </a:cubicBezTo>
                <a:cubicBezTo>
                  <a:pt x="377723" y="1428488"/>
                  <a:pt x="401885" y="1439752"/>
                  <a:pt x="423788" y="1461655"/>
                </a:cubicBezTo>
                <a:cubicBezTo>
                  <a:pt x="430715" y="1468582"/>
                  <a:pt x="438952" y="1474411"/>
                  <a:pt x="444570" y="1482437"/>
                </a:cubicBezTo>
                <a:cubicBezTo>
                  <a:pt x="455246" y="1497688"/>
                  <a:pt x="463043" y="1514764"/>
                  <a:pt x="472279" y="1530927"/>
                </a:cubicBezTo>
                <a:cubicBezTo>
                  <a:pt x="476897" y="1551709"/>
                  <a:pt x="481347" y="1572529"/>
                  <a:pt x="486134" y="1593273"/>
                </a:cubicBezTo>
                <a:cubicBezTo>
                  <a:pt x="488275" y="1602550"/>
                  <a:pt x="493061" y="1611461"/>
                  <a:pt x="493061" y="1620982"/>
                </a:cubicBezTo>
                <a:cubicBezTo>
                  <a:pt x="493061" y="1731241"/>
                  <a:pt x="508574" y="1777269"/>
                  <a:pt x="465352" y="1856509"/>
                </a:cubicBezTo>
                <a:cubicBezTo>
                  <a:pt x="453121" y="1878931"/>
                  <a:pt x="426785" y="1902003"/>
                  <a:pt x="409934" y="1918855"/>
                </a:cubicBezTo>
                <a:cubicBezTo>
                  <a:pt x="396621" y="1985421"/>
                  <a:pt x="412097" y="1923836"/>
                  <a:pt x="389152" y="1981200"/>
                </a:cubicBezTo>
                <a:cubicBezTo>
                  <a:pt x="383728" y="1994760"/>
                  <a:pt x="375298" y="2022764"/>
                  <a:pt x="375298" y="2022764"/>
                </a:cubicBezTo>
                <a:cubicBezTo>
                  <a:pt x="372989" y="2055091"/>
                  <a:pt x="375047" y="2088032"/>
                  <a:pt x="368370" y="2119746"/>
                </a:cubicBezTo>
                <a:cubicBezTo>
                  <a:pt x="365596" y="2132921"/>
                  <a:pt x="354035" y="2142562"/>
                  <a:pt x="347588" y="2154382"/>
                </a:cubicBezTo>
                <a:cubicBezTo>
                  <a:pt x="340171" y="2167981"/>
                  <a:pt x="333734" y="2182091"/>
                  <a:pt x="326807" y="2195946"/>
                </a:cubicBezTo>
                <a:cubicBezTo>
                  <a:pt x="324498" y="2209800"/>
                  <a:pt x="322634" y="2223736"/>
                  <a:pt x="319879" y="2237509"/>
                </a:cubicBezTo>
                <a:cubicBezTo>
                  <a:pt x="312313" y="2275339"/>
                  <a:pt x="292179" y="2327546"/>
                  <a:pt x="278316" y="2355273"/>
                </a:cubicBezTo>
                <a:cubicBezTo>
                  <a:pt x="271704" y="2368497"/>
                  <a:pt x="259843" y="2378364"/>
                  <a:pt x="250607" y="2389909"/>
                </a:cubicBezTo>
                <a:cubicBezTo>
                  <a:pt x="209177" y="2381624"/>
                  <a:pt x="215970" y="2394756"/>
                  <a:pt x="215970" y="2362200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453163" y="2993461"/>
            <a:ext cx="893618" cy="2362200"/>
          </a:xfrm>
          <a:custGeom>
            <a:avLst/>
            <a:gdLst>
              <a:gd name="connsiteX0" fmla="*/ 381000 w 893618"/>
              <a:gd name="connsiteY0" fmla="*/ 0 h 2362200"/>
              <a:gd name="connsiteX1" fmla="*/ 505691 w 893618"/>
              <a:gd name="connsiteY1" fmla="*/ 325582 h 2362200"/>
              <a:gd name="connsiteX2" fmla="*/ 512618 w 893618"/>
              <a:gd name="connsiteY2" fmla="*/ 346364 h 2362200"/>
              <a:gd name="connsiteX3" fmla="*/ 519546 w 893618"/>
              <a:gd name="connsiteY3" fmla="*/ 374073 h 2362200"/>
              <a:gd name="connsiteX4" fmla="*/ 540327 w 893618"/>
              <a:gd name="connsiteY4" fmla="*/ 387928 h 2362200"/>
              <a:gd name="connsiteX5" fmla="*/ 547255 w 893618"/>
              <a:gd name="connsiteY5" fmla="*/ 408709 h 2362200"/>
              <a:gd name="connsiteX6" fmla="*/ 568036 w 893618"/>
              <a:gd name="connsiteY6" fmla="*/ 415637 h 2362200"/>
              <a:gd name="connsiteX7" fmla="*/ 685800 w 893618"/>
              <a:gd name="connsiteY7" fmla="*/ 429491 h 2362200"/>
              <a:gd name="connsiteX8" fmla="*/ 699655 w 893618"/>
              <a:gd name="connsiteY8" fmla="*/ 457200 h 2362200"/>
              <a:gd name="connsiteX9" fmla="*/ 727364 w 893618"/>
              <a:gd name="connsiteY9" fmla="*/ 477982 h 2362200"/>
              <a:gd name="connsiteX10" fmla="*/ 734291 w 893618"/>
              <a:gd name="connsiteY10" fmla="*/ 512619 h 2362200"/>
              <a:gd name="connsiteX11" fmla="*/ 741218 w 893618"/>
              <a:gd name="connsiteY11" fmla="*/ 533400 h 2362200"/>
              <a:gd name="connsiteX12" fmla="*/ 748146 w 893618"/>
              <a:gd name="connsiteY12" fmla="*/ 713509 h 2362200"/>
              <a:gd name="connsiteX13" fmla="*/ 775855 w 893618"/>
              <a:gd name="connsiteY13" fmla="*/ 748146 h 2362200"/>
              <a:gd name="connsiteX14" fmla="*/ 817418 w 893618"/>
              <a:gd name="connsiteY14" fmla="*/ 762000 h 2362200"/>
              <a:gd name="connsiteX15" fmla="*/ 838200 w 893618"/>
              <a:gd name="connsiteY15" fmla="*/ 789709 h 2362200"/>
              <a:gd name="connsiteX16" fmla="*/ 872836 w 893618"/>
              <a:gd name="connsiteY16" fmla="*/ 824346 h 2362200"/>
              <a:gd name="connsiteX17" fmla="*/ 879764 w 893618"/>
              <a:gd name="connsiteY17" fmla="*/ 962891 h 2362200"/>
              <a:gd name="connsiteX18" fmla="*/ 893618 w 893618"/>
              <a:gd name="connsiteY18" fmla="*/ 1059873 h 2362200"/>
              <a:gd name="connsiteX19" fmla="*/ 886691 w 893618"/>
              <a:gd name="connsiteY19" fmla="*/ 1087582 h 2362200"/>
              <a:gd name="connsiteX20" fmla="*/ 817418 w 893618"/>
              <a:gd name="connsiteY20" fmla="*/ 1129146 h 2362200"/>
              <a:gd name="connsiteX21" fmla="*/ 803564 w 893618"/>
              <a:gd name="connsiteY21" fmla="*/ 1163782 h 2362200"/>
              <a:gd name="connsiteX22" fmla="*/ 782782 w 893618"/>
              <a:gd name="connsiteY22" fmla="*/ 1191491 h 2362200"/>
              <a:gd name="connsiteX23" fmla="*/ 775855 w 893618"/>
              <a:gd name="connsiteY23" fmla="*/ 1253837 h 2362200"/>
              <a:gd name="connsiteX24" fmla="*/ 768927 w 893618"/>
              <a:gd name="connsiteY24" fmla="*/ 1274619 h 2362200"/>
              <a:gd name="connsiteX25" fmla="*/ 720436 w 893618"/>
              <a:gd name="connsiteY25" fmla="*/ 1309255 h 2362200"/>
              <a:gd name="connsiteX26" fmla="*/ 699655 w 893618"/>
              <a:gd name="connsiteY26" fmla="*/ 1323109 h 2362200"/>
              <a:gd name="connsiteX27" fmla="*/ 678873 w 893618"/>
              <a:gd name="connsiteY27" fmla="*/ 1343891 h 2362200"/>
              <a:gd name="connsiteX28" fmla="*/ 651164 w 893618"/>
              <a:gd name="connsiteY28" fmla="*/ 1350819 h 2362200"/>
              <a:gd name="connsiteX29" fmla="*/ 450273 w 893618"/>
              <a:gd name="connsiteY29" fmla="*/ 1343891 h 2362200"/>
              <a:gd name="connsiteX30" fmla="*/ 394855 w 893618"/>
              <a:gd name="connsiteY30" fmla="*/ 1336964 h 2362200"/>
              <a:gd name="connsiteX31" fmla="*/ 360218 w 893618"/>
              <a:gd name="connsiteY31" fmla="*/ 1323109 h 2362200"/>
              <a:gd name="connsiteX32" fmla="*/ 304800 w 893618"/>
              <a:gd name="connsiteY32" fmla="*/ 1295400 h 2362200"/>
              <a:gd name="connsiteX33" fmla="*/ 263236 w 893618"/>
              <a:gd name="connsiteY33" fmla="*/ 1288473 h 2362200"/>
              <a:gd name="connsiteX34" fmla="*/ 117764 w 893618"/>
              <a:gd name="connsiteY34" fmla="*/ 1330037 h 2362200"/>
              <a:gd name="connsiteX35" fmla="*/ 103909 w 893618"/>
              <a:gd name="connsiteY35" fmla="*/ 1350819 h 2362200"/>
              <a:gd name="connsiteX36" fmla="*/ 90055 w 893618"/>
              <a:gd name="connsiteY36" fmla="*/ 1413164 h 2362200"/>
              <a:gd name="connsiteX37" fmla="*/ 69273 w 893618"/>
              <a:gd name="connsiteY37" fmla="*/ 1447800 h 2362200"/>
              <a:gd name="connsiteX38" fmla="*/ 41564 w 893618"/>
              <a:gd name="connsiteY38" fmla="*/ 1496291 h 2362200"/>
              <a:gd name="connsiteX39" fmla="*/ 34636 w 893618"/>
              <a:gd name="connsiteY39" fmla="*/ 1579419 h 2362200"/>
              <a:gd name="connsiteX40" fmla="*/ 13855 w 893618"/>
              <a:gd name="connsiteY40" fmla="*/ 1620982 h 2362200"/>
              <a:gd name="connsiteX41" fmla="*/ 0 w 893618"/>
              <a:gd name="connsiteY41" fmla="*/ 1717964 h 2362200"/>
              <a:gd name="connsiteX42" fmla="*/ 20782 w 893618"/>
              <a:gd name="connsiteY42" fmla="*/ 1891146 h 2362200"/>
              <a:gd name="connsiteX43" fmla="*/ 48491 w 893618"/>
              <a:gd name="connsiteY43" fmla="*/ 1911928 h 2362200"/>
              <a:gd name="connsiteX44" fmla="*/ 90055 w 893618"/>
              <a:gd name="connsiteY44" fmla="*/ 1967346 h 2362200"/>
              <a:gd name="connsiteX45" fmla="*/ 96982 w 893618"/>
              <a:gd name="connsiteY45" fmla="*/ 1988128 h 2362200"/>
              <a:gd name="connsiteX46" fmla="*/ 124691 w 893618"/>
              <a:gd name="connsiteY46" fmla="*/ 2001982 h 2362200"/>
              <a:gd name="connsiteX47" fmla="*/ 145473 w 893618"/>
              <a:gd name="connsiteY47" fmla="*/ 2015837 h 2362200"/>
              <a:gd name="connsiteX48" fmla="*/ 159327 w 893618"/>
              <a:gd name="connsiteY48" fmla="*/ 2064328 h 2362200"/>
              <a:gd name="connsiteX49" fmla="*/ 180109 w 893618"/>
              <a:gd name="connsiteY49" fmla="*/ 2085109 h 2362200"/>
              <a:gd name="connsiteX50" fmla="*/ 193964 w 893618"/>
              <a:gd name="connsiteY50" fmla="*/ 2112819 h 2362200"/>
              <a:gd name="connsiteX51" fmla="*/ 207818 w 893618"/>
              <a:gd name="connsiteY51" fmla="*/ 2133600 h 2362200"/>
              <a:gd name="connsiteX52" fmla="*/ 228600 w 893618"/>
              <a:gd name="connsiteY52" fmla="*/ 2209800 h 2362200"/>
              <a:gd name="connsiteX53" fmla="*/ 277091 w 893618"/>
              <a:gd name="connsiteY53" fmla="*/ 2279073 h 2362200"/>
              <a:gd name="connsiteX54" fmla="*/ 304800 w 893618"/>
              <a:gd name="connsiteY54" fmla="*/ 2320637 h 2362200"/>
              <a:gd name="connsiteX55" fmla="*/ 318655 w 893618"/>
              <a:gd name="connsiteY55" fmla="*/ 2362200 h 2362200"/>
              <a:gd name="connsiteX56" fmla="*/ 311727 w 893618"/>
              <a:gd name="connsiteY56" fmla="*/ 228600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893618" h="2362200">
                <a:moveTo>
                  <a:pt x="381000" y="0"/>
                </a:moveTo>
                <a:cubicBezTo>
                  <a:pt x="422564" y="108527"/>
                  <a:pt x="464410" y="216947"/>
                  <a:pt x="505691" y="325582"/>
                </a:cubicBezTo>
                <a:cubicBezTo>
                  <a:pt x="508285" y="332408"/>
                  <a:pt x="510612" y="339343"/>
                  <a:pt x="512618" y="346364"/>
                </a:cubicBezTo>
                <a:cubicBezTo>
                  <a:pt x="515234" y="355518"/>
                  <a:pt x="514265" y="366151"/>
                  <a:pt x="519546" y="374073"/>
                </a:cubicBezTo>
                <a:cubicBezTo>
                  <a:pt x="524164" y="381000"/>
                  <a:pt x="533400" y="383310"/>
                  <a:pt x="540327" y="387928"/>
                </a:cubicBezTo>
                <a:cubicBezTo>
                  <a:pt x="542636" y="394855"/>
                  <a:pt x="542092" y="403546"/>
                  <a:pt x="547255" y="408709"/>
                </a:cubicBezTo>
                <a:cubicBezTo>
                  <a:pt x="552418" y="413872"/>
                  <a:pt x="560815" y="414554"/>
                  <a:pt x="568036" y="415637"/>
                </a:cubicBezTo>
                <a:cubicBezTo>
                  <a:pt x="607124" y="421500"/>
                  <a:pt x="646545" y="424873"/>
                  <a:pt x="685800" y="429491"/>
                </a:cubicBezTo>
                <a:cubicBezTo>
                  <a:pt x="690418" y="438727"/>
                  <a:pt x="692935" y="449359"/>
                  <a:pt x="699655" y="457200"/>
                </a:cubicBezTo>
                <a:cubicBezTo>
                  <a:pt x="707169" y="465966"/>
                  <a:pt x="721245" y="468191"/>
                  <a:pt x="727364" y="477982"/>
                </a:cubicBezTo>
                <a:cubicBezTo>
                  <a:pt x="733604" y="487967"/>
                  <a:pt x="731435" y="501196"/>
                  <a:pt x="734291" y="512619"/>
                </a:cubicBezTo>
                <a:cubicBezTo>
                  <a:pt x="736062" y="519703"/>
                  <a:pt x="738909" y="526473"/>
                  <a:pt x="741218" y="533400"/>
                </a:cubicBezTo>
                <a:cubicBezTo>
                  <a:pt x="743527" y="593436"/>
                  <a:pt x="738579" y="654195"/>
                  <a:pt x="748146" y="713509"/>
                </a:cubicBezTo>
                <a:cubicBezTo>
                  <a:pt x="750500" y="728106"/>
                  <a:pt x="763742" y="739667"/>
                  <a:pt x="775855" y="748146"/>
                </a:cubicBezTo>
                <a:cubicBezTo>
                  <a:pt x="787819" y="756521"/>
                  <a:pt x="817418" y="762000"/>
                  <a:pt x="817418" y="762000"/>
                </a:cubicBezTo>
                <a:cubicBezTo>
                  <a:pt x="824345" y="771236"/>
                  <a:pt x="830530" y="781080"/>
                  <a:pt x="838200" y="789709"/>
                </a:cubicBezTo>
                <a:cubicBezTo>
                  <a:pt x="849048" y="801913"/>
                  <a:pt x="869026" y="808469"/>
                  <a:pt x="872836" y="824346"/>
                </a:cubicBezTo>
                <a:cubicBezTo>
                  <a:pt x="883627" y="869309"/>
                  <a:pt x="875700" y="916831"/>
                  <a:pt x="879764" y="962891"/>
                </a:cubicBezTo>
                <a:cubicBezTo>
                  <a:pt x="882634" y="995420"/>
                  <a:pt x="889000" y="1027546"/>
                  <a:pt x="893618" y="1059873"/>
                </a:cubicBezTo>
                <a:cubicBezTo>
                  <a:pt x="891309" y="1069109"/>
                  <a:pt x="891415" y="1079316"/>
                  <a:pt x="886691" y="1087582"/>
                </a:cubicBezTo>
                <a:cubicBezTo>
                  <a:pt x="872327" y="1112719"/>
                  <a:pt x="841072" y="1119009"/>
                  <a:pt x="817418" y="1129146"/>
                </a:cubicBezTo>
                <a:cubicBezTo>
                  <a:pt x="812800" y="1140691"/>
                  <a:pt x="809603" y="1152912"/>
                  <a:pt x="803564" y="1163782"/>
                </a:cubicBezTo>
                <a:cubicBezTo>
                  <a:pt x="797957" y="1173875"/>
                  <a:pt x="786177" y="1180456"/>
                  <a:pt x="782782" y="1191491"/>
                </a:cubicBezTo>
                <a:cubicBezTo>
                  <a:pt x="776633" y="1211476"/>
                  <a:pt x="779293" y="1233212"/>
                  <a:pt x="775855" y="1253837"/>
                </a:cubicBezTo>
                <a:cubicBezTo>
                  <a:pt x="774655" y="1261040"/>
                  <a:pt x="772978" y="1268543"/>
                  <a:pt x="768927" y="1274619"/>
                </a:cubicBezTo>
                <a:cubicBezTo>
                  <a:pt x="753304" y="1298053"/>
                  <a:pt x="743773" y="1295920"/>
                  <a:pt x="720436" y="1309255"/>
                </a:cubicBezTo>
                <a:cubicBezTo>
                  <a:pt x="713208" y="1313385"/>
                  <a:pt x="706051" y="1317779"/>
                  <a:pt x="699655" y="1323109"/>
                </a:cubicBezTo>
                <a:cubicBezTo>
                  <a:pt x="692129" y="1329381"/>
                  <a:pt x="687379" y="1339030"/>
                  <a:pt x="678873" y="1343891"/>
                </a:cubicBezTo>
                <a:cubicBezTo>
                  <a:pt x="670607" y="1348615"/>
                  <a:pt x="660400" y="1348510"/>
                  <a:pt x="651164" y="1350819"/>
                </a:cubicBezTo>
                <a:lnTo>
                  <a:pt x="450273" y="1343891"/>
                </a:lnTo>
                <a:cubicBezTo>
                  <a:pt x="431684" y="1342886"/>
                  <a:pt x="412995" y="1341150"/>
                  <a:pt x="394855" y="1336964"/>
                </a:cubicBezTo>
                <a:cubicBezTo>
                  <a:pt x="382738" y="1334168"/>
                  <a:pt x="371509" y="1328320"/>
                  <a:pt x="360218" y="1323109"/>
                </a:cubicBezTo>
                <a:cubicBezTo>
                  <a:pt x="341466" y="1314454"/>
                  <a:pt x="325172" y="1298795"/>
                  <a:pt x="304800" y="1295400"/>
                </a:cubicBezTo>
                <a:lnTo>
                  <a:pt x="263236" y="1288473"/>
                </a:lnTo>
                <a:cubicBezTo>
                  <a:pt x="139801" y="1295734"/>
                  <a:pt x="166620" y="1264895"/>
                  <a:pt x="117764" y="1330037"/>
                </a:cubicBezTo>
                <a:cubicBezTo>
                  <a:pt x="112769" y="1336698"/>
                  <a:pt x="108527" y="1343892"/>
                  <a:pt x="103909" y="1350819"/>
                </a:cubicBezTo>
                <a:cubicBezTo>
                  <a:pt x="101249" y="1366780"/>
                  <a:pt x="98581" y="1396112"/>
                  <a:pt x="90055" y="1413164"/>
                </a:cubicBezTo>
                <a:cubicBezTo>
                  <a:pt x="84034" y="1425207"/>
                  <a:pt x="75812" y="1436030"/>
                  <a:pt x="69273" y="1447800"/>
                </a:cubicBezTo>
                <a:cubicBezTo>
                  <a:pt x="39973" y="1500539"/>
                  <a:pt x="70596" y="1452740"/>
                  <a:pt x="41564" y="1496291"/>
                </a:cubicBezTo>
                <a:cubicBezTo>
                  <a:pt x="39255" y="1524000"/>
                  <a:pt x="40668" y="1552276"/>
                  <a:pt x="34636" y="1579419"/>
                </a:cubicBezTo>
                <a:cubicBezTo>
                  <a:pt x="31276" y="1594540"/>
                  <a:pt x="17612" y="1605955"/>
                  <a:pt x="13855" y="1620982"/>
                </a:cubicBezTo>
                <a:cubicBezTo>
                  <a:pt x="5935" y="1652663"/>
                  <a:pt x="4618" y="1685637"/>
                  <a:pt x="0" y="1717964"/>
                </a:cubicBezTo>
                <a:cubicBezTo>
                  <a:pt x="6927" y="1775691"/>
                  <a:pt x="6681" y="1834740"/>
                  <a:pt x="20782" y="1891146"/>
                </a:cubicBezTo>
                <a:cubicBezTo>
                  <a:pt x="23582" y="1902347"/>
                  <a:pt x="40888" y="1903239"/>
                  <a:pt x="48491" y="1911928"/>
                </a:cubicBezTo>
                <a:cubicBezTo>
                  <a:pt x="168995" y="2049646"/>
                  <a:pt x="-9139" y="1868152"/>
                  <a:pt x="90055" y="1967346"/>
                </a:cubicBezTo>
                <a:cubicBezTo>
                  <a:pt x="92364" y="1974273"/>
                  <a:pt x="91819" y="1982965"/>
                  <a:pt x="96982" y="1988128"/>
                </a:cubicBezTo>
                <a:cubicBezTo>
                  <a:pt x="104284" y="1995430"/>
                  <a:pt x="115725" y="1996859"/>
                  <a:pt x="124691" y="2001982"/>
                </a:cubicBezTo>
                <a:cubicBezTo>
                  <a:pt x="131920" y="2006113"/>
                  <a:pt x="138546" y="2011219"/>
                  <a:pt x="145473" y="2015837"/>
                </a:cubicBezTo>
                <a:cubicBezTo>
                  <a:pt x="146396" y="2019531"/>
                  <a:pt x="155352" y="2058366"/>
                  <a:pt x="159327" y="2064328"/>
                </a:cubicBezTo>
                <a:cubicBezTo>
                  <a:pt x="164761" y="2072479"/>
                  <a:pt x="173182" y="2078182"/>
                  <a:pt x="180109" y="2085109"/>
                </a:cubicBezTo>
                <a:cubicBezTo>
                  <a:pt x="184727" y="2094346"/>
                  <a:pt x="188840" y="2103853"/>
                  <a:pt x="193964" y="2112819"/>
                </a:cubicBezTo>
                <a:cubicBezTo>
                  <a:pt x="198094" y="2120047"/>
                  <a:pt x="205018" y="2125760"/>
                  <a:pt x="207818" y="2133600"/>
                </a:cubicBezTo>
                <a:cubicBezTo>
                  <a:pt x="216673" y="2158394"/>
                  <a:pt x="219058" y="2185262"/>
                  <a:pt x="228600" y="2209800"/>
                </a:cubicBezTo>
                <a:cubicBezTo>
                  <a:pt x="254697" y="2276906"/>
                  <a:pt x="246551" y="2239808"/>
                  <a:pt x="277091" y="2279073"/>
                </a:cubicBezTo>
                <a:cubicBezTo>
                  <a:pt x="287314" y="2292217"/>
                  <a:pt x="299534" y="2304840"/>
                  <a:pt x="304800" y="2320637"/>
                </a:cubicBezTo>
                <a:lnTo>
                  <a:pt x="318655" y="2362200"/>
                </a:lnTo>
                <a:lnTo>
                  <a:pt x="311727" y="228600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808156" y="3024238"/>
            <a:ext cx="1286902" cy="2413760"/>
          </a:xfrm>
          <a:custGeom>
            <a:avLst/>
            <a:gdLst>
              <a:gd name="connsiteX0" fmla="*/ 34791 w 1286902"/>
              <a:gd name="connsiteY0" fmla="*/ 0 h 2313709"/>
              <a:gd name="connsiteX1" fmla="*/ 221827 w 1286902"/>
              <a:gd name="connsiteY1" fmla="*/ 381000 h 2313709"/>
              <a:gd name="connsiteX2" fmla="*/ 325736 w 1286902"/>
              <a:gd name="connsiteY2" fmla="*/ 471055 h 2313709"/>
              <a:gd name="connsiteX3" fmla="*/ 353445 w 1286902"/>
              <a:gd name="connsiteY3" fmla="*/ 477982 h 2313709"/>
              <a:gd name="connsiteX4" fmla="*/ 381155 w 1286902"/>
              <a:gd name="connsiteY4" fmla="*/ 498764 h 2313709"/>
              <a:gd name="connsiteX5" fmla="*/ 415791 w 1286902"/>
              <a:gd name="connsiteY5" fmla="*/ 512618 h 2313709"/>
              <a:gd name="connsiteX6" fmla="*/ 443500 w 1286902"/>
              <a:gd name="connsiteY6" fmla="*/ 547255 h 2313709"/>
              <a:gd name="connsiteX7" fmla="*/ 485064 w 1286902"/>
              <a:gd name="connsiteY7" fmla="*/ 561109 h 2313709"/>
              <a:gd name="connsiteX8" fmla="*/ 505845 w 1286902"/>
              <a:gd name="connsiteY8" fmla="*/ 581891 h 2313709"/>
              <a:gd name="connsiteX9" fmla="*/ 519700 w 1286902"/>
              <a:gd name="connsiteY9" fmla="*/ 609600 h 2313709"/>
              <a:gd name="connsiteX10" fmla="*/ 540482 w 1286902"/>
              <a:gd name="connsiteY10" fmla="*/ 616527 h 2313709"/>
              <a:gd name="connsiteX11" fmla="*/ 561264 w 1286902"/>
              <a:gd name="connsiteY11" fmla="*/ 651164 h 2313709"/>
              <a:gd name="connsiteX12" fmla="*/ 582045 w 1286902"/>
              <a:gd name="connsiteY12" fmla="*/ 713509 h 2313709"/>
              <a:gd name="connsiteX13" fmla="*/ 602827 w 1286902"/>
              <a:gd name="connsiteY13" fmla="*/ 789709 h 2313709"/>
              <a:gd name="connsiteX14" fmla="*/ 609755 w 1286902"/>
              <a:gd name="connsiteY14" fmla="*/ 872836 h 2313709"/>
              <a:gd name="connsiteX15" fmla="*/ 630536 w 1286902"/>
              <a:gd name="connsiteY15" fmla="*/ 969818 h 2313709"/>
              <a:gd name="connsiteX16" fmla="*/ 651318 w 1286902"/>
              <a:gd name="connsiteY16" fmla="*/ 1032164 h 2313709"/>
              <a:gd name="connsiteX17" fmla="*/ 692882 w 1286902"/>
              <a:gd name="connsiteY17" fmla="*/ 1059873 h 2313709"/>
              <a:gd name="connsiteX18" fmla="*/ 713664 w 1286902"/>
              <a:gd name="connsiteY18" fmla="*/ 1073727 h 2313709"/>
              <a:gd name="connsiteX19" fmla="*/ 734445 w 1286902"/>
              <a:gd name="connsiteY19" fmla="*/ 1087582 h 2313709"/>
              <a:gd name="connsiteX20" fmla="*/ 776009 w 1286902"/>
              <a:gd name="connsiteY20" fmla="*/ 1094509 h 2313709"/>
              <a:gd name="connsiteX21" fmla="*/ 900700 w 1286902"/>
              <a:gd name="connsiteY21" fmla="*/ 1129146 h 2313709"/>
              <a:gd name="connsiteX22" fmla="*/ 1032318 w 1286902"/>
              <a:gd name="connsiteY22" fmla="*/ 1115291 h 2313709"/>
              <a:gd name="connsiteX23" fmla="*/ 1046173 w 1286902"/>
              <a:gd name="connsiteY23" fmla="*/ 1094509 h 2313709"/>
              <a:gd name="connsiteX24" fmla="*/ 1053100 w 1286902"/>
              <a:gd name="connsiteY24" fmla="*/ 1066800 h 2313709"/>
              <a:gd name="connsiteX25" fmla="*/ 1060027 w 1286902"/>
              <a:gd name="connsiteY25" fmla="*/ 1046018 h 2313709"/>
              <a:gd name="connsiteX26" fmla="*/ 1025391 w 1286902"/>
              <a:gd name="connsiteY26" fmla="*/ 789709 h 2313709"/>
              <a:gd name="connsiteX27" fmla="*/ 1004609 w 1286902"/>
              <a:gd name="connsiteY27" fmla="*/ 768927 h 2313709"/>
              <a:gd name="connsiteX28" fmla="*/ 983827 w 1286902"/>
              <a:gd name="connsiteY28" fmla="*/ 741218 h 2313709"/>
              <a:gd name="connsiteX29" fmla="*/ 942264 w 1286902"/>
              <a:gd name="connsiteY29" fmla="*/ 713509 h 2313709"/>
              <a:gd name="connsiteX30" fmla="*/ 921482 w 1286902"/>
              <a:gd name="connsiteY30" fmla="*/ 699655 h 2313709"/>
              <a:gd name="connsiteX31" fmla="*/ 727518 w 1286902"/>
              <a:gd name="connsiteY31" fmla="*/ 713509 h 2313709"/>
              <a:gd name="connsiteX32" fmla="*/ 699809 w 1286902"/>
              <a:gd name="connsiteY32" fmla="*/ 734291 h 2313709"/>
              <a:gd name="connsiteX33" fmla="*/ 679027 w 1286902"/>
              <a:gd name="connsiteY33" fmla="*/ 817418 h 2313709"/>
              <a:gd name="connsiteX34" fmla="*/ 672100 w 1286902"/>
              <a:gd name="connsiteY34" fmla="*/ 872836 h 2313709"/>
              <a:gd name="connsiteX35" fmla="*/ 651318 w 1286902"/>
              <a:gd name="connsiteY35" fmla="*/ 969818 h 2313709"/>
              <a:gd name="connsiteX36" fmla="*/ 658245 w 1286902"/>
              <a:gd name="connsiteY36" fmla="*/ 1101436 h 2313709"/>
              <a:gd name="connsiteX37" fmla="*/ 665173 w 1286902"/>
              <a:gd name="connsiteY37" fmla="*/ 1122218 h 2313709"/>
              <a:gd name="connsiteX38" fmla="*/ 672100 w 1286902"/>
              <a:gd name="connsiteY38" fmla="*/ 1156855 h 2313709"/>
              <a:gd name="connsiteX39" fmla="*/ 706736 w 1286902"/>
              <a:gd name="connsiteY39" fmla="*/ 1177636 h 2313709"/>
              <a:gd name="connsiteX40" fmla="*/ 734445 w 1286902"/>
              <a:gd name="connsiteY40" fmla="*/ 1205346 h 2313709"/>
              <a:gd name="connsiteX41" fmla="*/ 755227 w 1286902"/>
              <a:gd name="connsiteY41" fmla="*/ 1226127 h 2313709"/>
              <a:gd name="connsiteX42" fmla="*/ 824500 w 1286902"/>
              <a:gd name="connsiteY42" fmla="*/ 1253836 h 2313709"/>
              <a:gd name="connsiteX43" fmla="*/ 1053100 w 1286902"/>
              <a:gd name="connsiteY43" fmla="*/ 1246909 h 2313709"/>
              <a:gd name="connsiteX44" fmla="*/ 1060027 w 1286902"/>
              <a:gd name="connsiteY44" fmla="*/ 1219200 h 2313709"/>
              <a:gd name="connsiteX45" fmla="*/ 1080809 w 1286902"/>
              <a:gd name="connsiteY45" fmla="*/ 1212273 h 2313709"/>
              <a:gd name="connsiteX46" fmla="*/ 1094664 w 1286902"/>
              <a:gd name="connsiteY46" fmla="*/ 1163782 h 2313709"/>
              <a:gd name="connsiteX47" fmla="*/ 1087736 w 1286902"/>
              <a:gd name="connsiteY47" fmla="*/ 907473 h 2313709"/>
              <a:gd name="connsiteX48" fmla="*/ 1066955 w 1286902"/>
              <a:gd name="connsiteY48" fmla="*/ 886691 h 2313709"/>
              <a:gd name="connsiteX49" fmla="*/ 1018464 w 1286902"/>
              <a:gd name="connsiteY49" fmla="*/ 852055 h 2313709"/>
              <a:gd name="connsiteX50" fmla="*/ 789864 w 1286902"/>
              <a:gd name="connsiteY50" fmla="*/ 879764 h 2313709"/>
              <a:gd name="connsiteX51" fmla="*/ 769082 w 1286902"/>
              <a:gd name="connsiteY51" fmla="*/ 900546 h 2313709"/>
              <a:gd name="connsiteX52" fmla="*/ 734445 w 1286902"/>
              <a:gd name="connsiteY52" fmla="*/ 955964 h 2313709"/>
              <a:gd name="connsiteX53" fmla="*/ 727518 w 1286902"/>
              <a:gd name="connsiteY53" fmla="*/ 983673 h 2313709"/>
              <a:gd name="connsiteX54" fmla="*/ 734445 w 1286902"/>
              <a:gd name="connsiteY54" fmla="*/ 1260764 h 2313709"/>
              <a:gd name="connsiteX55" fmla="*/ 755227 w 1286902"/>
              <a:gd name="connsiteY55" fmla="*/ 1288473 h 2313709"/>
              <a:gd name="connsiteX56" fmla="*/ 796791 w 1286902"/>
              <a:gd name="connsiteY56" fmla="*/ 1302327 h 2313709"/>
              <a:gd name="connsiteX57" fmla="*/ 893773 w 1286902"/>
              <a:gd name="connsiteY57" fmla="*/ 1316182 h 2313709"/>
              <a:gd name="connsiteX58" fmla="*/ 983827 w 1286902"/>
              <a:gd name="connsiteY58" fmla="*/ 1343891 h 2313709"/>
              <a:gd name="connsiteX59" fmla="*/ 1136227 w 1286902"/>
              <a:gd name="connsiteY59" fmla="*/ 1378527 h 2313709"/>
              <a:gd name="connsiteX60" fmla="*/ 1198573 w 1286902"/>
              <a:gd name="connsiteY60" fmla="*/ 1371600 h 2313709"/>
              <a:gd name="connsiteX61" fmla="*/ 1226282 w 1286902"/>
              <a:gd name="connsiteY61" fmla="*/ 1364673 h 2313709"/>
              <a:gd name="connsiteX62" fmla="*/ 1247064 w 1286902"/>
              <a:gd name="connsiteY62" fmla="*/ 1343891 h 2313709"/>
              <a:gd name="connsiteX63" fmla="*/ 1260918 w 1286902"/>
              <a:gd name="connsiteY63" fmla="*/ 1309255 h 2313709"/>
              <a:gd name="connsiteX64" fmla="*/ 1281700 w 1286902"/>
              <a:gd name="connsiteY64" fmla="*/ 1267691 h 2313709"/>
              <a:gd name="connsiteX65" fmla="*/ 1247064 w 1286902"/>
              <a:gd name="connsiteY65" fmla="*/ 1087582 h 2313709"/>
              <a:gd name="connsiteX66" fmla="*/ 1226282 w 1286902"/>
              <a:gd name="connsiteY66" fmla="*/ 1073727 h 2313709"/>
              <a:gd name="connsiteX67" fmla="*/ 1191645 w 1286902"/>
              <a:gd name="connsiteY67" fmla="*/ 1059873 h 2313709"/>
              <a:gd name="connsiteX68" fmla="*/ 1170864 w 1286902"/>
              <a:gd name="connsiteY68" fmla="*/ 1039091 h 2313709"/>
              <a:gd name="connsiteX69" fmla="*/ 1129300 w 1286902"/>
              <a:gd name="connsiteY69" fmla="*/ 1032164 h 2313709"/>
              <a:gd name="connsiteX70" fmla="*/ 1108518 w 1286902"/>
              <a:gd name="connsiteY70" fmla="*/ 1018309 h 2313709"/>
              <a:gd name="connsiteX71" fmla="*/ 963045 w 1286902"/>
              <a:gd name="connsiteY71" fmla="*/ 1032164 h 2313709"/>
              <a:gd name="connsiteX72" fmla="*/ 921482 w 1286902"/>
              <a:gd name="connsiteY72" fmla="*/ 1052946 h 2313709"/>
              <a:gd name="connsiteX73" fmla="*/ 872991 w 1286902"/>
              <a:gd name="connsiteY73" fmla="*/ 1080655 h 2313709"/>
              <a:gd name="connsiteX74" fmla="*/ 845282 w 1286902"/>
              <a:gd name="connsiteY74" fmla="*/ 1101436 h 2313709"/>
              <a:gd name="connsiteX75" fmla="*/ 810645 w 1286902"/>
              <a:gd name="connsiteY75" fmla="*/ 1115291 h 2313709"/>
              <a:gd name="connsiteX76" fmla="*/ 755227 w 1286902"/>
              <a:gd name="connsiteY76" fmla="*/ 1212273 h 2313709"/>
              <a:gd name="connsiteX77" fmla="*/ 748300 w 1286902"/>
              <a:gd name="connsiteY77" fmla="*/ 1233055 h 2313709"/>
              <a:gd name="connsiteX78" fmla="*/ 727518 w 1286902"/>
              <a:gd name="connsiteY78" fmla="*/ 1281546 h 2313709"/>
              <a:gd name="connsiteX79" fmla="*/ 713664 w 1286902"/>
              <a:gd name="connsiteY79" fmla="*/ 1530927 h 2313709"/>
              <a:gd name="connsiteX80" fmla="*/ 706736 w 1286902"/>
              <a:gd name="connsiteY80" fmla="*/ 1593273 h 2313709"/>
              <a:gd name="connsiteX81" fmla="*/ 637464 w 1286902"/>
              <a:gd name="connsiteY81" fmla="*/ 2015836 h 2313709"/>
              <a:gd name="connsiteX82" fmla="*/ 637464 w 1286902"/>
              <a:gd name="connsiteY82" fmla="*/ 2015836 h 2313709"/>
              <a:gd name="connsiteX83" fmla="*/ 623609 w 1286902"/>
              <a:gd name="connsiteY83" fmla="*/ 2043546 h 2313709"/>
              <a:gd name="connsiteX84" fmla="*/ 616682 w 1286902"/>
              <a:gd name="connsiteY84" fmla="*/ 2064327 h 2313709"/>
              <a:gd name="connsiteX85" fmla="*/ 595900 w 1286902"/>
              <a:gd name="connsiteY85" fmla="*/ 2078182 h 2313709"/>
              <a:gd name="connsiteX86" fmla="*/ 582045 w 1286902"/>
              <a:gd name="connsiteY86" fmla="*/ 2098964 h 2313709"/>
              <a:gd name="connsiteX87" fmla="*/ 561264 w 1286902"/>
              <a:gd name="connsiteY87" fmla="*/ 2133600 h 2313709"/>
              <a:gd name="connsiteX88" fmla="*/ 491991 w 1286902"/>
              <a:gd name="connsiteY88" fmla="*/ 2182091 h 2313709"/>
              <a:gd name="connsiteX89" fmla="*/ 457355 w 1286902"/>
              <a:gd name="connsiteY89" fmla="*/ 2189018 h 2313709"/>
              <a:gd name="connsiteX90" fmla="*/ 408864 w 1286902"/>
              <a:gd name="connsiteY90" fmla="*/ 2216727 h 2313709"/>
              <a:gd name="connsiteX91" fmla="*/ 207973 w 1286902"/>
              <a:gd name="connsiteY91" fmla="*/ 2251364 h 2313709"/>
              <a:gd name="connsiteX92" fmla="*/ 104064 w 1286902"/>
              <a:gd name="connsiteY92" fmla="*/ 2265218 h 2313709"/>
              <a:gd name="connsiteX93" fmla="*/ 83282 w 1286902"/>
              <a:gd name="connsiteY93" fmla="*/ 2286000 h 2313709"/>
              <a:gd name="connsiteX94" fmla="*/ 27864 w 1286902"/>
              <a:gd name="connsiteY94" fmla="*/ 2313709 h 2313709"/>
              <a:gd name="connsiteX95" fmla="*/ 7082 w 1286902"/>
              <a:gd name="connsiteY95" fmla="*/ 2299855 h 2313709"/>
              <a:gd name="connsiteX96" fmla="*/ 155 w 1286902"/>
              <a:gd name="connsiteY96" fmla="*/ 2237509 h 231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286902" h="2313709">
                <a:moveTo>
                  <a:pt x="34791" y="0"/>
                </a:moveTo>
                <a:cubicBezTo>
                  <a:pt x="97136" y="127000"/>
                  <a:pt x="151235" y="258392"/>
                  <a:pt x="221827" y="381000"/>
                </a:cubicBezTo>
                <a:cubicBezTo>
                  <a:pt x="241042" y="414373"/>
                  <a:pt x="284380" y="455546"/>
                  <a:pt x="325736" y="471055"/>
                </a:cubicBezTo>
                <a:cubicBezTo>
                  <a:pt x="334650" y="474398"/>
                  <a:pt x="344209" y="475673"/>
                  <a:pt x="353445" y="477982"/>
                </a:cubicBezTo>
                <a:cubicBezTo>
                  <a:pt x="362682" y="484909"/>
                  <a:pt x="371062" y="493157"/>
                  <a:pt x="381155" y="498764"/>
                </a:cubicBezTo>
                <a:cubicBezTo>
                  <a:pt x="392025" y="504803"/>
                  <a:pt x="405976" y="504984"/>
                  <a:pt x="415791" y="512618"/>
                </a:cubicBezTo>
                <a:cubicBezTo>
                  <a:pt x="427462" y="521695"/>
                  <a:pt x="431387" y="538776"/>
                  <a:pt x="443500" y="547255"/>
                </a:cubicBezTo>
                <a:cubicBezTo>
                  <a:pt x="455464" y="555630"/>
                  <a:pt x="485064" y="561109"/>
                  <a:pt x="485064" y="561109"/>
                </a:cubicBezTo>
                <a:cubicBezTo>
                  <a:pt x="491991" y="568036"/>
                  <a:pt x="500151" y="573919"/>
                  <a:pt x="505845" y="581891"/>
                </a:cubicBezTo>
                <a:cubicBezTo>
                  <a:pt x="511847" y="590294"/>
                  <a:pt x="512398" y="602298"/>
                  <a:pt x="519700" y="609600"/>
                </a:cubicBezTo>
                <a:cubicBezTo>
                  <a:pt x="524863" y="614763"/>
                  <a:pt x="533555" y="614218"/>
                  <a:pt x="540482" y="616527"/>
                </a:cubicBezTo>
                <a:cubicBezTo>
                  <a:pt x="547409" y="628073"/>
                  <a:pt x="556663" y="638510"/>
                  <a:pt x="561264" y="651164"/>
                </a:cubicBezTo>
                <a:cubicBezTo>
                  <a:pt x="591130" y="733297"/>
                  <a:pt x="547614" y="661860"/>
                  <a:pt x="582045" y="713509"/>
                </a:cubicBezTo>
                <a:cubicBezTo>
                  <a:pt x="588972" y="738909"/>
                  <a:pt x="598316" y="763771"/>
                  <a:pt x="602827" y="789709"/>
                </a:cubicBezTo>
                <a:cubicBezTo>
                  <a:pt x="607591" y="817103"/>
                  <a:pt x="606159" y="845264"/>
                  <a:pt x="609755" y="872836"/>
                </a:cubicBezTo>
                <a:cubicBezTo>
                  <a:pt x="630506" y="1031923"/>
                  <a:pt x="613864" y="903132"/>
                  <a:pt x="630536" y="969818"/>
                </a:cubicBezTo>
                <a:cubicBezTo>
                  <a:pt x="635205" y="988495"/>
                  <a:pt x="635956" y="1016802"/>
                  <a:pt x="651318" y="1032164"/>
                </a:cubicBezTo>
                <a:cubicBezTo>
                  <a:pt x="663092" y="1043938"/>
                  <a:pt x="679027" y="1050637"/>
                  <a:pt x="692882" y="1059873"/>
                </a:cubicBezTo>
                <a:lnTo>
                  <a:pt x="713664" y="1073727"/>
                </a:lnTo>
                <a:cubicBezTo>
                  <a:pt x="720591" y="1078345"/>
                  <a:pt x="726233" y="1086213"/>
                  <a:pt x="734445" y="1087582"/>
                </a:cubicBezTo>
                <a:lnTo>
                  <a:pt x="776009" y="1094509"/>
                </a:lnTo>
                <a:cubicBezTo>
                  <a:pt x="813878" y="1108710"/>
                  <a:pt x="859345" y="1129146"/>
                  <a:pt x="900700" y="1129146"/>
                </a:cubicBezTo>
                <a:cubicBezTo>
                  <a:pt x="944815" y="1129146"/>
                  <a:pt x="988445" y="1119909"/>
                  <a:pt x="1032318" y="1115291"/>
                </a:cubicBezTo>
                <a:cubicBezTo>
                  <a:pt x="1036936" y="1108364"/>
                  <a:pt x="1042893" y="1102161"/>
                  <a:pt x="1046173" y="1094509"/>
                </a:cubicBezTo>
                <a:cubicBezTo>
                  <a:pt x="1049923" y="1085758"/>
                  <a:pt x="1050485" y="1075954"/>
                  <a:pt x="1053100" y="1066800"/>
                </a:cubicBezTo>
                <a:cubicBezTo>
                  <a:pt x="1055106" y="1059779"/>
                  <a:pt x="1057718" y="1052945"/>
                  <a:pt x="1060027" y="1046018"/>
                </a:cubicBezTo>
                <a:cubicBezTo>
                  <a:pt x="1059070" y="1018276"/>
                  <a:pt x="1081005" y="845323"/>
                  <a:pt x="1025391" y="789709"/>
                </a:cubicBezTo>
                <a:cubicBezTo>
                  <a:pt x="1018464" y="782782"/>
                  <a:pt x="1010985" y="776365"/>
                  <a:pt x="1004609" y="768927"/>
                </a:cubicBezTo>
                <a:cubicBezTo>
                  <a:pt x="997095" y="760161"/>
                  <a:pt x="992456" y="748888"/>
                  <a:pt x="983827" y="741218"/>
                </a:cubicBezTo>
                <a:cubicBezTo>
                  <a:pt x="971382" y="730156"/>
                  <a:pt x="956118" y="722745"/>
                  <a:pt x="942264" y="713509"/>
                </a:cubicBezTo>
                <a:lnTo>
                  <a:pt x="921482" y="699655"/>
                </a:lnTo>
                <a:cubicBezTo>
                  <a:pt x="856827" y="704273"/>
                  <a:pt x="791560" y="703503"/>
                  <a:pt x="727518" y="713509"/>
                </a:cubicBezTo>
                <a:cubicBezTo>
                  <a:pt x="716111" y="715291"/>
                  <a:pt x="704691" y="723829"/>
                  <a:pt x="699809" y="734291"/>
                </a:cubicBezTo>
                <a:cubicBezTo>
                  <a:pt x="687731" y="760173"/>
                  <a:pt x="679027" y="817418"/>
                  <a:pt x="679027" y="817418"/>
                </a:cubicBezTo>
                <a:cubicBezTo>
                  <a:pt x="676718" y="835891"/>
                  <a:pt x="675161" y="854473"/>
                  <a:pt x="672100" y="872836"/>
                </a:cubicBezTo>
                <a:cubicBezTo>
                  <a:pt x="664240" y="919993"/>
                  <a:pt x="660777" y="931980"/>
                  <a:pt x="651318" y="969818"/>
                </a:cubicBezTo>
                <a:cubicBezTo>
                  <a:pt x="653627" y="1013691"/>
                  <a:pt x="654267" y="1057683"/>
                  <a:pt x="658245" y="1101436"/>
                </a:cubicBezTo>
                <a:cubicBezTo>
                  <a:pt x="658906" y="1108708"/>
                  <a:pt x="663402" y="1115134"/>
                  <a:pt x="665173" y="1122218"/>
                </a:cubicBezTo>
                <a:cubicBezTo>
                  <a:pt x="668029" y="1133641"/>
                  <a:pt x="665035" y="1147436"/>
                  <a:pt x="672100" y="1156855"/>
                </a:cubicBezTo>
                <a:cubicBezTo>
                  <a:pt x="680178" y="1167626"/>
                  <a:pt x="695191" y="1170709"/>
                  <a:pt x="706736" y="1177636"/>
                </a:cubicBezTo>
                <a:cubicBezTo>
                  <a:pt x="719932" y="1217219"/>
                  <a:pt x="702778" y="1184235"/>
                  <a:pt x="734445" y="1205346"/>
                </a:cubicBezTo>
                <a:cubicBezTo>
                  <a:pt x="742596" y="1210780"/>
                  <a:pt x="746827" y="1221087"/>
                  <a:pt x="755227" y="1226127"/>
                </a:cubicBezTo>
                <a:cubicBezTo>
                  <a:pt x="774946" y="1237958"/>
                  <a:pt x="801769" y="1246259"/>
                  <a:pt x="824500" y="1253836"/>
                </a:cubicBezTo>
                <a:lnTo>
                  <a:pt x="1053100" y="1246909"/>
                </a:lnTo>
                <a:cubicBezTo>
                  <a:pt x="1062519" y="1245524"/>
                  <a:pt x="1054080" y="1226634"/>
                  <a:pt x="1060027" y="1219200"/>
                </a:cubicBezTo>
                <a:cubicBezTo>
                  <a:pt x="1064589" y="1213498"/>
                  <a:pt x="1073882" y="1214582"/>
                  <a:pt x="1080809" y="1212273"/>
                </a:cubicBezTo>
                <a:cubicBezTo>
                  <a:pt x="1085427" y="1196109"/>
                  <a:pt x="1091142" y="1180219"/>
                  <a:pt x="1094664" y="1163782"/>
                </a:cubicBezTo>
                <a:cubicBezTo>
                  <a:pt x="1112258" y="1081678"/>
                  <a:pt x="1099068" y="982267"/>
                  <a:pt x="1087736" y="907473"/>
                </a:cubicBezTo>
                <a:cubicBezTo>
                  <a:pt x="1086268" y="897787"/>
                  <a:pt x="1074605" y="892811"/>
                  <a:pt x="1066955" y="886691"/>
                </a:cubicBezTo>
                <a:cubicBezTo>
                  <a:pt x="1051444" y="874282"/>
                  <a:pt x="1034628" y="863600"/>
                  <a:pt x="1018464" y="852055"/>
                </a:cubicBezTo>
                <a:cubicBezTo>
                  <a:pt x="676968" y="863071"/>
                  <a:pt x="857211" y="798946"/>
                  <a:pt x="789864" y="879764"/>
                </a:cubicBezTo>
                <a:cubicBezTo>
                  <a:pt x="783592" y="887290"/>
                  <a:pt x="776009" y="893619"/>
                  <a:pt x="769082" y="900546"/>
                </a:cubicBezTo>
                <a:cubicBezTo>
                  <a:pt x="750175" y="957267"/>
                  <a:pt x="781507" y="871253"/>
                  <a:pt x="734445" y="955964"/>
                </a:cubicBezTo>
                <a:cubicBezTo>
                  <a:pt x="729821" y="964286"/>
                  <a:pt x="729827" y="974437"/>
                  <a:pt x="727518" y="983673"/>
                </a:cubicBezTo>
                <a:cubicBezTo>
                  <a:pt x="729827" y="1076037"/>
                  <a:pt x="726080" y="1168751"/>
                  <a:pt x="734445" y="1260764"/>
                </a:cubicBezTo>
                <a:cubicBezTo>
                  <a:pt x="735490" y="1272262"/>
                  <a:pt x="745621" y="1282069"/>
                  <a:pt x="755227" y="1288473"/>
                </a:cubicBezTo>
                <a:cubicBezTo>
                  <a:pt x="767378" y="1296574"/>
                  <a:pt x="782471" y="1299463"/>
                  <a:pt x="796791" y="1302327"/>
                </a:cubicBezTo>
                <a:cubicBezTo>
                  <a:pt x="828812" y="1308731"/>
                  <a:pt x="861446" y="1311564"/>
                  <a:pt x="893773" y="1316182"/>
                </a:cubicBezTo>
                <a:cubicBezTo>
                  <a:pt x="923791" y="1325418"/>
                  <a:pt x="952877" y="1338555"/>
                  <a:pt x="983827" y="1343891"/>
                </a:cubicBezTo>
                <a:cubicBezTo>
                  <a:pt x="1139626" y="1370753"/>
                  <a:pt x="1051114" y="1321784"/>
                  <a:pt x="1136227" y="1378527"/>
                </a:cubicBezTo>
                <a:cubicBezTo>
                  <a:pt x="1157009" y="1376218"/>
                  <a:pt x="1177906" y="1374779"/>
                  <a:pt x="1198573" y="1371600"/>
                </a:cubicBezTo>
                <a:cubicBezTo>
                  <a:pt x="1207983" y="1370152"/>
                  <a:pt x="1218016" y="1369397"/>
                  <a:pt x="1226282" y="1364673"/>
                </a:cubicBezTo>
                <a:cubicBezTo>
                  <a:pt x="1234788" y="1359812"/>
                  <a:pt x="1240137" y="1350818"/>
                  <a:pt x="1247064" y="1343891"/>
                </a:cubicBezTo>
                <a:cubicBezTo>
                  <a:pt x="1251682" y="1332346"/>
                  <a:pt x="1255773" y="1320575"/>
                  <a:pt x="1260918" y="1309255"/>
                </a:cubicBezTo>
                <a:cubicBezTo>
                  <a:pt x="1267328" y="1295153"/>
                  <a:pt x="1281166" y="1283172"/>
                  <a:pt x="1281700" y="1267691"/>
                </a:cubicBezTo>
                <a:cubicBezTo>
                  <a:pt x="1285179" y="1166798"/>
                  <a:pt x="1302198" y="1133529"/>
                  <a:pt x="1247064" y="1087582"/>
                </a:cubicBezTo>
                <a:cubicBezTo>
                  <a:pt x="1240668" y="1082252"/>
                  <a:pt x="1233729" y="1077450"/>
                  <a:pt x="1226282" y="1073727"/>
                </a:cubicBezTo>
                <a:cubicBezTo>
                  <a:pt x="1215160" y="1068166"/>
                  <a:pt x="1203191" y="1064491"/>
                  <a:pt x="1191645" y="1059873"/>
                </a:cubicBezTo>
                <a:cubicBezTo>
                  <a:pt x="1184718" y="1052946"/>
                  <a:pt x="1179816" y="1043070"/>
                  <a:pt x="1170864" y="1039091"/>
                </a:cubicBezTo>
                <a:cubicBezTo>
                  <a:pt x="1158029" y="1033386"/>
                  <a:pt x="1142625" y="1036606"/>
                  <a:pt x="1129300" y="1032164"/>
                </a:cubicBezTo>
                <a:cubicBezTo>
                  <a:pt x="1121402" y="1029531"/>
                  <a:pt x="1115445" y="1022927"/>
                  <a:pt x="1108518" y="1018309"/>
                </a:cubicBezTo>
                <a:cubicBezTo>
                  <a:pt x="1060027" y="1022927"/>
                  <a:pt x="1010941" y="1023294"/>
                  <a:pt x="963045" y="1032164"/>
                </a:cubicBezTo>
                <a:cubicBezTo>
                  <a:pt x="947814" y="1034985"/>
                  <a:pt x="935120" y="1045602"/>
                  <a:pt x="921482" y="1052946"/>
                </a:cubicBezTo>
                <a:cubicBezTo>
                  <a:pt x="905091" y="1061772"/>
                  <a:pt x="888697" y="1070660"/>
                  <a:pt x="872991" y="1080655"/>
                </a:cubicBezTo>
                <a:cubicBezTo>
                  <a:pt x="863251" y="1086853"/>
                  <a:pt x="855374" y="1095829"/>
                  <a:pt x="845282" y="1101436"/>
                </a:cubicBezTo>
                <a:cubicBezTo>
                  <a:pt x="834412" y="1107475"/>
                  <a:pt x="822191" y="1110673"/>
                  <a:pt x="810645" y="1115291"/>
                </a:cubicBezTo>
                <a:cubicBezTo>
                  <a:pt x="770236" y="1223051"/>
                  <a:pt x="814648" y="1123142"/>
                  <a:pt x="755227" y="1212273"/>
                </a:cubicBezTo>
                <a:cubicBezTo>
                  <a:pt x="751177" y="1218349"/>
                  <a:pt x="751012" y="1226275"/>
                  <a:pt x="748300" y="1233055"/>
                </a:cubicBezTo>
                <a:cubicBezTo>
                  <a:pt x="741769" y="1249383"/>
                  <a:pt x="734445" y="1265382"/>
                  <a:pt x="727518" y="1281546"/>
                </a:cubicBezTo>
                <a:cubicBezTo>
                  <a:pt x="710590" y="1416976"/>
                  <a:pt x="728126" y="1263396"/>
                  <a:pt x="713664" y="1530927"/>
                </a:cubicBezTo>
                <a:cubicBezTo>
                  <a:pt x="712535" y="1551806"/>
                  <a:pt x="708104" y="1572408"/>
                  <a:pt x="706736" y="1593273"/>
                </a:cubicBezTo>
                <a:cubicBezTo>
                  <a:pt x="681111" y="1984053"/>
                  <a:pt x="760524" y="1857618"/>
                  <a:pt x="637464" y="2015836"/>
                </a:cubicBezTo>
                <a:lnTo>
                  <a:pt x="637464" y="2015836"/>
                </a:lnTo>
                <a:cubicBezTo>
                  <a:pt x="632846" y="2025073"/>
                  <a:pt x="627677" y="2034054"/>
                  <a:pt x="623609" y="2043546"/>
                </a:cubicBezTo>
                <a:cubicBezTo>
                  <a:pt x="620733" y="2050257"/>
                  <a:pt x="621243" y="2058625"/>
                  <a:pt x="616682" y="2064327"/>
                </a:cubicBezTo>
                <a:cubicBezTo>
                  <a:pt x="611481" y="2070828"/>
                  <a:pt x="602827" y="2073564"/>
                  <a:pt x="595900" y="2078182"/>
                </a:cubicBezTo>
                <a:cubicBezTo>
                  <a:pt x="591282" y="2085109"/>
                  <a:pt x="586458" y="2091904"/>
                  <a:pt x="582045" y="2098964"/>
                </a:cubicBezTo>
                <a:cubicBezTo>
                  <a:pt x="574909" y="2110381"/>
                  <a:pt x="570209" y="2123537"/>
                  <a:pt x="561264" y="2133600"/>
                </a:cubicBezTo>
                <a:cubicBezTo>
                  <a:pt x="550688" y="2145498"/>
                  <a:pt x="507820" y="2175759"/>
                  <a:pt x="491991" y="2182091"/>
                </a:cubicBezTo>
                <a:cubicBezTo>
                  <a:pt x="481059" y="2186464"/>
                  <a:pt x="468900" y="2186709"/>
                  <a:pt x="457355" y="2189018"/>
                </a:cubicBezTo>
                <a:cubicBezTo>
                  <a:pt x="441191" y="2198254"/>
                  <a:pt x="426360" y="2210365"/>
                  <a:pt x="408864" y="2216727"/>
                </a:cubicBezTo>
                <a:cubicBezTo>
                  <a:pt x="305973" y="2254142"/>
                  <a:pt x="311478" y="2240657"/>
                  <a:pt x="207973" y="2251364"/>
                </a:cubicBezTo>
                <a:cubicBezTo>
                  <a:pt x="173216" y="2254960"/>
                  <a:pt x="138700" y="2260600"/>
                  <a:pt x="104064" y="2265218"/>
                </a:cubicBezTo>
                <a:cubicBezTo>
                  <a:pt x="97137" y="2272145"/>
                  <a:pt x="91547" y="2280740"/>
                  <a:pt x="83282" y="2286000"/>
                </a:cubicBezTo>
                <a:cubicBezTo>
                  <a:pt x="65858" y="2297088"/>
                  <a:pt x="27864" y="2313709"/>
                  <a:pt x="27864" y="2313709"/>
                </a:cubicBezTo>
                <a:cubicBezTo>
                  <a:pt x="20937" y="2309091"/>
                  <a:pt x="11213" y="2307084"/>
                  <a:pt x="7082" y="2299855"/>
                </a:cubicBezTo>
                <a:cubicBezTo>
                  <a:pt x="-1656" y="2284563"/>
                  <a:pt x="155" y="2254712"/>
                  <a:pt x="155" y="2237509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01222" y="4040694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</a:t>
            </a:r>
            <a:r>
              <a:rPr lang="en-US" sz="28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0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15340" y="4096095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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429436" y="3769716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sym typeface="Symbol" panose="05050102010706020507" pitchFamily="18" charset="2"/>
              </a:rPr>
              <a:t></a:t>
            </a:r>
            <a:r>
              <a:rPr lang="en-US" sz="2800" baseline="-25000" dirty="0">
                <a:solidFill>
                  <a:srgbClr val="00B050"/>
                </a:solidFill>
                <a:sym typeface="Symbol" panose="05050102010706020507" pitchFamily="18" charset="2"/>
              </a:rPr>
              <a:t>2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97083" y="420880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sym typeface="Symbol" panose="05050102010706020507" pitchFamily="18" charset="2"/>
              </a:rPr>
              <a:t></a:t>
            </a:r>
            <a:r>
              <a:rPr lang="en-US" sz="2800" baseline="-25000" dirty="0">
                <a:solidFill>
                  <a:srgbClr val="00B0F0"/>
                </a:solidFill>
                <a:sym typeface="Symbol" panose="05050102010706020507" pitchFamily="18" charset="2"/>
              </a:rPr>
              <a:t>3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54364" y="4320833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sym typeface="Symbol" panose="05050102010706020507" pitchFamily="18" charset="2"/>
              </a:rPr>
              <a:t></a:t>
            </a:r>
            <a:r>
              <a:rPr lang="en-US" sz="2800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389418" y="3678817"/>
                <a:ext cx="2895023" cy="653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MOP =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⊓</m:t>
                        </m:r>
                      </m:e>
                      <m:li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lim>
                    </m:limLow>
                  </m:oMath>
                </a14:m>
                <a:r>
                  <a:rPr lang="en-US" sz="2800" dirty="0"/>
                  <a:t> F</a:t>
                </a:r>
                <a:r>
                  <a:rPr lang="en-US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sz="2800" dirty="0"/>
                  <a:t>(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800" cap="small" baseline="-25000" dirty="0"/>
                  <a:t>entry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418" y="3678817"/>
                <a:ext cx="2895023" cy="653256"/>
              </a:xfrm>
              <a:prstGeom prst="rect">
                <a:avLst/>
              </a:prstGeom>
              <a:blipFill>
                <a:blip r:embed="rId2"/>
                <a:stretch>
                  <a:fillRect l="-4211" t="-9259" r="-3579" b="-6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4397491" y="2762628"/>
            <a:ext cx="411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/>
              <a:t> = transfer function for path </a:t>
            </a:r>
            <a:r>
              <a:rPr lang="en-US" sz="2400" dirty="0">
                <a:sym typeface="Symbol" panose="05050102010706020507" pitchFamily="18" charset="2"/>
              </a:rPr>
              <a:t></a:t>
            </a:r>
            <a:r>
              <a:rPr lang="en-US" sz="2400" i="1" baseline="-25000" dirty="0" err="1">
                <a:sym typeface="Symbol" panose="05050102010706020507" pitchFamily="18" charset="2"/>
              </a:rPr>
              <a:t>i</a:t>
            </a:r>
            <a:endParaRPr lang="en-US" sz="2400" i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907440" y="2593108"/>
            <a:ext cx="833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/>
              <a:t>entry</a:t>
            </a:r>
            <a:endParaRPr lang="en-US" sz="2400" dirty="0"/>
          </a:p>
        </p:txBody>
      </p:sp>
      <p:sp>
        <p:nvSpPr>
          <p:cNvPr id="22" name="Freeform 21"/>
          <p:cNvSpPr/>
          <p:nvPr/>
        </p:nvSpPr>
        <p:spPr>
          <a:xfrm>
            <a:off x="3082636" y="3997036"/>
            <a:ext cx="2272146" cy="1475509"/>
          </a:xfrm>
          <a:custGeom>
            <a:avLst/>
            <a:gdLst>
              <a:gd name="connsiteX0" fmla="*/ 2272146 w 2272146"/>
              <a:gd name="connsiteY0" fmla="*/ 0 h 1475509"/>
              <a:gd name="connsiteX1" fmla="*/ 1517073 w 2272146"/>
              <a:gd name="connsiteY1" fmla="*/ 477982 h 1475509"/>
              <a:gd name="connsiteX2" fmla="*/ 1690255 w 2272146"/>
              <a:gd name="connsiteY2" fmla="*/ 1108364 h 1475509"/>
              <a:gd name="connsiteX3" fmla="*/ 0 w 2272146"/>
              <a:gd name="connsiteY3" fmla="*/ 1475509 h 1475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146" h="1475509">
                <a:moveTo>
                  <a:pt x="2272146" y="0"/>
                </a:moveTo>
                <a:cubicBezTo>
                  <a:pt x="1943100" y="146627"/>
                  <a:pt x="1614055" y="293255"/>
                  <a:pt x="1517073" y="477982"/>
                </a:cubicBezTo>
                <a:cubicBezTo>
                  <a:pt x="1420091" y="662709"/>
                  <a:pt x="1943100" y="942110"/>
                  <a:pt x="1690255" y="1108364"/>
                </a:cubicBezTo>
                <a:cubicBezTo>
                  <a:pt x="1437409" y="1274619"/>
                  <a:pt x="718704" y="1375064"/>
                  <a:pt x="0" y="147550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471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ideal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MOP assumes that all paths from </a:t>
            </a:r>
            <a:r>
              <a:rPr lang="en-US" cap="small" dirty="0"/>
              <a:t>entry</a:t>
            </a:r>
            <a:r>
              <a:rPr lang="en-US" dirty="0"/>
              <a:t> in the control flow graph can be executed</a:t>
            </a:r>
          </a:p>
          <a:p>
            <a:pPr lvl="1"/>
            <a:r>
              <a:rPr lang="en-US" dirty="0"/>
              <a:t>this is safe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but may not always be true</a:t>
            </a:r>
          </a:p>
          <a:p>
            <a:r>
              <a:rPr lang="en-US" dirty="0"/>
              <a:t>IDEAL: meet over all </a:t>
            </a:r>
            <a:r>
              <a:rPr lang="en-US" i="1" dirty="0"/>
              <a:t>executable</a:t>
            </a:r>
            <a:r>
              <a:rPr lang="en-US" dirty="0"/>
              <a:t> paths from </a:t>
            </a:r>
            <a:r>
              <a:rPr lang="en-US" cap="small" dirty="0"/>
              <a:t>entry</a:t>
            </a:r>
            <a:r>
              <a:rPr lang="en-US" dirty="0"/>
              <a:t> to a point</a:t>
            </a:r>
          </a:p>
          <a:p>
            <a:pPr lvl="1"/>
            <a:r>
              <a:rPr lang="en-US" dirty="0"/>
              <a:t>this is the ideal solution</a:t>
            </a:r>
          </a:p>
          <a:p>
            <a:pPr lvl="1"/>
            <a:r>
              <a:rPr lang="en-US" dirty="0"/>
              <a:t>not computable in general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750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show: </a:t>
            </a:r>
          </a:p>
          <a:p>
            <a:pPr lvl="1"/>
            <a:r>
              <a:rPr lang="en-US" dirty="0"/>
              <a:t>the result computed by the iterative algorithm is a conservative approximation to the program's runtime behavior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equivalently: MFP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⊑ </a:t>
            </a:r>
            <a:r>
              <a:rPr lang="en-US" dirty="0"/>
              <a:t>IDEAL</a:t>
            </a:r>
          </a:p>
          <a:p>
            <a:pPr marL="228600" lvl="1">
              <a:spcBef>
                <a:spcPts val="1000"/>
              </a:spcBef>
              <a:buClrTx/>
              <a:buFont typeface="Arial" panose="020B0604020202020204" pitchFamily="34" charset="0"/>
              <a:buChar char="•"/>
            </a:pPr>
            <a:r>
              <a:rPr lang="en-US" sz="2800" dirty="0"/>
              <a:t>Note: any solution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/>
              <a:t> such that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/>
              <a:t>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⊒ </a:t>
            </a:r>
            <a:r>
              <a:rPr lang="en-US" sz="2800" dirty="0"/>
              <a:t>IDEAL is unsafe </a:t>
            </a:r>
          </a:p>
          <a:p>
            <a:pPr marL="800100" lvl="2" indent="-342900">
              <a:spcBef>
                <a:spcPts val="1000"/>
              </a:spcBef>
              <a:buClr>
                <a:schemeClr val="accent2"/>
              </a:buClr>
              <a:buFont typeface="Symbol" panose="05050102010706020507" pitchFamily="18" charset="2"/>
              <a:buChar char="-"/>
            </a:pPr>
            <a:r>
              <a:rPr lang="en-US" sz="2400" dirty="0"/>
              <a:t>x does not account for some execution paths</a:t>
            </a:r>
          </a:p>
          <a:p>
            <a:pPr marL="685800" lvl="2">
              <a:spcBef>
                <a:spcPts val="1000"/>
              </a:spcBef>
              <a:buClrTx/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819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MFP and MOP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Cambria Math" panose="02040503050406030204" pitchFamily="18" charset="0"/>
              </a:rPr>
              <a:t>MFP vs. MOP:</a:t>
            </a:r>
          </a:p>
          <a:p>
            <a:pPr lvl="1">
              <a:spcBef>
                <a:spcPts val="600"/>
              </a:spcBef>
            </a:pPr>
            <a:r>
              <a:rPr lang="en-US" dirty="0">
                <a:ea typeface="Cambria Math" panose="02040503050406030204" pitchFamily="18" charset="0"/>
              </a:rPr>
              <a:t>MOP: composes transfer </a:t>
            </a:r>
            <a:r>
              <a:rPr lang="en-US" dirty="0" err="1">
                <a:ea typeface="Cambria Math" panose="02040503050406030204" pitchFamily="18" charset="0"/>
              </a:rPr>
              <a:t>fns</a:t>
            </a:r>
            <a:r>
              <a:rPr lang="en-US" dirty="0">
                <a:ea typeface="Cambria Math" panose="02040503050406030204" pitchFamily="18" charset="0"/>
              </a:rPr>
              <a:t> along all paths, then takes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⊓</a:t>
            </a:r>
            <a:r>
              <a:rPr lang="en-US" dirty="0">
                <a:ea typeface="Cambria Math" panose="02040503050406030204" pitchFamily="18" charset="0"/>
              </a:rPr>
              <a:t> over all of them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dirty="0">
                <a:ea typeface="Cambria Math" panose="02040503050406030204" pitchFamily="18" charset="0"/>
              </a:rPr>
              <a:t>MFP: alternates transfer </a:t>
            </a:r>
            <a:r>
              <a:rPr lang="en-US" dirty="0" err="1">
                <a:ea typeface="Cambria Math" panose="02040503050406030204" pitchFamily="18" charset="0"/>
              </a:rPr>
              <a:t>fn</a:t>
            </a:r>
            <a:r>
              <a:rPr lang="en-US" dirty="0">
                <a:ea typeface="Cambria Math" panose="02040503050406030204" pitchFamily="18" charset="0"/>
              </a:rPr>
              <a:t> composition and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⊓</a:t>
            </a:r>
            <a:endParaRPr lang="en-US" dirty="0">
              <a:ea typeface="Cambria Math" panose="02040503050406030204" pitchFamily="18" charset="0"/>
            </a:endParaRPr>
          </a:p>
          <a:p>
            <a:pPr>
              <a:spcBef>
                <a:spcPts val="600"/>
              </a:spcBef>
            </a:pPr>
            <a:r>
              <a:rPr lang="en-US" b="1" dirty="0">
                <a:ea typeface="Cambria Math" panose="02040503050406030204" pitchFamily="18" charset="0"/>
              </a:rPr>
              <a:t>Fact</a:t>
            </a:r>
            <a:r>
              <a:rPr lang="en-US" dirty="0">
                <a:ea typeface="Cambria Math" panose="02040503050406030204" pitchFamily="18" charset="0"/>
              </a:rPr>
              <a:t>: </a:t>
            </a:r>
            <a:r>
              <a:rPr lang="en-US" i="1" dirty="0">
                <a:ea typeface="Cambria Math" panose="02040503050406030204" pitchFamily="18" charset="0"/>
              </a:rPr>
              <a:t>f</a:t>
            </a:r>
            <a:r>
              <a:rPr lang="en-US" dirty="0">
                <a:ea typeface="Cambria Math" panose="02040503050406030204" pitchFamily="18" charset="0"/>
              </a:rPr>
              <a:t>(</a:t>
            </a:r>
            <a:r>
              <a:rPr lang="en-US" i="1" dirty="0">
                <a:ea typeface="Cambria Math" panose="02040503050406030204" pitchFamily="18" charset="0"/>
              </a:rPr>
              <a:t>x</a:t>
            </a:r>
            <a:r>
              <a:rPr lang="en-US" dirty="0">
                <a:ea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⊓</a:t>
            </a:r>
            <a:r>
              <a:rPr lang="en-US" dirty="0">
                <a:ea typeface="Cambria Math" panose="02040503050406030204" pitchFamily="18" charset="0"/>
              </a:rPr>
              <a:t> </a:t>
            </a:r>
            <a:r>
              <a:rPr lang="en-US" i="1" dirty="0">
                <a:ea typeface="Cambria Math" panose="02040503050406030204" pitchFamily="18" charset="0"/>
              </a:rPr>
              <a:t>y</a:t>
            </a:r>
            <a:r>
              <a:rPr lang="en-US" dirty="0">
                <a:ea typeface="Cambria Math" panose="02040503050406030204" pitchFamily="18" charset="0"/>
              </a:rPr>
              <a:t>)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⊑</a:t>
            </a:r>
            <a:r>
              <a:rPr lang="en-US" dirty="0">
                <a:ea typeface="Cambria Math" panose="02040503050406030204" pitchFamily="18" charset="0"/>
              </a:rPr>
              <a:t> </a:t>
            </a:r>
            <a:r>
              <a:rPr lang="en-US" i="1" dirty="0">
                <a:ea typeface="Cambria Math" panose="02040503050406030204" pitchFamily="18" charset="0"/>
              </a:rPr>
              <a:t>f</a:t>
            </a:r>
            <a:r>
              <a:rPr lang="en-US" dirty="0">
                <a:ea typeface="Cambria Math" panose="02040503050406030204" pitchFamily="18" charset="0"/>
              </a:rPr>
              <a:t>(</a:t>
            </a:r>
            <a:r>
              <a:rPr lang="en-US" i="1" dirty="0">
                <a:ea typeface="Cambria Math" panose="02040503050406030204" pitchFamily="18" charset="0"/>
              </a:rPr>
              <a:t>x</a:t>
            </a:r>
            <a:r>
              <a:rPr lang="en-US" dirty="0">
                <a:ea typeface="Cambria Math" panose="02040503050406030204" pitchFamily="18" charset="0"/>
              </a:rPr>
              <a:t>)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⊓</a:t>
            </a:r>
            <a:r>
              <a:rPr lang="en-US" dirty="0">
                <a:ea typeface="Cambria Math" panose="02040503050406030204" pitchFamily="18" charset="0"/>
              </a:rPr>
              <a:t> </a:t>
            </a:r>
            <a:r>
              <a:rPr lang="en-US" i="1" dirty="0">
                <a:ea typeface="Cambria Math" panose="02040503050406030204" pitchFamily="18" charset="0"/>
              </a:rPr>
              <a:t>f</a:t>
            </a:r>
            <a:r>
              <a:rPr lang="en-US" dirty="0">
                <a:ea typeface="Cambria Math" panose="02040503050406030204" pitchFamily="18" charset="0"/>
              </a:rPr>
              <a:t>(</a:t>
            </a:r>
            <a:r>
              <a:rPr lang="en-US" i="1" dirty="0">
                <a:ea typeface="Cambria Math" panose="02040503050406030204" pitchFamily="18" charset="0"/>
              </a:rPr>
              <a:t>y</a:t>
            </a:r>
            <a:r>
              <a:rPr lang="en-US" dirty="0">
                <a:ea typeface="Cambria Math" panose="02040503050406030204" pitchFamily="18" charset="0"/>
              </a:rPr>
              <a:t>)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i="1" dirty="0">
                <a:ea typeface="Cambria Math" panose="02040503050406030204" pitchFamily="18" charset="0"/>
              </a:rPr>
              <a:t>f</a:t>
            </a:r>
            <a:r>
              <a:rPr lang="en-US" dirty="0">
                <a:ea typeface="Cambria Math" panose="02040503050406030204" pitchFamily="18" charset="0"/>
              </a:rPr>
              <a:t> is monotone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ea typeface="Cambria Math" panose="02040503050406030204" pitchFamily="18" charset="0"/>
              </a:rPr>
              <a:t>(</a:t>
            </a:r>
            <a:r>
              <a:rPr lang="en-US" i="1" dirty="0">
                <a:ea typeface="Cambria Math" panose="02040503050406030204" pitchFamily="18" charset="0"/>
              </a:rPr>
              <a:t>x</a:t>
            </a:r>
            <a:r>
              <a:rPr lang="en-US" dirty="0">
                <a:ea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⊓</a:t>
            </a:r>
            <a:r>
              <a:rPr lang="en-US" dirty="0">
                <a:ea typeface="Cambria Math" panose="02040503050406030204" pitchFamily="18" charset="0"/>
              </a:rPr>
              <a:t> </a:t>
            </a:r>
            <a:r>
              <a:rPr lang="en-US" i="1" dirty="0">
                <a:ea typeface="Cambria Math" panose="02040503050406030204" pitchFamily="18" charset="0"/>
              </a:rPr>
              <a:t>y</a:t>
            </a:r>
            <a:r>
              <a:rPr lang="en-US" dirty="0">
                <a:ea typeface="Cambria Math" panose="02040503050406030204" pitchFamily="18" charset="0"/>
              </a:rPr>
              <a:t>)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⊑</a:t>
            </a:r>
            <a:r>
              <a:rPr lang="en-US" dirty="0">
                <a:ea typeface="Cambria Math" panose="02040503050406030204" pitchFamily="18" charset="0"/>
              </a:rPr>
              <a:t> </a:t>
            </a:r>
            <a:r>
              <a:rPr lang="en-US" i="1" dirty="0">
                <a:ea typeface="Cambria Math" panose="02040503050406030204" pitchFamily="18" charset="0"/>
              </a:rPr>
              <a:t>x</a:t>
            </a:r>
            <a:r>
              <a:rPr lang="en-US" dirty="0">
                <a:ea typeface="Cambria Math" panose="02040503050406030204" pitchFamily="18" charset="0"/>
              </a:rPr>
              <a:t>   and   (</a:t>
            </a:r>
            <a:r>
              <a:rPr lang="en-US" i="1" dirty="0">
                <a:ea typeface="Cambria Math" panose="02040503050406030204" pitchFamily="18" charset="0"/>
              </a:rPr>
              <a:t>x</a:t>
            </a:r>
            <a:r>
              <a:rPr lang="en-US" dirty="0">
                <a:ea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⊓</a:t>
            </a:r>
            <a:r>
              <a:rPr lang="en-US" dirty="0">
                <a:ea typeface="Cambria Math" panose="02040503050406030204" pitchFamily="18" charset="0"/>
              </a:rPr>
              <a:t> </a:t>
            </a:r>
            <a:r>
              <a:rPr lang="en-US" i="1" dirty="0">
                <a:ea typeface="Cambria Math" panose="02040503050406030204" pitchFamily="18" charset="0"/>
              </a:rPr>
              <a:t>y</a:t>
            </a:r>
            <a:r>
              <a:rPr lang="en-US" dirty="0">
                <a:ea typeface="Cambria Math" panose="02040503050406030204" pitchFamily="18" charset="0"/>
              </a:rPr>
              <a:t>)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⊑</a:t>
            </a:r>
            <a:r>
              <a:rPr lang="en-US" dirty="0">
                <a:ea typeface="Cambria Math" panose="02040503050406030204" pitchFamily="18" charset="0"/>
              </a:rPr>
              <a:t> </a:t>
            </a:r>
            <a:r>
              <a:rPr lang="en-US" i="1" dirty="0">
                <a:ea typeface="Cambria Math" panose="02040503050406030204" pitchFamily="18" charset="0"/>
              </a:rPr>
              <a:t>y</a:t>
            </a:r>
          </a:p>
          <a:p>
            <a:pPr>
              <a:spcBef>
                <a:spcPts val="600"/>
              </a:spcBef>
            </a:pPr>
            <a:r>
              <a:rPr lang="en-US" dirty="0">
                <a:ea typeface="Cambria Math" panose="02040503050406030204" pitchFamily="18" charset="0"/>
              </a:rPr>
              <a:t>This implies: MFP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⊑</a:t>
            </a:r>
            <a:r>
              <a:rPr lang="en-US" dirty="0">
                <a:ea typeface="Cambria Math" panose="02040503050406030204" pitchFamily="18" charset="0"/>
              </a:rPr>
              <a:t> MOP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315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MFP and MOP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44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27619" y="1617328"/>
            <a:ext cx="914400" cy="5486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cap="small" dirty="0"/>
              <a:t>entry</a:t>
            </a:r>
          </a:p>
        </p:txBody>
      </p:sp>
      <p:sp>
        <p:nvSpPr>
          <p:cNvPr id="8" name="Rectangle 7"/>
          <p:cNvSpPr/>
          <p:nvPr/>
        </p:nvSpPr>
        <p:spPr>
          <a:xfrm>
            <a:off x="6973716" y="2564320"/>
            <a:ext cx="914400" cy="5486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62359" y="2575126"/>
            <a:ext cx="914400" cy="5486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27619" y="3505338"/>
            <a:ext cx="914400" cy="5486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/>
              <a:t>B0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27619" y="5400173"/>
            <a:ext cx="914400" cy="5486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/>
              <a:t>B1</a:t>
            </a:r>
          </a:p>
        </p:txBody>
      </p:sp>
      <p:cxnSp>
        <p:nvCxnSpPr>
          <p:cNvPr id="17" name="Straight Arrow Connector 16"/>
          <p:cNvCxnSpPr>
            <a:stCxn id="9" idx="2"/>
            <a:endCxn id="10" idx="0"/>
          </p:cNvCxnSpPr>
          <p:nvPr/>
        </p:nvCxnSpPr>
        <p:spPr>
          <a:xfrm>
            <a:off x="6019559" y="3123766"/>
            <a:ext cx="665260" cy="38157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>
          <a:xfrm flipH="1">
            <a:off x="6684819" y="3112960"/>
            <a:ext cx="746097" cy="39237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6428665" y="4053979"/>
            <a:ext cx="585195" cy="1340558"/>
          </a:xfrm>
          <a:custGeom>
            <a:avLst/>
            <a:gdLst>
              <a:gd name="connsiteX0" fmla="*/ 253175 w 585195"/>
              <a:gd name="connsiteY0" fmla="*/ 0 h 1087153"/>
              <a:gd name="connsiteX1" fmla="*/ 568897 w 585195"/>
              <a:gd name="connsiteY1" fmla="*/ 262108 h 1087153"/>
              <a:gd name="connsiteX2" fmla="*/ 3 w 585195"/>
              <a:gd name="connsiteY2" fmla="*/ 542087 h 1087153"/>
              <a:gd name="connsiteX3" fmla="*/ 577832 w 585195"/>
              <a:gd name="connsiteY3" fmla="*/ 822066 h 1087153"/>
              <a:gd name="connsiteX4" fmla="*/ 274025 w 585195"/>
              <a:gd name="connsiteY4" fmla="*/ 1087153 h 108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5195" h="1087153">
                <a:moveTo>
                  <a:pt x="253175" y="0"/>
                </a:moveTo>
                <a:cubicBezTo>
                  <a:pt x="432133" y="85880"/>
                  <a:pt x="611092" y="171760"/>
                  <a:pt x="568897" y="262108"/>
                </a:cubicBezTo>
                <a:cubicBezTo>
                  <a:pt x="526702" y="352456"/>
                  <a:pt x="-1486" y="448761"/>
                  <a:pt x="3" y="542087"/>
                </a:cubicBezTo>
                <a:cubicBezTo>
                  <a:pt x="1492" y="635413"/>
                  <a:pt x="532162" y="731222"/>
                  <a:pt x="577832" y="822066"/>
                </a:cubicBezTo>
                <a:cubicBezTo>
                  <a:pt x="623502" y="912910"/>
                  <a:pt x="448763" y="1000031"/>
                  <a:pt x="274025" y="1087153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451730" y="3155109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/>
              <a:t>Out</a:t>
            </a:r>
            <a:r>
              <a:rPr lang="en-US" dirty="0"/>
              <a:t> = 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79432" y="315767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/>
              <a:t>Out</a:t>
            </a:r>
            <a:r>
              <a:rPr lang="en-US" dirty="0"/>
              <a:t> = y</a:t>
            </a:r>
          </a:p>
        </p:txBody>
      </p:sp>
      <p:sp>
        <p:nvSpPr>
          <p:cNvPr id="31" name="Right Brace 30"/>
          <p:cNvSpPr/>
          <p:nvPr/>
        </p:nvSpPr>
        <p:spPr>
          <a:xfrm>
            <a:off x="7218486" y="3586077"/>
            <a:ext cx="294392" cy="1802100"/>
          </a:xfrm>
          <a:prstGeom prst="rightBrace">
            <a:avLst>
              <a:gd name="adj1" fmla="val 2538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512878" y="4143336"/>
            <a:ext cx="1400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transfer </a:t>
            </a:r>
            <a:r>
              <a:rPr lang="en-US" sz="2000" dirty="0" err="1"/>
              <a:t>fn</a:t>
            </a:r>
            <a:r>
              <a:rPr lang="en-US" sz="2000" dirty="0"/>
              <a:t>: </a:t>
            </a:r>
          </a:p>
          <a:p>
            <a:pPr algn="ctr"/>
            <a:r>
              <a:rPr lang="en-US" sz="2000" i="1" dirty="0"/>
              <a:t>f</a:t>
            </a:r>
          </a:p>
        </p:txBody>
      </p:sp>
      <p:cxnSp>
        <p:nvCxnSpPr>
          <p:cNvPr id="36" name="Straight Arrow Connector 35"/>
          <p:cNvCxnSpPr>
            <a:stCxn id="7" idx="2"/>
            <a:endCxn id="8" idx="0"/>
          </p:cNvCxnSpPr>
          <p:nvPr/>
        </p:nvCxnSpPr>
        <p:spPr>
          <a:xfrm>
            <a:off x="6684819" y="2165968"/>
            <a:ext cx="746097" cy="39835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  <a:endCxn id="9" idx="0"/>
          </p:cNvCxnSpPr>
          <p:nvPr/>
        </p:nvCxnSpPr>
        <p:spPr>
          <a:xfrm flipH="1">
            <a:off x="6019559" y="2165968"/>
            <a:ext cx="665260" cy="4091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"/>
          <p:cNvSpPr>
            <a:spLocks noGrp="1"/>
          </p:cNvSpPr>
          <p:nvPr>
            <p:ph idx="1"/>
          </p:nvPr>
        </p:nvSpPr>
        <p:spPr>
          <a:xfrm>
            <a:off x="628650" y="1416818"/>
            <a:ext cx="4996296" cy="4760145"/>
          </a:xfrm>
        </p:spPr>
        <p:txBody>
          <a:bodyPr>
            <a:normAutofit/>
          </a:bodyPr>
          <a:lstStyle/>
          <a:p>
            <a:r>
              <a:rPr lang="en-US" dirty="0"/>
              <a:t>MFP: applies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⊓</a:t>
            </a:r>
            <a:r>
              <a:rPr lang="en-US" dirty="0"/>
              <a:t> early</a:t>
            </a:r>
          </a:p>
          <a:p>
            <a:pPr lvl="1"/>
            <a:r>
              <a:rPr lang="en-US" cap="small" dirty="0"/>
              <a:t>In</a:t>
            </a:r>
            <a:r>
              <a:rPr lang="en-US" dirty="0"/>
              <a:t>[B0] = x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⊓</a:t>
            </a:r>
            <a:r>
              <a:rPr lang="en-US" dirty="0"/>
              <a:t> y</a:t>
            </a:r>
          </a:p>
          <a:p>
            <a:pPr lvl="1">
              <a:spcAft>
                <a:spcPts val="1200"/>
              </a:spcAft>
            </a:pPr>
            <a:r>
              <a:rPr lang="en-US" cap="small" dirty="0"/>
              <a:t>In</a:t>
            </a:r>
            <a:r>
              <a:rPr lang="en-US" dirty="0"/>
              <a:t>[B1] = </a:t>
            </a:r>
            <a:r>
              <a:rPr lang="en-US" i="1" dirty="0"/>
              <a:t>f</a:t>
            </a:r>
            <a:r>
              <a:rPr lang="en-US" dirty="0"/>
              <a:t>(x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⊓</a:t>
            </a:r>
            <a:r>
              <a:rPr lang="en-US" dirty="0"/>
              <a:t> y)</a:t>
            </a:r>
          </a:p>
          <a:p>
            <a:r>
              <a:rPr lang="en-US" dirty="0"/>
              <a:t>MOP: applies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⊓</a:t>
            </a:r>
            <a:r>
              <a:rPr lang="en-US" dirty="0"/>
              <a:t> late</a:t>
            </a:r>
          </a:p>
          <a:p>
            <a:pPr lvl="1">
              <a:spcAft>
                <a:spcPts val="1200"/>
              </a:spcAft>
            </a:pPr>
            <a:r>
              <a:rPr lang="en-US" cap="small" dirty="0"/>
              <a:t>In</a:t>
            </a:r>
            <a:r>
              <a:rPr lang="en-US" dirty="0"/>
              <a:t>[B1] = </a:t>
            </a:r>
            <a:r>
              <a:rPr lang="en-US" i="1" dirty="0"/>
              <a:t>f</a:t>
            </a:r>
            <a:r>
              <a:rPr lang="en-US" dirty="0"/>
              <a:t>(x)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⊓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(y)</a:t>
            </a:r>
          </a:p>
          <a:p>
            <a:pPr marL="228600" lvl="1">
              <a:spcBef>
                <a:spcPts val="1000"/>
              </a:spcBef>
              <a:buClrTx/>
              <a:buFont typeface="Arial" panose="020B0604020202020204" pitchFamily="34" charset="0"/>
              <a:buChar char="•"/>
            </a:pPr>
            <a:r>
              <a:rPr lang="en-US" i="1" dirty="0"/>
              <a:t>f</a:t>
            </a:r>
            <a:r>
              <a:rPr lang="en-US" dirty="0"/>
              <a:t> monotone </a:t>
            </a:r>
            <a:r>
              <a:rPr lang="en-US" dirty="0">
                <a:sym typeface="Symbol" panose="05050102010706020507" pitchFamily="18" charset="2"/>
              </a:rPr>
              <a:t> </a:t>
            </a:r>
            <a:r>
              <a:rPr lang="en-US" i="1" dirty="0"/>
              <a:t>f</a:t>
            </a:r>
            <a:r>
              <a:rPr lang="en-US" dirty="0"/>
              <a:t>(x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⊓</a:t>
            </a:r>
            <a:r>
              <a:rPr lang="en-US" dirty="0"/>
              <a:t> y) 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⊑</a:t>
            </a:r>
            <a:r>
              <a:rPr lang="en-US" dirty="0"/>
              <a:t>  </a:t>
            </a:r>
            <a:r>
              <a:rPr lang="en-US" i="1" dirty="0"/>
              <a:t>f</a:t>
            </a:r>
            <a:r>
              <a:rPr lang="en-US" dirty="0"/>
              <a:t>(x)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⊓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(y)</a:t>
            </a:r>
          </a:p>
          <a:p>
            <a:pPr marL="457200" lvl="2">
              <a:spcBef>
                <a:spcPts val="600"/>
              </a:spcBef>
              <a:buClr>
                <a:schemeClr val="accent2"/>
              </a:buClr>
              <a:buFontTx/>
              <a:buChar char="−"/>
            </a:pPr>
            <a:r>
              <a:rPr lang="en-US" dirty="0"/>
              <a:t>MFP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⊑ </a:t>
            </a:r>
            <a:r>
              <a:rPr lang="en-US" dirty="0">
                <a:ea typeface="Cambria Math" panose="02040503050406030204" pitchFamily="18" charset="0"/>
              </a:rPr>
              <a:t>MOP</a:t>
            </a:r>
          </a:p>
          <a:p>
            <a:pPr marL="457200" lvl="2">
              <a:spcBef>
                <a:spcPts val="600"/>
              </a:spcBef>
              <a:buClr>
                <a:schemeClr val="accent2"/>
              </a:buClr>
              <a:buFontTx/>
              <a:buChar char="−"/>
            </a:pPr>
            <a:r>
              <a:rPr lang="en-US" dirty="0">
                <a:ea typeface="Cambria Math" panose="02040503050406030204" pitchFamily="18" charset="0"/>
              </a:rPr>
              <a:t>i.e., MFP is potentially less precise than MOP, as though it considers additional (nonexistent) paths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281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MOP </a:t>
            </a:r>
            <a:r>
              <a:rPr lang="en-US" dirty="0">
                <a:ea typeface="Cambria Math" panose="02040503050406030204" pitchFamily="18" charset="0"/>
              </a:rPr>
              <a:t>⊑ IDEAL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ea typeface="Cambria Math" panose="02040503050406030204" pitchFamily="18" charset="0"/>
              </a:rPr>
              <a:t>since IDEAL considers fewer execution paths than MOP</a:t>
            </a:r>
          </a:p>
          <a:p>
            <a:r>
              <a:rPr lang="en-US" dirty="0">
                <a:ea typeface="Cambria Math" panose="02040503050406030204" pitchFamily="18" charset="0"/>
              </a:rPr>
              <a:t>MFP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⊑</a:t>
            </a:r>
            <a:r>
              <a:rPr lang="en-US" dirty="0">
                <a:ea typeface="Cambria Math" panose="02040503050406030204" pitchFamily="18" charset="0"/>
              </a:rPr>
              <a:t> MOP</a:t>
            </a:r>
          </a:p>
          <a:p>
            <a:pPr marL="228600" lvl="1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ea typeface="Cambria Math" panose="02040503050406030204" pitchFamily="18" charset="0"/>
              </a:rPr>
              <a:t>Since ⊑ is transitive, we have: MFP</a:t>
            </a:r>
            <a:r>
              <a:rPr lang="en-US" sz="2800" dirty="0"/>
              <a:t> </a:t>
            </a:r>
            <a:r>
              <a:rPr lang="en-US" sz="2800" dirty="0">
                <a:ea typeface="Cambria Math" panose="02040503050406030204" pitchFamily="18" charset="0"/>
              </a:rPr>
              <a:t>⊑ IDEAL </a:t>
            </a:r>
          </a:p>
          <a:p>
            <a:pPr marL="571500" lvl="2" indent="-342900"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Symbol" panose="05050102010706020507" pitchFamily="18" charset="2"/>
              <a:buChar char="Þ"/>
            </a:pPr>
            <a:r>
              <a:rPr lang="en-US" sz="2400" dirty="0">
                <a:ea typeface="Cambria Math" panose="02040503050406030204" pitchFamily="18" charset="0"/>
              </a:rPr>
              <a:t>the iterative algorithm is safe</a:t>
            </a:r>
          </a:p>
          <a:p>
            <a:r>
              <a:rPr lang="en-US" dirty="0">
                <a:ea typeface="Cambria Math" panose="02040503050406030204" pitchFamily="18" charset="0"/>
              </a:rPr>
              <a:t>The soundness argument assumes that: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a typeface="Cambria Math" panose="02040503050406030204" pitchFamily="18" charset="0"/>
              </a:rPr>
              <a:t>the dataflow lattice </a:t>
            </a:r>
            <a:r>
              <a:rPr lang="en-US" b="1" dirty="0">
                <a:ea typeface="Cambria Math" panose="02040503050406030204" pitchFamily="18" charset="0"/>
              </a:rPr>
              <a:t>L</a:t>
            </a:r>
            <a:r>
              <a:rPr lang="en-US" dirty="0">
                <a:ea typeface="Cambria Math" panose="02040503050406030204" pitchFamily="18" charset="0"/>
              </a:rPr>
              <a:t> has finite height</a:t>
            </a:r>
          </a:p>
          <a:p>
            <a:pPr lvl="1">
              <a:spcAft>
                <a:spcPts val="0"/>
              </a:spcAft>
            </a:pPr>
            <a:r>
              <a:rPr lang="en-US" dirty="0">
                <a:ea typeface="Cambria Math" panose="02040503050406030204" pitchFamily="18" charset="0"/>
              </a:rPr>
              <a:t>the transfer functions are monotone</a:t>
            </a:r>
          </a:p>
          <a:p>
            <a:pPr lvl="2"/>
            <a:r>
              <a:rPr lang="en-US" dirty="0">
                <a:ea typeface="Cambria Math" panose="02040503050406030204" pitchFamily="18" charset="0"/>
              </a:rPr>
              <a:t>easy proof for functions in Gen-Kill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51964" y="4485597"/>
            <a:ext cx="1794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satisfied by all the analyses we've studied</a:t>
            </a:r>
          </a:p>
        </p:txBody>
      </p:sp>
      <p:sp>
        <p:nvSpPr>
          <p:cNvPr id="6" name="Right Brace 5"/>
          <p:cNvSpPr/>
          <p:nvPr/>
        </p:nvSpPr>
        <p:spPr>
          <a:xfrm>
            <a:off x="6716407" y="4315688"/>
            <a:ext cx="266284" cy="1399311"/>
          </a:xfrm>
          <a:prstGeom prst="rightBrace">
            <a:avLst>
              <a:gd name="adj1" fmla="val 33196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1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lIns="0" rIns="0" anchor="ctr" anchorCtr="1">
            <a:normAutofit/>
          </a:bodyPr>
          <a:lstStyle/>
          <a:p>
            <a:pPr algn="ctr"/>
            <a:r>
              <a:rPr lang="en-US" sz="5400" i="1" dirty="0"/>
              <a:t>Distributive analyses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728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MFP vs. MOP revisited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47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416818"/>
            <a:ext cx="4920812" cy="4760145"/>
          </a:xfrm>
        </p:spPr>
        <p:txBody>
          <a:bodyPr>
            <a:normAutofit/>
          </a:bodyPr>
          <a:lstStyle/>
          <a:p>
            <a:r>
              <a:rPr lang="en-US" dirty="0"/>
              <a:t>MFP: applies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⊓</a:t>
            </a:r>
            <a:r>
              <a:rPr lang="en-US" dirty="0"/>
              <a:t> early</a:t>
            </a:r>
          </a:p>
          <a:p>
            <a:pPr lvl="1"/>
            <a:r>
              <a:rPr lang="en-US" sz="2800" cap="small" dirty="0"/>
              <a:t>In</a:t>
            </a:r>
            <a:r>
              <a:rPr lang="en-US" sz="2800" dirty="0"/>
              <a:t>[B0] = x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⊓</a:t>
            </a:r>
            <a:r>
              <a:rPr lang="en-US" sz="2800" dirty="0"/>
              <a:t> y</a:t>
            </a:r>
          </a:p>
          <a:p>
            <a:pPr lvl="1">
              <a:spcAft>
                <a:spcPts val="1200"/>
              </a:spcAft>
            </a:pPr>
            <a:r>
              <a:rPr lang="en-US" sz="2800" cap="small" dirty="0"/>
              <a:t>In</a:t>
            </a:r>
            <a:r>
              <a:rPr lang="en-US" sz="2800" dirty="0"/>
              <a:t>[B1] = </a:t>
            </a:r>
            <a:r>
              <a:rPr lang="en-US" sz="2800" i="1" dirty="0"/>
              <a:t>f</a:t>
            </a:r>
            <a:r>
              <a:rPr lang="en-US" sz="2800" dirty="0"/>
              <a:t>(x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⊓</a:t>
            </a:r>
            <a:r>
              <a:rPr lang="en-US" sz="2800" dirty="0"/>
              <a:t> y)</a:t>
            </a:r>
          </a:p>
          <a:p>
            <a:r>
              <a:rPr lang="en-US" dirty="0"/>
              <a:t>MOP: applies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⊓</a:t>
            </a:r>
            <a:r>
              <a:rPr lang="en-US" dirty="0"/>
              <a:t> late</a:t>
            </a:r>
          </a:p>
          <a:p>
            <a:pPr lvl="1">
              <a:spcAft>
                <a:spcPts val="1800"/>
              </a:spcAft>
            </a:pPr>
            <a:r>
              <a:rPr lang="en-US" sz="2800" cap="small" dirty="0"/>
              <a:t>In</a:t>
            </a:r>
            <a:r>
              <a:rPr lang="en-US" sz="2800" dirty="0"/>
              <a:t>[B1] = </a:t>
            </a:r>
            <a:r>
              <a:rPr lang="en-US" sz="2800" i="1" dirty="0"/>
              <a:t>f</a:t>
            </a:r>
            <a:r>
              <a:rPr lang="en-US" sz="2800" dirty="0"/>
              <a:t>(x)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⊓</a:t>
            </a:r>
            <a:r>
              <a:rPr lang="en-US" sz="2800" dirty="0"/>
              <a:t> </a:t>
            </a:r>
            <a:r>
              <a:rPr lang="en-US" sz="2800" i="1" dirty="0"/>
              <a:t>f</a:t>
            </a:r>
            <a:r>
              <a:rPr lang="en-US" sz="2800" dirty="0"/>
              <a:t>(y)</a:t>
            </a:r>
          </a:p>
          <a:p>
            <a:pPr marL="0" lvl="1" indent="0">
              <a:spcBef>
                <a:spcPts val="1000"/>
              </a:spcBef>
              <a:spcAft>
                <a:spcPts val="1200"/>
              </a:spcAft>
              <a:buClrTx/>
              <a:buNone/>
            </a:pPr>
            <a:r>
              <a:rPr lang="en-US" sz="2800" dirty="0"/>
              <a:t>We already know: </a:t>
            </a:r>
            <a:r>
              <a:rPr lang="en-US" sz="2800" dirty="0">
                <a:ea typeface="Cambria Math" panose="02040503050406030204" pitchFamily="18" charset="0"/>
              </a:rPr>
              <a:t>MFP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⊑</a:t>
            </a:r>
            <a:r>
              <a:rPr lang="en-US" sz="2800" dirty="0">
                <a:ea typeface="Cambria Math" panose="02040503050406030204" pitchFamily="18" charset="0"/>
              </a:rPr>
              <a:t> MOP</a:t>
            </a:r>
            <a:endParaRPr lang="en-US" sz="2800" dirty="0"/>
          </a:p>
          <a:p>
            <a:pPr marL="0" lvl="1" indent="0">
              <a:spcBef>
                <a:spcPts val="1000"/>
              </a:spcBef>
              <a:buClrTx/>
              <a:buNone/>
            </a:pPr>
            <a:r>
              <a:rPr lang="en-US" sz="2800" b="1" cap="small" dirty="0"/>
              <a:t>Question</a:t>
            </a:r>
            <a:r>
              <a:rPr lang="en-US" sz="2800" dirty="0"/>
              <a:t>: When is MFP = MOP?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736" y="1416818"/>
            <a:ext cx="2484054" cy="340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353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MFP vs. MOP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215675"/>
            <a:ext cx="7886700" cy="1615473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dirty="0"/>
              <a:t>The analyses are equivalent if </a:t>
            </a:r>
            <a:r>
              <a:rPr lang="en-US" dirty="0">
                <a:ea typeface="Cambria Math" panose="02040503050406030204" pitchFamily="18" charset="0"/>
              </a:rPr>
              <a:t>⊓ does not lose any information, i.e.:</a:t>
            </a:r>
          </a:p>
          <a:p>
            <a:pPr marL="0" indent="0" algn="ctr">
              <a:buNone/>
            </a:pPr>
            <a:r>
              <a:rPr lang="en-US" i="1" dirty="0"/>
              <a:t>F</a:t>
            </a:r>
            <a:r>
              <a:rPr lang="en-US" baseline="-25000" dirty="0"/>
              <a:t>b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ea typeface="Cambria Math" panose="02040503050406030204" pitchFamily="18" charset="0"/>
              </a:rPr>
              <a:t>⊓ </a:t>
            </a:r>
            <a:r>
              <a:rPr lang="en-US" i="1" dirty="0">
                <a:ea typeface="Cambria Math" panose="02040503050406030204" pitchFamily="18" charset="0"/>
              </a:rPr>
              <a:t>y</a:t>
            </a:r>
            <a:r>
              <a:rPr lang="en-US" dirty="0">
                <a:ea typeface="Cambria Math" panose="02040503050406030204" pitchFamily="18" charset="0"/>
              </a:rPr>
              <a:t>)</a:t>
            </a:r>
            <a:r>
              <a:rPr lang="en-US" dirty="0"/>
              <a:t>  =  </a:t>
            </a:r>
            <a:r>
              <a:rPr lang="en-US" i="1" dirty="0"/>
              <a:t>F</a:t>
            </a:r>
            <a:r>
              <a:rPr lang="en-US" baseline="-25000" dirty="0"/>
              <a:t>b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</a:t>
            </a:r>
            <a:r>
              <a:rPr lang="en-US" dirty="0">
                <a:ea typeface="Cambria Math" panose="02040503050406030204" pitchFamily="18" charset="0"/>
              </a:rPr>
              <a:t>⊓ </a:t>
            </a:r>
            <a:r>
              <a:rPr lang="en-US" i="1" dirty="0"/>
              <a:t>F</a:t>
            </a:r>
            <a:r>
              <a:rPr lang="en-US" baseline="-25000" dirty="0"/>
              <a:t>b</a:t>
            </a:r>
            <a:r>
              <a:rPr lang="en-US" dirty="0"/>
              <a:t>(</a:t>
            </a:r>
            <a:r>
              <a:rPr lang="en-US" i="1" dirty="0">
                <a:ea typeface="Cambria Math" panose="02040503050406030204" pitchFamily="18" charset="0"/>
              </a:rPr>
              <a:t>y</a:t>
            </a:r>
            <a:r>
              <a:rPr lang="en-US" dirty="0">
                <a:ea typeface="Cambria Math" panose="02040503050406030204" pitchFamily="18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48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60635" y="2249213"/>
            <a:ext cx="914400" cy="5885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>
            <a:off x="2117835" y="1954923"/>
            <a:ext cx="0" cy="2942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60635" y="1622424"/>
            <a:ext cx="457200" cy="33775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117835" y="1622424"/>
            <a:ext cx="457200" cy="33775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</p:cNvCxnSpPr>
          <p:nvPr/>
        </p:nvCxnSpPr>
        <p:spPr>
          <a:xfrm>
            <a:off x="2117835" y="2837793"/>
            <a:ext cx="0" cy="2942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966139" y="2249213"/>
            <a:ext cx="914400" cy="5885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>
          <a:xfrm>
            <a:off x="5423339" y="1954923"/>
            <a:ext cx="0" cy="2942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</p:cNvCxnSpPr>
          <p:nvPr/>
        </p:nvCxnSpPr>
        <p:spPr>
          <a:xfrm>
            <a:off x="5423339" y="2837793"/>
            <a:ext cx="0" cy="2942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227379" y="2249212"/>
            <a:ext cx="914400" cy="5885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>
            <a:off x="6684579" y="1954922"/>
            <a:ext cx="0" cy="2942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2"/>
          </p:cNvCxnSpPr>
          <p:nvPr/>
        </p:nvCxnSpPr>
        <p:spPr>
          <a:xfrm>
            <a:off x="6684579" y="2837792"/>
            <a:ext cx="0" cy="2942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064470" y="3463869"/>
            <a:ext cx="0" cy="2942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423339" y="3132082"/>
            <a:ext cx="641131" cy="33704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064471" y="3132082"/>
            <a:ext cx="620108" cy="33704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18608" y="132638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48989" y="132638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01575" y="189491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ea typeface="Cambria Math" panose="02040503050406030204" pitchFamily="18" charset="0"/>
              </a:rPr>
              <a:t>⊓ </a:t>
            </a:r>
            <a:r>
              <a:rPr lang="en-US" i="1" dirty="0">
                <a:ea typeface="Cambria Math" panose="02040503050406030204" pitchFamily="18" charset="0"/>
              </a:rPr>
              <a:t>y</a:t>
            </a:r>
            <a:endParaRPr lang="en-US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5285424" y="158036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540950" y="152633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81099" y="2924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  <a:r>
              <a:rPr lang="en-US" baseline="-25000" dirty="0"/>
              <a:t>b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ea typeface="Cambria Math" panose="02040503050406030204" pitchFamily="18" charset="0"/>
              </a:rPr>
              <a:t>⊓ </a:t>
            </a:r>
            <a:r>
              <a:rPr lang="en-US" i="1" dirty="0">
                <a:ea typeface="Cambria Math" panose="02040503050406030204" pitchFamily="18" charset="0"/>
              </a:rPr>
              <a:t>y</a:t>
            </a:r>
            <a:r>
              <a:rPr lang="en-US" dirty="0">
                <a:ea typeface="Cambria Math" panose="02040503050406030204" pitchFamily="18" charset="0"/>
              </a:rPr>
              <a:t>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715787" y="284838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  <a:r>
              <a:rPr lang="en-US" baseline="-25000" dirty="0"/>
              <a:t>b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>
                <a:ea typeface="Cambria Math" panose="02040503050406030204" pitchFamily="18" charset="0"/>
              </a:rPr>
              <a:t>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711438" y="284838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  <a:r>
              <a:rPr lang="en-US" baseline="-25000" dirty="0"/>
              <a:t>b</a:t>
            </a:r>
            <a:r>
              <a:rPr lang="en-US" dirty="0"/>
              <a:t>(</a:t>
            </a:r>
            <a:r>
              <a:rPr lang="en-US" i="1" dirty="0">
                <a:ea typeface="Cambria Math" panose="02040503050406030204" pitchFamily="18" charset="0"/>
              </a:rPr>
              <a:t>y</a:t>
            </a:r>
            <a:r>
              <a:rPr lang="en-US" dirty="0">
                <a:ea typeface="Cambria Math" panose="02040503050406030204" pitchFamily="18" charset="0"/>
              </a:rPr>
              <a:t>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064470" y="3512003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  <a:r>
              <a:rPr lang="en-US" baseline="-25000" dirty="0"/>
              <a:t>b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</a:t>
            </a:r>
            <a:r>
              <a:rPr lang="en-US" dirty="0">
                <a:ea typeface="Cambria Math" panose="02040503050406030204" pitchFamily="18" charset="0"/>
              </a:rPr>
              <a:t>⊓ </a:t>
            </a:r>
            <a:r>
              <a:rPr lang="en-US" i="1" dirty="0"/>
              <a:t>F</a:t>
            </a:r>
            <a:r>
              <a:rPr lang="en-US" baseline="-25000" dirty="0"/>
              <a:t>b</a:t>
            </a:r>
            <a:r>
              <a:rPr lang="en-US" dirty="0"/>
              <a:t>(</a:t>
            </a:r>
            <a:r>
              <a:rPr lang="en-US" i="1" dirty="0">
                <a:ea typeface="Cambria Math" panose="02040503050406030204" pitchFamily="18" charset="0"/>
              </a:rPr>
              <a:t>y</a:t>
            </a:r>
            <a:r>
              <a:rPr lang="en-US" dirty="0">
                <a:ea typeface="Cambria Math" panose="020405030504060302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997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Distributive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6819"/>
            <a:ext cx="7886700" cy="3875618"/>
          </a:xfrm>
        </p:spPr>
        <p:txBody>
          <a:bodyPr/>
          <a:lstStyle/>
          <a:p>
            <a:r>
              <a:rPr lang="en-US" dirty="0"/>
              <a:t>A dataflow analysis over a lattice </a:t>
            </a:r>
            <a:r>
              <a:rPr lang="en-US" b="1" dirty="0"/>
              <a:t>L</a:t>
            </a:r>
            <a:r>
              <a:rPr lang="en-US" dirty="0"/>
              <a:t> and transfer function F is said to be </a:t>
            </a:r>
            <a:r>
              <a:rPr lang="en-US" i="1" dirty="0"/>
              <a:t>distributive</a:t>
            </a:r>
            <a:r>
              <a:rPr lang="en-US" dirty="0"/>
              <a:t> if</a:t>
            </a:r>
          </a:p>
          <a:p>
            <a:pPr marL="0" indent="0" algn="ctr">
              <a:spcAft>
                <a:spcPts val="1800"/>
              </a:spcAft>
              <a:buNone/>
            </a:pPr>
            <a:r>
              <a:rPr lang="en-US" dirty="0">
                <a:sym typeface="Symbol" panose="05050102010706020507" pitchFamily="18" charset="2"/>
              </a:rPr>
              <a:t> 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i="1" dirty="0">
                <a:sym typeface="Symbol" panose="05050102010706020507" pitchFamily="18" charset="2"/>
              </a:rPr>
              <a:t>y</a:t>
            </a:r>
            <a:r>
              <a:rPr lang="en-US" dirty="0">
                <a:sym typeface="Symbol" panose="05050102010706020507" pitchFamily="18" charset="2"/>
              </a:rPr>
              <a:t>  </a:t>
            </a:r>
            <a:r>
              <a:rPr lang="en-US" b="1" dirty="0">
                <a:sym typeface="Symbol" panose="05050102010706020507" pitchFamily="18" charset="2"/>
              </a:rPr>
              <a:t>L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sym typeface="Symbol" panose="05050102010706020507" pitchFamily="18" charset="2"/>
              </a:rPr>
              <a:t>F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⊓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y</a:t>
            </a:r>
            <a:r>
              <a:rPr lang="en-US" dirty="0">
                <a:sym typeface="Symbol" panose="05050102010706020507" pitchFamily="18" charset="2"/>
              </a:rPr>
              <a:t>)  =  </a:t>
            </a:r>
            <a:r>
              <a:rPr lang="en-US" i="1" dirty="0">
                <a:sym typeface="Symbol" panose="05050102010706020507" pitchFamily="18" charset="2"/>
              </a:rPr>
              <a:t>F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dirty="0">
                <a:sym typeface="Symbol" panose="05050102010706020507" pitchFamily="18" charset="2"/>
              </a:rPr>
              <a:t>)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⊓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F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i="1" dirty="0">
                <a:sym typeface="Symbol" panose="05050102010706020507" pitchFamily="18" charset="2"/>
              </a:rPr>
              <a:t>y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>
              <a:spcAft>
                <a:spcPts val="1800"/>
              </a:spcAft>
            </a:pPr>
            <a:r>
              <a:rPr lang="en-US" dirty="0">
                <a:sym typeface="Symbol" panose="05050102010706020507" pitchFamily="18" charset="2"/>
              </a:rPr>
              <a:t>This condition is strictly stronger than monotonicity</a:t>
            </a:r>
          </a:p>
          <a:p>
            <a:r>
              <a:rPr lang="en-US" dirty="0" err="1"/>
              <a:t>Distributivity</a:t>
            </a:r>
            <a:r>
              <a:rPr lang="en-US" dirty="0"/>
              <a:t> means combining paths early does not lose precision</a:t>
            </a:r>
          </a:p>
          <a:p>
            <a:pPr lvl="1"/>
            <a:r>
              <a:rPr lang="en-US" dirty="0"/>
              <a:t>MFP = MOP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3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Dataflow analysis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unifying mathematical structure underlying these analyses</a:t>
            </a:r>
          </a:p>
          <a:p>
            <a:pPr lvl="1"/>
            <a:r>
              <a:rPr lang="en-US" dirty="0"/>
              <a:t>helps explain why the analyses are the way they are</a:t>
            </a:r>
          </a:p>
          <a:p>
            <a:pPr lvl="1"/>
            <a:r>
              <a:rPr lang="en-US" dirty="0"/>
              <a:t>helps us understand commonalities between different analyses</a:t>
            </a:r>
          </a:p>
          <a:p>
            <a:r>
              <a:rPr lang="en-US" dirty="0"/>
              <a:t>Makes it easier to figure out the details of new analyses</a:t>
            </a:r>
          </a:p>
          <a:p>
            <a:r>
              <a:rPr lang="en-US" dirty="0"/>
              <a:t>Helps answer questions about soundness, precision, efficiency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924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MFP vs. MOP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362837"/>
              </p:ext>
            </p:extLst>
          </p:nvPr>
        </p:nvGraphicFramePr>
        <p:xfrm>
          <a:off x="1051038" y="1940540"/>
          <a:ext cx="7590436" cy="1849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6648">
                  <a:extLst>
                    <a:ext uri="{9D8B030D-6E8A-4147-A177-3AD203B41FA5}">
                      <a16:colId xmlns:a16="http://schemas.microsoft.com/office/drawing/2014/main" val="2396898327"/>
                    </a:ext>
                  </a:extLst>
                </a:gridCol>
                <a:gridCol w="252248">
                  <a:extLst>
                    <a:ext uri="{9D8B030D-6E8A-4147-A177-3AD203B41FA5}">
                      <a16:colId xmlns:a16="http://schemas.microsoft.com/office/drawing/2014/main" val="3381772049"/>
                    </a:ext>
                  </a:extLst>
                </a:gridCol>
                <a:gridCol w="6171540">
                  <a:extLst>
                    <a:ext uri="{9D8B030D-6E8A-4147-A177-3AD203B41FA5}">
                      <a16:colId xmlns:a16="http://schemas.microsoft.com/office/drawing/2014/main" val="3077274104"/>
                    </a:ext>
                  </a:extLst>
                </a:gridCol>
              </a:tblGrid>
              <a:tr h="462456"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  <a:r>
                        <a:rPr lang="en-US" sz="2400" baseline="-25000" dirty="0"/>
                        <a:t>b</a:t>
                      </a:r>
                      <a:r>
                        <a:rPr lang="en-US" sz="2400" dirty="0"/>
                        <a:t>(x ⊓ y)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 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use[b]</a:t>
                      </a:r>
                      <a:r>
                        <a:rPr lang="en-US" sz="2400" baseline="0" dirty="0"/>
                        <a:t> ∪ ((x ∪ y) − </a:t>
                      </a:r>
                      <a:r>
                        <a:rPr lang="en-US" sz="2400" baseline="0" dirty="0" err="1"/>
                        <a:t>def</a:t>
                      </a:r>
                      <a:r>
                        <a:rPr lang="en-US" sz="2400" baseline="0" dirty="0"/>
                        <a:t>[b])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549219255"/>
                  </a:ext>
                </a:extLst>
              </a:tr>
              <a:tr h="462456">
                <a:tc>
                  <a:txBody>
                    <a:bodyPr/>
                    <a:lstStyle/>
                    <a:p>
                      <a:endParaRPr lang="en-US" sz="2400" dirty="0">
                        <a:latin typeface="+mn-lt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 use[b] ∪ ((x </a:t>
                      </a:r>
                      <a:r>
                        <a:rPr lang="en-US" sz="2400" baseline="0" dirty="0"/>
                        <a:t>− </a:t>
                      </a:r>
                      <a:r>
                        <a:rPr lang="en-US" sz="2400" baseline="0" dirty="0" err="1"/>
                        <a:t>def</a:t>
                      </a:r>
                      <a:r>
                        <a:rPr lang="en-US" sz="2400" baseline="0" dirty="0"/>
                        <a:t>[b])) ∪ (y − </a:t>
                      </a:r>
                      <a:r>
                        <a:rPr lang="en-US" sz="2400" baseline="0" dirty="0" err="1"/>
                        <a:t>def</a:t>
                      </a:r>
                      <a:r>
                        <a:rPr lang="en-US" sz="2400" baseline="0" dirty="0"/>
                        <a:t>[b])))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438055538"/>
                  </a:ext>
                </a:extLst>
              </a:tr>
              <a:tr h="462456">
                <a:tc>
                  <a:txBody>
                    <a:bodyPr/>
                    <a:lstStyle/>
                    <a:p>
                      <a:endParaRPr lang="en-US" sz="2400" dirty="0">
                        <a:latin typeface="+mn-lt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 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(use[b] ∪ ((x </a:t>
                      </a:r>
                      <a:r>
                        <a:rPr lang="en-US" sz="2400" baseline="0" dirty="0"/>
                        <a:t>− </a:t>
                      </a:r>
                      <a:r>
                        <a:rPr lang="en-US" sz="2400" baseline="0" dirty="0" err="1"/>
                        <a:t>def</a:t>
                      </a:r>
                      <a:r>
                        <a:rPr lang="en-US" sz="2400" baseline="0" dirty="0"/>
                        <a:t>[b]))) ∪ (</a:t>
                      </a:r>
                      <a:r>
                        <a:rPr lang="en-US" sz="2400" dirty="0"/>
                        <a:t>use[b] ∪ ((y </a:t>
                      </a:r>
                      <a:r>
                        <a:rPr lang="en-US" sz="2400" baseline="0" dirty="0"/>
                        <a:t>− </a:t>
                      </a:r>
                      <a:r>
                        <a:rPr lang="en-US" sz="2400" baseline="0" dirty="0" err="1"/>
                        <a:t>def</a:t>
                      </a:r>
                      <a:r>
                        <a:rPr lang="en-US" sz="2400" baseline="0" dirty="0"/>
                        <a:t>[b])))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512193858"/>
                  </a:ext>
                </a:extLst>
              </a:tr>
              <a:tr h="462456">
                <a:tc>
                  <a:txBody>
                    <a:bodyPr/>
                    <a:lstStyle/>
                    <a:p>
                      <a:endParaRPr lang="en-US" sz="2400" dirty="0">
                        <a:latin typeface="+mn-lt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 F</a:t>
                      </a:r>
                      <a:r>
                        <a:rPr lang="en-US" sz="2400" baseline="-25000" dirty="0"/>
                        <a:t>b</a:t>
                      </a:r>
                      <a:r>
                        <a:rPr lang="en-US" sz="2400" dirty="0"/>
                        <a:t>(x) ⊓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F</a:t>
                      </a:r>
                      <a:r>
                        <a:rPr lang="en-US" sz="2400" baseline="-25000" dirty="0"/>
                        <a:t>b</a:t>
                      </a:r>
                      <a:r>
                        <a:rPr lang="en-US" sz="2400" dirty="0"/>
                        <a:t>(y)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55225003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50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4004441"/>
            <a:ext cx="7886700" cy="217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Calibri" panose="020F050202020403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dirty="0">
                <a:ea typeface="Cambria Math" panose="02040503050406030204" pitchFamily="18" charset="0"/>
              </a:rPr>
              <a:t>⇒ </a:t>
            </a:r>
            <a:r>
              <a:rPr lang="en-US" dirty="0"/>
              <a:t>liveness analysis computes the MOP solution,  i.e., it is precise</a:t>
            </a:r>
          </a:p>
          <a:p>
            <a:pPr marL="0" indent="0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8650" y="1417320"/>
            <a:ext cx="2716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Liveness analysis: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8650" y="4945857"/>
            <a:ext cx="780064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FF0000"/>
                </a:solidFill>
              </a:rPr>
              <a:t>Fact</a:t>
            </a:r>
            <a:r>
              <a:rPr lang="en-US" sz="2800" dirty="0">
                <a:solidFill>
                  <a:srgbClr val="FF0000"/>
                </a:solidFill>
              </a:rPr>
              <a:t>: All the Gen-Kill analyses are distributive</a:t>
            </a:r>
          </a:p>
          <a:p>
            <a:r>
              <a:rPr lang="en-US" sz="2800" dirty="0">
                <a:solidFill>
                  <a:srgbClr val="FF0000"/>
                </a:solidFill>
              </a:rPr>
              <a:t>    </a:t>
            </a:r>
            <a:r>
              <a:rPr lang="en-US" sz="2800" dirty="0">
                <a:solidFill>
                  <a:srgbClr val="FF0000"/>
                </a:solidFill>
                <a:ea typeface="Cambria Math" panose="02040503050406030204" pitchFamily="18" charset="0"/>
              </a:rPr>
              <a:t>⇒ they compute precise solutions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9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lIns="0" rIns="0" anchor="ctr" anchorCtr="1">
            <a:normAutofit/>
          </a:bodyPr>
          <a:lstStyle/>
          <a:p>
            <a:pPr algn="ctr"/>
            <a:r>
              <a:rPr lang="en-US" sz="5400" i="1" dirty="0"/>
              <a:t>Non-distributive analyses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940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constant propagation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52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8800" y="2225346"/>
            <a:ext cx="1271752" cy="4309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z = x </a:t>
            </a:r>
            <a:r>
              <a:rPr lang="en-US" dirty="0">
                <a:sym typeface="Symbol" panose="05050102010706020507" pitchFamily="18" charset="2"/>
              </a:rPr>
              <a:t> y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64676" y="1910036"/>
            <a:ext cx="0" cy="31531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75187" y="2656270"/>
            <a:ext cx="0" cy="31531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56929" y="1500133"/>
            <a:ext cx="683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…</a:t>
            </a:r>
          </a:p>
          <a:p>
            <a:r>
              <a:rPr lang="en-US" dirty="0"/>
              <a:t>y = 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79415" y="1378518"/>
            <a:ext cx="3317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ea typeface="Cambria Math" panose="02040503050406030204" pitchFamily="18" charset="0"/>
              </a:rPr>
              <a:t>⊤</a:t>
            </a:r>
            <a:r>
              <a:rPr lang="en-US" sz="1600" dirty="0"/>
              <a:t> : no value assigned; </a:t>
            </a:r>
            <a:r>
              <a:rPr lang="en-US" sz="1600" dirty="0">
                <a:ea typeface="Cambria Math" panose="02040503050406030204" pitchFamily="18" charset="0"/>
              </a:rPr>
              <a:t>⊥</a:t>
            </a:r>
            <a:r>
              <a:rPr lang="en-US" sz="1600" dirty="0"/>
              <a:t> : don’t know </a:t>
            </a:r>
          </a:p>
        </p:txBody>
      </p:sp>
      <p:graphicFrame>
        <p:nvGraphicFramePr>
          <p:cNvPr id="1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597777"/>
              </p:ext>
            </p:extLst>
          </p:nvPr>
        </p:nvGraphicFramePr>
        <p:xfrm>
          <a:off x="4798947" y="1717072"/>
          <a:ext cx="377004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6680">
                  <a:extLst>
                    <a:ext uri="{9D8B030D-6E8A-4147-A177-3AD203B41FA5}">
                      <a16:colId xmlns:a16="http://schemas.microsoft.com/office/drawing/2014/main" val="172750369"/>
                    </a:ext>
                  </a:extLst>
                </a:gridCol>
                <a:gridCol w="1256680">
                  <a:extLst>
                    <a:ext uri="{9D8B030D-6E8A-4147-A177-3AD203B41FA5}">
                      <a16:colId xmlns:a16="http://schemas.microsoft.com/office/drawing/2014/main" val="2001436194"/>
                    </a:ext>
                  </a:extLst>
                </a:gridCol>
                <a:gridCol w="1256680">
                  <a:extLst>
                    <a:ext uri="{9D8B030D-6E8A-4147-A177-3AD203B41FA5}">
                      <a16:colId xmlns:a16="http://schemas.microsoft.com/office/drawing/2014/main" val="1551034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 = x 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 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8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 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 c2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36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70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265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⊤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2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⊤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077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6129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constant propagation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53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63020" y="2614130"/>
            <a:ext cx="1271752" cy="4309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z = x </a:t>
            </a:r>
            <a:r>
              <a:rPr lang="en-US" dirty="0">
                <a:sym typeface="Symbol" panose="05050102010706020507" pitchFamily="18" charset="2"/>
              </a:rPr>
              <a:t>+ 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2"/>
            <a:endCxn id="8" idx="0"/>
          </p:cNvCxnSpPr>
          <p:nvPr/>
        </p:nvCxnSpPr>
        <p:spPr>
          <a:xfrm>
            <a:off x="1642982" y="2305635"/>
            <a:ext cx="655914" cy="30849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98896" y="3045054"/>
            <a:ext cx="0" cy="31531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94342" y="1875867"/>
            <a:ext cx="1097280" cy="4297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19417" y="1875867"/>
            <a:ext cx="1097280" cy="4297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/>
          <p:cNvCxnSpPr>
            <a:stCxn id="11" idx="2"/>
            <a:endCxn id="8" idx="0"/>
          </p:cNvCxnSpPr>
          <p:nvPr/>
        </p:nvCxnSpPr>
        <p:spPr>
          <a:xfrm flipH="1">
            <a:off x="2298896" y="2305635"/>
            <a:ext cx="769161" cy="30849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628650" y="3730757"/>
            <a:ext cx="7886700" cy="2446207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Computing meets early: </a:t>
            </a:r>
          </a:p>
          <a:p>
            <a:pPr lvl="1"/>
            <a:r>
              <a:rPr lang="en-US" dirty="0"/>
              <a:t>x </a:t>
            </a:r>
            <a:r>
              <a:rPr lang="en-US" dirty="0">
                <a:ea typeface="Cambria Math" panose="02040503050406030204" pitchFamily="18" charset="0"/>
              </a:rPr>
              <a:t>↦ ({2} ⊓ {3}) = ⊥; </a:t>
            </a:r>
            <a:r>
              <a:rPr lang="en-US" dirty="0"/>
              <a:t>y </a:t>
            </a:r>
            <a:r>
              <a:rPr lang="en-US" dirty="0">
                <a:ea typeface="Cambria Math" panose="02040503050406030204" pitchFamily="18" charset="0"/>
              </a:rPr>
              <a:t>↦ ({2} ⊓ {3}) = ⊥; z ↦ ⊥ + ⊥  =  ⊥</a:t>
            </a:r>
          </a:p>
          <a:p>
            <a:pPr>
              <a:spcAft>
                <a:spcPts val="0"/>
              </a:spcAft>
            </a:pPr>
            <a:r>
              <a:rPr lang="en-US" dirty="0">
                <a:ea typeface="Cambria Math" panose="02040503050406030204" pitchFamily="18" charset="0"/>
              </a:rPr>
              <a:t>Computing meets late:</a:t>
            </a:r>
            <a:endParaRPr lang="en-US" dirty="0"/>
          </a:p>
          <a:p>
            <a:pPr lvl="1"/>
            <a:r>
              <a:rPr lang="en-US" dirty="0"/>
              <a:t>z </a:t>
            </a:r>
            <a:r>
              <a:rPr lang="en-US" dirty="0">
                <a:ea typeface="Cambria Math" panose="02040503050406030204" pitchFamily="18" charset="0"/>
              </a:rPr>
              <a:t>↦ 5</a:t>
            </a:r>
          </a:p>
          <a:p>
            <a:pPr marL="0" indent="0">
              <a:buNone/>
            </a:pPr>
            <a:r>
              <a:rPr lang="en-US" dirty="0">
                <a:ea typeface="Cambria Math" panose="02040503050406030204" pitchFamily="18" charset="0"/>
              </a:rPr>
              <a:t>⇒ Constant propagation is not distributive</a:t>
            </a:r>
            <a:endParaRPr lang="en-US" dirty="0"/>
          </a:p>
        </p:txBody>
      </p:sp>
      <p:graphicFrame>
        <p:nvGraphicFramePr>
          <p:cNvPr id="1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6840342"/>
              </p:ext>
            </p:extLst>
          </p:nvPr>
        </p:nvGraphicFramePr>
        <p:xfrm>
          <a:off x="4798947" y="1717072"/>
          <a:ext cx="377004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6680">
                  <a:extLst>
                    <a:ext uri="{9D8B030D-6E8A-4147-A177-3AD203B41FA5}">
                      <a16:colId xmlns:a16="http://schemas.microsoft.com/office/drawing/2014/main" val="172750369"/>
                    </a:ext>
                  </a:extLst>
                </a:gridCol>
                <a:gridCol w="1256680">
                  <a:extLst>
                    <a:ext uri="{9D8B030D-6E8A-4147-A177-3AD203B41FA5}">
                      <a16:colId xmlns:a16="http://schemas.microsoft.com/office/drawing/2014/main" val="2001436194"/>
                    </a:ext>
                  </a:extLst>
                </a:gridCol>
                <a:gridCol w="1256680">
                  <a:extLst>
                    <a:ext uri="{9D8B030D-6E8A-4147-A177-3AD203B41FA5}">
                      <a16:colId xmlns:a16="http://schemas.microsoft.com/office/drawing/2014/main" val="1551034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 = x 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 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8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 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 c2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36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70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265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⊤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2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⊤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077272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76129" y="226578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{x </a:t>
            </a:r>
            <a:r>
              <a:rPr lang="en-US" dirty="0">
                <a:ea typeface="Cambria Math" panose="02040503050406030204" pitchFamily="18" charset="0"/>
              </a:rPr>
              <a:t>↦ 2, y ↦ 3}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70339" y="226578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{x </a:t>
            </a:r>
            <a:r>
              <a:rPr lang="en-US" dirty="0">
                <a:ea typeface="Cambria Math" panose="02040503050406030204" pitchFamily="18" charset="0"/>
              </a:rPr>
              <a:t>↦ 3, y ↦ 2}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379415" y="1378518"/>
            <a:ext cx="3317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ea typeface="Cambria Math" panose="02040503050406030204" pitchFamily="18" charset="0"/>
              </a:rPr>
              <a:t>⊤</a:t>
            </a:r>
            <a:r>
              <a:rPr lang="en-US" sz="1600" dirty="0"/>
              <a:t> : no value assigned; </a:t>
            </a:r>
            <a:r>
              <a:rPr lang="en-US" sz="1600" dirty="0">
                <a:ea typeface="Cambria Math" panose="02040503050406030204" pitchFamily="18" charset="0"/>
              </a:rPr>
              <a:t>⊥</a:t>
            </a:r>
            <a:r>
              <a:rPr lang="en-US" sz="1600" dirty="0"/>
              <a:t> : don’t know </a:t>
            </a:r>
          </a:p>
        </p:txBody>
      </p:sp>
    </p:spTree>
    <p:extLst>
      <p:ext uri="{BB962C8B-B14F-4D97-AF65-F5344CB8AC3E}">
        <p14:creationId xmlns:p14="http://schemas.microsoft.com/office/powerpoint/2010/main" val="30563619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0">
            <a:normAutofit/>
          </a:bodyPr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ea typeface="Cambria Math" panose="02040503050406030204" pitchFamily="18" charset="0"/>
              </a:rPr>
              <a:t>Definition</a:t>
            </a:r>
            <a:r>
              <a:rPr lang="en-US" dirty="0">
                <a:ea typeface="Cambria Math" panose="02040503050406030204" pitchFamily="18" charset="0"/>
              </a:rPr>
              <a:t>: An </a:t>
            </a:r>
            <a:r>
              <a:rPr lang="en-US" i="1" dirty="0" err="1">
                <a:ea typeface="Cambria Math" panose="02040503050406030204" pitchFamily="18" charset="0"/>
              </a:rPr>
              <a:t>interprocedural</a:t>
            </a:r>
            <a:r>
              <a:rPr lang="en-US" i="1" dirty="0">
                <a:ea typeface="Cambria Math" panose="02040503050406030204" pitchFamily="18" charset="0"/>
              </a:rPr>
              <a:t> control flow graph</a:t>
            </a:r>
            <a:r>
              <a:rPr lang="en-US" dirty="0">
                <a:ea typeface="Cambria Math" panose="02040503050406030204" pitchFamily="18" charset="0"/>
              </a:rPr>
              <a:t> (ICFG) for a program consists of: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ea typeface="Cambria Math" panose="02040503050406030204" pitchFamily="18" charset="0"/>
              </a:rPr>
              <a:t>the CFGs of the individual functions in the program</a:t>
            </a:r>
          </a:p>
          <a:p>
            <a:pPr>
              <a:spcAft>
                <a:spcPts val="1800"/>
              </a:spcAft>
            </a:pPr>
            <a:r>
              <a:rPr lang="en-US" dirty="0">
                <a:ea typeface="Cambria Math" panose="02040503050406030204" pitchFamily="18" charset="0"/>
              </a:rPr>
              <a:t>the entry and exit node of each function's CFG are connected to their call sites via call and return edges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ea typeface="Cambria Math" panose="02040503050406030204" pitchFamily="18" charset="0"/>
              </a:rPr>
              <a:t>Problem</a:t>
            </a:r>
            <a:r>
              <a:rPr lang="en-US" dirty="0">
                <a:ea typeface="Cambria Math" panose="02040503050406030204" pitchFamily="18" charset="0"/>
              </a:rPr>
              <a:t>: Suppose we add function pointers to C--</a:t>
            </a:r>
          </a:p>
          <a:p>
            <a:pPr>
              <a:spcAft>
                <a:spcPts val="1200"/>
              </a:spcAft>
            </a:pPr>
            <a:r>
              <a:rPr lang="en-US" dirty="0">
                <a:ea typeface="Cambria Math" panose="02040503050406030204" pitchFamily="18" charset="0"/>
              </a:rPr>
              <a:t>What analysis would we need to construct a program's ICFG?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ea typeface="Cambria Math" panose="02040503050406030204" pitchFamily="18" charset="0"/>
              </a:rPr>
              <a:t>What can we say about its precision?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54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125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128636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pPr algn="ctr"/>
            <a:r>
              <a:rPr lang="en-US" sz="5400" i="1" dirty="0"/>
              <a:t>Mathematical preliminaries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416818"/>
            <a:ext cx="7968095" cy="4760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Definition</a:t>
            </a:r>
            <a:r>
              <a:rPr lang="en-US" dirty="0"/>
              <a:t>: A binary relation </a:t>
            </a:r>
            <a:r>
              <a:rPr lang="en-US" dirty="0">
                <a:latin typeface="Cambria Math" pitchFamily="18" charset="0"/>
              </a:rPr>
              <a:t>⊑ </a:t>
            </a:r>
            <a:r>
              <a:rPr lang="en-US" dirty="0"/>
              <a:t>over a set S is a </a:t>
            </a:r>
            <a:r>
              <a:rPr lang="en-US" i="1" dirty="0"/>
              <a:t>partial order</a:t>
            </a:r>
            <a:r>
              <a:rPr lang="en-US" dirty="0"/>
              <a:t> if it satisfies:</a:t>
            </a:r>
          </a:p>
          <a:p>
            <a:pPr lvl="1">
              <a:spcAft>
                <a:spcPts val="0"/>
              </a:spcAft>
            </a:pPr>
            <a:r>
              <a:rPr lang="en-US" dirty="0">
                <a:sym typeface="Symbol" panose="05050102010706020507" pitchFamily="18" charset="2"/>
              </a:rPr>
              <a:t>x  S: x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</a:rPr>
              <a:t>⊑ </a:t>
            </a:r>
            <a:r>
              <a:rPr lang="en-US" dirty="0"/>
              <a:t>x    (reflexive)</a:t>
            </a:r>
          </a:p>
          <a:p>
            <a:pPr lvl="1">
              <a:spcAft>
                <a:spcPts val="0"/>
              </a:spcAft>
            </a:pPr>
            <a:r>
              <a:rPr lang="en-US" dirty="0">
                <a:sym typeface="Symbol" panose="05050102010706020507" pitchFamily="18" charset="2"/>
              </a:rPr>
              <a:t>x, y  S : x 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⊑ y and y ⊑ x implies x = y   (anti-symmetric)</a:t>
            </a:r>
            <a:endParaRPr lang="en-US" dirty="0">
              <a:ea typeface="Cambria Math" panose="02040503050406030204" pitchFamily="18" charset="0"/>
            </a:endParaRPr>
          </a:p>
          <a:p>
            <a:pPr lvl="1">
              <a:spcAft>
                <a:spcPts val="1200"/>
              </a:spcAft>
            </a:pPr>
            <a:r>
              <a:rPr lang="en-US" dirty="0">
                <a:sym typeface="Symbol" panose="05050102010706020507" pitchFamily="18" charset="2"/>
              </a:rPr>
              <a:t>x, y, z  S : x 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⊑ y and y ⊑ z implies x ⊑ z    (transitive)</a:t>
            </a:r>
          </a:p>
          <a:p>
            <a:pPr marL="0" indent="0">
              <a:buNone/>
            </a:pPr>
            <a:r>
              <a:rPr lang="en-US" b="1" dirty="0">
                <a:ea typeface="Cambria Math" panose="02040503050406030204" pitchFamily="18" charset="0"/>
                <a:sym typeface="Symbol" panose="05050102010706020507" pitchFamily="18" charset="2"/>
              </a:rPr>
              <a:t>Notation:</a:t>
            </a:r>
          </a:p>
          <a:p>
            <a:pPr lvl="1">
              <a:spcAft>
                <a:spcPts val="0"/>
              </a:spcAft>
            </a:pP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(S, ⊑) denotes a set S with a relation ⊑</a:t>
            </a:r>
          </a:p>
          <a:p>
            <a:pPr lvl="1"/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if ⊑ is a partial order on a set S, then (S, ⊑) </a:t>
            </a:r>
            <a:r>
              <a:rPr lang="en-US" dirty="0"/>
              <a:t>is called a </a:t>
            </a:r>
            <a:r>
              <a:rPr lang="en-US" i="1" dirty="0"/>
              <a:t>partially ordered set </a:t>
            </a:r>
            <a:r>
              <a:rPr lang="en-US" dirty="0"/>
              <a:t>(</a:t>
            </a:r>
            <a:r>
              <a:rPr lang="en-US" dirty="0" err="1"/>
              <a:t>poset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5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dirty="0"/>
              <a:t>Which of these are partial orders?  Why or why not?</a:t>
            </a:r>
          </a:p>
          <a:p>
            <a:pPr lvl="1"/>
            <a:r>
              <a:rPr lang="en-US" dirty="0"/>
              <a:t>(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ℤ</a:t>
            </a:r>
            <a:r>
              <a:rPr lang="en-US" dirty="0">
                <a:ea typeface="Cambria Math" panose="02040503050406030204" pitchFamily="18" charset="0"/>
              </a:rPr>
              <a:t>,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≤</a:t>
            </a:r>
            <a:r>
              <a:rPr lang="en-US" dirty="0">
                <a:ea typeface="Cambria Math" panose="02040503050406030204" pitchFamily="18" charset="0"/>
              </a:rPr>
              <a:t>)  where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ℤ </a:t>
            </a:r>
            <a:r>
              <a:rPr lang="en-US" dirty="0">
                <a:ea typeface="Cambria Math" panose="02040503050406030204" pitchFamily="18" charset="0"/>
              </a:rPr>
              <a:t>is the set of integers</a:t>
            </a:r>
          </a:p>
          <a:p>
            <a:pPr lvl="1"/>
            <a:r>
              <a:rPr lang="en-US" dirty="0"/>
              <a:t>(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ℤ</a:t>
            </a:r>
            <a:r>
              <a:rPr lang="en-US" dirty="0">
                <a:ea typeface="Cambria Math" panose="02040503050406030204" pitchFamily="18" charset="0"/>
              </a:rPr>
              <a:t>,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dirty="0">
                <a:ea typeface="Cambria Math" panose="02040503050406030204" pitchFamily="18" charset="0"/>
              </a:rPr>
              <a:t>) </a:t>
            </a:r>
          </a:p>
          <a:p>
            <a:pPr lvl="1"/>
            <a:r>
              <a:rPr lang="en-US" dirty="0">
                <a:ea typeface="Cambria Math" panose="02040503050406030204" pitchFamily="18" charset="0"/>
              </a:rPr>
              <a:t>(set of all finite ASCII strings; lexicographic ordering)</a:t>
            </a:r>
          </a:p>
          <a:p>
            <a:pPr lvl="1"/>
            <a:r>
              <a:rPr lang="en-US" dirty="0">
                <a:ea typeface="Cambria Math" panose="02040503050406030204" pitchFamily="18" charset="0"/>
              </a:rPr>
              <a:t>(S, R) where: </a:t>
            </a:r>
          </a:p>
          <a:p>
            <a:pPr lvl="2"/>
            <a:r>
              <a:rPr lang="en-US" dirty="0">
                <a:ea typeface="Cambria Math" panose="02040503050406030204" pitchFamily="18" charset="0"/>
              </a:rPr>
              <a:t>S = the set of all UA students, and 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x, y  S : </a:t>
            </a:r>
            <a:r>
              <a:rPr lang="en-US" dirty="0">
                <a:ea typeface="Cambria Math" panose="02040503050406030204" pitchFamily="18" charset="0"/>
              </a:rPr>
              <a:t>x R y </a:t>
            </a:r>
            <a:r>
              <a:rPr lang="en-US" dirty="0" err="1">
                <a:ea typeface="Cambria Math" panose="02040503050406030204" pitchFamily="18" charset="0"/>
              </a:rPr>
              <a:t>iff</a:t>
            </a:r>
            <a:r>
              <a:rPr lang="en-US" dirty="0">
                <a:ea typeface="Cambria Math" panose="02040503050406030204" pitchFamily="18" charset="0"/>
              </a:rPr>
              <a:t> x and y have the same last name</a:t>
            </a:r>
          </a:p>
          <a:p>
            <a:pPr lvl="1"/>
            <a:r>
              <a:rPr lang="en-US" dirty="0">
                <a:ea typeface="Cambria Math" panose="02040503050406030204" pitchFamily="18" charset="0"/>
              </a:rPr>
              <a:t>(S, R) where: </a:t>
            </a:r>
          </a:p>
          <a:p>
            <a:pPr lvl="2"/>
            <a:r>
              <a:rPr lang="en-US" dirty="0">
                <a:ea typeface="Cambria Math" panose="02040503050406030204" pitchFamily="18" charset="0"/>
              </a:rPr>
              <a:t>S = the set of all UA students, and 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x, y  S : </a:t>
            </a:r>
            <a:r>
              <a:rPr lang="en-US" dirty="0">
                <a:ea typeface="Cambria Math" panose="02040503050406030204" pitchFamily="18" charset="0"/>
              </a:rPr>
              <a:t>x R y </a:t>
            </a:r>
            <a:r>
              <a:rPr lang="en-US" dirty="0" err="1">
                <a:ea typeface="Cambria Math" panose="02040503050406030204" pitchFamily="18" charset="0"/>
              </a:rPr>
              <a:t>iff</a:t>
            </a:r>
            <a:r>
              <a:rPr lang="en-US" dirty="0">
                <a:ea typeface="Cambria Math" panose="02040503050406030204" pitchFamily="18" charset="0"/>
              </a:rPr>
              <a:t> x and y are friends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125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394730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Monotonicity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Cambria Math" panose="02040503050406030204" pitchFamily="18" charset="0"/>
              </a:rPr>
              <a:t>Given a </a:t>
            </a:r>
            <a:r>
              <a:rPr lang="en-US" dirty="0" err="1">
                <a:ea typeface="Cambria Math" panose="02040503050406030204" pitchFamily="18" charset="0"/>
              </a:rPr>
              <a:t>poset</a:t>
            </a:r>
            <a:r>
              <a:rPr lang="en-US" dirty="0">
                <a:ea typeface="Cambria Math" panose="02040503050406030204" pitchFamily="18" charset="0"/>
              </a:rPr>
              <a:t> (S, 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⊑), a function </a:t>
            </a:r>
            <a:r>
              <a:rPr lang="en-US" i="1" dirty="0">
                <a:ea typeface="Cambria Math" panose="02040503050406030204" pitchFamily="18" charset="0"/>
                <a:sym typeface="Symbol" panose="05050102010706020507" pitchFamily="18" charset="2"/>
              </a:rPr>
              <a:t>f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 : S → S is said to be </a:t>
            </a:r>
            <a:r>
              <a:rPr lang="en-US" i="1" dirty="0">
                <a:ea typeface="Cambria Math" panose="02040503050406030204" pitchFamily="18" charset="0"/>
                <a:sym typeface="Symbol" panose="05050102010706020507" pitchFamily="18" charset="2"/>
              </a:rPr>
              <a:t>monotone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dirty="0" err="1">
                <a:ea typeface="Cambria Math" panose="02040503050406030204" pitchFamily="18" charset="0"/>
                <a:sym typeface="Symbol" panose="05050102010706020507" pitchFamily="18" charset="2"/>
              </a:rPr>
              <a:t>iff</a:t>
            </a:r>
            <a:endParaRPr lang="en-US" dirty="0"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457200" lvl="1" indent="0">
              <a:spcAft>
                <a:spcPts val="1800"/>
              </a:spcAft>
              <a:buNone/>
            </a:pPr>
            <a:r>
              <a:rPr lang="en-US" sz="2800" dirty="0">
                <a:ea typeface="Cambria Math" panose="02040503050406030204" pitchFamily="18" charset="0"/>
                <a:sym typeface="Symbol" panose="05050102010706020507" pitchFamily="18" charset="2"/>
              </a:rPr>
              <a:t> x, y  S: x ⊑ y   </a:t>
            </a:r>
            <a:r>
              <a:rPr lang="en-US" sz="2800" i="1" dirty="0">
                <a:ea typeface="Cambria Math" panose="02040503050406030204" pitchFamily="18" charset="0"/>
                <a:sym typeface="Symbol" panose="05050102010706020507" pitchFamily="18" charset="2"/>
              </a:rPr>
              <a:t>f</a:t>
            </a:r>
            <a:r>
              <a:rPr lang="en-US" sz="2800" dirty="0">
                <a:ea typeface="Cambria Math" panose="02040503050406030204" pitchFamily="18" charset="0"/>
                <a:sym typeface="Symbol" panose="05050102010706020507" pitchFamily="18" charset="2"/>
              </a:rPr>
              <a:t>(x) ⊑ </a:t>
            </a:r>
            <a:r>
              <a:rPr lang="en-US" sz="2800" i="1" dirty="0">
                <a:ea typeface="Cambria Math" panose="02040503050406030204" pitchFamily="18" charset="0"/>
                <a:sym typeface="Symbol" panose="05050102010706020507" pitchFamily="18" charset="2"/>
              </a:rPr>
              <a:t>f</a:t>
            </a:r>
            <a:r>
              <a:rPr lang="en-US" sz="2800" dirty="0">
                <a:ea typeface="Cambria Math" panose="02040503050406030204" pitchFamily="18" charset="0"/>
                <a:sym typeface="Symbol" panose="05050102010706020507" pitchFamily="18" charset="2"/>
              </a:rPr>
              <a:t>(y)</a:t>
            </a:r>
          </a:p>
          <a:p>
            <a:pPr marL="0" indent="0">
              <a:buNone/>
            </a:pPr>
            <a:r>
              <a:rPr lang="en-US" b="1" dirty="0">
                <a:ea typeface="Cambria Math" panose="02040503050406030204" pitchFamily="18" charset="0"/>
                <a:sym typeface="Symbol" panose="05050102010706020507" pitchFamily="18" charset="2"/>
              </a:rPr>
              <a:t>Intuition</a:t>
            </a:r>
            <a:r>
              <a:rPr lang="en-US" dirty="0">
                <a:ea typeface="Cambria Math" panose="02040503050406030204" pitchFamily="18" charset="0"/>
                <a:sym typeface="Symbol" panose="05050102010706020507" pitchFamily="18" charset="2"/>
              </a:rPr>
              <a:t>: If f is monotone, then a bigger input yields a bigger (or same) output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62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14343</TotalTime>
  <Words>3877</Words>
  <Application>Microsoft Office PowerPoint</Application>
  <PresentationFormat>On-screen Show (4:3)</PresentationFormat>
  <Paragraphs>605</Paragraphs>
  <Slides>54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CSc 553 Principles of Compilation   10. Dataflow Analysis Frameworks</vt:lpstr>
      <vt:lpstr>Dataflow analysis: commonalities</vt:lpstr>
      <vt:lpstr>Dataflow analysis: commonalities</vt:lpstr>
      <vt:lpstr>Dataflow analysis: questions</vt:lpstr>
      <vt:lpstr>Dataflow analysis frameworks</vt:lpstr>
      <vt:lpstr>Mathematical preliminaries</vt:lpstr>
      <vt:lpstr>Partial order</vt:lpstr>
      <vt:lpstr>EXERCISE</vt:lpstr>
      <vt:lpstr>Monotonicity</vt:lpstr>
      <vt:lpstr>Meets and joins</vt:lpstr>
      <vt:lpstr>Lattices </vt:lpstr>
      <vt:lpstr>Example</vt:lpstr>
      <vt:lpstr>Example </vt:lpstr>
      <vt:lpstr>Semilattices</vt:lpstr>
      <vt:lpstr>EXERCISE</vt:lpstr>
      <vt:lpstr>EXERCISE</vt:lpstr>
      <vt:lpstr>EXERCISE</vt:lpstr>
      <vt:lpstr>Dataflow analysis frameworks</vt:lpstr>
      <vt:lpstr>Transfer functions for basic blocks</vt:lpstr>
      <vt:lpstr>EXERCISE</vt:lpstr>
      <vt:lpstr>EXERCISE</vt:lpstr>
      <vt:lpstr>EXERCISE</vt:lpstr>
      <vt:lpstr>Transfer functions: properties</vt:lpstr>
      <vt:lpstr>Axioms for transfer functions</vt:lpstr>
      <vt:lpstr>Dataflow analysis frameworks</vt:lpstr>
      <vt:lpstr>EXERCISE</vt:lpstr>
      <vt:lpstr>Example 1: “gen-kill analyses”</vt:lpstr>
      <vt:lpstr>Example 2: Constant propagation</vt:lpstr>
      <vt:lpstr>Example 2: Constant propagation</vt:lpstr>
      <vt:lpstr>Example 2: Constant propagation</vt:lpstr>
      <vt:lpstr>Iterative dataflow analysis</vt:lpstr>
      <vt:lpstr>Iterative algorithm (forward)</vt:lpstr>
      <vt:lpstr>Iterative algorithm (backward)</vt:lpstr>
      <vt:lpstr>What does the iteration compute?</vt:lpstr>
      <vt:lpstr>What does the iteration compute?</vt:lpstr>
      <vt:lpstr>What does the iteration compute?</vt:lpstr>
      <vt:lpstr>Soundness</vt:lpstr>
      <vt:lpstr>Soundness</vt:lpstr>
      <vt:lpstr>Transfer function of a path</vt:lpstr>
      <vt:lpstr>Meet over all paths: MOP</vt:lpstr>
      <vt:lpstr>The ideal solution</vt:lpstr>
      <vt:lpstr>Soundness</vt:lpstr>
      <vt:lpstr>Relationship between MFP and MOP</vt:lpstr>
      <vt:lpstr>Relationship between MFP and MOP</vt:lpstr>
      <vt:lpstr>Soundness</vt:lpstr>
      <vt:lpstr>Distributive analyses</vt:lpstr>
      <vt:lpstr>MFP vs. MOP revisited</vt:lpstr>
      <vt:lpstr>MFP vs. MOP revisited</vt:lpstr>
      <vt:lpstr>Distributive analyses</vt:lpstr>
      <vt:lpstr>MFP vs. MOP</vt:lpstr>
      <vt:lpstr>Non-distributive analyses</vt:lpstr>
      <vt:lpstr>Example: constant propagation</vt:lpstr>
      <vt:lpstr>Example: constant propagation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120 Introduction to Computer Programing II</dc:title>
  <dc:creator>Saumya Debray</dc:creator>
  <cp:lastModifiedBy>Debray, Saumya K - (debray)</cp:lastModifiedBy>
  <cp:revision>888</cp:revision>
  <dcterms:created xsi:type="dcterms:W3CDTF">2016-12-07T21:03:03Z</dcterms:created>
  <dcterms:modified xsi:type="dcterms:W3CDTF">2021-04-13T19:06:32Z</dcterms:modified>
</cp:coreProperties>
</file>