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97" r:id="rId3"/>
    <p:sldId id="258" r:id="rId4"/>
    <p:sldId id="280" r:id="rId5"/>
    <p:sldId id="294" r:id="rId6"/>
    <p:sldId id="260" r:id="rId7"/>
    <p:sldId id="298" r:id="rId8"/>
    <p:sldId id="299" r:id="rId9"/>
    <p:sldId id="296" r:id="rId10"/>
    <p:sldId id="301" r:id="rId11"/>
    <p:sldId id="302" r:id="rId12"/>
    <p:sldId id="303" r:id="rId13"/>
    <p:sldId id="300" r:id="rId14"/>
    <p:sldId id="295" r:id="rId15"/>
    <p:sldId id="261" r:id="rId16"/>
    <p:sldId id="283" r:id="rId17"/>
    <p:sldId id="262" r:id="rId18"/>
    <p:sldId id="281" r:id="rId19"/>
    <p:sldId id="282" r:id="rId20"/>
    <p:sldId id="286" r:id="rId21"/>
    <p:sldId id="263" r:id="rId22"/>
    <p:sldId id="264" r:id="rId23"/>
    <p:sldId id="287" r:id="rId24"/>
    <p:sldId id="288" r:id="rId25"/>
    <p:sldId id="289" r:id="rId26"/>
    <p:sldId id="290" r:id="rId27"/>
    <p:sldId id="291" r:id="rId28"/>
    <p:sldId id="284" r:id="rId29"/>
    <p:sldId id="267" r:id="rId30"/>
    <p:sldId id="268" r:id="rId31"/>
    <p:sldId id="269" r:id="rId32"/>
    <p:sldId id="270" r:id="rId33"/>
    <p:sldId id="271" r:id="rId34"/>
    <p:sldId id="272" r:id="rId35"/>
    <p:sldId id="285" r:id="rId36"/>
    <p:sldId id="273" r:id="rId37"/>
    <p:sldId id="274" r:id="rId38"/>
    <p:sldId id="304" r:id="rId39"/>
    <p:sldId id="275" r:id="rId40"/>
    <p:sldId id="276" r:id="rId41"/>
    <p:sldId id="277" r:id="rId42"/>
    <p:sldId id="278" r:id="rId43"/>
    <p:sldId id="279" r:id="rId44"/>
    <p:sldId id="293" r:id="rId45"/>
    <p:sldId id="29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AF8"/>
    <a:srgbClr val="FFFC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236" d="100"/>
          <a:sy n="236" d="100"/>
        </p:scale>
        <p:origin x="231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8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5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0D04-090C-4FBC-9A43-1CD3CE043EB9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453: Interpreters &amp; Interpretation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 marL="1143000" indent="-228600">
              <a:buSzPct val="80000"/>
              <a:buFont typeface="Symbol" panose="05050102010706020507" pitchFamily="18" charset="2"/>
              <a:buChar char="·"/>
              <a:defRPr sz="24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8BA8-C5E5-41A7-96B9-39DE45385A0B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453: Interpreters &amp; Interpretation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1A1C-852E-4A15-998A-9DCD2089265D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453: Interpreters &amp; Interpretation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5DE-393E-4712-93D3-50CA0346B9F0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453: Interpreters &amp; Interpretation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3515-D844-420E-8863-9026B09898C5}" type="datetime1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453: Interpreters &amp; Interpretation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059-33AC-4071-809B-DA6BD15B814F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453: Interpreters &amp; Interpretation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83C0-8F5F-4581-BBCF-4EBEC823D0C5}" type="datetime1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453: Interpreters &amp;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89363"/>
            <a:ext cx="4038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48345-C72C-4F0A-A0C6-CDD4776F7DC8}" type="datetime1">
              <a:rPr lang="en-US" altLang="en-US" smtClean="0"/>
              <a:t>8/18/2023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453: Interpreters &amp; Interpretation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04613-344A-4714-88C2-AE8BC58514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55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89363"/>
            <a:ext cx="4038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89363"/>
            <a:ext cx="4038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CBC80-8F35-4700-B188-26327201A7B0}" type="datetime1">
              <a:rPr lang="en-US" altLang="en-US" smtClean="0"/>
              <a:t>8/18/2023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453: Interpreters &amp; Interpretation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C74C7-0D03-44F4-B76B-C9D24060D1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7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CB38-458E-4AB0-BB47-91646D335F18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453: Interpreters &amp; Interpretation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6600" dirty="0" err="1">
                <a:latin typeface="+mj-lt"/>
              </a:rPr>
              <a:t>CSc</a:t>
            </a:r>
            <a:r>
              <a:rPr lang="en-US" sz="6600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</a:t>
            </a:r>
            <a:r>
              <a:rPr lang="en-US" sz="5400">
                <a:latin typeface="+mj-lt"/>
              </a:rPr>
              <a:t>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>
                <a:latin typeface="+mj-lt"/>
              </a:rPr>
            </a:br>
            <a:r>
              <a:rPr lang="en-US" sz="4000">
                <a:latin typeface="+mj-lt"/>
              </a:rPr>
              <a:t>10</a:t>
            </a:r>
            <a:r>
              <a:rPr lang="en-US" sz="4000"/>
              <a:t>. </a:t>
            </a:r>
            <a:r>
              <a:rPr lang="en-US" sz="4000" dirty="0"/>
              <a:t>Interpreters and JIT Compilers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/>
          <a:lstStyle/>
          <a:p>
            <a:pPr algn="l"/>
            <a:r>
              <a:rPr lang="en-US" sz="3600" dirty="0"/>
              <a:t>Saumya Debray</a:t>
            </a:r>
          </a:p>
          <a:p>
            <a:pPr algn="l"/>
            <a:r>
              <a:rPr lang="en-US" i="1" dirty="0"/>
              <a:t>The University of Arizona</a:t>
            </a:r>
          </a:p>
          <a:p>
            <a:pPr algn="l"/>
            <a:r>
              <a:rPr lang="en-US" i="1" dirty="0"/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31513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99344" cy="961256"/>
          </a:xfrm>
        </p:spPr>
        <p:txBody>
          <a:bodyPr>
            <a:normAutofit/>
          </a:bodyPr>
          <a:lstStyle/>
          <a:p>
            <a:r>
              <a:rPr lang="en-US" altLang="en-US" dirty="0"/>
              <a:t>Interpreters vs. Compilers: 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Interpreted code is typically more portable than compiled binaries</a:t>
            </a:r>
          </a:p>
          <a:p>
            <a:pPr lvl="1"/>
            <a:r>
              <a:rPr lang="en-US" dirty="0"/>
              <a:t>easier to make them independent of the underlying hardware and/or OS</a:t>
            </a:r>
          </a:p>
          <a:p>
            <a:pPr lvl="1"/>
            <a:r>
              <a:rPr lang="en-US" dirty="0"/>
              <a:t>this is especially useful when the underlying hardware/OS is not known ahead of time, e.g.: web applications (Java, JavaScript)</a:t>
            </a:r>
          </a:p>
          <a:p>
            <a:pPr lvl="2"/>
            <a:r>
              <a:rPr lang="en-US" dirty="0"/>
              <a:t>Java was originally designed for the digital cable television industry</a:t>
            </a:r>
          </a:p>
          <a:p>
            <a:pPr lvl="2"/>
            <a:r>
              <a:rPr lang="en-US" dirty="0"/>
              <a:t>modern web browsers all have built-in support for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6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99344" cy="961256"/>
          </a:xfrm>
        </p:spPr>
        <p:txBody>
          <a:bodyPr>
            <a:normAutofit/>
          </a:bodyPr>
          <a:lstStyle/>
          <a:p>
            <a:r>
              <a:rPr lang="en-US" altLang="en-US" dirty="0"/>
              <a:t>Interpreters vs. Compilers: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Interpretation incurs a performance overhead relative to compiled code</a:t>
            </a:r>
          </a:p>
          <a:p>
            <a:pPr lvl="1"/>
            <a:r>
              <a:rPr lang="en-US" dirty="0"/>
              <a:t>some languages (e.g., Python, JavaScript) have significant  language-related overheads,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/>
              <a:t> e.g.: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dirty="0"/>
              <a:t>object allocation and deallocation, name lookups, dynamic type checking, garbage collection, …</a:t>
            </a:r>
          </a:p>
          <a:p>
            <a:pPr lvl="1"/>
            <a:r>
              <a:rPr lang="en-US" dirty="0"/>
              <a:t>for such languages, the additional % overhead due to interpretation may not be large</a:t>
            </a:r>
          </a:p>
          <a:p>
            <a:pPr lvl="2"/>
            <a:r>
              <a:rPr lang="en-US" dirty="0"/>
              <a:t>the benefits of portability and programming </a:t>
            </a:r>
            <a:r>
              <a:rPr lang="en-US"/>
              <a:t>convenience then </a:t>
            </a:r>
            <a:r>
              <a:rPr lang="en-US" dirty="0"/>
              <a:t>become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7276" y="5771576"/>
            <a:ext cx="835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Calibri" panose="020F0502020204030204" pitchFamily="34" charset="0"/>
              <a:buChar char="*"/>
            </a:pPr>
            <a:r>
              <a:rPr lang="en-US" sz="1600" dirty="0"/>
              <a:t>See: M. Ismail and G. E. Suh, "Quantitative Overhead Analysis for Python", IEEE International Symposium on Workload Characterization, 2018, pages 36-47.</a:t>
            </a:r>
          </a:p>
        </p:txBody>
      </p:sp>
    </p:spTree>
    <p:extLst>
      <p:ext uri="{BB962C8B-B14F-4D97-AF65-F5344CB8AC3E}">
        <p14:creationId xmlns:p14="http://schemas.microsoft.com/office/powerpoint/2010/main" val="81854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4176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On your first day at your new job at Acme Widgets Co., your boss puts you in charge of implementing a new in-house programming language.  One of your decisions is whether to write an interpreter or a compiler.  </a:t>
            </a:r>
          </a:p>
          <a:p>
            <a:pPr marL="0" indent="0">
              <a:buNone/>
            </a:pPr>
            <a:r>
              <a:rPr lang="en-US" sz="2800" dirty="0"/>
              <a:t>How will you figure out which option is better?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28650" y="4102063"/>
            <a:ext cx="7886700" cy="159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SzPct val="80000"/>
              <a:buFont typeface="Symbol" panose="05050102010706020507" pitchFamily="18" charset="2"/>
              <a:buChar char="·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what are the advantages of interpretation compared to compilation?</a:t>
            </a:r>
          </a:p>
          <a:p>
            <a:pPr lvl="1">
              <a:spcAft>
                <a:spcPts val="1200"/>
              </a:spcAft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what are the disadvantages of interpretation compared to compilation?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Interpreters: </a:t>
            </a:r>
            <a:br>
              <a:rPr lang="en-US" sz="5400" i="1" dirty="0"/>
            </a:br>
            <a:r>
              <a:rPr lang="en-US" sz="5400" i="1" dirty="0"/>
              <a:t>Design Considerations</a:t>
            </a:r>
            <a:endParaRPr lang="en-US" sz="4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3931432-AE43-423B-A1A8-3293322C1D21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14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Interpreter Operation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416818"/>
            <a:ext cx="8052771" cy="4760145"/>
          </a:xfrm>
        </p:spPr>
        <p:txBody>
          <a:bodyPr>
            <a:normAutofit/>
          </a:bodyPr>
          <a:lstStyle/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200" i="1" dirty="0" err="1"/>
              <a:t>ip</a:t>
            </a:r>
            <a:r>
              <a:rPr lang="en-US" altLang="en-US" sz="3200" dirty="0"/>
              <a:t> = start of program     </a:t>
            </a:r>
            <a:r>
              <a:rPr lang="en-US" alt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/* </a:t>
            </a:r>
            <a:r>
              <a:rPr lang="en-US" altLang="en-US" sz="24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ip</a:t>
            </a:r>
            <a:r>
              <a:rPr lang="en-US" alt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 </a:t>
            </a:r>
            <a:r>
              <a:rPr lang="en-US" alt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instruction pointer */</a:t>
            </a:r>
            <a:endParaRPr lang="en-US" altLang="en-US" sz="24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b="1" dirty="0"/>
              <a:t>while</a:t>
            </a:r>
            <a:r>
              <a:rPr lang="en-US" altLang="en-US" sz="3200" dirty="0"/>
              <a:t> ( </a:t>
            </a:r>
            <a:r>
              <a:rPr lang="en-US" altLang="en-US" sz="3200" dirty="0">
                <a:sym typeface="Symbol" panose="05050102010706020507" pitchFamily="18" charset="2"/>
              </a:rPr>
              <a:t>not done 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   </a:t>
            </a:r>
            <a:r>
              <a:rPr lang="en-US" altLang="en-US" sz="3200" i="1" dirty="0">
                <a:sym typeface="Symbol" panose="05050102010706020507" pitchFamily="18" charset="2"/>
              </a:rPr>
              <a:t>op</a:t>
            </a:r>
            <a:r>
              <a:rPr lang="en-US" altLang="en-US" sz="3200" dirty="0">
                <a:sym typeface="Symbol" panose="05050102010706020507" pitchFamily="18" charset="2"/>
              </a:rPr>
              <a:t> = current operation at </a:t>
            </a:r>
            <a:r>
              <a:rPr lang="en-US" altLang="en-US" sz="3200" i="1" dirty="0" err="1">
                <a:sym typeface="Symbol" panose="05050102010706020507" pitchFamily="18" charset="2"/>
              </a:rPr>
              <a:t>ip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   execute code for </a:t>
            </a:r>
            <a:r>
              <a:rPr lang="en-US" altLang="en-US" sz="3200" i="1" dirty="0">
                <a:sym typeface="Symbol" panose="05050102010706020507" pitchFamily="18" charset="2"/>
              </a:rPr>
              <a:t>op</a:t>
            </a:r>
            <a:r>
              <a:rPr lang="en-US" altLang="en-US" sz="3200" dirty="0">
                <a:sym typeface="Symbol" panose="05050102010706020507" pitchFamily="18" charset="2"/>
              </a:rPr>
              <a:t> on current operands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   advance </a:t>
            </a:r>
            <a:r>
              <a:rPr lang="en-US" altLang="en-US" sz="3200" i="1" dirty="0" err="1">
                <a:sym typeface="Symbol" panose="05050102010706020507" pitchFamily="18" charset="2"/>
              </a:rPr>
              <a:t>ip</a:t>
            </a:r>
            <a:r>
              <a:rPr lang="en-US" altLang="en-US" sz="3200" dirty="0">
                <a:sym typeface="Symbol" panose="05050102010706020507" pitchFamily="18" charset="2"/>
              </a:rPr>
              <a:t> to next operation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982259" y="3035001"/>
            <a:ext cx="879064" cy="451821"/>
          </a:xfrm>
          <a:prstGeom prst="roundRect">
            <a:avLst>
              <a:gd name="adj" fmla="val 2592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53528" y="3035000"/>
            <a:ext cx="2931460" cy="451821"/>
          </a:xfrm>
          <a:prstGeom prst="roundRect">
            <a:avLst>
              <a:gd name="adj" fmla="val 2592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2515" y="4570282"/>
            <a:ext cx="1258678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where?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8611" y="4570282"/>
            <a:ext cx="1258678" cy="430887"/>
          </a:xfrm>
          <a:prstGeom prst="rect">
            <a:avLst/>
          </a:prstGeom>
          <a:noFill/>
        </p:spPr>
        <p:txBody>
          <a:bodyPr wrap="none" tIns="0" rIns="91440" bIns="0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where?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67931" y="3486820"/>
            <a:ext cx="353860" cy="10834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57950" y="3486820"/>
            <a:ext cx="353860" cy="10834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4659961" y="2990494"/>
            <a:ext cx="312817" cy="4541840"/>
          </a:xfrm>
          <a:prstGeom prst="rightBrace">
            <a:avLst>
              <a:gd name="adj1" fmla="val 69872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0362" y="5481827"/>
            <a:ext cx="5012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interpreter 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15380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  <p:bldP spid="9" grpId="0"/>
      <p:bldP spid="16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1D855D67-B034-4BA0-BD93-73CF5A235E7B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Interpreter Design Issues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416818"/>
            <a:ext cx="7891272" cy="4760145"/>
          </a:xfrm>
        </p:spPr>
        <p:txBody>
          <a:bodyPr tIns="0" bIns="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Encoding the operation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I.e., getting from the opcode to the code for that operation (“dispatch”):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byte code (e.g., JVM)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direct threaded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Representing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register machines</a:t>
            </a:r>
            <a:r>
              <a:rPr lang="en-US" altLang="en-US" dirty="0"/>
              <a:t>: operations are performed on a fixed set of global locations (“registers”)      (e.g.: SPIM);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stack machines</a:t>
            </a:r>
            <a:r>
              <a:rPr lang="en-US" altLang="en-US" dirty="0"/>
              <a:t>: operations are performed on the top of a stack of operands (e.g.: JVM)</a:t>
            </a:r>
          </a:p>
        </p:txBody>
      </p:sp>
    </p:spTree>
    <p:extLst>
      <p:ext uri="{BB962C8B-B14F-4D97-AF65-F5344CB8AC3E}">
        <p14:creationId xmlns:p14="http://schemas.microsoft.com/office/powerpoint/2010/main" val="261513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1235075"/>
            <a:ext cx="7772400" cy="4533900"/>
          </a:xfrm>
        </p:spPr>
        <p:txBody>
          <a:bodyPr rtlCol="0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i="1" dirty="0"/>
              <a:t>Dispatch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5D8DD9-7F07-4E96-8999-A7E2999E5E0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7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47C32DBE-1C98-4236-B839-298B1616B937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 sz="1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Byte Code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Operations encoded as small integers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The interpreter uses the opcode to index into a table of code addresses: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en-US" sz="2600" dirty="0"/>
              <a:t>Compact and portable, but can be slow     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0120" y="2923717"/>
            <a:ext cx="7555230" cy="22937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0" rIns="0" bIns="0" anchor="ctr" anchorCtr="0"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000" b="1" i="0" dirty="0"/>
              <a:t>while ( TRUE 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000" b="1" i="0" dirty="0"/>
              <a:t>    byte op = </a:t>
            </a:r>
            <a:r>
              <a:rPr lang="en-US" altLang="en-US" sz="2000" b="1" i="0" dirty="0">
                <a:sym typeface="Symbol" panose="05050102010706020507" pitchFamily="18" charset="2"/>
              </a:rPr>
              <a:t></a:t>
            </a:r>
            <a:r>
              <a:rPr lang="en-US" altLang="en-US" sz="2000" b="1" i="0" dirty="0" err="1">
                <a:sym typeface="Symbol" panose="05050102010706020507" pitchFamily="18" charset="2"/>
              </a:rPr>
              <a:t>ip</a:t>
            </a:r>
            <a:r>
              <a:rPr lang="en-US" altLang="en-US" sz="2000" b="1" i="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000" b="1" i="0" dirty="0">
                <a:sym typeface="Symbol" panose="05050102010706020507" pitchFamily="18" charset="2"/>
              </a:rPr>
              <a:t>    switch ( op 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altLang="en-US" sz="2000" b="1" i="0" dirty="0">
                <a:sym typeface="Symbol" panose="05050102010706020507" pitchFamily="18" charset="2"/>
              </a:rPr>
              <a:t>        case ADD: … </a:t>
            </a:r>
            <a:r>
              <a:rPr lang="en-US" alt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perform addition</a:t>
            </a:r>
            <a:r>
              <a:rPr lang="en-US" altLang="en-US" sz="2000" b="1" i="0" dirty="0">
                <a:sym typeface="Symbol" panose="05050102010706020507" pitchFamily="18" charset="2"/>
              </a:rPr>
              <a:t>; break;</a:t>
            </a:r>
          </a:p>
          <a:p>
            <a:pPr lvl="1" indent="0" eaLnBrk="1" hangingPunct="1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000" b="1" i="0" dirty="0">
                <a:sym typeface="Symbol" panose="05050102010706020507" pitchFamily="18" charset="2"/>
              </a:rPr>
              <a:t>   case SUB: … </a:t>
            </a:r>
            <a:r>
              <a:rPr lang="en-US" alt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perform subtraction</a:t>
            </a:r>
            <a:r>
              <a:rPr lang="en-US" altLang="en-US" sz="2000" b="1" i="0" dirty="0">
                <a:sym typeface="Symbol" panose="05050102010706020507" pitchFamily="18" charset="2"/>
              </a:rPr>
              <a:t>; break;</a:t>
            </a:r>
          </a:p>
          <a:p>
            <a:pPr lvl="1" indent="0" eaLnBrk="1" hangingPunct="1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000" b="1" i="0" dirty="0">
                <a:sym typeface="Symbol" panose="05050102010706020507" pitchFamily="18" charset="2"/>
              </a:rPr>
              <a:t>    …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000" b="1" i="0" dirty="0">
                <a:sym typeface="Symbol" panose="05050102010706020507" pitchFamily="18" charset="2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000" b="1" i="0" dirty="0"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36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Digression: switch statements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9842" y="1325246"/>
            <a:ext cx="2159078" cy="572134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9842" y="1897380"/>
            <a:ext cx="2833448" cy="429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switch ( </a:t>
            </a:r>
            <a:r>
              <a:rPr lang="en-US" sz="2400" i="1" dirty="0"/>
              <a:t>e</a:t>
            </a:r>
            <a:r>
              <a:rPr lang="en-US" sz="2400" dirty="0"/>
              <a:t> ) {</a:t>
            </a:r>
          </a:p>
          <a:p>
            <a:pPr marL="0" indent="0">
              <a:buNone/>
            </a:pPr>
            <a:r>
              <a:rPr lang="en-US" sz="2400" dirty="0"/>
              <a:t>    case 12: A;</a:t>
            </a:r>
          </a:p>
          <a:p>
            <a:pPr marL="0" indent="0">
              <a:buNone/>
            </a:pPr>
            <a:r>
              <a:rPr lang="en-US" sz="2400" dirty="0"/>
              <a:t>    case 13: B;</a:t>
            </a:r>
          </a:p>
          <a:p>
            <a:pPr marL="0" indent="0">
              <a:buNone/>
            </a:pPr>
            <a:r>
              <a:rPr lang="en-US" sz="2400" dirty="0"/>
              <a:t>    ...</a:t>
            </a:r>
          </a:p>
          <a:p>
            <a:pPr marL="0" indent="0">
              <a:buNone/>
            </a:pPr>
            <a:r>
              <a:rPr lang="en-US" sz="2400" dirty="0"/>
              <a:t>    case 26: W;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27959" y="1325246"/>
            <a:ext cx="2824401" cy="572134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code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720590" y="1897380"/>
            <a:ext cx="2899292" cy="4292283"/>
          </a:xfrm>
        </p:spPr>
        <p:txBody>
          <a:bodyPr r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t1 = evaluate(</a:t>
            </a:r>
            <a:r>
              <a:rPr lang="en-US" sz="2400" i="1" dirty="0"/>
              <a:t>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t1 = t1 – 12</a:t>
            </a:r>
          </a:p>
          <a:p>
            <a:pPr marL="0" indent="0">
              <a:buNone/>
            </a:pPr>
            <a:r>
              <a:rPr lang="en-US" sz="2400" dirty="0"/>
              <a:t>t2 = (t1 &lt; 0 || t1 &gt; 14) </a:t>
            </a:r>
          </a:p>
          <a:p>
            <a:pPr marL="0" indent="0">
              <a:buNone/>
            </a:pPr>
            <a:r>
              <a:rPr lang="en-US" sz="2400" dirty="0"/>
              <a:t>if  t2 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dirty="0" err="1"/>
              <a:t>L</a:t>
            </a:r>
            <a:r>
              <a:rPr lang="en-US" sz="2400" baseline="-25000" dirty="0" err="1"/>
              <a:t>default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/>
              <a:t>t3 = &amp;</a:t>
            </a:r>
            <a:r>
              <a:rPr lang="en-US" sz="2400" dirty="0" err="1"/>
              <a:t>JmpTbl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t1 = t1 * 8 </a:t>
            </a:r>
            <a:r>
              <a:rPr lang="en-US" sz="2000" dirty="0">
                <a:solidFill>
                  <a:schemeClr val="accent3"/>
                </a:solidFill>
              </a:rPr>
              <a:t>/* 64-bit */</a:t>
            </a:r>
          </a:p>
          <a:p>
            <a:pPr marL="0" indent="0">
              <a:buNone/>
            </a:pPr>
            <a:r>
              <a:rPr lang="en-US" sz="2400" dirty="0"/>
              <a:t>t3 = t3 + t1</a:t>
            </a:r>
          </a:p>
          <a:p>
            <a:pPr marL="0" indent="0">
              <a:buNone/>
            </a:pPr>
            <a:r>
              <a:rPr lang="en-US" sz="2400" dirty="0" err="1"/>
              <a:t>jmp</a:t>
            </a:r>
            <a:r>
              <a:rPr lang="en-US" sz="2400" dirty="0"/>
              <a:t> *t3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65428"/>
              </p:ext>
            </p:extLst>
          </p:nvPr>
        </p:nvGraphicFramePr>
        <p:xfrm>
          <a:off x="3067050" y="4131311"/>
          <a:ext cx="1219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r>
                        <a:rPr lang="en-US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r>
                        <a:rPr lang="en-US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r>
                        <a:rPr lang="en-US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...</a:t>
                      </a:r>
                    </a:p>
                  </a:txBody>
                  <a:tcPr vert="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r>
                        <a:rPr lang="en-US" dirty="0"/>
                        <a:t>(W)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86015" y="3669646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JmpTbl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4909"/>
              </p:ext>
            </p:extLst>
          </p:nvPr>
        </p:nvGraphicFramePr>
        <p:xfrm>
          <a:off x="2622374" y="4131311"/>
          <a:ext cx="38921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vert="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581912" y="2313432"/>
            <a:ext cx="400050" cy="489175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40134" y="2315689"/>
            <a:ext cx="400050" cy="489175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943100" y="2148533"/>
            <a:ext cx="3931920" cy="308917"/>
          </a:xfrm>
          <a:custGeom>
            <a:avLst/>
            <a:gdLst>
              <a:gd name="connsiteX0" fmla="*/ 0 w 3931920"/>
              <a:gd name="connsiteY0" fmla="*/ 263197 h 308917"/>
              <a:gd name="connsiteX1" fmla="*/ 1623060 w 3931920"/>
              <a:gd name="connsiteY1" fmla="*/ 307 h 308917"/>
              <a:gd name="connsiteX2" fmla="*/ 3931920 w 3931920"/>
              <a:gd name="connsiteY2" fmla="*/ 308917 h 30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1920" h="308917">
                <a:moveTo>
                  <a:pt x="0" y="263197"/>
                </a:moveTo>
                <a:cubicBezTo>
                  <a:pt x="483870" y="127942"/>
                  <a:pt x="967740" y="-7313"/>
                  <a:pt x="1623060" y="307"/>
                </a:cubicBezTo>
                <a:cubicBezTo>
                  <a:pt x="2278380" y="7927"/>
                  <a:pt x="3105150" y="158422"/>
                  <a:pt x="3931920" y="30891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575660" y="3655890"/>
            <a:ext cx="400050" cy="489175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6600" y="2773250"/>
            <a:ext cx="400050" cy="489175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920240" y="3131820"/>
            <a:ext cx="5177790" cy="594360"/>
          </a:xfrm>
          <a:custGeom>
            <a:avLst/>
            <a:gdLst>
              <a:gd name="connsiteX0" fmla="*/ 0 w 5177790"/>
              <a:gd name="connsiteY0" fmla="*/ 594360 h 594360"/>
              <a:gd name="connsiteX1" fmla="*/ 1691640 w 5177790"/>
              <a:gd name="connsiteY1" fmla="*/ 148590 h 594360"/>
              <a:gd name="connsiteX2" fmla="*/ 4549140 w 5177790"/>
              <a:gd name="connsiteY2" fmla="*/ 148590 h 594360"/>
              <a:gd name="connsiteX3" fmla="*/ 5177790 w 5177790"/>
              <a:gd name="connsiteY3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7790" h="594360">
                <a:moveTo>
                  <a:pt x="0" y="594360"/>
                </a:moveTo>
                <a:cubicBezTo>
                  <a:pt x="466725" y="408622"/>
                  <a:pt x="933450" y="222885"/>
                  <a:pt x="1691640" y="148590"/>
                </a:cubicBezTo>
                <a:cubicBezTo>
                  <a:pt x="2449830" y="74295"/>
                  <a:pt x="3968115" y="173355"/>
                  <a:pt x="4549140" y="148590"/>
                </a:cubicBezTo>
                <a:cubicBezTo>
                  <a:pt x="5130165" y="123825"/>
                  <a:pt x="5153977" y="61912"/>
                  <a:pt x="5177790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0892" y="2268790"/>
            <a:ext cx="1373095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normalize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offsets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494476" y="2285366"/>
            <a:ext cx="744786" cy="251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88103" y="2895608"/>
            <a:ext cx="578005" cy="533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8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uiExpand="1" build="p"/>
      <p:bldP spid="12" grpId="0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60870" y="5571883"/>
            <a:ext cx="182880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0590" y="2399215"/>
            <a:ext cx="398907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0590" y="3303904"/>
            <a:ext cx="398907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20590" y="4208593"/>
            <a:ext cx="398907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0590" y="5111563"/>
            <a:ext cx="398907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Digression: switch statements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9842" y="1325246"/>
            <a:ext cx="2159078" cy="572134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9842" y="1897380"/>
            <a:ext cx="2833448" cy="429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switch ( </a:t>
            </a:r>
            <a:r>
              <a:rPr lang="en-US" sz="2400" i="1" dirty="0"/>
              <a:t>e</a:t>
            </a:r>
            <a:r>
              <a:rPr lang="en-US" sz="2400" dirty="0"/>
              <a:t> ) {</a:t>
            </a:r>
          </a:p>
          <a:p>
            <a:pPr marL="0" indent="0">
              <a:buNone/>
            </a:pPr>
            <a:r>
              <a:rPr lang="en-US" sz="2400" dirty="0"/>
              <a:t>    case 12: A;</a:t>
            </a:r>
          </a:p>
          <a:p>
            <a:pPr marL="0" indent="0">
              <a:buNone/>
            </a:pPr>
            <a:r>
              <a:rPr lang="en-US" sz="2400" dirty="0"/>
              <a:t>    case 13: B;</a:t>
            </a:r>
          </a:p>
          <a:p>
            <a:pPr marL="0" indent="0">
              <a:buNone/>
            </a:pPr>
            <a:r>
              <a:rPr lang="en-US" sz="2400" dirty="0"/>
              <a:t>    ...</a:t>
            </a:r>
          </a:p>
          <a:p>
            <a:pPr marL="0" indent="0">
              <a:buNone/>
            </a:pPr>
            <a:r>
              <a:rPr lang="en-US" sz="2400" dirty="0"/>
              <a:t>    case 26: W;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27959" y="1325246"/>
            <a:ext cx="2824401" cy="572134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code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720590" y="1897380"/>
            <a:ext cx="2899292" cy="4292283"/>
          </a:xfrm>
        </p:spPr>
        <p:txBody>
          <a:bodyPr r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t1 = evaluate(</a:t>
            </a:r>
            <a:r>
              <a:rPr lang="en-US" sz="2400" i="1" dirty="0"/>
              <a:t>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t1 = t1 – 12</a:t>
            </a:r>
          </a:p>
          <a:p>
            <a:pPr marL="0" indent="0">
              <a:buNone/>
            </a:pPr>
            <a:r>
              <a:rPr lang="en-US" sz="2400" dirty="0"/>
              <a:t>t2 = (t1 &lt; 0 || t1 &gt; 14) </a:t>
            </a:r>
          </a:p>
          <a:p>
            <a:pPr marL="0" indent="0">
              <a:buNone/>
            </a:pPr>
            <a:r>
              <a:rPr lang="en-US" sz="2400" dirty="0"/>
              <a:t>if  t2 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dirty="0" err="1"/>
              <a:t>L</a:t>
            </a:r>
            <a:r>
              <a:rPr lang="en-US" sz="2400" baseline="-25000" dirty="0" err="1"/>
              <a:t>default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/>
              <a:t>t3 = &amp;</a:t>
            </a:r>
            <a:r>
              <a:rPr lang="en-US" sz="2400" dirty="0" err="1"/>
              <a:t>JmpTbl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t1 = t1 * 8 </a:t>
            </a:r>
            <a:r>
              <a:rPr lang="en-US" sz="2000" dirty="0">
                <a:solidFill>
                  <a:schemeClr val="accent3"/>
                </a:solidFill>
              </a:rPr>
              <a:t>/* 64-bit */</a:t>
            </a:r>
          </a:p>
          <a:p>
            <a:pPr marL="0" indent="0">
              <a:buNone/>
            </a:pPr>
            <a:r>
              <a:rPr lang="en-US" sz="2400" dirty="0"/>
              <a:t>t3 = t3 + t1</a:t>
            </a:r>
          </a:p>
          <a:p>
            <a:pPr marL="0" indent="0">
              <a:buNone/>
            </a:pPr>
            <a:r>
              <a:rPr lang="en-US" sz="2400" dirty="0" err="1"/>
              <a:t>jmp</a:t>
            </a:r>
            <a:r>
              <a:rPr lang="en-US" sz="2400" dirty="0"/>
              <a:t> *t3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67050" y="4131311"/>
          <a:ext cx="1219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r>
                        <a:rPr lang="en-US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r>
                        <a:rPr lang="en-US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r>
                        <a:rPr lang="en-US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...</a:t>
                      </a:r>
                    </a:p>
                  </a:txBody>
                  <a:tcPr vert="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r>
                        <a:rPr lang="en-US" dirty="0"/>
                        <a:t>(W)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86015" y="3669646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JmpTbl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622374" y="4131311"/>
          <a:ext cx="38921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vert="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 txBox="1">
            <a:spLocks/>
          </p:cNvSpPr>
          <p:nvPr/>
        </p:nvSpPr>
        <p:spPr>
          <a:xfrm>
            <a:off x="7517608" y="1325246"/>
            <a:ext cx="1192052" cy="5721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7619882" y="1897380"/>
            <a:ext cx="895468" cy="4292283"/>
          </a:xfrm>
          <a:prstGeom prst="rect">
            <a:avLst/>
          </a:prstGeom>
        </p:spPr>
        <p:txBody>
          <a:bodyPr vert="horz" lIns="18288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1-3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6-10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0707" y="5571883"/>
            <a:ext cx="304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TOTAL: 12-20 cycles</a:t>
            </a:r>
          </a:p>
        </p:txBody>
      </p:sp>
    </p:spTree>
    <p:extLst>
      <p:ext uri="{BB962C8B-B14F-4D97-AF65-F5344CB8AC3E}">
        <p14:creationId xmlns:p14="http://schemas.microsoft.com/office/powerpoint/2010/main" val="12813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Overview</a:t>
            </a:r>
            <a:endParaRPr lang="en-US" sz="4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switch-based dispatch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bIns="0">
            <a:normAutofit/>
          </a:bodyPr>
          <a:lstStyle/>
          <a:p>
            <a:r>
              <a:rPr lang="en-US" dirty="0"/>
              <a:t>switch statements are expensive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incur a cost of </a:t>
            </a:r>
            <a:r>
              <a:rPr lang="en-US" dirty="0">
                <a:sym typeface="Symbol" panose="05050102010706020507" pitchFamily="18" charset="2"/>
              </a:rPr>
              <a:t>12‒20 cycles</a:t>
            </a:r>
          </a:p>
          <a:p>
            <a:r>
              <a:rPr lang="en-US" dirty="0">
                <a:sym typeface="Symbol" panose="05050102010706020507" pitchFamily="18" charset="2"/>
              </a:rPr>
              <a:t>switch-based dispatch instructions incur significant cost:</a:t>
            </a:r>
            <a:r>
              <a:rPr lang="en-US" dirty="0">
                <a:solidFill>
                  <a:srgbClr val="00B0F0"/>
                </a:solidFill>
                <a:sym typeface="Symbol" panose="05050102010706020507" pitchFamily="18" charset="2"/>
              </a:rPr>
              <a:t>*</a:t>
            </a:r>
          </a:p>
          <a:p>
            <a:pPr lvl="1"/>
            <a:r>
              <a:rPr lang="en-US" dirty="0"/>
              <a:t>on a set of benchmark programs, they accounted for &lt; 15% of all executed instructions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but accounted for </a:t>
            </a:r>
            <a:r>
              <a:rPr lang="en-US" dirty="0">
                <a:sym typeface="Symbol" panose="05050102010706020507" pitchFamily="18" charset="2"/>
              </a:rPr>
              <a:t>&gt; 50% of the execution time</a:t>
            </a:r>
          </a:p>
          <a:p>
            <a:pPr>
              <a:buClr>
                <a:srgbClr val="00B0F0"/>
              </a:buClr>
              <a:buFont typeface="Calibri" panose="020F0502020204030204" pitchFamily="34" charset="0"/>
              <a:buChar char="*"/>
            </a:pPr>
            <a:r>
              <a:rPr lang="en-US" sz="1800" dirty="0">
                <a:sym typeface="Symbol" panose="05050102010706020507" pitchFamily="18" charset="2"/>
              </a:rPr>
              <a:t>M. Anton </a:t>
            </a:r>
            <a:r>
              <a:rPr lang="en-US" sz="1800" dirty="0" err="1">
                <a:sym typeface="Symbol" panose="05050102010706020507" pitchFamily="18" charset="2"/>
              </a:rPr>
              <a:t>Ertl</a:t>
            </a:r>
            <a:r>
              <a:rPr lang="en-US" sz="1800" dirty="0">
                <a:sym typeface="Symbol" panose="05050102010706020507" pitchFamily="18" charset="2"/>
              </a:rPr>
              <a:t> an David Gregg. The structure and performance of efficient interpreters</a:t>
            </a:r>
            <a:r>
              <a:rPr lang="en-US" sz="1800" i="1" dirty="0">
                <a:sym typeface="Symbol" panose="05050102010706020507" pitchFamily="18" charset="2"/>
              </a:rPr>
              <a:t>.  The Journal of Instruction-Level Parallelism</a:t>
            </a:r>
            <a:r>
              <a:rPr lang="en-US" sz="1800" dirty="0">
                <a:sym typeface="Symbol" panose="05050102010706020507" pitchFamily="18" charset="2"/>
              </a:rPr>
              <a:t>, Nov. 2003.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0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36" y="1417320"/>
            <a:ext cx="8305800" cy="48355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Indexing through a jump table (as with byte code) is expensive.</a:t>
            </a:r>
          </a:p>
          <a:p>
            <a:pPr eaLnBrk="1" hangingPunct="1"/>
            <a:r>
              <a:rPr lang="en-US" altLang="en-US" sz="2600" i="1" u="sng" dirty="0"/>
              <a:t>Idea</a:t>
            </a:r>
            <a:r>
              <a:rPr lang="en-US" altLang="en-US" sz="2600" dirty="0"/>
              <a:t>: Use the address of the code for an operation as the opcode for that operation.</a:t>
            </a:r>
          </a:p>
          <a:p>
            <a:pPr lvl="1" eaLnBrk="1" hangingPunct="1">
              <a:buFont typeface="Calibri" panose="020F0502020204030204" pitchFamily="34" charset="0"/>
              <a:buChar char="‒"/>
            </a:pPr>
            <a:r>
              <a:rPr lang="en-US" altLang="en-US" sz="2200" i="1" dirty="0"/>
              <a:t>The opcode may no longer fit in a byte.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700" b="1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700" b="1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700" b="1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700" b="1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700" b="1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700" b="1" dirty="0"/>
          </a:p>
          <a:p>
            <a:pPr lvl="1" eaLnBrk="1" hangingPunct="1">
              <a:buFont typeface="Calibri" panose="020F0502020204030204" pitchFamily="34" charset="0"/>
              <a:buChar char="‒"/>
            </a:pPr>
            <a:r>
              <a:rPr lang="en-US" altLang="en-US" sz="2200" dirty="0">
                <a:cs typeface="Courier New" panose="02070309020205020404" pitchFamily="49" charset="0"/>
              </a:rPr>
              <a:t>More efficient, but the interpreted code is less portable.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cs typeface="Courier New" panose="02070309020205020404" pitchFamily="49" charset="0"/>
              </a:rPr>
              <a:t>[James R. Bell. Threaded Code. </a:t>
            </a:r>
            <a:r>
              <a:rPr lang="en-US" altLang="en-US" sz="1600" i="1" dirty="0">
                <a:cs typeface="Courier New" panose="02070309020205020404" pitchFamily="49" charset="0"/>
              </a:rPr>
              <a:t>Communications of the ACM</a:t>
            </a:r>
            <a:r>
              <a:rPr lang="en-US" altLang="en-US" sz="1600" dirty="0">
                <a:cs typeface="Courier New" panose="02070309020205020404" pitchFamily="49" charset="0"/>
              </a:rPr>
              <a:t>, vol. 16 no. 6, June 1973, pp. 370–372]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960120" y="3566160"/>
            <a:ext cx="7552944" cy="142000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i="0" dirty="0"/>
              <a:t>while ( TRUE 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i="0" dirty="0"/>
              <a:t>  </a:t>
            </a:r>
            <a:r>
              <a:rPr lang="en-US" altLang="en-US" sz="2000" b="1" i="0" dirty="0" err="1"/>
              <a:t>addr</a:t>
            </a:r>
            <a:r>
              <a:rPr lang="en-US" altLang="en-US" sz="2000" b="1" i="0" dirty="0"/>
              <a:t> op = *</a:t>
            </a:r>
            <a:r>
              <a:rPr lang="en-US" altLang="en-US" sz="2000" b="1" i="0" dirty="0" err="1"/>
              <a:t>ip</a:t>
            </a:r>
            <a:r>
              <a:rPr lang="en-US" altLang="en-US" sz="2000" b="1" i="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i="0" dirty="0"/>
              <a:t>  </a:t>
            </a:r>
            <a:r>
              <a:rPr lang="en-US" altLang="en-US" sz="2000" b="1" i="0" dirty="0" err="1"/>
              <a:t>goto</a:t>
            </a:r>
            <a:r>
              <a:rPr lang="en-US" altLang="en-US" sz="2000" b="1" i="0" dirty="0"/>
              <a:t> *op; /* jump to code for the operation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i="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3B17A1E9-A89B-4E12-8CAA-84B861E4C6AE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Direct Threaded Code</a:t>
            </a:r>
          </a:p>
        </p:txBody>
      </p:sp>
    </p:spTree>
    <p:extLst>
      <p:ext uri="{BB962C8B-B14F-4D97-AF65-F5344CB8AC3E}">
        <p14:creationId xmlns:p14="http://schemas.microsoft.com/office/powerpoint/2010/main" val="420634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13FD481E-96FB-4182-8ABB-54E99B72C51E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22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Byte Code vs. Threaded Code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0936" y="1417320"/>
            <a:ext cx="8229600" cy="106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i="1" u="sng" dirty="0"/>
              <a:t>Control flow behavior</a:t>
            </a:r>
            <a:r>
              <a:rPr lang="en-US" altLang="en-US" sz="2600" dirty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[based on: </a:t>
            </a:r>
            <a:r>
              <a:rPr lang="en-US" altLang="en-US" sz="1800" dirty="0">
                <a:cs typeface="Courier New" panose="02070309020205020404" pitchFamily="49" charset="0"/>
              </a:rPr>
              <a:t>James R. Bell. Threaded Code. </a:t>
            </a:r>
            <a:r>
              <a:rPr lang="en-US" altLang="en-US" sz="1800" i="1" dirty="0">
                <a:cs typeface="Courier New" panose="02070309020205020404" pitchFamily="49" charset="0"/>
              </a:rPr>
              <a:t>Communications of the ACM</a:t>
            </a:r>
            <a:r>
              <a:rPr lang="en-US" altLang="en-US" sz="1800" dirty="0">
                <a:cs typeface="Courier New" panose="02070309020205020404" pitchFamily="49" charset="0"/>
              </a:rPr>
              <a:t>, vol. 16 no. 6, June 1973, pp. 370</a:t>
            </a:r>
            <a:r>
              <a:rPr lang="en-US" altLang="en-US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–</a:t>
            </a:r>
            <a:r>
              <a:rPr lang="en-US" altLang="en-US" sz="1800" dirty="0">
                <a:cs typeface="Courier New" panose="02070309020205020404" pitchFamily="49" charset="0"/>
              </a:rPr>
              <a:t>372]</a:t>
            </a:r>
          </a:p>
        </p:txBody>
      </p:sp>
      <p:sp>
        <p:nvSpPr>
          <p:cNvPr id="1434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630936" y="2672080"/>
            <a:ext cx="4038600" cy="3352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i="1" u="sng" dirty="0"/>
              <a:t>byte code</a:t>
            </a:r>
            <a:r>
              <a:rPr lang="en-US" altLang="en-US" sz="2100" dirty="0"/>
              <a:t>:</a:t>
            </a:r>
          </a:p>
        </p:txBody>
      </p:sp>
      <p:sp>
        <p:nvSpPr>
          <p:cNvPr id="14343" name="Rectangle 5"/>
          <p:cNvSpPr>
            <a:spLocks noGrp="1" noChangeArrowheads="1"/>
          </p:cNvSpPr>
          <p:nvPr>
            <p:ph sz="quarter" idx="3"/>
          </p:nvPr>
        </p:nvSpPr>
        <p:spPr>
          <a:xfrm>
            <a:off x="4821936" y="2667318"/>
            <a:ext cx="4038600" cy="3581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i="1" u="sng" dirty="0"/>
              <a:t>threaded code</a:t>
            </a:r>
            <a:r>
              <a:rPr lang="en-US" altLang="en-US" sz="2100" dirty="0"/>
              <a:t>:</a:t>
            </a:r>
          </a:p>
        </p:txBody>
      </p:sp>
      <p:pic>
        <p:nvPicPr>
          <p:cNvPr id="14344" name="Picture 7" descr="interp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6" y="3416618"/>
            <a:ext cx="37020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8" descr="interp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06738"/>
            <a:ext cx="3729038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77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A90CFD1E-9275-4A17-8C77-2E50184EEAA4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23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graphicFrame>
        <p:nvGraphicFramePr>
          <p:cNvPr id="120675" name="Group 86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20150647"/>
              </p:ext>
            </p:extLst>
          </p:nvPr>
        </p:nvGraphicFramePr>
        <p:xfrm>
          <a:off x="456098" y="2221230"/>
          <a:ext cx="269748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address</a:t>
                      </a:r>
                      <a:endParaRPr kumimoji="0" lang="en-US" sz="2000" b="1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>
                          <a:ln>
                            <a:noFill/>
                          </a:ln>
                          <a:effectLst/>
                        </a:rPr>
                        <a:t>operation</a:t>
                      </a:r>
                      <a:endParaRPr kumimoji="0" lang="en-US" sz="2000" b="1" i="1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add: …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sub: …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mul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…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div: …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0665" name="Group 85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49859809"/>
              </p:ext>
            </p:extLst>
          </p:nvPr>
        </p:nvGraphicFramePr>
        <p:xfrm>
          <a:off x="5341795" y="636569"/>
          <a:ext cx="3476450" cy="27656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byte code</a:t>
                      </a:r>
                      <a:endParaRPr kumimoji="0" lang="en-US" sz="1800" b="1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 Table</a:t>
                      </a:r>
                      <a:endParaRPr kumimoji="0" lang="en-US" sz="1800" b="1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>
                          <a:ln>
                            <a:noFill/>
                          </a:ln>
                          <a:effectLst/>
                        </a:rPr>
                        <a:t>index</a:t>
                      </a:r>
                      <a:endParaRPr kumimoji="0" lang="en-US" sz="1800" b="0" i="1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contents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D0308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17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D0308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0616" name="Group 80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4445020"/>
              </p:ext>
            </p:extLst>
          </p:nvPr>
        </p:nvGraphicFramePr>
        <p:xfrm>
          <a:off x="6217920" y="3707590"/>
          <a:ext cx="1874520" cy="25237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7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direct  threaded</a:t>
                      </a:r>
                      <a:endParaRPr kumimoji="0" lang="en-US" sz="1800" b="1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76" name="Rectangle 735"/>
          <p:cNvSpPr>
            <a:spLocks noChangeArrowheads="1"/>
          </p:cNvSpPr>
          <p:nvPr/>
        </p:nvSpPr>
        <p:spPr bwMode="auto">
          <a:xfrm>
            <a:off x="533400" y="3810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77" name="Rectangle 737"/>
          <p:cNvSpPr>
            <a:spLocks noChangeArrowheads="1"/>
          </p:cNvSpPr>
          <p:nvPr/>
        </p:nvSpPr>
        <p:spPr bwMode="auto">
          <a:xfrm>
            <a:off x="5375909" y="658016"/>
            <a:ext cx="3397583" cy="2744197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78" name="Rectangle 738"/>
          <p:cNvSpPr>
            <a:spLocks noChangeArrowheads="1"/>
          </p:cNvSpPr>
          <p:nvPr/>
        </p:nvSpPr>
        <p:spPr bwMode="auto">
          <a:xfrm>
            <a:off x="6126480" y="3707590"/>
            <a:ext cx="1965960" cy="2523744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6098" y="1821120"/>
            <a:ext cx="2270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Interpreter memory</a:t>
            </a:r>
          </a:p>
        </p:txBody>
      </p:sp>
      <p:graphicFrame>
        <p:nvGraphicFramePr>
          <p:cNvPr id="11" name="Group 86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6105615"/>
              </p:ext>
            </p:extLst>
          </p:nvPr>
        </p:nvGraphicFramePr>
        <p:xfrm>
          <a:off x="3926071" y="2221230"/>
          <a:ext cx="768951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mul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mul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98636" y="1828710"/>
            <a:ext cx="1498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Program 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2280" y="1257300"/>
            <a:ext cx="1874520" cy="1897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109192"/>
              </p:ext>
            </p:extLst>
          </p:nvPr>
        </p:nvGraphicFramePr>
        <p:xfrm>
          <a:off x="628650" y="2376170"/>
          <a:ext cx="22631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Interpreter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memory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</a:t>
                      </a:r>
                      <a:endParaRPr lang="en-US" dirty="0"/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r>
                        <a:rPr lang="en-US" baseline="0" dirty="0"/>
                        <a:t> 000</a:t>
                      </a:r>
                      <a:endParaRPr lang="en-US" dirty="0"/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4C7-0D03-44F4-B76B-C9D24060D110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2807"/>
              </p:ext>
            </p:extLst>
          </p:nvPr>
        </p:nvGraphicFramePr>
        <p:xfrm>
          <a:off x="3337560" y="2358007"/>
          <a:ext cx="20688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37560" y="1988675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byte-code op table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19292"/>
              </p:ext>
            </p:extLst>
          </p:nvPr>
        </p:nvGraphicFramePr>
        <p:xfrm>
          <a:off x="5852160" y="2376170"/>
          <a:ext cx="90297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mul</a:t>
                      </a:r>
                      <a:endParaRPr lang="en-US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sub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store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return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624436" y="1680899"/>
            <a:ext cx="1130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program </a:t>
            </a:r>
          </a:p>
          <a:p>
            <a:pPr algn="ctr"/>
            <a:r>
              <a:rPr lang="en-US" sz="2000" dirty="0"/>
              <a:t>ops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86650" y="1810041"/>
            <a:ext cx="12089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byte code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6600" dirty="0"/>
              <a:t>?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982854" y="2903220"/>
            <a:ext cx="326166" cy="71869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28650" y="2376170"/>
          <a:ext cx="22631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Interpreter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memory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</a:t>
                      </a:r>
                      <a:endParaRPr lang="en-US" dirty="0"/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r>
                        <a:rPr lang="en-US" baseline="0" dirty="0"/>
                        <a:t> 000</a:t>
                      </a:r>
                      <a:endParaRPr lang="en-US" dirty="0"/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4C7-0D03-44F4-B76B-C9D24060D110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37560" y="2358007"/>
          <a:ext cx="20688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37560" y="1988675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byte-code op table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79687"/>
              </p:ext>
            </p:extLst>
          </p:nvPr>
        </p:nvGraphicFramePr>
        <p:xfrm>
          <a:off x="6069330" y="2376170"/>
          <a:ext cx="685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699184" y="1957897"/>
            <a:ext cx="1208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byte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53875" y="1942144"/>
            <a:ext cx="149970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program ops</a:t>
            </a:r>
          </a:p>
          <a:p>
            <a:pPr algn="ctr"/>
            <a:endParaRPr lang="en-US" sz="2000" dirty="0"/>
          </a:p>
          <a:p>
            <a:pPr algn="ctr"/>
            <a:r>
              <a:rPr lang="en-US" sz="6600" dirty="0"/>
              <a:t>?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982854" y="2903220"/>
            <a:ext cx="326166" cy="71869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28650" y="2376170"/>
          <a:ext cx="22631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Interpreter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memory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</a:t>
                      </a:r>
                      <a:endParaRPr lang="en-US" dirty="0"/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r>
                        <a:rPr lang="en-US" baseline="0" dirty="0"/>
                        <a:t> 000</a:t>
                      </a:r>
                      <a:endParaRPr lang="en-US" dirty="0"/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4C7-0D03-44F4-B76B-C9D24060D110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68258"/>
              </p:ext>
            </p:extLst>
          </p:nvPr>
        </p:nvGraphicFramePr>
        <p:xfrm>
          <a:off x="3920490" y="2543426"/>
          <a:ext cx="90297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mul</a:t>
                      </a:r>
                      <a:endParaRPr lang="en-US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sub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store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return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70242" y="1848155"/>
            <a:ext cx="180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program ops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95414" y="1848155"/>
            <a:ext cx="2402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direct threaded code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6600" dirty="0"/>
              <a:t>?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391897" y="2955419"/>
            <a:ext cx="326166" cy="71869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28650" y="2376170"/>
          <a:ext cx="22631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Interpreter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memory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</a:t>
                      </a:r>
                      <a:endParaRPr lang="en-US" dirty="0"/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r>
                        <a:rPr lang="en-US" baseline="0" dirty="0"/>
                        <a:t> 000</a:t>
                      </a:r>
                      <a:endParaRPr lang="en-US" dirty="0"/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60 000</a:t>
                      </a:r>
                    </a:p>
                  </a:txBody>
                  <a:tcPr marL="2743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4C7-0D03-44F4-B76B-C9D24060D110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22916"/>
              </p:ext>
            </p:extLst>
          </p:nvPr>
        </p:nvGraphicFramePr>
        <p:xfrm>
          <a:off x="3669030" y="2543426"/>
          <a:ext cx="129159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20 000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10 000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40 000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20 000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10 000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10 000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40 000</a:t>
                      </a:r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19479" y="1848155"/>
            <a:ext cx="263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direct-threaded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3742" y="1848155"/>
            <a:ext cx="15259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program ops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6600" dirty="0"/>
              <a:t>?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391897" y="2955419"/>
            <a:ext cx="326166" cy="71869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1235075"/>
            <a:ext cx="7772400" cy="4533900"/>
          </a:xfrm>
        </p:spPr>
        <p:txBody>
          <a:bodyPr rtlCol="0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i="1" dirty="0"/>
              <a:t>Operands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5D8DD9-7F07-4E96-8999-A7E2999E5E0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84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6488DA89-CAF0-4AC7-95AF-61F3FC9FA946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29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 dirty="0"/>
              <a:t>Handling Operands 1: Stack Machines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Used by Pascal interpreters (’70s and ’80s); resurrected in the Java Virtual Machine.</a:t>
            </a:r>
          </a:p>
          <a:p>
            <a:pPr eaLnBrk="1" hangingPunct="1"/>
            <a:r>
              <a:rPr lang="en-US" altLang="en-US" sz="2600" i="1" u="sng" dirty="0"/>
              <a:t>Basic idea</a:t>
            </a:r>
            <a:r>
              <a:rPr lang="en-US" altLang="en-US" sz="2600" dirty="0"/>
              <a:t>:</a:t>
            </a:r>
          </a:p>
          <a:p>
            <a:pPr lvl="1" eaLnBrk="1" hangingPunct="1"/>
            <a:r>
              <a:rPr lang="en-US" altLang="en-US" sz="2200" dirty="0"/>
              <a:t>operands and results are maintained on a stack;</a:t>
            </a:r>
          </a:p>
          <a:p>
            <a:pPr lvl="1" eaLnBrk="1" hangingPunct="1"/>
            <a:r>
              <a:rPr lang="en-US" altLang="en-US" sz="2200" dirty="0"/>
              <a:t>operations pop operands off this stack, push the result back on the stack.</a:t>
            </a:r>
          </a:p>
          <a:p>
            <a:pPr eaLnBrk="1" hangingPunct="1"/>
            <a:r>
              <a:rPr lang="en-US" altLang="en-US" sz="2600" i="1" u="sng" dirty="0"/>
              <a:t>Advantages</a:t>
            </a:r>
            <a:r>
              <a:rPr lang="en-US" altLang="en-US" sz="2600" dirty="0"/>
              <a:t>:</a:t>
            </a:r>
          </a:p>
          <a:p>
            <a:pPr lvl="1" eaLnBrk="1" hangingPunct="1"/>
            <a:r>
              <a:rPr lang="en-US" altLang="en-US" sz="2200" dirty="0"/>
              <a:t>simplicity</a:t>
            </a:r>
          </a:p>
          <a:p>
            <a:pPr lvl="1" eaLnBrk="1" hangingPunct="1"/>
            <a:r>
              <a:rPr lang="en-US" altLang="en-US" sz="2200" dirty="0"/>
              <a:t>compact code.</a:t>
            </a:r>
          </a:p>
          <a:p>
            <a:pPr eaLnBrk="1" hangingPunct="1"/>
            <a:r>
              <a:rPr lang="en-US" altLang="en-US" sz="2600" i="1" u="sng" dirty="0"/>
              <a:t>Disadvantages</a:t>
            </a:r>
            <a:r>
              <a:rPr lang="en-US" altLang="en-US" sz="2600" dirty="0"/>
              <a:t>:</a:t>
            </a:r>
          </a:p>
          <a:p>
            <a:pPr lvl="1" eaLnBrk="1" hangingPunct="1"/>
            <a:r>
              <a:rPr lang="en-US" altLang="en-US" sz="2200" dirty="0"/>
              <a:t>code optimization (e.g., utilizing hardware registers effectively) not easy.</a:t>
            </a:r>
          </a:p>
        </p:txBody>
      </p:sp>
    </p:spTree>
    <p:extLst>
      <p:ext uri="{BB962C8B-B14F-4D97-AF65-F5344CB8AC3E}">
        <p14:creationId xmlns:p14="http://schemas.microsoft.com/office/powerpoint/2010/main" val="202217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5A0C6FD9-B47B-424F-8C2E-72078275CFB3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Interpreters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8031256" cy="476014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An </a:t>
            </a:r>
            <a:r>
              <a:rPr lang="en-US" altLang="en-US" i="1" u="sng" dirty="0"/>
              <a:t>interpreter</a:t>
            </a:r>
            <a:r>
              <a:rPr lang="en-US" altLang="en-US" dirty="0"/>
              <a:t> is a program that executes another program.</a:t>
            </a:r>
          </a:p>
          <a:p>
            <a:pPr marL="457200" lvl="1" eaLnBrk="1" hangingPunct="1">
              <a:spcAft>
                <a:spcPts val="600"/>
              </a:spcAft>
            </a:pPr>
            <a:r>
              <a:rPr lang="en-US" altLang="en-US" dirty="0"/>
              <a:t>implements a </a:t>
            </a:r>
            <a:r>
              <a:rPr lang="en-US" altLang="en-US" i="1" dirty="0"/>
              <a:t>virtual machine</a:t>
            </a:r>
            <a:r>
              <a:rPr lang="en-US" altLang="en-US" dirty="0"/>
              <a:t>, which may be different from the underlying hardware platform.</a:t>
            </a:r>
          </a:p>
          <a:p>
            <a:pPr marL="457200" lvl="1" eaLnBrk="1" hangingPunct="1">
              <a:spcAft>
                <a:spcPts val="600"/>
              </a:spcAft>
            </a:pPr>
            <a:r>
              <a:rPr lang="en-US" altLang="en-US" dirty="0"/>
              <a:t>The virtual machine is often at a higher level of semantic abstraction than the native hardware.  </a:t>
            </a:r>
          </a:p>
          <a:p>
            <a:pPr marL="685800" lvl="2" eaLnBrk="1" hangingPunct="1">
              <a:spcAft>
                <a:spcPts val="600"/>
              </a:spcAft>
            </a:pPr>
            <a:r>
              <a:rPr lang="en-US" altLang="en-US" dirty="0"/>
              <a:t>“higher level of semantic abstraction” </a:t>
            </a:r>
            <a:r>
              <a:rPr lang="en-US" altLang="en-US" dirty="0">
                <a:sym typeface="Symbol" panose="05050102010706020507" pitchFamily="18" charset="2"/>
              </a:rPr>
              <a:t>  operations are closer to the source language</a:t>
            </a:r>
            <a:endParaRPr lang="en-US" altLang="en-US" dirty="0"/>
          </a:p>
          <a:p>
            <a:pPr marL="685800" lvl="2" eaLnBrk="1" hangingPunct="1"/>
            <a:r>
              <a:rPr lang="en-US" altLang="en-US" dirty="0"/>
              <a:t>This can help portability, but affects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30685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2A949FC9-A351-4C82-A1BA-CFC04F2598F6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30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Stack Machine Code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code for an operation ‘</a:t>
            </a:r>
            <a:r>
              <a:rPr lang="en-US" altLang="en-US" sz="2400" i="1" dirty="0"/>
              <a:t>op</a:t>
            </a:r>
            <a:r>
              <a:rPr lang="en-US" altLang="en-US" sz="2400" dirty="0"/>
              <a:t> 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dirty="0">
                <a:cs typeface="Times New Roman" panose="02020603050405020304" pitchFamily="18" charset="0"/>
              </a:rPr>
              <a:t>’ </a:t>
            </a:r>
            <a:r>
              <a:rPr lang="en-US" altLang="en-US" dirty="0"/>
              <a:t>is: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push </a:t>
            </a:r>
            <a:r>
              <a:rPr lang="en-US" altLang="en-US" sz="2200" dirty="0" err="1">
                <a:latin typeface="Arial" panose="020B0604020202020204" pitchFamily="34" charset="0"/>
              </a:rPr>
              <a:t>x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push x</a:t>
            </a:r>
            <a:r>
              <a:rPr lang="en-US" altLang="en-US" sz="2200" baseline="-25000" dirty="0">
                <a:latin typeface="Arial" panose="020B0604020202020204" pitchFamily="34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u="sng" dirty="0"/>
              <a:t>Example</a:t>
            </a:r>
            <a:r>
              <a:rPr lang="en-US" altLang="en-US" dirty="0"/>
              <a:t>:  JVM code for ‘x = 1 </a:t>
            </a:r>
            <a:r>
              <a:rPr lang="en-US" altLang="en-US" dirty="0">
                <a:sym typeface="Symbol" panose="05050102010706020507" pitchFamily="18" charset="2"/>
              </a:rPr>
              <a:t>–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y*</a:t>
            </a:r>
            <a:r>
              <a:rPr lang="en-US" altLang="en-US" dirty="0"/>
              <a:t>2</a:t>
            </a:r>
            <a:r>
              <a:rPr lang="en-US" altLang="en-US" dirty="0">
                <a:sym typeface="Symbol" panose="05050102010706020507" pitchFamily="18" charset="2"/>
              </a:rPr>
              <a:t>’: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iconst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 1        /* push the integer constant 1 */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iload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 y          /* push the value of the integer variable y */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iconst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 2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imul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sz="2200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/* after this, stack contains: 1, y*2 */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isub</a:t>
            </a:r>
            <a:endParaRPr lang="en-US" altLang="en-US" sz="22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istore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 x        /* pop stack top, store to integer variable x */</a:t>
            </a:r>
          </a:p>
        </p:txBody>
      </p:sp>
    </p:spTree>
    <p:extLst>
      <p:ext uri="{BB962C8B-B14F-4D97-AF65-F5344CB8AC3E}">
        <p14:creationId xmlns:p14="http://schemas.microsoft.com/office/powerpoint/2010/main" val="2491476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5425D32-928A-4F9A-98EB-B50D8CEE885B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31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Stack Machine Code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8103870" cy="476014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600" dirty="0"/>
              <a:t>Essentially just a post-order traversal of the syntax tree: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/>
              <a:t>void </a:t>
            </a:r>
            <a:r>
              <a:rPr lang="en-US" altLang="en-US" sz="2200" b="1" dirty="0" err="1"/>
              <a:t>gencode</a:t>
            </a:r>
            <a:r>
              <a:rPr lang="en-US" altLang="en-US" sz="2200" dirty="0"/>
              <a:t>(</a:t>
            </a:r>
            <a:r>
              <a:rPr lang="en-US" altLang="en-US" sz="2200" dirty="0" err="1"/>
              <a:t>struct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syntaxTreeNode</a:t>
            </a:r>
            <a:r>
              <a:rPr lang="en-US" altLang="en-US" sz="2200" dirty="0"/>
              <a:t>  </a:t>
            </a:r>
            <a:r>
              <a:rPr lang="en-US" altLang="en-US" sz="2200" dirty="0">
                <a:sym typeface="Symbol" panose="05050102010706020507" pitchFamily="18" charset="2"/>
              </a:rPr>
              <a:t></a:t>
            </a:r>
            <a:r>
              <a:rPr lang="en-US" altLang="en-US" sz="2200" dirty="0" err="1"/>
              <a:t>tnode</a:t>
            </a:r>
            <a:r>
              <a:rPr lang="en-US" altLang="en-US" sz="2200" dirty="0"/>
              <a:t> 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    if ( </a:t>
            </a:r>
            <a:r>
              <a:rPr lang="en-US" altLang="en-US" sz="2200" dirty="0" err="1"/>
              <a:t>IsLeaf</a:t>
            </a:r>
            <a:r>
              <a:rPr lang="en-US" altLang="en-US" sz="2200" dirty="0"/>
              <a:t>( </a:t>
            </a:r>
            <a:r>
              <a:rPr lang="en-US" altLang="en-US" sz="2200" dirty="0" err="1"/>
              <a:t>tnode</a:t>
            </a:r>
            <a:r>
              <a:rPr lang="en-US" altLang="en-US" sz="2200" dirty="0"/>
              <a:t> ) ) {  … 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    else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       </a:t>
            </a:r>
            <a:r>
              <a:rPr lang="en-US" altLang="en-US" sz="2200" i="1" dirty="0"/>
              <a:t>n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tnode</a:t>
            </a:r>
            <a:r>
              <a:rPr lang="en-US" alt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n_operands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    for (</a:t>
            </a:r>
            <a:r>
              <a:rPr lang="en-US" altLang="en-US" sz="22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= </a:t>
            </a:r>
            <a:r>
              <a:rPr lang="en-US" altLang="en-US" sz="2200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; </a:t>
            </a:r>
            <a:r>
              <a:rPr lang="en-US" altLang="en-US" sz="22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&gt; 0; </a:t>
            </a:r>
            <a:r>
              <a:rPr lang="en-US" altLang="en-US" sz="22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--)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sz="2200" b="1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gencode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 </a:t>
            </a:r>
            <a:r>
              <a:rPr lang="en-US" alt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tnodeoperand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[</a:t>
            </a:r>
            <a:r>
              <a:rPr lang="en-US" altLang="en-US" sz="22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] );        </a:t>
            </a:r>
            <a:r>
              <a:rPr lang="en-US" altLang="en-US" sz="2000" dirty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/* traverse children first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   }  /* for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gen_instr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 </a:t>
            </a:r>
            <a:r>
              <a:rPr lang="en-US" alt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opcode_table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[</a:t>
            </a:r>
            <a:r>
              <a:rPr lang="en-US" alt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tnodeop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] );   </a:t>
            </a:r>
            <a:r>
              <a:rPr lang="en-US" altLang="en-US" sz="2000" dirty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/* code for the node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}  /* if [else]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85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A48B3558-4797-4BE6-BBF3-422EFD5B80E4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32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/>
              <a:t>Handling Operands 2: Register Machines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/>
              <a:t>Basic idea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Have a fixed set of “virtual machine registers;”</a:t>
            </a:r>
          </a:p>
          <a:p>
            <a:pPr lvl="1" eaLnBrk="1" hangingPunct="1"/>
            <a:r>
              <a:rPr lang="en-US" altLang="en-US"/>
              <a:t>Some of these get mapped to hardware registers.</a:t>
            </a:r>
          </a:p>
          <a:p>
            <a:pPr eaLnBrk="1" hangingPunct="1"/>
            <a:r>
              <a:rPr lang="en-US" altLang="en-US" i="1" u="sng"/>
              <a:t>Advantages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potentially better optimization opportunities.</a:t>
            </a:r>
          </a:p>
          <a:p>
            <a:pPr eaLnBrk="1" hangingPunct="1"/>
            <a:r>
              <a:rPr lang="en-US" altLang="en-US" i="1" u="sng"/>
              <a:t>Disadvantages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code is less compact;</a:t>
            </a:r>
          </a:p>
          <a:p>
            <a:pPr lvl="1" eaLnBrk="1" hangingPunct="1"/>
            <a:r>
              <a:rPr lang="en-US" altLang="en-US"/>
              <a:t>interpreter becomes more complex (e.g., to decode VM register names).</a:t>
            </a:r>
          </a:p>
        </p:txBody>
      </p:sp>
    </p:spTree>
    <p:extLst>
      <p:ext uri="{BB962C8B-B14F-4D97-AF65-F5344CB8AC3E}">
        <p14:creationId xmlns:p14="http://schemas.microsoft.com/office/powerpoint/2010/main" val="402867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Machine Example: Dalvik VM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 err="1"/>
              <a:t>Dalvik</a:t>
            </a:r>
            <a:r>
              <a:rPr lang="en-US" altLang="en-US" dirty="0"/>
              <a:t> VM: runs Java on Android phones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designed for processors constrained in speed, memory</a:t>
            </a:r>
          </a:p>
          <a:p>
            <a:pPr lvl="2" eaLnBrk="1" hangingPunct="1"/>
            <a:r>
              <a:rPr lang="en-US" altLang="en-US" dirty="0"/>
              <a:t>relies on underlying Linux kernel for thread support</a:t>
            </a:r>
          </a:p>
          <a:p>
            <a:pPr lvl="1" eaLnBrk="1" hangingPunct="1"/>
            <a:r>
              <a:rPr lang="en-US" altLang="en-US" dirty="0"/>
              <a:t>register machine</a:t>
            </a:r>
          </a:p>
          <a:p>
            <a:pPr lvl="2" eaLnBrk="1" hangingPunct="1"/>
            <a:r>
              <a:rPr lang="en-US" altLang="en-US" dirty="0"/>
              <a:t>depending on the instruction, can access 16, 256, or 64K registers</a:t>
            </a:r>
          </a:p>
          <a:p>
            <a:pPr lvl="2" eaLnBrk="1" hangingPunct="1"/>
            <a:r>
              <a:rPr lang="en-US" altLang="en-US" dirty="0"/>
              <a:t>Example: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	add-</a:t>
            </a:r>
            <a:r>
              <a:rPr lang="en-US" altLang="en-US" dirty="0" err="1"/>
              <a:t>int</a:t>
            </a:r>
            <a:r>
              <a:rPr lang="en-US" altLang="en-US" dirty="0"/>
              <a:t>     dstReg</a:t>
            </a:r>
            <a:r>
              <a:rPr lang="en-US" altLang="en-US" baseline="-25000" dirty="0"/>
              <a:t>8bit</a:t>
            </a:r>
            <a:r>
              <a:rPr lang="en-US" altLang="en-US" dirty="0"/>
              <a:t>     srcRegA</a:t>
            </a:r>
            <a:r>
              <a:rPr lang="en-US" altLang="en-US" baseline="-25000" dirty="0"/>
              <a:t>8bit</a:t>
            </a:r>
            <a:r>
              <a:rPr lang="en-US" altLang="en-US" dirty="0"/>
              <a:t>     srcRegB</a:t>
            </a:r>
            <a:r>
              <a:rPr lang="en-US" altLang="en-US" baseline="-25000" dirty="0"/>
              <a:t>8bit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853EC89D-AD50-46FE-BAF9-001B5C26C65E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33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13360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400" i="0" dirty="0">
                <a:latin typeface="+mn-lt"/>
              </a:rPr>
              <a:t>source code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7162800" y="2057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2286000" y="1981200"/>
            <a:ext cx="13716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i="0">
                <a:latin typeface="Arial Narrow" panose="020B0606020202030204" pitchFamily="34" charset="0"/>
              </a:rPr>
              <a:t>Java compiler</a:t>
            </a: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5029200" y="1981200"/>
            <a:ext cx="13716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i="0">
                <a:latin typeface="Arial Narrow" panose="020B0606020202030204" pitchFamily="34" charset="0"/>
              </a:rPr>
              <a:t>dx</a:t>
            </a:r>
            <a:r>
              <a:rPr lang="en-US" altLang="en-US" sz="1600" i="0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i="0">
                <a:latin typeface="Arial Narrow" panose="020B0606020202030204" pitchFamily="34" charset="0"/>
              </a:rPr>
              <a:t>(conversion tool)</a:t>
            </a:r>
          </a:p>
        </p:txBody>
      </p:sp>
      <p:cxnSp>
        <p:nvCxnSpPr>
          <p:cNvPr id="21514" name="Straight Arrow Connector 18"/>
          <p:cNvCxnSpPr>
            <a:cxnSpLocks noChangeShapeType="1"/>
          </p:cNvCxnSpPr>
          <p:nvPr/>
        </p:nvCxnSpPr>
        <p:spPr bwMode="auto">
          <a:xfrm>
            <a:off x="1828800" y="24384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Arrow Connector 21"/>
          <p:cNvCxnSpPr>
            <a:cxnSpLocks noChangeShapeType="1"/>
            <a:stCxn id="21512" idx="3"/>
            <a:endCxn id="21513" idx="1"/>
          </p:cNvCxnSpPr>
          <p:nvPr/>
        </p:nvCxnSpPr>
        <p:spPr bwMode="auto">
          <a:xfrm>
            <a:off x="3657600" y="2438400"/>
            <a:ext cx="1371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Straight Arrow Connector 23"/>
          <p:cNvCxnSpPr>
            <a:cxnSpLocks noChangeShapeType="1"/>
          </p:cNvCxnSpPr>
          <p:nvPr/>
        </p:nvCxnSpPr>
        <p:spPr bwMode="auto">
          <a:xfrm>
            <a:off x="6400800" y="24384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3733800" y="2438400"/>
            <a:ext cx="12207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400" i="0" dirty="0">
                <a:latin typeface="+mn-lt"/>
              </a:rPr>
              <a:t>.class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9400" y="1981200"/>
            <a:ext cx="1447800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400" i="0" dirty="0">
                <a:latin typeface="+mn-lt"/>
              </a:rPr>
              <a:t>.</a:t>
            </a:r>
            <a:r>
              <a:rPr lang="en-US" sz="1400" i="0" dirty="0" err="1">
                <a:latin typeface="+mn-lt"/>
              </a:rPr>
              <a:t>dex</a:t>
            </a:r>
            <a:r>
              <a:rPr lang="en-US" sz="1400" i="0" dirty="0">
                <a:latin typeface="+mn-lt"/>
              </a:rPr>
              <a:t> file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400" i="0" dirty="0">
                <a:latin typeface="+mn-lt"/>
              </a:rPr>
              <a:t>(</a:t>
            </a:r>
            <a:r>
              <a:rPr lang="en-US" sz="1400" i="0" dirty="0" err="1">
                <a:latin typeface="+mn-lt"/>
              </a:rPr>
              <a:t>Dalvik</a:t>
            </a:r>
            <a:r>
              <a:rPr lang="en-US" sz="1400" i="0" dirty="0">
                <a:latin typeface="+mn-lt"/>
              </a:rPr>
              <a:t> executable</a:t>
            </a:r>
            <a:r>
              <a:rPr lang="en-US" sz="1600" i="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4400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Machines vs. Register Machines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58150" cy="4835525"/>
          </a:xfrm>
        </p:spPr>
        <p:txBody>
          <a:bodyPr tIns="0" bIns="0">
            <a:normAutofit fontScale="925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dirty="0"/>
              <a:t>Stack machines are simpler, have smaller byte code files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Register machines execute fewer VM instructions (e.g., no need to push/pop values)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 err="1"/>
              <a:t>Dalvik</a:t>
            </a:r>
            <a:r>
              <a:rPr lang="en-US" altLang="en-US" dirty="0"/>
              <a:t> VM (relative to JVM):</a:t>
            </a:r>
          </a:p>
          <a:p>
            <a:pPr marL="457200" lvl="1" eaLnBrk="1" hangingPunct="1"/>
            <a:r>
              <a:rPr lang="en-US" altLang="en-US" dirty="0"/>
              <a:t>executes 47% fewer VM instructions</a:t>
            </a:r>
          </a:p>
          <a:p>
            <a:pPr marL="457200" lvl="1" eaLnBrk="1" hangingPunct="1"/>
            <a:r>
              <a:rPr lang="en-US" altLang="en-US" dirty="0"/>
              <a:t>code is 25% larger</a:t>
            </a:r>
          </a:p>
          <a:p>
            <a:pPr marL="685800" lvl="2" eaLnBrk="1" hangingPunct="1"/>
            <a:r>
              <a:rPr lang="en-US" altLang="en-US" dirty="0"/>
              <a:t>but instruction fetch cost is only 1.07% more real machine loads per VM instruction executed</a:t>
            </a:r>
          </a:p>
          <a:p>
            <a:pPr marL="685800" lvl="2" eaLnBrk="1" hangingPunct="1"/>
            <a:r>
              <a:rPr lang="en-US" altLang="en-US" dirty="0"/>
              <a:t>space savings in the constant pool offset the code size increase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DC154DB-1D26-4CF1-9F8F-8842C576613E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34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06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1235075"/>
            <a:ext cx="7772400" cy="4533900"/>
          </a:xfrm>
        </p:spPr>
        <p:txBody>
          <a:bodyPr rtlCol="0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i="1" dirty="0"/>
              <a:t>Just-in-Time Compilers</a:t>
            </a:r>
            <a:br>
              <a:rPr lang="en-US" i="1" dirty="0"/>
            </a:br>
            <a:r>
              <a:rPr lang="en-US" i="1" dirty="0"/>
              <a:t>(JIT)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5D8DD9-7F07-4E96-8999-A7E2999E5E0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8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78AE7521-10AA-48F4-8457-B8C3CBDF0927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36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Just-in-Time Compilers (JITs)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/>
              <a:t>Basic idea</a:t>
            </a:r>
            <a:r>
              <a:rPr lang="en-US" altLang="en-US"/>
              <a:t>: compile byte code to native code during execution.</a:t>
            </a:r>
          </a:p>
          <a:p>
            <a:pPr eaLnBrk="1" hangingPunct="1"/>
            <a:r>
              <a:rPr lang="en-US" altLang="en-US" i="1" u="sng"/>
              <a:t>Advantages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original (interpreted) program remains portable, compact;</a:t>
            </a:r>
          </a:p>
          <a:p>
            <a:pPr lvl="1" eaLnBrk="1" hangingPunct="1"/>
            <a:r>
              <a:rPr lang="en-US" altLang="en-US"/>
              <a:t>the executing program runs faster.</a:t>
            </a:r>
          </a:p>
          <a:p>
            <a:pPr eaLnBrk="1" hangingPunct="1"/>
            <a:r>
              <a:rPr lang="en-US" altLang="en-US" i="1" u="sng"/>
              <a:t>Disadvantages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more complex runtime system;</a:t>
            </a:r>
          </a:p>
          <a:p>
            <a:pPr lvl="1" eaLnBrk="1" hangingPunct="1"/>
            <a:r>
              <a:rPr lang="en-US" altLang="en-US"/>
              <a:t>performance may degrade if runtime compilation cost exceeds savings.</a:t>
            </a:r>
          </a:p>
        </p:txBody>
      </p:sp>
    </p:spTree>
    <p:extLst>
      <p:ext uri="{BB962C8B-B14F-4D97-AF65-F5344CB8AC3E}">
        <p14:creationId xmlns:p14="http://schemas.microsoft.com/office/powerpoint/2010/main" val="1399978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4F07557D-9DD4-4FD5-A1F6-C42D69B91F3A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37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Improving JIT Effectiveness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/>
              <a:t>Reducing Costs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incur compilation cost only when justifiable;</a:t>
            </a:r>
          </a:p>
          <a:p>
            <a:pPr lvl="1" eaLnBrk="1" hangingPunct="1"/>
            <a:r>
              <a:rPr lang="en-US" altLang="en-US"/>
              <a:t>invoke JIT compiler on a per-method basis, at the point when a method is invoked.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 i="1" u="sng"/>
              <a:t>Improving benefits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some systems monitor the executing code;</a:t>
            </a:r>
          </a:p>
          <a:p>
            <a:pPr lvl="1" eaLnBrk="1" hangingPunct="1"/>
            <a:r>
              <a:rPr lang="en-US" altLang="en-US"/>
              <a:t>methods that are executed repeatedly get optimized further.</a:t>
            </a:r>
          </a:p>
        </p:txBody>
      </p:sp>
    </p:spTree>
    <p:extLst>
      <p:ext uri="{BB962C8B-B14F-4D97-AF65-F5344CB8AC3E}">
        <p14:creationId xmlns:p14="http://schemas.microsoft.com/office/powerpoint/2010/main" val="3057798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60BE-9E87-90F8-391E-374BC2C2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+ JIT Compiler: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3A660-E5A5-7DFC-6A03-C0CABE7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6554E-A330-7174-0A6A-AD65A795A954}"/>
              </a:ext>
            </a:extLst>
          </p:cNvPr>
          <p:cNvSpPr/>
          <p:nvPr/>
        </p:nvSpPr>
        <p:spPr>
          <a:xfrm>
            <a:off x="1557717" y="1760018"/>
            <a:ext cx="3740967" cy="1513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B4AAB-3A58-5EDF-791A-9BE379F2CC45}"/>
              </a:ext>
            </a:extLst>
          </p:cNvPr>
          <p:cNvSpPr/>
          <p:nvPr/>
        </p:nvSpPr>
        <p:spPr>
          <a:xfrm>
            <a:off x="3373136" y="4709883"/>
            <a:ext cx="2660414" cy="1554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27AEB-F61C-089D-D917-A65EF0664B0E}"/>
              </a:ext>
            </a:extLst>
          </p:cNvPr>
          <p:cNvSpPr/>
          <p:nvPr/>
        </p:nvSpPr>
        <p:spPr>
          <a:xfrm>
            <a:off x="1733211" y="1874520"/>
            <a:ext cx="594360" cy="1254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Scanner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129F4-0EB9-C4A6-A624-941A7AA70FE7}"/>
              </a:ext>
            </a:extLst>
          </p:cNvPr>
          <p:cNvSpPr/>
          <p:nvPr/>
        </p:nvSpPr>
        <p:spPr>
          <a:xfrm>
            <a:off x="2611415" y="1874520"/>
            <a:ext cx="594360" cy="1254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2B760-1F81-09D5-C878-AFEC6E45FAF7}"/>
              </a:ext>
            </a:extLst>
          </p:cNvPr>
          <p:cNvSpPr/>
          <p:nvPr/>
        </p:nvSpPr>
        <p:spPr>
          <a:xfrm>
            <a:off x="3481845" y="1874520"/>
            <a:ext cx="594360" cy="1254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Bytecode Generator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045797-D3E6-785D-9676-BB05E967CC02}"/>
              </a:ext>
            </a:extLst>
          </p:cNvPr>
          <p:cNvSpPr/>
          <p:nvPr/>
        </p:nvSpPr>
        <p:spPr>
          <a:xfrm>
            <a:off x="4534889" y="1874520"/>
            <a:ext cx="594360" cy="1254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Bytecode Executor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C4E320-9851-0AEC-1310-1FBFA929FCF9}"/>
              </a:ext>
            </a:extLst>
          </p:cNvPr>
          <p:cNvCxnSpPr>
            <a:endCxn id="7" idx="1"/>
          </p:cNvCxnSpPr>
          <p:nvPr/>
        </p:nvCxnSpPr>
        <p:spPr>
          <a:xfrm flipV="1">
            <a:off x="1250219" y="2501653"/>
            <a:ext cx="482992" cy="61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4D6FDA-A9B6-B6B6-3AFD-DA90FE34FA9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27571" y="2501653"/>
            <a:ext cx="28384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BDC13-A60A-14F8-BA93-AF1AC0DA694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05775" y="2501653"/>
            <a:ext cx="27607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507812-7E06-0C44-0467-6BD5B40F8CC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076205" y="2501653"/>
            <a:ext cx="45868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BE74D-48FE-F4B4-29E4-62DBCE0D4D6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29249" y="2498635"/>
            <a:ext cx="482992" cy="30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5F4426-1527-0205-8619-13C3ACBD4A96}"/>
              </a:ext>
            </a:extLst>
          </p:cNvPr>
          <p:cNvSpPr txBox="1"/>
          <p:nvPr/>
        </p:nvSpPr>
        <p:spPr>
          <a:xfrm>
            <a:off x="385141" y="2172196"/>
            <a:ext cx="98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A96358-BAE4-2DF3-BDEC-05AA4AE3D691}"/>
              </a:ext>
            </a:extLst>
          </p:cNvPr>
          <p:cNvSpPr txBox="1"/>
          <p:nvPr/>
        </p:nvSpPr>
        <p:spPr>
          <a:xfrm>
            <a:off x="3881879" y="1340315"/>
            <a:ext cx="155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solidFill>
                  <a:schemeClr val="accent1"/>
                </a:solidFill>
              </a:rPr>
              <a:t>Interpreter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94435-B996-D975-3CFA-8AC0182F601C}"/>
              </a:ext>
            </a:extLst>
          </p:cNvPr>
          <p:cNvSpPr txBox="1"/>
          <p:nvPr/>
        </p:nvSpPr>
        <p:spPr>
          <a:xfrm>
            <a:off x="4128575" y="1760018"/>
            <a:ext cx="353943" cy="6565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100" dirty="0"/>
              <a:t>byte code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87C2B-03F0-3F1D-29ED-E23CECF42EB3}"/>
              </a:ext>
            </a:extLst>
          </p:cNvPr>
          <p:cNvCxnSpPr/>
          <p:nvPr/>
        </p:nvCxnSpPr>
        <p:spPr>
          <a:xfrm>
            <a:off x="4309592" y="2385164"/>
            <a:ext cx="0" cy="182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6A065E-74E0-0FC8-3C1F-EB6EC67C46F5}"/>
              </a:ext>
            </a:extLst>
          </p:cNvPr>
          <p:cNvSpPr txBox="1"/>
          <p:nvPr/>
        </p:nvSpPr>
        <p:spPr>
          <a:xfrm>
            <a:off x="5591520" y="2172195"/>
            <a:ext cx="13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computation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BF4DEF-0B91-DD56-4364-6AEC9C0E7781}"/>
              </a:ext>
            </a:extLst>
          </p:cNvPr>
          <p:cNvSpPr txBox="1"/>
          <p:nvPr/>
        </p:nvSpPr>
        <p:spPr>
          <a:xfrm>
            <a:off x="3144178" y="2037951"/>
            <a:ext cx="353943" cy="30713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100" dirty="0"/>
              <a:t>AST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7B7729-EDEE-4A6D-8794-F7B87FDBA58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21150" y="2345086"/>
            <a:ext cx="5646" cy="2474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9208EC7-8233-3A4E-B0FE-1BA62704C3E0}"/>
              </a:ext>
            </a:extLst>
          </p:cNvPr>
          <p:cNvSpPr/>
          <p:nvPr/>
        </p:nvSpPr>
        <p:spPr>
          <a:xfrm>
            <a:off x="4169724" y="3611933"/>
            <a:ext cx="2257920" cy="753720"/>
          </a:xfrm>
          <a:prstGeom prst="roundRect">
            <a:avLst>
              <a:gd name="adj" fmla="val 34366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Runtime system</a:t>
            </a:r>
          </a:p>
          <a:p>
            <a:pPr algn="ctr"/>
            <a:r>
              <a:rPr lang="en-US" sz="1200" dirty="0"/>
              <a:t>(garbage collector, profiler, etc.)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2E01D4-FF95-4FD4-3EBC-465C57777375}"/>
              </a:ext>
            </a:extLst>
          </p:cNvPr>
          <p:cNvSpPr/>
          <p:nvPr/>
        </p:nvSpPr>
        <p:spPr>
          <a:xfrm>
            <a:off x="3527004" y="4859990"/>
            <a:ext cx="594360" cy="1254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IR Builder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C2CF8D-AB19-A7A9-39AC-7EB0D149EBAF}"/>
              </a:ext>
            </a:extLst>
          </p:cNvPr>
          <p:cNvSpPr/>
          <p:nvPr/>
        </p:nvSpPr>
        <p:spPr>
          <a:xfrm>
            <a:off x="4401513" y="4859989"/>
            <a:ext cx="594360" cy="1254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IR Optimizer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063A4A-3648-0868-D622-CBB23B3C53F2}"/>
              </a:ext>
            </a:extLst>
          </p:cNvPr>
          <p:cNvSpPr txBox="1"/>
          <p:nvPr/>
        </p:nvSpPr>
        <p:spPr>
          <a:xfrm>
            <a:off x="204099" y="6362068"/>
            <a:ext cx="209223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/>
              <a:t>IR = Intermediate Representation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2F8C38-D203-47CB-7C40-09168E40AA45}"/>
              </a:ext>
            </a:extLst>
          </p:cNvPr>
          <p:cNvSpPr/>
          <p:nvPr/>
        </p:nvSpPr>
        <p:spPr>
          <a:xfrm>
            <a:off x="5274478" y="4859989"/>
            <a:ext cx="594360" cy="1254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Machine code generator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0BA6563-D8F6-7347-6A7E-FC69EE94C768}"/>
              </a:ext>
            </a:extLst>
          </p:cNvPr>
          <p:cNvSpPr/>
          <p:nvPr/>
        </p:nvSpPr>
        <p:spPr>
          <a:xfrm>
            <a:off x="2860722" y="2501652"/>
            <a:ext cx="1579937" cy="2985470"/>
          </a:xfrm>
          <a:custGeom>
            <a:avLst/>
            <a:gdLst>
              <a:gd name="connsiteX0" fmla="*/ 1195871 w 1579937"/>
              <a:gd name="connsiteY0" fmla="*/ 2869 h 2774870"/>
              <a:gd name="connsiteX1" fmla="*/ 1511460 w 1579937"/>
              <a:gd name="connsiteY1" fmla="*/ 383195 h 2774870"/>
              <a:gd name="connsiteX2" fmla="*/ 30618 w 1579937"/>
              <a:gd name="connsiteY2" fmla="*/ 2398111 h 2774870"/>
              <a:gd name="connsiteX3" fmla="*/ 653705 w 1579937"/>
              <a:gd name="connsiteY3" fmla="*/ 2770345 h 2774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937" h="2774870">
                <a:moveTo>
                  <a:pt x="1195871" y="2869"/>
                </a:moveTo>
                <a:cubicBezTo>
                  <a:pt x="1450770" y="-6572"/>
                  <a:pt x="1705669" y="-16012"/>
                  <a:pt x="1511460" y="383195"/>
                </a:cubicBezTo>
                <a:cubicBezTo>
                  <a:pt x="1317251" y="782402"/>
                  <a:pt x="173577" y="2000253"/>
                  <a:pt x="30618" y="2398111"/>
                </a:cubicBezTo>
                <a:cubicBezTo>
                  <a:pt x="-112341" y="2795969"/>
                  <a:pt x="270682" y="2783157"/>
                  <a:pt x="653705" y="2770345"/>
                </a:cubicBezTo>
              </a:path>
            </a:pathLst>
          </a:custGeom>
          <a:noFill/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E76156-8141-4FD8-3CC0-19D66215DF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4121364" y="5487122"/>
            <a:ext cx="280149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2B02AC-7139-DD5F-666D-AC6180F01E6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4995873" y="5487122"/>
            <a:ext cx="278605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289F6C-1DE1-D1F5-C245-93ADF05E2516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5868838" y="5486613"/>
            <a:ext cx="16088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3B93E14-E007-6F01-9EED-631070879F27}"/>
              </a:ext>
            </a:extLst>
          </p:cNvPr>
          <p:cNvSpPr txBox="1"/>
          <p:nvPr/>
        </p:nvSpPr>
        <p:spPr>
          <a:xfrm>
            <a:off x="6338057" y="5319998"/>
            <a:ext cx="803690" cy="3077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rIns="0" rtlCol="0">
            <a:spAutoFit/>
          </a:bodyPr>
          <a:lstStyle/>
          <a:p>
            <a:pPr algn="ctr"/>
            <a:r>
              <a:rPr lang="en-US" sz="1400" dirty="0"/>
              <a:t>execution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C8566C-91F8-B700-CCD8-B2392FCE5E1C}"/>
              </a:ext>
            </a:extLst>
          </p:cNvPr>
          <p:cNvSpPr txBox="1"/>
          <p:nvPr/>
        </p:nvSpPr>
        <p:spPr>
          <a:xfrm>
            <a:off x="7477651" y="5163447"/>
            <a:ext cx="13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computation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BAD478-B6B7-69AD-12B8-862EE1696BDF}"/>
              </a:ext>
            </a:extLst>
          </p:cNvPr>
          <p:cNvSpPr txBox="1"/>
          <p:nvPr/>
        </p:nvSpPr>
        <p:spPr>
          <a:xfrm>
            <a:off x="5984114" y="4526333"/>
            <a:ext cx="353943" cy="8906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100" dirty="0"/>
              <a:t>machine code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D18D532-168A-1205-D805-CF5A4B7D44D0}"/>
              </a:ext>
            </a:extLst>
          </p:cNvPr>
          <p:cNvCxnSpPr/>
          <p:nvPr/>
        </p:nvCxnSpPr>
        <p:spPr>
          <a:xfrm>
            <a:off x="6165131" y="5385517"/>
            <a:ext cx="0" cy="182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3E2AD0-FA8F-D2CA-00A0-7E9C77071068}"/>
              </a:ext>
            </a:extLst>
          </p:cNvPr>
          <p:cNvSpPr txBox="1"/>
          <p:nvPr/>
        </p:nvSpPr>
        <p:spPr>
          <a:xfrm>
            <a:off x="2766492" y="3757457"/>
            <a:ext cx="1372492" cy="430887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lang="en-US" sz="1100" dirty="0"/>
              <a:t>frequently executed </a:t>
            </a:r>
          </a:p>
          <a:p>
            <a:pPr algn="ctr"/>
            <a:r>
              <a:rPr lang="en-US" sz="1100" dirty="0"/>
              <a:t>byte code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89AB9B-9D67-2679-F4F4-DA52393CA70D}"/>
              </a:ext>
            </a:extLst>
          </p:cNvPr>
          <p:cNvSpPr txBox="1"/>
          <p:nvPr/>
        </p:nvSpPr>
        <p:spPr>
          <a:xfrm>
            <a:off x="4490298" y="6191317"/>
            <a:ext cx="165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solidFill>
                  <a:schemeClr val="accent1"/>
                </a:solidFill>
              </a:rPr>
              <a:t>JIT Compiler</a:t>
            </a:r>
          </a:p>
        </p:txBody>
      </p:sp>
      <p:sp>
        <p:nvSpPr>
          <p:cNvPr id="84" name="Arrow: Up-Down 83">
            <a:extLst>
              <a:ext uri="{FF2B5EF4-FFF2-40B4-BE49-F238E27FC236}">
                <a16:creationId xmlns:a16="http://schemas.microsoft.com/office/drawing/2014/main" id="{EA9814B4-DE13-2AAA-3D22-E3EE1C443A1B}"/>
              </a:ext>
            </a:extLst>
          </p:cNvPr>
          <p:cNvSpPr/>
          <p:nvPr/>
        </p:nvSpPr>
        <p:spPr>
          <a:xfrm>
            <a:off x="4726311" y="3273228"/>
            <a:ext cx="247500" cy="338705"/>
          </a:xfrm>
          <a:prstGeom prst="upDownArrow">
            <a:avLst>
              <a:gd name="adj1" fmla="val 50000"/>
              <a:gd name="adj2" fmla="val 36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Up-Down 86">
            <a:extLst>
              <a:ext uri="{FF2B5EF4-FFF2-40B4-BE49-F238E27FC236}">
                <a16:creationId xmlns:a16="http://schemas.microsoft.com/office/drawing/2014/main" id="{0F660B6A-F9E1-0E4A-B3D7-D4224BEC94A7}"/>
              </a:ext>
            </a:extLst>
          </p:cNvPr>
          <p:cNvSpPr/>
          <p:nvPr/>
        </p:nvSpPr>
        <p:spPr>
          <a:xfrm>
            <a:off x="4726311" y="4379851"/>
            <a:ext cx="247500" cy="324508"/>
          </a:xfrm>
          <a:prstGeom prst="upDownArrow">
            <a:avLst>
              <a:gd name="adj1" fmla="val 50000"/>
              <a:gd name="adj2" fmla="val 36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294F5F50-0579-4721-9EF9-7AF79C28A385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39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Dispatch: vtables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vtables (“virtual tables”) are a common implementation mechanism for virtual methods in OO languages.</a:t>
            </a:r>
          </a:p>
          <a:p>
            <a:pPr eaLnBrk="1" hangingPunct="1"/>
            <a:r>
              <a:rPr lang="en-US" altLang="en-US"/>
              <a:t>The implementation of each class contains a vtable for its methods:</a:t>
            </a:r>
          </a:p>
          <a:p>
            <a:pPr lvl="1" eaLnBrk="1" hangingPunct="1"/>
            <a:r>
              <a:rPr lang="en-US" altLang="en-US"/>
              <a:t>each virtual method 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/>
              <a:t>  in the class has an entry in the vtable that gives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/>
              <a:t>’s address.</a:t>
            </a:r>
          </a:p>
          <a:p>
            <a:pPr lvl="1" eaLnBrk="1" hangingPunct="1"/>
            <a:r>
              <a:rPr lang="en-US" altLang="en-US"/>
              <a:t>each instance of an object gets a pointer to the corresponding vtable.</a:t>
            </a:r>
          </a:p>
          <a:p>
            <a:pPr lvl="1" eaLnBrk="1" hangingPunct="1"/>
            <a:r>
              <a:rPr lang="en-US" altLang="en-US"/>
              <a:t>to invoke a (virtual) method, get its address from the vtable.</a:t>
            </a:r>
          </a:p>
        </p:txBody>
      </p:sp>
    </p:spTree>
    <p:extLst>
      <p:ext uri="{BB962C8B-B14F-4D97-AF65-F5344CB8AC3E}">
        <p14:creationId xmlns:p14="http://schemas.microsoft.com/office/powerpoint/2010/main" val="19073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language interpreters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65" y="1559078"/>
            <a:ext cx="2426277" cy="13582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4" y="3338206"/>
            <a:ext cx="2963578" cy="1413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72" y="1657349"/>
            <a:ext cx="3274744" cy="9837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83" y="2947212"/>
            <a:ext cx="1814946" cy="18149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47755" y="2917366"/>
            <a:ext cx="1880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JavaScript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82" y="4929189"/>
            <a:ext cx="2618509" cy="1106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77" y="3444873"/>
            <a:ext cx="1363914" cy="156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5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8313C39E-E645-4F00-9F33-633856F9E919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40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VMs with JITs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Each method has vtable entries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byte code address;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native code address.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Initially, the </a:t>
            </a:r>
            <a:r>
              <a:rPr lang="en-US" altLang="en-US" sz="2600" i="1"/>
              <a:t>native code address</a:t>
            </a:r>
            <a:r>
              <a:rPr lang="en-US" altLang="en-US" sz="2600"/>
              <a:t> field points to the JIT compiler.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When a method is first invoked, this automatically calls the JIT compiler.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JIT compiler: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generates native code from the byte code for the method;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 patches the </a:t>
            </a:r>
            <a:r>
              <a:rPr lang="en-US" altLang="en-US" sz="2200" i="1"/>
              <a:t>native code</a:t>
            </a:r>
            <a:r>
              <a:rPr lang="en-US" altLang="en-US" sz="2200"/>
              <a:t> </a:t>
            </a:r>
            <a:r>
              <a:rPr lang="en-US" altLang="en-US" sz="2200" i="1"/>
              <a:t>address</a:t>
            </a:r>
            <a:r>
              <a:rPr lang="en-US" altLang="en-US" sz="2200"/>
              <a:t> of the method to point to the newly generated native code (so subsequent calls go directly to native code);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jumps to the native code.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endParaRPr lang="en-US" altLang="en-US" sz="2600"/>
          </a:p>
        </p:txBody>
      </p:sp>
    </p:spTree>
    <p:extLst>
      <p:ext uri="{BB962C8B-B14F-4D97-AF65-F5344CB8AC3E}">
        <p14:creationId xmlns:p14="http://schemas.microsoft.com/office/powerpoint/2010/main" val="4075869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D8F95BA6-4EB0-4A23-B636-A678F2181D8A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41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JITs: Deciding what to Compile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/>
              <a:t>For a JIT to improve performance, the benefit of compiling to native code must offset the cost of doing so.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i="1"/>
              <a:t>E.g., JIT compiling infrequently called straight-line code methods can lead to a slowdown!</a:t>
            </a:r>
          </a:p>
          <a:p>
            <a:pPr eaLnBrk="1" hangingPunct="1"/>
            <a:r>
              <a:rPr lang="en-US" altLang="en-US"/>
              <a:t>We want to JIT-compile only those methods that contain frequently executed (“hot”) code:</a:t>
            </a:r>
          </a:p>
          <a:p>
            <a:pPr lvl="1" eaLnBrk="1" hangingPunct="1"/>
            <a:r>
              <a:rPr lang="en-US" altLang="en-US"/>
              <a:t>methods that are called a large number of times; or</a:t>
            </a:r>
          </a:p>
          <a:p>
            <a:pPr lvl="1" eaLnBrk="1" hangingPunct="1"/>
            <a:r>
              <a:rPr lang="en-US" altLang="en-US"/>
              <a:t>methods containing loops with large iteration counts.</a:t>
            </a:r>
          </a:p>
        </p:txBody>
      </p:sp>
    </p:spTree>
    <p:extLst>
      <p:ext uri="{BB962C8B-B14F-4D97-AF65-F5344CB8AC3E}">
        <p14:creationId xmlns:p14="http://schemas.microsoft.com/office/powerpoint/2010/main" val="3898295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7E9E01B9-C21E-4D31-B1AB-E6EC492832BD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42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JITs: Deciding what to Compile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Identifying frequently called methods:</a:t>
            </a:r>
          </a:p>
          <a:p>
            <a:pPr lvl="1" eaLnBrk="1" hangingPunct="1"/>
            <a:r>
              <a:rPr lang="en-US" altLang="en-US"/>
              <a:t>count the number of times each method is invoked;</a:t>
            </a:r>
          </a:p>
          <a:p>
            <a:pPr lvl="1" eaLnBrk="1" hangingPunct="1"/>
            <a:r>
              <a:rPr lang="en-US" altLang="en-US"/>
              <a:t>if the count exceeds a threshold, invoke JIT compiler.</a:t>
            </a:r>
          </a:p>
          <a:p>
            <a:pPr lvl="1" eaLnBrk="1" hangingPunct="1"/>
            <a:r>
              <a:rPr lang="en-US" altLang="en-US"/>
              <a:t>(In practice, start the count at the threshold value and count down to 0: this is slightly more efficient.)</a:t>
            </a:r>
          </a:p>
          <a:p>
            <a:pPr eaLnBrk="1" hangingPunct="1"/>
            <a:r>
              <a:rPr lang="en-US" altLang="en-US"/>
              <a:t>Identifying hot loops:</a:t>
            </a:r>
          </a:p>
          <a:p>
            <a:pPr lvl="1" eaLnBrk="1" hangingPunct="1"/>
            <a:r>
              <a:rPr lang="en-US" altLang="en-US"/>
              <a:t>modify the interpreter to “snoop” the loop iteration count when it finds a loop, using simple bytecode pattern matching.</a:t>
            </a:r>
          </a:p>
          <a:p>
            <a:pPr lvl="1" eaLnBrk="1" hangingPunct="1"/>
            <a:r>
              <a:rPr lang="en-US" altLang="en-US"/>
              <a:t>use the iteration count to adjust the amount by which the invocation count for the method is decremented on each call. </a:t>
            </a:r>
          </a:p>
        </p:txBody>
      </p:sp>
    </p:spTree>
    <p:extLst>
      <p:ext uri="{BB962C8B-B14F-4D97-AF65-F5344CB8AC3E}">
        <p14:creationId xmlns:p14="http://schemas.microsoft.com/office/powerpoint/2010/main" val="2644785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9508302A-BC1A-4A7D-AC8D-461749893548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43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JIT Optimizations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35525"/>
          </a:xfrm>
        </p:spPr>
        <p:txBody>
          <a:bodyPr>
            <a:normAutofit lnSpcReduction="10000"/>
          </a:bodyPr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/>
              <a:t>Choose optimizations that are cheap to perform and likely to improve performance, e.g.:</a:t>
            </a:r>
          </a:p>
          <a:p>
            <a:pPr marL="839788" lvl="1" indent="-495300" eaLnBrk="1" hangingPunct="1"/>
            <a:r>
              <a:rPr lang="en-US" altLang="en-US"/>
              <a:t>inlining frequently called methods: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en-US"/>
              <a:t>  </a:t>
            </a:r>
            <a:r>
              <a:rPr lang="en-US" altLang="en-US" i="1"/>
              <a:t>consider both code size and call frequency</a:t>
            </a:r>
            <a:r>
              <a:rPr lang="en-US" altLang="en-US"/>
              <a:t> </a:t>
            </a:r>
            <a:r>
              <a:rPr lang="en-US" altLang="en-US" i="1"/>
              <a:t>in inlining decision</a:t>
            </a:r>
            <a:r>
              <a:rPr lang="en-US" altLang="en-US"/>
              <a:t>.</a:t>
            </a:r>
          </a:p>
          <a:p>
            <a:pPr marL="839788" lvl="1" indent="-495300" eaLnBrk="1" hangingPunct="1"/>
            <a:r>
              <a:rPr lang="en-US" altLang="en-US"/>
              <a:t>exception check elimination: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en-US"/>
              <a:t>  </a:t>
            </a:r>
            <a:r>
              <a:rPr lang="en-US" altLang="en-US" i="1"/>
              <a:t>eliminate redundant null pointer checks, array bounds checks.</a:t>
            </a:r>
          </a:p>
          <a:p>
            <a:pPr marL="839788" lvl="1" indent="-495300" eaLnBrk="1" hangingPunct="1"/>
            <a:r>
              <a:rPr lang="en-US" altLang="en-US"/>
              <a:t>common subexpression elimination: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en-US"/>
              <a:t>  </a:t>
            </a:r>
            <a:r>
              <a:rPr lang="en-US" altLang="en-US" i="1"/>
              <a:t>avoid address recomputation, reduce the overhead of array and instance variable access.</a:t>
            </a:r>
          </a:p>
          <a:p>
            <a:pPr marL="839788" lvl="1" indent="-495300" eaLnBrk="1" hangingPunct="1"/>
            <a:r>
              <a:rPr lang="en-US" altLang="en-US"/>
              <a:t>simple, fast register allocation.</a:t>
            </a:r>
          </a:p>
        </p:txBody>
      </p:sp>
    </p:spTree>
    <p:extLst>
      <p:ext uri="{BB962C8B-B14F-4D97-AF65-F5344CB8AC3E}">
        <p14:creationId xmlns:p14="http://schemas.microsoft.com/office/powerpoint/2010/main" val="1410963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1235075"/>
            <a:ext cx="7772400" cy="4533900"/>
          </a:xfrm>
        </p:spPr>
        <p:txBody>
          <a:bodyPr rtlCol="0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i="1" dirty="0"/>
              <a:t>Summary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5D8DD9-7F07-4E96-8999-A7E2999E5E0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2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8229600" cy="4760145"/>
          </a:xfrm>
        </p:spPr>
        <p:txBody>
          <a:bodyPr tIns="0" bIns="0">
            <a:normAutofit/>
          </a:bodyPr>
          <a:lstStyle/>
          <a:p>
            <a:r>
              <a:rPr lang="en-US" dirty="0"/>
              <a:t>Interpreters are common in modern computing environments</a:t>
            </a:r>
          </a:p>
          <a:p>
            <a:r>
              <a:rPr lang="en-US" dirty="0"/>
              <a:t>Design issues (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portability/performance tradeoffs):</a:t>
            </a:r>
          </a:p>
          <a:p>
            <a:pPr lvl="1"/>
            <a:r>
              <a:rPr lang="en-US" dirty="0"/>
              <a:t>operation encoding (dispatch)</a:t>
            </a:r>
          </a:p>
          <a:p>
            <a:pPr lvl="1"/>
            <a:r>
              <a:rPr lang="en-US" dirty="0"/>
              <a:t>operands (stack vs. registers)</a:t>
            </a:r>
          </a:p>
          <a:p>
            <a:r>
              <a:rPr lang="en-US" dirty="0"/>
              <a:t>JIT compilers</a:t>
            </a:r>
          </a:p>
          <a:p>
            <a:pPr lvl="1"/>
            <a:r>
              <a:rPr lang="en-US" dirty="0"/>
              <a:t>create optimized code on the fly</a:t>
            </a:r>
          </a:p>
          <a:p>
            <a:pPr lvl="1"/>
            <a:r>
              <a:rPr lang="en-US" dirty="0"/>
              <a:t>usually based on identifying “hot” code at runtime</a:t>
            </a:r>
          </a:p>
          <a:p>
            <a:pPr lvl="1"/>
            <a:r>
              <a:rPr lang="en-US" dirty="0"/>
              <a:t>typically use cheap + effective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A70562C7-C716-4025-A220-400C16EF6B59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Interpretation vs. Compilation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187536" y="2819208"/>
            <a:ext cx="155448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 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819208"/>
            <a:ext cx="155448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 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83753" y="3698835"/>
            <a:ext cx="1401249" cy="427385"/>
          </a:xfrm>
          <a:prstGeom prst="roundRect">
            <a:avLst>
              <a:gd name="adj" fmla="val 50000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 anchorCtr="1"/>
          <a:lstStyle/>
          <a:p>
            <a:pPr algn="ctr"/>
            <a:r>
              <a:rPr lang="en-US" sz="2400" i="1" dirty="0">
                <a:solidFill>
                  <a:srgbClr val="0000FF"/>
                </a:solidFill>
              </a:rPr>
              <a:t>hardware</a:t>
            </a:r>
          </a:p>
        </p:txBody>
      </p:sp>
      <p:cxnSp>
        <p:nvCxnSpPr>
          <p:cNvPr id="12" name="Straight Arrow Connector 11"/>
          <p:cNvCxnSpPr>
            <a:endCxn id="2" idx="1"/>
          </p:cNvCxnSpPr>
          <p:nvPr/>
        </p:nvCxnSpPr>
        <p:spPr>
          <a:xfrm flipV="1">
            <a:off x="1705871" y="3276408"/>
            <a:ext cx="481665" cy="44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7" idx="1"/>
          </p:cNvCxnSpPr>
          <p:nvPr/>
        </p:nvCxnSpPr>
        <p:spPr>
          <a:xfrm>
            <a:off x="3742016" y="3276408"/>
            <a:ext cx="829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28" idx="1"/>
          </p:cNvCxnSpPr>
          <p:nvPr/>
        </p:nvCxnSpPr>
        <p:spPr>
          <a:xfrm>
            <a:off x="6126480" y="3276408"/>
            <a:ext cx="829803" cy="62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55964" y="2759217"/>
            <a:ext cx="4423508" cy="10394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61013" y="2390162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conventional compiler pipeline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94579" y="4433233"/>
            <a:ext cx="155448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high-level</a:t>
            </a:r>
          </a:p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79043" y="4433233"/>
            <a:ext cx="155448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low-level</a:t>
            </a:r>
          </a:p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38" name="Freeform 37"/>
          <p:cNvSpPr/>
          <p:nvPr/>
        </p:nvSpPr>
        <p:spPr>
          <a:xfrm>
            <a:off x="3249253" y="3275812"/>
            <a:ext cx="957397" cy="1656796"/>
          </a:xfrm>
          <a:custGeom>
            <a:avLst/>
            <a:gdLst>
              <a:gd name="connsiteX0" fmla="*/ 657552 w 823779"/>
              <a:gd name="connsiteY0" fmla="*/ 3213 h 1762286"/>
              <a:gd name="connsiteX1" fmla="*/ 780382 w 823779"/>
              <a:gd name="connsiteY1" fmla="*/ 242049 h 1762286"/>
              <a:gd name="connsiteX2" fmla="*/ 5872 w 823779"/>
              <a:gd name="connsiteY2" fmla="*/ 1541998 h 1762286"/>
              <a:gd name="connsiteX3" fmla="*/ 486955 w 823779"/>
              <a:gd name="connsiteY3" fmla="*/ 1750127 h 176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79" h="1762286">
                <a:moveTo>
                  <a:pt x="657552" y="3213"/>
                </a:moveTo>
                <a:cubicBezTo>
                  <a:pt x="773273" y="-5601"/>
                  <a:pt x="888995" y="-14415"/>
                  <a:pt x="780382" y="242049"/>
                </a:cubicBezTo>
                <a:cubicBezTo>
                  <a:pt x="671769" y="498513"/>
                  <a:pt x="54777" y="1290652"/>
                  <a:pt x="5872" y="1541998"/>
                </a:cubicBezTo>
                <a:cubicBezTo>
                  <a:pt x="-43033" y="1793344"/>
                  <a:pt x="221961" y="1771735"/>
                  <a:pt x="486955" y="175012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661846" y="3275811"/>
            <a:ext cx="879626" cy="1656797"/>
          </a:xfrm>
          <a:custGeom>
            <a:avLst/>
            <a:gdLst>
              <a:gd name="connsiteX0" fmla="*/ 657552 w 823779"/>
              <a:gd name="connsiteY0" fmla="*/ 3213 h 1762286"/>
              <a:gd name="connsiteX1" fmla="*/ 780382 w 823779"/>
              <a:gd name="connsiteY1" fmla="*/ 242049 h 1762286"/>
              <a:gd name="connsiteX2" fmla="*/ 5872 w 823779"/>
              <a:gd name="connsiteY2" fmla="*/ 1541998 h 1762286"/>
              <a:gd name="connsiteX3" fmla="*/ 486955 w 823779"/>
              <a:gd name="connsiteY3" fmla="*/ 1750127 h 176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79" h="1762286">
                <a:moveTo>
                  <a:pt x="657552" y="3213"/>
                </a:moveTo>
                <a:cubicBezTo>
                  <a:pt x="773273" y="-5601"/>
                  <a:pt x="888995" y="-14415"/>
                  <a:pt x="780382" y="242049"/>
                </a:cubicBezTo>
                <a:cubicBezTo>
                  <a:pt x="671769" y="498513"/>
                  <a:pt x="54777" y="1290652"/>
                  <a:pt x="5872" y="1541998"/>
                </a:cubicBezTo>
                <a:cubicBezTo>
                  <a:pt x="-43033" y="1793344"/>
                  <a:pt x="221961" y="1771735"/>
                  <a:pt x="486955" y="175012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27770" y="5347036"/>
            <a:ext cx="233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E.g.: </a:t>
            </a:r>
          </a:p>
          <a:p>
            <a:r>
              <a:rPr lang="en-US" dirty="0"/>
              <a:t>    Java Virtual Machine</a:t>
            </a:r>
          </a:p>
          <a:p>
            <a:r>
              <a:rPr lang="en-US" dirty="0"/>
              <a:t>    </a:t>
            </a:r>
            <a:r>
              <a:rPr lang="en-US" dirty="0" err="1"/>
              <a:t>CPython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9043" y="5347036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E.g.: </a:t>
            </a:r>
          </a:p>
          <a:p>
            <a:r>
              <a:rPr lang="en-US" dirty="0"/>
              <a:t>    SPIM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47608" y="1467429"/>
            <a:ext cx="164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representation</a:t>
            </a:r>
          </a:p>
        </p:txBody>
      </p:sp>
      <p:cxnSp>
        <p:nvCxnSpPr>
          <p:cNvPr id="44" name="Straight Connector 43"/>
          <p:cNvCxnSpPr>
            <a:stCxn id="41" idx="2"/>
          </p:cNvCxnSpPr>
          <p:nvPr/>
        </p:nvCxnSpPr>
        <p:spPr>
          <a:xfrm>
            <a:off x="4167718" y="2113760"/>
            <a:ext cx="0" cy="1132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61846" y="1473081"/>
            <a:ext cx="164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assembly/ machine code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>
          <a:xfrm>
            <a:off x="6481956" y="2119412"/>
            <a:ext cx="0" cy="1132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Document 2"/>
          <p:cNvSpPr/>
          <p:nvPr/>
        </p:nvSpPr>
        <p:spPr>
          <a:xfrm>
            <a:off x="562691" y="2932926"/>
            <a:ext cx="1146330" cy="865737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source code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6956283" y="2849754"/>
            <a:ext cx="1146330" cy="865737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i="1" dirty="0" err="1"/>
              <a:t>asm</a:t>
            </a:r>
            <a:r>
              <a:rPr lang="en-US" sz="2000" i="1" dirty="0"/>
              <a:t>/</a:t>
            </a:r>
          </a:p>
          <a:p>
            <a:pPr algn="ctr"/>
            <a:r>
              <a:rPr lang="en-US" sz="2000" i="1" dirty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1127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8" grpId="0" animBg="1"/>
      <p:bldP spid="40" grpId="0" animBg="1"/>
      <p:bldP spid="39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3931432-AE43-423B-A1A8-3293322C1D21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Interpreter Operation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416818"/>
            <a:ext cx="8052771" cy="4760145"/>
          </a:xfrm>
        </p:spPr>
        <p:txBody>
          <a:bodyPr>
            <a:normAutofit/>
          </a:bodyPr>
          <a:lstStyle/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200" i="1" dirty="0" err="1"/>
              <a:t>ip</a:t>
            </a:r>
            <a:r>
              <a:rPr lang="en-US" altLang="en-US" sz="3200" dirty="0"/>
              <a:t> = start of program     </a:t>
            </a:r>
            <a:r>
              <a:rPr lang="en-US" alt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/* </a:t>
            </a:r>
            <a:r>
              <a:rPr lang="en-US" altLang="en-US" sz="24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ip</a:t>
            </a:r>
            <a:r>
              <a:rPr lang="en-US" alt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 </a:t>
            </a:r>
            <a:r>
              <a:rPr lang="en-US" alt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instruction pointer */</a:t>
            </a:r>
            <a:endParaRPr lang="en-US" altLang="en-US" sz="24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b="1" dirty="0"/>
              <a:t>while</a:t>
            </a:r>
            <a:r>
              <a:rPr lang="en-US" altLang="en-US" sz="3200" dirty="0"/>
              <a:t> ( </a:t>
            </a:r>
            <a:r>
              <a:rPr lang="en-US" altLang="en-US" sz="3200" dirty="0">
                <a:sym typeface="Symbol" panose="05050102010706020507" pitchFamily="18" charset="2"/>
              </a:rPr>
              <a:t>not done 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   </a:t>
            </a:r>
            <a:r>
              <a:rPr lang="en-US" altLang="en-US" sz="3200" i="1" dirty="0">
                <a:sym typeface="Symbol" panose="05050102010706020507" pitchFamily="18" charset="2"/>
              </a:rPr>
              <a:t>op</a:t>
            </a:r>
            <a:r>
              <a:rPr lang="en-US" altLang="en-US" sz="3200" dirty="0">
                <a:sym typeface="Symbol" panose="05050102010706020507" pitchFamily="18" charset="2"/>
              </a:rPr>
              <a:t> = current operation at </a:t>
            </a:r>
            <a:r>
              <a:rPr lang="en-US" altLang="en-US" sz="3200" i="1" dirty="0" err="1">
                <a:sym typeface="Symbol" panose="05050102010706020507" pitchFamily="18" charset="2"/>
              </a:rPr>
              <a:t>ip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   execute code for </a:t>
            </a:r>
            <a:r>
              <a:rPr lang="en-US" altLang="en-US" sz="3200" i="1" dirty="0">
                <a:sym typeface="Symbol" panose="05050102010706020507" pitchFamily="18" charset="2"/>
              </a:rPr>
              <a:t>op</a:t>
            </a:r>
            <a:r>
              <a:rPr lang="en-US" altLang="en-US" sz="3200" dirty="0">
                <a:sym typeface="Symbol" panose="05050102010706020507" pitchFamily="18" charset="2"/>
              </a:rPr>
              <a:t> on current operands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   advance </a:t>
            </a:r>
            <a:r>
              <a:rPr lang="en-US" altLang="en-US" sz="3200" i="1" dirty="0" err="1">
                <a:sym typeface="Symbol" panose="05050102010706020507" pitchFamily="18" charset="2"/>
              </a:rPr>
              <a:t>ip</a:t>
            </a:r>
            <a:r>
              <a:rPr lang="en-US" altLang="en-US" sz="3200" dirty="0">
                <a:sym typeface="Symbol" panose="05050102010706020507" pitchFamily="18" charset="2"/>
              </a:rPr>
              <a:t> to next operation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62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3782997" y="2371401"/>
            <a:ext cx="2924877" cy="806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82997" y="3425943"/>
            <a:ext cx="2924876" cy="7761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52331" y="1634177"/>
            <a:ext cx="4351020" cy="4587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1600" dirty="0" err="1"/>
              <a:t>int</a:t>
            </a:r>
            <a:r>
              <a:rPr lang="en-US" sz="1600" dirty="0"/>
              <a:t>  </a:t>
            </a:r>
            <a:r>
              <a:rPr lang="en-US" sz="1600" b="1" dirty="0" err="1"/>
              <a:t>interp</a:t>
            </a:r>
            <a:r>
              <a:rPr lang="en-US" sz="1600" dirty="0"/>
              <a:t>(</a:t>
            </a:r>
            <a:r>
              <a:rPr lang="en-US" sz="1600" dirty="0" err="1"/>
              <a:t>ast_node</a:t>
            </a:r>
            <a:r>
              <a:rPr lang="en-US" sz="1600" dirty="0"/>
              <a:t> *</a:t>
            </a:r>
            <a:r>
              <a:rPr lang="en-US" sz="1600" dirty="0" err="1"/>
              <a:t>ast</a:t>
            </a:r>
            <a:r>
              <a:rPr lang="en-US" sz="1600" dirty="0"/>
              <a:t>,  environment *</a:t>
            </a:r>
            <a:r>
              <a:rPr lang="en-US" sz="1600" dirty="0" err="1"/>
              <a:t>env</a:t>
            </a:r>
            <a:r>
              <a:rPr lang="en-US" sz="1600" dirty="0"/>
              <a:t>) {</a:t>
            </a:r>
          </a:p>
          <a:p>
            <a:r>
              <a:rPr lang="en-US" sz="1600" dirty="0"/>
              <a:t>    switch(</a:t>
            </a:r>
            <a:r>
              <a:rPr lang="en-US" sz="1600" dirty="0" err="1"/>
              <a:t>ast</a:t>
            </a:r>
            <a:r>
              <a:rPr lang="en-US" sz="1600" dirty="0"/>
              <a:t>-&gt;</a:t>
            </a:r>
            <a:r>
              <a:rPr lang="en-US" sz="1600" dirty="0" err="1"/>
              <a:t>ntype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case ASSG: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rhs_val</a:t>
            </a:r>
            <a:r>
              <a:rPr lang="en-US" sz="1600" dirty="0"/>
              <a:t> = </a:t>
            </a:r>
            <a:r>
              <a:rPr lang="en-US" sz="1600" b="1" dirty="0" err="1"/>
              <a:t>interp</a:t>
            </a:r>
            <a:r>
              <a:rPr lang="en-US" sz="1600" dirty="0"/>
              <a:t>(</a:t>
            </a:r>
            <a:r>
              <a:rPr lang="en-US" sz="1600" dirty="0" err="1"/>
              <a:t>ast</a:t>
            </a:r>
            <a:r>
              <a:rPr lang="en-US" sz="1600" dirty="0"/>
              <a:t>-&gt;child1, </a:t>
            </a:r>
            <a:r>
              <a:rPr lang="en-US" sz="1600" dirty="0" err="1"/>
              <a:t>env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update(</a:t>
            </a:r>
            <a:r>
              <a:rPr lang="en-US" sz="1600" dirty="0" err="1"/>
              <a:t>env</a:t>
            </a:r>
            <a:r>
              <a:rPr lang="en-US" sz="1600" dirty="0"/>
              <a:t>, </a:t>
            </a:r>
            <a:r>
              <a:rPr lang="en-US" sz="1600" dirty="0" err="1"/>
              <a:t>ast</a:t>
            </a:r>
            <a:r>
              <a:rPr lang="en-US" sz="1600" dirty="0"/>
              <a:t>-&gt;child0, </a:t>
            </a:r>
            <a:r>
              <a:rPr lang="en-US" sz="1600" dirty="0" err="1"/>
              <a:t>rhs_val</a:t>
            </a:r>
            <a:r>
              <a:rPr lang="en-US" sz="1600" dirty="0"/>
              <a:t>);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           return </a:t>
            </a:r>
            <a:r>
              <a:rPr lang="en-US" sz="1600" dirty="0" err="1"/>
              <a:t>rhs_val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case PLUS:</a:t>
            </a:r>
          </a:p>
          <a:p>
            <a:r>
              <a:rPr lang="en-US" sz="1600" dirty="0"/>
              <a:t>            val0 = </a:t>
            </a:r>
            <a:r>
              <a:rPr lang="en-US" sz="1600" b="1" dirty="0" err="1"/>
              <a:t>interp</a:t>
            </a:r>
            <a:r>
              <a:rPr lang="en-US" sz="1600" dirty="0"/>
              <a:t>(</a:t>
            </a:r>
            <a:r>
              <a:rPr lang="en-US" sz="1600" dirty="0" err="1"/>
              <a:t>ast</a:t>
            </a:r>
            <a:r>
              <a:rPr lang="en-US" sz="1600" dirty="0"/>
              <a:t>-&gt;child0, </a:t>
            </a:r>
            <a:r>
              <a:rPr lang="en-US" sz="1600" dirty="0" err="1"/>
              <a:t>env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val1 = </a:t>
            </a:r>
            <a:r>
              <a:rPr lang="en-US" sz="1600" b="1" dirty="0" err="1"/>
              <a:t>interp</a:t>
            </a:r>
            <a:r>
              <a:rPr lang="en-US" sz="1600" dirty="0"/>
              <a:t>(</a:t>
            </a:r>
            <a:r>
              <a:rPr lang="en-US" sz="1600" dirty="0" err="1"/>
              <a:t>ast</a:t>
            </a:r>
            <a:r>
              <a:rPr lang="en-US" sz="1600" dirty="0"/>
              <a:t>-&gt;child1, </a:t>
            </a:r>
            <a:r>
              <a:rPr lang="en-US" sz="1600" dirty="0" err="1"/>
              <a:t>env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return val0 + val1;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        case ID: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           return lookup(</a:t>
            </a:r>
            <a:r>
              <a:rPr lang="en-US" sz="1600" dirty="0" err="1"/>
              <a:t>env</a:t>
            </a:r>
            <a:r>
              <a:rPr lang="en-US" sz="1600" dirty="0"/>
              <a:t>, </a:t>
            </a:r>
            <a:r>
              <a:rPr lang="en-US" sz="1600" dirty="0" err="1"/>
              <a:t>ast</a:t>
            </a:r>
            <a:r>
              <a:rPr lang="en-US" sz="1600" dirty="0"/>
              <a:t>-&gt;name);</a:t>
            </a:r>
          </a:p>
          <a:p>
            <a:r>
              <a:rPr lang="en-US" sz="1600" dirty="0"/>
              <a:t>        case INTCON: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ast</a:t>
            </a:r>
            <a:r>
              <a:rPr lang="en-US" sz="1600" dirty="0"/>
              <a:t>-&gt;value;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High-level C--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4411" y="2097081"/>
            <a:ext cx="128016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scanner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44411" y="2953594"/>
            <a:ext cx="128016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411" y="3810107"/>
            <a:ext cx="128016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semantic checker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44411" y="4666620"/>
            <a:ext cx="128016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AST constructor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4411" y="5523133"/>
            <a:ext cx="128016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1484491" y="1815447"/>
            <a:ext cx="0" cy="2816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484491" y="2645721"/>
            <a:ext cx="0" cy="3078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1484491" y="3502234"/>
            <a:ext cx="0" cy="3078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1484491" y="4358747"/>
            <a:ext cx="0" cy="3078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>
            <a:off x="1484491" y="5215260"/>
            <a:ext cx="0" cy="3078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319" y="1488055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program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176502" y="1626381"/>
            <a:ext cx="1023898" cy="38967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76502" y="6071773"/>
            <a:ext cx="1023898" cy="161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7" idx="3"/>
            <a:endCxn id="81" idx="1"/>
          </p:cNvCxnSpPr>
          <p:nvPr/>
        </p:nvCxnSpPr>
        <p:spPr>
          <a:xfrm>
            <a:off x="6707874" y="2774471"/>
            <a:ext cx="395663" cy="5059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3"/>
            <a:endCxn id="81" idx="1"/>
          </p:cNvCxnSpPr>
          <p:nvPr/>
        </p:nvCxnSpPr>
        <p:spPr>
          <a:xfrm flipV="1">
            <a:off x="6707873" y="3280464"/>
            <a:ext cx="395664" cy="5335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103537" y="2476500"/>
            <a:ext cx="1895105" cy="160792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Interpretation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"executing" the AST instead of generating code from it </a:t>
            </a:r>
          </a:p>
        </p:txBody>
      </p:sp>
    </p:spTree>
    <p:extLst>
      <p:ext uri="{BB962C8B-B14F-4D97-AF65-F5344CB8AC3E}">
        <p14:creationId xmlns:p14="http://schemas.microsoft.com/office/powerpoint/2010/main" val="37611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66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Interpreters vs. Compilers</a:t>
            </a:r>
            <a:endParaRPr lang="en-US" sz="4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9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3931432-AE43-423B-A1A8-3293322C1D21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9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Interpreter operation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3878" y="2725541"/>
            <a:ext cx="4116243" cy="2142698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i="1" dirty="0" err="1"/>
              <a:t>ip</a:t>
            </a:r>
            <a:r>
              <a:rPr lang="en-US" altLang="en-US" sz="2400" dirty="0"/>
              <a:t> = start of program    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/>
              <a:t>while</a:t>
            </a:r>
            <a:r>
              <a:rPr lang="en-US" altLang="en-US" sz="2400" dirty="0"/>
              <a:t> ( </a:t>
            </a:r>
            <a:r>
              <a:rPr lang="en-US" altLang="en-US" sz="2400" dirty="0">
                <a:sym typeface="Symbol" panose="05050102010706020507" pitchFamily="18" charset="2"/>
              </a:rPr>
              <a:t>not done ) {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</a:t>
            </a:r>
            <a:r>
              <a:rPr lang="en-US" altLang="en-US" sz="2400" i="1" dirty="0">
                <a:sym typeface="Symbol" panose="05050102010706020507" pitchFamily="18" charset="2"/>
              </a:rPr>
              <a:t>op</a:t>
            </a:r>
            <a:r>
              <a:rPr lang="en-US" altLang="en-US" sz="2400" dirty="0">
                <a:sym typeface="Symbol" panose="05050102010706020507" pitchFamily="18" charset="2"/>
              </a:rPr>
              <a:t> = current operation at </a:t>
            </a:r>
            <a:r>
              <a:rPr lang="en-US" altLang="en-US" sz="2400" i="1" dirty="0" err="1">
                <a:sym typeface="Symbol" panose="05050102010706020507" pitchFamily="18" charset="2"/>
              </a:rPr>
              <a:t>ip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execute code for </a:t>
            </a:r>
            <a:r>
              <a:rPr lang="en-US" altLang="en-US" sz="2400" i="1" dirty="0">
                <a:sym typeface="Symbol" panose="05050102010706020507" pitchFamily="18" charset="2"/>
              </a:rPr>
              <a:t>op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advance </a:t>
            </a:r>
            <a:r>
              <a:rPr lang="en-US" altLang="en-US" sz="2400" i="1" dirty="0" err="1">
                <a:sym typeface="Symbol" panose="05050102010706020507" pitchFamily="18" charset="2"/>
              </a:rPr>
              <a:t>ip</a:t>
            </a:r>
            <a:r>
              <a:rPr lang="en-US" altLang="en-US" sz="2400" dirty="0">
                <a:sym typeface="Symbol" panose="05050102010706020507" pitchFamily="18" charset="2"/>
              </a:rPr>
              <a:t> to next operation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8" name="Left Brace 7"/>
          <p:cNvSpPr/>
          <p:nvPr/>
        </p:nvSpPr>
        <p:spPr>
          <a:xfrm>
            <a:off x="2224318" y="2857665"/>
            <a:ext cx="289560" cy="1836420"/>
          </a:xfrm>
          <a:prstGeom prst="leftBrace">
            <a:avLst>
              <a:gd name="adj1" fmla="val 71795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4608" y="1326383"/>
            <a:ext cx="38938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implemented in software</a:t>
            </a:r>
          </a:p>
          <a:p>
            <a:pPr marL="342900" indent="-342900">
              <a:buSzPct val="150000"/>
              <a:buFont typeface="Cambria Math" panose="02040503050406030204" pitchFamily="18" charset="0"/>
              <a:buChar char="∴"/>
            </a:pPr>
            <a:r>
              <a:rPr lang="en-US" sz="2400" dirty="0">
                <a:solidFill>
                  <a:srgbClr val="FF0000"/>
                </a:solidFill>
                <a:ea typeface="Cambria Math" panose="02040503050406030204" pitchFamily="18" charset="0"/>
              </a:rPr>
              <a:t>can be independent of the underlying hardware/OS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7126" y="2027583"/>
            <a:ext cx="1762262" cy="1709530"/>
          </a:xfrm>
          <a:custGeom>
            <a:avLst/>
            <a:gdLst>
              <a:gd name="connsiteX0" fmla="*/ 362832 w 1762262"/>
              <a:gd name="connsiteY0" fmla="*/ 0 h 1709530"/>
              <a:gd name="connsiteX1" fmla="*/ 92488 w 1762262"/>
              <a:gd name="connsiteY1" fmla="*/ 938254 h 1709530"/>
              <a:gd name="connsiteX2" fmla="*/ 1762262 w 1762262"/>
              <a:gd name="connsiteY2" fmla="*/ 1709530 h 170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2262" h="1709530">
                <a:moveTo>
                  <a:pt x="362832" y="0"/>
                </a:moveTo>
                <a:cubicBezTo>
                  <a:pt x="111041" y="326666"/>
                  <a:pt x="-140750" y="653332"/>
                  <a:pt x="92488" y="938254"/>
                </a:cubicBezTo>
                <a:cubicBezTo>
                  <a:pt x="325726" y="1223176"/>
                  <a:pt x="1043994" y="1466353"/>
                  <a:pt x="1762262" y="1709530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6457950" y="3379304"/>
            <a:ext cx="292608" cy="1077188"/>
          </a:xfrm>
          <a:prstGeom prst="leftBrace">
            <a:avLst>
              <a:gd name="adj1" fmla="val 71795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768" y="4907697"/>
            <a:ext cx="4042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implemented in software</a:t>
            </a:r>
          </a:p>
          <a:p>
            <a:pPr marL="342900" indent="-342900">
              <a:buSzPct val="150000"/>
              <a:buFont typeface="Cambria Math" panose="02040503050406030204" pitchFamily="18" charset="0"/>
              <a:buChar char="∴"/>
            </a:pPr>
            <a:r>
              <a:rPr lang="en-US" sz="2400" dirty="0">
                <a:solidFill>
                  <a:srgbClr val="FF0000"/>
                </a:solidFill>
                <a:ea typeface="Cambria Math" panose="02040503050406030204" pitchFamily="18" charset="0"/>
              </a:rPr>
              <a:t>uses additional instructions, incurs a performance overhead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973294" y="3904090"/>
            <a:ext cx="1465022" cy="1630018"/>
          </a:xfrm>
          <a:custGeom>
            <a:avLst/>
            <a:gdLst>
              <a:gd name="connsiteX0" fmla="*/ 0 w 1465022"/>
              <a:gd name="connsiteY0" fmla="*/ 0 h 1630018"/>
              <a:gd name="connsiteX1" fmla="*/ 1439186 w 1465022"/>
              <a:gd name="connsiteY1" fmla="*/ 739472 h 1630018"/>
              <a:gd name="connsiteX2" fmla="*/ 787179 w 1465022"/>
              <a:gd name="connsiteY2" fmla="*/ 1630018 h 163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5022" h="1630018">
                <a:moveTo>
                  <a:pt x="0" y="0"/>
                </a:moveTo>
                <a:cubicBezTo>
                  <a:pt x="653995" y="233901"/>
                  <a:pt x="1307990" y="467802"/>
                  <a:pt x="1439186" y="739472"/>
                </a:cubicBezTo>
                <a:cubicBezTo>
                  <a:pt x="1570382" y="1011142"/>
                  <a:pt x="1178780" y="1320580"/>
                  <a:pt x="787179" y="1630018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3" grpId="0" animBg="1"/>
      <p:bldP spid="14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22139</TotalTime>
  <Words>2728</Words>
  <Application>Microsoft Office PowerPoint</Application>
  <PresentationFormat>On-screen Show (4:3)</PresentationFormat>
  <Paragraphs>622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Narrow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CSc 553 Principles of Compilation   10. Interpreters and JIT Compilers</vt:lpstr>
      <vt:lpstr>Overview</vt:lpstr>
      <vt:lpstr>Interpreters</vt:lpstr>
      <vt:lpstr>Some common language interpreters</vt:lpstr>
      <vt:lpstr>Interpretation vs. Compilation</vt:lpstr>
      <vt:lpstr>Interpreter Operation</vt:lpstr>
      <vt:lpstr>Example: High-level C-- interpreter</vt:lpstr>
      <vt:lpstr>Interpreters vs. Compilers</vt:lpstr>
      <vt:lpstr>Interpreter operation</vt:lpstr>
      <vt:lpstr>Interpreters vs. Compilers: Portability</vt:lpstr>
      <vt:lpstr>Interpreters vs. Compilers: Performance</vt:lpstr>
      <vt:lpstr>PowerPoint Presentation</vt:lpstr>
      <vt:lpstr>Interpreters:  Design Considerations</vt:lpstr>
      <vt:lpstr>Interpreter Operation</vt:lpstr>
      <vt:lpstr>Interpreter Design Issues</vt:lpstr>
      <vt:lpstr>Dispatch</vt:lpstr>
      <vt:lpstr>Byte Code</vt:lpstr>
      <vt:lpstr>Digression: switch statements</vt:lpstr>
      <vt:lpstr>Digression: switch statements</vt:lpstr>
      <vt:lpstr>Cost of switch-based dispatch</vt:lpstr>
      <vt:lpstr>Direct Threaded Code</vt:lpstr>
      <vt:lpstr>Byte Code vs. Threaded Code</vt:lpstr>
      <vt:lpstr>Example</vt:lpstr>
      <vt:lpstr>EXERCISE</vt:lpstr>
      <vt:lpstr>EXERCISE</vt:lpstr>
      <vt:lpstr>EXERCISE</vt:lpstr>
      <vt:lpstr>EXERCISE</vt:lpstr>
      <vt:lpstr>Operands</vt:lpstr>
      <vt:lpstr>Handling Operands 1: Stack Machines</vt:lpstr>
      <vt:lpstr>Stack Machine Code</vt:lpstr>
      <vt:lpstr>Generating Stack Machine Code</vt:lpstr>
      <vt:lpstr>Handling Operands 2: Register Machines</vt:lpstr>
      <vt:lpstr>Register Machine Example: Dalvik VM</vt:lpstr>
      <vt:lpstr>Stack Machines vs. Register Machines</vt:lpstr>
      <vt:lpstr>Just-in-Time Compilers (JIT)</vt:lpstr>
      <vt:lpstr>Just-in-Time Compilers (JITs)</vt:lpstr>
      <vt:lpstr>Improving JIT Effectiveness</vt:lpstr>
      <vt:lpstr>Interpreter + JIT Compiler: structure</vt:lpstr>
      <vt:lpstr>Method Dispatch: vtables</vt:lpstr>
      <vt:lpstr>VMs with JITs</vt:lpstr>
      <vt:lpstr>JITs: Deciding what to Compile</vt:lpstr>
      <vt:lpstr>JITs: Deciding what to Compile</vt:lpstr>
      <vt:lpstr>Typical JIT Optimizations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Debray, Saumya K - (debray)</cp:lastModifiedBy>
  <cp:revision>668</cp:revision>
  <dcterms:created xsi:type="dcterms:W3CDTF">2016-12-07T21:03:03Z</dcterms:created>
  <dcterms:modified xsi:type="dcterms:W3CDTF">2023-08-18T18:45:44Z</dcterms:modified>
</cp:coreProperties>
</file>