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sldIdLst>
    <p:sldId id="256" r:id="rId2"/>
    <p:sldId id="285" r:id="rId3"/>
    <p:sldId id="286" r:id="rId4"/>
    <p:sldId id="287" r:id="rId5"/>
    <p:sldId id="317" r:id="rId6"/>
    <p:sldId id="318" r:id="rId7"/>
    <p:sldId id="319" r:id="rId8"/>
    <p:sldId id="325" r:id="rId9"/>
    <p:sldId id="327" r:id="rId10"/>
    <p:sldId id="420" r:id="rId11"/>
    <p:sldId id="422" r:id="rId12"/>
    <p:sldId id="421" r:id="rId13"/>
    <p:sldId id="321" r:id="rId14"/>
    <p:sldId id="322" r:id="rId15"/>
    <p:sldId id="323" r:id="rId16"/>
    <p:sldId id="423" r:id="rId17"/>
    <p:sldId id="424" r:id="rId18"/>
    <p:sldId id="425" r:id="rId19"/>
    <p:sldId id="426" r:id="rId20"/>
    <p:sldId id="427" r:id="rId21"/>
    <p:sldId id="444" r:id="rId22"/>
    <p:sldId id="445" r:id="rId23"/>
    <p:sldId id="443" r:id="rId24"/>
    <p:sldId id="428" r:id="rId25"/>
    <p:sldId id="429" r:id="rId26"/>
    <p:sldId id="269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261" r:id="rId35"/>
    <p:sldId id="263" r:id="rId36"/>
    <p:sldId id="431" r:id="rId37"/>
    <p:sldId id="297" r:id="rId38"/>
    <p:sldId id="271" r:id="rId39"/>
    <p:sldId id="441" r:id="rId40"/>
    <p:sldId id="277" r:id="rId41"/>
    <p:sldId id="448" r:id="rId42"/>
    <p:sldId id="447" r:id="rId43"/>
    <p:sldId id="430" r:id="rId44"/>
    <p:sldId id="272" r:id="rId45"/>
    <p:sldId id="273" r:id="rId46"/>
    <p:sldId id="274" r:id="rId47"/>
    <p:sldId id="442" r:id="rId48"/>
    <p:sldId id="280" r:id="rId49"/>
    <p:sldId id="281" r:id="rId50"/>
    <p:sldId id="282" r:id="rId51"/>
    <p:sldId id="284" r:id="rId52"/>
    <p:sldId id="44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AF8"/>
    <a:srgbClr val="FFFCFB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7" autoAdjust="0"/>
    <p:restoredTop sz="95199" autoAdjust="0"/>
  </p:normalViewPr>
  <p:slideViewPr>
    <p:cSldViewPr snapToGrid="0">
      <p:cViewPr varScale="1">
        <p:scale>
          <a:sx n="211" d="100"/>
          <a:sy n="211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6F64B-182F-49B1-8246-4782C4F0CC73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D86D-0EAA-4AA0-806F-4D16E68B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23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6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38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8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28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18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64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45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25EFE-EF02-44AF-87A1-3A9C919C21A2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768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7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6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ED86D-0EAA-4AA0-806F-4D16E68BC8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 453: Linking and Loading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89363"/>
            <a:ext cx="4038600" cy="2341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453: Linking and Loading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D8334-6248-4048-94B8-717FFCBA5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13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 453: Linking and Loading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5771"/>
            <a:ext cx="3886200" cy="467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 453: Linking and Loading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73275"/>
            <a:ext cx="3868340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5217"/>
            <a:ext cx="3868340" cy="3944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7305"/>
            <a:ext cx="3887391" cy="823912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5217"/>
            <a:ext cx="3887391" cy="3944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 453: Linking and 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 453: Linking and 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 453: Linking and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453: Linking and Loading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EF27A-CA78-43E8-87E0-9B4D175840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1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234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89363"/>
            <a:ext cx="8229600" cy="2341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CSc 453: Linking and Loading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E0564-1D6D-4DDD-992B-F128CF14D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08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6818"/>
            <a:ext cx="7886700" cy="476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6A442-248E-467A-BE05-064ABD7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5913" y="1043492"/>
            <a:ext cx="8559146" cy="3044414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sz="6600" dirty="0" err="1">
                <a:latin typeface="+mj-lt"/>
              </a:rPr>
              <a:t>CSc</a:t>
            </a:r>
            <a:r>
              <a:rPr lang="en-US" sz="6600" dirty="0">
                <a:latin typeface="+mj-lt"/>
              </a:rPr>
              <a:t> 553</a:t>
            </a:r>
            <a:br>
              <a:rPr lang="en-US" sz="4200" dirty="0">
                <a:latin typeface="+mj-lt"/>
              </a:rPr>
            </a:br>
            <a:r>
              <a:rPr lang="en-US" sz="5400" dirty="0">
                <a:latin typeface="+mj-lt"/>
              </a:rPr>
              <a:t>Principles </a:t>
            </a:r>
            <a:r>
              <a:rPr lang="en-US" sz="5400">
                <a:latin typeface="+mj-lt"/>
              </a:rPr>
              <a:t>of Compilation</a:t>
            </a:r>
            <a:br>
              <a:rPr lang="en-US" sz="48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4800">
                <a:latin typeface="+mj-lt"/>
              </a:rPr>
            </a:br>
            <a:r>
              <a:rPr lang="en-US" sz="4000">
                <a:latin typeface="+mj-lt"/>
              </a:rPr>
              <a:t>12</a:t>
            </a:r>
            <a:r>
              <a:rPr lang="en-US" sz="4000"/>
              <a:t>. </a:t>
            </a:r>
            <a:r>
              <a:rPr lang="en-US" sz="4000" dirty="0"/>
              <a:t>From source code to execution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5913" y="4527195"/>
            <a:ext cx="6858000" cy="1655762"/>
          </a:xfrm>
        </p:spPr>
        <p:txBody>
          <a:bodyPr/>
          <a:lstStyle/>
          <a:p>
            <a:pPr algn="l"/>
            <a:r>
              <a:rPr lang="en-US" sz="3600" dirty="0"/>
              <a:t>Saumya Debray</a:t>
            </a:r>
          </a:p>
          <a:p>
            <a:pPr algn="l"/>
            <a:r>
              <a:rPr lang="en-US" i="1" dirty="0"/>
              <a:t>The University of Arizona</a:t>
            </a:r>
          </a:p>
          <a:p>
            <a:pPr algn="l"/>
            <a:r>
              <a:rPr lang="en-US" i="1" dirty="0"/>
              <a:t>Tucson, AZ 85721</a:t>
            </a:r>
          </a:p>
        </p:txBody>
      </p:sp>
    </p:spTree>
    <p:extLst>
      <p:ext uri="{BB962C8B-B14F-4D97-AF65-F5344CB8AC3E}">
        <p14:creationId xmlns:p14="http://schemas.microsoft.com/office/powerpoint/2010/main" val="315133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416817"/>
            <a:ext cx="7886700" cy="4724210"/>
          </a:xfrm>
        </p:spPr>
        <p:txBody>
          <a:bodyPr bIns="0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Log onto a </a:t>
            </a:r>
            <a:r>
              <a:rPr lang="en-US" dirty="0" err="1"/>
              <a:t>linux</a:t>
            </a:r>
            <a:r>
              <a:rPr lang="en-US" dirty="0"/>
              <a:t> machine (e.g., </a:t>
            </a:r>
            <a:r>
              <a:rPr lang="en-US" dirty="0" err="1"/>
              <a:t>lectura</a:t>
            </a:r>
            <a:r>
              <a:rPr lang="en-US" dirty="0"/>
              <a:t>) and find an object file </a:t>
            </a:r>
            <a:r>
              <a:rPr lang="en-US" i="1" dirty="0"/>
              <a:t>f</a:t>
            </a:r>
            <a:r>
              <a:rPr lang="en-US" dirty="0"/>
              <a:t> (e.g., your compiler)</a:t>
            </a:r>
          </a:p>
          <a:p>
            <a:pPr>
              <a:spcBef>
                <a:spcPts val="600"/>
              </a:spcBef>
            </a:pPr>
            <a:r>
              <a:rPr lang="en-US" dirty="0"/>
              <a:t>The command </a:t>
            </a:r>
            <a:r>
              <a:rPr lang="en-US" b="1" dirty="0" err="1">
                <a:solidFill>
                  <a:srgbClr val="002060"/>
                </a:solidFill>
                <a:cs typeface="Courier New" panose="02070309020205020404" pitchFamily="49" charset="0"/>
              </a:rPr>
              <a:t>objdump</a:t>
            </a:r>
            <a:r>
              <a:rPr lang="en-US" dirty="0"/>
              <a:t> will print out information about the file:</a:t>
            </a:r>
          </a:p>
          <a:p>
            <a:pPr lvl="1">
              <a:spcBef>
                <a:spcPts val="600"/>
              </a:spcBef>
            </a:pPr>
            <a:r>
              <a:rPr lang="en-US" b="1" dirty="0" err="1">
                <a:solidFill>
                  <a:srgbClr val="002060"/>
                </a:solidFill>
              </a:rPr>
              <a:t>objdump</a:t>
            </a:r>
            <a:r>
              <a:rPr lang="en-US" b="1" dirty="0">
                <a:solidFill>
                  <a:srgbClr val="002060"/>
                </a:solidFill>
              </a:rPr>
              <a:t> –f</a:t>
            </a:r>
            <a:r>
              <a:rPr lang="en-US" dirty="0"/>
              <a:t>  :  file header info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002060"/>
                </a:solidFill>
              </a:rPr>
              <a:t>objdump</a:t>
            </a:r>
            <a:r>
              <a:rPr lang="en-US" b="1" dirty="0">
                <a:solidFill>
                  <a:srgbClr val="002060"/>
                </a:solidFill>
              </a:rPr>
              <a:t> –h</a:t>
            </a:r>
            <a:r>
              <a:rPr lang="en-US" dirty="0"/>
              <a:t> :  section header info</a:t>
            </a:r>
          </a:p>
          <a:p>
            <a:pPr>
              <a:spcBef>
                <a:spcPts val="600"/>
              </a:spcBef>
            </a:pPr>
            <a:r>
              <a:rPr lang="en-US" dirty="0"/>
              <a:t>Use this to get information about the file </a:t>
            </a:r>
            <a:r>
              <a:rPr lang="en-US" i="1" dirty="0"/>
              <a:t>f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how many sections does </a:t>
            </a:r>
            <a:r>
              <a:rPr lang="en-US" i="1" dirty="0"/>
              <a:t>f</a:t>
            </a:r>
            <a:r>
              <a:rPr lang="en-US" dirty="0"/>
              <a:t> contain?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how many of these sections contain code?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else can you find out about </a:t>
            </a:r>
            <a:r>
              <a:rPr lang="en-US" i="1" dirty="0"/>
              <a:t>f 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10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5869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9181-12A4-4642-9708-AFAB244A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ELF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6E253-825B-43CA-A132-16388EC5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C6D26-A130-4D0B-99BA-FC3A9E25D9DD}"/>
              </a:ext>
            </a:extLst>
          </p:cNvPr>
          <p:cNvSpPr/>
          <p:nvPr/>
        </p:nvSpPr>
        <p:spPr>
          <a:xfrm>
            <a:off x="848622" y="2777341"/>
            <a:ext cx="1828800" cy="6442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F0DF4-27BE-4A83-8EFB-3092C8273422}"/>
              </a:ext>
            </a:extLst>
          </p:cNvPr>
          <p:cNvSpPr/>
          <p:nvPr/>
        </p:nvSpPr>
        <p:spPr>
          <a:xfrm>
            <a:off x="848332" y="4407902"/>
            <a:ext cx="1828800" cy="6442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section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9C7C5D-4EEC-4C7A-936F-6F9526DD1D13}"/>
              </a:ext>
            </a:extLst>
          </p:cNvPr>
          <p:cNvCxnSpPr>
            <a:cxnSpLocks/>
          </p:cNvCxnSpPr>
          <p:nvPr/>
        </p:nvCxnSpPr>
        <p:spPr>
          <a:xfrm>
            <a:off x="847599" y="4325741"/>
            <a:ext cx="0" cy="91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9D924F-3AC7-4DCD-A143-BA308E59EBB1}"/>
              </a:ext>
            </a:extLst>
          </p:cNvPr>
          <p:cNvCxnSpPr>
            <a:cxnSpLocks/>
          </p:cNvCxnSpPr>
          <p:nvPr/>
        </p:nvCxnSpPr>
        <p:spPr>
          <a:xfrm>
            <a:off x="2677132" y="4325741"/>
            <a:ext cx="0" cy="91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2AC35-EF5C-4C93-991A-60F806F260A5}"/>
              </a:ext>
            </a:extLst>
          </p:cNvPr>
          <p:cNvCxnSpPr>
            <a:cxnSpLocks/>
          </p:cNvCxnSpPr>
          <p:nvPr/>
        </p:nvCxnSpPr>
        <p:spPr>
          <a:xfrm>
            <a:off x="2677132" y="3426249"/>
            <a:ext cx="0" cy="91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4E2888-94F7-4815-8B23-48049280DE81}"/>
              </a:ext>
            </a:extLst>
          </p:cNvPr>
          <p:cNvSpPr txBox="1"/>
          <p:nvPr/>
        </p:nvSpPr>
        <p:spPr>
          <a:xfrm rot="5400000">
            <a:off x="1675277" y="373160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280B49-1DA3-4691-B06D-1C94D1E4B704}"/>
              </a:ext>
            </a:extLst>
          </p:cNvPr>
          <p:cNvSpPr/>
          <p:nvPr/>
        </p:nvSpPr>
        <p:spPr>
          <a:xfrm>
            <a:off x="848622" y="2131181"/>
            <a:ext cx="1828800" cy="6442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Program header table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26A1A7-5B22-45DD-A54B-5EB4C444AE1E}"/>
              </a:ext>
            </a:extLst>
          </p:cNvPr>
          <p:cNvCxnSpPr>
            <a:cxnSpLocks/>
          </p:cNvCxnSpPr>
          <p:nvPr/>
        </p:nvCxnSpPr>
        <p:spPr>
          <a:xfrm>
            <a:off x="847599" y="3411341"/>
            <a:ext cx="0" cy="91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26C6BA-EA85-4EE6-806A-EF4A0B0CE4E1}"/>
              </a:ext>
            </a:extLst>
          </p:cNvPr>
          <p:cNvSpPr txBox="1"/>
          <p:nvPr/>
        </p:nvSpPr>
        <p:spPr>
          <a:xfrm>
            <a:off x="3174589" y="1210059"/>
            <a:ext cx="49441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typedef struct {</a:t>
            </a: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unsigned char  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e_ident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[16];   /* ELF identification */</a:t>
            </a: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Elf64_Half  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e_type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;                   /* Object file type */</a:t>
            </a: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Elf64_Half  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e_machine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;            /* Machine type */</a:t>
            </a:r>
          </a:p>
          <a:p>
            <a:pPr algn="l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   ...</a:t>
            </a:r>
            <a:endParaRPr lang="en-US" sz="1400" i="0" dirty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Elf64_Addr  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e_entry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;                /* Entry point address */</a:t>
            </a: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Elf64_Off  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e_phoff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;                   /* Program header offset */</a:t>
            </a: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Elf64_Off  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e_shoff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;                   /* Section header offset */</a:t>
            </a:r>
          </a:p>
          <a:p>
            <a:pPr algn="l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   ...</a:t>
            </a:r>
            <a:endParaRPr lang="en-US" sz="1400" i="0" dirty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Elf64_Half  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e_shentsize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;        /* Size of section header entry */</a:t>
            </a: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Elf64_Half  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e_shnum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;            /* No. of section header entries */</a:t>
            </a:r>
          </a:p>
          <a:p>
            <a:pPr algn="l"/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   ...</a:t>
            </a:r>
            <a:endParaRPr lang="en-US" sz="1400" i="0" dirty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} Elf64_Ehdr;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9156F6-10DC-4AD5-9192-AF7FFFA21302}"/>
              </a:ext>
            </a:extLst>
          </p:cNvPr>
          <p:cNvSpPr txBox="1"/>
          <p:nvPr/>
        </p:nvSpPr>
        <p:spPr>
          <a:xfrm>
            <a:off x="3174295" y="4325741"/>
            <a:ext cx="52420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typedef struct {</a:t>
            </a: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uint32_t  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sh_name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;        /* section name */</a:t>
            </a: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uint32_t  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sh_type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;          /* section contents and semantics */</a:t>
            </a: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...</a:t>
            </a: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Elf64_Addr  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sh_addr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;     /* runtime memory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addr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for this section */</a:t>
            </a: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Elf64_Off  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sh_offset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;      /* file offset where the section starts */</a:t>
            </a: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uint32_t   </a:t>
            </a:r>
            <a:r>
              <a:rPr lang="en-US" sz="1400" i="0" dirty="0" err="1">
                <a:solidFill>
                  <a:schemeClr val="accent5">
                    <a:lumMod val="50000"/>
                  </a:schemeClr>
                </a:solidFill>
                <a:effectLst/>
              </a:rPr>
              <a:t>sh_size</a:t>
            </a:r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;            /* size of the section (bytes) */</a:t>
            </a: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    ...</a:t>
            </a:r>
          </a:p>
          <a:p>
            <a:pPr algn="l"/>
            <a:r>
              <a:rPr lang="en-US" sz="1400" i="0" dirty="0">
                <a:solidFill>
                  <a:schemeClr val="accent5">
                    <a:lumMod val="50000"/>
                  </a:schemeClr>
                </a:solidFill>
                <a:effectLst/>
              </a:rPr>
              <a:t>} Elf64_Shdr;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61572-360F-444D-BA44-1783AB69FCBD}"/>
              </a:ext>
            </a:extLst>
          </p:cNvPr>
          <p:cNvSpPr/>
          <p:nvPr/>
        </p:nvSpPr>
        <p:spPr>
          <a:xfrm>
            <a:off x="848623" y="1484085"/>
            <a:ext cx="1828800" cy="644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ELF header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AA069-B9CE-4A3C-B853-21019E490864}"/>
              </a:ext>
            </a:extLst>
          </p:cNvPr>
          <p:cNvSpPr/>
          <p:nvPr/>
        </p:nvSpPr>
        <p:spPr>
          <a:xfrm>
            <a:off x="848332" y="5052138"/>
            <a:ext cx="1828800" cy="644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Section header table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0CEB3F-88FC-43CE-874E-D3D46A36C649}"/>
              </a:ext>
            </a:extLst>
          </p:cNvPr>
          <p:cNvCxnSpPr>
            <a:stCxn id="5" idx="3"/>
          </p:cNvCxnSpPr>
          <p:nvPr/>
        </p:nvCxnSpPr>
        <p:spPr>
          <a:xfrm flipV="1">
            <a:off x="2677423" y="1326383"/>
            <a:ext cx="493650" cy="479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BE1706-1BE6-49E7-94DC-D581F4420FF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677423" y="1806203"/>
            <a:ext cx="493650" cy="2173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3FD8C3-634A-4B42-AACC-BECD3F0D609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677132" y="4430005"/>
            <a:ext cx="493941" cy="9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C74B51-2FCA-4AC5-8C19-33A1AAF681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677132" y="5374256"/>
            <a:ext cx="493941" cy="882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64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00B2-9935-43B4-86CF-EFF4E61F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ELF files: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62F0-CD61-4A41-892A-7991C681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6818"/>
            <a:ext cx="8286750" cy="4760145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/>
              <a:t>How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objdump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–h</a:t>
            </a:r>
            <a:r>
              <a:rPr lang="en-US" dirty="0"/>
              <a:t> might work: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 err="1"/>
              <a:t>ehdr</a:t>
            </a:r>
            <a:r>
              <a:rPr lang="en-US" dirty="0"/>
              <a:t> = read ELF header from the ELF file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/>
              <a:t>seek to offset </a:t>
            </a:r>
            <a:r>
              <a:rPr lang="en-US" dirty="0" err="1"/>
              <a:t>ehdr.e_shoff</a:t>
            </a:r>
            <a:r>
              <a:rPr lang="en-US" dirty="0"/>
              <a:t> in the file</a:t>
            </a:r>
          </a:p>
          <a:p>
            <a:pPr marL="457200" lvl="1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ehdr.e_shnum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s_entry</a:t>
            </a:r>
            <a:r>
              <a:rPr lang="en-US" dirty="0"/>
              <a:t> = read </a:t>
            </a:r>
            <a:r>
              <a:rPr lang="en-US" dirty="0" err="1"/>
              <a:t>ehdr.e_shentsz</a:t>
            </a:r>
            <a:r>
              <a:rPr lang="en-US" dirty="0"/>
              <a:t> bytes from file</a:t>
            </a:r>
          </a:p>
          <a:p>
            <a:pPr marL="457200" lvl="1" indent="0">
              <a:buNone/>
            </a:pPr>
            <a:r>
              <a:rPr lang="en-US" dirty="0"/>
              <a:t>    extract and print info about the section </a:t>
            </a:r>
            <a:r>
              <a:rPr lang="en-US" dirty="0" err="1"/>
              <a:t>s_entry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43BBB-F7E0-4453-9C65-F3594DA7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E8BC67-7626-419E-BD5F-DBA5B586A890}"/>
              </a:ext>
            </a:extLst>
          </p:cNvPr>
          <p:cNvSpPr/>
          <p:nvPr/>
        </p:nvSpPr>
        <p:spPr>
          <a:xfrm>
            <a:off x="3164889" y="2681056"/>
            <a:ext cx="1926455" cy="461639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6C6DD-2CA5-434A-99E7-BE30F8D62C1B}"/>
              </a:ext>
            </a:extLst>
          </p:cNvPr>
          <p:cNvSpPr txBox="1"/>
          <p:nvPr/>
        </p:nvSpPr>
        <p:spPr>
          <a:xfrm>
            <a:off x="7230862" y="1585217"/>
            <a:ext cx="176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offset of section header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6DDBC6-139D-4892-8C3C-C9828D6E8D6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091344" y="1908383"/>
            <a:ext cx="2139518" cy="100349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914083-42CD-4785-82F7-FBB935D1D3CB}"/>
              </a:ext>
            </a:extLst>
          </p:cNvPr>
          <p:cNvSpPr/>
          <p:nvPr/>
        </p:nvSpPr>
        <p:spPr>
          <a:xfrm>
            <a:off x="3086470" y="3198180"/>
            <a:ext cx="2084773" cy="461639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4D3850-F260-498C-8543-A2742828B143}"/>
              </a:ext>
            </a:extLst>
          </p:cNvPr>
          <p:cNvSpPr txBox="1"/>
          <p:nvPr/>
        </p:nvSpPr>
        <p:spPr>
          <a:xfrm>
            <a:off x="7230861" y="2472405"/>
            <a:ext cx="176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no. of entries in section header table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B8B212-425A-4036-9B5E-D65C71CBED3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171243" y="2934070"/>
            <a:ext cx="2059618" cy="4949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87A315-ED5B-4A33-8FE4-F2388934F638}"/>
              </a:ext>
            </a:extLst>
          </p:cNvPr>
          <p:cNvSpPr/>
          <p:nvPr/>
        </p:nvSpPr>
        <p:spPr>
          <a:xfrm>
            <a:off x="3602855" y="3684549"/>
            <a:ext cx="2251968" cy="399179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3D5CAB-2AB5-4E21-AF8A-44E1D3F5864B}"/>
              </a:ext>
            </a:extLst>
          </p:cNvPr>
          <p:cNvSpPr txBox="1"/>
          <p:nvPr/>
        </p:nvSpPr>
        <p:spPr>
          <a:xfrm>
            <a:off x="7148743" y="4850475"/>
            <a:ext cx="176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section header entry size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5D5F63-143C-4AA2-B2CA-7A24C232E34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854823" y="3884139"/>
            <a:ext cx="1293920" cy="128950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0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C57AD56D-5C4C-4805-9589-8F88AB694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24619"/>
              </p:ext>
            </p:extLst>
          </p:nvPr>
        </p:nvGraphicFramePr>
        <p:xfrm>
          <a:off x="522792" y="534809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01453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426030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09027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309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886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6371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501B61-1EA9-4BC9-AE24-E0D817602EF0}"/>
              </a:ext>
            </a:extLst>
          </p:cNvPr>
          <p:cNvCxnSpPr>
            <a:cxnSpLocks/>
          </p:cNvCxnSpPr>
          <p:nvPr/>
        </p:nvCxnSpPr>
        <p:spPr>
          <a:xfrm>
            <a:off x="1524494" y="5579232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0DA831-C69F-4FD2-BA23-DE1AB1515BCC}"/>
              </a:ext>
            </a:extLst>
          </p:cNvPr>
          <p:cNvCxnSpPr>
            <a:cxnSpLocks/>
          </p:cNvCxnSpPr>
          <p:nvPr/>
        </p:nvCxnSpPr>
        <p:spPr>
          <a:xfrm>
            <a:off x="5213284" y="5579232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7D9320-BE8A-4477-8814-2FAD0C2C06EF}"/>
              </a:ext>
            </a:extLst>
          </p:cNvPr>
          <p:cNvCxnSpPr>
            <a:cxnSpLocks/>
          </p:cNvCxnSpPr>
          <p:nvPr/>
        </p:nvCxnSpPr>
        <p:spPr>
          <a:xfrm>
            <a:off x="3987360" y="5579232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DFC106-6206-4230-A7B7-0C4ED8CE7B2A}"/>
              </a:ext>
            </a:extLst>
          </p:cNvPr>
          <p:cNvCxnSpPr>
            <a:cxnSpLocks/>
          </p:cNvCxnSpPr>
          <p:nvPr/>
        </p:nvCxnSpPr>
        <p:spPr>
          <a:xfrm>
            <a:off x="2716724" y="5579232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896794DA-C376-47F8-B5DC-6E54919E7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577625"/>
              </p:ext>
            </p:extLst>
          </p:nvPr>
        </p:nvGraphicFramePr>
        <p:xfrm>
          <a:off x="1003809" y="4732758"/>
          <a:ext cx="503510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277">
                  <a:extLst>
                    <a:ext uri="{9D8B030D-6E8A-4147-A177-3AD203B41FA5}">
                      <a16:colId xmlns:a16="http://schemas.microsoft.com/office/drawing/2014/main" val="3763684198"/>
                    </a:ext>
                  </a:extLst>
                </a:gridCol>
                <a:gridCol w="1107791">
                  <a:extLst>
                    <a:ext uri="{9D8B030D-6E8A-4147-A177-3AD203B41FA5}">
                      <a16:colId xmlns:a16="http://schemas.microsoft.com/office/drawing/2014/main" val="1128218317"/>
                    </a:ext>
                  </a:extLst>
                </a:gridCol>
                <a:gridCol w="1213294">
                  <a:extLst>
                    <a:ext uri="{9D8B030D-6E8A-4147-A177-3AD203B41FA5}">
                      <a16:colId xmlns:a16="http://schemas.microsoft.com/office/drawing/2014/main" val="3323365537"/>
                    </a:ext>
                  </a:extLst>
                </a:gridCol>
                <a:gridCol w="1202744">
                  <a:extLst>
                    <a:ext uri="{9D8B030D-6E8A-4147-A177-3AD203B41FA5}">
                      <a16:colId xmlns:a16="http://schemas.microsoft.com/office/drawing/2014/main" val="339435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preprocessor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compiler</a:t>
                      </a:r>
                    </a:p>
                    <a:p>
                      <a:pPr algn="ctr"/>
                      <a:r>
                        <a:rPr lang="en-US" dirty="0"/>
                        <a:t>(cc1)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assembler</a:t>
                      </a:r>
                    </a:p>
                    <a:p>
                      <a:pPr algn="ctr"/>
                      <a:r>
                        <a:rPr lang="en-US" dirty="0"/>
                        <a:t>(as)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linker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ld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7236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F9019F-F2D7-497F-83A1-F399053FAA71}"/>
              </a:ext>
            </a:extLst>
          </p:cNvPr>
          <p:cNvCxnSpPr>
            <a:cxnSpLocks/>
          </p:cNvCxnSpPr>
          <p:nvPr/>
        </p:nvCxnSpPr>
        <p:spPr>
          <a:xfrm>
            <a:off x="1752161" y="5377646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4224D-A4F8-41F3-B614-4B0D78222FAC}"/>
              </a:ext>
            </a:extLst>
          </p:cNvPr>
          <p:cNvCxnSpPr>
            <a:cxnSpLocks/>
          </p:cNvCxnSpPr>
          <p:nvPr/>
        </p:nvCxnSpPr>
        <p:spPr>
          <a:xfrm>
            <a:off x="5416888" y="5367576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59BF74-585C-47E5-B7D3-6F8965A53D0D}"/>
              </a:ext>
            </a:extLst>
          </p:cNvPr>
          <p:cNvCxnSpPr>
            <a:cxnSpLocks/>
          </p:cNvCxnSpPr>
          <p:nvPr/>
        </p:nvCxnSpPr>
        <p:spPr>
          <a:xfrm>
            <a:off x="4215027" y="5367576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F8822-DE78-4D90-B9B7-4535D702174D}"/>
              </a:ext>
            </a:extLst>
          </p:cNvPr>
          <p:cNvCxnSpPr>
            <a:cxnSpLocks/>
          </p:cNvCxnSpPr>
          <p:nvPr/>
        </p:nvCxnSpPr>
        <p:spPr>
          <a:xfrm>
            <a:off x="3000578" y="5365597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42844D-825B-475E-B062-F39D1E6270D1}"/>
              </a:ext>
            </a:extLst>
          </p:cNvPr>
          <p:cNvSpPr/>
          <p:nvPr/>
        </p:nvSpPr>
        <p:spPr>
          <a:xfrm>
            <a:off x="3709555" y="4655127"/>
            <a:ext cx="1007915" cy="717711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1F5A-DC96-43A5-ADF0-6316EECE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19BF-69DD-4003-8DF2-DBE6D679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given an assembly code program as input, construct a binary </a:t>
            </a:r>
            <a:r>
              <a:rPr lang="en-US"/>
              <a:t>for it </a:t>
            </a:r>
            <a:r>
              <a:rPr lang="en-US" dirty="0"/>
              <a:t>(e.g., </a:t>
            </a:r>
            <a:r>
              <a:rPr lang="en-US"/>
              <a:t>ELF)</a:t>
            </a:r>
            <a:endParaRPr lang="en-US" dirty="0"/>
          </a:p>
          <a:p>
            <a:r>
              <a:rPr lang="en-US" dirty="0"/>
              <a:t>Data structures:</a:t>
            </a:r>
          </a:p>
          <a:p>
            <a:pPr lvl="1"/>
            <a:r>
              <a:rPr lang="en-US" dirty="0"/>
              <a:t>start address for the code</a:t>
            </a:r>
          </a:p>
          <a:p>
            <a:pPr lvl="2"/>
            <a:r>
              <a:rPr lang="en-US" dirty="0"/>
              <a:t>use a default address; or</a:t>
            </a:r>
          </a:p>
          <a:p>
            <a:pPr lvl="2"/>
            <a:r>
              <a:rPr lang="en-US" dirty="0"/>
              <a:t>provided by the programmer</a:t>
            </a:r>
          </a:p>
          <a:p>
            <a:pPr lvl="1"/>
            <a:r>
              <a:rPr lang="en-US" dirty="0"/>
              <a:t>symbol table:</a:t>
            </a:r>
          </a:p>
          <a:p>
            <a:pPr lvl="2"/>
            <a:r>
              <a:rPr lang="en-US" dirty="0"/>
              <a:t>maps each global name (including labels) to its address</a:t>
            </a:r>
          </a:p>
          <a:p>
            <a:pPr lvl="1"/>
            <a:r>
              <a:rPr lang="en-US" dirty="0"/>
              <a:t>information about each section in the binary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C3E7D-E3A5-498B-BDB0-27550A08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6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5734-56DC-4114-8A4D-190B24A8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Assemblers [2-pass]: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4777-0EE7-45AF-843C-0DBD128D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6818"/>
            <a:ext cx="8006195" cy="4939533"/>
          </a:xfrm>
        </p:spPr>
        <p:txBody>
          <a:bodyPr>
            <a:normAutofit/>
          </a:bodyPr>
          <a:lstStyle/>
          <a:p>
            <a:pPr lvl="1">
              <a:spcAft>
                <a:spcPts val="600"/>
              </a:spcAft>
            </a:pPr>
            <a:r>
              <a:rPr lang="en-US" sz="2200" dirty="0"/>
              <a:t>initialize location </a:t>
            </a:r>
            <a:r>
              <a:rPr lang="en-US" sz="2400" dirty="0"/>
              <a:t>counter to start address of code</a:t>
            </a:r>
          </a:p>
          <a:p>
            <a:pPr lvl="1"/>
            <a:r>
              <a:rPr lang="en-US" sz="2400" dirty="0"/>
              <a:t>Pass 1: </a:t>
            </a:r>
            <a:r>
              <a:rPr lang="en-US" sz="2400" i="1" dirty="0"/>
              <a:t>Compute the value for each symbol</a:t>
            </a:r>
            <a:endParaRPr lang="en-US" sz="2400" dirty="0"/>
          </a:p>
          <a:p>
            <a:pPr marL="1097280" lvl="2">
              <a:spcBef>
                <a:spcPts val="0"/>
              </a:spcBef>
            </a:pPr>
            <a:r>
              <a:rPr lang="en-US" dirty="0"/>
              <a:t>process each assembler directive and instruction</a:t>
            </a:r>
          </a:p>
          <a:p>
            <a:pPr marL="1097280" lvl="2">
              <a:spcBef>
                <a:spcPts val="0"/>
              </a:spcBef>
            </a:pPr>
            <a:r>
              <a:rPr lang="en-US" dirty="0"/>
              <a:t>compute the address of each symbol, save in the symbol table</a:t>
            </a:r>
          </a:p>
          <a:p>
            <a:pPr lvl="1"/>
            <a:r>
              <a:rPr lang="en-US" sz="2400" dirty="0"/>
              <a:t>Pass 2: </a:t>
            </a:r>
            <a:r>
              <a:rPr lang="en-US" sz="2400" i="1" dirty="0"/>
              <a:t>Write out the output (binary) file</a:t>
            </a:r>
            <a:endParaRPr lang="en-US" sz="2400" dirty="0"/>
          </a:p>
          <a:p>
            <a:pPr marL="1097280" lvl="2">
              <a:spcBef>
                <a:spcPts val="0"/>
              </a:spcBef>
            </a:pPr>
            <a:r>
              <a:rPr lang="en-US" dirty="0"/>
              <a:t>write ELF header</a:t>
            </a:r>
          </a:p>
          <a:p>
            <a:pPr marL="1097280" lvl="2">
              <a:spcBef>
                <a:spcPts val="0"/>
              </a:spcBef>
            </a:pPr>
            <a:r>
              <a:rPr lang="en-US" dirty="0"/>
              <a:t>write out the sections of the output file:</a:t>
            </a:r>
          </a:p>
          <a:p>
            <a:pPr marL="1554480" lvl="3">
              <a:spcBef>
                <a:spcPts val="0"/>
              </a:spcBef>
            </a:pPr>
            <a:r>
              <a:rPr lang="en-US" sz="2400" dirty="0"/>
              <a:t>process each assembler directive and instruction</a:t>
            </a:r>
          </a:p>
          <a:p>
            <a:pPr marL="1554480" lvl="3">
              <a:spcBef>
                <a:spcPts val="0"/>
              </a:spcBef>
            </a:pPr>
            <a:r>
              <a:rPr lang="en-US" sz="2400" dirty="0"/>
              <a:t>construct and emit binary representation of instructions</a:t>
            </a:r>
          </a:p>
          <a:p>
            <a:pPr marL="1097280" lvl="2">
              <a:spcBef>
                <a:spcPts val="0"/>
              </a:spcBef>
            </a:pPr>
            <a:r>
              <a:rPr lang="en-US" dirty="0"/>
              <a:t>write out info about each section into SHT</a:t>
            </a:r>
          </a:p>
          <a:p>
            <a:pPr marL="640080" lvl="1">
              <a:spcBef>
                <a:spcPts val="0"/>
              </a:spcBef>
            </a:pPr>
            <a:r>
              <a:rPr lang="en-US" sz="2400" dirty="0"/>
              <a:t>patch ELF header with info about SHT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3E91-5DBD-4E1B-8617-67AAEF06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5928C7-903E-4150-A196-8109C7CBA19A}"/>
              </a:ext>
            </a:extLst>
          </p:cNvPr>
          <p:cNvSpPr/>
          <p:nvPr/>
        </p:nvSpPr>
        <p:spPr>
          <a:xfrm>
            <a:off x="2182092" y="4623955"/>
            <a:ext cx="5715000" cy="658368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D4C8-02E1-4CA9-856F-2F69AD4E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5B917-1437-40B0-9328-BF576A83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instruction's fields (opcode, source ops, destination ops) usually follow a specific format</a:t>
            </a:r>
          </a:p>
          <a:p>
            <a:pPr lvl="1"/>
            <a:r>
              <a:rPr lang="en-US" dirty="0"/>
              <a:t>different kinds of instructions may have different number and types of operands</a:t>
            </a:r>
          </a:p>
          <a:p>
            <a:pPr lvl="1"/>
            <a:r>
              <a:rPr lang="en-US" dirty="0"/>
              <a:t>the opcode determines the number and locations of the operands</a:t>
            </a:r>
          </a:p>
          <a:p>
            <a:r>
              <a:rPr lang="en-US" dirty="0"/>
              <a:t>For the assembler: constructing the binary representation of an instruction is usually just using table lookups to fill in the fields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BDD04-2952-47F0-8CFA-E8899F1C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6A0D-6270-401E-877A-D63ECE17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representation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2F310-ED7D-41C4-BAB6-DBEBA3F8F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6818"/>
            <a:ext cx="7886700" cy="5574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MIPS R2000 (SPIM):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FDAC-8066-433E-9B12-80CF8F6C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9B0B673-8873-46A8-AA49-2CE17E174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39274"/>
              </p:ext>
            </p:extLst>
          </p:nvPr>
        </p:nvGraphicFramePr>
        <p:xfrm>
          <a:off x="994064" y="3611470"/>
          <a:ext cx="23206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159">
                  <a:extLst>
                    <a:ext uri="{9D8B030D-6E8A-4147-A177-3AD203B41FA5}">
                      <a16:colId xmlns:a16="http://schemas.microsoft.com/office/drawing/2014/main" val="3262621895"/>
                    </a:ext>
                  </a:extLst>
                </a:gridCol>
                <a:gridCol w="1740478">
                  <a:extLst>
                    <a:ext uri="{9D8B030D-6E8A-4147-A177-3AD203B41FA5}">
                      <a16:colId xmlns:a16="http://schemas.microsoft.com/office/drawing/2014/main" val="779490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96070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6DEFE075-B59F-4006-AF72-72B3E241F0CA}"/>
              </a:ext>
            </a:extLst>
          </p:cNvPr>
          <p:cNvSpPr/>
          <p:nvPr/>
        </p:nvSpPr>
        <p:spPr>
          <a:xfrm rot="5400000">
            <a:off x="1211649" y="3857863"/>
            <a:ext cx="146304" cy="576072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32173-4BFC-465E-9A0B-92857AAF925A}"/>
              </a:ext>
            </a:extLst>
          </p:cNvPr>
          <p:cNvSpPr txBox="1"/>
          <p:nvPr/>
        </p:nvSpPr>
        <p:spPr>
          <a:xfrm>
            <a:off x="844150" y="4320299"/>
            <a:ext cx="88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opcode</a:t>
            </a:r>
          </a:p>
          <a:p>
            <a:r>
              <a:rPr lang="en-US" dirty="0"/>
              <a:t>(6 bits)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6D21CC6-F8CE-44AE-9B99-9C630796FCF6}"/>
              </a:ext>
            </a:extLst>
          </p:cNvPr>
          <p:cNvSpPr/>
          <p:nvPr/>
        </p:nvSpPr>
        <p:spPr>
          <a:xfrm rot="5400000">
            <a:off x="2378063" y="3295630"/>
            <a:ext cx="146304" cy="1717826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4BD5F-93D1-4EF5-9CFD-8B1C7834A0B3}"/>
              </a:ext>
            </a:extLst>
          </p:cNvPr>
          <p:cNvSpPr txBox="1"/>
          <p:nvPr/>
        </p:nvSpPr>
        <p:spPr>
          <a:xfrm>
            <a:off x="2004468" y="4320299"/>
            <a:ext cx="1063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operands</a:t>
            </a:r>
          </a:p>
          <a:p>
            <a:pPr algn="ctr"/>
            <a:r>
              <a:rPr lang="en-US" dirty="0"/>
              <a:t>(26 bits)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0E10D08-B0F7-4CEA-A031-A1E5A2B0C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75902"/>
              </p:ext>
            </p:extLst>
          </p:nvPr>
        </p:nvGraphicFramePr>
        <p:xfrm>
          <a:off x="4253346" y="2461350"/>
          <a:ext cx="23206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427">
                  <a:extLst>
                    <a:ext uri="{9D8B030D-6E8A-4147-A177-3AD203B41FA5}">
                      <a16:colId xmlns:a16="http://schemas.microsoft.com/office/drawing/2014/main" val="4498028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4255493"/>
                    </a:ext>
                  </a:extLst>
                </a:gridCol>
                <a:gridCol w="446809">
                  <a:extLst>
                    <a:ext uri="{9D8B030D-6E8A-4147-A177-3AD203B41FA5}">
                      <a16:colId xmlns:a16="http://schemas.microsoft.com/office/drawing/2014/main" val="3138012349"/>
                    </a:ext>
                  </a:extLst>
                </a:gridCol>
                <a:gridCol w="451845">
                  <a:extLst>
                    <a:ext uri="{9D8B030D-6E8A-4147-A177-3AD203B41FA5}">
                      <a16:colId xmlns:a16="http://schemas.microsoft.com/office/drawing/2014/main" val="1609201024"/>
                    </a:ext>
                  </a:extLst>
                </a:gridCol>
                <a:gridCol w="386354">
                  <a:extLst>
                    <a:ext uri="{9D8B030D-6E8A-4147-A177-3AD203B41FA5}">
                      <a16:colId xmlns:a16="http://schemas.microsoft.com/office/drawing/2014/main" val="2441479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src1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src2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19051458"/>
                  </a:ext>
                </a:extLst>
              </a:tr>
            </a:tbl>
          </a:graphicData>
        </a:graphic>
      </p:graphicFrame>
      <p:sp>
        <p:nvSpPr>
          <p:cNvPr id="14" name="Right Brace 13">
            <a:extLst>
              <a:ext uri="{FF2B5EF4-FFF2-40B4-BE49-F238E27FC236}">
                <a16:creationId xmlns:a16="http://schemas.microsoft.com/office/drawing/2014/main" id="{3DB021E0-9475-4326-B66C-840EE61771A8}"/>
              </a:ext>
            </a:extLst>
          </p:cNvPr>
          <p:cNvSpPr/>
          <p:nvPr/>
        </p:nvSpPr>
        <p:spPr>
          <a:xfrm rot="5400000">
            <a:off x="5001668" y="2758199"/>
            <a:ext cx="113319" cy="441474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6F3F48-E935-4F05-87CC-C2F0E0803968}"/>
              </a:ext>
            </a:extLst>
          </p:cNvPr>
          <p:cNvSpPr txBox="1"/>
          <p:nvPr/>
        </p:nvSpPr>
        <p:spPr>
          <a:xfrm>
            <a:off x="4795274" y="304226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 bits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28FA314-FBA4-4983-820A-156A3994E522}"/>
              </a:ext>
            </a:extLst>
          </p:cNvPr>
          <p:cNvSpPr/>
          <p:nvPr/>
        </p:nvSpPr>
        <p:spPr>
          <a:xfrm rot="5400000">
            <a:off x="5462608" y="2758199"/>
            <a:ext cx="113319" cy="441474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BDB52-2551-4784-A3F2-9C2C06C0EBC0}"/>
              </a:ext>
            </a:extLst>
          </p:cNvPr>
          <p:cNvSpPr txBox="1"/>
          <p:nvPr/>
        </p:nvSpPr>
        <p:spPr>
          <a:xfrm>
            <a:off x="5256214" y="304226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 bits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73CCFE5-8DD0-4C43-9B0D-9B6A619AED37}"/>
              </a:ext>
            </a:extLst>
          </p:cNvPr>
          <p:cNvSpPr/>
          <p:nvPr/>
        </p:nvSpPr>
        <p:spPr>
          <a:xfrm rot="5400000">
            <a:off x="5923548" y="2758199"/>
            <a:ext cx="113319" cy="441474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511B1-EFD1-48E1-A789-480D048AC0F0}"/>
              </a:ext>
            </a:extLst>
          </p:cNvPr>
          <p:cNvSpPr txBox="1"/>
          <p:nvPr/>
        </p:nvSpPr>
        <p:spPr>
          <a:xfrm>
            <a:off x="5717154" y="304226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 bits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DEAC7D-52BC-4175-BF58-B4A8529660C7}"/>
              </a:ext>
            </a:extLst>
          </p:cNvPr>
          <p:cNvSpPr txBox="1"/>
          <p:nvPr/>
        </p:nvSpPr>
        <p:spPr>
          <a:xfrm>
            <a:off x="7031591" y="2275945"/>
            <a:ext cx="157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 </a:t>
            </a:r>
            <a:r>
              <a:rPr lang="en-US" dirty="0" err="1"/>
              <a:t>instrs</a:t>
            </a:r>
            <a:endParaRPr lang="en-US" dirty="0"/>
          </a:p>
          <a:p>
            <a:pPr algn="ctr"/>
            <a:r>
              <a:rPr lang="en-US" dirty="0"/>
              <a:t>(add, sub, etc.)</a:t>
            </a:r>
          </a:p>
        </p:txBody>
      </p:sp>
      <p:graphicFrame>
        <p:nvGraphicFramePr>
          <p:cNvPr id="22" name="Table 12">
            <a:extLst>
              <a:ext uri="{FF2B5EF4-FFF2-40B4-BE49-F238E27FC236}">
                <a16:creationId xmlns:a16="http://schemas.microsoft.com/office/drawing/2014/main" id="{B43372AA-7EAC-409E-9CCD-27AA75A7E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90323"/>
              </p:ext>
            </p:extLst>
          </p:nvPr>
        </p:nvGraphicFramePr>
        <p:xfrm>
          <a:off x="4253346" y="3580297"/>
          <a:ext cx="23206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427">
                  <a:extLst>
                    <a:ext uri="{9D8B030D-6E8A-4147-A177-3AD203B41FA5}">
                      <a16:colId xmlns:a16="http://schemas.microsoft.com/office/drawing/2014/main" val="4498028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4255493"/>
                    </a:ext>
                  </a:extLst>
                </a:gridCol>
                <a:gridCol w="446809">
                  <a:extLst>
                    <a:ext uri="{9D8B030D-6E8A-4147-A177-3AD203B41FA5}">
                      <a16:colId xmlns:a16="http://schemas.microsoft.com/office/drawing/2014/main" val="3138012349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1609201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endParaRPr lang="en-US" sz="12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51458"/>
                  </a:ext>
                </a:extLst>
              </a:tr>
            </a:tbl>
          </a:graphicData>
        </a:graphic>
      </p:graphicFrame>
      <p:sp>
        <p:nvSpPr>
          <p:cNvPr id="23" name="Right Brace 22">
            <a:extLst>
              <a:ext uri="{FF2B5EF4-FFF2-40B4-BE49-F238E27FC236}">
                <a16:creationId xmlns:a16="http://schemas.microsoft.com/office/drawing/2014/main" id="{DE46BE24-361E-42FF-9273-3E775005E0EC}"/>
              </a:ext>
            </a:extLst>
          </p:cNvPr>
          <p:cNvSpPr/>
          <p:nvPr/>
        </p:nvSpPr>
        <p:spPr>
          <a:xfrm rot="5400000">
            <a:off x="5001668" y="3877146"/>
            <a:ext cx="113319" cy="441474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F4E6A1-1552-4F5C-9504-C60BD3C4B5A3}"/>
              </a:ext>
            </a:extLst>
          </p:cNvPr>
          <p:cNvSpPr txBox="1"/>
          <p:nvPr/>
        </p:nvSpPr>
        <p:spPr>
          <a:xfrm>
            <a:off x="4795274" y="416121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 bits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FECECC2-E68E-444A-BBC8-73CBC493D3B8}"/>
              </a:ext>
            </a:extLst>
          </p:cNvPr>
          <p:cNvSpPr/>
          <p:nvPr/>
        </p:nvSpPr>
        <p:spPr>
          <a:xfrm rot="5400000">
            <a:off x="5462608" y="3870474"/>
            <a:ext cx="113319" cy="441474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59A475-4C87-4C7D-9C08-583B426E1007}"/>
              </a:ext>
            </a:extLst>
          </p:cNvPr>
          <p:cNvSpPr txBox="1"/>
          <p:nvPr/>
        </p:nvSpPr>
        <p:spPr>
          <a:xfrm>
            <a:off x="5256214" y="4154543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 bits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79411E6-36BC-4A23-ACD5-183EFAFFF027}"/>
              </a:ext>
            </a:extLst>
          </p:cNvPr>
          <p:cNvSpPr/>
          <p:nvPr/>
        </p:nvSpPr>
        <p:spPr>
          <a:xfrm rot="5400000">
            <a:off x="6106729" y="3693966"/>
            <a:ext cx="119993" cy="814510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7456F4-D6BD-47EB-B52A-8A51E0D8A79C}"/>
              </a:ext>
            </a:extLst>
          </p:cNvPr>
          <p:cNvSpPr txBox="1"/>
          <p:nvPr/>
        </p:nvSpPr>
        <p:spPr>
          <a:xfrm>
            <a:off x="5875824" y="4160779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7CC45A-BF44-4614-9597-DD3C4BA0CD0F}"/>
              </a:ext>
            </a:extLst>
          </p:cNvPr>
          <p:cNvSpPr txBox="1"/>
          <p:nvPr/>
        </p:nvSpPr>
        <p:spPr>
          <a:xfrm>
            <a:off x="7012071" y="3468436"/>
            <a:ext cx="157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memory </a:t>
            </a:r>
            <a:r>
              <a:rPr lang="en-US" dirty="0" err="1"/>
              <a:t>instrs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lw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)</a:t>
            </a:r>
          </a:p>
        </p:txBody>
      </p:sp>
      <p:graphicFrame>
        <p:nvGraphicFramePr>
          <p:cNvPr id="30" name="Table 12">
            <a:extLst>
              <a:ext uri="{FF2B5EF4-FFF2-40B4-BE49-F238E27FC236}">
                <a16:creationId xmlns:a16="http://schemas.microsoft.com/office/drawing/2014/main" id="{B4067975-569B-4B1C-8A47-77182B4A5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77783"/>
              </p:ext>
            </p:extLst>
          </p:nvPr>
        </p:nvGraphicFramePr>
        <p:xfrm>
          <a:off x="4253346" y="4705510"/>
          <a:ext cx="23206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427">
                  <a:extLst>
                    <a:ext uri="{9D8B030D-6E8A-4147-A177-3AD203B41FA5}">
                      <a16:colId xmlns:a16="http://schemas.microsoft.com/office/drawing/2014/main" val="449802858"/>
                    </a:ext>
                  </a:extLst>
                </a:gridCol>
                <a:gridCol w="1742208">
                  <a:extLst>
                    <a:ext uri="{9D8B030D-6E8A-4147-A177-3AD203B41FA5}">
                      <a16:colId xmlns:a16="http://schemas.microsoft.com/office/drawing/2014/main" val="87425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51458"/>
                  </a:ext>
                </a:extLst>
              </a:tr>
            </a:tbl>
          </a:graphicData>
        </a:graphic>
      </p:graphicFrame>
      <p:sp>
        <p:nvSpPr>
          <p:cNvPr id="31" name="Right Brace 30">
            <a:extLst>
              <a:ext uri="{FF2B5EF4-FFF2-40B4-BE49-F238E27FC236}">
                <a16:creationId xmlns:a16="http://schemas.microsoft.com/office/drawing/2014/main" id="{4F2AF3FF-B8E2-4205-BFB0-80FF99FB72E2}"/>
              </a:ext>
            </a:extLst>
          </p:cNvPr>
          <p:cNvSpPr/>
          <p:nvPr/>
        </p:nvSpPr>
        <p:spPr>
          <a:xfrm rot="5400000">
            <a:off x="5650921" y="4353106"/>
            <a:ext cx="109728" cy="1736390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9BF520-D3F0-405A-B377-E9B7C483228A}"/>
              </a:ext>
            </a:extLst>
          </p:cNvPr>
          <p:cNvSpPr txBox="1"/>
          <p:nvPr/>
        </p:nvSpPr>
        <p:spPr>
          <a:xfrm>
            <a:off x="5424777" y="5276165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26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DBC257-A705-4BB6-8C37-F5C38595BABC}"/>
              </a:ext>
            </a:extLst>
          </p:cNvPr>
          <p:cNvSpPr txBox="1"/>
          <p:nvPr/>
        </p:nvSpPr>
        <p:spPr>
          <a:xfrm>
            <a:off x="7063851" y="4705510"/>
            <a:ext cx="13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branch </a:t>
            </a:r>
            <a:r>
              <a:rPr lang="en-US" dirty="0" err="1"/>
              <a:t>instrs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30A48A-2C85-452B-9474-4757F7029F0B}"/>
              </a:ext>
            </a:extLst>
          </p:cNvPr>
          <p:cNvCxnSpPr/>
          <p:nvPr/>
        </p:nvCxnSpPr>
        <p:spPr>
          <a:xfrm flipV="1">
            <a:off x="3452884" y="2654490"/>
            <a:ext cx="634620" cy="1119116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738392-9456-48DE-9843-DBFDB9F90854}"/>
              </a:ext>
            </a:extLst>
          </p:cNvPr>
          <p:cNvCxnSpPr>
            <a:cxnSpLocks/>
          </p:cNvCxnSpPr>
          <p:nvPr/>
        </p:nvCxnSpPr>
        <p:spPr>
          <a:xfrm>
            <a:off x="3461684" y="3769109"/>
            <a:ext cx="603103" cy="1114619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20A25A-00A0-49D4-9EA0-7492BE6B9F9D}"/>
              </a:ext>
            </a:extLst>
          </p:cNvPr>
          <p:cNvCxnSpPr>
            <a:cxnSpLocks/>
          </p:cNvCxnSpPr>
          <p:nvPr/>
        </p:nvCxnSpPr>
        <p:spPr>
          <a:xfrm>
            <a:off x="3461684" y="3769109"/>
            <a:ext cx="625819" cy="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416817"/>
            <a:ext cx="7886700" cy="4724210"/>
          </a:xfrm>
        </p:spPr>
        <p:txBody>
          <a:bodyPr bIns="0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Log onto a </a:t>
            </a:r>
            <a:r>
              <a:rPr lang="en-US" dirty="0" err="1"/>
              <a:t>linux</a:t>
            </a:r>
            <a:r>
              <a:rPr lang="en-US" dirty="0"/>
              <a:t> machine (e.g., </a:t>
            </a:r>
            <a:r>
              <a:rPr lang="en-US" dirty="0" err="1"/>
              <a:t>lectura</a:t>
            </a:r>
            <a:r>
              <a:rPr lang="en-US" dirty="0"/>
              <a:t>) and find an object file </a:t>
            </a:r>
            <a:r>
              <a:rPr lang="en-US" i="1" dirty="0"/>
              <a:t>f</a:t>
            </a:r>
            <a:r>
              <a:rPr lang="en-US" dirty="0"/>
              <a:t> (e.g., your compiler)</a:t>
            </a:r>
          </a:p>
          <a:p>
            <a:pPr>
              <a:spcBef>
                <a:spcPts val="600"/>
              </a:spcBef>
            </a:pPr>
            <a:r>
              <a:rPr lang="en-US" dirty="0"/>
              <a:t>The command </a:t>
            </a:r>
            <a:r>
              <a:rPr lang="en-US" b="1" dirty="0" err="1">
                <a:solidFill>
                  <a:srgbClr val="002060"/>
                </a:solidFill>
                <a:cs typeface="Courier New" panose="02070309020205020404" pitchFamily="49" charset="0"/>
              </a:rPr>
              <a:t>objdump</a:t>
            </a:r>
            <a:r>
              <a:rPr lang="en-US" b="1" dirty="0">
                <a:solidFill>
                  <a:srgbClr val="002060"/>
                </a:solidFill>
                <a:cs typeface="Courier New" panose="02070309020205020404" pitchFamily="49" charset="0"/>
              </a:rPr>
              <a:t> -d</a:t>
            </a:r>
            <a:r>
              <a:rPr lang="en-US" dirty="0"/>
              <a:t> will disassemble the machine code in the file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try this out to see what </a:t>
            </a:r>
            <a:r>
              <a:rPr lang="en-US" dirty="0" err="1"/>
              <a:t>asm</a:t>
            </a:r>
            <a:r>
              <a:rPr lang="en-US" dirty="0"/>
              <a:t> code </a:t>
            </a:r>
            <a:r>
              <a:rPr lang="en-US" dirty="0" err="1"/>
              <a:t>gcc</a:t>
            </a:r>
            <a:r>
              <a:rPr lang="en-US" dirty="0"/>
              <a:t> generates for your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18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73689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416817"/>
            <a:ext cx="7886700" cy="3477301"/>
          </a:xfrm>
        </p:spPr>
        <p:txBody>
          <a:bodyPr bIns="0" anchor="ctr" anchorCtr="0"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Now that you know what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objdump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–d </a:t>
            </a:r>
            <a:r>
              <a:rPr lang="en-US" dirty="0"/>
              <a:t>does, how do you think it is implemented?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19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25995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1B13-9366-4C49-BA54-06B8480E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DAB078-94E5-4700-A1FD-39EBBFC10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535116"/>
              </p:ext>
            </p:extLst>
          </p:nvPr>
        </p:nvGraphicFramePr>
        <p:xfrm>
          <a:off x="385672" y="3758610"/>
          <a:ext cx="756458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27">
                  <a:extLst>
                    <a:ext uri="{9D8B030D-6E8A-4147-A177-3AD203B41FA5}">
                      <a16:colId xmlns:a16="http://schemas.microsoft.com/office/drawing/2014/main" val="3131527798"/>
                    </a:ext>
                  </a:extLst>
                </a:gridCol>
                <a:gridCol w="2521527">
                  <a:extLst>
                    <a:ext uri="{9D8B030D-6E8A-4147-A177-3AD203B41FA5}">
                      <a16:colId xmlns:a16="http://schemas.microsoft.com/office/drawing/2014/main" val="800650216"/>
                    </a:ext>
                  </a:extLst>
                </a:gridCol>
                <a:gridCol w="2521527">
                  <a:extLst>
                    <a:ext uri="{9D8B030D-6E8A-4147-A177-3AD203B41FA5}">
                      <a16:colId xmlns:a16="http://schemas.microsoft.com/office/drawing/2014/main" val="11961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source</a:t>
                      </a:r>
                    </a:p>
                    <a:p>
                      <a:pPr algn="ctr"/>
                      <a:r>
                        <a:rPr lang="en-US" sz="2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executable</a:t>
                      </a:r>
                    </a:p>
                    <a:p>
                      <a:pPr algn="ctr"/>
                      <a:r>
                        <a:rPr lang="en-US" sz="2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executing</a:t>
                      </a:r>
                    </a:p>
                    <a:p>
                      <a:pPr algn="ctr"/>
                      <a:r>
                        <a:rPr lang="en-US" sz="2400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98973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6AE43-0313-40AB-BB90-66DB1C6D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455544-CCE7-4C11-B2D7-201E19DF358B}"/>
              </a:ext>
            </a:extLst>
          </p:cNvPr>
          <p:cNvCxnSpPr>
            <a:cxnSpLocks/>
          </p:cNvCxnSpPr>
          <p:nvPr/>
        </p:nvCxnSpPr>
        <p:spPr>
          <a:xfrm>
            <a:off x="2501675" y="4316438"/>
            <a:ext cx="7913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19B893-9C2C-4626-AD09-D614F7840AC5}"/>
              </a:ext>
            </a:extLst>
          </p:cNvPr>
          <p:cNvCxnSpPr>
            <a:cxnSpLocks/>
          </p:cNvCxnSpPr>
          <p:nvPr/>
        </p:nvCxnSpPr>
        <p:spPr>
          <a:xfrm>
            <a:off x="4982629" y="4312967"/>
            <a:ext cx="7913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E8DF8B-7229-4AD1-84A4-D2AFEC996005}"/>
              </a:ext>
            </a:extLst>
          </p:cNvPr>
          <p:cNvSpPr txBox="1"/>
          <p:nvPr/>
        </p:nvSpPr>
        <p:spPr>
          <a:xfrm>
            <a:off x="2400471" y="3947106"/>
            <a:ext cx="90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compile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57BDD-6DE8-4C61-8A0D-2ED3973A526E}"/>
              </a:ext>
            </a:extLst>
          </p:cNvPr>
          <p:cNvSpPr txBox="1"/>
          <p:nvPr/>
        </p:nvSpPr>
        <p:spPr>
          <a:xfrm>
            <a:off x="5120499" y="3947106"/>
            <a:ext cx="504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run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D7F2F6C-4AF0-4AC4-BCA9-DA2EFDD70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605708"/>
              </p:ext>
            </p:extLst>
          </p:nvPr>
        </p:nvGraphicFramePr>
        <p:xfrm>
          <a:off x="252629" y="308287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01453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426030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09027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309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886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6371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05DF12-1F78-4E5E-AED0-E25989451465}"/>
              </a:ext>
            </a:extLst>
          </p:cNvPr>
          <p:cNvCxnSpPr>
            <a:cxnSpLocks/>
          </p:cNvCxnSpPr>
          <p:nvPr/>
        </p:nvCxnSpPr>
        <p:spPr>
          <a:xfrm>
            <a:off x="1254331" y="3314014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656B24-CA57-48F8-8201-82EE04556218}"/>
              </a:ext>
            </a:extLst>
          </p:cNvPr>
          <p:cNvCxnSpPr>
            <a:cxnSpLocks/>
          </p:cNvCxnSpPr>
          <p:nvPr/>
        </p:nvCxnSpPr>
        <p:spPr>
          <a:xfrm>
            <a:off x="4943121" y="3314014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638650-BBE8-4217-B11A-D1C93452C0D4}"/>
              </a:ext>
            </a:extLst>
          </p:cNvPr>
          <p:cNvCxnSpPr>
            <a:cxnSpLocks/>
          </p:cNvCxnSpPr>
          <p:nvPr/>
        </p:nvCxnSpPr>
        <p:spPr>
          <a:xfrm>
            <a:off x="3717197" y="3314014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08A6E9-5A86-43BC-AF06-1F5319B3883E}"/>
              </a:ext>
            </a:extLst>
          </p:cNvPr>
          <p:cNvCxnSpPr>
            <a:cxnSpLocks/>
          </p:cNvCxnSpPr>
          <p:nvPr/>
        </p:nvCxnSpPr>
        <p:spPr>
          <a:xfrm>
            <a:off x="2446561" y="3314014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3D9F22C8-D65F-4FAA-8CA3-E5714CB21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72214"/>
              </p:ext>
            </p:extLst>
          </p:nvPr>
        </p:nvGraphicFramePr>
        <p:xfrm>
          <a:off x="733646" y="2467540"/>
          <a:ext cx="503510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277">
                  <a:extLst>
                    <a:ext uri="{9D8B030D-6E8A-4147-A177-3AD203B41FA5}">
                      <a16:colId xmlns:a16="http://schemas.microsoft.com/office/drawing/2014/main" val="3763684198"/>
                    </a:ext>
                  </a:extLst>
                </a:gridCol>
                <a:gridCol w="1107791">
                  <a:extLst>
                    <a:ext uri="{9D8B030D-6E8A-4147-A177-3AD203B41FA5}">
                      <a16:colId xmlns:a16="http://schemas.microsoft.com/office/drawing/2014/main" val="1128218317"/>
                    </a:ext>
                  </a:extLst>
                </a:gridCol>
                <a:gridCol w="1213294">
                  <a:extLst>
                    <a:ext uri="{9D8B030D-6E8A-4147-A177-3AD203B41FA5}">
                      <a16:colId xmlns:a16="http://schemas.microsoft.com/office/drawing/2014/main" val="3323365537"/>
                    </a:ext>
                  </a:extLst>
                </a:gridCol>
                <a:gridCol w="1202744">
                  <a:extLst>
                    <a:ext uri="{9D8B030D-6E8A-4147-A177-3AD203B41FA5}">
                      <a16:colId xmlns:a16="http://schemas.microsoft.com/office/drawing/2014/main" val="339435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preprocessor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compiler</a:t>
                      </a:r>
                    </a:p>
                    <a:p>
                      <a:pPr algn="ctr"/>
                      <a:r>
                        <a:rPr lang="en-US" dirty="0"/>
                        <a:t>(cc1)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assembler</a:t>
                      </a:r>
                    </a:p>
                    <a:p>
                      <a:pPr algn="ctr"/>
                      <a:r>
                        <a:rPr lang="en-US" dirty="0"/>
                        <a:t>(as)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linker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ld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7236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3207E3-4992-4BAA-9850-6FDADCEA6FAC}"/>
              </a:ext>
            </a:extLst>
          </p:cNvPr>
          <p:cNvCxnSpPr>
            <a:cxnSpLocks/>
          </p:cNvCxnSpPr>
          <p:nvPr/>
        </p:nvCxnSpPr>
        <p:spPr>
          <a:xfrm>
            <a:off x="1481998" y="3112428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5D2E1E-BF32-4247-B3DC-BE2AA02AF7D1}"/>
              </a:ext>
            </a:extLst>
          </p:cNvPr>
          <p:cNvCxnSpPr>
            <a:cxnSpLocks/>
          </p:cNvCxnSpPr>
          <p:nvPr/>
        </p:nvCxnSpPr>
        <p:spPr>
          <a:xfrm>
            <a:off x="5146725" y="3102358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78D5EB-5A4F-42B3-9803-811DD5964F62}"/>
              </a:ext>
            </a:extLst>
          </p:cNvPr>
          <p:cNvCxnSpPr>
            <a:cxnSpLocks/>
          </p:cNvCxnSpPr>
          <p:nvPr/>
        </p:nvCxnSpPr>
        <p:spPr>
          <a:xfrm>
            <a:off x="3944864" y="3102358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AE1E20-3100-4F4B-8B8B-4CDA592110A2}"/>
              </a:ext>
            </a:extLst>
          </p:cNvPr>
          <p:cNvCxnSpPr>
            <a:cxnSpLocks/>
          </p:cNvCxnSpPr>
          <p:nvPr/>
        </p:nvCxnSpPr>
        <p:spPr>
          <a:xfrm>
            <a:off x="2730415" y="3100379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2083A18-3108-44D5-A5EE-C161EA6BC7B4}"/>
              </a:ext>
            </a:extLst>
          </p:cNvPr>
          <p:cNvSpPr/>
          <p:nvPr/>
        </p:nvSpPr>
        <p:spPr>
          <a:xfrm>
            <a:off x="818525" y="2462408"/>
            <a:ext cx="4677305" cy="64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BE6355-2634-4638-9E72-23C5D47B799B}"/>
              </a:ext>
            </a:extLst>
          </p:cNvPr>
          <p:cNvSpPr txBox="1"/>
          <p:nvPr/>
        </p:nvSpPr>
        <p:spPr>
          <a:xfrm>
            <a:off x="5495830" y="2477401"/>
            <a:ext cx="322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 driver: </a:t>
            </a:r>
            <a:r>
              <a:rPr lang="en-US" dirty="0" err="1"/>
              <a:t>gcc</a:t>
            </a:r>
            <a:r>
              <a:rPr lang="en-US" dirty="0"/>
              <a:t>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(drives the compilation pipeline)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C8B7F5B-9D93-4901-A4A5-248AE55191E3}"/>
              </a:ext>
            </a:extLst>
          </p:cNvPr>
          <p:cNvSpPr/>
          <p:nvPr/>
        </p:nvSpPr>
        <p:spPr>
          <a:xfrm rot="5400000">
            <a:off x="3047531" y="1329756"/>
            <a:ext cx="506196" cy="4642880"/>
          </a:xfrm>
          <a:prstGeom prst="rightBrace">
            <a:avLst>
              <a:gd name="adj1" fmla="val 81629"/>
              <a:gd name="adj2" fmla="val 6099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9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Linking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27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93B0EC-C7E4-8367-2662-BDDD35B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6619A-6E31-19F7-77B5-6A530854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373274"/>
            <a:ext cx="8042616" cy="1107375"/>
          </a:xfrm>
        </p:spPr>
        <p:txBody>
          <a:bodyPr/>
          <a:lstStyle/>
          <a:p>
            <a:r>
              <a:rPr lang="en-US" b="0" dirty="0"/>
              <a:t>Linking refers to combining multiple binary files so as to allow code and data references across them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F23DE7-2248-5EB8-C18B-64BF4277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3675705"/>
            <a:ext cx="2661093" cy="2514600"/>
          </a:xfrm>
          <a:ln>
            <a:solidFill>
              <a:schemeClr val="bg1">
                <a:lumMod val="65000"/>
              </a:schemeClr>
            </a:solidFill>
          </a:ln>
        </p:spPr>
        <p:txBody>
          <a:bodyPr tIns="182880">
            <a:normAutofit/>
          </a:bodyPr>
          <a:lstStyle/>
          <a:p>
            <a:pPr marL="0" indent="0">
              <a:buNone/>
            </a:pPr>
            <a:r>
              <a:rPr lang="en-US" sz="2400" dirty="0"/>
              <a:t>Combines multiple *.o files for a program into a single executable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6E3230-A719-0651-74AC-D33696C8A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840" y="3141552"/>
            <a:ext cx="2661095" cy="480560"/>
          </a:xfrm>
          <a:solidFill>
            <a:srgbClr val="002060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"Ordinary" linking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F7390C-631C-4C80-2629-0F02D3556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43558" y="3675706"/>
            <a:ext cx="2660904" cy="2514600"/>
          </a:xfrm>
          <a:ln>
            <a:solidFill>
              <a:schemeClr val="bg1">
                <a:lumMod val="65000"/>
              </a:schemeClr>
            </a:solidFill>
          </a:ln>
        </p:spPr>
        <p:txBody>
          <a:bodyPr tIns="182880">
            <a:normAutofit/>
          </a:bodyPr>
          <a:lstStyle/>
          <a:p>
            <a:pPr marL="0" indent="0">
              <a:buNone/>
            </a:pPr>
            <a:r>
              <a:rPr lang="en-US" sz="2400" dirty="0"/>
              <a:t>Copies all the library code used by a program into the executable file prior to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06225-8225-8D96-D430-BAF3F3AD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21</a:t>
            </a:fld>
            <a:endParaRPr lang="en-US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99BCBE8-16C1-0642-F40A-067B915A8A33}"/>
              </a:ext>
            </a:extLst>
          </p:cNvPr>
          <p:cNvSpPr txBox="1">
            <a:spLocks/>
          </p:cNvSpPr>
          <p:nvPr/>
        </p:nvSpPr>
        <p:spPr>
          <a:xfrm>
            <a:off x="6057274" y="3675705"/>
            <a:ext cx="2615184" cy="2514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18288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Brings in the library code "as needed" as the program executes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9A7741C-6E78-C592-E4F2-C4E5B21CBEB7}"/>
              </a:ext>
            </a:extLst>
          </p:cNvPr>
          <p:cNvSpPr txBox="1">
            <a:spLocks/>
          </p:cNvSpPr>
          <p:nvPr/>
        </p:nvSpPr>
        <p:spPr>
          <a:xfrm>
            <a:off x="3343556" y="3141553"/>
            <a:ext cx="2660904" cy="495181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Static linking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4603FD6-C34A-D87B-AAB7-3F0940924A94}"/>
              </a:ext>
            </a:extLst>
          </p:cNvPr>
          <p:cNvSpPr txBox="1">
            <a:spLocks/>
          </p:cNvSpPr>
          <p:nvPr/>
        </p:nvSpPr>
        <p:spPr>
          <a:xfrm>
            <a:off x="6057273" y="3141552"/>
            <a:ext cx="2615185" cy="495182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Dynamic linking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2F239A8-C874-A519-4A58-39E01DAA9456}"/>
              </a:ext>
            </a:extLst>
          </p:cNvPr>
          <p:cNvSpPr txBox="1">
            <a:spLocks/>
          </p:cNvSpPr>
          <p:nvPr/>
        </p:nvSpPr>
        <p:spPr>
          <a:xfrm>
            <a:off x="3343557" y="2607398"/>
            <a:ext cx="5328902" cy="493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Application + library code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8A3FC95-9804-A96D-244B-AF350F186D97}"/>
              </a:ext>
            </a:extLst>
          </p:cNvPr>
          <p:cNvSpPr txBox="1">
            <a:spLocks/>
          </p:cNvSpPr>
          <p:nvPr/>
        </p:nvSpPr>
        <p:spPr>
          <a:xfrm>
            <a:off x="629840" y="2607397"/>
            <a:ext cx="2661093" cy="493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Application code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49B3EB-C933-56C1-A7A4-71C2B9D91ABB}"/>
              </a:ext>
            </a:extLst>
          </p:cNvPr>
          <p:cNvSpPr/>
          <p:nvPr/>
        </p:nvSpPr>
        <p:spPr>
          <a:xfrm>
            <a:off x="3343554" y="3199020"/>
            <a:ext cx="2660903" cy="3056925"/>
          </a:xfrm>
          <a:prstGeom prst="roundRect">
            <a:avLst/>
          </a:prstGeom>
          <a:solidFill>
            <a:schemeClr val="bg1">
              <a:alpha val="60000"/>
            </a:schemeClr>
          </a:solidFill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Rarely used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We will not discuss</a:t>
            </a:r>
          </a:p>
        </p:txBody>
      </p:sp>
    </p:spTree>
    <p:extLst>
      <p:ext uri="{BB962C8B-B14F-4D97-AF65-F5344CB8AC3E}">
        <p14:creationId xmlns:p14="http://schemas.microsoft.com/office/powerpoint/2010/main" val="24177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58EF758-A5EE-6BFA-D804-9FF30A8E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 linking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50541E-6BE2-C024-31D3-3D673C8E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relocation</a:t>
            </a:r>
          </a:p>
          <a:p>
            <a:pPr lvl="1"/>
            <a:r>
              <a:rPr lang="en-US" dirty="0"/>
              <a:t>addresses may have to be updated when multiple pieces of code are combined</a:t>
            </a:r>
          </a:p>
          <a:p>
            <a:pPr lvl="2">
              <a:spcAft>
                <a:spcPts val="1000"/>
              </a:spcAft>
            </a:pPr>
            <a:r>
              <a:rPr lang="en-US" i="1" dirty="0"/>
              <a:t>need a mechanism to identify and update addresses that have to be updated</a:t>
            </a:r>
          </a:p>
          <a:p>
            <a:r>
              <a:rPr lang="en-US" dirty="0"/>
              <a:t>Name resolution</a:t>
            </a:r>
          </a:p>
          <a:p>
            <a:pPr lvl="1"/>
            <a:r>
              <a:rPr lang="en-US" dirty="0"/>
              <a:t>the goal of linking is to allow one piece of code </a:t>
            </a:r>
            <a:r>
              <a:rPr lang="en-US" i="1" dirty="0"/>
              <a:t>X</a:t>
            </a:r>
            <a:r>
              <a:rPr lang="en-US" dirty="0"/>
              <a:t> to refer to a name </a:t>
            </a:r>
            <a:r>
              <a:rPr lang="en-US" i="1" dirty="0"/>
              <a:t>Y</a:t>
            </a:r>
            <a:r>
              <a:rPr lang="en-US" dirty="0"/>
              <a:t> in another piece of code</a:t>
            </a:r>
          </a:p>
          <a:p>
            <a:pPr lvl="2"/>
            <a:r>
              <a:rPr lang="en-US" i="1" dirty="0"/>
              <a:t>need a mechanism for X to determine and access the address of 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645C3-ADC2-F17B-E9FD-B6E10636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33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"Ordinary" Linking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C57AD56D-5C4C-4805-9589-8F88AB6943C1}"/>
              </a:ext>
            </a:extLst>
          </p:cNvPr>
          <p:cNvGraphicFramePr>
            <a:graphicFrameLocks noGrp="1"/>
          </p:cNvGraphicFramePr>
          <p:nvPr/>
        </p:nvGraphicFramePr>
        <p:xfrm>
          <a:off x="522792" y="534809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01453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426030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09027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309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886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6371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501B61-1EA9-4BC9-AE24-E0D817602EF0}"/>
              </a:ext>
            </a:extLst>
          </p:cNvPr>
          <p:cNvCxnSpPr>
            <a:cxnSpLocks/>
          </p:cNvCxnSpPr>
          <p:nvPr/>
        </p:nvCxnSpPr>
        <p:spPr>
          <a:xfrm>
            <a:off x="1524494" y="5579232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0DA831-C69F-4FD2-BA23-DE1AB1515BCC}"/>
              </a:ext>
            </a:extLst>
          </p:cNvPr>
          <p:cNvCxnSpPr>
            <a:cxnSpLocks/>
          </p:cNvCxnSpPr>
          <p:nvPr/>
        </p:nvCxnSpPr>
        <p:spPr>
          <a:xfrm>
            <a:off x="5213284" y="5579232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7D9320-BE8A-4477-8814-2FAD0C2C06EF}"/>
              </a:ext>
            </a:extLst>
          </p:cNvPr>
          <p:cNvCxnSpPr>
            <a:cxnSpLocks/>
          </p:cNvCxnSpPr>
          <p:nvPr/>
        </p:nvCxnSpPr>
        <p:spPr>
          <a:xfrm>
            <a:off x="3987360" y="5579232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DFC106-6206-4230-A7B7-0C4ED8CE7B2A}"/>
              </a:ext>
            </a:extLst>
          </p:cNvPr>
          <p:cNvCxnSpPr>
            <a:cxnSpLocks/>
          </p:cNvCxnSpPr>
          <p:nvPr/>
        </p:nvCxnSpPr>
        <p:spPr>
          <a:xfrm>
            <a:off x="2716724" y="5579232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896794DA-C376-47F8-B5DC-6E54919E7AD4}"/>
              </a:ext>
            </a:extLst>
          </p:cNvPr>
          <p:cNvGraphicFramePr>
            <a:graphicFrameLocks noGrp="1"/>
          </p:cNvGraphicFramePr>
          <p:nvPr/>
        </p:nvGraphicFramePr>
        <p:xfrm>
          <a:off x="1003809" y="4732758"/>
          <a:ext cx="503510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277">
                  <a:extLst>
                    <a:ext uri="{9D8B030D-6E8A-4147-A177-3AD203B41FA5}">
                      <a16:colId xmlns:a16="http://schemas.microsoft.com/office/drawing/2014/main" val="3763684198"/>
                    </a:ext>
                  </a:extLst>
                </a:gridCol>
                <a:gridCol w="1107791">
                  <a:extLst>
                    <a:ext uri="{9D8B030D-6E8A-4147-A177-3AD203B41FA5}">
                      <a16:colId xmlns:a16="http://schemas.microsoft.com/office/drawing/2014/main" val="1128218317"/>
                    </a:ext>
                  </a:extLst>
                </a:gridCol>
                <a:gridCol w="1213294">
                  <a:extLst>
                    <a:ext uri="{9D8B030D-6E8A-4147-A177-3AD203B41FA5}">
                      <a16:colId xmlns:a16="http://schemas.microsoft.com/office/drawing/2014/main" val="3323365537"/>
                    </a:ext>
                  </a:extLst>
                </a:gridCol>
                <a:gridCol w="1202744">
                  <a:extLst>
                    <a:ext uri="{9D8B030D-6E8A-4147-A177-3AD203B41FA5}">
                      <a16:colId xmlns:a16="http://schemas.microsoft.com/office/drawing/2014/main" val="339435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preprocessor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compiler</a:t>
                      </a:r>
                    </a:p>
                    <a:p>
                      <a:pPr algn="ctr"/>
                      <a:r>
                        <a:rPr lang="en-US" dirty="0"/>
                        <a:t>(cc1)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assembler</a:t>
                      </a:r>
                    </a:p>
                    <a:p>
                      <a:pPr algn="ctr"/>
                      <a:r>
                        <a:rPr lang="en-US" dirty="0"/>
                        <a:t>(as)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linker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ld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72362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F9019F-F2D7-497F-83A1-F399053FAA71}"/>
              </a:ext>
            </a:extLst>
          </p:cNvPr>
          <p:cNvCxnSpPr>
            <a:cxnSpLocks/>
          </p:cNvCxnSpPr>
          <p:nvPr/>
        </p:nvCxnSpPr>
        <p:spPr>
          <a:xfrm>
            <a:off x="1752161" y="5377646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4224D-A4F8-41F3-B614-4B0D78222FAC}"/>
              </a:ext>
            </a:extLst>
          </p:cNvPr>
          <p:cNvCxnSpPr>
            <a:cxnSpLocks/>
          </p:cNvCxnSpPr>
          <p:nvPr/>
        </p:nvCxnSpPr>
        <p:spPr>
          <a:xfrm>
            <a:off x="5416888" y="5367576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59BF74-585C-47E5-B7D3-6F8965A53D0D}"/>
              </a:ext>
            </a:extLst>
          </p:cNvPr>
          <p:cNvCxnSpPr>
            <a:cxnSpLocks/>
          </p:cNvCxnSpPr>
          <p:nvPr/>
        </p:nvCxnSpPr>
        <p:spPr>
          <a:xfrm>
            <a:off x="4215027" y="5367576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F8822-DE78-4D90-B9B7-4535D702174D}"/>
              </a:ext>
            </a:extLst>
          </p:cNvPr>
          <p:cNvCxnSpPr>
            <a:cxnSpLocks/>
          </p:cNvCxnSpPr>
          <p:nvPr/>
        </p:nvCxnSpPr>
        <p:spPr>
          <a:xfrm>
            <a:off x="3000578" y="5365597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42844D-825B-475E-B062-F39D1E6270D1}"/>
              </a:ext>
            </a:extLst>
          </p:cNvPr>
          <p:cNvSpPr/>
          <p:nvPr/>
        </p:nvSpPr>
        <p:spPr>
          <a:xfrm>
            <a:off x="4912930" y="4699123"/>
            <a:ext cx="1007915" cy="717711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069920-A3EC-46BE-98BB-7FE3EB46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Linker: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D5EB5-48C4-451A-A863-E1981B45C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6819"/>
            <a:ext cx="7886700" cy="11705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Combine </a:t>
            </a:r>
            <a:r>
              <a:rPr lang="en-US" i="1" dirty="0"/>
              <a:t>n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≥ 1) relocatable binaries and construct an executable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BEBE3-D205-40AB-9F97-737F8FBC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23">
            <a:extLst>
              <a:ext uri="{FF2B5EF4-FFF2-40B4-BE49-F238E27FC236}">
                <a16:creationId xmlns:a16="http://schemas.microsoft.com/office/drawing/2014/main" id="{FC4C54D8-6B0C-43EE-BED5-8311C90B0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56025"/>
              </p:ext>
            </p:extLst>
          </p:nvPr>
        </p:nvGraphicFramePr>
        <p:xfrm>
          <a:off x="547534" y="3134974"/>
          <a:ext cx="514668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671">
                  <a:extLst>
                    <a:ext uri="{9D8B030D-6E8A-4147-A177-3AD203B41FA5}">
                      <a16:colId xmlns:a16="http://schemas.microsoft.com/office/drawing/2014/main" val="90145325"/>
                    </a:ext>
                  </a:extLst>
                </a:gridCol>
                <a:gridCol w="1286671">
                  <a:extLst>
                    <a:ext uri="{9D8B030D-6E8A-4147-A177-3AD203B41FA5}">
                      <a16:colId xmlns:a16="http://schemas.microsoft.com/office/drawing/2014/main" val="2342603040"/>
                    </a:ext>
                  </a:extLst>
                </a:gridCol>
                <a:gridCol w="1286671">
                  <a:extLst>
                    <a:ext uri="{9D8B030D-6E8A-4147-A177-3AD203B41FA5}">
                      <a16:colId xmlns:a16="http://schemas.microsoft.com/office/drawing/2014/main" val="4250902724"/>
                    </a:ext>
                  </a:extLst>
                </a:gridCol>
                <a:gridCol w="1286671">
                  <a:extLst>
                    <a:ext uri="{9D8B030D-6E8A-4147-A177-3AD203B41FA5}">
                      <a16:colId xmlns:a16="http://schemas.microsoft.com/office/drawing/2014/main" val="298430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pgm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pgm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.i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pgm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pgm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dirty="0"/>
                        <a:t>.o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63719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FD7414-0033-4CA5-A2BE-AEE3E69F9B19}"/>
              </a:ext>
            </a:extLst>
          </p:cNvPr>
          <p:cNvCxnSpPr>
            <a:cxnSpLocks/>
          </p:cNvCxnSpPr>
          <p:nvPr/>
        </p:nvCxnSpPr>
        <p:spPr>
          <a:xfrm>
            <a:off x="1718675" y="3392932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AD0281-7DE6-4846-9FEB-C346EEE68622}"/>
              </a:ext>
            </a:extLst>
          </p:cNvPr>
          <p:cNvCxnSpPr>
            <a:cxnSpLocks/>
          </p:cNvCxnSpPr>
          <p:nvPr/>
        </p:nvCxnSpPr>
        <p:spPr>
          <a:xfrm>
            <a:off x="5599602" y="3413775"/>
            <a:ext cx="455334" cy="559844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4EB9A7-FACB-4D78-AF80-0999CC1B932A}"/>
              </a:ext>
            </a:extLst>
          </p:cNvPr>
          <p:cNvCxnSpPr>
            <a:cxnSpLocks/>
          </p:cNvCxnSpPr>
          <p:nvPr/>
        </p:nvCxnSpPr>
        <p:spPr>
          <a:xfrm>
            <a:off x="4276621" y="3378927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63D5BB-7C97-4583-AC8C-84B513E07D0C}"/>
              </a:ext>
            </a:extLst>
          </p:cNvPr>
          <p:cNvCxnSpPr>
            <a:cxnSpLocks/>
          </p:cNvCxnSpPr>
          <p:nvPr/>
        </p:nvCxnSpPr>
        <p:spPr>
          <a:xfrm>
            <a:off x="3027324" y="3378927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7FA570-E104-4FDB-98DA-9F34E38FABED}"/>
              </a:ext>
            </a:extLst>
          </p:cNvPr>
          <p:cNvCxnSpPr>
            <a:cxnSpLocks/>
          </p:cNvCxnSpPr>
          <p:nvPr/>
        </p:nvCxnSpPr>
        <p:spPr>
          <a:xfrm>
            <a:off x="1799352" y="3150426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DF42B5-6EF3-4A47-B1DE-1BD79EBD5587}"/>
              </a:ext>
            </a:extLst>
          </p:cNvPr>
          <p:cNvCxnSpPr>
            <a:cxnSpLocks/>
          </p:cNvCxnSpPr>
          <p:nvPr/>
        </p:nvCxnSpPr>
        <p:spPr>
          <a:xfrm>
            <a:off x="4377270" y="3134142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C841A6-5B88-42F3-9D0E-9B87D90DF9C7}"/>
              </a:ext>
            </a:extLst>
          </p:cNvPr>
          <p:cNvCxnSpPr>
            <a:cxnSpLocks/>
          </p:cNvCxnSpPr>
          <p:nvPr/>
        </p:nvCxnSpPr>
        <p:spPr>
          <a:xfrm>
            <a:off x="3124131" y="3142284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23">
            <a:extLst>
              <a:ext uri="{FF2B5EF4-FFF2-40B4-BE49-F238E27FC236}">
                <a16:creationId xmlns:a16="http://schemas.microsoft.com/office/drawing/2014/main" id="{A842B979-0639-4F13-BAE3-292F2B59B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89413"/>
              </p:ext>
            </p:extLst>
          </p:nvPr>
        </p:nvGraphicFramePr>
        <p:xfrm>
          <a:off x="547534" y="4638197"/>
          <a:ext cx="514668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6671">
                  <a:extLst>
                    <a:ext uri="{9D8B030D-6E8A-4147-A177-3AD203B41FA5}">
                      <a16:colId xmlns:a16="http://schemas.microsoft.com/office/drawing/2014/main" val="90145325"/>
                    </a:ext>
                  </a:extLst>
                </a:gridCol>
                <a:gridCol w="1286671">
                  <a:extLst>
                    <a:ext uri="{9D8B030D-6E8A-4147-A177-3AD203B41FA5}">
                      <a16:colId xmlns:a16="http://schemas.microsoft.com/office/drawing/2014/main" val="2342603040"/>
                    </a:ext>
                  </a:extLst>
                </a:gridCol>
                <a:gridCol w="1286671">
                  <a:extLst>
                    <a:ext uri="{9D8B030D-6E8A-4147-A177-3AD203B41FA5}">
                      <a16:colId xmlns:a16="http://schemas.microsoft.com/office/drawing/2014/main" val="4250902724"/>
                    </a:ext>
                  </a:extLst>
                </a:gridCol>
                <a:gridCol w="1286671">
                  <a:extLst>
                    <a:ext uri="{9D8B030D-6E8A-4147-A177-3AD203B41FA5}">
                      <a16:colId xmlns:a16="http://schemas.microsoft.com/office/drawing/2014/main" val="298430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pgm</a:t>
                      </a:r>
                      <a:r>
                        <a:rPr lang="en-US" sz="2400" i="1" baseline="-25000" dirty="0" err="1"/>
                        <a:t>n</a:t>
                      </a:r>
                      <a:r>
                        <a:rPr lang="en-US" sz="2400" dirty="0" err="1"/>
                        <a:t>.c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pgm</a:t>
                      </a:r>
                      <a:r>
                        <a:rPr lang="en-US" sz="2400" i="1" baseline="-25000" dirty="0" err="1"/>
                        <a:t>n</a:t>
                      </a:r>
                      <a:r>
                        <a:rPr lang="en-US" sz="2400" dirty="0" err="1"/>
                        <a:t>.i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pgm</a:t>
                      </a:r>
                      <a:r>
                        <a:rPr lang="en-US" sz="2400" i="1" baseline="-25000" dirty="0" err="1"/>
                        <a:t>n</a:t>
                      </a:r>
                      <a:r>
                        <a:rPr lang="en-US" sz="2400" dirty="0" err="1"/>
                        <a:t>.s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pgm</a:t>
                      </a:r>
                      <a:r>
                        <a:rPr lang="en-US" sz="2400" i="1" baseline="-25000" dirty="0" err="1"/>
                        <a:t>n</a:t>
                      </a:r>
                      <a:r>
                        <a:rPr lang="en-US" sz="2400" dirty="0" err="1"/>
                        <a:t>.o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6371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C8853C-F994-475E-A21A-E055E16A5D1A}"/>
              </a:ext>
            </a:extLst>
          </p:cNvPr>
          <p:cNvCxnSpPr>
            <a:cxnSpLocks/>
          </p:cNvCxnSpPr>
          <p:nvPr/>
        </p:nvCxnSpPr>
        <p:spPr>
          <a:xfrm>
            <a:off x="1718675" y="4927625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C48416-86A0-43F2-81DF-68AD5A1C4F48}"/>
              </a:ext>
            </a:extLst>
          </p:cNvPr>
          <p:cNvCxnSpPr>
            <a:cxnSpLocks/>
          </p:cNvCxnSpPr>
          <p:nvPr/>
        </p:nvCxnSpPr>
        <p:spPr>
          <a:xfrm flipV="1">
            <a:off x="5599602" y="4386718"/>
            <a:ext cx="455334" cy="494762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C9EE93-2D97-4711-AA8A-BB9515A82DD1}"/>
              </a:ext>
            </a:extLst>
          </p:cNvPr>
          <p:cNvCxnSpPr>
            <a:cxnSpLocks/>
          </p:cNvCxnSpPr>
          <p:nvPr/>
        </p:nvCxnSpPr>
        <p:spPr>
          <a:xfrm>
            <a:off x="4278146" y="4927625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2F313D-EF57-4F6C-809D-1190F9A15A45}"/>
              </a:ext>
            </a:extLst>
          </p:cNvPr>
          <p:cNvCxnSpPr>
            <a:cxnSpLocks/>
          </p:cNvCxnSpPr>
          <p:nvPr/>
        </p:nvCxnSpPr>
        <p:spPr>
          <a:xfrm>
            <a:off x="3025418" y="4927625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C42F60-D9DE-48B5-A916-CBCD5F7E723D}"/>
              </a:ext>
            </a:extLst>
          </p:cNvPr>
          <p:cNvCxnSpPr>
            <a:cxnSpLocks/>
          </p:cNvCxnSpPr>
          <p:nvPr/>
        </p:nvCxnSpPr>
        <p:spPr>
          <a:xfrm>
            <a:off x="1799352" y="4698600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2A1F50-E615-4A71-827C-CAD49E9AF7A6}"/>
              </a:ext>
            </a:extLst>
          </p:cNvPr>
          <p:cNvCxnSpPr>
            <a:cxnSpLocks/>
          </p:cNvCxnSpPr>
          <p:nvPr/>
        </p:nvCxnSpPr>
        <p:spPr>
          <a:xfrm>
            <a:off x="4390921" y="4683726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6AE485-9157-46DE-B20B-A5092F645255}"/>
              </a:ext>
            </a:extLst>
          </p:cNvPr>
          <p:cNvCxnSpPr>
            <a:cxnSpLocks/>
          </p:cNvCxnSpPr>
          <p:nvPr/>
        </p:nvCxnSpPr>
        <p:spPr>
          <a:xfrm>
            <a:off x="3120876" y="4683917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33EEAC-2BAE-45D7-9F86-19747C9C11CF}"/>
              </a:ext>
            </a:extLst>
          </p:cNvPr>
          <p:cNvSpPr/>
          <p:nvPr/>
        </p:nvSpPr>
        <p:spPr>
          <a:xfrm>
            <a:off x="6054936" y="3717812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ld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6E15B-EE54-4AFB-8059-71B212BCE8F9}"/>
              </a:ext>
            </a:extLst>
          </p:cNvPr>
          <p:cNvSpPr txBox="1"/>
          <p:nvPr/>
        </p:nvSpPr>
        <p:spPr>
          <a:xfrm>
            <a:off x="1536299" y="277810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cpp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9C81F-64F0-4C8E-94FF-C8D9BB83D27A}"/>
              </a:ext>
            </a:extLst>
          </p:cNvPr>
          <p:cNvSpPr txBox="1"/>
          <p:nvPr/>
        </p:nvSpPr>
        <p:spPr>
          <a:xfrm>
            <a:off x="1570108" y="434616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171051-12CA-4FF7-907D-1B2F5DE92266}"/>
              </a:ext>
            </a:extLst>
          </p:cNvPr>
          <p:cNvSpPr txBox="1"/>
          <p:nvPr/>
        </p:nvSpPr>
        <p:spPr>
          <a:xfrm>
            <a:off x="2866360" y="277810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B46372-352F-4493-98E0-C1D6284BB6DD}"/>
              </a:ext>
            </a:extLst>
          </p:cNvPr>
          <p:cNvSpPr txBox="1"/>
          <p:nvPr/>
        </p:nvSpPr>
        <p:spPr>
          <a:xfrm>
            <a:off x="2875505" y="434836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6CC3B-3869-4B73-8D4A-97E9AC6E6B50}"/>
              </a:ext>
            </a:extLst>
          </p:cNvPr>
          <p:cNvSpPr txBox="1"/>
          <p:nvPr/>
        </p:nvSpPr>
        <p:spPr>
          <a:xfrm>
            <a:off x="4198400" y="277588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7281CC-6667-49A5-8295-AB36EE8A38A8}"/>
              </a:ext>
            </a:extLst>
          </p:cNvPr>
          <p:cNvSpPr txBox="1"/>
          <p:nvPr/>
        </p:nvSpPr>
        <p:spPr>
          <a:xfrm>
            <a:off x="4196396" y="43292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37C1C-00CB-405C-B322-DE4C0B9789F9}"/>
              </a:ext>
            </a:extLst>
          </p:cNvPr>
          <p:cNvCxnSpPr>
            <a:cxnSpLocks/>
          </p:cNvCxnSpPr>
          <p:nvPr/>
        </p:nvCxnSpPr>
        <p:spPr>
          <a:xfrm>
            <a:off x="6969336" y="4157932"/>
            <a:ext cx="32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01AAE5-ABC8-4747-B0C1-E1D305FC7250}"/>
              </a:ext>
            </a:extLst>
          </p:cNvPr>
          <p:cNvSpPr txBox="1"/>
          <p:nvPr/>
        </p:nvSpPr>
        <p:spPr>
          <a:xfrm>
            <a:off x="7290038" y="3904136"/>
            <a:ext cx="153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executable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ACF79B-80BF-4542-A392-DB675AD35CE6}"/>
              </a:ext>
            </a:extLst>
          </p:cNvPr>
          <p:cNvSpPr txBox="1"/>
          <p:nvPr/>
        </p:nvSpPr>
        <p:spPr>
          <a:xfrm rot="5400000">
            <a:off x="5557034" y="394196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4478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85B1-684F-402E-9980-8C8FFCAE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Linker: issues to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80D12-FCA9-4D95-A111-AD2B914F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A9B56-2570-4E84-8D65-9793C13E138C}"/>
              </a:ext>
            </a:extLst>
          </p:cNvPr>
          <p:cNvSpPr txBox="1"/>
          <p:nvPr/>
        </p:nvSpPr>
        <p:spPr>
          <a:xfrm>
            <a:off x="2042556" y="2120636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pgm</a:t>
            </a:r>
            <a:r>
              <a:rPr lang="en-US" sz="2400" baseline="-25000" dirty="0"/>
              <a:t>1</a:t>
            </a:r>
            <a:r>
              <a:rPr lang="en-US" sz="2400" dirty="0"/>
              <a:t>.o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011BF-EF20-4475-A733-683CCFD9472D}"/>
              </a:ext>
            </a:extLst>
          </p:cNvPr>
          <p:cNvSpPr txBox="1"/>
          <p:nvPr/>
        </p:nvSpPr>
        <p:spPr>
          <a:xfrm>
            <a:off x="2042556" y="3462525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pgm</a:t>
            </a:r>
            <a:r>
              <a:rPr lang="en-US" sz="2400" baseline="-25000" dirty="0"/>
              <a:t>2</a:t>
            </a:r>
            <a:r>
              <a:rPr lang="en-US" sz="2400" dirty="0"/>
              <a:t>.o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1E2AA-7DCD-481A-AA08-9EF1495A729E}"/>
              </a:ext>
            </a:extLst>
          </p:cNvPr>
          <p:cNvSpPr/>
          <p:nvPr/>
        </p:nvSpPr>
        <p:spPr>
          <a:xfrm>
            <a:off x="3210427" y="1870840"/>
            <a:ext cx="779318" cy="961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dirty="0"/>
              <a:t>.data:</a:t>
            </a:r>
          </a:p>
          <a:p>
            <a:r>
              <a:rPr lang="en-US" sz="1400" dirty="0"/>
              <a:t>     ...</a:t>
            </a:r>
          </a:p>
          <a:p>
            <a:r>
              <a:rPr lang="en-US" sz="1400" dirty="0"/>
              <a:t>.text:</a:t>
            </a:r>
          </a:p>
          <a:p>
            <a:r>
              <a:rPr lang="en-US" sz="1400" dirty="0"/>
              <a:t>     ...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00D57D-D2CC-4001-B0F4-5FBE789A11F2}"/>
              </a:ext>
            </a:extLst>
          </p:cNvPr>
          <p:cNvSpPr/>
          <p:nvPr/>
        </p:nvSpPr>
        <p:spPr>
          <a:xfrm>
            <a:off x="3210427" y="3212729"/>
            <a:ext cx="779318" cy="961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dirty="0"/>
              <a:t>.data:</a:t>
            </a:r>
          </a:p>
          <a:p>
            <a:r>
              <a:rPr lang="en-US" sz="1400" dirty="0"/>
              <a:t>     ...</a:t>
            </a:r>
          </a:p>
          <a:p>
            <a:r>
              <a:rPr lang="en-US" sz="1400" dirty="0"/>
              <a:t>.text:</a:t>
            </a:r>
          </a:p>
          <a:p>
            <a:r>
              <a:rPr lang="en-US" sz="1400" dirty="0"/>
              <a:t>     ...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46665D-4706-421D-88F8-AD95BE9A7925}"/>
              </a:ext>
            </a:extLst>
          </p:cNvPr>
          <p:cNvCxnSpPr>
            <a:cxnSpLocks/>
          </p:cNvCxnSpPr>
          <p:nvPr/>
        </p:nvCxnSpPr>
        <p:spPr>
          <a:xfrm>
            <a:off x="4545097" y="2988909"/>
            <a:ext cx="7315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9744E7-B0AE-4BAA-B97B-457831E88F0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21698" y="2351469"/>
            <a:ext cx="1340679" cy="6249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BDC669-5004-4554-81AE-AE7E60320E5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21698" y="3035255"/>
            <a:ext cx="1340679" cy="65810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6E13F8-2C34-4DC2-826F-BB3B4C2AC585}"/>
              </a:ext>
            </a:extLst>
          </p:cNvPr>
          <p:cNvSpPr txBox="1"/>
          <p:nvPr/>
        </p:nvSpPr>
        <p:spPr>
          <a:xfrm>
            <a:off x="4545097" y="2583786"/>
            <a:ext cx="704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50ADF0-6914-447C-B891-2716F44B05D0}"/>
              </a:ext>
            </a:extLst>
          </p:cNvPr>
          <p:cNvSpPr/>
          <p:nvPr/>
        </p:nvSpPr>
        <p:spPr>
          <a:xfrm>
            <a:off x="6590392" y="2497686"/>
            <a:ext cx="779318" cy="961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dirty="0"/>
              <a:t>.data:</a:t>
            </a:r>
          </a:p>
          <a:p>
            <a:r>
              <a:rPr lang="en-US" sz="1400" dirty="0"/>
              <a:t>     ...</a:t>
            </a:r>
          </a:p>
          <a:p>
            <a:r>
              <a:rPr lang="en-US" sz="1400" dirty="0"/>
              <a:t>.text:</a:t>
            </a:r>
          </a:p>
          <a:p>
            <a:r>
              <a:rPr lang="en-US" sz="1400" dirty="0"/>
              <a:t>     ...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C4AD7C-FE5F-47B8-B83D-CC233AD387F8}"/>
              </a:ext>
            </a:extLst>
          </p:cNvPr>
          <p:cNvSpPr txBox="1"/>
          <p:nvPr/>
        </p:nvSpPr>
        <p:spPr>
          <a:xfrm>
            <a:off x="5276617" y="2697902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pgm.out</a:t>
            </a:r>
            <a:endParaRPr lang="en-US" sz="2400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93867492-E402-4223-822F-FC86503132AC}"/>
              </a:ext>
            </a:extLst>
          </p:cNvPr>
          <p:cNvSpPr/>
          <p:nvPr/>
        </p:nvSpPr>
        <p:spPr>
          <a:xfrm>
            <a:off x="1825407" y="2300949"/>
            <a:ext cx="228600" cy="1592889"/>
          </a:xfrm>
          <a:prstGeom prst="leftBrace">
            <a:avLst>
              <a:gd name="adj1" fmla="val 6854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D50CB7-3CE7-4CFE-951D-D5E69FB403F1}"/>
              </a:ext>
            </a:extLst>
          </p:cNvPr>
          <p:cNvSpPr txBox="1"/>
          <p:nvPr/>
        </p:nvSpPr>
        <p:spPr>
          <a:xfrm>
            <a:off x="60933" y="2477211"/>
            <a:ext cx="1764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"standard" sections (.data, .text, ...) appear in each *.o file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42F682DF-BE48-41F9-A7A2-5489BE8CB077}"/>
              </a:ext>
            </a:extLst>
          </p:cNvPr>
          <p:cNvSpPr/>
          <p:nvPr/>
        </p:nvSpPr>
        <p:spPr>
          <a:xfrm>
            <a:off x="7444043" y="2507822"/>
            <a:ext cx="228600" cy="937244"/>
          </a:xfrm>
          <a:prstGeom prst="rightBrace">
            <a:avLst>
              <a:gd name="adj1" fmla="val 42025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BCD655-6377-4D6E-AFF8-E1106FCAC902}"/>
              </a:ext>
            </a:extLst>
          </p:cNvPr>
          <p:cNvSpPr txBox="1"/>
          <p:nvPr/>
        </p:nvSpPr>
        <p:spPr>
          <a:xfrm>
            <a:off x="7736565" y="2137547"/>
            <a:ext cx="1340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executable has at most one of each of these sections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2A1368-9EA4-486B-9E6E-380367376FEF}"/>
              </a:ext>
            </a:extLst>
          </p:cNvPr>
          <p:cNvSpPr txBox="1"/>
          <p:nvPr/>
        </p:nvSpPr>
        <p:spPr>
          <a:xfrm>
            <a:off x="628650" y="4864661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We have to merge corresponding sections from each of the files being linked together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This requires addresses to be fixed up after merging</a:t>
            </a:r>
          </a:p>
        </p:txBody>
      </p:sp>
    </p:spTree>
    <p:extLst>
      <p:ext uri="{BB962C8B-B14F-4D97-AF65-F5344CB8AC3E}">
        <p14:creationId xmlns:p14="http://schemas.microsoft.com/office/powerpoint/2010/main" val="98872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 animBg="1"/>
      <p:bldP spid="32" grpId="0"/>
      <p:bldP spid="43" grpId="0" animBg="1"/>
      <p:bldP spid="44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E95E55-F137-4830-8489-A1CE038AC83F}" type="slidenum">
              <a:rPr lang="en-US" altLang="en-US" sz="10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Linker Functions 1: Fixing Addresses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7886700" cy="4859291"/>
          </a:xfrm>
        </p:spPr>
        <p:txBody>
          <a:bodyPr bIns="0">
            <a:normAutofit/>
          </a:bodyPr>
          <a:lstStyle/>
          <a:p>
            <a:pPr eaLnBrk="1" hangingPunct="1"/>
            <a:r>
              <a:rPr lang="en-US" altLang="en-US" dirty="0"/>
              <a:t>Addresses in an object file are given relative to the start of the code or data section in the file.</a:t>
            </a:r>
          </a:p>
          <a:p>
            <a:pPr eaLnBrk="1" hangingPunct="1"/>
            <a:r>
              <a:rPr lang="en-US" altLang="en-US" dirty="0"/>
              <a:t>When different object files are combined:</a:t>
            </a:r>
          </a:p>
          <a:p>
            <a:pPr lvl="1" eaLnBrk="1" hangingPunct="1"/>
            <a:r>
              <a:rPr lang="en-US" altLang="en-US" dirty="0"/>
              <a:t>the same kind of sections (text, data, etc.) from the different object files get merged</a:t>
            </a:r>
          </a:p>
          <a:p>
            <a:pPr lvl="1" eaLnBrk="1" hangingPunct="1"/>
            <a:r>
              <a:rPr lang="en-US" altLang="en-US" dirty="0"/>
              <a:t>addresses have to be “fixed up” to account for this merging</a:t>
            </a:r>
          </a:p>
          <a:p>
            <a:pPr lvl="1" eaLnBrk="1" hangingPunct="1"/>
            <a:r>
              <a:rPr lang="en-US" altLang="en-US" dirty="0"/>
              <a:t>this is done using information embedded in the executable for this purpose (“relocations”).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B1C9-01A6-414C-8720-79058DD6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</a:t>
            </a:r>
            <a:r>
              <a:rPr lang="en-US"/>
              <a:t>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85A6-E133-4672-BC47-847686A6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39EF5-2F6D-4185-8680-B8C37B27E067}"/>
              </a:ext>
            </a:extLst>
          </p:cNvPr>
          <p:cNvSpPr/>
          <p:nvPr/>
        </p:nvSpPr>
        <p:spPr>
          <a:xfrm>
            <a:off x="2414016" y="1819656"/>
            <a:ext cx="1106424" cy="1490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8BBE4-482D-4983-A4EF-3E3D5BC9E904}"/>
              </a:ext>
            </a:extLst>
          </p:cNvPr>
          <p:cNvSpPr/>
          <p:nvPr/>
        </p:nvSpPr>
        <p:spPr>
          <a:xfrm>
            <a:off x="2423160" y="3593592"/>
            <a:ext cx="1088136" cy="950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A63E8-B076-4C5A-8828-95B39B659378}"/>
              </a:ext>
            </a:extLst>
          </p:cNvPr>
          <p:cNvSpPr/>
          <p:nvPr/>
        </p:nvSpPr>
        <p:spPr>
          <a:xfrm>
            <a:off x="2423160" y="4818888"/>
            <a:ext cx="108813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5D024-FD59-4984-BE04-BA3ACD63008B}"/>
              </a:ext>
            </a:extLst>
          </p:cNvPr>
          <p:cNvSpPr txBox="1"/>
          <p:nvPr/>
        </p:nvSpPr>
        <p:spPr>
          <a:xfrm>
            <a:off x="2423160" y="2779776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9FEC2-9714-4781-842B-57D41BD4E47A}"/>
              </a:ext>
            </a:extLst>
          </p:cNvPr>
          <p:cNvSpPr txBox="1"/>
          <p:nvPr/>
        </p:nvSpPr>
        <p:spPr>
          <a:xfrm>
            <a:off x="2423160" y="3749040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EC95A-B923-4E4E-9DBE-049C82201647}"/>
              </a:ext>
            </a:extLst>
          </p:cNvPr>
          <p:cNvSpPr txBox="1"/>
          <p:nvPr/>
        </p:nvSpPr>
        <p:spPr>
          <a:xfrm>
            <a:off x="2423160" y="5513832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70A81-CB84-4B28-8B3B-714853AF0A3D}"/>
              </a:ext>
            </a:extLst>
          </p:cNvPr>
          <p:cNvSpPr txBox="1"/>
          <p:nvPr/>
        </p:nvSpPr>
        <p:spPr>
          <a:xfrm>
            <a:off x="3520440" y="22037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07B0A-3490-41A9-BB05-AEEE984BAD90}"/>
              </a:ext>
            </a:extLst>
          </p:cNvPr>
          <p:cNvSpPr txBox="1"/>
          <p:nvPr/>
        </p:nvSpPr>
        <p:spPr>
          <a:xfrm>
            <a:off x="3529584" y="41056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18D2-60C2-46D3-876A-228D2B9D025E}"/>
              </a:ext>
            </a:extLst>
          </p:cNvPr>
          <p:cNvSpPr txBox="1"/>
          <p:nvPr/>
        </p:nvSpPr>
        <p:spPr>
          <a:xfrm>
            <a:off x="3520440" y="516636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976AA4-FE59-4D59-9575-834F2B5D8081}"/>
              </a:ext>
            </a:extLst>
          </p:cNvPr>
          <p:cNvCxnSpPr/>
          <p:nvPr/>
        </p:nvCxnSpPr>
        <p:spPr>
          <a:xfrm>
            <a:off x="2423160" y="2423160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D7C9F-168E-4DFF-A62F-05B7B3F5D7E5}"/>
              </a:ext>
            </a:extLst>
          </p:cNvPr>
          <p:cNvCxnSpPr/>
          <p:nvPr/>
        </p:nvCxnSpPr>
        <p:spPr>
          <a:xfrm>
            <a:off x="2441448" y="5367528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3FB49D-CBB6-4941-9E63-95EC2B699AC2}"/>
              </a:ext>
            </a:extLst>
          </p:cNvPr>
          <p:cNvCxnSpPr/>
          <p:nvPr/>
        </p:nvCxnSpPr>
        <p:spPr>
          <a:xfrm>
            <a:off x="2423160" y="4325112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FDD26C-F266-4966-BF14-295D61A86E85}"/>
              </a:ext>
            </a:extLst>
          </p:cNvPr>
          <p:cNvSpPr/>
          <p:nvPr/>
        </p:nvSpPr>
        <p:spPr>
          <a:xfrm>
            <a:off x="3310128" y="2432304"/>
            <a:ext cx="362881" cy="502418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5A961A-08B9-4255-A1F1-A074F55F0BF2}"/>
              </a:ext>
            </a:extLst>
          </p:cNvPr>
          <p:cNvSpPr/>
          <p:nvPr/>
        </p:nvSpPr>
        <p:spPr>
          <a:xfrm flipV="1">
            <a:off x="3310128" y="3931920"/>
            <a:ext cx="362881" cy="388545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7CE15E-FF24-469B-B41F-6D8BBF3CB49A}"/>
              </a:ext>
            </a:extLst>
          </p:cNvPr>
          <p:cNvSpPr/>
          <p:nvPr/>
        </p:nvSpPr>
        <p:spPr>
          <a:xfrm>
            <a:off x="3310128" y="5367528"/>
            <a:ext cx="362881" cy="308501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25BCF-0773-4CCC-8A35-8B2FF7CD44B7}"/>
              </a:ext>
            </a:extLst>
          </p:cNvPr>
          <p:cNvSpPr txBox="1"/>
          <p:nvPr/>
        </p:nvSpPr>
        <p:spPr>
          <a:xfrm>
            <a:off x="605522" y="237480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pgm1.o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AA882-C20B-4D3C-9EDF-E23D9FF6CACF}"/>
              </a:ext>
            </a:extLst>
          </p:cNvPr>
          <p:cNvSpPr txBox="1"/>
          <p:nvPr/>
        </p:nvSpPr>
        <p:spPr>
          <a:xfrm>
            <a:off x="628650" y="387159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pgm2.o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6779D-5747-4E7A-802E-163B6169D170}"/>
              </a:ext>
            </a:extLst>
          </p:cNvPr>
          <p:cNvSpPr txBox="1"/>
          <p:nvPr/>
        </p:nvSpPr>
        <p:spPr>
          <a:xfrm>
            <a:off x="628650" y="519222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pgm3.o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E5608C1-92D2-4233-8E41-85F50E3C8736}"/>
              </a:ext>
            </a:extLst>
          </p:cNvPr>
          <p:cNvSpPr/>
          <p:nvPr/>
        </p:nvSpPr>
        <p:spPr>
          <a:xfrm>
            <a:off x="2148840" y="1819656"/>
            <a:ext cx="165798" cy="1490472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E19322-015F-45FF-A6B7-76CDB0A1C2DB}"/>
              </a:ext>
            </a:extLst>
          </p:cNvPr>
          <p:cNvSpPr txBox="1"/>
          <p:nvPr/>
        </p:nvSpPr>
        <p:spPr>
          <a:xfrm>
            <a:off x="3520440" y="472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0B9CD1-3250-4531-9CA6-F140497AD3E8}"/>
              </a:ext>
            </a:extLst>
          </p:cNvPr>
          <p:cNvSpPr txBox="1"/>
          <p:nvPr/>
        </p:nvSpPr>
        <p:spPr>
          <a:xfrm>
            <a:off x="3511296" y="3419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6D742-DB52-4DFC-B6CE-64F8A9FEFA90}"/>
              </a:ext>
            </a:extLst>
          </p:cNvPr>
          <p:cNvSpPr txBox="1"/>
          <p:nvPr/>
        </p:nvSpPr>
        <p:spPr>
          <a:xfrm>
            <a:off x="3520440" y="1645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095374C-729C-48FF-B406-7D9269626EFE}"/>
              </a:ext>
            </a:extLst>
          </p:cNvPr>
          <p:cNvSpPr/>
          <p:nvPr/>
        </p:nvSpPr>
        <p:spPr>
          <a:xfrm>
            <a:off x="2139696" y="3593592"/>
            <a:ext cx="178241" cy="950973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93E305B-5398-426D-97AF-9402BE7E18C8}"/>
              </a:ext>
            </a:extLst>
          </p:cNvPr>
          <p:cNvSpPr/>
          <p:nvPr/>
        </p:nvSpPr>
        <p:spPr>
          <a:xfrm>
            <a:off x="2139696" y="4837176"/>
            <a:ext cx="159381" cy="1083541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D97E4-0138-44A4-85D9-782E4C431EBD}"/>
              </a:ext>
            </a:extLst>
          </p:cNvPr>
          <p:cNvSpPr txBox="1"/>
          <p:nvPr/>
        </p:nvSpPr>
        <p:spPr>
          <a:xfrm>
            <a:off x="1609344" y="23774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44F10-3D19-4CAD-A78D-E56695F805A6}"/>
              </a:ext>
            </a:extLst>
          </p:cNvPr>
          <p:cNvSpPr txBox="1"/>
          <p:nvPr/>
        </p:nvSpPr>
        <p:spPr>
          <a:xfrm>
            <a:off x="1618488" y="38770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E8EB40-04B1-4C68-9D07-D6BB0EB005D4}"/>
              </a:ext>
            </a:extLst>
          </p:cNvPr>
          <p:cNvSpPr txBox="1"/>
          <p:nvPr/>
        </p:nvSpPr>
        <p:spPr>
          <a:xfrm>
            <a:off x="1618488" y="51846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12802A-6592-4A6D-B887-BCCF45B46CE4}"/>
              </a:ext>
            </a:extLst>
          </p:cNvPr>
          <p:cNvSpPr txBox="1"/>
          <p:nvPr/>
        </p:nvSpPr>
        <p:spPr>
          <a:xfrm>
            <a:off x="2018282" y="1296212"/>
            <a:ext cx="18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Before linking</a:t>
            </a:r>
          </a:p>
        </p:txBody>
      </p:sp>
    </p:spTree>
    <p:extLst>
      <p:ext uri="{BB962C8B-B14F-4D97-AF65-F5344CB8AC3E}">
        <p14:creationId xmlns:p14="http://schemas.microsoft.com/office/powerpoint/2010/main" val="35177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2" grpId="0"/>
      <p:bldP spid="13" grpId="0"/>
      <p:bldP spid="21" grpId="0" animBg="1"/>
      <p:bldP spid="22" grpId="0" animBg="1"/>
      <p:bldP spid="24" grpId="0"/>
      <p:bldP spid="25" grpId="0"/>
      <p:bldP spid="27" grpId="0"/>
      <p:bldP spid="28" grpId="0"/>
      <p:bldP spid="30" grpId="0" animBg="1"/>
      <p:bldP spid="31" grpId="0" animBg="1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B1C9-01A6-414C-8720-79058DD6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</a:t>
            </a:r>
            <a:r>
              <a:rPr lang="en-US"/>
              <a:t>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85A6-E133-4672-BC47-847686A6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39EF5-2F6D-4185-8680-B8C37B27E067}"/>
              </a:ext>
            </a:extLst>
          </p:cNvPr>
          <p:cNvSpPr/>
          <p:nvPr/>
        </p:nvSpPr>
        <p:spPr>
          <a:xfrm>
            <a:off x="2416924" y="1821372"/>
            <a:ext cx="1106424" cy="1490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8BBE4-482D-4983-A4EF-3E3D5BC9E904}"/>
              </a:ext>
            </a:extLst>
          </p:cNvPr>
          <p:cNvSpPr/>
          <p:nvPr/>
        </p:nvSpPr>
        <p:spPr>
          <a:xfrm>
            <a:off x="2426068" y="3593539"/>
            <a:ext cx="1088136" cy="950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A63E8-B076-4C5A-8828-95B39B659378}"/>
              </a:ext>
            </a:extLst>
          </p:cNvPr>
          <p:cNvSpPr/>
          <p:nvPr/>
        </p:nvSpPr>
        <p:spPr>
          <a:xfrm>
            <a:off x="2426068" y="4821332"/>
            <a:ext cx="108813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5D024-FD59-4984-BE04-BA3ACD63008B}"/>
              </a:ext>
            </a:extLst>
          </p:cNvPr>
          <p:cNvSpPr txBox="1"/>
          <p:nvPr/>
        </p:nvSpPr>
        <p:spPr>
          <a:xfrm>
            <a:off x="2426068" y="2779497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9FEC2-9714-4781-842B-57D41BD4E47A}"/>
              </a:ext>
            </a:extLst>
          </p:cNvPr>
          <p:cNvSpPr txBox="1"/>
          <p:nvPr/>
        </p:nvSpPr>
        <p:spPr>
          <a:xfrm>
            <a:off x="2426068" y="3752192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EC95A-B923-4E4E-9DBE-049C82201647}"/>
              </a:ext>
            </a:extLst>
          </p:cNvPr>
          <p:cNvSpPr txBox="1"/>
          <p:nvPr/>
        </p:nvSpPr>
        <p:spPr>
          <a:xfrm>
            <a:off x="2426068" y="5509189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70A81-CB84-4B28-8B3B-714853AF0A3D}"/>
              </a:ext>
            </a:extLst>
          </p:cNvPr>
          <p:cNvSpPr txBox="1"/>
          <p:nvPr/>
        </p:nvSpPr>
        <p:spPr>
          <a:xfrm>
            <a:off x="3523348" y="22040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07B0A-3490-41A9-BB05-AEEE984BAD90}"/>
              </a:ext>
            </a:extLst>
          </p:cNvPr>
          <p:cNvSpPr txBox="1"/>
          <p:nvPr/>
        </p:nvSpPr>
        <p:spPr>
          <a:xfrm>
            <a:off x="3525487" y="41076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18D2-60C2-46D3-876A-228D2B9D025E}"/>
              </a:ext>
            </a:extLst>
          </p:cNvPr>
          <p:cNvSpPr txBox="1"/>
          <p:nvPr/>
        </p:nvSpPr>
        <p:spPr>
          <a:xfrm>
            <a:off x="3523348" y="51699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976AA4-FE59-4D59-9575-834F2B5D8081}"/>
              </a:ext>
            </a:extLst>
          </p:cNvPr>
          <p:cNvCxnSpPr/>
          <p:nvPr/>
        </p:nvCxnSpPr>
        <p:spPr>
          <a:xfrm>
            <a:off x="2426068" y="2425002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D7C9F-168E-4DFF-A62F-05B7B3F5D7E5}"/>
              </a:ext>
            </a:extLst>
          </p:cNvPr>
          <p:cNvCxnSpPr/>
          <p:nvPr/>
        </p:nvCxnSpPr>
        <p:spPr>
          <a:xfrm>
            <a:off x="2444322" y="5369972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3FB49D-CBB6-4941-9E63-95EC2B699AC2}"/>
              </a:ext>
            </a:extLst>
          </p:cNvPr>
          <p:cNvCxnSpPr/>
          <p:nvPr/>
        </p:nvCxnSpPr>
        <p:spPr>
          <a:xfrm>
            <a:off x="2421496" y="4322707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FDD26C-F266-4966-BF14-295D61A86E85}"/>
              </a:ext>
            </a:extLst>
          </p:cNvPr>
          <p:cNvSpPr/>
          <p:nvPr/>
        </p:nvSpPr>
        <p:spPr>
          <a:xfrm>
            <a:off x="3306707" y="2431648"/>
            <a:ext cx="362881" cy="502418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5A961A-08B9-4255-A1F1-A074F55F0BF2}"/>
              </a:ext>
            </a:extLst>
          </p:cNvPr>
          <p:cNvSpPr/>
          <p:nvPr/>
        </p:nvSpPr>
        <p:spPr>
          <a:xfrm flipV="1">
            <a:off x="3306707" y="3934155"/>
            <a:ext cx="362881" cy="388545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7CE15E-FF24-469B-B41F-6D8BBF3CB49A}"/>
              </a:ext>
            </a:extLst>
          </p:cNvPr>
          <p:cNvSpPr/>
          <p:nvPr/>
        </p:nvSpPr>
        <p:spPr>
          <a:xfrm>
            <a:off x="3306706" y="5369964"/>
            <a:ext cx="362881" cy="308501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25BCF-0773-4CCC-8A35-8B2FF7CD44B7}"/>
              </a:ext>
            </a:extLst>
          </p:cNvPr>
          <p:cNvSpPr txBox="1"/>
          <p:nvPr/>
        </p:nvSpPr>
        <p:spPr>
          <a:xfrm>
            <a:off x="605522" y="237480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pgm1.o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AA882-C20B-4D3C-9EDF-E23D9FF6CACF}"/>
              </a:ext>
            </a:extLst>
          </p:cNvPr>
          <p:cNvSpPr txBox="1"/>
          <p:nvPr/>
        </p:nvSpPr>
        <p:spPr>
          <a:xfrm>
            <a:off x="628650" y="387159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pgm2.o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6779D-5747-4E7A-802E-163B6169D170}"/>
              </a:ext>
            </a:extLst>
          </p:cNvPr>
          <p:cNvSpPr txBox="1"/>
          <p:nvPr/>
        </p:nvSpPr>
        <p:spPr>
          <a:xfrm>
            <a:off x="628650" y="519222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pgm3.o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E5608C1-92D2-4233-8E41-85F50E3C8736}"/>
              </a:ext>
            </a:extLst>
          </p:cNvPr>
          <p:cNvSpPr/>
          <p:nvPr/>
        </p:nvSpPr>
        <p:spPr>
          <a:xfrm>
            <a:off x="2151146" y="1821372"/>
            <a:ext cx="165798" cy="1490472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E19322-015F-45FF-A6B7-76CDB0A1C2DB}"/>
              </a:ext>
            </a:extLst>
          </p:cNvPr>
          <p:cNvSpPr txBox="1"/>
          <p:nvPr/>
        </p:nvSpPr>
        <p:spPr>
          <a:xfrm>
            <a:off x="3518744" y="4725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0B9CD1-3250-4531-9CA6-F140497AD3E8}"/>
              </a:ext>
            </a:extLst>
          </p:cNvPr>
          <p:cNvSpPr txBox="1"/>
          <p:nvPr/>
        </p:nvSpPr>
        <p:spPr>
          <a:xfrm>
            <a:off x="3518744" y="341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6D742-DB52-4DFC-B6CE-64F8A9FEFA90}"/>
              </a:ext>
            </a:extLst>
          </p:cNvPr>
          <p:cNvSpPr txBox="1"/>
          <p:nvPr/>
        </p:nvSpPr>
        <p:spPr>
          <a:xfrm>
            <a:off x="3523348" y="164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095374C-729C-48FF-B406-7D9269626EFE}"/>
              </a:ext>
            </a:extLst>
          </p:cNvPr>
          <p:cNvSpPr/>
          <p:nvPr/>
        </p:nvSpPr>
        <p:spPr>
          <a:xfrm>
            <a:off x="2138702" y="3588974"/>
            <a:ext cx="178241" cy="950973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93E305B-5398-426D-97AF-9402BE7E18C8}"/>
              </a:ext>
            </a:extLst>
          </p:cNvPr>
          <p:cNvSpPr/>
          <p:nvPr/>
        </p:nvSpPr>
        <p:spPr>
          <a:xfrm>
            <a:off x="2138702" y="4835071"/>
            <a:ext cx="159381" cy="1083541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D97E4-0138-44A4-85D9-782E4C431EBD}"/>
              </a:ext>
            </a:extLst>
          </p:cNvPr>
          <p:cNvSpPr txBox="1"/>
          <p:nvPr/>
        </p:nvSpPr>
        <p:spPr>
          <a:xfrm>
            <a:off x="1610850" y="23747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44F10-3D19-4CAD-A78D-E56695F805A6}"/>
              </a:ext>
            </a:extLst>
          </p:cNvPr>
          <p:cNvSpPr txBox="1"/>
          <p:nvPr/>
        </p:nvSpPr>
        <p:spPr>
          <a:xfrm>
            <a:off x="1619127" y="38750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E8EB40-04B1-4C68-9D07-D6BB0EB005D4}"/>
              </a:ext>
            </a:extLst>
          </p:cNvPr>
          <p:cNvSpPr txBox="1"/>
          <p:nvPr/>
        </p:nvSpPr>
        <p:spPr>
          <a:xfrm>
            <a:off x="1617910" y="51843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11ED6-5539-4716-8DCF-4FD727150897}"/>
              </a:ext>
            </a:extLst>
          </p:cNvPr>
          <p:cNvSpPr/>
          <p:nvPr/>
        </p:nvSpPr>
        <p:spPr>
          <a:xfrm>
            <a:off x="5050397" y="2105978"/>
            <a:ext cx="1088136" cy="1490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5ACFF6-6A44-49E5-80D9-0ACBA43CA8D3}"/>
              </a:ext>
            </a:extLst>
          </p:cNvPr>
          <p:cNvSpPr/>
          <p:nvPr/>
        </p:nvSpPr>
        <p:spPr>
          <a:xfrm>
            <a:off x="5050397" y="3588156"/>
            <a:ext cx="1088136" cy="950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B8A922-6209-44E5-8008-0A29ABBB1405}"/>
              </a:ext>
            </a:extLst>
          </p:cNvPr>
          <p:cNvSpPr/>
          <p:nvPr/>
        </p:nvSpPr>
        <p:spPr>
          <a:xfrm>
            <a:off x="5050397" y="4536588"/>
            <a:ext cx="108813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5DC7A5-8113-4A7D-AAE3-3CDFE07D648B}"/>
              </a:ext>
            </a:extLst>
          </p:cNvPr>
          <p:cNvSpPr txBox="1"/>
          <p:nvPr/>
        </p:nvSpPr>
        <p:spPr>
          <a:xfrm>
            <a:off x="6156821" y="436566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0   450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EFFD9D-8A6E-4B98-8AD4-55531E0B969F}"/>
              </a:ext>
            </a:extLst>
          </p:cNvPr>
          <p:cNvSpPr txBox="1"/>
          <p:nvPr/>
        </p:nvSpPr>
        <p:spPr>
          <a:xfrm>
            <a:off x="6156821" y="341074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0   300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5B27B3-D895-4AF5-843E-A7D4F0B6E1A7}"/>
              </a:ext>
            </a:extLst>
          </p:cNvPr>
          <p:cNvSpPr txBox="1"/>
          <p:nvPr/>
        </p:nvSpPr>
        <p:spPr>
          <a:xfrm>
            <a:off x="6156821" y="1934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8FDCEE-B4AE-424A-B721-60B03E9D727B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3523348" y="1834258"/>
            <a:ext cx="1536196" cy="282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56E24E-5A8F-4AF4-B5E3-AA97520449FF}"/>
              </a:ext>
            </a:extLst>
          </p:cNvPr>
          <p:cNvCxnSpPr>
            <a:cxnSpLocks/>
          </p:cNvCxnSpPr>
          <p:nvPr/>
        </p:nvCxnSpPr>
        <p:spPr>
          <a:xfrm>
            <a:off x="3523348" y="3323039"/>
            <a:ext cx="1536196" cy="2715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312872-467A-471D-B39A-456205D93825}"/>
              </a:ext>
            </a:extLst>
          </p:cNvPr>
          <p:cNvCxnSpPr>
            <a:cxnSpLocks/>
            <a:stCxn id="28" idx="1"/>
          </p:cNvCxnSpPr>
          <p:nvPr/>
        </p:nvCxnSpPr>
        <p:spPr>
          <a:xfrm>
            <a:off x="3518744" y="3600791"/>
            <a:ext cx="1540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5A732C-A22C-465D-8BC0-AA911FD9268E}"/>
              </a:ext>
            </a:extLst>
          </p:cNvPr>
          <p:cNvCxnSpPr>
            <a:cxnSpLocks/>
          </p:cNvCxnSpPr>
          <p:nvPr/>
        </p:nvCxnSpPr>
        <p:spPr>
          <a:xfrm>
            <a:off x="3514204" y="4539947"/>
            <a:ext cx="15361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518862-179C-40FD-AF14-728AD394608B}"/>
              </a:ext>
            </a:extLst>
          </p:cNvPr>
          <p:cNvCxnSpPr>
            <a:cxnSpLocks/>
          </p:cNvCxnSpPr>
          <p:nvPr/>
        </p:nvCxnSpPr>
        <p:spPr>
          <a:xfrm flipV="1">
            <a:off x="3514204" y="4544515"/>
            <a:ext cx="1545340" cy="2768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E0C8D1-291A-465B-991F-E692060F9076}"/>
              </a:ext>
            </a:extLst>
          </p:cNvPr>
          <p:cNvCxnSpPr>
            <a:cxnSpLocks/>
          </p:cNvCxnSpPr>
          <p:nvPr/>
        </p:nvCxnSpPr>
        <p:spPr>
          <a:xfrm flipV="1">
            <a:off x="3522278" y="5644248"/>
            <a:ext cx="1537266" cy="27436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73E7D9-E81A-4B72-BCE5-82C7E9336844}"/>
              </a:ext>
            </a:extLst>
          </p:cNvPr>
          <p:cNvSpPr txBox="1"/>
          <p:nvPr/>
        </p:nvSpPr>
        <p:spPr>
          <a:xfrm>
            <a:off x="6158988" y="34088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32AE6F-7B85-459B-B483-9DAB8D4FBC0D}"/>
              </a:ext>
            </a:extLst>
          </p:cNvPr>
          <p:cNvSpPr txBox="1"/>
          <p:nvPr/>
        </p:nvSpPr>
        <p:spPr>
          <a:xfrm>
            <a:off x="6147677" y="43614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0DD9BBE-422F-45AA-806B-C0282B365711}"/>
              </a:ext>
            </a:extLst>
          </p:cNvPr>
          <p:cNvSpPr txBox="1"/>
          <p:nvPr/>
        </p:nvSpPr>
        <p:spPr>
          <a:xfrm>
            <a:off x="7366363" y="1960758"/>
            <a:ext cx="1809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start offset for pgm2.o</a:t>
            </a:r>
          </a:p>
          <a:p>
            <a:r>
              <a:rPr lang="en-US" dirty="0">
                <a:solidFill>
                  <a:srgbClr val="FF0000"/>
                </a:solidFill>
              </a:rPr>
              <a:t>= 300</a:t>
            </a:r>
          </a:p>
          <a:p>
            <a:r>
              <a:rPr lang="en-US" dirty="0">
                <a:solidFill>
                  <a:srgbClr val="FF0000"/>
                </a:solidFill>
              </a:rPr>
              <a:t>= total size of the sections before it</a:t>
            </a:r>
          </a:p>
          <a:p>
            <a:r>
              <a:rPr lang="en-US" b="1" dirty="0">
                <a:solidFill>
                  <a:srgbClr val="C00000"/>
                </a:solidFill>
              </a:rPr>
              <a:t>= load address of pgm2.o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8263F67-C2B4-4B5F-89AB-06910AF468A3}"/>
              </a:ext>
            </a:extLst>
          </p:cNvPr>
          <p:cNvSpPr txBox="1"/>
          <p:nvPr/>
        </p:nvSpPr>
        <p:spPr>
          <a:xfrm>
            <a:off x="7334888" y="4063711"/>
            <a:ext cx="1809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 start offset for pgm3.o</a:t>
            </a:r>
          </a:p>
          <a:p>
            <a:r>
              <a:rPr lang="en-US" dirty="0">
                <a:solidFill>
                  <a:srgbClr val="FF0000"/>
                </a:solidFill>
              </a:rPr>
              <a:t>= 300 + 150</a:t>
            </a:r>
          </a:p>
          <a:p>
            <a:r>
              <a:rPr lang="en-US" dirty="0">
                <a:solidFill>
                  <a:srgbClr val="FF0000"/>
                </a:solidFill>
              </a:rPr>
              <a:t>= total size of the sections before it</a:t>
            </a:r>
          </a:p>
          <a:p>
            <a:r>
              <a:rPr lang="en-US" b="1" dirty="0">
                <a:solidFill>
                  <a:srgbClr val="C00000"/>
                </a:solidFill>
              </a:rPr>
              <a:t>= load address of pgm3.o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E4166888-0304-4D54-BE32-22D4D313683F}"/>
              </a:ext>
            </a:extLst>
          </p:cNvPr>
          <p:cNvSpPr/>
          <p:nvPr/>
        </p:nvSpPr>
        <p:spPr>
          <a:xfrm>
            <a:off x="6165756" y="3466375"/>
            <a:ext cx="866765" cy="292608"/>
          </a:xfrm>
          <a:prstGeom prst="roundRect">
            <a:avLst>
              <a:gd name="adj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2B868BDB-593F-426F-8720-1E666E9AFA85}"/>
              </a:ext>
            </a:extLst>
          </p:cNvPr>
          <p:cNvSpPr/>
          <p:nvPr/>
        </p:nvSpPr>
        <p:spPr>
          <a:xfrm>
            <a:off x="6165756" y="4434103"/>
            <a:ext cx="866765" cy="291623"/>
          </a:xfrm>
          <a:prstGeom prst="roundRect">
            <a:avLst>
              <a:gd name="adj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Left Brace 143">
            <a:extLst>
              <a:ext uri="{FF2B5EF4-FFF2-40B4-BE49-F238E27FC236}">
                <a16:creationId xmlns:a16="http://schemas.microsoft.com/office/drawing/2014/main" id="{75E4D094-55B1-4979-8E15-C20F5D007564}"/>
              </a:ext>
            </a:extLst>
          </p:cNvPr>
          <p:cNvSpPr/>
          <p:nvPr/>
        </p:nvSpPr>
        <p:spPr>
          <a:xfrm>
            <a:off x="7061471" y="2101087"/>
            <a:ext cx="304892" cy="1770507"/>
          </a:xfrm>
          <a:prstGeom prst="leftBrace">
            <a:avLst>
              <a:gd name="adj1" fmla="val 45379"/>
              <a:gd name="adj2" fmla="val 8558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CA9D9019-4C3A-49FF-ACF3-088291419CB3}"/>
              </a:ext>
            </a:extLst>
          </p:cNvPr>
          <p:cNvSpPr/>
          <p:nvPr/>
        </p:nvSpPr>
        <p:spPr>
          <a:xfrm>
            <a:off x="7061471" y="4174647"/>
            <a:ext cx="304892" cy="1920389"/>
          </a:xfrm>
          <a:prstGeom prst="leftBrace">
            <a:avLst>
              <a:gd name="adj1" fmla="val 45379"/>
              <a:gd name="adj2" fmla="val 2105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660A607-A557-49CE-AA39-3F35C4417537}"/>
              </a:ext>
            </a:extLst>
          </p:cNvPr>
          <p:cNvSpPr txBox="1"/>
          <p:nvPr/>
        </p:nvSpPr>
        <p:spPr>
          <a:xfrm>
            <a:off x="4741571" y="1298448"/>
            <a:ext cx="17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 linking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314FA98-AB7D-4E29-AAED-794DA73C3740}"/>
              </a:ext>
            </a:extLst>
          </p:cNvPr>
          <p:cNvSpPr txBox="1"/>
          <p:nvPr/>
        </p:nvSpPr>
        <p:spPr>
          <a:xfrm>
            <a:off x="2018282" y="1296212"/>
            <a:ext cx="18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Before linking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DDA0D219-71A2-47AB-9F75-8ED63EC3F5E1}"/>
              </a:ext>
            </a:extLst>
          </p:cNvPr>
          <p:cNvSpPr/>
          <p:nvPr/>
        </p:nvSpPr>
        <p:spPr>
          <a:xfrm>
            <a:off x="4854592" y="1934197"/>
            <a:ext cx="1536192" cy="4106981"/>
          </a:xfrm>
          <a:prstGeom prst="roundRect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DA7F67E-2D76-44A7-B6D2-8D5FBD477482}"/>
              </a:ext>
            </a:extLst>
          </p:cNvPr>
          <p:cNvSpPr txBox="1"/>
          <p:nvPr/>
        </p:nvSpPr>
        <p:spPr>
          <a:xfrm>
            <a:off x="6562541" y="1470440"/>
            <a:ext cx="258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sections merged together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3DCA068-0B6B-4B6C-8B34-7C336CC94BBC}"/>
              </a:ext>
            </a:extLst>
          </p:cNvPr>
          <p:cNvCxnSpPr>
            <a:cxnSpLocks/>
          </p:cNvCxnSpPr>
          <p:nvPr/>
        </p:nvCxnSpPr>
        <p:spPr>
          <a:xfrm flipV="1">
            <a:off x="6300123" y="1679603"/>
            <a:ext cx="262418" cy="314706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6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142" grpId="0" animBg="1"/>
      <p:bldP spid="143" grpId="0" animBg="1"/>
      <p:bldP spid="144" grpId="0" animBg="1"/>
      <p:bldP spid="1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B1C9-01A6-414C-8720-79058DD6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</a:t>
            </a:r>
            <a:r>
              <a:rPr lang="en-US"/>
              <a:t>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85A6-E133-4672-BC47-847686A6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39EF5-2F6D-4185-8680-B8C37B27E067}"/>
              </a:ext>
            </a:extLst>
          </p:cNvPr>
          <p:cNvSpPr/>
          <p:nvPr/>
        </p:nvSpPr>
        <p:spPr>
          <a:xfrm>
            <a:off x="2416924" y="1821372"/>
            <a:ext cx="1106424" cy="1490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8BBE4-482D-4983-A4EF-3E3D5BC9E904}"/>
              </a:ext>
            </a:extLst>
          </p:cNvPr>
          <p:cNvSpPr/>
          <p:nvPr/>
        </p:nvSpPr>
        <p:spPr>
          <a:xfrm>
            <a:off x="2426068" y="3593539"/>
            <a:ext cx="1088136" cy="950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A63E8-B076-4C5A-8828-95B39B659378}"/>
              </a:ext>
            </a:extLst>
          </p:cNvPr>
          <p:cNvSpPr/>
          <p:nvPr/>
        </p:nvSpPr>
        <p:spPr>
          <a:xfrm>
            <a:off x="2426068" y="4821332"/>
            <a:ext cx="108813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5D024-FD59-4984-BE04-BA3ACD63008B}"/>
              </a:ext>
            </a:extLst>
          </p:cNvPr>
          <p:cNvSpPr txBox="1"/>
          <p:nvPr/>
        </p:nvSpPr>
        <p:spPr>
          <a:xfrm>
            <a:off x="2426068" y="2779497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9FEC2-9714-4781-842B-57D41BD4E47A}"/>
              </a:ext>
            </a:extLst>
          </p:cNvPr>
          <p:cNvSpPr txBox="1"/>
          <p:nvPr/>
        </p:nvSpPr>
        <p:spPr>
          <a:xfrm>
            <a:off x="2426068" y="3752192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EC95A-B923-4E4E-9DBE-049C82201647}"/>
              </a:ext>
            </a:extLst>
          </p:cNvPr>
          <p:cNvSpPr txBox="1"/>
          <p:nvPr/>
        </p:nvSpPr>
        <p:spPr>
          <a:xfrm>
            <a:off x="2426068" y="5509189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70A81-CB84-4B28-8B3B-714853AF0A3D}"/>
              </a:ext>
            </a:extLst>
          </p:cNvPr>
          <p:cNvSpPr txBox="1"/>
          <p:nvPr/>
        </p:nvSpPr>
        <p:spPr>
          <a:xfrm>
            <a:off x="3523348" y="22040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07B0A-3490-41A9-BB05-AEEE984BAD90}"/>
              </a:ext>
            </a:extLst>
          </p:cNvPr>
          <p:cNvSpPr txBox="1"/>
          <p:nvPr/>
        </p:nvSpPr>
        <p:spPr>
          <a:xfrm>
            <a:off x="3525487" y="41076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18D2-60C2-46D3-876A-228D2B9D025E}"/>
              </a:ext>
            </a:extLst>
          </p:cNvPr>
          <p:cNvSpPr txBox="1"/>
          <p:nvPr/>
        </p:nvSpPr>
        <p:spPr>
          <a:xfrm>
            <a:off x="3523348" y="51699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976AA4-FE59-4D59-9575-834F2B5D8081}"/>
              </a:ext>
            </a:extLst>
          </p:cNvPr>
          <p:cNvCxnSpPr/>
          <p:nvPr/>
        </p:nvCxnSpPr>
        <p:spPr>
          <a:xfrm>
            <a:off x="2426068" y="2425002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D7C9F-168E-4DFF-A62F-05B7B3F5D7E5}"/>
              </a:ext>
            </a:extLst>
          </p:cNvPr>
          <p:cNvCxnSpPr/>
          <p:nvPr/>
        </p:nvCxnSpPr>
        <p:spPr>
          <a:xfrm>
            <a:off x="2444322" y="5369972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3FB49D-CBB6-4941-9E63-95EC2B699AC2}"/>
              </a:ext>
            </a:extLst>
          </p:cNvPr>
          <p:cNvCxnSpPr/>
          <p:nvPr/>
        </p:nvCxnSpPr>
        <p:spPr>
          <a:xfrm>
            <a:off x="2421496" y="4322707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FDD26C-F266-4966-BF14-295D61A86E85}"/>
              </a:ext>
            </a:extLst>
          </p:cNvPr>
          <p:cNvSpPr/>
          <p:nvPr/>
        </p:nvSpPr>
        <p:spPr>
          <a:xfrm>
            <a:off x="3306707" y="2431648"/>
            <a:ext cx="362881" cy="502418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5A961A-08B9-4255-A1F1-A074F55F0BF2}"/>
              </a:ext>
            </a:extLst>
          </p:cNvPr>
          <p:cNvSpPr/>
          <p:nvPr/>
        </p:nvSpPr>
        <p:spPr>
          <a:xfrm flipV="1">
            <a:off x="3306707" y="3934155"/>
            <a:ext cx="362881" cy="388545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7CE15E-FF24-469B-B41F-6D8BBF3CB49A}"/>
              </a:ext>
            </a:extLst>
          </p:cNvPr>
          <p:cNvSpPr/>
          <p:nvPr/>
        </p:nvSpPr>
        <p:spPr>
          <a:xfrm>
            <a:off x="3306706" y="5369964"/>
            <a:ext cx="362881" cy="308501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25BCF-0773-4CCC-8A35-8B2FF7CD44B7}"/>
              </a:ext>
            </a:extLst>
          </p:cNvPr>
          <p:cNvSpPr txBox="1"/>
          <p:nvPr/>
        </p:nvSpPr>
        <p:spPr>
          <a:xfrm>
            <a:off x="605522" y="237480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pgm1.o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AA882-C20B-4D3C-9EDF-E23D9FF6CACF}"/>
              </a:ext>
            </a:extLst>
          </p:cNvPr>
          <p:cNvSpPr txBox="1"/>
          <p:nvPr/>
        </p:nvSpPr>
        <p:spPr>
          <a:xfrm>
            <a:off x="628650" y="387159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pgm2.o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6779D-5747-4E7A-802E-163B6169D170}"/>
              </a:ext>
            </a:extLst>
          </p:cNvPr>
          <p:cNvSpPr txBox="1"/>
          <p:nvPr/>
        </p:nvSpPr>
        <p:spPr>
          <a:xfrm>
            <a:off x="628650" y="519222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pgm3.o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E5608C1-92D2-4233-8E41-85F50E3C8736}"/>
              </a:ext>
            </a:extLst>
          </p:cNvPr>
          <p:cNvSpPr/>
          <p:nvPr/>
        </p:nvSpPr>
        <p:spPr>
          <a:xfrm>
            <a:off x="2151146" y="1821372"/>
            <a:ext cx="165798" cy="1490472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E19322-015F-45FF-A6B7-76CDB0A1C2DB}"/>
              </a:ext>
            </a:extLst>
          </p:cNvPr>
          <p:cNvSpPr txBox="1"/>
          <p:nvPr/>
        </p:nvSpPr>
        <p:spPr>
          <a:xfrm>
            <a:off x="3518744" y="4725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0B9CD1-3250-4531-9CA6-F140497AD3E8}"/>
              </a:ext>
            </a:extLst>
          </p:cNvPr>
          <p:cNvSpPr txBox="1"/>
          <p:nvPr/>
        </p:nvSpPr>
        <p:spPr>
          <a:xfrm>
            <a:off x="3518744" y="341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6D742-DB52-4DFC-B6CE-64F8A9FEFA90}"/>
              </a:ext>
            </a:extLst>
          </p:cNvPr>
          <p:cNvSpPr txBox="1"/>
          <p:nvPr/>
        </p:nvSpPr>
        <p:spPr>
          <a:xfrm>
            <a:off x="3523348" y="164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095374C-729C-48FF-B406-7D9269626EFE}"/>
              </a:ext>
            </a:extLst>
          </p:cNvPr>
          <p:cNvSpPr/>
          <p:nvPr/>
        </p:nvSpPr>
        <p:spPr>
          <a:xfrm>
            <a:off x="2138702" y="3588974"/>
            <a:ext cx="178241" cy="950973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93E305B-5398-426D-97AF-9402BE7E18C8}"/>
              </a:ext>
            </a:extLst>
          </p:cNvPr>
          <p:cNvSpPr/>
          <p:nvPr/>
        </p:nvSpPr>
        <p:spPr>
          <a:xfrm>
            <a:off x="2138702" y="4835071"/>
            <a:ext cx="159381" cy="1083541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D97E4-0138-44A4-85D9-782E4C431EBD}"/>
              </a:ext>
            </a:extLst>
          </p:cNvPr>
          <p:cNvSpPr txBox="1"/>
          <p:nvPr/>
        </p:nvSpPr>
        <p:spPr>
          <a:xfrm>
            <a:off x="1610850" y="23747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44F10-3D19-4CAD-A78D-E56695F805A6}"/>
              </a:ext>
            </a:extLst>
          </p:cNvPr>
          <p:cNvSpPr txBox="1"/>
          <p:nvPr/>
        </p:nvSpPr>
        <p:spPr>
          <a:xfrm>
            <a:off x="1619127" y="38750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E8EB40-04B1-4C68-9D07-D6BB0EB005D4}"/>
              </a:ext>
            </a:extLst>
          </p:cNvPr>
          <p:cNvSpPr txBox="1"/>
          <p:nvPr/>
        </p:nvSpPr>
        <p:spPr>
          <a:xfrm>
            <a:off x="1617910" y="51843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11ED6-5539-4716-8DCF-4FD727150897}"/>
              </a:ext>
            </a:extLst>
          </p:cNvPr>
          <p:cNvSpPr/>
          <p:nvPr/>
        </p:nvSpPr>
        <p:spPr>
          <a:xfrm>
            <a:off x="5050397" y="2105978"/>
            <a:ext cx="1088136" cy="1490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5ACFF6-6A44-49E5-80D9-0ACBA43CA8D3}"/>
              </a:ext>
            </a:extLst>
          </p:cNvPr>
          <p:cNvSpPr/>
          <p:nvPr/>
        </p:nvSpPr>
        <p:spPr>
          <a:xfrm>
            <a:off x="5050397" y="3588156"/>
            <a:ext cx="1088136" cy="950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B8A922-6209-44E5-8008-0A29ABBB1405}"/>
              </a:ext>
            </a:extLst>
          </p:cNvPr>
          <p:cNvSpPr/>
          <p:nvPr/>
        </p:nvSpPr>
        <p:spPr>
          <a:xfrm>
            <a:off x="5050397" y="4536588"/>
            <a:ext cx="108813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5DC7A5-8113-4A7D-AAE3-3CDFE07D648B}"/>
              </a:ext>
            </a:extLst>
          </p:cNvPr>
          <p:cNvSpPr txBox="1"/>
          <p:nvPr/>
        </p:nvSpPr>
        <p:spPr>
          <a:xfrm>
            <a:off x="6156821" y="436566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0   450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EFFD9D-8A6E-4B98-8AD4-55531E0B969F}"/>
              </a:ext>
            </a:extLst>
          </p:cNvPr>
          <p:cNvSpPr txBox="1"/>
          <p:nvPr/>
        </p:nvSpPr>
        <p:spPr>
          <a:xfrm>
            <a:off x="6156821" y="341074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0   300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5B27B3-D895-4AF5-843E-A7D4F0B6E1A7}"/>
              </a:ext>
            </a:extLst>
          </p:cNvPr>
          <p:cNvSpPr txBox="1"/>
          <p:nvPr/>
        </p:nvSpPr>
        <p:spPr>
          <a:xfrm>
            <a:off x="6156821" y="1934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8FDCEE-B4AE-424A-B721-60B03E9D727B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3523348" y="1834258"/>
            <a:ext cx="1536196" cy="282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56E24E-5A8F-4AF4-B5E3-AA97520449FF}"/>
              </a:ext>
            </a:extLst>
          </p:cNvPr>
          <p:cNvCxnSpPr>
            <a:cxnSpLocks/>
          </p:cNvCxnSpPr>
          <p:nvPr/>
        </p:nvCxnSpPr>
        <p:spPr>
          <a:xfrm>
            <a:off x="3523348" y="3323039"/>
            <a:ext cx="1536196" cy="2715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312872-467A-471D-B39A-456205D93825}"/>
              </a:ext>
            </a:extLst>
          </p:cNvPr>
          <p:cNvCxnSpPr>
            <a:cxnSpLocks/>
            <a:stCxn id="28" idx="1"/>
          </p:cNvCxnSpPr>
          <p:nvPr/>
        </p:nvCxnSpPr>
        <p:spPr>
          <a:xfrm>
            <a:off x="3518744" y="3600791"/>
            <a:ext cx="1540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5A732C-A22C-465D-8BC0-AA911FD9268E}"/>
              </a:ext>
            </a:extLst>
          </p:cNvPr>
          <p:cNvCxnSpPr>
            <a:cxnSpLocks/>
          </p:cNvCxnSpPr>
          <p:nvPr/>
        </p:nvCxnSpPr>
        <p:spPr>
          <a:xfrm>
            <a:off x="3514204" y="4539947"/>
            <a:ext cx="15361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518862-179C-40FD-AF14-728AD394608B}"/>
              </a:ext>
            </a:extLst>
          </p:cNvPr>
          <p:cNvCxnSpPr>
            <a:cxnSpLocks/>
          </p:cNvCxnSpPr>
          <p:nvPr/>
        </p:nvCxnSpPr>
        <p:spPr>
          <a:xfrm flipV="1">
            <a:off x="3514204" y="4544515"/>
            <a:ext cx="1545340" cy="2768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E0C8D1-291A-465B-991F-E692060F9076}"/>
              </a:ext>
            </a:extLst>
          </p:cNvPr>
          <p:cNvCxnSpPr>
            <a:cxnSpLocks/>
          </p:cNvCxnSpPr>
          <p:nvPr/>
        </p:nvCxnSpPr>
        <p:spPr>
          <a:xfrm flipV="1">
            <a:off x="3522278" y="5644248"/>
            <a:ext cx="1537266" cy="27436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73E7D9-E81A-4B72-BCE5-82C7E9336844}"/>
              </a:ext>
            </a:extLst>
          </p:cNvPr>
          <p:cNvSpPr txBox="1"/>
          <p:nvPr/>
        </p:nvSpPr>
        <p:spPr>
          <a:xfrm>
            <a:off x="6158988" y="34088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32AE6F-7B85-459B-B483-9DAB8D4FBC0D}"/>
              </a:ext>
            </a:extLst>
          </p:cNvPr>
          <p:cNvSpPr txBox="1"/>
          <p:nvPr/>
        </p:nvSpPr>
        <p:spPr>
          <a:xfrm>
            <a:off x="6147677" y="43614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4E2417-5C38-49E7-96E6-1C9634F7D8D2}"/>
              </a:ext>
            </a:extLst>
          </p:cNvPr>
          <p:cNvSpPr txBox="1"/>
          <p:nvPr/>
        </p:nvSpPr>
        <p:spPr>
          <a:xfrm>
            <a:off x="6134761" y="24911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966727-8220-4D2B-BBBE-E7703D279C8C}"/>
              </a:ext>
            </a:extLst>
          </p:cNvPr>
          <p:cNvCxnSpPr/>
          <p:nvPr/>
        </p:nvCxnSpPr>
        <p:spPr>
          <a:xfrm>
            <a:off x="5037481" y="2712172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8A9F90-63C2-4ED1-B8C3-E807F590996B}"/>
              </a:ext>
            </a:extLst>
          </p:cNvPr>
          <p:cNvSpPr txBox="1"/>
          <p:nvPr/>
        </p:nvSpPr>
        <p:spPr>
          <a:xfrm>
            <a:off x="6168554" y="412525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100</a:t>
            </a:r>
            <a:r>
              <a:rPr lang="en-US" dirty="0"/>
              <a:t>   400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A57BF8-4D3A-4313-B62F-19FAC30DE06D}"/>
              </a:ext>
            </a:extLst>
          </p:cNvPr>
          <p:cNvCxnSpPr/>
          <p:nvPr/>
        </p:nvCxnSpPr>
        <p:spPr>
          <a:xfrm>
            <a:off x="5064563" y="4340343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1A9CF71-DC38-4AFB-A982-8EB1672E65ED}"/>
              </a:ext>
            </a:extLst>
          </p:cNvPr>
          <p:cNvSpPr txBox="1"/>
          <p:nvPr/>
        </p:nvSpPr>
        <p:spPr>
          <a:xfrm>
            <a:off x="6124924" y="489159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100</a:t>
            </a:r>
            <a:r>
              <a:rPr lang="en-US" dirty="0"/>
              <a:t>   550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48FFF6-1D52-4F60-94BC-4B1422804A14}"/>
              </a:ext>
            </a:extLst>
          </p:cNvPr>
          <p:cNvCxnSpPr/>
          <p:nvPr/>
        </p:nvCxnSpPr>
        <p:spPr>
          <a:xfrm>
            <a:off x="5045898" y="5091590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CFC89E-26F1-48E5-9FF7-0393C269366E}"/>
              </a:ext>
            </a:extLst>
          </p:cNvPr>
          <p:cNvCxnSpPr>
            <a:cxnSpLocks/>
          </p:cNvCxnSpPr>
          <p:nvPr/>
        </p:nvCxnSpPr>
        <p:spPr>
          <a:xfrm>
            <a:off x="3540508" y="2439277"/>
            <a:ext cx="1505390" cy="279697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7B1B24A-3E04-4047-8437-6393F50743BB}"/>
              </a:ext>
            </a:extLst>
          </p:cNvPr>
          <p:cNvCxnSpPr>
            <a:cxnSpLocks/>
          </p:cNvCxnSpPr>
          <p:nvPr/>
        </p:nvCxnSpPr>
        <p:spPr>
          <a:xfrm>
            <a:off x="3540508" y="4334089"/>
            <a:ext cx="1516600" cy="757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AC71BB-4719-467C-9BCA-DC67B747A93F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507713" y="5085228"/>
            <a:ext cx="1542684" cy="28802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1A7F74A-FECB-4080-8092-F93DB9531826}"/>
              </a:ext>
            </a:extLst>
          </p:cNvPr>
          <p:cNvSpPr/>
          <p:nvPr/>
        </p:nvSpPr>
        <p:spPr>
          <a:xfrm>
            <a:off x="7519342" y="3458832"/>
            <a:ext cx="1561672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new offsets in the combined section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9296EDA-2BA5-4F6D-8075-0FDB450FCCF2}"/>
              </a:ext>
            </a:extLst>
          </p:cNvPr>
          <p:cNvCxnSpPr>
            <a:stCxn id="58" idx="3"/>
            <a:endCxn id="38" idx="1"/>
          </p:cNvCxnSpPr>
          <p:nvPr/>
        </p:nvCxnSpPr>
        <p:spPr>
          <a:xfrm>
            <a:off x="6670485" y="2675865"/>
            <a:ext cx="848857" cy="124016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BCCC5D-DED2-4F8C-B153-F22C4C331FF1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127719" y="3916032"/>
            <a:ext cx="391623" cy="2347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205334-FD71-4C61-81DD-E5D818CCA79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981319" y="3916032"/>
            <a:ext cx="538023" cy="9943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45F6C0F-C699-4C52-AAD5-090FA4D5F67D}"/>
              </a:ext>
            </a:extLst>
          </p:cNvPr>
          <p:cNvSpPr txBox="1"/>
          <p:nvPr/>
        </p:nvSpPr>
        <p:spPr>
          <a:xfrm>
            <a:off x="2018282" y="1296212"/>
            <a:ext cx="18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Before linking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9EB1CF2-4501-40B1-9D60-F69E5BAB1404}"/>
              </a:ext>
            </a:extLst>
          </p:cNvPr>
          <p:cNvSpPr txBox="1"/>
          <p:nvPr/>
        </p:nvSpPr>
        <p:spPr>
          <a:xfrm>
            <a:off x="4741571" y="1298448"/>
            <a:ext cx="17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 linking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DC07D43-67AE-4F15-B1B1-9367B4F0A1D7}"/>
              </a:ext>
            </a:extLst>
          </p:cNvPr>
          <p:cNvSpPr/>
          <p:nvPr/>
        </p:nvSpPr>
        <p:spPr>
          <a:xfrm>
            <a:off x="7519342" y="4373232"/>
            <a:ext cx="1561672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= old offset + load address</a:t>
            </a:r>
          </a:p>
        </p:txBody>
      </p:sp>
    </p:spTree>
    <p:extLst>
      <p:ext uri="{BB962C8B-B14F-4D97-AF65-F5344CB8AC3E}">
        <p14:creationId xmlns:p14="http://schemas.microsoft.com/office/powerpoint/2010/main" val="138648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1B13-9366-4C49-BA54-06B8480E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DAB078-94E5-4700-A1FD-39EBBFC10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99212"/>
              </p:ext>
            </p:extLst>
          </p:nvPr>
        </p:nvGraphicFramePr>
        <p:xfrm>
          <a:off x="385672" y="3758610"/>
          <a:ext cx="756458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27">
                  <a:extLst>
                    <a:ext uri="{9D8B030D-6E8A-4147-A177-3AD203B41FA5}">
                      <a16:colId xmlns:a16="http://schemas.microsoft.com/office/drawing/2014/main" val="3131527798"/>
                    </a:ext>
                  </a:extLst>
                </a:gridCol>
                <a:gridCol w="2521527">
                  <a:extLst>
                    <a:ext uri="{9D8B030D-6E8A-4147-A177-3AD203B41FA5}">
                      <a16:colId xmlns:a16="http://schemas.microsoft.com/office/drawing/2014/main" val="800650216"/>
                    </a:ext>
                  </a:extLst>
                </a:gridCol>
                <a:gridCol w="2521527">
                  <a:extLst>
                    <a:ext uri="{9D8B030D-6E8A-4147-A177-3AD203B41FA5}">
                      <a16:colId xmlns:a16="http://schemas.microsoft.com/office/drawing/2014/main" val="11961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source</a:t>
                      </a:r>
                    </a:p>
                    <a:p>
                      <a:pPr algn="ctr"/>
                      <a:r>
                        <a:rPr lang="en-US" sz="2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executable</a:t>
                      </a:r>
                    </a:p>
                    <a:p>
                      <a:pPr algn="ctr"/>
                      <a:r>
                        <a:rPr lang="en-US" sz="2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executing</a:t>
                      </a:r>
                    </a:p>
                    <a:p>
                      <a:pPr algn="ctr"/>
                      <a:r>
                        <a:rPr lang="en-US" sz="2400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98973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6AE43-0313-40AB-BB90-66DB1C6D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455544-CCE7-4C11-B2D7-201E19DF358B}"/>
              </a:ext>
            </a:extLst>
          </p:cNvPr>
          <p:cNvCxnSpPr>
            <a:cxnSpLocks/>
          </p:cNvCxnSpPr>
          <p:nvPr/>
        </p:nvCxnSpPr>
        <p:spPr>
          <a:xfrm>
            <a:off x="2501675" y="4316438"/>
            <a:ext cx="7913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19B893-9C2C-4626-AD09-D614F7840AC5}"/>
              </a:ext>
            </a:extLst>
          </p:cNvPr>
          <p:cNvCxnSpPr>
            <a:cxnSpLocks/>
          </p:cNvCxnSpPr>
          <p:nvPr/>
        </p:nvCxnSpPr>
        <p:spPr>
          <a:xfrm>
            <a:off x="4982629" y="4312967"/>
            <a:ext cx="7913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E8DF8B-7229-4AD1-84A4-D2AFEC996005}"/>
              </a:ext>
            </a:extLst>
          </p:cNvPr>
          <p:cNvSpPr txBox="1"/>
          <p:nvPr/>
        </p:nvSpPr>
        <p:spPr>
          <a:xfrm>
            <a:off x="2400471" y="3947106"/>
            <a:ext cx="90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compile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57BDD-6DE8-4C61-8A0D-2ED3973A526E}"/>
              </a:ext>
            </a:extLst>
          </p:cNvPr>
          <p:cNvSpPr txBox="1"/>
          <p:nvPr/>
        </p:nvSpPr>
        <p:spPr>
          <a:xfrm>
            <a:off x="5120499" y="3947106"/>
            <a:ext cx="504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run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D7F2F6C-4AF0-4AC4-BCA9-DA2EFDD7009D}"/>
              </a:ext>
            </a:extLst>
          </p:cNvPr>
          <p:cNvGraphicFramePr>
            <a:graphicFrameLocks noGrp="1"/>
          </p:cNvGraphicFramePr>
          <p:nvPr/>
        </p:nvGraphicFramePr>
        <p:xfrm>
          <a:off x="252629" y="308287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01453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426030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09027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309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886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6371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05DF12-1F78-4E5E-AED0-E25989451465}"/>
              </a:ext>
            </a:extLst>
          </p:cNvPr>
          <p:cNvCxnSpPr>
            <a:cxnSpLocks/>
          </p:cNvCxnSpPr>
          <p:nvPr/>
        </p:nvCxnSpPr>
        <p:spPr>
          <a:xfrm>
            <a:off x="1254331" y="3314014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656B24-CA57-48F8-8201-82EE04556218}"/>
              </a:ext>
            </a:extLst>
          </p:cNvPr>
          <p:cNvCxnSpPr>
            <a:cxnSpLocks/>
          </p:cNvCxnSpPr>
          <p:nvPr/>
        </p:nvCxnSpPr>
        <p:spPr>
          <a:xfrm>
            <a:off x="4943121" y="3314014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638650-BBE8-4217-B11A-D1C93452C0D4}"/>
              </a:ext>
            </a:extLst>
          </p:cNvPr>
          <p:cNvCxnSpPr>
            <a:cxnSpLocks/>
          </p:cNvCxnSpPr>
          <p:nvPr/>
        </p:nvCxnSpPr>
        <p:spPr>
          <a:xfrm>
            <a:off x="3717197" y="3314014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08A6E9-5A86-43BC-AF06-1F5319B3883E}"/>
              </a:ext>
            </a:extLst>
          </p:cNvPr>
          <p:cNvCxnSpPr>
            <a:cxnSpLocks/>
          </p:cNvCxnSpPr>
          <p:nvPr/>
        </p:nvCxnSpPr>
        <p:spPr>
          <a:xfrm>
            <a:off x="2446561" y="3314014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3D9F22C8-D65F-4FAA-8CA3-E5714CB21A13}"/>
              </a:ext>
            </a:extLst>
          </p:cNvPr>
          <p:cNvGraphicFramePr>
            <a:graphicFrameLocks noGrp="1"/>
          </p:cNvGraphicFramePr>
          <p:nvPr/>
        </p:nvGraphicFramePr>
        <p:xfrm>
          <a:off x="733646" y="2467540"/>
          <a:ext cx="503510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277">
                  <a:extLst>
                    <a:ext uri="{9D8B030D-6E8A-4147-A177-3AD203B41FA5}">
                      <a16:colId xmlns:a16="http://schemas.microsoft.com/office/drawing/2014/main" val="3763684198"/>
                    </a:ext>
                  </a:extLst>
                </a:gridCol>
                <a:gridCol w="1107791">
                  <a:extLst>
                    <a:ext uri="{9D8B030D-6E8A-4147-A177-3AD203B41FA5}">
                      <a16:colId xmlns:a16="http://schemas.microsoft.com/office/drawing/2014/main" val="1128218317"/>
                    </a:ext>
                  </a:extLst>
                </a:gridCol>
                <a:gridCol w="1213294">
                  <a:extLst>
                    <a:ext uri="{9D8B030D-6E8A-4147-A177-3AD203B41FA5}">
                      <a16:colId xmlns:a16="http://schemas.microsoft.com/office/drawing/2014/main" val="3323365537"/>
                    </a:ext>
                  </a:extLst>
                </a:gridCol>
                <a:gridCol w="1202744">
                  <a:extLst>
                    <a:ext uri="{9D8B030D-6E8A-4147-A177-3AD203B41FA5}">
                      <a16:colId xmlns:a16="http://schemas.microsoft.com/office/drawing/2014/main" val="339435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preprocessor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compiler</a:t>
                      </a:r>
                    </a:p>
                    <a:p>
                      <a:pPr algn="ctr"/>
                      <a:r>
                        <a:rPr lang="en-US" dirty="0"/>
                        <a:t>(cc1)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assembler</a:t>
                      </a:r>
                    </a:p>
                    <a:p>
                      <a:pPr algn="ctr"/>
                      <a:r>
                        <a:rPr lang="en-US" dirty="0"/>
                        <a:t>(as)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linker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ld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7236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3207E3-4992-4BAA-9850-6FDADCEA6FAC}"/>
              </a:ext>
            </a:extLst>
          </p:cNvPr>
          <p:cNvCxnSpPr>
            <a:cxnSpLocks/>
          </p:cNvCxnSpPr>
          <p:nvPr/>
        </p:nvCxnSpPr>
        <p:spPr>
          <a:xfrm>
            <a:off x="1481998" y="3112428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5D2E1E-BF32-4247-B3DC-BE2AA02AF7D1}"/>
              </a:ext>
            </a:extLst>
          </p:cNvPr>
          <p:cNvCxnSpPr>
            <a:cxnSpLocks/>
          </p:cNvCxnSpPr>
          <p:nvPr/>
        </p:nvCxnSpPr>
        <p:spPr>
          <a:xfrm>
            <a:off x="5146725" y="3102358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78D5EB-5A4F-42B3-9803-811DD5964F62}"/>
              </a:ext>
            </a:extLst>
          </p:cNvPr>
          <p:cNvCxnSpPr>
            <a:cxnSpLocks/>
          </p:cNvCxnSpPr>
          <p:nvPr/>
        </p:nvCxnSpPr>
        <p:spPr>
          <a:xfrm>
            <a:off x="3944864" y="3102358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AE1E20-3100-4F4B-8B8B-4CDA592110A2}"/>
              </a:ext>
            </a:extLst>
          </p:cNvPr>
          <p:cNvCxnSpPr>
            <a:cxnSpLocks/>
          </p:cNvCxnSpPr>
          <p:nvPr/>
        </p:nvCxnSpPr>
        <p:spPr>
          <a:xfrm>
            <a:off x="2730415" y="3100379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C8B7F5B-9D93-4901-A4A5-248AE55191E3}"/>
              </a:ext>
            </a:extLst>
          </p:cNvPr>
          <p:cNvSpPr/>
          <p:nvPr/>
        </p:nvSpPr>
        <p:spPr>
          <a:xfrm rot="5400000">
            <a:off x="3047531" y="1329756"/>
            <a:ext cx="506196" cy="4642880"/>
          </a:xfrm>
          <a:prstGeom prst="rightBrace">
            <a:avLst>
              <a:gd name="adj1" fmla="val 81629"/>
              <a:gd name="adj2" fmla="val 6099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557C2-B069-44D9-A442-5A658BDAF7B9}"/>
              </a:ext>
            </a:extLst>
          </p:cNvPr>
          <p:cNvSpPr txBox="1"/>
          <p:nvPr/>
        </p:nvSpPr>
        <p:spPr>
          <a:xfrm>
            <a:off x="252629" y="1832549"/>
            <a:ext cx="1062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(text)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8617E-8FCE-4FC1-849F-C200DD7C82D2}"/>
              </a:ext>
            </a:extLst>
          </p:cNvPr>
          <p:cNvSpPr txBox="1"/>
          <p:nvPr/>
        </p:nvSpPr>
        <p:spPr>
          <a:xfrm>
            <a:off x="1612014" y="1836006"/>
            <a:ext cx="1062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(text)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5882B-0063-4F5E-95D4-F1A6A0FF90C8}"/>
              </a:ext>
            </a:extLst>
          </p:cNvPr>
          <p:cNvSpPr txBox="1"/>
          <p:nvPr/>
        </p:nvSpPr>
        <p:spPr>
          <a:xfrm>
            <a:off x="2812554" y="1835991"/>
            <a:ext cx="877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asm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code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(text)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967CD9-2DB8-43D9-80E8-7DC951966837}"/>
              </a:ext>
            </a:extLst>
          </p:cNvPr>
          <p:cNvSpPr txBox="1"/>
          <p:nvPr/>
        </p:nvSpPr>
        <p:spPr>
          <a:xfrm>
            <a:off x="3975516" y="1832549"/>
            <a:ext cx="100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relocatable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(binary)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4D070D-247E-46EC-A7E7-45997F63E62B}"/>
              </a:ext>
            </a:extLst>
          </p:cNvPr>
          <p:cNvSpPr txBox="1"/>
          <p:nvPr/>
        </p:nvSpPr>
        <p:spPr>
          <a:xfrm>
            <a:off x="5189211" y="1837944"/>
            <a:ext cx="976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executable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(binary)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5DE83F-F6B6-439F-9A07-BF5FE7DEA34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33646" y="2355769"/>
            <a:ext cx="0" cy="8323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6C8A76-B047-4E0F-A819-180CF0F58629}"/>
              </a:ext>
            </a:extLst>
          </p:cNvPr>
          <p:cNvCxnSpPr>
            <a:cxnSpLocks/>
          </p:cNvCxnSpPr>
          <p:nvPr/>
        </p:nvCxnSpPr>
        <p:spPr>
          <a:xfrm flipH="1">
            <a:off x="5740398" y="2359152"/>
            <a:ext cx="0" cy="8323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73D09C-5B85-4A7B-AFBC-A61CC85AC51B}"/>
              </a:ext>
            </a:extLst>
          </p:cNvPr>
          <p:cNvCxnSpPr>
            <a:cxnSpLocks/>
          </p:cNvCxnSpPr>
          <p:nvPr/>
        </p:nvCxnSpPr>
        <p:spPr>
          <a:xfrm flipH="1">
            <a:off x="4568455" y="2359152"/>
            <a:ext cx="0" cy="8323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9589B5-7838-4E10-AE41-4A3BB6BE64A2}"/>
              </a:ext>
            </a:extLst>
          </p:cNvPr>
          <p:cNvCxnSpPr>
            <a:cxnSpLocks/>
          </p:cNvCxnSpPr>
          <p:nvPr/>
        </p:nvCxnSpPr>
        <p:spPr>
          <a:xfrm flipH="1">
            <a:off x="3251199" y="2359152"/>
            <a:ext cx="0" cy="8323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D1D04C-E656-4AA0-90DA-19FD0772C653}"/>
              </a:ext>
            </a:extLst>
          </p:cNvPr>
          <p:cNvCxnSpPr>
            <a:cxnSpLocks/>
          </p:cNvCxnSpPr>
          <p:nvPr/>
        </p:nvCxnSpPr>
        <p:spPr>
          <a:xfrm flipH="1">
            <a:off x="2143121" y="2359152"/>
            <a:ext cx="0" cy="8323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83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3C8660C-E6B9-4D6D-B10D-FDC27E2B3E26}"/>
              </a:ext>
            </a:extLst>
          </p:cNvPr>
          <p:cNvSpPr/>
          <p:nvPr/>
        </p:nvSpPr>
        <p:spPr>
          <a:xfrm>
            <a:off x="5487456" y="3785457"/>
            <a:ext cx="503963" cy="536763"/>
          </a:xfrm>
          <a:prstGeom prst="round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4823870-E55B-4BE9-949F-E0D2557DFE3A}"/>
              </a:ext>
            </a:extLst>
          </p:cNvPr>
          <p:cNvSpPr/>
          <p:nvPr/>
        </p:nvSpPr>
        <p:spPr>
          <a:xfrm>
            <a:off x="5496385" y="5209729"/>
            <a:ext cx="503963" cy="536763"/>
          </a:xfrm>
          <a:prstGeom prst="round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AB1C9-01A6-414C-8720-79058DD6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</a:t>
            </a:r>
            <a:r>
              <a:rPr lang="en-US"/>
              <a:t>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85A6-E133-4672-BC47-847686A6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39EF5-2F6D-4185-8680-B8C37B27E067}"/>
              </a:ext>
            </a:extLst>
          </p:cNvPr>
          <p:cNvSpPr/>
          <p:nvPr/>
        </p:nvSpPr>
        <p:spPr>
          <a:xfrm>
            <a:off x="2416924" y="1821372"/>
            <a:ext cx="1106424" cy="1490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8BBE4-482D-4983-A4EF-3E3D5BC9E904}"/>
              </a:ext>
            </a:extLst>
          </p:cNvPr>
          <p:cNvSpPr/>
          <p:nvPr/>
        </p:nvSpPr>
        <p:spPr>
          <a:xfrm>
            <a:off x="2426068" y="3593539"/>
            <a:ext cx="1088136" cy="950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A63E8-B076-4C5A-8828-95B39B659378}"/>
              </a:ext>
            </a:extLst>
          </p:cNvPr>
          <p:cNvSpPr/>
          <p:nvPr/>
        </p:nvSpPr>
        <p:spPr>
          <a:xfrm>
            <a:off x="2426068" y="4821332"/>
            <a:ext cx="108813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5D024-FD59-4984-BE04-BA3ACD63008B}"/>
              </a:ext>
            </a:extLst>
          </p:cNvPr>
          <p:cNvSpPr txBox="1"/>
          <p:nvPr/>
        </p:nvSpPr>
        <p:spPr>
          <a:xfrm>
            <a:off x="2426068" y="2779497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9FEC2-9714-4781-842B-57D41BD4E47A}"/>
              </a:ext>
            </a:extLst>
          </p:cNvPr>
          <p:cNvSpPr txBox="1"/>
          <p:nvPr/>
        </p:nvSpPr>
        <p:spPr>
          <a:xfrm>
            <a:off x="2426068" y="3752192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EC95A-B923-4E4E-9DBE-049C82201647}"/>
              </a:ext>
            </a:extLst>
          </p:cNvPr>
          <p:cNvSpPr txBox="1"/>
          <p:nvPr/>
        </p:nvSpPr>
        <p:spPr>
          <a:xfrm>
            <a:off x="2426068" y="5509189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70A81-CB84-4B28-8B3B-714853AF0A3D}"/>
              </a:ext>
            </a:extLst>
          </p:cNvPr>
          <p:cNvSpPr txBox="1"/>
          <p:nvPr/>
        </p:nvSpPr>
        <p:spPr>
          <a:xfrm>
            <a:off x="3523348" y="22040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07B0A-3490-41A9-BB05-AEEE984BAD90}"/>
              </a:ext>
            </a:extLst>
          </p:cNvPr>
          <p:cNvSpPr txBox="1"/>
          <p:nvPr/>
        </p:nvSpPr>
        <p:spPr>
          <a:xfrm>
            <a:off x="3525487" y="41076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18D2-60C2-46D3-876A-228D2B9D025E}"/>
              </a:ext>
            </a:extLst>
          </p:cNvPr>
          <p:cNvSpPr txBox="1"/>
          <p:nvPr/>
        </p:nvSpPr>
        <p:spPr>
          <a:xfrm>
            <a:off x="3523348" y="51699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976AA4-FE59-4D59-9575-834F2B5D8081}"/>
              </a:ext>
            </a:extLst>
          </p:cNvPr>
          <p:cNvCxnSpPr/>
          <p:nvPr/>
        </p:nvCxnSpPr>
        <p:spPr>
          <a:xfrm>
            <a:off x="2426068" y="2425002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D7C9F-168E-4DFF-A62F-05B7B3F5D7E5}"/>
              </a:ext>
            </a:extLst>
          </p:cNvPr>
          <p:cNvCxnSpPr/>
          <p:nvPr/>
        </p:nvCxnSpPr>
        <p:spPr>
          <a:xfrm>
            <a:off x="2444322" y="5369972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3FB49D-CBB6-4941-9E63-95EC2B699AC2}"/>
              </a:ext>
            </a:extLst>
          </p:cNvPr>
          <p:cNvCxnSpPr/>
          <p:nvPr/>
        </p:nvCxnSpPr>
        <p:spPr>
          <a:xfrm>
            <a:off x="2421496" y="4322707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FDD26C-F266-4966-BF14-295D61A86E85}"/>
              </a:ext>
            </a:extLst>
          </p:cNvPr>
          <p:cNvSpPr/>
          <p:nvPr/>
        </p:nvSpPr>
        <p:spPr>
          <a:xfrm>
            <a:off x="3306707" y="2431648"/>
            <a:ext cx="362881" cy="502418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5A961A-08B9-4255-A1F1-A074F55F0BF2}"/>
              </a:ext>
            </a:extLst>
          </p:cNvPr>
          <p:cNvSpPr/>
          <p:nvPr/>
        </p:nvSpPr>
        <p:spPr>
          <a:xfrm flipV="1">
            <a:off x="3306707" y="3934155"/>
            <a:ext cx="362881" cy="388545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7CE15E-FF24-469B-B41F-6D8BBF3CB49A}"/>
              </a:ext>
            </a:extLst>
          </p:cNvPr>
          <p:cNvSpPr/>
          <p:nvPr/>
        </p:nvSpPr>
        <p:spPr>
          <a:xfrm>
            <a:off x="3306706" y="5369964"/>
            <a:ext cx="362881" cy="308501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25BCF-0773-4CCC-8A35-8B2FF7CD44B7}"/>
              </a:ext>
            </a:extLst>
          </p:cNvPr>
          <p:cNvSpPr txBox="1"/>
          <p:nvPr/>
        </p:nvSpPr>
        <p:spPr>
          <a:xfrm>
            <a:off x="605522" y="237480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pgm1.o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AA882-C20B-4D3C-9EDF-E23D9FF6CACF}"/>
              </a:ext>
            </a:extLst>
          </p:cNvPr>
          <p:cNvSpPr txBox="1"/>
          <p:nvPr/>
        </p:nvSpPr>
        <p:spPr>
          <a:xfrm>
            <a:off x="628650" y="387159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pgm2.o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6779D-5747-4E7A-802E-163B6169D170}"/>
              </a:ext>
            </a:extLst>
          </p:cNvPr>
          <p:cNvSpPr txBox="1"/>
          <p:nvPr/>
        </p:nvSpPr>
        <p:spPr>
          <a:xfrm>
            <a:off x="628650" y="519222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pgm3.o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E5608C1-92D2-4233-8E41-85F50E3C8736}"/>
              </a:ext>
            </a:extLst>
          </p:cNvPr>
          <p:cNvSpPr/>
          <p:nvPr/>
        </p:nvSpPr>
        <p:spPr>
          <a:xfrm>
            <a:off x="2151146" y="1821372"/>
            <a:ext cx="165798" cy="1490472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E19322-015F-45FF-A6B7-76CDB0A1C2DB}"/>
              </a:ext>
            </a:extLst>
          </p:cNvPr>
          <p:cNvSpPr txBox="1"/>
          <p:nvPr/>
        </p:nvSpPr>
        <p:spPr>
          <a:xfrm>
            <a:off x="3518744" y="4725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0B9CD1-3250-4531-9CA6-F140497AD3E8}"/>
              </a:ext>
            </a:extLst>
          </p:cNvPr>
          <p:cNvSpPr txBox="1"/>
          <p:nvPr/>
        </p:nvSpPr>
        <p:spPr>
          <a:xfrm>
            <a:off x="3518744" y="341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6D742-DB52-4DFC-B6CE-64F8A9FEFA90}"/>
              </a:ext>
            </a:extLst>
          </p:cNvPr>
          <p:cNvSpPr txBox="1"/>
          <p:nvPr/>
        </p:nvSpPr>
        <p:spPr>
          <a:xfrm>
            <a:off x="3523348" y="164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095374C-729C-48FF-B406-7D9269626EFE}"/>
              </a:ext>
            </a:extLst>
          </p:cNvPr>
          <p:cNvSpPr/>
          <p:nvPr/>
        </p:nvSpPr>
        <p:spPr>
          <a:xfrm>
            <a:off x="2138702" y="3588974"/>
            <a:ext cx="178241" cy="950973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93E305B-5398-426D-97AF-9402BE7E18C8}"/>
              </a:ext>
            </a:extLst>
          </p:cNvPr>
          <p:cNvSpPr/>
          <p:nvPr/>
        </p:nvSpPr>
        <p:spPr>
          <a:xfrm>
            <a:off x="2138702" y="4835071"/>
            <a:ext cx="159381" cy="1083541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D97E4-0138-44A4-85D9-782E4C431EBD}"/>
              </a:ext>
            </a:extLst>
          </p:cNvPr>
          <p:cNvSpPr txBox="1"/>
          <p:nvPr/>
        </p:nvSpPr>
        <p:spPr>
          <a:xfrm>
            <a:off x="1610850" y="23747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44F10-3D19-4CAD-A78D-E56695F805A6}"/>
              </a:ext>
            </a:extLst>
          </p:cNvPr>
          <p:cNvSpPr txBox="1"/>
          <p:nvPr/>
        </p:nvSpPr>
        <p:spPr>
          <a:xfrm>
            <a:off x="1619127" y="38750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E8EB40-04B1-4C68-9D07-D6BB0EB005D4}"/>
              </a:ext>
            </a:extLst>
          </p:cNvPr>
          <p:cNvSpPr txBox="1"/>
          <p:nvPr/>
        </p:nvSpPr>
        <p:spPr>
          <a:xfrm>
            <a:off x="1617910" y="51843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11ED6-5539-4716-8DCF-4FD727150897}"/>
              </a:ext>
            </a:extLst>
          </p:cNvPr>
          <p:cNvSpPr/>
          <p:nvPr/>
        </p:nvSpPr>
        <p:spPr>
          <a:xfrm>
            <a:off x="5050397" y="2105978"/>
            <a:ext cx="1088136" cy="1490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5ACFF6-6A44-49E5-80D9-0ACBA43CA8D3}"/>
              </a:ext>
            </a:extLst>
          </p:cNvPr>
          <p:cNvSpPr/>
          <p:nvPr/>
        </p:nvSpPr>
        <p:spPr>
          <a:xfrm>
            <a:off x="5050397" y="3588156"/>
            <a:ext cx="1088136" cy="950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B8A922-6209-44E5-8008-0A29ABBB1405}"/>
              </a:ext>
            </a:extLst>
          </p:cNvPr>
          <p:cNvSpPr/>
          <p:nvPr/>
        </p:nvSpPr>
        <p:spPr>
          <a:xfrm>
            <a:off x="5050397" y="4536588"/>
            <a:ext cx="108813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5DC7A5-8113-4A7D-AAE3-3CDFE07D648B}"/>
              </a:ext>
            </a:extLst>
          </p:cNvPr>
          <p:cNvSpPr txBox="1"/>
          <p:nvPr/>
        </p:nvSpPr>
        <p:spPr>
          <a:xfrm>
            <a:off x="6156821" y="436566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0   450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EFFD9D-8A6E-4B98-8AD4-55531E0B969F}"/>
              </a:ext>
            </a:extLst>
          </p:cNvPr>
          <p:cNvSpPr txBox="1"/>
          <p:nvPr/>
        </p:nvSpPr>
        <p:spPr>
          <a:xfrm>
            <a:off x="6156821" y="341074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0   300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5B27B3-D895-4AF5-843E-A7D4F0B6E1A7}"/>
              </a:ext>
            </a:extLst>
          </p:cNvPr>
          <p:cNvSpPr txBox="1"/>
          <p:nvPr/>
        </p:nvSpPr>
        <p:spPr>
          <a:xfrm>
            <a:off x="6156821" y="1934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8FDCEE-B4AE-424A-B721-60B03E9D727B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3523348" y="1834258"/>
            <a:ext cx="1536196" cy="282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56E24E-5A8F-4AF4-B5E3-AA97520449FF}"/>
              </a:ext>
            </a:extLst>
          </p:cNvPr>
          <p:cNvCxnSpPr>
            <a:cxnSpLocks/>
          </p:cNvCxnSpPr>
          <p:nvPr/>
        </p:nvCxnSpPr>
        <p:spPr>
          <a:xfrm>
            <a:off x="3523348" y="3323039"/>
            <a:ext cx="1536196" cy="2715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312872-467A-471D-B39A-456205D93825}"/>
              </a:ext>
            </a:extLst>
          </p:cNvPr>
          <p:cNvCxnSpPr>
            <a:cxnSpLocks/>
            <a:stCxn id="28" idx="1"/>
          </p:cNvCxnSpPr>
          <p:nvPr/>
        </p:nvCxnSpPr>
        <p:spPr>
          <a:xfrm>
            <a:off x="3518744" y="3600791"/>
            <a:ext cx="1540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5A732C-A22C-465D-8BC0-AA911FD9268E}"/>
              </a:ext>
            </a:extLst>
          </p:cNvPr>
          <p:cNvCxnSpPr>
            <a:cxnSpLocks/>
          </p:cNvCxnSpPr>
          <p:nvPr/>
        </p:nvCxnSpPr>
        <p:spPr>
          <a:xfrm>
            <a:off x="3514204" y="4539947"/>
            <a:ext cx="15361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518862-179C-40FD-AF14-728AD394608B}"/>
              </a:ext>
            </a:extLst>
          </p:cNvPr>
          <p:cNvCxnSpPr>
            <a:cxnSpLocks/>
          </p:cNvCxnSpPr>
          <p:nvPr/>
        </p:nvCxnSpPr>
        <p:spPr>
          <a:xfrm flipV="1">
            <a:off x="3514204" y="4544515"/>
            <a:ext cx="1545340" cy="2768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E0C8D1-291A-465B-991F-E692060F9076}"/>
              </a:ext>
            </a:extLst>
          </p:cNvPr>
          <p:cNvCxnSpPr>
            <a:cxnSpLocks/>
          </p:cNvCxnSpPr>
          <p:nvPr/>
        </p:nvCxnSpPr>
        <p:spPr>
          <a:xfrm flipV="1">
            <a:off x="3522278" y="5644248"/>
            <a:ext cx="1537266" cy="27436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73E7D9-E81A-4B72-BCE5-82C7E9336844}"/>
              </a:ext>
            </a:extLst>
          </p:cNvPr>
          <p:cNvSpPr txBox="1"/>
          <p:nvPr/>
        </p:nvSpPr>
        <p:spPr>
          <a:xfrm>
            <a:off x="6158988" y="34088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32AE6F-7B85-459B-B483-9DAB8D4FBC0D}"/>
              </a:ext>
            </a:extLst>
          </p:cNvPr>
          <p:cNvSpPr txBox="1"/>
          <p:nvPr/>
        </p:nvSpPr>
        <p:spPr>
          <a:xfrm>
            <a:off x="6147677" y="43614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4E2417-5C38-49E7-96E6-1C9634F7D8D2}"/>
              </a:ext>
            </a:extLst>
          </p:cNvPr>
          <p:cNvSpPr txBox="1"/>
          <p:nvPr/>
        </p:nvSpPr>
        <p:spPr>
          <a:xfrm>
            <a:off x="6134761" y="24911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966727-8220-4D2B-BBBE-E7703D279C8C}"/>
              </a:ext>
            </a:extLst>
          </p:cNvPr>
          <p:cNvCxnSpPr/>
          <p:nvPr/>
        </p:nvCxnSpPr>
        <p:spPr>
          <a:xfrm>
            <a:off x="5037481" y="2712172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8A9F90-63C2-4ED1-B8C3-E807F590996B}"/>
              </a:ext>
            </a:extLst>
          </p:cNvPr>
          <p:cNvSpPr txBox="1"/>
          <p:nvPr/>
        </p:nvSpPr>
        <p:spPr>
          <a:xfrm>
            <a:off x="6168554" y="412525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100</a:t>
            </a:r>
            <a:r>
              <a:rPr lang="en-US" dirty="0"/>
              <a:t>   400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A57BF8-4D3A-4313-B62F-19FAC30DE06D}"/>
              </a:ext>
            </a:extLst>
          </p:cNvPr>
          <p:cNvCxnSpPr/>
          <p:nvPr/>
        </p:nvCxnSpPr>
        <p:spPr>
          <a:xfrm>
            <a:off x="5064563" y="4340343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1A9CF71-DC38-4AFB-A982-8EB1672E65ED}"/>
              </a:ext>
            </a:extLst>
          </p:cNvPr>
          <p:cNvSpPr txBox="1"/>
          <p:nvPr/>
        </p:nvSpPr>
        <p:spPr>
          <a:xfrm>
            <a:off x="6124924" y="489159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100</a:t>
            </a:r>
            <a:r>
              <a:rPr lang="en-US" dirty="0"/>
              <a:t>   550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48FFF6-1D52-4F60-94BC-4B1422804A14}"/>
              </a:ext>
            </a:extLst>
          </p:cNvPr>
          <p:cNvCxnSpPr/>
          <p:nvPr/>
        </p:nvCxnSpPr>
        <p:spPr>
          <a:xfrm>
            <a:off x="5045898" y="5091590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A1044D-AAE4-4F90-BF0C-55A432F7B396}"/>
              </a:ext>
            </a:extLst>
          </p:cNvPr>
          <p:cNvSpPr txBox="1"/>
          <p:nvPr/>
        </p:nvSpPr>
        <p:spPr>
          <a:xfrm>
            <a:off x="5041413" y="3067621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E3D6BB0-3F13-4576-9328-243BDA053521}"/>
              </a:ext>
            </a:extLst>
          </p:cNvPr>
          <p:cNvSpPr/>
          <p:nvPr/>
        </p:nvSpPr>
        <p:spPr>
          <a:xfrm>
            <a:off x="5922052" y="2719772"/>
            <a:ext cx="362881" cy="502418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7F9125-08EB-4729-B3DB-294B4830E6AE}"/>
              </a:ext>
            </a:extLst>
          </p:cNvPr>
          <p:cNvSpPr txBox="1"/>
          <p:nvPr/>
        </p:nvSpPr>
        <p:spPr>
          <a:xfrm>
            <a:off x="5041413" y="3774543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7F30C54-7E74-4F6C-9EC6-0F4F3A9DDD8E}"/>
              </a:ext>
            </a:extLst>
          </p:cNvPr>
          <p:cNvSpPr/>
          <p:nvPr/>
        </p:nvSpPr>
        <p:spPr>
          <a:xfrm flipV="1">
            <a:off x="5922052" y="3956506"/>
            <a:ext cx="362881" cy="388545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E81E41-C180-49CE-ACAD-678515859679}"/>
              </a:ext>
            </a:extLst>
          </p:cNvPr>
          <p:cNvSpPr txBox="1"/>
          <p:nvPr/>
        </p:nvSpPr>
        <p:spPr>
          <a:xfrm>
            <a:off x="5037217" y="5239951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2423012-46BF-4DAB-9A1B-BCEE828F4B1C}"/>
              </a:ext>
            </a:extLst>
          </p:cNvPr>
          <p:cNvSpPr/>
          <p:nvPr/>
        </p:nvSpPr>
        <p:spPr>
          <a:xfrm>
            <a:off x="5917855" y="5100726"/>
            <a:ext cx="362881" cy="308501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CFC89E-26F1-48E5-9FF7-0393C269366E}"/>
              </a:ext>
            </a:extLst>
          </p:cNvPr>
          <p:cNvCxnSpPr>
            <a:cxnSpLocks/>
          </p:cNvCxnSpPr>
          <p:nvPr/>
        </p:nvCxnSpPr>
        <p:spPr>
          <a:xfrm>
            <a:off x="3540508" y="2439277"/>
            <a:ext cx="1505390" cy="279697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7B1B24A-3E04-4047-8437-6393F50743BB}"/>
              </a:ext>
            </a:extLst>
          </p:cNvPr>
          <p:cNvCxnSpPr>
            <a:cxnSpLocks/>
          </p:cNvCxnSpPr>
          <p:nvPr/>
        </p:nvCxnSpPr>
        <p:spPr>
          <a:xfrm>
            <a:off x="3540508" y="4334089"/>
            <a:ext cx="1516600" cy="757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AC71BB-4719-467C-9BCA-DC67B747A93F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507713" y="5085228"/>
            <a:ext cx="1542684" cy="28802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D485F4-6CAB-4DCC-9B47-546B15EA5E6D}"/>
              </a:ext>
            </a:extLst>
          </p:cNvPr>
          <p:cNvSpPr txBox="1"/>
          <p:nvPr/>
        </p:nvSpPr>
        <p:spPr>
          <a:xfrm>
            <a:off x="5487456" y="3761623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-----</a:t>
            </a:r>
          </a:p>
          <a:p>
            <a:r>
              <a:rPr lang="en-US" sz="1600" dirty="0"/>
              <a:t>400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E47C26-A20B-45D6-9C42-BFA0F6A99F4B}"/>
              </a:ext>
            </a:extLst>
          </p:cNvPr>
          <p:cNvSpPr txBox="1"/>
          <p:nvPr/>
        </p:nvSpPr>
        <p:spPr>
          <a:xfrm>
            <a:off x="5471867" y="5231826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-----</a:t>
            </a:r>
          </a:p>
          <a:p>
            <a:r>
              <a:rPr lang="en-US" sz="1600" dirty="0"/>
              <a:t>550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70C2414-F0CC-4FFB-9B80-F7EA18DB006B}"/>
              </a:ext>
            </a:extLst>
          </p:cNvPr>
          <p:cNvSpPr txBox="1"/>
          <p:nvPr/>
        </p:nvSpPr>
        <p:spPr>
          <a:xfrm>
            <a:off x="2018282" y="1296212"/>
            <a:ext cx="18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Before linking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223024-7E8D-4056-A3D8-861ADBE9B991}"/>
              </a:ext>
            </a:extLst>
          </p:cNvPr>
          <p:cNvSpPr txBox="1"/>
          <p:nvPr/>
        </p:nvSpPr>
        <p:spPr>
          <a:xfrm>
            <a:off x="4741571" y="1298448"/>
            <a:ext cx="17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 linking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1A856D-2111-479F-9C6B-36AF4CEA0EEC}"/>
              </a:ext>
            </a:extLst>
          </p:cNvPr>
          <p:cNvSpPr txBox="1"/>
          <p:nvPr/>
        </p:nvSpPr>
        <p:spPr>
          <a:xfrm>
            <a:off x="7662525" y="4474377"/>
            <a:ext cx="111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relocated</a:t>
            </a:r>
          </a:p>
          <a:p>
            <a:r>
              <a:rPr lang="en-US" dirty="0">
                <a:solidFill>
                  <a:srgbClr val="FF0000"/>
                </a:solidFill>
              </a:rPr>
              <a:t>addresses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97E09C-646E-4BE2-BDF4-3E0AAD06AE7F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5991419" y="4053839"/>
            <a:ext cx="1671106" cy="7437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9E29394-79E6-4ACE-8151-B2471CAD0096}"/>
              </a:ext>
            </a:extLst>
          </p:cNvPr>
          <p:cNvCxnSpPr>
            <a:cxnSpLocks/>
            <a:stCxn id="84" idx="3"/>
            <a:endCxn id="19" idx="1"/>
          </p:cNvCxnSpPr>
          <p:nvPr/>
        </p:nvCxnSpPr>
        <p:spPr>
          <a:xfrm flipV="1">
            <a:off x="6000348" y="4797543"/>
            <a:ext cx="1662177" cy="6805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9C452DF-CFF4-4194-B341-978A6F01F753}"/>
              </a:ext>
            </a:extLst>
          </p:cNvPr>
          <p:cNvSpPr/>
          <p:nvPr/>
        </p:nvSpPr>
        <p:spPr>
          <a:xfrm>
            <a:off x="7582328" y="5127248"/>
            <a:ext cx="1561672" cy="9144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= old offset + load address</a:t>
            </a:r>
          </a:p>
        </p:txBody>
      </p:sp>
    </p:spTree>
    <p:extLst>
      <p:ext uri="{BB962C8B-B14F-4D97-AF65-F5344CB8AC3E}">
        <p14:creationId xmlns:p14="http://schemas.microsoft.com/office/powerpoint/2010/main" val="32262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4" grpId="0" animBg="1"/>
      <p:bldP spid="19" grpId="0"/>
      <p:bldP spid="8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B1C9-01A6-414C-8720-79058DD6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</a:t>
            </a:r>
            <a:r>
              <a:rPr lang="en-US"/>
              <a:t>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85A6-E133-4672-BC47-847686A6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39EF5-2F6D-4185-8680-B8C37B27E067}"/>
              </a:ext>
            </a:extLst>
          </p:cNvPr>
          <p:cNvSpPr/>
          <p:nvPr/>
        </p:nvSpPr>
        <p:spPr>
          <a:xfrm>
            <a:off x="2416924" y="1821372"/>
            <a:ext cx="1106424" cy="1490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8BBE4-482D-4983-A4EF-3E3D5BC9E904}"/>
              </a:ext>
            </a:extLst>
          </p:cNvPr>
          <p:cNvSpPr/>
          <p:nvPr/>
        </p:nvSpPr>
        <p:spPr>
          <a:xfrm>
            <a:off x="2426068" y="3593539"/>
            <a:ext cx="1088136" cy="950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5A63E8-B076-4C5A-8828-95B39B659378}"/>
              </a:ext>
            </a:extLst>
          </p:cNvPr>
          <p:cNvSpPr/>
          <p:nvPr/>
        </p:nvSpPr>
        <p:spPr>
          <a:xfrm>
            <a:off x="2426068" y="4821332"/>
            <a:ext cx="108813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5D024-FD59-4984-BE04-BA3ACD63008B}"/>
              </a:ext>
            </a:extLst>
          </p:cNvPr>
          <p:cNvSpPr txBox="1"/>
          <p:nvPr/>
        </p:nvSpPr>
        <p:spPr>
          <a:xfrm>
            <a:off x="2426068" y="2779497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9FEC2-9714-4781-842B-57D41BD4E47A}"/>
              </a:ext>
            </a:extLst>
          </p:cNvPr>
          <p:cNvSpPr txBox="1"/>
          <p:nvPr/>
        </p:nvSpPr>
        <p:spPr>
          <a:xfrm>
            <a:off x="2426068" y="3752192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EC95A-B923-4E4E-9DBE-049C82201647}"/>
              </a:ext>
            </a:extLst>
          </p:cNvPr>
          <p:cNvSpPr txBox="1"/>
          <p:nvPr/>
        </p:nvSpPr>
        <p:spPr>
          <a:xfrm>
            <a:off x="2426068" y="5509189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70A81-CB84-4B28-8B3B-714853AF0A3D}"/>
              </a:ext>
            </a:extLst>
          </p:cNvPr>
          <p:cNvSpPr txBox="1"/>
          <p:nvPr/>
        </p:nvSpPr>
        <p:spPr>
          <a:xfrm>
            <a:off x="3523348" y="220402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07B0A-3490-41A9-BB05-AEEE984BAD90}"/>
              </a:ext>
            </a:extLst>
          </p:cNvPr>
          <p:cNvSpPr txBox="1"/>
          <p:nvPr/>
        </p:nvSpPr>
        <p:spPr>
          <a:xfrm>
            <a:off x="3525487" y="41076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9918D2-60C2-46D3-876A-228D2B9D025E}"/>
              </a:ext>
            </a:extLst>
          </p:cNvPr>
          <p:cNvSpPr txBox="1"/>
          <p:nvPr/>
        </p:nvSpPr>
        <p:spPr>
          <a:xfrm>
            <a:off x="3523348" y="516997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976AA4-FE59-4D59-9575-834F2B5D8081}"/>
              </a:ext>
            </a:extLst>
          </p:cNvPr>
          <p:cNvCxnSpPr/>
          <p:nvPr/>
        </p:nvCxnSpPr>
        <p:spPr>
          <a:xfrm>
            <a:off x="2426068" y="2425002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FD7C9F-168E-4DFF-A62F-05B7B3F5D7E5}"/>
              </a:ext>
            </a:extLst>
          </p:cNvPr>
          <p:cNvCxnSpPr/>
          <p:nvPr/>
        </p:nvCxnSpPr>
        <p:spPr>
          <a:xfrm>
            <a:off x="2444322" y="5369972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3FB49D-CBB6-4941-9E63-95EC2B699AC2}"/>
              </a:ext>
            </a:extLst>
          </p:cNvPr>
          <p:cNvCxnSpPr/>
          <p:nvPr/>
        </p:nvCxnSpPr>
        <p:spPr>
          <a:xfrm>
            <a:off x="2421496" y="4322707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FDD26C-F266-4966-BF14-295D61A86E85}"/>
              </a:ext>
            </a:extLst>
          </p:cNvPr>
          <p:cNvSpPr/>
          <p:nvPr/>
        </p:nvSpPr>
        <p:spPr>
          <a:xfrm>
            <a:off x="3306707" y="2431648"/>
            <a:ext cx="362881" cy="502418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5A961A-08B9-4255-A1F1-A074F55F0BF2}"/>
              </a:ext>
            </a:extLst>
          </p:cNvPr>
          <p:cNvSpPr/>
          <p:nvPr/>
        </p:nvSpPr>
        <p:spPr>
          <a:xfrm flipV="1">
            <a:off x="3306707" y="3934155"/>
            <a:ext cx="362881" cy="388545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7CE15E-FF24-469B-B41F-6D8BBF3CB49A}"/>
              </a:ext>
            </a:extLst>
          </p:cNvPr>
          <p:cNvSpPr/>
          <p:nvPr/>
        </p:nvSpPr>
        <p:spPr>
          <a:xfrm>
            <a:off x="3306706" y="5369964"/>
            <a:ext cx="362881" cy="308501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325BCF-0773-4CCC-8A35-8B2FF7CD44B7}"/>
              </a:ext>
            </a:extLst>
          </p:cNvPr>
          <p:cNvSpPr txBox="1"/>
          <p:nvPr/>
        </p:nvSpPr>
        <p:spPr>
          <a:xfrm>
            <a:off x="605522" y="237480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pgm1.o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AA882-C20B-4D3C-9EDF-E23D9FF6CACF}"/>
              </a:ext>
            </a:extLst>
          </p:cNvPr>
          <p:cNvSpPr txBox="1"/>
          <p:nvPr/>
        </p:nvSpPr>
        <p:spPr>
          <a:xfrm>
            <a:off x="628650" y="387159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pgm2.o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6779D-5747-4E7A-802E-163B6169D170}"/>
              </a:ext>
            </a:extLst>
          </p:cNvPr>
          <p:cNvSpPr txBox="1"/>
          <p:nvPr/>
        </p:nvSpPr>
        <p:spPr>
          <a:xfrm>
            <a:off x="628650" y="519222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pgm3.o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E5608C1-92D2-4233-8E41-85F50E3C8736}"/>
              </a:ext>
            </a:extLst>
          </p:cNvPr>
          <p:cNvSpPr/>
          <p:nvPr/>
        </p:nvSpPr>
        <p:spPr>
          <a:xfrm>
            <a:off x="2151146" y="1821372"/>
            <a:ext cx="165798" cy="1490472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E19322-015F-45FF-A6B7-76CDB0A1C2DB}"/>
              </a:ext>
            </a:extLst>
          </p:cNvPr>
          <p:cNvSpPr txBox="1"/>
          <p:nvPr/>
        </p:nvSpPr>
        <p:spPr>
          <a:xfrm>
            <a:off x="3518744" y="4725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0B9CD1-3250-4531-9CA6-F140497AD3E8}"/>
              </a:ext>
            </a:extLst>
          </p:cNvPr>
          <p:cNvSpPr txBox="1"/>
          <p:nvPr/>
        </p:nvSpPr>
        <p:spPr>
          <a:xfrm>
            <a:off x="3518744" y="3416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6D742-DB52-4DFC-B6CE-64F8A9FEFA90}"/>
              </a:ext>
            </a:extLst>
          </p:cNvPr>
          <p:cNvSpPr txBox="1"/>
          <p:nvPr/>
        </p:nvSpPr>
        <p:spPr>
          <a:xfrm>
            <a:off x="3523348" y="1649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095374C-729C-48FF-B406-7D9269626EFE}"/>
              </a:ext>
            </a:extLst>
          </p:cNvPr>
          <p:cNvSpPr/>
          <p:nvPr/>
        </p:nvSpPr>
        <p:spPr>
          <a:xfrm>
            <a:off x="2138702" y="3588974"/>
            <a:ext cx="178241" cy="950973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93E305B-5398-426D-97AF-9402BE7E18C8}"/>
              </a:ext>
            </a:extLst>
          </p:cNvPr>
          <p:cNvSpPr/>
          <p:nvPr/>
        </p:nvSpPr>
        <p:spPr>
          <a:xfrm>
            <a:off x="2138702" y="4835071"/>
            <a:ext cx="159381" cy="1083541"/>
          </a:xfrm>
          <a:prstGeom prst="leftBrace">
            <a:avLst>
              <a:gd name="adj1" fmla="val 81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2D97E4-0138-44A4-85D9-782E4C431EBD}"/>
              </a:ext>
            </a:extLst>
          </p:cNvPr>
          <p:cNvSpPr txBox="1"/>
          <p:nvPr/>
        </p:nvSpPr>
        <p:spPr>
          <a:xfrm>
            <a:off x="1610850" y="237475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44F10-3D19-4CAD-A78D-E56695F805A6}"/>
              </a:ext>
            </a:extLst>
          </p:cNvPr>
          <p:cNvSpPr txBox="1"/>
          <p:nvPr/>
        </p:nvSpPr>
        <p:spPr>
          <a:xfrm>
            <a:off x="1619127" y="387501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E8EB40-04B1-4C68-9D07-D6BB0EB005D4}"/>
              </a:ext>
            </a:extLst>
          </p:cNvPr>
          <p:cNvSpPr txBox="1"/>
          <p:nvPr/>
        </p:nvSpPr>
        <p:spPr>
          <a:xfrm>
            <a:off x="1617910" y="51843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911ED6-5539-4716-8DCF-4FD727150897}"/>
              </a:ext>
            </a:extLst>
          </p:cNvPr>
          <p:cNvSpPr/>
          <p:nvPr/>
        </p:nvSpPr>
        <p:spPr>
          <a:xfrm>
            <a:off x="5050397" y="2105978"/>
            <a:ext cx="1088136" cy="1490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5ACFF6-6A44-49E5-80D9-0ACBA43CA8D3}"/>
              </a:ext>
            </a:extLst>
          </p:cNvPr>
          <p:cNvSpPr/>
          <p:nvPr/>
        </p:nvSpPr>
        <p:spPr>
          <a:xfrm>
            <a:off x="5050397" y="3588156"/>
            <a:ext cx="1088136" cy="9509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B8A922-6209-44E5-8008-0A29ABBB1405}"/>
              </a:ext>
            </a:extLst>
          </p:cNvPr>
          <p:cNvSpPr/>
          <p:nvPr/>
        </p:nvSpPr>
        <p:spPr>
          <a:xfrm>
            <a:off x="5050397" y="4536588"/>
            <a:ext cx="1088136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5B27B3-D895-4AF5-843E-A7D4F0B6E1A7}"/>
              </a:ext>
            </a:extLst>
          </p:cNvPr>
          <p:cNvSpPr txBox="1"/>
          <p:nvPr/>
        </p:nvSpPr>
        <p:spPr>
          <a:xfrm>
            <a:off x="6156821" y="1934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8FDCEE-B4AE-424A-B721-60B03E9D727B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3523348" y="1834258"/>
            <a:ext cx="1536196" cy="282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56E24E-5A8F-4AF4-B5E3-AA97520449FF}"/>
              </a:ext>
            </a:extLst>
          </p:cNvPr>
          <p:cNvCxnSpPr>
            <a:cxnSpLocks/>
          </p:cNvCxnSpPr>
          <p:nvPr/>
        </p:nvCxnSpPr>
        <p:spPr>
          <a:xfrm>
            <a:off x="3523348" y="3323039"/>
            <a:ext cx="1536196" cy="2715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312872-467A-471D-B39A-456205D93825}"/>
              </a:ext>
            </a:extLst>
          </p:cNvPr>
          <p:cNvCxnSpPr>
            <a:cxnSpLocks/>
            <a:stCxn id="28" idx="1"/>
          </p:cNvCxnSpPr>
          <p:nvPr/>
        </p:nvCxnSpPr>
        <p:spPr>
          <a:xfrm>
            <a:off x="3518744" y="3600791"/>
            <a:ext cx="1540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5A732C-A22C-465D-8BC0-AA911FD9268E}"/>
              </a:ext>
            </a:extLst>
          </p:cNvPr>
          <p:cNvCxnSpPr>
            <a:cxnSpLocks/>
          </p:cNvCxnSpPr>
          <p:nvPr/>
        </p:nvCxnSpPr>
        <p:spPr>
          <a:xfrm>
            <a:off x="3514204" y="4539947"/>
            <a:ext cx="153619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518862-179C-40FD-AF14-728AD394608B}"/>
              </a:ext>
            </a:extLst>
          </p:cNvPr>
          <p:cNvCxnSpPr>
            <a:cxnSpLocks/>
          </p:cNvCxnSpPr>
          <p:nvPr/>
        </p:nvCxnSpPr>
        <p:spPr>
          <a:xfrm flipV="1">
            <a:off x="3514204" y="4544515"/>
            <a:ext cx="1545340" cy="27681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E0C8D1-291A-465B-991F-E692060F9076}"/>
              </a:ext>
            </a:extLst>
          </p:cNvPr>
          <p:cNvCxnSpPr>
            <a:cxnSpLocks/>
          </p:cNvCxnSpPr>
          <p:nvPr/>
        </p:nvCxnSpPr>
        <p:spPr>
          <a:xfrm flipV="1">
            <a:off x="3522278" y="5644248"/>
            <a:ext cx="1537266" cy="27436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A4E2417-5C38-49E7-96E6-1C9634F7D8D2}"/>
              </a:ext>
            </a:extLst>
          </p:cNvPr>
          <p:cNvSpPr txBox="1"/>
          <p:nvPr/>
        </p:nvSpPr>
        <p:spPr>
          <a:xfrm>
            <a:off x="6134761" y="249119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966727-8220-4D2B-BBBE-E7703D279C8C}"/>
              </a:ext>
            </a:extLst>
          </p:cNvPr>
          <p:cNvCxnSpPr/>
          <p:nvPr/>
        </p:nvCxnSpPr>
        <p:spPr>
          <a:xfrm>
            <a:off x="5037481" y="2712172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8A9F90-63C2-4ED1-B8C3-E807F590996B}"/>
              </a:ext>
            </a:extLst>
          </p:cNvPr>
          <p:cNvSpPr txBox="1"/>
          <p:nvPr/>
        </p:nvSpPr>
        <p:spPr>
          <a:xfrm>
            <a:off x="6168554" y="41252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A57BF8-4D3A-4313-B62F-19FAC30DE06D}"/>
              </a:ext>
            </a:extLst>
          </p:cNvPr>
          <p:cNvCxnSpPr/>
          <p:nvPr/>
        </p:nvCxnSpPr>
        <p:spPr>
          <a:xfrm>
            <a:off x="5064563" y="4340343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1A9CF71-DC38-4AFB-A982-8EB1672E65ED}"/>
              </a:ext>
            </a:extLst>
          </p:cNvPr>
          <p:cNvSpPr txBox="1"/>
          <p:nvPr/>
        </p:nvSpPr>
        <p:spPr>
          <a:xfrm>
            <a:off x="6124924" y="48915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48FFF6-1D52-4F60-94BC-4B1422804A14}"/>
              </a:ext>
            </a:extLst>
          </p:cNvPr>
          <p:cNvCxnSpPr/>
          <p:nvPr/>
        </p:nvCxnSpPr>
        <p:spPr>
          <a:xfrm>
            <a:off x="5045898" y="5091590"/>
            <a:ext cx="1097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A1044D-AAE4-4F90-BF0C-55A432F7B396}"/>
              </a:ext>
            </a:extLst>
          </p:cNvPr>
          <p:cNvSpPr txBox="1"/>
          <p:nvPr/>
        </p:nvSpPr>
        <p:spPr>
          <a:xfrm>
            <a:off x="5041413" y="3067621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100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E3D6BB0-3F13-4576-9328-243BDA053521}"/>
              </a:ext>
            </a:extLst>
          </p:cNvPr>
          <p:cNvSpPr/>
          <p:nvPr/>
        </p:nvSpPr>
        <p:spPr>
          <a:xfrm>
            <a:off x="5922052" y="2719772"/>
            <a:ext cx="362881" cy="502418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7F9125-08EB-4729-B3DB-294B4830E6AE}"/>
              </a:ext>
            </a:extLst>
          </p:cNvPr>
          <p:cNvSpPr txBox="1"/>
          <p:nvPr/>
        </p:nvSpPr>
        <p:spPr>
          <a:xfrm>
            <a:off x="5041413" y="3774543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400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7F30C54-7E74-4F6C-9EC6-0F4F3A9DDD8E}"/>
              </a:ext>
            </a:extLst>
          </p:cNvPr>
          <p:cNvSpPr/>
          <p:nvPr/>
        </p:nvSpPr>
        <p:spPr>
          <a:xfrm flipV="1">
            <a:off x="5922052" y="3956506"/>
            <a:ext cx="362881" cy="388545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E81E41-C180-49CE-ACAD-678515859679}"/>
              </a:ext>
            </a:extLst>
          </p:cNvPr>
          <p:cNvSpPr txBox="1"/>
          <p:nvPr/>
        </p:nvSpPr>
        <p:spPr>
          <a:xfrm>
            <a:off x="5037217" y="5239951"/>
            <a:ext cx="923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goto</a:t>
            </a:r>
            <a:r>
              <a:rPr lang="en-US" sz="1600" dirty="0"/>
              <a:t> 550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2423012-46BF-4DAB-9A1B-BCEE828F4B1C}"/>
              </a:ext>
            </a:extLst>
          </p:cNvPr>
          <p:cNvSpPr/>
          <p:nvPr/>
        </p:nvSpPr>
        <p:spPr>
          <a:xfrm>
            <a:off x="5917855" y="5100726"/>
            <a:ext cx="362881" cy="308501"/>
          </a:xfrm>
          <a:custGeom>
            <a:avLst/>
            <a:gdLst>
              <a:gd name="connsiteX0" fmla="*/ 0 w 362881"/>
              <a:gd name="connsiteY0" fmla="*/ 502418 h 502418"/>
              <a:gd name="connsiteX1" fmla="*/ 351692 w 362881"/>
              <a:gd name="connsiteY1" fmla="*/ 346668 h 502418"/>
              <a:gd name="connsiteX2" fmla="*/ 241160 w 362881"/>
              <a:gd name="connsiteY2" fmla="*/ 0 h 5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881" h="502418">
                <a:moveTo>
                  <a:pt x="0" y="502418"/>
                </a:moveTo>
                <a:cubicBezTo>
                  <a:pt x="155749" y="466411"/>
                  <a:pt x="311499" y="430404"/>
                  <a:pt x="351692" y="346668"/>
                </a:cubicBezTo>
                <a:cubicBezTo>
                  <a:pt x="391885" y="262932"/>
                  <a:pt x="316522" y="131466"/>
                  <a:pt x="241160" y="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CFC89E-26F1-48E5-9FF7-0393C269366E}"/>
              </a:ext>
            </a:extLst>
          </p:cNvPr>
          <p:cNvCxnSpPr>
            <a:cxnSpLocks/>
          </p:cNvCxnSpPr>
          <p:nvPr/>
        </p:nvCxnSpPr>
        <p:spPr>
          <a:xfrm>
            <a:off x="3540508" y="2439277"/>
            <a:ext cx="1505390" cy="279697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7B1B24A-3E04-4047-8437-6393F50743BB}"/>
              </a:ext>
            </a:extLst>
          </p:cNvPr>
          <p:cNvCxnSpPr>
            <a:cxnSpLocks/>
          </p:cNvCxnSpPr>
          <p:nvPr/>
        </p:nvCxnSpPr>
        <p:spPr>
          <a:xfrm>
            <a:off x="3540508" y="4334089"/>
            <a:ext cx="1516600" cy="757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AC71BB-4719-467C-9BCA-DC67B747A93F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507713" y="5085228"/>
            <a:ext cx="1542684" cy="28802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70C2414-F0CC-4FFB-9B80-F7EA18DB006B}"/>
              </a:ext>
            </a:extLst>
          </p:cNvPr>
          <p:cNvSpPr txBox="1"/>
          <p:nvPr/>
        </p:nvSpPr>
        <p:spPr>
          <a:xfrm>
            <a:off x="2018282" y="1296212"/>
            <a:ext cx="189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Before linking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223024-7E8D-4056-A3D8-861ADBE9B991}"/>
              </a:ext>
            </a:extLst>
          </p:cNvPr>
          <p:cNvSpPr txBox="1"/>
          <p:nvPr/>
        </p:nvSpPr>
        <p:spPr>
          <a:xfrm>
            <a:off x="4741571" y="1298448"/>
            <a:ext cx="240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 linking: final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CF7AA94-884E-4AF5-A67B-7A2E38C7CCE2}"/>
              </a:ext>
            </a:extLst>
          </p:cNvPr>
          <p:cNvCxnSpPr/>
          <p:nvPr/>
        </p:nvCxnSpPr>
        <p:spPr>
          <a:xfrm>
            <a:off x="5056632" y="3594626"/>
            <a:ext cx="1088136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A3FFFC5-667C-4996-997E-7636A87B2CEB}"/>
              </a:ext>
            </a:extLst>
          </p:cNvPr>
          <p:cNvCxnSpPr/>
          <p:nvPr/>
        </p:nvCxnSpPr>
        <p:spPr>
          <a:xfrm>
            <a:off x="5057108" y="4536588"/>
            <a:ext cx="1078992" cy="0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30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416817"/>
            <a:ext cx="7886700" cy="4724210"/>
          </a:xfrm>
        </p:spPr>
        <p:txBody>
          <a:bodyPr bIns="0"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Suppose we have the following set of relocatable files to link together: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2400"/>
              </a:spcAft>
              <a:buNone/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What is the load address of each module if: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order of linking is: </a:t>
            </a:r>
            <a:r>
              <a:rPr lang="en-US" dirty="0" err="1"/>
              <a:t>a.o</a:t>
            </a:r>
            <a:r>
              <a:rPr lang="en-US" dirty="0"/>
              <a:t>, </a:t>
            </a:r>
            <a:r>
              <a:rPr lang="en-US" dirty="0" err="1"/>
              <a:t>b.o</a:t>
            </a:r>
            <a:r>
              <a:rPr lang="en-US" dirty="0"/>
              <a:t>, </a:t>
            </a:r>
            <a:r>
              <a:rPr lang="en-US" dirty="0" err="1"/>
              <a:t>c.o,d.o</a:t>
            </a:r>
            <a:endParaRPr lang="en-US" dirty="0"/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order of linking is: </a:t>
            </a:r>
            <a:r>
              <a:rPr lang="en-US" dirty="0" err="1"/>
              <a:t>b.o</a:t>
            </a:r>
            <a:r>
              <a:rPr lang="en-US" dirty="0"/>
              <a:t>, </a:t>
            </a:r>
            <a:r>
              <a:rPr lang="en-US" dirty="0" err="1"/>
              <a:t>d.o</a:t>
            </a:r>
            <a:r>
              <a:rPr lang="en-US" dirty="0"/>
              <a:t>, </a:t>
            </a:r>
            <a:r>
              <a:rPr lang="en-US" dirty="0" err="1"/>
              <a:t>a.o</a:t>
            </a:r>
            <a:r>
              <a:rPr lang="en-US" dirty="0"/>
              <a:t>, </a:t>
            </a:r>
            <a:r>
              <a:rPr lang="en-US" dirty="0" err="1"/>
              <a:t>c.o</a:t>
            </a:r>
            <a:r>
              <a:rPr lang="en-US" dirty="0"/>
              <a:t>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96125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FF0000"/>
                </a:solidFill>
              </a:rPr>
              <a:t>EXERCISE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2C1B6C-DD6A-426E-BC78-0E917EA7F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842129"/>
              </p:ext>
            </p:extLst>
          </p:nvPr>
        </p:nvGraphicFramePr>
        <p:xfrm>
          <a:off x="1821951" y="2385659"/>
          <a:ext cx="6096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084017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88677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text section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a.o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3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b.o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9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c.o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06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d.o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8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4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AA04-528F-48BC-B1AF-A61B6B3C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addresses to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8D30-2B9A-4789-9F3C-467613922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the linker try to figure out the update locations is inefficient, can be problematic</a:t>
            </a:r>
          </a:p>
          <a:p>
            <a:r>
              <a:rPr lang="en-US" dirty="0"/>
              <a:t>Instead, the compiler puts a list of update locations in a special section in the *.o file</a:t>
            </a:r>
          </a:p>
          <a:p>
            <a:pPr lvl="1"/>
            <a:r>
              <a:rPr lang="en-US" dirty="0"/>
              <a:t>each entry specifies a file offset + no. of bytes</a:t>
            </a:r>
          </a:p>
          <a:p>
            <a:pPr lvl="1"/>
            <a:r>
              <a:rPr lang="en-US" dirty="0"/>
              <a:t>referred to as a </a:t>
            </a:r>
            <a:r>
              <a:rPr lang="en-US" i="1" dirty="0"/>
              <a:t>relocation</a:t>
            </a:r>
          </a:p>
          <a:p>
            <a:r>
              <a:rPr lang="en-US" dirty="0"/>
              <a:t>The linker reads this section and uses it to carry out address relocation</a:t>
            </a:r>
          </a:p>
          <a:p>
            <a:pPr lvl="1"/>
            <a:r>
              <a:rPr lang="en-US" dirty="0"/>
              <a:t>the relocation section does not appear in the fully-linked executable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9FACB-9EC2-4790-BA32-51C76899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75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FEAF0B-C046-4DFB-9E6B-145F85021071}" type="slidenum">
              <a:rPr lang="en-US" altLang="en-US" sz="10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142288" cy="868362"/>
          </a:xfrm>
        </p:spPr>
        <p:txBody>
          <a:bodyPr tIns="0" rIns="0" bIns="0">
            <a:normAutofit/>
          </a:bodyPr>
          <a:lstStyle/>
          <a:p>
            <a:pPr eaLnBrk="1" hangingPunct="1"/>
            <a:r>
              <a:rPr lang="en-US" altLang="en-US" dirty="0"/>
              <a:t>Linker Function 2: Symbol Resolution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724400" cy="4835525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Suppose:</a:t>
            </a:r>
          </a:p>
          <a:p>
            <a:pPr marL="839788" lvl="1" indent="-495300" eaLnBrk="1" hangingPunct="1"/>
            <a:r>
              <a:rPr lang="en-US" altLang="en-US" sz="2400"/>
              <a:t>module </a:t>
            </a:r>
            <a:r>
              <a:rPr lang="en-US" altLang="en-US" sz="2400" i="1"/>
              <a:t>B </a:t>
            </a:r>
            <a:r>
              <a:rPr lang="en-US" altLang="en-US" sz="2400"/>
              <a:t>defines a symbol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/>
              <a:t>;</a:t>
            </a:r>
          </a:p>
          <a:p>
            <a:pPr marL="839788" lvl="1" indent="-495300" eaLnBrk="1" hangingPunct="1"/>
            <a:r>
              <a:rPr lang="en-US" altLang="en-US" sz="2400"/>
              <a:t>module</a:t>
            </a:r>
            <a:r>
              <a:rPr lang="en-US" altLang="en-US" sz="2400" i="1"/>
              <a:t> A</a:t>
            </a:r>
            <a:r>
              <a:rPr lang="en-US" altLang="en-US" sz="2400"/>
              <a:t> refers to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/>
              <a:t>.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 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The linker must: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/>
              <a:t>determine the location of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/>
              <a:t> in the object module obtained from merging </a:t>
            </a:r>
            <a:r>
              <a:rPr lang="en-US" altLang="en-US" sz="2400" i="1"/>
              <a:t>A</a:t>
            </a:r>
            <a:r>
              <a:rPr lang="en-US" altLang="en-US" sz="2400"/>
              <a:t> and </a:t>
            </a:r>
            <a:r>
              <a:rPr lang="en-US" altLang="en-US" sz="2400" i="1"/>
              <a:t>B</a:t>
            </a:r>
            <a:r>
              <a:rPr lang="en-US" altLang="en-US" sz="2400"/>
              <a:t>; and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400"/>
              <a:t>modify references to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/>
              <a:t> (in both </a:t>
            </a:r>
            <a:r>
              <a:rPr lang="en-US" altLang="en-US" sz="2400" i="1"/>
              <a:t>A</a:t>
            </a:r>
            <a:r>
              <a:rPr lang="en-US" altLang="en-US" sz="2400"/>
              <a:t> and </a:t>
            </a:r>
            <a:r>
              <a:rPr lang="en-US" altLang="en-US" sz="2400" i="1"/>
              <a:t>B</a:t>
            </a:r>
            <a:r>
              <a:rPr lang="en-US" altLang="en-US" sz="2400"/>
              <a:t>) to refer to this location.</a:t>
            </a:r>
          </a:p>
        </p:txBody>
      </p:sp>
      <p:pic>
        <p:nvPicPr>
          <p:cNvPr id="11271" name="Picture 6" descr="link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2238375"/>
            <a:ext cx="330835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F86E63-C9E2-4752-8691-CF50F48FE2F9}" type="slidenum">
              <a:rPr lang="en-US" altLang="en-US" sz="10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Actions Performed by a Linker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Usually, linkers make two passes:</a:t>
            </a:r>
          </a:p>
          <a:p>
            <a:pPr eaLnBrk="1" hangingPunct="1"/>
            <a:r>
              <a:rPr lang="en-US" altLang="en-US" i="1" u="sng"/>
              <a:t>Pass 1</a:t>
            </a:r>
            <a:r>
              <a:rPr lang="en-US" altLang="en-US"/>
              <a:t>: </a:t>
            </a:r>
          </a:p>
          <a:p>
            <a:pPr lvl="1" eaLnBrk="1" hangingPunct="1"/>
            <a:r>
              <a:rPr lang="en-US" altLang="en-US"/>
              <a:t>Collect information about each of the object modules being linked.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 i="1" u="sng"/>
              <a:t>Pass 2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/>
              <a:t>Construct the output, carrying out address relocation and symbol resolution using the information collected in Pass 1.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FC3942-2787-4AC3-9ADA-5BF6379E169D}"/>
              </a:ext>
            </a:extLst>
          </p:cNvPr>
          <p:cNvSpPr/>
          <p:nvPr/>
        </p:nvSpPr>
        <p:spPr>
          <a:xfrm>
            <a:off x="6359236" y="4426527"/>
            <a:ext cx="187037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589B0-C06E-463E-B799-BFDEF187448B}"/>
              </a:ext>
            </a:extLst>
          </p:cNvPr>
          <p:cNvSpPr/>
          <p:nvPr/>
        </p:nvSpPr>
        <p:spPr>
          <a:xfrm>
            <a:off x="5508046" y="4849092"/>
            <a:ext cx="94990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8A9AB-76BA-4235-BC7B-EC801BA14BEB}"/>
              </a:ext>
            </a:extLst>
          </p:cNvPr>
          <p:cNvSpPr/>
          <p:nvPr/>
        </p:nvSpPr>
        <p:spPr>
          <a:xfrm>
            <a:off x="5321009" y="5513027"/>
            <a:ext cx="279691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39EEEA-39AB-4FDA-B5F7-0C923A02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vs. link-time errors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CC14-71AA-4F98-9789-7E7303F06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int main()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("%d\n", x);</a:t>
            </a:r>
          </a:p>
          <a:p>
            <a:pPr marL="0" indent="0">
              <a:buNone/>
            </a:pPr>
            <a:r>
              <a:rPr lang="en-US" sz="2000" dirty="0"/>
              <a:t>    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gcc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pgm.c</a:t>
            </a: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000" dirty="0" err="1"/>
              <a:t>pgm.c</a:t>
            </a:r>
            <a:r>
              <a:rPr lang="en-US" sz="2000" dirty="0"/>
              <a:t>: In function 'main':</a:t>
            </a:r>
          </a:p>
          <a:p>
            <a:pPr marL="0" indent="0">
              <a:buNone/>
            </a:pPr>
            <a:r>
              <a:rPr lang="en-US" sz="2000" dirty="0" err="1"/>
              <a:t>pgm.c</a:t>
            </a:r>
            <a:r>
              <a:rPr lang="en-US" sz="2000" dirty="0"/>
              <a:t>: 3:18: error: 'x' undeclared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2BF596-2276-4329-BB4B-452B79F94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505771"/>
            <a:ext cx="4088823" cy="467119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b="1" dirty="0"/>
              <a:t>extern int x;</a:t>
            </a:r>
          </a:p>
          <a:p>
            <a:pPr marL="0" indent="0">
              <a:buNone/>
            </a:pPr>
            <a:r>
              <a:rPr lang="en-US" sz="2000" dirty="0"/>
              <a:t>int main()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("%d\n", x);</a:t>
            </a:r>
          </a:p>
          <a:p>
            <a:pPr marL="0" indent="0">
              <a:buNone/>
            </a:pPr>
            <a:r>
              <a:rPr lang="en-US" sz="2000" dirty="0"/>
              <a:t>    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gcc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pgm.c</a:t>
            </a: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000" dirty="0"/>
              <a:t>/</a:t>
            </a:r>
            <a:r>
              <a:rPr lang="en-US" sz="2000" dirty="0" err="1"/>
              <a:t>tmp</a:t>
            </a:r>
            <a:r>
              <a:rPr lang="en-US" sz="2000" dirty="0"/>
              <a:t>/cc5hNfnk.o: In function 'main':</a:t>
            </a:r>
          </a:p>
          <a:p>
            <a:pPr marL="0" indent="0">
              <a:buNone/>
            </a:pPr>
            <a:r>
              <a:rPr lang="en-US" sz="2000" dirty="0" err="1"/>
              <a:t>pgm.c</a:t>
            </a:r>
            <a:r>
              <a:rPr lang="en-US" sz="2000" dirty="0"/>
              <a:t> (.text+0x6): undefined reference to x</a:t>
            </a:r>
          </a:p>
          <a:p>
            <a:pPr marL="0" indent="0">
              <a:buNone/>
            </a:pPr>
            <a:r>
              <a:rPr lang="en-US" sz="2000" dirty="0"/>
              <a:t>error: </a:t>
            </a:r>
            <a:r>
              <a:rPr lang="en-US" sz="2000" dirty="0" err="1"/>
              <a:t>ld</a:t>
            </a:r>
            <a:r>
              <a:rPr lang="en-US" sz="2000" dirty="0"/>
              <a:t> returned 1 exit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8C023-405D-4F97-A894-D665FD06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Loading</a:t>
            </a:r>
            <a:endParaRPr lang="en-US" sz="4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E4603D-0B11-4354-A4B4-62950FEC7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098465"/>
              </p:ext>
            </p:extLst>
          </p:nvPr>
        </p:nvGraphicFramePr>
        <p:xfrm>
          <a:off x="0" y="4736781"/>
          <a:ext cx="756458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27">
                  <a:extLst>
                    <a:ext uri="{9D8B030D-6E8A-4147-A177-3AD203B41FA5}">
                      <a16:colId xmlns:a16="http://schemas.microsoft.com/office/drawing/2014/main" val="3131527798"/>
                    </a:ext>
                  </a:extLst>
                </a:gridCol>
                <a:gridCol w="2521527">
                  <a:extLst>
                    <a:ext uri="{9D8B030D-6E8A-4147-A177-3AD203B41FA5}">
                      <a16:colId xmlns:a16="http://schemas.microsoft.com/office/drawing/2014/main" val="800650216"/>
                    </a:ext>
                  </a:extLst>
                </a:gridCol>
                <a:gridCol w="2521527">
                  <a:extLst>
                    <a:ext uri="{9D8B030D-6E8A-4147-A177-3AD203B41FA5}">
                      <a16:colId xmlns:a16="http://schemas.microsoft.com/office/drawing/2014/main" val="11961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source</a:t>
                      </a:r>
                    </a:p>
                    <a:p>
                      <a:pPr algn="ctr"/>
                      <a:r>
                        <a:rPr lang="en-US" sz="2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executable</a:t>
                      </a:r>
                    </a:p>
                    <a:p>
                      <a:pPr algn="ctr"/>
                      <a:r>
                        <a:rPr lang="en-US" sz="2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executing</a:t>
                      </a:r>
                    </a:p>
                    <a:p>
                      <a:pPr algn="ctr"/>
                      <a:r>
                        <a:rPr lang="en-US" sz="2400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98973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2254FA-FD61-4B3E-A3BA-0C880BEF959E}"/>
              </a:ext>
            </a:extLst>
          </p:cNvPr>
          <p:cNvCxnSpPr>
            <a:cxnSpLocks/>
          </p:cNvCxnSpPr>
          <p:nvPr/>
        </p:nvCxnSpPr>
        <p:spPr>
          <a:xfrm>
            <a:off x="2116003" y="5294609"/>
            <a:ext cx="7913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67D498-EB44-4C32-817A-D3BA446040BB}"/>
              </a:ext>
            </a:extLst>
          </p:cNvPr>
          <p:cNvCxnSpPr>
            <a:cxnSpLocks/>
          </p:cNvCxnSpPr>
          <p:nvPr/>
        </p:nvCxnSpPr>
        <p:spPr>
          <a:xfrm>
            <a:off x="4596957" y="5291138"/>
            <a:ext cx="7913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66773C-9C92-4FA8-9714-88EED62239D4}"/>
              </a:ext>
            </a:extLst>
          </p:cNvPr>
          <p:cNvSpPr txBox="1"/>
          <p:nvPr/>
        </p:nvSpPr>
        <p:spPr>
          <a:xfrm>
            <a:off x="2014799" y="4925277"/>
            <a:ext cx="90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compiler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499E1-2745-4BC5-81D9-4639B63AD98B}"/>
              </a:ext>
            </a:extLst>
          </p:cNvPr>
          <p:cNvSpPr txBox="1"/>
          <p:nvPr/>
        </p:nvSpPr>
        <p:spPr>
          <a:xfrm>
            <a:off x="4534105" y="4925277"/>
            <a:ext cx="79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loader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1A3B25-D3EE-44F0-864F-D3DA83924B3B}"/>
              </a:ext>
            </a:extLst>
          </p:cNvPr>
          <p:cNvSpPr/>
          <p:nvPr/>
        </p:nvSpPr>
        <p:spPr>
          <a:xfrm>
            <a:off x="4554414" y="4789405"/>
            <a:ext cx="644236" cy="717711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7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FC1AC6-0C6B-46A1-81BD-A5A641E74103}" type="slidenum">
              <a:rPr lang="en-US" altLang="en-US" sz="10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7886700" cy="493953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Programs are usually loaded at a fixed address in a fresh address space</a:t>
            </a:r>
          </a:p>
          <a:p>
            <a:pPr marL="571500" indent="-571500" eaLnBrk="1" hangingPunct="1">
              <a:lnSpc>
                <a:spcPct val="90000"/>
              </a:lnSpc>
              <a:spcAft>
                <a:spcPts val="1000"/>
              </a:spcAft>
              <a:buFont typeface="Wingdings" panose="05000000000000000000" pitchFamily="2" charset="2"/>
              <a:buNone/>
            </a:pPr>
            <a:r>
              <a:rPr lang="en-US" altLang="en-US" sz="2800" dirty="0"/>
              <a:t>Loading involves the following actions:</a:t>
            </a:r>
          </a:p>
          <a:p>
            <a:pPr marL="64008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en-US" sz="2200" dirty="0"/>
              <a:t>determine how much address space is needed from the object file header; allocate that amount of space</a:t>
            </a:r>
          </a:p>
          <a:p>
            <a:pPr marL="64008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en-US" sz="2200" dirty="0"/>
              <a:t>read the program into the segments in the address space</a:t>
            </a:r>
          </a:p>
          <a:p>
            <a:pPr marL="64008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en-US" sz="2200" dirty="0"/>
              <a:t>zero out any uninitialized data (".</a:t>
            </a:r>
            <a:r>
              <a:rPr lang="en-US" altLang="en-US" sz="2200" dirty="0" err="1"/>
              <a:t>bss</a:t>
            </a:r>
            <a:r>
              <a:rPr lang="en-US" altLang="en-US" sz="2200" dirty="0"/>
              <a:t>" segment) if not done automatically by the virtual memory system</a:t>
            </a:r>
          </a:p>
          <a:p>
            <a:pPr marL="64008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en-US" sz="2200" dirty="0"/>
              <a:t>create a stack segment</a:t>
            </a:r>
          </a:p>
          <a:p>
            <a:pPr marL="64008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en-US" sz="2200" dirty="0"/>
              <a:t>set up any runtime information, e.g., program arguments or environment variables</a:t>
            </a:r>
          </a:p>
          <a:p>
            <a:pPr marL="640080" lvl="1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en-US" sz="2200" dirty="0"/>
              <a:t>start the program executing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Dynamic linking</a:t>
            </a:r>
            <a:endParaRPr lang="en-US" sz="4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3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1B13-9366-4C49-BA54-06B8480E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DAB078-94E5-4700-A1FD-39EBBFC109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5672" y="3758610"/>
          <a:ext cx="7564581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1527">
                  <a:extLst>
                    <a:ext uri="{9D8B030D-6E8A-4147-A177-3AD203B41FA5}">
                      <a16:colId xmlns:a16="http://schemas.microsoft.com/office/drawing/2014/main" val="3131527798"/>
                    </a:ext>
                  </a:extLst>
                </a:gridCol>
                <a:gridCol w="2521527">
                  <a:extLst>
                    <a:ext uri="{9D8B030D-6E8A-4147-A177-3AD203B41FA5}">
                      <a16:colId xmlns:a16="http://schemas.microsoft.com/office/drawing/2014/main" val="800650216"/>
                    </a:ext>
                  </a:extLst>
                </a:gridCol>
                <a:gridCol w="2521527">
                  <a:extLst>
                    <a:ext uri="{9D8B030D-6E8A-4147-A177-3AD203B41FA5}">
                      <a16:colId xmlns:a16="http://schemas.microsoft.com/office/drawing/2014/main" val="11961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source</a:t>
                      </a:r>
                    </a:p>
                    <a:p>
                      <a:pPr algn="ctr"/>
                      <a:r>
                        <a:rPr lang="en-US" sz="2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executable</a:t>
                      </a:r>
                    </a:p>
                    <a:p>
                      <a:pPr algn="ctr"/>
                      <a:r>
                        <a:rPr lang="en-US" sz="2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executing</a:t>
                      </a:r>
                    </a:p>
                    <a:p>
                      <a:pPr algn="ctr"/>
                      <a:r>
                        <a:rPr lang="en-US" sz="2400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98973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6AE43-0313-40AB-BB90-66DB1C6D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455544-CCE7-4C11-B2D7-201E19DF358B}"/>
              </a:ext>
            </a:extLst>
          </p:cNvPr>
          <p:cNvCxnSpPr>
            <a:cxnSpLocks/>
          </p:cNvCxnSpPr>
          <p:nvPr/>
        </p:nvCxnSpPr>
        <p:spPr>
          <a:xfrm>
            <a:off x="2501675" y="4316438"/>
            <a:ext cx="7913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19B893-9C2C-4626-AD09-D614F7840AC5}"/>
              </a:ext>
            </a:extLst>
          </p:cNvPr>
          <p:cNvCxnSpPr>
            <a:cxnSpLocks/>
          </p:cNvCxnSpPr>
          <p:nvPr/>
        </p:nvCxnSpPr>
        <p:spPr>
          <a:xfrm>
            <a:off x="4982629" y="4312967"/>
            <a:ext cx="7913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E8DF8B-7229-4AD1-84A4-D2AFEC996005}"/>
              </a:ext>
            </a:extLst>
          </p:cNvPr>
          <p:cNvSpPr txBox="1"/>
          <p:nvPr/>
        </p:nvSpPr>
        <p:spPr>
          <a:xfrm>
            <a:off x="2400471" y="3947106"/>
            <a:ext cx="90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compile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57BDD-6DE8-4C61-8A0D-2ED3973A526E}"/>
              </a:ext>
            </a:extLst>
          </p:cNvPr>
          <p:cNvSpPr txBox="1"/>
          <p:nvPr/>
        </p:nvSpPr>
        <p:spPr>
          <a:xfrm>
            <a:off x="5120499" y="3947106"/>
            <a:ext cx="504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run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D7F2F6C-4AF0-4AC4-BCA9-DA2EFDD7009D}"/>
              </a:ext>
            </a:extLst>
          </p:cNvPr>
          <p:cNvGraphicFramePr>
            <a:graphicFrameLocks noGrp="1"/>
          </p:cNvGraphicFramePr>
          <p:nvPr/>
        </p:nvGraphicFramePr>
        <p:xfrm>
          <a:off x="252629" y="308287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901453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426030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09027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430908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886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pgm.o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pgm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63719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05DF12-1F78-4E5E-AED0-E25989451465}"/>
              </a:ext>
            </a:extLst>
          </p:cNvPr>
          <p:cNvCxnSpPr>
            <a:cxnSpLocks/>
          </p:cNvCxnSpPr>
          <p:nvPr/>
        </p:nvCxnSpPr>
        <p:spPr>
          <a:xfrm>
            <a:off x="1254331" y="3314014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656B24-CA57-48F8-8201-82EE04556218}"/>
              </a:ext>
            </a:extLst>
          </p:cNvPr>
          <p:cNvCxnSpPr>
            <a:cxnSpLocks/>
          </p:cNvCxnSpPr>
          <p:nvPr/>
        </p:nvCxnSpPr>
        <p:spPr>
          <a:xfrm>
            <a:off x="4943121" y="3314014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638650-BBE8-4217-B11A-D1C93452C0D4}"/>
              </a:ext>
            </a:extLst>
          </p:cNvPr>
          <p:cNvCxnSpPr>
            <a:cxnSpLocks/>
          </p:cNvCxnSpPr>
          <p:nvPr/>
        </p:nvCxnSpPr>
        <p:spPr>
          <a:xfrm>
            <a:off x="3717197" y="3314014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08A6E9-5A86-43BC-AF06-1F5319B3883E}"/>
              </a:ext>
            </a:extLst>
          </p:cNvPr>
          <p:cNvCxnSpPr>
            <a:cxnSpLocks/>
          </p:cNvCxnSpPr>
          <p:nvPr/>
        </p:nvCxnSpPr>
        <p:spPr>
          <a:xfrm>
            <a:off x="2446561" y="3314014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3D9F22C8-D65F-4FAA-8CA3-E5714CB21A13}"/>
              </a:ext>
            </a:extLst>
          </p:cNvPr>
          <p:cNvGraphicFramePr>
            <a:graphicFrameLocks noGrp="1"/>
          </p:cNvGraphicFramePr>
          <p:nvPr/>
        </p:nvGraphicFramePr>
        <p:xfrm>
          <a:off x="733646" y="2467540"/>
          <a:ext cx="503510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277">
                  <a:extLst>
                    <a:ext uri="{9D8B030D-6E8A-4147-A177-3AD203B41FA5}">
                      <a16:colId xmlns:a16="http://schemas.microsoft.com/office/drawing/2014/main" val="3763684198"/>
                    </a:ext>
                  </a:extLst>
                </a:gridCol>
                <a:gridCol w="1107791">
                  <a:extLst>
                    <a:ext uri="{9D8B030D-6E8A-4147-A177-3AD203B41FA5}">
                      <a16:colId xmlns:a16="http://schemas.microsoft.com/office/drawing/2014/main" val="1128218317"/>
                    </a:ext>
                  </a:extLst>
                </a:gridCol>
                <a:gridCol w="1213294">
                  <a:extLst>
                    <a:ext uri="{9D8B030D-6E8A-4147-A177-3AD203B41FA5}">
                      <a16:colId xmlns:a16="http://schemas.microsoft.com/office/drawing/2014/main" val="3323365537"/>
                    </a:ext>
                  </a:extLst>
                </a:gridCol>
                <a:gridCol w="1202744">
                  <a:extLst>
                    <a:ext uri="{9D8B030D-6E8A-4147-A177-3AD203B41FA5}">
                      <a16:colId xmlns:a16="http://schemas.microsoft.com/office/drawing/2014/main" val="339435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preprocessor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compiler</a:t>
                      </a:r>
                    </a:p>
                    <a:p>
                      <a:pPr algn="ctr"/>
                      <a:r>
                        <a:rPr lang="en-US" dirty="0"/>
                        <a:t>(cc1)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assembler</a:t>
                      </a:r>
                    </a:p>
                    <a:p>
                      <a:pPr algn="ctr"/>
                      <a:r>
                        <a:rPr lang="en-US" dirty="0"/>
                        <a:t>(as)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linker</a:t>
                      </a:r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ld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7236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3207E3-4992-4BAA-9850-6FDADCEA6FAC}"/>
              </a:ext>
            </a:extLst>
          </p:cNvPr>
          <p:cNvCxnSpPr>
            <a:cxnSpLocks/>
          </p:cNvCxnSpPr>
          <p:nvPr/>
        </p:nvCxnSpPr>
        <p:spPr>
          <a:xfrm>
            <a:off x="1481998" y="3112428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5D2E1E-BF32-4247-B3DC-BE2AA02AF7D1}"/>
              </a:ext>
            </a:extLst>
          </p:cNvPr>
          <p:cNvCxnSpPr>
            <a:cxnSpLocks/>
          </p:cNvCxnSpPr>
          <p:nvPr/>
        </p:nvCxnSpPr>
        <p:spPr>
          <a:xfrm>
            <a:off x="5146725" y="3102358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78D5EB-5A4F-42B3-9803-811DD5964F62}"/>
              </a:ext>
            </a:extLst>
          </p:cNvPr>
          <p:cNvCxnSpPr>
            <a:cxnSpLocks/>
          </p:cNvCxnSpPr>
          <p:nvPr/>
        </p:nvCxnSpPr>
        <p:spPr>
          <a:xfrm>
            <a:off x="3944864" y="3102358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AE1E20-3100-4F4B-8B8B-4CDA592110A2}"/>
              </a:ext>
            </a:extLst>
          </p:cNvPr>
          <p:cNvCxnSpPr>
            <a:cxnSpLocks/>
          </p:cNvCxnSpPr>
          <p:nvPr/>
        </p:nvCxnSpPr>
        <p:spPr>
          <a:xfrm>
            <a:off x="2730415" y="3100379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C8B7F5B-9D93-4901-A4A5-248AE55191E3}"/>
              </a:ext>
            </a:extLst>
          </p:cNvPr>
          <p:cNvSpPr/>
          <p:nvPr/>
        </p:nvSpPr>
        <p:spPr>
          <a:xfrm rot="5400000">
            <a:off x="3047531" y="1329756"/>
            <a:ext cx="506196" cy="4642880"/>
          </a:xfrm>
          <a:prstGeom prst="rightBrace">
            <a:avLst>
              <a:gd name="adj1" fmla="val 81629"/>
              <a:gd name="adj2" fmla="val 6099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557C2-B069-44D9-A442-5A658BDAF7B9}"/>
              </a:ext>
            </a:extLst>
          </p:cNvPr>
          <p:cNvSpPr txBox="1"/>
          <p:nvPr/>
        </p:nvSpPr>
        <p:spPr>
          <a:xfrm>
            <a:off x="252629" y="1832549"/>
            <a:ext cx="1062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(text)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8617E-8FCE-4FC1-849F-C200DD7C82D2}"/>
              </a:ext>
            </a:extLst>
          </p:cNvPr>
          <p:cNvSpPr txBox="1"/>
          <p:nvPr/>
        </p:nvSpPr>
        <p:spPr>
          <a:xfrm>
            <a:off x="1612014" y="1836006"/>
            <a:ext cx="1062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source code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(text)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5882B-0063-4F5E-95D4-F1A6A0FF90C8}"/>
              </a:ext>
            </a:extLst>
          </p:cNvPr>
          <p:cNvSpPr txBox="1"/>
          <p:nvPr/>
        </p:nvSpPr>
        <p:spPr>
          <a:xfrm>
            <a:off x="2812554" y="1835991"/>
            <a:ext cx="877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asm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code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(text)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967CD9-2DB8-43D9-80E8-7DC951966837}"/>
              </a:ext>
            </a:extLst>
          </p:cNvPr>
          <p:cNvSpPr txBox="1"/>
          <p:nvPr/>
        </p:nvSpPr>
        <p:spPr>
          <a:xfrm>
            <a:off x="3975516" y="1832549"/>
            <a:ext cx="100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relocatable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(binary)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4D070D-247E-46EC-A7E7-45997F63E62B}"/>
              </a:ext>
            </a:extLst>
          </p:cNvPr>
          <p:cNvSpPr txBox="1"/>
          <p:nvPr/>
        </p:nvSpPr>
        <p:spPr>
          <a:xfrm>
            <a:off x="5189211" y="1837944"/>
            <a:ext cx="976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executable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(binary)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5DE83F-F6B6-439F-9A07-BF5FE7DEA34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33646" y="2355769"/>
            <a:ext cx="0" cy="8323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6C8A76-B047-4E0F-A819-180CF0F58629}"/>
              </a:ext>
            </a:extLst>
          </p:cNvPr>
          <p:cNvCxnSpPr>
            <a:cxnSpLocks/>
          </p:cNvCxnSpPr>
          <p:nvPr/>
        </p:nvCxnSpPr>
        <p:spPr>
          <a:xfrm flipH="1">
            <a:off x="5740398" y="2359152"/>
            <a:ext cx="0" cy="8323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73D09C-5B85-4A7B-AFBC-A61CC85AC51B}"/>
              </a:ext>
            </a:extLst>
          </p:cNvPr>
          <p:cNvCxnSpPr>
            <a:cxnSpLocks/>
          </p:cNvCxnSpPr>
          <p:nvPr/>
        </p:nvCxnSpPr>
        <p:spPr>
          <a:xfrm flipH="1">
            <a:off x="4568455" y="2359152"/>
            <a:ext cx="0" cy="8323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9589B5-7838-4E10-AE41-4A3BB6BE64A2}"/>
              </a:ext>
            </a:extLst>
          </p:cNvPr>
          <p:cNvCxnSpPr>
            <a:cxnSpLocks/>
          </p:cNvCxnSpPr>
          <p:nvPr/>
        </p:nvCxnSpPr>
        <p:spPr>
          <a:xfrm flipH="1">
            <a:off x="3251199" y="2359152"/>
            <a:ext cx="0" cy="8323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D1D04C-E656-4AA0-90DA-19FD0772C653}"/>
              </a:ext>
            </a:extLst>
          </p:cNvPr>
          <p:cNvCxnSpPr>
            <a:cxnSpLocks/>
          </p:cNvCxnSpPr>
          <p:nvPr/>
        </p:nvCxnSpPr>
        <p:spPr>
          <a:xfrm flipH="1">
            <a:off x="2143121" y="2359152"/>
            <a:ext cx="0" cy="8323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15E82E-8D5C-4BE1-A8C0-F848681149D4}"/>
              </a:ext>
            </a:extLst>
          </p:cNvPr>
          <p:cNvSpPr txBox="1"/>
          <p:nvPr/>
        </p:nvSpPr>
        <p:spPr>
          <a:xfrm>
            <a:off x="5562483" y="5147275"/>
            <a:ext cx="23877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libraries</a:t>
            </a:r>
          </a:p>
          <a:p>
            <a:r>
              <a:rPr lang="en-US" dirty="0"/>
              <a:t>(e.g., </a:t>
            </a:r>
            <a:r>
              <a:rPr lang="en-US" dirty="0" err="1"/>
              <a:t>libc.so,libm.so</a:t>
            </a:r>
            <a:r>
              <a:rPr lang="en-US" dirty="0"/>
              <a:t>, ...)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C3141B-E822-4C25-8C5A-8765FB0C5B7F}"/>
              </a:ext>
            </a:extLst>
          </p:cNvPr>
          <p:cNvCxnSpPr>
            <a:cxnSpLocks/>
          </p:cNvCxnSpPr>
          <p:nvPr/>
        </p:nvCxnSpPr>
        <p:spPr>
          <a:xfrm rot="-5400000">
            <a:off x="6528701" y="4890832"/>
            <a:ext cx="45533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700354-E202-4826-91AC-49688D4C053E}"/>
              </a:ext>
            </a:extLst>
          </p:cNvPr>
          <p:cNvCxnSpPr>
            <a:cxnSpLocks/>
          </p:cNvCxnSpPr>
          <p:nvPr/>
        </p:nvCxnSpPr>
        <p:spPr>
          <a:xfrm rot="-5400000">
            <a:off x="6615131" y="4852985"/>
            <a:ext cx="0" cy="18288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A0EB68-2690-45BC-80AC-3549F9F7B408}"/>
              </a:ext>
            </a:extLst>
          </p:cNvPr>
          <p:cNvSpPr txBox="1"/>
          <p:nvPr/>
        </p:nvSpPr>
        <p:spPr>
          <a:xfrm>
            <a:off x="4998957" y="4749167"/>
            <a:ext cx="155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linker</a:t>
            </a:r>
          </a:p>
        </p:txBody>
      </p:sp>
    </p:spTree>
    <p:extLst>
      <p:ext uri="{BB962C8B-B14F-4D97-AF65-F5344CB8AC3E}">
        <p14:creationId xmlns:p14="http://schemas.microsoft.com/office/powerpoint/2010/main" val="434562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415681-FDD3-408C-928E-685D7366B99A}" type="slidenum">
              <a:rPr lang="en-US" altLang="en-US" sz="10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Shared Libraries*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Have a single copy of the library that is used by all running programs.</a:t>
            </a:r>
          </a:p>
          <a:p>
            <a:pPr eaLnBrk="1" hangingPunct="1"/>
            <a:r>
              <a:rPr lang="en-US" altLang="en-US" dirty="0"/>
              <a:t>Saves (disk and memory) space by avoiding replication of library code.</a:t>
            </a:r>
          </a:p>
          <a:p>
            <a:pPr eaLnBrk="1" hangingPunct="1"/>
            <a:r>
              <a:rPr lang="en-US" altLang="en-US" dirty="0"/>
              <a:t>Virtual memory management in the OS allows different processes to share “read-only” pages, e.g., text and read-only data.</a:t>
            </a:r>
          </a:p>
          <a:p>
            <a:pPr lvl="1" eaLnBrk="1" hangingPunct="1"/>
            <a:r>
              <a:rPr lang="en-US" altLang="en-US" i="1" dirty="0"/>
              <a:t>This lets us get by with a single physical-memory copy of shared library code.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569D2-4864-A004-4998-825A9433109A}"/>
              </a:ext>
            </a:extLst>
          </p:cNvPr>
          <p:cNvSpPr txBox="1"/>
          <p:nvPr/>
        </p:nvSpPr>
        <p:spPr>
          <a:xfrm>
            <a:off x="628650" y="5992297"/>
            <a:ext cx="392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Microsoft Windows terminology: DLLs</a:t>
            </a:r>
          </a:p>
        </p:txBody>
      </p:sp>
    </p:spTree>
    <p:extLst>
      <p:ext uri="{BB962C8B-B14F-4D97-AF65-F5344CB8AC3E}">
        <p14:creationId xmlns:p14="http://schemas.microsoft.com/office/powerpoint/2010/main" val="3916743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349496" y="2332039"/>
            <a:ext cx="2667000" cy="150718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9496" y="4973659"/>
            <a:ext cx="2667000" cy="17778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10600" cy="715963"/>
          </a:xfrm>
        </p:spPr>
        <p:txBody>
          <a:bodyPr>
            <a:normAutofit/>
          </a:bodyPr>
          <a:lstStyle/>
          <a:p>
            <a:r>
              <a:rPr lang="en-US" altLang="en-US" dirty="0"/>
              <a:t>Runtime Memory Organization (Linux)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533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Layout of an executing process’s virtual memory: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662C70-809F-4D41-8291-CBD9C055EA9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9496" y="1798639"/>
            <a:ext cx="2667000" cy="45720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9496" y="5684839"/>
            <a:ext cx="2667000" cy="5334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9496" y="5151439"/>
            <a:ext cx="2667000" cy="5334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global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9496" y="3291417"/>
            <a:ext cx="2667000" cy="818856"/>
          </a:xfrm>
          <a:prstGeom prst="rect">
            <a:avLst/>
          </a:prstGeom>
          <a:solidFill>
            <a:srgbClr val="FFFF00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memory mapped files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(incl. dynamic libraries)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9496" y="1798639"/>
            <a:ext cx="2667000" cy="5334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operating system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9496" y="2482757"/>
            <a:ext cx="2667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stack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(grows downwards)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9496" y="4438484"/>
            <a:ext cx="26670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heap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(grows upwards)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21096" y="3016157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682996" y="4209884"/>
            <a:ext cx="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0" name="TextBox 22"/>
          <p:cNvSpPr txBox="1">
            <a:spLocks noChangeArrowheads="1"/>
          </p:cNvSpPr>
          <p:nvPr/>
        </p:nvSpPr>
        <p:spPr bwMode="auto">
          <a:xfrm>
            <a:off x="7600696" y="2030414"/>
            <a:ext cx="1010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FF9900"/>
                </a:solidFill>
              </a:rPr>
              <a:t>high </a:t>
            </a:r>
          </a:p>
          <a:p>
            <a:pPr eaLnBrk="1" hangingPunct="1"/>
            <a:r>
              <a:rPr lang="en-US" altLang="en-US" sz="1400" dirty="0">
                <a:solidFill>
                  <a:srgbClr val="FF9900"/>
                </a:solidFill>
              </a:rPr>
              <a:t>addresses</a:t>
            </a:r>
          </a:p>
        </p:txBody>
      </p:sp>
      <p:sp>
        <p:nvSpPr>
          <p:cNvPr id="29711" name="TextBox 23"/>
          <p:cNvSpPr txBox="1">
            <a:spLocks noChangeArrowheads="1"/>
          </p:cNvSpPr>
          <p:nvPr/>
        </p:nvSpPr>
        <p:spPr bwMode="auto">
          <a:xfrm>
            <a:off x="7604053" y="5440363"/>
            <a:ext cx="1010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FF9900"/>
                </a:solidFill>
              </a:rPr>
              <a:t>low </a:t>
            </a:r>
          </a:p>
          <a:p>
            <a:pPr eaLnBrk="1" hangingPunct="1"/>
            <a:r>
              <a:rPr lang="en-US" altLang="en-US" sz="1400" dirty="0">
                <a:solidFill>
                  <a:srgbClr val="FF9900"/>
                </a:solidFill>
              </a:rPr>
              <a:t>addresses</a:t>
            </a:r>
          </a:p>
        </p:txBody>
      </p:sp>
      <p:sp>
        <p:nvSpPr>
          <p:cNvPr id="29712" name="TextBox 24"/>
          <p:cNvSpPr txBox="1">
            <a:spLocks noChangeArrowheads="1"/>
          </p:cNvSpPr>
          <p:nvPr/>
        </p:nvSpPr>
        <p:spPr bwMode="auto">
          <a:xfrm>
            <a:off x="7168896" y="1722439"/>
            <a:ext cx="747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0xffffffff</a:t>
            </a:r>
          </a:p>
        </p:txBody>
      </p:sp>
      <p:sp>
        <p:nvSpPr>
          <p:cNvPr id="29713" name="TextBox 25"/>
          <p:cNvSpPr txBox="1">
            <a:spLocks noChangeArrowheads="1"/>
          </p:cNvSpPr>
          <p:nvPr/>
        </p:nvSpPr>
        <p:spPr bwMode="auto">
          <a:xfrm>
            <a:off x="7016496" y="6218239"/>
            <a:ext cx="1168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0x00000000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1" y="5140623"/>
            <a:ext cx="2741168" cy="82296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data segment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(static variables initialized by the programmer)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200" y="4317663"/>
            <a:ext cx="2741169" cy="82296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BSS segment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(uninitialized static variables; initialized to zeros)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181096" y="5684839"/>
            <a:ext cx="1168400" cy="27874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11577" y="4311027"/>
            <a:ext cx="1137919" cy="82959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4577" y="2209800"/>
            <a:ext cx="2667000" cy="63923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random offsets</a:t>
            </a:r>
          </a:p>
          <a:p>
            <a:pPr algn="ctr"/>
            <a:r>
              <a:rPr lang="en-US" sz="1600" dirty="0"/>
              <a:t>(for security)</a:t>
            </a:r>
          </a:p>
        </p:txBody>
      </p:sp>
      <p:cxnSp>
        <p:nvCxnSpPr>
          <p:cNvPr id="15" name="Straight Connector 14"/>
          <p:cNvCxnSpPr>
            <a:stCxn id="26" idx="3"/>
            <a:endCxn id="13" idx="1"/>
          </p:cNvCxnSpPr>
          <p:nvPr/>
        </p:nvCxnSpPr>
        <p:spPr>
          <a:xfrm flipV="1">
            <a:off x="3211577" y="2407398"/>
            <a:ext cx="1137919" cy="1220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3"/>
            <a:endCxn id="25" idx="1"/>
          </p:cNvCxnSpPr>
          <p:nvPr/>
        </p:nvCxnSpPr>
        <p:spPr>
          <a:xfrm>
            <a:off x="3211577" y="2529417"/>
            <a:ext cx="1137919" cy="253313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 animBg="1"/>
      <p:bldP spid="18" grpId="0" animBg="1"/>
      <p:bldP spid="20" grpId="0" animBg="1"/>
      <p:bldP spid="2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E9DF-296F-F840-FBD1-9337A2C5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libraries: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6E135-F5DE-D4F8-8777-E3AEFE07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65D0-EAA7-D3E2-4B5D-6178D81C2D96}"/>
              </a:ext>
            </a:extLst>
          </p:cNvPr>
          <p:cNvSpPr/>
          <p:nvPr/>
        </p:nvSpPr>
        <p:spPr>
          <a:xfrm>
            <a:off x="516464" y="2843637"/>
            <a:ext cx="1099579" cy="564486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Library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86A2BF-D1DA-990A-0523-FFC6A52ED59F}"/>
              </a:ext>
            </a:extLst>
          </p:cNvPr>
          <p:cNvSpPr/>
          <p:nvPr/>
        </p:nvSpPr>
        <p:spPr>
          <a:xfrm>
            <a:off x="516464" y="3559124"/>
            <a:ext cx="1099579" cy="564486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Library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B77AAF-39E1-7BFF-1E25-F787DACF20EB}"/>
              </a:ext>
            </a:extLst>
          </p:cNvPr>
          <p:cNvSpPr/>
          <p:nvPr/>
        </p:nvSpPr>
        <p:spPr>
          <a:xfrm>
            <a:off x="516463" y="4274611"/>
            <a:ext cx="1099579" cy="564486"/>
          </a:xfrm>
          <a:prstGeom prst="rect">
            <a:avLst/>
          </a:prstGeom>
          <a:pattFill prst="wd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Library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4D35F3-4EFD-F594-2099-2524663326EC}"/>
              </a:ext>
            </a:extLst>
          </p:cNvPr>
          <p:cNvSpPr/>
          <p:nvPr/>
        </p:nvSpPr>
        <p:spPr>
          <a:xfrm>
            <a:off x="2475887" y="4757546"/>
            <a:ext cx="1267485" cy="442285"/>
          </a:xfrm>
          <a:prstGeom prst="rect">
            <a:avLst/>
          </a:prstGeom>
          <a:pattFill prst="wd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Library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0FE0E5-9951-177B-902D-70255D95DDB5}"/>
              </a:ext>
            </a:extLst>
          </p:cNvPr>
          <p:cNvSpPr/>
          <p:nvPr/>
        </p:nvSpPr>
        <p:spPr>
          <a:xfrm>
            <a:off x="2475886" y="5642116"/>
            <a:ext cx="1267485" cy="442285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Library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81CB43-AE9B-D931-D75F-0BE41F69EEFA}"/>
              </a:ext>
            </a:extLst>
          </p:cNvPr>
          <p:cNvSpPr/>
          <p:nvPr/>
        </p:nvSpPr>
        <p:spPr>
          <a:xfrm>
            <a:off x="2475887" y="4465208"/>
            <a:ext cx="1267485" cy="1951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BFD871-B5CE-2D9E-6D54-F350FDB8D5C9}"/>
              </a:ext>
            </a:extLst>
          </p:cNvPr>
          <p:cNvSpPr txBox="1"/>
          <p:nvPr/>
        </p:nvSpPr>
        <p:spPr>
          <a:xfrm>
            <a:off x="2403462" y="4133422"/>
            <a:ext cx="10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/>
              <a:t>Process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E7C5EE-34F8-BBB5-DB97-0BC56E23FDCC}"/>
              </a:ext>
            </a:extLst>
          </p:cNvPr>
          <p:cNvSpPr/>
          <p:nvPr/>
        </p:nvSpPr>
        <p:spPr>
          <a:xfrm>
            <a:off x="2475887" y="5199831"/>
            <a:ext cx="1267485" cy="442285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Library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C08C2D-F1C3-131C-B550-11B38861B4B4}"/>
              </a:ext>
            </a:extLst>
          </p:cNvPr>
          <p:cNvSpPr/>
          <p:nvPr/>
        </p:nvSpPr>
        <p:spPr>
          <a:xfrm>
            <a:off x="2475886" y="2770926"/>
            <a:ext cx="1267485" cy="442285"/>
          </a:xfrm>
          <a:prstGeom prst="rect">
            <a:avLst/>
          </a:prstGeom>
          <a:pattFill prst="wdUp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Library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B119C8-78FE-0956-62E8-8A8F25D446A0}"/>
              </a:ext>
            </a:extLst>
          </p:cNvPr>
          <p:cNvSpPr/>
          <p:nvPr/>
        </p:nvSpPr>
        <p:spPr>
          <a:xfrm>
            <a:off x="2475886" y="2328641"/>
            <a:ext cx="1267485" cy="442285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Library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BC1E90-A36C-9074-08CF-BA6CDCDDE873}"/>
              </a:ext>
            </a:extLst>
          </p:cNvPr>
          <p:cNvSpPr/>
          <p:nvPr/>
        </p:nvSpPr>
        <p:spPr>
          <a:xfrm>
            <a:off x="2481753" y="1658169"/>
            <a:ext cx="1267485" cy="1951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045469-36E5-3396-FB23-4CA9CB85732A}"/>
              </a:ext>
            </a:extLst>
          </p:cNvPr>
          <p:cNvSpPr txBox="1"/>
          <p:nvPr/>
        </p:nvSpPr>
        <p:spPr>
          <a:xfrm>
            <a:off x="2409328" y="1326383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/>
              <a:t>Process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23E81B-23E8-6466-966F-45269100D74F}"/>
              </a:ext>
            </a:extLst>
          </p:cNvPr>
          <p:cNvSpPr/>
          <p:nvPr/>
        </p:nvSpPr>
        <p:spPr>
          <a:xfrm>
            <a:off x="2475886" y="1886356"/>
            <a:ext cx="1267485" cy="442285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Library 1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1EA5549E-FE5A-5966-A149-A7DA28FF4435}"/>
              </a:ext>
            </a:extLst>
          </p:cNvPr>
          <p:cNvSpPr/>
          <p:nvPr/>
        </p:nvSpPr>
        <p:spPr>
          <a:xfrm>
            <a:off x="1671467" y="2846819"/>
            <a:ext cx="226337" cy="1995460"/>
          </a:xfrm>
          <a:prstGeom prst="rightBrace">
            <a:avLst>
              <a:gd name="adj1" fmla="val 68333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6">
            <a:extLst>
              <a:ext uri="{FF2B5EF4-FFF2-40B4-BE49-F238E27FC236}">
                <a16:creationId xmlns:a16="http://schemas.microsoft.com/office/drawing/2014/main" id="{57F7897B-62E8-1389-4688-D8B794BFE50D}"/>
              </a:ext>
            </a:extLst>
          </p:cNvPr>
          <p:cNvSpPr txBox="1">
            <a:spLocks/>
          </p:cNvSpPr>
          <p:nvPr/>
        </p:nvSpPr>
        <p:spPr>
          <a:xfrm>
            <a:off x="4377350" y="1417320"/>
            <a:ext cx="4499573" cy="19023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load order 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∴</a:t>
            </a:r>
            <a:r>
              <a:rPr lang="en-US" dirty="0"/>
              <a:t> load address) of libraries may be different for different processes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CD9FF88-FE0F-C2C6-1346-2FCE8EA4CC8E}"/>
              </a:ext>
            </a:extLst>
          </p:cNvPr>
          <p:cNvSpPr txBox="1">
            <a:spLocks/>
          </p:cNvSpPr>
          <p:nvPr/>
        </p:nvSpPr>
        <p:spPr>
          <a:xfrm>
            <a:off x="3986354" y="3213211"/>
            <a:ext cx="4943192" cy="1299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address relocation is not possible if we want to share code across processes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C1E21AC-3063-91E1-8263-B24A995FE596}"/>
              </a:ext>
            </a:extLst>
          </p:cNvPr>
          <p:cNvSpPr txBox="1">
            <a:spLocks/>
          </p:cNvSpPr>
          <p:nvPr/>
        </p:nvSpPr>
        <p:spPr>
          <a:xfrm>
            <a:off x="3980487" y="4465208"/>
            <a:ext cx="4756107" cy="12992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−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how to allow loading at different addresses w/o requiring code relocation?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2EE47CF-A252-E22A-DF20-D7F71A6FFB1A}"/>
              </a:ext>
            </a:extLst>
          </p:cNvPr>
          <p:cNvSpPr/>
          <p:nvPr/>
        </p:nvSpPr>
        <p:spPr>
          <a:xfrm>
            <a:off x="1959136" y="2201786"/>
            <a:ext cx="432392" cy="3279162"/>
          </a:xfrm>
          <a:prstGeom prst="leftBrace">
            <a:avLst>
              <a:gd name="adj1" fmla="val 53604"/>
              <a:gd name="adj2" fmla="val 50000"/>
            </a:avLst>
          </a:prstGeom>
          <a:ln w="666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8B652A-3252-9269-5A7B-38AFA996A0E4}"/>
              </a:ext>
            </a:extLst>
          </p:cNvPr>
          <p:cNvSpPr/>
          <p:nvPr/>
        </p:nvSpPr>
        <p:spPr>
          <a:xfrm>
            <a:off x="3980487" y="5801605"/>
            <a:ext cx="4814955" cy="517586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/>
              <a:t>Solution: Position-Independent Code</a:t>
            </a:r>
          </a:p>
        </p:txBody>
      </p:sp>
    </p:spTree>
    <p:extLst>
      <p:ext uri="{BB962C8B-B14F-4D97-AF65-F5344CB8AC3E}">
        <p14:creationId xmlns:p14="http://schemas.microsoft.com/office/powerpoint/2010/main" val="104193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Position-independent Code</a:t>
            </a:r>
            <a:endParaRPr lang="en-US" sz="4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5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474C3A-7DAF-4503-B98D-FE42FFB31AA1}" type="slidenum">
              <a:rPr lang="en-US" altLang="en-US" sz="1000">
                <a:latin typeface="Arial" panose="020B0604020202020204" pitchFamily="34" charset="0"/>
              </a:rPr>
              <a:pPr eaLnBrk="1" hangingPunct="1"/>
              <a:t>44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Position-Independent Code (PIC)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Basic idea: </a:t>
            </a:r>
          </a:p>
          <a:p>
            <a:pPr lvl="1"/>
            <a:r>
              <a:rPr lang="en-US" altLang="en-US" dirty="0"/>
              <a:t>separate code from data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generate code that doesn’t depend on where it is loaded.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PC-relative addressing can give position-independent code references.</a:t>
            </a:r>
          </a:p>
          <a:p>
            <a:pPr lvl="1"/>
            <a:r>
              <a:rPr lang="en-US" altLang="en-US" i="1" dirty="0"/>
              <a:t>in some situations (e.g., data references</a:t>
            </a:r>
            <a:r>
              <a:rPr lang="en-US" altLang="en-US" dirty="0"/>
              <a:t>;</a:t>
            </a:r>
            <a:r>
              <a:rPr lang="en-US" altLang="en-US" i="1" dirty="0"/>
              <a:t> </a:t>
            </a:r>
            <a:r>
              <a:rPr lang="en-US" altLang="en-US" b="1" dirty="0"/>
              <a:t>call</a:t>
            </a:r>
            <a:r>
              <a:rPr lang="en-US" altLang="en-US" dirty="0"/>
              <a:t> </a:t>
            </a:r>
            <a:r>
              <a:rPr lang="en-US" altLang="en-US" i="1" dirty="0"/>
              <a:t>instruction in Intel x86) we may still need absolute addressing</a:t>
            </a:r>
          </a:p>
        </p:txBody>
      </p:sp>
    </p:spTree>
    <p:extLst>
      <p:ext uri="{BB962C8B-B14F-4D97-AF65-F5344CB8AC3E}">
        <p14:creationId xmlns:p14="http://schemas.microsoft.com/office/powerpoint/2010/main" val="3246836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DA665E-22F9-492D-A4A1-30FEF18F7A56}" type="slidenum">
              <a:rPr lang="en-US" altLang="en-US" sz="1000">
                <a:latin typeface="Arial" panose="020B0604020202020204" pitchFamily="34" charset="0"/>
              </a:rPr>
              <a:pPr eaLnBrk="1" hangingPunct="1"/>
              <a:t>45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Position-Independent Code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ELF executable file characteristics:</a:t>
            </a:r>
          </a:p>
          <a:p>
            <a:pPr marL="457200" lvl="1" eaLnBrk="1" hangingPunct="1"/>
            <a:r>
              <a:rPr lang="en-US" altLang="en-US" dirty="0"/>
              <a:t>data pages follow code pages</a:t>
            </a:r>
          </a:p>
          <a:p>
            <a:pPr marL="457200" lvl="1" eaLnBrk="1" hangingPunct="1">
              <a:spcAft>
                <a:spcPts val="600"/>
              </a:spcAft>
            </a:pPr>
            <a:r>
              <a:rPr lang="en-US" altLang="en-US" dirty="0"/>
              <a:t>the offset from the code to the data does not depend on where the program is loaded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The linker creates a </a:t>
            </a:r>
            <a:r>
              <a:rPr lang="en-US" altLang="en-US" i="1" dirty="0"/>
              <a:t>global offset table</a:t>
            </a:r>
            <a:r>
              <a:rPr lang="en-US" altLang="en-US" dirty="0"/>
              <a:t> (GOT) that contains offsets to all global data used</a:t>
            </a:r>
          </a:p>
          <a:p>
            <a:pPr eaLnBrk="1" hangingPunct="1"/>
            <a:r>
              <a:rPr lang="en-US" altLang="en-US" dirty="0"/>
              <a:t>If an instruction can load its own address into a register, it can then use a fixed offset to access the GOT, and thence the data.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1A38F8-A814-449C-BD29-161E2EC09527}" type="slidenum">
              <a:rPr lang="en-US" altLang="en-US" sz="1000">
                <a:latin typeface="Arial" panose="020B0604020202020204" pitchFamily="34" charset="0"/>
              </a:rPr>
              <a:pPr eaLnBrk="1" hangingPunct="1"/>
              <a:t>46</a:t>
            </a:fld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Position-Independent Code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906224"/>
          </a:xfrm>
        </p:spPr>
        <p:txBody>
          <a:bodyPr>
            <a:normAutofit fontScale="92500" lnSpcReduction="20000"/>
          </a:bodyPr>
          <a:lstStyle/>
          <a:p>
            <a:pPr marL="571500" indent="-571500" eaLnBrk="1" hangingPunct="1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dirty="0"/>
              <a:t>Code to compute the address of instruction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/>
              <a:t> (x86):</a:t>
            </a:r>
          </a:p>
          <a:p>
            <a:pPr marL="1131888" lvl="2" indent="-4381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/* push address of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 on the stack */</a:t>
            </a:r>
          </a:p>
          <a:p>
            <a:pPr marL="1131888" lvl="2" indent="-4381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pop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/* pop address of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 into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 */</a:t>
            </a:r>
          </a:p>
          <a:p>
            <a:pPr marL="1131888" lvl="2" indent="-4381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 marL="571500" indent="-571500" eaLnBrk="1" hangingPunct="1">
              <a:lnSpc>
                <a:spcPct val="90000"/>
              </a:lnSpc>
              <a:spcAft>
                <a:spcPts val="1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Accessing a global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Courier New" panose="02070309020205020404" pitchFamily="49" charset="0"/>
              </a:rPr>
              <a:t> from an instruction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Courier New" panose="02070309020205020404" pitchFamily="49" charset="0"/>
              </a:rPr>
              <a:t> in PIC:</a:t>
            </a:r>
          </a:p>
          <a:p>
            <a:pPr marL="839788" lvl="1" indent="-495300" eaLnBrk="1" hangingPunct="1">
              <a:lnSpc>
                <a:spcPct val="90000"/>
              </a:lnSpc>
              <a:spcAft>
                <a:spcPts val="700"/>
              </a:spcAft>
              <a:buFont typeface="Wingdings" panose="05000000000000000000" pitchFamily="2" charset="2"/>
              <a:buAutoNum type="arabicPeriod"/>
            </a:pPr>
            <a:r>
              <a:rPr lang="en-US" altLang="en-US" dirty="0">
                <a:cs typeface="Times New Roman" panose="02020603050405020304" pitchFamily="18" charset="0"/>
              </a:rPr>
              <a:t>GOT has an entry </a:t>
            </a:r>
            <a:r>
              <a:rPr lang="en-US" altLang="en-US" dirty="0">
                <a:cs typeface="Courier New" panose="02070309020205020404" pitchFamily="49" charset="0"/>
              </a:rPr>
              <a:t>for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Courier New" panose="02070309020205020404" pitchFamily="49" charset="0"/>
              </a:rPr>
              <a:t> at position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i="1" dirty="0">
              <a:solidFill>
                <a:srgbClr val="0000FF"/>
              </a:solidFill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marL="801688" lvl="2" indent="0">
              <a:spcAft>
                <a:spcPts val="700"/>
              </a:spcAft>
              <a:buNone/>
            </a:pPr>
            <a:r>
              <a:rPr lang="en-US" altLang="en-US" sz="2100" dirty="0">
                <a:cs typeface="Courier New" panose="02070309020205020404" pitchFamily="49" charset="0"/>
              </a:rPr>
              <a:t> </a:t>
            </a:r>
            <a:r>
              <a:rPr lang="en-US" altLang="en-US" sz="2200" dirty="0">
                <a:cs typeface="Courier New" panose="02070309020205020404" pitchFamily="49" charset="0"/>
              </a:rPr>
              <a:t>(dynamic linker fills in the address of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cs typeface="Courier New" panose="02070309020205020404" pitchFamily="49" charset="0"/>
              </a:rPr>
              <a:t> into this entry at load time)</a:t>
            </a:r>
          </a:p>
          <a:p>
            <a:pPr marL="839788" lvl="1" indent="-495300" eaLnBrk="1" hangingPunct="1">
              <a:lnSpc>
                <a:spcPct val="90000"/>
              </a:lnSpc>
              <a:spcAft>
                <a:spcPts val="700"/>
              </a:spcAft>
              <a:buFont typeface="Wingdings" panose="05000000000000000000" pitchFamily="2" charset="2"/>
              <a:buAutoNum type="arabicPeriod"/>
            </a:pPr>
            <a:r>
              <a:rPr lang="en-US" altLang="en-US" dirty="0">
                <a:cs typeface="Courier New" panose="02070309020205020404" pitchFamily="49" charset="0"/>
              </a:rPr>
              <a:t>Compute </a:t>
            </a:r>
            <a:r>
              <a:rPr lang="en-US" altLang="en-US" i="1" dirty="0" err="1">
                <a:cs typeface="Courier New" panose="02070309020205020404" pitchFamily="49" charset="0"/>
              </a:rPr>
              <a:t>addr</a:t>
            </a:r>
            <a:r>
              <a:rPr lang="en-US" altLang="en-US" dirty="0"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Courier New" panose="02070309020205020404" pitchFamily="49" charset="0"/>
              </a:rPr>
              <a:t>) into some register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 dirty="0">
                <a:cs typeface="Courier New" panose="02070309020205020404" pitchFamily="49" charset="0"/>
              </a:rPr>
              <a:t>1</a:t>
            </a:r>
            <a:r>
              <a:rPr lang="en-US" altLang="en-US" dirty="0">
                <a:cs typeface="Courier New" panose="02070309020205020404" pitchFamily="49" charset="0"/>
              </a:rPr>
              <a:t> (above)</a:t>
            </a:r>
          </a:p>
          <a:p>
            <a:pPr marL="839788" lvl="1" indent="-495300" eaLnBrk="1" hangingPunct="1">
              <a:lnSpc>
                <a:spcPct val="90000"/>
              </a:lnSpc>
              <a:spcAft>
                <a:spcPts val="700"/>
              </a:spcAft>
              <a:buFont typeface="Wingdings" panose="05000000000000000000" pitchFamily="2" charset="2"/>
              <a:buAutoNum type="arabicPeriod"/>
            </a:pP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 dirty="0">
                <a:cs typeface="Courier New" panose="02070309020205020404" pitchFamily="49" charset="0"/>
              </a:rPr>
              <a:t>1</a:t>
            </a:r>
            <a:r>
              <a:rPr lang="en-US" altLang="en-US" dirty="0">
                <a:cs typeface="Courier New" panose="02070309020205020404" pitchFamily="49" charset="0"/>
              </a:rPr>
              <a:t> +=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801688" lvl="2" indent="0">
              <a:spcAft>
                <a:spcPts val="700"/>
              </a:spcAft>
              <a:buNone/>
            </a:pPr>
            <a:r>
              <a:rPr lang="en-US" altLang="en-US" sz="1700" dirty="0">
                <a:cs typeface="Courier New" panose="02070309020205020404" pitchFamily="49" charset="0"/>
              </a:rPr>
              <a:t>  </a:t>
            </a:r>
            <a:r>
              <a:rPr lang="en-US" altLang="en-US" sz="2200" dirty="0">
                <a:cs typeface="Courier New" panose="02070309020205020404" pitchFamily="49" charset="0"/>
              </a:rPr>
              <a:t>(</a:t>
            </a:r>
            <a:r>
              <a:rPr lang="en-US" altLang="en-US" sz="2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200" dirty="0">
                <a:cs typeface="Courier New" panose="02070309020205020404" pitchFamily="49" charset="0"/>
              </a:rPr>
              <a:t> ≡ offset from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cs typeface="Courier New" panose="02070309020205020404" pitchFamily="49" charset="0"/>
              </a:rPr>
              <a:t> to x's GOT entry, fixed for a given program)</a:t>
            </a:r>
          </a:p>
          <a:p>
            <a:pPr marL="839788" lvl="1" indent="-495300" eaLnBrk="1" hangingPunct="1">
              <a:lnSpc>
                <a:spcPct val="90000"/>
              </a:lnSpc>
              <a:spcAft>
                <a:spcPts val="700"/>
              </a:spcAft>
              <a:buFont typeface="Wingdings" panose="05000000000000000000" pitchFamily="2" charset="2"/>
              <a:buAutoNum type="arabicPeriod"/>
            </a:pP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 dirty="0">
                <a:cs typeface="Courier New" panose="02070309020205020404" pitchFamily="49" charset="0"/>
              </a:rPr>
              <a:t>2</a:t>
            </a:r>
            <a:r>
              <a:rPr lang="en-US" altLang="en-US" dirty="0">
                <a:cs typeface="Courier New" panose="02070309020205020404" pitchFamily="49" charset="0"/>
              </a:rPr>
              <a:t> = </a:t>
            </a:r>
            <a:r>
              <a:rPr lang="en-US" altLang="en-US" dirty="0">
                <a:cs typeface="Times New Roman" panose="02020603050405020304" pitchFamily="18" charset="0"/>
              </a:rPr>
              <a:t>contents </a:t>
            </a:r>
            <a:r>
              <a:rPr lang="en-US" altLang="en-US" dirty="0">
                <a:cs typeface="Courier New" panose="02070309020205020404" pitchFamily="49" charset="0"/>
              </a:rPr>
              <a:t>of location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 dirty="0">
                <a:cs typeface="Courier New" panose="02070309020205020404" pitchFamily="49" charset="0"/>
              </a:rPr>
              <a:t>1</a:t>
            </a:r>
            <a:r>
              <a:rPr lang="en-US" altLang="en-US" dirty="0">
                <a:cs typeface="Courier New" panose="02070309020205020404" pitchFamily="49" charset="0"/>
              </a:rPr>
              <a:t>)   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/*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aseline="-250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2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2400" i="1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addr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(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 */</a:t>
            </a:r>
          </a:p>
          <a:p>
            <a:pPr marL="839788" lvl="1" indent="-495300" eaLnBrk="1" hangingPunct="1">
              <a:lnSpc>
                <a:spcPct val="90000"/>
              </a:lnSpc>
              <a:spcAft>
                <a:spcPts val="700"/>
              </a:spcAft>
              <a:buFont typeface="Wingdings" panose="05000000000000000000" pitchFamily="2" charset="2"/>
              <a:buAutoNum type="arabicPeriod"/>
            </a:pPr>
            <a:r>
              <a:rPr lang="en-US" altLang="en-US" dirty="0">
                <a:cs typeface="Courier New" panose="02070309020205020404" pitchFamily="49" charset="0"/>
              </a:rPr>
              <a:t>access memory location pointed at by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baseline="-25000" dirty="0">
                <a:cs typeface="Courier New" panose="02070309020205020404" pitchFamily="49" charset="0"/>
              </a:rPr>
              <a:t>2</a:t>
            </a:r>
            <a:endParaRPr lang="en-US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E4D9E3-077E-4683-B8BB-E2AB5FEF1A82}" type="slidenum">
              <a:rPr lang="en-US" altLang="en-US" sz="1000">
                <a:latin typeface="Arial" panose="020B0604020202020204" pitchFamily="34" charset="0"/>
              </a:rPr>
              <a:pPr eaLnBrk="1" hangingPunct="1"/>
              <a:t>47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7543800" cy="9601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PIC: Global data reference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BF8A5-F7C8-0DB4-36FC-0435BADE86FF}"/>
              </a:ext>
            </a:extLst>
          </p:cNvPr>
          <p:cNvSpPr/>
          <p:nvPr/>
        </p:nvSpPr>
        <p:spPr>
          <a:xfrm>
            <a:off x="1375127" y="1666390"/>
            <a:ext cx="1645920" cy="40252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DBF482-F6CC-2307-C037-B1CC389BCFF7}"/>
              </a:ext>
            </a:extLst>
          </p:cNvPr>
          <p:cNvSpPr/>
          <p:nvPr/>
        </p:nvSpPr>
        <p:spPr>
          <a:xfrm>
            <a:off x="1374827" y="1927673"/>
            <a:ext cx="1645001" cy="8623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94E556-7F37-9826-5529-7F841C83CDE3}"/>
              </a:ext>
            </a:extLst>
          </p:cNvPr>
          <p:cNvSpPr/>
          <p:nvPr/>
        </p:nvSpPr>
        <p:spPr>
          <a:xfrm>
            <a:off x="1374826" y="3386185"/>
            <a:ext cx="1645001" cy="781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CC8423-827F-0B29-EDF2-11479E1D1E33}"/>
              </a:ext>
            </a:extLst>
          </p:cNvPr>
          <p:cNvSpPr/>
          <p:nvPr/>
        </p:nvSpPr>
        <p:spPr>
          <a:xfrm>
            <a:off x="1374826" y="4636007"/>
            <a:ext cx="1645001" cy="8623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7FBE38-CDAE-DC4B-81D3-AAFF390ECBF9}"/>
              </a:ext>
            </a:extLst>
          </p:cNvPr>
          <p:cNvSpPr/>
          <p:nvPr/>
        </p:nvSpPr>
        <p:spPr>
          <a:xfrm>
            <a:off x="1374825" y="4980921"/>
            <a:ext cx="1645001" cy="202179"/>
          </a:xfrm>
          <a:prstGeom prst="rect">
            <a:avLst/>
          </a:prstGeom>
          <a:pattFill prst="wd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x's location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1C983B-9A04-DFF1-5468-51E44F4B8EA8}"/>
              </a:ext>
            </a:extLst>
          </p:cNvPr>
          <p:cNvSpPr/>
          <p:nvPr/>
        </p:nvSpPr>
        <p:spPr>
          <a:xfrm>
            <a:off x="1374826" y="3877058"/>
            <a:ext cx="1645001" cy="202179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x's GOT entry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AED7A7-5C17-CB93-8578-7A94D0162C42}"/>
              </a:ext>
            </a:extLst>
          </p:cNvPr>
          <p:cNvSpPr/>
          <p:nvPr/>
        </p:nvSpPr>
        <p:spPr>
          <a:xfrm>
            <a:off x="2952477" y="4011632"/>
            <a:ext cx="238939" cy="1069975"/>
          </a:xfrm>
          <a:custGeom>
            <a:avLst/>
            <a:gdLst>
              <a:gd name="connsiteX0" fmla="*/ 0 w 174609"/>
              <a:gd name="connsiteY0" fmla="*/ 0 h 1277403"/>
              <a:gd name="connsiteX1" fmla="*/ 174609 w 174609"/>
              <a:gd name="connsiteY1" fmla="*/ 781146 h 1277403"/>
              <a:gd name="connsiteX2" fmla="*/ 0 w 174609"/>
              <a:gd name="connsiteY2" fmla="*/ 1277403 h 1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09" h="1277403">
                <a:moveTo>
                  <a:pt x="0" y="0"/>
                </a:moveTo>
                <a:cubicBezTo>
                  <a:pt x="87304" y="284123"/>
                  <a:pt x="174609" y="568246"/>
                  <a:pt x="174609" y="781146"/>
                </a:cubicBezTo>
                <a:cubicBezTo>
                  <a:pt x="174609" y="994046"/>
                  <a:pt x="87304" y="1135724"/>
                  <a:pt x="0" y="1277403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50DC66B-A2CD-1018-736D-3E0FB9400B44}"/>
              </a:ext>
            </a:extLst>
          </p:cNvPr>
          <p:cNvSpPr/>
          <p:nvPr/>
        </p:nvSpPr>
        <p:spPr>
          <a:xfrm>
            <a:off x="3086805" y="2213619"/>
            <a:ext cx="155448" cy="1160299"/>
          </a:xfrm>
          <a:prstGeom prst="rightBrace">
            <a:avLst>
              <a:gd name="adj1" fmla="val 67452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2C7C59-1B88-8C12-BF73-11803C47E653}"/>
              </a:ext>
            </a:extLst>
          </p:cNvPr>
          <p:cNvCxnSpPr/>
          <p:nvPr/>
        </p:nvCxnSpPr>
        <p:spPr>
          <a:xfrm>
            <a:off x="3063941" y="2201605"/>
            <a:ext cx="2665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12EAF0-2F52-B2F3-31E0-DAB9C8F29EB2}"/>
              </a:ext>
            </a:extLst>
          </p:cNvPr>
          <p:cNvCxnSpPr/>
          <p:nvPr/>
        </p:nvCxnSpPr>
        <p:spPr>
          <a:xfrm>
            <a:off x="3055004" y="3386185"/>
            <a:ext cx="2665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834145-40EF-99CF-DB65-A829B7254356}"/>
              </a:ext>
            </a:extLst>
          </p:cNvPr>
          <p:cNvCxnSpPr/>
          <p:nvPr/>
        </p:nvCxnSpPr>
        <p:spPr>
          <a:xfrm>
            <a:off x="3071946" y="3961424"/>
            <a:ext cx="2665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A4EBC88-5D52-5F22-4F69-D72DB7391FA1}"/>
              </a:ext>
            </a:extLst>
          </p:cNvPr>
          <p:cNvSpPr/>
          <p:nvPr/>
        </p:nvSpPr>
        <p:spPr>
          <a:xfrm>
            <a:off x="3083151" y="3402916"/>
            <a:ext cx="155448" cy="546240"/>
          </a:xfrm>
          <a:prstGeom prst="rightBrace">
            <a:avLst>
              <a:gd name="adj1" fmla="val 26069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B7B79-6AF1-CBB5-9B67-282F50D6F321}"/>
              </a:ext>
            </a:extLst>
          </p:cNvPr>
          <p:cNvSpPr txBox="1"/>
          <p:nvPr/>
        </p:nvSpPr>
        <p:spPr>
          <a:xfrm>
            <a:off x="3517474" y="2366721"/>
            <a:ext cx="29693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GOT from code segment location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sz="1400" dirty="0"/>
              <a:t>(determined during "ordinary" linking)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4116A6-90BC-9A56-4488-CE5F3536EDD8}"/>
              </a:ext>
            </a:extLst>
          </p:cNvPr>
          <p:cNvSpPr txBox="1"/>
          <p:nvPr/>
        </p:nvSpPr>
        <p:spPr>
          <a:xfrm>
            <a:off x="3237100" y="25961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C1296D-6386-04B3-99A3-208D7566FF12}"/>
              </a:ext>
            </a:extLst>
          </p:cNvPr>
          <p:cNvSpPr txBox="1"/>
          <p:nvPr/>
        </p:nvSpPr>
        <p:spPr>
          <a:xfrm>
            <a:off x="3237520" y="34593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504" name="TextBox 21503">
            <a:extLst>
              <a:ext uri="{FF2B5EF4-FFF2-40B4-BE49-F238E27FC236}">
                <a16:creationId xmlns:a16="http://schemas.microsoft.com/office/drawing/2014/main" id="{AC297B56-D802-7485-6C03-CE98C66C8E6D}"/>
              </a:ext>
            </a:extLst>
          </p:cNvPr>
          <p:cNvSpPr txBox="1"/>
          <p:nvPr/>
        </p:nvSpPr>
        <p:spPr>
          <a:xfrm>
            <a:off x="3503266" y="3381199"/>
            <a:ext cx="3036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x's entry within GOT</a:t>
            </a:r>
          </a:p>
          <a:p>
            <a:r>
              <a:rPr lang="en-US" sz="1400" dirty="0"/>
              <a:t>(determined during "ordinary" linking)</a:t>
            </a:r>
          </a:p>
        </p:txBody>
      </p:sp>
      <p:sp>
        <p:nvSpPr>
          <p:cNvPr id="21505" name="TextBox 21504">
            <a:extLst>
              <a:ext uri="{FF2B5EF4-FFF2-40B4-BE49-F238E27FC236}">
                <a16:creationId xmlns:a16="http://schemas.microsoft.com/office/drawing/2014/main" id="{EF32488A-22F6-9B59-2D88-C9757A31781F}"/>
              </a:ext>
            </a:extLst>
          </p:cNvPr>
          <p:cNvSpPr txBox="1"/>
          <p:nvPr/>
        </p:nvSpPr>
        <p:spPr>
          <a:xfrm>
            <a:off x="3517474" y="4110238"/>
            <a:ext cx="315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x's address in executing process</a:t>
            </a:r>
          </a:p>
          <a:p>
            <a:r>
              <a:rPr lang="en-US" sz="1400" dirty="0"/>
              <a:t>(filled in by the dynamic linker)</a:t>
            </a:r>
          </a:p>
        </p:txBody>
      </p:sp>
      <p:cxnSp>
        <p:nvCxnSpPr>
          <p:cNvPr id="21506" name="Straight Connector 21505">
            <a:extLst>
              <a:ext uri="{FF2B5EF4-FFF2-40B4-BE49-F238E27FC236}">
                <a16:creationId xmlns:a16="http://schemas.microsoft.com/office/drawing/2014/main" id="{9060876E-3564-48B3-1233-A76B6612EAA1}"/>
              </a:ext>
            </a:extLst>
          </p:cNvPr>
          <p:cNvCxnSpPr>
            <a:cxnSpLocks/>
          </p:cNvCxnSpPr>
          <p:nvPr/>
        </p:nvCxnSpPr>
        <p:spPr>
          <a:xfrm>
            <a:off x="2952477" y="3983977"/>
            <a:ext cx="579552" cy="3076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21511">
            <a:extLst>
              <a:ext uri="{FF2B5EF4-FFF2-40B4-BE49-F238E27FC236}">
                <a16:creationId xmlns:a16="http://schemas.microsoft.com/office/drawing/2014/main" id="{CF5A15CA-8E91-E755-3849-B2D27724A724}"/>
              </a:ext>
            </a:extLst>
          </p:cNvPr>
          <p:cNvSpPr txBox="1"/>
          <p:nvPr/>
        </p:nvSpPr>
        <p:spPr>
          <a:xfrm>
            <a:off x="331679" y="2013477"/>
            <a:ext cx="100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Segment</a:t>
            </a:r>
          </a:p>
        </p:txBody>
      </p:sp>
      <p:sp>
        <p:nvSpPr>
          <p:cNvPr id="21513" name="TextBox 21512">
            <a:extLst>
              <a:ext uri="{FF2B5EF4-FFF2-40B4-BE49-F238E27FC236}">
                <a16:creationId xmlns:a16="http://schemas.microsoft.com/office/drawing/2014/main" id="{5CFAFE11-60E1-AEE7-FBA7-50F13522E6CC}"/>
              </a:ext>
            </a:extLst>
          </p:cNvPr>
          <p:cNvSpPr txBox="1"/>
          <p:nvPr/>
        </p:nvSpPr>
        <p:spPr>
          <a:xfrm>
            <a:off x="402880" y="3315093"/>
            <a:ext cx="1004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Offset Table</a:t>
            </a:r>
          </a:p>
        </p:txBody>
      </p:sp>
      <p:sp>
        <p:nvSpPr>
          <p:cNvPr id="21514" name="TextBox 21513">
            <a:extLst>
              <a:ext uri="{FF2B5EF4-FFF2-40B4-BE49-F238E27FC236}">
                <a16:creationId xmlns:a16="http://schemas.microsoft.com/office/drawing/2014/main" id="{D7786F84-A976-E4BB-6544-AFD221C266CD}"/>
              </a:ext>
            </a:extLst>
          </p:cNvPr>
          <p:cNvSpPr txBox="1"/>
          <p:nvPr/>
        </p:nvSpPr>
        <p:spPr>
          <a:xfrm>
            <a:off x="328456" y="4799530"/>
            <a:ext cx="100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Segment</a:t>
            </a:r>
          </a:p>
        </p:txBody>
      </p:sp>
      <p:sp>
        <p:nvSpPr>
          <p:cNvPr id="21515" name="Rectangle 21514">
            <a:extLst>
              <a:ext uri="{FF2B5EF4-FFF2-40B4-BE49-F238E27FC236}">
                <a16:creationId xmlns:a16="http://schemas.microsoft.com/office/drawing/2014/main" id="{8A993D31-2E44-A29B-4E51-54E4331CDA10}"/>
              </a:ext>
            </a:extLst>
          </p:cNvPr>
          <p:cNvSpPr/>
          <p:nvPr/>
        </p:nvSpPr>
        <p:spPr>
          <a:xfrm>
            <a:off x="1374826" y="2119036"/>
            <a:ext cx="1645001" cy="202179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/>
              <a:t>: reference to x</a:t>
            </a:r>
          </a:p>
        </p:txBody>
      </p:sp>
      <p:sp>
        <p:nvSpPr>
          <p:cNvPr id="21520" name="Rectangle: Rounded Corners 21519">
            <a:extLst>
              <a:ext uri="{FF2B5EF4-FFF2-40B4-BE49-F238E27FC236}">
                <a16:creationId xmlns:a16="http://schemas.microsoft.com/office/drawing/2014/main" id="{7EF7C677-1B0B-B75F-6FF0-4E7634D16598}"/>
              </a:ext>
            </a:extLst>
          </p:cNvPr>
          <p:cNvSpPr/>
          <p:nvPr/>
        </p:nvSpPr>
        <p:spPr>
          <a:xfrm>
            <a:off x="6539432" y="1547436"/>
            <a:ext cx="2382759" cy="1712515"/>
          </a:xfrm>
          <a:prstGeom prst="roundRec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tlCol="0" anchor="ctr"/>
          <a:lstStyle/>
          <a:p>
            <a:r>
              <a:rPr lang="en-US" dirty="0"/>
              <a:t>     call L</a:t>
            </a:r>
          </a:p>
          <a:p>
            <a:r>
              <a:rPr lang="en-US" dirty="0"/>
              <a:t>L : pop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/>
              <a:t>1</a:t>
            </a:r>
            <a:r>
              <a:rPr lang="en-US" dirty="0"/>
              <a:t> 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sz="1400" i="1" dirty="0" err="1">
                <a:solidFill>
                  <a:schemeClr val="accent2">
                    <a:lumMod val="75000"/>
                  </a:schemeClr>
                </a:solidFill>
              </a:rPr>
              <a:t>addr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/>
              <a:t>1</a:t>
            </a:r>
            <a:r>
              <a:rPr lang="en-US" dirty="0"/>
              <a:t> +=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//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addr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(GOT)</a:t>
            </a:r>
          </a:p>
          <a:p>
            <a:r>
              <a:rPr lang="en-US" dirty="0"/>
              <a:t>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/>
              <a:t>2</a:t>
            </a:r>
            <a:r>
              <a:rPr lang="en-US" dirty="0"/>
              <a:t> = mov 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     ... </a:t>
            </a:r>
            <a:r>
              <a:rPr lang="en-US" i="1" dirty="0"/>
              <a:t>access</a:t>
            </a:r>
            <a:r>
              <a:rPr lang="en-US" dirty="0"/>
              <a:t>  0(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/>
              <a:t>2</a:t>
            </a:r>
            <a:r>
              <a:rPr lang="en-US" dirty="0"/>
              <a:t>) ...</a:t>
            </a:r>
          </a:p>
        </p:txBody>
      </p:sp>
      <p:cxnSp>
        <p:nvCxnSpPr>
          <p:cNvPr id="21522" name="Straight Connector 21521">
            <a:extLst>
              <a:ext uri="{FF2B5EF4-FFF2-40B4-BE49-F238E27FC236}">
                <a16:creationId xmlns:a16="http://schemas.microsoft.com/office/drawing/2014/main" id="{99DB1F69-6F13-4945-83C9-D5CA65E9F721}"/>
              </a:ext>
            </a:extLst>
          </p:cNvPr>
          <p:cNvCxnSpPr>
            <a:cxnSpLocks/>
            <a:endCxn id="21520" idx="1"/>
          </p:cNvCxnSpPr>
          <p:nvPr/>
        </p:nvCxnSpPr>
        <p:spPr>
          <a:xfrm>
            <a:off x="3237100" y="2182921"/>
            <a:ext cx="3302332" cy="2207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21524">
            <a:extLst>
              <a:ext uri="{FF2B5EF4-FFF2-40B4-BE49-F238E27FC236}">
                <a16:creationId xmlns:a16="http://schemas.microsoft.com/office/drawing/2014/main" id="{B86A6E14-0C54-6E31-BCB0-11F50B6B87EC}"/>
              </a:ext>
            </a:extLst>
          </p:cNvPr>
          <p:cNvSpPr txBox="1"/>
          <p:nvPr/>
        </p:nvSpPr>
        <p:spPr>
          <a:xfrm>
            <a:off x="6539432" y="1277476"/>
            <a:ext cx="132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cap="small" dirty="0">
                <a:solidFill>
                  <a:srgbClr val="FF0000"/>
                </a:solidFill>
              </a:rPr>
              <a:t>Code to access</a:t>
            </a:r>
            <a:r>
              <a:rPr lang="en-US" sz="1400" dirty="0">
                <a:solidFill>
                  <a:srgbClr val="FF0000"/>
                </a:solidFill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277317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  <p:bldP spid="29" grpId="0"/>
      <p:bldP spid="30" grpId="0"/>
      <p:bldP spid="31" grpId="0"/>
      <p:bldP spid="21504" grpId="0"/>
      <p:bldP spid="21505" grpId="0"/>
      <p:bldP spid="21520" grpId="0" animBg="1"/>
      <p:bldP spid="215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EAEF9D-E187-4B9A-82A1-B3F423909AF2}" type="slidenum">
              <a:rPr lang="en-US" altLang="en-US" sz="1000">
                <a:latin typeface="Arial" panose="020B0604020202020204" pitchFamily="34" charset="0"/>
              </a:rPr>
              <a:pPr eaLnBrk="1" hangingPunct="1"/>
              <a:t>48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Linking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Defers much of the linking process until the program starts running</a:t>
            </a:r>
          </a:p>
          <a:p>
            <a:pPr eaLnBrk="1" hangingPunct="1"/>
            <a:r>
              <a:rPr lang="en-US" altLang="en-US" dirty="0"/>
              <a:t>Easier to create and update shared libraries</a:t>
            </a:r>
          </a:p>
          <a:p>
            <a:pPr eaLnBrk="1" hangingPunct="1"/>
            <a:r>
              <a:rPr lang="en-US" altLang="en-US" dirty="0"/>
              <a:t>Incurs a runtime performance cost :</a:t>
            </a:r>
          </a:p>
          <a:p>
            <a:pPr lvl="1" eaLnBrk="1" hangingPunct="1"/>
            <a:r>
              <a:rPr lang="en-US" altLang="en-US" dirty="0"/>
              <a:t>Much of the linking process has to be redone each time a program runs</a:t>
            </a:r>
          </a:p>
          <a:p>
            <a:pPr lvl="1" eaLnBrk="1" hangingPunct="1"/>
            <a:r>
              <a:rPr lang="en-US" altLang="en-US" dirty="0"/>
              <a:t>Every dynamically linked symbol has to be looked up in the symbol table and resolved at runtime</a:t>
            </a:r>
          </a:p>
        </p:txBody>
      </p:sp>
    </p:spTree>
    <p:extLst>
      <p:ext uri="{BB962C8B-B14F-4D97-AF65-F5344CB8AC3E}">
        <p14:creationId xmlns:p14="http://schemas.microsoft.com/office/powerpoint/2010/main" val="2556706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6640F8-3187-446E-AC7D-8D87E0EBE5DE}" type="slidenum">
              <a:rPr lang="en-US" altLang="en-US" sz="1000">
                <a:latin typeface="Arial" panose="020B0604020202020204" pitchFamily="34" charset="0"/>
              </a:rPr>
              <a:pPr eaLnBrk="1" hangingPunct="1"/>
              <a:t>49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Linking: Basic Mechanism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16818"/>
            <a:ext cx="8030990" cy="4760145"/>
          </a:xfrm>
        </p:spPr>
        <p:txBody>
          <a:bodyPr>
            <a:normAutofit/>
          </a:bodyPr>
          <a:lstStyle/>
          <a:p>
            <a:pPr eaLnBrk="1" hangingPunct="1">
              <a:spcAft>
                <a:spcPts val="1000"/>
              </a:spcAft>
            </a:pPr>
            <a:r>
              <a:rPr lang="en-US" altLang="en-US" dirty="0"/>
              <a:t>A reference to a dynamically linked procedure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/>
              <a:t> is mapped to code that invokes a </a:t>
            </a:r>
            <a:r>
              <a:rPr lang="en-US" altLang="en-US" i="1" dirty="0"/>
              <a:t>handler</a:t>
            </a:r>
            <a:endParaRPr lang="en-US" altLang="en-US" dirty="0"/>
          </a:p>
          <a:p>
            <a:pPr eaLnBrk="1" hangingPunct="1"/>
            <a:r>
              <a:rPr lang="en-US" altLang="en-US" dirty="0"/>
              <a:t>When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/>
              <a:t> is called at runtime: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/>
              <a:t>'s code has not been loaded and linked already (due to some earlier reference):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the handler is executed; loads and links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/>
              <a:t>'s code</a:t>
            </a:r>
          </a:p>
          <a:p>
            <a:pPr lvl="1" eaLnBrk="1" hangingPunct="1"/>
            <a:r>
              <a:rPr lang="en-US" altLang="en-US" dirty="0"/>
              <a:t>otherwise, the code for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dirty="0"/>
              <a:t> is executed normally</a:t>
            </a:r>
          </a:p>
        </p:txBody>
      </p:sp>
    </p:spTree>
    <p:extLst>
      <p:ext uri="{BB962C8B-B14F-4D97-AF65-F5344CB8AC3E}">
        <p14:creationId xmlns:p14="http://schemas.microsoft.com/office/powerpoint/2010/main" val="249462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 anchorCtr="1">
            <a:normAutofit/>
          </a:bodyPr>
          <a:lstStyle/>
          <a:p>
            <a:pPr algn="ctr"/>
            <a:r>
              <a:rPr lang="en-US" sz="5400" i="1" dirty="0"/>
              <a:t>Object file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989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E87B13-C348-4EE6-BFE1-42DD185E650E}" type="slidenum">
              <a:rPr lang="en-US" altLang="en-US" sz="1000">
                <a:latin typeface="Arial" panose="020B0604020202020204" pitchFamily="34" charset="0"/>
              </a:rPr>
              <a:pPr eaLnBrk="1" hangingPunct="1"/>
              <a:t>50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Linking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416818"/>
            <a:ext cx="8103417" cy="476014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2800" dirty="0"/>
              <a:t>ELF shared libraries use PIC (position independent code), so text sections do not need relocation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Data references use a Global Offset Table (GOT):</a:t>
            </a:r>
          </a:p>
          <a:p>
            <a:pPr marL="457200" lvl="1" eaLnBrk="1" hangingPunct="1">
              <a:lnSpc>
                <a:spcPct val="90000"/>
              </a:lnSpc>
            </a:pPr>
            <a:r>
              <a:rPr lang="en-US" altLang="en-US" sz="2400" dirty="0"/>
              <a:t>each global symbol has a relocatable pointer to it in the GOT</a:t>
            </a:r>
          </a:p>
          <a:p>
            <a:pPr marL="457200"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2400" dirty="0"/>
              <a:t>the dynamic linker relocates these pointers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We still need to invoke the dynamic linker on the first reference to a dynamically linked procedure.</a:t>
            </a:r>
          </a:p>
          <a:p>
            <a:pPr marL="457200" lvl="1" eaLnBrk="1" hangingPunct="1">
              <a:lnSpc>
                <a:spcPct val="90000"/>
              </a:lnSpc>
            </a:pPr>
            <a:r>
              <a:rPr lang="en-US" altLang="en-US" sz="2400" dirty="0"/>
              <a:t>done using a </a:t>
            </a:r>
            <a:r>
              <a:rPr lang="en-US" altLang="en-US" sz="2400" i="1" dirty="0"/>
              <a:t>procedure linkage table</a:t>
            </a:r>
            <a:r>
              <a:rPr lang="en-US" altLang="en-US" sz="2400" dirty="0"/>
              <a:t> (PLT)</a:t>
            </a:r>
          </a:p>
          <a:p>
            <a:pPr marL="457200" lvl="1" eaLnBrk="1" hangingPunct="1">
              <a:lnSpc>
                <a:spcPct val="90000"/>
              </a:lnSpc>
            </a:pPr>
            <a:r>
              <a:rPr lang="en-US" altLang="en-US" sz="2400" dirty="0"/>
              <a:t>PLT adds a level of indirection for function calls (analogous to the GOT for data references)</a:t>
            </a:r>
          </a:p>
        </p:txBody>
      </p:sp>
    </p:spTree>
    <p:extLst>
      <p:ext uri="{BB962C8B-B14F-4D97-AF65-F5344CB8AC3E}">
        <p14:creationId xmlns:p14="http://schemas.microsoft.com/office/powerpoint/2010/main" val="1638007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37560F4-A222-EB05-E035-9F281545C7F1}"/>
              </a:ext>
            </a:extLst>
          </p:cNvPr>
          <p:cNvSpPr/>
          <p:nvPr/>
        </p:nvSpPr>
        <p:spPr>
          <a:xfrm>
            <a:off x="1140451" y="2299965"/>
            <a:ext cx="588055" cy="253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FE50F-6B6E-116E-0D44-6ADD5B40216C}"/>
              </a:ext>
            </a:extLst>
          </p:cNvPr>
          <p:cNvSpPr/>
          <p:nvPr/>
        </p:nvSpPr>
        <p:spPr>
          <a:xfrm>
            <a:off x="6220955" y="2190593"/>
            <a:ext cx="401655" cy="2085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F1A8F1-1B9B-4F89-BC8C-5FF9330B0428}" type="slidenum">
              <a:rPr lang="en-US" altLang="en-US" sz="1000">
                <a:latin typeface="Arial" panose="020B0604020202020204" pitchFamily="34" charset="0"/>
              </a:rPr>
              <a:pPr eaLnBrk="1" hangingPunct="1"/>
              <a:t>51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630936" y="365760"/>
            <a:ext cx="7891272" cy="960120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Linking: Code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30936" y="1371600"/>
            <a:ext cx="4191000" cy="4835525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Initially, GOT entry points to PLT code that invokes the dynamic linker.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FF"/>
                </a:solidFill>
              </a:rPr>
              <a:t>offset</a:t>
            </a:r>
            <a:r>
              <a:rPr lang="en-US" altLang="en-US" sz="1800" dirty="0"/>
              <a:t> identifies both the symbol being resolved and the corresponding GOT entry.</a:t>
            </a:r>
          </a:p>
          <a:p>
            <a:pPr eaLnBrk="1" hangingPunct="1"/>
            <a:r>
              <a:rPr lang="en-US" altLang="en-US" sz="2000" dirty="0"/>
              <a:t>The dynamic linker looks up the symbol value and updates the GOT entry.</a:t>
            </a:r>
          </a:p>
          <a:p>
            <a:pPr eaLnBrk="1" hangingPunct="1"/>
            <a:r>
              <a:rPr lang="en-US" altLang="en-US" sz="2000" dirty="0"/>
              <a:t>Subsequent calls bypass dynamic linker, go directly to callee.</a:t>
            </a:r>
          </a:p>
          <a:p>
            <a:pPr eaLnBrk="1" hangingPunct="1"/>
            <a:r>
              <a:rPr lang="en-US" altLang="en-US" sz="2000" dirty="0"/>
              <a:t>This reduces program startup time.  Also, routines that are never called are not resolved.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sz="quarter" idx="2"/>
          </p:nvPr>
        </p:nvSpPr>
        <p:spPr>
          <a:xfrm>
            <a:off x="4792294" y="1219200"/>
            <a:ext cx="4123105" cy="2057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Before: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sz="quarter" idx="3"/>
          </p:nvPr>
        </p:nvSpPr>
        <p:spPr>
          <a:xfrm>
            <a:off x="4791456" y="3352800"/>
            <a:ext cx="4022002" cy="2778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After: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76900" y="1760538"/>
            <a:ext cx="1161288" cy="14478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sz="1200" dirty="0" err="1">
                <a:latin typeface="+mn-lt"/>
                <a:cs typeface="Arial" charset="0"/>
              </a:rPr>
              <a:t>jmp</a:t>
            </a:r>
            <a:r>
              <a:rPr lang="en-US" sz="1200" dirty="0">
                <a:latin typeface="+mn-lt"/>
                <a:cs typeface="Arial" charset="0"/>
              </a:rPr>
              <a:t>  *(GOT + </a:t>
            </a:r>
            <a:r>
              <a:rPr lang="en-US" sz="1200" i="1" dirty="0">
                <a:latin typeface="+mn-lt"/>
                <a:cs typeface="Arial" charset="0"/>
              </a:rPr>
              <a:t>m</a:t>
            </a:r>
            <a:r>
              <a:rPr lang="en-US" sz="1200" dirty="0">
                <a:latin typeface="+mn-lt"/>
                <a:cs typeface="Arial" charset="0"/>
              </a:rPr>
              <a:t>)</a:t>
            </a:r>
          </a:p>
          <a:p>
            <a:pPr algn="l">
              <a:defRPr/>
            </a:pPr>
            <a:r>
              <a:rPr lang="en-US" sz="1200" dirty="0">
                <a:latin typeface="+mn-lt"/>
                <a:cs typeface="Arial" charset="0"/>
              </a:rPr>
              <a:t>push  </a:t>
            </a:r>
            <a:r>
              <a:rPr lang="en-US" sz="1200" dirty="0">
                <a:solidFill>
                  <a:srgbClr val="0000FF"/>
                </a:solidFill>
                <a:latin typeface="+mn-lt"/>
                <a:cs typeface="Arial" charset="0"/>
              </a:rPr>
              <a:t>offset</a:t>
            </a:r>
          </a:p>
          <a:p>
            <a:pPr algn="l">
              <a:defRPr/>
            </a:pPr>
            <a:r>
              <a:rPr lang="en-US" sz="1200" dirty="0" err="1">
                <a:latin typeface="+mn-lt"/>
                <a:cs typeface="Arial" charset="0"/>
              </a:rPr>
              <a:t>jmp</a:t>
            </a:r>
            <a:r>
              <a:rPr lang="en-US" sz="1200" dirty="0">
                <a:latin typeface="+mn-lt"/>
                <a:cs typeface="Arial" charset="0"/>
              </a:rPr>
              <a:t>   </a:t>
            </a:r>
            <a:r>
              <a:rPr lang="en-US" sz="1200" dirty="0" err="1">
                <a:latin typeface="+mn-lt"/>
                <a:cs typeface="Arial" charset="0"/>
              </a:rPr>
              <a:t>dyn_linker</a:t>
            </a:r>
            <a:endParaRPr lang="en-US" sz="1200" dirty="0">
              <a:latin typeface="+mn-lt"/>
              <a:cs typeface="Arial" charset="0"/>
            </a:endParaRPr>
          </a:p>
          <a:p>
            <a:pPr algn="l">
              <a:defRPr/>
            </a:pPr>
            <a:endParaRPr lang="en-US" sz="1200" dirty="0">
              <a:latin typeface="+mn-lt"/>
              <a:cs typeface="Arial" charset="0"/>
            </a:endParaRPr>
          </a:p>
          <a:p>
            <a:pPr algn="l">
              <a:defRPr/>
            </a:pPr>
            <a:endParaRPr lang="en-US" sz="1200" dirty="0">
              <a:latin typeface="+mn-lt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5146" y="1757679"/>
            <a:ext cx="542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call p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379982" y="1742917"/>
            <a:ext cx="1161288" cy="14478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200" dirty="0">
              <a:latin typeface="+mn-lt"/>
              <a:cs typeface="Arial" charset="0"/>
            </a:endParaRPr>
          </a:p>
          <a:p>
            <a:pPr algn="l">
              <a:defRPr/>
            </a:pPr>
            <a:endParaRPr lang="en-US" sz="1200" dirty="0">
              <a:latin typeface="+mn-lt"/>
              <a:cs typeface="Arial" charset="0"/>
            </a:endParaRPr>
          </a:p>
        </p:txBody>
      </p:sp>
      <p:cxnSp>
        <p:nvCxnSpPr>
          <p:cNvPr id="30731" name="Curved Connector 15"/>
          <p:cNvCxnSpPr>
            <a:cxnSpLocks noChangeShapeType="1"/>
            <a:stCxn id="12" idx="3"/>
          </p:cNvCxnSpPr>
          <p:nvPr/>
        </p:nvCxnSpPr>
        <p:spPr bwMode="auto">
          <a:xfrm>
            <a:off x="5318071" y="1895792"/>
            <a:ext cx="447675" cy="24288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30734" name="Curved Connector 25"/>
          <p:cNvCxnSpPr>
            <a:cxnSpLocks noChangeShapeType="1"/>
          </p:cNvCxnSpPr>
          <p:nvPr/>
        </p:nvCxnSpPr>
        <p:spPr bwMode="auto">
          <a:xfrm rot="10800000">
            <a:off x="6685818" y="2309019"/>
            <a:ext cx="729676" cy="346716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35" name="Curved Connector 28"/>
          <p:cNvCxnSpPr>
            <a:cxnSpLocks noChangeShapeType="1"/>
          </p:cNvCxnSpPr>
          <p:nvPr/>
        </p:nvCxnSpPr>
        <p:spPr bwMode="auto">
          <a:xfrm>
            <a:off x="6910491" y="2133999"/>
            <a:ext cx="505003" cy="45997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30736" name="Right Brace 31"/>
          <p:cNvSpPr>
            <a:spLocks/>
          </p:cNvSpPr>
          <p:nvPr/>
        </p:nvSpPr>
        <p:spPr bwMode="auto">
          <a:xfrm>
            <a:off x="8614582" y="1760538"/>
            <a:ext cx="128588" cy="833438"/>
          </a:xfrm>
          <a:prstGeom prst="rightBrace">
            <a:avLst>
              <a:gd name="adj1" fmla="val 5758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7" name="TextBox 32"/>
          <p:cNvSpPr txBox="1">
            <a:spLocks noChangeArrowheads="1"/>
          </p:cNvSpPr>
          <p:nvPr/>
        </p:nvSpPr>
        <p:spPr bwMode="auto">
          <a:xfrm>
            <a:off x="8690782" y="2065338"/>
            <a:ext cx="312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i="1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760339" y="3997325"/>
            <a:ext cx="1162714" cy="14478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en-US" sz="1200" dirty="0" err="1">
                <a:latin typeface="+mn-lt"/>
                <a:cs typeface="Arial" charset="0"/>
              </a:rPr>
              <a:t>jmp</a:t>
            </a:r>
            <a:r>
              <a:rPr lang="en-US" sz="1200" dirty="0">
                <a:latin typeface="+mn-lt"/>
                <a:cs typeface="Arial" charset="0"/>
              </a:rPr>
              <a:t>  *(GOT + </a:t>
            </a:r>
            <a:r>
              <a:rPr lang="en-US" sz="1200" i="1" dirty="0">
                <a:latin typeface="+mn-lt"/>
                <a:cs typeface="Arial" charset="0"/>
              </a:rPr>
              <a:t>m</a:t>
            </a:r>
            <a:r>
              <a:rPr lang="en-US" sz="1200" dirty="0">
                <a:latin typeface="+mn-lt"/>
                <a:cs typeface="Arial" charset="0"/>
              </a:rPr>
              <a:t>)</a:t>
            </a:r>
          </a:p>
          <a:p>
            <a:pPr algn="l"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push  offset</a:t>
            </a:r>
          </a:p>
          <a:p>
            <a:pPr algn="l">
              <a:defRPr/>
            </a:pP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jmp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  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dyn_linker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n-lt"/>
              <a:cs typeface="Arial" charset="0"/>
            </a:endParaRPr>
          </a:p>
          <a:p>
            <a:pPr algn="l">
              <a:defRPr/>
            </a:pPr>
            <a:endParaRPr lang="en-US" sz="1200" dirty="0">
              <a:latin typeface="+mn-lt"/>
              <a:cs typeface="Arial" charset="0"/>
            </a:endParaRPr>
          </a:p>
          <a:p>
            <a:pPr algn="l">
              <a:defRPr/>
            </a:pPr>
            <a:endParaRPr lang="en-US" sz="1200" dirty="0">
              <a:latin typeface="+mn-lt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7379982" y="3952717"/>
            <a:ext cx="1161288" cy="14478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200" dirty="0">
              <a:latin typeface="+mn-lt"/>
              <a:cs typeface="Arial" charset="0"/>
            </a:endParaRPr>
          </a:p>
          <a:p>
            <a:pPr algn="l">
              <a:defRPr/>
            </a:pPr>
            <a:endParaRPr lang="en-US" sz="1200" dirty="0">
              <a:latin typeface="+mn-lt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2295" y="3972718"/>
            <a:ext cx="542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call p</a:t>
            </a:r>
          </a:p>
        </p:txBody>
      </p:sp>
      <p:cxnSp>
        <p:nvCxnSpPr>
          <p:cNvPr id="30741" name="Curved Connector 37"/>
          <p:cNvCxnSpPr>
            <a:cxnSpLocks noChangeShapeType="1"/>
            <a:stCxn id="37" idx="3"/>
          </p:cNvCxnSpPr>
          <p:nvPr/>
        </p:nvCxnSpPr>
        <p:spPr bwMode="auto">
          <a:xfrm>
            <a:off x="5335220" y="4110831"/>
            <a:ext cx="438150" cy="25717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30742" name="Straight Connector 38"/>
          <p:cNvCxnSpPr>
            <a:cxnSpLocks noChangeShapeType="1"/>
          </p:cNvCxnSpPr>
          <p:nvPr/>
        </p:nvCxnSpPr>
        <p:spPr bwMode="auto">
          <a:xfrm>
            <a:off x="7379982" y="4714716"/>
            <a:ext cx="11612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3" name="Right Brace 39"/>
          <p:cNvSpPr>
            <a:spLocks/>
          </p:cNvSpPr>
          <p:nvPr/>
        </p:nvSpPr>
        <p:spPr bwMode="auto">
          <a:xfrm>
            <a:off x="8590770" y="3970555"/>
            <a:ext cx="128588" cy="847108"/>
          </a:xfrm>
          <a:prstGeom prst="rightBrace">
            <a:avLst>
              <a:gd name="adj1" fmla="val 57581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0744" name="Straight Connector 40"/>
          <p:cNvCxnSpPr>
            <a:cxnSpLocks noChangeShapeType="1"/>
          </p:cNvCxnSpPr>
          <p:nvPr/>
        </p:nvCxnSpPr>
        <p:spPr bwMode="auto">
          <a:xfrm>
            <a:off x="7379982" y="4943316"/>
            <a:ext cx="11612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5" name="TextBox 41"/>
          <p:cNvSpPr txBox="1">
            <a:spLocks noChangeArrowheads="1"/>
          </p:cNvSpPr>
          <p:nvPr/>
        </p:nvSpPr>
        <p:spPr bwMode="auto">
          <a:xfrm>
            <a:off x="8735233" y="4275355"/>
            <a:ext cx="312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i="1">
                <a:latin typeface="Arial" panose="020B0604020202020204" pitchFamily="34" charset="0"/>
              </a:rPr>
              <a:t>m</a:t>
            </a:r>
          </a:p>
        </p:txBody>
      </p:sp>
      <p:cxnSp>
        <p:nvCxnSpPr>
          <p:cNvPr id="30747" name="Curved Connector 44"/>
          <p:cNvCxnSpPr>
            <a:cxnSpLocks noChangeShapeType="1"/>
          </p:cNvCxnSpPr>
          <p:nvPr/>
        </p:nvCxnSpPr>
        <p:spPr bwMode="auto">
          <a:xfrm rot="5400000">
            <a:off x="7200900" y="5067300"/>
            <a:ext cx="914400" cy="5334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46" name="TextBox 45"/>
          <p:cNvSpPr txBox="1"/>
          <p:nvPr/>
        </p:nvSpPr>
        <p:spPr>
          <a:xfrm>
            <a:off x="6934200" y="5791200"/>
            <a:ext cx="752475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err="1">
                <a:latin typeface="+mn-lt"/>
                <a:cs typeface="Arial" charset="0"/>
              </a:rPr>
              <a:t>p’s</a:t>
            </a:r>
            <a:r>
              <a:rPr lang="en-US" sz="1200" dirty="0">
                <a:latin typeface="+mn-lt"/>
                <a:cs typeface="Arial" charset="0"/>
              </a:rPr>
              <a:t> code</a:t>
            </a:r>
          </a:p>
        </p:txBody>
      </p:sp>
      <p:sp>
        <p:nvSpPr>
          <p:cNvPr id="30749" name="TextBox 46"/>
          <p:cNvSpPr txBox="1">
            <a:spLocks noChangeArrowheads="1"/>
          </p:cNvSpPr>
          <p:nvPr/>
        </p:nvSpPr>
        <p:spPr bwMode="auto">
          <a:xfrm>
            <a:off x="5629275" y="1447800"/>
            <a:ext cx="509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Arial" panose="020B0604020202020204" pitchFamily="34" charset="0"/>
              </a:rPr>
              <a:t>PLT</a:t>
            </a:r>
          </a:p>
        </p:txBody>
      </p:sp>
      <p:sp>
        <p:nvSpPr>
          <p:cNvPr id="30750" name="TextBox 47"/>
          <p:cNvSpPr txBox="1">
            <a:spLocks noChangeArrowheads="1"/>
          </p:cNvSpPr>
          <p:nvPr/>
        </p:nvSpPr>
        <p:spPr bwMode="auto">
          <a:xfrm>
            <a:off x="7322832" y="1428909"/>
            <a:ext cx="573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Arial" panose="020B0604020202020204" pitchFamily="34" charset="0"/>
              </a:rPr>
              <a:t>GOT</a:t>
            </a:r>
          </a:p>
        </p:txBody>
      </p:sp>
      <p:sp>
        <p:nvSpPr>
          <p:cNvPr id="30751" name="TextBox 48"/>
          <p:cNvSpPr txBox="1">
            <a:spLocks noChangeArrowheads="1"/>
          </p:cNvSpPr>
          <p:nvPr/>
        </p:nvSpPr>
        <p:spPr bwMode="auto">
          <a:xfrm>
            <a:off x="5638800" y="3657600"/>
            <a:ext cx="509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Arial" panose="020B0604020202020204" pitchFamily="34" charset="0"/>
              </a:rPr>
              <a:t>PLT</a:t>
            </a:r>
          </a:p>
        </p:txBody>
      </p:sp>
      <p:sp>
        <p:nvSpPr>
          <p:cNvPr id="30752" name="TextBox 49"/>
          <p:cNvSpPr txBox="1">
            <a:spLocks noChangeArrowheads="1"/>
          </p:cNvSpPr>
          <p:nvPr/>
        </p:nvSpPr>
        <p:spPr bwMode="auto">
          <a:xfrm>
            <a:off x="7325118" y="3647917"/>
            <a:ext cx="573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Arial" panose="020B0604020202020204" pitchFamily="34" charset="0"/>
              </a:rPr>
              <a:t>GOT</a:t>
            </a:r>
          </a:p>
        </p:txBody>
      </p:sp>
      <p:cxnSp>
        <p:nvCxnSpPr>
          <p:cNvPr id="7" name="Straight Connector 38">
            <a:extLst>
              <a:ext uri="{FF2B5EF4-FFF2-40B4-BE49-F238E27FC236}">
                <a16:creationId xmlns:a16="http://schemas.microsoft.com/office/drawing/2014/main" id="{FE18FDE7-7BC0-F889-BE4D-F4833C4D38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75410" y="2504921"/>
            <a:ext cx="11612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40">
            <a:extLst>
              <a:ext uri="{FF2B5EF4-FFF2-40B4-BE49-F238E27FC236}">
                <a16:creationId xmlns:a16="http://schemas.microsoft.com/office/drawing/2014/main" id="{4FBAEA1B-9B40-26C8-E687-72264DE0EF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75410" y="2733521"/>
            <a:ext cx="11612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Curved Connector 28">
            <a:extLst>
              <a:ext uri="{FF2B5EF4-FFF2-40B4-BE49-F238E27FC236}">
                <a16:creationId xmlns:a16="http://schemas.microsoft.com/office/drawing/2014/main" id="{F5062BC5-F843-3B06-DEAC-5CA4ADBAC3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23053" y="4357688"/>
            <a:ext cx="505003" cy="45997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35497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683F-F51F-3286-28B2-C05614C8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PIC: Advantages and Disadvantages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F5BE-C301-2904-A73C-EF73633A5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16818"/>
            <a:ext cx="8157739" cy="4760145"/>
          </a:xfrm>
        </p:spPr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code does not have to be relocated when loaded (however, data still need to be relocated)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different processes can share code memory pages, even if they don’t have the same address space allocated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altLang="en-US" dirty="0"/>
              <a:t>PIC code is bigger and slower than non-PIC code</a:t>
            </a:r>
          </a:p>
          <a:p>
            <a:pPr lvl="2"/>
            <a:r>
              <a:rPr lang="en-US" altLang="en-US" dirty="0"/>
              <a:t>amount of slowdown is architecture-dependent</a:t>
            </a:r>
          </a:p>
          <a:p>
            <a:pPr lvl="2"/>
            <a:r>
              <a:rPr lang="en-US" altLang="en-US" dirty="0"/>
              <a:t>depends on availability of a register to point to GOT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5A323-E5D2-BE80-A004-BD2C52AE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9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CDD0E0-B457-42B5-8177-C2B81AB2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D2865-D7B9-4BEC-8912-534A4027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files containing code and data</a:t>
            </a:r>
          </a:p>
          <a:p>
            <a:r>
              <a:rPr lang="en-US" dirty="0"/>
              <a:t>Three kinds:</a:t>
            </a:r>
          </a:p>
          <a:p>
            <a:pPr lvl="1"/>
            <a:r>
              <a:rPr lang="en-US" dirty="0"/>
              <a:t>relocatable objects (*.o)</a:t>
            </a:r>
          </a:p>
          <a:p>
            <a:pPr lvl="2"/>
            <a:r>
              <a:rPr lang="en-US" dirty="0"/>
              <a:t>output of compiler/assembler</a:t>
            </a:r>
          </a:p>
          <a:p>
            <a:pPr lvl="2"/>
            <a:r>
              <a:rPr lang="en-US" dirty="0"/>
              <a:t>intended to be combined with other </a:t>
            </a:r>
            <a:r>
              <a:rPr lang="en-US" dirty="0" err="1"/>
              <a:t>relocatables</a:t>
            </a:r>
            <a:endParaRPr lang="en-US" dirty="0"/>
          </a:p>
          <a:p>
            <a:pPr lvl="1"/>
            <a:r>
              <a:rPr lang="en-US" dirty="0"/>
              <a:t>shared objects (*.so)</a:t>
            </a:r>
          </a:p>
          <a:p>
            <a:pPr lvl="2"/>
            <a:r>
              <a:rPr lang="en-US" dirty="0"/>
              <a:t>dynamically linked libraries</a:t>
            </a:r>
          </a:p>
          <a:p>
            <a:pPr lvl="1"/>
            <a:r>
              <a:rPr lang="en-US" dirty="0"/>
              <a:t>executable files (</a:t>
            </a:r>
            <a:r>
              <a:rPr lang="en-US" dirty="0" err="1"/>
              <a:t>a.out</a:t>
            </a:r>
            <a:r>
              <a:rPr lang="en-US" dirty="0"/>
              <a:t>, *.exe)</a:t>
            </a:r>
          </a:p>
          <a:p>
            <a:pPr lvl="2"/>
            <a:r>
              <a:rPr lang="en-US" dirty="0"/>
              <a:t>code that can be executed as a process</a:t>
            </a:r>
          </a:p>
          <a:p>
            <a:r>
              <a:rPr lang="en-US" dirty="0"/>
              <a:t>They have generally similar structure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DA2E3-40F5-41EA-8B78-77B81650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6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9181-12A4-4642-9708-AFAB244A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ELF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E9E5-34F6-41E1-8A6F-42F2E016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Linux systems, object files use a file format called "Executable and Linkable Format" (ELF)</a:t>
            </a:r>
          </a:p>
          <a:p>
            <a:r>
              <a:rPr lang="en-US" dirty="0"/>
              <a:t>File structure:</a:t>
            </a:r>
          </a:p>
          <a:p>
            <a:pPr lvl="1"/>
            <a:r>
              <a:rPr lang="en-US" dirty="0"/>
              <a:t>top-level header that gives general info about the file ("ELF header")</a:t>
            </a:r>
          </a:p>
          <a:p>
            <a:pPr lvl="1"/>
            <a:r>
              <a:rPr lang="en-US" dirty="0"/>
              <a:t>two tables that describe the components of the file</a:t>
            </a:r>
          </a:p>
          <a:p>
            <a:pPr lvl="1"/>
            <a:r>
              <a:rPr lang="en-US" dirty="0"/>
              <a:t>a number of sections that contain code, data,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6E253-825B-43CA-A132-16388EC5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9181-12A4-4642-9708-AFAB244A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ELF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6E253-825B-43CA-A132-16388EC5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61572-360F-444D-BA44-1783AB69FCBD}"/>
              </a:ext>
            </a:extLst>
          </p:cNvPr>
          <p:cNvSpPr/>
          <p:nvPr/>
        </p:nvSpPr>
        <p:spPr>
          <a:xfrm>
            <a:off x="3566451" y="1501744"/>
            <a:ext cx="1828800" cy="644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ELF 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C6D26-A130-4D0B-99BA-FC3A9E25D9DD}"/>
              </a:ext>
            </a:extLst>
          </p:cNvPr>
          <p:cNvSpPr/>
          <p:nvPr/>
        </p:nvSpPr>
        <p:spPr>
          <a:xfrm>
            <a:off x="3566450" y="2795000"/>
            <a:ext cx="1828800" cy="644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section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F0DF4-27BE-4A83-8EFB-3092C8273422}"/>
              </a:ext>
            </a:extLst>
          </p:cNvPr>
          <p:cNvSpPr/>
          <p:nvPr/>
        </p:nvSpPr>
        <p:spPr>
          <a:xfrm>
            <a:off x="3566160" y="4425561"/>
            <a:ext cx="1828800" cy="644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section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AA069-B9CE-4A3C-B853-21019E490864}"/>
              </a:ext>
            </a:extLst>
          </p:cNvPr>
          <p:cNvSpPr/>
          <p:nvPr/>
        </p:nvSpPr>
        <p:spPr>
          <a:xfrm>
            <a:off x="3566160" y="5069797"/>
            <a:ext cx="1828800" cy="644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Section header table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9C7C5D-4EEC-4C7A-936F-6F9526DD1D13}"/>
              </a:ext>
            </a:extLst>
          </p:cNvPr>
          <p:cNvCxnSpPr>
            <a:cxnSpLocks/>
          </p:cNvCxnSpPr>
          <p:nvPr/>
        </p:nvCxnSpPr>
        <p:spPr>
          <a:xfrm>
            <a:off x="3565427" y="4343400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9D924F-3AC7-4DCD-A143-BA308E59EBB1}"/>
              </a:ext>
            </a:extLst>
          </p:cNvPr>
          <p:cNvCxnSpPr>
            <a:cxnSpLocks/>
          </p:cNvCxnSpPr>
          <p:nvPr/>
        </p:nvCxnSpPr>
        <p:spPr>
          <a:xfrm>
            <a:off x="5394960" y="4343400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2AC35-EF5C-4C93-991A-60F806F260A5}"/>
              </a:ext>
            </a:extLst>
          </p:cNvPr>
          <p:cNvCxnSpPr>
            <a:cxnSpLocks/>
          </p:cNvCxnSpPr>
          <p:nvPr/>
        </p:nvCxnSpPr>
        <p:spPr>
          <a:xfrm>
            <a:off x="5394960" y="3443908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4E2888-94F7-4815-8B23-48049280DE81}"/>
              </a:ext>
            </a:extLst>
          </p:cNvPr>
          <p:cNvSpPr txBox="1"/>
          <p:nvPr/>
        </p:nvSpPr>
        <p:spPr>
          <a:xfrm rot="5400000">
            <a:off x="4393105" y="374926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88B0E8A-A7CE-4CD4-B9C2-62C1DCFA5882}"/>
              </a:ext>
            </a:extLst>
          </p:cNvPr>
          <p:cNvSpPr/>
          <p:nvPr/>
        </p:nvSpPr>
        <p:spPr>
          <a:xfrm>
            <a:off x="3283634" y="1501744"/>
            <a:ext cx="176644" cy="644236"/>
          </a:xfrm>
          <a:prstGeom prst="leftBrace">
            <a:avLst>
              <a:gd name="adj1" fmla="val 2472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A2D087-71E6-43A5-B612-FFFCB32D5E35}"/>
              </a:ext>
            </a:extLst>
          </p:cNvPr>
          <p:cNvSpPr txBox="1"/>
          <p:nvPr/>
        </p:nvSpPr>
        <p:spPr>
          <a:xfrm>
            <a:off x="628650" y="1639178"/>
            <a:ext cx="25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general info about the file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EB4F8F0-FF96-4994-96E8-611D1D411309}"/>
              </a:ext>
            </a:extLst>
          </p:cNvPr>
          <p:cNvSpPr/>
          <p:nvPr/>
        </p:nvSpPr>
        <p:spPr>
          <a:xfrm>
            <a:off x="3282695" y="2852928"/>
            <a:ext cx="173736" cy="2210327"/>
          </a:xfrm>
          <a:prstGeom prst="leftBrace">
            <a:avLst>
              <a:gd name="adj1" fmla="val 2472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88FAA48A-70ED-4861-ADB5-C2E1F79B0300}"/>
              </a:ext>
            </a:extLst>
          </p:cNvPr>
          <p:cNvSpPr/>
          <p:nvPr/>
        </p:nvSpPr>
        <p:spPr>
          <a:xfrm>
            <a:off x="3276879" y="5091370"/>
            <a:ext cx="176644" cy="644236"/>
          </a:xfrm>
          <a:prstGeom prst="leftBrace">
            <a:avLst>
              <a:gd name="adj1" fmla="val 24726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BB338-A01B-4B36-9DF6-34A855EBE27D}"/>
              </a:ext>
            </a:extLst>
          </p:cNvPr>
          <p:cNvSpPr txBox="1"/>
          <p:nvPr/>
        </p:nvSpPr>
        <p:spPr>
          <a:xfrm>
            <a:off x="625119" y="3622959"/>
            <a:ext cx="2551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the actual contents of the file (code, data, etc.)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no. of sections, their names + sizes, not fixed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F38B0-90FE-498D-A232-BEFA6D459B18}"/>
              </a:ext>
            </a:extLst>
          </p:cNvPr>
          <p:cNvSpPr txBox="1"/>
          <p:nvPr/>
        </p:nvSpPr>
        <p:spPr>
          <a:xfrm>
            <a:off x="625119" y="5105305"/>
            <a:ext cx="255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a table describing each of section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 ... </a:t>
            </a:r>
            <a:r>
              <a:rPr lang="en-US" sz="1600" dirty="0" err="1">
                <a:solidFill>
                  <a:srgbClr val="C00000"/>
                </a:solidFill>
              </a:rPr>
              <a:t>section</a:t>
            </a:r>
            <a:r>
              <a:rPr lang="en-US" sz="16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      (pre-execution view)</a:t>
            </a:r>
            <a:endParaRPr lang="en-US" sz="1600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280B49-1DA3-4691-B06D-1C94D1E4B704}"/>
              </a:ext>
            </a:extLst>
          </p:cNvPr>
          <p:cNvSpPr/>
          <p:nvPr/>
        </p:nvSpPr>
        <p:spPr>
          <a:xfrm>
            <a:off x="3566450" y="2148840"/>
            <a:ext cx="1828800" cy="644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Program header table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26A1A7-5B22-45DD-A54B-5EB4C444AE1E}"/>
              </a:ext>
            </a:extLst>
          </p:cNvPr>
          <p:cNvCxnSpPr>
            <a:cxnSpLocks/>
          </p:cNvCxnSpPr>
          <p:nvPr/>
        </p:nvCxnSpPr>
        <p:spPr>
          <a:xfrm>
            <a:off x="3565427" y="3429000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4DC3242B-3F4C-431A-BCB7-90FC16D20140}"/>
              </a:ext>
            </a:extLst>
          </p:cNvPr>
          <p:cNvSpPr/>
          <p:nvPr/>
        </p:nvSpPr>
        <p:spPr>
          <a:xfrm>
            <a:off x="3282696" y="2176272"/>
            <a:ext cx="176644" cy="644236"/>
          </a:xfrm>
          <a:prstGeom prst="leftBrace">
            <a:avLst>
              <a:gd name="adj1" fmla="val 24726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8171D3-7DC8-4849-BFEB-3A78A8D31B2C}"/>
              </a:ext>
            </a:extLst>
          </p:cNvPr>
          <p:cNvSpPr txBox="1"/>
          <p:nvPr/>
        </p:nvSpPr>
        <p:spPr>
          <a:xfrm>
            <a:off x="630936" y="2215234"/>
            <a:ext cx="255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a table describing each of section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 ... section</a:t>
            </a:r>
            <a:r>
              <a:rPr lang="en-US" sz="1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(execution-time view)</a:t>
            </a:r>
            <a:endParaRPr lang="en-US" sz="1600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0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 animBg="1"/>
      <p:bldP spid="22" grpId="0"/>
      <p:bldP spid="23" grpId="0"/>
      <p:bldP spid="35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9181-12A4-4642-9708-AFAB244A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ELF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6E253-825B-43CA-A132-16388EC5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A442-248E-467A-BE05-064ABD77C0B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61572-360F-444D-BA44-1783AB69FCBD}"/>
              </a:ext>
            </a:extLst>
          </p:cNvPr>
          <p:cNvSpPr/>
          <p:nvPr/>
        </p:nvSpPr>
        <p:spPr>
          <a:xfrm>
            <a:off x="3566451" y="1501744"/>
            <a:ext cx="1828800" cy="644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ELF 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C6D26-A130-4D0B-99BA-FC3A9E25D9DD}"/>
              </a:ext>
            </a:extLst>
          </p:cNvPr>
          <p:cNvSpPr/>
          <p:nvPr/>
        </p:nvSpPr>
        <p:spPr>
          <a:xfrm>
            <a:off x="3566450" y="2795000"/>
            <a:ext cx="1828800" cy="644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section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F0DF4-27BE-4A83-8EFB-3092C8273422}"/>
              </a:ext>
            </a:extLst>
          </p:cNvPr>
          <p:cNvSpPr/>
          <p:nvPr/>
        </p:nvSpPr>
        <p:spPr>
          <a:xfrm>
            <a:off x="3566160" y="4425561"/>
            <a:ext cx="1828800" cy="644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section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AA069-B9CE-4A3C-B853-21019E490864}"/>
              </a:ext>
            </a:extLst>
          </p:cNvPr>
          <p:cNvSpPr/>
          <p:nvPr/>
        </p:nvSpPr>
        <p:spPr>
          <a:xfrm>
            <a:off x="3566160" y="5069797"/>
            <a:ext cx="1828800" cy="644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Section Header Table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9C7C5D-4EEC-4C7A-936F-6F9526DD1D13}"/>
              </a:ext>
            </a:extLst>
          </p:cNvPr>
          <p:cNvCxnSpPr>
            <a:cxnSpLocks/>
          </p:cNvCxnSpPr>
          <p:nvPr/>
        </p:nvCxnSpPr>
        <p:spPr>
          <a:xfrm>
            <a:off x="3565427" y="4343400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9D924F-3AC7-4DCD-A143-BA308E59EBB1}"/>
              </a:ext>
            </a:extLst>
          </p:cNvPr>
          <p:cNvCxnSpPr>
            <a:cxnSpLocks/>
          </p:cNvCxnSpPr>
          <p:nvPr/>
        </p:nvCxnSpPr>
        <p:spPr>
          <a:xfrm>
            <a:off x="5394960" y="4343400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42AC35-EF5C-4C93-991A-60F806F260A5}"/>
              </a:ext>
            </a:extLst>
          </p:cNvPr>
          <p:cNvCxnSpPr>
            <a:cxnSpLocks/>
          </p:cNvCxnSpPr>
          <p:nvPr/>
        </p:nvCxnSpPr>
        <p:spPr>
          <a:xfrm>
            <a:off x="5394960" y="3443908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4E2888-94F7-4815-8B23-48049280DE81}"/>
              </a:ext>
            </a:extLst>
          </p:cNvPr>
          <p:cNvSpPr txBox="1"/>
          <p:nvPr/>
        </p:nvSpPr>
        <p:spPr>
          <a:xfrm rot="5400000">
            <a:off x="4393105" y="374926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88B0E8A-A7CE-4CD4-B9C2-62C1DCFA5882}"/>
              </a:ext>
            </a:extLst>
          </p:cNvPr>
          <p:cNvSpPr/>
          <p:nvPr/>
        </p:nvSpPr>
        <p:spPr>
          <a:xfrm>
            <a:off x="3283634" y="1501744"/>
            <a:ext cx="176644" cy="644236"/>
          </a:xfrm>
          <a:prstGeom prst="leftBrace">
            <a:avLst>
              <a:gd name="adj1" fmla="val 2472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A2D087-71E6-43A5-B612-FFFCB32D5E35}"/>
              </a:ext>
            </a:extLst>
          </p:cNvPr>
          <p:cNvSpPr txBox="1"/>
          <p:nvPr/>
        </p:nvSpPr>
        <p:spPr>
          <a:xfrm>
            <a:off x="628650" y="1639178"/>
            <a:ext cx="25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general info about the file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BEB4F8F0-FF96-4994-96E8-611D1D411309}"/>
              </a:ext>
            </a:extLst>
          </p:cNvPr>
          <p:cNvSpPr/>
          <p:nvPr/>
        </p:nvSpPr>
        <p:spPr>
          <a:xfrm>
            <a:off x="3282695" y="2852928"/>
            <a:ext cx="173736" cy="2210327"/>
          </a:xfrm>
          <a:prstGeom prst="leftBrace">
            <a:avLst>
              <a:gd name="adj1" fmla="val 24726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88FAA48A-70ED-4861-ADB5-C2E1F79B0300}"/>
              </a:ext>
            </a:extLst>
          </p:cNvPr>
          <p:cNvSpPr/>
          <p:nvPr/>
        </p:nvSpPr>
        <p:spPr>
          <a:xfrm>
            <a:off x="3276879" y="5091370"/>
            <a:ext cx="176644" cy="644236"/>
          </a:xfrm>
          <a:prstGeom prst="leftBrace">
            <a:avLst>
              <a:gd name="adj1" fmla="val 24726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BB338-A01B-4B36-9DF6-34A855EBE27D}"/>
              </a:ext>
            </a:extLst>
          </p:cNvPr>
          <p:cNvSpPr txBox="1"/>
          <p:nvPr/>
        </p:nvSpPr>
        <p:spPr>
          <a:xfrm>
            <a:off x="625119" y="3622959"/>
            <a:ext cx="255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code, data, strings, etc.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no. of sections, their names + sizes, not fixed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F38B0-90FE-498D-A232-BEFA6D459B18}"/>
              </a:ext>
            </a:extLst>
          </p:cNvPr>
          <p:cNvSpPr txBox="1"/>
          <p:nvPr/>
        </p:nvSpPr>
        <p:spPr>
          <a:xfrm>
            <a:off x="625119" y="5105305"/>
            <a:ext cx="255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a table describing each of section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 ... </a:t>
            </a:r>
            <a:r>
              <a:rPr lang="en-US" sz="1600" dirty="0" err="1">
                <a:solidFill>
                  <a:srgbClr val="C00000"/>
                </a:solidFill>
              </a:rPr>
              <a:t>section</a:t>
            </a:r>
            <a:r>
              <a:rPr lang="en-US" sz="1600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      (pre-execution view)</a:t>
            </a:r>
            <a:endParaRPr lang="en-US" sz="1600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280B49-1DA3-4691-B06D-1C94D1E4B704}"/>
              </a:ext>
            </a:extLst>
          </p:cNvPr>
          <p:cNvSpPr/>
          <p:nvPr/>
        </p:nvSpPr>
        <p:spPr>
          <a:xfrm>
            <a:off x="3566450" y="2148840"/>
            <a:ext cx="1828800" cy="644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Program Header Table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26A1A7-5B22-45DD-A54B-5EB4C444AE1E}"/>
              </a:ext>
            </a:extLst>
          </p:cNvPr>
          <p:cNvCxnSpPr>
            <a:cxnSpLocks/>
          </p:cNvCxnSpPr>
          <p:nvPr/>
        </p:nvCxnSpPr>
        <p:spPr>
          <a:xfrm>
            <a:off x="3565427" y="3429000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4DC3242B-3F4C-431A-BCB7-90FC16D20140}"/>
              </a:ext>
            </a:extLst>
          </p:cNvPr>
          <p:cNvSpPr/>
          <p:nvPr/>
        </p:nvSpPr>
        <p:spPr>
          <a:xfrm>
            <a:off x="3282696" y="2176272"/>
            <a:ext cx="176644" cy="644236"/>
          </a:xfrm>
          <a:prstGeom prst="leftBrace">
            <a:avLst>
              <a:gd name="adj1" fmla="val 24726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8171D3-7DC8-4849-BFEB-3A78A8D31B2C}"/>
              </a:ext>
            </a:extLst>
          </p:cNvPr>
          <p:cNvSpPr txBox="1"/>
          <p:nvPr/>
        </p:nvSpPr>
        <p:spPr>
          <a:xfrm>
            <a:off x="630936" y="2215234"/>
            <a:ext cx="2551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a table describing each of section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 ... section</a:t>
            </a:r>
            <a:r>
              <a:rPr lang="en-US" sz="1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(execution-time view)</a:t>
            </a:r>
            <a:endParaRPr lang="en-US" sz="1600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D4F6C-023D-41B7-97AF-A134526015E0}"/>
              </a:ext>
            </a:extLst>
          </p:cNvPr>
          <p:cNvSpPr txBox="1"/>
          <p:nvPr/>
        </p:nvSpPr>
        <p:spPr>
          <a:xfrm>
            <a:off x="5829301" y="1220105"/>
            <a:ext cx="3070387" cy="230832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type of file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machine info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execution start address (executable files)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Program Header Table info:</a:t>
            </a:r>
          </a:p>
          <a:p>
            <a:pPr lvl="1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offset, size, no. of entries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Section Header Table info:</a:t>
            </a:r>
          </a:p>
          <a:p>
            <a:pPr lvl="1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offset, size, no. of entries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986E00D-635B-4F71-AC1B-B6AC6E8DCD3B}"/>
              </a:ext>
            </a:extLst>
          </p:cNvPr>
          <p:cNvSpPr/>
          <p:nvPr/>
        </p:nvSpPr>
        <p:spPr>
          <a:xfrm>
            <a:off x="5496792" y="1220105"/>
            <a:ext cx="223512" cy="2315243"/>
          </a:xfrm>
          <a:prstGeom prst="leftBrace">
            <a:avLst>
              <a:gd name="adj1" fmla="val 49421"/>
              <a:gd name="adj2" fmla="val 2267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B2761-335D-49AA-A92C-9F71426C1D4B}"/>
              </a:ext>
            </a:extLst>
          </p:cNvPr>
          <p:cNvSpPr txBox="1"/>
          <p:nvPr/>
        </p:nvSpPr>
        <p:spPr>
          <a:xfrm>
            <a:off x="5829300" y="4653251"/>
            <a:ext cx="3070387" cy="14773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for each section: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section name, size, offset in the file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type of contents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assorted other info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968B188-D038-4AF8-8739-F341455422C3}"/>
              </a:ext>
            </a:extLst>
          </p:cNvPr>
          <p:cNvSpPr/>
          <p:nvPr/>
        </p:nvSpPr>
        <p:spPr>
          <a:xfrm>
            <a:off x="5496792" y="4652677"/>
            <a:ext cx="223512" cy="1477328"/>
          </a:xfrm>
          <a:prstGeom prst="leftBrace">
            <a:avLst>
              <a:gd name="adj1" fmla="val 43816"/>
              <a:gd name="adj2" fmla="val 500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5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15541</TotalTime>
  <Words>3566</Words>
  <Application>Microsoft Office PowerPoint</Application>
  <PresentationFormat>On-screen Show (4:3)</PresentationFormat>
  <Paragraphs>787</Paragraphs>
  <Slides>52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Courier New</vt:lpstr>
      <vt:lpstr>Impact</vt:lpstr>
      <vt:lpstr>Times New Roman</vt:lpstr>
      <vt:lpstr>Wingdings</vt:lpstr>
      <vt:lpstr>Office Theme</vt:lpstr>
      <vt:lpstr>CSc 553 Principles of Compilation   12. From source code to execution</vt:lpstr>
      <vt:lpstr>From source code to execution</vt:lpstr>
      <vt:lpstr>From source code to execution</vt:lpstr>
      <vt:lpstr>From source code to execution</vt:lpstr>
      <vt:lpstr>Object file structure</vt:lpstr>
      <vt:lpstr>Object files</vt:lpstr>
      <vt:lpstr>Structure of ELF files</vt:lpstr>
      <vt:lpstr>Structure of ELF files</vt:lpstr>
      <vt:lpstr>Structure of ELF files</vt:lpstr>
      <vt:lpstr>PowerPoint Presentation</vt:lpstr>
      <vt:lpstr>Structure of ELF files</vt:lpstr>
      <vt:lpstr>Processing ELF files: an example</vt:lpstr>
      <vt:lpstr>Assembly</vt:lpstr>
      <vt:lpstr>Assemblers</vt:lpstr>
      <vt:lpstr>Assemblers [2-pass]: Algorithm</vt:lpstr>
      <vt:lpstr>Binary representation of instructions</vt:lpstr>
      <vt:lpstr>Binary representation of instructions</vt:lpstr>
      <vt:lpstr>PowerPoint Presentation</vt:lpstr>
      <vt:lpstr>PowerPoint Presentation</vt:lpstr>
      <vt:lpstr>Linking</vt:lpstr>
      <vt:lpstr>Linking</vt:lpstr>
      <vt:lpstr>Issues in linking</vt:lpstr>
      <vt:lpstr>"Ordinary" Linking</vt:lpstr>
      <vt:lpstr>Linker: function</vt:lpstr>
      <vt:lpstr>Linker: issues to address</vt:lpstr>
      <vt:lpstr>Linker Functions 1: Fixing Addresses</vt:lpstr>
      <vt:lpstr>Relocation: Example</vt:lpstr>
      <vt:lpstr>Relocation: Example</vt:lpstr>
      <vt:lpstr>Relocation: Example</vt:lpstr>
      <vt:lpstr>Relocation: Example</vt:lpstr>
      <vt:lpstr>Relocation: Example</vt:lpstr>
      <vt:lpstr>PowerPoint Presentation</vt:lpstr>
      <vt:lpstr>Identifying addresses to update</vt:lpstr>
      <vt:lpstr>Linker Function 2: Symbol Resolution</vt:lpstr>
      <vt:lpstr>Actions Performed by a Linker</vt:lpstr>
      <vt:lpstr>Compile-time vs. link-time errors</vt:lpstr>
      <vt:lpstr>Loading</vt:lpstr>
      <vt:lpstr>Loading</vt:lpstr>
      <vt:lpstr>Dynamic linking</vt:lpstr>
      <vt:lpstr>Shared Libraries*</vt:lpstr>
      <vt:lpstr>Runtime Memory Organization (Linux)</vt:lpstr>
      <vt:lpstr>Shared libraries: issues</vt:lpstr>
      <vt:lpstr>Position-independent Code</vt:lpstr>
      <vt:lpstr>Position-Independent Code (PIC)</vt:lpstr>
      <vt:lpstr>Position-Independent Code</vt:lpstr>
      <vt:lpstr>Position-Independent Code</vt:lpstr>
      <vt:lpstr>PIC: Global data reference</vt:lpstr>
      <vt:lpstr>Dynamic Linking</vt:lpstr>
      <vt:lpstr>Dynamic Linking: Basic Mechanism</vt:lpstr>
      <vt:lpstr>Dynamic Linking</vt:lpstr>
      <vt:lpstr>Dynamic Linking: Code</vt:lpstr>
      <vt:lpstr>PIC: Advantages and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120 Introduction to Computer Programing II</dc:title>
  <dc:creator>Saumya Debray</dc:creator>
  <cp:lastModifiedBy>Debray, Saumya K - (debray)</cp:lastModifiedBy>
  <cp:revision>901</cp:revision>
  <dcterms:created xsi:type="dcterms:W3CDTF">2016-12-07T21:03:03Z</dcterms:created>
  <dcterms:modified xsi:type="dcterms:W3CDTF">2022-12-01T18:58:00Z</dcterms:modified>
</cp:coreProperties>
</file>