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5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5" r:id="rId12"/>
    <p:sldId id="409" r:id="rId13"/>
    <p:sldId id="402" r:id="rId14"/>
    <p:sldId id="400" r:id="rId15"/>
    <p:sldId id="406" r:id="rId16"/>
    <p:sldId id="403" r:id="rId17"/>
    <p:sldId id="401" r:id="rId18"/>
    <p:sldId id="407" r:id="rId19"/>
    <p:sldId id="408" r:id="rId20"/>
    <p:sldId id="404" r:id="rId21"/>
    <p:sldId id="410" r:id="rId2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5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999-90B4-FE4A-B445-6EAEC9CA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5C67A-8545-4744-A888-3AA157D0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6651-ECCC-764B-A8DD-55697A17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3502-7651-F943-BBE1-916F031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D3DD-6360-044D-8414-3C9BBDF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057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C357-6F68-0E43-95E5-0276D330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8223-3D9D-7B4D-B485-8D8ABE938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14FB-281A-634D-9FA7-DCCDFD63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A04C-9898-AD47-850C-C150D427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60636-49E5-814C-A50F-3261F888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111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4CDA0-65C3-9C4E-AAF8-9C08C753F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FA059-BAFF-E848-897D-C48D9BE53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0AC6-11FD-364F-A20A-450F883E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FDC2-67DB-DE47-ABF0-0EC0B4F1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7DE3-1CC3-9241-A29A-414A29A8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955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FAC2-C8A6-EB45-A4FC-592D9A25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D1D3-A933-6541-BF81-A14DCF1EF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1DCE-CBB5-4949-B04F-4AE19331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765-F179-4842-AB8F-F7932B1C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E0FA-FA9B-C242-8857-23F37288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2523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2108-23EB-0F49-8D9D-22469155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B204-BD45-2C45-9A89-8CD312A1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A9C9-5C10-F64F-AA9C-386EA7A4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66C2-1A5C-2B48-B5C9-7507A9DE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641B-3D42-2C42-A199-21549193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933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7F85-CA26-1046-A7F6-C8882203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488D-EA72-094F-95A2-3258CB5A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17B94-7AE4-E34C-9424-CCE933B2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080F-D0DA-8449-8BA7-247720E4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5462B-A99E-8341-9EAA-9D3D8E07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86D6-B9F1-F842-9927-A6B21FF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7798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98D2-A972-8F49-8AFC-3D1CECD1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5D5FE-0579-F84C-A8E9-44D616C87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C3D07-F32E-A149-AA59-31AF156D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7F067-77C1-5149-AA67-58DE2090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F9F60-EFCF-A944-A151-E68F06F6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4197B-56D0-E74F-BBD2-F37149B3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0A2F8-6DB1-CD40-9944-845F2425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6B2B8-2138-C940-948A-F8FC4AFD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2349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2F8-1BDF-3B4E-9CC5-E9390F7E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59E7-5572-2440-B041-721E0A3B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66B5-BC48-A248-A6FA-D1751650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99D3D-BDA4-534D-A41D-021D2C5E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78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3A2E7-EF0A-0F45-8A9B-8A1BB9C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96803-4E3D-FE45-ACF8-2327EB5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2EC8B-F729-D14C-8111-165673E9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4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F93-72A9-A64F-93E4-BEE2521E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3F65-AA87-7B4B-850A-5DBBD7B4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59C9-6B22-364C-AF34-4101C213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C615-BAEB-E141-A4FE-089F9B8F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132B-FC35-4343-B519-0BDA9507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6314-74C1-9541-8E23-BE1DE76E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2172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88A7-115D-304C-B6E9-CBF7C01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D5571-8951-9247-AB37-CD5867877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528A-A9F2-8A49-A9A0-1A75F841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CB3F-42A0-2D4E-857D-9CC9BF04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2E57-495A-9C48-9356-1CC6F8B9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ABB4D-2527-5842-8F21-185EF906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8090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7ED15-69E6-6C4B-A6AB-5DFBBA2A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08788-8889-7D49-86AA-A3975F856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78B6-2695-6243-8574-CC06C267F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EDAB-23E2-BF45-8E80-78111B2803C1}" type="datetimeFigureOut">
              <a:rPr lang="en-CO" smtClean="0"/>
              <a:t>5/19/22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364F-FB68-F249-AA58-55346909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BB89-70C9-3F40-92D5-079562E97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E79D-0D7D-304E-BA45-B022C05B9049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2568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a.com/manuals13/dreshape.pdf" TargetMode="External"/><Relationship Id="rId2" Type="http://schemas.openxmlformats.org/officeDocument/2006/relationships/hyperlink" Target="https://pandas.pydata.org/docs/user_guide/reshap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sciencemadesimple.com/reshape-in-r-from-wide-to-long-from-long-to-wide/#:~:text=Reshape%20function%20in%20R%20transforms,another%20way%20of%20transforming%20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Clase 11:</a:t>
            </a:r>
            <a:br>
              <a:rPr lang="es-CO" dirty="0"/>
            </a:br>
            <a:r>
              <a:rPr lang="es-CO" dirty="0"/>
              <a:t>Reestructura de bases de datos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2. Juguemos en Python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52CB-5F61-4048-A27D-AC227A34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5ADD-BE18-794E-A9A4-C269B2BC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639C8-D423-4048-A1FF-1A3C3674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344343"/>
            <a:ext cx="9131300" cy="431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0A396-BA3A-AE49-A60F-F822AD13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4797280"/>
            <a:ext cx="8115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514A-BC11-4145-BE6D-FA2ED083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11B6-B21B-0649-A83F-4B4AE51A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75999-9A7C-BC41-8A67-972C1C38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01850"/>
            <a:ext cx="8382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786A-DDE8-2849-8F5E-B6D7AF0B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83F7-D051-C54B-B3CC-7A99A0D6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O" sz="8000" dirty="0"/>
              <a:t>Importar los datos</a:t>
            </a:r>
          </a:p>
          <a:p>
            <a:pPr marL="514350" indent="-514350">
              <a:buFont typeface="+mj-lt"/>
              <a:buAutoNum type="arabicPeriod"/>
            </a:pPr>
            <a:r>
              <a:rPr lang="en-CO" sz="8000" dirty="0"/>
              <a:t>Paquete pandas</a:t>
            </a:r>
          </a:p>
          <a:p>
            <a:pPr marL="514350" indent="-514350">
              <a:buFont typeface="+mj-lt"/>
              <a:buAutoNum type="arabicPeriod"/>
            </a:pPr>
            <a:r>
              <a:rPr lang="en-CO" sz="8000" dirty="0"/>
              <a:t>pivot, unpivot</a:t>
            </a:r>
          </a:p>
        </p:txBody>
      </p:sp>
    </p:spTree>
    <p:extLst>
      <p:ext uri="{BB962C8B-B14F-4D97-AF65-F5344CB8AC3E}">
        <p14:creationId xmlns:p14="http://schemas.microsoft.com/office/powerpoint/2010/main" val="2166190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3. Juguemos en Stata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3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5014-C790-0B4F-9C00-EAE7F144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9EC9-B080-2C45-A1B8-42D25AC9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A22C1-BE47-AE4C-AEC3-7A76B0F9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1238250"/>
            <a:ext cx="82169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4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786A-DDE8-2849-8F5E-B6D7AF0B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83F7-D051-C54B-B3CC-7A99A0D6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O" sz="8000" dirty="0"/>
              <a:t>Cargar los datos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8000" dirty="0"/>
              <a:t>r</a:t>
            </a:r>
            <a:r>
              <a:rPr lang="en-CO" sz="8000" dirty="0"/>
              <a:t>eshape wide</a:t>
            </a:r>
          </a:p>
          <a:p>
            <a:pPr marL="514350" indent="-514350">
              <a:buFont typeface="+mj-lt"/>
              <a:buAutoNum type="arabicPeriod"/>
            </a:pPr>
            <a:r>
              <a:rPr lang="en-CO" sz="8000" dirty="0"/>
              <a:t>reshape long</a:t>
            </a:r>
          </a:p>
        </p:txBody>
      </p:sp>
    </p:spTree>
    <p:extLst>
      <p:ext uri="{BB962C8B-B14F-4D97-AF65-F5344CB8AC3E}">
        <p14:creationId xmlns:p14="http://schemas.microsoft.com/office/powerpoint/2010/main" val="52627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4. Juguemos en R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6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5D57-BA9D-A348-9083-93946652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5D81-05C9-E442-8034-F5429EFA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country_w_to_L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&lt;- reshape(data=country,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="countries",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varying = c("population_in_million","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gdp_percapita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v.name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=c("value"),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times=c("population_in_million","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gdp_percapita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new.row.names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1:1000,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    direction="long")</a:t>
            </a:r>
          </a:p>
          <a:p>
            <a:pPr marL="0" indent="0">
              <a:buNone/>
            </a:pPr>
            <a:endParaRPr lang="en-CO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00FAA-D2DE-8E43-BFB4-61AFB02B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690688"/>
            <a:ext cx="81407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5D57-BA9D-A348-9083-93946652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5D81-05C9-E442-8034-F5429EFA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country_L_to_w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&lt;- reshape(data=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country_w_to_L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idvar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="countries",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v.names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"value",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timevar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"time",</a:t>
            </a:r>
          </a:p>
          <a:p>
            <a:pPr marL="0" indent="0" fontAlgn="base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direction="wide")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E1EBF-88F3-6A40-9493-80870291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604816"/>
            <a:ext cx="8166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2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3D85608-DAE2-4824-BFFD-01555B30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Contenido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999E9E2-0180-4BEE-A081-BF32BEF1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La operación de hoy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Juguemos en Python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Juguemos en Stata</a:t>
            </a: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Juguemos en R</a:t>
            </a:r>
          </a:p>
        </p:txBody>
      </p:sp>
      <p:pic>
        <p:nvPicPr>
          <p:cNvPr id="6" name="Picture 2" descr="FACULTAD DE ECONOMIA">
            <a:extLst>
              <a:ext uri="{FF2B5EF4-FFF2-40B4-BE49-F238E27FC236}">
                <a16:creationId xmlns:a16="http://schemas.microsoft.com/office/drawing/2014/main" id="{750ACE0D-5460-4D45-91A6-AA629E2E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5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786A-DDE8-2849-8F5E-B6D7AF0B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83F7-D051-C54B-B3CC-7A99A0D6B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O" sz="8000" dirty="0"/>
              <a:t>Cargar los datos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8000" dirty="0"/>
              <a:t>r</a:t>
            </a:r>
            <a:r>
              <a:rPr lang="en-CO" sz="8000" dirty="0"/>
              <a:t>eshape()</a:t>
            </a:r>
          </a:p>
        </p:txBody>
      </p:sp>
    </p:spTree>
    <p:extLst>
      <p:ext uri="{BB962C8B-B14F-4D97-AF65-F5344CB8AC3E}">
        <p14:creationId xmlns:p14="http://schemas.microsoft.com/office/powerpoint/2010/main" val="25681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76FA-A4FF-4940-92F4-C90C31B7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D6EC-7AF8-A84F-90DE-83812C8E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https://pandas.pydata.org/docs/user_guide/reshaping.html</a:t>
            </a:r>
            <a:endParaRPr lang="en-US" dirty="0"/>
          </a:p>
          <a:p>
            <a:r>
              <a:rPr lang="en-US" dirty="0">
                <a:hlinkClick r:id="rId3"/>
              </a:rPr>
              <a:t>https://www.stata.com/manuals13/dreshape.pdf</a:t>
            </a:r>
            <a:endParaRPr lang="en-US" dirty="0"/>
          </a:p>
          <a:p>
            <a:r>
              <a:rPr lang="en-US" dirty="0">
                <a:hlinkClick r:id="rId4"/>
              </a:rPr>
              <a:t>https://www.datasciencemadesimple.com/reshape-in-r-from-wide-to-long-from-long-to-wide/#:~:text=Reshape%20function%20in%20R%20transforms,another%20way%20of%20transforming%20data</a:t>
            </a:r>
            <a:r>
              <a:rPr lang="en-US" dirty="0"/>
              <a:t>.</a:t>
            </a:r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285415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35C50-F84C-5440-8212-5F737059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7" y="583098"/>
            <a:ext cx="9833109" cy="36576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O" dirty="0"/>
              <a:t>1. Recordemos la operación</a:t>
            </a:r>
            <a:endParaRPr lang="en-CO" dirty="0"/>
          </a:p>
        </p:txBody>
      </p:sp>
      <p:pic>
        <p:nvPicPr>
          <p:cNvPr id="1026" name="Picture 2" descr="FACULTAD DE ECONOMIA">
            <a:extLst>
              <a:ext uri="{FF2B5EF4-FFF2-40B4-BE49-F238E27FC236}">
                <a16:creationId xmlns:a16="http://schemas.microsoft.com/office/drawing/2014/main" id="{F9F6C543-5C89-4C5B-8D6B-60FCC1E0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0" y="6168650"/>
            <a:ext cx="1440000" cy="67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python imagen">
            <a:extLst>
              <a:ext uri="{FF2B5EF4-FFF2-40B4-BE49-F238E27FC236}">
                <a16:creationId xmlns:a16="http://schemas.microsoft.com/office/drawing/2014/main" id="{AF08637F-FED9-4184-B9E6-9108AD4BA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7" t="19849" r="9579" b="23730"/>
          <a:stretch/>
        </p:blipFill>
        <p:spPr bwMode="auto">
          <a:xfrm>
            <a:off x="8256103" y="4694917"/>
            <a:ext cx="2769704" cy="8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tata Logo Download Vector">
            <a:extLst>
              <a:ext uri="{FF2B5EF4-FFF2-40B4-BE49-F238E27FC236}">
                <a16:creationId xmlns:a16="http://schemas.microsoft.com/office/drawing/2014/main" id="{F27CEF05-A40E-4777-9B6D-AD2CD1D58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7" y="4741144"/>
            <a:ext cx="2749717" cy="7200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0B3B7-531D-436B-BCF9-E4032EA43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091" y="4561144"/>
            <a:ext cx="143685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54F6-C68C-0C46-BF58-52B8785C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4952-3BA0-354D-9716-C8D0FC93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4" name="Imagen 8">
            <a:extLst>
              <a:ext uri="{FF2B5EF4-FFF2-40B4-BE49-F238E27FC236}">
                <a16:creationId xmlns:a16="http://schemas.microsoft.com/office/drawing/2014/main" id="{39039ED0-7398-B743-9268-8C6FD741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0" y="2094649"/>
            <a:ext cx="5023788" cy="2347718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C6A07CF-786D-2346-98DC-4F78622E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19" y="1668115"/>
            <a:ext cx="3015074" cy="3200785"/>
          </a:xfrm>
          <a:prstGeom prst="rect">
            <a:avLst/>
          </a:prstGeom>
        </p:spPr>
      </p:pic>
      <p:sp>
        <p:nvSpPr>
          <p:cNvPr id="6" name="Flecha: a la derecha 17">
            <a:extLst>
              <a:ext uri="{FF2B5EF4-FFF2-40B4-BE49-F238E27FC236}">
                <a16:creationId xmlns:a16="http://schemas.microsoft.com/office/drawing/2014/main" id="{38CC3579-C154-BA4F-8EB7-16705AE31CE9}"/>
              </a:ext>
            </a:extLst>
          </p:cNvPr>
          <p:cNvSpPr/>
          <p:nvPr/>
        </p:nvSpPr>
        <p:spPr>
          <a:xfrm>
            <a:off x="6328678" y="215781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19">
            <a:extLst>
              <a:ext uri="{FF2B5EF4-FFF2-40B4-BE49-F238E27FC236}">
                <a16:creationId xmlns:a16="http://schemas.microsoft.com/office/drawing/2014/main" id="{D68E6425-C680-314A-9204-C9F4071113D3}"/>
              </a:ext>
            </a:extLst>
          </p:cNvPr>
          <p:cNvSpPr/>
          <p:nvPr/>
        </p:nvSpPr>
        <p:spPr>
          <a:xfrm rot="10800000">
            <a:off x="6328679" y="386633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17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54F6-C68C-0C46-BF58-52B8785C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¿Cuál es long (larga)? ¿Cuál es wide (ancha)?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84952-3BA0-354D-9716-C8D0FC93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O"/>
          </a:p>
        </p:txBody>
      </p:sp>
      <p:pic>
        <p:nvPicPr>
          <p:cNvPr id="4" name="Imagen 8">
            <a:extLst>
              <a:ext uri="{FF2B5EF4-FFF2-40B4-BE49-F238E27FC236}">
                <a16:creationId xmlns:a16="http://schemas.microsoft.com/office/drawing/2014/main" id="{39039ED0-7398-B743-9268-8C6FD741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0" y="2094649"/>
            <a:ext cx="5023788" cy="2347718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C6A07CF-786D-2346-98DC-4F78622E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19" y="1668115"/>
            <a:ext cx="3015074" cy="3200785"/>
          </a:xfrm>
          <a:prstGeom prst="rect">
            <a:avLst/>
          </a:prstGeom>
        </p:spPr>
      </p:pic>
      <p:sp>
        <p:nvSpPr>
          <p:cNvPr id="6" name="Flecha: a la derecha 17">
            <a:extLst>
              <a:ext uri="{FF2B5EF4-FFF2-40B4-BE49-F238E27FC236}">
                <a16:creationId xmlns:a16="http://schemas.microsoft.com/office/drawing/2014/main" id="{38CC3579-C154-BA4F-8EB7-16705AE31CE9}"/>
              </a:ext>
            </a:extLst>
          </p:cNvPr>
          <p:cNvSpPr/>
          <p:nvPr/>
        </p:nvSpPr>
        <p:spPr>
          <a:xfrm>
            <a:off x="6328678" y="215781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19">
            <a:extLst>
              <a:ext uri="{FF2B5EF4-FFF2-40B4-BE49-F238E27FC236}">
                <a16:creationId xmlns:a16="http://schemas.microsoft.com/office/drawing/2014/main" id="{D68E6425-C680-314A-9204-C9F4071113D3}"/>
              </a:ext>
            </a:extLst>
          </p:cNvPr>
          <p:cNvSpPr/>
          <p:nvPr/>
        </p:nvSpPr>
        <p:spPr>
          <a:xfrm rot="10800000">
            <a:off x="6328679" y="386633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45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39039ED0-7398-B743-9268-8C6FD741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0" y="2094649"/>
            <a:ext cx="5023788" cy="2347718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C6A07CF-786D-2346-98DC-4F78622E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19" y="1668115"/>
            <a:ext cx="3015074" cy="3200785"/>
          </a:xfrm>
          <a:prstGeom prst="rect">
            <a:avLst/>
          </a:prstGeom>
        </p:spPr>
      </p:pic>
      <p:sp>
        <p:nvSpPr>
          <p:cNvPr id="6" name="Flecha: a la derecha 17">
            <a:extLst>
              <a:ext uri="{FF2B5EF4-FFF2-40B4-BE49-F238E27FC236}">
                <a16:creationId xmlns:a16="http://schemas.microsoft.com/office/drawing/2014/main" id="{38CC3579-C154-BA4F-8EB7-16705AE31CE9}"/>
              </a:ext>
            </a:extLst>
          </p:cNvPr>
          <p:cNvSpPr/>
          <p:nvPr/>
        </p:nvSpPr>
        <p:spPr>
          <a:xfrm>
            <a:off x="6328678" y="215781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19">
            <a:extLst>
              <a:ext uri="{FF2B5EF4-FFF2-40B4-BE49-F238E27FC236}">
                <a16:creationId xmlns:a16="http://schemas.microsoft.com/office/drawing/2014/main" id="{D68E6425-C680-314A-9204-C9F4071113D3}"/>
              </a:ext>
            </a:extLst>
          </p:cNvPr>
          <p:cNvSpPr/>
          <p:nvPr/>
        </p:nvSpPr>
        <p:spPr>
          <a:xfrm rot="10800000">
            <a:off x="6328679" y="386633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4ACAD-90D5-CF49-9F77-A206299EADB0}"/>
              </a:ext>
            </a:extLst>
          </p:cNvPr>
          <p:cNvSpPr txBox="1"/>
          <p:nvPr/>
        </p:nvSpPr>
        <p:spPr>
          <a:xfrm>
            <a:off x="1149927" y="4585855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Wide / Ancha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B5540-3028-5942-A301-0DBBCA8129FE}"/>
              </a:ext>
            </a:extLst>
          </p:cNvPr>
          <p:cNvSpPr txBox="1"/>
          <p:nvPr/>
        </p:nvSpPr>
        <p:spPr>
          <a:xfrm>
            <a:off x="7038109" y="5005219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Long / Larga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CCF540-8BA0-1141-9E98-1CFB2A10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O" dirty="0"/>
              <a:t>¿Cuál es long (larga)? ¿Cuál es wide (ancha)?</a:t>
            </a:r>
          </a:p>
        </p:txBody>
      </p:sp>
    </p:spTree>
    <p:extLst>
      <p:ext uri="{BB962C8B-B14F-4D97-AF65-F5344CB8AC3E}">
        <p14:creationId xmlns:p14="http://schemas.microsoft.com/office/powerpoint/2010/main" val="37235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39039ED0-7398-B743-9268-8C6FD741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0" y="2094649"/>
            <a:ext cx="5023788" cy="2347718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C6A07CF-786D-2346-98DC-4F78622E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19" y="1668115"/>
            <a:ext cx="3015074" cy="3200785"/>
          </a:xfrm>
          <a:prstGeom prst="rect">
            <a:avLst/>
          </a:prstGeom>
        </p:spPr>
      </p:pic>
      <p:sp>
        <p:nvSpPr>
          <p:cNvPr id="6" name="Flecha: a la derecha 17">
            <a:extLst>
              <a:ext uri="{FF2B5EF4-FFF2-40B4-BE49-F238E27FC236}">
                <a16:creationId xmlns:a16="http://schemas.microsoft.com/office/drawing/2014/main" id="{38CC3579-C154-BA4F-8EB7-16705AE31CE9}"/>
              </a:ext>
            </a:extLst>
          </p:cNvPr>
          <p:cNvSpPr/>
          <p:nvPr/>
        </p:nvSpPr>
        <p:spPr>
          <a:xfrm>
            <a:off x="6328678" y="215781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19">
            <a:extLst>
              <a:ext uri="{FF2B5EF4-FFF2-40B4-BE49-F238E27FC236}">
                <a16:creationId xmlns:a16="http://schemas.microsoft.com/office/drawing/2014/main" id="{D68E6425-C680-314A-9204-C9F4071113D3}"/>
              </a:ext>
            </a:extLst>
          </p:cNvPr>
          <p:cNvSpPr/>
          <p:nvPr/>
        </p:nvSpPr>
        <p:spPr>
          <a:xfrm rot="10800000">
            <a:off x="6328679" y="386633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4ACAD-90D5-CF49-9F77-A206299EADB0}"/>
              </a:ext>
            </a:extLst>
          </p:cNvPr>
          <p:cNvSpPr txBox="1"/>
          <p:nvPr/>
        </p:nvSpPr>
        <p:spPr>
          <a:xfrm>
            <a:off x="1149927" y="4585855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Wide / Ancha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B5540-3028-5942-A301-0DBBCA8129FE}"/>
              </a:ext>
            </a:extLst>
          </p:cNvPr>
          <p:cNvSpPr txBox="1"/>
          <p:nvPr/>
        </p:nvSpPr>
        <p:spPr>
          <a:xfrm>
            <a:off x="7038109" y="5005219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Long / Larga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CCF540-8BA0-1141-9E98-1CFB2A10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O" dirty="0"/>
              <a:t>¿Cuál es la unidad de observación en cada una?</a:t>
            </a:r>
          </a:p>
        </p:txBody>
      </p:sp>
    </p:spTree>
    <p:extLst>
      <p:ext uri="{BB962C8B-B14F-4D97-AF65-F5344CB8AC3E}">
        <p14:creationId xmlns:p14="http://schemas.microsoft.com/office/powerpoint/2010/main" val="388565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39039ED0-7398-B743-9268-8C6FD741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0" y="2094649"/>
            <a:ext cx="5023788" cy="2347718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C6A07CF-786D-2346-98DC-4F78622E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19" y="1668115"/>
            <a:ext cx="3015074" cy="3200785"/>
          </a:xfrm>
          <a:prstGeom prst="rect">
            <a:avLst/>
          </a:prstGeom>
        </p:spPr>
      </p:pic>
      <p:sp>
        <p:nvSpPr>
          <p:cNvPr id="6" name="Flecha: a la derecha 17">
            <a:extLst>
              <a:ext uri="{FF2B5EF4-FFF2-40B4-BE49-F238E27FC236}">
                <a16:creationId xmlns:a16="http://schemas.microsoft.com/office/drawing/2014/main" id="{38CC3579-C154-BA4F-8EB7-16705AE31CE9}"/>
              </a:ext>
            </a:extLst>
          </p:cNvPr>
          <p:cNvSpPr/>
          <p:nvPr/>
        </p:nvSpPr>
        <p:spPr>
          <a:xfrm>
            <a:off x="6328678" y="215781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19">
            <a:extLst>
              <a:ext uri="{FF2B5EF4-FFF2-40B4-BE49-F238E27FC236}">
                <a16:creationId xmlns:a16="http://schemas.microsoft.com/office/drawing/2014/main" id="{D68E6425-C680-314A-9204-C9F4071113D3}"/>
              </a:ext>
            </a:extLst>
          </p:cNvPr>
          <p:cNvSpPr/>
          <p:nvPr/>
        </p:nvSpPr>
        <p:spPr>
          <a:xfrm rot="10800000">
            <a:off x="6328679" y="386633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4ACAD-90D5-CF49-9F77-A206299EADB0}"/>
              </a:ext>
            </a:extLst>
          </p:cNvPr>
          <p:cNvSpPr txBox="1"/>
          <p:nvPr/>
        </p:nvSpPr>
        <p:spPr>
          <a:xfrm>
            <a:off x="1149927" y="4585855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Departamento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B5540-3028-5942-A301-0DBBCA8129FE}"/>
              </a:ext>
            </a:extLst>
          </p:cNvPr>
          <p:cNvSpPr txBox="1"/>
          <p:nvPr/>
        </p:nvSpPr>
        <p:spPr>
          <a:xfrm>
            <a:off x="7038109" y="5005219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/>
              <a:t>Departamento en cada año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CCF540-8BA0-1141-9E98-1CFB2A10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O" dirty="0"/>
              <a:t>¿Cuál es la unidad de observación en cada una?</a:t>
            </a:r>
          </a:p>
        </p:txBody>
      </p:sp>
    </p:spTree>
    <p:extLst>
      <p:ext uri="{BB962C8B-B14F-4D97-AF65-F5344CB8AC3E}">
        <p14:creationId xmlns:p14="http://schemas.microsoft.com/office/powerpoint/2010/main" val="352629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8">
            <a:extLst>
              <a:ext uri="{FF2B5EF4-FFF2-40B4-BE49-F238E27FC236}">
                <a16:creationId xmlns:a16="http://schemas.microsoft.com/office/drawing/2014/main" id="{39039ED0-7398-B743-9268-8C6FD741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0" y="2094649"/>
            <a:ext cx="5023788" cy="2347718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C6A07CF-786D-2346-98DC-4F78622E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719" y="1668115"/>
            <a:ext cx="3015074" cy="3200785"/>
          </a:xfrm>
          <a:prstGeom prst="rect">
            <a:avLst/>
          </a:prstGeom>
        </p:spPr>
      </p:pic>
      <p:sp>
        <p:nvSpPr>
          <p:cNvPr id="6" name="Flecha: a la derecha 17">
            <a:extLst>
              <a:ext uri="{FF2B5EF4-FFF2-40B4-BE49-F238E27FC236}">
                <a16:creationId xmlns:a16="http://schemas.microsoft.com/office/drawing/2014/main" id="{38CC3579-C154-BA4F-8EB7-16705AE31CE9}"/>
              </a:ext>
            </a:extLst>
          </p:cNvPr>
          <p:cNvSpPr/>
          <p:nvPr/>
        </p:nvSpPr>
        <p:spPr>
          <a:xfrm>
            <a:off x="6328678" y="215781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Flecha: a la derecha 19">
            <a:extLst>
              <a:ext uri="{FF2B5EF4-FFF2-40B4-BE49-F238E27FC236}">
                <a16:creationId xmlns:a16="http://schemas.microsoft.com/office/drawing/2014/main" id="{D68E6425-C680-314A-9204-C9F4071113D3}"/>
              </a:ext>
            </a:extLst>
          </p:cNvPr>
          <p:cNvSpPr/>
          <p:nvPr/>
        </p:nvSpPr>
        <p:spPr>
          <a:xfrm rot="10800000">
            <a:off x="6328679" y="3866338"/>
            <a:ext cx="442451" cy="522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CCF540-8BA0-1141-9E98-1CFB2A10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O" dirty="0"/>
              <a:t>¿Cuáles son las variables de identificación?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BED487C-E3FD-C346-ACC1-E45AC201A6F3}"/>
              </a:ext>
            </a:extLst>
          </p:cNvPr>
          <p:cNvSpPr/>
          <p:nvPr/>
        </p:nvSpPr>
        <p:spPr>
          <a:xfrm>
            <a:off x="543870" y="2094649"/>
            <a:ext cx="1672857" cy="234771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EC46E87-EFCE-FD48-8758-A89275D52930}"/>
              </a:ext>
            </a:extLst>
          </p:cNvPr>
          <p:cNvSpPr/>
          <p:nvPr/>
        </p:nvSpPr>
        <p:spPr>
          <a:xfrm>
            <a:off x="7587569" y="1562280"/>
            <a:ext cx="2373851" cy="3362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751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437</Words>
  <Application>Microsoft Macintosh PowerPoint</Application>
  <PresentationFormat>Widescreen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Clase 11: Reestructura de bases de datos</vt:lpstr>
      <vt:lpstr>Contenido</vt:lpstr>
      <vt:lpstr>1. Recordemos la operación</vt:lpstr>
      <vt:lpstr>PowerPoint Presentation</vt:lpstr>
      <vt:lpstr>¿Cuál es long (larga)? ¿Cuál es wide (ancha)?</vt:lpstr>
      <vt:lpstr>¿Cuál es long (larga)? ¿Cuál es wide (ancha)?</vt:lpstr>
      <vt:lpstr>¿Cuál es la unidad de observación en cada una?</vt:lpstr>
      <vt:lpstr>¿Cuál es la unidad de observación en cada una?</vt:lpstr>
      <vt:lpstr>¿Cuáles son las variables de identificación?</vt:lpstr>
      <vt:lpstr>2. Juguemos en Python</vt:lpstr>
      <vt:lpstr>PowerPoint Presentation</vt:lpstr>
      <vt:lpstr>PowerPoint Presentation</vt:lpstr>
      <vt:lpstr>PowerPoint Presentation</vt:lpstr>
      <vt:lpstr>3. Juguemos en Stata</vt:lpstr>
      <vt:lpstr>PowerPoint Presentation</vt:lpstr>
      <vt:lpstr>PowerPoint Presentation</vt:lpstr>
      <vt:lpstr>4. Juguemos en R</vt:lpstr>
      <vt:lpstr>PowerPoint Presentation</vt:lpstr>
      <vt:lpstr>PowerPoint Presentation</vt:lpstr>
      <vt:lpstr>PowerPoint Presentation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agrupadora</dc:title>
  <dc:creator>Alfredo Eleazar Orozco Quesada</dc:creator>
  <cp:lastModifiedBy>Alfredo Eleazar Orozco Quesada</cp:lastModifiedBy>
  <cp:revision>43</cp:revision>
  <dcterms:created xsi:type="dcterms:W3CDTF">2021-03-12T12:09:31Z</dcterms:created>
  <dcterms:modified xsi:type="dcterms:W3CDTF">2022-05-19T22:53:12Z</dcterms:modified>
</cp:coreProperties>
</file>