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15" r:id="rId3"/>
    <p:sldId id="316" r:id="rId4"/>
    <p:sldId id="311" r:id="rId5"/>
    <p:sldId id="295" r:id="rId6"/>
    <p:sldId id="296" r:id="rId7"/>
    <p:sldId id="299" r:id="rId8"/>
    <p:sldId id="310" r:id="rId9"/>
    <p:sldId id="257" r:id="rId10"/>
    <p:sldId id="298" r:id="rId11"/>
    <p:sldId id="300" r:id="rId12"/>
    <p:sldId id="309" r:id="rId13"/>
    <p:sldId id="301" r:id="rId14"/>
    <p:sldId id="302" r:id="rId15"/>
    <p:sldId id="261" r:id="rId16"/>
    <p:sldId id="303" r:id="rId17"/>
    <p:sldId id="304" r:id="rId18"/>
    <p:sldId id="262" r:id="rId19"/>
    <p:sldId id="308" r:id="rId20"/>
    <p:sldId id="31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varScale="1">
        <p:scale>
          <a:sx n="93" d="100"/>
          <a:sy n="93" d="100"/>
        </p:scale>
        <p:origin x="1640" y="200"/>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74A1A2-D502-4399-A4C4-519231DC654E}" type="doc">
      <dgm:prSet loTypeId="urn:microsoft.com/office/officeart/2005/8/layout/pList1" loCatId="picture" qsTypeId="urn:microsoft.com/office/officeart/2005/8/quickstyle/simple1" qsCatId="simple" csTypeId="urn:microsoft.com/office/officeart/2005/8/colors/colorful1" csCatId="colorful" phldr="1"/>
      <dgm:spPr/>
      <dgm:t>
        <a:bodyPr/>
        <a:lstStyle/>
        <a:p>
          <a:endParaRPr lang="es-CO"/>
        </a:p>
      </dgm:t>
    </dgm:pt>
    <dgm:pt modelId="{ADAB6595-9513-4D36-A14F-01CA62F7056D}">
      <dgm:prSet phldrT="[Texto]"/>
      <dgm:spPr/>
      <dgm:t>
        <a:bodyPr/>
        <a:lstStyle/>
        <a:p>
          <a:r>
            <a:rPr lang="es-CO" dirty="0"/>
            <a:t>Incluir información sobre la autoría del código</a:t>
          </a:r>
        </a:p>
      </dgm:t>
    </dgm:pt>
    <dgm:pt modelId="{CD285A60-4B82-45B2-88F4-BD9396D4CE2A}" type="parTrans" cxnId="{1E5201D0-7185-4366-9A37-5EFFB7197686}">
      <dgm:prSet/>
      <dgm:spPr/>
      <dgm:t>
        <a:bodyPr/>
        <a:lstStyle/>
        <a:p>
          <a:endParaRPr lang="es-CO"/>
        </a:p>
      </dgm:t>
    </dgm:pt>
    <dgm:pt modelId="{3FF4927B-5D58-4425-B0B1-6C6CF33E175A}" type="sibTrans" cxnId="{1E5201D0-7185-4366-9A37-5EFFB7197686}">
      <dgm:prSet/>
      <dgm:spPr/>
      <dgm:t>
        <a:bodyPr/>
        <a:lstStyle/>
        <a:p>
          <a:endParaRPr lang="es-CO"/>
        </a:p>
      </dgm:t>
    </dgm:pt>
    <dgm:pt modelId="{0D2A22C3-098D-4F8B-B215-30A4727BE7D4}">
      <dgm:prSet phldrT="[Texto]"/>
      <dgm:spPr/>
      <dgm:t>
        <a:bodyPr/>
        <a:lstStyle/>
        <a:p>
          <a:r>
            <a:rPr lang="es-CO" dirty="0"/>
            <a:t>Dividir en secciones</a:t>
          </a:r>
        </a:p>
      </dgm:t>
    </dgm:pt>
    <dgm:pt modelId="{EDAD5E3D-35EB-46B6-90E3-3CE8A4250B59}" type="parTrans" cxnId="{F9FB1401-BFCE-4747-A82C-3CB8D3B32401}">
      <dgm:prSet/>
      <dgm:spPr/>
      <dgm:t>
        <a:bodyPr/>
        <a:lstStyle/>
        <a:p>
          <a:endParaRPr lang="es-CO"/>
        </a:p>
      </dgm:t>
    </dgm:pt>
    <dgm:pt modelId="{41CF98AA-986D-4F2C-AFE9-7E6BB8340935}" type="sibTrans" cxnId="{F9FB1401-BFCE-4747-A82C-3CB8D3B32401}">
      <dgm:prSet/>
      <dgm:spPr/>
      <dgm:t>
        <a:bodyPr/>
        <a:lstStyle/>
        <a:p>
          <a:endParaRPr lang="es-CO"/>
        </a:p>
      </dgm:t>
    </dgm:pt>
    <dgm:pt modelId="{E4CEB2EA-22EE-42EF-9E8D-367813D00BB3}">
      <dgm:prSet phldrT="[Texto]"/>
      <dgm:spPr/>
      <dgm:t>
        <a:bodyPr/>
        <a:lstStyle/>
        <a:p>
          <a:r>
            <a:rPr lang="es-CO" dirty="0"/>
            <a:t>Comentar los procedimientos</a:t>
          </a:r>
        </a:p>
      </dgm:t>
    </dgm:pt>
    <dgm:pt modelId="{A9C07096-99EF-448F-83B8-7EE42E9A6CDF}" type="parTrans" cxnId="{7C925D99-A562-442B-9C4C-EDCD4C956C18}">
      <dgm:prSet/>
      <dgm:spPr/>
      <dgm:t>
        <a:bodyPr/>
        <a:lstStyle/>
        <a:p>
          <a:endParaRPr lang="es-CO"/>
        </a:p>
      </dgm:t>
    </dgm:pt>
    <dgm:pt modelId="{41622DEC-E091-4DB2-BA9F-0CCE54A9C631}" type="sibTrans" cxnId="{7C925D99-A562-442B-9C4C-EDCD4C956C18}">
      <dgm:prSet/>
      <dgm:spPr/>
      <dgm:t>
        <a:bodyPr/>
        <a:lstStyle/>
        <a:p>
          <a:endParaRPr lang="es-CO"/>
        </a:p>
      </dgm:t>
    </dgm:pt>
    <dgm:pt modelId="{65E26A4B-425A-43B3-B148-C3AA59C003A6}">
      <dgm:prSet phldrT="[Texto]"/>
      <dgm:spPr/>
      <dgm:t>
        <a:bodyPr/>
        <a:lstStyle/>
        <a:p>
          <a:r>
            <a:rPr lang="es-CO" dirty="0"/>
            <a:t>Ser cuidadoso con la tabulación del código</a:t>
          </a:r>
        </a:p>
      </dgm:t>
    </dgm:pt>
    <dgm:pt modelId="{B75449DC-B605-46D1-B8D5-625E23859FE5}" type="parTrans" cxnId="{EE3DE178-61DF-4DC3-8C85-5FD1E9592E1B}">
      <dgm:prSet/>
      <dgm:spPr/>
      <dgm:t>
        <a:bodyPr/>
        <a:lstStyle/>
        <a:p>
          <a:endParaRPr lang="es-CO"/>
        </a:p>
      </dgm:t>
    </dgm:pt>
    <dgm:pt modelId="{2A7C6726-2544-470C-9F92-B85DF8696AD7}" type="sibTrans" cxnId="{EE3DE178-61DF-4DC3-8C85-5FD1E9592E1B}">
      <dgm:prSet/>
      <dgm:spPr/>
      <dgm:t>
        <a:bodyPr/>
        <a:lstStyle/>
        <a:p>
          <a:endParaRPr lang="es-CO"/>
        </a:p>
      </dgm:t>
    </dgm:pt>
    <dgm:pt modelId="{61CA05AF-8828-439A-81E4-739BBF94230C}">
      <dgm:prSet phldrT="[Texto]"/>
      <dgm:spPr/>
      <dgm:t>
        <a:bodyPr/>
        <a:lstStyle/>
        <a:p>
          <a:r>
            <a:rPr lang="es-CO"/>
            <a:t>Llevar un registro de las modificaciones</a:t>
          </a:r>
          <a:endParaRPr lang="es-CO" dirty="0"/>
        </a:p>
      </dgm:t>
    </dgm:pt>
    <dgm:pt modelId="{A5B70235-7C55-4F93-B336-D3BD6FAF580E}" type="parTrans" cxnId="{C3D740C8-8B7F-44A0-BD5B-6609ED0BEEDC}">
      <dgm:prSet/>
      <dgm:spPr/>
      <dgm:t>
        <a:bodyPr/>
        <a:lstStyle/>
        <a:p>
          <a:endParaRPr lang="es-CO"/>
        </a:p>
      </dgm:t>
    </dgm:pt>
    <dgm:pt modelId="{A58D7C07-7450-46DB-BC40-38F81767F28D}" type="sibTrans" cxnId="{C3D740C8-8B7F-44A0-BD5B-6609ED0BEEDC}">
      <dgm:prSet/>
      <dgm:spPr/>
      <dgm:t>
        <a:bodyPr/>
        <a:lstStyle/>
        <a:p>
          <a:endParaRPr lang="es-CO"/>
        </a:p>
      </dgm:t>
    </dgm:pt>
    <dgm:pt modelId="{02C39681-5F38-4ABD-B677-353E2CBA8903}">
      <dgm:prSet/>
      <dgm:spPr/>
      <dgm:t>
        <a:bodyPr/>
        <a:lstStyle/>
        <a:p>
          <a:r>
            <a:rPr lang="es-CO" dirty="0"/>
            <a:t>Cada script debe ser ejecutada sin interrupción</a:t>
          </a:r>
        </a:p>
      </dgm:t>
    </dgm:pt>
    <dgm:pt modelId="{805FA21B-1933-4ED7-9521-C0E978B1B9A1}" type="parTrans" cxnId="{B7A59B34-BBB0-4514-8AF3-18A4DBF3DA25}">
      <dgm:prSet/>
      <dgm:spPr/>
      <dgm:t>
        <a:bodyPr/>
        <a:lstStyle/>
        <a:p>
          <a:endParaRPr lang="es-CO"/>
        </a:p>
      </dgm:t>
    </dgm:pt>
    <dgm:pt modelId="{F1CBD752-5FE7-4089-B94D-E7868FD9A9B9}" type="sibTrans" cxnId="{B7A59B34-BBB0-4514-8AF3-18A4DBF3DA25}">
      <dgm:prSet/>
      <dgm:spPr/>
      <dgm:t>
        <a:bodyPr/>
        <a:lstStyle/>
        <a:p>
          <a:endParaRPr lang="es-CO"/>
        </a:p>
      </dgm:t>
    </dgm:pt>
    <dgm:pt modelId="{14AF48C2-2446-408B-81A3-80F1429F62BA}">
      <dgm:prSet/>
      <dgm:spPr/>
      <dgm:t>
        <a:bodyPr/>
        <a:lstStyle/>
        <a:p>
          <a:r>
            <a:rPr lang="es-CO" dirty="0"/>
            <a:t>Si existen grandes tareas no es recomendable incluir todo en el mismo archivo. </a:t>
          </a:r>
        </a:p>
      </dgm:t>
    </dgm:pt>
    <dgm:pt modelId="{12497425-4753-491C-9BEF-297975F41CBF}" type="parTrans" cxnId="{C1509C97-9F33-45C2-BF15-B73FBC903269}">
      <dgm:prSet/>
      <dgm:spPr/>
      <dgm:t>
        <a:bodyPr/>
        <a:lstStyle/>
        <a:p>
          <a:endParaRPr lang="es-CO"/>
        </a:p>
      </dgm:t>
    </dgm:pt>
    <dgm:pt modelId="{AAB505B9-B244-4479-A189-16E85F7D92D1}" type="sibTrans" cxnId="{C1509C97-9F33-45C2-BF15-B73FBC903269}">
      <dgm:prSet/>
      <dgm:spPr/>
      <dgm:t>
        <a:bodyPr/>
        <a:lstStyle/>
        <a:p>
          <a:endParaRPr lang="es-CO"/>
        </a:p>
      </dgm:t>
    </dgm:pt>
    <dgm:pt modelId="{491EB325-98D8-4A85-8B6F-177C066B6398}" type="pres">
      <dgm:prSet presAssocID="{AE74A1A2-D502-4399-A4C4-519231DC654E}" presName="Name0" presStyleCnt="0">
        <dgm:presLayoutVars>
          <dgm:dir/>
          <dgm:resizeHandles val="exact"/>
        </dgm:presLayoutVars>
      </dgm:prSet>
      <dgm:spPr/>
    </dgm:pt>
    <dgm:pt modelId="{19B0681C-2DEB-42EA-AD31-C9C6541AFFF2}" type="pres">
      <dgm:prSet presAssocID="{ADAB6595-9513-4D36-A14F-01CA62F7056D}" presName="compNode" presStyleCnt="0"/>
      <dgm:spPr/>
    </dgm:pt>
    <dgm:pt modelId="{53060659-2488-4063-88D7-EDFD3EB76D3B}" type="pres">
      <dgm:prSet presAssocID="{ADAB6595-9513-4D36-A14F-01CA62F7056D}" presName="pictRect" presStyleLbl="node1" presStyleIdx="0" presStyleCnt="7"/>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dgm:spPr>
    </dgm:pt>
    <dgm:pt modelId="{02A25D25-E968-4F6F-ACEC-5593A697A4A2}" type="pres">
      <dgm:prSet presAssocID="{ADAB6595-9513-4D36-A14F-01CA62F7056D}" presName="textRect" presStyleLbl="revTx" presStyleIdx="0" presStyleCnt="7">
        <dgm:presLayoutVars>
          <dgm:bulletEnabled val="1"/>
        </dgm:presLayoutVars>
      </dgm:prSet>
      <dgm:spPr/>
    </dgm:pt>
    <dgm:pt modelId="{74CBEC99-68A8-4D4C-93EF-6EE0250D627F}" type="pres">
      <dgm:prSet presAssocID="{3FF4927B-5D58-4425-B0B1-6C6CF33E175A}" presName="sibTrans" presStyleLbl="sibTrans2D1" presStyleIdx="0" presStyleCnt="0"/>
      <dgm:spPr/>
    </dgm:pt>
    <dgm:pt modelId="{D1EF00BA-D6B3-47E3-A031-6466D0AC966D}" type="pres">
      <dgm:prSet presAssocID="{0D2A22C3-098D-4F8B-B215-30A4727BE7D4}" presName="compNode" presStyleCnt="0"/>
      <dgm:spPr/>
    </dgm:pt>
    <dgm:pt modelId="{29F9F1FF-CD49-443B-AC58-ADEAC279066E}" type="pres">
      <dgm:prSet presAssocID="{0D2A22C3-098D-4F8B-B215-30A4727BE7D4}" presName="pictRect" presStyleLbl="node1" presStyleIdx="1" presStyleCnt="7"/>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dgm:spPr>
    </dgm:pt>
    <dgm:pt modelId="{25902255-1907-4528-BC73-440D7AB2CFC7}" type="pres">
      <dgm:prSet presAssocID="{0D2A22C3-098D-4F8B-B215-30A4727BE7D4}" presName="textRect" presStyleLbl="revTx" presStyleIdx="1" presStyleCnt="7">
        <dgm:presLayoutVars>
          <dgm:bulletEnabled val="1"/>
        </dgm:presLayoutVars>
      </dgm:prSet>
      <dgm:spPr/>
    </dgm:pt>
    <dgm:pt modelId="{EED4531D-57B8-46B2-A4D4-AF9B96CE4318}" type="pres">
      <dgm:prSet presAssocID="{41CF98AA-986D-4F2C-AFE9-7E6BB8340935}" presName="sibTrans" presStyleLbl="sibTrans2D1" presStyleIdx="0" presStyleCnt="0"/>
      <dgm:spPr/>
    </dgm:pt>
    <dgm:pt modelId="{A25D12B7-37A7-4927-B40C-4C2331778609}" type="pres">
      <dgm:prSet presAssocID="{E4CEB2EA-22EE-42EF-9E8D-367813D00BB3}" presName="compNode" presStyleCnt="0"/>
      <dgm:spPr/>
    </dgm:pt>
    <dgm:pt modelId="{28C9547B-1CB5-43AD-A62E-2A1E1724CD35}" type="pres">
      <dgm:prSet presAssocID="{E4CEB2EA-22EE-42EF-9E8D-367813D00BB3}" presName="pict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23000" b="-23000"/>
          </a:stretch>
        </a:blipFill>
      </dgm:spPr>
      <dgm:extLst>
        <a:ext uri="{E40237B7-FDA0-4F09-8148-C483321AD2D9}">
          <dgm14:cNvPr xmlns:dgm14="http://schemas.microsoft.com/office/drawing/2010/diagram" id="0" name="" descr="Lista de comprobación"/>
        </a:ext>
      </dgm:extLst>
    </dgm:pt>
    <dgm:pt modelId="{E641AE6A-E4F2-4B41-A404-09048C87845C}" type="pres">
      <dgm:prSet presAssocID="{E4CEB2EA-22EE-42EF-9E8D-367813D00BB3}" presName="textRect" presStyleLbl="revTx" presStyleIdx="2" presStyleCnt="7">
        <dgm:presLayoutVars>
          <dgm:bulletEnabled val="1"/>
        </dgm:presLayoutVars>
      </dgm:prSet>
      <dgm:spPr/>
    </dgm:pt>
    <dgm:pt modelId="{21063860-06BA-4581-91F8-60CB8CEC2848}" type="pres">
      <dgm:prSet presAssocID="{41622DEC-E091-4DB2-BA9F-0CCE54A9C631}" presName="sibTrans" presStyleLbl="sibTrans2D1" presStyleIdx="0" presStyleCnt="0"/>
      <dgm:spPr/>
    </dgm:pt>
    <dgm:pt modelId="{615D0975-0343-447E-A93C-284F841193D2}" type="pres">
      <dgm:prSet presAssocID="{65E26A4B-425A-43B3-B148-C3AA59C003A6}" presName="compNode" presStyleCnt="0"/>
      <dgm:spPr/>
    </dgm:pt>
    <dgm:pt modelId="{A3804EF0-85DF-4062-922C-2FD77C2FA594}" type="pres">
      <dgm:prSet presAssocID="{65E26A4B-425A-43B3-B148-C3AA59C003A6}" presName="pictRect" presStyleLbl="node1" presStyleIdx="3" presStyleCnt="7"/>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23000" b="-23000"/>
          </a:stretch>
        </a:blipFill>
      </dgm:spPr>
    </dgm:pt>
    <dgm:pt modelId="{88B7774A-6722-43FD-95A5-230BEC3535DB}" type="pres">
      <dgm:prSet presAssocID="{65E26A4B-425A-43B3-B148-C3AA59C003A6}" presName="textRect" presStyleLbl="revTx" presStyleIdx="3" presStyleCnt="7">
        <dgm:presLayoutVars>
          <dgm:bulletEnabled val="1"/>
        </dgm:presLayoutVars>
      </dgm:prSet>
      <dgm:spPr/>
    </dgm:pt>
    <dgm:pt modelId="{F817DEBD-0997-4BE7-BBD4-1E1F937EED51}" type="pres">
      <dgm:prSet presAssocID="{2A7C6726-2544-470C-9F92-B85DF8696AD7}" presName="sibTrans" presStyleLbl="sibTrans2D1" presStyleIdx="0" presStyleCnt="0"/>
      <dgm:spPr/>
    </dgm:pt>
    <dgm:pt modelId="{A8BB3FBF-5075-4EAA-94FA-936DDEEC918A}" type="pres">
      <dgm:prSet presAssocID="{61CA05AF-8828-439A-81E4-739BBF94230C}" presName="compNode" presStyleCnt="0"/>
      <dgm:spPr/>
    </dgm:pt>
    <dgm:pt modelId="{4943343D-E2AB-4C83-9D3B-B8F929F739B9}" type="pres">
      <dgm:prSet presAssocID="{61CA05AF-8828-439A-81E4-739BBF94230C}" presName="pictRect" presStyleLbl="node1" presStyleIdx="4" presStyleCnt="7"/>
      <dgm:spPr>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t="-23000" b="-23000"/>
          </a:stretch>
        </a:blipFill>
      </dgm:spPr>
    </dgm:pt>
    <dgm:pt modelId="{6E3FA640-AA56-411E-B2F3-EF76A42585FF}" type="pres">
      <dgm:prSet presAssocID="{61CA05AF-8828-439A-81E4-739BBF94230C}" presName="textRect" presStyleLbl="revTx" presStyleIdx="4" presStyleCnt="7">
        <dgm:presLayoutVars>
          <dgm:bulletEnabled val="1"/>
        </dgm:presLayoutVars>
      </dgm:prSet>
      <dgm:spPr/>
    </dgm:pt>
    <dgm:pt modelId="{EB5507F7-68A5-43C1-B198-4E72A141181E}" type="pres">
      <dgm:prSet presAssocID="{A58D7C07-7450-46DB-BC40-38F81767F28D}" presName="sibTrans" presStyleLbl="sibTrans2D1" presStyleIdx="0" presStyleCnt="0"/>
      <dgm:spPr/>
    </dgm:pt>
    <dgm:pt modelId="{9A4FB015-4946-4B77-AF73-DD27B4095288}" type="pres">
      <dgm:prSet presAssocID="{02C39681-5F38-4ABD-B677-353E2CBA8903}" presName="compNode" presStyleCnt="0"/>
      <dgm:spPr/>
    </dgm:pt>
    <dgm:pt modelId="{D460B795-8022-490C-BA05-CA233B67A920}" type="pres">
      <dgm:prSet presAssocID="{02C39681-5F38-4ABD-B677-353E2CBA8903}" presName="pictRect" presStyleLbl="node1" presStyleIdx="5" presStyleCnt="7"/>
      <dgm:spPr>
        <a:blipFill rotWithShape="1">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t="-23000" b="-23000"/>
          </a:stretch>
        </a:blipFill>
      </dgm:spPr>
    </dgm:pt>
    <dgm:pt modelId="{19DC7D60-110E-4AA9-9A79-1D373D4DEA3A}" type="pres">
      <dgm:prSet presAssocID="{02C39681-5F38-4ABD-B677-353E2CBA8903}" presName="textRect" presStyleLbl="revTx" presStyleIdx="5" presStyleCnt="7">
        <dgm:presLayoutVars>
          <dgm:bulletEnabled val="1"/>
        </dgm:presLayoutVars>
      </dgm:prSet>
      <dgm:spPr/>
    </dgm:pt>
    <dgm:pt modelId="{4DC46D73-F733-4351-B1CC-4B6BB8A0B8DC}" type="pres">
      <dgm:prSet presAssocID="{F1CBD752-5FE7-4089-B94D-E7868FD9A9B9}" presName="sibTrans" presStyleLbl="sibTrans2D1" presStyleIdx="0" presStyleCnt="0"/>
      <dgm:spPr/>
    </dgm:pt>
    <dgm:pt modelId="{003ECE94-2703-4697-A486-0CC94B53EFD4}" type="pres">
      <dgm:prSet presAssocID="{14AF48C2-2446-408B-81A3-80F1429F62BA}" presName="compNode" presStyleCnt="0"/>
      <dgm:spPr/>
    </dgm:pt>
    <dgm:pt modelId="{D3D52BC0-B7D9-44C6-9BC4-9C903A157244}" type="pres">
      <dgm:prSet presAssocID="{14AF48C2-2446-408B-81A3-80F1429F62BA}" presName="pictRect" presStyleLbl="node1" presStyleIdx="6" presStyleCnt="7"/>
      <dgm:spPr>
        <a:blipFill rotWithShape="1">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t="-23000" b="-23000"/>
          </a:stretch>
        </a:blipFill>
      </dgm:spPr>
    </dgm:pt>
    <dgm:pt modelId="{B61E2478-6165-421D-B0B8-ADD67855F11E}" type="pres">
      <dgm:prSet presAssocID="{14AF48C2-2446-408B-81A3-80F1429F62BA}" presName="textRect" presStyleLbl="revTx" presStyleIdx="6" presStyleCnt="7">
        <dgm:presLayoutVars>
          <dgm:bulletEnabled val="1"/>
        </dgm:presLayoutVars>
      </dgm:prSet>
      <dgm:spPr/>
    </dgm:pt>
  </dgm:ptLst>
  <dgm:cxnLst>
    <dgm:cxn modelId="{F9FB1401-BFCE-4747-A82C-3CB8D3B32401}" srcId="{AE74A1A2-D502-4399-A4C4-519231DC654E}" destId="{0D2A22C3-098D-4F8B-B215-30A4727BE7D4}" srcOrd="1" destOrd="0" parTransId="{EDAD5E3D-35EB-46B6-90E3-3CE8A4250B59}" sibTransId="{41CF98AA-986D-4F2C-AFE9-7E6BB8340935}"/>
    <dgm:cxn modelId="{E2CADF30-725A-4D26-8C1F-D7EA95D409DC}" type="presOf" srcId="{0D2A22C3-098D-4F8B-B215-30A4727BE7D4}" destId="{25902255-1907-4528-BC73-440D7AB2CFC7}" srcOrd="0" destOrd="0" presId="urn:microsoft.com/office/officeart/2005/8/layout/pList1"/>
    <dgm:cxn modelId="{B7A59B34-BBB0-4514-8AF3-18A4DBF3DA25}" srcId="{AE74A1A2-D502-4399-A4C4-519231DC654E}" destId="{02C39681-5F38-4ABD-B677-353E2CBA8903}" srcOrd="5" destOrd="0" parTransId="{805FA21B-1933-4ED7-9521-C0E978B1B9A1}" sibTransId="{F1CBD752-5FE7-4089-B94D-E7868FD9A9B9}"/>
    <dgm:cxn modelId="{60F34750-FC6C-40F4-8EB5-F80E871D283A}" type="presOf" srcId="{65E26A4B-425A-43B3-B148-C3AA59C003A6}" destId="{88B7774A-6722-43FD-95A5-230BEC3535DB}" srcOrd="0" destOrd="0" presId="urn:microsoft.com/office/officeart/2005/8/layout/pList1"/>
    <dgm:cxn modelId="{0C19536C-3517-4D62-A2DB-2A52EF5A07C7}" type="presOf" srcId="{A58D7C07-7450-46DB-BC40-38F81767F28D}" destId="{EB5507F7-68A5-43C1-B198-4E72A141181E}" srcOrd="0" destOrd="0" presId="urn:microsoft.com/office/officeart/2005/8/layout/pList1"/>
    <dgm:cxn modelId="{80897173-C47E-42BE-BEAE-7C6D044D5912}" type="presOf" srcId="{14AF48C2-2446-408B-81A3-80F1429F62BA}" destId="{B61E2478-6165-421D-B0B8-ADD67855F11E}" srcOrd="0" destOrd="0" presId="urn:microsoft.com/office/officeart/2005/8/layout/pList1"/>
    <dgm:cxn modelId="{EE3DE178-61DF-4DC3-8C85-5FD1E9592E1B}" srcId="{AE74A1A2-D502-4399-A4C4-519231DC654E}" destId="{65E26A4B-425A-43B3-B148-C3AA59C003A6}" srcOrd="3" destOrd="0" parTransId="{B75449DC-B605-46D1-B8D5-625E23859FE5}" sibTransId="{2A7C6726-2544-470C-9F92-B85DF8696AD7}"/>
    <dgm:cxn modelId="{9C793B7C-A579-4DAB-BC09-4D54F93DD581}" type="presOf" srcId="{02C39681-5F38-4ABD-B677-353E2CBA8903}" destId="{19DC7D60-110E-4AA9-9A79-1D373D4DEA3A}" srcOrd="0" destOrd="0" presId="urn:microsoft.com/office/officeart/2005/8/layout/pList1"/>
    <dgm:cxn modelId="{D46E5E7F-21F7-4896-A9F5-4896EB8AD3E7}" type="presOf" srcId="{2A7C6726-2544-470C-9F92-B85DF8696AD7}" destId="{F817DEBD-0997-4BE7-BBD4-1E1F937EED51}" srcOrd="0" destOrd="0" presId="urn:microsoft.com/office/officeart/2005/8/layout/pList1"/>
    <dgm:cxn modelId="{4E85E984-48FA-498B-94DD-E9534B02B823}" type="presOf" srcId="{E4CEB2EA-22EE-42EF-9E8D-367813D00BB3}" destId="{E641AE6A-E4F2-4B41-A404-09048C87845C}" srcOrd="0" destOrd="0" presId="urn:microsoft.com/office/officeart/2005/8/layout/pList1"/>
    <dgm:cxn modelId="{56A6F68B-6044-4BB0-9141-EF34EC56CB1E}" type="presOf" srcId="{3FF4927B-5D58-4425-B0B1-6C6CF33E175A}" destId="{74CBEC99-68A8-4D4C-93EF-6EE0250D627F}" srcOrd="0" destOrd="0" presId="urn:microsoft.com/office/officeart/2005/8/layout/pList1"/>
    <dgm:cxn modelId="{B62A768F-642A-42AA-AFCB-A1837CD621A2}" type="presOf" srcId="{41CF98AA-986D-4F2C-AFE9-7E6BB8340935}" destId="{EED4531D-57B8-46B2-A4D4-AF9B96CE4318}" srcOrd="0" destOrd="0" presId="urn:microsoft.com/office/officeart/2005/8/layout/pList1"/>
    <dgm:cxn modelId="{70750D96-6565-47E1-8ED5-D75EB885CE82}" type="presOf" srcId="{F1CBD752-5FE7-4089-B94D-E7868FD9A9B9}" destId="{4DC46D73-F733-4351-B1CC-4B6BB8A0B8DC}" srcOrd="0" destOrd="0" presId="urn:microsoft.com/office/officeart/2005/8/layout/pList1"/>
    <dgm:cxn modelId="{C1509C97-9F33-45C2-BF15-B73FBC903269}" srcId="{AE74A1A2-D502-4399-A4C4-519231DC654E}" destId="{14AF48C2-2446-408B-81A3-80F1429F62BA}" srcOrd="6" destOrd="0" parTransId="{12497425-4753-491C-9BEF-297975F41CBF}" sibTransId="{AAB505B9-B244-4479-A189-16E85F7D92D1}"/>
    <dgm:cxn modelId="{7C925D99-A562-442B-9C4C-EDCD4C956C18}" srcId="{AE74A1A2-D502-4399-A4C4-519231DC654E}" destId="{E4CEB2EA-22EE-42EF-9E8D-367813D00BB3}" srcOrd="2" destOrd="0" parTransId="{A9C07096-99EF-448F-83B8-7EE42E9A6CDF}" sibTransId="{41622DEC-E091-4DB2-BA9F-0CCE54A9C631}"/>
    <dgm:cxn modelId="{AD2925B1-DE7C-4527-AABC-BE864C79392E}" type="presOf" srcId="{AE74A1A2-D502-4399-A4C4-519231DC654E}" destId="{491EB325-98D8-4A85-8B6F-177C066B6398}" srcOrd="0" destOrd="0" presId="urn:microsoft.com/office/officeart/2005/8/layout/pList1"/>
    <dgm:cxn modelId="{BBE859B3-A372-40E0-84D3-9C832E7B4E86}" type="presOf" srcId="{ADAB6595-9513-4D36-A14F-01CA62F7056D}" destId="{02A25D25-E968-4F6F-ACEC-5593A697A4A2}" srcOrd="0" destOrd="0" presId="urn:microsoft.com/office/officeart/2005/8/layout/pList1"/>
    <dgm:cxn modelId="{B1D2EEC5-8F1A-4344-9B87-15DF29390C1F}" type="presOf" srcId="{41622DEC-E091-4DB2-BA9F-0CCE54A9C631}" destId="{21063860-06BA-4581-91F8-60CB8CEC2848}" srcOrd="0" destOrd="0" presId="urn:microsoft.com/office/officeart/2005/8/layout/pList1"/>
    <dgm:cxn modelId="{C3D740C8-8B7F-44A0-BD5B-6609ED0BEEDC}" srcId="{AE74A1A2-D502-4399-A4C4-519231DC654E}" destId="{61CA05AF-8828-439A-81E4-739BBF94230C}" srcOrd="4" destOrd="0" parTransId="{A5B70235-7C55-4F93-B336-D3BD6FAF580E}" sibTransId="{A58D7C07-7450-46DB-BC40-38F81767F28D}"/>
    <dgm:cxn modelId="{463637CE-0D9C-42EB-AB9E-0058049628A6}" type="presOf" srcId="{61CA05AF-8828-439A-81E4-739BBF94230C}" destId="{6E3FA640-AA56-411E-B2F3-EF76A42585FF}" srcOrd="0" destOrd="0" presId="urn:microsoft.com/office/officeart/2005/8/layout/pList1"/>
    <dgm:cxn modelId="{1E5201D0-7185-4366-9A37-5EFFB7197686}" srcId="{AE74A1A2-D502-4399-A4C4-519231DC654E}" destId="{ADAB6595-9513-4D36-A14F-01CA62F7056D}" srcOrd="0" destOrd="0" parTransId="{CD285A60-4B82-45B2-88F4-BD9396D4CE2A}" sibTransId="{3FF4927B-5D58-4425-B0B1-6C6CF33E175A}"/>
    <dgm:cxn modelId="{8EF54341-2199-4B43-AF84-90D405A40559}" type="presParOf" srcId="{491EB325-98D8-4A85-8B6F-177C066B6398}" destId="{19B0681C-2DEB-42EA-AD31-C9C6541AFFF2}" srcOrd="0" destOrd="0" presId="urn:microsoft.com/office/officeart/2005/8/layout/pList1"/>
    <dgm:cxn modelId="{3A98FF09-0449-43D1-AD75-C5BB56B13A75}" type="presParOf" srcId="{19B0681C-2DEB-42EA-AD31-C9C6541AFFF2}" destId="{53060659-2488-4063-88D7-EDFD3EB76D3B}" srcOrd="0" destOrd="0" presId="urn:microsoft.com/office/officeart/2005/8/layout/pList1"/>
    <dgm:cxn modelId="{58AB5D2A-56B3-4D38-9126-272F601033A1}" type="presParOf" srcId="{19B0681C-2DEB-42EA-AD31-C9C6541AFFF2}" destId="{02A25D25-E968-4F6F-ACEC-5593A697A4A2}" srcOrd="1" destOrd="0" presId="urn:microsoft.com/office/officeart/2005/8/layout/pList1"/>
    <dgm:cxn modelId="{E5F5E3C8-CA16-48BC-B942-D125A03D1888}" type="presParOf" srcId="{491EB325-98D8-4A85-8B6F-177C066B6398}" destId="{74CBEC99-68A8-4D4C-93EF-6EE0250D627F}" srcOrd="1" destOrd="0" presId="urn:microsoft.com/office/officeart/2005/8/layout/pList1"/>
    <dgm:cxn modelId="{11471F02-AF37-442E-9B06-3311137046B4}" type="presParOf" srcId="{491EB325-98D8-4A85-8B6F-177C066B6398}" destId="{D1EF00BA-D6B3-47E3-A031-6466D0AC966D}" srcOrd="2" destOrd="0" presId="urn:microsoft.com/office/officeart/2005/8/layout/pList1"/>
    <dgm:cxn modelId="{D6F86FA1-82D2-4046-9237-26DDA359666D}" type="presParOf" srcId="{D1EF00BA-D6B3-47E3-A031-6466D0AC966D}" destId="{29F9F1FF-CD49-443B-AC58-ADEAC279066E}" srcOrd="0" destOrd="0" presId="urn:microsoft.com/office/officeart/2005/8/layout/pList1"/>
    <dgm:cxn modelId="{F2C2D624-4040-48C4-94E2-E8CDABE5253F}" type="presParOf" srcId="{D1EF00BA-D6B3-47E3-A031-6466D0AC966D}" destId="{25902255-1907-4528-BC73-440D7AB2CFC7}" srcOrd="1" destOrd="0" presId="urn:microsoft.com/office/officeart/2005/8/layout/pList1"/>
    <dgm:cxn modelId="{DFBDA4DF-76A6-4312-B025-E4CB8CC8297A}" type="presParOf" srcId="{491EB325-98D8-4A85-8B6F-177C066B6398}" destId="{EED4531D-57B8-46B2-A4D4-AF9B96CE4318}" srcOrd="3" destOrd="0" presId="urn:microsoft.com/office/officeart/2005/8/layout/pList1"/>
    <dgm:cxn modelId="{5CD01EEA-80CD-4C6C-A12D-EC7AACA62940}" type="presParOf" srcId="{491EB325-98D8-4A85-8B6F-177C066B6398}" destId="{A25D12B7-37A7-4927-B40C-4C2331778609}" srcOrd="4" destOrd="0" presId="urn:microsoft.com/office/officeart/2005/8/layout/pList1"/>
    <dgm:cxn modelId="{96A76658-E540-4DB4-B1BB-A7987F32AE6F}" type="presParOf" srcId="{A25D12B7-37A7-4927-B40C-4C2331778609}" destId="{28C9547B-1CB5-43AD-A62E-2A1E1724CD35}" srcOrd="0" destOrd="0" presId="urn:microsoft.com/office/officeart/2005/8/layout/pList1"/>
    <dgm:cxn modelId="{A21FF92B-54B2-4A42-AEAD-B2C2BF647FA6}" type="presParOf" srcId="{A25D12B7-37A7-4927-B40C-4C2331778609}" destId="{E641AE6A-E4F2-4B41-A404-09048C87845C}" srcOrd="1" destOrd="0" presId="urn:microsoft.com/office/officeart/2005/8/layout/pList1"/>
    <dgm:cxn modelId="{36C6C738-51CF-4897-A71A-EE800B9E486C}" type="presParOf" srcId="{491EB325-98D8-4A85-8B6F-177C066B6398}" destId="{21063860-06BA-4581-91F8-60CB8CEC2848}" srcOrd="5" destOrd="0" presId="urn:microsoft.com/office/officeart/2005/8/layout/pList1"/>
    <dgm:cxn modelId="{8E34151E-A912-42B2-AEA3-5A79B9EEBBEC}" type="presParOf" srcId="{491EB325-98D8-4A85-8B6F-177C066B6398}" destId="{615D0975-0343-447E-A93C-284F841193D2}" srcOrd="6" destOrd="0" presId="urn:microsoft.com/office/officeart/2005/8/layout/pList1"/>
    <dgm:cxn modelId="{36E5D664-A51F-4DB9-879F-5E1C6F841DE8}" type="presParOf" srcId="{615D0975-0343-447E-A93C-284F841193D2}" destId="{A3804EF0-85DF-4062-922C-2FD77C2FA594}" srcOrd="0" destOrd="0" presId="urn:microsoft.com/office/officeart/2005/8/layout/pList1"/>
    <dgm:cxn modelId="{8DF34AE5-F67C-49F2-83E5-4E7464E8B4E8}" type="presParOf" srcId="{615D0975-0343-447E-A93C-284F841193D2}" destId="{88B7774A-6722-43FD-95A5-230BEC3535DB}" srcOrd="1" destOrd="0" presId="urn:microsoft.com/office/officeart/2005/8/layout/pList1"/>
    <dgm:cxn modelId="{AD643CCF-EDB0-4377-839E-8090C4B2C827}" type="presParOf" srcId="{491EB325-98D8-4A85-8B6F-177C066B6398}" destId="{F817DEBD-0997-4BE7-BBD4-1E1F937EED51}" srcOrd="7" destOrd="0" presId="urn:microsoft.com/office/officeart/2005/8/layout/pList1"/>
    <dgm:cxn modelId="{A62B3A1F-B8A3-4ED8-8EC5-351B2722B025}" type="presParOf" srcId="{491EB325-98D8-4A85-8B6F-177C066B6398}" destId="{A8BB3FBF-5075-4EAA-94FA-936DDEEC918A}" srcOrd="8" destOrd="0" presId="urn:microsoft.com/office/officeart/2005/8/layout/pList1"/>
    <dgm:cxn modelId="{ED086192-4E4D-44B6-8671-EB1310631DA2}" type="presParOf" srcId="{A8BB3FBF-5075-4EAA-94FA-936DDEEC918A}" destId="{4943343D-E2AB-4C83-9D3B-B8F929F739B9}" srcOrd="0" destOrd="0" presId="urn:microsoft.com/office/officeart/2005/8/layout/pList1"/>
    <dgm:cxn modelId="{4BCE659E-8495-4D62-8E98-2B3C2CDBF714}" type="presParOf" srcId="{A8BB3FBF-5075-4EAA-94FA-936DDEEC918A}" destId="{6E3FA640-AA56-411E-B2F3-EF76A42585FF}" srcOrd="1" destOrd="0" presId="urn:microsoft.com/office/officeart/2005/8/layout/pList1"/>
    <dgm:cxn modelId="{7FE0043D-B425-4E65-8BD0-CA3FA273FD8C}" type="presParOf" srcId="{491EB325-98D8-4A85-8B6F-177C066B6398}" destId="{EB5507F7-68A5-43C1-B198-4E72A141181E}" srcOrd="9" destOrd="0" presId="urn:microsoft.com/office/officeart/2005/8/layout/pList1"/>
    <dgm:cxn modelId="{1004406C-C8B1-449B-850A-36155073CDC9}" type="presParOf" srcId="{491EB325-98D8-4A85-8B6F-177C066B6398}" destId="{9A4FB015-4946-4B77-AF73-DD27B4095288}" srcOrd="10" destOrd="0" presId="urn:microsoft.com/office/officeart/2005/8/layout/pList1"/>
    <dgm:cxn modelId="{EC70C5B0-B9B1-47BF-A59E-689FC9FE49F5}" type="presParOf" srcId="{9A4FB015-4946-4B77-AF73-DD27B4095288}" destId="{D460B795-8022-490C-BA05-CA233B67A920}" srcOrd="0" destOrd="0" presId="urn:microsoft.com/office/officeart/2005/8/layout/pList1"/>
    <dgm:cxn modelId="{527B1915-AC39-4534-88A0-D29509087901}" type="presParOf" srcId="{9A4FB015-4946-4B77-AF73-DD27B4095288}" destId="{19DC7D60-110E-4AA9-9A79-1D373D4DEA3A}" srcOrd="1" destOrd="0" presId="urn:microsoft.com/office/officeart/2005/8/layout/pList1"/>
    <dgm:cxn modelId="{4CD9A6B1-69DF-4FF9-ABD1-1F2164767AEC}" type="presParOf" srcId="{491EB325-98D8-4A85-8B6F-177C066B6398}" destId="{4DC46D73-F733-4351-B1CC-4B6BB8A0B8DC}" srcOrd="11" destOrd="0" presId="urn:microsoft.com/office/officeart/2005/8/layout/pList1"/>
    <dgm:cxn modelId="{47E37D1D-59DB-4615-B251-77CD2CF71E83}" type="presParOf" srcId="{491EB325-98D8-4A85-8B6F-177C066B6398}" destId="{003ECE94-2703-4697-A486-0CC94B53EFD4}" srcOrd="12" destOrd="0" presId="urn:microsoft.com/office/officeart/2005/8/layout/pList1"/>
    <dgm:cxn modelId="{AC751DD1-C240-44F6-BA54-E7E6650D30A6}" type="presParOf" srcId="{003ECE94-2703-4697-A486-0CC94B53EFD4}" destId="{D3D52BC0-B7D9-44C6-9BC4-9C903A157244}" srcOrd="0" destOrd="0" presId="urn:microsoft.com/office/officeart/2005/8/layout/pList1"/>
    <dgm:cxn modelId="{E73D28D3-45ED-4B8C-A1B4-FF2CF24EEC56}" type="presParOf" srcId="{003ECE94-2703-4697-A486-0CC94B53EFD4}" destId="{B61E2478-6165-421D-B0B8-ADD67855F11E}"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60659-2488-4063-88D7-EDFD3EB76D3B}">
      <dsp:nvSpPr>
        <dsp:cNvPr id="0" name=""/>
        <dsp:cNvSpPr/>
      </dsp:nvSpPr>
      <dsp:spPr>
        <a:xfrm>
          <a:off x="3850" y="141847"/>
          <a:ext cx="1832271" cy="1262435"/>
        </a:xfrm>
        <a:prstGeom prst="round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A25D25-E968-4F6F-ACEC-5593A697A4A2}">
      <dsp:nvSpPr>
        <dsp:cNvPr id="0" name=""/>
        <dsp:cNvSpPr/>
      </dsp:nvSpPr>
      <dsp:spPr>
        <a:xfrm>
          <a:off x="3850" y="1404282"/>
          <a:ext cx="1832271" cy="679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0" numCol="1" spcCol="1270" anchor="t" anchorCtr="0">
          <a:noAutofit/>
        </a:bodyPr>
        <a:lstStyle/>
        <a:p>
          <a:pPr marL="0" lvl="0" indent="0" algn="ctr" defTabSz="533400">
            <a:lnSpc>
              <a:spcPct val="90000"/>
            </a:lnSpc>
            <a:spcBef>
              <a:spcPct val="0"/>
            </a:spcBef>
            <a:spcAft>
              <a:spcPct val="35000"/>
            </a:spcAft>
            <a:buNone/>
          </a:pPr>
          <a:r>
            <a:rPr lang="es-CO" sz="1200" kern="1200" dirty="0"/>
            <a:t>Incluir información sobre la autoría del código</a:t>
          </a:r>
        </a:p>
      </dsp:txBody>
      <dsp:txXfrm>
        <a:off x="3850" y="1404282"/>
        <a:ext cx="1832271" cy="679772"/>
      </dsp:txXfrm>
    </dsp:sp>
    <dsp:sp modelId="{29F9F1FF-CD49-443B-AC58-ADEAC279066E}">
      <dsp:nvSpPr>
        <dsp:cNvPr id="0" name=""/>
        <dsp:cNvSpPr/>
      </dsp:nvSpPr>
      <dsp:spPr>
        <a:xfrm>
          <a:off x="2019426" y="141847"/>
          <a:ext cx="1832271" cy="1262435"/>
        </a:xfrm>
        <a:prstGeom prst="round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902255-1907-4528-BC73-440D7AB2CFC7}">
      <dsp:nvSpPr>
        <dsp:cNvPr id="0" name=""/>
        <dsp:cNvSpPr/>
      </dsp:nvSpPr>
      <dsp:spPr>
        <a:xfrm>
          <a:off x="2019426" y="1404282"/>
          <a:ext cx="1832271" cy="679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0" numCol="1" spcCol="1270" anchor="t" anchorCtr="0">
          <a:noAutofit/>
        </a:bodyPr>
        <a:lstStyle/>
        <a:p>
          <a:pPr marL="0" lvl="0" indent="0" algn="ctr" defTabSz="533400">
            <a:lnSpc>
              <a:spcPct val="90000"/>
            </a:lnSpc>
            <a:spcBef>
              <a:spcPct val="0"/>
            </a:spcBef>
            <a:spcAft>
              <a:spcPct val="35000"/>
            </a:spcAft>
            <a:buNone/>
          </a:pPr>
          <a:r>
            <a:rPr lang="es-CO" sz="1200" kern="1200" dirty="0"/>
            <a:t>Dividir en secciones</a:t>
          </a:r>
        </a:p>
      </dsp:txBody>
      <dsp:txXfrm>
        <a:off x="2019426" y="1404282"/>
        <a:ext cx="1832271" cy="679772"/>
      </dsp:txXfrm>
    </dsp:sp>
    <dsp:sp modelId="{28C9547B-1CB5-43AD-A62E-2A1E1724CD35}">
      <dsp:nvSpPr>
        <dsp:cNvPr id="0" name=""/>
        <dsp:cNvSpPr/>
      </dsp:nvSpPr>
      <dsp:spPr>
        <a:xfrm>
          <a:off x="4035002" y="141847"/>
          <a:ext cx="1832271" cy="1262435"/>
        </a:xfrm>
        <a:prstGeom prst="round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41AE6A-E4F2-4B41-A404-09048C87845C}">
      <dsp:nvSpPr>
        <dsp:cNvPr id="0" name=""/>
        <dsp:cNvSpPr/>
      </dsp:nvSpPr>
      <dsp:spPr>
        <a:xfrm>
          <a:off x="4035002" y="1404282"/>
          <a:ext cx="1832271" cy="679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0" numCol="1" spcCol="1270" anchor="t" anchorCtr="0">
          <a:noAutofit/>
        </a:bodyPr>
        <a:lstStyle/>
        <a:p>
          <a:pPr marL="0" lvl="0" indent="0" algn="ctr" defTabSz="533400">
            <a:lnSpc>
              <a:spcPct val="90000"/>
            </a:lnSpc>
            <a:spcBef>
              <a:spcPct val="0"/>
            </a:spcBef>
            <a:spcAft>
              <a:spcPct val="35000"/>
            </a:spcAft>
            <a:buNone/>
          </a:pPr>
          <a:r>
            <a:rPr lang="es-CO" sz="1200" kern="1200" dirty="0"/>
            <a:t>Comentar los procedimientos</a:t>
          </a:r>
        </a:p>
      </dsp:txBody>
      <dsp:txXfrm>
        <a:off x="4035002" y="1404282"/>
        <a:ext cx="1832271" cy="679772"/>
      </dsp:txXfrm>
    </dsp:sp>
    <dsp:sp modelId="{A3804EF0-85DF-4062-922C-2FD77C2FA594}">
      <dsp:nvSpPr>
        <dsp:cNvPr id="0" name=""/>
        <dsp:cNvSpPr/>
      </dsp:nvSpPr>
      <dsp:spPr>
        <a:xfrm>
          <a:off x="6050577" y="141847"/>
          <a:ext cx="1832271" cy="1262435"/>
        </a:xfrm>
        <a:prstGeom prst="round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B7774A-6722-43FD-95A5-230BEC3535DB}">
      <dsp:nvSpPr>
        <dsp:cNvPr id="0" name=""/>
        <dsp:cNvSpPr/>
      </dsp:nvSpPr>
      <dsp:spPr>
        <a:xfrm>
          <a:off x="6050577" y="1404282"/>
          <a:ext cx="1832271" cy="679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0" numCol="1" spcCol="1270" anchor="t" anchorCtr="0">
          <a:noAutofit/>
        </a:bodyPr>
        <a:lstStyle/>
        <a:p>
          <a:pPr marL="0" lvl="0" indent="0" algn="ctr" defTabSz="533400">
            <a:lnSpc>
              <a:spcPct val="90000"/>
            </a:lnSpc>
            <a:spcBef>
              <a:spcPct val="0"/>
            </a:spcBef>
            <a:spcAft>
              <a:spcPct val="35000"/>
            </a:spcAft>
            <a:buNone/>
          </a:pPr>
          <a:r>
            <a:rPr lang="es-CO" sz="1200" kern="1200" dirty="0"/>
            <a:t>Ser cuidadoso con la tabulación del código</a:t>
          </a:r>
        </a:p>
      </dsp:txBody>
      <dsp:txXfrm>
        <a:off x="6050577" y="1404282"/>
        <a:ext cx="1832271" cy="679772"/>
      </dsp:txXfrm>
    </dsp:sp>
    <dsp:sp modelId="{4943343D-E2AB-4C83-9D3B-B8F929F739B9}">
      <dsp:nvSpPr>
        <dsp:cNvPr id="0" name=""/>
        <dsp:cNvSpPr/>
      </dsp:nvSpPr>
      <dsp:spPr>
        <a:xfrm>
          <a:off x="1011638" y="2267282"/>
          <a:ext cx="1832271" cy="1262435"/>
        </a:xfrm>
        <a:prstGeom prst="round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3FA640-AA56-411E-B2F3-EF76A42585FF}">
      <dsp:nvSpPr>
        <dsp:cNvPr id="0" name=""/>
        <dsp:cNvSpPr/>
      </dsp:nvSpPr>
      <dsp:spPr>
        <a:xfrm>
          <a:off x="1011638" y="3529717"/>
          <a:ext cx="1832271" cy="679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0" numCol="1" spcCol="1270" anchor="t" anchorCtr="0">
          <a:noAutofit/>
        </a:bodyPr>
        <a:lstStyle/>
        <a:p>
          <a:pPr marL="0" lvl="0" indent="0" algn="ctr" defTabSz="533400">
            <a:lnSpc>
              <a:spcPct val="90000"/>
            </a:lnSpc>
            <a:spcBef>
              <a:spcPct val="0"/>
            </a:spcBef>
            <a:spcAft>
              <a:spcPct val="35000"/>
            </a:spcAft>
            <a:buNone/>
          </a:pPr>
          <a:r>
            <a:rPr lang="es-CO" sz="1200" kern="1200"/>
            <a:t>Llevar un registro de las modificaciones</a:t>
          </a:r>
          <a:endParaRPr lang="es-CO" sz="1200" kern="1200" dirty="0"/>
        </a:p>
      </dsp:txBody>
      <dsp:txXfrm>
        <a:off x="1011638" y="3529717"/>
        <a:ext cx="1832271" cy="679772"/>
      </dsp:txXfrm>
    </dsp:sp>
    <dsp:sp modelId="{D460B795-8022-490C-BA05-CA233B67A920}">
      <dsp:nvSpPr>
        <dsp:cNvPr id="0" name=""/>
        <dsp:cNvSpPr/>
      </dsp:nvSpPr>
      <dsp:spPr>
        <a:xfrm>
          <a:off x="3027214" y="2267282"/>
          <a:ext cx="1832271" cy="1262435"/>
        </a:xfrm>
        <a:prstGeom prst="roundRect">
          <a:avLst/>
        </a:prstGeom>
        <a:blipFill rotWithShape="1">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DC7D60-110E-4AA9-9A79-1D373D4DEA3A}">
      <dsp:nvSpPr>
        <dsp:cNvPr id="0" name=""/>
        <dsp:cNvSpPr/>
      </dsp:nvSpPr>
      <dsp:spPr>
        <a:xfrm>
          <a:off x="3027214" y="3529717"/>
          <a:ext cx="1832271" cy="679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0" numCol="1" spcCol="1270" anchor="t" anchorCtr="0">
          <a:noAutofit/>
        </a:bodyPr>
        <a:lstStyle/>
        <a:p>
          <a:pPr marL="0" lvl="0" indent="0" algn="ctr" defTabSz="533400">
            <a:lnSpc>
              <a:spcPct val="90000"/>
            </a:lnSpc>
            <a:spcBef>
              <a:spcPct val="0"/>
            </a:spcBef>
            <a:spcAft>
              <a:spcPct val="35000"/>
            </a:spcAft>
            <a:buNone/>
          </a:pPr>
          <a:r>
            <a:rPr lang="es-CO" sz="1200" kern="1200" dirty="0"/>
            <a:t>Cada script debe ser ejecutada sin interrupción</a:t>
          </a:r>
        </a:p>
      </dsp:txBody>
      <dsp:txXfrm>
        <a:off x="3027214" y="3529717"/>
        <a:ext cx="1832271" cy="679772"/>
      </dsp:txXfrm>
    </dsp:sp>
    <dsp:sp modelId="{D3D52BC0-B7D9-44C6-9BC4-9C903A157244}">
      <dsp:nvSpPr>
        <dsp:cNvPr id="0" name=""/>
        <dsp:cNvSpPr/>
      </dsp:nvSpPr>
      <dsp:spPr>
        <a:xfrm>
          <a:off x="5042790" y="2267282"/>
          <a:ext cx="1832271" cy="1262435"/>
        </a:xfrm>
        <a:prstGeom prst="roundRect">
          <a:avLst/>
        </a:prstGeom>
        <a:blipFill rotWithShape="1">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1E2478-6165-421D-B0B8-ADD67855F11E}">
      <dsp:nvSpPr>
        <dsp:cNvPr id="0" name=""/>
        <dsp:cNvSpPr/>
      </dsp:nvSpPr>
      <dsp:spPr>
        <a:xfrm>
          <a:off x="5042790" y="3529717"/>
          <a:ext cx="1832271" cy="679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0" numCol="1" spcCol="1270" anchor="t" anchorCtr="0">
          <a:noAutofit/>
        </a:bodyPr>
        <a:lstStyle/>
        <a:p>
          <a:pPr marL="0" lvl="0" indent="0" algn="ctr" defTabSz="533400">
            <a:lnSpc>
              <a:spcPct val="90000"/>
            </a:lnSpc>
            <a:spcBef>
              <a:spcPct val="0"/>
            </a:spcBef>
            <a:spcAft>
              <a:spcPct val="35000"/>
            </a:spcAft>
            <a:buNone/>
          </a:pPr>
          <a:r>
            <a:rPr lang="es-CO" sz="1200" kern="1200" dirty="0"/>
            <a:t>Si existen grandes tareas no es recomendable incluir todo en el mismo archivo. </a:t>
          </a:r>
        </a:p>
      </dsp:txBody>
      <dsp:txXfrm>
        <a:off x="5042790" y="3529717"/>
        <a:ext cx="1832271" cy="679772"/>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6E42C17-7FB0-46E9-A778-A3BC4A6708A5}" type="datetimeFigureOut">
              <a:rPr lang="es-CO" smtClean="0"/>
              <a:t>28/04/22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9A2CBA3-D0A6-41B7-BE9A-9E1B563E02A3}" type="slidenum">
              <a:rPr lang="es-CO" smtClean="0"/>
              <a:t>‹#›</a:t>
            </a:fld>
            <a:endParaRPr lang="es-CO"/>
          </a:p>
        </p:txBody>
      </p:sp>
    </p:spTree>
    <p:extLst>
      <p:ext uri="{BB962C8B-B14F-4D97-AF65-F5344CB8AC3E}">
        <p14:creationId xmlns:p14="http://schemas.microsoft.com/office/powerpoint/2010/main" val="201880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6E42C17-7FB0-46E9-A778-A3BC4A6708A5}" type="datetimeFigureOut">
              <a:rPr lang="es-CO" smtClean="0"/>
              <a:t>28/04/22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9A2CBA3-D0A6-41B7-BE9A-9E1B563E02A3}" type="slidenum">
              <a:rPr lang="es-CO" smtClean="0"/>
              <a:t>‹#›</a:t>
            </a:fld>
            <a:endParaRPr lang="es-CO"/>
          </a:p>
        </p:txBody>
      </p:sp>
    </p:spTree>
    <p:extLst>
      <p:ext uri="{BB962C8B-B14F-4D97-AF65-F5344CB8AC3E}">
        <p14:creationId xmlns:p14="http://schemas.microsoft.com/office/powerpoint/2010/main" val="105632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6E42C17-7FB0-46E9-A778-A3BC4A6708A5}" type="datetimeFigureOut">
              <a:rPr lang="es-CO" smtClean="0"/>
              <a:t>28/04/22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9A2CBA3-D0A6-41B7-BE9A-9E1B563E02A3}" type="slidenum">
              <a:rPr lang="es-CO" smtClean="0"/>
              <a:t>‹#›</a:t>
            </a:fld>
            <a:endParaRPr lang="es-CO"/>
          </a:p>
        </p:txBody>
      </p:sp>
    </p:spTree>
    <p:extLst>
      <p:ext uri="{BB962C8B-B14F-4D97-AF65-F5344CB8AC3E}">
        <p14:creationId xmlns:p14="http://schemas.microsoft.com/office/powerpoint/2010/main" val="1071170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6E42C17-7FB0-46E9-A778-A3BC4A6708A5}" type="datetimeFigureOut">
              <a:rPr lang="es-CO" smtClean="0"/>
              <a:t>28/04/22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9A2CBA3-D0A6-41B7-BE9A-9E1B563E02A3}" type="slidenum">
              <a:rPr lang="es-CO" smtClean="0"/>
              <a:t>‹#›</a:t>
            </a:fld>
            <a:endParaRPr lang="es-CO"/>
          </a:p>
        </p:txBody>
      </p:sp>
    </p:spTree>
    <p:extLst>
      <p:ext uri="{BB962C8B-B14F-4D97-AF65-F5344CB8AC3E}">
        <p14:creationId xmlns:p14="http://schemas.microsoft.com/office/powerpoint/2010/main" val="3699993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6E42C17-7FB0-46E9-A778-A3BC4A6708A5}" type="datetimeFigureOut">
              <a:rPr lang="es-CO" smtClean="0"/>
              <a:t>28/04/22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9A2CBA3-D0A6-41B7-BE9A-9E1B563E02A3}" type="slidenum">
              <a:rPr lang="es-CO" smtClean="0"/>
              <a:t>‹#›</a:t>
            </a:fld>
            <a:endParaRPr lang="es-CO"/>
          </a:p>
        </p:txBody>
      </p:sp>
    </p:spTree>
    <p:extLst>
      <p:ext uri="{BB962C8B-B14F-4D97-AF65-F5344CB8AC3E}">
        <p14:creationId xmlns:p14="http://schemas.microsoft.com/office/powerpoint/2010/main" val="229276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6E42C17-7FB0-46E9-A778-A3BC4A6708A5}" type="datetimeFigureOut">
              <a:rPr lang="es-CO" smtClean="0"/>
              <a:t>28/04/22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9A2CBA3-D0A6-41B7-BE9A-9E1B563E02A3}" type="slidenum">
              <a:rPr lang="es-CO" smtClean="0"/>
              <a:t>‹#›</a:t>
            </a:fld>
            <a:endParaRPr lang="es-CO"/>
          </a:p>
        </p:txBody>
      </p:sp>
    </p:spTree>
    <p:extLst>
      <p:ext uri="{BB962C8B-B14F-4D97-AF65-F5344CB8AC3E}">
        <p14:creationId xmlns:p14="http://schemas.microsoft.com/office/powerpoint/2010/main" val="1618715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1"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6E42C17-7FB0-46E9-A778-A3BC4A6708A5}" type="datetimeFigureOut">
              <a:rPr lang="es-CO" smtClean="0"/>
              <a:t>28/04/22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D9A2CBA3-D0A6-41B7-BE9A-9E1B563E02A3}" type="slidenum">
              <a:rPr lang="es-CO" smtClean="0"/>
              <a:t>‹#›</a:t>
            </a:fld>
            <a:endParaRPr lang="es-CO"/>
          </a:p>
        </p:txBody>
      </p:sp>
    </p:spTree>
    <p:extLst>
      <p:ext uri="{BB962C8B-B14F-4D97-AF65-F5344CB8AC3E}">
        <p14:creationId xmlns:p14="http://schemas.microsoft.com/office/powerpoint/2010/main" val="4186264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6E42C17-7FB0-46E9-A778-A3BC4A6708A5}" type="datetimeFigureOut">
              <a:rPr lang="es-CO" smtClean="0"/>
              <a:t>28/04/22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9A2CBA3-D0A6-41B7-BE9A-9E1B563E02A3}" type="slidenum">
              <a:rPr lang="es-CO" smtClean="0"/>
              <a:t>‹#›</a:t>
            </a:fld>
            <a:endParaRPr lang="es-CO"/>
          </a:p>
        </p:txBody>
      </p:sp>
    </p:spTree>
    <p:extLst>
      <p:ext uri="{BB962C8B-B14F-4D97-AF65-F5344CB8AC3E}">
        <p14:creationId xmlns:p14="http://schemas.microsoft.com/office/powerpoint/2010/main" val="1908088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42C17-7FB0-46E9-A778-A3BC4A6708A5}" type="datetimeFigureOut">
              <a:rPr lang="es-CO" smtClean="0"/>
              <a:t>28/04/22</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D9A2CBA3-D0A6-41B7-BE9A-9E1B563E02A3}" type="slidenum">
              <a:rPr lang="es-CO" smtClean="0"/>
              <a:t>‹#›</a:t>
            </a:fld>
            <a:endParaRPr lang="es-CO"/>
          </a:p>
        </p:txBody>
      </p:sp>
    </p:spTree>
    <p:extLst>
      <p:ext uri="{BB962C8B-B14F-4D97-AF65-F5344CB8AC3E}">
        <p14:creationId xmlns:p14="http://schemas.microsoft.com/office/powerpoint/2010/main" val="3596695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6E42C17-7FB0-46E9-A778-A3BC4A6708A5}" type="datetimeFigureOut">
              <a:rPr lang="es-CO" smtClean="0"/>
              <a:t>28/04/22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9A2CBA3-D0A6-41B7-BE9A-9E1B563E02A3}" type="slidenum">
              <a:rPr lang="es-CO" smtClean="0"/>
              <a:t>‹#›</a:t>
            </a:fld>
            <a:endParaRPr lang="es-CO"/>
          </a:p>
        </p:txBody>
      </p:sp>
    </p:spTree>
    <p:extLst>
      <p:ext uri="{BB962C8B-B14F-4D97-AF65-F5344CB8AC3E}">
        <p14:creationId xmlns:p14="http://schemas.microsoft.com/office/powerpoint/2010/main" val="3982686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6E42C17-7FB0-46E9-A778-A3BC4A6708A5}" type="datetimeFigureOut">
              <a:rPr lang="es-CO" smtClean="0"/>
              <a:t>28/04/22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9A2CBA3-D0A6-41B7-BE9A-9E1B563E02A3}" type="slidenum">
              <a:rPr lang="es-CO" smtClean="0"/>
              <a:t>‹#›</a:t>
            </a:fld>
            <a:endParaRPr lang="es-CO"/>
          </a:p>
        </p:txBody>
      </p:sp>
    </p:spTree>
    <p:extLst>
      <p:ext uri="{BB962C8B-B14F-4D97-AF65-F5344CB8AC3E}">
        <p14:creationId xmlns:p14="http://schemas.microsoft.com/office/powerpoint/2010/main" val="4189918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42C17-7FB0-46E9-A778-A3BC4A6708A5}" type="datetimeFigureOut">
              <a:rPr lang="es-CO" smtClean="0"/>
              <a:t>28/04/22</a:t>
            </a:fld>
            <a:endParaRPr lang="es-CO"/>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2CBA3-D0A6-41B7-BE9A-9E1B563E02A3}" type="slidenum">
              <a:rPr lang="es-CO" smtClean="0"/>
              <a:t>‹#›</a:t>
            </a:fld>
            <a:endParaRPr lang="es-CO"/>
          </a:p>
        </p:txBody>
      </p:sp>
    </p:spTree>
    <p:extLst>
      <p:ext uri="{BB962C8B-B14F-4D97-AF65-F5344CB8AC3E}">
        <p14:creationId xmlns:p14="http://schemas.microsoft.com/office/powerpoint/2010/main" val="41537833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hyperlink" Target="https://www.menti.com/dvoixvbyq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menti.com/dvoixvbyq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eg"/><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jpe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7.png"/><Relationship Id="rId4" Type="http://schemas.openxmlformats.org/officeDocument/2006/relationships/image" Target="../media/image8.jpeg"/><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69C618-A672-4C19-ADA5-C533B764F5FB}"/>
              </a:ext>
            </a:extLst>
          </p:cNvPr>
          <p:cNvSpPr>
            <a:spLocks noGrp="1"/>
          </p:cNvSpPr>
          <p:nvPr>
            <p:ph type="ctrTitle"/>
          </p:nvPr>
        </p:nvSpPr>
        <p:spPr/>
        <p:txBody>
          <a:bodyPr>
            <a:normAutofit fontScale="90000"/>
          </a:bodyPr>
          <a:lstStyle/>
          <a:p>
            <a:r>
              <a:rPr lang="es-ES" dirty="0"/>
              <a:t>Clase 2: Lenguajes de programación para el análisis de datos </a:t>
            </a:r>
            <a:endParaRPr lang="es-CO" dirty="0"/>
          </a:p>
        </p:txBody>
      </p:sp>
      <p:sp>
        <p:nvSpPr>
          <p:cNvPr id="3" name="Subtítulo 2">
            <a:extLst>
              <a:ext uri="{FF2B5EF4-FFF2-40B4-BE49-F238E27FC236}">
                <a16:creationId xmlns:a16="http://schemas.microsoft.com/office/drawing/2014/main" id="{12542572-8B25-4D9B-8CB7-743B7DB0D590}"/>
              </a:ext>
            </a:extLst>
          </p:cNvPr>
          <p:cNvSpPr>
            <a:spLocks noGrp="1"/>
          </p:cNvSpPr>
          <p:nvPr>
            <p:ph type="subTitle" idx="1"/>
          </p:nvPr>
        </p:nvSpPr>
        <p:spPr>
          <a:xfrm>
            <a:off x="1143000" y="4145375"/>
            <a:ext cx="6858000" cy="1655762"/>
          </a:xfrm>
        </p:spPr>
        <p:txBody>
          <a:bodyPr/>
          <a:lstStyle/>
          <a:p>
            <a:r>
              <a:rPr lang="es-CO" i="1" dirty="0"/>
              <a:t>Herramientas de programación para el análisis de datos</a:t>
            </a:r>
          </a:p>
          <a:p>
            <a:r>
              <a:rPr lang="es-CO" i="1" dirty="0"/>
              <a:t>2022</a:t>
            </a:r>
          </a:p>
        </p:txBody>
      </p:sp>
    </p:spTree>
    <p:extLst>
      <p:ext uri="{BB962C8B-B14F-4D97-AF65-F5344CB8AC3E}">
        <p14:creationId xmlns:p14="http://schemas.microsoft.com/office/powerpoint/2010/main" val="120564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arcador de contenido 3">
            <a:extLst>
              <a:ext uri="{FF2B5EF4-FFF2-40B4-BE49-F238E27FC236}">
                <a16:creationId xmlns:a16="http://schemas.microsoft.com/office/drawing/2014/main" id="{26DAD03D-2748-924B-B8C4-90FD77E83B8A}"/>
              </a:ext>
            </a:extLst>
          </p:cNvPr>
          <p:cNvPicPr>
            <a:picLocks noChangeAspect="1"/>
          </p:cNvPicPr>
          <p:nvPr/>
        </p:nvPicPr>
        <p:blipFill>
          <a:blip r:embed="rId2"/>
          <a:stretch>
            <a:fillRect/>
          </a:stretch>
        </p:blipFill>
        <p:spPr>
          <a:xfrm>
            <a:off x="431998" y="1646066"/>
            <a:ext cx="8280000" cy="4090012"/>
          </a:xfrm>
          <a:prstGeom prst="rect">
            <a:avLst/>
          </a:prstGeom>
        </p:spPr>
      </p:pic>
      <p:sp>
        <p:nvSpPr>
          <p:cNvPr id="5" name="Title 1">
            <a:extLst>
              <a:ext uri="{FF2B5EF4-FFF2-40B4-BE49-F238E27FC236}">
                <a16:creationId xmlns:a16="http://schemas.microsoft.com/office/drawing/2014/main" id="{375EDB93-BDD4-2148-93DA-7CBB4B683C3F}"/>
              </a:ext>
            </a:extLst>
          </p:cNvPr>
          <p:cNvSpPr txBox="1">
            <a:spLocks/>
          </p:cNvSpPr>
          <p:nvPr/>
        </p:nvSpPr>
        <p:spPr>
          <a:xfrm>
            <a:off x="1710498" y="641423"/>
            <a:ext cx="5723001" cy="782669"/>
          </a:xfrm>
          <a:prstGeom prst="rect">
            <a:avLst/>
          </a:prstGeom>
        </p:spPr>
        <p:txBody>
          <a:bodyPr vert="horz" lIns="68580" tIns="34290" rIns="68580" bIns="34290" rtlCol="0" anchor="b">
            <a:normAutofit/>
          </a:bodyPr>
          <a:lstStyle>
            <a:lvl1pPr defTabSz="914400">
              <a:lnSpc>
                <a:spcPct val="90000"/>
              </a:lnSpc>
              <a:spcBef>
                <a:spcPct val="0"/>
              </a:spcBef>
              <a:buNone/>
              <a:defRPr sz="5900" b="0" spc="-100" baseline="0">
                <a:solidFill>
                  <a:schemeClr val="tx1">
                    <a:lumMod val="65000"/>
                    <a:lumOff val="35000"/>
                  </a:schemeClr>
                </a:solidFill>
                <a:latin typeface="+mj-lt"/>
                <a:ea typeface="+mj-ea"/>
                <a:cs typeface="+mj-cs"/>
              </a:defRPr>
            </a:lvl1pPr>
          </a:lstStyle>
          <a:p>
            <a:r>
              <a:rPr lang="en-CO" sz="4425" dirty="0"/>
              <a:t>Popularidad de lenguajes</a:t>
            </a:r>
          </a:p>
        </p:txBody>
      </p:sp>
    </p:spTree>
    <p:extLst>
      <p:ext uri="{BB962C8B-B14F-4D97-AF65-F5344CB8AC3E}">
        <p14:creationId xmlns:p14="http://schemas.microsoft.com/office/powerpoint/2010/main" val="347652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75EDB93-BDD4-2148-93DA-7CBB4B683C3F}"/>
              </a:ext>
            </a:extLst>
          </p:cNvPr>
          <p:cNvSpPr txBox="1">
            <a:spLocks/>
          </p:cNvSpPr>
          <p:nvPr/>
        </p:nvSpPr>
        <p:spPr>
          <a:xfrm>
            <a:off x="1710499" y="734189"/>
            <a:ext cx="5723001" cy="782669"/>
          </a:xfrm>
          <a:prstGeom prst="rect">
            <a:avLst/>
          </a:prstGeom>
        </p:spPr>
        <p:txBody>
          <a:bodyPr vert="horz" lIns="68580" tIns="34290" rIns="68580" bIns="34290" rtlCol="0" anchor="b">
            <a:normAutofit/>
          </a:bodyPr>
          <a:lstStyle>
            <a:lvl1pPr defTabSz="914400">
              <a:lnSpc>
                <a:spcPct val="90000"/>
              </a:lnSpc>
              <a:spcBef>
                <a:spcPct val="0"/>
              </a:spcBef>
              <a:buNone/>
              <a:defRPr sz="5900" b="0" spc="-100" baseline="0">
                <a:solidFill>
                  <a:schemeClr val="tx1">
                    <a:lumMod val="65000"/>
                    <a:lumOff val="35000"/>
                  </a:schemeClr>
                </a:solidFill>
                <a:latin typeface="+mj-lt"/>
                <a:ea typeface="+mj-ea"/>
                <a:cs typeface="+mj-cs"/>
              </a:defRPr>
            </a:lvl1pPr>
          </a:lstStyle>
          <a:p>
            <a:pPr algn="ctr"/>
            <a:r>
              <a:rPr lang="en-CO" sz="4425" dirty="0"/>
              <a:t>Algunos usados en datos</a:t>
            </a:r>
          </a:p>
        </p:txBody>
      </p:sp>
      <p:sp>
        <p:nvSpPr>
          <p:cNvPr id="4" name="Rectángulo 5">
            <a:extLst>
              <a:ext uri="{FF2B5EF4-FFF2-40B4-BE49-F238E27FC236}">
                <a16:creationId xmlns:a16="http://schemas.microsoft.com/office/drawing/2014/main" id="{A03C2CC2-0FE7-8B4C-BDF8-7E956DFEFE3E}"/>
              </a:ext>
            </a:extLst>
          </p:cNvPr>
          <p:cNvSpPr/>
          <p:nvPr/>
        </p:nvSpPr>
        <p:spPr>
          <a:xfrm>
            <a:off x="1279807" y="4810003"/>
            <a:ext cx="1785682" cy="300082"/>
          </a:xfrm>
          <a:prstGeom prst="rect">
            <a:avLst/>
          </a:prstGeom>
        </p:spPr>
        <p:txBody>
          <a:bodyPr wrap="none">
            <a:spAutoFit/>
          </a:bodyPr>
          <a:lstStyle/>
          <a:p>
            <a:r>
              <a:rPr lang="es-CO" sz="1350">
                <a:solidFill>
                  <a:srgbClr val="212529"/>
                </a:solidFill>
                <a:latin typeface="+mj-lt"/>
              </a:rPr>
              <a:t>Fuente: </a:t>
            </a:r>
            <a:r>
              <a:rPr lang="es-CO" sz="1350" err="1">
                <a:solidFill>
                  <a:srgbClr val="212529"/>
                </a:solidFill>
                <a:latin typeface="+mj-lt"/>
              </a:rPr>
              <a:t>Stack</a:t>
            </a:r>
            <a:r>
              <a:rPr lang="es-CO" sz="1350">
                <a:solidFill>
                  <a:srgbClr val="212529"/>
                </a:solidFill>
                <a:latin typeface="+mj-lt"/>
              </a:rPr>
              <a:t> </a:t>
            </a:r>
            <a:r>
              <a:rPr lang="es-CO" sz="1350" err="1">
                <a:solidFill>
                  <a:srgbClr val="212529"/>
                </a:solidFill>
                <a:latin typeface="+mj-lt"/>
              </a:rPr>
              <a:t>Overflow</a:t>
            </a:r>
            <a:endParaRPr lang="es-CO" sz="1350">
              <a:latin typeface="+mj-lt"/>
            </a:endParaRPr>
          </a:p>
        </p:txBody>
      </p:sp>
      <p:pic>
        <p:nvPicPr>
          <p:cNvPr id="6" name="Marcador de contenido 10">
            <a:extLst>
              <a:ext uri="{FF2B5EF4-FFF2-40B4-BE49-F238E27FC236}">
                <a16:creationId xmlns:a16="http://schemas.microsoft.com/office/drawing/2014/main" id="{070DBCC9-0998-9A45-BFC2-8EC67A65EF79}"/>
              </a:ext>
            </a:extLst>
          </p:cNvPr>
          <p:cNvPicPr>
            <a:picLocks noChangeAspect="1"/>
          </p:cNvPicPr>
          <p:nvPr/>
        </p:nvPicPr>
        <p:blipFill rotWithShape="1">
          <a:blip r:embed="rId2"/>
          <a:srcRect b="4013"/>
          <a:stretch/>
        </p:blipFill>
        <p:spPr>
          <a:xfrm>
            <a:off x="431999" y="1976070"/>
            <a:ext cx="8280000" cy="3259056"/>
          </a:xfrm>
          <a:prstGeom prst="rect">
            <a:avLst/>
          </a:prstGeom>
        </p:spPr>
      </p:pic>
      <p:sp>
        <p:nvSpPr>
          <p:cNvPr id="7" name="Rectángulo 4">
            <a:extLst>
              <a:ext uri="{FF2B5EF4-FFF2-40B4-BE49-F238E27FC236}">
                <a16:creationId xmlns:a16="http://schemas.microsoft.com/office/drawing/2014/main" id="{0AEBBAF0-FB21-40B6-8995-106532A75280}"/>
              </a:ext>
            </a:extLst>
          </p:cNvPr>
          <p:cNvSpPr/>
          <p:nvPr/>
        </p:nvSpPr>
        <p:spPr>
          <a:xfrm>
            <a:off x="431999" y="5394256"/>
            <a:ext cx="1785682" cy="300082"/>
          </a:xfrm>
          <a:prstGeom prst="rect">
            <a:avLst/>
          </a:prstGeom>
        </p:spPr>
        <p:txBody>
          <a:bodyPr wrap="none">
            <a:spAutoFit/>
          </a:bodyPr>
          <a:lstStyle/>
          <a:p>
            <a:r>
              <a:rPr lang="es-CO" sz="1350" dirty="0">
                <a:solidFill>
                  <a:srgbClr val="212529"/>
                </a:solidFill>
                <a:latin typeface="+mj-lt"/>
              </a:rPr>
              <a:t>Fuente: </a:t>
            </a:r>
            <a:r>
              <a:rPr lang="es-CO" sz="1350" dirty="0" err="1">
                <a:solidFill>
                  <a:srgbClr val="212529"/>
                </a:solidFill>
                <a:latin typeface="+mj-lt"/>
              </a:rPr>
              <a:t>Stack</a:t>
            </a:r>
            <a:r>
              <a:rPr lang="es-CO" sz="1350" dirty="0">
                <a:solidFill>
                  <a:srgbClr val="212529"/>
                </a:solidFill>
                <a:latin typeface="+mj-lt"/>
              </a:rPr>
              <a:t> </a:t>
            </a:r>
            <a:r>
              <a:rPr lang="es-CO" sz="1350" dirty="0" err="1">
                <a:solidFill>
                  <a:srgbClr val="212529"/>
                </a:solidFill>
                <a:latin typeface="+mj-lt"/>
              </a:rPr>
              <a:t>Overflow</a:t>
            </a:r>
            <a:endParaRPr lang="es-CO" sz="1350" dirty="0">
              <a:latin typeface="+mj-lt"/>
            </a:endParaRPr>
          </a:p>
        </p:txBody>
      </p:sp>
    </p:spTree>
    <p:extLst>
      <p:ext uri="{BB962C8B-B14F-4D97-AF65-F5344CB8AC3E}">
        <p14:creationId xmlns:p14="http://schemas.microsoft.com/office/powerpoint/2010/main" val="107298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Dnuggests 2015">
            <a:extLst>
              <a:ext uri="{FF2B5EF4-FFF2-40B4-BE49-F238E27FC236}">
                <a16:creationId xmlns:a16="http://schemas.microsoft.com/office/drawing/2014/main" id="{87251CA0-EE06-4DB7-9593-2495D9A7D2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0200"/>
          <a:stretch/>
        </p:blipFill>
        <p:spPr bwMode="auto">
          <a:xfrm>
            <a:off x="2056470" y="1329466"/>
            <a:ext cx="5031060" cy="4912119"/>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193C5082-A091-436F-98EF-40B002CDEF87}"/>
              </a:ext>
            </a:extLst>
          </p:cNvPr>
          <p:cNvSpPr/>
          <p:nvPr/>
        </p:nvSpPr>
        <p:spPr>
          <a:xfrm>
            <a:off x="2056470" y="6413725"/>
            <a:ext cx="1571136" cy="369332"/>
          </a:xfrm>
          <a:prstGeom prst="rect">
            <a:avLst/>
          </a:prstGeom>
        </p:spPr>
        <p:txBody>
          <a:bodyPr wrap="none">
            <a:spAutoFit/>
          </a:bodyPr>
          <a:lstStyle/>
          <a:p>
            <a:r>
              <a:rPr lang="es-CO" dirty="0"/>
              <a:t>Fuente: r4stats</a:t>
            </a:r>
          </a:p>
        </p:txBody>
      </p:sp>
      <p:sp>
        <p:nvSpPr>
          <p:cNvPr id="5" name="Title 1">
            <a:extLst>
              <a:ext uri="{FF2B5EF4-FFF2-40B4-BE49-F238E27FC236}">
                <a16:creationId xmlns:a16="http://schemas.microsoft.com/office/drawing/2014/main" id="{955ABBE1-28CE-4B5F-9E8B-B9247774B3F5}"/>
              </a:ext>
            </a:extLst>
          </p:cNvPr>
          <p:cNvSpPr txBox="1">
            <a:spLocks/>
          </p:cNvSpPr>
          <p:nvPr/>
        </p:nvSpPr>
        <p:spPr>
          <a:xfrm>
            <a:off x="1710499" y="282075"/>
            <a:ext cx="5723001" cy="782669"/>
          </a:xfrm>
          <a:prstGeom prst="rect">
            <a:avLst/>
          </a:prstGeom>
        </p:spPr>
        <p:txBody>
          <a:bodyPr vert="horz" lIns="68580" tIns="34290" rIns="68580" bIns="34290" rtlCol="0" anchor="b">
            <a:normAutofit/>
          </a:bodyPr>
          <a:lstStyle>
            <a:lvl1pPr defTabSz="914400">
              <a:lnSpc>
                <a:spcPct val="90000"/>
              </a:lnSpc>
              <a:spcBef>
                <a:spcPct val="0"/>
              </a:spcBef>
              <a:buNone/>
              <a:defRPr sz="5900" b="0" spc="-100" baseline="0">
                <a:solidFill>
                  <a:schemeClr val="tx1">
                    <a:lumMod val="65000"/>
                    <a:lumOff val="35000"/>
                  </a:schemeClr>
                </a:solidFill>
                <a:latin typeface="+mj-lt"/>
                <a:ea typeface="+mj-ea"/>
                <a:cs typeface="+mj-cs"/>
              </a:defRPr>
            </a:lvl1pPr>
          </a:lstStyle>
          <a:p>
            <a:pPr algn="ctr"/>
            <a:r>
              <a:rPr lang="en-CO" sz="4425" dirty="0"/>
              <a:t>Algunos usados en datos</a:t>
            </a:r>
          </a:p>
        </p:txBody>
      </p:sp>
    </p:spTree>
    <p:extLst>
      <p:ext uri="{BB962C8B-B14F-4D97-AF65-F5344CB8AC3E}">
        <p14:creationId xmlns:p14="http://schemas.microsoft.com/office/powerpoint/2010/main" val="181136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9DF5E-E704-5940-9544-BE83B1C58F8F}"/>
              </a:ext>
            </a:extLst>
          </p:cNvPr>
          <p:cNvSpPr txBox="1">
            <a:spLocks/>
          </p:cNvSpPr>
          <p:nvPr/>
        </p:nvSpPr>
        <p:spPr>
          <a:xfrm>
            <a:off x="1710499" y="628175"/>
            <a:ext cx="5723001" cy="782669"/>
          </a:xfrm>
          <a:prstGeom prst="rect">
            <a:avLst/>
          </a:prstGeom>
        </p:spPr>
        <p:txBody>
          <a:bodyPr vert="horz" lIns="68580" tIns="34290" rIns="68580" bIns="34290" rtlCol="0" anchor="b">
            <a:normAutofit fontScale="92500"/>
          </a:bodyPr>
          <a:lstStyle>
            <a:lvl1pPr defTabSz="914400">
              <a:lnSpc>
                <a:spcPct val="90000"/>
              </a:lnSpc>
              <a:spcBef>
                <a:spcPct val="0"/>
              </a:spcBef>
              <a:buNone/>
              <a:defRPr sz="5900" b="0" spc="-100" baseline="0">
                <a:solidFill>
                  <a:schemeClr val="tx1">
                    <a:lumMod val="65000"/>
                    <a:lumOff val="35000"/>
                  </a:schemeClr>
                </a:solidFill>
                <a:latin typeface="+mj-lt"/>
                <a:ea typeface="+mj-ea"/>
                <a:cs typeface="+mj-cs"/>
              </a:defRPr>
            </a:lvl1pPr>
          </a:lstStyle>
          <a:p>
            <a:pPr algn="ctr"/>
            <a:r>
              <a:rPr lang="en-CO" sz="4425" dirty="0"/>
              <a:t>¿Qué se usa en Colombia?</a:t>
            </a:r>
          </a:p>
        </p:txBody>
      </p:sp>
      <p:pic>
        <p:nvPicPr>
          <p:cNvPr id="3" name="Picture 2">
            <a:extLst>
              <a:ext uri="{FF2B5EF4-FFF2-40B4-BE49-F238E27FC236}">
                <a16:creationId xmlns:a16="http://schemas.microsoft.com/office/drawing/2014/main" id="{33C7F086-2596-7543-A4EA-68D4CDC14DD9}"/>
              </a:ext>
            </a:extLst>
          </p:cNvPr>
          <p:cNvPicPr>
            <a:picLocks noChangeAspect="1"/>
          </p:cNvPicPr>
          <p:nvPr/>
        </p:nvPicPr>
        <p:blipFill>
          <a:blip r:embed="rId2"/>
          <a:stretch>
            <a:fillRect/>
          </a:stretch>
        </p:blipFill>
        <p:spPr>
          <a:xfrm>
            <a:off x="1280216" y="1669453"/>
            <a:ext cx="6583569" cy="4071089"/>
          </a:xfrm>
          <a:prstGeom prst="rect">
            <a:avLst/>
          </a:prstGeom>
        </p:spPr>
      </p:pic>
      <p:sp>
        <p:nvSpPr>
          <p:cNvPr id="5" name="Rectángulo 4">
            <a:extLst>
              <a:ext uri="{FF2B5EF4-FFF2-40B4-BE49-F238E27FC236}">
                <a16:creationId xmlns:a16="http://schemas.microsoft.com/office/drawing/2014/main" id="{EC01030F-DDD4-4EDB-9553-14A9C575BADC}"/>
              </a:ext>
            </a:extLst>
          </p:cNvPr>
          <p:cNvSpPr/>
          <p:nvPr/>
        </p:nvSpPr>
        <p:spPr>
          <a:xfrm>
            <a:off x="895903" y="5999151"/>
            <a:ext cx="6409255" cy="646331"/>
          </a:xfrm>
          <a:prstGeom prst="rect">
            <a:avLst/>
          </a:prstGeom>
        </p:spPr>
        <p:txBody>
          <a:bodyPr wrap="none">
            <a:spAutoFit/>
          </a:bodyPr>
          <a:lstStyle/>
          <a:p>
            <a:r>
              <a:rPr lang="es-CO" dirty="0"/>
              <a:t>Fuente: los resultados corresponden a un corto y no representativo</a:t>
            </a:r>
          </a:p>
          <a:p>
            <a:r>
              <a:rPr lang="es-CO" dirty="0"/>
              <a:t>sondeo</a:t>
            </a:r>
          </a:p>
        </p:txBody>
      </p:sp>
    </p:spTree>
    <p:extLst>
      <p:ext uri="{BB962C8B-B14F-4D97-AF65-F5344CB8AC3E}">
        <p14:creationId xmlns:p14="http://schemas.microsoft.com/office/powerpoint/2010/main" val="370359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420575-7DD6-8641-9065-ED34A2E402FD}"/>
              </a:ext>
            </a:extLst>
          </p:cNvPr>
          <p:cNvPicPr>
            <a:picLocks noChangeAspect="1"/>
          </p:cNvPicPr>
          <p:nvPr/>
        </p:nvPicPr>
        <p:blipFill>
          <a:blip r:embed="rId2"/>
          <a:stretch>
            <a:fillRect/>
          </a:stretch>
        </p:blipFill>
        <p:spPr>
          <a:xfrm rot="5400000">
            <a:off x="4829285" y="1604324"/>
            <a:ext cx="4659022" cy="3164875"/>
          </a:xfrm>
          <a:prstGeom prst="rect">
            <a:avLst/>
          </a:prstGeom>
        </p:spPr>
      </p:pic>
      <p:pic>
        <p:nvPicPr>
          <p:cNvPr id="3" name="Picture 2">
            <a:extLst>
              <a:ext uri="{FF2B5EF4-FFF2-40B4-BE49-F238E27FC236}">
                <a16:creationId xmlns:a16="http://schemas.microsoft.com/office/drawing/2014/main" id="{7B37FEF1-B33B-9241-A251-BE7EC669F8A7}"/>
              </a:ext>
            </a:extLst>
          </p:cNvPr>
          <p:cNvPicPr>
            <a:picLocks noChangeAspect="1"/>
          </p:cNvPicPr>
          <p:nvPr/>
        </p:nvPicPr>
        <p:blipFill>
          <a:blip r:embed="rId3"/>
          <a:stretch>
            <a:fillRect/>
          </a:stretch>
        </p:blipFill>
        <p:spPr>
          <a:xfrm rot="5400000">
            <a:off x="86308" y="1592499"/>
            <a:ext cx="4947098" cy="4024287"/>
          </a:xfrm>
          <a:prstGeom prst="rect">
            <a:avLst/>
          </a:prstGeom>
        </p:spPr>
      </p:pic>
      <p:sp>
        <p:nvSpPr>
          <p:cNvPr id="4" name="Rectangle 3">
            <a:extLst>
              <a:ext uri="{FF2B5EF4-FFF2-40B4-BE49-F238E27FC236}">
                <a16:creationId xmlns:a16="http://schemas.microsoft.com/office/drawing/2014/main" id="{0E808434-5905-614F-828D-F19479161874}"/>
              </a:ext>
            </a:extLst>
          </p:cNvPr>
          <p:cNvSpPr/>
          <p:nvPr/>
        </p:nvSpPr>
        <p:spPr>
          <a:xfrm>
            <a:off x="4572001" y="5543550"/>
            <a:ext cx="4572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O" sz="2100" dirty="0"/>
              <a:t>SECTOR PÚBLICO</a:t>
            </a:r>
          </a:p>
        </p:txBody>
      </p:sp>
      <p:sp>
        <p:nvSpPr>
          <p:cNvPr id="5" name="Rectangle 4">
            <a:extLst>
              <a:ext uri="{FF2B5EF4-FFF2-40B4-BE49-F238E27FC236}">
                <a16:creationId xmlns:a16="http://schemas.microsoft.com/office/drawing/2014/main" id="{7541E4F1-0614-5345-B019-1A01FB9817C3}"/>
              </a:ext>
            </a:extLst>
          </p:cNvPr>
          <p:cNvSpPr/>
          <p:nvPr/>
        </p:nvSpPr>
        <p:spPr>
          <a:xfrm>
            <a:off x="0" y="857250"/>
            <a:ext cx="4616681"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O" sz="2100" dirty="0"/>
              <a:t>SECTOR PRIVADO</a:t>
            </a:r>
          </a:p>
        </p:txBody>
      </p:sp>
      <p:sp>
        <p:nvSpPr>
          <p:cNvPr id="6" name="Rectangle 5">
            <a:extLst>
              <a:ext uri="{FF2B5EF4-FFF2-40B4-BE49-F238E27FC236}">
                <a16:creationId xmlns:a16="http://schemas.microsoft.com/office/drawing/2014/main" id="{37F95CC3-AEAF-E443-B83B-E525331B3F3D}"/>
              </a:ext>
            </a:extLst>
          </p:cNvPr>
          <p:cNvSpPr/>
          <p:nvPr/>
        </p:nvSpPr>
        <p:spPr>
          <a:xfrm>
            <a:off x="4582392" y="857250"/>
            <a:ext cx="3428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O" sz="2100"/>
          </a:p>
        </p:txBody>
      </p:sp>
    </p:spTree>
    <p:extLst>
      <p:ext uri="{BB962C8B-B14F-4D97-AF65-F5344CB8AC3E}">
        <p14:creationId xmlns:p14="http://schemas.microsoft.com/office/powerpoint/2010/main" val="356979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D6045-A473-D64E-AC8F-54215E53E299}"/>
              </a:ext>
            </a:extLst>
          </p:cNvPr>
          <p:cNvSpPr>
            <a:spLocks noGrp="1"/>
          </p:cNvSpPr>
          <p:nvPr>
            <p:ph type="title"/>
          </p:nvPr>
        </p:nvSpPr>
        <p:spPr/>
        <p:txBody>
          <a:bodyPr>
            <a:normAutofit/>
          </a:bodyPr>
          <a:lstStyle/>
          <a:p>
            <a:pPr algn="just"/>
            <a:r>
              <a:rPr lang="es-CO" sz="4000" dirty="0"/>
              <a:t>¿Cuál es el mejor LP?</a:t>
            </a:r>
          </a:p>
        </p:txBody>
      </p:sp>
      <p:sp>
        <p:nvSpPr>
          <p:cNvPr id="3" name="Content Placeholder 2">
            <a:extLst>
              <a:ext uri="{FF2B5EF4-FFF2-40B4-BE49-F238E27FC236}">
                <a16:creationId xmlns:a16="http://schemas.microsoft.com/office/drawing/2014/main" id="{6467F35B-C323-E445-A79A-C714100E6207}"/>
              </a:ext>
            </a:extLst>
          </p:cNvPr>
          <p:cNvSpPr>
            <a:spLocks noGrp="1"/>
          </p:cNvSpPr>
          <p:nvPr>
            <p:ph idx="1"/>
          </p:nvPr>
        </p:nvSpPr>
        <p:spPr/>
        <p:txBody>
          <a:bodyPr>
            <a:normAutofit/>
          </a:bodyPr>
          <a:lstStyle/>
          <a:p>
            <a:pPr algn="just"/>
            <a:r>
              <a:rPr lang="es-CO" sz="2400" dirty="0"/>
              <a:t>Es difícil establecer si existe un LP que sea superior a los demás debido a que cada uno tiene sus ventajas y sus debilidades.</a:t>
            </a:r>
          </a:p>
          <a:p>
            <a:pPr algn="just"/>
            <a:r>
              <a:rPr lang="es-CO" sz="2400" dirty="0"/>
              <a:t>En este sentido, de acuerdo a las necesidades de la tarea, un programa estadístico será más eficiente que otro. </a:t>
            </a:r>
          </a:p>
          <a:p>
            <a:pPr algn="just"/>
            <a:r>
              <a:rPr lang="es-CO" sz="2400" dirty="0"/>
              <a:t>Por ejemplo, si necesitamos calcular el promedio de dos números, usar Excel es una herramienta poderosa.</a:t>
            </a:r>
          </a:p>
        </p:txBody>
      </p:sp>
    </p:spTree>
    <p:extLst>
      <p:ext uri="{BB962C8B-B14F-4D97-AF65-F5344CB8AC3E}">
        <p14:creationId xmlns:p14="http://schemas.microsoft.com/office/powerpoint/2010/main" val="297486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D6045-A473-D64E-AC8F-54215E53E299}"/>
              </a:ext>
            </a:extLst>
          </p:cNvPr>
          <p:cNvSpPr>
            <a:spLocks noGrp="1"/>
          </p:cNvSpPr>
          <p:nvPr>
            <p:ph type="title"/>
          </p:nvPr>
        </p:nvSpPr>
        <p:spPr/>
        <p:txBody>
          <a:bodyPr>
            <a:normAutofit/>
          </a:bodyPr>
          <a:lstStyle/>
          <a:p>
            <a:pPr algn="just"/>
            <a:r>
              <a:rPr lang="es-CO" sz="4000" dirty="0"/>
              <a:t>¿Cuál es el mejor LP?</a:t>
            </a:r>
          </a:p>
        </p:txBody>
      </p:sp>
      <p:sp>
        <p:nvSpPr>
          <p:cNvPr id="3" name="Content Placeholder 2">
            <a:extLst>
              <a:ext uri="{FF2B5EF4-FFF2-40B4-BE49-F238E27FC236}">
                <a16:creationId xmlns:a16="http://schemas.microsoft.com/office/drawing/2014/main" id="{6467F35B-C323-E445-A79A-C714100E6207}"/>
              </a:ext>
            </a:extLst>
          </p:cNvPr>
          <p:cNvSpPr>
            <a:spLocks noGrp="1"/>
          </p:cNvSpPr>
          <p:nvPr>
            <p:ph idx="1"/>
          </p:nvPr>
        </p:nvSpPr>
        <p:spPr/>
        <p:txBody>
          <a:bodyPr>
            <a:normAutofit/>
          </a:bodyPr>
          <a:lstStyle/>
          <a:p>
            <a:pPr algn="just"/>
            <a:r>
              <a:rPr lang="es-CO" sz="2400" dirty="0"/>
              <a:t>Se debe tener en cuenta que las personas se terminan especializando en un lenguaje debido a la curva de aprendizaje.</a:t>
            </a:r>
          </a:p>
          <a:p>
            <a:pPr algn="just"/>
            <a:r>
              <a:rPr lang="es-CO" sz="2400" dirty="0"/>
              <a:t>Así, a menos que sea un procedimiento que el programa sea incapaz de realizar, deberíamos potenciar nuestra experiencia en un mismo lenguaje. </a:t>
            </a:r>
          </a:p>
          <a:p>
            <a:pPr algn="just"/>
            <a:r>
              <a:rPr lang="es-CO" sz="2400" dirty="0"/>
              <a:t>Sin que lo anterior signifique que se deje estar al tanto de nuevos desarrollos de los otros programas.</a:t>
            </a:r>
          </a:p>
        </p:txBody>
      </p:sp>
    </p:spTree>
    <p:extLst>
      <p:ext uri="{BB962C8B-B14F-4D97-AF65-F5344CB8AC3E}">
        <p14:creationId xmlns:p14="http://schemas.microsoft.com/office/powerpoint/2010/main" val="43947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D6045-A473-D64E-AC8F-54215E53E299}"/>
              </a:ext>
            </a:extLst>
          </p:cNvPr>
          <p:cNvSpPr>
            <a:spLocks noGrp="1"/>
          </p:cNvSpPr>
          <p:nvPr>
            <p:ph type="title"/>
          </p:nvPr>
        </p:nvSpPr>
        <p:spPr/>
        <p:txBody>
          <a:bodyPr>
            <a:normAutofit/>
          </a:bodyPr>
          <a:lstStyle/>
          <a:p>
            <a:pPr algn="just"/>
            <a:r>
              <a:rPr lang="es-CO" sz="4000" dirty="0"/>
              <a:t>¿Cuál es el mejor LP?</a:t>
            </a:r>
          </a:p>
        </p:txBody>
      </p:sp>
      <p:sp>
        <p:nvSpPr>
          <p:cNvPr id="3" name="Content Placeholder 2">
            <a:extLst>
              <a:ext uri="{FF2B5EF4-FFF2-40B4-BE49-F238E27FC236}">
                <a16:creationId xmlns:a16="http://schemas.microsoft.com/office/drawing/2014/main" id="{6467F35B-C323-E445-A79A-C714100E6207}"/>
              </a:ext>
            </a:extLst>
          </p:cNvPr>
          <p:cNvSpPr>
            <a:spLocks noGrp="1"/>
          </p:cNvSpPr>
          <p:nvPr>
            <p:ph idx="1"/>
          </p:nvPr>
        </p:nvSpPr>
        <p:spPr/>
        <p:txBody>
          <a:bodyPr>
            <a:normAutofit/>
          </a:bodyPr>
          <a:lstStyle/>
          <a:p>
            <a:pPr algn="just"/>
            <a:r>
              <a:rPr lang="es-CO" sz="2400" dirty="0"/>
              <a:t>En términos generales, la complejidad de la tarea define el programa que debería usar. </a:t>
            </a:r>
          </a:p>
          <a:p>
            <a:pPr algn="just"/>
            <a:r>
              <a:rPr lang="es-CO" sz="2400" dirty="0"/>
              <a:t>Para un análisis de datos convencional es eficiente realizarlo en R o Stata porque sus finalidades son precisamente estas. </a:t>
            </a:r>
          </a:p>
          <a:p>
            <a:pPr algn="just"/>
            <a:r>
              <a:rPr lang="es-CO" sz="2400" dirty="0"/>
              <a:t>Por otro lado, tareas que impliquen procedimientos más novedosos como la minería de texto, quizá sea más práctico emplear Python o R. </a:t>
            </a:r>
          </a:p>
          <a:p>
            <a:pPr algn="just"/>
            <a:r>
              <a:rPr lang="es-CO" sz="2400" dirty="0"/>
              <a:t>Para rutinas de aprendizaje de máquinas Python o R son una gran solución.</a:t>
            </a:r>
          </a:p>
        </p:txBody>
      </p:sp>
    </p:spTree>
    <p:extLst>
      <p:ext uri="{BB962C8B-B14F-4D97-AF65-F5344CB8AC3E}">
        <p14:creationId xmlns:p14="http://schemas.microsoft.com/office/powerpoint/2010/main" val="366346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8AEB7-E657-0448-90DB-04A368E7CCCE}"/>
              </a:ext>
            </a:extLst>
          </p:cNvPr>
          <p:cNvSpPr>
            <a:spLocks noGrp="1"/>
          </p:cNvSpPr>
          <p:nvPr>
            <p:ph type="title"/>
          </p:nvPr>
        </p:nvSpPr>
        <p:spPr/>
        <p:txBody>
          <a:bodyPr>
            <a:normAutofit/>
          </a:bodyPr>
          <a:lstStyle/>
          <a:p>
            <a:r>
              <a:rPr lang="es-CO" sz="4000" dirty="0"/>
              <a:t>¿Qué son los </a:t>
            </a:r>
            <a:r>
              <a:rPr lang="es-CO" sz="4000" i="1" dirty="0"/>
              <a:t>scripts</a:t>
            </a:r>
            <a:r>
              <a:rPr lang="es-CO" sz="4000" dirty="0"/>
              <a:t>?</a:t>
            </a:r>
            <a:endParaRPr lang="en-CO" sz="4000" dirty="0"/>
          </a:p>
        </p:txBody>
      </p:sp>
      <p:graphicFrame>
        <p:nvGraphicFramePr>
          <p:cNvPr id="6" name="Marcador de contenido 5">
            <a:extLst>
              <a:ext uri="{FF2B5EF4-FFF2-40B4-BE49-F238E27FC236}">
                <a16:creationId xmlns:a16="http://schemas.microsoft.com/office/drawing/2014/main" id="{957ABCC2-2BAD-4E15-BECE-D7A62B6CD195}"/>
              </a:ext>
            </a:extLst>
          </p:cNvPr>
          <p:cNvGraphicFramePr>
            <a:graphicFrameLocks noGrp="1"/>
          </p:cNvGraphicFramePr>
          <p:nvPr>
            <p:ph idx="1"/>
            <p:extLst>
              <p:ext uri="{D42A27DB-BD31-4B8C-83A1-F6EECF244321}">
                <p14:modId xmlns:p14="http://schemas.microsoft.com/office/powerpoint/2010/main" val="2613588831"/>
              </p:ext>
            </p:extLst>
          </p:nvPr>
        </p:nvGraphicFramePr>
        <p:xfrm>
          <a:off x="1600550" y="4676593"/>
          <a:ext cx="5942900" cy="1112520"/>
        </p:xfrm>
        <a:graphic>
          <a:graphicData uri="http://schemas.openxmlformats.org/drawingml/2006/table">
            <a:tbl>
              <a:tblPr firstRow="1" bandRow="1">
                <a:tableStyleId>{5C22544A-7EE6-4342-B048-85BDC9FD1C3A}</a:tableStyleId>
              </a:tblPr>
              <a:tblGrid>
                <a:gridCol w="1485725">
                  <a:extLst>
                    <a:ext uri="{9D8B030D-6E8A-4147-A177-3AD203B41FA5}">
                      <a16:colId xmlns:a16="http://schemas.microsoft.com/office/drawing/2014/main" val="1838565791"/>
                    </a:ext>
                  </a:extLst>
                </a:gridCol>
                <a:gridCol w="1485725">
                  <a:extLst>
                    <a:ext uri="{9D8B030D-6E8A-4147-A177-3AD203B41FA5}">
                      <a16:colId xmlns:a16="http://schemas.microsoft.com/office/drawing/2014/main" val="3527259626"/>
                    </a:ext>
                  </a:extLst>
                </a:gridCol>
                <a:gridCol w="1485725">
                  <a:extLst>
                    <a:ext uri="{9D8B030D-6E8A-4147-A177-3AD203B41FA5}">
                      <a16:colId xmlns:a16="http://schemas.microsoft.com/office/drawing/2014/main" val="1454097940"/>
                    </a:ext>
                  </a:extLst>
                </a:gridCol>
                <a:gridCol w="1485725">
                  <a:extLst>
                    <a:ext uri="{9D8B030D-6E8A-4147-A177-3AD203B41FA5}">
                      <a16:colId xmlns:a16="http://schemas.microsoft.com/office/drawing/2014/main" val="1862001104"/>
                    </a:ext>
                  </a:extLst>
                </a:gridCol>
              </a:tblGrid>
              <a:tr h="370840">
                <a:tc>
                  <a:txBody>
                    <a:bodyPr/>
                    <a:lstStyle/>
                    <a:p>
                      <a:pPr algn="ctr"/>
                      <a:endParaRPr lang="es-CO" dirty="0"/>
                    </a:p>
                  </a:txBody>
                  <a:tcPr anchor="ctr"/>
                </a:tc>
                <a:tc>
                  <a:txBody>
                    <a:bodyPr/>
                    <a:lstStyle/>
                    <a:p>
                      <a:pPr algn="ctr"/>
                      <a:r>
                        <a:rPr lang="es-CO" dirty="0"/>
                        <a:t>Stata</a:t>
                      </a:r>
                    </a:p>
                  </a:txBody>
                  <a:tcPr anchor="ctr"/>
                </a:tc>
                <a:tc>
                  <a:txBody>
                    <a:bodyPr/>
                    <a:lstStyle/>
                    <a:p>
                      <a:pPr algn="ctr"/>
                      <a:r>
                        <a:rPr lang="es-CO" dirty="0"/>
                        <a:t>R</a:t>
                      </a:r>
                    </a:p>
                  </a:txBody>
                  <a:tcPr anchor="ctr"/>
                </a:tc>
                <a:tc>
                  <a:txBody>
                    <a:bodyPr/>
                    <a:lstStyle/>
                    <a:p>
                      <a:pPr algn="ctr"/>
                      <a:r>
                        <a:rPr lang="es-CO" dirty="0"/>
                        <a:t>Python</a:t>
                      </a:r>
                    </a:p>
                  </a:txBody>
                  <a:tcPr anchor="ctr"/>
                </a:tc>
                <a:extLst>
                  <a:ext uri="{0D108BD9-81ED-4DB2-BD59-A6C34878D82A}">
                    <a16:rowId xmlns:a16="http://schemas.microsoft.com/office/drawing/2014/main" val="1499031014"/>
                  </a:ext>
                </a:extLst>
              </a:tr>
              <a:tr h="370840">
                <a:tc>
                  <a:txBody>
                    <a:bodyPr/>
                    <a:lstStyle/>
                    <a:p>
                      <a:pPr algn="ctr"/>
                      <a:r>
                        <a:rPr lang="es-CO" b="1" dirty="0"/>
                        <a:t>Nombre</a:t>
                      </a:r>
                    </a:p>
                  </a:txBody>
                  <a:tcPr anchor="ctr"/>
                </a:tc>
                <a:tc>
                  <a:txBody>
                    <a:bodyPr/>
                    <a:lstStyle/>
                    <a:p>
                      <a:pPr algn="ctr"/>
                      <a:r>
                        <a:rPr lang="es-CO" dirty="0"/>
                        <a:t>Do file</a:t>
                      </a:r>
                    </a:p>
                  </a:txBody>
                  <a:tcPr anchor="ctr"/>
                </a:tc>
                <a:tc>
                  <a:txBody>
                    <a:bodyPr/>
                    <a:lstStyle/>
                    <a:p>
                      <a:pPr algn="ctr"/>
                      <a:r>
                        <a:rPr lang="es-CO" dirty="0"/>
                        <a:t>Script</a:t>
                      </a:r>
                    </a:p>
                  </a:txBody>
                  <a:tcPr anchor="ctr"/>
                </a:tc>
                <a:tc>
                  <a:txBody>
                    <a:bodyPr/>
                    <a:lstStyle/>
                    <a:p>
                      <a:pPr algn="ctr"/>
                      <a:r>
                        <a:rPr lang="es-CO" dirty="0"/>
                        <a:t>Script</a:t>
                      </a:r>
                    </a:p>
                  </a:txBody>
                  <a:tcPr anchor="ctr"/>
                </a:tc>
                <a:extLst>
                  <a:ext uri="{0D108BD9-81ED-4DB2-BD59-A6C34878D82A}">
                    <a16:rowId xmlns:a16="http://schemas.microsoft.com/office/drawing/2014/main" val="2272443933"/>
                  </a:ext>
                </a:extLst>
              </a:tr>
              <a:tr h="370840">
                <a:tc>
                  <a:txBody>
                    <a:bodyPr/>
                    <a:lstStyle/>
                    <a:p>
                      <a:pPr algn="ctr"/>
                      <a:r>
                        <a:rPr lang="es-CO" b="1" dirty="0"/>
                        <a:t>Extensión</a:t>
                      </a:r>
                    </a:p>
                  </a:txBody>
                  <a:tcPr anchor="ctr"/>
                </a:tc>
                <a:tc>
                  <a:txBody>
                    <a:bodyPr/>
                    <a:lstStyle/>
                    <a:p>
                      <a:pPr algn="ctr"/>
                      <a:r>
                        <a:rPr lang="es-CO" dirty="0"/>
                        <a:t>.do</a:t>
                      </a:r>
                    </a:p>
                  </a:txBody>
                  <a:tcPr anchor="ctr"/>
                </a:tc>
                <a:tc>
                  <a:txBody>
                    <a:bodyPr/>
                    <a:lstStyle/>
                    <a:p>
                      <a:pPr algn="ctr"/>
                      <a:r>
                        <a:rPr lang="es-CO" dirty="0"/>
                        <a:t>.r</a:t>
                      </a:r>
                    </a:p>
                  </a:txBody>
                  <a:tcPr anchor="ctr"/>
                </a:tc>
                <a:tc>
                  <a:txBody>
                    <a:bodyPr/>
                    <a:lstStyle/>
                    <a:p>
                      <a:pPr algn="ctr"/>
                      <a:r>
                        <a:rPr lang="es-CO" dirty="0"/>
                        <a:t>.</a:t>
                      </a:r>
                      <a:r>
                        <a:rPr lang="es-CO" dirty="0" err="1"/>
                        <a:t>ipynb</a:t>
                      </a:r>
                      <a:endParaRPr lang="es-CO" dirty="0"/>
                    </a:p>
                  </a:txBody>
                  <a:tcPr anchor="ctr"/>
                </a:tc>
                <a:extLst>
                  <a:ext uri="{0D108BD9-81ED-4DB2-BD59-A6C34878D82A}">
                    <a16:rowId xmlns:a16="http://schemas.microsoft.com/office/drawing/2014/main" val="1419179884"/>
                  </a:ext>
                </a:extLst>
              </a:tr>
            </a:tbl>
          </a:graphicData>
        </a:graphic>
      </p:graphicFrame>
      <p:sp>
        <p:nvSpPr>
          <p:cNvPr id="8" name="Content Placeholder 2">
            <a:extLst>
              <a:ext uri="{FF2B5EF4-FFF2-40B4-BE49-F238E27FC236}">
                <a16:creationId xmlns:a16="http://schemas.microsoft.com/office/drawing/2014/main" id="{2403C016-2552-43A3-9FBA-B2873DFEA3FA}"/>
              </a:ext>
            </a:extLst>
          </p:cNvPr>
          <p:cNvSpPr txBox="1">
            <a:spLocks/>
          </p:cNvSpPr>
          <p:nvPr/>
        </p:nvSpPr>
        <p:spPr>
          <a:xfrm>
            <a:off x="628650" y="1825623"/>
            <a:ext cx="7886700" cy="27861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CO" sz="2400" dirty="0"/>
              <a:t>Los diferentes programas cuentan con ventanas de comando en las cuales es posible introducir las órdenes.</a:t>
            </a:r>
          </a:p>
          <a:p>
            <a:pPr algn="just"/>
            <a:r>
              <a:rPr lang="es-CO" sz="2400" dirty="0"/>
              <a:t>Esta práctica impide la fácil replicación de un conjunto de tareas. Por esta razón, es posible crear un archivo de texto que permita almacenar de manera secuencial las órdenes que necesitamos ejecutar para cumplir con nuestra tarea.</a:t>
            </a:r>
          </a:p>
          <a:p>
            <a:pPr algn="just"/>
            <a:r>
              <a:rPr lang="es-CO" sz="2400" dirty="0"/>
              <a:t>Por ello existen los scripts</a:t>
            </a:r>
          </a:p>
        </p:txBody>
      </p:sp>
    </p:spTree>
    <p:extLst>
      <p:ext uri="{BB962C8B-B14F-4D97-AF65-F5344CB8AC3E}">
        <p14:creationId xmlns:p14="http://schemas.microsoft.com/office/powerpoint/2010/main" val="233884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8AEB7-E657-0448-90DB-04A368E7CCCE}"/>
              </a:ext>
            </a:extLst>
          </p:cNvPr>
          <p:cNvSpPr>
            <a:spLocks noGrp="1"/>
          </p:cNvSpPr>
          <p:nvPr>
            <p:ph type="title"/>
          </p:nvPr>
        </p:nvSpPr>
        <p:spPr/>
        <p:txBody>
          <a:bodyPr>
            <a:normAutofit/>
          </a:bodyPr>
          <a:lstStyle/>
          <a:p>
            <a:r>
              <a:rPr lang="es-CO" sz="4000" dirty="0"/>
              <a:t>¿Qué son los </a:t>
            </a:r>
            <a:r>
              <a:rPr lang="es-CO" sz="4000" i="1" dirty="0"/>
              <a:t>scripts?</a:t>
            </a:r>
            <a:endParaRPr lang="en-CO" sz="4000" dirty="0"/>
          </a:p>
        </p:txBody>
      </p:sp>
      <p:graphicFrame>
        <p:nvGraphicFramePr>
          <p:cNvPr id="6" name="Marcador de contenido 5">
            <a:extLst>
              <a:ext uri="{FF2B5EF4-FFF2-40B4-BE49-F238E27FC236}">
                <a16:creationId xmlns:a16="http://schemas.microsoft.com/office/drawing/2014/main" id="{790EE4C5-50E3-40EC-B4A9-EA2B6B09923E}"/>
              </a:ext>
            </a:extLst>
          </p:cNvPr>
          <p:cNvGraphicFramePr>
            <a:graphicFrameLocks noGrp="1"/>
          </p:cNvGraphicFramePr>
          <p:nvPr>
            <p:ph idx="1"/>
            <p:extLst>
              <p:ext uri="{D42A27DB-BD31-4B8C-83A1-F6EECF244321}">
                <p14:modId xmlns:p14="http://schemas.microsoft.com/office/powerpoint/2010/main" val="406074843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646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D004-4977-3943-AF6C-E2DE32E79E58}"/>
              </a:ext>
            </a:extLst>
          </p:cNvPr>
          <p:cNvSpPr>
            <a:spLocks noGrp="1"/>
          </p:cNvSpPr>
          <p:nvPr>
            <p:ph type="title"/>
          </p:nvPr>
        </p:nvSpPr>
        <p:spPr/>
        <p:txBody>
          <a:bodyPr>
            <a:normAutofit/>
          </a:bodyPr>
          <a:lstStyle/>
          <a:p>
            <a:pPr algn="ctr"/>
            <a:r>
              <a:rPr lang="es-CO" sz="2400" dirty="0"/>
              <a:t>¿Qué lenguajes de programación conocen?</a:t>
            </a:r>
            <a:endParaRPr lang="en-CO" sz="2400" dirty="0"/>
          </a:p>
        </p:txBody>
      </p:sp>
      <p:sp>
        <p:nvSpPr>
          <p:cNvPr id="3" name="Content Placeholder 2">
            <a:extLst>
              <a:ext uri="{FF2B5EF4-FFF2-40B4-BE49-F238E27FC236}">
                <a16:creationId xmlns:a16="http://schemas.microsoft.com/office/drawing/2014/main" id="{600B323D-F29D-E441-B904-EEEB07BF4B03}"/>
              </a:ext>
            </a:extLst>
          </p:cNvPr>
          <p:cNvSpPr>
            <a:spLocks noGrp="1"/>
          </p:cNvSpPr>
          <p:nvPr>
            <p:ph idx="1"/>
          </p:nvPr>
        </p:nvSpPr>
        <p:spPr/>
        <p:txBody>
          <a:bodyPr>
            <a:normAutofit lnSpcReduction="10000"/>
          </a:bodyPr>
          <a:lstStyle/>
          <a:p>
            <a:pPr marL="0" indent="0" algn="ctr">
              <a:buNone/>
            </a:pPr>
            <a:r>
              <a:rPr lang="es-CO" dirty="0">
                <a:hlinkClick r:id="rId2"/>
              </a:rPr>
              <a:t>https://www.menti.com/dvoixvbyq9</a:t>
            </a:r>
            <a:endParaRPr lang="es-CO" dirty="0"/>
          </a:p>
          <a:p>
            <a:pPr marL="0" indent="0" algn="ctr">
              <a:buNone/>
            </a:pPr>
            <a:r>
              <a:rPr lang="es-CO" b="1" i="0" dirty="0">
                <a:effectLst/>
                <a:latin typeface="MentiText"/>
              </a:rPr>
              <a:t>9110 8680</a:t>
            </a:r>
          </a:p>
          <a:p>
            <a:pPr marL="0" indent="0" algn="ctr">
              <a:buNone/>
            </a:pPr>
            <a:endParaRPr lang="es-CO" b="1" dirty="0">
              <a:latin typeface="MentiText"/>
            </a:endParaRPr>
          </a:p>
          <a:p>
            <a:pPr marL="0" indent="0" algn="ctr">
              <a:buNone/>
            </a:pPr>
            <a:r>
              <a:rPr lang="es-CO" sz="20000" b="1" i="0" dirty="0">
                <a:effectLst/>
                <a:latin typeface="MentiText"/>
              </a:rPr>
              <a:t>?</a:t>
            </a:r>
          </a:p>
          <a:p>
            <a:pPr marL="0" indent="0" algn="ctr">
              <a:buNone/>
            </a:pPr>
            <a:endParaRPr lang="es-CO" b="1" dirty="0">
              <a:latin typeface="MentiText"/>
            </a:endParaRPr>
          </a:p>
          <a:p>
            <a:pPr marL="0" indent="0" algn="ctr">
              <a:buNone/>
            </a:pPr>
            <a:endParaRPr lang="en-CO" dirty="0"/>
          </a:p>
        </p:txBody>
      </p:sp>
    </p:spTree>
    <p:extLst>
      <p:ext uri="{BB962C8B-B14F-4D97-AF65-F5344CB8AC3E}">
        <p14:creationId xmlns:p14="http://schemas.microsoft.com/office/powerpoint/2010/main" val="1021377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B66B4-FA35-4F1A-A617-D2228B842193}"/>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7776AB7F-F203-4D5E-8865-274F14E9DD82}"/>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72A6A4F6-7E98-4B8A-BDBB-2ABE34DEE831}"/>
              </a:ext>
            </a:extLst>
          </p:cNvPr>
          <p:cNvPicPr>
            <a:picLocks noChangeAspect="1"/>
          </p:cNvPicPr>
          <p:nvPr/>
        </p:nvPicPr>
        <p:blipFill>
          <a:blip r:embed="rId2"/>
          <a:stretch>
            <a:fillRect/>
          </a:stretch>
        </p:blipFill>
        <p:spPr>
          <a:xfrm>
            <a:off x="0" y="912493"/>
            <a:ext cx="9144000" cy="5033013"/>
          </a:xfrm>
          <a:prstGeom prst="rect">
            <a:avLst/>
          </a:prstGeom>
        </p:spPr>
      </p:pic>
    </p:spTree>
    <p:extLst>
      <p:ext uri="{BB962C8B-B14F-4D97-AF65-F5344CB8AC3E}">
        <p14:creationId xmlns:p14="http://schemas.microsoft.com/office/powerpoint/2010/main" val="2765014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D004-4977-3943-AF6C-E2DE32E79E58}"/>
              </a:ext>
            </a:extLst>
          </p:cNvPr>
          <p:cNvSpPr>
            <a:spLocks noGrp="1"/>
          </p:cNvSpPr>
          <p:nvPr>
            <p:ph type="title"/>
          </p:nvPr>
        </p:nvSpPr>
        <p:spPr/>
        <p:txBody>
          <a:bodyPr>
            <a:normAutofit/>
          </a:bodyPr>
          <a:lstStyle/>
          <a:p>
            <a:pPr algn="ctr"/>
            <a:r>
              <a:rPr lang="es-CO" sz="2400" dirty="0"/>
              <a:t>¿Qué se hace con estos lenguajes?</a:t>
            </a:r>
            <a:br>
              <a:rPr lang="es-CO" sz="2400" dirty="0"/>
            </a:br>
            <a:r>
              <a:rPr lang="es-CO" sz="2000" dirty="0"/>
              <a:t>(En oraciones de una o dos palabras)</a:t>
            </a:r>
            <a:endParaRPr lang="en-CO" sz="2400" dirty="0"/>
          </a:p>
        </p:txBody>
      </p:sp>
      <p:sp>
        <p:nvSpPr>
          <p:cNvPr id="3" name="Content Placeholder 2">
            <a:extLst>
              <a:ext uri="{FF2B5EF4-FFF2-40B4-BE49-F238E27FC236}">
                <a16:creationId xmlns:a16="http://schemas.microsoft.com/office/drawing/2014/main" id="{600B323D-F29D-E441-B904-EEEB07BF4B03}"/>
              </a:ext>
            </a:extLst>
          </p:cNvPr>
          <p:cNvSpPr>
            <a:spLocks noGrp="1"/>
          </p:cNvSpPr>
          <p:nvPr>
            <p:ph idx="1"/>
          </p:nvPr>
        </p:nvSpPr>
        <p:spPr/>
        <p:txBody>
          <a:bodyPr>
            <a:normAutofit lnSpcReduction="10000"/>
          </a:bodyPr>
          <a:lstStyle/>
          <a:p>
            <a:pPr marL="0" indent="0" algn="ctr">
              <a:buNone/>
            </a:pPr>
            <a:r>
              <a:rPr lang="es-CO" dirty="0">
                <a:hlinkClick r:id="rId2"/>
              </a:rPr>
              <a:t>https://www.menti.com/dvoixvbyq9</a:t>
            </a:r>
            <a:endParaRPr lang="es-CO" dirty="0"/>
          </a:p>
          <a:p>
            <a:pPr marL="0" indent="0" algn="ctr">
              <a:buNone/>
            </a:pPr>
            <a:r>
              <a:rPr lang="es-CO" b="1" i="0" dirty="0">
                <a:effectLst/>
                <a:latin typeface="MentiText"/>
              </a:rPr>
              <a:t>9110 8680</a:t>
            </a:r>
          </a:p>
          <a:p>
            <a:pPr marL="0" indent="0" algn="ctr">
              <a:buNone/>
            </a:pPr>
            <a:endParaRPr lang="es-CO" b="1" dirty="0">
              <a:latin typeface="MentiText"/>
            </a:endParaRPr>
          </a:p>
          <a:p>
            <a:pPr marL="0" indent="0" algn="ctr">
              <a:buNone/>
            </a:pPr>
            <a:r>
              <a:rPr lang="es-CO" sz="20000" b="1" i="0" dirty="0">
                <a:effectLst/>
                <a:latin typeface="MentiText"/>
              </a:rPr>
              <a:t>?</a:t>
            </a:r>
          </a:p>
          <a:p>
            <a:pPr marL="0" indent="0" algn="ctr">
              <a:buNone/>
            </a:pPr>
            <a:endParaRPr lang="es-CO" b="1" dirty="0">
              <a:latin typeface="MentiText"/>
            </a:endParaRPr>
          </a:p>
          <a:p>
            <a:pPr marL="0" indent="0" algn="ctr">
              <a:buNone/>
            </a:pPr>
            <a:endParaRPr lang="en-CO" dirty="0"/>
          </a:p>
        </p:txBody>
      </p:sp>
    </p:spTree>
    <p:extLst>
      <p:ext uri="{BB962C8B-B14F-4D97-AF65-F5344CB8AC3E}">
        <p14:creationId xmlns:p14="http://schemas.microsoft.com/office/powerpoint/2010/main" val="333296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1CEB-D9DC-2044-98F9-5C6EE50A5D36}"/>
              </a:ext>
            </a:extLst>
          </p:cNvPr>
          <p:cNvSpPr>
            <a:spLocks noGrp="1"/>
          </p:cNvSpPr>
          <p:nvPr>
            <p:ph type="title"/>
          </p:nvPr>
        </p:nvSpPr>
        <p:spPr/>
        <p:txBody>
          <a:bodyPr/>
          <a:lstStyle/>
          <a:p>
            <a:pPr algn="ctr"/>
            <a:r>
              <a:rPr lang="es-CO" dirty="0"/>
              <a:t>Hoy</a:t>
            </a:r>
            <a:endParaRPr lang="en-CO" dirty="0"/>
          </a:p>
        </p:txBody>
      </p:sp>
      <p:sp>
        <p:nvSpPr>
          <p:cNvPr id="3" name="Content Placeholder 2">
            <a:extLst>
              <a:ext uri="{FF2B5EF4-FFF2-40B4-BE49-F238E27FC236}">
                <a16:creationId xmlns:a16="http://schemas.microsoft.com/office/drawing/2014/main" id="{10DD6620-E9B0-4C4E-ABD7-9100BFF539C3}"/>
              </a:ext>
            </a:extLst>
          </p:cNvPr>
          <p:cNvSpPr>
            <a:spLocks noGrp="1"/>
          </p:cNvSpPr>
          <p:nvPr>
            <p:ph idx="1"/>
          </p:nvPr>
        </p:nvSpPr>
        <p:spPr>
          <a:xfrm>
            <a:off x="692209" y="1825625"/>
            <a:ext cx="7823141" cy="4558083"/>
          </a:xfrm>
        </p:spPr>
        <p:txBody>
          <a:bodyPr>
            <a:normAutofit fontScale="92500" lnSpcReduction="10000"/>
          </a:bodyPr>
          <a:lstStyle/>
          <a:p>
            <a:pPr marL="0" indent="0" algn="ctr">
              <a:buNone/>
            </a:pPr>
            <a:r>
              <a:rPr lang="es-ES" sz="2400" dirty="0"/>
              <a:t>¿Cuáles son los principales LP usados para el análisis de datos?</a:t>
            </a:r>
          </a:p>
          <a:p>
            <a:pPr marL="0" indent="0" algn="ctr">
              <a:buNone/>
            </a:pPr>
            <a:r>
              <a:rPr lang="es-ES" sz="2400" dirty="0"/>
              <a:t> </a:t>
            </a:r>
          </a:p>
          <a:p>
            <a:pPr marL="0" indent="0" algn="ctr">
              <a:buNone/>
            </a:pPr>
            <a:r>
              <a:rPr lang="es-ES" sz="2400" dirty="0"/>
              <a:t>¿Dónde suelen usarse cuáles lenguajes? </a:t>
            </a:r>
          </a:p>
          <a:p>
            <a:pPr marL="0" indent="0" algn="ctr">
              <a:buNone/>
            </a:pPr>
            <a:endParaRPr lang="es-ES" sz="2400" dirty="0"/>
          </a:p>
          <a:p>
            <a:pPr marL="0" indent="0" algn="ctr">
              <a:buNone/>
            </a:pPr>
            <a:r>
              <a:rPr lang="es-ES" sz="2400" dirty="0"/>
              <a:t>¿Cuáles son sus ventajas y desventajas?</a:t>
            </a:r>
          </a:p>
          <a:p>
            <a:pPr marL="0" indent="0" algn="ctr">
              <a:buNone/>
            </a:pPr>
            <a:endParaRPr lang="es-ES" sz="2400" dirty="0"/>
          </a:p>
          <a:p>
            <a:pPr marL="0" indent="0" algn="ctr">
              <a:buNone/>
            </a:pPr>
            <a:r>
              <a:rPr lang="es-ES" sz="2400" dirty="0"/>
              <a:t>¿Cuál es el mejor LP para cada necesidad?</a:t>
            </a:r>
          </a:p>
          <a:p>
            <a:pPr marL="0" indent="0" algn="ctr">
              <a:buNone/>
            </a:pPr>
            <a:endParaRPr lang="es-ES" sz="2400" dirty="0"/>
          </a:p>
          <a:p>
            <a:pPr marL="0" indent="0" algn="ctr">
              <a:buNone/>
            </a:pPr>
            <a:r>
              <a:rPr lang="es-ES" sz="2400" dirty="0"/>
              <a:t>¿Qué LP debo usar en mi trabajo?</a:t>
            </a:r>
          </a:p>
          <a:p>
            <a:pPr marL="0" indent="0" algn="ctr">
              <a:buNone/>
            </a:pPr>
            <a:endParaRPr lang="es-ES" sz="2400" dirty="0"/>
          </a:p>
          <a:p>
            <a:pPr marL="0" indent="0" algn="ctr">
              <a:buNone/>
            </a:pPr>
            <a:r>
              <a:rPr lang="es-ES" sz="2400" dirty="0"/>
              <a:t>¿Qué son los scripts? </a:t>
            </a:r>
            <a:endParaRPr lang="en-CO" sz="2400" dirty="0"/>
          </a:p>
        </p:txBody>
      </p:sp>
    </p:spTree>
    <p:extLst>
      <p:ext uri="{BB962C8B-B14F-4D97-AF65-F5344CB8AC3E}">
        <p14:creationId xmlns:p14="http://schemas.microsoft.com/office/powerpoint/2010/main" val="468067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4">
            <a:extLst>
              <a:ext uri="{FF2B5EF4-FFF2-40B4-BE49-F238E27FC236}">
                <a16:creationId xmlns:a16="http://schemas.microsoft.com/office/drawing/2014/main" id="{098689A3-C2CE-F941-8AA2-F3AC8BDA1D1D}"/>
              </a:ext>
            </a:extLst>
          </p:cNvPr>
          <p:cNvSpPr/>
          <p:nvPr/>
        </p:nvSpPr>
        <p:spPr>
          <a:xfrm>
            <a:off x="4399967" y="890841"/>
            <a:ext cx="1437431" cy="34427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500"/>
              <a:t>Libre</a:t>
            </a:r>
          </a:p>
        </p:txBody>
      </p:sp>
      <p:pic>
        <p:nvPicPr>
          <p:cNvPr id="3" name="Picture 10" descr="Migrating from ArcMap to ArcGIS Pro">
            <a:extLst>
              <a:ext uri="{FF2B5EF4-FFF2-40B4-BE49-F238E27FC236}">
                <a16:creationId xmlns:a16="http://schemas.microsoft.com/office/drawing/2014/main" id="{3B111C56-FE71-A74F-A118-A0C825FAD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597" y="4550540"/>
            <a:ext cx="1246541" cy="57619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2" descr="Visual Style Guide">
            <a:extLst>
              <a:ext uri="{FF2B5EF4-FFF2-40B4-BE49-F238E27FC236}">
                <a16:creationId xmlns:a16="http://schemas.microsoft.com/office/drawing/2014/main" id="{C458644E-70DC-4B4D-9B50-5719911B9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136" y="4534698"/>
            <a:ext cx="1424141" cy="683588"/>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esquinas redondeadas 8">
            <a:extLst>
              <a:ext uri="{FF2B5EF4-FFF2-40B4-BE49-F238E27FC236}">
                <a16:creationId xmlns:a16="http://schemas.microsoft.com/office/drawing/2014/main" id="{903728B0-A4B4-1F45-89B1-71E5BAF0A54B}"/>
              </a:ext>
            </a:extLst>
          </p:cNvPr>
          <p:cNvSpPr/>
          <p:nvPr/>
        </p:nvSpPr>
        <p:spPr>
          <a:xfrm>
            <a:off x="301447" y="3152694"/>
            <a:ext cx="2667222" cy="5161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500"/>
              <a:t>¿Qué usa el equipo de trabajo?</a:t>
            </a:r>
          </a:p>
        </p:txBody>
      </p:sp>
      <p:sp>
        <p:nvSpPr>
          <p:cNvPr id="6" name="Rectángulo: esquinas redondeadas 9">
            <a:extLst>
              <a:ext uri="{FF2B5EF4-FFF2-40B4-BE49-F238E27FC236}">
                <a16:creationId xmlns:a16="http://schemas.microsoft.com/office/drawing/2014/main" id="{7455FA39-6000-414A-8003-1E578B714149}"/>
              </a:ext>
            </a:extLst>
          </p:cNvPr>
          <p:cNvSpPr/>
          <p:nvPr/>
        </p:nvSpPr>
        <p:spPr>
          <a:xfrm>
            <a:off x="301447" y="2286945"/>
            <a:ext cx="2667222" cy="5161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500" dirty="0"/>
              <a:t>¿Qué es lo común en mi disciplina?</a:t>
            </a:r>
          </a:p>
        </p:txBody>
      </p:sp>
      <p:pic>
        <p:nvPicPr>
          <p:cNvPr id="7" name="Picture 2">
            <a:extLst>
              <a:ext uri="{FF2B5EF4-FFF2-40B4-BE49-F238E27FC236}">
                <a16:creationId xmlns:a16="http://schemas.microsoft.com/office/drawing/2014/main" id="{61EA2381-4388-1946-9E27-44D119ADC3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9529" y="2630998"/>
            <a:ext cx="1108120" cy="4546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SPSS Statistics tool">
            <a:extLst>
              <a:ext uri="{FF2B5EF4-FFF2-40B4-BE49-F238E27FC236}">
                <a16:creationId xmlns:a16="http://schemas.microsoft.com/office/drawing/2014/main" id="{658B3C7F-3661-DA4F-A96D-577BBD264AF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456" b="14660"/>
          <a:stretch/>
        </p:blipFill>
        <p:spPr bwMode="auto">
          <a:xfrm>
            <a:off x="5820664" y="1710265"/>
            <a:ext cx="1538704" cy="10317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tata Logo Download Vector">
            <a:extLst>
              <a:ext uri="{FF2B5EF4-FFF2-40B4-BE49-F238E27FC236}">
                <a16:creationId xmlns:a16="http://schemas.microsoft.com/office/drawing/2014/main" id="{4D2B1858-CFCA-2B4A-BF75-D5797609FB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8167" y="1784070"/>
            <a:ext cx="1219637" cy="319357"/>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13" descr="Logotipo, Icono&#10;&#10;Descripción generada automáticamente">
            <a:extLst>
              <a:ext uri="{FF2B5EF4-FFF2-40B4-BE49-F238E27FC236}">
                <a16:creationId xmlns:a16="http://schemas.microsoft.com/office/drawing/2014/main" id="{681267CF-C043-9D46-8E7A-2E11B6F0AAB5}"/>
              </a:ext>
            </a:extLst>
          </p:cNvPr>
          <p:cNvPicPr>
            <a:picLocks noChangeAspect="1"/>
          </p:cNvPicPr>
          <p:nvPr/>
        </p:nvPicPr>
        <p:blipFill>
          <a:blip r:embed="rId7"/>
          <a:stretch>
            <a:fillRect/>
          </a:stretch>
        </p:blipFill>
        <p:spPr>
          <a:xfrm>
            <a:off x="4136140" y="1769196"/>
            <a:ext cx="747260" cy="579127"/>
          </a:xfrm>
          <a:prstGeom prst="rect">
            <a:avLst/>
          </a:prstGeom>
        </p:spPr>
      </p:pic>
      <p:pic>
        <p:nvPicPr>
          <p:cNvPr id="11" name="Picture 8">
            <a:extLst>
              <a:ext uri="{FF2B5EF4-FFF2-40B4-BE49-F238E27FC236}">
                <a16:creationId xmlns:a16="http://schemas.microsoft.com/office/drawing/2014/main" id="{5B80A4E6-2990-E745-BC45-12FBCF26DF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3198" y="2804589"/>
            <a:ext cx="1436383" cy="42625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Urudata Software">
            <a:extLst>
              <a:ext uri="{FF2B5EF4-FFF2-40B4-BE49-F238E27FC236}">
                <a16:creationId xmlns:a16="http://schemas.microsoft.com/office/drawing/2014/main" id="{18E433F4-0EC7-CD42-B25A-EC86E00911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60117" y="3241422"/>
            <a:ext cx="844941" cy="71069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Media download centre">
            <a:extLst>
              <a:ext uri="{FF2B5EF4-FFF2-40B4-BE49-F238E27FC236}">
                <a16:creationId xmlns:a16="http://schemas.microsoft.com/office/drawing/2014/main" id="{F656B84C-7790-A845-868C-60129A22A20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28167" y="3936962"/>
            <a:ext cx="1779083" cy="373209"/>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n 20" descr="Interfaz de usuario gráfica, Icono&#10;&#10;Descripción generada automáticamente">
            <a:extLst>
              <a:ext uri="{FF2B5EF4-FFF2-40B4-BE49-F238E27FC236}">
                <a16:creationId xmlns:a16="http://schemas.microsoft.com/office/drawing/2014/main" id="{7CDC087E-98C7-F04F-9F28-3C4200C8E7AA}"/>
              </a:ext>
            </a:extLst>
          </p:cNvPr>
          <p:cNvPicPr>
            <a:picLocks noChangeAspect="1"/>
          </p:cNvPicPr>
          <p:nvPr/>
        </p:nvPicPr>
        <p:blipFill>
          <a:blip r:embed="rId11"/>
          <a:stretch>
            <a:fillRect/>
          </a:stretch>
        </p:blipFill>
        <p:spPr>
          <a:xfrm>
            <a:off x="6283987" y="3110239"/>
            <a:ext cx="1219637" cy="813092"/>
          </a:xfrm>
          <a:prstGeom prst="rect">
            <a:avLst/>
          </a:prstGeom>
        </p:spPr>
      </p:pic>
      <p:pic>
        <p:nvPicPr>
          <p:cNvPr id="15" name="Picture 6">
            <a:extLst>
              <a:ext uri="{FF2B5EF4-FFF2-40B4-BE49-F238E27FC236}">
                <a16:creationId xmlns:a16="http://schemas.microsoft.com/office/drawing/2014/main" id="{A7E38C6F-B5E2-714F-9817-BB6977447E9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2138" y="5418059"/>
            <a:ext cx="1179134" cy="4837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Ventajas y desventajas de programar en C++ - ADICTO AL CÓDIGO">
            <a:extLst>
              <a:ext uri="{FF2B5EF4-FFF2-40B4-BE49-F238E27FC236}">
                <a16:creationId xmlns:a16="http://schemas.microsoft.com/office/drawing/2014/main" id="{1E14BEB6-E74D-9D4F-B3CB-50AC59EC5E1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86763" y="3700941"/>
            <a:ext cx="590696" cy="590696"/>
          </a:xfrm>
          <a:prstGeom prst="rect">
            <a:avLst/>
          </a:prstGeom>
          <a:noFill/>
          <a:extLst>
            <a:ext uri="{909E8E84-426E-40DD-AFC4-6F175D3DCCD1}">
              <a14:hiddenFill xmlns:a14="http://schemas.microsoft.com/office/drawing/2010/main">
                <a:solidFill>
                  <a:srgbClr val="FFFFFF"/>
                </a:solidFill>
              </a14:hiddenFill>
            </a:ext>
          </a:extLst>
        </p:spPr>
      </p:pic>
      <p:sp>
        <p:nvSpPr>
          <p:cNvPr id="17" name="Rectángulo: esquinas redondeadas 23">
            <a:extLst>
              <a:ext uri="{FF2B5EF4-FFF2-40B4-BE49-F238E27FC236}">
                <a16:creationId xmlns:a16="http://schemas.microsoft.com/office/drawing/2014/main" id="{BAAD4F29-00BD-B948-8C8C-136C3E5CCB10}"/>
              </a:ext>
            </a:extLst>
          </p:cNvPr>
          <p:cNvSpPr/>
          <p:nvPr/>
        </p:nvSpPr>
        <p:spPr>
          <a:xfrm>
            <a:off x="301447" y="5014822"/>
            <a:ext cx="2667222" cy="3437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500"/>
              <a:t>¿Qué volumen de datos?</a:t>
            </a:r>
          </a:p>
        </p:txBody>
      </p:sp>
      <p:sp>
        <p:nvSpPr>
          <p:cNvPr id="18" name="Rectángulo: esquinas redondeadas 24">
            <a:extLst>
              <a:ext uri="{FF2B5EF4-FFF2-40B4-BE49-F238E27FC236}">
                <a16:creationId xmlns:a16="http://schemas.microsoft.com/office/drawing/2014/main" id="{877328D2-CC8C-7440-9D14-22B59054E4B8}"/>
              </a:ext>
            </a:extLst>
          </p:cNvPr>
          <p:cNvSpPr/>
          <p:nvPr/>
        </p:nvSpPr>
        <p:spPr>
          <a:xfrm>
            <a:off x="7829732" y="1451796"/>
            <a:ext cx="1091646" cy="2452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350"/>
              <a:t>Economía</a:t>
            </a:r>
          </a:p>
        </p:txBody>
      </p:sp>
      <p:sp>
        <p:nvSpPr>
          <p:cNvPr id="19" name="Rectángulo: esquinas redondeadas 25">
            <a:extLst>
              <a:ext uri="{FF2B5EF4-FFF2-40B4-BE49-F238E27FC236}">
                <a16:creationId xmlns:a16="http://schemas.microsoft.com/office/drawing/2014/main" id="{930671ED-00DD-3E4C-9BCB-1A7A154F04AB}"/>
              </a:ext>
            </a:extLst>
          </p:cNvPr>
          <p:cNvSpPr/>
          <p:nvPr/>
        </p:nvSpPr>
        <p:spPr>
          <a:xfrm>
            <a:off x="4399967" y="3373184"/>
            <a:ext cx="1091646" cy="2452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350"/>
              <a:t>Ingeniería</a:t>
            </a:r>
          </a:p>
        </p:txBody>
      </p:sp>
      <p:sp>
        <p:nvSpPr>
          <p:cNvPr id="20" name="Rectángulo: esquinas redondeadas 28">
            <a:extLst>
              <a:ext uri="{FF2B5EF4-FFF2-40B4-BE49-F238E27FC236}">
                <a16:creationId xmlns:a16="http://schemas.microsoft.com/office/drawing/2014/main" id="{25BD5962-8771-D342-B2C4-05E727978338}"/>
              </a:ext>
            </a:extLst>
          </p:cNvPr>
          <p:cNvSpPr/>
          <p:nvPr/>
        </p:nvSpPr>
        <p:spPr>
          <a:xfrm>
            <a:off x="296204" y="5681517"/>
            <a:ext cx="2667222" cy="5161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500" dirty="0"/>
              <a:t>¿Hay operaciones que se repiten con alguna frecuencia?</a:t>
            </a:r>
          </a:p>
        </p:txBody>
      </p:sp>
      <p:sp>
        <p:nvSpPr>
          <p:cNvPr id="21" name="Rectángulo: esquinas redondeadas 29">
            <a:extLst>
              <a:ext uri="{FF2B5EF4-FFF2-40B4-BE49-F238E27FC236}">
                <a16:creationId xmlns:a16="http://schemas.microsoft.com/office/drawing/2014/main" id="{9E34ABAF-D313-D844-90D6-C4AC6E0CC828}"/>
              </a:ext>
            </a:extLst>
          </p:cNvPr>
          <p:cNvSpPr/>
          <p:nvPr/>
        </p:nvSpPr>
        <p:spPr>
          <a:xfrm>
            <a:off x="296204" y="4061622"/>
            <a:ext cx="2667222" cy="5161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500"/>
              <a:t>¿Hay datos georreferenciados?</a:t>
            </a:r>
          </a:p>
        </p:txBody>
      </p:sp>
      <p:sp>
        <p:nvSpPr>
          <p:cNvPr id="22" name="Rectángulo: esquinas redondeadas 30">
            <a:extLst>
              <a:ext uri="{FF2B5EF4-FFF2-40B4-BE49-F238E27FC236}">
                <a16:creationId xmlns:a16="http://schemas.microsoft.com/office/drawing/2014/main" id="{63E21D3B-962F-234C-AD84-38372C4D79D9}"/>
              </a:ext>
            </a:extLst>
          </p:cNvPr>
          <p:cNvSpPr/>
          <p:nvPr/>
        </p:nvSpPr>
        <p:spPr>
          <a:xfrm>
            <a:off x="7216689" y="3445041"/>
            <a:ext cx="901045" cy="2452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350"/>
              <a:t>Negocios</a:t>
            </a:r>
          </a:p>
        </p:txBody>
      </p:sp>
      <p:sp>
        <p:nvSpPr>
          <p:cNvPr id="23" name="Rectángulo: esquinas redondeadas 31">
            <a:extLst>
              <a:ext uri="{FF2B5EF4-FFF2-40B4-BE49-F238E27FC236}">
                <a16:creationId xmlns:a16="http://schemas.microsoft.com/office/drawing/2014/main" id="{41E57D68-F30E-FC40-891E-C60672BD16D5}"/>
              </a:ext>
            </a:extLst>
          </p:cNvPr>
          <p:cNvSpPr/>
          <p:nvPr/>
        </p:nvSpPr>
        <p:spPr>
          <a:xfrm>
            <a:off x="4790319" y="5167962"/>
            <a:ext cx="2426370" cy="2452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350"/>
              <a:t>Estudios urbanos y ambientales</a:t>
            </a:r>
          </a:p>
        </p:txBody>
      </p:sp>
      <p:sp>
        <p:nvSpPr>
          <p:cNvPr id="24" name="Rectángulo: esquinas redondeadas 32">
            <a:extLst>
              <a:ext uri="{FF2B5EF4-FFF2-40B4-BE49-F238E27FC236}">
                <a16:creationId xmlns:a16="http://schemas.microsoft.com/office/drawing/2014/main" id="{562929F6-F8FF-6049-956B-46077478639D}"/>
              </a:ext>
            </a:extLst>
          </p:cNvPr>
          <p:cNvSpPr/>
          <p:nvPr/>
        </p:nvSpPr>
        <p:spPr>
          <a:xfrm>
            <a:off x="5049581" y="1980825"/>
            <a:ext cx="1091646" cy="2452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350"/>
              <a:t>Estadística</a:t>
            </a:r>
          </a:p>
        </p:txBody>
      </p:sp>
      <p:sp>
        <p:nvSpPr>
          <p:cNvPr id="25" name="Rectángulo: esquinas redondeadas 33">
            <a:extLst>
              <a:ext uri="{FF2B5EF4-FFF2-40B4-BE49-F238E27FC236}">
                <a16:creationId xmlns:a16="http://schemas.microsoft.com/office/drawing/2014/main" id="{26596E83-94EF-E242-B02D-872134EB1A41}"/>
              </a:ext>
            </a:extLst>
          </p:cNvPr>
          <p:cNvSpPr/>
          <p:nvPr/>
        </p:nvSpPr>
        <p:spPr>
          <a:xfrm>
            <a:off x="7025987" y="888949"/>
            <a:ext cx="1391106" cy="3506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500"/>
              <a:t>Pago</a:t>
            </a:r>
          </a:p>
        </p:txBody>
      </p:sp>
      <p:pic>
        <p:nvPicPr>
          <p:cNvPr id="26" name="Picture 10" descr="Matlab Logo png download - 652*652 - Free Transparent MATLAB png Download.  - CleanPNG / KissPNG">
            <a:extLst>
              <a:ext uri="{FF2B5EF4-FFF2-40B4-BE49-F238E27FC236}">
                <a16:creationId xmlns:a16="http://schemas.microsoft.com/office/drawing/2014/main" id="{31BA6A03-006E-474A-A04D-23CDEC6DA62E}"/>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6634" r="18206" b="13205"/>
          <a:stretch/>
        </p:blipFill>
        <p:spPr bwMode="auto">
          <a:xfrm>
            <a:off x="5630139" y="3138993"/>
            <a:ext cx="691313" cy="673787"/>
          </a:xfrm>
          <a:prstGeom prst="rect">
            <a:avLst/>
          </a:prstGeom>
          <a:noFill/>
          <a:extLst>
            <a:ext uri="{909E8E84-426E-40DD-AFC4-6F175D3DCCD1}">
              <a14:hiddenFill xmlns:a14="http://schemas.microsoft.com/office/drawing/2010/main">
                <a:solidFill>
                  <a:srgbClr val="FFFFFF"/>
                </a:solidFill>
              </a14:hiddenFill>
            </a:ext>
          </a:extLst>
        </p:spPr>
      </p:pic>
      <p:pic>
        <p:nvPicPr>
          <p:cNvPr id="28" name="Imagen 3" descr="Imagen que contiene Escala de tiempo&#10;&#10;Descripción generada automáticamente">
            <a:extLst>
              <a:ext uri="{FF2B5EF4-FFF2-40B4-BE49-F238E27FC236}">
                <a16:creationId xmlns:a16="http://schemas.microsoft.com/office/drawing/2014/main" id="{3400D88A-7CB3-984E-9D0D-D2ABBC085F78}"/>
              </a:ext>
            </a:extLst>
          </p:cNvPr>
          <p:cNvPicPr>
            <a:picLocks noChangeAspect="1"/>
          </p:cNvPicPr>
          <p:nvPr/>
        </p:nvPicPr>
        <p:blipFill>
          <a:blip r:embed="rId15"/>
          <a:stretch>
            <a:fillRect/>
          </a:stretch>
        </p:blipFill>
        <p:spPr>
          <a:xfrm>
            <a:off x="4383737" y="3700941"/>
            <a:ext cx="960251" cy="544571"/>
          </a:xfrm>
          <a:prstGeom prst="rect">
            <a:avLst/>
          </a:prstGeom>
        </p:spPr>
      </p:pic>
      <p:pic>
        <p:nvPicPr>
          <p:cNvPr id="29" name="Picture 2" descr="Microsoft launches Visual Studio Online public preview and ML.NET 1.4 |  VentureBeat">
            <a:extLst>
              <a:ext uri="{FF2B5EF4-FFF2-40B4-BE49-F238E27FC236}">
                <a16:creationId xmlns:a16="http://schemas.microsoft.com/office/drawing/2014/main" id="{E7E55159-3A72-B74E-98FA-B3E58369693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54401" y="3832723"/>
            <a:ext cx="1032203" cy="516102"/>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esquinas redondeadas 34">
            <a:extLst>
              <a:ext uri="{FF2B5EF4-FFF2-40B4-BE49-F238E27FC236}">
                <a16:creationId xmlns:a16="http://schemas.microsoft.com/office/drawing/2014/main" id="{5C321470-D223-474B-B00C-52204FE12F3D}"/>
              </a:ext>
            </a:extLst>
          </p:cNvPr>
          <p:cNvSpPr/>
          <p:nvPr/>
        </p:nvSpPr>
        <p:spPr>
          <a:xfrm>
            <a:off x="7938680" y="5186717"/>
            <a:ext cx="873750" cy="2418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sz="1350" dirty="0"/>
              <a:t>Big</a:t>
            </a:r>
          </a:p>
        </p:txBody>
      </p:sp>
      <p:sp>
        <p:nvSpPr>
          <p:cNvPr id="31" name="Rectangle 30">
            <a:extLst>
              <a:ext uri="{FF2B5EF4-FFF2-40B4-BE49-F238E27FC236}">
                <a16:creationId xmlns:a16="http://schemas.microsoft.com/office/drawing/2014/main" id="{19627C06-6F70-934E-8B59-5D76106FC112}"/>
              </a:ext>
            </a:extLst>
          </p:cNvPr>
          <p:cNvSpPr/>
          <p:nvPr/>
        </p:nvSpPr>
        <p:spPr>
          <a:xfrm>
            <a:off x="212773" y="812848"/>
            <a:ext cx="3400425" cy="6516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2824163" algn="l"/>
              </a:tabLst>
            </a:pPr>
            <a:r>
              <a:rPr lang="en-CO" sz="3300" dirty="0"/>
              <a:t>¿Partir de cero?</a:t>
            </a:r>
          </a:p>
        </p:txBody>
      </p:sp>
    </p:spTree>
    <p:extLst>
      <p:ext uri="{BB962C8B-B14F-4D97-AF65-F5344CB8AC3E}">
        <p14:creationId xmlns:p14="http://schemas.microsoft.com/office/powerpoint/2010/main" val="111792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2" grpId="0" animBg="1"/>
      <p:bldP spid="23" grpId="0" animBg="1"/>
      <p:bldP spid="24"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4">
            <a:extLst>
              <a:ext uri="{FF2B5EF4-FFF2-40B4-BE49-F238E27FC236}">
                <a16:creationId xmlns:a16="http://schemas.microsoft.com/office/drawing/2014/main" id="{936E36DD-F9E6-C941-8184-01B89A84E688}"/>
              </a:ext>
            </a:extLst>
          </p:cNvPr>
          <p:cNvSpPr/>
          <p:nvPr/>
        </p:nvSpPr>
        <p:spPr>
          <a:xfrm>
            <a:off x="2860147" y="244894"/>
            <a:ext cx="3420466" cy="51610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a:t>¿Qué quiero hacer con datos?</a:t>
            </a:r>
          </a:p>
        </p:txBody>
      </p:sp>
      <p:sp>
        <p:nvSpPr>
          <p:cNvPr id="3" name="Rectángulo: esquinas redondeadas 11">
            <a:extLst>
              <a:ext uri="{FF2B5EF4-FFF2-40B4-BE49-F238E27FC236}">
                <a16:creationId xmlns:a16="http://schemas.microsoft.com/office/drawing/2014/main" id="{B2ABB4D0-ADC3-D44F-B32B-5A468F7095EA}"/>
              </a:ext>
            </a:extLst>
          </p:cNvPr>
          <p:cNvSpPr/>
          <p:nvPr/>
        </p:nvSpPr>
        <p:spPr>
          <a:xfrm>
            <a:off x="1434994" y="2299800"/>
            <a:ext cx="1458140" cy="2812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500" dirty="0"/>
              <a:t>limpiar</a:t>
            </a:r>
          </a:p>
        </p:txBody>
      </p:sp>
      <p:sp>
        <p:nvSpPr>
          <p:cNvPr id="4" name="Rectángulo: esquinas redondeadas 12">
            <a:extLst>
              <a:ext uri="{FF2B5EF4-FFF2-40B4-BE49-F238E27FC236}">
                <a16:creationId xmlns:a16="http://schemas.microsoft.com/office/drawing/2014/main" id="{E439D214-85E1-0A43-8F50-78F30BC9C439}"/>
              </a:ext>
            </a:extLst>
          </p:cNvPr>
          <p:cNvSpPr/>
          <p:nvPr/>
        </p:nvSpPr>
        <p:spPr>
          <a:xfrm>
            <a:off x="1871205" y="2682861"/>
            <a:ext cx="1458140" cy="2812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500" dirty="0"/>
              <a:t>describir</a:t>
            </a:r>
          </a:p>
        </p:txBody>
      </p:sp>
      <p:sp>
        <p:nvSpPr>
          <p:cNvPr id="5" name="Rectángulo: esquinas redondeadas 13">
            <a:extLst>
              <a:ext uri="{FF2B5EF4-FFF2-40B4-BE49-F238E27FC236}">
                <a16:creationId xmlns:a16="http://schemas.microsoft.com/office/drawing/2014/main" id="{93157C2A-C4FF-8947-811A-5013A9755C6F}"/>
              </a:ext>
            </a:extLst>
          </p:cNvPr>
          <p:cNvSpPr/>
          <p:nvPr/>
        </p:nvSpPr>
        <p:spPr>
          <a:xfrm>
            <a:off x="1142135" y="1915159"/>
            <a:ext cx="1458140" cy="2812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500" dirty="0"/>
              <a:t>explorar</a:t>
            </a:r>
          </a:p>
        </p:txBody>
      </p:sp>
      <p:sp>
        <p:nvSpPr>
          <p:cNvPr id="6" name="Rectángulo: esquinas redondeadas 14">
            <a:extLst>
              <a:ext uri="{FF2B5EF4-FFF2-40B4-BE49-F238E27FC236}">
                <a16:creationId xmlns:a16="http://schemas.microsoft.com/office/drawing/2014/main" id="{23DC13A2-F4E3-3743-B9E6-352AF293213E}"/>
              </a:ext>
            </a:extLst>
          </p:cNvPr>
          <p:cNvSpPr/>
          <p:nvPr/>
        </p:nvSpPr>
        <p:spPr>
          <a:xfrm>
            <a:off x="4029032" y="2317444"/>
            <a:ext cx="1826904" cy="2812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500"/>
              <a:t>agregar - extraer</a:t>
            </a:r>
          </a:p>
        </p:txBody>
      </p:sp>
      <p:sp>
        <p:nvSpPr>
          <p:cNvPr id="7" name="Rectángulo: esquinas redondeadas 15">
            <a:extLst>
              <a:ext uri="{FF2B5EF4-FFF2-40B4-BE49-F238E27FC236}">
                <a16:creationId xmlns:a16="http://schemas.microsoft.com/office/drawing/2014/main" id="{6C84439E-F07D-914D-BBBE-A6DE3BCBA80A}"/>
              </a:ext>
            </a:extLst>
          </p:cNvPr>
          <p:cNvSpPr/>
          <p:nvPr/>
        </p:nvSpPr>
        <p:spPr>
          <a:xfrm>
            <a:off x="4453709" y="2705635"/>
            <a:ext cx="1826904" cy="2812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500"/>
              <a:t>visualizar - presentar</a:t>
            </a:r>
          </a:p>
        </p:txBody>
      </p:sp>
      <p:sp>
        <p:nvSpPr>
          <p:cNvPr id="9" name="Rectángulo: esquinas redondeadas 17">
            <a:extLst>
              <a:ext uri="{FF2B5EF4-FFF2-40B4-BE49-F238E27FC236}">
                <a16:creationId xmlns:a16="http://schemas.microsoft.com/office/drawing/2014/main" id="{D8ADAF38-8D48-1A4A-A873-C9DE08389AEA}"/>
              </a:ext>
            </a:extLst>
          </p:cNvPr>
          <p:cNvSpPr/>
          <p:nvPr/>
        </p:nvSpPr>
        <p:spPr>
          <a:xfrm>
            <a:off x="6331333" y="2329806"/>
            <a:ext cx="1689155" cy="2812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500"/>
              <a:t>ajustar</a:t>
            </a:r>
          </a:p>
        </p:txBody>
      </p:sp>
      <p:sp>
        <p:nvSpPr>
          <p:cNvPr id="10" name="Rectángulo: esquinas redondeadas 18">
            <a:extLst>
              <a:ext uri="{FF2B5EF4-FFF2-40B4-BE49-F238E27FC236}">
                <a16:creationId xmlns:a16="http://schemas.microsoft.com/office/drawing/2014/main" id="{832D11DE-D89D-DA4E-B1B6-3512EEACD179}"/>
              </a:ext>
            </a:extLst>
          </p:cNvPr>
          <p:cNvSpPr/>
          <p:nvPr/>
        </p:nvSpPr>
        <p:spPr>
          <a:xfrm>
            <a:off x="6963592" y="2678561"/>
            <a:ext cx="1689155" cy="2812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500"/>
              <a:t>inferir</a:t>
            </a:r>
          </a:p>
        </p:txBody>
      </p:sp>
      <p:sp>
        <p:nvSpPr>
          <p:cNvPr id="11" name="Rectángulo: esquinas redondeadas 19">
            <a:extLst>
              <a:ext uri="{FF2B5EF4-FFF2-40B4-BE49-F238E27FC236}">
                <a16:creationId xmlns:a16="http://schemas.microsoft.com/office/drawing/2014/main" id="{CA32BF27-E5DF-7A49-BDAA-6DC112AF7B84}"/>
              </a:ext>
            </a:extLst>
          </p:cNvPr>
          <p:cNvSpPr/>
          <p:nvPr/>
        </p:nvSpPr>
        <p:spPr>
          <a:xfrm>
            <a:off x="6050844" y="1948621"/>
            <a:ext cx="1689155" cy="2812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500"/>
              <a:t>clasificar - agrupar</a:t>
            </a:r>
          </a:p>
        </p:txBody>
      </p:sp>
      <p:grpSp>
        <p:nvGrpSpPr>
          <p:cNvPr id="12" name="Grupo 44">
            <a:extLst>
              <a:ext uri="{FF2B5EF4-FFF2-40B4-BE49-F238E27FC236}">
                <a16:creationId xmlns:a16="http://schemas.microsoft.com/office/drawing/2014/main" id="{B7F02ABC-B89F-9F48-94AC-3276A4E904D4}"/>
              </a:ext>
            </a:extLst>
          </p:cNvPr>
          <p:cNvGrpSpPr/>
          <p:nvPr/>
        </p:nvGrpSpPr>
        <p:grpSpPr>
          <a:xfrm>
            <a:off x="1050280" y="5222094"/>
            <a:ext cx="7718714" cy="565693"/>
            <a:chOff x="1577591" y="2899780"/>
            <a:chExt cx="10291619" cy="754257"/>
          </a:xfrm>
        </p:grpSpPr>
        <p:cxnSp>
          <p:nvCxnSpPr>
            <p:cNvPr id="13" name="Conector recto de flecha 28">
              <a:extLst>
                <a:ext uri="{FF2B5EF4-FFF2-40B4-BE49-F238E27FC236}">
                  <a16:creationId xmlns:a16="http://schemas.microsoft.com/office/drawing/2014/main" id="{ED991E76-30C4-B648-B685-D42E4F3EBC17}"/>
                </a:ext>
              </a:extLst>
            </p:cNvPr>
            <p:cNvCxnSpPr>
              <a:cxnSpLocks/>
            </p:cNvCxnSpPr>
            <p:nvPr/>
          </p:nvCxnSpPr>
          <p:spPr>
            <a:xfrm flipV="1">
              <a:off x="1577591" y="3271408"/>
              <a:ext cx="10291619" cy="22006"/>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 name="Picture 2" descr="Stata Logo Download Vector">
              <a:extLst>
                <a:ext uri="{FF2B5EF4-FFF2-40B4-BE49-F238E27FC236}">
                  <a16:creationId xmlns:a16="http://schemas.microsoft.com/office/drawing/2014/main" id="{9F25EBEE-1417-9B43-B7C7-A3E2355E0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7314" y="3103196"/>
              <a:ext cx="1673525" cy="438205"/>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24" descr="Logotipo, Icono&#10;&#10;Descripción generada automáticamente">
              <a:extLst>
                <a:ext uri="{FF2B5EF4-FFF2-40B4-BE49-F238E27FC236}">
                  <a16:creationId xmlns:a16="http://schemas.microsoft.com/office/drawing/2014/main" id="{5CA95F5D-D221-E84A-A94E-80991ECD00F8}"/>
                </a:ext>
              </a:extLst>
            </p:cNvPr>
            <p:cNvPicPr>
              <a:picLocks noChangeAspect="1"/>
            </p:cNvPicPr>
            <p:nvPr/>
          </p:nvPicPr>
          <p:blipFill>
            <a:blip r:embed="rId3"/>
            <a:stretch>
              <a:fillRect/>
            </a:stretch>
          </p:blipFill>
          <p:spPr>
            <a:xfrm>
              <a:off x="7026095" y="2899780"/>
              <a:ext cx="959037" cy="743255"/>
            </a:xfrm>
            <a:prstGeom prst="rect">
              <a:avLst/>
            </a:prstGeom>
          </p:spPr>
        </p:pic>
        <p:pic>
          <p:nvPicPr>
            <p:cNvPr id="16" name="Picture 8">
              <a:extLst>
                <a:ext uri="{FF2B5EF4-FFF2-40B4-BE49-F238E27FC236}">
                  <a16:creationId xmlns:a16="http://schemas.microsoft.com/office/drawing/2014/main" id="{9361EA04-77C4-F642-AA5E-7F1087F86A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8674" y="2910782"/>
              <a:ext cx="2504577" cy="7432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upo 46">
            <a:extLst>
              <a:ext uri="{FF2B5EF4-FFF2-40B4-BE49-F238E27FC236}">
                <a16:creationId xmlns:a16="http://schemas.microsoft.com/office/drawing/2014/main" id="{F257D0B1-FD79-0840-A18D-C46C9814F2AA}"/>
              </a:ext>
            </a:extLst>
          </p:cNvPr>
          <p:cNvGrpSpPr/>
          <p:nvPr/>
        </p:nvGrpSpPr>
        <p:grpSpPr>
          <a:xfrm>
            <a:off x="1050279" y="3028079"/>
            <a:ext cx="4546295" cy="883495"/>
            <a:chOff x="1314107" y="5529097"/>
            <a:chExt cx="6061726" cy="1177993"/>
          </a:xfrm>
        </p:grpSpPr>
        <p:grpSp>
          <p:nvGrpSpPr>
            <p:cNvPr id="18" name="Grupo 42">
              <a:extLst>
                <a:ext uri="{FF2B5EF4-FFF2-40B4-BE49-F238E27FC236}">
                  <a16:creationId xmlns:a16="http://schemas.microsoft.com/office/drawing/2014/main" id="{6CB0940A-9EE9-8C4B-AACA-CF36166539B3}"/>
                </a:ext>
              </a:extLst>
            </p:cNvPr>
            <p:cNvGrpSpPr/>
            <p:nvPr/>
          </p:nvGrpSpPr>
          <p:grpSpPr>
            <a:xfrm>
              <a:off x="1314107" y="5554056"/>
              <a:ext cx="6061726" cy="968874"/>
              <a:chOff x="1314107" y="5554056"/>
              <a:chExt cx="6061726" cy="968874"/>
            </a:xfrm>
          </p:grpSpPr>
          <p:cxnSp>
            <p:nvCxnSpPr>
              <p:cNvPr id="20" name="Conector recto de flecha 45">
                <a:extLst>
                  <a:ext uri="{FF2B5EF4-FFF2-40B4-BE49-F238E27FC236}">
                    <a16:creationId xmlns:a16="http://schemas.microsoft.com/office/drawing/2014/main" id="{97C089B7-3A45-9643-AFBB-1E9F9E66DCD0}"/>
                  </a:ext>
                </a:extLst>
              </p:cNvPr>
              <p:cNvCxnSpPr>
                <a:cxnSpLocks/>
              </p:cNvCxnSpPr>
              <p:nvPr/>
            </p:nvCxnSpPr>
            <p:spPr>
              <a:xfrm>
                <a:off x="1314107" y="6118094"/>
                <a:ext cx="6061726" cy="0"/>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1" name="Picture 14" descr="Microsoft SQL Server Computer Icons Database server, sql logo, text,  rectangle png | PNGEgg">
                <a:extLst>
                  <a:ext uri="{FF2B5EF4-FFF2-40B4-BE49-F238E27FC236}">
                    <a16:creationId xmlns:a16="http://schemas.microsoft.com/office/drawing/2014/main" id="{98B156D3-C4C9-3648-BF02-698A1ED618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6699" y="5554056"/>
                <a:ext cx="936578" cy="968874"/>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Imagen 22" descr="Interfaz de usuario gráfica, Icono&#10;&#10;Descripción generada automáticamente">
              <a:extLst>
                <a:ext uri="{FF2B5EF4-FFF2-40B4-BE49-F238E27FC236}">
                  <a16:creationId xmlns:a16="http://schemas.microsoft.com/office/drawing/2014/main" id="{119C9A16-E7F5-7C47-A07A-4D83FC93BC94}"/>
                </a:ext>
              </a:extLst>
            </p:cNvPr>
            <p:cNvPicPr>
              <a:picLocks noChangeAspect="1"/>
            </p:cNvPicPr>
            <p:nvPr/>
          </p:nvPicPr>
          <p:blipFill>
            <a:blip r:embed="rId6"/>
            <a:stretch>
              <a:fillRect/>
            </a:stretch>
          </p:blipFill>
          <p:spPr>
            <a:xfrm>
              <a:off x="5456784" y="5529097"/>
              <a:ext cx="1766990" cy="1177993"/>
            </a:xfrm>
            <a:prstGeom prst="rect">
              <a:avLst/>
            </a:prstGeom>
          </p:spPr>
        </p:pic>
      </p:grpSp>
      <p:sp>
        <p:nvSpPr>
          <p:cNvPr id="22" name="Rectángulo: esquinas redondeadas 55">
            <a:extLst>
              <a:ext uri="{FF2B5EF4-FFF2-40B4-BE49-F238E27FC236}">
                <a16:creationId xmlns:a16="http://schemas.microsoft.com/office/drawing/2014/main" id="{4B88D50E-67DF-2D4F-8C74-38DEB2DDA586}"/>
              </a:ext>
            </a:extLst>
          </p:cNvPr>
          <p:cNvSpPr/>
          <p:nvPr/>
        </p:nvSpPr>
        <p:spPr>
          <a:xfrm>
            <a:off x="7378510" y="3033515"/>
            <a:ext cx="1689155" cy="2812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500"/>
              <a:t>ML</a:t>
            </a:r>
          </a:p>
        </p:txBody>
      </p:sp>
      <p:grpSp>
        <p:nvGrpSpPr>
          <p:cNvPr id="23" name="Grupo 49">
            <a:extLst>
              <a:ext uri="{FF2B5EF4-FFF2-40B4-BE49-F238E27FC236}">
                <a16:creationId xmlns:a16="http://schemas.microsoft.com/office/drawing/2014/main" id="{636FA1B8-10F9-C244-A2CF-952E7ACFD424}"/>
              </a:ext>
            </a:extLst>
          </p:cNvPr>
          <p:cNvGrpSpPr/>
          <p:nvPr/>
        </p:nvGrpSpPr>
        <p:grpSpPr>
          <a:xfrm>
            <a:off x="2889207" y="3960585"/>
            <a:ext cx="5333880" cy="907599"/>
            <a:chOff x="3852275" y="4137780"/>
            <a:chExt cx="7111840" cy="1210132"/>
          </a:xfrm>
        </p:grpSpPr>
        <p:grpSp>
          <p:nvGrpSpPr>
            <p:cNvPr id="24" name="Grupo 43">
              <a:extLst>
                <a:ext uri="{FF2B5EF4-FFF2-40B4-BE49-F238E27FC236}">
                  <a16:creationId xmlns:a16="http://schemas.microsoft.com/office/drawing/2014/main" id="{E0E82D05-8022-8843-9558-5E558E40ECB3}"/>
                </a:ext>
              </a:extLst>
            </p:cNvPr>
            <p:cNvGrpSpPr/>
            <p:nvPr/>
          </p:nvGrpSpPr>
          <p:grpSpPr>
            <a:xfrm>
              <a:off x="3852275" y="4137780"/>
              <a:ext cx="7111840" cy="1210132"/>
              <a:chOff x="3314769" y="4160102"/>
              <a:chExt cx="7111840" cy="1210132"/>
            </a:xfrm>
          </p:grpSpPr>
          <p:cxnSp>
            <p:nvCxnSpPr>
              <p:cNvPr id="26" name="Conector recto de flecha 41">
                <a:extLst>
                  <a:ext uri="{FF2B5EF4-FFF2-40B4-BE49-F238E27FC236}">
                    <a16:creationId xmlns:a16="http://schemas.microsoft.com/office/drawing/2014/main" id="{10B289FC-E274-EC48-A484-35193D01C5DE}"/>
                  </a:ext>
                </a:extLst>
              </p:cNvPr>
              <p:cNvCxnSpPr>
                <a:cxnSpLocks/>
              </p:cNvCxnSpPr>
              <p:nvPr/>
            </p:nvCxnSpPr>
            <p:spPr>
              <a:xfrm>
                <a:off x="3314769" y="4861367"/>
                <a:ext cx="7111840" cy="36988"/>
              </a:xfrm>
              <a:prstGeom prst="straightConnector1">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4" descr="Urudata Software">
                <a:extLst>
                  <a:ext uri="{FF2B5EF4-FFF2-40B4-BE49-F238E27FC236}">
                    <a16:creationId xmlns:a16="http://schemas.microsoft.com/office/drawing/2014/main" id="{200FFA6C-9FA3-C744-BB91-29C795BFBD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4305" y="4160102"/>
                <a:ext cx="1438712" cy="121013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Media download centre">
                <a:extLst>
                  <a:ext uri="{FF2B5EF4-FFF2-40B4-BE49-F238E27FC236}">
                    <a16:creationId xmlns:a16="http://schemas.microsoft.com/office/drawing/2014/main" id="{F504BC35-6281-8A40-952F-CCEE7818A7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2984" y="4670341"/>
                <a:ext cx="2563106" cy="537678"/>
              </a:xfrm>
              <a:prstGeom prst="rect">
                <a:avLst/>
              </a:prstGeom>
              <a:noFill/>
              <a:extLst>
                <a:ext uri="{909E8E84-426E-40DD-AFC4-6F175D3DCCD1}">
                  <a14:hiddenFill xmlns:a14="http://schemas.microsoft.com/office/drawing/2010/main">
                    <a:solidFill>
                      <a:srgbClr val="FFFFFF"/>
                    </a:solidFill>
                  </a14:hiddenFill>
                </a:ext>
              </a:extLst>
            </p:spPr>
          </p:pic>
        </p:grpSp>
        <p:pic>
          <p:nvPicPr>
            <p:cNvPr id="25" name="Picture 2">
              <a:extLst>
                <a:ext uri="{FF2B5EF4-FFF2-40B4-BE49-F238E27FC236}">
                  <a16:creationId xmlns:a16="http://schemas.microsoft.com/office/drawing/2014/main" id="{3FCF9CDE-17F2-934E-9422-6874E92AA6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18196" y="4592036"/>
              <a:ext cx="1438713" cy="590241"/>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Rectángulo: esquinas redondeadas 60">
            <a:extLst>
              <a:ext uri="{FF2B5EF4-FFF2-40B4-BE49-F238E27FC236}">
                <a16:creationId xmlns:a16="http://schemas.microsoft.com/office/drawing/2014/main" id="{0C5F11B2-BF22-7441-845A-3092EB431684}"/>
              </a:ext>
            </a:extLst>
          </p:cNvPr>
          <p:cNvSpPr/>
          <p:nvPr/>
        </p:nvSpPr>
        <p:spPr>
          <a:xfrm>
            <a:off x="246683" y="4339450"/>
            <a:ext cx="2047517" cy="33581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CO" sz="2100"/>
              <a:t>¿</a:t>
            </a:r>
            <a:r>
              <a:rPr lang="es-CO" sz="2100" i="1"/>
              <a:t>Eficiencia</a:t>
            </a:r>
            <a:r>
              <a:rPr lang="es-CO" sz="2100"/>
              <a:t>?</a:t>
            </a:r>
          </a:p>
        </p:txBody>
      </p:sp>
      <p:sp>
        <p:nvSpPr>
          <p:cNvPr id="30" name="Rectángulo: esquinas redondeadas 13">
            <a:extLst>
              <a:ext uri="{FF2B5EF4-FFF2-40B4-BE49-F238E27FC236}">
                <a16:creationId xmlns:a16="http://schemas.microsoft.com/office/drawing/2014/main" id="{D7DFE1EF-6B6A-48DD-952C-4AFA4F6BBA0D}"/>
              </a:ext>
            </a:extLst>
          </p:cNvPr>
          <p:cNvSpPr/>
          <p:nvPr/>
        </p:nvSpPr>
        <p:spPr>
          <a:xfrm>
            <a:off x="745652" y="1532722"/>
            <a:ext cx="1458140" cy="2812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500" dirty="0"/>
              <a:t>recolectar</a:t>
            </a:r>
          </a:p>
        </p:txBody>
      </p:sp>
      <p:sp>
        <p:nvSpPr>
          <p:cNvPr id="31" name="Rectángulo: esquinas redondeadas 16">
            <a:extLst>
              <a:ext uri="{FF2B5EF4-FFF2-40B4-BE49-F238E27FC236}">
                <a16:creationId xmlns:a16="http://schemas.microsoft.com/office/drawing/2014/main" id="{9E7E5774-427E-4714-9872-BF9651D4CEDC}"/>
              </a:ext>
            </a:extLst>
          </p:cNvPr>
          <p:cNvSpPr/>
          <p:nvPr/>
        </p:nvSpPr>
        <p:spPr>
          <a:xfrm>
            <a:off x="3600143" y="1900928"/>
            <a:ext cx="1826904" cy="2812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500" dirty="0"/>
              <a:t>consultar</a:t>
            </a:r>
          </a:p>
        </p:txBody>
      </p:sp>
      <p:sp>
        <p:nvSpPr>
          <p:cNvPr id="32" name="Rectángulo: esquinas redondeadas 16">
            <a:extLst>
              <a:ext uri="{FF2B5EF4-FFF2-40B4-BE49-F238E27FC236}">
                <a16:creationId xmlns:a16="http://schemas.microsoft.com/office/drawing/2014/main" id="{3F886E03-BD53-4607-884B-B9114EB04D7A}"/>
              </a:ext>
            </a:extLst>
          </p:cNvPr>
          <p:cNvSpPr/>
          <p:nvPr/>
        </p:nvSpPr>
        <p:spPr>
          <a:xfrm>
            <a:off x="3267288" y="1523484"/>
            <a:ext cx="1826904" cy="2812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sz="1500" dirty="0"/>
              <a:t>relacionar</a:t>
            </a:r>
          </a:p>
        </p:txBody>
      </p:sp>
    </p:spTree>
    <p:extLst>
      <p:ext uri="{BB962C8B-B14F-4D97-AF65-F5344CB8AC3E}">
        <p14:creationId xmlns:p14="http://schemas.microsoft.com/office/powerpoint/2010/main" val="511796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a:extLst>
              <a:ext uri="{FF2B5EF4-FFF2-40B4-BE49-F238E27FC236}">
                <a16:creationId xmlns:a16="http://schemas.microsoft.com/office/drawing/2014/main" id="{4E67E6C4-9AF2-4146-9EBB-E964498D7797}"/>
              </a:ext>
            </a:extLst>
          </p:cNvPr>
          <p:cNvSpPr txBox="1">
            <a:spLocks/>
          </p:cNvSpPr>
          <p:nvPr/>
        </p:nvSpPr>
        <p:spPr>
          <a:xfrm>
            <a:off x="400242" y="515497"/>
            <a:ext cx="8457821" cy="709894"/>
          </a:xfrm>
          <a:prstGeom prst="rect">
            <a:avLst/>
          </a:prstGeom>
        </p:spPr>
        <p:txBody>
          <a:bodyPr vert="horz" lIns="68580" tIns="34290" rIns="68580" bIns="34290" rtlCol="0" anchor="b">
            <a:normAutofit/>
          </a:bodyPr>
          <a:lstStyle>
            <a:defPPr>
              <a:defRPr lang="en-US"/>
            </a:defPPr>
            <a:lvl1pPr defTabSz="914400">
              <a:lnSpc>
                <a:spcPct val="90000"/>
              </a:lnSpc>
              <a:spcBef>
                <a:spcPct val="0"/>
              </a:spcBef>
              <a:buNone/>
              <a:defRPr sz="5900" b="0" spc="-100" baseline="0">
                <a:solidFill>
                  <a:schemeClr val="tx1">
                    <a:lumMod val="65000"/>
                    <a:lumOff val="35000"/>
                  </a:schemeClr>
                </a:solidFill>
                <a:latin typeface="+mj-lt"/>
                <a:ea typeface="+mj-ea"/>
                <a:cs typeface="+mj-cs"/>
              </a:defRPr>
            </a:lvl1pPr>
          </a:lstStyle>
          <a:p>
            <a:pPr algn="ctr"/>
            <a:r>
              <a:rPr lang="es-CO" sz="4000" dirty="0">
                <a:solidFill>
                  <a:schemeClr val="tx1"/>
                </a:solidFill>
              </a:rPr>
              <a:t>Algunas comparaciones entre los LP (1)</a:t>
            </a:r>
          </a:p>
        </p:txBody>
      </p:sp>
      <p:sp>
        <p:nvSpPr>
          <p:cNvPr id="3" name="Marcador de texto 4">
            <a:extLst>
              <a:ext uri="{FF2B5EF4-FFF2-40B4-BE49-F238E27FC236}">
                <a16:creationId xmlns:a16="http://schemas.microsoft.com/office/drawing/2014/main" id="{7261657E-585D-CF43-B8E1-A4E6C34B48D5}"/>
              </a:ext>
            </a:extLst>
          </p:cNvPr>
          <p:cNvSpPr txBox="1">
            <a:spLocks/>
          </p:cNvSpPr>
          <p:nvPr/>
        </p:nvSpPr>
        <p:spPr>
          <a:xfrm>
            <a:off x="629842" y="1413986"/>
            <a:ext cx="3868340" cy="617934"/>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None/>
            </a:pPr>
            <a:r>
              <a:rPr lang="es-CO" sz="1800" b="1" i="1" dirty="0">
                <a:solidFill>
                  <a:schemeClr val="tx1"/>
                </a:solidFill>
              </a:rPr>
              <a:t>Código abierto</a:t>
            </a:r>
          </a:p>
        </p:txBody>
      </p:sp>
      <p:sp>
        <p:nvSpPr>
          <p:cNvPr id="4" name="Marcador de contenido 5">
            <a:extLst>
              <a:ext uri="{FF2B5EF4-FFF2-40B4-BE49-F238E27FC236}">
                <a16:creationId xmlns:a16="http://schemas.microsoft.com/office/drawing/2014/main" id="{98092CB4-353D-DA44-9362-A2C4A595160B}"/>
              </a:ext>
            </a:extLst>
          </p:cNvPr>
          <p:cNvSpPr txBox="1">
            <a:spLocks/>
          </p:cNvSpPr>
          <p:nvPr/>
        </p:nvSpPr>
        <p:spPr>
          <a:xfrm>
            <a:off x="629842" y="2031921"/>
            <a:ext cx="3868340" cy="4408635"/>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s-CO" sz="1600" i="1" dirty="0">
                <a:solidFill>
                  <a:schemeClr val="tx1"/>
                </a:solidFill>
              </a:rPr>
              <a:t>Python</a:t>
            </a:r>
          </a:p>
          <a:p>
            <a:pPr lvl="1"/>
            <a:r>
              <a:rPr lang="es-CO" sz="1600" dirty="0">
                <a:solidFill>
                  <a:schemeClr val="tx1"/>
                </a:solidFill>
              </a:rPr>
              <a:t>Programa multifuncional</a:t>
            </a:r>
          </a:p>
          <a:p>
            <a:pPr lvl="1"/>
            <a:r>
              <a:rPr lang="es-CO" sz="1600" dirty="0">
                <a:solidFill>
                  <a:schemeClr val="tx1"/>
                </a:solidFill>
              </a:rPr>
              <a:t>Cuenta con un gran número de bibliotecas</a:t>
            </a:r>
          </a:p>
          <a:p>
            <a:pPr lvl="1"/>
            <a:r>
              <a:rPr lang="es-CO" sz="1600" dirty="0">
                <a:solidFill>
                  <a:schemeClr val="tx1"/>
                </a:solidFill>
              </a:rPr>
              <a:t>Sintaxis simple</a:t>
            </a:r>
          </a:p>
          <a:p>
            <a:pPr lvl="1"/>
            <a:r>
              <a:rPr lang="es-CO" sz="1600" dirty="0">
                <a:solidFill>
                  <a:schemeClr val="tx1"/>
                </a:solidFill>
              </a:rPr>
              <a:t>Fácil de integrar con otros programas </a:t>
            </a:r>
          </a:p>
          <a:p>
            <a:pPr lvl="1"/>
            <a:r>
              <a:rPr lang="es-CO" sz="1600" dirty="0">
                <a:solidFill>
                  <a:schemeClr val="tx1"/>
                </a:solidFill>
              </a:rPr>
              <a:t>Amplias comunidades de apoyo</a:t>
            </a:r>
          </a:p>
          <a:p>
            <a:r>
              <a:rPr lang="es-CO" sz="1600" i="1" dirty="0">
                <a:solidFill>
                  <a:schemeClr val="tx1"/>
                </a:solidFill>
              </a:rPr>
              <a:t>R</a:t>
            </a:r>
          </a:p>
          <a:p>
            <a:pPr lvl="1"/>
            <a:r>
              <a:rPr lang="es-CO" sz="1600" dirty="0">
                <a:solidFill>
                  <a:schemeClr val="tx1"/>
                </a:solidFill>
              </a:rPr>
              <a:t>Enfocado al análisis de datos y estadística</a:t>
            </a:r>
          </a:p>
          <a:p>
            <a:pPr lvl="1"/>
            <a:r>
              <a:rPr lang="es-CO" sz="1600" dirty="0">
                <a:solidFill>
                  <a:schemeClr val="tx1"/>
                </a:solidFill>
              </a:rPr>
              <a:t>Bibliotecas de gráficos son las más usadas</a:t>
            </a:r>
          </a:p>
          <a:p>
            <a:pPr lvl="1"/>
            <a:r>
              <a:rPr lang="es-CO" sz="1600" dirty="0">
                <a:solidFill>
                  <a:schemeClr val="tx1"/>
                </a:solidFill>
              </a:rPr>
              <a:t>Fácil de integrar con otros programas</a:t>
            </a:r>
          </a:p>
          <a:p>
            <a:pPr lvl="1"/>
            <a:r>
              <a:rPr lang="es-CO" sz="1600" dirty="0">
                <a:solidFill>
                  <a:schemeClr val="tx1"/>
                </a:solidFill>
              </a:rPr>
              <a:t>Amplias comunidades de apoyo</a:t>
            </a:r>
          </a:p>
        </p:txBody>
      </p:sp>
      <p:sp>
        <p:nvSpPr>
          <p:cNvPr id="5" name="Marcador de texto 6">
            <a:extLst>
              <a:ext uri="{FF2B5EF4-FFF2-40B4-BE49-F238E27FC236}">
                <a16:creationId xmlns:a16="http://schemas.microsoft.com/office/drawing/2014/main" id="{934B4804-86A5-1542-BA2B-C1C2C4EEA581}"/>
              </a:ext>
            </a:extLst>
          </p:cNvPr>
          <p:cNvSpPr txBox="1">
            <a:spLocks/>
          </p:cNvSpPr>
          <p:nvPr/>
        </p:nvSpPr>
        <p:spPr>
          <a:xfrm>
            <a:off x="4629152" y="1413986"/>
            <a:ext cx="3887391" cy="617934"/>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None/>
            </a:pPr>
            <a:r>
              <a:rPr lang="es-CO" sz="1800" b="1" i="1" dirty="0">
                <a:solidFill>
                  <a:schemeClr val="tx1"/>
                </a:solidFill>
              </a:rPr>
              <a:t>Licencia comercial</a:t>
            </a:r>
          </a:p>
        </p:txBody>
      </p:sp>
      <p:sp>
        <p:nvSpPr>
          <p:cNvPr id="6" name="Marcador de contenido 7">
            <a:extLst>
              <a:ext uri="{FF2B5EF4-FFF2-40B4-BE49-F238E27FC236}">
                <a16:creationId xmlns:a16="http://schemas.microsoft.com/office/drawing/2014/main" id="{D8F1EC5D-828E-C442-A313-D234696EA433}"/>
              </a:ext>
            </a:extLst>
          </p:cNvPr>
          <p:cNvSpPr txBox="1">
            <a:spLocks/>
          </p:cNvSpPr>
          <p:nvPr/>
        </p:nvSpPr>
        <p:spPr>
          <a:xfrm>
            <a:off x="4629152" y="2031922"/>
            <a:ext cx="3887391" cy="3214101"/>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CO" sz="1600" i="1" dirty="0">
                <a:solidFill>
                  <a:schemeClr val="tx1"/>
                </a:solidFill>
              </a:rPr>
              <a:t>Stata</a:t>
            </a:r>
          </a:p>
          <a:p>
            <a:pPr lvl="1"/>
            <a:r>
              <a:rPr lang="es-CO" sz="1600" dirty="0">
                <a:solidFill>
                  <a:schemeClr val="tx1"/>
                </a:solidFill>
              </a:rPr>
              <a:t>Es un entorno fácil gracias a su interfaz de usuario (GUI)</a:t>
            </a:r>
          </a:p>
          <a:p>
            <a:pPr lvl="1"/>
            <a:r>
              <a:rPr lang="es-CO" sz="1600" dirty="0">
                <a:solidFill>
                  <a:schemeClr val="tx1"/>
                </a:solidFill>
              </a:rPr>
              <a:t>Los procedimientos estadísticos se encuentran casi que en su totalidad</a:t>
            </a:r>
          </a:p>
          <a:p>
            <a:pPr lvl="1"/>
            <a:r>
              <a:rPr lang="es-CO" sz="1600" dirty="0">
                <a:solidFill>
                  <a:schemeClr val="tx1"/>
                </a:solidFill>
              </a:rPr>
              <a:t>Sus comandos están pensados para el análisis de datos</a:t>
            </a:r>
          </a:p>
          <a:p>
            <a:pPr lvl="1"/>
            <a:r>
              <a:rPr lang="es-CO" sz="1600" dirty="0">
                <a:solidFill>
                  <a:schemeClr val="tx1"/>
                </a:solidFill>
              </a:rPr>
              <a:t>Amplias comunidades de apoyo</a:t>
            </a:r>
          </a:p>
          <a:p>
            <a:pPr lvl="1"/>
            <a:r>
              <a:rPr lang="es-CO" sz="1600" dirty="0">
                <a:solidFill>
                  <a:schemeClr val="tx1"/>
                </a:solidFill>
              </a:rPr>
              <a:t>Comparativamente económico para sus competidores</a:t>
            </a:r>
          </a:p>
        </p:txBody>
      </p:sp>
    </p:spTree>
    <p:extLst>
      <p:ext uri="{BB962C8B-B14F-4D97-AF65-F5344CB8AC3E}">
        <p14:creationId xmlns:p14="http://schemas.microsoft.com/office/powerpoint/2010/main" val="276315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3">
            <a:extLst>
              <a:ext uri="{FF2B5EF4-FFF2-40B4-BE49-F238E27FC236}">
                <a16:creationId xmlns:a16="http://schemas.microsoft.com/office/drawing/2014/main" id="{4E67E6C4-9AF2-4146-9EBB-E964498D7797}"/>
              </a:ext>
            </a:extLst>
          </p:cNvPr>
          <p:cNvSpPr txBox="1">
            <a:spLocks/>
          </p:cNvSpPr>
          <p:nvPr/>
        </p:nvSpPr>
        <p:spPr>
          <a:xfrm>
            <a:off x="400242" y="515497"/>
            <a:ext cx="8457821" cy="709894"/>
          </a:xfrm>
          <a:prstGeom prst="rect">
            <a:avLst/>
          </a:prstGeom>
        </p:spPr>
        <p:txBody>
          <a:bodyPr vert="horz" lIns="68580" tIns="34290" rIns="68580" bIns="34290" rtlCol="0" anchor="b">
            <a:normAutofit/>
          </a:bodyPr>
          <a:lstStyle>
            <a:defPPr>
              <a:defRPr lang="en-US"/>
            </a:defPPr>
            <a:lvl1pPr defTabSz="914400">
              <a:lnSpc>
                <a:spcPct val="90000"/>
              </a:lnSpc>
              <a:spcBef>
                <a:spcPct val="0"/>
              </a:spcBef>
              <a:buNone/>
              <a:defRPr sz="5900" b="0" spc="-100" baseline="0">
                <a:solidFill>
                  <a:schemeClr val="tx1">
                    <a:lumMod val="65000"/>
                    <a:lumOff val="35000"/>
                  </a:schemeClr>
                </a:solidFill>
                <a:latin typeface="+mj-lt"/>
                <a:ea typeface="+mj-ea"/>
                <a:cs typeface="+mj-cs"/>
              </a:defRPr>
            </a:lvl1pPr>
          </a:lstStyle>
          <a:p>
            <a:pPr algn="ctr"/>
            <a:r>
              <a:rPr lang="es-CO" sz="4000" dirty="0">
                <a:solidFill>
                  <a:schemeClr val="tx1"/>
                </a:solidFill>
              </a:rPr>
              <a:t>Algunas comparaciones entre los LP (2)</a:t>
            </a:r>
          </a:p>
        </p:txBody>
      </p:sp>
      <p:sp>
        <p:nvSpPr>
          <p:cNvPr id="3" name="Marcador de texto 4">
            <a:extLst>
              <a:ext uri="{FF2B5EF4-FFF2-40B4-BE49-F238E27FC236}">
                <a16:creationId xmlns:a16="http://schemas.microsoft.com/office/drawing/2014/main" id="{7261657E-585D-CF43-B8E1-A4E6C34B48D5}"/>
              </a:ext>
            </a:extLst>
          </p:cNvPr>
          <p:cNvSpPr txBox="1">
            <a:spLocks/>
          </p:cNvSpPr>
          <p:nvPr/>
        </p:nvSpPr>
        <p:spPr>
          <a:xfrm>
            <a:off x="629842" y="1413986"/>
            <a:ext cx="3868340" cy="617934"/>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None/>
            </a:pPr>
            <a:r>
              <a:rPr lang="es-CO" sz="1800" b="1" i="1" dirty="0">
                <a:solidFill>
                  <a:schemeClr val="tx1"/>
                </a:solidFill>
              </a:rPr>
              <a:t>Código abierto</a:t>
            </a:r>
          </a:p>
        </p:txBody>
      </p:sp>
      <p:sp>
        <p:nvSpPr>
          <p:cNvPr id="4" name="Marcador de contenido 5">
            <a:extLst>
              <a:ext uri="{FF2B5EF4-FFF2-40B4-BE49-F238E27FC236}">
                <a16:creationId xmlns:a16="http://schemas.microsoft.com/office/drawing/2014/main" id="{98092CB4-353D-DA44-9362-A2C4A595160B}"/>
              </a:ext>
            </a:extLst>
          </p:cNvPr>
          <p:cNvSpPr txBox="1">
            <a:spLocks/>
          </p:cNvSpPr>
          <p:nvPr/>
        </p:nvSpPr>
        <p:spPr>
          <a:xfrm>
            <a:off x="629842" y="2031921"/>
            <a:ext cx="3868340" cy="4408635"/>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r>
              <a:rPr lang="es-CO" sz="1600" i="1" dirty="0">
                <a:solidFill>
                  <a:schemeClr val="tx1"/>
                </a:solidFill>
              </a:rPr>
              <a:t>Python</a:t>
            </a:r>
          </a:p>
          <a:p>
            <a:pPr lvl="1"/>
            <a:r>
              <a:rPr lang="es-CO" sz="1600" dirty="0">
                <a:solidFill>
                  <a:schemeClr val="tx1"/>
                </a:solidFill>
              </a:rPr>
              <a:t>Algunos procesos estadísticos no se han desarrollado lo suficiente (pero muy avanzados)</a:t>
            </a:r>
          </a:p>
          <a:p>
            <a:pPr lvl="1"/>
            <a:r>
              <a:rPr lang="es-CO" sz="1600" dirty="0">
                <a:solidFill>
                  <a:schemeClr val="tx1"/>
                </a:solidFill>
              </a:rPr>
              <a:t>Existe una barrera de entrada</a:t>
            </a:r>
          </a:p>
          <a:p>
            <a:r>
              <a:rPr lang="es-CO" sz="1600" i="1" dirty="0">
                <a:solidFill>
                  <a:schemeClr val="tx1"/>
                </a:solidFill>
              </a:rPr>
              <a:t>R</a:t>
            </a:r>
          </a:p>
          <a:p>
            <a:pPr lvl="1"/>
            <a:r>
              <a:rPr lang="es-CO" sz="1600" dirty="0">
                <a:solidFill>
                  <a:schemeClr val="tx1"/>
                </a:solidFill>
              </a:rPr>
              <a:t>Algunos paquetes no son tan estables como el programa en general</a:t>
            </a:r>
          </a:p>
          <a:p>
            <a:pPr lvl="1"/>
            <a:r>
              <a:rPr lang="es-CO" sz="1600" dirty="0">
                <a:solidFill>
                  <a:schemeClr val="tx1"/>
                </a:solidFill>
              </a:rPr>
              <a:t>Altos requerimientos de hardware para procedimientos con bases de datos muy grandes</a:t>
            </a:r>
          </a:p>
          <a:p>
            <a:pPr lvl="1"/>
            <a:r>
              <a:rPr lang="es-CO" sz="1600" dirty="0">
                <a:solidFill>
                  <a:schemeClr val="tx1"/>
                </a:solidFill>
              </a:rPr>
              <a:t>Existe una barrera de entrada</a:t>
            </a:r>
          </a:p>
          <a:p>
            <a:pPr marL="502920" lvl="1" indent="0">
              <a:buNone/>
            </a:pPr>
            <a:endParaRPr lang="es-CO" sz="1600" dirty="0">
              <a:solidFill>
                <a:schemeClr val="tx1"/>
              </a:solidFill>
            </a:endParaRPr>
          </a:p>
        </p:txBody>
      </p:sp>
      <p:sp>
        <p:nvSpPr>
          <p:cNvPr id="5" name="Marcador de texto 6">
            <a:extLst>
              <a:ext uri="{FF2B5EF4-FFF2-40B4-BE49-F238E27FC236}">
                <a16:creationId xmlns:a16="http://schemas.microsoft.com/office/drawing/2014/main" id="{934B4804-86A5-1542-BA2B-C1C2C4EEA581}"/>
              </a:ext>
            </a:extLst>
          </p:cNvPr>
          <p:cNvSpPr txBox="1">
            <a:spLocks/>
          </p:cNvSpPr>
          <p:nvPr/>
        </p:nvSpPr>
        <p:spPr>
          <a:xfrm>
            <a:off x="4629152" y="1413986"/>
            <a:ext cx="3887391" cy="617934"/>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None/>
            </a:pPr>
            <a:r>
              <a:rPr lang="es-CO" sz="1800" b="1" i="1" dirty="0">
                <a:solidFill>
                  <a:schemeClr val="tx1"/>
                </a:solidFill>
              </a:rPr>
              <a:t>Licencia comercial</a:t>
            </a:r>
          </a:p>
        </p:txBody>
      </p:sp>
      <p:sp>
        <p:nvSpPr>
          <p:cNvPr id="6" name="Marcador de contenido 7">
            <a:extLst>
              <a:ext uri="{FF2B5EF4-FFF2-40B4-BE49-F238E27FC236}">
                <a16:creationId xmlns:a16="http://schemas.microsoft.com/office/drawing/2014/main" id="{D8F1EC5D-828E-C442-A313-D234696EA433}"/>
              </a:ext>
            </a:extLst>
          </p:cNvPr>
          <p:cNvSpPr txBox="1">
            <a:spLocks/>
          </p:cNvSpPr>
          <p:nvPr/>
        </p:nvSpPr>
        <p:spPr>
          <a:xfrm>
            <a:off x="4629152" y="2031922"/>
            <a:ext cx="3887391" cy="3214101"/>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CO" sz="1600" i="1" dirty="0">
                <a:solidFill>
                  <a:schemeClr val="tx1"/>
                </a:solidFill>
              </a:rPr>
              <a:t>Stata</a:t>
            </a:r>
          </a:p>
          <a:p>
            <a:pPr lvl="1"/>
            <a:r>
              <a:rPr lang="es-CO" sz="1600" dirty="0">
                <a:solidFill>
                  <a:schemeClr val="tx1"/>
                </a:solidFill>
              </a:rPr>
              <a:t>Hasta antes de la versión 16 su integración con otros programas resulta engorrosa</a:t>
            </a:r>
          </a:p>
          <a:p>
            <a:pPr lvl="1"/>
            <a:r>
              <a:rPr lang="es-CO" sz="1600" dirty="0">
                <a:solidFill>
                  <a:schemeClr val="tx1"/>
                </a:solidFill>
              </a:rPr>
              <a:t>Hasta antes de la versión 16 solo era posible abrir una base de datos por sesión</a:t>
            </a:r>
          </a:p>
          <a:p>
            <a:pPr lvl="1"/>
            <a:r>
              <a:rPr lang="es-CO" sz="1600" dirty="0">
                <a:solidFill>
                  <a:schemeClr val="tx1"/>
                </a:solidFill>
              </a:rPr>
              <a:t>Puede ser lento para incorporar nuevos procedimientos estadísticos</a:t>
            </a:r>
          </a:p>
        </p:txBody>
      </p:sp>
    </p:spTree>
    <p:extLst>
      <p:ext uri="{BB962C8B-B14F-4D97-AF65-F5344CB8AC3E}">
        <p14:creationId xmlns:p14="http://schemas.microsoft.com/office/powerpoint/2010/main" val="85198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1CEB-D9DC-2044-98F9-5C6EE50A5D36}"/>
              </a:ext>
            </a:extLst>
          </p:cNvPr>
          <p:cNvSpPr>
            <a:spLocks noGrp="1"/>
          </p:cNvSpPr>
          <p:nvPr>
            <p:ph type="title"/>
          </p:nvPr>
        </p:nvSpPr>
        <p:spPr/>
        <p:txBody>
          <a:bodyPr>
            <a:normAutofit/>
          </a:bodyPr>
          <a:lstStyle/>
          <a:p>
            <a:r>
              <a:rPr lang="es-CO" dirty="0"/>
              <a:t>¿Cuáles son los LP más usados?</a:t>
            </a:r>
            <a:endParaRPr lang="en-CO" dirty="0"/>
          </a:p>
        </p:txBody>
      </p:sp>
      <p:sp>
        <p:nvSpPr>
          <p:cNvPr id="4" name="Título 1">
            <a:extLst>
              <a:ext uri="{FF2B5EF4-FFF2-40B4-BE49-F238E27FC236}">
                <a16:creationId xmlns:a16="http://schemas.microsoft.com/office/drawing/2014/main" id="{DDDC67F2-0110-44E9-A41D-3757F444D9A9}"/>
              </a:ext>
            </a:extLst>
          </p:cNvPr>
          <p:cNvSpPr txBox="1">
            <a:spLocks/>
          </p:cNvSpPr>
          <p:nvPr/>
        </p:nvSpPr>
        <p:spPr>
          <a:xfrm>
            <a:off x="587251" y="2574772"/>
            <a:ext cx="2210612" cy="3450887"/>
          </a:xfrm>
          <a:prstGeom prst="rect">
            <a:avLst/>
          </a:prstGeom>
        </p:spPr>
        <p:txBody>
          <a:bodyP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s-CO" sz="2100"/>
              <a:t>Tamaño de las comunidades de LP</a:t>
            </a:r>
            <a:endParaRPr lang="es-CO" sz="2100" dirty="0"/>
          </a:p>
        </p:txBody>
      </p:sp>
      <p:pic>
        <p:nvPicPr>
          <p:cNvPr id="5" name="Marcador de contenido 3">
            <a:extLst>
              <a:ext uri="{FF2B5EF4-FFF2-40B4-BE49-F238E27FC236}">
                <a16:creationId xmlns:a16="http://schemas.microsoft.com/office/drawing/2014/main" id="{15FE4A63-96E3-4EA6-A371-A0101B075E0E}"/>
              </a:ext>
            </a:extLst>
          </p:cNvPr>
          <p:cNvPicPr>
            <a:picLocks noChangeAspect="1"/>
          </p:cNvPicPr>
          <p:nvPr/>
        </p:nvPicPr>
        <p:blipFill>
          <a:blip r:embed="rId2"/>
          <a:stretch>
            <a:fillRect/>
          </a:stretch>
        </p:blipFill>
        <p:spPr>
          <a:xfrm>
            <a:off x="1026212" y="2715300"/>
            <a:ext cx="4231682" cy="3510000"/>
          </a:xfrm>
          <a:prstGeom prst="rect">
            <a:avLst/>
          </a:prstGeom>
        </p:spPr>
      </p:pic>
      <p:sp>
        <p:nvSpPr>
          <p:cNvPr id="6" name="Rectángulo 4">
            <a:extLst>
              <a:ext uri="{FF2B5EF4-FFF2-40B4-BE49-F238E27FC236}">
                <a16:creationId xmlns:a16="http://schemas.microsoft.com/office/drawing/2014/main" id="{25ED8E47-3FF7-478F-9355-66CD083D527E}"/>
              </a:ext>
            </a:extLst>
          </p:cNvPr>
          <p:cNvSpPr/>
          <p:nvPr/>
        </p:nvSpPr>
        <p:spPr>
          <a:xfrm>
            <a:off x="1041203" y="6280076"/>
            <a:ext cx="3023135" cy="300082"/>
          </a:xfrm>
          <a:prstGeom prst="rect">
            <a:avLst/>
          </a:prstGeom>
        </p:spPr>
        <p:txBody>
          <a:bodyPr wrap="none">
            <a:spAutoFit/>
          </a:bodyPr>
          <a:lstStyle/>
          <a:p>
            <a:r>
              <a:rPr lang="es-CO" sz="1350" dirty="0">
                <a:solidFill>
                  <a:srgbClr val="212529"/>
                </a:solidFill>
                <a:latin typeface="+mj-lt"/>
              </a:rPr>
              <a:t>Fuente: </a:t>
            </a:r>
            <a:r>
              <a:rPr lang="es-CO" sz="1350" dirty="0" err="1">
                <a:solidFill>
                  <a:srgbClr val="212529"/>
                </a:solidFill>
                <a:latin typeface="+mj-lt"/>
              </a:rPr>
              <a:t>Developer</a:t>
            </a:r>
            <a:r>
              <a:rPr lang="es-CO" sz="1350" dirty="0">
                <a:solidFill>
                  <a:srgbClr val="212529"/>
                </a:solidFill>
                <a:latin typeface="+mj-lt"/>
              </a:rPr>
              <a:t> </a:t>
            </a:r>
            <a:r>
              <a:rPr lang="es-CO" sz="1350" dirty="0" err="1">
                <a:solidFill>
                  <a:srgbClr val="212529"/>
                </a:solidFill>
                <a:latin typeface="+mj-lt"/>
              </a:rPr>
              <a:t>Economics</a:t>
            </a:r>
            <a:r>
              <a:rPr lang="es-CO" sz="1350" dirty="0">
                <a:solidFill>
                  <a:srgbClr val="212529"/>
                </a:solidFill>
                <a:latin typeface="+mj-lt"/>
              </a:rPr>
              <a:t> – Q3/2020</a:t>
            </a:r>
            <a:endParaRPr lang="es-CO" sz="1350" dirty="0">
              <a:latin typeface="+mj-lt"/>
            </a:endParaRPr>
          </a:p>
        </p:txBody>
      </p:sp>
      <p:pic>
        <p:nvPicPr>
          <p:cNvPr id="7" name="Marcador de contenido 3">
            <a:extLst>
              <a:ext uri="{FF2B5EF4-FFF2-40B4-BE49-F238E27FC236}">
                <a16:creationId xmlns:a16="http://schemas.microsoft.com/office/drawing/2014/main" id="{13E4260C-5049-47D4-93CC-4DABDBF54F26}"/>
              </a:ext>
            </a:extLst>
          </p:cNvPr>
          <p:cNvPicPr>
            <a:picLocks noChangeAspect="1"/>
          </p:cNvPicPr>
          <p:nvPr/>
        </p:nvPicPr>
        <p:blipFill rotWithShape="1">
          <a:blip r:embed="rId3"/>
          <a:srcRect r="69482"/>
          <a:stretch/>
        </p:blipFill>
        <p:spPr>
          <a:xfrm>
            <a:off x="6588713" y="2715300"/>
            <a:ext cx="940732" cy="3510000"/>
          </a:xfrm>
          <a:prstGeom prst="rect">
            <a:avLst/>
          </a:prstGeom>
        </p:spPr>
      </p:pic>
      <p:pic>
        <p:nvPicPr>
          <p:cNvPr id="8" name="Marcador de contenido 3">
            <a:extLst>
              <a:ext uri="{FF2B5EF4-FFF2-40B4-BE49-F238E27FC236}">
                <a16:creationId xmlns:a16="http://schemas.microsoft.com/office/drawing/2014/main" id="{65916EF7-0D4F-4CE6-803E-FD1313448DAB}"/>
              </a:ext>
            </a:extLst>
          </p:cNvPr>
          <p:cNvPicPr>
            <a:picLocks noChangeAspect="1"/>
          </p:cNvPicPr>
          <p:nvPr/>
        </p:nvPicPr>
        <p:blipFill rotWithShape="1">
          <a:blip r:embed="rId3"/>
          <a:srcRect l="82231"/>
          <a:stretch/>
        </p:blipFill>
        <p:spPr>
          <a:xfrm>
            <a:off x="7463379" y="2715300"/>
            <a:ext cx="547749" cy="3510000"/>
          </a:xfrm>
          <a:prstGeom prst="rect">
            <a:avLst/>
          </a:prstGeom>
        </p:spPr>
      </p:pic>
      <p:sp>
        <p:nvSpPr>
          <p:cNvPr id="9" name="Rectangle 7">
            <a:extLst>
              <a:ext uri="{FF2B5EF4-FFF2-40B4-BE49-F238E27FC236}">
                <a16:creationId xmlns:a16="http://schemas.microsoft.com/office/drawing/2014/main" id="{582AF7A9-8B1B-43EB-8FA7-EEB60E6CF73E}"/>
              </a:ext>
            </a:extLst>
          </p:cNvPr>
          <p:cNvSpPr/>
          <p:nvPr/>
        </p:nvSpPr>
        <p:spPr>
          <a:xfrm>
            <a:off x="1026212" y="1731894"/>
            <a:ext cx="4231682" cy="6516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O" sz="2100" dirty="0"/>
              <a:t>Tamaño de las comunidades</a:t>
            </a:r>
          </a:p>
        </p:txBody>
      </p:sp>
      <p:sp>
        <p:nvSpPr>
          <p:cNvPr id="10" name="Rectangle 8">
            <a:extLst>
              <a:ext uri="{FF2B5EF4-FFF2-40B4-BE49-F238E27FC236}">
                <a16:creationId xmlns:a16="http://schemas.microsoft.com/office/drawing/2014/main" id="{E11F98A5-9204-45CE-89D1-7E5E6FF0D041}"/>
              </a:ext>
            </a:extLst>
          </p:cNvPr>
          <p:cNvSpPr/>
          <p:nvPr/>
        </p:nvSpPr>
        <p:spPr>
          <a:xfrm>
            <a:off x="6192572" y="1731894"/>
            <a:ext cx="2160271" cy="6516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O" sz="2100" dirty="0"/>
              <a:t>Demanda de empleadores</a:t>
            </a:r>
          </a:p>
        </p:txBody>
      </p:sp>
    </p:spTree>
    <p:extLst>
      <p:ext uri="{BB962C8B-B14F-4D97-AF65-F5344CB8AC3E}">
        <p14:creationId xmlns:p14="http://schemas.microsoft.com/office/powerpoint/2010/main" val="2642657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ndes">
  <a:themeElements>
    <a:clrScheme name="Azul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Personalizado 1">
      <a:majorFont>
        <a:latin typeface="Calibri Light"/>
        <a:ea typeface=""/>
        <a:cs typeface=""/>
      </a:majorFont>
      <a:minorFont>
        <a:latin typeface="Calibr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des" id="{260C6D09-1453-4FA6-85B3-9205CBF50CA7}" vid="{01AD02A1-CDED-439D-9DAD-03982A8F6F50}"/>
    </a:ext>
  </a:extLst>
</a:theme>
</file>

<file path=docProps/app.xml><?xml version="1.0" encoding="utf-8"?>
<Properties xmlns="http://schemas.openxmlformats.org/officeDocument/2006/extended-properties" xmlns:vt="http://schemas.openxmlformats.org/officeDocument/2006/docPropsVTypes">
  <Template/>
  <TotalTime>4839</TotalTime>
  <Words>841</Words>
  <Application>Microsoft Macintosh PowerPoint</Application>
  <PresentationFormat>On-screen Show (4:3)</PresentationFormat>
  <Paragraphs>139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 Light</vt:lpstr>
      <vt:lpstr>MentiText</vt:lpstr>
      <vt:lpstr>Wingdings 2</vt:lpstr>
      <vt:lpstr>Andes</vt:lpstr>
      <vt:lpstr>Clase 2: Lenguajes de programación para el análisis de datos </vt:lpstr>
      <vt:lpstr>¿Qué lenguajes de programación conocen?</vt:lpstr>
      <vt:lpstr>¿Qué se hace con estos lenguajes? (En oraciones de una o dos palabras)</vt:lpstr>
      <vt:lpstr>Hoy</vt:lpstr>
      <vt:lpstr>PowerPoint Presentation</vt:lpstr>
      <vt:lpstr>PowerPoint Presentation</vt:lpstr>
      <vt:lpstr>PowerPoint Presentation</vt:lpstr>
      <vt:lpstr>PowerPoint Presentation</vt:lpstr>
      <vt:lpstr>¿Cuáles son los LP más usados?</vt:lpstr>
      <vt:lpstr>PowerPoint Presentation</vt:lpstr>
      <vt:lpstr>PowerPoint Presentation</vt:lpstr>
      <vt:lpstr>PowerPoint Presentation</vt:lpstr>
      <vt:lpstr>PowerPoint Presentation</vt:lpstr>
      <vt:lpstr>PowerPoint Presentation</vt:lpstr>
      <vt:lpstr>¿Cuál es el mejor LP?</vt:lpstr>
      <vt:lpstr>¿Cuál es el mejor LP?</vt:lpstr>
      <vt:lpstr>¿Cuál es el mejor LP?</vt:lpstr>
      <vt:lpstr>¿Qué son los scripts?</vt:lpstr>
      <vt:lpstr>¿Qué son los scripts?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2: Lenguajes de programación para en el análisis de datos</dc:title>
  <dc:creator>Miguel Andres Garzon Ramirez</dc:creator>
  <cp:lastModifiedBy>Alfredo Eleazar Orozco Quesada</cp:lastModifiedBy>
  <cp:revision>41</cp:revision>
  <dcterms:created xsi:type="dcterms:W3CDTF">2020-12-29T23:00:50Z</dcterms:created>
  <dcterms:modified xsi:type="dcterms:W3CDTF">2022-04-30T04:39:08Z</dcterms:modified>
</cp:coreProperties>
</file>