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375" r:id="rId3"/>
    <p:sldId id="376" r:id="rId4"/>
    <p:sldId id="448" r:id="rId5"/>
    <p:sldId id="394" r:id="rId6"/>
    <p:sldId id="395" r:id="rId7"/>
    <p:sldId id="393" r:id="rId8"/>
    <p:sldId id="259" r:id="rId9"/>
    <p:sldId id="386" r:id="rId10"/>
    <p:sldId id="392" r:id="rId11"/>
    <p:sldId id="388" r:id="rId12"/>
    <p:sldId id="387" r:id="rId13"/>
    <p:sldId id="390" r:id="rId14"/>
    <p:sldId id="398" r:id="rId15"/>
    <p:sldId id="389" r:id="rId16"/>
    <p:sldId id="391" r:id="rId17"/>
    <p:sldId id="436" r:id="rId18"/>
    <p:sldId id="437" r:id="rId19"/>
    <p:sldId id="396" r:id="rId20"/>
    <p:sldId id="447" r:id="rId21"/>
    <p:sldId id="399" r:id="rId22"/>
    <p:sldId id="401" r:id="rId23"/>
    <p:sldId id="397" r:id="rId24"/>
    <p:sldId id="400" r:id="rId25"/>
    <p:sldId id="402" r:id="rId26"/>
    <p:sldId id="449" r:id="rId27"/>
    <p:sldId id="459" r:id="rId28"/>
    <p:sldId id="460" r:id="rId29"/>
    <p:sldId id="370" r:id="rId30"/>
    <p:sldId id="403" r:id="rId31"/>
    <p:sldId id="405" r:id="rId32"/>
    <p:sldId id="289" r:id="rId33"/>
    <p:sldId id="408" r:id="rId34"/>
    <p:sldId id="406" r:id="rId35"/>
    <p:sldId id="290" r:id="rId36"/>
    <p:sldId id="291" r:id="rId37"/>
    <p:sldId id="413" r:id="rId38"/>
    <p:sldId id="377" r:id="rId39"/>
    <p:sldId id="380" r:id="rId40"/>
    <p:sldId id="450" r:id="rId41"/>
    <p:sldId id="415" r:id="rId42"/>
    <p:sldId id="414" r:id="rId43"/>
    <p:sldId id="268" r:id="rId44"/>
    <p:sldId id="267" r:id="rId45"/>
    <p:sldId id="451" r:id="rId46"/>
    <p:sldId id="417" r:id="rId47"/>
    <p:sldId id="419" r:id="rId48"/>
    <p:sldId id="420" r:id="rId49"/>
    <p:sldId id="422" r:id="rId50"/>
    <p:sldId id="433" r:id="rId51"/>
    <p:sldId id="424" r:id="rId52"/>
    <p:sldId id="430" r:id="rId53"/>
    <p:sldId id="434" r:id="rId54"/>
    <p:sldId id="435" r:id="rId55"/>
    <p:sldId id="426" r:id="rId56"/>
    <p:sldId id="421" r:id="rId57"/>
    <p:sldId id="444" r:id="rId58"/>
    <p:sldId id="453" r:id="rId59"/>
    <p:sldId id="452" r:id="rId60"/>
    <p:sldId id="445" r:id="rId61"/>
    <p:sldId id="446" r:id="rId62"/>
    <p:sldId id="428" r:id="rId63"/>
    <p:sldId id="432" r:id="rId64"/>
    <p:sldId id="431" r:id="rId65"/>
    <p:sldId id="454" r:id="rId66"/>
    <p:sldId id="455" r:id="rId67"/>
    <p:sldId id="456" r:id="rId68"/>
    <p:sldId id="457" r:id="rId69"/>
    <p:sldId id="458" r:id="rId70"/>
    <p:sldId id="438" r:id="rId71"/>
    <p:sldId id="439" r:id="rId72"/>
    <p:sldId id="440" r:id="rId73"/>
    <p:sldId id="441" r:id="rId74"/>
    <p:sldId id="442" r:id="rId75"/>
    <p:sldId id="443" r:id="rId76"/>
    <p:sldId id="409" r:id="rId77"/>
    <p:sldId id="410" r:id="rId78"/>
    <p:sldId id="411" r:id="rId7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2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4CEF8-7D98-415F-A8FE-BB22F252CDB2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68AB634-F3CA-427E-8288-49883F7C628D}">
      <dgm:prSet phldrT="[Texto]"/>
      <dgm:spPr/>
      <dgm:t>
        <a:bodyPr/>
        <a:lstStyle/>
        <a:p>
          <a:r>
            <a:rPr lang="es-419" dirty="0" err="1"/>
            <a:t>While</a:t>
          </a:r>
          <a:endParaRPr lang="es-CO" dirty="0"/>
        </a:p>
      </dgm:t>
    </dgm:pt>
    <dgm:pt modelId="{E74F99DC-8BC5-47CF-AB5D-900329CF557F}" type="parTrans" cxnId="{25F5381D-E839-4BC6-8118-B7D9CB76D728}">
      <dgm:prSet/>
      <dgm:spPr/>
      <dgm:t>
        <a:bodyPr/>
        <a:lstStyle/>
        <a:p>
          <a:endParaRPr lang="es-CO"/>
        </a:p>
      </dgm:t>
    </dgm:pt>
    <dgm:pt modelId="{9F134EDC-D43B-44B0-9327-253D9AAE4437}" type="sibTrans" cxnId="{25F5381D-E839-4BC6-8118-B7D9CB76D728}">
      <dgm:prSet/>
      <dgm:spPr/>
      <dgm:t>
        <a:bodyPr/>
        <a:lstStyle/>
        <a:p>
          <a:endParaRPr lang="es-CO"/>
        </a:p>
      </dgm:t>
    </dgm:pt>
    <dgm:pt modelId="{6FC4E753-5528-4A10-A890-FE9F5809C766}">
      <dgm:prSet phldrT="[Texto]"/>
      <dgm:spPr/>
      <dgm:t>
        <a:bodyPr/>
        <a:lstStyle/>
        <a:p>
          <a:r>
            <a:rPr lang="es-419" dirty="0" err="1"/>
            <a:t>For</a:t>
          </a:r>
          <a:endParaRPr lang="es-CO" dirty="0"/>
        </a:p>
      </dgm:t>
    </dgm:pt>
    <dgm:pt modelId="{E3EA37E9-B8E0-49C4-BAD0-E782161659E3}" type="parTrans" cxnId="{E53F18F7-8E85-4B97-8CC4-9669618AB81D}">
      <dgm:prSet/>
      <dgm:spPr/>
      <dgm:t>
        <a:bodyPr/>
        <a:lstStyle/>
        <a:p>
          <a:endParaRPr lang="es-CO"/>
        </a:p>
      </dgm:t>
    </dgm:pt>
    <dgm:pt modelId="{73317BE7-F8FF-4192-B926-6CCA00D5C86A}" type="sibTrans" cxnId="{E53F18F7-8E85-4B97-8CC4-9669618AB81D}">
      <dgm:prSet/>
      <dgm:spPr/>
      <dgm:t>
        <a:bodyPr/>
        <a:lstStyle/>
        <a:p>
          <a:endParaRPr lang="es-CO"/>
        </a:p>
      </dgm:t>
    </dgm:pt>
    <dgm:pt modelId="{E9974A27-4C96-4695-AEFA-108880DC600F}">
      <dgm:prSet phldrT="[Texto]" custT="1"/>
      <dgm:spPr/>
      <dgm:t>
        <a:bodyPr/>
        <a:lstStyle/>
        <a:p>
          <a:r>
            <a:rPr lang="es-CO" sz="2400" dirty="0"/>
            <a:t>Ejecución de instrucciones sobre un número definido de elementos, que pueden ser números o cadenas de caracteres.</a:t>
          </a:r>
        </a:p>
      </dgm:t>
    </dgm:pt>
    <dgm:pt modelId="{33382B4E-6414-48E2-B2E1-3EB03350B907}" type="parTrans" cxnId="{66C4C807-2C06-4329-B626-AFAB1C0C3171}">
      <dgm:prSet/>
      <dgm:spPr/>
      <dgm:t>
        <a:bodyPr/>
        <a:lstStyle/>
        <a:p>
          <a:endParaRPr lang="es-CO"/>
        </a:p>
      </dgm:t>
    </dgm:pt>
    <dgm:pt modelId="{F7204AE3-E829-43F9-BCD6-181E8B5986EA}" type="sibTrans" cxnId="{66C4C807-2C06-4329-B626-AFAB1C0C3171}">
      <dgm:prSet/>
      <dgm:spPr/>
      <dgm:t>
        <a:bodyPr/>
        <a:lstStyle/>
        <a:p>
          <a:endParaRPr lang="es-CO"/>
        </a:p>
      </dgm:t>
    </dgm:pt>
    <dgm:pt modelId="{B98BBE53-B39C-4E78-A2A5-C14425C2469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/>
            <a:t>Ejecución de instrucciones mientras el resultado de una operación lógica sea “Verdadero”. La ejecución se detiene cuando el resultado de la operación es “Falso”</a:t>
          </a:r>
        </a:p>
      </dgm:t>
    </dgm:pt>
    <dgm:pt modelId="{45B9F821-4878-470D-8563-CD7B7E4C5805}" type="parTrans" cxnId="{3934AF61-BD73-4C46-BFFB-FA84A0420588}">
      <dgm:prSet/>
      <dgm:spPr/>
      <dgm:t>
        <a:bodyPr/>
        <a:lstStyle/>
        <a:p>
          <a:endParaRPr lang="es-CO"/>
        </a:p>
      </dgm:t>
    </dgm:pt>
    <dgm:pt modelId="{A5B25474-1F80-4D43-80EA-D25F121F1A1C}" type="sibTrans" cxnId="{3934AF61-BD73-4C46-BFFB-FA84A0420588}">
      <dgm:prSet/>
      <dgm:spPr/>
      <dgm:t>
        <a:bodyPr/>
        <a:lstStyle/>
        <a:p>
          <a:endParaRPr lang="es-CO"/>
        </a:p>
      </dgm:t>
    </dgm:pt>
    <dgm:pt modelId="{EA62DEE9-421F-415E-9E84-C3DE50B7D6CA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/>
            <a:t>La ejecución de controla a través de patrones de números.</a:t>
          </a:r>
        </a:p>
      </dgm:t>
    </dgm:pt>
    <dgm:pt modelId="{80F09401-4598-4AFF-8C79-11C110628A6D}" type="parTrans" cxnId="{6CAD34C8-E9BA-4240-AE22-80E78B582FE8}">
      <dgm:prSet/>
      <dgm:spPr/>
      <dgm:t>
        <a:bodyPr/>
        <a:lstStyle/>
        <a:p>
          <a:endParaRPr lang="es-CO"/>
        </a:p>
      </dgm:t>
    </dgm:pt>
    <dgm:pt modelId="{8DF03ECA-B767-44F1-913B-359956BC2D08}" type="sibTrans" cxnId="{6CAD34C8-E9BA-4240-AE22-80E78B582FE8}">
      <dgm:prSet/>
      <dgm:spPr/>
      <dgm:t>
        <a:bodyPr/>
        <a:lstStyle/>
        <a:p>
          <a:endParaRPr lang="es-CO"/>
        </a:p>
      </dgm:t>
    </dgm:pt>
    <dgm:pt modelId="{9F578C5E-935E-4C56-AA63-DBB73839186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/>
            <a:t>Cuando el control está mal definido puede haber un ciclo sin fin.</a:t>
          </a:r>
        </a:p>
      </dgm:t>
    </dgm:pt>
    <dgm:pt modelId="{E44746FA-CFAE-464E-95B7-E2FBDB489E85}" type="parTrans" cxnId="{47E47258-EFA5-4326-9829-49B2CD3DE67B}">
      <dgm:prSet/>
      <dgm:spPr/>
      <dgm:t>
        <a:bodyPr/>
        <a:lstStyle/>
        <a:p>
          <a:endParaRPr lang="es-CO"/>
        </a:p>
      </dgm:t>
    </dgm:pt>
    <dgm:pt modelId="{58C8EFBF-77AB-4AF1-A097-E006AC4487D3}" type="sibTrans" cxnId="{47E47258-EFA5-4326-9829-49B2CD3DE67B}">
      <dgm:prSet/>
      <dgm:spPr/>
      <dgm:t>
        <a:bodyPr/>
        <a:lstStyle/>
        <a:p>
          <a:endParaRPr lang="es-CO"/>
        </a:p>
      </dgm:t>
    </dgm:pt>
    <dgm:pt modelId="{D7C4EF7F-9193-4573-B3CA-C45308F51C8C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/>
            <a:t>Comúnmente usado en simulaciones.</a:t>
          </a:r>
        </a:p>
      </dgm:t>
    </dgm:pt>
    <dgm:pt modelId="{D7387994-F3FC-4D6B-BBBB-5EB50DE1177C}" type="parTrans" cxnId="{77FDA3D0-D568-453C-A898-200F22FE1D25}">
      <dgm:prSet/>
      <dgm:spPr/>
      <dgm:t>
        <a:bodyPr/>
        <a:lstStyle/>
        <a:p>
          <a:endParaRPr lang="es-CO"/>
        </a:p>
      </dgm:t>
    </dgm:pt>
    <dgm:pt modelId="{FE8860B3-D186-40E7-8B76-D4F667319998}" type="sibTrans" cxnId="{77FDA3D0-D568-453C-A898-200F22FE1D25}">
      <dgm:prSet/>
      <dgm:spPr/>
      <dgm:t>
        <a:bodyPr/>
        <a:lstStyle/>
        <a:p>
          <a:endParaRPr lang="es-CO"/>
        </a:p>
      </dgm:t>
    </dgm:pt>
    <dgm:pt modelId="{354D4699-944E-4A29-B35C-9E7213F18074}">
      <dgm:prSet phldrT="[Texto]" custT="1"/>
      <dgm:spPr/>
      <dgm:t>
        <a:bodyPr/>
        <a:lstStyle/>
        <a:p>
          <a:r>
            <a:rPr lang="es-CO" sz="2400" dirty="0"/>
            <a:t>Muy usado en procesamiento de datos.</a:t>
          </a:r>
        </a:p>
      </dgm:t>
    </dgm:pt>
    <dgm:pt modelId="{AD3AA9DD-EB11-4E09-807F-18C1D6F8DFC5}" type="parTrans" cxnId="{EA7B77A2-DA16-4414-8E64-20F2FA991F0E}">
      <dgm:prSet/>
      <dgm:spPr/>
      <dgm:t>
        <a:bodyPr/>
        <a:lstStyle/>
        <a:p>
          <a:endParaRPr lang="es-CO"/>
        </a:p>
      </dgm:t>
    </dgm:pt>
    <dgm:pt modelId="{B484F263-C170-4317-A45E-3C66294B03AE}" type="sibTrans" cxnId="{EA7B77A2-DA16-4414-8E64-20F2FA991F0E}">
      <dgm:prSet/>
      <dgm:spPr/>
      <dgm:t>
        <a:bodyPr/>
        <a:lstStyle/>
        <a:p>
          <a:endParaRPr lang="es-CO"/>
        </a:p>
      </dgm:t>
    </dgm:pt>
    <dgm:pt modelId="{D9922B50-E13B-4A81-9050-D0D74337DB8C}">
      <dgm:prSet phldrT="[Texto]" custT="1"/>
      <dgm:spPr/>
      <dgm:t>
        <a:bodyPr/>
        <a:lstStyle/>
        <a:p>
          <a:r>
            <a:rPr lang="es-CO" sz="2400" dirty="0"/>
            <a:t>Es preferible que los elementos sobre los que se itera tengan algún patrón.</a:t>
          </a:r>
        </a:p>
      </dgm:t>
    </dgm:pt>
    <dgm:pt modelId="{6FD3E37F-1631-4644-944F-2219F6EF1ACB}" type="parTrans" cxnId="{4E6E097B-0517-4AC1-910C-A4039D2A9273}">
      <dgm:prSet/>
      <dgm:spPr/>
      <dgm:t>
        <a:bodyPr/>
        <a:lstStyle/>
        <a:p>
          <a:endParaRPr lang="es-CO"/>
        </a:p>
      </dgm:t>
    </dgm:pt>
    <dgm:pt modelId="{F9CE8B84-F968-47D1-A248-E4FE9F1870EE}" type="sibTrans" cxnId="{4E6E097B-0517-4AC1-910C-A4039D2A9273}">
      <dgm:prSet/>
      <dgm:spPr/>
      <dgm:t>
        <a:bodyPr/>
        <a:lstStyle/>
        <a:p>
          <a:endParaRPr lang="es-CO"/>
        </a:p>
      </dgm:t>
    </dgm:pt>
    <dgm:pt modelId="{06C9F403-EC49-443A-8D68-EB1C4B85582E}" type="pres">
      <dgm:prSet presAssocID="{3674CEF8-7D98-415F-A8FE-BB22F252CDB2}" presName="Name0" presStyleCnt="0">
        <dgm:presLayoutVars>
          <dgm:dir/>
          <dgm:animLvl val="lvl"/>
          <dgm:resizeHandles val="exact"/>
        </dgm:presLayoutVars>
      </dgm:prSet>
      <dgm:spPr/>
    </dgm:pt>
    <dgm:pt modelId="{7D0C9320-E6AD-4E27-8E10-97319BF68AE1}" type="pres">
      <dgm:prSet presAssocID="{768AB634-F3CA-427E-8288-49883F7C628D}" presName="composite" presStyleCnt="0"/>
      <dgm:spPr/>
    </dgm:pt>
    <dgm:pt modelId="{E382F533-AD27-4255-967A-707D6BA7A20B}" type="pres">
      <dgm:prSet presAssocID="{768AB634-F3CA-427E-8288-49883F7C628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25DCAFE-256D-4F16-B203-92942A358037}" type="pres">
      <dgm:prSet presAssocID="{768AB634-F3CA-427E-8288-49883F7C628D}" presName="desTx" presStyleLbl="alignAccFollowNode1" presStyleIdx="0" presStyleCnt="2">
        <dgm:presLayoutVars>
          <dgm:bulletEnabled val="1"/>
        </dgm:presLayoutVars>
      </dgm:prSet>
      <dgm:spPr/>
    </dgm:pt>
    <dgm:pt modelId="{EB02CEC9-2000-43FA-9283-9D1C967F2D7B}" type="pres">
      <dgm:prSet presAssocID="{9F134EDC-D43B-44B0-9327-253D9AAE4437}" presName="space" presStyleCnt="0"/>
      <dgm:spPr/>
    </dgm:pt>
    <dgm:pt modelId="{21C952F9-E2BC-4EDF-AF30-C20079ED97F2}" type="pres">
      <dgm:prSet presAssocID="{6FC4E753-5528-4A10-A890-FE9F5809C766}" presName="composite" presStyleCnt="0"/>
      <dgm:spPr/>
    </dgm:pt>
    <dgm:pt modelId="{D2C9DB24-A80F-418E-B34B-7897AF0C4104}" type="pres">
      <dgm:prSet presAssocID="{6FC4E753-5528-4A10-A890-FE9F5809C76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7625B7-8782-4E6A-8E67-27952FE33286}" type="pres">
      <dgm:prSet presAssocID="{6FC4E753-5528-4A10-A890-FE9F5809C76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6C4C807-2C06-4329-B626-AFAB1C0C3171}" srcId="{6FC4E753-5528-4A10-A890-FE9F5809C766}" destId="{E9974A27-4C96-4695-AEFA-108880DC600F}" srcOrd="1" destOrd="0" parTransId="{33382B4E-6414-48E2-B2E1-3EB03350B907}" sibTransId="{F7204AE3-E829-43F9-BCD6-181E8B5986EA}"/>
    <dgm:cxn modelId="{25F5381D-E839-4BC6-8118-B7D9CB76D728}" srcId="{3674CEF8-7D98-415F-A8FE-BB22F252CDB2}" destId="{768AB634-F3CA-427E-8288-49883F7C628D}" srcOrd="0" destOrd="0" parTransId="{E74F99DC-8BC5-47CF-AB5D-900329CF557F}" sibTransId="{9F134EDC-D43B-44B0-9327-253D9AAE4437}"/>
    <dgm:cxn modelId="{A59FA53C-7CE0-4893-B1A1-9F411A6E0B49}" type="presOf" srcId="{E9974A27-4C96-4695-AEFA-108880DC600F}" destId="{027625B7-8782-4E6A-8E67-27952FE33286}" srcOrd="0" destOrd="1" presId="urn:microsoft.com/office/officeart/2005/8/layout/hList1"/>
    <dgm:cxn modelId="{8B5E9A42-9081-441E-8DA6-046121DE24D1}" type="presOf" srcId="{6FC4E753-5528-4A10-A890-FE9F5809C766}" destId="{D2C9DB24-A80F-418E-B34B-7897AF0C4104}" srcOrd="0" destOrd="0" presId="urn:microsoft.com/office/officeart/2005/8/layout/hList1"/>
    <dgm:cxn modelId="{9FF2D349-B621-4FCC-BF5E-96A2DF47590D}" type="presOf" srcId="{B98BBE53-B39C-4E78-A2A5-C14425C24692}" destId="{925DCAFE-256D-4F16-B203-92942A358037}" srcOrd="0" destOrd="1" presId="urn:microsoft.com/office/officeart/2005/8/layout/hList1"/>
    <dgm:cxn modelId="{51B8804A-0DA4-4CED-9F8A-09C6E36CF031}" type="presOf" srcId="{9F578C5E-935E-4C56-AA63-DBB738391862}" destId="{925DCAFE-256D-4F16-B203-92942A358037}" srcOrd="0" destOrd="3" presId="urn:microsoft.com/office/officeart/2005/8/layout/hList1"/>
    <dgm:cxn modelId="{4514E14E-4D04-453B-BCFD-006441E21B8B}" type="presOf" srcId="{3674CEF8-7D98-415F-A8FE-BB22F252CDB2}" destId="{06C9F403-EC49-443A-8D68-EB1C4B85582E}" srcOrd="0" destOrd="0" presId="urn:microsoft.com/office/officeart/2005/8/layout/hList1"/>
    <dgm:cxn modelId="{B00B9255-95D5-4152-99FC-2EAE1E234977}" type="presOf" srcId="{D9922B50-E13B-4A81-9050-D0D74337DB8C}" destId="{027625B7-8782-4E6A-8E67-27952FE33286}" srcOrd="0" destOrd="2" presId="urn:microsoft.com/office/officeart/2005/8/layout/hList1"/>
    <dgm:cxn modelId="{47E47258-EFA5-4326-9829-49B2CD3DE67B}" srcId="{768AB634-F3CA-427E-8288-49883F7C628D}" destId="{9F578C5E-935E-4C56-AA63-DBB738391862}" srcOrd="3" destOrd="0" parTransId="{E44746FA-CFAE-464E-95B7-E2FBDB489E85}" sibTransId="{58C8EFBF-77AB-4AF1-A097-E006AC4487D3}"/>
    <dgm:cxn modelId="{3934AF61-BD73-4C46-BFFB-FA84A0420588}" srcId="{768AB634-F3CA-427E-8288-49883F7C628D}" destId="{B98BBE53-B39C-4E78-A2A5-C14425C24692}" srcOrd="1" destOrd="0" parTransId="{45B9F821-4878-470D-8563-CD7B7E4C5805}" sibTransId="{A5B25474-1F80-4D43-80EA-D25F121F1A1C}"/>
    <dgm:cxn modelId="{C5175276-EC7C-4DA7-8613-BB4084505AA5}" type="presOf" srcId="{768AB634-F3CA-427E-8288-49883F7C628D}" destId="{E382F533-AD27-4255-967A-707D6BA7A20B}" srcOrd="0" destOrd="0" presId="urn:microsoft.com/office/officeart/2005/8/layout/hList1"/>
    <dgm:cxn modelId="{7CAD947A-B201-4FDB-89FA-722EC728D6BE}" type="presOf" srcId="{EA62DEE9-421F-415E-9E84-C3DE50B7D6CA}" destId="{925DCAFE-256D-4F16-B203-92942A358037}" srcOrd="0" destOrd="2" presId="urn:microsoft.com/office/officeart/2005/8/layout/hList1"/>
    <dgm:cxn modelId="{4E6E097B-0517-4AC1-910C-A4039D2A9273}" srcId="{6FC4E753-5528-4A10-A890-FE9F5809C766}" destId="{D9922B50-E13B-4A81-9050-D0D74337DB8C}" srcOrd="2" destOrd="0" parTransId="{6FD3E37F-1631-4644-944F-2219F6EF1ACB}" sibTransId="{F9CE8B84-F968-47D1-A248-E4FE9F1870EE}"/>
    <dgm:cxn modelId="{EA7B77A2-DA16-4414-8E64-20F2FA991F0E}" srcId="{6FC4E753-5528-4A10-A890-FE9F5809C766}" destId="{354D4699-944E-4A29-B35C-9E7213F18074}" srcOrd="0" destOrd="0" parTransId="{AD3AA9DD-EB11-4E09-807F-18C1D6F8DFC5}" sibTransId="{B484F263-C170-4317-A45E-3C66294B03AE}"/>
    <dgm:cxn modelId="{107987B3-3CE8-4E0A-92CB-20CE7FAAFB22}" type="presOf" srcId="{354D4699-944E-4A29-B35C-9E7213F18074}" destId="{027625B7-8782-4E6A-8E67-27952FE33286}" srcOrd="0" destOrd="0" presId="urn:microsoft.com/office/officeart/2005/8/layout/hList1"/>
    <dgm:cxn modelId="{6CAD34C8-E9BA-4240-AE22-80E78B582FE8}" srcId="{768AB634-F3CA-427E-8288-49883F7C628D}" destId="{EA62DEE9-421F-415E-9E84-C3DE50B7D6CA}" srcOrd="2" destOrd="0" parTransId="{80F09401-4598-4AFF-8C79-11C110628A6D}" sibTransId="{8DF03ECA-B767-44F1-913B-359956BC2D08}"/>
    <dgm:cxn modelId="{77FDA3D0-D568-453C-A898-200F22FE1D25}" srcId="{768AB634-F3CA-427E-8288-49883F7C628D}" destId="{D7C4EF7F-9193-4573-B3CA-C45308F51C8C}" srcOrd="0" destOrd="0" parTransId="{D7387994-F3FC-4D6B-BBBB-5EB50DE1177C}" sibTransId="{FE8860B3-D186-40E7-8B76-D4F667319998}"/>
    <dgm:cxn modelId="{738A11D8-0B3C-4C30-BCE0-B8899CEDA8C7}" type="presOf" srcId="{D7C4EF7F-9193-4573-B3CA-C45308F51C8C}" destId="{925DCAFE-256D-4F16-B203-92942A358037}" srcOrd="0" destOrd="0" presId="urn:microsoft.com/office/officeart/2005/8/layout/hList1"/>
    <dgm:cxn modelId="{E53F18F7-8E85-4B97-8CC4-9669618AB81D}" srcId="{3674CEF8-7D98-415F-A8FE-BB22F252CDB2}" destId="{6FC4E753-5528-4A10-A890-FE9F5809C766}" srcOrd="1" destOrd="0" parTransId="{E3EA37E9-B8E0-49C4-BAD0-E782161659E3}" sibTransId="{73317BE7-F8FF-4192-B926-6CCA00D5C86A}"/>
    <dgm:cxn modelId="{F85F6F0B-6280-4E86-B495-B81E2948871D}" type="presParOf" srcId="{06C9F403-EC49-443A-8D68-EB1C4B85582E}" destId="{7D0C9320-E6AD-4E27-8E10-97319BF68AE1}" srcOrd="0" destOrd="0" presId="urn:microsoft.com/office/officeart/2005/8/layout/hList1"/>
    <dgm:cxn modelId="{3FDC3340-3006-45EF-A993-6AF7081BBF23}" type="presParOf" srcId="{7D0C9320-E6AD-4E27-8E10-97319BF68AE1}" destId="{E382F533-AD27-4255-967A-707D6BA7A20B}" srcOrd="0" destOrd="0" presId="urn:microsoft.com/office/officeart/2005/8/layout/hList1"/>
    <dgm:cxn modelId="{5912B460-8BDD-4766-99C2-37B7A3C2BF5C}" type="presParOf" srcId="{7D0C9320-E6AD-4E27-8E10-97319BF68AE1}" destId="{925DCAFE-256D-4F16-B203-92942A358037}" srcOrd="1" destOrd="0" presId="urn:microsoft.com/office/officeart/2005/8/layout/hList1"/>
    <dgm:cxn modelId="{0753E979-417A-42D8-B344-E3380C453FF3}" type="presParOf" srcId="{06C9F403-EC49-443A-8D68-EB1C4B85582E}" destId="{EB02CEC9-2000-43FA-9283-9D1C967F2D7B}" srcOrd="1" destOrd="0" presId="urn:microsoft.com/office/officeart/2005/8/layout/hList1"/>
    <dgm:cxn modelId="{3E2A26E1-8954-4843-A78B-55656885AE50}" type="presParOf" srcId="{06C9F403-EC49-443A-8D68-EB1C4B85582E}" destId="{21C952F9-E2BC-4EDF-AF30-C20079ED97F2}" srcOrd="2" destOrd="0" presId="urn:microsoft.com/office/officeart/2005/8/layout/hList1"/>
    <dgm:cxn modelId="{5B5098C5-6297-4ABC-BDA7-2468793CAF06}" type="presParOf" srcId="{21C952F9-E2BC-4EDF-AF30-C20079ED97F2}" destId="{D2C9DB24-A80F-418E-B34B-7897AF0C4104}" srcOrd="0" destOrd="0" presId="urn:microsoft.com/office/officeart/2005/8/layout/hList1"/>
    <dgm:cxn modelId="{4E11458F-230A-47A8-9464-07DC29FEDE85}" type="presParOf" srcId="{21C952F9-E2BC-4EDF-AF30-C20079ED97F2}" destId="{027625B7-8782-4E6A-8E67-27952FE332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F533-AD27-4255-967A-707D6BA7A20B}">
      <dsp:nvSpPr>
        <dsp:cNvPr id="0" name=""/>
        <dsp:cNvSpPr/>
      </dsp:nvSpPr>
      <dsp:spPr>
        <a:xfrm>
          <a:off x="51" y="226065"/>
          <a:ext cx="4913783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 err="1"/>
            <a:t>While</a:t>
          </a:r>
          <a:endParaRPr lang="es-CO" sz="2200" kern="1200" dirty="0"/>
        </a:p>
      </dsp:txBody>
      <dsp:txXfrm>
        <a:off x="51" y="226065"/>
        <a:ext cx="4913783" cy="633600"/>
      </dsp:txXfrm>
    </dsp:sp>
    <dsp:sp modelId="{925DCAFE-256D-4F16-B203-92942A358037}">
      <dsp:nvSpPr>
        <dsp:cNvPr id="0" name=""/>
        <dsp:cNvSpPr/>
      </dsp:nvSpPr>
      <dsp:spPr>
        <a:xfrm>
          <a:off x="51" y="859665"/>
          <a:ext cx="4913783" cy="35630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200" kern="1200" dirty="0"/>
            <a:t>Comúnmente usado en simulaciones.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200" kern="1200" dirty="0"/>
            <a:t>Ejecución de instrucciones mientras el resultado de una operación lógica sea “Verdadero”. La ejecución se detiene cuando el resultado de la operación es “Falso”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200" kern="1200" dirty="0"/>
            <a:t>La ejecución de controla a través de patrones de números.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200" kern="1200" dirty="0"/>
            <a:t>Cuando el control está mal definido puede haber un ciclo sin fin.</a:t>
          </a:r>
        </a:p>
      </dsp:txBody>
      <dsp:txXfrm>
        <a:off x="51" y="859665"/>
        <a:ext cx="4913783" cy="3563009"/>
      </dsp:txXfrm>
    </dsp:sp>
    <dsp:sp modelId="{D2C9DB24-A80F-418E-B34B-7897AF0C4104}">
      <dsp:nvSpPr>
        <dsp:cNvPr id="0" name=""/>
        <dsp:cNvSpPr/>
      </dsp:nvSpPr>
      <dsp:spPr>
        <a:xfrm>
          <a:off x="5601764" y="226065"/>
          <a:ext cx="4913783" cy="63360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 err="1"/>
            <a:t>For</a:t>
          </a:r>
          <a:endParaRPr lang="es-CO" sz="2200" kern="1200" dirty="0"/>
        </a:p>
      </dsp:txBody>
      <dsp:txXfrm>
        <a:off x="5601764" y="226065"/>
        <a:ext cx="4913783" cy="633600"/>
      </dsp:txXfrm>
    </dsp:sp>
    <dsp:sp modelId="{027625B7-8782-4E6A-8E67-27952FE33286}">
      <dsp:nvSpPr>
        <dsp:cNvPr id="0" name=""/>
        <dsp:cNvSpPr/>
      </dsp:nvSpPr>
      <dsp:spPr>
        <a:xfrm>
          <a:off x="5601764" y="859665"/>
          <a:ext cx="4913783" cy="356300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Muy usado en procesamiento de datos.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Ejecución de instrucciones sobre un número definido de elementos, que pueden ser números o cadenas de caracteres.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Es preferible que los elementos sobre los que se itera tengan algún patrón.</a:t>
          </a:r>
        </a:p>
      </dsp:txBody>
      <dsp:txXfrm>
        <a:off x="5601764" y="859665"/>
        <a:ext cx="4913783" cy="3563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DC0A-C42E-415A-9016-2EC3E2468253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36E7-8FED-447B-8138-317BF9329A2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9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999-90B4-FE4A-B445-6EAEC9CA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C67A-8545-4744-A888-3AA157D0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6651-ECCC-764B-A8DD-55697A1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3C-D232-4573-8821-4A8A5CFE3779}" type="datetime1">
              <a:rPr lang="LID4096" smtClean="0"/>
              <a:t>5/12/22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3502-7651-F943-BBE1-916F031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3DD-6360-044D-8414-3C9BBDF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407" y="6356350"/>
            <a:ext cx="48711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33E79D-0D7D-304E-BA45-B022C05B9049}" type="slidenum">
              <a:rPr lang="en-CO" smtClean="0"/>
              <a:pPr/>
              <a:t>‹#›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057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357-6F68-0E43-95E5-0276D33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8223-3D9D-7B4D-B485-8D8ABE93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14FB-281A-634D-9FA7-DCCDFD63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070-032B-44CF-88D3-53F344B564F7}" type="datetime1">
              <a:rPr lang="LID4096" smtClean="0"/>
              <a:t>5/12/22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A04C-9898-AD47-850C-C150D42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0636-49E5-814C-A50F-3261F888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1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4CDA0-65C3-9C4E-AAF8-9C08C753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A059-BAFF-E848-897D-C48D9BE5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AC6-11FD-364F-A20A-450F883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1A04-0A24-4023-8BB4-9F53D7C75D2C}" type="datetime1">
              <a:rPr lang="LID4096" smtClean="0"/>
              <a:t>5/12/22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FDC2-67DB-DE47-ABF0-0EC0B4F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7DE3-1CC3-9241-A29A-414A29A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5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AC2-C8A6-EB45-A4FC-592D9A2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D1D3-A933-6541-BF81-A14DCF1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1DCE-CBB5-4949-B04F-4AE19331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540" y="6311900"/>
            <a:ext cx="2743200" cy="365125"/>
          </a:xfrm>
        </p:spPr>
        <p:txBody>
          <a:bodyPr/>
          <a:lstStyle/>
          <a:p>
            <a:fld id="{874BF94E-CC54-4EF5-B9B3-A59BE1C6FE0F}" type="datetime1">
              <a:rPr lang="LID4096" smtClean="0"/>
              <a:t>5/12/22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765-F179-4842-AB8F-F7932B1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8384" y="6316728"/>
            <a:ext cx="4114800" cy="365125"/>
          </a:xfrm>
        </p:spPr>
        <p:txBody>
          <a:bodyPr/>
          <a:lstStyle/>
          <a:p>
            <a:endParaRPr lang="en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0FA-FA9B-C242-8857-23F3728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9147" y="6253740"/>
            <a:ext cx="629469" cy="49109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B33E79D-0D7D-304E-BA45-B022C05B9049}" type="slidenum">
              <a:rPr lang="en-CO" smtClean="0"/>
              <a:pPr/>
              <a:t>‹#›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523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108-23EB-0F49-8D9D-22469155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B204-BD45-2C45-9A89-8CD312A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A9C9-5C10-F64F-AA9C-386EA7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87CA-90BA-4A64-BA4C-019175E73E49}" type="datetime1">
              <a:rPr lang="LID4096" smtClean="0"/>
              <a:t>5/12/22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66C2-1A5C-2B48-B5C9-7507A9D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641B-3D42-2C42-A199-21549193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33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7F85-CA26-1046-A7F6-C8882203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488D-EA72-094F-95A2-3258CB5A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7B94-7AE4-E34C-9424-CCE933B2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080F-D0DA-8449-8BA7-247720E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E8FF-9B5C-427B-9A43-87566691A7A4}" type="datetime1">
              <a:rPr lang="LID4096" smtClean="0"/>
              <a:t>5/12/22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462B-A99E-8341-9EAA-9D3D8E0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86D6-B9F1-F842-9927-A6B21FF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79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98D2-A972-8F49-8AFC-3D1CECD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D5FE-0579-F84C-A8E9-44D616C8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C3D07-F32E-A149-AA59-31AF156D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F067-77C1-5149-AA67-58DE2090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F9F60-EFCF-A944-A151-E68F06F6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4197B-56D0-E74F-BBD2-F37149B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5F2F-DDAF-4DDC-82BB-34C8EEA12BB5}" type="datetime1">
              <a:rPr lang="LID4096" smtClean="0"/>
              <a:t>5/12/22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0A2F8-6DB1-CD40-9944-845F242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B2B8-2138-C940-948A-F8FC4AF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234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2F8-1BDF-3B4E-9CC5-E9390F7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59E7-5572-2440-B041-721E0A3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6A27-C37C-4714-ABA8-0CDE64C2402C}" type="datetime1">
              <a:rPr lang="LID4096" smtClean="0"/>
              <a:t>5/12/22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66B5-BC48-A248-A6FA-D175165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9D3D-BDA4-534D-A41D-021D2C5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A2E7-EF0A-0F45-8A9B-8A1BB9C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BD40-9178-42CD-852C-8E881D334236}" type="datetime1">
              <a:rPr lang="LID4096" smtClean="0"/>
              <a:t>5/12/22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6803-4E3D-FE45-ACF8-2327EB5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2EC8B-F729-D14C-8111-165673E9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4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93-72A9-A64F-93E4-BEE2521E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F65-AA87-7B4B-850A-5DBBD7B4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59C9-6B22-364C-AF34-4101C213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C615-BAEB-E141-A4FE-089F9B8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E341-7C45-43C4-8D06-EA2A6B45373D}" type="datetime1">
              <a:rPr lang="LID4096" smtClean="0"/>
              <a:t>5/12/22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132B-FC35-4343-B519-0BDA950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6314-74C1-9541-8E23-BE1DE76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88A7-115D-304C-B6E9-CBF7C01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5571-8951-9247-AB37-CD586787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528A-A9F2-8A49-A9A0-1A75F841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B3F-42A0-2D4E-857D-9CC9BF04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C49-01A8-4F5A-AC65-4686531C45EB}" type="datetime1">
              <a:rPr lang="LID4096" smtClean="0"/>
              <a:t>5/12/22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2E57-495A-9C48-9356-1CC6F8B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BB4D-2527-5842-8F21-185EF90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09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7ED15-69E6-6C4B-A6AB-5DFBBA2A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08788-8889-7D49-86AA-A3975F85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78B6-2695-6243-8574-CC06C267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861F-A216-4A9D-BFF1-47686E33FAA8}" type="datetime1">
              <a:rPr lang="LID4096" smtClean="0"/>
              <a:t>5/12/22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364F-FB68-F249-AA58-55346909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B89-70C9-3F40-92D5-079562E9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56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.co.nz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delftstack.com/es/howto/python-pandas/how-to-create-dataframe-column-based-on-given-condition-in-pandas/#pandas.dataframe.apply-para-crear-nuevas-columnas-dataframe-basadas-en-una-condici%25C3%25B3n-dada-en-pa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be.org/learn/programming-essentials-in-python-part-1-spanish/listas-colecciones-de-datos-listas-y-bucles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2logo.com/python/tutorial/operadores-e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2logo.com/python/tutorial/operadores-e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_pandas/python_pandas_descriptive_statistics" TargetMode="External"/><Relationship Id="rId13" Type="http://schemas.openxmlformats.org/officeDocument/2006/relationships/image" Target="../media/image1.jpeg"/><Relationship Id="rId3" Type="http://schemas.openxmlformats.org/officeDocument/2006/relationships/hyperlink" Target="https://edube.org/learn/programming-essentials-in-python-part-1-spanish/python-essentials-acerca-del-curriculum" TargetMode="External"/><Relationship Id="rId7" Type="http://schemas.openxmlformats.org/officeDocument/2006/relationships/hyperlink" Target="https://pandas.pydata.org/docs/reference/api/pandas.DataFrame.agg.html" TargetMode="External"/><Relationship Id="rId12" Type="http://schemas.openxmlformats.org/officeDocument/2006/relationships/hyperlink" Target="https://j2logo.com/python/tutorial/operadores-en-python/" TargetMode="External"/><Relationship Id="rId2" Type="http://schemas.openxmlformats.org/officeDocument/2006/relationships/hyperlink" Target="https://pythoninstitut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getting_started/intro_tutorials/06_calculate_statistics.html" TargetMode="External"/><Relationship Id="rId11" Type="http://schemas.openxmlformats.org/officeDocument/2006/relationships/hyperlink" Target="https://j2logo.com/" TargetMode="External"/><Relationship Id="rId5" Type="http://schemas.openxmlformats.org/officeDocument/2006/relationships/hyperlink" Target="https://pandas.pydata.org/pandas-docs/stable/index.html" TargetMode="External"/><Relationship Id="rId10" Type="http://schemas.openxmlformats.org/officeDocument/2006/relationships/hyperlink" Target="https://es.stackoverflow.com/questions/214324/operaciones-booleanas-entre-columnas-en-pandas" TargetMode="External"/><Relationship Id="rId4" Type="http://schemas.openxmlformats.org/officeDocument/2006/relationships/hyperlink" Target="https://edube.org/learn/programming-essentials-in-python-part-1-spanish/listas-colecciones-de-datos-listas-y-bucles" TargetMode="External"/><Relationship Id="rId9" Type="http://schemas.openxmlformats.org/officeDocument/2006/relationships/hyperlink" Target="https://recursospython.com/guias-y-manuales/booleanos-operaciones-logicas-y-binarias/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b-rodrigues.github.io/modern_R/" TargetMode="External"/><Relationship Id="rId13" Type="http://schemas.openxmlformats.org/officeDocument/2006/relationships/hyperlink" Target="https://conceptosclaros.com/importar-datos-r/" TargetMode="External"/><Relationship Id="rId18" Type="http://schemas.openxmlformats.org/officeDocument/2006/relationships/image" Target="../media/image1.jpeg"/><Relationship Id="rId3" Type="http://schemas.openxmlformats.org/officeDocument/2006/relationships/hyperlink" Target="https://bookdown.org/jboscomendoza/r-principiantes4/" TargetMode="External"/><Relationship Id="rId7" Type="http://schemas.openxmlformats.org/officeDocument/2006/relationships/hyperlink" Target="https://bookdown.org/jboscomendoza/r-principiantes4/if-else.html" TargetMode="External"/><Relationship Id="rId12" Type="http://schemas.openxmlformats.org/officeDocument/2006/relationships/hyperlink" Target="https://brianward1428.medium.com/introduction-to-tidyverse-7b3dbf2337d5" TargetMode="External"/><Relationship Id="rId17" Type="http://schemas.openxmlformats.org/officeDocument/2006/relationships/hyperlink" Target="https://stackoverflow.com/questions/tagged/r" TargetMode="External"/><Relationship Id="rId2" Type="http://schemas.openxmlformats.org/officeDocument/2006/relationships/hyperlink" Target="https://r4ds.had.co.nz/" TargetMode="External"/><Relationship Id="rId16" Type="http://schemas.openxmlformats.org/officeDocument/2006/relationships/hyperlink" Target="https://es.stackoverflow.com/questions/tagged/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jboscomendoza/r-principiantes4/apply.html" TargetMode="External"/><Relationship Id="rId11" Type="http://schemas.openxmlformats.org/officeDocument/2006/relationships/hyperlink" Target="https://www.statmethods.net/index.html" TargetMode="External"/><Relationship Id="rId5" Type="http://schemas.openxmlformats.org/officeDocument/2006/relationships/hyperlink" Target="https://bookdown.org/jboscomendoza/r-principiantes4/operadores.html" TargetMode="External"/><Relationship Id="rId15" Type="http://schemas.openxmlformats.org/officeDocument/2006/relationships/hyperlink" Target="https://www.datamentor.io/r-programming/operator/" TargetMode="External"/><Relationship Id="rId10" Type="http://schemas.openxmlformats.org/officeDocument/2006/relationships/hyperlink" Target="https://methodenlehre.github.io/SGSCLM-R-course/index.html" TargetMode="External"/><Relationship Id="rId4" Type="http://schemas.openxmlformats.org/officeDocument/2006/relationships/hyperlink" Target="https://es.r4ds.hadley.nz/cadenas-de-caracteres.html" TargetMode="External"/><Relationship Id="rId9" Type="http://schemas.openxmlformats.org/officeDocument/2006/relationships/hyperlink" Target="https://b-rodrigues.github.io/modern_R/descriptive-statistics-and-data-manipulation.html" TargetMode="External"/><Relationship Id="rId14" Type="http://schemas.openxmlformats.org/officeDocument/2006/relationships/hyperlink" Target="https://www.datamentor.io/r-programming/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princeton.edu/stata" TargetMode="External"/><Relationship Id="rId13" Type="http://schemas.openxmlformats.org/officeDocument/2006/relationships/image" Target="../media/image1.jpeg"/><Relationship Id="rId3" Type="http://schemas.openxmlformats.org/officeDocument/2006/relationships/hyperlink" Target="https://ideas.repec.org/i/c.html" TargetMode="External"/><Relationship Id="rId7" Type="http://schemas.openxmlformats.org/officeDocument/2006/relationships/hyperlink" Target="https://www.stata.com/bookstore/stata-cheat-sheets/" TargetMode="External"/><Relationship Id="rId12" Type="http://schemas.openxmlformats.org/officeDocument/2006/relationships/hyperlink" Target="http://www.ats.ucla.edu/stat/stata/" TargetMode="External"/><Relationship Id="rId2" Type="http://schemas.openxmlformats.org/officeDocument/2006/relationships/hyperlink" Target="https://github.com/magarzonr/st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a.com/links/resources-for-learning-stata/" TargetMode="External"/><Relationship Id="rId11" Type="http://schemas.openxmlformats.org/officeDocument/2006/relationships/hyperlink" Target="https://www.stata-journal.com/" TargetMode="External"/><Relationship Id="rId5" Type="http://schemas.openxmlformats.org/officeDocument/2006/relationships/hyperlink" Target="https://www.stata.com/features/documentation/" TargetMode="External"/><Relationship Id="rId10" Type="http://schemas.openxmlformats.org/officeDocument/2006/relationships/hyperlink" Target="https://www.statalist.org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://www.stata.com/support/faq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Leyes_de_De_Morgan" TargetMode="External"/><Relationship Id="rId2" Type="http://schemas.openxmlformats.org/officeDocument/2006/relationships/hyperlink" Target="https://edube.org/learn/programming-essentials-in-python-part-1-spanish/operaciones-l-oacute-gicas-y-de-bits-en-python-and-or-not-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Clase 5:</a:t>
            </a:r>
            <a:br>
              <a:rPr lang="es-CO" dirty="0"/>
            </a:br>
            <a:r>
              <a:rPr lang="es-CO" dirty="0"/>
              <a:t>Estructuras de control: </a:t>
            </a:r>
            <a:br>
              <a:rPr lang="es-CO" dirty="0"/>
            </a:br>
            <a:r>
              <a:rPr lang="es-CO" dirty="0"/>
              <a:t>Por casos e iteradas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FC42D6-C31B-420E-8D6D-30763171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313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Operadores de comparación y lógicos -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>
                <a:solidFill>
                  <a:sysClr val="windowText" lastClr="000000"/>
                </a:solidFill>
              </a:rPr>
              <a:t>Python</a:t>
            </a:r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R</a:t>
            </a:r>
            <a:endParaRPr lang="en-CO" dirty="0"/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013716B5-627B-4858-B1F0-260D1F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491040"/>
            <a:ext cx="3841400" cy="4351338"/>
          </a:xfrm>
        </p:spPr>
        <p:txBody>
          <a:bodyPr anchor="ctr"/>
          <a:lstStyle/>
          <a:p>
            <a:r>
              <a:rPr lang="es-CO" dirty="0"/>
              <a:t>Usando la consola de </a:t>
            </a:r>
            <a:r>
              <a:rPr lang="es-CO" dirty="0" err="1"/>
              <a:t>RStudio</a:t>
            </a:r>
            <a:endParaRPr lang="en-CO" sz="1600" dirty="0"/>
          </a:p>
          <a:p>
            <a:pPr marL="0" indent="0">
              <a:buNone/>
            </a:pPr>
            <a:endParaRPr lang="en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9E2EA3E-4203-4C8B-90F8-BC778AB9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2147468"/>
            <a:ext cx="4162425" cy="3962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941684-180C-4663-A710-178EBF734141}"/>
              </a:ext>
            </a:extLst>
          </p:cNvPr>
          <p:cNvSpPr txBox="1"/>
          <p:nvPr/>
        </p:nvSpPr>
        <p:spPr>
          <a:xfrm>
            <a:off x="2696649" y="2906694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3C2A0D-2367-4B40-827E-D7F5C867F215}"/>
              </a:ext>
            </a:extLst>
          </p:cNvPr>
          <p:cNvSpPr txBox="1"/>
          <p:nvPr/>
        </p:nvSpPr>
        <p:spPr>
          <a:xfrm>
            <a:off x="2696649" y="3908594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D04E8C-A286-47CC-A95A-B6814B26A1FB}"/>
              </a:ext>
            </a:extLst>
          </p:cNvPr>
          <p:cNvSpPr txBox="1"/>
          <p:nvPr/>
        </p:nvSpPr>
        <p:spPr>
          <a:xfrm>
            <a:off x="2696648" y="3425776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FAB182-8EF3-4DE7-8435-CEE646DD0E9A}"/>
              </a:ext>
            </a:extLst>
          </p:cNvPr>
          <p:cNvSpPr txBox="1"/>
          <p:nvPr/>
        </p:nvSpPr>
        <p:spPr>
          <a:xfrm>
            <a:off x="2696649" y="4434260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B56EDCF-3CF7-4DA3-8473-87E469972B02}"/>
              </a:ext>
            </a:extLst>
          </p:cNvPr>
          <p:cNvSpPr txBox="1"/>
          <p:nvPr/>
        </p:nvSpPr>
        <p:spPr>
          <a:xfrm>
            <a:off x="2715276" y="4982090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4D2D67-3B92-4F5B-B94A-41CB5264CFA7}"/>
              </a:ext>
            </a:extLst>
          </p:cNvPr>
          <p:cNvSpPr txBox="1"/>
          <p:nvPr/>
        </p:nvSpPr>
        <p:spPr>
          <a:xfrm>
            <a:off x="2715276" y="5492434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243DF-D176-4CDA-A479-2172198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6531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Operadores de comparación y lógicos -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>
                <a:solidFill>
                  <a:sysClr val="windowText" lastClr="000000"/>
                </a:solidFill>
              </a:rPr>
              <a:t>Python</a:t>
            </a:r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R</a:t>
            </a:r>
            <a:endParaRPr lang="en-CO" dirty="0"/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013716B5-627B-4858-B1F0-260D1F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CC29CF-A875-4EBA-81E4-4A76BFBE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222800"/>
            <a:ext cx="7620000" cy="3609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975" y="1491040"/>
            <a:ext cx="3250850" cy="4351338"/>
          </a:xfrm>
        </p:spPr>
        <p:txBody>
          <a:bodyPr anchor="ctr"/>
          <a:lstStyle/>
          <a:p>
            <a:r>
              <a:rPr lang="es-CO" dirty="0"/>
              <a:t>x: círculo derecho</a:t>
            </a:r>
          </a:p>
          <a:p>
            <a:r>
              <a:rPr lang="es-CO" dirty="0"/>
              <a:t>Y: círculo izquierdo</a:t>
            </a:r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r>
              <a:rPr lang="es-CO" sz="1600" dirty="0"/>
              <a:t>Tomado de R </a:t>
            </a:r>
            <a:r>
              <a:rPr lang="es-CO" sz="1600" dirty="0" err="1"/>
              <a:t>for</a:t>
            </a:r>
            <a:r>
              <a:rPr lang="es-CO" sz="1600" dirty="0"/>
              <a:t> Data </a:t>
            </a:r>
            <a:r>
              <a:rPr lang="es-CO" sz="1600" dirty="0" err="1"/>
              <a:t>Science</a:t>
            </a:r>
            <a:r>
              <a:rPr lang="es-CO" sz="1600" dirty="0"/>
              <a:t> (</a:t>
            </a:r>
            <a:r>
              <a:rPr lang="es-CO" sz="1600" dirty="0">
                <a:hlinkClick r:id="rId4"/>
              </a:rPr>
              <a:t>https://r4ds.had.co.nz</a:t>
            </a:r>
            <a:r>
              <a:rPr lang="es-CO" sz="1600" dirty="0"/>
              <a:t>) </a:t>
            </a:r>
            <a:endParaRPr lang="en-CO" sz="1600" dirty="0"/>
          </a:p>
          <a:p>
            <a:pPr marL="0" indent="0">
              <a:buNone/>
            </a:pPr>
            <a:endParaRPr lang="en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61014-C878-4ED5-8468-DBA9DF1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2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974" y="1825625"/>
            <a:ext cx="2962275" cy="4351338"/>
          </a:xfrm>
        </p:spPr>
        <p:txBody>
          <a:bodyPr anchor="ctr"/>
          <a:lstStyle/>
          <a:p>
            <a:r>
              <a:rPr lang="es-CO" dirty="0"/>
              <a:t>Documentación de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0E0433-A695-4845-A344-C5FEB5E3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336103"/>
            <a:ext cx="7210425" cy="5086350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6332581-B836-4A83-ABE8-538219C8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6745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707" y="1769875"/>
            <a:ext cx="3963268" cy="4351338"/>
          </a:xfrm>
        </p:spPr>
        <p:txBody>
          <a:bodyPr anchor="ctr"/>
          <a:lstStyle/>
          <a:p>
            <a:r>
              <a:rPr lang="es-CO" dirty="0"/>
              <a:t>Usando la sintaxis de MATA (lenguaje interno de STATA)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157A06B-1996-458A-89BC-D358A437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MATA</a:t>
            </a:r>
            <a:endParaRPr lang="en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F06BA63-7DCA-4DA8-ABB1-45481EE4F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611243"/>
            <a:ext cx="4810125" cy="49911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FDB07-3460-4000-8237-A8C74725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8343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707" y="1769875"/>
            <a:ext cx="3963268" cy="4351338"/>
          </a:xfrm>
        </p:spPr>
        <p:txBody>
          <a:bodyPr anchor="ctr"/>
          <a:lstStyle/>
          <a:p>
            <a:r>
              <a:rPr lang="es-CO" dirty="0"/>
              <a:t>Usando escalares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F4448D5-4504-43C1-9504-F85106C2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" y="2095984"/>
            <a:ext cx="6152911" cy="417146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157A06B-1996-458A-89BC-D358A437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99D62-3726-4313-99C8-5BB6C672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8430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675" y="1769875"/>
            <a:ext cx="2962275" cy="4351338"/>
          </a:xfrm>
        </p:spPr>
        <p:txBody>
          <a:bodyPr anchor="ctr"/>
          <a:lstStyle/>
          <a:p>
            <a:r>
              <a:rPr lang="es-CO" dirty="0"/>
              <a:t>Usando macros globales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01FE9F3-3B0B-476C-8F78-94BF2DD5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988562"/>
            <a:ext cx="6270735" cy="398361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B0D0544-F546-4E85-9991-06CC8864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8CE33-BF3A-4BAE-90C9-A214B45B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402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675" y="1769875"/>
            <a:ext cx="2962275" cy="4351338"/>
          </a:xfrm>
        </p:spPr>
        <p:txBody>
          <a:bodyPr anchor="ctr"/>
          <a:lstStyle/>
          <a:p>
            <a:r>
              <a:rPr lang="es-CO" dirty="0"/>
              <a:t>Usando macros locales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181D00-8345-46D6-BFFF-BE2CB156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76" y="1935303"/>
            <a:ext cx="5767374" cy="425737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0614D4-A650-426E-A664-58A8C3D3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633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181D00-8345-46D6-BFFF-BE2CB156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23" y="1345253"/>
            <a:ext cx="3536447" cy="261054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E7E7BE3-63C3-4526-AA8F-3F5BC236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646" y="1370984"/>
            <a:ext cx="3828553" cy="24321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47F245E-48A8-4F3A-BF22-FEC871514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08" y="4152698"/>
            <a:ext cx="3587446" cy="243216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E421F77-F3AF-4871-8DCE-5D1C899A0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37" y="1968400"/>
            <a:ext cx="3536447" cy="3669501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9DDCFA-4A57-4A63-92E5-5D7B21C3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013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AA52B8A5-7401-4120-871D-7DC78663E11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</a:t>
            </a:r>
            <a:endParaRPr lang="en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4CD0DD3-5E91-4C17-BDD2-3BC50B2A9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2"/>
          <a:stretch/>
        </p:blipFill>
        <p:spPr>
          <a:xfrm>
            <a:off x="93519" y="2011417"/>
            <a:ext cx="3550800" cy="386827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DDB4E27-948D-41E6-BF05-BAEEE5323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90" y="2271587"/>
            <a:ext cx="3377696" cy="321538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4832E5B-282A-41AA-82DD-B5D6D3AAA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36" y="2225562"/>
            <a:ext cx="4617037" cy="3408213"/>
          </a:xfrm>
          <a:prstGeom prst="rect">
            <a:avLst/>
          </a:prstGeom>
        </p:spPr>
      </p:pic>
      <p:pic>
        <p:nvPicPr>
          <p:cNvPr id="20" name="Picture 2" descr="Resultado de imagen para python imagen">
            <a:extLst>
              <a:ext uri="{FF2B5EF4-FFF2-40B4-BE49-F238E27FC236}">
                <a16:creationId xmlns:a16="http://schemas.microsoft.com/office/drawing/2014/main" id="{AA855DC1-7F06-41EC-A3E3-992E34B6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73331" y="5819404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tata Logo Download Vector">
            <a:extLst>
              <a:ext uri="{FF2B5EF4-FFF2-40B4-BE49-F238E27FC236}">
                <a16:creationId xmlns:a16="http://schemas.microsoft.com/office/drawing/2014/main" id="{5AC97998-224D-44F0-AAE9-3A1DA084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261" y="5636963"/>
            <a:ext cx="2749717" cy="720000"/>
          </a:xfrm>
          <a:prstGeom prst="rect">
            <a:avLst/>
          </a:prstGeom>
          <a:noFill/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24721170-7D8C-4A8F-82B7-33381A02E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5368" y="5636963"/>
            <a:ext cx="1436855" cy="10800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9E30F6-6A08-4B0A-893B-726495C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9556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854" y="2269524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b. Estructura de control por casos 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19</a:t>
            </a:fld>
            <a:endParaRPr lang="en-CO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0F7BBD-B744-DD4C-AC97-5D7B574D0613}"/>
              </a:ext>
            </a:extLst>
          </p:cNvPr>
          <p:cNvSpPr/>
          <p:nvPr/>
        </p:nvSpPr>
        <p:spPr>
          <a:xfrm>
            <a:off x="0" y="3417051"/>
            <a:ext cx="2937164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CC7DF69-3F8F-F942-9F54-23A4D302F1FF}"/>
              </a:ext>
            </a:extLst>
          </p:cNvPr>
          <p:cNvSpPr/>
          <p:nvPr/>
        </p:nvSpPr>
        <p:spPr>
          <a:xfrm rot="18904055">
            <a:off x="3878662" y="1942073"/>
            <a:ext cx="2937164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9DF0D0A-350C-ED42-858D-B92DF70CD11D}"/>
              </a:ext>
            </a:extLst>
          </p:cNvPr>
          <p:cNvSpPr/>
          <p:nvPr/>
        </p:nvSpPr>
        <p:spPr>
          <a:xfrm rot="2752336">
            <a:off x="3864461" y="4905950"/>
            <a:ext cx="2937164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697D3-345C-5D43-85C0-05AC0302FC38}"/>
              </a:ext>
            </a:extLst>
          </p:cNvPr>
          <p:cNvSpPr/>
          <p:nvPr/>
        </p:nvSpPr>
        <p:spPr>
          <a:xfrm rot="2724282">
            <a:off x="3283527" y="3167669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A0D38-15C8-9844-A343-2117C61C61A6}"/>
              </a:ext>
            </a:extLst>
          </p:cNvPr>
          <p:cNvSpPr txBox="1"/>
          <p:nvPr/>
        </p:nvSpPr>
        <p:spPr>
          <a:xfrm>
            <a:off x="3546763" y="3257860"/>
            <a:ext cx="803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4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D85608-DAE2-4824-BFFD-01555B30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99E9E2-0180-4BEE-A081-BF32BEF1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Estructuras de control por casos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419" dirty="0"/>
              <a:t>Operadores de comparación y lógicos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419" dirty="0"/>
              <a:t>Estructura de control por casos: </a:t>
            </a:r>
            <a:r>
              <a:rPr lang="es-419" dirty="0" err="1"/>
              <a:t>if</a:t>
            </a:r>
            <a:r>
              <a:rPr lang="es-419" dirty="0"/>
              <a:t>, </a:t>
            </a:r>
            <a:r>
              <a:rPr lang="es-419" dirty="0" err="1"/>
              <a:t>else</a:t>
            </a:r>
            <a:r>
              <a:rPr lang="es-419" dirty="0"/>
              <a:t> </a:t>
            </a:r>
            <a:r>
              <a:rPr lang="es-419" dirty="0" err="1"/>
              <a:t>if</a:t>
            </a:r>
            <a:r>
              <a:rPr lang="es-419" dirty="0"/>
              <a:t>, </a:t>
            </a:r>
            <a:r>
              <a:rPr lang="es-419" dirty="0" err="1"/>
              <a:t>else</a:t>
            </a:r>
            <a:endParaRPr lang="es-419" dirty="0"/>
          </a:p>
          <a:p>
            <a:pPr marL="971550" lvl="1" indent="-514350">
              <a:buFont typeface="+mj-lt"/>
              <a:buAutoNum type="alphaLcParenR"/>
            </a:pPr>
            <a:r>
              <a:rPr lang="es-419" dirty="0"/>
              <a:t>Ejercicio con datos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Estructuras de control iteradas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419" dirty="0" err="1"/>
              <a:t>while</a:t>
            </a:r>
            <a:endParaRPr lang="es-419" dirty="0"/>
          </a:p>
          <a:p>
            <a:pPr marL="971550" lvl="1" indent="-514350">
              <a:buFont typeface="+mj-lt"/>
              <a:buAutoNum type="alphaLcParenR"/>
            </a:pPr>
            <a:r>
              <a:rPr lang="es-CO" dirty="0" err="1"/>
              <a:t>for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es-CO" dirty="0"/>
              <a:t>Anidación</a:t>
            </a:r>
          </a:p>
        </p:txBody>
      </p:sp>
      <p:pic>
        <p:nvPicPr>
          <p:cNvPr id="6" name="Picture 2" descr="FACULTAD DE ECONOMIA">
            <a:extLst>
              <a:ext uri="{FF2B5EF4-FFF2-40B4-BE49-F238E27FC236}">
                <a16:creationId xmlns:a16="http://schemas.microsoft.com/office/drawing/2014/main" id="{750ACE0D-5460-4D45-91A6-AA629E2E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223A7F9-59C3-4C39-AA51-6B36D2AB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9655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410" y="1462672"/>
            <a:ext cx="3864761" cy="4562577"/>
          </a:xfrm>
        </p:spPr>
        <p:txBody>
          <a:bodyPr anchor="ctr">
            <a:normAutofit fontScale="92500"/>
          </a:bodyPr>
          <a:lstStyle/>
          <a:p>
            <a:r>
              <a:rPr lang="es-CO" sz="2400" dirty="0"/>
              <a:t>Permiten realizar pruebas lógicas con cadenas de texto y números.</a:t>
            </a:r>
          </a:p>
          <a:p>
            <a:r>
              <a:rPr lang="es-CO" sz="2400" dirty="0"/>
              <a:t>De acuerdo con el resultado el condicional ejecuta algunas instrucciones. Un proceso de verificación caso por caso</a:t>
            </a:r>
          </a:p>
          <a:p>
            <a:r>
              <a:rPr lang="es-CO" sz="2400" dirty="0"/>
              <a:t>Cuando una de las sentencias es verdadera no se prueban las siguientes.</a:t>
            </a:r>
          </a:p>
          <a:p>
            <a:r>
              <a:rPr lang="es-CO" sz="2400" dirty="0"/>
              <a:t>Los casos deben ser excluyentes, por construcción.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b. Estructura de control por casos - Stata</a:t>
            </a:r>
            <a:endParaRPr lang="en-CO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F7E0D39-96AA-4BCE-9326-25F22CE303E6}"/>
              </a:ext>
            </a:extLst>
          </p:cNvPr>
          <p:cNvSpPr/>
          <p:nvPr/>
        </p:nvSpPr>
        <p:spPr>
          <a:xfrm>
            <a:off x="3379927" y="2175172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E75A06F-BB88-4102-9513-83FD792E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38" y="1462672"/>
            <a:ext cx="3593079" cy="46654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17795D5-ECFD-4F1F-8A25-A41424A9D3AC}"/>
              </a:ext>
            </a:extLst>
          </p:cNvPr>
          <p:cNvSpPr/>
          <p:nvPr/>
        </p:nvSpPr>
        <p:spPr>
          <a:xfrm>
            <a:off x="697276" y="5527672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Do-file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898CDC-62E1-4935-9EF9-2906309929DA}"/>
              </a:ext>
            </a:extLst>
          </p:cNvPr>
          <p:cNvSpPr/>
          <p:nvPr/>
        </p:nvSpPr>
        <p:spPr>
          <a:xfrm>
            <a:off x="4440052" y="6115568"/>
            <a:ext cx="3461249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 - resultados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1CBE39-72CB-4112-AB1A-FDAEE2A4A68E}"/>
              </a:ext>
            </a:extLst>
          </p:cNvPr>
          <p:cNvSpPr/>
          <p:nvPr/>
        </p:nvSpPr>
        <p:spPr>
          <a:xfrm>
            <a:off x="4405744" y="2578372"/>
            <a:ext cx="3461249" cy="12170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E49348E-1EAE-47AD-8E3C-9A13DF0B1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0" y="2444245"/>
            <a:ext cx="2867025" cy="31242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04426D3-AB8D-4B6F-A8FB-790DB2B47A97}"/>
              </a:ext>
            </a:extLst>
          </p:cNvPr>
          <p:cNvSpPr txBox="1"/>
          <p:nvPr/>
        </p:nvSpPr>
        <p:spPr>
          <a:xfrm>
            <a:off x="4423352" y="3186890"/>
            <a:ext cx="681415" cy="276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6411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1BEE3E5-DCC9-4BED-84D2-90C39746197A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0A5759A-FD4F-4673-8579-DD915294E22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b. Estructura de control por casos - R</a:t>
            </a:r>
            <a:endParaRPr lang="en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3A9349-9683-487B-AA3E-D4A7B271F51C}"/>
              </a:ext>
            </a:extLst>
          </p:cNvPr>
          <p:cNvSpPr/>
          <p:nvPr/>
        </p:nvSpPr>
        <p:spPr>
          <a:xfrm>
            <a:off x="1066414" y="5438909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Script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A5DBA5-B36E-48F6-B2FD-6423536D5242}"/>
              </a:ext>
            </a:extLst>
          </p:cNvPr>
          <p:cNvSpPr/>
          <p:nvPr/>
        </p:nvSpPr>
        <p:spPr>
          <a:xfrm>
            <a:off x="5008195" y="5442581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F62CB9-3D17-4681-BBFF-515C71A7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59" y="2846775"/>
            <a:ext cx="3267075" cy="2371725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A6FC259-C981-4805-AAE9-1F2525A934C8}"/>
              </a:ext>
            </a:extLst>
          </p:cNvPr>
          <p:cNvSpPr/>
          <p:nvPr/>
        </p:nvSpPr>
        <p:spPr>
          <a:xfrm>
            <a:off x="3344852" y="4667921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38F7468-6346-425B-ACD7-33086544B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95" y="2477106"/>
            <a:ext cx="3152775" cy="290512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E3F39DB-9C3F-4435-9EFD-B5E8C30246A5}"/>
              </a:ext>
            </a:extLst>
          </p:cNvPr>
          <p:cNvSpPr/>
          <p:nvPr/>
        </p:nvSpPr>
        <p:spPr>
          <a:xfrm>
            <a:off x="9242413" y="2416756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Operación lógica en paréntesis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05EE2A46-35BE-4A7B-B7E3-46466DBB530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735689" y="2681304"/>
            <a:ext cx="3506725" cy="176743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475F0D-3745-4E35-B3F9-C2594D9CEF00}"/>
              </a:ext>
            </a:extLst>
          </p:cNvPr>
          <p:cNvSpPr/>
          <p:nvPr/>
        </p:nvSpPr>
        <p:spPr>
          <a:xfrm>
            <a:off x="9024844" y="4618759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Resultado solo al final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D830A5DE-15DE-4073-8C82-9C34AC0722C0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5518120" y="4883307"/>
            <a:ext cx="35067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9A8FA4-5A36-4B83-BE8E-8AB026893937}"/>
              </a:ext>
            </a:extLst>
          </p:cNvPr>
          <p:cNvSpPr/>
          <p:nvPr/>
        </p:nvSpPr>
        <p:spPr>
          <a:xfrm>
            <a:off x="8226173" y="5304570"/>
            <a:ext cx="359442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¿En cuál parte de la estructura de control se generó este resultado?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5EFB28-FF82-4054-A884-AD51947CB2AB}"/>
              </a:ext>
            </a:extLst>
          </p:cNvPr>
          <p:cNvSpPr/>
          <p:nvPr/>
        </p:nvSpPr>
        <p:spPr>
          <a:xfrm>
            <a:off x="9242414" y="3068844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Inicio y fin con llaves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C6D5FE9-2B42-4360-BC5F-E875F74BF991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6338456" y="3122595"/>
            <a:ext cx="2903959" cy="210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99D3294-B1DB-4D88-8B9F-C327CB3482FB}"/>
              </a:ext>
            </a:extLst>
          </p:cNvPr>
          <p:cNvSpPr/>
          <p:nvPr/>
        </p:nvSpPr>
        <p:spPr>
          <a:xfrm>
            <a:off x="8593283" y="3855287"/>
            <a:ext cx="3034144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 err="1">
                <a:solidFill>
                  <a:schemeClr val="tx1"/>
                </a:solidFill>
              </a:rPr>
              <a:t>else</a:t>
            </a:r>
            <a:r>
              <a:rPr lang="es-CO" dirty="0">
                <a:solidFill>
                  <a:schemeClr val="tx1"/>
                </a:solidFill>
              </a:rPr>
              <a:t> o </a:t>
            </a:r>
            <a:r>
              <a:rPr lang="es-CO" i="1" dirty="0" err="1">
                <a:solidFill>
                  <a:schemeClr val="tx1"/>
                </a:solidFill>
              </a:rPr>
              <a:t>else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i="1" dirty="0" err="1">
                <a:solidFill>
                  <a:schemeClr val="tx1"/>
                </a:solidFill>
              </a:rPr>
              <a:t>if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en la misma línea de la llave de fin anterior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B01A86B1-ECC5-49FD-8B7C-579DFE264158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6096011" y="4119836"/>
            <a:ext cx="2497273" cy="23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5028E-3C2E-40A6-A422-EADAC654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5705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4" grpId="0" animBg="1"/>
      <p:bldP spid="25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b. Estructura de control por casos - Python</a:t>
            </a:r>
            <a:endParaRPr lang="en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3044E2-D3C5-4B45-A1C6-FB4DD49A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93" y="2792225"/>
            <a:ext cx="2895600" cy="26003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DD92960-F404-42F0-96B4-AFC01CAB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468" y="2858900"/>
            <a:ext cx="3000375" cy="2200275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0BA1437C-651C-498E-9286-8F92D9779A44}"/>
              </a:ext>
            </a:extLst>
          </p:cNvPr>
          <p:cNvSpPr/>
          <p:nvPr/>
        </p:nvSpPr>
        <p:spPr>
          <a:xfrm>
            <a:off x="4154636" y="37833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B0E4A2C-F03D-439E-9220-75A14B048B68}"/>
              </a:ext>
            </a:extLst>
          </p:cNvPr>
          <p:cNvSpPr/>
          <p:nvPr/>
        </p:nvSpPr>
        <p:spPr>
          <a:xfrm>
            <a:off x="9693396" y="3308775"/>
            <a:ext cx="2318495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 diferencia de R</a:t>
            </a:r>
            <a:r>
              <a:rPr lang="es-CO" sz="1600" dirty="0"/>
              <a:t>, en Python se debe utilizar función </a:t>
            </a:r>
            <a:r>
              <a:rPr lang="es-CO" sz="1600" i="1" dirty="0" err="1"/>
              <a:t>print</a:t>
            </a:r>
            <a:r>
              <a:rPr lang="es-CO" sz="1600" dirty="0"/>
              <a:t>() para mostrar el resultado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DF89EC96-2F22-42F8-BA09-63587A7D7A0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855540" y="3688772"/>
            <a:ext cx="1837857" cy="282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3AC19BE-61AB-4DD8-80AE-28D470719C76}"/>
              </a:ext>
            </a:extLst>
          </p:cNvPr>
          <p:cNvSpPr/>
          <p:nvPr/>
        </p:nvSpPr>
        <p:spPr>
          <a:xfrm>
            <a:off x="9393383" y="1948274"/>
            <a:ext cx="2690172" cy="5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 paréntesis y sin llaves. Solo dos puntos ( : )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05E19A1E-C997-48C0-9BB7-29636E7C8CE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7242469" y="2205460"/>
            <a:ext cx="2150915" cy="1087056"/>
          </a:xfrm>
          <a:prstGeom prst="bentConnector3">
            <a:avLst>
              <a:gd name="adj1" fmla="val 100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89BFBF7-CAF0-44F1-BD50-7E85D5524CAB}"/>
              </a:ext>
            </a:extLst>
          </p:cNvPr>
          <p:cNvSpPr/>
          <p:nvPr/>
        </p:nvSpPr>
        <p:spPr>
          <a:xfrm>
            <a:off x="2498212" y="5889538"/>
            <a:ext cx="6587836" cy="85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/>
              <a:t>-Jerarquía de línea: </a:t>
            </a:r>
          </a:p>
          <a:p>
            <a:r>
              <a:rPr lang="es-CO" sz="1600" dirty="0"/>
              <a:t>La tabulación indica pertenencia a la estructura de control</a:t>
            </a:r>
          </a:p>
          <a:p>
            <a:r>
              <a:rPr lang="es-CO" sz="1600" dirty="0"/>
              <a:t>Salto de línea sin tabulación marca el fin de la estructura de control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DF90D050-75F6-44D6-8234-45F373177ACF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068708" y="5369573"/>
            <a:ext cx="429504" cy="948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68DD08D-7805-479F-A965-75666BE520A3}"/>
              </a:ext>
            </a:extLst>
          </p:cNvPr>
          <p:cNvSpPr/>
          <p:nvPr/>
        </p:nvSpPr>
        <p:spPr>
          <a:xfrm>
            <a:off x="2577117" y="5428588"/>
            <a:ext cx="1246737" cy="32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Script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F7322EC-CA27-4A2E-90E4-56B4B3AD47CB}"/>
              </a:ext>
            </a:extLst>
          </p:cNvPr>
          <p:cNvSpPr/>
          <p:nvPr/>
        </p:nvSpPr>
        <p:spPr>
          <a:xfrm>
            <a:off x="5535345" y="5154664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962FFC-0998-41AB-8740-ABA3DD7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741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b. Estructura de control por casos - Stata</a:t>
            </a:r>
            <a:endParaRPr lang="en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A7DA966-3F4F-46F2-AB9F-CFEA525E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48" y="1347788"/>
            <a:ext cx="4143375" cy="48291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59460FE-942D-4866-9AE0-563D2E95AE7D}"/>
              </a:ext>
            </a:extLst>
          </p:cNvPr>
          <p:cNvSpPr/>
          <p:nvPr/>
        </p:nvSpPr>
        <p:spPr>
          <a:xfrm>
            <a:off x="4438003" y="3640063"/>
            <a:ext cx="4071403" cy="13255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E52964-9EB6-499A-9FE3-61F7DDD9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" y="2338314"/>
            <a:ext cx="4162425" cy="32099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32F07-C3F9-45F2-B9D8-61B714B7DB8E}"/>
              </a:ext>
            </a:extLst>
          </p:cNvPr>
          <p:cNvSpPr txBox="1">
            <a:spLocks/>
          </p:cNvSpPr>
          <p:nvPr/>
        </p:nvSpPr>
        <p:spPr>
          <a:xfrm>
            <a:off x="8550416" y="1769875"/>
            <a:ext cx="280338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Ahora con cadenas de caracteres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3A9349-9683-487B-AA3E-D4A7B271F51C}"/>
              </a:ext>
            </a:extLst>
          </p:cNvPr>
          <p:cNvSpPr/>
          <p:nvPr/>
        </p:nvSpPr>
        <p:spPr>
          <a:xfrm>
            <a:off x="697276" y="5527672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Do-file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A5DBA5-B36E-48F6-B2FD-6423536D5242}"/>
              </a:ext>
            </a:extLst>
          </p:cNvPr>
          <p:cNvSpPr/>
          <p:nvPr/>
        </p:nvSpPr>
        <p:spPr>
          <a:xfrm>
            <a:off x="4912945" y="6115568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resultados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A6FC259-C981-4805-AAE9-1F2525A934C8}"/>
              </a:ext>
            </a:extLst>
          </p:cNvPr>
          <p:cNvSpPr/>
          <p:nvPr/>
        </p:nvSpPr>
        <p:spPr>
          <a:xfrm>
            <a:off x="3514148" y="2880516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F9BF88-C37A-49ED-99D7-D6A6004DD556}"/>
              </a:ext>
            </a:extLst>
          </p:cNvPr>
          <p:cNvSpPr txBox="1"/>
          <p:nvPr/>
        </p:nvSpPr>
        <p:spPr>
          <a:xfrm>
            <a:off x="4475664" y="4243728"/>
            <a:ext cx="1509500" cy="276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20F0F2-38D1-4F8E-9B4B-077333883AC2}"/>
              </a:ext>
            </a:extLst>
          </p:cNvPr>
          <p:cNvSpPr/>
          <p:nvPr/>
        </p:nvSpPr>
        <p:spPr>
          <a:xfrm>
            <a:off x="8083904" y="1489478"/>
            <a:ext cx="3822344" cy="139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Se debe colocar entre paréntesis la macro usada como valor de entrada para la verificación en el condicional. Esto es señalar que la macro es un carácter.</a:t>
            </a:r>
          </a:p>
          <a:p>
            <a:pPr algn="ctr"/>
            <a:r>
              <a:rPr lang="es-CO" sz="1600" dirty="0"/>
              <a:t>Comparar caracteres con caracteres.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39695DE4-033A-4992-90DC-61ABB2142AD8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5330236" y="2184997"/>
            <a:ext cx="2753668" cy="298428"/>
          </a:xfrm>
          <a:prstGeom prst="bentConnector3">
            <a:avLst>
              <a:gd name="adj1" fmla="val 100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1EAD5A4A-54AB-419B-8FBB-0F67624EEB61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2006112" y="2184997"/>
            <a:ext cx="6077792" cy="1486658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D5C1C92-CBCF-4694-8B38-05B530582886}"/>
              </a:ext>
            </a:extLst>
          </p:cNvPr>
          <p:cNvSpPr/>
          <p:nvPr/>
        </p:nvSpPr>
        <p:spPr>
          <a:xfrm>
            <a:off x="8940228" y="4927099"/>
            <a:ext cx="2803384" cy="8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Inicio y fin con llaves: </a:t>
            </a:r>
          </a:p>
          <a:p>
            <a:pPr algn="ctr"/>
            <a:r>
              <a:rPr lang="es-CO" sz="1600" dirty="0"/>
              <a:t>La tabulación para guía visual del código (buena práctica)</a:t>
            </a:r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E4D3201-2CF5-4F82-8EA6-39095D6F6E2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 flipH="1">
            <a:off x="7892285" y="3300534"/>
            <a:ext cx="210006" cy="4689265"/>
          </a:xfrm>
          <a:prstGeom prst="bentConnector4">
            <a:avLst>
              <a:gd name="adj1" fmla="val -64322"/>
              <a:gd name="adj2" fmla="val 103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D2DDE91-A8A1-47D7-AFFC-F7086EAA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87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1BEE3E5-DCC9-4BED-84D2-90C39746197A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0A5759A-FD4F-4673-8579-DD915294E22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b. Estructura de control por casos - R</a:t>
            </a:r>
            <a:endParaRPr lang="en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3A9349-9683-487B-AA3E-D4A7B271F51C}"/>
              </a:ext>
            </a:extLst>
          </p:cNvPr>
          <p:cNvSpPr/>
          <p:nvPr/>
        </p:nvSpPr>
        <p:spPr>
          <a:xfrm>
            <a:off x="1066414" y="5744071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Script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A5DBA5-B36E-48F6-B2FD-6423536D5242}"/>
              </a:ext>
            </a:extLst>
          </p:cNvPr>
          <p:cNvSpPr/>
          <p:nvPr/>
        </p:nvSpPr>
        <p:spPr>
          <a:xfrm>
            <a:off x="5008195" y="5747743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08E1F1-A286-4282-A2C5-24900336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09" y="2488825"/>
            <a:ext cx="4514850" cy="2800350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A6FC259-C981-4805-AAE9-1F2525A934C8}"/>
              </a:ext>
            </a:extLst>
          </p:cNvPr>
          <p:cNvSpPr/>
          <p:nvPr/>
        </p:nvSpPr>
        <p:spPr>
          <a:xfrm>
            <a:off x="3512628" y="4734321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D6EAD3-5538-477D-964D-E1533E371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871" y="2091818"/>
            <a:ext cx="4743450" cy="3429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923A0C62-E133-42D3-AF3F-001424039E27}"/>
              </a:ext>
            </a:extLst>
          </p:cNvPr>
          <p:cNvSpPr/>
          <p:nvPr/>
        </p:nvSpPr>
        <p:spPr>
          <a:xfrm>
            <a:off x="9660160" y="1950469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Objeto definido como caracteres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5F9A1B0-5A70-4E07-8CAA-AB14700A5053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561042" y="2215018"/>
            <a:ext cx="4099119" cy="419088"/>
          </a:xfrm>
          <a:prstGeom prst="bentConnector3">
            <a:avLst>
              <a:gd name="adj1" fmla="val 99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4B3DCD-BA07-464C-908B-33B08FF4282D}"/>
              </a:ext>
            </a:extLst>
          </p:cNvPr>
          <p:cNvSpPr/>
          <p:nvPr/>
        </p:nvSpPr>
        <p:spPr>
          <a:xfrm>
            <a:off x="9871365" y="2684611"/>
            <a:ext cx="225930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Uso de la función </a:t>
            </a:r>
            <a:r>
              <a:rPr lang="es-CO" sz="1600" i="1" dirty="0">
                <a:solidFill>
                  <a:schemeClr val="tx1"/>
                </a:solidFill>
              </a:rPr>
              <a:t>paste </a:t>
            </a:r>
            <a:r>
              <a:rPr lang="es-CO" sz="1600" dirty="0">
                <a:solidFill>
                  <a:schemeClr val="tx1"/>
                </a:solidFill>
              </a:rPr>
              <a:t>para concatenar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BF73D52-C149-45C4-9952-1B5E29BD2417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9345321" y="2949160"/>
            <a:ext cx="526044" cy="13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3AB3829-90C8-4CD6-B3F3-344987A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6047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b. Estructura de control por casos - Python</a:t>
            </a:r>
            <a:endParaRPr lang="en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4DE9A4-3283-4F55-AC7F-F3A1AD9B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1" y="2706142"/>
            <a:ext cx="4181475" cy="25050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6CC860-B806-4BB5-BA5D-7B8EE797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04" y="2844254"/>
            <a:ext cx="3924300" cy="222885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17D87A3-A494-4332-86B2-F72D34BE43C4}"/>
              </a:ext>
            </a:extLst>
          </p:cNvPr>
          <p:cNvSpPr/>
          <p:nvPr/>
        </p:nvSpPr>
        <p:spPr>
          <a:xfrm>
            <a:off x="3831685" y="38301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E7248B3-46CE-4AE8-ACCA-0E801F063235}"/>
              </a:ext>
            </a:extLst>
          </p:cNvPr>
          <p:cNvSpPr/>
          <p:nvPr/>
        </p:nvSpPr>
        <p:spPr>
          <a:xfrm>
            <a:off x="9626517" y="3277615"/>
            <a:ext cx="2318495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Concatenación directa de caracteres con ( + ).</a:t>
            </a:r>
          </a:p>
          <a:p>
            <a:pPr algn="ctr"/>
            <a:r>
              <a:rPr lang="es-CO" sz="1200" dirty="0"/>
              <a:t>Similar al uso de escalares con Stata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122E8EF-5D52-4A31-A63D-13E991D37059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529669" y="3940395"/>
            <a:ext cx="2096848" cy="194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839C95-5346-4DB4-876B-F8628CFD7638}"/>
              </a:ext>
            </a:extLst>
          </p:cNvPr>
          <p:cNvSpPr/>
          <p:nvPr/>
        </p:nvSpPr>
        <p:spPr>
          <a:xfrm>
            <a:off x="1267693" y="5231422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Script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5F58D5-0B05-4358-906B-2FAAAEC12FA6}"/>
              </a:ext>
            </a:extLst>
          </p:cNvPr>
          <p:cNvSpPr/>
          <p:nvPr/>
        </p:nvSpPr>
        <p:spPr>
          <a:xfrm>
            <a:off x="5209474" y="5235094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8C3F7F-BAF5-4949-9BA9-B7E210EB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6236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¡Ejercicio!</a:t>
            </a:r>
            <a:endParaRPr lang="en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8C3F7F-BAF5-4949-9BA9-B7E210EB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O" dirty="0"/>
              <a:t>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8B00C-2E7C-404A-B796-038720CEF95E}"/>
              </a:ext>
            </a:extLst>
          </p:cNvPr>
          <p:cNvSpPr txBox="1"/>
          <p:nvPr/>
        </p:nvSpPr>
        <p:spPr>
          <a:xfrm>
            <a:off x="960120" y="2080260"/>
            <a:ext cx="9978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3600" dirty="0"/>
              <a:t>Tome las “variables” en el lenguaje que desee:</a:t>
            </a:r>
          </a:p>
          <a:p>
            <a:endParaRPr lang="en-US" sz="3600" dirty="0"/>
          </a:p>
          <a:p>
            <a:r>
              <a:rPr lang="en-US" sz="3600" dirty="0"/>
              <a:t>A</a:t>
            </a:r>
            <a:r>
              <a:rPr lang="en-CO" sz="3600" dirty="0"/>
              <a:t>ndres = “Enemigo mío”</a:t>
            </a:r>
          </a:p>
          <a:p>
            <a:r>
              <a:rPr lang="en-CO" sz="3600" dirty="0"/>
              <a:t>Julian = “Amigo mío”</a:t>
            </a:r>
          </a:p>
          <a:p>
            <a:endParaRPr lang="en-CO" sz="3600" dirty="0"/>
          </a:p>
          <a:p>
            <a:r>
              <a:rPr lang="en-CO" sz="3600" dirty="0"/>
              <a:t>Y construya una estructura if-else que muestre en pantalla si Andrés y Julián son amigos o enemigos.</a:t>
            </a:r>
          </a:p>
        </p:txBody>
      </p:sp>
    </p:spTree>
    <p:extLst>
      <p:ext uri="{BB962C8B-B14F-4D97-AF65-F5344CB8AC3E}">
        <p14:creationId xmlns:p14="http://schemas.microsoft.com/office/powerpoint/2010/main" val="39183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Note la regla:</a:t>
            </a:r>
            <a:endParaRPr lang="en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8C3F7F-BAF5-4949-9BA9-B7E210EB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O" dirty="0"/>
              <a:t>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8B00C-2E7C-404A-B796-038720CEF95E}"/>
              </a:ext>
            </a:extLst>
          </p:cNvPr>
          <p:cNvSpPr txBox="1"/>
          <p:nvPr/>
        </p:nvSpPr>
        <p:spPr>
          <a:xfrm>
            <a:off x="960120" y="2080260"/>
            <a:ext cx="9978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El amigo de mi amigo es mi amigo</a:t>
            </a:r>
          </a:p>
          <a:p>
            <a:r>
              <a:rPr lang="es-ES" sz="3600" dirty="0"/>
              <a:t>El amigo de mi enemigo es mi enemigo</a:t>
            </a:r>
          </a:p>
          <a:p>
            <a:r>
              <a:rPr lang="es-ES" sz="3600" dirty="0"/>
              <a:t>El enemigo de mi amigo es mi amigo</a:t>
            </a:r>
          </a:p>
          <a:p>
            <a:r>
              <a:rPr lang="es-ES" sz="3600" dirty="0"/>
              <a:t>El enemigo de mi enemigo es mi amigo</a:t>
            </a:r>
          </a:p>
          <a:p>
            <a:endParaRPr lang="es-ES" sz="3600" dirty="0"/>
          </a:p>
          <a:p>
            <a:r>
              <a:rPr lang="es-ES" sz="3600" dirty="0"/>
              <a:t>Pista: haga primero una pregunta y adentro la otra</a:t>
            </a:r>
          </a:p>
          <a:p>
            <a:r>
              <a:rPr lang="es-ES" sz="3600" dirty="0"/>
              <a:t>Dibuje primero el arbolito</a:t>
            </a:r>
            <a:endParaRPr lang="en-CO" sz="3600" dirty="0"/>
          </a:p>
        </p:txBody>
      </p:sp>
    </p:spTree>
    <p:extLst>
      <p:ext uri="{BB962C8B-B14F-4D97-AF65-F5344CB8AC3E}">
        <p14:creationId xmlns:p14="http://schemas.microsoft.com/office/powerpoint/2010/main" val="243511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Note la regla: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9294C-0D70-444B-98CF-EE44B7E15A14}"/>
              </a:ext>
            </a:extLst>
          </p:cNvPr>
          <p:cNvSpPr/>
          <p:nvPr/>
        </p:nvSpPr>
        <p:spPr>
          <a:xfrm>
            <a:off x="3794760" y="2103120"/>
            <a:ext cx="3840480" cy="8229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800" dirty="0"/>
              <a:t>¿?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8EA5EE-4E7E-E441-BB28-D1F10A032259}"/>
              </a:ext>
            </a:extLst>
          </p:cNvPr>
          <p:cNvCxnSpPr>
            <a:stCxn id="4" idx="2"/>
          </p:cNvCxnSpPr>
          <p:nvPr/>
        </p:nvCxnSpPr>
        <p:spPr>
          <a:xfrm flipH="1">
            <a:off x="3246120" y="2926080"/>
            <a:ext cx="24688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6E790-FDE4-D643-AF0B-98654BD621D3}"/>
              </a:ext>
            </a:extLst>
          </p:cNvPr>
          <p:cNvCxnSpPr>
            <a:stCxn id="4" idx="2"/>
          </p:cNvCxnSpPr>
          <p:nvPr/>
        </p:nvCxnSpPr>
        <p:spPr>
          <a:xfrm>
            <a:off x="5715000" y="2926080"/>
            <a:ext cx="2308860" cy="10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7D0B4-0000-A14E-BD28-E233E559E197}"/>
              </a:ext>
            </a:extLst>
          </p:cNvPr>
          <p:cNvSpPr/>
          <p:nvPr/>
        </p:nvSpPr>
        <p:spPr>
          <a:xfrm>
            <a:off x="1325880" y="4023361"/>
            <a:ext cx="3840480" cy="8229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800" dirty="0"/>
              <a:t>¿?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0F2DF-FEC9-5345-8259-E4538FFA624B}"/>
              </a:ext>
            </a:extLst>
          </p:cNvPr>
          <p:cNvSpPr/>
          <p:nvPr/>
        </p:nvSpPr>
        <p:spPr>
          <a:xfrm>
            <a:off x="6462711" y="4023361"/>
            <a:ext cx="3840480" cy="8229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800" dirty="0"/>
              <a:t>¿?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17EFCF-43B4-2E43-B717-10DC34E917F9}"/>
              </a:ext>
            </a:extLst>
          </p:cNvPr>
          <p:cNvCxnSpPr/>
          <p:nvPr/>
        </p:nvCxnSpPr>
        <p:spPr>
          <a:xfrm flipH="1">
            <a:off x="525780" y="4846321"/>
            <a:ext cx="24688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B742F2-12E3-8048-954F-7F53FBC7A4DD}"/>
              </a:ext>
            </a:extLst>
          </p:cNvPr>
          <p:cNvCxnSpPr/>
          <p:nvPr/>
        </p:nvCxnSpPr>
        <p:spPr>
          <a:xfrm>
            <a:off x="2994660" y="4846321"/>
            <a:ext cx="2308860" cy="10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12A96-1A6F-DF4B-9071-C55C92BC595D}"/>
              </a:ext>
            </a:extLst>
          </p:cNvPr>
          <p:cNvCxnSpPr/>
          <p:nvPr/>
        </p:nvCxnSpPr>
        <p:spPr>
          <a:xfrm flipH="1">
            <a:off x="6317930" y="4846321"/>
            <a:ext cx="24688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7435A6-0CC9-F44F-8148-1EB118595D82}"/>
              </a:ext>
            </a:extLst>
          </p:cNvPr>
          <p:cNvCxnSpPr/>
          <p:nvPr/>
        </p:nvCxnSpPr>
        <p:spPr>
          <a:xfrm>
            <a:off x="8786810" y="4846321"/>
            <a:ext cx="2308860" cy="10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E4698E-FA46-5E45-8154-B3B2D2C715D4}"/>
              </a:ext>
            </a:extLst>
          </p:cNvPr>
          <p:cNvSpPr txBox="1"/>
          <p:nvPr/>
        </p:nvSpPr>
        <p:spPr>
          <a:xfrm>
            <a:off x="2948940" y="32209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</a:t>
            </a:r>
            <a:r>
              <a:rPr lang="en-CO" dirty="0"/>
              <a:t> o sea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491E9-B2B7-6248-8777-BC6258C65E5E}"/>
              </a:ext>
            </a:extLst>
          </p:cNvPr>
          <p:cNvSpPr txBox="1"/>
          <p:nvPr/>
        </p:nvSpPr>
        <p:spPr>
          <a:xfrm>
            <a:off x="6938010" y="319682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</a:t>
            </a:r>
            <a:r>
              <a:rPr lang="en-CO" dirty="0"/>
              <a:t>o sea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BBB2E2-2D1C-4049-ABDC-35E5A12B7E89}"/>
              </a:ext>
            </a:extLst>
          </p:cNvPr>
          <p:cNvSpPr txBox="1"/>
          <p:nvPr/>
        </p:nvSpPr>
        <p:spPr>
          <a:xfrm>
            <a:off x="495301" y="509373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</a:t>
            </a:r>
            <a:r>
              <a:rPr lang="en-CO" dirty="0"/>
              <a:t> o sea 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E0297-7711-7E47-912E-C46C17D8500E}"/>
              </a:ext>
            </a:extLst>
          </p:cNvPr>
          <p:cNvSpPr txBox="1"/>
          <p:nvPr/>
        </p:nvSpPr>
        <p:spPr>
          <a:xfrm>
            <a:off x="6394130" y="500455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</a:t>
            </a:r>
            <a:r>
              <a:rPr lang="en-CO" dirty="0"/>
              <a:t> o sea 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EED03-63E2-F741-B90F-F11E78510B47}"/>
              </a:ext>
            </a:extLst>
          </p:cNvPr>
          <p:cNvSpPr txBox="1"/>
          <p:nvPr/>
        </p:nvSpPr>
        <p:spPr>
          <a:xfrm>
            <a:off x="3890011" y="500145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</a:t>
            </a:r>
            <a:r>
              <a:rPr lang="en-CO" dirty="0"/>
              <a:t>o sea 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FF617D-C0C0-EE4F-985D-45B8A74061A7}"/>
              </a:ext>
            </a:extLst>
          </p:cNvPr>
          <p:cNvSpPr txBox="1"/>
          <p:nvPr/>
        </p:nvSpPr>
        <p:spPr>
          <a:xfrm>
            <a:off x="9671270" y="500145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</a:t>
            </a:r>
            <a:r>
              <a:rPr lang="en-CO" dirty="0"/>
              <a:t>o sea 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04B925-F923-E545-8BE8-A40BA5842A4A}"/>
              </a:ext>
            </a:extLst>
          </p:cNvPr>
          <p:cNvSpPr txBox="1"/>
          <p:nvPr/>
        </p:nvSpPr>
        <p:spPr>
          <a:xfrm>
            <a:off x="167534" y="5884408"/>
            <a:ext cx="163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“Andrés y Julián son …”</a:t>
            </a:r>
            <a:endParaRPr lang="en-CO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6F06B-E8DC-4443-8F14-17DF7EBFDE2F}"/>
              </a:ext>
            </a:extLst>
          </p:cNvPr>
          <p:cNvSpPr txBox="1"/>
          <p:nvPr/>
        </p:nvSpPr>
        <p:spPr>
          <a:xfrm>
            <a:off x="4679524" y="5898521"/>
            <a:ext cx="163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“Andrés y Julián son …”</a:t>
            </a:r>
            <a:endParaRPr lang="en-CO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471BC6-E0B4-8E42-991E-29EE044BA00F}"/>
              </a:ext>
            </a:extLst>
          </p:cNvPr>
          <p:cNvSpPr txBox="1"/>
          <p:nvPr/>
        </p:nvSpPr>
        <p:spPr>
          <a:xfrm>
            <a:off x="6043197" y="5867229"/>
            <a:ext cx="163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“Andrés y Julián son …”</a:t>
            </a:r>
            <a:endParaRPr lang="en-CO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7EA39E-F6CE-F541-82AE-7F0A34C47524}"/>
              </a:ext>
            </a:extLst>
          </p:cNvPr>
          <p:cNvSpPr txBox="1"/>
          <p:nvPr/>
        </p:nvSpPr>
        <p:spPr>
          <a:xfrm>
            <a:off x="10757120" y="5898521"/>
            <a:ext cx="163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“Andrés y Julián son …”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1178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F487D-1B5E-42F7-8B12-39EFBDEA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649075" cy="1325563"/>
          </a:xfrm>
        </p:spPr>
        <p:txBody>
          <a:bodyPr/>
          <a:lstStyle/>
          <a:p>
            <a:r>
              <a:rPr lang="es-419" dirty="0"/>
              <a:t>c. Ejercicio con datos: Exploración</a:t>
            </a:r>
            <a:endParaRPr lang="es-CO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308C663-C001-4C1D-A6A6-36ED5E97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70165"/>
          </a:xfrm>
        </p:spPr>
        <p:txBody>
          <a:bodyPr>
            <a:normAutofit/>
          </a:bodyPr>
          <a:lstStyle/>
          <a:p>
            <a:r>
              <a:rPr lang="es-CO" dirty="0"/>
              <a:t>En la página del curso están los siguientes elementos:</a:t>
            </a:r>
          </a:p>
          <a:p>
            <a:pPr lvl="1"/>
            <a:r>
              <a:rPr lang="es-CO" dirty="0"/>
              <a:t>Archivo de datos separados por comas (.</a:t>
            </a:r>
            <a:r>
              <a:rPr lang="es-CO" dirty="0" err="1"/>
              <a:t>csv</a:t>
            </a:r>
            <a:r>
              <a:rPr lang="es-CO" dirty="0"/>
              <a:t>) de la población municipal de Colombia del censo de 2005</a:t>
            </a:r>
          </a:p>
          <a:p>
            <a:pPr lvl="1"/>
            <a:r>
              <a:rPr lang="es-CO" dirty="0"/>
              <a:t>Códigos de programación:</a:t>
            </a:r>
          </a:p>
          <a:p>
            <a:pPr lvl="2"/>
            <a:r>
              <a:rPr lang="es-CO" dirty="0"/>
              <a:t>Stata do-file</a:t>
            </a:r>
          </a:p>
          <a:p>
            <a:pPr lvl="2"/>
            <a:r>
              <a:rPr lang="es-CO" dirty="0"/>
              <a:t>R script (creado en R Studio)</a:t>
            </a:r>
          </a:p>
          <a:p>
            <a:pPr lvl="2"/>
            <a:r>
              <a:rPr lang="es-CO" dirty="0"/>
              <a:t>Python script (creado en Spyder)</a:t>
            </a:r>
          </a:p>
          <a:p>
            <a:pPr lvl="1"/>
            <a:r>
              <a:rPr lang="es-CO" dirty="0"/>
              <a:t>Todos los códigos ejecutan las mismas tareas, que en resumen son:</a:t>
            </a:r>
          </a:p>
          <a:p>
            <a:pPr lvl="2"/>
            <a:r>
              <a:rPr lang="es-CO" dirty="0"/>
              <a:t>Importar la base de datos</a:t>
            </a:r>
          </a:p>
          <a:p>
            <a:pPr lvl="2"/>
            <a:r>
              <a:rPr lang="es-CO" dirty="0"/>
              <a:t>Calcular estadísticas descriptivas básicas para todos los municipios y por grupos según un criterio de tamaño por habitantes y con un programa que utiliza una estructura de control condicional.</a:t>
            </a:r>
          </a:p>
          <a:p>
            <a:pPr lvl="2"/>
            <a:r>
              <a:rPr lang="es-CO" dirty="0"/>
              <a:t>Crear una variable de identifica a los municipios grandes.</a:t>
            </a:r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216DD301-2DC5-49B3-B7E3-88DDB592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956F32-B37E-435C-B5C3-8C0F715F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321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1122363"/>
            <a:ext cx="9833109" cy="309182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 Condicionales</a:t>
            </a:r>
            <a:br>
              <a:rPr lang="es-419" dirty="0"/>
            </a:br>
            <a:endParaRPr lang="es-419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73467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8090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600904"/>
            <a:ext cx="1436855" cy="108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BFCC63-91CF-40C8-933C-E7FFEB6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405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F487D-1B5E-42F7-8B12-39EFBDEA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649075" cy="1325563"/>
          </a:xfrm>
        </p:spPr>
        <p:txBody>
          <a:bodyPr/>
          <a:lstStyle/>
          <a:p>
            <a:r>
              <a:rPr lang="es-419" dirty="0"/>
              <a:t>c. Ejercicio con datos: Comentar un script o do-file</a:t>
            </a:r>
            <a:endParaRPr lang="es-CO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308C663-C001-4C1D-A6A6-36ED5E97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10"/>
            <a:ext cx="10515600" cy="5130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/>
              <a:t>Usted debe comentar el código analizando la escritura y ejecución de cada línea, teniendo en cuenta todos los elementos que se especifican en ella. Idealmente apóyese en la documentación del Software y en foros de ayuda (</a:t>
            </a:r>
            <a:r>
              <a:rPr lang="es-CO" dirty="0" err="1"/>
              <a:t>StackOverflow</a:t>
            </a:r>
            <a:r>
              <a:rPr lang="es-CO" dirty="0"/>
              <a:t> y </a:t>
            </a:r>
            <a:r>
              <a:rPr lang="es-CO" dirty="0" err="1"/>
              <a:t>Statalist</a:t>
            </a:r>
            <a:r>
              <a:rPr lang="es-CO" dirty="0"/>
              <a:t>). Google es su mejor amigo.</a:t>
            </a:r>
          </a:p>
          <a:p>
            <a:pPr marL="0" indent="0">
              <a:buNone/>
            </a:pPr>
            <a:r>
              <a:rPr lang="es-CO" dirty="0"/>
              <a:t>Puede orientarse con las siguientes preguntas:</a:t>
            </a:r>
          </a:p>
          <a:p>
            <a:r>
              <a:rPr lang="es-CO" dirty="0"/>
              <a:t>¿Qué le dice cada elemento del comando al software para ejecutar adecuadamente la operación? (la </a:t>
            </a:r>
            <a:r>
              <a:rPr lang="es-CO" u="sng" dirty="0"/>
              <a:t>semántica</a:t>
            </a:r>
            <a:r>
              <a:rPr lang="es-CO" dirty="0"/>
              <a:t> del código)</a:t>
            </a:r>
          </a:p>
          <a:p>
            <a:r>
              <a:rPr lang="es-CO" dirty="0"/>
              <a:t>¿Cuáles son las diferencias de escritura entre los lenguajes para ejecutar esta misma operación? En otras palabras, ¿cuáles son las diferencias de </a:t>
            </a:r>
            <a:r>
              <a:rPr lang="es-CO" u="sng" dirty="0"/>
              <a:t>sintaxis</a:t>
            </a:r>
            <a:r>
              <a:rPr lang="es-CO" dirty="0"/>
              <a:t>? Puede tener en cuenta:</a:t>
            </a:r>
          </a:p>
          <a:p>
            <a:pPr lvl="1"/>
            <a:r>
              <a:rPr lang="es-CO" dirty="0"/>
              <a:t>Paréntesis de diferentes tipos o su ausencia. ¿Cómo se marca el inicio y el fin de una estructura de control?</a:t>
            </a:r>
          </a:p>
          <a:p>
            <a:pPr lvl="1"/>
            <a:r>
              <a:rPr lang="es-CO" dirty="0"/>
              <a:t>Espacios o saltos de línea. El orden de los elementos del comando. </a:t>
            </a:r>
            <a:r>
              <a:rPr lang="es-CO" dirty="0" err="1"/>
              <a:t>e.g</a:t>
            </a:r>
            <a:r>
              <a:rPr lang="es-CO" dirty="0"/>
              <a:t>. En Stata siempre se empieza con el nombre de un comando.</a:t>
            </a:r>
          </a:p>
          <a:p>
            <a:pPr lvl="1"/>
            <a:r>
              <a:rPr lang="es-CO" dirty="0"/>
              <a:t>En R y Python se usan librerías. ¿Cuál es su papel en este algoritmo?</a:t>
            </a:r>
          </a:p>
          <a:p>
            <a:pPr lvl="1"/>
            <a:r>
              <a:rPr lang="es-CO" dirty="0"/>
              <a:t>¿Cómo se llama en cada lenguaje a una variable de una base de datos (data </a:t>
            </a:r>
            <a:r>
              <a:rPr lang="es-CO" dirty="0" err="1"/>
              <a:t>frame</a:t>
            </a:r>
            <a:r>
              <a:rPr lang="es-CO" dirty="0"/>
              <a:t>)?</a:t>
            </a:r>
          </a:p>
          <a:p>
            <a:r>
              <a:rPr lang="es-CO" dirty="0"/>
              <a:t>¿Qué hace cada software sin necesidad de ser especificado directamente a través del código? En otras palabras (¿Qué es lo que se hace </a:t>
            </a:r>
            <a:r>
              <a:rPr lang="es-CO" u="sng" dirty="0"/>
              <a:t>por defecto</a:t>
            </a:r>
            <a:r>
              <a:rPr lang="es-CO" dirty="0"/>
              <a:t>? Para esto es útil:</a:t>
            </a:r>
          </a:p>
          <a:p>
            <a:pPr lvl="1"/>
            <a:r>
              <a:rPr lang="es-CO" dirty="0"/>
              <a:t>El comando de importación de datos en cada lenguaje es especialmente interesante para notar estas diferencias. ¿Por qué es necesario especificar más ese comando en un lenguaje y en otro no?</a:t>
            </a:r>
          </a:p>
          <a:p>
            <a:pPr lvl="1"/>
            <a:r>
              <a:rPr lang="es-CO" dirty="0"/>
              <a:t>Preguntarse cuándo es necesario usar una función o no.</a:t>
            </a:r>
          </a:p>
          <a:p>
            <a:pPr lvl="1"/>
            <a:r>
              <a:rPr lang="es-CO" dirty="0"/>
              <a:t>Probar cambios en la especificación de los comandos, ejecutarlos y buscar alguna explicación si hubo un resultado distinto o hay un mensaje de error.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216DD301-2DC5-49B3-B7E3-88DDB592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87A98-F35A-423F-9E9A-DD180DB9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495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r>
              <a:rPr lang="es-CO" dirty="0"/>
              <a:t>Do-file sin comentar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937558" y="1507561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41B0B05-E7D4-424F-AEC2-07BE49BD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388896"/>
            <a:ext cx="5499553" cy="531670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3C3B26-272E-4B7C-8780-3D5C3F8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2735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Stata - Comentarios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937558" y="1507561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C431327-D6D9-4DE2-B78F-5F768B11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825625"/>
            <a:ext cx="11696700" cy="448627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0245E67-F28B-47A6-AD41-C9B67B79FAC3}"/>
              </a:ext>
            </a:extLst>
          </p:cNvPr>
          <p:cNvSpPr/>
          <p:nvPr/>
        </p:nvSpPr>
        <p:spPr>
          <a:xfrm>
            <a:off x="8672722" y="1499912"/>
            <a:ext cx="3176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Comentarios sobre la semántica o la sintaxis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43F601F-42FD-476D-A92D-07A78E4F678B}"/>
              </a:ext>
            </a:extLst>
          </p:cNvPr>
          <p:cNvCxnSpPr>
            <a:cxnSpLocks/>
          </p:cNvCxnSpPr>
          <p:nvPr/>
        </p:nvCxnSpPr>
        <p:spPr>
          <a:xfrm rot="5400000">
            <a:off x="9932057" y="2588281"/>
            <a:ext cx="509863" cy="16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368BF52-11DA-4364-A72F-C3968DAC6F96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5322441" y="-831676"/>
            <a:ext cx="1692483" cy="8184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43D991C-C912-479E-B5FD-28C61FC85D47}"/>
              </a:ext>
            </a:extLst>
          </p:cNvPr>
          <p:cNvSpPr/>
          <p:nvPr/>
        </p:nvSpPr>
        <p:spPr>
          <a:xfrm>
            <a:off x="4676775" y="6324600"/>
            <a:ext cx="5748993" cy="45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Comentarios sobre los datos o los resultados de los análisis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84DEA97-D014-4C99-9EFA-AABDDE6A78FD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7605185" y="2194522"/>
            <a:ext cx="2435936" cy="2875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D2CE2E6-05EC-47FD-9E96-B0D090AACED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1276351" y="5241488"/>
            <a:ext cx="3400425" cy="1311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AB356F74-4C80-4C75-889C-053B5A485174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1514475" y="4467226"/>
            <a:ext cx="3162300" cy="2085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A6C0E8-7789-4961-9073-22DF1F4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185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Stata - Comentarios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937558" y="1507561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17CB3D-02D6-4C61-9FF3-DB03BB6E1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0" y="13252"/>
            <a:ext cx="11601450" cy="61722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1D362954-7CDD-4436-9540-BED203A7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37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Stata - Comentarios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937558" y="1507561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2064D1-0F4B-46FC-BED7-2AD14099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515891"/>
            <a:ext cx="11353800" cy="3705225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847F52C-C961-423A-907A-CC7E3EA5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6114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R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7BFF4D3-8C68-4A0A-AFBE-061C55E8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86" y="1248792"/>
            <a:ext cx="9102692" cy="5361755"/>
          </a:xfrm>
          <a:prstGeom prst="rect">
            <a:avLst/>
          </a:prstGeom>
        </p:spPr>
      </p:pic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6794B20F-62C2-4C86-B390-7A99C2BB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2C8CB18-CB0C-471F-BE7F-F3FF6D30159F}"/>
              </a:ext>
            </a:extLst>
          </p:cNvPr>
          <p:cNvSpPr/>
          <p:nvPr/>
        </p:nvSpPr>
        <p:spPr>
          <a:xfrm>
            <a:off x="4965988" y="1478258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Instalación de librerías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C762C8-55F6-4688-8AFD-E947C8D028BA}"/>
              </a:ext>
            </a:extLst>
          </p:cNvPr>
          <p:cNvSpPr/>
          <p:nvPr/>
        </p:nvSpPr>
        <p:spPr>
          <a:xfrm>
            <a:off x="4965987" y="2477019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Habilitación de librerías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DA1638-96DC-40F5-8F9E-33B84C91943D}"/>
              </a:ext>
            </a:extLst>
          </p:cNvPr>
          <p:cNvSpPr/>
          <p:nvPr/>
        </p:nvSpPr>
        <p:spPr>
          <a:xfrm>
            <a:off x="4965988" y="3375417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Cargar datos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A1087FD-D0AD-45BC-897C-1AEF7478A037}"/>
              </a:ext>
            </a:extLst>
          </p:cNvPr>
          <p:cNvSpPr/>
          <p:nvPr/>
        </p:nvSpPr>
        <p:spPr>
          <a:xfrm>
            <a:off x="6907537" y="3949928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Programa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7BAD70-2EE7-4991-B6E3-977776FD3FD1}"/>
              </a:ext>
            </a:extLst>
          </p:cNvPr>
          <p:cNvSpPr/>
          <p:nvPr/>
        </p:nvSpPr>
        <p:spPr>
          <a:xfrm>
            <a:off x="6924229" y="6009955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variable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DFE6A-CD6D-43CE-8CEB-BBE5845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618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650" y="1731775"/>
            <a:ext cx="2684098" cy="4351338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Otros métodos de creación de variables con condicionales en el siguiente </a:t>
            </a:r>
            <a:r>
              <a:rPr lang="es-CO" dirty="0">
                <a:hlinkClick r:id="rId2"/>
              </a:rPr>
              <a:t>enlace</a:t>
            </a:r>
            <a:r>
              <a:rPr lang="es-CO" dirty="0"/>
              <a:t>.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48431" y="3253659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12C4E8-7AF6-4DAA-8C4F-4794AE3F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6" y="1587816"/>
            <a:ext cx="9081217" cy="4826953"/>
          </a:xfrm>
          <a:prstGeom prst="rect">
            <a:avLst/>
          </a:prstGeom>
        </p:spPr>
      </p:pic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5C884A92-035E-4008-B0A0-B2E493BE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D42E0B3-0D76-48F1-87CC-2B6BDC683B3C}"/>
              </a:ext>
            </a:extLst>
          </p:cNvPr>
          <p:cNvSpPr/>
          <p:nvPr/>
        </p:nvSpPr>
        <p:spPr>
          <a:xfrm>
            <a:off x="2848340" y="1648303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Instalación de librerías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14635D1-9E01-4C03-B961-5AA7DAC5ADA8}"/>
              </a:ext>
            </a:extLst>
          </p:cNvPr>
          <p:cNvSpPr/>
          <p:nvPr/>
        </p:nvSpPr>
        <p:spPr>
          <a:xfrm>
            <a:off x="2848339" y="2167966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Habilitación de librerías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79B7B06-E5E1-4085-B049-CA1F3FCCF287}"/>
              </a:ext>
            </a:extLst>
          </p:cNvPr>
          <p:cNvSpPr/>
          <p:nvPr/>
        </p:nvSpPr>
        <p:spPr>
          <a:xfrm>
            <a:off x="7426036" y="2910195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Cargar datos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34E56F-396C-4631-9D54-F67CCC696442}"/>
              </a:ext>
            </a:extLst>
          </p:cNvPr>
          <p:cNvSpPr/>
          <p:nvPr/>
        </p:nvSpPr>
        <p:spPr>
          <a:xfrm>
            <a:off x="5262601" y="4106793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Programa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F3C1E1E-B71A-40FA-A047-3BF36C4DC6CC}"/>
              </a:ext>
            </a:extLst>
          </p:cNvPr>
          <p:cNvSpPr/>
          <p:nvPr/>
        </p:nvSpPr>
        <p:spPr>
          <a:xfrm>
            <a:off x="6096000" y="6142398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variable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CFA2193-9893-4594-BD1F-C42D8E82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959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650" y="1731775"/>
            <a:ext cx="2684098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48431" y="3253659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5C884A92-035E-4008-B0A0-B2E493BE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A34E56F-396C-4631-9D54-F67CCC696442}"/>
              </a:ext>
            </a:extLst>
          </p:cNvPr>
          <p:cNvSpPr/>
          <p:nvPr/>
        </p:nvSpPr>
        <p:spPr>
          <a:xfrm>
            <a:off x="2578716" y="4073522"/>
            <a:ext cx="3106804" cy="70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Para tener menos líneas de código se puede escribir así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7ABED94-924A-4C93-8359-AB8995308CFF}"/>
              </a:ext>
            </a:extLst>
          </p:cNvPr>
          <p:cNvSpPr/>
          <p:nvPr/>
        </p:nvSpPr>
        <p:spPr>
          <a:xfrm>
            <a:off x="4132118" y="4957765"/>
            <a:ext cx="3106804" cy="121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¿Cuál es la diferencia de sintaxis con la diapositiva anterior? La semántica es equivalente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BDB1792-C613-40BA-966D-6ABCBC93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2" y="2054501"/>
            <a:ext cx="11959496" cy="1759518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EADBE8-D414-41F4-B6FC-8025AA95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594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1122363"/>
            <a:ext cx="9833109" cy="3091828"/>
          </a:xfrm>
        </p:spPr>
        <p:txBody>
          <a:bodyPr anchor="ctr">
            <a:normAutofit/>
          </a:bodyPr>
          <a:lstStyle/>
          <a:p>
            <a:r>
              <a:rPr lang="es-419" dirty="0"/>
              <a:t>2. Estructuras de control iteradas</a:t>
            </a:r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73467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8090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600904"/>
            <a:ext cx="1436855" cy="108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70BEF5-6466-4EF7-9CCD-797A6E30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38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227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F64CF-12A0-4F90-BCCD-CEF32A65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Principales estructuras de control iteradas</a:t>
            </a:r>
            <a:br>
              <a:rPr lang="es-419" dirty="0"/>
            </a:br>
            <a:r>
              <a:rPr lang="es-419" dirty="0"/>
              <a:t>						   (ciclos iterados)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7375D71-6B5C-4CB5-AFC8-0654A1DE8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290778"/>
              </p:ext>
            </p:extLst>
          </p:nvPr>
        </p:nvGraphicFramePr>
        <p:xfrm>
          <a:off x="838200" y="1666601"/>
          <a:ext cx="10515600" cy="464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FACULTAD DE ECONOMIA">
            <a:extLst>
              <a:ext uri="{FF2B5EF4-FFF2-40B4-BE49-F238E27FC236}">
                <a16:creationId xmlns:a16="http://schemas.microsoft.com/office/drawing/2014/main" id="{E8813AF0-B1FA-4A3B-A477-C46912AC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75B99-B5E8-44E0-BA0A-85B8CE5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938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854" y="2269524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a. Operadores de comparación y lógicos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</a:t>
            </a:fld>
            <a:endParaRPr lang="en-CO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697D3-345C-5D43-85C0-05AC0302FC38}"/>
              </a:ext>
            </a:extLst>
          </p:cNvPr>
          <p:cNvSpPr/>
          <p:nvPr/>
        </p:nvSpPr>
        <p:spPr>
          <a:xfrm rot="2724282">
            <a:off x="3283527" y="3167669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A0D38-15C8-9844-A343-2117C61C61A6}"/>
              </a:ext>
            </a:extLst>
          </p:cNvPr>
          <p:cNvSpPr txBox="1"/>
          <p:nvPr/>
        </p:nvSpPr>
        <p:spPr>
          <a:xfrm>
            <a:off x="3546763" y="3257860"/>
            <a:ext cx="803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91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854" y="2269524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a. while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40</a:t>
            </a:fld>
            <a:endParaRPr lang="en-CO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0F7BBD-B744-DD4C-AC97-5D7B574D0613}"/>
              </a:ext>
            </a:extLst>
          </p:cNvPr>
          <p:cNvSpPr/>
          <p:nvPr/>
        </p:nvSpPr>
        <p:spPr>
          <a:xfrm>
            <a:off x="0" y="2129014"/>
            <a:ext cx="2937164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697D3-345C-5D43-85C0-05AC0302FC38}"/>
              </a:ext>
            </a:extLst>
          </p:cNvPr>
          <p:cNvSpPr/>
          <p:nvPr/>
        </p:nvSpPr>
        <p:spPr>
          <a:xfrm rot="2724282">
            <a:off x="3283527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A0D38-15C8-9844-A343-2117C61C61A6}"/>
              </a:ext>
            </a:extLst>
          </p:cNvPr>
          <p:cNvSpPr txBox="1"/>
          <p:nvPr/>
        </p:nvSpPr>
        <p:spPr>
          <a:xfrm>
            <a:off x="3546763" y="1969823"/>
            <a:ext cx="803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8CD3768-FDD9-2B43-8628-E2CD3DBE921C}"/>
              </a:ext>
            </a:extLst>
          </p:cNvPr>
          <p:cNvSpPr/>
          <p:nvPr/>
        </p:nvSpPr>
        <p:spPr>
          <a:xfrm rot="18800229">
            <a:off x="2335527" y="2990699"/>
            <a:ext cx="1245731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0E768-88AD-0844-BBCC-D0DDAD41387F}"/>
              </a:ext>
            </a:extLst>
          </p:cNvPr>
          <p:cNvSpPr/>
          <p:nvPr/>
        </p:nvSpPr>
        <p:spPr>
          <a:xfrm rot="2648832">
            <a:off x="4042752" y="3188330"/>
            <a:ext cx="1430988" cy="2632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90D1A-4971-084C-A494-75848E856D35}"/>
              </a:ext>
            </a:extLst>
          </p:cNvPr>
          <p:cNvSpPr/>
          <p:nvPr/>
        </p:nvSpPr>
        <p:spPr>
          <a:xfrm rot="8056660">
            <a:off x="3474015" y="4270382"/>
            <a:ext cx="2114172" cy="2632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1CE40-8753-E545-86BE-60AF3F3917B3}"/>
              </a:ext>
            </a:extLst>
          </p:cNvPr>
          <p:cNvSpPr/>
          <p:nvPr/>
        </p:nvSpPr>
        <p:spPr>
          <a:xfrm rot="2648832">
            <a:off x="2103279" y="4260751"/>
            <a:ext cx="2193559" cy="2632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4252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</a:t>
            </a:r>
            <a:r>
              <a:rPr lang="es-419" dirty="0" err="1"/>
              <a:t>While</a:t>
            </a:r>
            <a:r>
              <a:rPr lang="es-419" dirty="0"/>
              <a:t>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/>
          <a:lstStyle/>
          <a:p>
            <a:r>
              <a:rPr lang="es-CO" dirty="0"/>
              <a:t>Hasta que no se cumpla determinada condición el </a:t>
            </a:r>
            <a:r>
              <a:rPr lang="es-CO" dirty="0">
                <a:solidFill>
                  <a:srgbClr val="FF0000"/>
                </a:solidFill>
              </a:rPr>
              <a:t>ciclo</a:t>
            </a:r>
            <a:r>
              <a:rPr lang="es-CO" dirty="0"/>
              <a:t> no se detendrá</a:t>
            </a:r>
          </a:p>
          <a:p>
            <a:r>
              <a:rPr lang="es-CO" dirty="0"/>
              <a:t>El iterador debe cambiar y se debe especificar la razón de ese cambio</a:t>
            </a:r>
          </a:p>
          <a:p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90B474-FE8A-4E91-A4F7-E9671D77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4" y="1934763"/>
            <a:ext cx="2238375" cy="44767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602BF4-EAA3-4212-8665-49734A1F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91" y="2877164"/>
            <a:ext cx="2533650" cy="11906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260E73C-1052-462B-B62F-F06B941A1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391" y="4067789"/>
            <a:ext cx="1409700" cy="231457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6ED823-2653-41ED-8E28-877E8E062757}"/>
              </a:ext>
            </a:extLst>
          </p:cNvPr>
          <p:cNvSpPr/>
          <p:nvPr/>
        </p:nvSpPr>
        <p:spPr>
          <a:xfrm>
            <a:off x="6844553" y="1311076"/>
            <a:ext cx="180022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1B26421-26E1-4954-95B6-44D8D0D3235B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232437" y="1561901"/>
            <a:ext cx="1612116" cy="1438472"/>
          </a:xfrm>
          <a:prstGeom prst="bentConnector3">
            <a:avLst>
              <a:gd name="adj1" fmla="val 100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B683172-41C3-448B-BBF5-7DE0385470C6}"/>
              </a:ext>
            </a:extLst>
          </p:cNvPr>
          <p:cNvSpPr/>
          <p:nvPr/>
        </p:nvSpPr>
        <p:spPr>
          <a:xfrm>
            <a:off x="6233910" y="4854811"/>
            <a:ext cx="180022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Variación del iterador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DE95FEC5-E918-4D4A-B5A7-97B1A88F57A0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5850680" y="3571468"/>
            <a:ext cx="1255217" cy="1311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D6BC7EE-0B82-4603-B97D-8CF6E7DB7906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2B958DC-3841-4007-9450-FC9E75AF9CD5}"/>
              </a:ext>
            </a:extLst>
          </p:cNvPr>
          <p:cNvSpPr/>
          <p:nvPr/>
        </p:nvSpPr>
        <p:spPr>
          <a:xfrm>
            <a:off x="8944204" y="1311075"/>
            <a:ext cx="180022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Se debe crear previamente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F4D5893-C35B-4281-801A-20C4149CA7F3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8644778" y="1561900"/>
            <a:ext cx="2994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67DE70-F8BA-4524-9FA9-EFD35091BC32}"/>
              </a:ext>
            </a:extLst>
          </p:cNvPr>
          <p:cNvSpPr/>
          <p:nvPr/>
        </p:nvSpPr>
        <p:spPr>
          <a:xfrm>
            <a:off x="2599557" y="2259470"/>
            <a:ext cx="2513469" cy="46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Automatización con control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D68577-4E84-4B27-8BC3-31ED70F38D12}"/>
              </a:ext>
            </a:extLst>
          </p:cNvPr>
          <p:cNvSpPr txBox="1"/>
          <p:nvPr/>
        </p:nvSpPr>
        <p:spPr>
          <a:xfrm>
            <a:off x="4279389" y="4067057"/>
            <a:ext cx="1427704" cy="2367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EAA9C2F-D41B-4A66-9386-A05020C5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973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</a:t>
            </a:r>
            <a:r>
              <a:rPr lang="es-419" dirty="0" err="1"/>
              <a:t>While</a:t>
            </a:r>
            <a:r>
              <a:rPr lang="es-419" dirty="0"/>
              <a:t> 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90B474-FE8A-4E91-A4F7-E9671D77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4" y="1934763"/>
            <a:ext cx="2238375" cy="447675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3DD8197-BDC4-4556-A272-954224AF0333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3602BF4-EAA3-4212-8665-49734A1F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91" y="2877164"/>
            <a:ext cx="2533650" cy="11906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6ED823-2653-41ED-8E28-877E8E062757}"/>
              </a:ext>
            </a:extLst>
          </p:cNvPr>
          <p:cNvSpPr/>
          <p:nvPr/>
        </p:nvSpPr>
        <p:spPr>
          <a:xfrm>
            <a:off x="6844553" y="1311076"/>
            <a:ext cx="2933292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 paréntesis y sin llaves. Solo dos puntos ( : )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1B26421-26E1-4954-95B6-44D8D0D3235B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895975" y="1561901"/>
            <a:ext cx="948578" cy="1514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B683172-41C3-448B-BBF5-7DE0385470C6}"/>
              </a:ext>
            </a:extLst>
          </p:cNvPr>
          <p:cNvSpPr/>
          <p:nvPr/>
        </p:nvSpPr>
        <p:spPr>
          <a:xfrm>
            <a:off x="2670761" y="4839553"/>
            <a:ext cx="5932911" cy="77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/>
              <a:t>-Jerarquía de línea: </a:t>
            </a:r>
          </a:p>
          <a:p>
            <a:r>
              <a:rPr lang="es-CO" sz="1600" dirty="0"/>
              <a:t>La tabulación indica pertenencia al ciclo iterado.</a:t>
            </a:r>
          </a:p>
          <a:p>
            <a:r>
              <a:rPr lang="es-CO" sz="1600" dirty="0"/>
              <a:t>Salto de línea sin tabulación marca el fin de la estructura de control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DE95FEC5-E918-4D4A-B5A7-97B1A88F57A0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4466374" y="3668709"/>
            <a:ext cx="1362202" cy="979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2C825CC-208F-4450-983A-AC020F6ABC6F}"/>
              </a:ext>
            </a:extLst>
          </p:cNvPr>
          <p:cNvSpPr/>
          <p:nvPr/>
        </p:nvSpPr>
        <p:spPr>
          <a:xfrm>
            <a:off x="7950519" y="3358455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Escritura sintética con operador aritmético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20336BE-62E5-4986-B5B2-B23B2B568385}"/>
              </a:ext>
            </a:extLst>
          </p:cNvPr>
          <p:cNvCxnSpPr>
            <a:cxnSpLocks/>
          </p:cNvCxnSpPr>
          <p:nvPr/>
        </p:nvCxnSpPr>
        <p:spPr>
          <a:xfrm flipH="1">
            <a:off x="5895975" y="3630965"/>
            <a:ext cx="205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6E5A59-1FF5-4DDD-A3D5-BD85B2C77094}"/>
              </a:ext>
            </a:extLst>
          </p:cNvPr>
          <p:cNvSpPr/>
          <p:nvPr/>
        </p:nvSpPr>
        <p:spPr>
          <a:xfrm>
            <a:off x="7950519" y="3994708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Para sumar 1 utilizar el operador += 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8D20F7F-C46F-4F80-A87D-A6F271E9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60017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</a:t>
            </a:r>
            <a:r>
              <a:rPr lang="es-419" dirty="0" err="1"/>
              <a:t>While</a:t>
            </a:r>
            <a:r>
              <a:rPr lang="es-419" dirty="0"/>
              <a:t>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5A0DC2-00DA-4EE1-8A3B-2FFACCE8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13" y="3105106"/>
            <a:ext cx="3457575" cy="15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0E6611-DB7D-4E05-AF28-F4976C88A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110" y="1700213"/>
            <a:ext cx="3867150" cy="447675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4A5C1B4-9E19-42E4-A0F8-7CAD00BD221B}"/>
              </a:ext>
            </a:extLst>
          </p:cNvPr>
          <p:cNvSpPr/>
          <p:nvPr/>
        </p:nvSpPr>
        <p:spPr>
          <a:xfrm>
            <a:off x="242006" y="5309650"/>
            <a:ext cx="2513469" cy="1313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Inicio y fin con llaves: 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La tabulación para guía visual del código (buena práctica)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806BFF3-E525-4C0E-A86B-442253A392A7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159864" y="4768003"/>
            <a:ext cx="880525" cy="202771"/>
          </a:xfrm>
          <a:prstGeom prst="bentConnector3">
            <a:avLst>
              <a:gd name="adj1" fmla="val 997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F31EBB-D52E-408B-9413-67AE7A520AC1}"/>
              </a:ext>
            </a:extLst>
          </p:cNvPr>
          <p:cNvSpPr/>
          <p:nvPr/>
        </p:nvSpPr>
        <p:spPr>
          <a:xfrm>
            <a:off x="4442377" y="2362953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Operación lógica en paréntesis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2E688FC-E82C-415F-B558-9E71F22A6A54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3124201" y="2627501"/>
            <a:ext cx="1318177" cy="626157"/>
          </a:xfrm>
          <a:prstGeom prst="bentConnector3">
            <a:avLst>
              <a:gd name="adj1" fmla="val 998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380D311-9F57-4A91-85C2-77883304C745}"/>
              </a:ext>
            </a:extLst>
          </p:cNvPr>
          <p:cNvSpPr/>
          <p:nvPr/>
        </p:nvSpPr>
        <p:spPr>
          <a:xfrm>
            <a:off x="5747573" y="3644036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3CED39B-E506-4E42-AE6B-87CE2FB04959}"/>
              </a:ext>
            </a:extLst>
          </p:cNvPr>
          <p:cNvSpPr/>
          <p:nvPr/>
        </p:nvSpPr>
        <p:spPr>
          <a:xfrm>
            <a:off x="4298299" y="5195816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Sintaxis recursiva estándar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53CB5901-6BDC-476F-96CC-2D361E9C38C0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4005716" y="3904689"/>
            <a:ext cx="1217808" cy="1364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610DD1-587E-44B7-9400-EF40D5F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1592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</a:t>
            </a:r>
            <a:r>
              <a:rPr lang="es-419" dirty="0" err="1"/>
              <a:t>While</a:t>
            </a:r>
            <a:r>
              <a:rPr lang="es-419" dirty="0"/>
              <a:t> –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5" y="1825625"/>
            <a:ext cx="340042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s-CO" dirty="0"/>
              <a:t>Se necesita una macro para controlar la ejecución del ciclo iterado.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F37BA35A-9572-414A-B475-94AE1043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7" y="2596793"/>
            <a:ext cx="4448175" cy="2190750"/>
          </a:xfrm>
          <a:prstGeom prst="rect">
            <a:avLst/>
          </a:prstGeom>
        </p:spPr>
      </p:pic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D52ED9-B8A3-4B06-933C-ABEEA4B8E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13" y="2453294"/>
            <a:ext cx="1657350" cy="29527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B4DAA2E-4667-4272-AEC6-4094DFF787F1}"/>
              </a:ext>
            </a:extLst>
          </p:cNvPr>
          <p:cNvSpPr/>
          <p:nvPr/>
        </p:nvSpPr>
        <p:spPr>
          <a:xfrm>
            <a:off x="5556802" y="1508695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Operación lógica sin paréntesis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A81753C-238A-48C1-AC34-E8CE48A4C09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060820" y="1773243"/>
            <a:ext cx="1495983" cy="132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7438E1-BB07-4C59-B159-9D179264F387}"/>
              </a:ext>
            </a:extLst>
          </p:cNvPr>
          <p:cNvSpPr/>
          <p:nvPr/>
        </p:nvSpPr>
        <p:spPr>
          <a:xfrm>
            <a:off x="539081" y="1598207"/>
            <a:ext cx="3347119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Con </a:t>
            </a:r>
            <a:r>
              <a:rPr lang="es-CO" sz="1600" dirty="0" err="1">
                <a:solidFill>
                  <a:schemeClr val="tx1"/>
                </a:solidFill>
              </a:rPr>
              <a:t>While</a:t>
            </a:r>
            <a:r>
              <a:rPr lang="es-CO" sz="1600" dirty="0">
                <a:solidFill>
                  <a:schemeClr val="tx1"/>
                </a:solidFill>
              </a:rPr>
              <a:t>, el iterador (o local de control) se crea previamente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554121B-9801-441D-AF7D-66BF33B6CD1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 flipV="1">
            <a:off x="539081" y="1862755"/>
            <a:ext cx="1604044" cy="1232869"/>
          </a:xfrm>
          <a:prstGeom prst="bentConnector3">
            <a:avLst>
              <a:gd name="adj1" fmla="val -14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D083A4A-769B-4AA5-B402-BCCDBD353D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287" y="4445248"/>
            <a:ext cx="1119187" cy="509903"/>
          </a:xfrm>
          <a:prstGeom prst="bentConnector3">
            <a:avLst>
              <a:gd name="adj1" fmla="val 101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BB1FC6A-D40C-4002-8C9E-08B961F3ACA7}"/>
              </a:ext>
            </a:extLst>
          </p:cNvPr>
          <p:cNvSpPr/>
          <p:nvPr/>
        </p:nvSpPr>
        <p:spPr>
          <a:xfrm>
            <a:off x="1863648" y="5181086"/>
            <a:ext cx="3876821" cy="12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Por la notación de la macro, el uso del iterador es muy notorio, permite ver fácilmente cómo se controla la ejecución del ciclo y corregir errores.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EEED70D-BE79-463E-A3D6-6AD3903C9A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78737" y="4341642"/>
            <a:ext cx="1207871" cy="527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B8A861A-A566-460D-855D-D01842CE74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82771" y="4024907"/>
            <a:ext cx="1879824" cy="549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DA07087-6503-42C6-89D2-CB6CAAC3613B}"/>
              </a:ext>
            </a:extLst>
          </p:cNvPr>
          <p:cNvSpPr/>
          <p:nvPr/>
        </p:nvSpPr>
        <p:spPr>
          <a:xfrm>
            <a:off x="5220354" y="3563880"/>
            <a:ext cx="70108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2DA2EB0-5E47-4791-B5FC-3EB185F85584}"/>
              </a:ext>
            </a:extLst>
          </p:cNvPr>
          <p:cNvSpPr/>
          <p:nvPr/>
        </p:nvSpPr>
        <p:spPr>
          <a:xfrm>
            <a:off x="7276468" y="5529275"/>
            <a:ext cx="222741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Resta 1 al local valor en cada iteración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DA6B6AD-7A15-4266-833F-F30CDD6E36CC}"/>
              </a:ext>
            </a:extLst>
          </p:cNvPr>
          <p:cNvSpPr/>
          <p:nvPr/>
        </p:nvSpPr>
        <p:spPr>
          <a:xfrm>
            <a:off x="5928013" y="6209017"/>
            <a:ext cx="413849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Para sumar 1 al local valor usar la sintaxis</a:t>
            </a:r>
            <a:br>
              <a:rPr lang="es-CO" sz="1600" dirty="0">
                <a:solidFill>
                  <a:schemeClr val="tx1"/>
                </a:solidFill>
              </a:rPr>
            </a:br>
            <a:r>
              <a:rPr lang="es-CO" sz="1600" dirty="0">
                <a:solidFill>
                  <a:schemeClr val="tx1"/>
                </a:solidFill>
              </a:rPr>
              <a:t>local ++valor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A5A45ED-5C1F-4784-ABB9-A53A7A4153C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4011658" y="3867804"/>
            <a:ext cx="3264810" cy="1926020"/>
          </a:xfrm>
          <a:prstGeom prst="bentConnector3">
            <a:avLst>
              <a:gd name="adj1" fmla="val 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3A82CAD-B1D3-4147-9340-3339D8CD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344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19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8173C-C2A2-9847-BBCF-0635ECC8EEFD}"/>
              </a:ext>
            </a:extLst>
          </p:cNvPr>
          <p:cNvSpPr/>
          <p:nvPr/>
        </p:nvSpPr>
        <p:spPr>
          <a:xfrm>
            <a:off x="837871" y="1764542"/>
            <a:ext cx="7226304" cy="124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698" y="3121191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b. for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45</a:t>
            </a:fld>
            <a:endParaRPr lang="en-CO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0F7BBD-B744-DD4C-AC97-5D7B574D0613}"/>
              </a:ext>
            </a:extLst>
          </p:cNvPr>
          <p:cNvSpPr/>
          <p:nvPr/>
        </p:nvSpPr>
        <p:spPr>
          <a:xfrm>
            <a:off x="0" y="2129014"/>
            <a:ext cx="706582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697D3-345C-5D43-85C0-05AC0302FC38}"/>
              </a:ext>
            </a:extLst>
          </p:cNvPr>
          <p:cNvSpPr/>
          <p:nvPr/>
        </p:nvSpPr>
        <p:spPr>
          <a:xfrm>
            <a:off x="102348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8467AE-3A49-254D-B8DD-3A2A7B78B26E}"/>
              </a:ext>
            </a:extLst>
          </p:cNvPr>
          <p:cNvGrpSpPr/>
          <p:nvPr/>
        </p:nvGrpSpPr>
        <p:grpSpPr>
          <a:xfrm>
            <a:off x="880693" y="2578436"/>
            <a:ext cx="1905637" cy="2907516"/>
            <a:chOff x="793609" y="2578436"/>
            <a:chExt cx="1905637" cy="290751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98CD3768-FDD9-2B43-8628-E2CD3DBE921C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90E768-88AD-0844-BBCC-D0DDAD41387F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90D1A-4971-084C-A494-75848E856D35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51CE40-8753-E545-86BE-60AF3F3917B3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0CC81C4-7A9F-5047-9680-9ACC9D2B7C9E}"/>
              </a:ext>
            </a:extLst>
          </p:cNvPr>
          <p:cNvSpPr/>
          <p:nvPr/>
        </p:nvSpPr>
        <p:spPr>
          <a:xfrm>
            <a:off x="8216573" y="2129014"/>
            <a:ext cx="2668561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3BB9ED-8876-4D4D-9F57-1CB8971008A0}"/>
              </a:ext>
            </a:extLst>
          </p:cNvPr>
          <p:cNvSpPr/>
          <p:nvPr/>
        </p:nvSpPr>
        <p:spPr>
          <a:xfrm>
            <a:off x="296294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6CC663-556F-A743-9224-B7A57A0ADD2C}"/>
              </a:ext>
            </a:extLst>
          </p:cNvPr>
          <p:cNvSpPr/>
          <p:nvPr/>
        </p:nvSpPr>
        <p:spPr>
          <a:xfrm>
            <a:off x="490240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C039F-F0CE-B245-9FB2-3AC563CE6FE2}"/>
              </a:ext>
            </a:extLst>
          </p:cNvPr>
          <p:cNvSpPr/>
          <p:nvPr/>
        </p:nvSpPr>
        <p:spPr>
          <a:xfrm>
            <a:off x="684186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D2C4D-1CAD-3645-B10C-A23C2F59054C}"/>
              </a:ext>
            </a:extLst>
          </p:cNvPr>
          <p:cNvGrpSpPr/>
          <p:nvPr/>
        </p:nvGrpSpPr>
        <p:grpSpPr>
          <a:xfrm>
            <a:off x="2916460" y="2587202"/>
            <a:ext cx="1905637" cy="2907516"/>
            <a:chOff x="793609" y="2578436"/>
            <a:chExt cx="1905637" cy="2907516"/>
          </a:xfrm>
        </p:grpSpPr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591103C-8A86-DB4E-AC1D-636175302D98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5D4A66-7D44-4B47-B437-339D2B86860E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3C5913-81C1-0D4D-B992-B8DD066E504D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B97371-09CB-0746-B304-EF03A308762E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4127D-0541-E84F-A809-9B3D4235BF4E}"/>
              </a:ext>
            </a:extLst>
          </p:cNvPr>
          <p:cNvGrpSpPr/>
          <p:nvPr/>
        </p:nvGrpSpPr>
        <p:grpSpPr>
          <a:xfrm>
            <a:off x="4886914" y="2595968"/>
            <a:ext cx="1905637" cy="2907516"/>
            <a:chOff x="793609" y="2578436"/>
            <a:chExt cx="1905637" cy="2907516"/>
          </a:xfrm>
        </p:grpSpPr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3624CBA-BAF3-BB43-9358-BE679FF8DBD6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039051-7A8C-244C-A11F-BAC6C1178331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1C0CA5-CDF1-1F42-8937-A809366CB508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AF8990-B046-5D44-8D87-853BE83CC961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40238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>
            <a:normAutofit fontScale="92500" lnSpcReduction="20000"/>
          </a:bodyPr>
          <a:lstStyle/>
          <a:p>
            <a:r>
              <a:rPr lang="es-CO" dirty="0"/>
              <a:t>Es un ciclo que recorre una lista, pueden ser textos o números.</a:t>
            </a:r>
          </a:p>
          <a:p>
            <a:r>
              <a:rPr lang="es-CO" dirty="0"/>
              <a:t>Aquí la lista está definida de forma interna, esto es, en la sintaxis del comando </a:t>
            </a:r>
            <a:r>
              <a:rPr lang="es-CO" dirty="0" err="1"/>
              <a:t>for</a:t>
            </a:r>
            <a:r>
              <a:rPr lang="es-CO" dirty="0"/>
              <a:t>.</a:t>
            </a:r>
          </a:p>
          <a:p>
            <a:r>
              <a:rPr lang="es-CO" dirty="0"/>
              <a:t>El iterador puede tener cualquier nombre con caracteres, como una letra o una palabra.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6096000" y="2292628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CF2F59-EE3D-45DF-BB4B-F8B65A2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62" y="2880456"/>
            <a:ext cx="1266825" cy="1438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39125B-4694-4111-9ABB-5C1012280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89" y="2891066"/>
            <a:ext cx="3724275" cy="666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F4AB714-589B-4B71-8EF0-E75C61A4B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411" y="3664669"/>
            <a:ext cx="457200" cy="1695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290C583-C5FE-40D6-A95D-BD8F892CB90B}"/>
              </a:ext>
            </a:extLst>
          </p:cNvPr>
          <p:cNvSpPr txBox="1"/>
          <p:nvPr/>
        </p:nvSpPr>
        <p:spPr>
          <a:xfrm>
            <a:off x="4053989" y="3581170"/>
            <a:ext cx="938693" cy="193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4D884A7-F068-4F20-896C-148EF3A041B5}"/>
              </a:ext>
            </a:extLst>
          </p:cNvPr>
          <p:cNvSpPr/>
          <p:nvPr/>
        </p:nvSpPr>
        <p:spPr>
          <a:xfrm>
            <a:off x="4340011" y="2279273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871C77A-75B1-47A0-868D-81C9B936DEFC}"/>
              </a:ext>
            </a:extLst>
          </p:cNvPr>
          <p:cNvCxnSpPr>
            <a:cxnSpLocks/>
          </p:cNvCxnSpPr>
          <p:nvPr/>
        </p:nvCxnSpPr>
        <p:spPr>
          <a:xfrm>
            <a:off x="4983157" y="2562947"/>
            <a:ext cx="9525" cy="3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78F7A425-6739-45F8-B2AC-2DDCD70DA3EF}"/>
              </a:ext>
            </a:extLst>
          </p:cNvPr>
          <p:cNvSpPr/>
          <p:nvPr/>
        </p:nvSpPr>
        <p:spPr>
          <a:xfrm rot="16200000">
            <a:off x="6624471" y="1917372"/>
            <a:ext cx="199792" cy="167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3A7957F-3AFA-4495-9E84-1DE33DE7C0EC}"/>
              </a:ext>
            </a:extLst>
          </p:cNvPr>
          <p:cNvSpPr/>
          <p:nvPr/>
        </p:nvSpPr>
        <p:spPr>
          <a:xfrm>
            <a:off x="5596745" y="3652389"/>
            <a:ext cx="1838658" cy="62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 como parámetro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DD03498-7E81-4440-AC38-36A1CEAE81E9}"/>
              </a:ext>
            </a:extLst>
          </p:cNvPr>
          <p:cNvSpPr/>
          <p:nvPr/>
        </p:nvSpPr>
        <p:spPr>
          <a:xfrm>
            <a:off x="5485083" y="1887988"/>
            <a:ext cx="2478568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Definida internamente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495B6669-78DC-46A7-924D-1A27B28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152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6096000" y="2292628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CF2F59-EE3D-45DF-BB4B-F8B65A2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62" y="2880456"/>
            <a:ext cx="1266825" cy="1438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F4AB714-589B-4B71-8EF0-E75C61A4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11" y="3664669"/>
            <a:ext cx="457200" cy="16954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24D884A7-F068-4F20-896C-148EF3A041B5}"/>
              </a:ext>
            </a:extLst>
          </p:cNvPr>
          <p:cNvSpPr/>
          <p:nvPr/>
        </p:nvSpPr>
        <p:spPr>
          <a:xfrm>
            <a:off x="4340011" y="2279273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871C77A-75B1-47A0-868D-81C9B936DEFC}"/>
              </a:ext>
            </a:extLst>
          </p:cNvPr>
          <p:cNvCxnSpPr>
            <a:cxnSpLocks/>
          </p:cNvCxnSpPr>
          <p:nvPr/>
        </p:nvCxnSpPr>
        <p:spPr>
          <a:xfrm>
            <a:off x="4983157" y="2562947"/>
            <a:ext cx="9525" cy="3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78F7A425-6739-45F8-B2AC-2DDCD70DA3EF}"/>
              </a:ext>
            </a:extLst>
          </p:cNvPr>
          <p:cNvSpPr/>
          <p:nvPr/>
        </p:nvSpPr>
        <p:spPr>
          <a:xfrm rot="16200000">
            <a:off x="6624471" y="1917372"/>
            <a:ext cx="199792" cy="167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3A7957F-3AFA-4495-9E84-1DE33DE7C0EC}"/>
              </a:ext>
            </a:extLst>
          </p:cNvPr>
          <p:cNvSpPr/>
          <p:nvPr/>
        </p:nvSpPr>
        <p:spPr>
          <a:xfrm>
            <a:off x="4636707" y="3721368"/>
            <a:ext cx="2542511" cy="62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Documentación de la función </a:t>
            </a:r>
            <a:r>
              <a:rPr lang="es-CO" sz="1600" dirty="0" err="1"/>
              <a:t>range</a:t>
            </a:r>
            <a:endParaRPr lang="es-CO" sz="16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4CB8B3-7AA7-43AD-8380-CAB1CA8C30CD}"/>
              </a:ext>
            </a:extLst>
          </p:cNvPr>
          <p:cNvSpPr/>
          <p:nvPr/>
        </p:nvSpPr>
        <p:spPr>
          <a:xfrm>
            <a:off x="8141807" y="2183206"/>
            <a:ext cx="2478568" cy="5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Definida internamente con una función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AB3A6-9AC3-49EC-9C36-264B9450CF48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 flipV="1">
            <a:off x="7352734" y="2460225"/>
            <a:ext cx="789073" cy="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F7AAA917-CCD8-453B-8856-F89CDC94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113" y="2925638"/>
            <a:ext cx="3609975" cy="7239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FCA7F8-C136-4DBF-80DB-230F28AB7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683" y="4366176"/>
            <a:ext cx="5900757" cy="2314304"/>
          </a:xfrm>
          <a:prstGeom prst="rect">
            <a:avLst/>
          </a:prstGeom>
        </p:spPr>
      </p:pic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2253B62-B750-4081-9DC8-8882AD1DA9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8517" y="4485147"/>
            <a:ext cx="2434014" cy="718643"/>
          </a:xfrm>
          <a:prstGeom prst="bentConnector3">
            <a:avLst>
              <a:gd name="adj1" fmla="val 99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CBEF8F1-D1B5-4972-9AC8-13BC360F1A60}"/>
              </a:ext>
            </a:extLst>
          </p:cNvPr>
          <p:cNvSpPr/>
          <p:nvPr/>
        </p:nvSpPr>
        <p:spPr>
          <a:xfrm>
            <a:off x="8952531" y="4335143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Opcional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470F4DF-DE58-47FB-88EE-ED2CA0BCA742}"/>
              </a:ext>
            </a:extLst>
          </p:cNvPr>
          <p:cNvSpPr/>
          <p:nvPr/>
        </p:nvSpPr>
        <p:spPr>
          <a:xfrm>
            <a:off x="1069066" y="4996455"/>
            <a:ext cx="2478568" cy="85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Rango que incluye al límite inferior pero no al límite superior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C2988187-AB9C-47B9-9324-50F205F53DC3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4442286" y="3713035"/>
            <a:ext cx="94695" cy="4362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C9C8DE2-2FC9-4BB0-9C48-DAE060E5CE53}"/>
              </a:ext>
            </a:extLst>
          </p:cNvPr>
          <p:cNvSpPr/>
          <p:nvPr/>
        </p:nvSpPr>
        <p:spPr>
          <a:xfrm>
            <a:off x="7910201" y="5846971"/>
            <a:ext cx="2299064" cy="1763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DB6886-E290-4E00-9C36-EC1FF9E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0651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8007926" y="2899837"/>
            <a:ext cx="4076699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definida externamente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CF2F59-EE3D-45DF-BB4B-F8B65A2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62" y="2880456"/>
            <a:ext cx="1266825" cy="143827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24D884A7-F068-4F20-896C-148EF3A041B5}"/>
              </a:ext>
            </a:extLst>
          </p:cNvPr>
          <p:cNvSpPr/>
          <p:nvPr/>
        </p:nvSpPr>
        <p:spPr>
          <a:xfrm>
            <a:off x="4823810" y="2022753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La lista toma todos los valores que la contiene</a:t>
            </a:r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78F7A425-6739-45F8-B2AC-2DDCD70DA3EF}"/>
              </a:ext>
            </a:extLst>
          </p:cNvPr>
          <p:cNvSpPr/>
          <p:nvPr/>
        </p:nvSpPr>
        <p:spPr>
          <a:xfrm rot="16200000">
            <a:off x="6299590" y="1933931"/>
            <a:ext cx="199792" cy="167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000E250-AF48-4599-A332-386DD3453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78" y="2933055"/>
            <a:ext cx="2981325" cy="885825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A3AE22-CC3F-4F5C-ABFF-CDA8736DFD7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552942" y="3067434"/>
            <a:ext cx="45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392EA2F1-6680-4785-81DC-4B6977CB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78" y="3818880"/>
            <a:ext cx="457200" cy="1695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C063BDD-F034-4A51-BAFE-3ACF7BB604B3}"/>
              </a:ext>
            </a:extLst>
          </p:cNvPr>
          <p:cNvSpPr txBox="1"/>
          <p:nvPr/>
        </p:nvSpPr>
        <p:spPr>
          <a:xfrm>
            <a:off x="8172035" y="5057774"/>
            <a:ext cx="256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Ejercicio interesante en el siguiente </a:t>
            </a:r>
            <a:r>
              <a:rPr lang="es-CO" sz="2000" dirty="0">
                <a:hlinkClick r:id="rId6"/>
              </a:rPr>
              <a:t>enlace</a:t>
            </a:r>
            <a:endParaRPr lang="es-CO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9004C6-909C-405E-AF67-243977B2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24039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4A5C1B4-9E19-42E4-A0F8-7CAD00BD221B}"/>
              </a:ext>
            </a:extLst>
          </p:cNvPr>
          <p:cNvSpPr/>
          <p:nvPr/>
        </p:nvSpPr>
        <p:spPr>
          <a:xfrm>
            <a:off x="6096000" y="3895030"/>
            <a:ext cx="2513469" cy="1313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Inicio y fin con llaves: 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La tabulación para guía visual del código (buena práctica)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806BFF3-E525-4C0E-A86B-442253A392A7}"/>
              </a:ext>
            </a:extLst>
          </p:cNvPr>
          <p:cNvCxnSpPr>
            <a:cxnSpLocks/>
            <a:stCxn id="14" idx="0"/>
            <a:endCxn id="18" idx="3"/>
          </p:cNvCxnSpPr>
          <p:nvPr/>
        </p:nvCxnSpPr>
        <p:spPr>
          <a:xfrm rot="16200000" flipV="1">
            <a:off x="6346817" y="2889111"/>
            <a:ext cx="835551" cy="1176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F31EBB-D52E-408B-9413-67AE7A520AC1}"/>
              </a:ext>
            </a:extLst>
          </p:cNvPr>
          <p:cNvSpPr/>
          <p:nvPr/>
        </p:nvSpPr>
        <p:spPr>
          <a:xfrm>
            <a:off x="6561788" y="1536700"/>
            <a:ext cx="2336342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Control de iteración en paréntesis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2E688FC-E82C-415F-B558-9E71F22A6A54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5071548" y="1801249"/>
            <a:ext cx="1490240" cy="843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380D311-9F57-4A91-85C2-77883304C745}"/>
              </a:ext>
            </a:extLst>
          </p:cNvPr>
          <p:cNvSpPr/>
          <p:nvPr/>
        </p:nvSpPr>
        <p:spPr>
          <a:xfrm>
            <a:off x="2723434" y="2871578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7C4A70-F78B-4911-A8F2-82A62336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38" y="2501779"/>
            <a:ext cx="1266825" cy="13430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5E40EFC-0010-4C43-9BCD-98579747B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51" y="3420993"/>
            <a:ext cx="923925" cy="13716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7492403-18AE-422E-9FAD-18CB460F3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648" y="2645141"/>
            <a:ext cx="2209800" cy="828675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1339FD57-77FD-4B15-A96B-315ECB69A873}"/>
              </a:ext>
            </a:extLst>
          </p:cNvPr>
          <p:cNvSpPr/>
          <p:nvPr/>
        </p:nvSpPr>
        <p:spPr>
          <a:xfrm>
            <a:off x="8267882" y="2890166"/>
            <a:ext cx="308591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Lista definida internamente con un patrón numérico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8580998-4544-486A-9405-C4FAF3BCF8FA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5828232" y="2810885"/>
            <a:ext cx="2439650" cy="343830"/>
          </a:xfrm>
          <a:prstGeom prst="bentConnector3">
            <a:avLst>
              <a:gd name="adj1" fmla="val 14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67ACC3-EB0F-4713-98AC-27484587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6753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a. Operadores de comparación y lógicos -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0" y="2768749"/>
            <a:ext cx="3076575" cy="3408214"/>
          </a:xfrm>
        </p:spPr>
        <p:txBody>
          <a:bodyPr anchor="ctr"/>
          <a:lstStyle/>
          <a:p>
            <a:pPr marL="0" indent="0">
              <a:buNone/>
            </a:pPr>
            <a:r>
              <a:rPr lang="es-CO" dirty="0"/>
              <a:t>Operadores de comparación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sz="1800" dirty="0"/>
              <a:t>Tomado de: </a:t>
            </a:r>
            <a:r>
              <a:rPr lang="es-CO" sz="1800" dirty="0">
                <a:hlinkClick r:id="rId2"/>
              </a:rPr>
              <a:t>https://j2logo.com/python/tutorial/operadores-en-python/</a:t>
            </a:r>
            <a:r>
              <a:rPr lang="es-CO" sz="1800" dirty="0"/>
              <a:t> </a:t>
            </a:r>
            <a:endParaRPr lang="en-CO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E743BB-EC41-4107-B2E0-4ABBB89F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8" y="1691481"/>
            <a:ext cx="7543800" cy="4619625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0DFD34C-AC48-47A0-839E-0EF63AC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3166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380D311-9F57-4A91-85C2-77883304C745}"/>
              </a:ext>
            </a:extLst>
          </p:cNvPr>
          <p:cNvSpPr/>
          <p:nvPr/>
        </p:nvSpPr>
        <p:spPr>
          <a:xfrm>
            <a:off x="2723434" y="2871578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BB1110-3678-4D9D-A8D2-07A195D8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85" y="2575732"/>
            <a:ext cx="3476625" cy="1076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E6ABB3-FAC5-4C0D-8C3B-7F6F5FDA0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73" y="2510243"/>
            <a:ext cx="1504950" cy="164782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D049EE01-B6E2-473C-8BA8-5F72A1F3F8F1}"/>
              </a:ext>
            </a:extLst>
          </p:cNvPr>
          <p:cNvSpPr/>
          <p:nvPr/>
        </p:nvSpPr>
        <p:spPr>
          <a:xfrm>
            <a:off x="8267882" y="2890166"/>
            <a:ext cx="308591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Lista definida externamente sin patrón numérico definido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ACF404A-AB20-4E2B-B1DB-2722BDCB954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7212650" y="2717563"/>
            <a:ext cx="1055232" cy="437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E3787E45-79A6-4849-B0AC-D38CB312D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114" y="3639150"/>
            <a:ext cx="895350" cy="15621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82233-3926-4DF4-A45E-B471D09A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3867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Forvalues</a:t>
            </a:r>
            <a:r>
              <a:rPr lang="es-419" dirty="0"/>
              <a:t> –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836" y="3564084"/>
            <a:ext cx="3400424" cy="2019301"/>
          </a:xfrm>
        </p:spPr>
        <p:txBody>
          <a:bodyPr anchor="ctr">
            <a:normAutofit fontScale="92500"/>
          </a:bodyPr>
          <a:lstStyle/>
          <a:p>
            <a:r>
              <a:rPr lang="es-CO" dirty="0"/>
              <a:t>Iteración sobre una lista de números con un patrón definido</a:t>
            </a:r>
          </a:p>
          <a:p>
            <a:r>
              <a:rPr lang="es-CO" dirty="0"/>
              <a:t>Lista definida internamente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DA07087-6503-42C6-89D2-CB6CAAC3613B}"/>
              </a:ext>
            </a:extLst>
          </p:cNvPr>
          <p:cNvSpPr/>
          <p:nvPr/>
        </p:nvSpPr>
        <p:spPr>
          <a:xfrm>
            <a:off x="3110795" y="2882810"/>
            <a:ext cx="70108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8C3B88C-232D-4E4F-A10D-045A12D4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86" y="2154273"/>
            <a:ext cx="3510019" cy="101032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BBB3DC0-DFB0-406E-A756-F94EDC6C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465" y="3236609"/>
            <a:ext cx="415974" cy="1723318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9C0D386-E8AF-41B8-8FC0-54662058E99C}"/>
              </a:ext>
            </a:extLst>
          </p:cNvPr>
          <p:cNvSpPr/>
          <p:nvPr/>
        </p:nvSpPr>
        <p:spPr>
          <a:xfrm>
            <a:off x="6171239" y="1519659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2C6CE4-1721-423E-BCCA-680B6C58C220}"/>
              </a:ext>
            </a:extLst>
          </p:cNvPr>
          <p:cNvSpPr/>
          <p:nvPr/>
        </p:nvSpPr>
        <p:spPr>
          <a:xfrm>
            <a:off x="4415250" y="1506304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Comando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0CB8DF5-87E8-4367-804D-A2CE5463E6DD}"/>
              </a:ext>
            </a:extLst>
          </p:cNvPr>
          <p:cNvCxnSpPr>
            <a:cxnSpLocks/>
          </p:cNvCxnSpPr>
          <p:nvPr/>
        </p:nvCxnSpPr>
        <p:spPr>
          <a:xfrm>
            <a:off x="5058396" y="1789978"/>
            <a:ext cx="9525" cy="3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errar llave 30">
            <a:extLst>
              <a:ext uri="{FF2B5EF4-FFF2-40B4-BE49-F238E27FC236}">
                <a16:creationId xmlns:a16="http://schemas.microsoft.com/office/drawing/2014/main" id="{748CD6DD-F311-46CE-B0C9-BFFE404E17B7}"/>
              </a:ext>
            </a:extLst>
          </p:cNvPr>
          <p:cNvSpPr/>
          <p:nvPr/>
        </p:nvSpPr>
        <p:spPr>
          <a:xfrm rot="16200000">
            <a:off x="6699710" y="1144403"/>
            <a:ext cx="199792" cy="167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5D8C1F5-8FD7-425A-BDDB-8CBA437A92FC}"/>
              </a:ext>
            </a:extLst>
          </p:cNvPr>
          <p:cNvSpPr/>
          <p:nvPr/>
        </p:nvSpPr>
        <p:spPr>
          <a:xfrm>
            <a:off x="5251910" y="3215994"/>
            <a:ext cx="1838658" cy="62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 como parámetro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BD8D548-89A3-471A-A8E6-226681A79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8" y="2269553"/>
            <a:ext cx="1571625" cy="1609725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77281F83-B4CA-4977-8F14-1B99F5C3695F}"/>
              </a:ext>
            </a:extLst>
          </p:cNvPr>
          <p:cNvSpPr/>
          <p:nvPr/>
        </p:nvSpPr>
        <p:spPr>
          <a:xfrm>
            <a:off x="8799517" y="1523091"/>
            <a:ext cx="2297107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Notación equivalente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BF2B7D06-AAC8-4DAD-A0A7-3D51FEB25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375" y="2073069"/>
            <a:ext cx="3848100" cy="1000125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59401-2193-43BE-A56E-14360E14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274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Foreach</a:t>
            </a:r>
            <a:r>
              <a:rPr lang="es-419" dirty="0"/>
              <a:t> con números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DA07087-6503-42C6-89D2-CB6CAAC3613B}"/>
              </a:ext>
            </a:extLst>
          </p:cNvPr>
          <p:cNvSpPr/>
          <p:nvPr/>
        </p:nvSpPr>
        <p:spPr>
          <a:xfrm>
            <a:off x="2758678" y="2509523"/>
            <a:ext cx="70108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9C0D386-E8AF-41B8-8FC0-54662058E99C}"/>
              </a:ext>
            </a:extLst>
          </p:cNvPr>
          <p:cNvSpPr/>
          <p:nvPr/>
        </p:nvSpPr>
        <p:spPr>
          <a:xfrm>
            <a:off x="7880858" y="1537360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2C6CE4-1721-423E-BCCA-680B6C58C220}"/>
              </a:ext>
            </a:extLst>
          </p:cNvPr>
          <p:cNvSpPr/>
          <p:nvPr/>
        </p:nvSpPr>
        <p:spPr>
          <a:xfrm>
            <a:off x="2974615" y="1425719"/>
            <a:ext cx="2769828" cy="55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Comando para iterar sobre números o caracteres</a:t>
            </a:r>
          </a:p>
        </p:txBody>
      </p:sp>
      <p:sp>
        <p:nvSpPr>
          <p:cNvPr id="31" name="Cerrar llave 30">
            <a:extLst>
              <a:ext uri="{FF2B5EF4-FFF2-40B4-BE49-F238E27FC236}">
                <a16:creationId xmlns:a16="http://schemas.microsoft.com/office/drawing/2014/main" id="{748CD6DD-F311-46CE-B0C9-BFFE404E17B7}"/>
              </a:ext>
            </a:extLst>
          </p:cNvPr>
          <p:cNvSpPr/>
          <p:nvPr/>
        </p:nvSpPr>
        <p:spPr>
          <a:xfrm rot="16200000">
            <a:off x="8413742" y="1063952"/>
            <a:ext cx="199792" cy="19655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0E00B35-9FF0-4D3B-A3EE-7BB564D29676}"/>
              </a:ext>
            </a:extLst>
          </p:cNvPr>
          <p:cNvSpPr/>
          <p:nvPr/>
        </p:nvSpPr>
        <p:spPr>
          <a:xfrm>
            <a:off x="461962" y="4466557"/>
            <a:ext cx="2476500" cy="67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Parte de esta secuencia tiene un patrón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1E21FC-3413-4AE4-8ECD-82E7D14E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19" y="2200656"/>
            <a:ext cx="6238875" cy="1066800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0CB8DF5-87E8-4367-804D-A2CE5463E6DD}"/>
              </a:ext>
            </a:extLst>
          </p:cNvPr>
          <p:cNvCxnSpPr>
            <a:cxnSpLocks/>
          </p:cNvCxnSpPr>
          <p:nvPr/>
        </p:nvCxnSpPr>
        <p:spPr>
          <a:xfrm>
            <a:off x="4299365" y="1951903"/>
            <a:ext cx="9525" cy="3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90252C6-01E2-43A2-AB08-EA693D603F62}"/>
              </a:ext>
            </a:extLst>
          </p:cNvPr>
          <p:cNvSpPr/>
          <p:nvPr/>
        </p:nvSpPr>
        <p:spPr>
          <a:xfrm>
            <a:off x="5905500" y="2200656"/>
            <a:ext cx="1615826" cy="328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AFD64B2-92FC-4D67-A958-8868919E1111}"/>
              </a:ext>
            </a:extLst>
          </p:cNvPr>
          <p:cNvSpPr/>
          <p:nvPr/>
        </p:nvSpPr>
        <p:spPr>
          <a:xfrm>
            <a:off x="5392878" y="3528028"/>
            <a:ext cx="2476500" cy="37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Sintaxis parsimoniosa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BBA27F02-56BE-4BD1-941F-6733C82D13F4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rot="5400000" flipH="1" flipV="1">
            <a:off x="6172644" y="2987260"/>
            <a:ext cx="999253" cy="82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2F4FE61-0DC4-45A4-AB5A-EF95D8ACC44E}"/>
              </a:ext>
            </a:extLst>
          </p:cNvPr>
          <p:cNvGrpSpPr/>
          <p:nvPr/>
        </p:nvGrpSpPr>
        <p:grpSpPr>
          <a:xfrm>
            <a:off x="3050976" y="5048613"/>
            <a:ext cx="5709047" cy="1663122"/>
            <a:chOff x="2758678" y="3662203"/>
            <a:chExt cx="5709047" cy="1663122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33E3E450-AA48-4D5B-A9EF-7F2E0DA8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4700" y="4220425"/>
              <a:ext cx="5153025" cy="1104900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B623F4A-8943-4435-A86E-EBF0BB418895}"/>
                </a:ext>
              </a:extLst>
            </p:cNvPr>
            <p:cNvSpPr/>
            <p:nvPr/>
          </p:nvSpPr>
          <p:spPr>
            <a:xfrm>
              <a:off x="2758678" y="3662203"/>
              <a:ext cx="2476500" cy="379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dirty="0"/>
                <a:t>Sintaxis directa</a:t>
              </a:r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5A866C4-1E6B-4A51-A918-98D7D38BBCEA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4666500" y="3372543"/>
              <a:ext cx="264573" cy="16037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140855A-B65F-4297-BE70-E7EC814B7FF8}"/>
                </a:ext>
              </a:extLst>
            </p:cNvPr>
            <p:cNvSpPr/>
            <p:nvPr/>
          </p:nvSpPr>
          <p:spPr>
            <a:xfrm>
              <a:off x="5552130" y="4233534"/>
              <a:ext cx="454644" cy="3281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 dirty="0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1921216-A9B0-4D6E-B528-47162BDA9954}"/>
              </a:ext>
            </a:extLst>
          </p:cNvPr>
          <p:cNvSpPr txBox="1">
            <a:spLocks/>
          </p:cNvSpPr>
          <p:nvPr/>
        </p:nvSpPr>
        <p:spPr>
          <a:xfrm>
            <a:off x="8760023" y="5633193"/>
            <a:ext cx="2896815" cy="46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Sin notación del patrón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2F6D96E-B689-4646-A83D-AC0E4098B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990" y="4062756"/>
            <a:ext cx="4943475" cy="1371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747" y="2605404"/>
            <a:ext cx="3400424" cy="1066799"/>
          </a:xfrm>
        </p:spPr>
        <p:txBody>
          <a:bodyPr anchor="ctr">
            <a:normAutofit fontScale="62500" lnSpcReduction="20000"/>
          </a:bodyPr>
          <a:lstStyle/>
          <a:p>
            <a:r>
              <a:rPr lang="es-CO" dirty="0"/>
              <a:t>Iteración sobre una lista de números con un patrón parcialmente definido</a:t>
            </a:r>
          </a:p>
          <a:p>
            <a:r>
              <a:rPr lang="es-CO" dirty="0"/>
              <a:t>Lista definida internamente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72C4E40-F341-4472-BCFB-2B392127A426}"/>
              </a:ext>
            </a:extLst>
          </p:cNvPr>
          <p:cNvSpPr txBox="1">
            <a:spLocks/>
          </p:cNvSpPr>
          <p:nvPr/>
        </p:nvSpPr>
        <p:spPr>
          <a:xfrm>
            <a:off x="8605241" y="4772386"/>
            <a:ext cx="3674022" cy="46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Con lista definida externamente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A4D9B25-AE61-4100-84FB-C5D9BF77EB64}"/>
              </a:ext>
            </a:extLst>
          </p:cNvPr>
          <p:cNvSpPr/>
          <p:nvPr/>
        </p:nvSpPr>
        <p:spPr>
          <a:xfrm>
            <a:off x="7869378" y="4420437"/>
            <a:ext cx="1341297" cy="328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256648DD-F78B-45D7-BD48-6A50A9E52E2E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>
            <a:off x="7869378" y="3717985"/>
            <a:ext cx="670649" cy="702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35526350-2472-46F7-A3A4-42A1DFBCE033}"/>
              </a:ext>
            </a:extLst>
          </p:cNvPr>
          <p:cNvSpPr/>
          <p:nvPr/>
        </p:nvSpPr>
        <p:spPr>
          <a:xfrm rot="10800000">
            <a:off x="570584" y="2935299"/>
            <a:ext cx="187556" cy="943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413C849B-D4A6-4A39-8A32-E502575F1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115962"/>
            <a:ext cx="1895475" cy="22098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96C9008-0B0C-42D3-BBEE-3F212753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0222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6" grpId="0" animBg="1"/>
      <p:bldP spid="19" grpId="0" animBg="1"/>
      <p:bldP spid="36" grpId="0"/>
      <p:bldP spid="38" grpId="0"/>
      <p:bldP spid="3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cadenas de caracteres 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07598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9075634" y="3039037"/>
            <a:ext cx="3016081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definida internamente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A3AE22-CC3F-4F5C-ABFF-CDA8736DFD7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588523" y="3206634"/>
            <a:ext cx="487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4AF5A70-3821-4824-9D24-68BFCE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08" y="2838113"/>
            <a:ext cx="1582456" cy="16826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3898EF-F15D-456F-A152-066E2303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40" y="2899837"/>
            <a:ext cx="4657814" cy="69543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CC436F3-D1BA-4F41-9237-9F250698D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340" y="4056557"/>
            <a:ext cx="3931421" cy="832137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11B4A5EC-667B-4C29-A892-81803C22122E}"/>
              </a:ext>
            </a:extLst>
          </p:cNvPr>
          <p:cNvSpPr/>
          <p:nvPr/>
        </p:nvSpPr>
        <p:spPr>
          <a:xfrm>
            <a:off x="9075634" y="4268649"/>
            <a:ext cx="3016081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definida externamente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9172220-D267-4FD4-8228-0BAD200C998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699761" y="4436246"/>
            <a:ext cx="137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8B77843D-F681-4070-89A8-ECBD23DEB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340" y="4946291"/>
            <a:ext cx="419100" cy="1895475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B22798F-3F46-4B56-A092-E5E437F8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236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cadenas de caracteres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D049EE01-B6E2-473C-8BA8-5F72A1F3F8F1}"/>
              </a:ext>
            </a:extLst>
          </p:cNvPr>
          <p:cNvSpPr/>
          <p:nvPr/>
        </p:nvSpPr>
        <p:spPr>
          <a:xfrm>
            <a:off x="8702939" y="2831826"/>
            <a:ext cx="308591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Lista definida externamente con las cadenas de caracteres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A85366-20CF-4991-8B82-AEBA47AE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59" y="2661733"/>
            <a:ext cx="4631499" cy="995402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ACF404A-AB20-4E2B-B1DB-2722BDCB954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7674559" y="2831827"/>
            <a:ext cx="1028381" cy="264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69E5E85B-8274-4F33-8803-47229D736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059" y="3665216"/>
            <a:ext cx="1047750" cy="1619250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D27131FA-EAA0-41B8-AB10-F2C6A045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7001" y="2655216"/>
            <a:ext cx="1543050" cy="1657350"/>
          </a:xfr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380D311-9F57-4A91-85C2-77883304C745}"/>
              </a:ext>
            </a:extLst>
          </p:cNvPr>
          <p:cNvSpPr/>
          <p:nvPr/>
        </p:nvSpPr>
        <p:spPr>
          <a:xfrm>
            <a:off x="2113717" y="2935771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0B6DB9D-13BF-4673-963C-FB7000E597A2}"/>
              </a:ext>
            </a:extLst>
          </p:cNvPr>
          <p:cNvSpPr txBox="1">
            <a:spLocks/>
          </p:cNvSpPr>
          <p:nvPr/>
        </p:nvSpPr>
        <p:spPr>
          <a:xfrm>
            <a:off x="8493278" y="4071678"/>
            <a:ext cx="3505239" cy="1187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Las listas definidas internamente en los comandos de ciclos de R solo pueden ser con patrones numéricos</a:t>
            </a:r>
            <a:endParaRPr lang="en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E295ED0-6601-445C-9F0C-C7B17A6ED7A8}"/>
              </a:ext>
            </a:extLst>
          </p:cNvPr>
          <p:cNvSpPr/>
          <p:nvPr/>
        </p:nvSpPr>
        <p:spPr>
          <a:xfrm>
            <a:off x="564023" y="5969695"/>
            <a:ext cx="9063527" cy="82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 tiene una familia de comandos para realizar operaciones repetitivas a través de listas. Se denominan la familia </a:t>
            </a:r>
            <a:r>
              <a:rPr lang="es-CO" sz="1600" i="1" dirty="0" err="1"/>
              <a:t>apply</a:t>
            </a:r>
            <a:r>
              <a:rPr lang="es-CO" sz="1600" dirty="0"/>
              <a:t> (</a:t>
            </a:r>
            <a:r>
              <a:rPr lang="es-CO" sz="1600" dirty="0" err="1"/>
              <a:t>apply</a:t>
            </a:r>
            <a:r>
              <a:rPr lang="es-CO" sz="1600" dirty="0"/>
              <a:t>, </a:t>
            </a:r>
            <a:r>
              <a:rPr lang="es-CO" sz="1600" dirty="0" err="1"/>
              <a:t>sapply</a:t>
            </a:r>
            <a:r>
              <a:rPr lang="es-CO" sz="1600" dirty="0"/>
              <a:t>, </a:t>
            </a:r>
            <a:r>
              <a:rPr lang="es-CO" sz="1600" dirty="0" err="1"/>
              <a:t>lapply</a:t>
            </a:r>
            <a:r>
              <a:rPr lang="es-CO" sz="1600" dirty="0"/>
              <a:t>). Su estudio excede el objetivo de este curso pero puede ser consultado en la bibliografía recomendada al final de esta presentación.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42B3EC-5923-4ED2-A324-543F2179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748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Foreach</a:t>
            </a:r>
            <a:r>
              <a:rPr lang="es-419" dirty="0"/>
              <a:t> con cadenas de caracteres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DA07087-6503-42C6-89D2-CB6CAAC3613B}"/>
              </a:ext>
            </a:extLst>
          </p:cNvPr>
          <p:cNvSpPr/>
          <p:nvPr/>
        </p:nvSpPr>
        <p:spPr>
          <a:xfrm>
            <a:off x="2758678" y="2509523"/>
            <a:ext cx="70108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6DC2C7-A861-4417-91C0-6EF0B633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8" y="2264350"/>
            <a:ext cx="2047875" cy="2190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09BA605-537F-4671-9662-5443C7645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5" y="1459923"/>
            <a:ext cx="5124450" cy="12001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75710D0-6F58-432A-9423-19BB23A66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4490610"/>
            <a:ext cx="5600700" cy="1485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3EBD684-A640-4A2F-8D17-F6A236320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175" y="2813341"/>
            <a:ext cx="5429250" cy="1524000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A1C3BD07-9C3A-48F7-AA67-1989F3A415D6}"/>
              </a:ext>
            </a:extLst>
          </p:cNvPr>
          <p:cNvSpPr/>
          <p:nvPr/>
        </p:nvSpPr>
        <p:spPr>
          <a:xfrm>
            <a:off x="9204126" y="1933776"/>
            <a:ext cx="1644849" cy="37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Sintaxis directa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73F8B72-DEAB-4050-A5F8-0750EF92A0D5}"/>
              </a:ext>
            </a:extLst>
          </p:cNvPr>
          <p:cNvSpPr/>
          <p:nvPr/>
        </p:nvSpPr>
        <p:spPr>
          <a:xfrm>
            <a:off x="9204125" y="3287213"/>
            <a:ext cx="2044900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Sintaxis de lista macro local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70860DB-02B2-4580-B1C2-58F4507B28A9}"/>
              </a:ext>
            </a:extLst>
          </p:cNvPr>
          <p:cNvSpPr/>
          <p:nvPr/>
        </p:nvSpPr>
        <p:spPr>
          <a:xfrm>
            <a:off x="9204125" y="4741098"/>
            <a:ext cx="2044900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Sintaxis de lista global local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08C840F-BB6C-4003-A852-B6D954E92EAB}"/>
              </a:ext>
            </a:extLst>
          </p:cNvPr>
          <p:cNvSpPr/>
          <p:nvPr/>
        </p:nvSpPr>
        <p:spPr>
          <a:xfrm>
            <a:off x="1655618" y="6003920"/>
            <a:ext cx="7869382" cy="67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Stata cuenta con una sintaxis especial para programar operaciones repetitivas con variables de bases de datos que veremos en el módulo 4 de este curso.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975711-CAD1-4BF9-A976-614ADAF3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5367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(Ejemplo)</a:t>
            </a: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>
            <a:extLst>
              <a:ext uri="{FF2B5EF4-FFF2-40B4-BE49-F238E27FC236}">
                <a16:creationId xmlns:a16="http://schemas.microsoft.com/office/drawing/2014/main" id="{976E27D9-D151-4B9E-AA97-517979C91F6F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9857507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ysClr val="windowText" lastClr="000000"/>
                </a:solidFill>
              </a:rPr>
              <a:t>Probemos:</a:t>
            </a:r>
          </a:p>
          <a:p>
            <a:r>
              <a:rPr lang="es-CO" sz="2000" dirty="0">
                <a:solidFill>
                  <a:sysClr val="windowText" lastClr="000000"/>
                </a:solidFill>
              </a:rPr>
              <a:t>En un grupo, conformado por </a:t>
            </a:r>
            <a:r>
              <a:rPr lang="es-ES" sz="2000" dirty="0">
                <a:solidFill>
                  <a:sysClr val="windowText" lastClr="000000"/>
                </a:solidFill>
              </a:rPr>
              <a:t>María, Pedro, Juan, Alonso e Iván, se hace un registro de su orden de llegada a una sala. Un dispositivo genera un mensaje con los nombres de las personas en la sala así:</a:t>
            </a:r>
          </a:p>
          <a:p>
            <a:endParaRPr lang="es-ES" sz="2000" dirty="0">
              <a:solidFill>
                <a:sysClr val="windowText" lastClr="000000"/>
              </a:solidFill>
            </a:endParaRPr>
          </a:p>
          <a:p>
            <a:r>
              <a:rPr lang="es-ES" sz="2000" dirty="0">
                <a:solidFill>
                  <a:sysClr val="windowText" lastClr="000000"/>
                </a:solidFill>
              </a:rPr>
              <a:t>“Acaba de entrar: ”_________________</a:t>
            </a:r>
          </a:p>
          <a:p>
            <a:endParaRPr lang="es-ES" sz="2000" dirty="0">
              <a:solidFill>
                <a:sysClr val="windowText" lastClr="000000"/>
              </a:solidFill>
            </a:endParaRPr>
          </a:p>
          <a:p>
            <a:r>
              <a:rPr lang="es-ES" sz="2000" dirty="0">
                <a:solidFill>
                  <a:sysClr val="windowText" lastClr="000000"/>
                </a:solidFill>
              </a:rPr>
              <a:t>Con un ciclo iterado programe los sucesivos mensajes que emite el dispositivo si los integrantes del grupo entran en el orden dicho anteriormente.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2B1C55-B6EA-4863-9FD2-C11C46E1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51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365125"/>
            <a:ext cx="11445765" cy="1325563"/>
          </a:xfrm>
        </p:spPr>
        <p:txBody>
          <a:bodyPr>
            <a:normAutofit fontScale="90000"/>
          </a:bodyPr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</a:t>
            </a:r>
            <a:br>
              <a:rPr lang="es-419" dirty="0"/>
            </a:br>
            <a:r>
              <a:rPr lang="es-419" dirty="0"/>
              <a:t>Solución en clase iterando sobre la lista de los nombres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517200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DE83BFDA-52DB-43EE-B7C8-A476BF68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57</a:t>
            </a:fld>
            <a:endParaRPr lang="en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304F8-AAA5-3944-B52C-8AD1A374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93" y="3132574"/>
            <a:ext cx="6591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For (Variación)</a:t>
            </a: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>
            <a:extLst>
              <a:ext uri="{FF2B5EF4-FFF2-40B4-BE49-F238E27FC236}">
                <a16:creationId xmlns:a16="http://schemas.microsoft.com/office/drawing/2014/main" id="{976E27D9-D151-4B9E-AA97-517979C91F6F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9857507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ysClr val="windowText" lastClr="000000"/>
                </a:solidFill>
              </a:rPr>
              <a:t>Probemos:</a:t>
            </a:r>
          </a:p>
          <a:p>
            <a:r>
              <a:rPr lang="es-CO" sz="2000" dirty="0">
                <a:solidFill>
                  <a:sysClr val="windowText" lastClr="000000"/>
                </a:solidFill>
              </a:rPr>
              <a:t>En un grupo, conformado por </a:t>
            </a:r>
            <a:r>
              <a:rPr lang="es-ES" sz="2000" dirty="0">
                <a:solidFill>
                  <a:sysClr val="windowText" lastClr="000000"/>
                </a:solidFill>
              </a:rPr>
              <a:t>María, Pedro, Juan, Alonso e Iván, cuando van entrando se van acumulando y sale el mensaje:</a:t>
            </a:r>
          </a:p>
          <a:p>
            <a:endParaRPr lang="es-ES" sz="2000" dirty="0">
              <a:solidFill>
                <a:sysClr val="windowText" lastClr="000000"/>
              </a:solidFill>
            </a:endParaRPr>
          </a:p>
          <a:p>
            <a:r>
              <a:rPr lang="es-ES" sz="2000" dirty="0">
                <a:solidFill>
                  <a:sysClr val="windowText" lastClr="000000"/>
                </a:solidFill>
              </a:rPr>
              <a:t>“Las personas en la sala son: ”_________________</a:t>
            </a:r>
          </a:p>
          <a:p>
            <a:endParaRPr lang="es-ES" sz="2000" dirty="0">
              <a:solidFill>
                <a:sysClr val="windowText" lastClr="000000"/>
              </a:solidFill>
            </a:endParaRPr>
          </a:p>
          <a:p>
            <a:r>
              <a:rPr lang="es-ES" sz="2000" dirty="0">
                <a:solidFill>
                  <a:sysClr val="windowText" lastClr="000000"/>
                </a:solidFill>
              </a:rPr>
              <a:t>Con un ciclo iterado programe los sucesivos mensajes que emite el dispositivo si los integrantes del grupo entran en el orden dicho anteriormente.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2B1C55-B6EA-4863-9FD2-C11C46E1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3968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365125"/>
            <a:ext cx="11445765" cy="1325563"/>
          </a:xfrm>
        </p:spPr>
        <p:txBody>
          <a:bodyPr>
            <a:normAutofit fontScale="90000"/>
          </a:bodyPr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</a:t>
            </a:r>
            <a:br>
              <a:rPr lang="es-419" dirty="0"/>
            </a:br>
            <a:r>
              <a:rPr lang="es-419" dirty="0"/>
              <a:t>Solución en clase iterando sobre la lista de los nombres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517200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EA6A35-D9B1-48C7-ADFB-FCC45C01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3" y="1801743"/>
            <a:ext cx="7508965" cy="20532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1C6142F-226B-4B69-90D6-9BED5FEC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3" y="4106793"/>
            <a:ext cx="8515350" cy="1704975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F3C76B77-8829-4F53-99A0-61CE1137B21F}"/>
              </a:ext>
            </a:extLst>
          </p:cNvPr>
          <p:cNvSpPr/>
          <p:nvPr/>
        </p:nvSpPr>
        <p:spPr>
          <a:xfrm>
            <a:off x="8878633" y="2857515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Escritura recursiva con cadenas de caracteres sobre un objeto mutable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D6D5E50-5B78-4775-95E1-7AA039228FC8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5202621" y="3130025"/>
            <a:ext cx="3676012" cy="169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DE83BFDA-52DB-43EE-B7C8-A476BF68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8053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a. Operadores de comparación y lógicos -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0" y="3498275"/>
            <a:ext cx="3076575" cy="26786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dirty="0"/>
              <a:t>Operadores lógicos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sz="1800" dirty="0"/>
              <a:t>Tomado de: </a:t>
            </a:r>
            <a:r>
              <a:rPr lang="es-CO" sz="1800" dirty="0">
                <a:hlinkClick r:id="rId2"/>
              </a:rPr>
              <a:t>https://j2logo.com/python/tutorial/operadores-en-python/</a:t>
            </a:r>
            <a:r>
              <a:rPr lang="es-CO" sz="1800" dirty="0"/>
              <a:t> </a:t>
            </a:r>
            <a:endParaRPr lang="en-CO" sz="1800" dirty="0"/>
          </a:p>
          <a:p>
            <a:pPr marL="0" indent="0">
              <a:buNone/>
            </a:pP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9D517C-F2F8-4E20-BDF0-5EA61B1E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3" y="2881330"/>
            <a:ext cx="7600950" cy="2771775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AFBE20C-2906-4B64-930B-0E2C9AED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1808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4" y="365125"/>
            <a:ext cx="11288110" cy="1325563"/>
          </a:xfrm>
        </p:spPr>
        <p:txBody>
          <a:bodyPr>
            <a:normAutofit fontScale="90000"/>
          </a:bodyPr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– </a:t>
            </a:r>
            <a:br>
              <a:rPr lang="es-419" dirty="0"/>
            </a:br>
            <a:r>
              <a:rPr lang="es-419" dirty="0"/>
              <a:t>Solución en clase iterando sobre una lista de números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811487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330910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F3C76B77-8829-4F53-99A0-61CE1137B21F}"/>
              </a:ext>
            </a:extLst>
          </p:cNvPr>
          <p:cNvSpPr/>
          <p:nvPr/>
        </p:nvSpPr>
        <p:spPr>
          <a:xfrm>
            <a:off x="8557172" y="3015778"/>
            <a:ext cx="3151352" cy="111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Usando una lista interna con el mismo orden definido en la lista “nombres”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C0936A-A241-4596-8B03-631F358A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" y="2466207"/>
            <a:ext cx="7817924" cy="192555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0C24310-4CBC-415C-BD58-E07D325DE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3" y="4584772"/>
            <a:ext cx="8515350" cy="170497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5EB6545-227E-4567-AFFB-844F4E3B2C47}"/>
              </a:ext>
            </a:extLst>
          </p:cNvPr>
          <p:cNvSpPr/>
          <p:nvPr/>
        </p:nvSpPr>
        <p:spPr>
          <a:xfrm>
            <a:off x="2548284" y="1886171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7D5FDF0-BE33-4013-A5AD-68A2BE048BAF}"/>
              </a:ext>
            </a:extLst>
          </p:cNvPr>
          <p:cNvSpPr/>
          <p:nvPr/>
        </p:nvSpPr>
        <p:spPr>
          <a:xfrm>
            <a:off x="3744538" y="1886171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6BBA07-C7FD-4553-AC3C-290DAF06EA65}"/>
              </a:ext>
            </a:extLst>
          </p:cNvPr>
          <p:cNvSpPr/>
          <p:nvPr/>
        </p:nvSpPr>
        <p:spPr>
          <a:xfrm>
            <a:off x="4865758" y="1896260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891E6A1-FD5C-4984-932F-E7FFB4D333DA}"/>
              </a:ext>
            </a:extLst>
          </p:cNvPr>
          <p:cNvSpPr/>
          <p:nvPr/>
        </p:nvSpPr>
        <p:spPr>
          <a:xfrm>
            <a:off x="6024994" y="1910610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760814B-0724-41FA-90E8-2148EF13AE16}"/>
              </a:ext>
            </a:extLst>
          </p:cNvPr>
          <p:cNvSpPr/>
          <p:nvPr/>
        </p:nvSpPr>
        <p:spPr>
          <a:xfrm>
            <a:off x="7221248" y="1886171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C9E5CBB-C742-419B-9E0F-EE47DF561FCD}"/>
              </a:ext>
            </a:extLst>
          </p:cNvPr>
          <p:cNvSpPr/>
          <p:nvPr/>
        </p:nvSpPr>
        <p:spPr>
          <a:xfrm>
            <a:off x="8417501" y="1805938"/>
            <a:ext cx="3627353" cy="757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Este índice permite programar el orden de llegada con números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403C58B-9161-44C9-A952-9E87ACB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0109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4" y="365125"/>
            <a:ext cx="11288110" cy="1325563"/>
          </a:xfrm>
        </p:spPr>
        <p:txBody>
          <a:bodyPr>
            <a:normAutofit/>
          </a:bodyPr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– </a:t>
            </a:r>
            <a:br>
              <a:rPr lang="es-419" dirty="0"/>
            </a:br>
            <a:r>
              <a:rPr lang="es-419" dirty="0"/>
              <a:t>Solución en clase cambiando el orden de llegada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517200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509CF418-86E5-413F-A846-EED8B02DC8F2}"/>
              </a:ext>
            </a:extLst>
          </p:cNvPr>
          <p:cNvSpPr/>
          <p:nvPr/>
        </p:nvSpPr>
        <p:spPr>
          <a:xfrm>
            <a:off x="7999872" y="2176549"/>
            <a:ext cx="3353928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Usando un orden distinto de llegada de personas a la sala. Se aprovecha el índice de la lista definida al inicio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F1BD6E4-98FA-421A-9669-C7FE9660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5" y="4284757"/>
            <a:ext cx="8572500" cy="1543050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4B3B3B7-86BC-4093-8497-0F0FE438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61</a:t>
            </a:fld>
            <a:endParaRPr lang="en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AC5EDD9-F623-4704-B6E0-879038F17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7" y="2089605"/>
            <a:ext cx="6587837" cy="17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365125"/>
            <a:ext cx="11974563" cy="1325563"/>
          </a:xfrm>
        </p:spPr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– usando la función </a:t>
            </a:r>
            <a:r>
              <a:rPr lang="es-419" dirty="0" err="1"/>
              <a:t>len</a:t>
            </a:r>
            <a:r>
              <a:rPr lang="es-419" dirty="0"/>
              <a:t>()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517200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77884" y="20116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8007927" y="1787367"/>
            <a:ext cx="3345874" cy="52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definida externamente con cadenas de caracteres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4D884A7-F068-4F20-896C-148EF3A041B5}"/>
              </a:ext>
            </a:extLst>
          </p:cNvPr>
          <p:cNvSpPr/>
          <p:nvPr/>
        </p:nvSpPr>
        <p:spPr>
          <a:xfrm>
            <a:off x="8172939" y="5126372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Escritura indexada con cadenas de caracteres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A3AE22-CC3F-4F5C-ABFF-CDA8736DFD7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989187" y="2051949"/>
            <a:ext cx="1018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0DFD657-C22F-4AB4-89AF-3E9D4C54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888147"/>
            <a:ext cx="6410325" cy="2190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9EC56BA-C8AE-418A-9718-92E3C94C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0" y="4163558"/>
            <a:ext cx="5810250" cy="2409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CA96CFE-F5EB-4BC0-BA64-5BD805B8D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174" y="2395440"/>
            <a:ext cx="3852063" cy="908782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88C0F032-63F3-4EEA-9B66-EC59170F227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143250" y="2316531"/>
            <a:ext cx="4620924" cy="533301"/>
          </a:xfrm>
          <a:prstGeom prst="bentConnector3">
            <a:avLst>
              <a:gd name="adj1" fmla="val 32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99538326-08C8-453E-91B6-A0941F86AAC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918841" y="3690600"/>
            <a:ext cx="3254098" cy="1708283"/>
          </a:xfrm>
          <a:prstGeom prst="bentConnector3">
            <a:avLst>
              <a:gd name="adj1" fmla="val 27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2874E69-DD24-466F-9B2B-CE85EB350E56}"/>
              </a:ext>
            </a:extLst>
          </p:cNvPr>
          <p:cNvSpPr/>
          <p:nvPr/>
        </p:nvSpPr>
        <p:spPr>
          <a:xfrm>
            <a:off x="2162175" y="1475403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9364537-A708-4A69-A3A9-88FD437C663D}"/>
              </a:ext>
            </a:extLst>
          </p:cNvPr>
          <p:cNvSpPr/>
          <p:nvPr/>
        </p:nvSpPr>
        <p:spPr>
          <a:xfrm>
            <a:off x="3096526" y="1475403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013C84D-F269-42AF-9C27-1C923B229532}"/>
              </a:ext>
            </a:extLst>
          </p:cNvPr>
          <p:cNvSpPr/>
          <p:nvPr/>
        </p:nvSpPr>
        <p:spPr>
          <a:xfrm>
            <a:off x="4087992" y="1485492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B2670C8-05B1-4E52-BA52-39AF09CA2258}"/>
              </a:ext>
            </a:extLst>
          </p:cNvPr>
          <p:cNvSpPr/>
          <p:nvPr/>
        </p:nvSpPr>
        <p:spPr>
          <a:xfrm>
            <a:off x="5069933" y="1485492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D5BC728-42C0-46DE-950E-7FC4CA29463C}"/>
              </a:ext>
            </a:extLst>
          </p:cNvPr>
          <p:cNvSpPr/>
          <p:nvPr/>
        </p:nvSpPr>
        <p:spPr>
          <a:xfrm>
            <a:off x="6129355" y="1475403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10789D9-0F62-4500-9A33-0A4BF3827724}"/>
              </a:ext>
            </a:extLst>
          </p:cNvPr>
          <p:cNvSpPr/>
          <p:nvPr/>
        </p:nvSpPr>
        <p:spPr>
          <a:xfrm>
            <a:off x="8201492" y="3512838"/>
            <a:ext cx="3151352" cy="86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len</a:t>
            </a:r>
            <a:r>
              <a:rPr lang="es-CO" sz="1600" dirty="0"/>
              <a:t>(nombres) = 5</a:t>
            </a:r>
          </a:p>
          <a:p>
            <a:pPr algn="ctr"/>
            <a:r>
              <a:rPr lang="es-CO" sz="1600" dirty="0"/>
              <a:t>La lista es:  0,1,2,3,4</a:t>
            </a:r>
          </a:p>
          <a:p>
            <a:pPr algn="ctr"/>
            <a:r>
              <a:rPr lang="es-CO" sz="1600" dirty="0"/>
              <a:t>Se conserva el orden de llegada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C605FF82-3DF6-40A8-B2DF-675EB9D6117D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427832" y="3075529"/>
            <a:ext cx="3773661" cy="867926"/>
          </a:xfrm>
          <a:prstGeom prst="bentConnector3">
            <a:avLst>
              <a:gd name="adj1" fmla="val 17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número de diapositiva 33">
            <a:extLst>
              <a:ext uri="{FF2B5EF4-FFF2-40B4-BE49-F238E27FC236}">
                <a16:creationId xmlns:a16="http://schemas.microsoft.com/office/drawing/2014/main" id="{32EE56DB-60D2-4EB0-A054-75C8CE2A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89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3" grpId="0" animBg="1"/>
      <p:bldP spid="26" grpId="0" animBg="1"/>
      <p:bldP spid="28" grpId="0" animBg="1"/>
      <p:bldP spid="30" grpId="0" animBg="1"/>
      <p:bldP spid="31" grpId="0" animBg="1"/>
      <p:bldP spid="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R (Ejemplo)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8437420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2952B3-E934-43C4-A23A-46800E2E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3" y="3864890"/>
            <a:ext cx="7012893" cy="2190073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FF9AC882-9010-410B-B03A-143BAE7261D0}"/>
              </a:ext>
            </a:extLst>
          </p:cNvPr>
          <p:cNvSpPr/>
          <p:nvPr/>
        </p:nvSpPr>
        <p:spPr>
          <a:xfrm>
            <a:off x="8925791" y="1582124"/>
            <a:ext cx="3051896" cy="454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Lista como objeto 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(Lista de cadenas de caracteres)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0664343-08E1-415E-976A-4FF170411A73}"/>
              </a:ext>
            </a:extLst>
          </p:cNvPr>
          <p:cNvSpPr/>
          <p:nvPr/>
        </p:nvSpPr>
        <p:spPr>
          <a:xfrm>
            <a:off x="8632247" y="3402547"/>
            <a:ext cx="3197804" cy="547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Concatenar caracteres (con función)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Operación recursiva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5D169F9-32A8-4391-BE8C-6B3D82BF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1559682"/>
            <a:ext cx="7572375" cy="2295525"/>
          </a:xfrm>
          <a:prstGeom prst="rect">
            <a:avLst/>
          </a:prstGeom>
        </p:spPr>
      </p:pic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0E64B62C-1FFD-439D-AB60-DDFA6470661A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7786697" y="3217773"/>
            <a:ext cx="845551" cy="458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63C06DF-BB09-4B72-B870-0E9EDD2224D5}"/>
              </a:ext>
            </a:extLst>
          </p:cNvPr>
          <p:cNvSpPr/>
          <p:nvPr/>
        </p:nvSpPr>
        <p:spPr>
          <a:xfrm>
            <a:off x="8686800" y="2455753"/>
            <a:ext cx="3143250" cy="451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Mensaje de inicio como objeto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D653E87-A62F-4991-86ED-D38DC60779B0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5753100" y="2252010"/>
            <a:ext cx="2933700" cy="429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D5DDA1F6-4ED1-48F6-94EE-339E8B7E6DA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647707" y="1690702"/>
            <a:ext cx="1278084" cy="118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422F38-6C03-4921-B917-0D2197981491}"/>
              </a:ext>
            </a:extLst>
          </p:cNvPr>
          <p:cNvSpPr/>
          <p:nvPr/>
        </p:nvSpPr>
        <p:spPr>
          <a:xfrm>
            <a:off x="8581053" y="4749818"/>
            <a:ext cx="3197804" cy="547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¿Cómo lo programaría si quisiera iterar sobre números?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98A1022-88B6-4052-B32C-91E08BACC9B0}"/>
              </a:ext>
            </a:extLst>
          </p:cNvPr>
          <p:cNvSpPr/>
          <p:nvPr/>
        </p:nvSpPr>
        <p:spPr>
          <a:xfrm>
            <a:off x="8581053" y="5507195"/>
            <a:ext cx="3197804" cy="547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Aprovechar el índice de la lista “nombres”. </a:t>
            </a:r>
            <a:r>
              <a:rPr lang="es-CO" sz="1400" dirty="0">
                <a:solidFill>
                  <a:schemeClr val="tx1"/>
                </a:solidFill>
              </a:rPr>
              <a:t>Similar a Python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DB57C2-7062-400A-B0D5-0536E4C2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741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Foreach</a:t>
            </a:r>
            <a:r>
              <a:rPr lang="es-419" dirty="0"/>
              <a:t> – Stata (Ejemplo)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A1C3BD07-9C3A-48F7-AA67-1989F3A415D6}"/>
              </a:ext>
            </a:extLst>
          </p:cNvPr>
          <p:cNvSpPr/>
          <p:nvPr/>
        </p:nvSpPr>
        <p:spPr>
          <a:xfrm>
            <a:off x="9499401" y="851296"/>
            <a:ext cx="1749624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en una macro local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73F8B72-DEAB-4050-A5F8-0750EF92A0D5}"/>
              </a:ext>
            </a:extLst>
          </p:cNvPr>
          <p:cNvSpPr/>
          <p:nvPr/>
        </p:nvSpPr>
        <p:spPr>
          <a:xfrm>
            <a:off x="8686800" y="3287212"/>
            <a:ext cx="2223655" cy="94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Concatenar caracteres </a:t>
            </a:r>
            <a:r>
              <a:rPr lang="es-CO" sz="1200" dirty="0"/>
              <a:t>(similar a Python)</a:t>
            </a:r>
          </a:p>
          <a:p>
            <a:pPr algn="ctr"/>
            <a:r>
              <a:rPr lang="es-CO" sz="1600" dirty="0"/>
              <a:t>Operación recursiva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3B5D9F-C0E9-4CCF-932E-05B60C9A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05" y="1474386"/>
            <a:ext cx="6587837" cy="28516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B47EC9-B97C-4514-A837-DDF3D7F2A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4326085"/>
            <a:ext cx="6762750" cy="2514600"/>
          </a:xfrm>
          <a:prstGeom prst="rect">
            <a:avLst/>
          </a:prstGeom>
        </p:spPr>
      </p:pic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5C7DB8A-33EA-4473-9B1A-2D8E5B6FD80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5753100" y="3498284"/>
            <a:ext cx="2933700" cy="259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3AE48086-6E74-4552-86D8-BD1B19A37401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6819901" y="1146027"/>
            <a:ext cx="2679501" cy="484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4120AE1-397C-4940-872A-F28F5D8EE879}"/>
              </a:ext>
            </a:extLst>
          </p:cNvPr>
          <p:cNvSpPr/>
          <p:nvPr/>
        </p:nvSpPr>
        <p:spPr>
          <a:xfrm>
            <a:off x="7782791" y="2610494"/>
            <a:ext cx="4275859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Convertir un elemento que esta dentro de una macro (iterador) a caracteres para concatenar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574E6C2-9073-435C-BDC5-7067B99CC39B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4610113" y="2905225"/>
            <a:ext cx="3172679" cy="294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E66FBF3-C865-4B9C-89C3-488923B9E716}"/>
              </a:ext>
            </a:extLst>
          </p:cNvPr>
          <p:cNvSpPr/>
          <p:nvPr/>
        </p:nvSpPr>
        <p:spPr>
          <a:xfrm>
            <a:off x="8686800" y="1724925"/>
            <a:ext cx="3143250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Mensaje de inicio en un elemento escalar (caracteres)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619F3FF4-08BA-4952-BB77-7C5025E1B82E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7076642" y="1933576"/>
            <a:ext cx="1610158" cy="86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5D90CBC-763F-43DB-9DFB-2B00799056F9}"/>
              </a:ext>
            </a:extLst>
          </p:cNvPr>
          <p:cNvSpPr/>
          <p:nvPr/>
        </p:nvSpPr>
        <p:spPr>
          <a:xfrm>
            <a:off x="8510605" y="4812137"/>
            <a:ext cx="3200383" cy="58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bg1"/>
                </a:solidFill>
              </a:rPr>
              <a:t>¿Cómo lo programaría si quisiera iterar sobre números?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E14EBE-3467-4D06-9D80-06F70A690ECB}"/>
              </a:ext>
            </a:extLst>
          </p:cNvPr>
          <p:cNvSpPr/>
          <p:nvPr/>
        </p:nvSpPr>
        <p:spPr>
          <a:xfrm>
            <a:off x="8510605" y="5546548"/>
            <a:ext cx="3200383" cy="58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bg1"/>
                </a:solidFill>
              </a:rPr>
              <a:t>El comando </a:t>
            </a:r>
            <a:r>
              <a:rPr lang="es-CO" sz="1600" dirty="0" err="1">
                <a:solidFill>
                  <a:schemeClr val="bg1"/>
                </a:solidFill>
              </a:rPr>
              <a:t>tokenize</a:t>
            </a:r>
            <a:r>
              <a:rPr lang="es-CO" sz="1600" dirty="0">
                <a:solidFill>
                  <a:schemeClr val="bg1"/>
                </a:solidFill>
              </a:rPr>
              <a:t> puede ayudar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65C8D50-7F55-4D9B-96E3-91229094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64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383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8173C-C2A2-9847-BBCF-0635ECC8EEFD}"/>
              </a:ext>
            </a:extLst>
          </p:cNvPr>
          <p:cNvSpPr/>
          <p:nvPr/>
        </p:nvSpPr>
        <p:spPr>
          <a:xfrm>
            <a:off x="837871" y="1764542"/>
            <a:ext cx="7226304" cy="124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698" y="3121191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c. anidación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65</a:t>
            </a:fld>
            <a:endParaRPr lang="en-CO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0F7BBD-B744-DD4C-AC97-5D7B574D0613}"/>
              </a:ext>
            </a:extLst>
          </p:cNvPr>
          <p:cNvSpPr/>
          <p:nvPr/>
        </p:nvSpPr>
        <p:spPr>
          <a:xfrm>
            <a:off x="0" y="2129014"/>
            <a:ext cx="706582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697D3-345C-5D43-85C0-05AC0302FC38}"/>
              </a:ext>
            </a:extLst>
          </p:cNvPr>
          <p:cNvSpPr/>
          <p:nvPr/>
        </p:nvSpPr>
        <p:spPr>
          <a:xfrm>
            <a:off x="102348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8467AE-3A49-254D-B8DD-3A2A7B78B26E}"/>
              </a:ext>
            </a:extLst>
          </p:cNvPr>
          <p:cNvGrpSpPr/>
          <p:nvPr/>
        </p:nvGrpSpPr>
        <p:grpSpPr>
          <a:xfrm>
            <a:off x="880693" y="2578436"/>
            <a:ext cx="1905637" cy="2907516"/>
            <a:chOff x="793609" y="2578436"/>
            <a:chExt cx="1905637" cy="290751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98CD3768-FDD9-2B43-8628-E2CD3DBE921C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90E768-88AD-0844-BBCC-D0DDAD41387F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90D1A-4971-084C-A494-75848E856D35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51CE40-8753-E545-86BE-60AF3F3917B3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0CC81C4-7A9F-5047-9680-9ACC9D2B7C9E}"/>
              </a:ext>
            </a:extLst>
          </p:cNvPr>
          <p:cNvSpPr/>
          <p:nvPr/>
        </p:nvSpPr>
        <p:spPr>
          <a:xfrm>
            <a:off x="8216573" y="2129014"/>
            <a:ext cx="2668561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3BB9ED-8876-4D4D-9F57-1CB8971008A0}"/>
              </a:ext>
            </a:extLst>
          </p:cNvPr>
          <p:cNvSpPr/>
          <p:nvPr/>
        </p:nvSpPr>
        <p:spPr>
          <a:xfrm>
            <a:off x="296294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6CC663-556F-A743-9224-B7A57A0ADD2C}"/>
              </a:ext>
            </a:extLst>
          </p:cNvPr>
          <p:cNvSpPr/>
          <p:nvPr/>
        </p:nvSpPr>
        <p:spPr>
          <a:xfrm>
            <a:off x="490240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C039F-F0CE-B245-9FB2-3AC563CE6FE2}"/>
              </a:ext>
            </a:extLst>
          </p:cNvPr>
          <p:cNvSpPr/>
          <p:nvPr/>
        </p:nvSpPr>
        <p:spPr>
          <a:xfrm>
            <a:off x="684186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D2C4D-1CAD-3645-B10C-A23C2F59054C}"/>
              </a:ext>
            </a:extLst>
          </p:cNvPr>
          <p:cNvGrpSpPr/>
          <p:nvPr/>
        </p:nvGrpSpPr>
        <p:grpSpPr>
          <a:xfrm>
            <a:off x="2916460" y="2587202"/>
            <a:ext cx="1905637" cy="2907516"/>
            <a:chOff x="793609" y="2578436"/>
            <a:chExt cx="1905637" cy="2907516"/>
          </a:xfrm>
        </p:grpSpPr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591103C-8A86-DB4E-AC1D-636175302D98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5D4A66-7D44-4B47-B437-339D2B86860E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3C5913-81C1-0D4D-B992-B8DD066E504D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B97371-09CB-0746-B304-EF03A308762E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4127D-0541-E84F-A809-9B3D4235BF4E}"/>
              </a:ext>
            </a:extLst>
          </p:cNvPr>
          <p:cNvGrpSpPr/>
          <p:nvPr/>
        </p:nvGrpSpPr>
        <p:grpSpPr>
          <a:xfrm>
            <a:off x="4886914" y="2595968"/>
            <a:ext cx="1905637" cy="2907516"/>
            <a:chOff x="793609" y="2578436"/>
            <a:chExt cx="1905637" cy="2907516"/>
          </a:xfrm>
        </p:grpSpPr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3624CBA-BAF3-BB43-9358-BE679FF8DBD6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039051-7A8C-244C-A11F-BAC6C1178331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1C0CA5-CDF1-1F42-8937-A809366CB508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AF8990-B046-5D44-8D87-853BE83CC961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35066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8173C-C2A2-9847-BBCF-0635ECC8EEFD}"/>
              </a:ext>
            </a:extLst>
          </p:cNvPr>
          <p:cNvSpPr/>
          <p:nvPr/>
        </p:nvSpPr>
        <p:spPr>
          <a:xfrm>
            <a:off x="837871" y="1764542"/>
            <a:ext cx="7226304" cy="124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698" y="3121191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c. anidación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66</a:t>
            </a:fld>
            <a:endParaRPr lang="en-CO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0F7BBD-B744-DD4C-AC97-5D7B574D0613}"/>
              </a:ext>
            </a:extLst>
          </p:cNvPr>
          <p:cNvSpPr/>
          <p:nvPr/>
        </p:nvSpPr>
        <p:spPr>
          <a:xfrm>
            <a:off x="0" y="2129014"/>
            <a:ext cx="706582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8467AE-3A49-254D-B8DD-3A2A7B78B26E}"/>
              </a:ext>
            </a:extLst>
          </p:cNvPr>
          <p:cNvGrpSpPr/>
          <p:nvPr/>
        </p:nvGrpSpPr>
        <p:grpSpPr>
          <a:xfrm>
            <a:off x="880693" y="2578436"/>
            <a:ext cx="1905637" cy="2907516"/>
            <a:chOff x="793609" y="2578436"/>
            <a:chExt cx="1905637" cy="290751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98CD3768-FDD9-2B43-8628-E2CD3DBE921C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90E768-88AD-0844-BBCC-D0DDAD41387F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90D1A-4971-084C-A494-75848E856D35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51CE40-8753-E545-86BE-60AF3F3917B3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0CC81C4-7A9F-5047-9680-9ACC9D2B7C9E}"/>
              </a:ext>
            </a:extLst>
          </p:cNvPr>
          <p:cNvSpPr/>
          <p:nvPr/>
        </p:nvSpPr>
        <p:spPr>
          <a:xfrm>
            <a:off x="8216573" y="2129014"/>
            <a:ext cx="2668561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6CC663-556F-A743-9224-B7A57A0ADD2C}"/>
              </a:ext>
            </a:extLst>
          </p:cNvPr>
          <p:cNvSpPr/>
          <p:nvPr/>
        </p:nvSpPr>
        <p:spPr>
          <a:xfrm>
            <a:off x="490240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C039F-F0CE-B245-9FB2-3AC563CE6FE2}"/>
              </a:ext>
            </a:extLst>
          </p:cNvPr>
          <p:cNvSpPr/>
          <p:nvPr/>
        </p:nvSpPr>
        <p:spPr>
          <a:xfrm>
            <a:off x="684186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D2C4D-1CAD-3645-B10C-A23C2F59054C}"/>
              </a:ext>
            </a:extLst>
          </p:cNvPr>
          <p:cNvGrpSpPr/>
          <p:nvPr/>
        </p:nvGrpSpPr>
        <p:grpSpPr>
          <a:xfrm>
            <a:off x="2916460" y="2587202"/>
            <a:ext cx="1905637" cy="2907516"/>
            <a:chOff x="793609" y="2578436"/>
            <a:chExt cx="1905637" cy="2907516"/>
          </a:xfrm>
        </p:grpSpPr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591103C-8A86-DB4E-AC1D-636175302D98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5D4A66-7D44-4B47-B437-339D2B86860E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3C5913-81C1-0D4D-B992-B8DD066E504D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B97371-09CB-0746-B304-EF03A308762E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4127D-0541-E84F-A809-9B3D4235BF4E}"/>
              </a:ext>
            </a:extLst>
          </p:cNvPr>
          <p:cNvGrpSpPr/>
          <p:nvPr/>
        </p:nvGrpSpPr>
        <p:grpSpPr>
          <a:xfrm>
            <a:off x="4886914" y="2595968"/>
            <a:ext cx="1905637" cy="2907516"/>
            <a:chOff x="793609" y="2578436"/>
            <a:chExt cx="1905637" cy="2907516"/>
          </a:xfrm>
        </p:grpSpPr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3624CBA-BAF3-BB43-9358-BE679FF8DBD6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039051-7A8C-244C-A11F-BAC6C1178331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1C0CA5-CDF1-1F42-8937-A809366CB508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AF8990-B046-5D44-8D87-853BE83CC961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40CBB16-12F8-4B47-A812-718D277BECE8}"/>
              </a:ext>
            </a:extLst>
          </p:cNvPr>
          <p:cNvSpPr/>
          <p:nvPr/>
        </p:nvSpPr>
        <p:spPr>
          <a:xfrm>
            <a:off x="102348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94679-2CDE-B647-A41A-BD7A80603B70}"/>
              </a:ext>
            </a:extLst>
          </p:cNvPr>
          <p:cNvSpPr/>
          <p:nvPr/>
        </p:nvSpPr>
        <p:spPr>
          <a:xfrm>
            <a:off x="296294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1F220A-7E82-4443-9353-CC3D3A8543F5}"/>
              </a:ext>
            </a:extLst>
          </p:cNvPr>
          <p:cNvSpPr/>
          <p:nvPr/>
        </p:nvSpPr>
        <p:spPr>
          <a:xfrm>
            <a:off x="1025611" y="74141"/>
            <a:ext cx="3913648" cy="2818961"/>
          </a:xfrm>
          <a:custGeom>
            <a:avLst/>
            <a:gdLst>
              <a:gd name="connsiteX0" fmla="*/ 1005556 w 3913648"/>
              <a:gd name="connsiteY0" fmla="*/ 2818961 h 2818961"/>
              <a:gd name="connsiteX1" fmla="*/ 3913648 w 3913648"/>
              <a:gd name="connsiteY1" fmla="*/ 2751505 h 2818961"/>
              <a:gd name="connsiteX2" fmla="*/ 407773 w 3913648"/>
              <a:gd name="connsiteY2" fmla="*/ 0 h 2818961"/>
              <a:gd name="connsiteX3" fmla="*/ 0 w 3913648"/>
              <a:gd name="connsiteY3" fmla="*/ 1804086 h 2818961"/>
              <a:gd name="connsiteX4" fmla="*/ 0 w 3913648"/>
              <a:gd name="connsiteY4" fmla="*/ 2817340 h 2818961"/>
              <a:gd name="connsiteX5" fmla="*/ 1005556 w 3913648"/>
              <a:gd name="connsiteY5" fmla="*/ 2818961 h 281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648" h="2818961">
                <a:moveTo>
                  <a:pt x="1005556" y="2818961"/>
                </a:moveTo>
                <a:lnTo>
                  <a:pt x="3913648" y="2751505"/>
                </a:lnTo>
                <a:lnTo>
                  <a:pt x="407773" y="0"/>
                </a:lnTo>
                <a:lnTo>
                  <a:pt x="0" y="1804086"/>
                </a:lnTo>
                <a:lnTo>
                  <a:pt x="0" y="2817340"/>
                </a:lnTo>
                <a:lnTo>
                  <a:pt x="1005556" y="281896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697D3-345C-5D43-85C0-05AC0302FC38}"/>
              </a:ext>
            </a:extLst>
          </p:cNvPr>
          <p:cNvSpPr/>
          <p:nvPr/>
        </p:nvSpPr>
        <p:spPr>
          <a:xfrm>
            <a:off x="1409538" y="37858"/>
            <a:ext cx="3531055" cy="27738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03C067B-996D-9C45-A933-475ADEF21E60}"/>
              </a:ext>
            </a:extLst>
          </p:cNvPr>
          <p:cNvSpPr/>
          <p:nvPr/>
        </p:nvSpPr>
        <p:spPr>
          <a:xfrm>
            <a:off x="1409538" y="1098294"/>
            <a:ext cx="823488" cy="512618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F4BC3E4-340A-A74A-98C6-DF53B7FF9E4C}"/>
              </a:ext>
            </a:extLst>
          </p:cNvPr>
          <p:cNvSpPr/>
          <p:nvPr/>
        </p:nvSpPr>
        <p:spPr>
          <a:xfrm rot="18904055">
            <a:off x="3426924" y="233682"/>
            <a:ext cx="1208747" cy="512618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F9A8A622-47EE-2548-AF73-3EB42717512A}"/>
              </a:ext>
            </a:extLst>
          </p:cNvPr>
          <p:cNvSpPr/>
          <p:nvPr/>
        </p:nvSpPr>
        <p:spPr>
          <a:xfrm rot="2752336">
            <a:off x="3393538" y="2036067"/>
            <a:ext cx="1401542" cy="512618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76A891-B0B7-7B4B-9CC7-FED4DC23712A}"/>
              </a:ext>
            </a:extLst>
          </p:cNvPr>
          <p:cNvSpPr/>
          <p:nvPr/>
        </p:nvSpPr>
        <p:spPr>
          <a:xfrm rot="2724282">
            <a:off x="2579389" y="848912"/>
            <a:ext cx="1011382" cy="101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5F8A2D-9844-7B4F-A5D4-F7CF8123055B}"/>
              </a:ext>
            </a:extLst>
          </p:cNvPr>
          <p:cNvSpPr txBox="1"/>
          <p:nvPr/>
        </p:nvSpPr>
        <p:spPr>
          <a:xfrm>
            <a:off x="2842625" y="939103"/>
            <a:ext cx="803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800" dirty="0">
                <a:solidFill>
                  <a:schemeClr val="accent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43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8173C-C2A2-9847-BBCF-0635ECC8EEFD}"/>
              </a:ext>
            </a:extLst>
          </p:cNvPr>
          <p:cNvSpPr/>
          <p:nvPr/>
        </p:nvSpPr>
        <p:spPr>
          <a:xfrm>
            <a:off x="837871" y="1764542"/>
            <a:ext cx="7226304" cy="124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698" y="3121191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c. anidación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67</a:t>
            </a:fld>
            <a:endParaRPr lang="en-CO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0F7BBD-B744-DD4C-AC97-5D7B574D0613}"/>
              </a:ext>
            </a:extLst>
          </p:cNvPr>
          <p:cNvSpPr/>
          <p:nvPr/>
        </p:nvSpPr>
        <p:spPr>
          <a:xfrm>
            <a:off x="0" y="2129014"/>
            <a:ext cx="706582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8467AE-3A49-254D-B8DD-3A2A7B78B26E}"/>
              </a:ext>
            </a:extLst>
          </p:cNvPr>
          <p:cNvGrpSpPr/>
          <p:nvPr/>
        </p:nvGrpSpPr>
        <p:grpSpPr>
          <a:xfrm>
            <a:off x="880693" y="2578436"/>
            <a:ext cx="1905637" cy="2907516"/>
            <a:chOff x="793609" y="2578436"/>
            <a:chExt cx="1905637" cy="290751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98CD3768-FDD9-2B43-8628-E2CD3DBE921C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90E768-88AD-0844-BBCC-D0DDAD41387F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90D1A-4971-084C-A494-75848E856D35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51CE40-8753-E545-86BE-60AF3F3917B3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0CC81C4-7A9F-5047-9680-9ACC9D2B7C9E}"/>
              </a:ext>
            </a:extLst>
          </p:cNvPr>
          <p:cNvSpPr/>
          <p:nvPr/>
        </p:nvSpPr>
        <p:spPr>
          <a:xfrm>
            <a:off x="8216573" y="2129014"/>
            <a:ext cx="2668561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6CC663-556F-A743-9224-B7A57A0ADD2C}"/>
              </a:ext>
            </a:extLst>
          </p:cNvPr>
          <p:cNvSpPr/>
          <p:nvPr/>
        </p:nvSpPr>
        <p:spPr>
          <a:xfrm>
            <a:off x="490240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C039F-F0CE-B245-9FB2-3AC563CE6FE2}"/>
              </a:ext>
            </a:extLst>
          </p:cNvPr>
          <p:cNvSpPr/>
          <p:nvPr/>
        </p:nvSpPr>
        <p:spPr>
          <a:xfrm>
            <a:off x="684186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D2C4D-1CAD-3645-B10C-A23C2F59054C}"/>
              </a:ext>
            </a:extLst>
          </p:cNvPr>
          <p:cNvGrpSpPr/>
          <p:nvPr/>
        </p:nvGrpSpPr>
        <p:grpSpPr>
          <a:xfrm>
            <a:off x="2916460" y="2587202"/>
            <a:ext cx="1905637" cy="2907516"/>
            <a:chOff x="793609" y="2578436"/>
            <a:chExt cx="1905637" cy="2907516"/>
          </a:xfrm>
        </p:grpSpPr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591103C-8A86-DB4E-AC1D-636175302D98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5D4A66-7D44-4B47-B437-339D2B86860E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3C5913-81C1-0D4D-B992-B8DD066E504D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B97371-09CB-0746-B304-EF03A308762E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4127D-0541-E84F-A809-9B3D4235BF4E}"/>
              </a:ext>
            </a:extLst>
          </p:cNvPr>
          <p:cNvGrpSpPr/>
          <p:nvPr/>
        </p:nvGrpSpPr>
        <p:grpSpPr>
          <a:xfrm>
            <a:off x="4886914" y="2595968"/>
            <a:ext cx="1905637" cy="2907516"/>
            <a:chOff x="793609" y="2578436"/>
            <a:chExt cx="1905637" cy="2907516"/>
          </a:xfrm>
        </p:grpSpPr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3624CBA-BAF3-BB43-9358-BE679FF8DBD6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039051-7A8C-244C-A11F-BAC6C1178331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1C0CA5-CDF1-1F42-8937-A809366CB508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AF8990-B046-5D44-8D87-853BE83CC961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40CBB16-12F8-4B47-A812-718D277BECE8}"/>
              </a:ext>
            </a:extLst>
          </p:cNvPr>
          <p:cNvSpPr/>
          <p:nvPr/>
        </p:nvSpPr>
        <p:spPr>
          <a:xfrm>
            <a:off x="102348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94679-2CDE-B647-A41A-BD7A80603B70}"/>
              </a:ext>
            </a:extLst>
          </p:cNvPr>
          <p:cNvSpPr/>
          <p:nvPr/>
        </p:nvSpPr>
        <p:spPr>
          <a:xfrm>
            <a:off x="296294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D14038-7692-3247-A80D-694209358416}"/>
              </a:ext>
            </a:extLst>
          </p:cNvPr>
          <p:cNvGrpSpPr/>
          <p:nvPr/>
        </p:nvGrpSpPr>
        <p:grpSpPr>
          <a:xfrm>
            <a:off x="2962945" y="29180"/>
            <a:ext cx="3914982" cy="2955289"/>
            <a:chOff x="1025611" y="37858"/>
            <a:chExt cx="3914982" cy="295528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01F220A-7E82-4443-9353-CC3D3A8543F5}"/>
                </a:ext>
              </a:extLst>
            </p:cNvPr>
            <p:cNvSpPr/>
            <p:nvPr/>
          </p:nvSpPr>
          <p:spPr>
            <a:xfrm>
              <a:off x="1025611" y="74141"/>
              <a:ext cx="3913648" cy="2818961"/>
            </a:xfrm>
            <a:custGeom>
              <a:avLst/>
              <a:gdLst>
                <a:gd name="connsiteX0" fmla="*/ 1005556 w 3913648"/>
                <a:gd name="connsiteY0" fmla="*/ 2818961 h 2818961"/>
                <a:gd name="connsiteX1" fmla="*/ 3913648 w 3913648"/>
                <a:gd name="connsiteY1" fmla="*/ 2751505 h 2818961"/>
                <a:gd name="connsiteX2" fmla="*/ 407773 w 3913648"/>
                <a:gd name="connsiteY2" fmla="*/ 0 h 2818961"/>
                <a:gd name="connsiteX3" fmla="*/ 0 w 3913648"/>
                <a:gd name="connsiteY3" fmla="*/ 1804086 h 2818961"/>
                <a:gd name="connsiteX4" fmla="*/ 0 w 3913648"/>
                <a:gd name="connsiteY4" fmla="*/ 2817340 h 2818961"/>
                <a:gd name="connsiteX5" fmla="*/ 1005556 w 3913648"/>
                <a:gd name="connsiteY5" fmla="*/ 2818961 h 281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3648" h="2818961">
                  <a:moveTo>
                    <a:pt x="1005556" y="2818961"/>
                  </a:moveTo>
                  <a:lnTo>
                    <a:pt x="3913648" y="2751505"/>
                  </a:lnTo>
                  <a:lnTo>
                    <a:pt x="407773" y="0"/>
                  </a:lnTo>
                  <a:lnTo>
                    <a:pt x="0" y="1804086"/>
                  </a:lnTo>
                  <a:lnTo>
                    <a:pt x="0" y="2817340"/>
                  </a:lnTo>
                  <a:lnTo>
                    <a:pt x="1005556" y="28189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4697D3-345C-5D43-85C0-05AC0302FC38}"/>
                </a:ext>
              </a:extLst>
            </p:cNvPr>
            <p:cNvSpPr/>
            <p:nvPr/>
          </p:nvSpPr>
          <p:spPr>
            <a:xfrm>
              <a:off x="1409538" y="37858"/>
              <a:ext cx="3531055" cy="2773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03C067B-996D-9C45-A933-475ADEF21E60}"/>
                </a:ext>
              </a:extLst>
            </p:cNvPr>
            <p:cNvSpPr/>
            <p:nvPr/>
          </p:nvSpPr>
          <p:spPr>
            <a:xfrm>
              <a:off x="1409538" y="1098294"/>
              <a:ext cx="823488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8F4BC3E4-340A-A74A-98C6-DF53B7FF9E4C}"/>
                </a:ext>
              </a:extLst>
            </p:cNvPr>
            <p:cNvSpPr/>
            <p:nvPr/>
          </p:nvSpPr>
          <p:spPr>
            <a:xfrm rot="18904055">
              <a:off x="3426924" y="233682"/>
              <a:ext cx="1208747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F9A8A622-47EE-2548-AF73-3EB42717512A}"/>
                </a:ext>
              </a:extLst>
            </p:cNvPr>
            <p:cNvSpPr/>
            <p:nvPr/>
          </p:nvSpPr>
          <p:spPr>
            <a:xfrm rot="2752336">
              <a:off x="3393538" y="2036067"/>
              <a:ext cx="1401542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76A891-B0B7-7B4B-9CC7-FED4DC23712A}"/>
                </a:ext>
              </a:extLst>
            </p:cNvPr>
            <p:cNvSpPr/>
            <p:nvPr/>
          </p:nvSpPr>
          <p:spPr>
            <a:xfrm rot="2724282">
              <a:off x="2579389" y="848912"/>
              <a:ext cx="1011382" cy="1011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5F8A2D-9844-7B4F-A5D4-F7CF8123055B}"/>
                </a:ext>
              </a:extLst>
            </p:cNvPr>
            <p:cNvSpPr txBox="1"/>
            <p:nvPr/>
          </p:nvSpPr>
          <p:spPr>
            <a:xfrm>
              <a:off x="2842625" y="939103"/>
              <a:ext cx="8035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4800" dirty="0">
                  <a:solidFill>
                    <a:schemeClr val="accent6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5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8173C-C2A2-9847-BBCF-0635ECC8EEFD}"/>
              </a:ext>
            </a:extLst>
          </p:cNvPr>
          <p:cNvSpPr/>
          <p:nvPr/>
        </p:nvSpPr>
        <p:spPr>
          <a:xfrm>
            <a:off x="837871" y="1764542"/>
            <a:ext cx="7226304" cy="124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698" y="3121191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c. anidación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68</a:t>
            </a:fld>
            <a:endParaRPr lang="en-CO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0F7BBD-B744-DD4C-AC97-5D7B574D0613}"/>
              </a:ext>
            </a:extLst>
          </p:cNvPr>
          <p:cNvSpPr/>
          <p:nvPr/>
        </p:nvSpPr>
        <p:spPr>
          <a:xfrm>
            <a:off x="0" y="2129014"/>
            <a:ext cx="706582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8467AE-3A49-254D-B8DD-3A2A7B78B26E}"/>
              </a:ext>
            </a:extLst>
          </p:cNvPr>
          <p:cNvGrpSpPr/>
          <p:nvPr/>
        </p:nvGrpSpPr>
        <p:grpSpPr>
          <a:xfrm>
            <a:off x="880693" y="2578436"/>
            <a:ext cx="1905637" cy="2907516"/>
            <a:chOff x="793609" y="2578436"/>
            <a:chExt cx="1905637" cy="290751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98CD3768-FDD9-2B43-8628-E2CD3DBE921C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90E768-88AD-0844-BBCC-D0DDAD41387F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90D1A-4971-084C-A494-75848E856D35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51CE40-8753-E545-86BE-60AF3F3917B3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0CC81C4-7A9F-5047-9680-9ACC9D2B7C9E}"/>
              </a:ext>
            </a:extLst>
          </p:cNvPr>
          <p:cNvSpPr/>
          <p:nvPr/>
        </p:nvSpPr>
        <p:spPr>
          <a:xfrm>
            <a:off x="8216573" y="2129014"/>
            <a:ext cx="2668561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6CC663-556F-A743-9224-B7A57A0ADD2C}"/>
              </a:ext>
            </a:extLst>
          </p:cNvPr>
          <p:cNvSpPr/>
          <p:nvPr/>
        </p:nvSpPr>
        <p:spPr>
          <a:xfrm>
            <a:off x="490240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C039F-F0CE-B245-9FB2-3AC563CE6FE2}"/>
              </a:ext>
            </a:extLst>
          </p:cNvPr>
          <p:cNvSpPr/>
          <p:nvPr/>
        </p:nvSpPr>
        <p:spPr>
          <a:xfrm>
            <a:off x="684186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D2C4D-1CAD-3645-B10C-A23C2F59054C}"/>
              </a:ext>
            </a:extLst>
          </p:cNvPr>
          <p:cNvGrpSpPr/>
          <p:nvPr/>
        </p:nvGrpSpPr>
        <p:grpSpPr>
          <a:xfrm>
            <a:off x="2916460" y="2587202"/>
            <a:ext cx="1905637" cy="2907516"/>
            <a:chOff x="793609" y="2578436"/>
            <a:chExt cx="1905637" cy="2907516"/>
          </a:xfrm>
        </p:grpSpPr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591103C-8A86-DB4E-AC1D-636175302D98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5D4A66-7D44-4B47-B437-339D2B86860E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3C5913-81C1-0D4D-B992-B8DD066E504D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B97371-09CB-0746-B304-EF03A308762E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4127D-0541-E84F-A809-9B3D4235BF4E}"/>
              </a:ext>
            </a:extLst>
          </p:cNvPr>
          <p:cNvGrpSpPr/>
          <p:nvPr/>
        </p:nvGrpSpPr>
        <p:grpSpPr>
          <a:xfrm>
            <a:off x="4886914" y="2595968"/>
            <a:ext cx="1905637" cy="2907516"/>
            <a:chOff x="793609" y="2578436"/>
            <a:chExt cx="1905637" cy="2907516"/>
          </a:xfrm>
        </p:grpSpPr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3624CBA-BAF3-BB43-9358-BE679FF8DBD6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039051-7A8C-244C-A11F-BAC6C1178331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1C0CA5-CDF1-1F42-8937-A809366CB508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AF8990-B046-5D44-8D87-853BE83CC961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40CBB16-12F8-4B47-A812-718D277BECE8}"/>
              </a:ext>
            </a:extLst>
          </p:cNvPr>
          <p:cNvSpPr/>
          <p:nvPr/>
        </p:nvSpPr>
        <p:spPr>
          <a:xfrm>
            <a:off x="102348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94679-2CDE-B647-A41A-BD7A80603B70}"/>
              </a:ext>
            </a:extLst>
          </p:cNvPr>
          <p:cNvSpPr/>
          <p:nvPr/>
        </p:nvSpPr>
        <p:spPr>
          <a:xfrm>
            <a:off x="296294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D14038-7692-3247-A80D-694209358416}"/>
              </a:ext>
            </a:extLst>
          </p:cNvPr>
          <p:cNvGrpSpPr/>
          <p:nvPr/>
        </p:nvGrpSpPr>
        <p:grpSpPr>
          <a:xfrm>
            <a:off x="4902405" y="41966"/>
            <a:ext cx="3914982" cy="2955289"/>
            <a:chOff x="1025611" y="37858"/>
            <a:chExt cx="3914982" cy="295528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01F220A-7E82-4443-9353-CC3D3A8543F5}"/>
                </a:ext>
              </a:extLst>
            </p:cNvPr>
            <p:cNvSpPr/>
            <p:nvPr/>
          </p:nvSpPr>
          <p:spPr>
            <a:xfrm>
              <a:off x="1025611" y="74141"/>
              <a:ext cx="3913648" cy="2818961"/>
            </a:xfrm>
            <a:custGeom>
              <a:avLst/>
              <a:gdLst>
                <a:gd name="connsiteX0" fmla="*/ 1005556 w 3913648"/>
                <a:gd name="connsiteY0" fmla="*/ 2818961 h 2818961"/>
                <a:gd name="connsiteX1" fmla="*/ 3913648 w 3913648"/>
                <a:gd name="connsiteY1" fmla="*/ 2751505 h 2818961"/>
                <a:gd name="connsiteX2" fmla="*/ 407773 w 3913648"/>
                <a:gd name="connsiteY2" fmla="*/ 0 h 2818961"/>
                <a:gd name="connsiteX3" fmla="*/ 0 w 3913648"/>
                <a:gd name="connsiteY3" fmla="*/ 1804086 h 2818961"/>
                <a:gd name="connsiteX4" fmla="*/ 0 w 3913648"/>
                <a:gd name="connsiteY4" fmla="*/ 2817340 h 2818961"/>
                <a:gd name="connsiteX5" fmla="*/ 1005556 w 3913648"/>
                <a:gd name="connsiteY5" fmla="*/ 2818961 h 281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3648" h="2818961">
                  <a:moveTo>
                    <a:pt x="1005556" y="2818961"/>
                  </a:moveTo>
                  <a:lnTo>
                    <a:pt x="3913648" y="2751505"/>
                  </a:lnTo>
                  <a:lnTo>
                    <a:pt x="407773" y="0"/>
                  </a:lnTo>
                  <a:lnTo>
                    <a:pt x="0" y="1804086"/>
                  </a:lnTo>
                  <a:lnTo>
                    <a:pt x="0" y="2817340"/>
                  </a:lnTo>
                  <a:lnTo>
                    <a:pt x="1005556" y="28189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4697D3-345C-5D43-85C0-05AC0302FC38}"/>
                </a:ext>
              </a:extLst>
            </p:cNvPr>
            <p:cNvSpPr/>
            <p:nvPr/>
          </p:nvSpPr>
          <p:spPr>
            <a:xfrm>
              <a:off x="1409538" y="37858"/>
              <a:ext cx="3531055" cy="2773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03C067B-996D-9C45-A933-475ADEF21E60}"/>
                </a:ext>
              </a:extLst>
            </p:cNvPr>
            <p:cNvSpPr/>
            <p:nvPr/>
          </p:nvSpPr>
          <p:spPr>
            <a:xfrm>
              <a:off x="1409538" y="1098294"/>
              <a:ext cx="823488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8F4BC3E4-340A-A74A-98C6-DF53B7FF9E4C}"/>
                </a:ext>
              </a:extLst>
            </p:cNvPr>
            <p:cNvSpPr/>
            <p:nvPr/>
          </p:nvSpPr>
          <p:spPr>
            <a:xfrm rot="18904055">
              <a:off x="3426924" y="233682"/>
              <a:ext cx="1208747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F9A8A622-47EE-2548-AF73-3EB42717512A}"/>
                </a:ext>
              </a:extLst>
            </p:cNvPr>
            <p:cNvSpPr/>
            <p:nvPr/>
          </p:nvSpPr>
          <p:spPr>
            <a:xfrm rot="2752336">
              <a:off x="3393538" y="2036067"/>
              <a:ext cx="1401542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76A891-B0B7-7B4B-9CC7-FED4DC23712A}"/>
                </a:ext>
              </a:extLst>
            </p:cNvPr>
            <p:cNvSpPr/>
            <p:nvPr/>
          </p:nvSpPr>
          <p:spPr>
            <a:xfrm rot="2724282">
              <a:off x="2579389" y="848912"/>
              <a:ext cx="1011382" cy="1011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5F8A2D-9844-7B4F-A5D4-F7CF8123055B}"/>
                </a:ext>
              </a:extLst>
            </p:cNvPr>
            <p:cNvSpPr txBox="1"/>
            <p:nvPr/>
          </p:nvSpPr>
          <p:spPr>
            <a:xfrm>
              <a:off x="2842625" y="939103"/>
              <a:ext cx="8035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4800" dirty="0">
                  <a:solidFill>
                    <a:schemeClr val="accent6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5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8173C-C2A2-9847-BBCF-0635ECC8EEFD}"/>
              </a:ext>
            </a:extLst>
          </p:cNvPr>
          <p:cNvSpPr/>
          <p:nvPr/>
        </p:nvSpPr>
        <p:spPr>
          <a:xfrm>
            <a:off x="837871" y="1764542"/>
            <a:ext cx="7226304" cy="124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698" y="3121191"/>
            <a:ext cx="4937412" cy="2892735"/>
          </a:xfrm>
        </p:spPr>
        <p:txBody>
          <a:bodyPr>
            <a:normAutofit/>
          </a:bodyPr>
          <a:lstStyle/>
          <a:p>
            <a:r>
              <a:rPr lang="es-419" dirty="0"/>
              <a:t>c. anidación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69</a:t>
            </a:fld>
            <a:endParaRPr lang="en-CO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0F7BBD-B744-DD4C-AC97-5D7B574D0613}"/>
              </a:ext>
            </a:extLst>
          </p:cNvPr>
          <p:cNvSpPr/>
          <p:nvPr/>
        </p:nvSpPr>
        <p:spPr>
          <a:xfrm>
            <a:off x="0" y="2129014"/>
            <a:ext cx="706582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8467AE-3A49-254D-B8DD-3A2A7B78B26E}"/>
              </a:ext>
            </a:extLst>
          </p:cNvPr>
          <p:cNvGrpSpPr/>
          <p:nvPr/>
        </p:nvGrpSpPr>
        <p:grpSpPr>
          <a:xfrm>
            <a:off x="880693" y="2578436"/>
            <a:ext cx="1905637" cy="2907516"/>
            <a:chOff x="793609" y="2578436"/>
            <a:chExt cx="1905637" cy="290751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98CD3768-FDD9-2B43-8628-E2CD3DBE921C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90E768-88AD-0844-BBCC-D0DDAD41387F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90D1A-4971-084C-A494-75848E856D35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51CE40-8753-E545-86BE-60AF3F3917B3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0CC81C4-7A9F-5047-9680-9ACC9D2B7C9E}"/>
              </a:ext>
            </a:extLst>
          </p:cNvPr>
          <p:cNvSpPr/>
          <p:nvPr/>
        </p:nvSpPr>
        <p:spPr>
          <a:xfrm>
            <a:off x="8216573" y="2129014"/>
            <a:ext cx="2668561" cy="51261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6CC663-556F-A743-9224-B7A57A0ADD2C}"/>
              </a:ext>
            </a:extLst>
          </p:cNvPr>
          <p:cNvSpPr/>
          <p:nvPr/>
        </p:nvSpPr>
        <p:spPr>
          <a:xfrm>
            <a:off x="490240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C039F-F0CE-B245-9FB2-3AC563CE6FE2}"/>
              </a:ext>
            </a:extLst>
          </p:cNvPr>
          <p:cNvSpPr/>
          <p:nvPr/>
        </p:nvSpPr>
        <p:spPr>
          <a:xfrm>
            <a:off x="684186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D2C4D-1CAD-3645-B10C-A23C2F59054C}"/>
              </a:ext>
            </a:extLst>
          </p:cNvPr>
          <p:cNvGrpSpPr/>
          <p:nvPr/>
        </p:nvGrpSpPr>
        <p:grpSpPr>
          <a:xfrm>
            <a:off x="2916460" y="2587202"/>
            <a:ext cx="1905637" cy="2907516"/>
            <a:chOff x="793609" y="2578436"/>
            <a:chExt cx="1905637" cy="2907516"/>
          </a:xfrm>
        </p:grpSpPr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591103C-8A86-DB4E-AC1D-636175302D98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5D4A66-7D44-4B47-B437-339D2B86860E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3C5913-81C1-0D4D-B992-B8DD066E504D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B97371-09CB-0746-B304-EF03A308762E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4127D-0541-E84F-A809-9B3D4235BF4E}"/>
              </a:ext>
            </a:extLst>
          </p:cNvPr>
          <p:cNvGrpSpPr/>
          <p:nvPr/>
        </p:nvGrpSpPr>
        <p:grpSpPr>
          <a:xfrm>
            <a:off x="4886914" y="2595968"/>
            <a:ext cx="1905637" cy="2907516"/>
            <a:chOff x="793609" y="2578436"/>
            <a:chExt cx="1905637" cy="2907516"/>
          </a:xfrm>
        </p:grpSpPr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3624CBA-BAF3-BB43-9358-BE679FF8DBD6}"/>
                </a:ext>
              </a:extLst>
            </p:cNvPr>
            <p:cNvSpPr/>
            <p:nvPr/>
          </p:nvSpPr>
          <p:spPr>
            <a:xfrm rot="18800229">
              <a:off x="524426" y="3672938"/>
              <a:ext cx="2701621" cy="51261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039051-7A8C-244C-A11F-BAC6C1178331}"/>
                </a:ext>
              </a:extLst>
            </p:cNvPr>
            <p:cNvSpPr/>
            <p:nvPr/>
          </p:nvSpPr>
          <p:spPr>
            <a:xfrm rot="2648832">
              <a:off x="793609" y="3518807"/>
              <a:ext cx="1905637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1C0CA5-CDF1-1F42-8937-A809366CB508}"/>
                </a:ext>
              </a:extLst>
            </p:cNvPr>
            <p:cNvSpPr/>
            <p:nvPr/>
          </p:nvSpPr>
          <p:spPr>
            <a:xfrm rot="8056660">
              <a:off x="1080841" y="4614338"/>
              <a:ext cx="1479991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AF8990-B046-5D44-8D87-853BE83CC961}"/>
                </a:ext>
              </a:extLst>
            </p:cNvPr>
            <p:cNvSpPr/>
            <p:nvPr/>
          </p:nvSpPr>
          <p:spPr>
            <a:xfrm rot="2648832">
              <a:off x="850445" y="4878930"/>
              <a:ext cx="754232" cy="2632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40CBB16-12F8-4B47-A812-718D277BECE8}"/>
              </a:ext>
            </a:extLst>
          </p:cNvPr>
          <p:cNvSpPr/>
          <p:nvPr/>
        </p:nvSpPr>
        <p:spPr>
          <a:xfrm>
            <a:off x="102348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94679-2CDE-B647-A41A-BD7A80603B70}"/>
              </a:ext>
            </a:extLst>
          </p:cNvPr>
          <p:cNvSpPr/>
          <p:nvPr/>
        </p:nvSpPr>
        <p:spPr>
          <a:xfrm>
            <a:off x="2962945" y="1879632"/>
            <a:ext cx="1011382" cy="1011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D14038-7692-3247-A80D-694209358416}"/>
              </a:ext>
            </a:extLst>
          </p:cNvPr>
          <p:cNvGrpSpPr/>
          <p:nvPr/>
        </p:nvGrpSpPr>
        <p:grpSpPr>
          <a:xfrm>
            <a:off x="6824393" y="23535"/>
            <a:ext cx="3914982" cy="2955289"/>
            <a:chOff x="1025611" y="37858"/>
            <a:chExt cx="3914982" cy="295528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01F220A-7E82-4443-9353-CC3D3A8543F5}"/>
                </a:ext>
              </a:extLst>
            </p:cNvPr>
            <p:cNvSpPr/>
            <p:nvPr/>
          </p:nvSpPr>
          <p:spPr>
            <a:xfrm>
              <a:off x="1025611" y="74141"/>
              <a:ext cx="3913648" cy="2818961"/>
            </a:xfrm>
            <a:custGeom>
              <a:avLst/>
              <a:gdLst>
                <a:gd name="connsiteX0" fmla="*/ 1005556 w 3913648"/>
                <a:gd name="connsiteY0" fmla="*/ 2818961 h 2818961"/>
                <a:gd name="connsiteX1" fmla="*/ 3913648 w 3913648"/>
                <a:gd name="connsiteY1" fmla="*/ 2751505 h 2818961"/>
                <a:gd name="connsiteX2" fmla="*/ 407773 w 3913648"/>
                <a:gd name="connsiteY2" fmla="*/ 0 h 2818961"/>
                <a:gd name="connsiteX3" fmla="*/ 0 w 3913648"/>
                <a:gd name="connsiteY3" fmla="*/ 1804086 h 2818961"/>
                <a:gd name="connsiteX4" fmla="*/ 0 w 3913648"/>
                <a:gd name="connsiteY4" fmla="*/ 2817340 h 2818961"/>
                <a:gd name="connsiteX5" fmla="*/ 1005556 w 3913648"/>
                <a:gd name="connsiteY5" fmla="*/ 2818961 h 281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3648" h="2818961">
                  <a:moveTo>
                    <a:pt x="1005556" y="2818961"/>
                  </a:moveTo>
                  <a:lnTo>
                    <a:pt x="3913648" y="2751505"/>
                  </a:lnTo>
                  <a:lnTo>
                    <a:pt x="407773" y="0"/>
                  </a:lnTo>
                  <a:lnTo>
                    <a:pt x="0" y="1804086"/>
                  </a:lnTo>
                  <a:lnTo>
                    <a:pt x="0" y="2817340"/>
                  </a:lnTo>
                  <a:lnTo>
                    <a:pt x="1005556" y="28189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4697D3-345C-5D43-85C0-05AC0302FC38}"/>
                </a:ext>
              </a:extLst>
            </p:cNvPr>
            <p:cNvSpPr/>
            <p:nvPr/>
          </p:nvSpPr>
          <p:spPr>
            <a:xfrm>
              <a:off x="1409538" y="37858"/>
              <a:ext cx="3531055" cy="2773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03C067B-996D-9C45-A933-475ADEF21E60}"/>
                </a:ext>
              </a:extLst>
            </p:cNvPr>
            <p:cNvSpPr/>
            <p:nvPr/>
          </p:nvSpPr>
          <p:spPr>
            <a:xfrm>
              <a:off x="1409538" y="1098294"/>
              <a:ext cx="823488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8F4BC3E4-340A-A74A-98C6-DF53B7FF9E4C}"/>
                </a:ext>
              </a:extLst>
            </p:cNvPr>
            <p:cNvSpPr/>
            <p:nvPr/>
          </p:nvSpPr>
          <p:spPr>
            <a:xfrm rot="18904055">
              <a:off x="3426924" y="233682"/>
              <a:ext cx="1208747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F9A8A622-47EE-2548-AF73-3EB42717512A}"/>
                </a:ext>
              </a:extLst>
            </p:cNvPr>
            <p:cNvSpPr/>
            <p:nvPr/>
          </p:nvSpPr>
          <p:spPr>
            <a:xfrm rot="2752336">
              <a:off x="3393538" y="2036067"/>
              <a:ext cx="1401542" cy="5126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76A891-B0B7-7B4B-9CC7-FED4DC23712A}"/>
                </a:ext>
              </a:extLst>
            </p:cNvPr>
            <p:cNvSpPr/>
            <p:nvPr/>
          </p:nvSpPr>
          <p:spPr>
            <a:xfrm rot="2724282">
              <a:off x="2579389" y="848912"/>
              <a:ext cx="1011382" cy="1011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5F8A2D-9844-7B4F-A5D4-F7CF8123055B}"/>
                </a:ext>
              </a:extLst>
            </p:cNvPr>
            <p:cNvSpPr txBox="1"/>
            <p:nvPr/>
          </p:nvSpPr>
          <p:spPr>
            <a:xfrm>
              <a:off x="2842625" y="939103"/>
              <a:ext cx="8035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4800" dirty="0">
                  <a:solidFill>
                    <a:schemeClr val="accent6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2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/>
          <a:lstStyle/>
          <a:p>
            <a:r>
              <a:rPr lang="es-CO" dirty="0"/>
              <a:t>Usando la consola de Spyder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3C50D6B-BEE4-477A-9E71-B340DD89D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2"/>
          <a:stretch/>
        </p:blipFill>
        <p:spPr>
          <a:xfrm>
            <a:off x="2566555" y="1472648"/>
            <a:ext cx="4510520" cy="491380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D7386F-F14D-410B-8B6C-412355C1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a. Operadores de comparación y lógicos - Python</a:t>
            </a:r>
            <a:endParaRPr lang="en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DA3818-E568-4D63-A44D-BD44221FE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86"/>
          <a:stretch/>
        </p:blipFill>
        <p:spPr>
          <a:xfrm>
            <a:off x="2566554" y="6002479"/>
            <a:ext cx="5455331" cy="72991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A841549-879D-45DB-AFEB-3B9DC25755FF}"/>
              </a:ext>
            </a:extLst>
          </p:cNvPr>
          <p:cNvSpPr txBox="1"/>
          <p:nvPr/>
        </p:nvSpPr>
        <p:spPr>
          <a:xfrm>
            <a:off x="2731020" y="2531958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EC4EDD6-8D58-45DE-9D46-ED4FEDED074D}"/>
              </a:ext>
            </a:extLst>
          </p:cNvPr>
          <p:cNvSpPr txBox="1"/>
          <p:nvPr/>
        </p:nvSpPr>
        <p:spPr>
          <a:xfrm>
            <a:off x="2731019" y="3772487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A9AEF5-1244-4909-84C0-5CFC7402A2B8}"/>
              </a:ext>
            </a:extLst>
          </p:cNvPr>
          <p:cNvSpPr txBox="1"/>
          <p:nvPr/>
        </p:nvSpPr>
        <p:spPr>
          <a:xfrm>
            <a:off x="2731018" y="3143300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91E22F4-79A6-4582-A3DE-B0B1CDCB5A7D}"/>
              </a:ext>
            </a:extLst>
          </p:cNvPr>
          <p:cNvSpPr txBox="1"/>
          <p:nvPr/>
        </p:nvSpPr>
        <p:spPr>
          <a:xfrm>
            <a:off x="2738728" y="4403048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7B2237D-A0C9-4CB2-B711-A9B8E1BDC108}"/>
              </a:ext>
            </a:extLst>
          </p:cNvPr>
          <p:cNvSpPr txBox="1"/>
          <p:nvPr/>
        </p:nvSpPr>
        <p:spPr>
          <a:xfrm>
            <a:off x="2746436" y="5013301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FB2E8C-E16D-4E33-9A46-EEA4193B4E8F}"/>
              </a:ext>
            </a:extLst>
          </p:cNvPr>
          <p:cNvSpPr txBox="1"/>
          <p:nvPr/>
        </p:nvSpPr>
        <p:spPr>
          <a:xfrm>
            <a:off x="2746436" y="5662796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748409-123B-493E-954E-FE7786696796}"/>
              </a:ext>
            </a:extLst>
          </p:cNvPr>
          <p:cNvSpPr txBox="1"/>
          <p:nvPr/>
        </p:nvSpPr>
        <p:spPr>
          <a:xfrm>
            <a:off x="2748602" y="6423960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7C4A27-6C19-40A6-8D41-39C250A1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594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>
            <a:extLst>
              <a:ext uri="{FF2B5EF4-FFF2-40B4-BE49-F238E27FC236}">
                <a16:creationId xmlns:a16="http://schemas.microsoft.com/office/drawing/2014/main" id="{C9B18308-9BC8-4D44-91AF-C5C0D6EBF565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1 – Python</a:t>
            </a: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3B4BE1-01B5-443D-83BA-8FE7D51F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45" y="2645141"/>
            <a:ext cx="5638800" cy="1714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344A9F0-B6D7-42FC-BF9B-164902153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32" y="2645141"/>
            <a:ext cx="3467100" cy="1876425"/>
          </a:xfrm>
          <a:prstGeom prst="rect">
            <a:avLst/>
          </a:prstGeom>
        </p:spPr>
      </p:pic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4BF6EA48-7BFE-47FF-AE58-EB149652490B}"/>
              </a:ext>
            </a:extLst>
          </p:cNvPr>
          <p:cNvSpPr/>
          <p:nvPr/>
        </p:nvSpPr>
        <p:spPr>
          <a:xfrm>
            <a:off x="7306614" y="31336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208E419-6D6C-4E64-8014-40E8E6D52809}"/>
              </a:ext>
            </a:extLst>
          </p:cNvPr>
          <p:cNvSpPr/>
          <p:nvPr/>
        </p:nvSpPr>
        <p:spPr>
          <a:xfrm>
            <a:off x="3946991" y="4696781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Tabulación por jerarquía de código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65F19B05-98A0-40D0-ABF8-2517E6CA9F80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089179" y="4126083"/>
            <a:ext cx="1857813" cy="843208"/>
          </a:xfrm>
          <a:prstGeom prst="bentConnector3">
            <a:avLst>
              <a:gd name="adj1" fmla="val 10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AFE23FA-CB2A-40B4-97EB-1739E94C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6" y="4591444"/>
            <a:ext cx="3400424" cy="1507328"/>
          </a:xfrm>
        </p:spPr>
        <p:txBody>
          <a:bodyPr anchor="ctr">
            <a:normAutofit/>
          </a:bodyPr>
          <a:lstStyle/>
          <a:p>
            <a:r>
              <a:rPr lang="es-CO" dirty="0"/>
              <a:t>¿Cuántas veces se ejecuta el condicional interno?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EB4B259-6626-4643-B6C7-BE56C7C0BC5F}"/>
              </a:ext>
            </a:extLst>
          </p:cNvPr>
          <p:cNvSpPr/>
          <p:nvPr/>
        </p:nvSpPr>
        <p:spPr>
          <a:xfrm>
            <a:off x="546788" y="6289330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principal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EF7E487D-4F79-4250-A1EF-ADC50F787CCD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H="1">
            <a:off x="546787" y="2892425"/>
            <a:ext cx="821637" cy="3600450"/>
          </a:xfrm>
          <a:prstGeom prst="bentConnector4">
            <a:avLst>
              <a:gd name="adj1" fmla="val -27823"/>
              <a:gd name="adj2" fmla="val 10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44E8681-2699-4503-97DB-E19101B80579}"/>
              </a:ext>
            </a:extLst>
          </p:cNvPr>
          <p:cNvSpPr/>
          <p:nvPr/>
        </p:nvSpPr>
        <p:spPr>
          <a:xfrm>
            <a:off x="897520" y="5753650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Condicional interno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FFB1015-6130-425C-896D-AECACCF9B986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>
            <a:off x="897520" y="3253659"/>
            <a:ext cx="1063506" cy="2703536"/>
          </a:xfrm>
          <a:prstGeom prst="bentConnector4">
            <a:avLst>
              <a:gd name="adj1" fmla="val -21495"/>
              <a:gd name="adj2" fmla="val 99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7E4062-63FC-47E6-B5D1-FE978B14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5811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1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4778B1-3696-4B08-A60C-77296D90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43" y="2591622"/>
            <a:ext cx="3981450" cy="19240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4A2F499-7F28-4E86-994A-E6132C1F9243}"/>
              </a:ext>
            </a:extLst>
          </p:cNvPr>
          <p:cNvSpPr/>
          <p:nvPr/>
        </p:nvSpPr>
        <p:spPr>
          <a:xfrm>
            <a:off x="529906" y="5705693"/>
            <a:ext cx="2223655" cy="40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Ciclo principal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33296D3-DE10-43F8-9B91-26B365192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07" y="2520273"/>
            <a:ext cx="5048250" cy="1847850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0848DAE-43BB-49F3-93C9-9CEF9B3F8250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H="1">
            <a:off x="529905" y="2752930"/>
            <a:ext cx="893215" cy="3156308"/>
          </a:xfrm>
          <a:prstGeom prst="bentConnector4">
            <a:avLst>
              <a:gd name="adj1" fmla="val -25593"/>
              <a:gd name="adj2" fmla="val 1003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DB6992D-0908-4B1D-A39F-E9C649B7F9E9}"/>
              </a:ext>
            </a:extLst>
          </p:cNvPr>
          <p:cNvSpPr/>
          <p:nvPr/>
        </p:nvSpPr>
        <p:spPr>
          <a:xfrm>
            <a:off x="941154" y="4896904"/>
            <a:ext cx="2223655" cy="40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Condicional interno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2C9699BF-132D-4A9B-A761-F1E58AB5DBA2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H="1">
            <a:off x="941153" y="2995247"/>
            <a:ext cx="700579" cy="2105203"/>
          </a:xfrm>
          <a:prstGeom prst="bentConnector4">
            <a:avLst>
              <a:gd name="adj1" fmla="val -32630"/>
              <a:gd name="adj2" fmla="val 99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9E9C1C4D-922C-4E53-8AFE-EAD54770F7F5}"/>
              </a:ext>
            </a:extLst>
          </p:cNvPr>
          <p:cNvSpPr/>
          <p:nvPr/>
        </p:nvSpPr>
        <p:spPr>
          <a:xfrm>
            <a:off x="5900900" y="2752930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717E69-F779-4849-B4BE-241D0A13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27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1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B6E156FA-6724-4D26-9F4E-53A81590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40" y="1922564"/>
            <a:ext cx="6145393" cy="2530456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C72F979-DFD9-4BFA-97F6-252884CA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68" y="2084146"/>
            <a:ext cx="3581400" cy="2000250"/>
          </a:xfrm>
          <a:prstGeom prst="rect">
            <a:avLst/>
          </a:prstGeom>
        </p:spPr>
      </p:pic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31BCC76-CEFF-47A6-95B5-0D37A5F9D20A}"/>
              </a:ext>
            </a:extLst>
          </p:cNvPr>
          <p:cNvSpPr/>
          <p:nvPr/>
        </p:nvSpPr>
        <p:spPr>
          <a:xfrm>
            <a:off x="6226856" y="2771401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04D3AA4-EBEE-4947-8600-9ABB1BC2FF1A}"/>
              </a:ext>
            </a:extLst>
          </p:cNvPr>
          <p:cNvSpPr/>
          <p:nvPr/>
        </p:nvSpPr>
        <p:spPr>
          <a:xfrm>
            <a:off x="529906" y="5705693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principal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C665F66-72EC-4723-9C51-0F289C7BEEB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H="1">
            <a:off x="529906" y="2084146"/>
            <a:ext cx="239692" cy="3825092"/>
          </a:xfrm>
          <a:prstGeom prst="bentConnector4">
            <a:avLst>
              <a:gd name="adj1" fmla="val -95372"/>
              <a:gd name="adj2" fmla="val 100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E6BCDD7-492F-4C93-B04F-ECC01BF7A44F}"/>
              </a:ext>
            </a:extLst>
          </p:cNvPr>
          <p:cNvSpPr/>
          <p:nvPr/>
        </p:nvSpPr>
        <p:spPr>
          <a:xfrm>
            <a:off x="941154" y="4896904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Condicional interno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08A5347-50DE-49DA-B1F9-11CAE09103A9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H="1">
            <a:off x="941153" y="2436455"/>
            <a:ext cx="227181" cy="2663995"/>
          </a:xfrm>
          <a:prstGeom prst="bentConnector4">
            <a:avLst>
              <a:gd name="adj1" fmla="val -219545"/>
              <a:gd name="adj2" fmla="val 9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5EBFE-B959-4340-BF5E-81FB75EF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44761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>
            <a:extLst>
              <a:ext uri="{FF2B5EF4-FFF2-40B4-BE49-F238E27FC236}">
                <a16:creationId xmlns:a16="http://schemas.microsoft.com/office/drawing/2014/main" id="{C9B18308-9BC8-4D44-91AF-C5C0D6EBF565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2 – Python</a:t>
            </a: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25B4F56-420D-4000-A6FC-2B4FF91F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45141"/>
            <a:ext cx="3505200" cy="16002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7C83B77-A17A-40A1-8AF6-CB031C16474A}"/>
              </a:ext>
            </a:extLst>
          </p:cNvPr>
          <p:cNvSpPr/>
          <p:nvPr/>
        </p:nvSpPr>
        <p:spPr>
          <a:xfrm>
            <a:off x="7817858" y="1690689"/>
            <a:ext cx="737320" cy="41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x   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2329BB-FEF4-44FE-AE93-9A13EACE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05" y="2208501"/>
            <a:ext cx="600075" cy="275272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2061034-A13A-4E2A-B89B-AF339D0C2583}"/>
              </a:ext>
            </a:extLst>
          </p:cNvPr>
          <p:cNvSpPr/>
          <p:nvPr/>
        </p:nvSpPr>
        <p:spPr>
          <a:xfrm>
            <a:off x="6588269" y="29606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681BB4-1C33-4DF2-B06E-BFF5A470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987" y="2570667"/>
            <a:ext cx="3400424" cy="2019301"/>
          </a:xfrm>
        </p:spPr>
        <p:txBody>
          <a:bodyPr anchor="ctr">
            <a:normAutofit/>
          </a:bodyPr>
          <a:lstStyle/>
          <a:p>
            <a:r>
              <a:rPr lang="es-CO" dirty="0"/>
              <a:t>Por cada iteración en el ciclo principal hay 3 en el ciclo interno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3699AF3-32E5-4E65-BA33-4027F90FD35D}"/>
              </a:ext>
            </a:extLst>
          </p:cNvPr>
          <p:cNvSpPr/>
          <p:nvPr/>
        </p:nvSpPr>
        <p:spPr>
          <a:xfrm>
            <a:off x="4673282" y="4642838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¿Cuántas veces se ejecuta la función </a:t>
            </a:r>
            <a:r>
              <a:rPr lang="es-CO" sz="1600" i="1" dirty="0" err="1"/>
              <a:t>print</a:t>
            </a:r>
            <a:r>
              <a:rPr lang="es-CO" sz="1600" dirty="0"/>
              <a:t>?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9F82AA6-FB5D-416A-830F-153BA2032443}"/>
              </a:ext>
            </a:extLst>
          </p:cNvPr>
          <p:cNvSpPr/>
          <p:nvPr/>
        </p:nvSpPr>
        <p:spPr>
          <a:xfrm>
            <a:off x="939990" y="5662834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principal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4C6402B-9451-443F-A058-930A38BD6377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486722" y="4235804"/>
            <a:ext cx="1992126" cy="861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294448-B0D0-4E3F-9E39-430ACD1AF0DE}"/>
              </a:ext>
            </a:extLst>
          </p:cNvPr>
          <p:cNvSpPr/>
          <p:nvPr/>
        </p:nvSpPr>
        <p:spPr>
          <a:xfrm>
            <a:off x="2531113" y="6125054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interno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D59AED2F-99B9-4678-80FC-B7F55763B94A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2460638" y="4942750"/>
            <a:ext cx="2127686" cy="23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9DBF4-E7A6-459D-8618-B511CCB1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73</a:t>
            </a:fld>
            <a:endParaRPr lang="en-C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F434FC-5B60-CA41-BA28-49ACA9A9E7D2}"/>
              </a:ext>
            </a:extLst>
          </p:cNvPr>
          <p:cNvSpPr/>
          <p:nvPr/>
        </p:nvSpPr>
        <p:spPr>
          <a:xfrm>
            <a:off x="7855529" y="2108707"/>
            <a:ext cx="699649" cy="28525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7200" dirty="0">
                <a:solidFill>
                  <a:schemeClr val="tx2"/>
                </a:solidFill>
              </a:rPr>
              <a:t>?</a:t>
            </a:r>
            <a:endParaRPr lang="en-C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2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B07DA35-76AF-4029-8E3D-64C6BCD74625}"/>
              </a:ext>
            </a:extLst>
          </p:cNvPr>
          <p:cNvSpPr/>
          <p:nvPr/>
        </p:nvSpPr>
        <p:spPr>
          <a:xfrm>
            <a:off x="7817858" y="1690689"/>
            <a:ext cx="737320" cy="41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x   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FF5422-C115-4FA6-BDC3-77179F1A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85" y="2491664"/>
            <a:ext cx="4286250" cy="2124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FB0A6F-FE5E-4BB6-ABAB-FBB1A109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448" y="2273872"/>
            <a:ext cx="1400175" cy="26479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5E3D3C1-38D6-4F64-88D1-95F6DA6FBA1C}"/>
              </a:ext>
            </a:extLst>
          </p:cNvPr>
          <p:cNvSpPr/>
          <p:nvPr/>
        </p:nvSpPr>
        <p:spPr>
          <a:xfrm>
            <a:off x="529906" y="5705693"/>
            <a:ext cx="2223655" cy="40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Ciclo principal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30B34DC-EAE9-434A-95AB-0C8C49092907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>
            <a:off x="529905" y="3065318"/>
            <a:ext cx="848835" cy="2843920"/>
          </a:xfrm>
          <a:prstGeom prst="bentConnector4">
            <a:avLst>
              <a:gd name="adj1" fmla="val -26931"/>
              <a:gd name="adj2" fmla="val 99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F1D31-C18D-466C-8CEA-DB9E65DB5881}"/>
              </a:ext>
            </a:extLst>
          </p:cNvPr>
          <p:cNvSpPr/>
          <p:nvPr/>
        </p:nvSpPr>
        <p:spPr>
          <a:xfrm>
            <a:off x="1378741" y="5062600"/>
            <a:ext cx="2223655" cy="40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Ciclo interno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D31B5AE-047B-4C4F-9DD8-C3EE05D357FC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>
            <a:off x="1378740" y="3356333"/>
            <a:ext cx="482313" cy="1909813"/>
          </a:xfrm>
          <a:prstGeom prst="bentConnector4">
            <a:avLst>
              <a:gd name="adj1" fmla="val -47397"/>
              <a:gd name="adj2" fmla="val 1004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590D76A-14E1-4B37-94F1-70B239A9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987" y="2570667"/>
            <a:ext cx="3400424" cy="2019301"/>
          </a:xfrm>
        </p:spPr>
        <p:txBody>
          <a:bodyPr anchor="ctr">
            <a:normAutofit/>
          </a:bodyPr>
          <a:lstStyle/>
          <a:p>
            <a:r>
              <a:rPr lang="es-CO" dirty="0"/>
              <a:t>Por cada iteración en el ciclo principal hay 3 en el ciclo interno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AA478-1F29-413E-8544-DBA8D97B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979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2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69EE2B-B534-42A4-A704-A0028AB4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43" y="2323019"/>
            <a:ext cx="4629150" cy="2514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B1A8F0-B47A-4255-A592-FCE89D52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378" y="2108706"/>
            <a:ext cx="685800" cy="2943225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31BCC76-CEFF-47A6-95B5-0D37A5F9D20A}"/>
              </a:ext>
            </a:extLst>
          </p:cNvPr>
          <p:cNvSpPr/>
          <p:nvPr/>
        </p:nvSpPr>
        <p:spPr>
          <a:xfrm>
            <a:off x="6715161" y="2952489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B9A50C8-6C82-463E-B7C3-D0402147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987" y="2570667"/>
            <a:ext cx="3400424" cy="2019301"/>
          </a:xfrm>
        </p:spPr>
        <p:txBody>
          <a:bodyPr anchor="ctr">
            <a:normAutofit/>
          </a:bodyPr>
          <a:lstStyle/>
          <a:p>
            <a:r>
              <a:rPr lang="es-CO" dirty="0"/>
              <a:t>Por cada iteración en el ciclo principal hay 3 en el ciclo interno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04D3AA4-EBEE-4947-8600-9ABB1BC2FF1A}"/>
              </a:ext>
            </a:extLst>
          </p:cNvPr>
          <p:cNvSpPr/>
          <p:nvPr/>
        </p:nvSpPr>
        <p:spPr>
          <a:xfrm>
            <a:off x="529906" y="5705693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principal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C665F66-72EC-4723-9C51-0F289C7BEEB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H="1">
            <a:off x="529905" y="3253660"/>
            <a:ext cx="2337985" cy="2655578"/>
          </a:xfrm>
          <a:prstGeom prst="bentConnector4">
            <a:avLst>
              <a:gd name="adj1" fmla="val -9778"/>
              <a:gd name="adj2" fmla="val 10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E6BCDD7-492F-4C93-B04F-ECC01BF7A44F}"/>
              </a:ext>
            </a:extLst>
          </p:cNvPr>
          <p:cNvSpPr/>
          <p:nvPr/>
        </p:nvSpPr>
        <p:spPr>
          <a:xfrm>
            <a:off x="3488299" y="5672141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interno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08A5347-50DE-49DA-B1F9-11CAE09103A9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H="1">
            <a:off x="3488298" y="3570984"/>
            <a:ext cx="418683" cy="2304702"/>
          </a:xfrm>
          <a:prstGeom prst="bentConnector4">
            <a:avLst>
              <a:gd name="adj1" fmla="val -54600"/>
              <a:gd name="adj2" fmla="val 9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1E64F67-C0BE-4AAD-8EA1-ECA3AD98F15C}"/>
              </a:ext>
            </a:extLst>
          </p:cNvPr>
          <p:cNvSpPr/>
          <p:nvPr/>
        </p:nvSpPr>
        <p:spPr>
          <a:xfrm>
            <a:off x="7817858" y="1690689"/>
            <a:ext cx="737320" cy="41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x   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8E3DC-E277-4EA6-B832-EE9C9A11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44263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Fuentes–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247828" y="1521151"/>
            <a:ext cx="8673981" cy="5084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>
                <a:solidFill>
                  <a:sysClr val="windowText" lastClr="000000"/>
                </a:solidFill>
              </a:rPr>
              <a:t>Python </a:t>
            </a:r>
            <a:r>
              <a:rPr lang="es-CO" sz="1600" dirty="0" err="1">
                <a:solidFill>
                  <a:sysClr val="windowText" lastClr="000000"/>
                </a:solidFill>
              </a:rPr>
              <a:t>Institute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2"/>
              </a:rPr>
              <a:t>Inicio</a:t>
            </a:r>
            <a:r>
              <a:rPr lang="es-CO" sz="1600" dirty="0">
                <a:solidFill>
                  <a:sysClr val="windowText" lastClr="000000"/>
                </a:solidFill>
              </a:rPr>
              <a:t> (En inglés)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3"/>
              </a:rPr>
              <a:t>Curso esencial de Python </a:t>
            </a:r>
            <a:r>
              <a:rPr lang="es-CO" sz="1600" dirty="0">
                <a:solidFill>
                  <a:sysClr val="windowText" lastClr="000000"/>
                </a:solidFill>
              </a:rPr>
              <a:t>(Interactivo y en español)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4"/>
              </a:rPr>
              <a:t>Ejemplos y ejercicios de estructuras de control en Python</a:t>
            </a:r>
            <a:r>
              <a:rPr lang="es-CO" sz="1600" dirty="0">
                <a:solidFill>
                  <a:sysClr val="windowText" lastClr="000000"/>
                </a:solidFill>
              </a:rPr>
              <a:t>, del curso esencial</a:t>
            </a:r>
          </a:p>
          <a:p>
            <a:endParaRPr lang="es-CO" sz="1600" dirty="0">
              <a:solidFill>
                <a:sysClr val="windowText" lastClr="000000"/>
              </a:solidFill>
            </a:endParaRPr>
          </a:p>
          <a:p>
            <a:r>
              <a:rPr lang="es-CO" sz="1600" dirty="0">
                <a:solidFill>
                  <a:sysClr val="windowText" lastClr="000000"/>
                </a:solidFill>
              </a:rPr>
              <a:t>Documentación de la librería pandas, para procesamiento de Data </a:t>
            </a:r>
            <a:r>
              <a:rPr lang="es-CO" sz="1600" dirty="0" err="1">
                <a:solidFill>
                  <a:sysClr val="windowText" lastClr="000000"/>
                </a:solidFill>
              </a:rPr>
              <a:t>Frames</a:t>
            </a:r>
            <a:r>
              <a:rPr lang="es-CO" sz="1600" dirty="0">
                <a:solidFill>
                  <a:sysClr val="windowText" lastClr="000000"/>
                </a:solidFill>
              </a:rPr>
              <a:t> (En inglés)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5"/>
              </a:rPr>
              <a:t>Inicio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6"/>
              </a:rPr>
              <a:t>Estadísticas descriptivas básicas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7"/>
              </a:rPr>
              <a:t>Estadísticas descriptivas seleccionadas</a:t>
            </a:r>
            <a:r>
              <a:rPr lang="es-CO" sz="1600" dirty="0">
                <a:solidFill>
                  <a:sysClr val="windowText" lastClr="000000"/>
                </a:solidFill>
              </a:rPr>
              <a:t>, función </a:t>
            </a:r>
            <a:r>
              <a:rPr lang="es-CO" sz="1600" dirty="0" err="1">
                <a:solidFill>
                  <a:sysClr val="windowText" lastClr="000000"/>
                </a:solidFill>
              </a:rPr>
              <a:t>agg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endParaRPr lang="es-CO" sz="1600" dirty="0">
              <a:solidFill>
                <a:sysClr val="windowText" lastClr="000000"/>
              </a:solidFill>
            </a:endParaRPr>
          </a:p>
          <a:p>
            <a:r>
              <a:rPr lang="es-CO" sz="1600" dirty="0">
                <a:solidFill>
                  <a:sysClr val="windowText" lastClr="000000"/>
                </a:solidFill>
              </a:rPr>
              <a:t>Páginas de internet con material abierto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8"/>
              </a:rPr>
              <a:t>Más sobre estadísticas descriptivas en Pandas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9"/>
              </a:rPr>
              <a:t>Operaciones lógicas en Python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10"/>
              </a:rPr>
              <a:t>StarkOverFlow para operaciones con columnas en pandas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endParaRPr lang="es-CO" sz="1600" dirty="0">
              <a:solidFill>
                <a:sysClr val="windowText" lastClr="000000"/>
              </a:solidFill>
            </a:endParaRPr>
          </a:p>
          <a:p>
            <a:r>
              <a:rPr lang="es-CO" sz="1600" dirty="0">
                <a:solidFill>
                  <a:sysClr val="windowText" lastClr="000000"/>
                </a:solidFill>
              </a:rPr>
              <a:t>Portal para el aprendizaje de Python j2logo (En español)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11"/>
              </a:rPr>
              <a:t>Inicio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12"/>
              </a:rPr>
              <a:t>Tutoriales gratuitos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12"/>
              </a:rPr>
              <a:t>Tutorial de operadores en Python</a:t>
            </a:r>
            <a:endParaRPr lang="es-CO" sz="160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142C9-6DAB-4C38-82BB-4439D66F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005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1226F565-4DC1-418D-A924-D8B5DB5F7FEE}"/>
              </a:ext>
            </a:extLst>
          </p:cNvPr>
          <p:cNvSpPr/>
          <p:nvPr/>
        </p:nvSpPr>
        <p:spPr>
          <a:xfrm>
            <a:off x="239474" y="1521151"/>
            <a:ext cx="8673981" cy="5084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dirty="0">
                <a:solidFill>
                  <a:schemeClr val="bg1"/>
                </a:solidFill>
              </a:rPr>
              <a:t>Libros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</a:t>
            </a:r>
            <a:r>
              <a:rPr lang="es-CO" sz="18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s-CO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</a:t>
            </a:r>
            <a:r>
              <a:rPr lang="es-CO" sz="18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</a:t>
            </a:r>
            <a:r>
              <a:rPr lang="es-CO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s-CO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para principiantes</a:t>
            </a:r>
            <a:endParaRPr lang="es-CO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Cadenas de caracteres</a:t>
            </a:r>
            <a:endParaRPr lang="es-CO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Operadores</a:t>
            </a:r>
            <a:endParaRPr lang="es-CO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Familia </a:t>
            </a:r>
            <a:r>
              <a:rPr lang="es-CO" i="1" dirty="0" err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</a:t>
            </a:r>
            <a:endParaRPr lang="es-CO" i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Estructuras de control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R with the </a:t>
            </a:r>
            <a:r>
              <a:rPr lang="en-US" sz="18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endParaRPr lang="en-US" sz="1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Estadísticas descriptivas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</a:t>
            </a:r>
            <a:r>
              <a:rPr lang="es-CO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CO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Otros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 R </a:t>
            </a:r>
            <a:r>
              <a:rPr lang="es-CO" sz="1800" dirty="0" err="1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</a:t>
            </a:r>
            <a:r>
              <a:rPr lang="es-CO" sz="18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sz="1800" dirty="0" err="1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DataCamp</a:t>
            </a:r>
            <a:endParaRPr lang="es-CO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readr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tibbles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tidyr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&amp;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dplyr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endParaRPr lang="es-CO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 para importar datos en R (consejos útiles)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Tutorial</a:t>
            </a:r>
            <a:endParaRPr lang="es-CO" sz="1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</a:t>
            </a:r>
            <a:r>
              <a:rPr lang="es-CO" dirty="0" err="1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operators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chemeClr val="bg1"/>
                </a:solidFill>
              </a:rPr>
              <a:t>StackOverFlow</a:t>
            </a:r>
            <a:r>
              <a:rPr lang="es-CO" dirty="0">
                <a:solidFill>
                  <a:schemeClr val="bg1"/>
                </a:solidFill>
              </a:rPr>
              <a:t> para R (</a:t>
            </a:r>
            <a:r>
              <a:rPr lang="es-CO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Español</a:t>
            </a:r>
            <a:r>
              <a:rPr lang="es-CO" dirty="0">
                <a:solidFill>
                  <a:schemeClr val="bg1"/>
                </a:solidFill>
              </a:rPr>
              <a:t>) (</a:t>
            </a:r>
            <a:r>
              <a:rPr lang="es-CO" dirty="0">
                <a:solidFill>
                  <a:schemeClr val="bg1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Inglés</a:t>
            </a:r>
            <a:r>
              <a:rPr lang="es-CO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Fuentes– R</a:t>
            </a:r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69412-A589-4942-8967-B30AE5B7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8879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Fuentes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239473" y="1521151"/>
            <a:ext cx="8673981" cy="50847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/>
              <a:t>Libros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Repositorio</a:t>
            </a:r>
            <a:r>
              <a:rPr lang="es-419" dirty="0">
                <a:solidFill>
                  <a:schemeClr val="bg1"/>
                </a:solidFill>
              </a:rPr>
              <a:t> del curso Taller de Stata (Incluye notas de clase y videos)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Otros recursos:</a:t>
            </a: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Software Collections at IDEAS: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https://ideas.repec.org/i/c.html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s-ES" dirty="0" err="1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s-E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(Preguntas y respuestas sobre programación): </a:t>
            </a:r>
            <a:r>
              <a:rPr lang="es-E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r>
              <a:rPr lang="es-E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fr-FR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 documentation: </a:t>
            </a:r>
            <a:r>
              <a:rPr lang="fr-FR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https://www.stata.com/features/documentation/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 resources for learning : </a:t>
            </a:r>
            <a:r>
              <a:rPr lang="fr-FR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https://www.stata.com/links/resources-for-learning-stata/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mbol" panose="05050102010706020507" pitchFamily="18" charset="2"/>
              <a:buChar char=""/>
              <a:tabLst>
                <a:tab pos="4410710" algn="l"/>
              </a:tabLst>
            </a:pPr>
            <a:r>
              <a:rPr lang="fr-FR" u="sng" dirty="0" err="1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CheatSheets</a:t>
            </a:r>
            <a:r>
              <a:rPr lang="fr-FR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https://www.stata.com/bookstore/stata-cheat-sheets/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mbol" panose="05050102010706020507" pitchFamily="18" charset="2"/>
              <a:buChar char=""/>
              <a:tabLst>
                <a:tab pos="4410710" algn="l"/>
              </a:tabLst>
            </a:pPr>
            <a:r>
              <a:rPr lang="es-CO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 Tutorial: </a:t>
            </a:r>
            <a:r>
              <a:rPr lang="es-ES_tradnl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https://data.princeton.edu/stata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s-ES_tradnl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 FAQ: </a:t>
            </a:r>
            <a:r>
              <a:rPr lang="es-ES_tradnl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http://www.stata.com/support/faqs/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s-ES" u="sng" dirty="0" err="1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Statalist</a:t>
            </a:r>
            <a:r>
              <a:rPr lang="es-E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(Preguntas y respuestas sobre programación en Stata): </a:t>
            </a:r>
            <a:r>
              <a:rPr lang="es-E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https://www.statalist.org/</a:t>
            </a:r>
            <a:r>
              <a:rPr lang="es-E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The Stata Journal: 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https://www.stata-journal.com/</a:t>
            </a: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UCLA guide to Stata: 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http://www.ats.ucla.edu/stat/stata/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endParaRPr lang="es-419" dirty="0"/>
          </a:p>
          <a:p>
            <a:endParaRPr lang="es-419" dirty="0"/>
          </a:p>
          <a:p>
            <a:endParaRPr lang="en-CO" dirty="0"/>
          </a:p>
          <a:p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35B32-5C59-4B5A-B52F-C5DFDE0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5281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0" y="1690688"/>
            <a:ext cx="3076575" cy="4486275"/>
          </a:xfrm>
        </p:spPr>
        <p:txBody>
          <a:bodyPr anchor="ctr">
            <a:normAutofit/>
          </a:bodyPr>
          <a:lstStyle/>
          <a:p>
            <a:r>
              <a:rPr lang="es-CO" dirty="0"/>
              <a:t>Leyes de Morgan</a:t>
            </a:r>
          </a:p>
          <a:p>
            <a:endParaRPr lang="es-CO" sz="2200" dirty="0"/>
          </a:p>
          <a:p>
            <a:pPr marL="0" indent="0">
              <a:buNone/>
            </a:pPr>
            <a:r>
              <a:rPr lang="es-CO" sz="2200" dirty="0"/>
              <a:t>Fuentes:</a:t>
            </a:r>
          </a:p>
          <a:p>
            <a:pPr marL="0" indent="0">
              <a:buNone/>
            </a:pPr>
            <a:r>
              <a:rPr lang="es-CO" sz="2200" dirty="0">
                <a:hlinkClick r:id="rId2"/>
              </a:rPr>
              <a:t>https://edube.org/learn/programming-essentials-in-python-part-1-spanish/operaciones-l-oacute-gicas-y-de-bits-en-python-and-or-not-1</a:t>
            </a:r>
            <a:r>
              <a:rPr lang="es-CO" sz="2200" dirty="0"/>
              <a:t> </a:t>
            </a:r>
          </a:p>
          <a:p>
            <a:pPr marL="0" indent="0">
              <a:buNone/>
            </a:pPr>
            <a:r>
              <a:rPr lang="es-CO" sz="2200" dirty="0">
                <a:hlinkClick r:id="rId3"/>
              </a:rPr>
              <a:t>https://es.wikipedia.org/wiki/Leyes_de_De_Morgan</a:t>
            </a:r>
            <a:endParaRPr lang="es-CO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469DB42-3963-4063-A3C0-084C29B9ADE4}"/>
              </a:ext>
            </a:extLst>
          </p:cNvPr>
          <p:cNvSpPr txBox="1"/>
          <p:nvPr/>
        </p:nvSpPr>
        <p:spPr>
          <a:xfrm>
            <a:off x="1267693" y="2809876"/>
            <a:ext cx="7422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1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La negación de una conjunción es la separación de las negaciones.</a:t>
            </a:r>
            <a:endParaRPr lang="es-ES" b="0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es-ES" b="0" i="1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La negación de una disyunción es la conjunción de las negaciones.</a:t>
            </a:r>
            <a:endParaRPr lang="es-ES" b="0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C0F5ED4-201A-41E5-8D05-0BD3DCE1D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35" y="4635432"/>
            <a:ext cx="5476875" cy="1343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637493-F5F3-4B21-8E0F-AA9AC23AB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993" y="3766311"/>
            <a:ext cx="5972175" cy="8477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a. Operadores de comparación y lógicos - Python</a:t>
            </a:r>
            <a:endParaRPr lang="en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189655-2745-4BBA-A5D0-041F01ED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319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Operadores de comparación y lógicos - R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878" y="1825625"/>
            <a:ext cx="3355997" cy="4351338"/>
          </a:xfrm>
        </p:spPr>
        <p:txBody>
          <a:bodyPr anchor="ctr">
            <a:normAutofit/>
          </a:bodyPr>
          <a:lstStyle/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r>
              <a:rPr lang="es-CO" sz="2000" dirty="0"/>
              <a:t>Tomado de R </a:t>
            </a:r>
            <a:r>
              <a:rPr lang="es-CO" sz="2000" dirty="0" err="1"/>
              <a:t>for</a:t>
            </a:r>
            <a:r>
              <a:rPr lang="es-CO" sz="2000" dirty="0"/>
              <a:t> Data </a:t>
            </a:r>
            <a:r>
              <a:rPr lang="es-CO" sz="2000" dirty="0" err="1"/>
              <a:t>Science</a:t>
            </a:r>
            <a:r>
              <a:rPr lang="es-CO" sz="2000" dirty="0"/>
              <a:t> (</a:t>
            </a:r>
            <a:r>
              <a:rPr lang="es-CO" sz="2000" dirty="0">
                <a:hlinkClick r:id="rId2"/>
              </a:rPr>
              <a:t>https://r4ds.had.co.nz</a:t>
            </a:r>
            <a:r>
              <a:rPr lang="es-CO" sz="2000" dirty="0"/>
              <a:t>) </a:t>
            </a:r>
            <a:endParaRPr lang="en-CO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013716B5-627B-4858-B1F0-260D1F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34C20E9-5CDD-4A8F-82BA-BCD88BEB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78" y="1951332"/>
            <a:ext cx="7235193" cy="414891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9CA17-C4C2-4369-9A1F-C2AD884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3017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3250</Words>
  <Application>Microsoft Macintosh PowerPoint</Application>
  <PresentationFormat>Widescreen</PresentationFormat>
  <Paragraphs>649</Paragraphs>
  <Slides>78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Open Sans</vt:lpstr>
      <vt:lpstr>Symbol</vt:lpstr>
      <vt:lpstr>Wingdings</vt:lpstr>
      <vt:lpstr>Office Theme</vt:lpstr>
      <vt:lpstr>Clase 5: Estructuras de control:  Por casos e iteradas</vt:lpstr>
      <vt:lpstr>Contenido</vt:lpstr>
      <vt:lpstr> Condicionales </vt:lpstr>
      <vt:lpstr>a. Operadores de comparación y lógicos</vt:lpstr>
      <vt:lpstr>a. Operadores de comparación y lógicos - Python</vt:lpstr>
      <vt:lpstr>a. Operadores de comparación y lógicos - Python</vt:lpstr>
      <vt:lpstr>a. Operadores de comparación y lógicos - Python</vt:lpstr>
      <vt:lpstr>a. Operadores de comparación y lógicos - Python</vt:lpstr>
      <vt:lpstr>a. Operadores de comparación y lógicos - R</vt:lpstr>
      <vt:lpstr>a. Operadores de comparación y lógicos - R</vt:lpstr>
      <vt:lpstr>a. Operadores de comparación y lógicos - R</vt:lpstr>
      <vt:lpstr>a. Operadores de comparación y lógicos - Stata</vt:lpstr>
      <vt:lpstr>a. Operadores de comparación y lógicos - MATA</vt:lpstr>
      <vt:lpstr>a. Operadores de comparación y lógicos - Stata</vt:lpstr>
      <vt:lpstr>a. Operadores de comparación y lógicos - Stata</vt:lpstr>
      <vt:lpstr>a. Operadores de comparación y lógicos - Stata</vt:lpstr>
      <vt:lpstr>a. Operadores de comparación y lógicos - Stata</vt:lpstr>
      <vt:lpstr>a. Operadores de comparación y lógicos</vt:lpstr>
      <vt:lpstr>b. Estructura de control por casos </vt:lpstr>
      <vt:lpstr>b. Estructura de control por casos - Stata</vt:lpstr>
      <vt:lpstr>b. Estructura de control por casos - R</vt:lpstr>
      <vt:lpstr>b. Estructura de control por casos - Python</vt:lpstr>
      <vt:lpstr>b. Estructura de control por casos - Stata</vt:lpstr>
      <vt:lpstr>b. Estructura de control por casos - R</vt:lpstr>
      <vt:lpstr>b. Estructura de control por casos - Python</vt:lpstr>
      <vt:lpstr>¡Ejercicio!</vt:lpstr>
      <vt:lpstr>Note la regla:</vt:lpstr>
      <vt:lpstr>Note la regla:</vt:lpstr>
      <vt:lpstr>c. Ejercicio con datos: Exploración</vt:lpstr>
      <vt:lpstr>c. Ejercicio con datos: Comentar un script o do-file</vt:lpstr>
      <vt:lpstr>c. Ejercicio con datos – Stata</vt:lpstr>
      <vt:lpstr>c. Ejercicio con datos – Stata - Comentarios</vt:lpstr>
      <vt:lpstr>c. Ejercicio con datos – Stata - Comentarios</vt:lpstr>
      <vt:lpstr>c. Ejercicio con datos – Stata - Comentarios</vt:lpstr>
      <vt:lpstr>c. Ejercicio con datos – R</vt:lpstr>
      <vt:lpstr>c. Ejercicio con datos – Python</vt:lpstr>
      <vt:lpstr>c. Ejercicio con datos – Python</vt:lpstr>
      <vt:lpstr>2. Estructuras de control iteradas</vt:lpstr>
      <vt:lpstr>Principales estructuras de control iteradas          (ciclos iterados)</vt:lpstr>
      <vt:lpstr>a. while</vt:lpstr>
      <vt:lpstr>a. While – Python</vt:lpstr>
      <vt:lpstr>a. While – Python</vt:lpstr>
      <vt:lpstr>a. While – R</vt:lpstr>
      <vt:lpstr>a. While – Stata</vt:lpstr>
      <vt:lpstr>b. for</vt:lpstr>
      <vt:lpstr>b. For con números – Python</vt:lpstr>
      <vt:lpstr>b. For con números – Python</vt:lpstr>
      <vt:lpstr>b. For con números – Python</vt:lpstr>
      <vt:lpstr>b. For con números – R</vt:lpstr>
      <vt:lpstr>b. For con números – R</vt:lpstr>
      <vt:lpstr>b. Forvalues – Stata</vt:lpstr>
      <vt:lpstr>b. Foreach con números – Stata</vt:lpstr>
      <vt:lpstr>b. For con cadenas de caracteres – Python</vt:lpstr>
      <vt:lpstr>b. For con cadenas de caracteres – R</vt:lpstr>
      <vt:lpstr>b. Foreach con cadenas de caracteres – Stata</vt:lpstr>
      <vt:lpstr>b. For (Ejemplo)</vt:lpstr>
      <vt:lpstr>b. For – Python (Ejemplo)  Solución en clase iterando sobre la lista de los nombres</vt:lpstr>
      <vt:lpstr>b. For (Variación)</vt:lpstr>
      <vt:lpstr>b. For – Python (Ejemplo)  Solución en clase iterando sobre la lista de los nombres</vt:lpstr>
      <vt:lpstr>b. For – Python (Ejemplo) –  Solución en clase iterando sobre una lista de números</vt:lpstr>
      <vt:lpstr>b. For – Python (Ejemplo) –  Solución en clase cambiando el orden de llegada</vt:lpstr>
      <vt:lpstr>b. For – Python (Ejemplo) – usando la función len()</vt:lpstr>
      <vt:lpstr>b. For – R (Ejemplo)</vt:lpstr>
      <vt:lpstr>b. Foreach – Stata (Ejemplo)</vt:lpstr>
      <vt:lpstr>c. anidación</vt:lpstr>
      <vt:lpstr>c. anidación</vt:lpstr>
      <vt:lpstr>c. anidación</vt:lpstr>
      <vt:lpstr>c. anidación</vt:lpstr>
      <vt:lpstr>c. anidación</vt:lpstr>
      <vt:lpstr>c. Anidación 1 – Python</vt:lpstr>
      <vt:lpstr>c. Anidación 1 – R</vt:lpstr>
      <vt:lpstr>c. Anidación 1 – Stata</vt:lpstr>
      <vt:lpstr>c. Anidación 2 – Python</vt:lpstr>
      <vt:lpstr>c. Anidación 2 – R</vt:lpstr>
      <vt:lpstr>c. Anidación 2 – Stata</vt:lpstr>
      <vt:lpstr>Fuentes– Python</vt:lpstr>
      <vt:lpstr>Fuentes– R</vt:lpstr>
      <vt:lpstr>Fuentes – Stata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agrupadora</dc:title>
  <dc:creator>Alfredo Eleazar Orozco Quesada</dc:creator>
  <cp:lastModifiedBy>Alfredo Eleazar Orozco Quesada</cp:lastModifiedBy>
  <cp:revision>32</cp:revision>
  <dcterms:created xsi:type="dcterms:W3CDTF">2021-03-12T12:09:31Z</dcterms:created>
  <dcterms:modified xsi:type="dcterms:W3CDTF">2022-05-12T15:44:03Z</dcterms:modified>
</cp:coreProperties>
</file>