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294" r:id="rId3"/>
    <p:sldId id="267" r:id="rId4"/>
    <p:sldId id="293" r:id="rId5"/>
    <p:sldId id="346" r:id="rId6"/>
    <p:sldId id="257" r:id="rId7"/>
    <p:sldId id="273" r:id="rId8"/>
    <p:sldId id="274" r:id="rId9"/>
    <p:sldId id="271" r:id="rId10"/>
    <p:sldId id="272" r:id="rId11"/>
    <p:sldId id="268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2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6" r:id="rId40"/>
    <p:sldId id="317" r:id="rId41"/>
    <p:sldId id="318" r:id="rId42"/>
    <p:sldId id="303" r:id="rId43"/>
    <p:sldId id="304" r:id="rId44"/>
    <p:sldId id="319" r:id="rId45"/>
    <p:sldId id="285" r:id="rId46"/>
    <p:sldId id="286" r:id="rId47"/>
    <p:sldId id="287" r:id="rId48"/>
    <p:sldId id="288" r:id="rId49"/>
    <p:sldId id="290" r:id="rId50"/>
    <p:sldId id="289" r:id="rId51"/>
    <p:sldId id="321" r:id="rId52"/>
    <p:sldId id="320" r:id="rId53"/>
    <p:sldId id="322" r:id="rId54"/>
    <p:sldId id="323" r:id="rId55"/>
    <p:sldId id="325" r:id="rId56"/>
    <p:sldId id="326" r:id="rId57"/>
    <p:sldId id="324" r:id="rId58"/>
    <p:sldId id="327" r:id="rId59"/>
    <p:sldId id="332" r:id="rId60"/>
    <p:sldId id="329" r:id="rId61"/>
    <p:sldId id="330" r:id="rId62"/>
    <p:sldId id="331" r:id="rId63"/>
    <p:sldId id="337" r:id="rId64"/>
    <p:sldId id="339" r:id="rId65"/>
    <p:sldId id="340" r:id="rId66"/>
    <p:sldId id="341" r:id="rId67"/>
    <p:sldId id="342" r:id="rId68"/>
    <p:sldId id="344" r:id="rId69"/>
    <p:sldId id="343" r:id="rId70"/>
    <p:sldId id="338" r:id="rId71"/>
    <p:sldId id="345" r:id="rId7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2A38E-6A7A-4100-A9D0-443A53533A8A}" v="774" dt="2022-05-07T14:58:39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6749"/>
  </p:normalViewPr>
  <p:slideViewPr>
    <p:cSldViewPr snapToGrid="0" snapToObjects="1">
      <p:cViewPr varScale="1">
        <p:scale>
          <a:sx n="96" d="100"/>
          <a:sy n="96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dres Garzon Ramirez" userId="04bbcaa2-caf7-4d17-acbe-a3976839bfd0" providerId="ADAL" clId="{6512A38E-6A7A-4100-A9D0-443A53533A8A}"/>
    <pc:docChg chg="undo custSel modSld sldOrd">
      <pc:chgData name="Miguel Andres Garzon Ramirez" userId="04bbcaa2-caf7-4d17-acbe-a3976839bfd0" providerId="ADAL" clId="{6512A38E-6A7A-4100-A9D0-443A53533A8A}" dt="2022-05-07T16:17:51.796" v="1114" actId="20577"/>
      <pc:docMkLst>
        <pc:docMk/>
      </pc:docMkLst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4001632692" sldId="256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001632692" sldId="256"/>
            <ac:spMk id="2" creationId="{F23652F7-CBB0-3943-A79E-2AF33A3BEAF0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001632692" sldId="256"/>
            <ac:spMk id="3" creationId="{61DE1426-CCCF-1241-B6D9-E2FD039CFD69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17:18.226" v="18" actId="16037"/>
        <pc:sldMkLst>
          <pc:docMk/>
          <pc:sldMk cId="298478857" sldId="257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98478857" sldId="257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6512A38E-6A7A-4100-A9D0-443A53533A8A}" dt="2022-05-07T14:17:18.226" v="18" actId="16037"/>
          <ac:spMkLst>
            <pc:docMk/>
            <pc:sldMk cId="298478857" sldId="257"/>
            <ac:spMk id="4" creationId="{0192CB4F-962D-6346-AC2D-6ED831EAAAE1}"/>
          </ac:spMkLst>
        </pc:spChg>
        <pc:spChg chg="mod">
          <ac:chgData name="Miguel Andres Garzon Ramirez" userId="04bbcaa2-caf7-4d17-acbe-a3976839bfd0" providerId="ADAL" clId="{6512A38E-6A7A-4100-A9D0-443A53533A8A}" dt="2022-05-07T14:17:18.226" v="18" actId="16037"/>
          <ac:spMkLst>
            <pc:docMk/>
            <pc:sldMk cId="298478857" sldId="257"/>
            <ac:spMk id="5" creationId="{1590A928-ECA8-E441-8F4C-1D83DF0F0DF3}"/>
          </ac:spMkLst>
        </pc:spChg>
        <pc:spChg chg="mod">
          <ac:chgData name="Miguel Andres Garzon Ramirez" userId="04bbcaa2-caf7-4d17-acbe-a3976839bfd0" providerId="ADAL" clId="{6512A38E-6A7A-4100-A9D0-443A53533A8A}" dt="2022-05-07T14:17:18.226" v="18" actId="16037"/>
          <ac:spMkLst>
            <pc:docMk/>
            <pc:sldMk cId="298478857" sldId="257"/>
            <ac:spMk id="6" creationId="{7AEEDA42-A029-9047-AC27-57257B56280D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15:37.227" v="8" actId="20577"/>
        <pc:sldMkLst>
          <pc:docMk/>
          <pc:sldMk cId="1998113180" sldId="267"/>
        </pc:sldMkLst>
        <pc:spChg chg="mod">
          <ac:chgData name="Miguel Andres Garzon Ramirez" userId="04bbcaa2-caf7-4d17-acbe-a3976839bfd0" providerId="ADAL" clId="{6512A38E-6A7A-4100-A9D0-443A53533A8A}" dt="2022-05-07T14:15:37.227" v="8" actId="20577"/>
          <ac:spMkLst>
            <pc:docMk/>
            <pc:sldMk cId="1998113180" sldId="267"/>
            <ac:spMk id="2" creationId="{A9486E90-9131-1743-9147-058382468343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998113180" sldId="267"/>
            <ac:spMk id="3" creationId="{8815D69E-551E-CE4D-9EEF-C63D63C2A4ED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30170261" sldId="268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30170261" sldId="268"/>
            <ac:spMk id="2" creationId="{07026D9C-3B9A-AB4F-82BF-68E34A11CAA1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30170261" sldId="268"/>
            <ac:spMk id="3" creationId="{8445D16E-672E-4D4B-86EA-244543CAC6FA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20:56.838" v="93" actId="20577"/>
        <pc:sldMkLst>
          <pc:docMk/>
          <pc:sldMk cId="1999384229" sldId="271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999384229" sldId="271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6512A38E-6A7A-4100-A9D0-443A53533A8A}" dt="2022-05-07T14:20:56.838" v="93" actId="20577"/>
          <ac:spMkLst>
            <pc:docMk/>
            <pc:sldMk cId="1999384229" sldId="271"/>
            <ac:spMk id="3" creationId="{682C3AC3-13E3-9246-B98E-FB74727BFB28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22:15.851" v="94"/>
        <pc:sldMkLst>
          <pc:docMk/>
          <pc:sldMk cId="4038540413" sldId="272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038540413" sldId="272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6512A38E-6A7A-4100-A9D0-443A53533A8A}" dt="2022-05-07T14:22:15.851" v="94"/>
          <ac:spMkLst>
            <pc:docMk/>
            <pc:sldMk cId="4038540413" sldId="272"/>
            <ac:spMk id="10" creationId="{C0FB9115-8C35-4947-9785-0FD58992A1FE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59035077" sldId="273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59035077" sldId="273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811080652" sldId="274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811080652" sldId="274"/>
            <ac:spMk id="2" creationId="{6C39052A-A1EA-8B49-A941-68F4FCA5EA86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24:42.191" v="211" actId="20577"/>
        <pc:sldMkLst>
          <pc:docMk/>
          <pc:sldMk cId="3570127909" sldId="276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570127909" sldId="276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6512A38E-6A7A-4100-A9D0-443A53533A8A}" dt="2022-05-07T14:24:42.191" v="211" actId="20577"/>
          <ac:spMkLst>
            <pc:docMk/>
            <pc:sldMk cId="3570127909" sldId="276"/>
            <ac:spMk id="3" creationId="{682C3AC3-13E3-9246-B98E-FB74727BFB28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6:17:51.796" v="1114" actId="20577"/>
        <pc:sldMkLst>
          <pc:docMk/>
          <pc:sldMk cId="119978575" sldId="277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19978575" sldId="277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6512A38E-6A7A-4100-A9D0-443A53533A8A}" dt="2022-05-07T16:17:51.796" v="1114" actId="20577"/>
          <ac:spMkLst>
            <pc:docMk/>
            <pc:sldMk cId="119978575" sldId="277"/>
            <ac:spMk id="9" creationId="{C7DEE83C-BE12-8047-A35E-DCF80362FE7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793661518" sldId="278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793661518" sldId="278"/>
            <ac:spMk id="2" creationId="{6C39052A-A1EA-8B49-A941-68F4FCA5EA86}"/>
          </ac:spMkLst>
        </pc:spChg>
      </pc:sldChg>
      <pc:sldChg chg="modSp mod modShow">
        <pc:chgData name="Miguel Andres Garzon Ramirez" userId="04bbcaa2-caf7-4d17-acbe-a3976839bfd0" providerId="ADAL" clId="{6512A38E-6A7A-4100-A9D0-443A53533A8A}" dt="2022-05-07T14:31:43.872" v="214" actId="729"/>
        <pc:sldMkLst>
          <pc:docMk/>
          <pc:sldMk cId="192188837" sldId="279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92188837" sldId="279"/>
            <ac:spMk id="2" creationId="{6C39052A-A1EA-8B49-A941-68F4FCA5EA86}"/>
          </ac:spMkLst>
        </pc:spChg>
      </pc:sldChg>
      <pc:sldChg chg="modSp mod modShow">
        <pc:chgData name="Miguel Andres Garzon Ramirez" userId="04bbcaa2-caf7-4d17-acbe-a3976839bfd0" providerId="ADAL" clId="{6512A38E-6A7A-4100-A9D0-443A53533A8A}" dt="2022-05-07T14:29:02.591" v="212" actId="729"/>
        <pc:sldMkLst>
          <pc:docMk/>
          <pc:sldMk cId="3352128266" sldId="280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352128266" sldId="280"/>
            <ac:spMk id="2" creationId="{6C39052A-A1EA-8B49-A941-68F4FCA5EA86}"/>
          </ac:spMkLst>
        </pc:spChg>
      </pc:sldChg>
      <pc:sldChg chg="modSp mod modShow">
        <pc:chgData name="Miguel Andres Garzon Ramirez" userId="04bbcaa2-caf7-4d17-acbe-a3976839bfd0" providerId="ADAL" clId="{6512A38E-6A7A-4100-A9D0-443A53533A8A}" dt="2022-05-07T14:29:55.610" v="213" actId="729"/>
        <pc:sldMkLst>
          <pc:docMk/>
          <pc:sldMk cId="2534552062" sldId="281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534552062" sldId="281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4070916762" sldId="282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070916762" sldId="282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083418703" sldId="283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083418703" sldId="283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554225865" sldId="284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554225865" sldId="284"/>
            <ac:spMk id="2" creationId="{11B50E93-185B-9244-8C9D-43A6DE2919C4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554225865" sldId="284"/>
            <ac:spMk id="3" creationId="{5B641F50-DDA8-2C48-955D-1322988FF641}"/>
          </ac:spMkLst>
        </pc:spChg>
      </pc:sldChg>
      <pc:sldChg chg="modSp mod modAnim">
        <pc:chgData name="Miguel Andres Garzon Ramirez" userId="04bbcaa2-caf7-4d17-acbe-a3976839bfd0" providerId="ADAL" clId="{6512A38E-6A7A-4100-A9D0-443A53533A8A}" dt="2022-05-07T14:53:34.172" v="1047" actId="20577"/>
        <pc:sldMkLst>
          <pc:docMk/>
          <pc:sldMk cId="1584993297" sldId="285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584993297" sldId="285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6512A38E-6A7A-4100-A9D0-443A53533A8A}" dt="2022-05-07T14:53:34.172" v="1047" actId="20577"/>
          <ac:spMkLst>
            <pc:docMk/>
            <pc:sldMk cId="1584993297" sldId="285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6512A38E-6A7A-4100-A9D0-443A53533A8A}" dt="2022-05-07T14:52:38.332" v="962" actId="20577"/>
          <ac:spMkLst>
            <pc:docMk/>
            <pc:sldMk cId="1584993297" sldId="285"/>
            <ac:spMk id="6" creationId="{7AEEDA42-A029-9047-AC27-57257B56280D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54:03.902" v="1058" actId="6549"/>
        <pc:sldMkLst>
          <pc:docMk/>
          <pc:sldMk cId="1954445705" sldId="286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954445705" sldId="286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6512A38E-6A7A-4100-A9D0-443A53533A8A}" dt="2022-05-07T14:54:03.902" v="1058" actId="6549"/>
          <ac:spMkLst>
            <pc:docMk/>
            <pc:sldMk cId="1954445705" sldId="286"/>
            <ac:spMk id="6" creationId="{7AEEDA42-A029-9047-AC27-57257B56280D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121884483" sldId="287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121884483" sldId="287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126502786" sldId="288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126502786" sldId="288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006302345" sldId="289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006302345" sldId="289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369509714" sldId="290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369509714" sldId="290"/>
            <ac:spMk id="2" creationId="{6C39052A-A1EA-8B49-A941-68F4FCA5EA86}"/>
          </ac:spMkLst>
        </pc:spChg>
      </pc:sldChg>
      <pc:sldChg chg="addSp delSp modSp mod ord">
        <pc:chgData name="Miguel Andres Garzon Ramirez" userId="04bbcaa2-caf7-4d17-acbe-a3976839bfd0" providerId="ADAL" clId="{6512A38E-6A7A-4100-A9D0-443A53533A8A}" dt="2022-05-07T14:13:46.527" v="5"/>
        <pc:sldMkLst>
          <pc:docMk/>
          <pc:sldMk cId="3665221000" sldId="293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665221000" sldId="293"/>
            <ac:spMk id="2" creationId="{7D0EBF5E-C184-1848-AFC9-44C0736088EB}"/>
          </ac:spMkLst>
        </pc:spChg>
        <pc:spChg chg="del mod">
          <ac:chgData name="Miguel Andres Garzon Ramirez" userId="04bbcaa2-caf7-4d17-acbe-a3976839bfd0" providerId="ADAL" clId="{6512A38E-6A7A-4100-A9D0-443A53533A8A}" dt="2022-05-07T14:11:25.218" v="2" actId="478"/>
          <ac:spMkLst>
            <pc:docMk/>
            <pc:sldMk cId="3665221000" sldId="293"/>
            <ac:spMk id="3" creationId="{7B70452F-5B57-9844-880A-ADB229E53274}"/>
          </ac:spMkLst>
        </pc:spChg>
        <pc:spChg chg="add del mod">
          <ac:chgData name="Miguel Andres Garzon Ramirez" userId="04bbcaa2-caf7-4d17-acbe-a3976839bfd0" providerId="ADAL" clId="{6512A38E-6A7A-4100-A9D0-443A53533A8A}" dt="2022-05-07T14:11:27.540" v="3" actId="478"/>
          <ac:spMkLst>
            <pc:docMk/>
            <pc:sldMk cId="3665221000" sldId="293"/>
            <ac:spMk id="5" creationId="{91A67D56-9BED-882E-A191-1FA04202827B}"/>
          </ac:spMkLst>
        </pc:spChg>
      </pc:sldChg>
      <pc:sldChg chg="addSp delSp modSp mod">
        <pc:chgData name="Miguel Andres Garzon Ramirez" userId="04bbcaa2-caf7-4d17-acbe-a3976839bfd0" providerId="ADAL" clId="{6512A38E-6A7A-4100-A9D0-443A53533A8A}" dt="2022-05-07T14:00:32.015" v="1" actId="478"/>
        <pc:sldMkLst>
          <pc:docMk/>
          <pc:sldMk cId="3518961963" sldId="294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518961963" sldId="294"/>
            <ac:spMk id="2" creationId="{CCE30808-4CC2-334A-AD8F-39DB028C293F}"/>
          </ac:spMkLst>
        </pc:spChg>
        <pc:spChg chg="del mod">
          <ac:chgData name="Miguel Andres Garzon Ramirez" userId="04bbcaa2-caf7-4d17-acbe-a3976839bfd0" providerId="ADAL" clId="{6512A38E-6A7A-4100-A9D0-443A53533A8A}" dt="2022-05-07T14:00:32.015" v="1" actId="478"/>
          <ac:spMkLst>
            <pc:docMk/>
            <pc:sldMk cId="3518961963" sldId="294"/>
            <ac:spMk id="3" creationId="{3C01F1A0-DBE7-8E46-854C-E1D10B31A55A}"/>
          </ac:spMkLst>
        </pc:spChg>
        <pc:spChg chg="add mod">
          <ac:chgData name="Miguel Andres Garzon Ramirez" userId="04bbcaa2-caf7-4d17-acbe-a3976839bfd0" providerId="ADAL" clId="{6512A38E-6A7A-4100-A9D0-443A53533A8A}" dt="2022-05-07T14:00:32.015" v="1" actId="478"/>
          <ac:spMkLst>
            <pc:docMk/>
            <pc:sldMk cId="3518961963" sldId="294"/>
            <ac:spMk id="5" creationId="{E59EAA9A-3551-03FB-303D-1EA524E0BD4B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4153541560" sldId="295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153541560" sldId="295"/>
            <ac:spMk id="2" creationId="{65A54BD3-09EB-714E-8569-FE6F6E57AD5F}"/>
          </ac:spMkLst>
        </pc:spChg>
      </pc:sldChg>
      <pc:sldChg chg="modSp mod modAnim">
        <pc:chgData name="Miguel Andres Garzon Ramirez" userId="04bbcaa2-caf7-4d17-acbe-a3976839bfd0" providerId="ADAL" clId="{6512A38E-6A7A-4100-A9D0-443A53533A8A}" dt="2022-05-07T14:43:12.588" v="894" actId="27636"/>
        <pc:sldMkLst>
          <pc:docMk/>
          <pc:sldMk cId="4188665377" sldId="296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188665377" sldId="296"/>
            <ac:spMk id="2" creationId="{97694179-5D5A-3744-BF82-9DD7A7A930DB}"/>
          </ac:spMkLst>
        </pc:spChg>
        <pc:spChg chg="mod">
          <ac:chgData name="Miguel Andres Garzon Ramirez" userId="04bbcaa2-caf7-4d17-acbe-a3976839bfd0" providerId="ADAL" clId="{6512A38E-6A7A-4100-A9D0-443A53533A8A}" dt="2022-05-07T14:43:12.588" v="894" actId="27636"/>
          <ac:spMkLst>
            <pc:docMk/>
            <pc:sldMk cId="4188665377" sldId="296"/>
            <ac:spMk id="3" creationId="{0403C305-A5DA-6141-A832-AAAF933AE21F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42:54.006" v="890" actId="20577"/>
        <pc:sldMkLst>
          <pc:docMk/>
          <pc:sldMk cId="715862899" sldId="297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715862899" sldId="297"/>
            <ac:spMk id="2" creationId="{664EA5E9-22A7-5445-A0D4-306BFFA7AB5C}"/>
          </ac:spMkLst>
        </pc:spChg>
        <pc:spChg chg="mod">
          <ac:chgData name="Miguel Andres Garzon Ramirez" userId="04bbcaa2-caf7-4d17-acbe-a3976839bfd0" providerId="ADAL" clId="{6512A38E-6A7A-4100-A9D0-443A53533A8A}" dt="2022-05-07T14:42:54.006" v="890" actId="20577"/>
          <ac:spMkLst>
            <pc:docMk/>
            <pc:sldMk cId="715862899" sldId="297"/>
            <ac:spMk id="3" creationId="{5772554C-006F-FB4C-9894-DC39451995BA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118118027" sldId="298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118118027" sldId="298"/>
            <ac:spMk id="2" creationId="{00FE225E-E16B-534C-BC3E-1044170D72F1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92976646" sldId="299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92976646" sldId="299"/>
            <ac:spMk id="2" creationId="{44CCF0DA-05C7-A64B-8B81-0469A91584D7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92976646" sldId="299"/>
            <ac:spMk id="3" creationId="{02A7AB01-F5A0-604C-869C-9403262A8D23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47:15.705" v="897" actId="20577"/>
        <pc:sldMkLst>
          <pc:docMk/>
          <pc:sldMk cId="1194556586" sldId="300"/>
        </pc:sldMkLst>
        <pc:spChg chg="mod">
          <ac:chgData name="Miguel Andres Garzon Ramirez" userId="04bbcaa2-caf7-4d17-acbe-a3976839bfd0" providerId="ADAL" clId="{6512A38E-6A7A-4100-A9D0-443A53533A8A}" dt="2022-05-07T14:47:15.705" v="897" actId="20577"/>
          <ac:spMkLst>
            <pc:docMk/>
            <pc:sldMk cId="1194556586" sldId="300"/>
            <ac:spMk id="2" creationId="{2E3CE147-94A2-404A-8B2D-15ED88881A71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417461572" sldId="301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417461572" sldId="301"/>
            <ac:spMk id="2" creationId="{DEC91C43-0C0C-6048-9C1F-A57E75D07E50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301232498" sldId="302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301232498" sldId="302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759170663" sldId="303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759170663" sldId="303"/>
            <ac:spMk id="2" creationId="{1A59333B-D4EF-DF4A-8575-D07BA00FD7F5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349063628" sldId="304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349063628" sldId="304"/>
            <ac:spMk id="2" creationId="{73921252-3857-384A-B610-07FC0D990B0D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4215421944" sldId="305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215421944" sldId="305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717595306" sldId="306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717595306" sldId="306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17325589" sldId="307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17325589" sldId="307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498369642" sldId="308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498369642" sldId="308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959676732" sldId="309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959676732" sldId="309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4062651150" sldId="310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062651150" sldId="310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330602544" sldId="311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330602544" sldId="311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952390895" sldId="312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952390895" sldId="312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937209766" sldId="313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937209766" sldId="313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881735880" sldId="314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881735880" sldId="314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800642219" sldId="316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800642219" sldId="316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597299289" sldId="317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597299289" sldId="317"/>
            <ac:spMk id="2" creationId="{884711E0-19A0-1244-83A9-0D19209A918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322030134" sldId="318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322030134" sldId="318"/>
            <ac:spMk id="2" creationId="{D9B1A074-E64B-454A-A514-CA0FE9BB2F8A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322030134" sldId="318"/>
            <ac:spMk id="3" creationId="{D91F022C-47E3-5144-8D9C-0B642953C93D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50:01.650" v="908" actId="20577"/>
        <pc:sldMkLst>
          <pc:docMk/>
          <pc:sldMk cId="1449030604" sldId="319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449030604" sldId="319"/>
            <ac:spMk id="2" creationId="{B15BF295-780A-D84E-B79E-186A9C659197}"/>
          </ac:spMkLst>
        </pc:spChg>
        <pc:spChg chg="mod">
          <ac:chgData name="Miguel Andres Garzon Ramirez" userId="04bbcaa2-caf7-4d17-acbe-a3976839bfd0" providerId="ADAL" clId="{6512A38E-6A7A-4100-A9D0-443A53533A8A}" dt="2022-05-07T14:50:01.650" v="908" actId="20577"/>
          <ac:spMkLst>
            <pc:docMk/>
            <pc:sldMk cId="1449030604" sldId="319"/>
            <ac:spMk id="3" creationId="{82DCA10C-C245-9E49-8EF1-171B8F6D56B0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35423968" sldId="320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35423968" sldId="320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150779228" sldId="321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150779228" sldId="321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4124388638" sldId="322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124388638" sldId="322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59666901" sldId="323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59666901" sldId="323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4247505397" sldId="324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247505397" sldId="324"/>
            <ac:spMk id="2" creationId="{0BEA8B6D-AC07-EF4E-80EE-36B3487C6D52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247505397" sldId="324"/>
            <ac:spMk id="3" creationId="{0A079066-E4D8-4141-85B1-A48F54679A19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391339670" sldId="325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391339670" sldId="325"/>
            <ac:spMk id="2" creationId="{6C39052A-A1EA-8B49-A941-68F4FCA5EA86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57:06.856" v="1059" actId="20577"/>
        <pc:sldMkLst>
          <pc:docMk/>
          <pc:sldMk cId="4117705033" sldId="326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117705033" sldId="326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6512A38E-6A7A-4100-A9D0-443A53533A8A}" dt="2022-05-07T14:57:06.856" v="1059" actId="20577"/>
          <ac:spMkLst>
            <pc:docMk/>
            <pc:sldMk cId="4117705033" sldId="326"/>
            <ac:spMk id="3" creationId="{682C3AC3-13E3-9246-B98E-FB74727BFB28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683397281" sldId="327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683397281" sldId="327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072454231" sldId="329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072454231" sldId="329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884430064" sldId="330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884430064" sldId="330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255817513" sldId="331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255817513" sldId="331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791255965" sldId="332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791255965" sldId="332"/>
            <ac:spMk id="2" creationId="{6C39052A-A1EA-8B49-A941-68F4FCA5EA86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591849540" sldId="337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591849540" sldId="337"/>
            <ac:spMk id="2" creationId="{74EA611D-F9EE-FB45-8D42-1A8A4E542EE3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591849540" sldId="337"/>
            <ac:spMk id="3" creationId="{AD9F1D1A-E0E8-C24E-A013-2F88F7CD699F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58:30.069" v="1067" actId="6549"/>
        <pc:sldMkLst>
          <pc:docMk/>
          <pc:sldMk cId="929170169" sldId="338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929170169" sldId="338"/>
            <ac:spMk id="2" creationId="{F7E19A57-7255-E84F-9705-EF60339D66FD}"/>
          </ac:spMkLst>
        </pc:spChg>
        <pc:spChg chg="mod">
          <ac:chgData name="Miguel Andres Garzon Ramirez" userId="04bbcaa2-caf7-4d17-acbe-a3976839bfd0" providerId="ADAL" clId="{6512A38E-6A7A-4100-A9D0-443A53533A8A}" dt="2022-05-07T14:58:30.069" v="1067" actId="6549"/>
          <ac:spMkLst>
            <pc:docMk/>
            <pc:sldMk cId="929170169" sldId="338"/>
            <ac:spMk id="3" creationId="{9FF8ED75-D7AB-C04C-B9A5-C0CC7F3EED43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860904649" sldId="339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860904649" sldId="339"/>
            <ac:spMk id="2" creationId="{74EA611D-F9EE-FB45-8D42-1A8A4E542EE3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860904649" sldId="339"/>
            <ac:spMk id="3" creationId="{AD9F1D1A-E0E8-C24E-A013-2F88F7CD699F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879163560" sldId="340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879163560" sldId="340"/>
            <ac:spMk id="2" creationId="{74EA611D-F9EE-FB45-8D42-1A8A4E542EE3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879163560" sldId="340"/>
            <ac:spMk id="3" creationId="{AD9F1D1A-E0E8-C24E-A013-2F88F7CD699F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3025825113" sldId="341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025825113" sldId="341"/>
            <ac:spMk id="2" creationId="{74EA611D-F9EE-FB45-8D42-1A8A4E542EE3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3025825113" sldId="341"/>
            <ac:spMk id="3" creationId="{AD9F1D1A-E0E8-C24E-A013-2F88F7CD699F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151329756" sldId="342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151329756" sldId="342"/>
            <ac:spMk id="2" creationId="{74EA611D-F9EE-FB45-8D42-1A8A4E542EE3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151329756" sldId="342"/>
            <ac:spMk id="3" creationId="{AD9F1D1A-E0E8-C24E-A013-2F88F7CD699F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1506737559" sldId="343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506737559" sldId="343"/>
            <ac:spMk id="2" creationId="{74EA611D-F9EE-FB45-8D42-1A8A4E542EE3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1506737559" sldId="343"/>
            <ac:spMk id="3" creationId="{AD9F1D1A-E0E8-C24E-A013-2F88F7CD699F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00:21.889" v="0"/>
        <pc:sldMkLst>
          <pc:docMk/>
          <pc:sldMk cId="2203660603" sldId="344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203660603" sldId="344"/>
            <ac:spMk id="2" creationId="{74EA611D-F9EE-FB45-8D42-1A8A4E542EE3}"/>
          </ac:spMkLst>
        </pc:spChg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203660603" sldId="344"/>
            <ac:spMk id="3" creationId="{AD9F1D1A-E0E8-C24E-A013-2F88F7CD699F}"/>
          </ac:spMkLst>
        </pc:spChg>
      </pc:sldChg>
      <pc:sldChg chg="modSp">
        <pc:chgData name="Miguel Andres Garzon Ramirez" userId="04bbcaa2-caf7-4d17-acbe-a3976839bfd0" providerId="ADAL" clId="{6512A38E-6A7A-4100-A9D0-443A53533A8A}" dt="2022-05-07T14:58:39.136" v="1075" actId="6549"/>
        <pc:sldMkLst>
          <pc:docMk/>
          <pc:sldMk cId="4179337794" sldId="345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4179337794" sldId="345"/>
            <ac:spMk id="2" creationId="{F7E19A57-7255-E84F-9705-EF60339D66FD}"/>
          </ac:spMkLst>
        </pc:spChg>
        <pc:spChg chg="mod">
          <ac:chgData name="Miguel Andres Garzon Ramirez" userId="04bbcaa2-caf7-4d17-acbe-a3976839bfd0" providerId="ADAL" clId="{6512A38E-6A7A-4100-A9D0-443A53533A8A}" dt="2022-05-07T14:58:39.136" v="1075" actId="6549"/>
          <ac:spMkLst>
            <pc:docMk/>
            <pc:sldMk cId="4179337794" sldId="345"/>
            <ac:spMk id="3" creationId="{9FF8ED75-D7AB-C04C-B9A5-C0CC7F3EED43}"/>
          </ac:spMkLst>
        </pc:spChg>
      </pc:sldChg>
      <pc:sldChg chg="modSp mod">
        <pc:chgData name="Miguel Andres Garzon Ramirez" userId="04bbcaa2-caf7-4d17-acbe-a3976839bfd0" providerId="ADAL" clId="{6512A38E-6A7A-4100-A9D0-443A53533A8A}" dt="2022-05-07T14:16:23.848" v="11" actId="20577"/>
        <pc:sldMkLst>
          <pc:docMk/>
          <pc:sldMk cId="214145521" sldId="346"/>
        </pc:sldMkLst>
        <pc:spChg chg="mod">
          <ac:chgData name="Miguel Andres Garzon Ramirez" userId="04bbcaa2-caf7-4d17-acbe-a3976839bfd0" providerId="ADAL" clId="{6512A38E-6A7A-4100-A9D0-443A53533A8A}" dt="2022-05-07T14:00:21.889" v="0"/>
          <ac:spMkLst>
            <pc:docMk/>
            <pc:sldMk cId="214145521" sldId="346"/>
            <ac:spMk id="2" creationId="{D6420D43-03E7-5E4D-92D4-9D34A187B7C4}"/>
          </ac:spMkLst>
        </pc:spChg>
        <pc:spChg chg="mod">
          <ac:chgData name="Miguel Andres Garzon Ramirez" userId="04bbcaa2-caf7-4d17-acbe-a3976839bfd0" providerId="ADAL" clId="{6512A38E-6A7A-4100-A9D0-443A53533A8A}" dt="2022-05-07T14:16:23.848" v="11" actId="20577"/>
          <ac:spMkLst>
            <pc:docMk/>
            <pc:sldMk cId="214145521" sldId="346"/>
            <ac:spMk id="3" creationId="{5C89FAEC-94B7-A54D-A9D8-583AB22D92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CE78B-0B6B-154F-B251-2CB676A13D4F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57B8A-5AE8-8D46-8C83-E2CD454750A6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5892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194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CO" dirty="0"/>
              <a:t>e puede usar con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7421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¿Uy, objetos se nos quedó por fuera? </a:t>
            </a:r>
            <a:r>
              <a:rPr lang="en-US" dirty="0"/>
              <a:t>O</a:t>
            </a:r>
            <a:r>
              <a:rPr lang="en-CO" dirty="0"/>
              <a:t> ya lo explicamos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16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3757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47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8731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48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6037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56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7999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34EE-FB71-46D3-A3C9-90080B0A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A99B8-92AE-49C5-9DB9-25D6CCB32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17C74-EACF-4F9C-B191-E26A11A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3AA31-ABF0-41F3-9D66-ACB4F645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1A026-DB02-4BC6-A363-284FE86F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249358-4872-4693-991B-1438BB70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5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354C-27DA-444D-8865-78ED0AC5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09672-B31D-4363-B7AA-E035CF81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77328-B48D-4C7F-B4D7-E0ACC183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8BAE4-4153-481A-9E07-5CFFFE5E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9DFAB-2DDF-4B22-AA42-A55D43F9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9053A3D-CB04-4808-BC3E-7F9B91DF3F7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1978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A8AAFA-4BCF-4849-84DA-C8168D7E9106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556539-5168-4D99-9C1C-618C49E3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AD019-2A39-462F-85D6-09147523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71AED3-E21D-4DD4-A671-5F4D45B1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6E83E-5410-44A3-9D00-C198C9E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E6ECF-C2C6-42EA-AA49-618FB3A0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B4DD2E89-3166-40F6-BD6B-44DAD784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57B0F3-FA3E-4257-9505-0E56A174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8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E409-9CA6-48B5-A527-6DD18AA7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F1FB3-C86E-4F3F-9A31-F408ACB3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48F092-D019-40A2-B0C6-2704303B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8816F-F14D-499E-9F67-161490F4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00C77-0F8D-4DF1-8E99-F3CF5285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4C9438-760C-450C-A15E-A24657A0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2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62277-3667-487C-8633-D6D64507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2FFB6-AAED-49CE-AA9E-CA92565C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A490F-2132-4E54-8FAF-2E50D5B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C2466-35F4-4DFE-A156-3614DFB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6E0B9B0-1B17-4B4A-9605-777F2AF3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4FDC20-7F4A-419A-9380-BC9A13F7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5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72D6-6BE8-4DB4-9C22-F444FA30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07AF5-13C5-4622-B919-959863C05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1296F0-FCAD-4609-B12D-9587CBD8C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0E60C-3F5A-4E23-8F4C-E5DA9C25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4A77E-08F5-4C79-BFDE-ABCCDDEF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DBC0044-DB67-4185-94B2-F05C55E8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F87346-D92D-4076-89FB-4F6D16BA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B0D6B-F32B-4DBE-BD9E-E043239E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C9E3F1-95DA-4D7C-BDFE-B7F0CC9D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B54FA7-C327-4E6D-8C71-71754C6E2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170CE1-60CE-4539-865C-E90F05D2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27BF5A-C405-42A5-9B97-CDF3BDB6A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B0058-5C1E-4624-8AA9-45E9744B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0D5AF0-24F9-40A0-8FED-F7E48344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06F4F6E-8175-4F19-AF09-A9673F90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C96DA4-93E7-49A3-9FC6-A92F6A5B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3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9EFA6-0A39-4E77-A914-85329011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2CA9E4-B951-4BA1-90D0-D91759CA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0624AC-E4E5-4E28-91E2-09D89E6A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52C83-8555-4533-957C-D2FF38CC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36ABA2-DC83-4995-874B-E9B7F1C1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3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08D72E-E599-4530-9E75-E1C1EF89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0C28F-32C9-4BD5-8F94-85B75FB2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BA93234-4F3F-4165-8E67-B5957905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0DA086-2006-4142-B52F-8DC2AA5E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A4F96-4D39-49F0-9157-8286C14C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F7CB1-45D9-48D9-A88F-AEBA05CC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2607D7-10EB-4843-9436-1F32F3F5E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67AA4-D705-4F82-97F2-56F29C95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E8D9E-0A3B-41BA-B9EA-7BA059CF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256DCB1-4432-44AC-8E79-EE82D64F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4B308B-6EDF-4375-948A-F3353B14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821FA-B414-4B93-A2C1-E7A0943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0461BD-DD3D-44BB-BCC1-AA96CD4E0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F2BB31-8DF0-4A4B-966A-FFD95C4A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BA3503-4A8B-44E1-AE33-09CBD07D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2D818-F6E3-40CE-80B9-AD3864A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DB1356B9-19BD-4AA6-B346-ED52C89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9CAA74-C3FB-455F-9617-7C71A563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9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5D7445-8E7F-4876-9886-97621A78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3895C3-AFB8-477A-82D0-B3CCB3D3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7E352-BB63-4FC8-A408-B64B83733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5B13-9675-414D-ACAF-26B96E069243}" type="datetimeFigureOut">
              <a:rPr lang="en-CO" smtClean="0"/>
              <a:t>05/07/2022</a:t>
            </a:fld>
            <a:endParaRPr lang="en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D7F5D-2F9F-4FBD-916C-B273DD089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63B17-C246-4DE0-8184-2C0F81B5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1BC5-2F44-EC42-9732-D7140D83FC86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639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52F7-CBB0-3943-A79E-2AF33A3BE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/>
              <a:t>Funciones y matrices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E1426-CCCF-1241-B6D9-E2FD039CF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Herramientas de programación para el análisis de datos</a:t>
            </a:r>
          </a:p>
          <a:p>
            <a:r>
              <a:rPr lang="en-CO" dirty="0"/>
              <a:t>Clase 6</a:t>
            </a:r>
          </a:p>
        </p:txBody>
      </p:sp>
    </p:spTree>
    <p:extLst>
      <p:ext uri="{BB962C8B-B14F-4D97-AF65-F5344CB8AC3E}">
        <p14:creationId xmlns:p14="http://schemas.microsoft.com/office/powerpoint/2010/main" val="400163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¡Ejercicio!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519545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519545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519545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DB429-0F54-654B-9443-8314E34880CE}"/>
              </a:ext>
            </a:extLst>
          </p:cNvPr>
          <p:cNvSpPr/>
          <p:nvPr/>
        </p:nvSpPr>
        <p:spPr>
          <a:xfrm>
            <a:off x="1766455" y="2211964"/>
            <a:ext cx="5216236" cy="3731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Respuesta: 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FB9115-8C35-4947-9785-0FD58992A1FE}"/>
              </a:ext>
            </a:extLst>
          </p:cNvPr>
          <p:cNvSpPr txBox="1">
            <a:spLocks/>
          </p:cNvSpPr>
          <p:nvPr/>
        </p:nvSpPr>
        <p:spPr>
          <a:xfrm>
            <a:off x="7744690" y="1825625"/>
            <a:ext cx="36091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dirty="0"/>
              <a:t>Escoja un lenguaje cualquiera.</a:t>
            </a:r>
          </a:p>
          <a:p>
            <a:r>
              <a:rPr lang="en-CO" dirty="0"/>
              <a:t>Arme el siguiente arreglo/columna de valores</a:t>
            </a:r>
          </a:p>
          <a:p>
            <a:r>
              <a:rPr lang="en-CO" dirty="0"/>
              <a:t>Busque </a:t>
            </a:r>
            <a:r>
              <a:rPr lang="es-CO" dirty="0"/>
              <a:t>para ese </a:t>
            </a:r>
            <a:r>
              <a:rPr lang="en-CO" dirty="0"/>
              <a:t>lenguaje </a:t>
            </a:r>
            <a:r>
              <a:rPr lang="es-CO" dirty="0"/>
              <a:t>una función que le permite </a:t>
            </a:r>
            <a:r>
              <a:rPr lang="es-CO" b="1" dirty="0" err="1"/>
              <a:t>sa</a:t>
            </a:r>
            <a:r>
              <a:rPr lang="en-CO" b="1" dirty="0"/>
              <a:t>ber el valor máximo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03854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6D9C-3B9A-AB4F-82BF-68E34A11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¿Cómo crear nuestras propias funciones?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D16E-672E-4D4B-86EA-244543CAC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Digamos que quieren calcular un indicador que ustedes se inventaron</a:t>
            </a:r>
          </a:p>
        </p:txBody>
      </p:sp>
    </p:spTree>
    <p:extLst>
      <p:ext uri="{BB962C8B-B14F-4D97-AF65-F5344CB8AC3E}">
        <p14:creationId xmlns:p14="http://schemas.microsoft.com/office/powerpoint/2010/main" val="23017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nuestras propias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O" dirty="0"/>
              <a:t>Hay que definir:</a:t>
            </a:r>
          </a:p>
          <a:p>
            <a:r>
              <a:rPr lang="en-CO" dirty="0"/>
              <a:t>El nombre con el que se va a invocar</a:t>
            </a:r>
          </a:p>
          <a:p>
            <a:r>
              <a:rPr lang="en-CO" dirty="0"/>
              <a:t>Los parámetros</a:t>
            </a:r>
          </a:p>
          <a:p>
            <a:r>
              <a:rPr lang="en-CO" dirty="0"/>
              <a:t>El proceso</a:t>
            </a:r>
          </a:p>
          <a:p>
            <a:r>
              <a:rPr lang="en-CO" dirty="0"/>
              <a:t>Lo que retorna</a:t>
            </a:r>
          </a:p>
          <a:p>
            <a:endParaRPr lang="en-CO" dirty="0"/>
          </a:p>
          <a:p>
            <a:pPr marL="0" indent="0">
              <a:buNone/>
            </a:pPr>
            <a:r>
              <a:rPr lang="es-CO" dirty="0"/>
              <a:t>¿Cómo sería esta definición para la función</a:t>
            </a:r>
            <a:r>
              <a:rPr lang="en-CO" dirty="0"/>
              <a:t> media</a:t>
            </a:r>
            <a:r>
              <a:rPr lang="es-CO" dirty="0"/>
              <a:t>?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nombre_de_la_fun(arg_1, arg_2, …):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</p:spTree>
    <p:extLst>
      <p:ext uri="{BB962C8B-B14F-4D97-AF65-F5344CB8AC3E}">
        <p14:creationId xmlns:p14="http://schemas.microsoft.com/office/powerpoint/2010/main" val="357012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Detalle de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Cuando no especificamos qué valor retornar, R retorna la última expresión evaluada.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EDBA0-79F3-0543-8877-651B8C04C8F6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7DA9B-0567-B347-9A57-DCF270C5CCC3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nombre_de_la_fun(arg_1, arg_2, …):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cuentame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function(valor1){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salida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&lt;-valor1 + 1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salida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¿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Qué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valor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cuentame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2DA55-5AFE-284E-A3D7-FEE103C124C4}"/>
              </a:ext>
            </a:extLst>
          </p:cNvPr>
          <p:cNvSpPr txBox="1"/>
          <p:nvPr/>
        </p:nvSpPr>
        <p:spPr>
          <a:xfrm>
            <a:off x="4419600" y="4959927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bg1"/>
                </a:solidFill>
              </a:rPr>
              <a:t>Retorna 3</a:t>
            </a:r>
          </a:p>
        </p:txBody>
      </p:sp>
    </p:spTree>
    <p:extLst>
      <p:ext uri="{BB962C8B-B14F-4D97-AF65-F5344CB8AC3E}">
        <p14:creationId xmlns:p14="http://schemas.microsoft.com/office/powerpoint/2010/main" val="11997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nuestras propias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O" dirty="0"/>
              <a:t>Hay que definir:</a:t>
            </a:r>
          </a:p>
          <a:p>
            <a:r>
              <a:rPr lang="en-CO" dirty="0"/>
              <a:t>El nombre con el que se va a invocar</a:t>
            </a:r>
          </a:p>
          <a:p>
            <a:r>
              <a:rPr lang="en-CO" dirty="0"/>
              <a:t>Los parámetros</a:t>
            </a:r>
          </a:p>
          <a:p>
            <a:r>
              <a:rPr lang="en-CO" dirty="0"/>
              <a:t>El proceso</a:t>
            </a:r>
          </a:p>
          <a:p>
            <a:r>
              <a:rPr lang="en-CO" dirty="0"/>
              <a:t>Lo que retorna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Nombren cada uno en el caso de la función media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nombre_de_la_fun(arg_1, arg_2, …):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Cuerpo de la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</p:spTree>
    <p:extLst>
      <p:ext uri="{BB962C8B-B14F-4D97-AF65-F5344CB8AC3E}">
        <p14:creationId xmlns:p14="http://schemas.microsoft.com/office/powerpoint/2010/main" val="179366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El caso 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En Python, si no especificamos el valor de retorno, entonces retorna </a:t>
            </a:r>
            <a:r>
              <a:rPr lang="en-CO" b="1" dirty="0"/>
              <a:t>None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EE746-920A-BC4F-B952-220123BAE449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Cuerpo de la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814EE-8E12-2E48-8167-58FD54B7307A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unaFuncionMuyBuena(dato1, dato2):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retornar = dato1+dato2</a:t>
            </a:r>
          </a:p>
          <a:p>
            <a:r>
              <a:rPr lang="en-C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O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C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retornar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¿Qué valor retorna? </a:t>
            </a:r>
          </a:p>
          <a:p>
            <a:r>
              <a:rPr lang="en-C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unaFuncionMuyBuena(2,3)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Algo muy raro de Python </a:t>
            </a:r>
            <a:r>
              <a:rPr lang="en-CO" u="sng" dirty="0"/>
              <a:t>si usamos objetos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O" dirty="0"/>
              <a:t>Digamos que tenemos una clase de profesor</a:t>
            </a:r>
          </a:p>
          <a:p>
            <a:r>
              <a:rPr lang="en-CO" dirty="0"/>
              <a:t>Tiene edad</a:t>
            </a:r>
          </a:p>
          <a:p>
            <a:r>
              <a:rPr lang="en-CO" dirty="0"/>
              <a:t>Le podemos preguntar la edad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Note que la función dame tu edad recibe un parámetro </a:t>
            </a:r>
            <a:r>
              <a:rPr lang="en-CO" i="1" dirty="0"/>
              <a:t>self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Self es el </a:t>
            </a:r>
            <a:r>
              <a:rPr lang="en-US" dirty="0" err="1"/>
              <a:t>parámetro</a:t>
            </a:r>
            <a:r>
              <a:rPr lang="en-US" dirty="0"/>
              <a:t> que indica </a:t>
            </a:r>
            <a:r>
              <a:rPr lang="en-US" b="1" dirty="0"/>
              <a:t>a </a:t>
            </a:r>
            <a:r>
              <a:rPr lang="en-US" b="1" dirty="0" err="1"/>
              <a:t>cuál</a:t>
            </a:r>
            <a:r>
              <a:rPr lang="en-US" b="1" dirty="0"/>
              <a:t> </a:t>
            </a:r>
            <a:r>
              <a:rPr lang="en-US" b="1" dirty="0" err="1"/>
              <a:t>profesor</a:t>
            </a:r>
            <a:r>
              <a:rPr lang="en-US" b="1" dirty="0"/>
              <a:t> </a:t>
            </a:r>
            <a:r>
              <a:rPr lang="en-US" dirty="0"/>
              <a:t>le 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preguntando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edad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EE746-920A-BC4F-B952-220123BAE449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Cuerpo de la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814EE-8E12-2E48-8167-58FD54B7307A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Profesor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parametroEdad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self.edad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parametroEdad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dameTuEdad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self.edad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 professor con 37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años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marcus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Profesor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(37)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llamar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¿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dónde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quedó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parámetro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marcus.dameTuEdad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41EC2-A09C-554A-A951-B88DD51760EB}"/>
              </a:ext>
            </a:extLst>
          </p:cNvPr>
          <p:cNvSpPr txBox="1"/>
          <p:nvPr/>
        </p:nvSpPr>
        <p:spPr>
          <a:xfrm>
            <a:off x="1257302" y="6176963"/>
            <a:ext cx="967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O" sz="2400" dirty="0"/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B619808D-4048-8246-8DC4-226833B294DB}"/>
              </a:ext>
            </a:extLst>
          </p:cNvPr>
          <p:cNvSpPr/>
          <p:nvPr/>
        </p:nvSpPr>
        <p:spPr>
          <a:xfrm>
            <a:off x="6873391" y="1484793"/>
            <a:ext cx="4480408" cy="1325563"/>
          </a:xfrm>
          <a:prstGeom prst="borderCallout1">
            <a:avLst>
              <a:gd name="adj1" fmla="val 50686"/>
              <a:gd name="adj2" fmla="val 3125"/>
              <a:gd name="adj3" fmla="val 112500"/>
              <a:gd name="adj4" fmla="val -383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Siempre se define una función para inicializar una clase nueva: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sz="1400" dirty="0">
                <a:latin typeface="Consolas" panose="020B0609020204030204" pitchFamily="49" charset="0"/>
                <a:cs typeface="Consolas" panose="020B0609020204030204" pitchFamily="49" charset="0"/>
              </a:rPr>
              <a:t>ef __init__(self, nombre, edad, hijos):</a:t>
            </a:r>
          </a:p>
          <a:p>
            <a:pPr algn="ctr"/>
            <a:r>
              <a:rPr lang="en-CO" dirty="0"/>
              <a:t>…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5817DDDC-5A8D-0C41-A04F-3ADD64983C3C}"/>
              </a:ext>
            </a:extLst>
          </p:cNvPr>
          <p:cNvSpPr/>
          <p:nvPr/>
        </p:nvSpPr>
        <p:spPr>
          <a:xfrm>
            <a:off x="3236573" y="219372"/>
            <a:ext cx="3345873" cy="1845967"/>
          </a:xfrm>
          <a:prstGeom prst="borderCallout1">
            <a:avLst>
              <a:gd name="adj1" fmla="val 50686"/>
              <a:gd name="adj2" fmla="val 3125"/>
              <a:gd name="adj3" fmla="val 129929"/>
              <a:gd name="adj4" fmla="val -439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Un objeto en Python se define como </a:t>
            </a:r>
          </a:p>
          <a:p>
            <a:pPr algn="ctr"/>
            <a:r>
              <a:rPr lang="en-US" b="1" dirty="0"/>
              <a:t>c</a:t>
            </a:r>
            <a:r>
              <a:rPr lang="en-CO" b="1" dirty="0"/>
              <a:t>lass Persona:</a:t>
            </a:r>
          </a:p>
          <a:p>
            <a:pPr algn="ctr"/>
            <a:r>
              <a:rPr lang="en-CO" dirty="0"/>
              <a:t>Y se usa así:</a:t>
            </a:r>
          </a:p>
          <a:p>
            <a:pPr algn="ctr"/>
            <a:r>
              <a:rPr lang="en-CO" sz="1400" dirty="0">
                <a:latin typeface="Consolas" panose="020B0609020204030204" pitchFamily="49" charset="0"/>
                <a:cs typeface="Consolas" panose="020B0609020204030204" pitchFamily="49" charset="0"/>
              </a:rPr>
              <a:t>marta = Persona(‘Marta’, 29, 1)</a:t>
            </a:r>
          </a:p>
          <a:p>
            <a:pPr algn="ctr"/>
            <a:r>
              <a:rPr lang="en-CO" sz="1400" dirty="0">
                <a:latin typeface="Consolas" panose="020B0609020204030204" pitchFamily="49" charset="0"/>
                <a:cs typeface="Consolas" panose="020B0609020204030204" pitchFamily="49" charset="0"/>
              </a:rPr>
              <a:t>lucas = Persona(‘Lucas’, 31, 2)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95395009-089A-114A-BFFB-877C636425B9}"/>
              </a:ext>
            </a:extLst>
          </p:cNvPr>
          <p:cNvSpPr/>
          <p:nvPr/>
        </p:nvSpPr>
        <p:spPr>
          <a:xfrm>
            <a:off x="7296725" y="3267242"/>
            <a:ext cx="4480408" cy="1325563"/>
          </a:xfrm>
          <a:prstGeom prst="borderCallout1">
            <a:avLst>
              <a:gd name="adj1" fmla="val 50686"/>
              <a:gd name="adj2" fmla="val 3125"/>
              <a:gd name="adj3" fmla="val 46073"/>
              <a:gd name="adj4" fmla="val -602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 este caso definimos una función para preguntarle la edad al profesor</a:t>
            </a:r>
            <a:r>
              <a:rPr lang="en-CO" dirty="0"/>
              <a:t> que se usaría así:</a:t>
            </a:r>
          </a:p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edadDeJuan = juan.dameTuEdad()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48B70-5ABF-2A42-8632-19315A237942}"/>
              </a:ext>
            </a:extLst>
          </p:cNvPr>
          <p:cNvSpPr/>
          <p:nvPr/>
        </p:nvSpPr>
        <p:spPr>
          <a:xfrm>
            <a:off x="1507067" y="1320800"/>
            <a:ext cx="9427631" cy="42333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¡OJO! Esto es por si van a definir funciones DENTRO DE UN OBJETO:</a:t>
            </a:r>
          </a:p>
          <a:p>
            <a:r>
              <a:rPr lang="en-CO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función debe recibir un parámetro “self”</a:t>
            </a:r>
          </a:p>
          <a:p>
            <a:endParaRPr lang="en-CO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O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Pero en general no hay que hacer eso, solo definimos:</a:t>
            </a:r>
          </a:p>
          <a:p>
            <a:endParaRPr lang="en-CO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funcion(param1, param2):</a:t>
            </a:r>
          </a:p>
          <a:p>
            <a:r>
              <a:rPr lang="en-CO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</p:txBody>
      </p:sp>
    </p:spTree>
    <p:extLst>
      <p:ext uri="{BB962C8B-B14F-4D97-AF65-F5344CB8AC3E}">
        <p14:creationId xmlns:p14="http://schemas.microsoft.com/office/powerpoint/2010/main" val="33521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Síntesis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nombre_de_la_fun(arg_1, arg_2, …):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Cuerpo de la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</p:spTree>
    <p:extLst>
      <p:ext uri="{BB962C8B-B14F-4D97-AF65-F5344CB8AC3E}">
        <p14:creationId xmlns:p14="http://schemas.microsoft.com/office/powerpoint/2010/main" val="253455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de dificultad intermedia </a:t>
            </a:r>
            <a:r>
              <a:rPr lang="en-CO" sz="4000" dirty="0"/>
              <a:t>(10 minutos)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O" dirty="0"/>
              <a:t>Defina una función en uno de los lenguajes que está utilizando que:</a:t>
            </a:r>
          </a:p>
          <a:p>
            <a:r>
              <a:rPr lang="en-US" dirty="0"/>
              <a:t>T</a:t>
            </a:r>
            <a:r>
              <a:rPr lang="en-CO" dirty="0"/>
              <a:t>ome </a:t>
            </a:r>
            <a:r>
              <a:rPr lang="en-CO" b="1" dirty="0"/>
              <a:t>un vector de valores</a:t>
            </a:r>
          </a:p>
          <a:p>
            <a:r>
              <a:rPr lang="en-CO" dirty="0"/>
              <a:t>Recupere el primer valor</a:t>
            </a:r>
          </a:p>
          <a:p>
            <a:r>
              <a:rPr lang="en-CO" dirty="0"/>
              <a:t>Recupere el último valor de la lista</a:t>
            </a:r>
          </a:p>
          <a:p>
            <a:r>
              <a:rPr lang="en-CO" dirty="0"/>
              <a:t>Retorne la suma de esos dos</a:t>
            </a:r>
          </a:p>
          <a:p>
            <a:endParaRPr lang="en-CO" b="1" dirty="0"/>
          </a:p>
          <a:p>
            <a:endParaRPr lang="en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519545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519545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519545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DB429-0F54-654B-9443-8314E34880CE}"/>
              </a:ext>
            </a:extLst>
          </p:cNvPr>
          <p:cNvSpPr/>
          <p:nvPr/>
        </p:nvSpPr>
        <p:spPr>
          <a:xfrm>
            <a:off x="1766455" y="2211964"/>
            <a:ext cx="5216236" cy="3731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 R:</a:t>
            </a:r>
            <a:r>
              <a:rPr lang="en-CO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datos &lt;- c(6,3,6,3,2)</a:t>
            </a:r>
          </a:p>
          <a:p>
            <a:r>
              <a:rPr lang="en-CO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 Python:</a:t>
            </a:r>
            <a:r>
              <a:rPr lang="en-CO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datos = [6,3,6,3,2]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1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Ejercicios activos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Veamos un par de ejemplos.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519545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519545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519545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DB429-0F54-654B-9443-8314E34880CE}"/>
              </a:ext>
            </a:extLst>
          </p:cNvPr>
          <p:cNvSpPr/>
          <p:nvPr/>
        </p:nvSpPr>
        <p:spPr>
          <a:xfrm>
            <a:off x="1766455" y="2211964"/>
            <a:ext cx="5216236" cy="3731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Respuesta: 8</a:t>
            </a:r>
          </a:p>
          <a:p>
            <a:pPr algn="ctr"/>
            <a:endParaRPr lang="en-CO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O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clave es utilizar la función longitud: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CO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R: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O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1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0808-4CC2-334A-AD8F-39DB028C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¿Cómo se sienten hasta ahora?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9EAA9A-3551-03FB-303D-1EA524E0B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961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0E93-185B-9244-8C9D-43A6DE29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41F50-DDA8-2C48-955D-1322988FF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5422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BE2C4B-03E5-BC41-99C7-458DC3A7C5A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F5E36-DA47-6040-8F3A-EAB2BE0B4FE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54BD3-09EB-714E-8569-FE6F6E57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Advertencia: hay dos formas de “arreglar” números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41D1-63A5-234B-B81B-F1939B45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2700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CO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CO" dirty="0">
                <a:latin typeface="Cambria Math" panose="02040503050406030204" pitchFamily="18" charset="0"/>
              </a:rPr>
              <a:t>Tablas: llámense base de datos, dataFrames, etc.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E936B-A12B-0E4D-A8B1-5231008F90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7359527"/>
              </p:ext>
            </p:extLst>
          </p:nvPr>
        </p:nvGraphicFramePr>
        <p:xfrm>
          <a:off x="6553200" y="3259614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6680076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7895141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725214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5634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Columna</a:t>
                      </a:r>
                      <a:r>
                        <a:rPr lang="en-US" dirty="0"/>
                        <a:t> </a:t>
                      </a:r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CO" dirty="0"/>
                        <a:t>olumna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Columna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Columna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942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8A7B223-0AA7-DF4C-8557-57B5AF7D5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CO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O" dirty="0">
                    <a:latin typeface="Cambria Math" panose="02040503050406030204" pitchFamily="18" charset="0"/>
                  </a:rPr>
                  <a:t>Matrices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O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8A7B223-0AA7-DF4C-8557-57B5AF7D5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5181600" cy="4351338"/>
              </a:xfrm>
              <a:prstGeom prst="rect">
                <a:avLst/>
              </a:prstGeom>
              <a:blipFill>
                <a:blip r:embed="rId2"/>
                <a:stretch>
                  <a:fillRect l="-244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Callout 1 8">
            <a:extLst>
              <a:ext uri="{FF2B5EF4-FFF2-40B4-BE49-F238E27FC236}">
                <a16:creationId xmlns:a16="http://schemas.microsoft.com/office/drawing/2014/main" id="{D88B89B2-9AE9-6349-8EBD-3729B94D2B74}"/>
              </a:ext>
            </a:extLst>
          </p:cNvPr>
          <p:cNvSpPr/>
          <p:nvPr/>
        </p:nvSpPr>
        <p:spPr>
          <a:xfrm>
            <a:off x="7711592" y="5167312"/>
            <a:ext cx="2871741" cy="1325563"/>
          </a:xfrm>
          <a:prstGeom prst="borderCallout1">
            <a:avLst>
              <a:gd name="adj1" fmla="val 50686"/>
              <a:gd name="adj2" fmla="val 3125"/>
              <a:gd name="adj3" fmla="val -8857"/>
              <a:gd name="adj4" fmla="val -179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Ustedes han visto ya este un poco y lo exploraremos más en el módulo 4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6FC8F0A9-FD86-F64B-B341-05C2EE7F0C8E}"/>
              </a:ext>
            </a:extLst>
          </p:cNvPr>
          <p:cNvSpPr/>
          <p:nvPr/>
        </p:nvSpPr>
        <p:spPr>
          <a:xfrm>
            <a:off x="4438456" y="1393031"/>
            <a:ext cx="2871741" cy="1325563"/>
          </a:xfrm>
          <a:prstGeom prst="borderCallout1">
            <a:avLst>
              <a:gd name="adj1" fmla="val 50686"/>
              <a:gd name="adj2" fmla="val 3125"/>
              <a:gd name="adj3" fmla="val 97171"/>
              <a:gd name="adj4" fmla="val -65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¿Para qué se usan?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4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4179-5D5A-3744-BF82-9DD7A7A9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Detrás de bambalinas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C305-A5DA-6141-A832-AAAF933A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Las funciones permiten simplificar cálculos con los datos</a:t>
            </a:r>
            <a:r>
              <a:rPr lang="en-CO" dirty="0"/>
              <a:t>:</a:t>
            </a:r>
          </a:p>
          <a:p>
            <a:pPr marL="0" indent="0" algn="ctr">
              <a:buNone/>
            </a:pPr>
            <a:r>
              <a:rPr lang="en-US" b="1" dirty="0"/>
              <a:t>u</a:t>
            </a:r>
            <a:r>
              <a:rPr lang="en-CO" b="1" dirty="0"/>
              <a:t>na media</a:t>
            </a:r>
            <a:r>
              <a:rPr lang="es-CO" b="1" dirty="0"/>
              <a:t>, la mediana, hacer una regresión…</a:t>
            </a:r>
            <a:endParaRPr lang="en-CO" b="1" dirty="0"/>
          </a:p>
          <a:p>
            <a:pPr algn="just"/>
            <a:endParaRPr lang="es-CO" dirty="0"/>
          </a:p>
          <a:p>
            <a:pPr algn="just"/>
            <a:r>
              <a:rPr lang="en-CO" dirty="0"/>
              <a:t>Detrás de esos cálculos hay matrices</a:t>
            </a:r>
            <a:r>
              <a:rPr lang="es-CO" dirty="0"/>
              <a:t>, las funciones tienen a programarse con ellas para hacerlas más eficientes.</a:t>
            </a:r>
            <a:endParaRPr lang="en-CO" dirty="0"/>
          </a:p>
          <a:p>
            <a:pPr marL="0" indent="0" algn="ctr">
              <a:buNone/>
            </a:pPr>
            <a:r>
              <a:rPr lang="es-CO" b="1" dirty="0"/>
              <a:t>Las </a:t>
            </a:r>
            <a:r>
              <a:rPr lang="en-CO" b="1" dirty="0"/>
              <a:t>regresiones</a:t>
            </a:r>
            <a:r>
              <a:rPr lang="es-CO" b="1" dirty="0"/>
              <a:t> lineales son operaciones matriciales</a:t>
            </a:r>
            <a:endParaRPr lang="en-CO" dirty="0"/>
          </a:p>
          <a:p>
            <a:r>
              <a:rPr lang="es-CO" dirty="0"/>
              <a:t>En otras palabras: son</a:t>
            </a:r>
            <a:r>
              <a:rPr lang="en-CO" dirty="0"/>
              <a:t> matrices </a:t>
            </a:r>
            <a:r>
              <a:rPr lang="en-CO" u="sng" dirty="0"/>
              <a:t>detrás de bambalinas</a:t>
            </a:r>
            <a:endParaRPr lang="es-CO" u="sng" dirty="0"/>
          </a:p>
          <a:p>
            <a:pPr marL="0" indent="0">
              <a:buNone/>
            </a:pPr>
            <a:endParaRPr lang="en-CO" u="sng" dirty="0"/>
          </a:p>
          <a:p>
            <a:r>
              <a:rPr lang="en-CO" dirty="0"/>
              <a:t>Mucha de la estadística se construye usando </a:t>
            </a:r>
            <a:r>
              <a:rPr lang="en-CO" b="1" i="1" dirty="0"/>
              <a:t>Álgebra lineal</a:t>
            </a:r>
          </a:p>
        </p:txBody>
      </p:sp>
    </p:spTree>
    <p:extLst>
      <p:ext uri="{BB962C8B-B14F-4D97-AF65-F5344CB8AC3E}">
        <p14:creationId xmlns:p14="http://schemas.microsoft.com/office/powerpoint/2010/main" val="418866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A5E9-22A7-5445-A0D4-306BFFA7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Para qué las usamos en el mundo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554C-006F-FB4C-9894-DC394519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O" dirty="0"/>
              <a:t>En </a:t>
            </a:r>
            <a:r>
              <a:rPr lang="es-CO" dirty="0"/>
              <a:t>S</a:t>
            </a:r>
            <a:r>
              <a:rPr lang="en-CO" dirty="0"/>
              <a:t>tata: a veces </a:t>
            </a:r>
            <a:r>
              <a:rPr lang="en-CO" b="1" dirty="0"/>
              <a:t>hacemos cálculos y queremos guarda</a:t>
            </a:r>
            <a:r>
              <a:rPr lang="es-CO" b="1" dirty="0"/>
              <a:t>r los resultados</a:t>
            </a:r>
            <a:r>
              <a:rPr lang="en-CO" dirty="0"/>
              <a:t> para luego </a:t>
            </a:r>
            <a:r>
              <a:rPr lang="es-CO" dirty="0"/>
              <a:t>exportarlos</a:t>
            </a:r>
            <a:r>
              <a:rPr lang="en-CO" dirty="0"/>
              <a:t>.</a:t>
            </a:r>
          </a:p>
          <a:p>
            <a:pPr>
              <a:lnSpc>
                <a:spcPct val="150000"/>
              </a:lnSpc>
            </a:pPr>
            <a:r>
              <a:rPr lang="es-CO" dirty="0"/>
              <a:t>Podemos </a:t>
            </a:r>
            <a:r>
              <a:rPr lang="en-CO" b="1" dirty="0"/>
              <a:t>implementar a mano </a:t>
            </a:r>
            <a:r>
              <a:rPr lang="en-CO" dirty="0"/>
              <a:t>funciones que ya existen </a:t>
            </a:r>
            <a:r>
              <a:rPr lang="es-CO" dirty="0"/>
              <a:t>para modificar</a:t>
            </a:r>
            <a:r>
              <a:rPr lang="en-CO" dirty="0"/>
              <a:t> algo particular sobre su metodología</a:t>
            </a:r>
            <a:r>
              <a:rPr lang="es-CO" dirty="0"/>
              <a:t> o ajustarlas</a:t>
            </a:r>
            <a:r>
              <a:rPr lang="en-CO" dirty="0"/>
              <a:t>.</a:t>
            </a:r>
          </a:p>
          <a:p>
            <a:pPr>
              <a:lnSpc>
                <a:spcPct val="150000"/>
              </a:lnSpc>
            </a:pPr>
            <a:r>
              <a:rPr lang="en-CO" dirty="0"/>
              <a:t>¡Cuando </a:t>
            </a:r>
            <a:r>
              <a:rPr lang="en-CO" b="1" dirty="0"/>
              <a:t>jugamos con matemáticas</a:t>
            </a:r>
            <a:r>
              <a:rPr lang="en-CO" dirty="0"/>
              <a:t>! Por ejemplo queremos estudiar cómo se comporta un</a:t>
            </a:r>
            <a:r>
              <a:rPr lang="es-CO" dirty="0"/>
              <a:t> objeto o un gráfico creado</a:t>
            </a:r>
            <a:r>
              <a:rPr lang="en-CO" dirty="0"/>
              <a:t> </a:t>
            </a:r>
            <a:r>
              <a:rPr lang="es-CO" dirty="0"/>
              <a:t>con </a:t>
            </a:r>
            <a:r>
              <a:rPr lang="en-CO" dirty="0"/>
              <a:t>una fórmula</a:t>
            </a:r>
            <a:r>
              <a:rPr lang="es-CO" dirty="0"/>
              <a:t>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1586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F0DA-05C7-A64B-8B81-0469A915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Juguemos con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AB01-F5A0-604C-869C-9403262A8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2976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225E-E16B-534C-BC3E-1044170D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Les presento a A, B y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A38302-9816-E84A-B6FA-D649173D2867}"/>
                  </a:ext>
                </a:extLst>
              </p:cNvPr>
              <p:cNvSpPr txBox="1"/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A38302-9816-E84A-B6FA-D649173D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974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3127ED-01EE-E840-A830-BA29A7E5ED04}"/>
                  </a:ext>
                </a:extLst>
              </p:cNvPr>
              <p:cNvSpPr txBox="1"/>
              <p:nvPr/>
            </p:nvSpPr>
            <p:spPr>
              <a:xfrm>
                <a:off x="7061201" y="2777860"/>
                <a:ext cx="244496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3127ED-01EE-E840-A830-BA29A7E5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1" y="2777860"/>
                <a:ext cx="2444965" cy="1302280"/>
              </a:xfrm>
              <a:prstGeom prst="rect">
                <a:avLst/>
              </a:prstGeom>
              <a:blipFill>
                <a:blip r:embed="rId3"/>
                <a:stretch>
                  <a:fillRect l="-979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46626-35BC-1044-A46E-F0A7B75A0653}"/>
                  </a:ext>
                </a:extLst>
              </p:cNvPr>
              <p:cNvSpPr txBox="1"/>
              <p:nvPr/>
            </p:nvSpPr>
            <p:spPr>
              <a:xfrm>
                <a:off x="4616236" y="4725193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46626-35BC-1044-A46E-F0A7B75A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36" y="4725193"/>
                <a:ext cx="2441759" cy="1299074"/>
              </a:xfrm>
              <a:prstGeom prst="rect">
                <a:avLst/>
              </a:prstGeom>
              <a:blipFill>
                <a:blip r:embed="rId4"/>
                <a:stretch>
                  <a:fillRect l="-9845" t="-1942" b="-970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1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E147-94A2-404A-8B2D-15ED8888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Suma A + B (</a:t>
            </a:r>
            <a:r>
              <a:rPr lang="es-CO" dirty="0"/>
              <a:t>e</a:t>
            </a:r>
            <a:r>
              <a:rPr lang="en-CO" dirty="0"/>
              <a:t>n vivo)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61D62-108A-6447-9E33-DFF36F1EB66E}"/>
                  </a:ext>
                </a:extLst>
              </p:cNvPr>
              <p:cNvSpPr txBox="1"/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61D62-108A-6447-9E33-DFF36F1E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974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9D44E-2E93-7140-BCCC-8AED1AEF5D57}"/>
                  </a:ext>
                </a:extLst>
              </p:cNvPr>
              <p:cNvSpPr txBox="1"/>
              <p:nvPr/>
            </p:nvSpPr>
            <p:spPr>
              <a:xfrm>
                <a:off x="7061201" y="2777860"/>
                <a:ext cx="244496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9D44E-2E93-7140-BCCC-8AED1AEF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1" y="2777860"/>
                <a:ext cx="2444965" cy="1302280"/>
              </a:xfrm>
              <a:prstGeom prst="rect">
                <a:avLst/>
              </a:prstGeom>
              <a:blipFill>
                <a:blip r:embed="rId3"/>
                <a:stretch>
                  <a:fillRect l="-979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7B53D-25F8-7E49-B9CA-A688BADACA9B}"/>
                  </a:ext>
                </a:extLst>
              </p:cNvPr>
              <p:cNvSpPr txBox="1"/>
              <p:nvPr/>
            </p:nvSpPr>
            <p:spPr>
              <a:xfrm>
                <a:off x="4301067" y="4708260"/>
                <a:ext cx="3334631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A+B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7B53D-25F8-7E49-B9CA-A688BADA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67" y="4708260"/>
                <a:ext cx="3334631" cy="1344727"/>
              </a:xfrm>
              <a:prstGeom prst="rect">
                <a:avLst/>
              </a:prstGeom>
              <a:blipFill>
                <a:blip r:embed="rId4"/>
                <a:stretch>
                  <a:fillRect l="-719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556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1C43-0C0C-6048-9C1F-A57E75D0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Resta A – C (Ejercicio)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6DEE0-D27C-BD4E-9FDB-EB6B739DA2C6}"/>
                  </a:ext>
                </a:extLst>
              </p:cNvPr>
              <p:cNvSpPr txBox="1"/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6DEE0-D27C-BD4E-9FDB-EB6B739DA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974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BF470A-9232-7948-A251-D94DF3BB6D6A}"/>
                  </a:ext>
                </a:extLst>
              </p:cNvPr>
              <p:cNvSpPr txBox="1"/>
              <p:nvPr/>
            </p:nvSpPr>
            <p:spPr>
              <a:xfrm>
                <a:off x="6969969" y="278106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BF470A-9232-7948-A251-D94DF3BB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969" y="278106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8992B4-3E19-5549-9C27-3BF8292D67A6}"/>
                  </a:ext>
                </a:extLst>
              </p:cNvPr>
              <p:cNvSpPr txBox="1"/>
              <p:nvPr/>
            </p:nvSpPr>
            <p:spPr>
              <a:xfrm>
                <a:off x="4483379" y="4742126"/>
                <a:ext cx="3225242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A-C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8992B4-3E19-5549-9C27-3BF8292D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379" y="4742126"/>
                <a:ext cx="3225242" cy="1341521"/>
              </a:xfrm>
              <a:prstGeom prst="rect">
                <a:avLst/>
              </a:prstGeom>
              <a:blipFill>
                <a:blip r:embed="rId4"/>
                <a:stretch>
                  <a:fillRect l="-742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6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350F50-86BD-5343-B3CD-DA488AE8562A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</a:t>
            </a:r>
            <a:r>
              <a:rPr lang="en-CO" u="sng" dirty="0"/>
              <a:t>FILA 1 COLUMNA 2</a:t>
            </a:r>
            <a:r>
              <a:rPr lang="en-CO" dirty="0"/>
              <a:t>, es tomar la FILA 1 de A y la COLUMNA  2 de B 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ACA85-C972-2048-9D89-3029620450F5}"/>
              </a:ext>
            </a:extLst>
          </p:cNvPr>
          <p:cNvSpPr/>
          <p:nvPr/>
        </p:nvSpPr>
        <p:spPr>
          <a:xfrm>
            <a:off x="6096000" y="4432859"/>
            <a:ext cx="524933" cy="369332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012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</a:t>
            </a:r>
            <a:r>
              <a:rPr lang="en-CO" u="sng" dirty="0"/>
              <a:t>FILA 1 de A</a:t>
            </a:r>
            <a:r>
              <a:rPr lang="en-CO" dirty="0"/>
              <a:t>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1542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6E90-9131-1743-9147-05838246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5400" dirty="0"/>
              <a:t>C</a:t>
            </a:r>
            <a:r>
              <a:rPr lang="en-CO" sz="5400" dirty="0"/>
              <a:t>alcular el promedio de una secuencia de números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D69E-551E-CE4D-9EEF-C63D63C2A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Sentados frente a un computador ¿cómo lo hacen? (en algún lenguaje cualquiera)</a:t>
            </a:r>
          </a:p>
          <a:p>
            <a:r>
              <a:rPr lang="en-CO" dirty="0"/>
              <a:t>- Tomar valores y sumarlos, después dividirlos entre el número de valores</a:t>
            </a:r>
          </a:p>
          <a:p>
            <a:r>
              <a:rPr lang="en-CO" dirty="0"/>
              <a:t>- Invocar la función de promedio y decirle qué valores utilizar</a:t>
            </a:r>
          </a:p>
        </p:txBody>
      </p:sp>
    </p:spTree>
    <p:extLst>
      <p:ext uri="{BB962C8B-B14F-4D97-AF65-F5344CB8AC3E}">
        <p14:creationId xmlns:p14="http://schemas.microsoft.com/office/powerpoint/2010/main" val="199811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</a:t>
            </a:r>
            <a:r>
              <a:rPr lang="en-CO" u="sng" dirty="0"/>
              <a:t>COLUMNA  2 de B</a:t>
            </a:r>
            <a:r>
              <a:rPr lang="en-CO" dirty="0"/>
              <a:t>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17595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216C8-6828-3D4C-8C86-295099DE8963}"/>
              </a:ext>
            </a:extLst>
          </p:cNvPr>
          <p:cNvSpPr/>
          <p:nvPr/>
        </p:nvSpPr>
        <p:spPr>
          <a:xfrm>
            <a:off x="3295562" y="2132322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EFD3E-A6B7-E64D-B27F-2D062AB6508C}"/>
              </a:ext>
            </a:extLst>
          </p:cNvPr>
          <p:cNvSpPr/>
          <p:nvPr/>
        </p:nvSpPr>
        <p:spPr>
          <a:xfrm>
            <a:off x="7794943" y="2116185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7325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3816429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3816429" cy="1341521"/>
              </a:xfrm>
              <a:prstGeom prst="rect">
                <a:avLst/>
              </a:prstGeom>
              <a:blipFill>
                <a:blip r:embed="rId4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216C8-6828-3D4C-8C86-295099DE8963}"/>
              </a:ext>
            </a:extLst>
          </p:cNvPr>
          <p:cNvSpPr/>
          <p:nvPr/>
        </p:nvSpPr>
        <p:spPr>
          <a:xfrm>
            <a:off x="3295562" y="2132322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EFD3E-A6B7-E64D-B27F-2D062AB6508C}"/>
              </a:ext>
            </a:extLst>
          </p:cNvPr>
          <p:cNvSpPr/>
          <p:nvPr/>
        </p:nvSpPr>
        <p:spPr>
          <a:xfrm>
            <a:off x="7794943" y="2116185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98369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514134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514134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216C8-6828-3D4C-8C86-295099DE8963}"/>
              </a:ext>
            </a:extLst>
          </p:cNvPr>
          <p:cNvSpPr/>
          <p:nvPr/>
        </p:nvSpPr>
        <p:spPr>
          <a:xfrm>
            <a:off x="3871295" y="2132322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EFD3E-A6B7-E64D-B27F-2D062AB6508C}"/>
              </a:ext>
            </a:extLst>
          </p:cNvPr>
          <p:cNvSpPr/>
          <p:nvPr/>
        </p:nvSpPr>
        <p:spPr>
          <a:xfrm>
            <a:off x="7794943" y="2505651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59676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5818837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2+3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5818837" cy="1341521"/>
              </a:xfrm>
              <a:prstGeom prst="rect">
                <a:avLst/>
              </a:prstGeom>
              <a:blipFill>
                <a:blip r:embed="rId4"/>
                <a:stretch>
                  <a:fillRect l="-108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216C8-6828-3D4C-8C86-295099DE8963}"/>
              </a:ext>
            </a:extLst>
          </p:cNvPr>
          <p:cNvSpPr/>
          <p:nvPr/>
        </p:nvSpPr>
        <p:spPr>
          <a:xfrm>
            <a:off x="4430093" y="2132322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EFD3E-A6B7-E64D-B27F-2D062AB6508C}"/>
              </a:ext>
            </a:extLst>
          </p:cNvPr>
          <p:cNvSpPr/>
          <p:nvPr/>
        </p:nvSpPr>
        <p:spPr>
          <a:xfrm>
            <a:off x="7794943" y="2962849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62651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5293437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2+3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5293437" cy="1341521"/>
              </a:xfrm>
              <a:prstGeom prst="rect">
                <a:avLst/>
              </a:prstGeom>
              <a:blipFill>
                <a:blip r:embed="rId4"/>
                <a:stretch>
                  <a:fillRect l="-119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30602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4768037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1+4+3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4768037" cy="1341521"/>
              </a:xfrm>
              <a:prstGeom prst="rect">
                <a:avLst/>
              </a:prstGeom>
              <a:blipFill>
                <a:blip r:embed="rId4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52390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4242636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1+4+6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4242636" cy="1341521"/>
              </a:xfrm>
              <a:prstGeom prst="rect">
                <a:avLst/>
              </a:prstGeom>
              <a:blipFill>
                <a:blip r:embed="rId4"/>
                <a:stretch>
                  <a:fillRect l="-1791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37209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3037947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3037947" cy="1341521"/>
              </a:xfrm>
              <a:prstGeom prst="rect">
                <a:avLst/>
              </a:prstGeom>
              <a:blipFill>
                <a:blip r:embed="rId4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340895-91D4-0547-9552-5B4DF1D84085}"/>
              </a:ext>
            </a:extLst>
          </p:cNvPr>
          <p:cNvSpPr/>
          <p:nvPr/>
        </p:nvSpPr>
        <p:spPr>
          <a:xfrm>
            <a:off x="5438153" y="4455526"/>
            <a:ext cx="524933" cy="369332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B897B-63B6-864D-AEEB-5C5EF32F5060}"/>
              </a:ext>
            </a:extLst>
          </p:cNvPr>
          <p:cNvSpPr txBox="1"/>
          <p:nvPr/>
        </p:nvSpPr>
        <p:spPr>
          <a:xfrm>
            <a:off x="8471158" y="4918953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18817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589738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3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2+2</m:t>
                                </m:r>
                                <m:r>
                                  <a:rPr lang="es-ES" sz="32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ES" sz="32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sz="32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5897384" cy="1341521"/>
              </a:xfrm>
              <a:prstGeom prst="rect">
                <a:avLst/>
              </a:prstGeom>
              <a:blipFill>
                <a:blip r:embed="rId4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FB43C-74F7-C24B-AABF-0B274662684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DF2D8-F1E9-9A41-ADC7-6895B025284E}"/>
              </a:ext>
            </a:extLst>
          </p:cNvPr>
          <p:cNvSpPr/>
          <p:nvPr/>
        </p:nvSpPr>
        <p:spPr>
          <a:xfrm>
            <a:off x="7141811" y="2155799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0064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BF5E-C184-1848-AFC9-44C07360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¿Han utilizado matrices alguna vez?</a:t>
            </a:r>
          </a:p>
        </p:txBody>
      </p:sp>
    </p:spTree>
    <p:extLst>
      <p:ext uri="{BB962C8B-B14F-4D97-AF65-F5344CB8AC3E}">
        <p14:creationId xmlns:p14="http://schemas.microsoft.com/office/powerpoint/2010/main" val="3665221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3095463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3095463" cy="1341521"/>
              </a:xfrm>
              <a:prstGeom prst="rect">
                <a:avLst/>
              </a:prstGeom>
              <a:blipFill>
                <a:blip r:embed="rId4"/>
                <a:stretch>
                  <a:fillRect l="-16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FB43C-74F7-C24B-AABF-0B274662684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DF2D8-F1E9-9A41-ADC7-6895B025284E}"/>
              </a:ext>
            </a:extLst>
          </p:cNvPr>
          <p:cNvSpPr/>
          <p:nvPr/>
        </p:nvSpPr>
        <p:spPr>
          <a:xfrm>
            <a:off x="7141811" y="2155799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97299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A074-E64B-454A-A514-CA0FE9BB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Nota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022C-47E3-5144-8D9C-0B642953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O" sz="7200" dirty="0"/>
              <a:t>A por B</a:t>
            </a:r>
          </a:p>
          <a:p>
            <a:pPr marL="0" indent="0" algn="ctr">
              <a:buNone/>
            </a:pPr>
            <a:r>
              <a:rPr lang="en-US" sz="7200" dirty="0"/>
              <a:t>n</a:t>
            </a:r>
            <a:r>
              <a:rPr lang="en-CO" sz="7200" dirty="0"/>
              <a:t>o es igual a </a:t>
            </a:r>
          </a:p>
          <a:p>
            <a:pPr marL="0" indent="0" algn="ctr">
              <a:buNone/>
            </a:pPr>
            <a:r>
              <a:rPr lang="en-CO" sz="7200" dirty="0"/>
              <a:t>B por A</a:t>
            </a:r>
          </a:p>
          <a:p>
            <a:pPr marL="0" indent="0">
              <a:buNone/>
            </a:pPr>
            <a:r>
              <a:rPr lang="en-CO" sz="4000" i="1" dirty="0"/>
              <a:t>En matrices, el orden importa</a:t>
            </a:r>
          </a:p>
        </p:txBody>
      </p:sp>
    </p:spTree>
    <p:extLst>
      <p:ext uri="{BB962C8B-B14F-4D97-AF65-F5344CB8AC3E}">
        <p14:creationId xmlns:p14="http://schemas.microsoft.com/office/powerpoint/2010/main" val="2322030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333B-D4EF-DF4A-8575-D07BA00F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Una matriz útil: la matriz transpuesta</a:t>
            </a:r>
            <a:endParaRPr lang="en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D02B62-795C-A147-ADF0-F5946975624C}"/>
                  </a:ext>
                </a:extLst>
              </p:cNvPr>
              <p:cNvSpPr txBox="1"/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D02B62-795C-A147-ADF0-F5946975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974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6F00E-420F-C841-B82D-C9D190E99EAE}"/>
                  </a:ext>
                </a:extLst>
              </p:cNvPr>
              <p:cNvSpPr txBox="1"/>
              <p:nvPr/>
            </p:nvSpPr>
            <p:spPr>
              <a:xfrm>
                <a:off x="1988006" y="5167312"/>
                <a:ext cx="2688300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O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O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6F00E-420F-C841-B82D-C9D190E99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06" y="5167312"/>
                <a:ext cx="2688300" cy="1302280"/>
              </a:xfrm>
              <a:prstGeom prst="rect">
                <a:avLst/>
              </a:prstGeom>
              <a:blipFill>
                <a:blip r:embed="rId3"/>
                <a:stretch>
                  <a:fillRect l="-5164" t="-1942" b="-970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6AE6F5-3C2F-DE44-9B98-4430153B6459}"/>
              </a:ext>
            </a:extLst>
          </p:cNvPr>
          <p:cNvSpPr txBox="1"/>
          <p:nvPr/>
        </p:nvSpPr>
        <p:spPr>
          <a:xfrm>
            <a:off x="1231706" y="4439060"/>
            <a:ext cx="43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Cada filas se vuelve una columna: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4E909-121B-8A4B-9897-89A4C05D61B3}"/>
                  </a:ext>
                </a:extLst>
              </p:cNvPr>
              <p:cNvSpPr txBox="1"/>
              <p:nvPr/>
            </p:nvSpPr>
            <p:spPr>
              <a:xfrm>
                <a:off x="7223969" y="2777860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4E909-121B-8A4B-9897-89A4C05D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69" y="2777860"/>
                <a:ext cx="2441759" cy="1299074"/>
              </a:xfrm>
              <a:prstGeom prst="rect">
                <a:avLst/>
              </a:prstGeom>
              <a:blipFill>
                <a:blip r:embed="rId4"/>
                <a:stretch>
                  <a:fillRect l="-979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1CD76-1666-0C4F-AA2C-0CB0A2B9C9BA}"/>
                  </a:ext>
                </a:extLst>
              </p:cNvPr>
              <p:cNvSpPr txBox="1"/>
              <p:nvPr/>
            </p:nvSpPr>
            <p:spPr>
              <a:xfrm>
                <a:off x="7223969" y="4928393"/>
                <a:ext cx="27018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O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O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1CD76-1666-0C4F-AA2C-0CB0A2B9C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69" y="4928393"/>
                <a:ext cx="2701893" cy="1302280"/>
              </a:xfrm>
              <a:prstGeom prst="rect">
                <a:avLst/>
              </a:prstGeom>
              <a:blipFill>
                <a:blip r:embed="rId5"/>
                <a:stretch>
                  <a:fillRect l="-5140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0AE5FAC-583C-B645-BFB3-A8C5E78E2E1A}"/>
              </a:ext>
            </a:extLst>
          </p:cNvPr>
          <p:cNvSpPr txBox="1"/>
          <p:nvPr/>
        </p:nvSpPr>
        <p:spPr>
          <a:xfrm>
            <a:off x="6790267" y="1998131"/>
            <a:ext cx="40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Transponer:</a:t>
            </a:r>
          </a:p>
        </p:txBody>
      </p:sp>
    </p:spTree>
    <p:extLst>
      <p:ext uri="{BB962C8B-B14F-4D97-AF65-F5344CB8AC3E}">
        <p14:creationId xmlns:p14="http://schemas.microsoft.com/office/powerpoint/2010/main" val="37591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1252-3857-384A-B610-07FC0D99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de matriz por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0E856-A3B7-3A48-A4B6-F2A2B9956504}"/>
                  </a:ext>
                </a:extLst>
              </p:cNvPr>
              <p:cNvSpPr txBox="1"/>
              <p:nvPr/>
            </p:nvSpPr>
            <p:spPr>
              <a:xfrm>
                <a:off x="4264414" y="2777860"/>
                <a:ext cx="6656887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2</a:t>
                </a:r>
                <a:r>
                  <a:rPr lang="es-E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E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O" sz="32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O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0E856-A3B7-3A48-A4B6-F2A2B995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414" y="2777860"/>
                <a:ext cx="6656887" cy="1302280"/>
              </a:xfrm>
              <a:prstGeom prst="rect">
                <a:avLst/>
              </a:prstGeom>
              <a:blipFill>
                <a:blip r:embed="rId2"/>
                <a:stretch>
                  <a:fillRect l="-3810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E15988-59F0-F340-8114-E7FC78EB82D3}"/>
                  </a:ext>
                </a:extLst>
              </p:cNvPr>
              <p:cNvSpPr txBox="1"/>
              <p:nvPr/>
            </p:nvSpPr>
            <p:spPr>
              <a:xfrm>
                <a:off x="1253067" y="2777860"/>
                <a:ext cx="244496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E15988-59F0-F340-8114-E7FC78EB8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2777860"/>
                <a:ext cx="2444965" cy="1302280"/>
              </a:xfrm>
              <a:prstGeom prst="rect">
                <a:avLst/>
              </a:prstGeom>
              <a:blipFill>
                <a:blip r:embed="rId3"/>
                <a:stretch>
                  <a:fillRect l="-979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0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F295-780A-D84E-B79E-186A9C65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Ahora sí matrices en código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A10C-C245-9E49-8EF1-171B8F6D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Ya sabiendo esto es </a:t>
            </a:r>
            <a:r>
              <a:rPr lang="es-CO" dirty="0"/>
              <a:t>muy directo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49030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¿Recuerdan los arreglos?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recuperar un valor de un arreglo, tenemos que comunicar </a:t>
            </a:r>
            <a:r>
              <a:rPr lang="en-CO" b="1" dirty="0"/>
              <a:t>un dato que indique la posición </a:t>
            </a:r>
            <a:r>
              <a:rPr lang="en-CO" dirty="0"/>
              <a:t>del valor que queremos recuperar.</a:t>
            </a:r>
          </a:p>
          <a:p>
            <a:pPr marL="0" indent="0">
              <a:buNone/>
            </a:pPr>
            <a:r>
              <a:rPr lang="en-CO" dirty="0"/>
              <a:t>En Stata </a:t>
            </a:r>
            <a:r>
              <a:rPr lang="es-CO" dirty="0"/>
              <a:t>solo se manejan arreglos matriciales, con filas y columnas</a:t>
            </a:r>
            <a:r>
              <a:rPr lang="en-CO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atos = [6,7,8,9]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atos[2] </a:t>
            </a:r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nos muestra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 &lt;- c(6,7,8,9)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atos[2] </a:t>
            </a:r>
            <a:r>
              <a:rPr lang="en-CO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nos muestra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define 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datos[1,2]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99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¿Recuerdan los arreglos?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tomar un valor de una matriz tenemos que indicar </a:t>
            </a:r>
            <a:r>
              <a:rPr lang="en-CO" b="1" dirty="0"/>
              <a:t>dos datos</a:t>
            </a:r>
            <a:r>
              <a:rPr lang="en-CO" dirty="0"/>
              <a:t>: fila y columna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atos = [6,7,8,9]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atos[2] </a:t>
            </a:r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nos muestra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 &lt;- c(6,7,8,9)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atos[2] </a:t>
            </a:r>
            <a:r>
              <a:rPr lang="en-CO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nos muestra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define 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datos[1,2]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/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blipFill>
                <a:blip r:embed="rId2"/>
                <a:stretch>
                  <a:fillRect t="-2000" b="-90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445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crear esta matriz en cada lenguaje, también las definimos en términos de filas y columnas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/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blipFill>
                <a:blip r:embed="rId3"/>
                <a:stretch>
                  <a:fillRect t="-2000" b="-90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0DE79C-02FC-4944-B595-1726C7ADCB7C}"/>
              </a:ext>
            </a:extLst>
          </p:cNvPr>
          <p:cNvSpPr/>
          <p:nvPr/>
        </p:nvSpPr>
        <p:spPr>
          <a:xfrm>
            <a:off x="6841067" y="4064000"/>
            <a:ext cx="2607733" cy="18626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 Note: </a:t>
            </a:r>
          </a:p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R pega columnas</a:t>
            </a:r>
          </a:p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 y STATA pegan filas</a:t>
            </a:r>
          </a:p>
        </p:txBody>
      </p:sp>
    </p:spTree>
    <p:extLst>
      <p:ext uri="{BB962C8B-B14F-4D97-AF65-F5344CB8AC3E}">
        <p14:creationId xmlns:p14="http://schemas.microsoft.com/office/powerpoint/2010/main" val="11218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B7E67-7E02-7C41-B7E0-EA434DF9BBE5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O" dirty="0"/>
              <a:t>reando matrices en Stata desde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En Stata también podemos partir del editor y convertir columnas enteras en matriz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9C8D98-961C-5042-A6DD-6FE21AEE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65758"/>
              </p:ext>
            </p:extLst>
          </p:nvPr>
        </p:nvGraphicFramePr>
        <p:xfrm>
          <a:off x="1371599" y="2328933"/>
          <a:ext cx="326813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4067">
                  <a:extLst>
                    <a:ext uri="{9D8B030D-6E8A-4147-A177-3AD203B41FA5}">
                      <a16:colId xmlns:a16="http://schemas.microsoft.com/office/drawing/2014/main" val="555597653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407230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var1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var2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1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1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1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56278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EFD0B34-89CE-3445-B66D-DECCA0D91606}"/>
              </a:ext>
            </a:extLst>
          </p:cNvPr>
          <p:cNvSpPr/>
          <p:nvPr/>
        </p:nvSpPr>
        <p:spPr>
          <a:xfrm>
            <a:off x="1059871" y="4336894"/>
            <a:ext cx="6587836" cy="1246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kmat var1 var2, matrix(nombreDeMatriz)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CC9D1-EE8E-E144-895A-1F088D7C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61" y="2480617"/>
            <a:ext cx="1778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crear esta matriz en cada lenguaje, las definimos en términos de filas y columnas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/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blipFill>
                <a:blip r:embed="rId2"/>
                <a:stretch>
                  <a:fillRect t="-2000" b="-90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5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0D43-03E7-5E4D-92D4-9D34A18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FAEC-94B7-A54D-A9D8-583AB22D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Funciones</a:t>
            </a:r>
          </a:p>
          <a:p>
            <a:r>
              <a:rPr lang="en-CO" dirty="0"/>
              <a:t>Matrices</a:t>
            </a:r>
          </a:p>
          <a:p>
            <a:r>
              <a:rPr lang="en-CO" dirty="0"/>
              <a:t>Ejercicio para prototipar códig</a:t>
            </a:r>
            <a:r>
              <a:rPr lang="es-CO" dirty="0"/>
              <a:t>o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4145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Otras formas de crear matrices 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O" dirty="0"/>
              <a:t>Hay atajos para crear matrices en R cuando son especiales.</a:t>
            </a:r>
          </a:p>
          <a:p>
            <a:r>
              <a:rPr lang="en-CO" dirty="0"/>
              <a:t>Números secuenciales</a:t>
            </a:r>
          </a:p>
          <a:p>
            <a:r>
              <a:rPr lang="en-CO" dirty="0"/>
              <a:t>Ceros</a:t>
            </a:r>
          </a:p>
          <a:p>
            <a:r>
              <a:rPr lang="en-CO" dirty="0"/>
              <a:t>Identidad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En STATA y Python también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&lt;- matrix(1:9,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30BE6-8273-F745-9CA7-1CA2B9E0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7" y="4394777"/>
            <a:ext cx="1981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02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crear esta matriz en cada lenguaje, las definimos en términos de filas y columnas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/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blipFill>
                <a:blip r:embed="rId2"/>
                <a:stretch>
                  <a:fillRect t="-2000" b="-90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79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En Python también se pueden crear matrices con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</a:t>
            </a:r>
            <a:r>
              <a:rPr lang="en-US" dirty="0"/>
              <a:t>a</a:t>
            </a:r>
            <a:r>
              <a:rPr lang="en-CO" dirty="0"/>
              <a:t>ra estadística es más común usar matrices de la librería </a:t>
            </a:r>
            <a:r>
              <a:rPr lang="en-CO" b="1" dirty="0"/>
              <a:t>numpy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Importamos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np.matrix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('2 4 6; 1 7 3; 0 3 6')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3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En Python también se pueden crear matrices con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</a:t>
            </a:r>
            <a:r>
              <a:rPr lang="en-US" dirty="0"/>
              <a:t>a</a:t>
            </a:r>
            <a:r>
              <a:rPr lang="en-CO" dirty="0"/>
              <a:t>ra estadística es más común usar matrices de la librería </a:t>
            </a:r>
            <a:r>
              <a:rPr lang="en-CO" b="1" dirty="0"/>
              <a:t>numpy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1825626"/>
            <a:ext cx="6587836" cy="4145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nativamente</a:t>
            </a:r>
            <a:endParaRPr lang="es-E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Anat</a:t>
            </a: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np.matrix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('2 4 6; 1 7 3; 0 3 6')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86858-9450-BA4F-A1AC-3A925AA4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11" y="4673600"/>
            <a:ext cx="4394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8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En Python también se pueden crear matrices con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</a:t>
            </a:r>
            <a:r>
              <a:rPr lang="en-US" dirty="0"/>
              <a:t>a</a:t>
            </a:r>
            <a:r>
              <a:rPr lang="en-CO" dirty="0"/>
              <a:t>ra estadística es más común usar matrices de la librería </a:t>
            </a:r>
            <a:r>
              <a:rPr lang="en-CO" b="1" dirty="0"/>
              <a:t>numpy</a:t>
            </a:r>
          </a:p>
          <a:p>
            <a:pPr marL="0" indent="0">
              <a:buNone/>
            </a:pPr>
            <a:endParaRPr lang="en-CO" b="1" dirty="0"/>
          </a:p>
          <a:p>
            <a:pPr marL="0" indent="0">
              <a:buNone/>
            </a:pPr>
            <a:r>
              <a:rPr lang="en-CO" dirty="0"/>
              <a:t>No importa si usan matrices nativas o de numPy, pero sean consistentes.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1825626"/>
            <a:ext cx="6587836" cy="4145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nativamente</a:t>
            </a:r>
            <a:endParaRPr lang="es-E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Anat</a:t>
            </a: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np.matrix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('2 4 6; 1 7 3; 0 3 6')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fila 0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(OJO CONTANDO DE 0)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F4F1A-DC19-C44E-B51C-EE9D0B92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75" y="5003800"/>
            <a:ext cx="3073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Tomar elementos de una matriz 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Para seleccionar elementos de una matriz en R se usa la notación con corchetes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7A105-15E3-7148-893B-38F4B506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39" y="3087329"/>
            <a:ext cx="26797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39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B7E67-7E02-7C41-B7E0-EA434DF9BBE5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Tomar elementos de una matriz en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Se pueden asignar partes específicas de una matriz: Recue</a:t>
            </a:r>
            <a:r>
              <a:rPr lang="es-CO" dirty="0"/>
              <a:t>r</a:t>
            </a:r>
            <a:r>
              <a:rPr lang="en-CO" dirty="0"/>
              <a:t>de que STATA cuenta desde 1.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CC9D1-EE8E-E144-895A-1F088D7C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61" y="2546194"/>
            <a:ext cx="17780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F3A41-C6B8-7B43-97EE-9CA13AD12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843" y="2539269"/>
            <a:ext cx="2209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05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8B6D-AC07-EF4E-80EE-36B3487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Operaciones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9066-E4D8-4141-85B1-A48F54679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47505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Suma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 + B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A + 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C = A + 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97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Resta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 - B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A - 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C = A - 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Funciones </a:t>
            </a:r>
            <a:r>
              <a:rPr lang="en-CO" sz="3200" dirty="0"/>
              <a:t>pequeño ejemplo: invocar el promedio</a:t>
            </a:r>
            <a:endParaRPr lang="en-C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fontScale="92500" lnSpcReduction="10000"/>
          </a:bodyPr>
          <a:lstStyle/>
          <a:p>
            <a:r>
              <a:rPr lang="en-CO" dirty="0"/>
              <a:t>Nos sirven para ejecutar tareas específicas. </a:t>
            </a:r>
          </a:p>
          <a:p>
            <a:r>
              <a:rPr lang="en-CO" dirty="0"/>
              <a:t>Son útiles cuando esas tareas se repiten.</a:t>
            </a:r>
          </a:p>
          <a:p>
            <a:r>
              <a:rPr lang="en-CO" dirty="0"/>
              <a:t>Para usarlas tenemos que darles información en cada situación (parámetros).</a:t>
            </a:r>
          </a:p>
          <a:p>
            <a:r>
              <a:rPr lang="en-CO" dirty="0"/>
              <a:t>Para usar una función buscamos en internet la documentación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927651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O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mport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statistics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alores = [1, 2, 3, 4]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romedio = statistics.mean(valores)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927651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c(1, 2, 3, 4)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romedio &lt;- mean(valores)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927651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Tenemos una variable, e invocamos descriptivas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nombreDeLaVariable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O" dirty="0"/>
              <a:t>En R consideran que la multiplicación es más común es elemento a elemento, por eso la notación simple está reservada para “elemento por elemento”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A*B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A%*%B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C = A*B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54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elemento por elemento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O" dirty="0"/>
              <a:t>En python las librerías para matrices están programadas en numpy.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np.multiply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(A,B)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A*B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(hay que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programarla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 loops)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30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Transposición: filas a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O" dirty="0"/>
              <a:t>Aquí sí, la notación de cada lenguaje es única y especial.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np.transpose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t(A)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C = A'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17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49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  <a:p>
            <a:pPr marL="0" indent="0">
              <a:buNone/>
            </a:pPr>
            <a:endParaRPr lang="en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9046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  <a:p>
            <a:pPr marL="0" indent="0">
              <a:buNone/>
            </a:pPr>
            <a:endParaRPr lang="en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163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825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297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660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  <a:p>
            <a:pPr>
              <a:buFontTx/>
              <a:buChar char="-"/>
            </a:pPr>
            <a:r>
              <a:rPr lang="en-CO" dirty="0"/>
              <a:t>En la página está esta presentación para referencia</a:t>
            </a:r>
          </a:p>
          <a:p>
            <a:pPr>
              <a:buFontTx/>
              <a:buChar char="-"/>
            </a:pPr>
            <a:r>
              <a:rPr lang="en-CO" dirty="0"/>
              <a:t>Vamos a dar 2 minutos para cada prototipo parcial</a:t>
            </a:r>
          </a:p>
          <a:p>
            <a:pPr>
              <a:buFontTx/>
              <a:buChar char="-"/>
            </a:pPr>
            <a:r>
              <a:rPr lang="en-CO" dirty="0"/>
              <a:t>Alfredo va a ejecutar el prototipo parcial después: nadie se nos queda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299074"/>
              </a:xfrm>
              <a:prstGeom prst="rect">
                <a:avLst/>
              </a:prstGeom>
              <a:blipFill>
                <a:blip r:embed="rId2"/>
                <a:stretch>
                  <a:fillRect l="-10309" t="-971" b="-1068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7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Un pequeño foco en 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CASO 1 (lo común)</a:t>
            </a:r>
          </a:p>
          <a:p>
            <a:pPr marL="0" indent="0">
              <a:buNone/>
            </a:pPr>
            <a:r>
              <a:rPr lang="en-CO" dirty="0"/>
              <a:t>Queremos saber y usar la media. Entonces usamos </a:t>
            </a:r>
            <a:r>
              <a:rPr lang="en-CO" b="1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CO" dirty="0"/>
              <a:t>.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8BE411E-58A5-5642-A282-585E4C59E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36537"/>
              </p:ext>
            </p:extLst>
          </p:nvPr>
        </p:nvGraphicFramePr>
        <p:xfrm>
          <a:off x="1473200" y="2983419"/>
          <a:ext cx="1913467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3467">
                  <a:extLst>
                    <a:ext uri="{9D8B030D-6E8A-4147-A177-3AD203B41FA5}">
                      <a16:colId xmlns:a16="http://schemas.microsoft.com/office/drawing/2014/main" val="55559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1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1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5643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1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56278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32F7431-5537-CB4B-A8CE-30EA1CB15E78}"/>
              </a:ext>
            </a:extLst>
          </p:cNvPr>
          <p:cNvSpPr/>
          <p:nvPr/>
        </p:nvSpPr>
        <p:spPr>
          <a:xfrm>
            <a:off x="3608337" y="2319867"/>
            <a:ext cx="4039369" cy="308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um valores</a:t>
            </a:r>
          </a:p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 muestra en la pantalla la media en una tablita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isplay r(mean)</a:t>
            </a:r>
          </a:p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Llamando al escalar mean podemos usar el valor para cualquier cosa</a:t>
            </a:r>
          </a:p>
          <a:p>
            <a:endParaRPr lang="en-CO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5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9A57-7255-E84F-9705-EF60339D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ED75-D7AB-C04C-B9A5-C0CC7F3E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O" dirty="0"/>
              <a:t>Dibujar el paso a paso</a:t>
            </a:r>
          </a:p>
          <a:p>
            <a:pPr marL="514350" indent="-514350">
              <a:buAutoNum type="arabicPeriod"/>
            </a:pPr>
            <a:r>
              <a:rPr lang="en-CO" dirty="0"/>
              <a:t>Describir el paso a paso en voz alta (como lo haría un computador)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9291701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9A57-7255-E84F-9705-EF60339D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ED75-D7AB-C04C-B9A5-C0CC7F3E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CO" dirty="0"/>
              <a:t>Dibujar el paso a paso</a:t>
            </a:r>
          </a:p>
          <a:p>
            <a:pPr marL="514350" indent="-514350">
              <a:buAutoNum type="arabicPeriod"/>
            </a:pPr>
            <a:r>
              <a:rPr lang="en-CO" dirty="0"/>
              <a:t>Describir el paso a paso en voz alta</a:t>
            </a:r>
          </a:p>
          <a:p>
            <a:pPr marL="514350" indent="-514350">
              <a:buAutoNum type="arabicPeriod"/>
            </a:pPr>
            <a:r>
              <a:rPr lang="en-CO" dirty="0"/>
              <a:t>Ustedes: Crear una matriz 3x3 llena de ceros</a:t>
            </a:r>
          </a:p>
          <a:p>
            <a:pPr marL="514350" indent="-514350">
              <a:buAutoNum type="arabicPeriod"/>
            </a:pPr>
            <a:r>
              <a:rPr lang="en-CO" dirty="0"/>
              <a:t>Ustedes: Crear una función que muestre cualquier cosa en pantalla y reciba un parámetro</a:t>
            </a:r>
          </a:p>
          <a:p>
            <a:pPr marL="514350" indent="-514350">
              <a:buAutoNum type="arabicPeriod"/>
            </a:pPr>
            <a:r>
              <a:rPr lang="en-CO" dirty="0"/>
              <a:t>Ustedes: hacer un loop que muestre en pantalla cada número de fila</a:t>
            </a:r>
          </a:p>
          <a:p>
            <a:pPr marL="514350" indent="-514350">
              <a:buAutoNum type="arabicPeriod"/>
            </a:pPr>
            <a:r>
              <a:rPr lang="en-CO" dirty="0"/>
              <a:t>Ustedes: hacer un loop dentro de ese loop que muestre cada número de columna, y que muestre en qué fila va y en qué columna</a:t>
            </a:r>
          </a:p>
          <a:p>
            <a:pPr marL="514350" indent="-514350">
              <a:buAutoNum type="arabicPeriod"/>
            </a:pPr>
            <a:r>
              <a:rPr lang="en-CO" dirty="0"/>
              <a:t>Ustedes: afuera de todo eso, cambiarle el valor a una celda de la matriz (cualquiera)</a:t>
            </a:r>
          </a:p>
          <a:p>
            <a:pPr marL="514350" indent="-514350">
              <a:buAutoNum type="arabicPeriod"/>
            </a:pPr>
            <a:r>
              <a:rPr lang="en-CO" dirty="0"/>
              <a:t>Ustedes: meter dentro del doble loop la asignación anterior</a:t>
            </a:r>
          </a:p>
          <a:p>
            <a:pPr marL="514350" indent="-514350">
              <a:buAutoNum type="arabicPeriod"/>
            </a:pPr>
            <a:endParaRPr lang="en-CO" dirty="0"/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1793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Un pequeño foco en 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CASO 1 (lo común)</a:t>
            </a:r>
          </a:p>
          <a:p>
            <a:pPr marL="0" indent="0">
              <a:buNone/>
            </a:pPr>
            <a:r>
              <a:rPr lang="en-CO" dirty="0"/>
              <a:t>Queremos saber y usar la media. Entonces usamos </a:t>
            </a:r>
            <a:r>
              <a:rPr lang="en-CO" b="1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CO" dirty="0"/>
              <a:t>.</a:t>
            </a:r>
          </a:p>
          <a:p>
            <a:pPr marL="0" indent="0">
              <a:buNone/>
            </a:pPr>
            <a:r>
              <a:rPr lang="en-CO" dirty="0"/>
              <a:t>CASO 2 (uno avanzado)</a:t>
            </a:r>
          </a:p>
          <a:p>
            <a:pPr marL="0" indent="0">
              <a:buNone/>
            </a:pPr>
            <a:r>
              <a:rPr lang="en-CO" dirty="0"/>
              <a:t>Queremos crear una columna nueva con el valor de la media. Entonces usamos </a:t>
            </a:r>
            <a:r>
              <a:rPr lang="en-CO" b="1" dirty="0"/>
              <a:t>egen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8BE411E-58A5-5642-A282-585E4C59E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58961"/>
              </p:ext>
            </p:extLst>
          </p:nvPr>
        </p:nvGraphicFramePr>
        <p:xfrm>
          <a:off x="1473199" y="2432625"/>
          <a:ext cx="326813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4067">
                  <a:extLst>
                    <a:ext uri="{9D8B030D-6E8A-4147-A177-3AD203B41FA5}">
                      <a16:colId xmlns:a16="http://schemas.microsoft.com/office/drawing/2014/main" val="555597653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407230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nuevaCol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3726.25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1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3726.25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1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5643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3726.25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1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3726.25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56278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C3E87C-2912-4640-908E-56E1E8BB63ED}"/>
              </a:ext>
            </a:extLst>
          </p:cNvPr>
          <p:cNvSpPr/>
          <p:nvPr/>
        </p:nvSpPr>
        <p:spPr>
          <a:xfrm>
            <a:off x="1473199" y="4544277"/>
            <a:ext cx="5952837" cy="8574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egen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nuevaCol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= mean(valores)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84A99697-61C4-D045-9B59-AA63754F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98152"/>
              </p:ext>
            </p:extLst>
          </p:nvPr>
        </p:nvGraphicFramePr>
        <p:xfrm>
          <a:off x="1473199" y="2432625"/>
          <a:ext cx="1634067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4067">
                  <a:extLst>
                    <a:ext uri="{9D8B030D-6E8A-4147-A177-3AD203B41FA5}">
                      <a16:colId xmlns:a16="http://schemas.microsoft.com/office/drawing/2014/main" val="55559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1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1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5643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1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5627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88B12E-C490-5943-9DAB-26060209ED1D}"/>
              </a:ext>
            </a:extLst>
          </p:cNvPr>
          <p:cNvSpPr txBox="1"/>
          <p:nvPr/>
        </p:nvSpPr>
        <p:spPr>
          <a:xfrm>
            <a:off x="3520594" y="2616997"/>
            <a:ext cx="221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400" dirty="0">
                <a:solidFill>
                  <a:schemeClr val="bg1"/>
                </a:solidFill>
              </a:rPr>
              <a:t>¿Qué creen que va a ocurrir?</a:t>
            </a:r>
          </a:p>
          <a:p>
            <a:r>
              <a:rPr lang="en-CO" sz="2400" dirty="0">
                <a:solidFill>
                  <a:schemeClr val="bg1"/>
                </a:solidFill>
              </a:rPr>
              <a:t>(Un minuto para pensar)</a:t>
            </a:r>
          </a:p>
        </p:txBody>
      </p:sp>
    </p:spTree>
    <p:extLst>
      <p:ext uri="{BB962C8B-B14F-4D97-AF65-F5344CB8AC3E}">
        <p14:creationId xmlns:p14="http://schemas.microsoft.com/office/powerpoint/2010/main" val="1811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¡Ejercicio!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r>
              <a:rPr lang="en-CO" dirty="0"/>
              <a:t>Escoja un lenguaje cualquiera.</a:t>
            </a:r>
          </a:p>
          <a:p>
            <a:r>
              <a:rPr lang="en-CO" dirty="0"/>
              <a:t>Arme el siguiente arreglo/columna de valores</a:t>
            </a:r>
          </a:p>
          <a:p>
            <a:r>
              <a:rPr lang="en-CO" dirty="0"/>
              <a:t>Busque </a:t>
            </a:r>
            <a:r>
              <a:rPr lang="es-CO" dirty="0"/>
              <a:t>para ese </a:t>
            </a:r>
            <a:r>
              <a:rPr lang="en-CO" dirty="0"/>
              <a:t>lenguaje </a:t>
            </a:r>
            <a:r>
              <a:rPr lang="es-CO" dirty="0"/>
              <a:t>una función que le permite </a:t>
            </a:r>
            <a:r>
              <a:rPr lang="es-CO" b="1" dirty="0" err="1"/>
              <a:t>sa</a:t>
            </a:r>
            <a:r>
              <a:rPr lang="en-CO" b="1" dirty="0"/>
              <a:t>ber el valor máximo</a:t>
            </a:r>
          </a:p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519545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519545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519545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DB429-0F54-654B-9443-8314E34880CE}"/>
              </a:ext>
            </a:extLst>
          </p:cNvPr>
          <p:cNvSpPr/>
          <p:nvPr/>
        </p:nvSpPr>
        <p:spPr>
          <a:xfrm>
            <a:off x="1766455" y="2211964"/>
            <a:ext cx="5216236" cy="3731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O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alores: </a:t>
            </a:r>
          </a:p>
          <a:p>
            <a:r>
              <a:rPr lang="en-CO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5, 7, 9, 2, 4</a:t>
            </a:r>
          </a:p>
        </p:txBody>
      </p:sp>
    </p:spTree>
    <p:extLst>
      <p:ext uri="{BB962C8B-B14F-4D97-AF65-F5344CB8AC3E}">
        <p14:creationId xmlns:p14="http://schemas.microsoft.com/office/powerpoint/2010/main" val="1999384229"/>
      </p:ext>
    </p:extLst>
  </p:cSld>
  <p:clrMapOvr>
    <a:masterClrMapping/>
  </p:clrMapOvr>
</p:sld>
</file>

<file path=ppt/theme/theme1.xml><?xml version="1.0" encoding="utf-8"?>
<a:theme xmlns:a="http://schemas.openxmlformats.org/drawingml/2006/main" name="Andes lar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es largo" id="{5039700D-837F-4F2C-8D60-D7779A15C924}" vid="{65D6F541-B6EE-49E9-B21A-F5F4AAC06A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 largo</Template>
  <TotalTime>1563</TotalTime>
  <Words>3805</Words>
  <Application>Microsoft Office PowerPoint</Application>
  <PresentationFormat>Panorámica</PresentationFormat>
  <Paragraphs>579</Paragraphs>
  <Slides>71</Slides>
  <Notes>6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Consolas</vt:lpstr>
      <vt:lpstr>Andes largo</vt:lpstr>
      <vt:lpstr>Funciones y matrices</vt:lpstr>
      <vt:lpstr>¿Cómo se sienten hasta ahora?</vt:lpstr>
      <vt:lpstr>Calcular el promedio de una secuencia de números</vt:lpstr>
      <vt:lpstr>¿Han utilizado matrices alguna vez?</vt:lpstr>
      <vt:lpstr>Hoy</vt:lpstr>
      <vt:lpstr>Funciones pequeño ejemplo: invocar el promedio</vt:lpstr>
      <vt:lpstr>Un pequeño foco en Stata</vt:lpstr>
      <vt:lpstr>Un pequeño foco en Stata</vt:lpstr>
      <vt:lpstr>¡Ejercicio!</vt:lpstr>
      <vt:lpstr>¡Ejercicio!</vt:lpstr>
      <vt:lpstr>¿Cómo crear nuestras propias funciones?</vt:lpstr>
      <vt:lpstr>Crear nuestras propias funciones</vt:lpstr>
      <vt:lpstr>Detalle de R</vt:lpstr>
      <vt:lpstr>Crear nuestras propias funciones</vt:lpstr>
      <vt:lpstr>El caso de Python</vt:lpstr>
      <vt:lpstr>Algo muy raro de Python si usamos objetos</vt:lpstr>
      <vt:lpstr>Síntesis</vt:lpstr>
      <vt:lpstr>Ejercicio de dificultad intermedia (10 minutos)</vt:lpstr>
      <vt:lpstr>Ejercicios activos</vt:lpstr>
      <vt:lpstr>Matrices</vt:lpstr>
      <vt:lpstr>Advertencia: hay dos formas de “arreglar” números</vt:lpstr>
      <vt:lpstr>Detrás de bambalinas</vt:lpstr>
      <vt:lpstr>Para qué las usamos en el mundo de los datos</vt:lpstr>
      <vt:lpstr>Juguemos con matrices</vt:lpstr>
      <vt:lpstr>Les presento a A, B y C</vt:lpstr>
      <vt:lpstr>Suma A + B (en vivo)</vt:lpstr>
      <vt:lpstr>Resta A – C (Ejercicio)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Nota</vt:lpstr>
      <vt:lpstr>Una matriz útil: la matriz transpuesta</vt:lpstr>
      <vt:lpstr>Multiplicación de matriz por escalar</vt:lpstr>
      <vt:lpstr>Ahora sí matrices en código</vt:lpstr>
      <vt:lpstr>¿Recuerdan los arreglos?</vt:lpstr>
      <vt:lpstr>¿Recuerdan los arreglos?</vt:lpstr>
      <vt:lpstr>Matrices</vt:lpstr>
      <vt:lpstr>Creando matrices en Stata desde variables</vt:lpstr>
      <vt:lpstr>Matrices</vt:lpstr>
      <vt:lpstr>Otras formas de crear matrices en R</vt:lpstr>
      <vt:lpstr>Matrices</vt:lpstr>
      <vt:lpstr>En Python también se pueden crear matrices con numPy</vt:lpstr>
      <vt:lpstr>En Python también se pueden crear matrices con numPy</vt:lpstr>
      <vt:lpstr>En Python también se pueden crear matrices con numPy</vt:lpstr>
      <vt:lpstr>Tomar elementos de una matriz en R</vt:lpstr>
      <vt:lpstr>Tomar elementos de una matriz en STATA</vt:lpstr>
      <vt:lpstr>Operaciones</vt:lpstr>
      <vt:lpstr>Suma</vt:lpstr>
      <vt:lpstr>Resta</vt:lpstr>
      <vt:lpstr>Multiplicación</vt:lpstr>
      <vt:lpstr>Multiplicación elemento por elemento</vt:lpstr>
      <vt:lpstr>Transposición: filas a columnas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Eleazar Orozco Quesada</dc:creator>
  <cp:lastModifiedBy>Miguel Andres Garzon Ramirez</cp:lastModifiedBy>
  <cp:revision>97</cp:revision>
  <dcterms:created xsi:type="dcterms:W3CDTF">2021-03-26T02:45:43Z</dcterms:created>
  <dcterms:modified xsi:type="dcterms:W3CDTF">2022-05-07T16:17:57Z</dcterms:modified>
</cp:coreProperties>
</file>