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94" r:id="rId3"/>
    <p:sldId id="293" r:id="rId4"/>
    <p:sldId id="267" r:id="rId5"/>
    <p:sldId id="346" r:id="rId6"/>
    <p:sldId id="257" r:id="rId7"/>
    <p:sldId id="273" r:id="rId8"/>
    <p:sldId id="274" r:id="rId9"/>
    <p:sldId id="271" r:id="rId10"/>
    <p:sldId id="272" r:id="rId11"/>
    <p:sldId id="268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6" r:id="rId40"/>
    <p:sldId id="317" r:id="rId41"/>
    <p:sldId id="318" r:id="rId42"/>
    <p:sldId id="303" r:id="rId43"/>
    <p:sldId id="304" r:id="rId44"/>
    <p:sldId id="319" r:id="rId45"/>
    <p:sldId id="285" r:id="rId46"/>
    <p:sldId id="286" r:id="rId47"/>
    <p:sldId id="287" r:id="rId48"/>
    <p:sldId id="288" r:id="rId49"/>
    <p:sldId id="290" r:id="rId50"/>
    <p:sldId id="289" r:id="rId51"/>
    <p:sldId id="321" r:id="rId52"/>
    <p:sldId id="320" r:id="rId53"/>
    <p:sldId id="322" r:id="rId54"/>
    <p:sldId id="323" r:id="rId55"/>
    <p:sldId id="325" r:id="rId56"/>
    <p:sldId id="326" r:id="rId57"/>
    <p:sldId id="324" r:id="rId58"/>
    <p:sldId id="327" r:id="rId59"/>
    <p:sldId id="332" r:id="rId60"/>
    <p:sldId id="329" r:id="rId61"/>
    <p:sldId id="330" r:id="rId62"/>
    <p:sldId id="331" r:id="rId63"/>
    <p:sldId id="337" r:id="rId64"/>
    <p:sldId id="339" r:id="rId65"/>
    <p:sldId id="340" r:id="rId66"/>
    <p:sldId id="341" r:id="rId67"/>
    <p:sldId id="342" r:id="rId68"/>
    <p:sldId id="344" r:id="rId69"/>
    <p:sldId id="343" r:id="rId70"/>
    <p:sldId id="338" r:id="rId71"/>
    <p:sldId id="345" r:id="rId7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6749"/>
  </p:normalViewPr>
  <p:slideViewPr>
    <p:cSldViewPr snapToGrid="0" snapToObjects="1">
      <p:cViewPr varScale="1">
        <p:scale>
          <a:sx n="76" d="100"/>
          <a:sy n="7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CE78B-0B6B-154F-B251-2CB676A13D4F}" type="datetimeFigureOut">
              <a:rPr lang="en-CO" smtClean="0"/>
              <a:t>5/6/21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7B8A-5AE8-8D46-8C83-E2CD454750A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5892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194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CO" dirty="0"/>
              <a:t>e puede usar con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7421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¿Uy, objetos se nos quedó por fuera? </a:t>
            </a:r>
            <a:r>
              <a:rPr lang="en-US" dirty="0"/>
              <a:t>O</a:t>
            </a:r>
            <a:r>
              <a:rPr lang="en-CO" dirty="0"/>
              <a:t> ya lo explicamos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375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47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8731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48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6037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57B8A-5AE8-8D46-8C83-E2CD454750A6}" type="slidenum">
              <a:rPr lang="en-CO" smtClean="0"/>
              <a:t>56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7999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2D09-8B68-2247-A6AF-A6A30722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8D84B-5B58-6A47-969B-FBAA0834C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51BC-5EFC-854B-A87C-897CAC4A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B417-1BEA-9942-B5F4-3A92E9E0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A7D0-7444-444D-AAD9-76DBB32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9177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2FBF-B845-D54E-913E-4B42C677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A4779-B1B1-0C43-9C6A-E7971CA0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9964-55B1-4A4B-B9C0-0B1E2493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32EF-BA73-7445-912F-5D317E9B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61A2-E766-8F46-9E75-DB762357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5952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D5999-4608-CE43-9C81-3EE2D674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1F339-4455-4849-A27C-B02355C36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3747-7097-B64E-B93F-3085569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3542-3C74-0B4E-99C9-C9659C92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78DB-45D9-3F48-9E41-52E7691D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593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A0E-5D6A-8947-8B68-4CD5D8BF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B607-A817-764D-85BD-504DB526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A72C-B7E6-FA41-A9BE-3FE6B37A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4040-5D74-0141-8698-D8771557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81BD-7718-F241-AAB0-7BDEADE9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183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7EF8-96EE-6A45-A74D-47DFE4A0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00F2-542B-754C-B0BF-186C664A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BA12-DE8B-C546-973D-5829B323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DA3D-61AA-4E4F-B231-C8902D5F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263-A85C-DE4D-BE4C-715D766A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143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E29A-F4CD-1A43-85B2-79BEBA1F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62A8-DA27-C849-85A4-536DF1C0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6D63C-8330-C441-BADB-64505E74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3B76-CC47-B54E-A0EF-82992B08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7B76-A870-C549-ADA8-3DB82E06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A99E-7010-B542-8CF6-68F1BDE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54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89AF-D626-E543-9168-AFE9F25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1D235-BAB3-9044-AF30-2A7A22CF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0A0A-A269-8047-9D9A-C2D15294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BCADB-AAA8-3A4D-A61D-EF64485D6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46268-3E2D-644F-9EAF-649414272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1AEA-D110-5243-859F-E0907EF9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FF313-47DB-FD49-9918-3BDA97C2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EC277-936B-734C-BF45-E8909210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221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18CC-6C61-DF4E-A065-FE585BF1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B23AB-12DC-EE47-873C-279EFBB1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66FE-8D2C-F24F-BBA8-F4E35430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BB10-11C6-404C-8B31-7003DDC3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69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AB044-3B45-724E-B97F-ACF846A4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57532-4978-B245-981D-C2624E8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4D44-392E-0545-85FF-7A3C976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189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A86F-A7A7-F941-A9E5-B99BE4B0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F708-A3BB-F44F-9C24-F6E1692A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7BCE0-135A-1144-9A42-AA5B1CECB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7A78A-63AE-C447-B000-0E49ADBD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11099-7393-0243-9C46-293CB89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65D27-EB4B-7B4C-BB78-D4D5786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212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C572-5320-ED44-BA0B-9C20C558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D7EA4-725A-7549-9CD9-0497014C5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3C1A-71A5-E14A-8ED8-C5E1BBFF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50C6-CA57-AF46-BA92-69BF52B1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DA9C-303F-C744-8D30-297F687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85C85-4FD3-1C4D-897E-7F50F2DF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1292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4CC2E-7803-824C-A873-9E5FD84D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7B9C-F46E-2F4A-9402-ECCF7557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B00B-8BD2-6347-BC4C-3CECB3B76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5B13-9675-414D-ACAF-26B96E069243}" type="datetimeFigureOut">
              <a:rPr lang="en-CO" smtClean="0"/>
              <a:t>5/6/21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EA8B-7C95-B241-83FB-134D70E40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063E-A8E9-9149-A019-8B6A87D57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1BC5-2F44-EC42-9732-D7140D83FC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539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52F7-CBB0-3943-A79E-2AF33A3BE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Funciones y matrices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E1426-CCCF-1241-B6D9-E2FD039CF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Herramientas de programación para el análisis de datos</a:t>
            </a:r>
          </a:p>
          <a:p>
            <a:r>
              <a:rPr lang="en-CO" dirty="0"/>
              <a:t>Clase 6</a:t>
            </a:r>
          </a:p>
        </p:txBody>
      </p:sp>
    </p:spTree>
    <p:extLst>
      <p:ext uri="{BB962C8B-B14F-4D97-AF65-F5344CB8AC3E}">
        <p14:creationId xmlns:p14="http://schemas.microsoft.com/office/powerpoint/2010/main" val="40016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¡Ejercicio!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Respuesta: 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B9115-8C35-4947-9785-0FD58992A1FE}"/>
              </a:ext>
            </a:extLst>
          </p:cNvPr>
          <p:cNvSpPr txBox="1">
            <a:spLocks/>
          </p:cNvSpPr>
          <p:nvPr/>
        </p:nvSpPr>
        <p:spPr>
          <a:xfrm>
            <a:off x="7744690" y="1825625"/>
            <a:ext cx="3609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/>
              <a:t>Escoja un lenguaje cualquiera.</a:t>
            </a:r>
          </a:p>
          <a:p>
            <a:r>
              <a:rPr lang="en-CO"/>
              <a:t>Arme el siguiente arreglo/columna de valores</a:t>
            </a:r>
          </a:p>
          <a:p>
            <a:r>
              <a:rPr lang="en-CO"/>
              <a:t>Busque la documentación en ese lenguaje para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O" b="1"/>
              <a:t>Saber el valor máximo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03854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6D9C-3B9A-AB4F-82BF-68E34A11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¿Cómo crear nuestras propias funciones?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D16E-672E-4D4B-86EA-244543CAC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Digamos que quieren calcular un indicador que ustedes se inventaron</a:t>
            </a:r>
          </a:p>
        </p:txBody>
      </p:sp>
    </p:spTree>
    <p:extLst>
      <p:ext uri="{BB962C8B-B14F-4D97-AF65-F5344CB8AC3E}">
        <p14:creationId xmlns:p14="http://schemas.microsoft.com/office/powerpoint/2010/main" val="23017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nuestras propias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Hay que definir:</a:t>
            </a:r>
          </a:p>
          <a:p>
            <a:r>
              <a:rPr lang="en-CO" dirty="0"/>
              <a:t>El nombre con el que se va a invocar</a:t>
            </a:r>
          </a:p>
          <a:p>
            <a:r>
              <a:rPr lang="en-CO" dirty="0"/>
              <a:t>Los parámetros</a:t>
            </a:r>
          </a:p>
          <a:p>
            <a:r>
              <a:rPr lang="en-CO" dirty="0"/>
              <a:t>El proceso</a:t>
            </a:r>
          </a:p>
          <a:p>
            <a:r>
              <a:rPr lang="en-CO" dirty="0"/>
              <a:t>Lo que retorna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Nombren cada uno en el caso de la función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</p:spTree>
    <p:extLst>
      <p:ext uri="{BB962C8B-B14F-4D97-AF65-F5344CB8AC3E}">
        <p14:creationId xmlns:p14="http://schemas.microsoft.com/office/powerpoint/2010/main" val="35701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Detalle 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Cuando no especificamos qué valor retornar, R retorna la última expresión evaluada.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EDBA0-79F3-0543-8877-651B8C04C8F6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7DA9B-0567-B347-9A57-DCF270C5CCC3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cuentame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function(valor1){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valor1 + 1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¿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Qué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valor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cuentame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2DA55-5AFE-284E-A3D7-FEE103C124C4}"/>
              </a:ext>
            </a:extLst>
          </p:cNvPr>
          <p:cNvSpPr txBox="1"/>
          <p:nvPr/>
        </p:nvSpPr>
        <p:spPr>
          <a:xfrm>
            <a:off x="4419600" y="4959927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bg1"/>
                </a:solidFill>
              </a:rPr>
              <a:t>Retorna 3</a:t>
            </a:r>
          </a:p>
        </p:txBody>
      </p:sp>
    </p:spTree>
    <p:extLst>
      <p:ext uri="{BB962C8B-B14F-4D97-AF65-F5344CB8AC3E}">
        <p14:creationId xmlns:p14="http://schemas.microsoft.com/office/powerpoint/2010/main" val="1199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nuestras propias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Hay que definir:</a:t>
            </a:r>
          </a:p>
          <a:p>
            <a:r>
              <a:rPr lang="en-CO" dirty="0"/>
              <a:t>El nombre con el que se va a invocar</a:t>
            </a:r>
          </a:p>
          <a:p>
            <a:r>
              <a:rPr lang="en-CO" dirty="0"/>
              <a:t>Los parámetros</a:t>
            </a:r>
          </a:p>
          <a:p>
            <a:r>
              <a:rPr lang="en-CO" dirty="0"/>
              <a:t>El proceso</a:t>
            </a:r>
          </a:p>
          <a:p>
            <a:r>
              <a:rPr lang="en-CO" dirty="0"/>
              <a:t>Lo que retorna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Nombren cada uno en el caso de la función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</p:spTree>
    <p:extLst>
      <p:ext uri="{BB962C8B-B14F-4D97-AF65-F5344CB8AC3E}">
        <p14:creationId xmlns:p14="http://schemas.microsoft.com/office/powerpoint/2010/main" val="17936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 caso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En Python, si no especificamos el valor de retorno, entonces retorna </a:t>
            </a:r>
            <a:r>
              <a:rPr lang="en-CO" b="1" dirty="0"/>
              <a:t>None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EE746-920A-BC4F-B952-220123BAE449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814EE-8E12-2E48-8167-58FD54B730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unaFuncionMuyBuena(dato1, dato2):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retornar = dato1+dato2</a:t>
            </a:r>
          </a:p>
          <a:p>
            <a:r>
              <a:rPr lang="en-C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O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retornar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¿Qué valor retorna? </a:t>
            </a:r>
          </a:p>
          <a:p>
            <a:r>
              <a:rPr lang="en-C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unaFuncionMuyBuena(2,3)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Algo muy raro de Python </a:t>
            </a:r>
            <a:r>
              <a:rPr lang="en-CO" u="sng" dirty="0"/>
              <a:t>si usamos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O" dirty="0"/>
              <a:t>Digamos que tenemos una clase de profesor</a:t>
            </a:r>
          </a:p>
          <a:p>
            <a:r>
              <a:rPr lang="en-CO" dirty="0"/>
              <a:t>Tiene edad</a:t>
            </a:r>
          </a:p>
          <a:p>
            <a:r>
              <a:rPr lang="en-CO" dirty="0"/>
              <a:t>Le podemos preguntar la edad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Note que la función dame tu edad recibe un parámetro </a:t>
            </a:r>
            <a:r>
              <a:rPr lang="en-CO" i="1" dirty="0"/>
              <a:t>self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Self es el </a:t>
            </a:r>
            <a:r>
              <a:rPr lang="en-US" dirty="0" err="1"/>
              <a:t>parámetro</a:t>
            </a:r>
            <a:r>
              <a:rPr lang="en-US" dirty="0"/>
              <a:t> que indica </a:t>
            </a:r>
            <a:r>
              <a:rPr lang="en-US" b="1" dirty="0"/>
              <a:t>a </a:t>
            </a:r>
            <a:r>
              <a:rPr lang="en-US" b="1" dirty="0" err="1"/>
              <a:t>cuál</a:t>
            </a:r>
            <a:r>
              <a:rPr lang="en-US" b="1" dirty="0"/>
              <a:t> </a:t>
            </a:r>
            <a:r>
              <a:rPr lang="en-US" b="1" dirty="0" err="1"/>
              <a:t>profesor</a:t>
            </a:r>
            <a:r>
              <a:rPr lang="en-US" b="1" dirty="0"/>
              <a:t> </a:t>
            </a:r>
            <a:r>
              <a:rPr lang="en-US" dirty="0"/>
              <a:t>le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preguntando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edad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EE746-920A-BC4F-B952-220123BAE449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814EE-8E12-2E48-8167-58FD54B730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Profesor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parametroEdad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dameTuEdad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self.edad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 professor con 37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años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marcus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Profesor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(37)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llamar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¿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dónde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quedó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parámetro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marcus.dameTuEdad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41EC2-A09C-554A-A951-B88DD51760EB}"/>
              </a:ext>
            </a:extLst>
          </p:cNvPr>
          <p:cNvSpPr txBox="1"/>
          <p:nvPr/>
        </p:nvSpPr>
        <p:spPr>
          <a:xfrm>
            <a:off x="1257302" y="6176963"/>
            <a:ext cx="967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O" sz="2400" dirty="0"/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B619808D-4048-8246-8DC4-226833B294DB}"/>
              </a:ext>
            </a:extLst>
          </p:cNvPr>
          <p:cNvSpPr/>
          <p:nvPr/>
        </p:nvSpPr>
        <p:spPr>
          <a:xfrm>
            <a:off x="6873391" y="1484793"/>
            <a:ext cx="4480408" cy="1325563"/>
          </a:xfrm>
          <a:prstGeom prst="borderCallout1">
            <a:avLst>
              <a:gd name="adj1" fmla="val 50686"/>
              <a:gd name="adj2" fmla="val 3125"/>
              <a:gd name="adj3" fmla="val 112500"/>
              <a:gd name="adj4" fmla="val -383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Siempre se define una función para inicializar una clase nueva: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sz="1400" dirty="0">
                <a:latin typeface="Consolas" panose="020B0609020204030204" pitchFamily="49" charset="0"/>
                <a:cs typeface="Consolas" panose="020B0609020204030204" pitchFamily="49" charset="0"/>
              </a:rPr>
              <a:t>ef __init__(self, nombre, edad, hijos):</a:t>
            </a:r>
          </a:p>
          <a:p>
            <a:pPr algn="ctr"/>
            <a:r>
              <a:rPr lang="en-CO" dirty="0"/>
              <a:t>…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817DDDC-5A8D-0C41-A04F-3ADD64983C3C}"/>
              </a:ext>
            </a:extLst>
          </p:cNvPr>
          <p:cNvSpPr/>
          <p:nvPr/>
        </p:nvSpPr>
        <p:spPr>
          <a:xfrm>
            <a:off x="3236573" y="219372"/>
            <a:ext cx="3345873" cy="1845967"/>
          </a:xfrm>
          <a:prstGeom prst="borderCallout1">
            <a:avLst>
              <a:gd name="adj1" fmla="val 50686"/>
              <a:gd name="adj2" fmla="val 3125"/>
              <a:gd name="adj3" fmla="val 129929"/>
              <a:gd name="adj4" fmla="val -439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Un objeto en Python se define como </a:t>
            </a:r>
          </a:p>
          <a:p>
            <a:pPr algn="ctr"/>
            <a:r>
              <a:rPr lang="en-US" b="1" dirty="0"/>
              <a:t>c</a:t>
            </a:r>
            <a:r>
              <a:rPr lang="en-CO" b="1" dirty="0"/>
              <a:t>lass Persona:</a:t>
            </a:r>
          </a:p>
          <a:p>
            <a:pPr algn="ctr"/>
            <a:r>
              <a:rPr lang="en-CO" dirty="0"/>
              <a:t>Y se usa así:</a:t>
            </a:r>
          </a:p>
          <a:p>
            <a:pPr algn="ctr"/>
            <a:r>
              <a:rPr lang="en-CO" sz="1400" dirty="0">
                <a:latin typeface="Consolas" panose="020B0609020204030204" pitchFamily="49" charset="0"/>
                <a:cs typeface="Consolas" panose="020B0609020204030204" pitchFamily="49" charset="0"/>
              </a:rPr>
              <a:t>marta = Persona(‘Marta’, 29, 1)</a:t>
            </a:r>
          </a:p>
          <a:p>
            <a:pPr algn="ctr"/>
            <a:r>
              <a:rPr lang="en-CO" sz="1400" dirty="0">
                <a:latin typeface="Consolas" panose="020B0609020204030204" pitchFamily="49" charset="0"/>
                <a:cs typeface="Consolas" panose="020B0609020204030204" pitchFamily="49" charset="0"/>
              </a:rPr>
              <a:t>lucas = Persona(‘Lucas’, 31, 2)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95395009-089A-114A-BFFB-877C636425B9}"/>
              </a:ext>
            </a:extLst>
          </p:cNvPr>
          <p:cNvSpPr/>
          <p:nvPr/>
        </p:nvSpPr>
        <p:spPr>
          <a:xfrm>
            <a:off x="7296725" y="3267242"/>
            <a:ext cx="4480408" cy="1325563"/>
          </a:xfrm>
          <a:prstGeom prst="borderCallout1">
            <a:avLst>
              <a:gd name="adj1" fmla="val 50686"/>
              <a:gd name="adj2" fmla="val 3125"/>
              <a:gd name="adj3" fmla="val 46073"/>
              <a:gd name="adj4" fmla="val -60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 este caso definimos una función para preguntarle la edad al profesor</a:t>
            </a:r>
            <a:r>
              <a:rPr lang="en-CO" dirty="0"/>
              <a:t> que se usaría así:</a:t>
            </a:r>
          </a:p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edadDeJuan = juan.dameTuEdad()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48B70-5ABF-2A42-8632-19315A237942}"/>
              </a:ext>
            </a:extLst>
          </p:cNvPr>
          <p:cNvSpPr/>
          <p:nvPr/>
        </p:nvSpPr>
        <p:spPr>
          <a:xfrm>
            <a:off x="1507067" y="1320800"/>
            <a:ext cx="9427631" cy="42333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¡OJO! Esto es por si van a definir funciones DENTRO DE UN OBJETO:</a:t>
            </a:r>
          </a:p>
          <a:p>
            <a:r>
              <a:rPr lang="en-CO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función debe recibir un parámetro “self”</a:t>
            </a:r>
          </a:p>
          <a:p>
            <a:endParaRPr lang="en-CO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O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Pero en general no hay que hacer eso, solo definimos:</a:t>
            </a:r>
          </a:p>
          <a:p>
            <a:endParaRPr lang="en-CO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funcion(param1, param2):</a:t>
            </a:r>
          </a:p>
          <a:p>
            <a:r>
              <a:rPr lang="en-CO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33521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Síntesis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 nombre_de_la_fun(arg_1, arg_2, …):</a:t>
            </a:r>
          </a:p>
          <a:p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nombre_de_la_fun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function(arg_1, arg_2, ...)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Cuerpo de la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función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 Stata: normalmente no creamos funciones nuevas, todo queda en el do-file pero se puede hacer agregando archivos ado (nuevos programas) al sistema</a:t>
            </a:r>
          </a:p>
        </p:txBody>
      </p:sp>
    </p:spTree>
    <p:extLst>
      <p:ext uri="{BB962C8B-B14F-4D97-AF65-F5344CB8AC3E}">
        <p14:creationId xmlns:p14="http://schemas.microsoft.com/office/powerpoint/2010/main" val="253455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de dificultad intermedia </a:t>
            </a:r>
            <a:r>
              <a:rPr lang="en-CO" sz="4000" dirty="0"/>
              <a:t>(10 minutos)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O" dirty="0"/>
              <a:t>Defina una función en uno de los lenguajes que está utilizando que:</a:t>
            </a:r>
          </a:p>
          <a:p>
            <a:r>
              <a:rPr lang="en-US" dirty="0"/>
              <a:t>T</a:t>
            </a:r>
            <a:r>
              <a:rPr lang="en-CO" dirty="0"/>
              <a:t>ome </a:t>
            </a:r>
            <a:r>
              <a:rPr lang="en-CO" b="1" dirty="0"/>
              <a:t>un vector de valores</a:t>
            </a:r>
          </a:p>
          <a:p>
            <a:r>
              <a:rPr lang="en-CO" dirty="0"/>
              <a:t>Recupere el primer valor</a:t>
            </a:r>
          </a:p>
          <a:p>
            <a:r>
              <a:rPr lang="en-CO" dirty="0"/>
              <a:t>Recupere el último valor de la lista</a:t>
            </a:r>
          </a:p>
          <a:p>
            <a:r>
              <a:rPr lang="en-CO" dirty="0"/>
              <a:t>Retorne la suma de esos dos</a:t>
            </a:r>
          </a:p>
          <a:p>
            <a:endParaRPr lang="en-CO" b="1" dirty="0"/>
          </a:p>
          <a:p>
            <a:endParaRPr lang="en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 R:</a:t>
            </a:r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datos &lt;- c(6,3,6,3,2)</a:t>
            </a:r>
          </a:p>
          <a:p>
            <a:r>
              <a:rPr lang="en-CO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 Python:</a:t>
            </a:r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datos = [6,3,6,3,2]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1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Ejercicios activos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Veamos un par de ejemplos.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Respuesta: 8</a:t>
            </a:r>
          </a:p>
          <a:p>
            <a:pPr algn="ctr"/>
            <a:endParaRPr lang="en-CO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O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clave es utilizar la función longitud: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O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R: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O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1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0808-4CC2-334A-AD8F-39DB028C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¿Cómo se sienten hasta ahora?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F1A0-DBE7-8E46-854C-E1D10B31A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- Hemos comenzado a trabajar código</a:t>
            </a:r>
          </a:p>
          <a:p>
            <a:r>
              <a:rPr lang="en-CO" dirty="0"/>
              <a:t>- La clase pasada incluía bastante tema</a:t>
            </a:r>
          </a:p>
          <a:p>
            <a:r>
              <a:rPr lang="en-CO" dirty="0"/>
              <a:t>- Les vamos a enviar una encuesta</a:t>
            </a:r>
          </a:p>
        </p:txBody>
      </p:sp>
    </p:spTree>
    <p:extLst>
      <p:ext uri="{BB962C8B-B14F-4D97-AF65-F5344CB8AC3E}">
        <p14:creationId xmlns:p14="http://schemas.microsoft.com/office/powerpoint/2010/main" val="351896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0E93-185B-9244-8C9D-43A6DE29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1F50-DDA8-2C48-955D-1322988FF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5422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BE2C4B-03E5-BC41-99C7-458DC3A7C5A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F5E36-DA47-6040-8F3A-EAB2BE0B4F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54BD3-09EB-714E-8569-FE6F6E57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Advertencia: hay dos formas de “arreglar” números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41D1-63A5-234B-B81B-F1939B45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2700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CO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O" dirty="0">
                <a:latin typeface="Cambria Math" panose="02040503050406030204" pitchFamily="18" charset="0"/>
              </a:rPr>
              <a:t>Tablas: llámense base de datos, dataFrames, etc.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E936B-A12B-0E4D-A8B1-5231008F90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7359527"/>
              </p:ext>
            </p:extLst>
          </p:nvPr>
        </p:nvGraphicFramePr>
        <p:xfrm>
          <a:off x="6553200" y="3259614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6680076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7895141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725214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5634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Columna</a:t>
                      </a:r>
                      <a:r>
                        <a:rPr lang="en-US" dirty="0"/>
                        <a:t> </a:t>
                      </a:r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CO" dirty="0"/>
                        <a:t>olumna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Columna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Columna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942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A7B223-0AA7-DF4C-8557-57B5AF7D5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CO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O" dirty="0">
                    <a:latin typeface="Cambria Math" panose="02040503050406030204" pitchFamily="18" charset="0"/>
                  </a:rPr>
                  <a:t>Matrices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O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A7B223-0AA7-DF4C-8557-57B5AF7D5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5181600" cy="4351338"/>
              </a:xfrm>
              <a:prstGeom prst="rect">
                <a:avLst/>
              </a:prstGeom>
              <a:blipFill>
                <a:blip r:embed="rId2"/>
                <a:stretch>
                  <a:fillRect l="-244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Callout 1 8">
            <a:extLst>
              <a:ext uri="{FF2B5EF4-FFF2-40B4-BE49-F238E27FC236}">
                <a16:creationId xmlns:a16="http://schemas.microsoft.com/office/drawing/2014/main" id="{D88B89B2-9AE9-6349-8EBD-3729B94D2B74}"/>
              </a:ext>
            </a:extLst>
          </p:cNvPr>
          <p:cNvSpPr/>
          <p:nvPr/>
        </p:nvSpPr>
        <p:spPr>
          <a:xfrm>
            <a:off x="7711592" y="5167312"/>
            <a:ext cx="2871741" cy="1325563"/>
          </a:xfrm>
          <a:prstGeom prst="borderCallout1">
            <a:avLst>
              <a:gd name="adj1" fmla="val 50686"/>
              <a:gd name="adj2" fmla="val 3125"/>
              <a:gd name="adj3" fmla="val -8857"/>
              <a:gd name="adj4" fmla="val -179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Ustedes han visto ya este un poco y lo exploraremos más en el módulo 4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6FC8F0A9-FD86-F64B-B341-05C2EE7F0C8E}"/>
              </a:ext>
            </a:extLst>
          </p:cNvPr>
          <p:cNvSpPr/>
          <p:nvPr/>
        </p:nvSpPr>
        <p:spPr>
          <a:xfrm>
            <a:off x="4438456" y="1393031"/>
            <a:ext cx="2871741" cy="1325563"/>
          </a:xfrm>
          <a:prstGeom prst="borderCallout1">
            <a:avLst>
              <a:gd name="adj1" fmla="val 50686"/>
              <a:gd name="adj2" fmla="val 3125"/>
              <a:gd name="adj3" fmla="val 97171"/>
              <a:gd name="adj4" fmla="val -65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¿Para qué se usan?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4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4179-5D5A-3744-BF82-9DD7A7A9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Detrás de bambalinas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C305-A5DA-6141-A832-AAAF933A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Cuando ustedes llaman funciones que calculan cosas con los datos:</a:t>
            </a:r>
          </a:p>
          <a:p>
            <a:pPr marL="0" indent="0" algn="ctr">
              <a:buNone/>
            </a:pPr>
            <a:r>
              <a:rPr lang="en-US" b="1" dirty="0"/>
              <a:t>u</a:t>
            </a:r>
            <a:r>
              <a:rPr lang="en-CO" b="1" dirty="0"/>
              <a:t>na media</a:t>
            </a:r>
          </a:p>
          <a:p>
            <a:pPr algn="just"/>
            <a:r>
              <a:rPr lang="en-CO" dirty="0"/>
              <a:t>Detrás de esos cálculos hay matrices</a:t>
            </a:r>
          </a:p>
          <a:p>
            <a:pPr marL="0" indent="0" algn="ctr">
              <a:buNone/>
            </a:pPr>
            <a:r>
              <a:rPr lang="en-CO" b="1" dirty="0"/>
              <a:t>Al final del curso vamos a explorar “regresiones”</a:t>
            </a:r>
            <a:endParaRPr lang="en-CO" dirty="0"/>
          </a:p>
          <a:p>
            <a:r>
              <a:rPr lang="en-CO" dirty="0"/>
              <a:t>Esto usa muuuchas matrices </a:t>
            </a:r>
            <a:r>
              <a:rPr lang="en-CO" u="sng" dirty="0"/>
              <a:t>detrás de bambalinas</a:t>
            </a:r>
          </a:p>
          <a:p>
            <a:r>
              <a:rPr lang="en-CO" dirty="0"/>
              <a:t>Mucha de la estadística se construye usando </a:t>
            </a:r>
            <a:r>
              <a:rPr lang="en-CO" b="1" i="1" dirty="0"/>
              <a:t>Álgebra lineal</a:t>
            </a:r>
          </a:p>
        </p:txBody>
      </p:sp>
    </p:spTree>
    <p:extLst>
      <p:ext uri="{BB962C8B-B14F-4D97-AF65-F5344CB8AC3E}">
        <p14:creationId xmlns:p14="http://schemas.microsoft.com/office/powerpoint/2010/main" val="418866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A5E9-22A7-5445-A0D4-306BFFA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Para qué las usamos en el mundo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554C-006F-FB4C-9894-DC394519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O" dirty="0"/>
              <a:t>En stata: a veces </a:t>
            </a:r>
            <a:r>
              <a:rPr lang="en-CO" b="1" dirty="0"/>
              <a:t>hacemos cálculos y queremos irlos guardando </a:t>
            </a:r>
            <a:r>
              <a:rPr lang="en-CO" dirty="0"/>
              <a:t>organizadamente para luego anotarlos en un archivo.</a:t>
            </a:r>
          </a:p>
          <a:p>
            <a:pPr>
              <a:lnSpc>
                <a:spcPct val="150000"/>
              </a:lnSpc>
            </a:pPr>
            <a:r>
              <a:rPr lang="en-CO" dirty="0"/>
              <a:t>Si queremos </a:t>
            </a:r>
            <a:r>
              <a:rPr lang="en-CO" b="1" dirty="0"/>
              <a:t>implementar a mano </a:t>
            </a:r>
            <a:r>
              <a:rPr lang="en-CO" dirty="0"/>
              <a:t>funciones que ya existen (porque queremos cambiarles algo particular sobre su metodología).</a:t>
            </a:r>
          </a:p>
          <a:p>
            <a:pPr>
              <a:lnSpc>
                <a:spcPct val="150000"/>
              </a:lnSpc>
            </a:pPr>
            <a:r>
              <a:rPr lang="en-CO" dirty="0"/>
              <a:t>¡Cuando </a:t>
            </a:r>
            <a:r>
              <a:rPr lang="en-CO" b="1" dirty="0"/>
              <a:t>jugamos con matemáticas</a:t>
            </a:r>
            <a:r>
              <a:rPr lang="en-CO" dirty="0"/>
              <a:t>! Por ejemplo queremos estudiar cómo se comporta una montañita descrita por una fórmula</a:t>
            </a:r>
          </a:p>
          <a:p>
            <a:pPr>
              <a:lnSpc>
                <a:spcPct val="150000"/>
              </a:lnSpc>
            </a:pP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158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F0DA-05C7-A64B-8B81-0469A915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Juguemos con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AB01-F5A0-604C-869C-9403262A8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297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225E-E16B-534C-BC3E-1044170D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Les presento a A, B y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38302-9816-E84A-B6FA-D649173D2867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38302-9816-E84A-B6FA-D649173D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3127ED-01EE-E840-A830-BA29A7E5ED04}"/>
                  </a:ext>
                </a:extLst>
              </p:cNvPr>
              <p:cNvSpPr txBox="1"/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3127ED-01EE-E840-A830-BA29A7E5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blipFill>
                <a:blip r:embed="rId3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46626-35BC-1044-A46E-F0A7B75A0653}"/>
                  </a:ext>
                </a:extLst>
              </p:cNvPr>
              <p:cNvSpPr txBox="1"/>
              <p:nvPr/>
            </p:nvSpPr>
            <p:spPr>
              <a:xfrm>
                <a:off x="4616236" y="4725193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46626-35BC-1044-A46E-F0A7B75A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36" y="4725193"/>
                <a:ext cx="2441759" cy="1299074"/>
              </a:xfrm>
              <a:prstGeom prst="rect">
                <a:avLst/>
              </a:prstGeom>
              <a:blipFill>
                <a:blip r:embed="rId4"/>
                <a:stretch>
                  <a:fillRect l="-9845" t="-1942" b="-970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1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E147-94A2-404A-8B2D-15ED8888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Suma A + B (Alf en vivo)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61D62-108A-6447-9E33-DFF36F1EB66E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61D62-108A-6447-9E33-DFF36F1E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D44E-2E93-7140-BCCC-8AED1AEF5D57}"/>
                  </a:ext>
                </a:extLst>
              </p:cNvPr>
              <p:cNvSpPr txBox="1"/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D44E-2E93-7140-BCCC-8AED1AEF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1" y="2777860"/>
                <a:ext cx="2444965" cy="1302280"/>
              </a:xfrm>
              <a:prstGeom prst="rect">
                <a:avLst/>
              </a:prstGeom>
              <a:blipFill>
                <a:blip r:embed="rId3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7B53D-25F8-7E49-B9CA-A688BADACA9B}"/>
                  </a:ext>
                </a:extLst>
              </p:cNvPr>
              <p:cNvSpPr txBox="1"/>
              <p:nvPr/>
            </p:nvSpPr>
            <p:spPr>
              <a:xfrm>
                <a:off x="4301067" y="4708260"/>
                <a:ext cx="3334631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A+B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7B53D-25F8-7E49-B9CA-A688BADA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67" y="4708260"/>
                <a:ext cx="3334631" cy="1344727"/>
              </a:xfrm>
              <a:prstGeom prst="rect">
                <a:avLst/>
              </a:prstGeom>
              <a:blipFill>
                <a:blip r:embed="rId4"/>
                <a:stretch>
                  <a:fillRect l="-719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5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1C43-0C0C-6048-9C1F-A57E75D0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Resta A – C (Ejercicio)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6DEE0-D27C-BD4E-9FDB-EB6B739DA2C6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6DEE0-D27C-BD4E-9FDB-EB6B739DA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F470A-9232-7948-A251-D94DF3BB6D6A}"/>
                  </a:ext>
                </a:extLst>
              </p:cNvPr>
              <p:cNvSpPr txBox="1"/>
              <p:nvPr/>
            </p:nvSpPr>
            <p:spPr>
              <a:xfrm>
                <a:off x="6969969" y="278106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F470A-9232-7948-A251-D94DF3BB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69" y="278106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8992B4-3E19-5549-9C27-3BF8292D67A6}"/>
                  </a:ext>
                </a:extLst>
              </p:cNvPr>
              <p:cNvSpPr txBox="1"/>
              <p:nvPr/>
            </p:nvSpPr>
            <p:spPr>
              <a:xfrm>
                <a:off x="4483379" y="4742126"/>
                <a:ext cx="3225242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A-C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8992B4-3E19-5549-9C27-3BF8292D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379" y="4742126"/>
                <a:ext cx="3225242" cy="1341521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6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350F50-86BD-5343-B3CD-DA488AE8562A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</a:t>
            </a:r>
            <a:r>
              <a:rPr lang="en-CO" u="sng" dirty="0"/>
              <a:t>FILA 1 COLUMNA 2</a:t>
            </a:r>
            <a:r>
              <a:rPr lang="en-CO" dirty="0"/>
              <a:t>, es tomar la FILA 1 de A y la COLUMNA  2 de B 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ACA85-C972-2048-9D89-3029620450F5}"/>
              </a:ext>
            </a:extLst>
          </p:cNvPr>
          <p:cNvSpPr/>
          <p:nvPr/>
        </p:nvSpPr>
        <p:spPr>
          <a:xfrm>
            <a:off x="6096000" y="4432859"/>
            <a:ext cx="524933" cy="369332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012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</a:t>
            </a:r>
            <a:r>
              <a:rPr lang="en-CO" u="sng" dirty="0"/>
              <a:t>FILA 1 de A</a:t>
            </a:r>
            <a:r>
              <a:rPr lang="en-CO" dirty="0"/>
              <a:t>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154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BF5E-C184-1848-AFC9-44C07360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¿Han utilizado matrices alguna vez?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0452F-5B57-9844-880A-ADB229E5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Tipo matemáticas, no muy avanzado pero con un par de operaciones</a:t>
            </a:r>
          </a:p>
        </p:txBody>
      </p:sp>
    </p:spTree>
    <p:extLst>
      <p:ext uri="{BB962C8B-B14F-4D97-AF65-F5344CB8AC3E}">
        <p14:creationId xmlns:p14="http://schemas.microsoft.com/office/powerpoint/2010/main" val="3665221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</a:t>
            </a:r>
            <a:r>
              <a:rPr lang="en-CO" u="sng" dirty="0"/>
              <a:t>COLUMNA  2 de B</a:t>
            </a:r>
            <a:r>
              <a:rPr lang="en-CO" dirty="0"/>
              <a:t>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1759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2959400" cy="1344727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3295562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116185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7325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3816429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3816429" cy="1341521"/>
              </a:xfrm>
              <a:prstGeom prst="rect">
                <a:avLst/>
              </a:prstGeom>
              <a:blipFill>
                <a:blip r:embed="rId4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3295562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116185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8369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14134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14134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3871295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505651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5967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81883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818837" cy="1341521"/>
              </a:xfrm>
              <a:prstGeom prst="rect">
                <a:avLst/>
              </a:prstGeom>
              <a:blipFill>
                <a:blip r:embed="rId4"/>
                <a:stretch>
                  <a:fillRect l="-108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216C8-6828-3D4C-8C86-295099DE8963}"/>
              </a:ext>
            </a:extLst>
          </p:cNvPr>
          <p:cNvSpPr/>
          <p:nvPr/>
        </p:nvSpPr>
        <p:spPr>
          <a:xfrm>
            <a:off x="4430093" y="2132322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EFD3E-A6B7-E64D-B27F-2D062AB6508C}"/>
              </a:ext>
            </a:extLst>
          </p:cNvPr>
          <p:cNvSpPr/>
          <p:nvPr/>
        </p:nvSpPr>
        <p:spPr>
          <a:xfrm>
            <a:off x="7794943" y="2962849"/>
            <a:ext cx="463638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2651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29343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293437" cy="1341521"/>
              </a:xfrm>
              <a:prstGeom prst="rect">
                <a:avLst/>
              </a:prstGeom>
              <a:blipFill>
                <a:blip r:embed="rId4"/>
                <a:stretch>
                  <a:fillRect l="-119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3060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476803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4768037" cy="1341521"/>
              </a:xfrm>
              <a:prstGeom prst="rect">
                <a:avLst/>
              </a:prstGeom>
              <a:blipFill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5239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4242636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1+4+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4242636" cy="1341521"/>
              </a:xfrm>
              <a:prstGeom prst="rect">
                <a:avLst/>
              </a:prstGeom>
              <a:blipFill>
                <a:blip r:embed="rId4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96BF-89C3-BA4F-86F9-3C57D5DF4DC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9BB95-2028-6C4B-BA58-E0D8F5F7383B}"/>
              </a:ext>
            </a:extLst>
          </p:cNvPr>
          <p:cNvSpPr/>
          <p:nvPr/>
        </p:nvSpPr>
        <p:spPr>
          <a:xfrm>
            <a:off x="7733648" y="2129926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37209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3037947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3037947" cy="1341521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340895-91D4-0547-9552-5B4DF1D84085}"/>
              </a:ext>
            </a:extLst>
          </p:cNvPr>
          <p:cNvSpPr/>
          <p:nvPr/>
        </p:nvSpPr>
        <p:spPr>
          <a:xfrm>
            <a:off x="5438153" y="4455526"/>
            <a:ext cx="524933" cy="369332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B897B-63B6-864D-AEEB-5C5EF32F5060}"/>
              </a:ext>
            </a:extLst>
          </p:cNvPr>
          <p:cNvSpPr txBox="1"/>
          <p:nvPr/>
        </p:nvSpPr>
        <p:spPr>
          <a:xfrm>
            <a:off x="8471158" y="4918953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8817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589738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2+2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sz="32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ES" sz="3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5897384" cy="1341521"/>
              </a:xfrm>
              <a:prstGeom prst="rect">
                <a:avLst/>
              </a:prstGeom>
              <a:blipFill>
                <a:blip r:embed="rId4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FB43C-74F7-C24B-AABF-0B274662684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DF2D8-F1E9-9A41-ADC7-6895B025284E}"/>
              </a:ext>
            </a:extLst>
          </p:cNvPr>
          <p:cNvSpPr/>
          <p:nvPr/>
        </p:nvSpPr>
        <p:spPr>
          <a:xfrm>
            <a:off x="7141811" y="2155799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06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E90-9131-1743-9147-05838246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Reto: </a:t>
            </a:r>
            <a:r>
              <a:rPr lang="en-CO" sz="5400" dirty="0"/>
              <a:t>quieren calcular el promedio de una secuencia de números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D69E-551E-CE4D-9EEF-C63D63C2A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Sentados frente a un computador ¿cómo lo hacen? (en algún lenguaje cualquiera)</a:t>
            </a:r>
          </a:p>
          <a:p>
            <a:r>
              <a:rPr lang="en-CO" dirty="0"/>
              <a:t>- Tomar valores y sumarlos, después dividirlos entre el número de valores</a:t>
            </a:r>
          </a:p>
          <a:p>
            <a:r>
              <a:rPr lang="en-CO" dirty="0"/>
              <a:t>- Invocar la función de promedio y decirle qué valores utilizar</a:t>
            </a:r>
          </a:p>
        </p:txBody>
      </p:sp>
    </p:spTree>
    <p:extLst>
      <p:ext uri="{BB962C8B-B14F-4D97-AF65-F5344CB8AC3E}">
        <p14:creationId xmlns:p14="http://schemas.microsoft.com/office/powerpoint/2010/main" val="19981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E0-19A0-1244-83A9-0D19209A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(qué onda) 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/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DB2B4-1077-634B-9D4C-2B0BA2F5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29926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962" b="-865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/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706F3-77DF-264C-8FE9-6A86F4CE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69" y="2129926"/>
                <a:ext cx="2441759" cy="1299074"/>
              </a:xfrm>
              <a:prstGeom prst="rect">
                <a:avLst/>
              </a:prstGeom>
              <a:blipFill>
                <a:blip r:embed="rId3"/>
                <a:stretch>
                  <a:fillRect l="-9794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/>
              <p:nvPr/>
            </p:nvSpPr>
            <p:spPr>
              <a:xfrm>
                <a:off x="4616300" y="4432859"/>
                <a:ext cx="3095463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F4BD8-3F82-6948-B2F5-8E3D4614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0" y="4432859"/>
                <a:ext cx="3095463" cy="1341521"/>
              </a:xfrm>
              <a:prstGeom prst="rect">
                <a:avLst/>
              </a:prstGeom>
              <a:blipFill>
                <a:blip r:embed="rId4"/>
                <a:stretch>
                  <a:fillRect l="-16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D9BF10-9D4D-8046-8EE8-619DFF0869C7}"/>
              </a:ext>
            </a:extLst>
          </p:cNvPr>
          <p:cNvSpPr txBox="1"/>
          <p:nvPr/>
        </p:nvSpPr>
        <p:spPr>
          <a:xfrm>
            <a:off x="637384" y="3759200"/>
            <a:ext cx="96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FILA, COLUMNA: La posicion en FILA 1 COLUMNA 2, es tomar la FILA 1 de A y la COLUMNA  2 de B 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FB43C-74F7-C24B-AABF-0B2746626848}"/>
              </a:ext>
            </a:extLst>
          </p:cNvPr>
          <p:cNvSpPr/>
          <p:nvPr/>
        </p:nvSpPr>
        <p:spPr>
          <a:xfrm>
            <a:off x="3295562" y="2129926"/>
            <a:ext cx="1598171" cy="51486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DF2D8-F1E9-9A41-ADC7-6895B025284E}"/>
              </a:ext>
            </a:extLst>
          </p:cNvPr>
          <p:cNvSpPr/>
          <p:nvPr/>
        </p:nvSpPr>
        <p:spPr>
          <a:xfrm>
            <a:off x="7141811" y="2155799"/>
            <a:ext cx="524933" cy="12990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729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A074-E64B-454A-A514-CA0FE9BB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Nota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022C-47E3-5144-8D9C-0B642953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O" sz="7200" dirty="0"/>
              <a:t>A por B</a:t>
            </a:r>
          </a:p>
          <a:p>
            <a:pPr marL="0" indent="0" algn="ctr">
              <a:buNone/>
            </a:pPr>
            <a:r>
              <a:rPr lang="en-US" sz="7200" dirty="0"/>
              <a:t>n</a:t>
            </a:r>
            <a:r>
              <a:rPr lang="en-CO" sz="7200" dirty="0"/>
              <a:t>o es igual a </a:t>
            </a:r>
          </a:p>
          <a:p>
            <a:pPr marL="0" indent="0" algn="ctr">
              <a:buNone/>
            </a:pPr>
            <a:r>
              <a:rPr lang="en-CO" sz="7200" dirty="0"/>
              <a:t>B por A</a:t>
            </a:r>
          </a:p>
          <a:p>
            <a:pPr marL="0" indent="0">
              <a:buNone/>
            </a:pPr>
            <a:r>
              <a:rPr lang="en-CO" sz="4000" i="1" dirty="0"/>
              <a:t>En matrices, el orden importa</a:t>
            </a:r>
          </a:p>
        </p:txBody>
      </p:sp>
    </p:spTree>
    <p:extLst>
      <p:ext uri="{BB962C8B-B14F-4D97-AF65-F5344CB8AC3E}">
        <p14:creationId xmlns:p14="http://schemas.microsoft.com/office/powerpoint/2010/main" val="2322030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333B-D4EF-DF4A-8575-D07BA00F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matriz útil: la matriz transpuesta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D02B62-795C-A147-ADF0-F5946975624C}"/>
                  </a:ext>
                </a:extLst>
              </p:cNvPr>
              <p:cNvSpPr txBox="1"/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D02B62-795C-A147-ADF0-F5946975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4" y="2777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974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6F00E-420F-C841-B82D-C9D190E99EAE}"/>
                  </a:ext>
                </a:extLst>
              </p:cNvPr>
              <p:cNvSpPr txBox="1"/>
              <p:nvPr/>
            </p:nvSpPr>
            <p:spPr>
              <a:xfrm>
                <a:off x="1988006" y="5167312"/>
                <a:ext cx="2688300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O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O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6F00E-420F-C841-B82D-C9D190E99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06" y="5167312"/>
                <a:ext cx="2688300" cy="1302280"/>
              </a:xfrm>
              <a:prstGeom prst="rect">
                <a:avLst/>
              </a:prstGeom>
              <a:blipFill>
                <a:blip r:embed="rId3"/>
                <a:stretch>
                  <a:fillRect l="-5164" t="-1942" b="-970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6AE6F5-3C2F-DE44-9B98-4430153B6459}"/>
              </a:ext>
            </a:extLst>
          </p:cNvPr>
          <p:cNvSpPr txBox="1"/>
          <p:nvPr/>
        </p:nvSpPr>
        <p:spPr>
          <a:xfrm>
            <a:off x="1231706" y="4439060"/>
            <a:ext cx="43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Cada filas se vuelve una columna: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4E909-121B-8A4B-9897-89A4C05D61B3}"/>
                  </a:ext>
                </a:extLst>
              </p:cNvPr>
              <p:cNvSpPr txBox="1"/>
              <p:nvPr/>
            </p:nvSpPr>
            <p:spPr>
              <a:xfrm>
                <a:off x="7223969" y="2777860"/>
                <a:ext cx="2441759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4E909-121B-8A4B-9897-89A4C05D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69" y="2777860"/>
                <a:ext cx="2441759" cy="1299074"/>
              </a:xfrm>
              <a:prstGeom prst="rect">
                <a:avLst/>
              </a:prstGeom>
              <a:blipFill>
                <a:blip r:embed="rId4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1CD76-1666-0C4F-AA2C-0CB0A2B9C9BA}"/>
                  </a:ext>
                </a:extLst>
              </p:cNvPr>
              <p:cNvSpPr txBox="1"/>
              <p:nvPr/>
            </p:nvSpPr>
            <p:spPr>
              <a:xfrm>
                <a:off x="7223969" y="4928393"/>
                <a:ext cx="27018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O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O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1CD76-1666-0C4F-AA2C-0CB0A2B9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69" y="4928393"/>
                <a:ext cx="2701893" cy="1302280"/>
              </a:xfrm>
              <a:prstGeom prst="rect">
                <a:avLst/>
              </a:prstGeom>
              <a:blipFill>
                <a:blip r:embed="rId5"/>
                <a:stretch>
                  <a:fillRect l="-5140" t="-962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0AE5FAC-583C-B645-BFB3-A8C5E78E2E1A}"/>
              </a:ext>
            </a:extLst>
          </p:cNvPr>
          <p:cNvSpPr txBox="1"/>
          <p:nvPr/>
        </p:nvSpPr>
        <p:spPr>
          <a:xfrm>
            <a:off x="6790267" y="1998131"/>
            <a:ext cx="40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Transponer:</a:t>
            </a:r>
          </a:p>
        </p:txBody>
      </p:sp>
    </p:spTree>
    <p:extLst>
      <p:ext uri="{BB962C8B-B14F-4D97-AF65-F5344CB8AC3E}">
        <p14:creationId xmlns:p14="http://schemas.microsoft.com/office/powerpoint/2010/main" val="37591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1252-3857-384A-B610-07FC0D99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de matriz por escalar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0E856-A3B7-3A48-A4B6-F2A2B9956504}"/>
                  </a:ext>
                </a:extLst>
              </p:cNvPr>
              <p:cNvSpPr txBox="1"/>
              <p:nvPr/>
            </p:nvSpPr>
            <p:spPr>
              <a:xfrm>
                <a:off x="4264414" y="2777860"/>
                <a:ext cx="6656887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2</a:t>
                </a:r>
                <a:r>
                  <a:rPr lang="es-E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O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0E856-A3B7-3A48-A4B6-F2A2B995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414" y="2777860"/>
                <a:ext cx="6656887" cy="1302280"/>
              </a:xfrm>
              <a:prstGeom prst="rect">
                <a:avLst/>
              </a:prstGeom>
              <a:blipFill>
                <a:blip r:embed="rId2"/>
                <a:stretch>
                  <a:fillRect l="-3810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E15988-59F0-F340-8114-E7FC78EB82D3}"/>
                  </a:ext>
                </a:extLst>
              </p:cNvPr>
              <p:cNvSpPr txBox="1"/>
              <p:nvPr/>
            </p:nvSpPr>
            <p:spPr>
              <a:xfrm>
                <a:off x="1253067" y="2777860"/>
                <a:ext cx="244496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E15988-59F0-F340-8114-E7FC78EB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2777860"/>
                <a:ext cx="2444965" cy="1302280"/>
              </a:xfrm>
              <a:prstGeom prst="rect">
                <a:avLst/>
              </a:prstGeom>
              <a:blipFill>
                <a:blip r:embed="rId3"/>
                <a:stretch>
                  <a:fillRect l="-9794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0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F295-780A-D84E-B79E-186A9C65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Ahora sí matrices en código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A10C-C245-9E49-8EF1-171B8F6D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Ya sabiendo esto es súper sencillo</a:t>
            </a:r>
          </a:p>
        </p:txBody>
      </p:sp>
    </p:spTree>
    <p:extLst>
      <p:ext uri="{BB962C8B-B14F-4D97-AF65-F5344CB8AC3E}">
        <p14:creationId xmlns:p14="http://schemas.microsoft.com/office/powerpoint/2010/main" val="1449030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¿Recuerdan los arreglos?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recuperar un valor de un arreglo, tenemos que comunicar </a:t>
            </a:r>
            <a:r>
              <a:rPr lang="en-CO" b="1" dirty="0"/>
              <a:t>un dato que indique la posición </a:t>
            </a:r>
            <a:r>
              <a:rPr lang="en-CO" dirty="0"/>
              <a:t>del valor que queremos recuperar.</a:t>
            </a:r>
          </a:p>
          <a:p>
            <a:pPr marL="0" indent="0">
              <a:buNone/>
            </a:pPr>
            <a:r>
              <a:rPr lang="en-CO" dirty="0"/>
              <a:t>En Stata no solemos hacer eso con macros.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 = [6,7,8,9]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 &lt;- c(6,7,8,9)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ocal datos 6 7 8 9 </a:t>
            </a:r>
          </a:p>
        </p:txBody>
      </p:sp>
    </p:spTree>
    <p:extLst>
      <p:ext uri="{BB962C8B-B14F-4D97-AF65-F5344CB8AC3E}">
        <p14:creationId xmlns:p14="http://schemas.microsoft.com/office/powerpoint/2010/main" val="1584993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¿Recuerdan los arreglos?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tomar un valor de una matriz tenemos que indicar </a:t>
            </a:r>
            <a:r>
              <a:rPr lang="en-CO" b="1" dirty="0"/>
              <a:t>dos datos</a:t>
            </a:r>
            <a:r>
              <a:rPr lang="en-CO" dirty="0"/>
              <a:t>: fila y columna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 = [6,7,8,9]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 &lt;- c(6,7,8,9)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atos[2] </a:t>
            </a:r>
            <a:r>
              <a:rPr lang="en-CO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nos muestra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ocal datos 6 7 8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2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4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crear esta matriz en cada lenguaje, también las definimos en términos de filas y columnas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3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0DE79C-02FC-4944-B595-1726C7ADCB7C}"/>
              </a:ext>
            </a:extLst>
          </p:cNvPr>
          <p:cNvSpPr/>
          <p:nvPr/>
        </p:nvSpPr>
        <p:spPr>
          <a:xfrm>
            <a:off x="6841067" y="4064000"/>
            <a:ext cx="2607733" cy="18626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 Note: </a:t>
            </a:r>
          </a:p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R pega columnas</a:t>
            </a:r>
          </a:p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 y STATA pegan filas</a:t>
            </a:r>
          </a:p>
        </p:txBody>
      </p:sp>
    </p:spTree>
    <p:extLst>
      <p:ext uri="{BB962C8B-B14F-4D97-AF65-F5344CB8AC3E}">
        <p14:creationId xmlns:p14="http://schemas.microsoft.com/office/powerpoint/2010/main" val="11218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B7E67-7E02-7C41-B7E0-EA434DF9BBE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O" dirty="0"/>
              <a:t>reando matrices en Stata desde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En Stata también podemos partir del editor y convertir columnas enteras en matriz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9C8D98-961C-5042-A6DD-6FE21AEE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65758"/>
              </p:ext>
            </p:extLst>
          </p:nvPr>
        </p:nvGraphicFramePr>
        <p:xfrm>
          <a:off x="1371599" y="2328933"/>
          <a:ext cx="326813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07230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var1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var2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FD0B34-89CE-3445-B66D-DECCA0D91606}"/>
              </a:ext>
            </a:extLst>
          </p:cNvPr>
          <p:cNvSpPr/>
          <p:nvPr/>
        </p:nvSpPr>
        <p:spPr>
          <a:xfrm>
            <a:off x="1059871" y="4336894"/>
            <a:ext cx="6587836" cy="1246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kmat var1 var2, matrix(nombreDeMatriz)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CC9D1-EE8E-E144-895A-1F088D7C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61" y="2480617"/>
            <a:ext cx="177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crear esta matriz en cada lenguaje, las definimos en términos de filas y columnas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2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0D43-03E7-5E4D-92D4-9D34A18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FAEC-94B7-A54D-A9D8-583AB22D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Funciones</a:t>
            </a:r>
          </a:p>
          <a:p>
            <a:r>
              <a:rPr lang="en-CO" dirty="0"/>
              <a:t>Matrices</a:t>
            </a:r>
          </a:p>
          <a:p>
            <a:r>
              <a:rPr lang="en-CO" dirty="0"/>
              <a:t>Ejercicio para prototipar código complejo</a:t>
            </a:r>
          </a:p>
        </p:txBody>
      </p:sp>
    </p:spTree>
    <p:extLst>
      <p:ext uri="{BB962C8B-B14F-4D97-AF65-F5344CB8AC3E}">
        <p14:creationId xmlns:p14="http://schemas.microsoft.com/office/powerpoint/2010/main" val="214145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Otras formas de crear matrices 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Hay atajos para crear matrices en R cuando son especiales.</a:t>
            </a:r>
          </a:p>
          <a:p>
            <a:r>
              <a:rPr lang="en-CO" dirty="0"/>
              <a:t>Números secuenciales</a:t>
            </a:r>
          </a:p>
          <a:p>
            <a:r>
              <a:rPr lang="en-CO" dirty="0"/>
              <a:t>Ceros</a:t>
            </a:r>
          </a:p>
          <a:p>
            <a:r>
              <a:rPr lang="en-CO" dirty="0"/>
              <a:t>Identidad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En STATA y Python también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&lt;- matrix(1:9,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30BE6-8273-F745-9CA7-1CA2B9E0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4394777"/>
            <a:ext cx="1981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02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crear esta matriz en cada lenguaje, las definimos en términos de filas y columnas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/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O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39843-5648-B046-BF35-7D5DC54A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9" y="4349732"/>
                <a:ext cx="2067489" cy="1249958"/>
              </a:xfrm>
              <a:prstGeom prst="rect">
                <a:avLst/>
              </a:prstGeom>
              <a:blipFill>
                <a:blip r:embed="rId2"/>
                <a:stretch>
                  <a:fillRect t="-2000" b="-9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79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Python también se pueden crear matrices con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estadística es más común usar matrices de la librería </a:t>
            </a:r>
            <a:r>
              <a:rPr lang="en-CO" b="1" dirty="0"/>
              <a:t>numpy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np.matrix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('2 4 6; 1 7 3; 0 3 6')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3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Python también se pueden crear matrices con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estadística es más común usar matrices de la librería </a:t>
            </a:r>
            <a:r>
              <a:rPr lang="en-CO" b="1" dirty="0"/>
              <a:t>numpy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1825626"/>
            <a:ext cx="6587836" cy="4145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nativamente</a:t>
            </a:r>
            <a:endParaRPr lang="es-E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Anat</a:t>
            </a: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np.matrix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('2 4 6; 1 7 3; 0 3 6')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86858-9450-BA4F-A1AC-3A925AA4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11" y="4673600"/>
            <a:ext cx="4394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8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Python también se pueden crear matrices con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estadística es más común usar matrices de la librería </a:t>
            </a:r>
            <a:r>
              <a:rPr lang="en-CO" b="1" dirty="0"/>
              <a:t>numpy</a:t>
            </a:r>
          </a:p>
          <a:p>
            <a:pPr marL="0" indent="0">
              <a:buNone/>
            </a:pPr>
            <a:endParaRPr lang="en-CO" b="1" dirty="0"/>
          </a:p>
          <a:p>
            <a:pPr marL="0" indent="0">
              <a:buNone/>
            </a:pPr>
            <a:r>
              <a:rPr lang="en-CO" dirty="0"/>
              <a:t>No importa si usan matrices nativas o de numPy, pero sean consistentes.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A = (2,4,6\1,7,3\0,3,6)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1825626"/>
            <a:ext cx="6587836" cy="4145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nativamente</a:t>
            </a:r>
            <a:endParaRPr lang="es-E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Anat</a:t>
            </a: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np.matrix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('2 4 6; 1 7 3; 0 3 6')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fila 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(OJO CONTANDO DE 0)</a:t>
            </a: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4F1A-DC19-C44E-B51C-EE9D0B92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75" y="5003800"/>
            <a:ext cx="3073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Tomar elementos de una matriz 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Para seleccionar elementos de una matriz en R se usa la notación con corchetes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7A105-15E3-7148-893B-38F4B506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39" y="3087329"/>
            <a:ext cx="2679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39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B7E67-7E02-7C41-B7E0-EA434DF9BBE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arreglo1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c(2,4,6)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arreglo2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 &lt;- c(1,7,3)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rreglo3 &lt;- c(0,3,6)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(arreglo1, arreglo2, arreglo3)</a:t>
            </a:r>
            <a:endParaRPr lang="en-CO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Tomar elementos de una matriz en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Se pueden asignar partes específicas de una matriz: Recuede que STATA cuenta desde 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[[2, 4, 6], 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 7, 3],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[0, 3, 6]]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CC9D1-EE8E-E144-895A-1F088D7C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61" y="2546194"/>
            <a:ext cx="17780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F3A41-C6B8-7B43-97EE-9CA13AD1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43" y="2539269"/>
            <a:ext cx="2209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05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8B6D-AC07-EF4E-80EE-36B3487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Operaciones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9066-E4D8-4141-85B1-A48F54679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7505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Suma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+ B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 +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 +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97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Resta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- B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 -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 - 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Funciones </a:t>
            </a:r>
            <a:r>
              <a:rPr lang="en-CO" sz="3200" dirty="0"/>
              <a:t>pequeño ejemplo: invocar el promedio</a:t>
            </a:r>
            <a:endParaRPr lang="en-C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10000"/>
          </a:bodyPr>
          <a:lstStyle/>
          <a:p>
            <a:r>
              <a:rPr lang="en-CO" dirty="0"/>
              <a:t>Nos sirven para ejecutar tareas específicas. </a:t>
            </a:r>
          </a:p>
          <a:p>
            <a:r>
              <a:rPr lang="en-CO" dirty="0"/>
              <a:t>Son útiles cuando esas tareas se repiten.</a:t>
            </a:r>
          </a:p>
          <a:p>
            <a:r>
              <a:rPr lang="en-CO" dirty="0"/>
              <a:t>Para usarlas tenemos que darles información en cada situación (parámetros).</a:t>
            </a:r>
          </a:p>
          <a:p>
            <a:r>
              <a:rPr lang="en-CO" dirty="0"/>
              <a:t>Para usar una función buscamos en internet la documentación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O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statistics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alores = [1, 2, 3, 4]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romedio = statistics.mean(valores)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c(1, 2, 3, 4)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romedio &lt;- mean(valores)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Tenemos una variable, e invocamos descriptivas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nombreDeLaVariable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O" dirty="0"/>
              <a:t>En R consideran que la multiplicación es más común es elemento a elemento, por eso la notación simple está reservada para “elemento por elemento”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A*B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A%*%B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A*B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54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Multiplicación elemento por elemento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O" dirty="0"/>
              <a:t>En python las librerías para matrices están programadas en numpy.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np.multiply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(A,B)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A*B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(hay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programarla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 loops)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30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Transposición: filas a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O" dirty="0"/>
              <a:t>Aquí sí, la notación de cada lenguaje es única y especial.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np.transpose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&lt;- t(A)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matrix C = A'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17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49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  <a:p>
            <a:pPr marL="0" indent="0">
              <a:buNone/>
            </a:pP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904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  <a:p>
            <a:pPr marL="0" indent="0">
              <a:buNone/>
            </a:pP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63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25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29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302280"/>
              </a:xfrm>
              <a:prstGeom prst="rect">
                <a:avLst/>
              </a:prstGeom>
              <a:blipFill>
                <a:blip r:embed="rId2"/>
                <a:stretch>
                  <a:fillRect l="-10309" t="-1923" b="-961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60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611D-F9EE-FB45-8D42-1A8A4E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D1A-E0E8-C24E-A013-2F88F7CD69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Vamos a crear una función en R o Python que tome una matriz: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Y la vamos a cambiar componente a componente sumándole uno.</a:t>
            </a:r>
          </a:p>
          <a:p>
            <a:pPr>
              <a:buFontTx/>
              <a:buChar char="-"/>
            </a:pPr>
            <a:r>
              <a:rPr lang="en-CO" dirty="0"/>
              <a:t>En la página está esta presentación para referencia</a:t>
            </a:r>
          </a:p>
          <a:p>
            <a:pPr>
              <a:buFontTx/>
              <a:buChar char="-"/>
            </a:pPr>
            <a:r>
              <a:rPr lang="en-CO" dirty="0"/>
              <a:t>Vamos a dar 2 minutos para cada prototipo parcial</a:t>
            </a:r>
          </a:p>
          <a:p>
            <a:pPr>
              <a:buFontTx/>
              <a:buChar char="-"/>
            </a:pPr>
            <a:r>
              <a:rPr lang="en-CO" dirty="0"/>
              <a:t>Alfredo va a ejecutar el prototipo parcial después: nadie se nos queda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/>
              <p:nvPr/>
            </p:nvSpPr>
            <p:spPr>
              <a:xfrm>
                <a:off x="4866304" y="2523860"/>
                <a:ext cx="2459391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O" sz="32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O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O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3ED3C-C02E-C84C-86F6-F9382C55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04" y="2523860"/>
                <a:ext cx="2459391" cy="1299074"/>
              </a:xfrm>
              <a:prstGeom prst="rect">
                <a:avLst/>
              </a:prstGeom>
              <a:blipFill>
                <a:blip r:embed="rId2"/>
                <a:stretch>
                  <a:fillRect l="-10309" t="-971" b="-1068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7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Un pequeño foco en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CASO 1 (lo común)</a:t>
            </a:r>
          </a:p>
          <a:p>
            <a:pPr marL="0" indent="0">
              <a:buNone/>
            </a:pPr>
            <a:r>
              <a:rPr lang="en-CO" dirty="0"/>
              <a:t>Queremos saber y usar la media. Entonces usamos </a:t>
            </a:r>
            <a:r>
              <a:rPr lang="en-CO" b="1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O" dirty="0"/>
              <a:t>.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BE411E-58A5-5642-A282-585E4C59E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36537"/>
              </p:ext>
            </p:extLst>
          </p:nvPr>
        </p:nvGraphicFramePr>
        <p:xfrm>
          <a:off x="1473200" y="2983419"/>
          <a:ext cx="1913467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34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2F7431-5537-CB4B-A8CE-30EA1CB15E78}"/>
              </a:ext>
            </a:extLst>
          </p:cNvPr>
          <p:cNvSpPr/>
          <p:nvPr/>
        </p:nvSpPr>
        <p:spPr>
          <a:xfrm>
            <a:off x="3608337" y="2319867"/>
            <a:ext cx="4039369" cy="3081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um valores</a:t>
            </a:r>
          </a:p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 muestra en la pantalla la media en una tablita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isplay r(mean)</a:t>
            </a:r>
          </a:p>
          <a:p>
            <a:r>
              <a:rPr lang="en-CO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Llamando al escalar mean podemos usar el valor para cualquier cosa</a:t>
            </a:r>
          </a:p>
          <a:p>
            <a:endParaRPr lang="en-CO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5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9A57-7255-E84F-9705-EF60339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ED75-D7AB-C04C-B9A5-C0CC7F3E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O" dirty="0"/>
              <a:t>Alf: Dibujar el paso a paso</a:t>
            </a:r>
          </a:p>
          <a:p>
            <a:pPr marL="514350" indent="-514350">
              <a:buAutoNum type="arabicPeriod"/>
            </a:pPr>
            <a:r>
              <a:rPr lang="en-CO" dirty="0"/>
              <a:t>Alf: Describir el paso a paso en voz alta (como lo haría un computador)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929170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9A57-7255-E84F-9705-EF60339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agrupador: prototipando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ED75-D7AB-C04C-B9A5-C0CC7F3E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CO" dirty="0"/>
              <a:t>Alf: Dibujar el paso a paso</a:t>
            </a:r>
          </a:p>
          <a:p>
            <a:pPr marL="514350" indent="-514350">
              <a:buAutoNum type="arabicPeriod"/>
            </a:pPr>
            <a:r>
              <a:rPr lang="en-CO" dirty="0"/>
              <a:t>Alf: Describir el paso a paso en voz alta</a:t>
            </a:r>
          </a:p>
          <a:p>
            <a:pPr marL="514350" indent="-514350">
              <a:buAutoNum type="arabicPeriod"/>
            </a:pPr>
            <a:r>
              <a:rPr lang="en-CO" dirty="0"/>
              <a:t>Ustedes: Crear una matriz 3x3 llena de ceros</a:t>
            </a:r>
          </a:p>
          <a:p>
            <a:pPr marL="514350" indent="-514350">
              <a:buAutoNum type="arabicPeriod"/>
            </a:pPr>
            <a:r>
              <a:rPr lang="en-CO" dirty="0"/>
              <a:t>Ustedes: Crear una función que muestre cualquier cosa en pantalla y reciba un parámetro</a:t>
            </a:r>
          </a:p>
          <a:p>
            <a:pPr marL="514350" indent="-514350">
              <a:buAutoNum type="arabicPeriod"/>
            </a:pPr>
            <a:r>
              <a:rPr lang="en-CO" dirty="0"/>
              <a:t>Ustedes: hacer un loop que muestre en pantalla cada número de fila</a:t>
            </a:r>
          </a:p>
          <a:p>
            <a:pPr marL="514350" indent="-514350">
              <a:buAutoNum type="arabicPeriod"/>
            </a:pPr>
            <a:r>
              <a:rPr lang="en-CO" dirty="0"/>
              <a:t>Ustedes: hacer un loop dentro de ese loop que muestre cada número de columna, y que muestre en qué fila va y en qué columna</a:t>
            </a:r>
          </a:p>
          <a:p>
            <a:pPr marL="514350" indent="-514350">
              <a:buAutoNum type="arabicPeriod"/>
            </a:pPr>
            <a:r>
              <a:rPr lang="en-CO" dirty="0"/>
              <a:t>Ustedes: afuera de todo eso, cambiarle el valor a una celda de la matriz (cualquiera)</a:t>
            </a:r>
          </a:p>
          <a:p>
            <a:pPr marL="514350" indent="-514350">
              <a:buAutoNum type="arabicPeriod"/>
            </a:pPr>
            <a:r>
              <a:rPr lang="en-CO" dirty="0"/>
              <a:t>Ustedes: meter dentro del doble loop la asignación anterior</a:t>
            </a:r>
          </a:p>
          <a:p>
            <a:pPr marL="514350" indent="-514350">
              <a:buAutoNum type="arabicPeriod"/>
            </a:pPr>
            <a:endParaRPr lang="en-CO" dirty="0"/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793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Un pequeño foco en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CASO 1 (lo común)</a:t>
            </a:r>
          </a:p>
          <a:p>
            <a:pPr marL="0" indent="0">
              <a:buNone/>
            </a:pPr>
            <a:r>
              <a:rPr lang="en-CO" dirty="0"/>
              <a:t>Queremos saber y usar la media. Entonces usamos </a:t>
            </a:r>
            <a:r>
              <a:rPr lang="en-CO" b="1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O" dirty="0"/>
              <a:t>.</a:t>
            </a:r>
          </a:p>
          <a:p>
            <a:pPr marL="0" indent="0">
              <a:buNone/>
            </a:pPr>
            <a:r>
              <a:rPr lang="en-CO" dirty="0"/>
              <a:t>CASO 2 (uno avanzado)</a:t>
            </a:r>
          </a:p>
          <a:p>
            <a:pPr marL="0" indent="0">
              <a:buNone/>
            </a:pPr>
            <a:r>
              <a:rPr lang="en-CO" dirty="0"/>
              <a:t>Queremos crear una columna nueva con el valor de la media. Entonces usamos </a:t>
            </a:r>
            <a:r>
              <a:rPr lang="en-CO" b="1" dirty="0"/>
              <a:t>egen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BE411E-58A5-5642-A282-585E4C59E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58961"/>
              </p:ext>
            </p:extLst>
          </p:nvPr>
        </p:nvGraphicFramePr>
        <p:xfrm>
          <a:off x="1473199" y="2432625"/>
          <a:ext cx="326813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07230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nuevaCol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3726.25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C3E87C-2912-4640-908E-56E1E8BB63ED}"/>
              </a:ext>
            </a:extLst>
          </p:cNvPr>
          <p:cNvSpPr/>
          <p:nvPr/>
        </p:nvSpPr>
        <p:spPr>
          <a:xfrm>
            <a:off x="1473199" y="4544277"/>
            <a:ext cx="5952837" cy="8574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nuevaCol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mean(valores)</a:t>
            </a:r>
            <a:endParaRPr lang="en-CO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O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4A99697-61C4-D045-9B59-AA63754F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98152"/>
              </p:ext>
            </p:extLst>
          </p:nvPr>
        </p:nvGraphicFramePr>
        <p:xfrm>
          <a:off x="1473199" y="2432625"/>
          <a:ext cx="1634067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55559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>
                          <a:solidFill>
                            <a:sysClr val="windowText" lastClr="000000"/>
                          </a:solidFill>
                        </a:rPr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1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3245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1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1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>
                          <a:solidFill>
                            <a:schemeClr val="bg1"/>
                          </a:solidFill>
                        </a:rPr>
                        <a:t>5683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627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88B12E-C490-5943-9DAB-26060209ED1D}"/>
              </a:ext>
            </a:extLst>
          </p:cNvPr>
          <p:cNvSpPr txBox="1"/>
          <p:nvPr/>
        </p:nvSpPr>
        <p:spPr>
          <a:xfrm>
            <a:off x="3520594" y="2616997"/>
            <a:ext cx="221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dirty="0">
                <a:solidFill>
                  <a:schemeClr val="bg1"/>
                </a:solidFill>
              </a:rPr>
              <a:t>¿Qué creen que va a ocurrir?</a:t>
            </a:r>
          </a:p>
          <a:p>
            <a:r>
              <a:rPr lang="en-CO" sz="2400" dirty="0">
                <a:solidFill>
                  <a:schemeClr val="bg1"/>
                </a:solidFill>
              </a:rPr>
              <a:t>(Un minuto para pensar)</a:t>
            </a:r>
          </a:p>
        </p:txBody>
      </p:sp>
    </p:spTree>
    <p:extLst>
      <p:ext uri="{BB962C8B-B14F-4D97-AF65-F5344CB8AC3E}">
        <p14:creationId xmlns:p14="http://schemas.microsoft.com/office/powerpoint/2010/main" val="1811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¡Ejercicio!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/>
          <a:lstStyle/>
          <a:p>
            <a:r>
              <a:rPr lang="en-CO" dirty="0"/>
              <a:t>Escoja un lenguaje cualquiera.</a:t>
            </a:r>
          </a:p>
          <a:p>
            <a:r>
              <a:rPr lang="en-CO" dirty="0"/>
              <a:t>Arme el siguiente arreglo/columna de valores</a:t>
            </a:r>
          </a:p>
          <a:p>
            <a:r>
              <a:rPr lang="en-CO" dirty="0"/>
              <a:t>Busque la documentación en ese lenguaje para</a:t>
            </a:r>
          </a:p>
          <a:p>
            <a:pPr marL="0" indent="0">
              <a:buNone/>
            </a:pPr>
            <a:r>
              <a:rPr lang="en-CO" b="1" dirty="0"/>
              <a:t>Saber el valor máximo</a:t>
            </a:r>
          </a:p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519545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519545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519545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DB429-0F54-654B-9443-8314E34880CE}"/>
              </a:ext>
            </a:extLst>
          </p:cNvPr>
          <p:cNvSpPr/>
          <p:nvPr/>
        </p:nvSpPr>
        <p:spPr>
          <a:xfrm>
            <a:off x="1766455" y="2211964"/>
            <a:ext cx="5216236" cy="3731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O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alores: </a:t>
            </a:r>
          </a:p>
          <a:p>
            <a:r>
              <a:rPr lang="en-CO" sz="2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5, 7, 9, 2, 4</a:t>
            </a:r>
          </a:p>
        </p:txBody>
      </p:sp>
    </p:spTree>
    <p:extLst>
      <p:ext uri="{BB962C8B-B14F-4D97-AF65-F5344CB8AC3E}">
        <p14:creationId xmlns:p14="http://schemas.microsoft.com/office/powerpoint/2010/main" val="19993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3793</Words>
  <Application>Microsoft Macintosh PowerPoint</Application>
  <PresentationFormat>Widescreen</PresentationFormat>
  <Paragraphs>581</Paragraphs>
  <Slides>71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Consolas</vt:lpstr>
      <vt:lpstr>Office Theme</vt:lpstr>
      <vt:lpstr>Funciones y matrices</vt:lpstr>
      <vt:lpstr>¿Cómo se sienten hasta ahora?</vt:lpstr>
      <vt:lpstr>¿Han utilizado matrices alguna vez?</vt:lpstr>
      <vt:lpstr>Reto: quieren calcular el promedio de una secuencia de números</vt:lpstr>
      <vt:lpstr>Hoy</vt:lpstr>
      <vt:lpstr>Funciones pequeño ejemplo: invocar el promedio</vt:lpstr>
      <vt:lpstr>Un pequeño foco en Stata</vt:lpstr>
      <vt:lpstr>Un pequeño foco en Stata</vt:lpstr>
      <vt:lpstr>¡Ejercicio!</vt:lpstr>
      <vt:lpstr>¡Ejercicio!</vt:lpstr>
      <vt:lpstr>¿Cómo crear nuestras propias funciones?</vt:lpstr>
      <vt:lpstr>Crear nuestras propias funciones</vt:lpstr>
      <vt:lpstr>Detalle de R</vt:lpstr>
      <vt:lpstr>Crear nuestras propias funciones</vt:lpstr>
      <vt:lpstr>El caso de Python</vt:lpstr>
      <vt:lpstr>Algo muy raro de Python si usamos objetos</vt:lpstr>
      <vt:lpstr>Síntesis</vt:lpstr>
      <vt:lpstr>Ejercicio de dificultad intermedia (10 minutos)</vt:lpstr>
      <vt:lpstr>Ejercicios activos</vt:lpstr>
      <vt:lpstr>Matrices</vt:lpstr>
      <vt:lpstr>Advertencia: hay dos formas de “arreglar” números</vt:lpstr>
      <vt:lpstr>Detrás de bambalinas</vt:lpstr>
      <vt:lpstr>Para qué las usamos en el mundo de los datos</vt:lpstr>
      <vt:lpstr>Juguemos con matrices</vt:lpstr>
      <vt:lpstr>Les presento a A, B y C</vt:lpstr>
      <vt:lpstr>Suma A + B (Alf en vivo)</vt:lpstr>
      <vt:lpstr>Resta A – C (Ejercicio)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Multiplicación (qué onda) AC</vt:lpstr>
      <vt:lpstr>Nota</vt:lpstr>
      <vt:lpstr>Una matriz útil: la matriz transpuesta</vt:lpstr>
      <vt:lpstr>Multiplicación de matriz por escalar</vt:lpstr>
      <vt:lpstr>Ahora sí matrices en código</vt:lpstr>
      <vt:lpstr>¿Recuerdan los arreglos?</vt:lpstr>
      <vt:lpstr>¿Recuerdan los arreglos?</vt:lpstr>
      <vt:lpstr>Matrices</vt:lpstr>
      <vt:lpstr>Creando matrices en Stata desde variables</vt:lpstr>
      <vt:lpstr>Matrices</vt:lpstr>
      <vt:lpstr>Otras formas de crear matrices en R</vt:lpstr>
      <vt:lpstr>Matrices</vt:lpstr>
      <vt:lpstr>En Python también se pueden crear matrices con numPy</vt:lpstr>
      <vt:lpstr>En Python también se pueden crear matrices con numPy</vt:lpstr>
      <vt:lpstr>En Python también se pueden crear matrices con numPy</vt:lpstr>
      <vt:lpstr>Tomar elementos de una matriz en R</vt:lpstr>
      <vt:lpstr>Tomar elementos de una matriz en STATA</vt:lpstr>
      <vt:lpstr>Operaciones</vt:lpstr>
      <vt:lpstr>Suma</vt:lpstr>
      <vt:lpstr>Resta</vt:lpstr>
      <vt:lpstr>Multiplicación</vt:lpstr>
      <vt:lpstr>Multiplicación elemento por elemento</vt:lpstr>
      <vt:lpstr>Transposición: filas a columnas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  <vt:lpstr>Ejercicio agrupador: prototipando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Eleazar Orozco Quesada</dc:creator>
  <cp:lastModifiedBy>Alfredo Eleazar Orozco Quesada</cp:lastModifiedBy>
  <cp:revision>97</cp:revision>
  <dcterms:created xsi:type="dcterms:W3CDTF">2021-03-26T02:45:43Z</dcterms:created>
  <dcterms:modified xsi:type="dcterms:W3CDTF">2021-05-06T22:49:41Z</dcterms:modified>
</cp:coreProperties>
</file>