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81" r:id="rId11"/>
    <p:sldId id="285" r:id="rId12"/>
    <p:sldId id="266" r:id="rId13"/>
    <p:sldId id="271" r:id="rId14"/>
    <p:sldId id="270" r:id="rId15"/>
    <p:sldId id="269" r:id="rId16"/>
    <p:sldId id="272" r:id="rId17"/>
    <p:sldId id="268" r:id="rId18"/>
    <p:sldId id="278" r:id="rId19"/>
    <p:sldId id="275" r:id="rId20"/>
    <p:sldId id="279" r:id="rId21"/>
    <p:sldId id="280" r:id="rId22"/>
    <p:sldId id="296" r:id="rId23"/>
    <p:sldId id="287" r:id="rId24"/>
    <p:sldId id="286" r:id="rId25"/>
    <p:sldId id="288" r:id="rId26"/>
    <p:sldId id="290" r:id="rId27"/>
    <p:sldId id="291" r:id="rId28"/>
    <p:sldId id="292" r:id="rId29"/>
    <p:sldId id="293" r:id="rId30"/>
    <p:sldId id="284" r:id="rId31"/>
    <p:sldId id="295" r:id="rId32"/>
    <p:sldId id="294" r:id="rId3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634EE-FB71-46D3-A3C9-90080B0AF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DA99B8-92AE-49C5-9DB9-25D6CCB32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817C74-EACF-4F9C-B191-E26A11A5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BED-706B-4F9B-BDBC-B579987250B8}" type="datetimeFigureOut">
              <a:rPr lang="es-CO" smtClean="0"/>
              <a:t>7/05/2021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03AA31-ABF0-41F3-9D66-ACB4F645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C1A026-DB02-4BC6-A363-284FE86F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4359A07E-57C5-4E4C-A074-94FB7C3E9793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9249358-4872-4693-991B-1438BB70D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5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B354C-27DA-444D-8865-78ED0AC5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209672-B31D-4363-B7AA-E035CF816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777328-B48D-4C7F-B4D7-E0ACC183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BED-706B-4F9B-BDBC-B579987250B8}" type="datetimeFigureOut">
              <a:rPr lang="es-CO" smtClean="0"/>
              <a:t>7/05/2021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78BAE4-4153-481A-9E07-5CFFFE5E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39DFAB-2DDF-4B22-AA42-A55D43F9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A07E-57C5-4E4C-A074-94FB7C3E9793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D9053A3D-CB04-4808-BC3E-7F9B91DF3F7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19789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A8AAFA-4BCF-4849-84DA-C8168D7E9106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9556539-5168-4D99-9C1C-618C49E37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8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6AD019-2A39-462F-85D6-091475237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71AED3-E21D-4DD4-A671-5F4D45B1B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56E83E-5410-44A3-9D00-C198C9E0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BED-706B-4F9B-BDBC-B579987250B8}" type="datetimeFigureOut">
              <a:rPr lang="es-CO" smtClean="0"/>
              <a:t>7/05/2021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FE6ECF-C2C6-42EA-AA49-618FB3A0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B4DD2E89-3166-40F6-BD6B-44DAD784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4359A07E-57C5-4E4C-A074-94FB7C3E9793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A57B0F3-FA3E-4257-9505-0E56A1747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0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AE409-9CA6-48B5-A527-6DD18AA7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6F1FB3-C86E-4F3F-9A31-F408ACB3B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48F092-D019-40A2-B0C6-2704303B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BED-706B-4F9B-BDBC-B579987250B8}" type="datetimeFigureOut">
              <a:rPr lang="es-CO" smtClean="0"/>
              <a:t>7/05/2021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68816F-F14D-499E-9F67-161490F4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200C77-0F8D-4DF1-8E99-F3CF5285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4359A07E-57C5-4E4C-A074-94FB7C3E9793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4C9438-760C-450C-A15E-A24657A0A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0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62277-3667-487C-8633-D6D64507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92FFB6-AAED-49CE-AA9E-CA92565C4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4A490F-2132-4E54-8FAF-2E50D5BA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BED-706B-4F9B-BDBC-B579987250B8}" type="datetimeFigureOut">
              <a:rPr lang="es-CO" smtClean="0"/>
              <a:t>7/05/2021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BC2466-35F4-4DFE-A156-3614DFB0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E6E0B9B0-1B17-4B4A-9605-777F2AF3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4359A07E-57C5-4E4C-A074-94FB7C3E9793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74FDC20-7F4A-419A-9380-BC9A13F7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1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172D6-6BE8-4DB4-9C22-F444FA30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707AF5-13C5-4622-B919-959863C05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1296F0-FCAD-4609-B12D-9587CBD8C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B0E60C-3F5A-4E23-8F4C-E5DA9C25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BED-706B-4F9B-BDBC-B579987250B8}" type="datetimeFigureOut">
              <a:rPr lang="es-CO" smtClean="0"/>
              <a:t>7/05/2021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34A77E-08F5-4C79-BFDE-ABCCDDEF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2DBC0044-DB67-4185-94B2-F05C55E8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4359A07E-57C5-4E4C-A074-94FB7C3E9793}" type="slidenum">
              <a:rPr lang="es-CO" smtClean="0"/>
              <a:t>‹Nº›</a:t>
            </a:fld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1F87346-D92D-4076-89FB-4F6D16BA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4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B0D6B-F32B-4DBE-BD9E-E043239E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C9E3F1-95DA-4D7C-BDFE-B7F0CC9DB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B54FA7-C327-4E6D-8C71-71754C6E2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170CE1-60CE-4539-865C-E90F05D2D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27BF5A-C405-42A5-9B97-CDF3BDB6A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5B0058-5C1E-4624-8AA9-45E9744B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BED-706B-4F9B-BDBC-B579987250B8}" type="datetimeFigureOut">
              <a:rPr lang="es-CO" smtClean="0"/>
              <a:t>7/05/2021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0D5AF0-24F9-40A0-8FED-F7E48344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06F4F6E-8175-4F19-AF09-A9673F90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4359A07E-57C5-4E4C-A074-94FB7C3E9793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6C96DA4-93E7-49A3-9FC6-A92F6A5B0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5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9EFA6-0A39-4E77-A914-85329011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2CA9E4-B951-4BA1-90D0-D91759CA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BED-706B-4F9B-BDBC-B579987250B8}" type="datetimeFigureOut">
              <a:rPr lang="es-CO" smtClean="0"/>
              <a:t>7/05/2021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0624AC-E4E5-4E28-91E2-09D89E6A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852C83-8555-4533-957C-D2FF38CC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4359A07E-57C5-4E4C-A074-94FB7C3E9793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36ABA2-DC83-4995-874B-E9B7F1C1B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7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B08D72E-E599-4530-9E75-E1C1EF89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BED-706B-4F9B-BDBC-B579987250B8}" type="datetimeFigureOut">
              <a:rPr lang="es-CO" smtClean="0"/>
              <a:t>7/05/2021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E0C28F-32C9-4BD5-8F94-85B75FB2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ABA93234-4F3F-4165-8E67-B5957905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4359A07E-57C5-4E4C-A074-94FB7C3E9793}" type="slidenum">
              <a:rPr lang="es-CO" smtClean="0"/>
              <a:t>‹Nº›</a:t>
            </a:fld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20DA086-2006-4142-B52F-8DC2AA5EF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5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A4F96-4D39-49F0-9157-8286C14C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4F7CB1-45D9-48D9-A88F-AEBA05CC8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2607D7-10EB-4843-9436-1F32F3F5E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667AA4-D705-4F82-97F2-56F29C95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BED-706B-4F9B-BDBC-B579987250B8}" type="datetimeFigureOut">
              <a:rPr lang="es-CO" smtClean="0"/>
              <a:t>7/05/2021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FE8D9E-0A3B-41BA-B9EA-7BA059CF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7256DCB1-4432-44AC-8E79-EE82D64F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4359A07E-57C5-4E4C-A074-94FB7C3E9793}" type="slidenum">
              <a:rPr lang="es-CO" smtClean="0"/>
              <a:t>‹Nº›</a:t>
            </a:fld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F4B308B-6EDF-4375-948A-F3353B14D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2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821FA-B414-4B93-A2C1-E7A0943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0461BD-DD3D-44BB-BCC1-AA96CD4E0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F2BB31-8DF0-4A4B-966A-FFD95C4A0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BA3503-4A8B-44E1-AE33-09CBD07D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BED-706B-4F9B-BDBC-B579987250B8}" type="datetimeFigureOut">
              <a:rPr lang="es-CO" smtClean="0"/>
              <a:t>7/05/2021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A2D818-F6E3-40CE-80B9-AD3864AE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DB1356B9-19BD-4AA6-B346-ED52C898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4359A07E-57C5-4E4C-A074-94FB7C3E9793}" type="slidenum">
              <a:rPr lang="es-CO" smtClean="0"/>
              <a:t>‹Nº›</a:t>
            </a:fld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E9CAA74-C3FB-455F-9617-7C71A5639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8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5D7445-8E7F-4876-9886-97621A78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3895C3-AFB8-477A-82D0-B3CCB3D3B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47E352-BB63-4FC8-A408-B64B83733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DBED-706B-4F9B-BDBC-B579987250B8}" type="datetimeFigureOut">
              <a:rPr lang="es-CO" smtClean="0"/>
              <a:t>7/05/2021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AD7F5D-2F9F-4FBD-916C-B273DD089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663B17-C246-4DE0-8184-2C0F81B5D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9A07E-57C5-4E4C-A074-94FB7C3E97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858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datos.dane.gov.co/index.php/catalog/701/get_microdata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50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5.pn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F3E43-360E-49DA-96BA-BFF7C5B92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Clase 7:</a:t>
            </a:r>
            <a:br>
              <a:rPr lang="es-CO" dirty="0"/>
            </a:br>
            <a:r>
              <a:rPr lang="es-CO" dirty="0"/>
              <a:t>Conceptos para la limpieza de bases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8636EE-6199-4691-9174-5697B79E3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para python imagen">
            <a:extLst>
              <a:ext uri="{FF2B5EF4-FFF2-40B4-BE49-F238E27FC236}">
                <a16:creationId xmlns:a16="http://schemas.microsoft.com/office/drawing/2014/main" id="{A9823F05-9348-4E2F-A9EC-97AAD73E5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8256103" y="4694917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tata Logo Download Vector">
            <a:extLst>
              <a:ext uri="{FF2B5EF4-FFF2-40B4-BE49-F238E27FC236}">
                <a16:creationId xmlns:a16="http://schemas.microsoft.com/office/drawing/2014/main" id="{621F58F5-4395-4B84-942B-029FCE776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7" y="4741144"/>
            <a:ext cx="2749717" cy="720000"/>
          </a:xfrm>
          <a:prstGeom prst="rect">
            <a:avLst/>
          </a:prstGeom>
          <a:noFill/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FBA2957F-3D3C-4216-A035-4BB9A64A5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091" y="4561144"/>
            <a:ext cx="143685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75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8DF69-A388-47CE-B8E6-9C07DC7F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400" dirty="0"/>
              <a:t>3. </a:t>
            </a:r>
            <a:r>
              <a:rPr lang="es-ES" sz="4400" dirty="0"/>
              <a:t>La unidad de observación (</a:t>
            </a:r>
            <a:r>
              <a:rPr lang="es-ES" sz="4400" dirty="0" err="1"/>
              <a:t>Tidy</a:t>
            </a:r>
            <a:r>
              <a:rPr lang="es-ES" sz="4400" dirty="0"/>
              <a:t> data)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B7D4CCE-05B6-406A-87CC-C5F71786E8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77"/>
          <a:stretch/>
        </p:blipFill>
        <p:spPr>
          <a:xfrm>
            <a:off x="337174" y="2698542"/>
            <a:ext cx="5430693" cy="2940258"/>
          </a:xfrm>
          <a:prstGeom prst="rect">
            <a:avLst/>
          </a:prstGeom>
        </p:spPr>
      </p:pic>
      <p:sp>
        <p:nvSpPr>
          <p:cNvPr id="14" name="Abrir llave 13">
            <a:extLst>
              <a:ext uri="{FF2B5EF4-FFF2-40B4-BE49-F238E27FC236}">
                <a16:creationId xmlns:a16="http://schemas.microsoft.com/office/drawing/2014/main" id="{110E701E-62B5-4537-B6C4-8CAF5499390A}"/>
              </a:ext>
            </a:extLst>
          </p:cNvPr>
          <p:cNvSpPr/>
          <p:nvPr/>
        </p:nvSpPr>
        <p:spPr>
          <a:xfrm rot="5400000">
            <a:off x="4728324" y="1507995"/>
            <a:ext cx="135371" cy="19437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408D3B0A-D3B9-468C-8936-15AD1E357082}"/>
              </a:ext>
            </a:extLst>
          </p:cNvPr>
          <p:cNvSpPr/>
          <p:nvPr/>
        </p:nvSpPr>
        <p:spPr>
          <a:xfrm rot="16200000">
            <a:off x="2023953" y="4046316"/>
            <a:ext cx="113423" cy="34869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601C33D-7185-4DFE-9B78-9D799D53DB8C}"/>
              </a:ext>
            </a:extLst>
          </p:cNvPr>
          <p:cNvSpPr txBox="1"/>
          <p:nvPr/>
        </p:nvSpPr>
        <p:spPr>
          <a:xfrm>
            <a:off x="6424132" y="4764861"/>
            <a:ext cx="5348767" cy="715089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Esta tabla reúne información </a:t>
            </a:r>
            <a:r>
              <a:rPr lang="es-CO" u="sng" dirty="0"/>
              <a:t>municipal por año </a:t>
            </a:r>
            <a:r>
              <a:rPr lang="es-CO" dirty="0"/>
              <a:t>de la población total, de hombres y de mujeres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9153FA4-3D76-40C5-8BB5-6E1D4774ED10}"/>
              </a:ext>
            </a:extLst>
          </p:cNvPr>
          <p:cNvSpPr/>
          <p:nvPr/>
        </p:nvSpPr>
        <p:spPr>
          <a:xfrm>
            <a:off x="1251650" y="5972469"/>
            <a:ext cx="1743490" cy="401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Identificación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214FC7C-435F-4F94-9952-A256B31D0C9A}"/>
              </a:ext>
            </a:extLst>
          </p:cNvPr>
          <p:cNvSpPr/>
          <p:nvPr/>
        </p:nvSpPr>
        <p:spPr>
          <a:xfrm>
            <a:off x="3924264" y="1859509"/>
            <a:ext cx="1743490" cy="401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medición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B3A4814B-D815-420D-B64C-D0337D2E60B4}"/>
              </a:ext>
            </a:extLst>
          </p:cNvPr>
          <p:cNvSpPr/>
          <p:nvPr/>
        </p:nvSpPr>
        <p:spPr>
          <a:xfrm>
            <a:off x="6424133" y="1823515"/>
            <a:ext cx="5348767" cy="456299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tx1"/>
                </a:solidFill>
              </a:rPr>
              <a:t>1. Variables organizadas por su rol en el análisis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4A0A856-58C4-4DC1-A0D2-065EB5212C6D}"/>
              </a:ext>
            </a:extLst>
          </p:cNvPr>
          <p:cNvSpPr/>
          <p:nvPr/>
        </p:nvSpPr>
        <p:spPr>
          <a:xfrm>
            <a:off x="3295650" y="5900089"/>
            <a:ext cx="3642839" cy="5464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Variables fijas, que describen el diseño de la medición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EC7F980-C54E-44EC-B7FB-D0FBECABE8E0}"/>
              </a:ext>
            </a:extLst>
          </p:cNvPr>
          <p:cNvCxnSpPr>
            <a:cxnSpLocks/>
            <a:stCxn id="16" idx="1"/>
            <a:endCxn id="23" idx="3"/>
          </p:cNvCxnSpPr>
          <p:nvPr/>
        </p:nvCxnSpPr>
        <p:spPr>
          <a:xfrm flipH="1">
            <a:off x="2995140" y="6173295"/>
            <a:ext cx="300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301190A-CC43-48F5-81F2-9C0963862C2C}"/>
              </a:ext>
            </a:extLst>
          </p:cNvPr>
          <p:cNvCxnSpPr>
            <a:cxnSpLocks/>
          </p:cNvCxnSpPr>
          <p:nvPr/>
        </p:nvCxnSpPr>
        <p:spPr>
          <a:xfrm>
            <a:off x="752475" y="2914650"/>
            <a:ext cx="0" cy="272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570373C5-2592-44B5-BA39-8081657F6A5B}"/>
              </a:ext>
            </a:extLst>
          </p:cNvPr>
          <p:cNvCxnSpPr>
            <a:cxnSpLocks/>
          </p:cNvCxnSpPr>
          <p:nvPr/>
        </p:nvCxnSpPr>
        <p:spPr>
          <a:xfrm>
            <a:off x="1933575" y="4493967"/>
            <a:ext cx="0" cy="91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0878A925-DC79-43C1-A16D-0D3024BCE392}"/>
              </a:ext>
            </a:extLst>
          </p:cNvPr>
          <p:cNvCxnSpPr>
            <a:cxnSpLocks/>
          </p:cNvCxnSpPr>
          <p:nvPr/>
        </p:nvCxnSpPr>
        <p:spPr>
          <a:xfrm>
            <a:off x="3295650" y="4493967"/>
            <a:ext cx="0" cy="60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2232854-F80F-4E0A-BB53-5F06A2BD7B9F}"/>
              </a:ext>
            </a:extLst>
          </p:cNvPr>
          <p:cNvSpPr/>
          <p:nvPr/>
        </p:nvSpPr>
        <p:spPr>
          <a:xfrm>
            <a:off x="710260" y="2005862"/>
            <a:ext cx="2826270" cy="533823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Orden de la variables de menor a mayor, por jerarquía.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89BCECA5-7081-43AF-BAEF-94517C98F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35" y="1500814"/>
            <a:ext cx="2266950" cy="371475"/>
          </a:xfrm>
          <a:prstGeom prst="rect">
            <a:avLst/>
          </a:prstGeom>
        </p:spPr>
      </p:pic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57119102-2B80-4722-B90A-6B42A59974AA}"/>
              </a:ext>
            </a:extLst>
          </p:cNvPr>
          <p:cNvSpPr/>
          <p:nvPr/>
        </p:nvSpPr>
        <p:spPr>
          <a:xfrm>
            <a:off x="6424132" y="2510536"/>
            <a:ext cx="5348767" cy="901908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tx1"/>
                </a:solidFill>
              </a:rPr>
              <a:t>2. Las comparaciones entre grupos deben hacerse por observaciones. </a:t>
            </a:r>
            <a:r>
              <a:rPr lang="es-CO" dirty="0" err="1">
                <a:solidFill>
                  <a:schemeClr val="tx1"/>
                </a:solidFill>
              </a:rPr>
              <a:t>e.g</a:t>
            </a:r>
            <a:r>
              <a:rPr lang="es-CO" dirty="0">
                <a:solidFill>
                  <a:schemeClr val="tx1"/>
                </a:solidFill>
              </a:rPr>
              <a:t>. Comparar municipios de los departamentos Bolivar y Meta.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3A4EB9F8-B447-44CD-8AB1-FB45338C2BA5}"/>
              </a:ext>
            </a:extLst>
          </p:cNvPr>
          <p:cNvSpPr/>
          <p:nvPr/>
        </p:nvSpPr>
        <p:spPr>
          <a:xfrm>
            <a:off x="6424132" y="3637765"/>
            <a:ext cx="5348767" cy="901908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tx1"/>
                </a:solidFill>
              </a:rPr>
              <a:t>3. Entre las variables puede haber una relación funcional. </a:t>
            </a:r>
            <a:r>
              <a:rPr lang="es-CO" dirty="0" err="1">
                <a:solidFill>
                  <a:schemeClr val="tx1"/>
                </a:solidFill>
              </a:rPr>
              <a:t>e.g</a:t>
            </a:r>
            <a:r>
              <a:rPr lang="es-CO" dirty="0">
                <a:solidFill>
                  <a:schemeClr val="tx1"/>
                </a:solidFill>
              </a:rPr>
              <a:t>. La suma de la población de hombres y la población de mujeres es igual a la población total.</a:t>
            </a:r>
          </a:p>
        </p:txBody>
      </p:sp>
    </p:spTree>
    <p:extLst>
      <p:ext uri="{BB962C8B-B14F-4D97-AF65-F5344CB8AC3E}">
        <p14:creationId xmlns:p14="http://schemas.microsoft.com/office/powerpoint/2010/main" val="336825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3" grpId="0" animBg="1"/>
      <p:bldP spid="25" grpId="0" animBg="1"/>
      <p:bldP spid="15" grpId="0" animBg="1"/>
      <p:bldP spid="16" grpId="0" animBg="1"/>
      <p:bldP spid="30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8DF69-A388-47CE-B8E6-9C07DC7F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400" dirty="0"/>
              <a:t>3. </a:t>
            </a:r>
            <a:r>
              <a:rPr lang="es-ES" sz="4400" dirty="0"/>
              <a:t>La unidad de observación (</a:t>
            </a:r>
            <a:r>
              <a:rPr lang="es-ES" sz="4400" dirty="0" err="1"/>
              <a:t>Tidy</a:t>
            </a:r>
            <a:r>
              <a:rPr lang="es-ES" sz="4400" dirty="0"/>
              <a:t> data)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C51E4B-210C-485E-9E6E-6E7BF1AA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752725"/>
            <a:ext cx="4267200" cy="14859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2454C74-E8EB-436B-92F9-E982454E1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2" y="2147887"/>
            <a:ext cx="4286250" cy="25622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3B61845-F4EC-4C41-A984-2D6D19D2C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4914899"/>
            <a:ext cx="5514975" cy="1076325"/>
          </a:xfrm>
          <a:prstGeom prst="rect">
            <a:avLst/>
          </a:prstGeom>
        </p:spPr>
      </p:pic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91C47F6D-EE5F-43C8-8DDB-35AAEB0AD1E5}"/>
              </a:ext>
            </a:extLst>
          </p:cNvPr>
          <p:cNvSpPr/>
          <p:nvPr/>
        </p:nvSpPr>
        <p:spPr>
          <a:xfrm>
            <a:off x="1876467" y="2276475"/>
            <a:ext cx="2924089" cy="423862"/>
          </a:xfrm>
          <a:prstGeom prst="round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¿Se mide a las personas?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6E47F4CD-D0EA-4151-A102-122EEEF74E42}"/>
              </a:ext>
            </a:extLst>
          </p:cNvPr>
          <p:cNvSpPr/>
          <p:nvPr/>
        </p:nvSpPr>
        <p:spPr>
          <a:xfrm>
            <a:off x="1960812" y="4405312"/>
            <a:ext cx="2924089" cy="404811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¿Se mide el tratamiento?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7E10C168-D237-4AA4-913D-A5506AC6CF21}"/>
              </a:ext>
            </a:extLst>
          </p:cNvPr>
          <p:cNvSpPr/>
          <p:nvPr/>
        </p:nvSpPr>
        <p:spPr>
          <a:xfrm>
            <a:off x="5778247" y="318668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F067D240-B384-40A8-9C7B-09C2BC802ECA}"/>
              </a:ext>
            </a:extLst>
          </p:cNvPr>
          <p:cNvSpPr/>
          <p:nvPr/>
        </p:nvSpPr>
        <p:spPr>
          <a:xfrm>
            <a:off x="7268289" y="4938710"/>
            <a:ext cx="4037176" cy="719140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Se mide el resultado de </a:t>
            </a:r>
            <a:r>
              <a:rPr lang="es-CO" u="sng" dirty="0">
                <a:solidFill>
                  <a:schemeClr val="tx1"/>
                </a:solidFill>
              </a:rPr>
              <a:t>cada tratamiento en cada persona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33B6F34-9C24-4A12-8FAF-B8660CABC648}"/>
              </a:ext>
            </a:extLst>
          </p:cNvPr>
          <p:cNvSpPr/>
          <p:nvPr/>
        </p:nvSpPr>
        <p:spPr>
          <a:xfrm>
            <a:off x="1517091" y="1563376"/>
            <a:ext cx="3642839" cy="5464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Se registra el resultado de 2 tratamientos en 3 personas</a:t>
            </a:r>
          </a:p>
        </p:txBody>
      </p:sp>
    </p:spTree>
    <p:extLst>
      <p:ext uri="{BB962C8B-B14F-4D97-AF65-F5344CB8AC3E}">
        <p14:creationId xmlns:p14="http://schemas.microsoft.com/office/powerpoint/2010/main" val="301595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13" grpId="0" animBg="1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n 42">
            <a:extLst>
              <a:ext uri="{FF2B5EF4-FFF2-40B4-BE49-F238E27FC236}">
                <a16:creationId xmlns:a16="http://schemas.microsoft.com/office/drawing/2014/main" id="{684664F5-37B2-490F-953F-29E84AC1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8" y="1279531"/>
            <a:ext cx="6964416" cy="1882275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407A3B61-E238-4C7F-86E1-04E31E10A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277" y="1276350"/>
            <a:ext cx="5684554" cy="49097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D9869D-09EE-4436-8D21-3D4A9FCF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4. Almacenamiento y formato de variables</a:t>
            </a:r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E2776936-9A68-40C3-AFEE-814B5F8A6A41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-38983" y="2855337"/>
            <a:ext cx="1138620" cy="493727"/>
          </a:xfrm>
          <a:prstGeom prst="bentConnector3">
            <a:avLst>
              <a:gd name="adj1" fmla="val 765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E390CA0-FC27-4937-8E6F-90F0C870520E}"/>
              </a:ext>
            </a:extLst>
          </p:cNvPr>
          <p:cNvSpPr/>
          <p:nvPr/>
        </p:nvSpPr>
        <p:spPr>
          <a:xfrm>
            <a:off x="42480" y="3671511"/>
            <a:ext cx="1469421" cy="5159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Índice de observación (_n)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3ABC09C-FC0B-49B0-985D-217579D04C93}"/>
              </a:ext>
            </a:extLst>
          </p:cNvPr>
          <p:cNvSpPr/>
          <p:nvPr/>
        </p:nvSpPr>
        <p:spPr>
          <a:xfrm>
            <a:off x="4275709" y="3671508"/>
            <a:ext cx="1469421" cy="5159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Variables numéricas</a:t>
            </a:r>
          </a:p>
        </p:txBody>
      </p:sp>
      <p:sp>
        <p:nvSpPr>
          <p:cNvPr id="15" name="Abrir llave 14">
            <a:extLst>
              <a:ext uri="{FF2B5EF4-FFF2-40B4-BE49-F238E27FC236}">
                <a16:creationId xmlns:a16="http://schemas.microsoft.com/office/drawing/2014/main" id="{4FBF387F-82B7-4B9F-B338-C725D334309F}"/>
              </a:ext>
            </a:extLst>
          </p:cNvPr>
          <p:cNvSpPr/>
          <p:nvPr/>
        </p:nvSpPr>
        <p:spPr>
          <a:xfrm rot="16200000">
            <a:off x="4852917" y="1423428"/>
            <a:ext cx="276306" cy="40826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593EB2B7-B6BF-4D0A-9730-F2D7084E5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245" y="4531702"/>
            <a:ext cx="5326733" cy="22176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EDE58273-74B9-4D84-A6EA-CD2D80AD20E1}"/>
              </a:ext>
            </a:extLst>
          </p:cNvPr>
          <p:cNvCxnSpPr>
            <a:cxnSpLocks/>
            <a:stCxn id="12" idx="2"/>
            <a:endCxn id="26" idx="0"/>
          </p:cNvCxnSpPr>
          <p:nvPr/>
        </p:nvCxnSpPr>
        <p:spPr>
          <a:xfrm rot="5400000">
            <a:off x="4619383" y="4140664"/>
            <a:ext cx="344267" cy="4378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A9B57D20-02CD-4EE4-9DE3-9B598CE22C38}"/>
              </a:ext>
            </a:extLst>
          </p:cNvPr>
          <p:cNvSpPr/>
          <p:nvPr/>
        </p:nvSpPr>
        <p:spPr>
          <a:xfrm>
            <a:off x="167429" y="5362575"/>
            <a:ext cx="1464282" cy="289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V. discretas</a:t>
            </a:r>
          </a:p>
        </p:txBody>
      </p:sp>
      <p:sp>
        <p:nvSpPr>
          <p:cNvPr id="50" name="Abrir llave 49">
            <a:extLst>
              <a:ext uri="{FF2B5EF4-FFF2-40B4-BE49-F238E27FC236}">
                <a16:creationId xmlns:a16="http://schemas.microsoft.com/office/drawing/2014/main" id="{B350983C-1054-4A3C-92BF-0505F280D70F}"/>
              </a:ext>
            </a:extLst>
          </p:cNvPr>
          <p:cNvSpPr/>
          <p:nvPr/>
        </p:nvSpPr>
        <p:spPr>
          <a:xfrm>
            <a:off x="1724788" y="5305424"/>
            <a:ext cx="91158" cy="5097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20E643A-D9A2-4770-AEB9-A0CEA5DB048F}"/>
              </a:ext>
            </a:extLst>
          </p:cNvPr>
          <p:cNvSpPr/>
          <p:nvPr/>
        </p:nvSpPr>
        <p:spPr>
          <a:xfrm>
            <a:off x="167429" y="5881805"/>
            <a:ext cx="1464282" cy="289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V. continuas</a:t>
            </a:r>
          </a:p>
        </p:txBody>
      </p:sp>
      <p:sp>
        <p:nvSpPr>
          <p:cNvPr id="52" name="Abrir llave 51">
            <a:extLst>
              <a:ext uri="{FF2B5EF4-FFF2-40B4-BE49-F238E27FC236}">
                <a16:creationId xmlns:a16="http://schemas.microsoft.com/office/drawing/2014/main" id="{0B5FD359-66A1-48DB-9A72-E1164E17D192}"/>
              </a:ext>
            </a:extLst>
          </p:cNvPr>
          <p:cNvSpPr/>
          <p:nvPr/>
        </p:nvSpPr>
        <p:spPr>
          <a:xfrm>
            <a:off x="1724788" y="5843705"/>
            <a:ext cx="91158" cy="360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274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F26951FA-C44E-4120-ABBA-4960D7269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277" y="1276350"/>
            <a:ext cx="5684554" cy="490975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5CE2D98-8C03-4394-9F32-1867CCAC9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8" y="1279531"/>
            <a:ext cx="6964416" cy="18822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D9869D-09EE-4436-8D21-3D4A9FCF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4. Almacenamiento y formato de variables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861911E-A3D0-4709-A8C2-B68BF4A97DD3}"/>
              </a:ext>
            </a:extLst>
          </p:cNvPr>
          <p:cNvSpPr/>
          <p:nvPr/>
        </p:nvSpPr>
        <p:spPr>
          <a:xfrm>
            <a:off x="4770684" y="3820058"/>
            <a:ext cx="1840355" cy="5159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Variable de fecha en días (numérica)</a:t>
            </a: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8B544AAC-AB79-467E-9B76-23A89756744D}"/>
              </a:ext>
            </a:extLst>
          </p:cNvPr>
          <p:cNvCxnSpPr>
            <a:cxnSpLocks/>
            <a:endCxn id="13" idx="0"/>
          </p:cNvCxnSpPr>
          <p:nvPr/>
        </p:nvCxnSpPr>
        <p:spPr>
          <a:xfrm rot="5400000">
            <a:off x="5656540" y="2713848"/>
            <a:ext cx="1140532" cy="10718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3F56085-4D24-4F3A-81B0-EC3FF975AB31}"/>
              </a:ext>
            </a:extLst>
          </p:cNvPr>
          <p:cNvSpPr/>
          <p:nvPr/>
        </p:nvSpPr>
        <p:spPr>
          <a:xfrm>
            <a:off x="7330680" y="5569757"/>
            <a:ext cx="935363" cy="2221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F331A08-AC12-41B7-8D54-532F53641ABD}"/>
              </a:ext>
            </a:extLst>
          </p:cNvPr>
          <p:cNvSpPr txBox="1"/>
          <p:nvPr/>
        </p:nvSpPr>
        <p:spPr>
          <a:xfrm>
            <a:off x="2276445" y="3891546"/>
            <a:ext cx="179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Variable discreta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DEAF47D-9995-46A3-8CEE-EF1DE91A5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90" y="4805114"/>
            <a:ext cx="2463854" cy="182042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9BC8CE0-42FA-44DD-9524-1191444C7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134" y="4420962"/>
            <a:ext cx="2108366" cy="384152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073CBD3D-B583-4C3C-AFDA-9269678D97D7}"/>
              </a:ext>
            </a:extLst>
          </p:cNvPr>
          <p:cNvSpPr txBox="1"/>
          <p:nvPr/>
        </p:nvSpPr>
        <p:spPr>
          <a:xfrm>
            <a:off x="3652517" y="5279143"/>
            <a:ext cx="1662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¿cuántos días han pasado desde el 1 de enero de 1960</a:t>
            </a:r>
          </a:p>
        </p:txBody>
      </p:sp>
    </p:spTree>
    <p:extLst>
      <p:ext uri="{BB962C8B-B14F-4D97-AF65-F5344CB8AC3E}">
        <p14:creationId xmlns:p14="http://schemas.microsoft.com/office/powerpoint/2010/main" val="649489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>
            <a:extLst>
              <a:ext uri="{FF2B5EF4-FFF2-40B4-BE49-F238E27FC236}">
                <a16:creationId xmlns:a16="http://schemas.microsoft.com/office/drawing/2014/main" id="{FA28B958-6B9A-4FB4-89BF-E2730C0A3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277" y="1276350"/>
            <a:ext cx="5684554" cy="490975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5CE2D98-8C03-4394-9F32-1867CCAC9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8" y="1279531"/>
            <a:ext cx="6964416" cy="18822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D9869D-09EE-4436-8D21-3D4A9FCF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4. Almacenamiento y formato de variables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861911E-A3D0-4709-A8C2-B68BF4A97DD3}"/>
              </a:ext>
            </a:extLst>
          </p:cNvPr>
          <p:cNvSpPr/>
          <p:nvPr/>
        </p:nvSpPr>
        <p:spPr>
          <a:xfrm>
            <a:off x="4770684" y="3820058"/>
            <a:ext cx="1840355" cy="5159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Variable numérica con etiqueta de valor</a:t>
            </a: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8B544AAC-AB79-467E-9B76-23A89756744D}"/>
              </a:ext>
            </a:extLst>
          </p:cNvPr>
          <p:cNvCxnSpPr>
            <a:cxnSpLocks/>
            <a:endCxn id="13" idx="0"/>
          </p:cNvCxnSpPr>
          <p:nvPr/>
        </p:nvCxnSpPr>
        <p:spPr>
          <a:xfrm rot="5400000">
            <a:off x="5274777" y="3057769"/>
            <a:ext cx="1178375" cy="346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3F56085-4D24-4F3A-81B0-EC3FF975AB31}"/>
              </a:ext>
            </a:extLst>
          </p:cNvPr>
          <p:cNvSpPr/>
          <p:nvPr/>
        </p:nvSpPr>
        <p:spPr>
          <a:xfrm>
            <a:off x="7330680" y="5366616"/>
            <a:ext cx="935363" cy="2221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F331A08-AC12-41B7-8D54-532F53641ABD}"/>
              </a:ext>
            </a:extLst>
          </p:cNvPr>
          <p:cNvSpPr txBox="1"/>
          <p:nvPr/>
        </p:nvSpPr>
        <p:spPr>
          <a:xfrm>
            <a:off x="2276445" y="3891546"/>
            <a:ext cx="196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Variable categórica</a:t>
            </a: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8538212A-1C98-474F-897C-9E576E57D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234" y="5329907"/>
            <a:ext cx="2486025" cy="1266825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E94CC7FF-7AE4-4967-B8B4-6D17B30DB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294" y="4592413"/>
            <a:ext cx="4949878" cy="62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19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88167AAE-1294-4053-880E-7FB4F848F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277" y="1276350"/>
            <a:ext cx="5684554" cy="490975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B7BA0AD-1623-4D55-A837-843166025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8" y="1279531"/>
            <a:ext cx="6964416" cy="18822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D9869D-09EE-4436-8D21-3D4A9FCF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4. Almacenamiento y formato de variables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2D49163-48BA-4D29-9FAD-300E2B135B27}"/>
              </a:ext>
            </a:extLst>
          </p:cNvPr>
          <p:cNvSpPr/>
          <p:nvPr/>
        </p:nvSpPr>
        <p:spPr>
          <a:xfrm>
            <a:off x="380565" y="3744951"/>
            <a:ext cx="1767975" cy="5159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Variable con cadenas de caracteres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35688D45-177D-4DDF-B9F0-852C75564B39}"/>
              </a:ext>
            </a:extLst>
          </p:cNvPr>
          <p:cNvCxnSpPr>
            <a:cxnSpLocks/>
            <a:endCxn id="11" idx="0"/>
          </p:cNvCxnSpPr>
          <p:nvPr/>
        </p:nvCxnSpPr>
        <p:spPr>
          <a:xfrm rot="16200000" flipH="1">
            <a:off x="469179" y="2949576"/>
            <a:ext cx="1164395" cy="426353"/>
          </a:xfrm>
          <a:prstGeom prst="bentConnector3">
            <a:avLst>
              <a:gd name="adj1" fmla="val 630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7CCA0593-8DEF-4E66-8451-4748A0E72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04" y="4411619"/>
            <a:ext cx="3154667" cy="19860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A6CBAF61-B7E0-4233-9F51-AF3521DEE2E7}"/>
              </a:ext>
            </a:extLst>
          </p:cNvPr>
          <p:cNvSpPr/>
          <p:nvPr/>
        </p:nvSpPr>
        <p:spPr>
          <a:xfrm>
            <a:off x="7330680" y="3222160"/>
            <a:ext cx="935363" cy="2221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A955B0A-3D41-4511-B593-484569810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5372" y="4591050"/>
            <a:ext cx="3841568" cy="180657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0151480-51AC-46F8-BB1A-8EEF3DC2FF52}"/>
              </a:ext>
            </a:extLst>
          </p:cNvPr>
          <p:cNvSpPr txBox="1"/>
          <p:nvPr/>
        </p:nvSpPr>
        <p:spPr>
          <a:xfrm>
            <a:off x="2276445" y="3891546"/>
            <a:ext cx="196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Variable categórica</a:t>
            </a:r>
          </a:p>
        </p:txBody>
      </p:sp>
      <p:sp>
        <p:nvSpPr>
          <p:cNvPr id="25" name="Flecha: circular 24">
            <a:extLst>
              <a:ext uri="{FF2B5EF4-FFF2-40B4-BE49-F238E27FC236}">
                <a16:creationId xmlns:a16="http://schemas.microsoft.com/office/drawing/2014/main" id="{B230368E-1886-423B-A032-0BA76161EC70}"/>
              </a:ext>
            </a:extLst>
          </p:cNvPr>
          <p:cNvSpPr/>
          <p:nvPr/>
        </p:nvSpPr>
        <p:spPr>
          <a:xfrm flipH="1">
            <a:off x="4559180" y="3959013"/>
            <a:ext cx="1767974" cy="978408"/>
          </a:xfrm>
          <a:prstGeom prst="circularArrow">
            <a:avLst>
              <a:gd name="adj1" fmla="val 7163"/>
              <a:gd name="adj2" fmla="val 1212664"/>
              <a:gd name="adj3" fmla="val 20307806"/>
              <a:gd name="adj4" fmla="val 10800000"/>
              <a:gd name="adj5" fmla="val 11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15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6B7BA0AD-1623-4D55-A837-843166025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42" y="1460506"/>
            <a:ext cx="6964416" cy="18822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D9869D-09EE-4436-8D21-3D4A9FCF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4. Formato y etiquetas de variables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4BABB7-8CF6-4965-BA6C-C2A4D04F7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38" y="3515220"/>
            <a:ext cx="6120023" cy="27376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067A86A-9E31-46B5-B503-F91EB2BD5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5428184"/>
            <a:ext cx="4348161" cy="414870"/>
          </a:xfrm>
          <a:prstGeom prst="rect">
            <a:avLst/>
          </a:prstGeom>
        </p:spPr>
      </p:pic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6645FB76-A4EC-4907-91EA-E8D2FC38E38D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6657976" y="5635618"/>
            <a:ext cx="1038225" cy="422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AE13E1A-F742-414D-BD54-72794B23298E}"/>
              </a:ext>
            </a:extLst>
          </p:cNvPr>
          <p:cNvSpPr/>
          <p:nvPr/>
        </p:nvSpPr>
        <p:spPr>
          <a:xfrm>
            <a:off x="8405998" y="3370354"/>
            <a:ext cx="1464282" cy="289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2 decimales</a:t>
            </a: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2D0622B5-CB48-4DD6-8F41-68CA042474A4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5838826" y="3194204"/>
            <a:ext cx="2567173" cy="321016"/>
          </a:xfrm>
          <a:prstGeom prst="bentConnector3">
            <a:avLst>
              <a:gd name="adj1" fmla="val 1001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8B250463-995B-4206-82F2-3F6C4025DD2C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3444240" y="3515220"/>
            <a:ext cx="4961758" cy="2192160"/>
          </a:xfrm>
          <a:prstGeom prst="bentConnector3">
            <a:avLst>
              <a:gd name="adj1" fmla="val 75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DD932F4-1BD6-400B-B615-0C7505030E1F}"/>
              </a:ext>
            </a:extLst>
          </p:cNvPr>
          <p:cNvSpPr/>
          <p:nvPr/>
        </p:nvSpPr>
        <p:spPr>
          <a:xfrm>
            <a:off x="8405998" y="2212572"/>
            <a:ext cx="1964822" cy="289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Separador de miles</a:t>
            </a:r>
          </a:p>
        </p:txBody>
      </p: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D9D82C0A-C5A6-49B5-BC26-F979157B8C4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>
            <a:off x="2659380" y="2148840"/>
            <a:ext cx="5746618" cy="208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D332D524-8642-4FC9-86EF-A0B4D77E42E5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444240" y="2357438"/>
            <a:ext cx="4961758" cy="2511742"/>
          </a:xfrm>
          <a:prstGeom prst="bentConnector3">
            <a:avLst>
              <a:gd name="adj1" fmla="val 88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n 40">
            <a:extLst>
              <a:ext uri="{FF2B5EF4-FFF2-40B4-BE49-F238E27FC236}">
                <a16:creationId xmlns:a16="http://schemas.microsoft.com/office/drawing/2014/main" id="{8A1D3B76-597B-48F4-9447-BA7866331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998" y="2575970"/>
            <a:ext cx="2388766" cy="7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22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121E315-3EA3-4130-92CD-1132F7D8D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43" y="1460506"/>
            <a:ext cx="6964416" cy="19290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1BE20DB-A5ED-4457-A484-E6CE812E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5. Los valores faltantes (</a:t>
            </a:r>
            <a:r>
              <a:rPr lang="es-CO" dirty="0" err="1"/>
              <a:t>missing</a:t>
            </a:r>
            <a:r>
              <a:rPr lang="es-CO" dirty="0"/>
              <a:t> </a:t>
            </a:r>
            <a:r>
              <a:rPr lang="es-CO" dirty="0" err="1"/>
              <a:t>values</a:t>
            </a:r>
            <a:r>
              <a:rPr lang="es-CO" dirty="0"/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C3B32A8-A82F-4E0E-91A9-CD59D02DF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3523857"/>
            <a:ext cx="5448300" cy="2969017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8BD579E4-A655-425C-837E-11D029672BBA}"/>
              </a:ext>
            </a:extLst>
          </p:cNvPr>
          <p:cNvSpPr/>
          <p:nvPr/>
        </p:nvSpPr>
        <p:spPr>
          <a:xfrm>
            <a:off x="2928270" y="2160402"/>
            <a:ext cx="700755" cy="2221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84859A9-3BA4-45FA-98BA-5EB1D2BFFC30}"/>
              </a:ext>
            </a:extLst>
          </p:cNvPr>
          <p:cNvSpPr/>
          <p:nvPr/>
        </p:nvSpPr>
        <p:spPr>
          <a:xfrm>
            <a:off x="2928270" y="3100033"/>
            <a:ext cx="700755" cy="2221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68D881A-35F0-490D-ADFD-2D07FDC82B79}"/>
              </a:ext>
            </a:extLst>
          </p:cNvPr>
          <p:cNvSpPr/>
          <p:nvPr/>
        </p:nvSpPr>
        <p:spPr>
          <a:xfrm>
            <a:off x="838200" y="2877842"/>
            <a:ext cx="1295400" cy="2221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E52EC69-087E-42C8-A016-EB3C7A741AF1}"/>
              </a:ext>
            </a:extLst>
          </p:cNvPr>
          <p:cNvSpPr txBox="1"/>
          <p:nvPr/>
        </p:nvSpPr>
        <p:spPr>
          <a:xfrm>
            <a:off x="8000999" y="1841302"/>
            <a:ext cx="3533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Medición que debió hacerse pero no se hizo o no se puede obtener su resultado. </a:t>
            </a:r>
          </a:p>
          <a:p>
            <a:r>
              <a:rPr lang="es-CO" sz="2000" dirty="0" err="1"/>
              <a:t>e.g</a:t>
            </a:r>
            <a:r>
              <a:rPr lang="es-CO" sz="2000" dirty="0"/>
              <a:t>. Problemas con el instrumento, dato ilegible</a:t>
            </a:r>
          </a:p>
          <a:p>
            <a:endParaRPr lang="es-CO" sz="20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9005667-7E66-4457-9281-FC04CCDF5FC3}"/>
              </a:ext>
            </a:extLst>
          </p:cNvPr>
          <p:cNvSpPr txBox="1"/>
          <p:nvPr/>
        </p:nvSpPr>
        <p:spPr>
          <a:xfrm>
            <a:off x="8000999" y="3589174"/>
            <a:ext cx="3533776" cy="707886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s-CO" sz="2000" dirty="0"/>
              <a:t>El valor faltante no necesariamente es igual a cero.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ECBAA62-308C-4CD4-AC28-BCD5A7EC7F14}"/>
              </a:ext>
            </a:extLst>
          </p:cNvPr>
          <p:cNvSpPr txBox="1"/>
          <p:nvPr/>
        </p:nvSpPr>
        <p:spPr>
          <a:xfrm>
            <a:off x="8000999" y="4463110"/>
            <a:ext cx="3533776" cy="70788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CO" sz="2000" dirty="0"/>
              <a:t>El dato existe pero no se puede acceder a él.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6E791331-5B0E-4289-9402-46166AFB54F2}"/>
              </a:ext>
            </a:extLst>
          </p:cNvPr>
          <p:cNvCxnSpPr>
            <a:cxnSpLocks/>
            <a:stCxn id="20" idx="1"/>
            <a:endCxn id="12" idx="2"/>
          </p:cNvCxnSpPr>
          <p:nvPr/>
        </p:nvCxnSpPr>
        <p:spPr>
          <a:xfrm rot="10800000">
            <a:off x="3278649" y="3322225"/>
            <a:ext cx="4722351" cy="6208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1340782-ABAE-4A4F-8440-38A035007773}"/>
              </a:ext>
            </a:extLst>
          </p:cNvPr>
          <p:cNvSpPr txBox="1"/>
          <p:nvPr/>
        </p:nvSpPr>
        <p:spPr>
          <a:xfrm>
            <a:off x="4679505" y="3943117"/>
            <a:ext cx="20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¿Aquí podría ser cero?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D079E8A6-5314-4E82-98BA-57613EDEE265}"/>
              </a:ext>
            </a:extLst>
          </p:cNvPr>
          <p:cNvSpPr/>
          <p:nvPr/>
        </p:nvSpPr>
        <p:spPr>
          <a:xfrm>
            <a:off x="8000999" y="1841302"/>
            <a:ext cx="3533776" cy="158182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1244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:a16="http://schemas.microsoft.com/office/drawing/2014/main" id="{04945CEE-EEA1-41FA-AD18-FA44FA70D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2891385"/>
            <a:ext cx="7820025" cy="325755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C32BF3-CE2D-49EF-BBDA-961854B6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6. Importando bases de datos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89B6CF6-C201-4055-8C00-F48CF6306E16}"/>
              </a:ext>
            </a:extLst>
          </p:cNvPr>
          <p:cNvSpPr/>
          <p:nvPr/>
        </p:nvSpPr>
        <p:spPr>
          <a:xfrm>
            <a:off x="1207295" y="1903519"/>
            <a:ext cx="2678906" cy="493933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Revisar si hay datos numéricos con cero inicial</a:t>
            </a:r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6902F281-1224-4F54-A703-BE6D3438B3E0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1433875" y="3116227"/>
            <a:ext cx="1831648" cy="394098"/>
          </a:xfrm>
          <a:prstGeom prst="bentConnector3">
            <a:avLst>
              <a:gd name="adj1" fmla="val 19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3199AC8-B972-4731-8E4C-980D11AA29E3}"/>
              </a:ext>
            </a:extLst>
          </p:cNvPr>
          <p:cNvSpPr/>
          <p:nvPr/>
        </p:nvSpPr>
        <p:spPr>
          <a:xfrm>
            <a:off x="4333875" y="1903519"/>
            <a:ext cx="3101578" cy="493933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Revisar si hay cadenas de caracteres muy largas o con tildes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D88A9D46-81A4-4E50-9F8B-201227E32C9E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4580997" y="2573007"/>
            <a:ext cx="1479223" cy="1128113"/>
          </a:xfrm>
          <a:prstGeom prst="bentConnector3">
            <a:avLst>
              <a:gd name="adj1" fmla="val 229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FB1FFBA-31F9-44FA-87B0-ED7534B21D83}"/>
              </a:ext>
            </a:extLst>
          </p:cNvPr>
          <p:cNvSpPr/>
          <p:nvPr/>
        </p:nvSpPr>
        <p:spPr>
          <a:xfrm>
            <a:off x="6096000" y="3264093"/>
            <a:ext cx="700755" cy="2221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2550F02-8E99-4D79-A77E-11AC56A08758}"/>
              </a:ext>
            </a:extLst>
          </p:cNvPr>
          <p:cNvSpPr/>
          <p:nvPr/>
        </p:nvSpPr>
        <p:spPr>
          <a:xfrm>
            <a:off x="5767649" y="3554338"/>
            <a:ext cx="700755" cy="2221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AE4B1EF-2850-461E-9C4C-35A7EE26F9C1}"/>
              </a:ext>
            </a:extLst>
          </p:cNvPr>
          <p:cNvSpPr/>
          <p:nvPr/>
        </p:nvSpPr>
        <p:spPr>
          <a:xfrm>
            <a:off x="5745622" y="3822729"/>
            <a:ext cx="700755" cy="2221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434F20C-7C0B-4EB1-A596-FA85E62A6516}"/>
              </a:ext>
            </a:extLst>
          </p:cNvPr>
          <p:cNvSpPr/>
          <p:nvPr/>
        </p:nvSpPr>
        <p:spPr>
          <a:xfrm>
            <a:off x="7938921" y="1903519"/>
            <a:ext cx="2678906" cy="493933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Identificar el separador de las variables</a:t>
            </a: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9E8DD54F-FE49-4B8C-830C-E203526E241E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 rot="5400000">
            <a:off x="7429056" y="1414774"/>
            <a:ext cx="866641" cy="2831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920CB5B-F82D-45FC-8292-801F20C4D6CF}"/>
              </a:ext>
            </a:extLst>
          </p:cNvPr>
          <p:cNvSpPr txBox="1"/>
          <p:nvPr/>
        </p:nvSpPr>
        <p:spPr>
          <a:xfrm>
            <a:off x="1985962" y="6276975"/>
            <a:ext cx="630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Previsualización de un archivo separado por comas (.</a:t>
            </a:r>
            <a:r>
              <a:rPr lang="es-CO" dirty="0" err="1"/>
              <a:t>csv</a:t>
            </a:r>
            <a:r>
              <a:rPr lang="es-CO" dirty="0"/>
              <a:t>) en Stata</a:t>
            </a:r>
          </a:p>
        </p:txBody>
      </p:sp>
    </p:spTree>
    <p:extLst>
      <p:ext uri="{BB962C8B-B14F-4D97-AF65-F5344CB8AC3E}">
        <p14:creationId xmlns:p14="http://schemas.microsoft.com/office/powerpoint/2010/main" val="375017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:a16="http://schemas.microsoft.com/office/drawing/2014/main" id="{91354225-4148-4C4A-BE7E-44B3763A1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2494577"/>
            <a:ext cx="7038975" cy="167737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AB0B22-D1FA-497F-8B71-B6D95EB3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6. Importando bases de datos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53F27CA-3397-47CE-9DE5-6E6EFDB66C84}"/>
              </a:ext>
            </a:extLst>
          </p:cNvPr>
          <p:cNvSpPr/>
          <p:nvPr/>
        </p:nvSpPr>
        <p:spPr>
          <a:xfrm>
            <a:off x="2895601" y="1690688"/>
            <a:ext cx="2743200" cy="493933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Las variables que contienen códigos deben ser caracteres</a:t>
            </a:r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0A5FBF19-3AC1-40F0-A5BB-D3D7E0C2B3E6}"/>
              </a:ext>
            </a:extLst>
          </p:cNvPr>
          <p:cNvSpPr/>
          <p:nvPr/>
        </p:nvSpPr>
        <p:spPr>
          <a:xfrm rot="16200000">
            <a:off x="4194370" y="1121979"/>
            <a:ext cx="145663" cy="23717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BEC4481-FAD9-4608-A69D-72FD28405A7F}"/>
              </a:ext>
            </a:extLst>
          </p:cNvPr>
          <p:cNvSpPr txBox="1"/>
          <p:nvPr/>
        </p:nvSpPr>
        <p:spPr>
          <a:xfrm>
            <a:off x="771525" y="1515792"/>
            <a:ext cx="1838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Los ceros iniciales se pierden si las variables con códigos se importan como números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DA6AFF2-FC27-46CB-9AE1-186F80F2E00C}"/>
              </a:ext>
            </a:extLst>
          </p:cNvPr>
          <p:cNvSpPr/>
          <p:nvPr/>
        </p:nvSpPr>
        <p:spPr>
          <a:xfrm>
            <a:off x="6198394" y="1681991"/>
            <a:ext cx="3290887" cy="493933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Las variables con caracteres que contienen tildes deben ser legibles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9927D4A-514F-4289-9CA4-873671737EBE}"/>
              </a:ext>
            </a:extLst>
          </p:cNvPr>
          <p:cNvSpPr txBox="1"/>
          <p:nvPr/>
        </p:nvSpPr>
        <p:spPr>
          <a:xfrm>
            <a:off x="9772650" y="1097216"/>
            <a:ext cx="24193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Cuando las tildes no se reconocen puede haber un problema de codificación en la base. Común con datos internacionales.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20E46E71-B277-43C2-B281-F731DF176661}"/>
              </a:ext>
            </a:extLst>
          </p:cNvPr>
          <p:cNvCxnSpPr>
            <a:cxnSpLocks/>
            <a:stCxn id="15" idx="2"/>
            <a:endCxn id="24" idx="0"/>
          </p:cNvCxnSpPr>
          <p:nvPr/>
        </p:nvCxnSpPr>
        <p:spPr>
          <a:xfrm rot="5400000">
            <a:off x="6889175" y="1539913"/>
            <a:ext cx="318653" cy="15906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C49A24A0-D69C-403A-8D74-247A0ADC4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675" y="4975839"/>
            <a:ext cx="7296150" cy="1642005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6619864-2F4D-4A17-A5C8-C901BC587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" y="4231202"/>
            <a:ext cx="7543800" cy="744637"/>
          </a:xfrm>
          <a:prstGeom prst="rect">
            <a:avLst/>
          </a:prstGeom>
        </p:spPr>
      </p:pic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EE6CEB91-98EB-44D7-AA74-D0EC28E8B909}"/>
              </a:ext>
            </a:extLst>
          </p:cNvPr>
          <p:cNvSpPr/>
          <p:nvPr/>
        </p:nvSpPr>
        <p:spPr>
          <a:xfrm>
            <a:off x="10145549" y="5332975"/>
            <a:ext cx="2046451" cy="463866"/>
          </a:xfrm>
          <a:prstGeom prst="round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¿Valores extremos?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18E6609-C68C-4C3E-9DEF-7A333C757E5C}"/>
              </a:ext>
            </a:extLst>
          </p:cNvPr>
          <p:cNvSpPr txBox="1"/>
          <p:nvPr/>
        </p:nvSpPr>
        <p:spPr>
          <a:xfrm>
            <a:off x="10029825" y="4023189"/>
            <a:ext cx="20002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Verificar el comportamiento de las variables numéricas con histogramas o cajas de distribución.</a:t>
            </a:r>
          </a:p>
        </p:txBody>
      </p:sp>
    </p:spTree>
    <p:extLst>
      <p:ext uri="{BB962C8B-B14F-4D97-AF65-F5344CB8AC3E}">
        <p14:creationId xmlns:p14="http://schemas.microsoft.com/office/powerpoint/2010/main" val="179359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29539-BE49-4362-B6F3-2570A7AB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D9CE48-F603-4779-A539-C1D3F249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5367"/>
          </a:xfrm>
        </p:spPr>
        <p:txBody>
          <a:bodyPr>
            <a:normAutofit/>
          </a:bodyPr>
          <a:lstStyle/>
          <a:p>
            <a:pPr marL="447675" indent="-447675">
              <a:buFont typeface="+mj-lt"/>
              <a:buAutoNum type="arabicPeriod"/>
            </a:pPr>
            <a:r>
              <a:rPr lang="es-CO" dirty="0"/>
              <a:t>Introducción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Definiendo datos, variables, observaciones y tablas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La unidad de observación (</a:t>
            </a:r>
            <a:r>
              <a:rPr lang="es-CO" i="1" dirty="0" err="1"/>
              <a:t>Tidy</a:t>
            </a:r>
            <a:r>
              <a:rPr lang="es-CO" i="1" dirty="0"/>
              <a:t> data</a:t>
            </a:r>
            <a:r>
              <a:rPr lang="es-CO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Variables: almacenamiento, formato y etiquetas (</a:t>
            </a:r>
            <a:r>
              <a:rPr lang="es-CO" i="1" dirty="0" err="1"/>
              <a:t>parsing</a:t>
            </a:r>
            <a:r>
              <a:rPr lang="es-CO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Los valores faltantes (</a:t>
            </a:r>
            <a:r>
              <a:rPr lang="es-CO" i="1" dirty="0" err="1"/>
              <a:t>missing</a:t>
            </a:r>
            <a:r>
              <a:rPr lang="es-CO" i="1" dirty="0"/>
              <a:t> </a:t>
            </a:r>
            <a:r>
              <a:rPr lang="es-CO" i="1" dirty="0" err="1"/>
              <a:t>values</a:t>
            </a:r>
            <a:r>
              <a:rPr lang="es-CO" i="1" dirty="0"/>
              <a:t>)</a:t>
            </a:r>
            <a:endParaRPr lang="es-CO" dirty="0"/>
          </a:p>
          <a:p>
            <a:pPr marL="447675" indent="-447675">
              <a:buFont typeface="+mj-lt"/>
              <a:buAutoNum type="arabicPeriod"/>
            </a:pPr>
            <a:r>
              <a:rPr lang="es-CO" dirty="0"/>
              <a:t>Importando bases de datos (Ejercicio)</a:t>
            </a:r>
          </a:p>
          <a:p>
            <a:pPr marL="447675" indent="-447675">
              <a:buFont typeface="+mj-lt"/>
              <a:buAutoNum type="arabicPeriod"/>
            </a:pPr>
            <a:r>
              <a:rPr lang="es-CO" dirty="0"/>
              <a:t>Problemas en el ordenamiento de conjuntos de datos</a:t>
            </a:r>
          </a:p>
          <a:p>
            <a:pPr marL="447675" indent="-447675">
              <a:buFont typeface="+mj-lt"/>
              <a:buAutoNum type="arabicPeriod"/>
            </a:pPr>
            <a:r>
              <a:rPr lang="es-CO" dirty="0"/>
              <a:t>Operaciones con datos</a:t>
            </a:r>
          </a:p>
        </p:txBody>
      </p:sp>
    </p:spTree>
    <p:extLst>
      <p:ext uri="{BB962C8B-B14F-4D97-AF65-F5344CB8AC3E}">
        <p14:creationId xmlns:p14="http://schemas.microsoft.com/office/powerpoint/2010/main" val="4253354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B0B22-D1FA-497F-8B71-B6D95EB3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6. Importando bases de datos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715D21B-234E-464A-894F-AC26264C3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64" y="1384006"/>
            <a:ext cx="7823462" cy="534064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5625552-17AA-487D-AB95-AFE1E23ACE04}"/>
              </a:ext>
            </a:extLst>
          </p:cNvPr>
          <p:cNvSpPr txBox="1"/>
          <p:nvPr/>
        </p:nvSpPr>
        <p:spPr>
          <a:xfrm>
            <a:off x="8534400" y="1762124"/>
            <a:ext cx="344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Vaya a la dirección:</a:t>
            </a:r>
          </a:p>
          <a:p>
            <a:r>
              <a:rPr lang="es-CO" dirty="0">
                <a:hlinkClick r:id="rId3"/>
              </a:rPr>
              <a:t>http://microdatos.dane.gov.co/index.php/catalog/701/get_microdata</a:t>
            </a:r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EC3686D-AFC5-4E33-9C1D-AAE849BDFD7A}"/>
              </a:ext>
            </a:extLst>
          </p:cNvPr>
          <p:cNvSpPr txBox="1"/>
          <p:nvPr/>
        </p:nvSpPr>
        <p:spPr>
          <a:xfrm>
            <a:off x="8534400" y="3000374"/>
            <a:ext cx="344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Descargue los datos de la Gran Encuesta Integrada de Hogares de Enero del año 2021 en un archivo separado por comas.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358D3FC-66FC-4F01-B600-8BE89FBFB7D2}"/>
              </a:ext>
            </a:extLst>
          </p:cNvPr>
          <p:cNvSpPr/>
          <p:nvPr/>
        </p:nvSpPr>
        <p:spPr>
          <a:xfrm>
            <a:off x="6438900" y="6038850"/>
            <a:ext cx="828675" cy="333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AA04F5D7-5B62-4DE1-9609-1F41AEF0E093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 rot="5400000">
            <a:off x="7636759" y="3417183"/>
            <a:ext cx="1838147" cy="34051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ECB78DD-7955-4D82-8A02-64E8ACD9D68A}"/>
              </a:ext>
            </a:extLst>
          </p:cNvPr>
          <p:cNvSpPr txBox="1"/>
          <p:nvPr/>
        </p:nvSpPr>
        <p:spPr>
          <a:xfrm>
            <a:off x="6853237" y="564046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Clic aquí</a:t>
            </a:r>
          </a:p>
        </p:txBody>
      </p:sp>
    </p:spTree>
    <p:extLst>
      <p:ext uri="{BB962C8B-B14F-4D97-AF65-F5344CB8AC3E}">
        <p14:creationId xmlns:p14="http://schemas.microsoft.com/office/powerpoint/2010/main" val="1544552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8FC3A-6847-4643-A352-36D7860E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6. Importando bases de datos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6D7C200-BB7A-468A-A469-8A60F2148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_tradnl" dirty="0"/>
              <a:t>Abrir el archivo comprimido y colocar los datos en su carpeta de trabajo.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/>
              <a:t>Importar con algún lenguaje el archivo separado por comas: Cabecera - Vivienda y Hogares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_tradnl" dirty="0"/>
              <a:t>Stata: </a:t>
            </a:r>
            <a:r>
              <a:rPr lang="es-ES_tradnl" dirty="0" err="1"/>
              <a:t>import</a:t>
            </a:r>
            <a:r>
              <a:rPr lang="es-ES_tradnl" dirty="0"/>
              <a:t> </a:t>
            </a:r>
            <a:r>
              <a:rPr lang="es-ES_tradnl" dirty="0" err="1"/>
              <a:t>delimited</a:t>
            </a:r>
            <a:endParaRPr lang="es-ES_tradnl" dirty="0"/>
          </a:p>
          <a:p>
            <a:pPr marL="914400" lvl="1" indent="-457200">
              <a:buFont typeface="+mj-lt"/>
              <a:buAutoNum type="arabicPeriod"/>
            </a:pPr>
            <a:r>
              <a:rPr lang="es-ES_tradnl" dirty="0"/>
              <a:t>Python: </a:t>
            </a:r>
            <a:r>
              <a:rPr lang="es-ES_tradnl" dirty="0" err="1"/>
              <a:t>read_csv</a:t>
            </a:r>
            <a:r>
              <a:rPr lang="es-ES_tradnl" dirty="0"/>
              <a:t>() de la librería pandas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_tradnl" dirty="0"/>
              <a:t>R: </a:t>
            </a:r>
            <a:r>
              <a:rPr lang="es-ES_tradnl" dirty="0" err="1"/>
              <a:t>read_csv</a:t>
            </a:r>
            <a:r>
              <a:rPr lang="es-ES_tradnl" dirty="0"/>
              <a:t>() de la librería </a:t>
            </a:r>
            <a:r>
              <a:rPr lang="es-ES_tradnl" dirty="0" err="1"/>
              <a:t>readr</a:t>
            </a:r>
            <a:endParaRPr lang="es-CO" dirty="0"/>
          </a:p>
          <a:p>
            <a:pPr marL="457200" indent="-457200">
              <a:buFont typeface="+mj-lt"/>
              <a:buAutoNum type="arabicPeriod"/>
            </a:pPr>
            <a:r>
              <a:rPr lang="en-CO" dirty="0"/>
              <a:t>Apenas cargue los datos visualicelos en una tabla. </a:t>
            </a:r>
            <a:r>
              <a:rPr lang="en-CO" sz="2800" i="1" dirty="0"/>
              <a:t>Recuerde, en STATA puede usar br (browse), en R puede usar View(datos), y en Python con pandas puede usar datos.head()</a:t>
            </a:r>
          </a:p>
          <a:p>
            <a:pPr marL="457200" indent="-457200">
              <a:buFont typeface="+mj-lt"/>
              <a:buAutoNum type="arabicPeriod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99353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8FC3A-6847-4643-A352-36D7860E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6. Importando bases de datos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6D7C200-BB7A-468A-A469-8A60F2148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O" dirty="0"/>
              <a:t>¿Quedaron bien cargados? Para empezar. Revise algunas de las siguientes: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O" dirty="0"/>
              <a:t>Las columnas </a:t>
            </a:r>
            <a:r>
              <a:rPr lang="es-CO" dirty="0"/>
              <a:t>tienen </a:t>
            </a:r>
            <a:r>
              <a:rPr lang="en-CO" dirty="0"/>
              <a:t>información coherente, ¿usó el delimitador correcto?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O" dirty="0"/>
              <a:t>¿Hay datos numéricos con 0 inicial?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O" dirty="0"/>
              <a:t>¿Cadenas de caracteres con tildes? Revise la codificación. ¿</a:t>
            </a:r>
            <a:r>
              <a:rPr lang="en-US" dirty="0"/>
              <a:t>u</a:t>
            </a:r>
            <a:r>
              <a:rPr lang="en-CO" dirty="0"/>
              <a:t>tf-8?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O" dirty="0"/>
              <a:t>¿Las columnas con info numérica son de hecho columnas numéricas?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O" dirty="0"/>
              <a:t>Si quiere darle elegancia, en STATA puede agregar etiquetas a valores categóricos</a:t>
            </a:r>
          </a:p>
          <a:p>
            <a:pPr marL="514350" indent="-514350">
              <a:buFont typeface="+mj-lt"/>
              <a:buAutoNum type="arabicPeriod"/>
            </a:pPr>
            <a:r>
              <a:rPr lang="en-CO" dirty="0"/>
              <a:t>Cada </a:t>
            </a:r>
            <a:r>
              <a:rPr lang="es-CO" dirty="0"/>
              <a:t>vez </a:t>
            </a:r>
            <a:r>
              <a:rPr lang="en-CO" dirty="0"/>
              <a:t>que haga una modificación, ¡visualice! Esto no es una lista memorizable, su mapa de ruta es su base misma.</a:t>
            </a:r>
          </a:p>
          <a:p>
            <a:pPr marL="457200" indent="-457200">
              <a:buFont typeface="+mj-lt"/>
              <a:buAutoNum type="arabicPeriod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33530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E2A86A5-A4E3-4962-A2C3-AC93CA962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543"/>
          <a:stretch/>
        </p:blipFill>
        <p:spPr>
          <a:xfrm>
            <a:off x="325249" y="2501595"/>
            <a:ext cx="6138455" cy="221911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C26D9E-E3C8-424C-B0C1-FE538805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47675" indent="-447675"/>
            <a:r>
              <a:rPr lang="es-CO" sz="3600" dirty="0"/>
              <a:t>7. Problemas en el ordenamiento de conjuntos de datos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0816517-ADF1-4E93-B6C7-CA721FA273B7}"/>
              </a:ext>
            </a:extLst>
          </p:cNvPr>
          <p:cNvSpPr/>
          <p:nvPr/>
        </p:nvSpPr>
        <p:spPr>
          <a:xfrm>
            <a:off x="3524250" y="1414463"/>
            <a:ext cx="5143500" cy="47148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1. Varias variables almacenadas en una columna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2937567-EB36-4B4C-874D-8BB73F4EF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589" y="2501595"/>
            <a:ext cx="5160176" cy="4329730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0D9AF980-AB5B-4398-B865-D220FECAFEDE}"/>
              </a:ext>
            </a:extLst>
          </p:cNvPr>
          <p:cNvSpPr/>
          <p:nvPr/>
        </p:nvSpPr>
        <p:spPr>
          <a:xfrm>
            <a:off x="2548746" y="2656044"/>
            <a:ext cx="323850" cy="20646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829A534A-EE3E-4F4E-B988-E43C5B9B9658}"/>
              </a:ext>
            </a:extLst>
          </p:cNvPr>
          <p:cNvCxnSpPr>
            <a:cxnSpLocks/>
            <a:stCxn id="25" idx="0"/>
            <a:endCxn id="30" idx="0"/>
          </p:cNvCxnSpPr>
          <p:nvPr/>
        </p:nvCxnSpPr>
        <p:spPr>
          <a:xfrm rot="5400000" flipH="1" flipV="1">
            <a:off x="6208641" y="-996374"/>
            <a:ext cx="154449" cy="7150389"/>
          </a:xfrm>
          <a:prstGeom prst="bentConnector3">
            <a:avLst>
              <a:gd name="adj1" fmla="val 2480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A4A27C39-B60C-4A90-B9B8-37EE40BF432E}"/>
              </a:ext>
            </a:extLst>
          </p:cNvPr>
          <p:cNvSpPr/>
          <p:nvPr/>
        </p:nvSpPr>
        <p:spPr>
          <a:xfrm>
            <a:off x="325249" y="6286974"/>
            <a:ext cx="5457685" cy="27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Proceso similar para arreglar las variables DPMP y MPIO 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87A86B9-8B7C-4B81-B9ED-66EF5488A55F}"/>
              </a:ext>
            </a:extLst>
          </p:cNvPr>
          <p:cNvSpPr/>
          <p:nvPr/>
        </p:nvSpPr>
        <p:spPr>
          <a:xfrm>
            <a:off x="3582704" y="2656044"/>
            <a:ext cx="323850" cy="20646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0A8B475-9A5A-4269-9D9C-6D36799C78DC}"/>
              </a:ext>
            </a:extLst>
          </p:cNvPr>
          <p:cNvSpPr/>
          <p:nvPr/>
        </p:nvSpPr>
        <p:spPr>
          <a:xfrm>
            <a:off x="9520845" y="2501595"/>
            <a:ext cx="680429" cy="43297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07130144-6011-445C-89B2-AB4CF82D674A}"/>
              </a:ext>
            </a:extLst>
          </p:cNvPr>
          <p:cNvCxnSpPr>
            <a:cxnSpLocks/>
            <a:stCxn id="26" idx="0"/>
            <a:endCxn id="30" idx="0"/>
          </p:cNvCxnSpPr>
          <p:nvPr/>
        </p:nvCxnSpPr>
        <p:spPr>
          <a:xfrm rot="5400000" flipH="1" flipV="1">
            <a:off x="6725620" y="-479395"/>
            <a:ext cx="154449" cy="6116431"/>
          </a:xfrm>
          <a:prstGeom prst="bentConnector3">
            <a:avLst>
              <a:gd name="adj1" fmla="val 2480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Imagen 22">
            <a:extLst>
              <a:ext uri="{FF2B5EF4-FFF2-40B4-BE49-F238E27FC236}">
                <a16:creationId xmlns:a16="http://schemas.microsoft.com/office/drawing/2014/main" id="{20373D37-91F8-400A-888A-67511F1F3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49" y="4972069"/>
            <a:ext cx="4229330" cy="1218963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110D6BFD-8D1F-4E98-8F36-8F4F6A5D4D91}"/>
              </a:ext>
            </a:extLst>
          </p:cNvPr>
          <p:cNvSpPr txBox="1"/>
          <p:nvPr/>
        </p:nvSpPr>
        <p:spPr>
          <a:xfrm>
            <a:off x="4554579" y="5269507"/>
            <a:ext cx="219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Lo estudiaremos con detalle en la clase 8</a:t>
            </a:r>
          </a:p>
        </p:txBody>
      </p:sp>
    </p:spTree>
    <p:extLst>
      <p:ext uri="{BB962C8B-B14F-4D97-AF65-F5344CB8AC3E}">
        <p14:creationId xmlns:p14="http://schemas.microsoft.com/office/powerpoint/2010/main" val="251012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3" grpId="0" animBg="1"/>
      <p:bldP spid="26" grpId="0" animBg="1"/>
      <p:bldP spid="30" grpId="0" animBg="1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26D9E-E3C8-424C-B0C1-FE538805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47675" indent="-447675"/>
            <a:r>
              <a:rPr lang="es-CO" sz="3600" dirty="0"/>
              <a:t>7. Problemas en el ordenamiento de conjuntos de datos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0816517-ADF1-4E93-B6C7-CA721FA273B7}"/>
              </a:ext>
            </a:extLst>
          </p:cNvPr>
          <p:cNvSpPr/>
          <p:nvPr/>
        </p:nvSpPr>
        <p:spPr>
          <a:xfrm>
            <a:off x="3524250" y="1414463"/>
            <a:ext cx="5143500" cy="47148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2. Nombres de columnas como números o valores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1DFC1DB-7AD8-4DC2-A82F-F8A099554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14" y="2549526"/>
            <a:ext cx="6376987" cy="229419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2937567-EB36-4B4C-874D-8BB73F4EF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589" y="2501595"/>
            <a:ext cx="5160176" cy="4329730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04C3F727-46E9-4A38-922C-AD488C7FC740}"/>
              </a:ext>
            </a:extLst>
          </p:cNvPr>
          <p:cNvSpPr/>
          <p:nvPr/>
        </p:nvSpPr>
        <p:spPr>
          <a:xfrm>
            <a:off x="2838451" y="2549526"/>
            <a:ext cx="3779050" cy="1952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10EDA4F-2D55-4911-98BE-BF91A00340AF}"/>
              </a:ext>
            </a:extLst>
          </p:cNvPr>
          <p:cNvSpPr/>
          <p:nvPr/>
        </p:nvSpPr>
        <p:spPr>
          <a:xfrm>
            <a:off x="4357688" y="3358491"/>
            <a:ext cx="323850" cy="1650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D9AF980-AB5B-4398-B865-D220FECAFEDE}"/>
              </a:ext>
            </a:extLst>
          </p:cNvPr>
          <p:cNvSpPr/>
          <p:nvPr/>
        </p:nvSpPr>
        <p:spPr>
          <a:xfrm>
            <a:off x="9520845" y="2501595"/>
            <a:ext cx="680429" cy="43297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BDE2D07F-470C-4C0B-A348-A25C94642658}"/>
              </a:ext>
            </a:extLst>
          </p:cNvPr>
          <p:cNvCxnSpPr>
            <a:cxnSpLocks/>
            <a:stCxn id="19" idx="0"/>
            <a:endCxn id="25" idx="0"/>
          </p:cNvCxnSpPr>
          <p:nvPr/>
        </p:nvCxnSpPr>
        <p:spPr>
          <a:xfrm rot="5400000" flipH="1" flipV="1">
            <a:off x="7270553" y="-40981"/>
            <a:ext cx="47931" cy="5133084"/>
          </a:xfrm>
          <a:prstGeom prst="bentConnector3">
            <a:avLst>
              <a:gd name="adj1" fmla="val 5769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829A534A-EE3E-4F4E-B988-E43C5B9B9658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3429000" y="3231185"/>
            <a:ext cx="7074700" cy="1115391"/>
          </a:xfrm>
          <a:prstGeom prst="bentConnector3">
            <a:avLst>
              <a:gd name="adj1" fmla="val 969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84FD7EB7-90B3-42A2-B21E-7FC8AF6C8C21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 rot="16200000" flipH="1">
            <a:off x="7461127" y="582075"/>
            <a:ext cx="1521486" cy="7404515"/>
          </a:xfrm>
          <a:prstGeom prst="bentConnector3">
            <a:avLst>
              <a:gd name="adj1" fmla="val 750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0960B762-7319-4748-A874-845104B44D7E}"/>
              </a:ext>
            </a:extLst>
          </p:cNvPr>
          <p:cNvSpPr/>
          <p:nvPr/>
        </p:nvSpPr>
        <p:spPr>
          <a:xfrm>
            <a:off x="11762203" y="5045076"/>
            <a:ext cx="323850" cy="1650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AB0B21FD-1C47-425B-A5E4-BFFAD336B765}"/>
              </a:ext>
            </a:extLst>
          </p:cNvPr>
          <p:cNvSpPr/>
          <p:nvPr/>
        </p:nvSpPr>
        <p:spPr>
          <a:xfrm>
            <a:off x="10503700" y="4264026"/>
            <a:ext cx="323850" cy="1650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4AED704-6458-4792-8A87-855ADF81297B}"/>
              </a:ext>
            </a:extLst>
          </p:cNvPr>
          <p:cNvSpPr/>
          <p:nvPr/>
        </p:nvSpPr>
        <p:spPr>
          <a:xfrm>
            <a:off x="3105150" y="3148635"/>
            <a:ext cx="323850" cy="1650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1" name="Imagen 50">
            <a:extLst>
              <a:ext uri="{FF2B5EF4-FFF2-40B4-BE49-F238E27FC236}">
                <a16:creationId xmlns:a16="http://schemas.microsoft.com/office/drawing/2014/main" id="{20BDF193-04F0-4FCA-8FC0-A9E4CC688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11" y="5738064"/>
            <a:ext cx="6276290" cy="307731"/>
          </a:xfrm>
          <a:prstGeom prst="rect">
            <a:avLst/>
          </a:prstGeom>
        </p:spPr>
      </p:pic>
      <p:sp>
        <p:nvSpPr>
          <p:cNvPr id="52" name="Abrir llave 51">
            <a:extLst>
              <a:ext uri="{FF2B5EF4-FFF2-40B4-BE49-F238E27FC236}">
                <a16:creationId xmlns:a16="http://schemas.microsoft.com/office/drawing/2014/main" id="{E3479B20-9B66-4347-B0B9-A7AA6EF70149}"/>
              </a:ext>
            </a:extLst>
          </p:cNvPr>
          <p:cNvSpPr/>
          <p:nvPr/>
        </p:nvSpPr>
        <p:spPr>
          <a:xfrm rot="16200000">
            <a:off x="6224359" y="5932631"/>
            <a:ext cx="152400" cy="4764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A4A27C39-B60C-4A90-B9B8-37EE40BF432E}"/>
              </a:ext>
            </a:extLst>
          </p:cNvPr>
          <p:cNvSpPr/>
          <p:nvPr/>
        </p:nvSpPr>
        <p:spPr>
          <a:xfrm>
            <a:off x="3524249" y="6372225"/>
            <a:ext cx="3273369" cy="43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Variable nueva con el atributo que estaba en los nombres de otras variables</a:t>
            </a:r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5263B870-C262-44E0-8F06-060FF0EA9997}"/>
              </a:ext>
            </a:extLst>
          </p:cNvPr>
          <p:cNvSpPr/>
          <p:nvPr/>
        </p:nvSpPr>
        <p:spPr>
          <a:xfrm rot="5400000">
            <a:off x="5254842" y="4462127"/>
            <a:ext cx="148561" cy="24193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2E12757-34EB-4221-AD4E-FC2F9BD74686}"/>
              </a:ext>
            </a:extLst>
          </p:cNvPr>
          <p:cNvSpPr/>
          <p:nvPr/>
        </p:nvSpPr>
        <p:spPr>
          <a:xfrm>
            <a:off x="4244681" y="5210175"/>
            <a:ext cx="2168881" cy="337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Variables de identificación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5EE1805-3F28-4E16-9976-E054F24523B3}"/>
              </a:ext>
            </a:extLst>
          </p:cNvPr>
          <p:cNvSpPr txBox="1"/>
          <p:nvPr/>
        </p:nvSpPr>
        <p:spPr>
          <a:xfrm>
            <a:off x="341211" y="6043098"/>
            <a:ext cx="2401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Lo estudiaremos con detalle en la clase 9</a:t>
            </a:r>
          </a:p>
        </p:txBody>
      </p:sp>
    </p:spTree>
    <p:extLst>
      <p:ext uri="{BB962C8B-B14F-4D97-AF65-F5344CB8AC3E}">
        <p14:creationId xmlns:p14="http://schemas.microsoft.com/office/powerpoint/2010/main" val="77208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5" grpId="0" animBg="1"/>
      <p:bldP spid="35" grpId="0" animBg="1"/>
      <p:bldP spid="40" grpId="0" animBg="1"/>
      <p:bldP spid="41" grpId="0" animBg="1"/>
      <p:bldP spid="52" grpId="0" animBg="1"/>
      <p:bldP spid="53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96513A3-C2E1-4C6B-B1C9-A47E3A80A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49" y="2501595"/>
            <a:ext cx="6158518" cy="29094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C26D9E-E3C8-424C-B0C1-FE538805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47675" indent="-447675"/>
            <a:r>
              <a:rPr lang="es-CO" sz="3600" dirty="0"/>
              <a:t>7. Problemas en el ordenamiento de conjuntos de datos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0816517-ADF1-4E93-B6C7-CA721FA273B7}"/>
              </a:ext>
            </a:extLst>
          </p:cNvPr>
          <p:cNvSpPr/>
          <p:nvPr/>
        </p:nvSpPr>
        <p:spPr>
          <a:xfrm>
            <a:off x="3524250" y="1414463"/>
            <a:ext cx="5143500" cy="47148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3. Variables almacenadas en filas y columnas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2937567-EB36-4B4C-874D-8BB73F4EF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589" y="2501595"/>
            <a:ext cx="5160176" cy="4329730"/>
          </a:xfrm>
          <a:prstGeom prst="rect">
            <a:avLst/>
          </a:prstGeom>
        </p:spPr>
      </p:pic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829A534A-EE3E-4F4E-B988-E43C5B9B9658}"/>
              </a:ext>
            </a:extLst>
          </p:cNvPr>
          <p:cNvCxnSpPr>
            <a:cxnSpLocks/>
            <a:stCxn id="26" idx="0"/>
            <a:endCxn id="21" idx="0"/>
          </p:cNvCxnSpPr>
          <p:nvPr/>
        </p:nvCxnSpPr>
        <p:spPr>
          <a:xfrm rot="5400000" flipH="1" flipV="1">
            <a:off x="7314736" y="-1137426"/>
            <a:ext cx="192087" cy="7476481"/>
          </a:xfrm>
          <a:prstGeom prst="bentConnector3">
            <a:avLst>
              <a:gd name="adj1" fmla="val 3033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87A86B9-8B7C-4B81-B9ED-66EF5488A55F}"/>
              </a:ext>
            </a:extLst>
          </p:cNvPr>
          <p:cNvSpPr/>
          <p:nvPr/>
        </p:nvSpPr>
        <p:spPr>
          <a:xfrm>
            <a:off x="3420778" y="2696857"/>
            <a:ext cx="503521" cy="27142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0A8B475-9A5A-4269-9D9C-6D36799C78DC}"/>
              </a:ext>
            </a:extLst>
          </p:cNvPr>
          <p:cNvSpPr/>
          <p:nvPr/>
        </p:nvSpPr>
        <p:spPr>
          <a:xfrm>
            <a:off x="9520845" y="2501595"/>
            <a:ext cx="680429" cy="43297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07130144-6011-445C-89B2-AB4CF82D674A}"/>
              </a:ext>
            </a:extLst>
          </p:cNvPr>
          <p:cNvCxnSpPr>
            <a:cxnSpLocks/>
            <a:stCxn id="17" idx="0"/>
            <a:endCxn id="30" idx="0"/>
          </p:cNvCxnSpPr>
          <p:nvPr/>
        </p:nvCxnSpPr>
        <p:spPr>
          <a:xfrm rot="5400000" flipH="1" flipV="1">
            <a:off x="7549803" y="190338"/>
            <a:ext cx="12700" cy="46225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4BA76AE-DAAE-4003-8D00-D347DEA9DA7C}"/>
              </a:ext>
            </a:extLst>
          </p:cNvPr>
          <p:cNvSpPr/>
          <p:nvPr/>
        </p:nvSpPr>
        <p:spPr>
          <a:xfrm>
            <a:off x="3993324" y="2501595"/>
            <a:ext cx="2490443" cy="1952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207666A-630F-4561-8E9C-3AAEDC6AD9EA}"/>
              </a:ext>
            </a:extLst>
          </p:cNvPr>
          <p:cNvSpPr/>
          <p:nvPr/>
        </p:nvSpPr>
        <p:spPr>
          <a:xfrm>
            <a:off x="10201274" y="2504770"/>
            <a:ext cx="1895491" cy="2016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4180685F-F074-4517-8613-7606D3C24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5844472"/>
            <a:ext cx="6477000" cy="504825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C57F2C69-A151-4D46-BE7B-CF603803C01B}"/>
              </a:ext>
            </a:extLst>
          </p:cNvPr>
          <p:cNvSpPr txBox="1"/>
          <p:nvPr/>
        </p:nvSpPr>
        <p:spPr>
          <a:xfrm>
            <a:off x="325249" y="6349297"/>
            <a:ext cx="437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Lo estudiaremos con detalle en la clase 9</a:t>
            </a:r>
          </a:p>
        </p:txBody>
      </p:sp>
    </p:spTree>
    <p:extLst>
      <p:ext uri="{BB962C8B-B14F-4D97-AF65-F5344CB8AC3E}">
        <p14:creationId xmlns:p14="http://schemas.microsoft.com/office/powerpoint/2010/main" val="321635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17" grpId="0" animBg="1"/>
      <p:bldP spid="21" grpId="0" animBg="1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9D19425-3B38-4664-AAE7-51F407E43B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6"/>
          <a:stretch/>
        </p:blipFill>
        <p:spPr>
          <a:xfrm>
            <a:off x="84062" y="3016676"/>
            <a:ext cx="8198878" cy="34761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C26D9E-E3C8-424C-B0C1-FE538805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47675" indent="-447675"/>
            <a:r>
              <a:rPr lang="es-CO" sz="3600" dirty="0"/>
              <a:t>7. Problemas en el ordenamiento de conjuntos de datos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89BEE5DD-B12E-4A65-9DEF-09C3E3D1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397" y="2369891"/>
            <a:ext cx="3294128" cy="3476199"/>
          </a:xfrm>
        </p:spPr>
        <p:txBody>
          <a:bodyPr>
            <a:normAutofit lnSpcReduction="10000"/>
          </a:bodyPr>
          <a:lstStyle/>
          <a:p>
            <a:r>
              <a:rPr lang="es-CO" sz="1800" dirty="0"/>
              <a:t>En el análisis de datos se debe identificar si hay variables que no corresponden con la unidad de observación de la tabla.</a:t>
            </a:r>
          </a:p>
          <a:p>
            <a:r>
              <a:rPr lang="es-CO" sz="1800" dirty="0"/>
              <a:t>Es mejor crear varias tablas, cada una con variables de medición relacionadas con su propia unidad de observación.</a:t>
            </a:r>
          </a:p>
          <a:p>
            <a:r>
              <a:rPr lang="es-CO" sz="1800" dirty="0"/>
              <a:t>Estas diferentes tablas estarán relacionadas. Las relaciones pueden ser “muchos a uno” o “uno a uno”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0816517-ADF1-4E93-B6C7-CA721FA273B7}"/>
              </a:ext>
            </a:extLst>
          </p:cNvPr>
          <p:cNvSpPr/>
          <p:nvPr/>
        </p:nvSpPr>
        <p:spPr>
          <a:xfrm>
            <a:off x="3421380" y="1414463"/>
            <a:ext cx="5471160" cy="47148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4. Varias unidades de observación en una misma tabla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9391099-1E2C-4DFB-A139-F3EC01ECB016}"/>
              </a:ext>
            </a:extLst>
          </p:cNvPr>
          <p:cNvSpPr/>
          <p:nvPr/>
        </p:nvSpPr>
        <p:spPr>
          <a:xfrm>
            <a:off x="4450599" y="2275324"/>
            <a:ext cx="1800808" cy="471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Datos que cambian en el tiempo</a:t>
            </a:r>
          </a:p>
        </p:txBody>
      </p:sp>
      <p:sp>
        <p:nvSpPr>
          <p:cNvPr id="20" name="Abrir llave 19">
            <a:extLst>
              <a:ext uri="{FF2B5EF4-FFF2-40B4-BE49-F238E27FC236}">
                <a16:creationId xmlns:a16="http://schemas.microsoft.com/office/drawing/2014/main" id="{4B4700DB-3575-4CD3-BE07-91F54C25B530}"/>
              </a:ext>
            </a:extLst>
          </p:cNvPr>
          <p:cNvSpPr/>
          <p:nvPr/>
        </p:nvSpPr>
        <p:spPr>
          <a:xfrm rot="5400000">
            <a:off x="5318899" y="1651329"/>
            <a:ext cx="148561" cy="24193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873BE7C-CF6A-469A-83C6-C6164B775EFA}"/>
              </a:ext>
            </a:extLst>
          </p:cNvPr>
          <p:cNvSpPr/>
          <p:nvPr/>
        </p:nvSpPr>
        <p:spPr>
          <a:xfrm>
            <a:off x="6571064" y="2268539"/>
            <a:ext cx="1800809" cy="471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Datos que NO cambian en el tiempo</a:t>
            </a:r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E586C44E-1975-4F9F-8635-5A6D0D58C12A}"/>
              </a:ext>
            </a:extLst>
          </p:cNvPr>
          <p:cNvSpPr/>
          <p:nvPr/>
        </p:nvSpPr>
        <p:spPr>
          <a:xfrm rot="5400000">
            <a:off x="7397189" y="2049538"/>
            <a:ext cx="148561" cy="1622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4ADA854-E396-4025-9E75-F1280D429102}"/>
              </a:ext>
            </a:extLst>
          </p:cNvPr>
          <p:cNvSpPr/>
          <p:nvPr/>
        </p:nvSpPr>
        <p:spPr>
          <a:xfrm>
            <a:off x="1425721" y="2282577"/>
            <a:ext cx="1800808" cy="471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Variables de identificación</a:t>
            </a:r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70A40B96-CAEC-4C11-B614-466266FF0F93}"/>
              </a:ext>
            </a:extLst>
          </p:cNvPr>
          <p:cNvSpPr/>
          <p:nvPr/>
        </p:nvSpPr>
        <p:spPr>
          <a:xfrm rot="5400000">
            <a:off x="2251845" y="1068807"/>
            <a:ext cx="148561" cy="36004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1EB9A0-215C-463A-AEBF-3D64BE933A62}"/>
              </a:ext>
            </a:extLst>
          </p:cNvPr>
          <p:cNvSpPr/>
          <p:nvPr/>
        </p:nvSpPr>
        <p:spPr>
          <a:xfrm>
            <a:off x="6633621" y="3211938"/>
            <a:ext cx="710154" cy="8540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99ECC89-FF0E-4FC6-9591-1F9DF3D6E159}"/>
              </a:ext>
            </a:extLst>
          </p:cNvPr>
          <p:cNvSpPr/>
          <p:nvPr/>
        </p:nvSpPr>
        <p:spPr>
          <a:xfrm>
            <a:off x="7563260" y="4848225"/>
            <a:ext cx="710154" cy="82751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8BA65CA-C950-4F64-BF57-974ECA04DC20}"/>
              </a:ext>
            </a:extLst>
          </p:cNvPr>
          <p:cNvSpPr/>
          <p:nvPr/>
        </p:nvSpPr>
        <p:spPr>
          <a:xfrm>
            <a:off x="8581035" y="4558864"/>
            <a:ext cx="3184851" cy="111687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533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397C5BA2-C9AE-4484-B615-9EC555C30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516"/>
          <a:stretch/>
        </p:blipFill>
        <p:spPr>
          <a:xfrm>
            <a:off x="7793350" y="3023025"/>
            <a:ext cx="3337318" cy="22538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9D19425-3B38-4664-AAE7-51F407E43B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20116" b="41671"/>
          <a:stretch/>
        </p:blipFill>
        <p:spPr>
          <a:xfrm>
            <a:off x="468624" y="3016677"/>
            <a:ext cx="6549559" cy="26328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C26D9E-E3C8-424C-B0C1-FE538805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47675" indent="-447675"/>
            <a:r>
              <a:rPr lang="es-CO" sz="3600" dirty="0"/>
              <a:t>7. Problemas en el ordenamiento de conjuntos de datos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0816517-ADF1-4E93-B6C7-CA721FA273B7}"/>
              </a:ext>
            </a:extLst>
          </p:cNvPr>
          <p:cNvSpPr/>
          <p:nvPr/>
        </p:nvSpPr>
        <p:spPr>
          <a:xfrm>
            <a:off x="3421380" y="1414463"/>
            <a:ext cx="5471160" cy="47148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4. Varias unidades de observación en una misma tabla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021FBDF2-8D97-4E49-8A69-5B4201F5F025}"/>
              </a:ext>
            </a:extLst>
          </p:cNvPr>
          <p:cNvSpPr/>
          <p:nvPr/>
        </p:nvSpPr>
        <p:spPr>
          <a:xfrm>
            <a:off x="4694915" y="2046502"/>
            <a:ext cx="2924089" cy="271246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Relación muchos a uno</a:t>
            </a: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6658D248-D367-4B12-B0B1-4E89092EAAB1}"/>
              </a:ext>
            </a:extLst>
          </p:cNvPr>
          <p:cNvCxnSpPr>
            <a:cxnSpLocks/>
            <a:stCxn id="26" idx="0"/>
            <a:endCxn id="28" idx="0"/>
          </p:cNvCxnSpPr>
          <p:nvPr/>
        </p:nvCxnSpPr>
        <p:spPr>
          <a:xfrm rot="16200000" flipH="1">
            <a:off x="4940324" y="-840999"/>
            <a:ext cx="8362" cy="7736410"/>
          </a:xfrm>
          <a:prstGeom prst="bentConnector3">
            <a:avLst>
              <a:gd name="adj1" fmla="val -5186546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8568C7D-80F2-4348-AFB5-AB0BA0216AB0}"/>
              </a:ext>
            </a:extLst>
          </p:cNvPr>
          <p:cNvSpPr/>
          <p:nvPr/>
        </p:nvSpPr>
        <p:spPr>
          <a:xfrm>
            <a:off x="863162" y="3023025"/>
            <a:ext cx="426276" cy="1869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97D574C-99CC-4F6B-B8F8-A64FEECE5F7D}"/>
              </a:ext>
            </a:extLst>
          </p:cNvPr>
          <p:cNvSpPr/>
          <p:nvPr/>
        </p:nvSpPr>
        <p:spPr>
          <a:xfrm>
            <a:off x="2253812" y="3023025"/>
            <a:ext cx="426276" cy="1869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33F215A-288B-4331-A4A9-0FCB1AD568F6}"/>
              </a:ext>
            </a:extLst>
          </p:cNvPr>
          <p:cNvSpPr/>
          <p:nvPr/>
        </p:nvSpPr>
        <p:spPr>
          <a:xfrm>
            <a:off x="8173058" y="3031387"/>
            <a:ext cx="1279304" cy="1785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9D648BCE-9768-4136-80B4-B162E3367CD3}"/>
              </a:ext>
            </a:extLst>
          </p:cNvPr>
          <p:cNvCxnSpPr>
            <a:cxnSpLocks/>
            <a:stCxn id="27" idx="0"/>
            <a:endCxn id="28" idx="0"/>
          </p:cNvCxnSpPr>
          <p:nvPr/>
        </p:nvCxnSpPr>
        <p:spPr>
          <a:xfrm rot="16200000" flipH="1">
            <a:off x="5635649" y="-145674"/>
            <a:ext cx="8362" cy="6345760"/>
          </a:xfrm>
          <a:prstGeom prst="bentConnector3">
            <a:avLst>
              <a:gd name="adj1" fmla="val -4675568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6E4455B-9936-43EA-ACD9-790CC508D942}"/>
              </a:ext>
            </a:extLst>
          </p:cNvPr>
          <p:cNvSpPr/>
          <p:nvPr/>
        </p:nvSpPr>
        <p:spPr>
          <a:xfrm>
            <a:off x="2028736" y="5783147"/>
            <a:ext cx="3273369" cy="43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u="sng" dirty="0">
                <a:solidFill>
                  <a:schemeClr val="tx1"/>
                </a:solidFill>
              </a:rPr>
              <a:t>Varias</a:t>
            </a:r>
            <a:r>
              <a:rPr lang="es-CO" sz="1400" dirty="0">
                <a:solidFill>
                  <a:schemeClr val="tx1"/>
                </a:solidFill>
              </a:rPr>
              <a:t> observaciones por municipio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660306FC-A9AE-400D-9863-0898423D9C8E}"/>
              </a:ext>
            </a:extLst>
          </p:cNvPr>
          <p:cNvSpPr/>
          <p:nvPr/>
        </p:nvSpPr>
        <p:spPr>
          <a:xfrm>
            <a:off x="7941001" y="5381660"/>
            <a:ext cx="3273369" cy="43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u="sng" dirty="0">
                <a:solidFill>
                  <a:schemeClr val="tx1"/>
                </a:solidFill>
              </a:rPr>
              <a:t>Una</a:t>
            </a:r>
            <a:r>
              <a:rPr lang="es-CO" sz="1400" dirty="0">
                <a:solidFill>
                  <a:schemeClr val="tx1"/>
                </a:solidFill>
              </a:rPr>
              <a:t> observación por municipio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BAFC5AF-7BA6-4BAF-878D-FDFDF2AF4725}"/>
              </a:ext>
            </a:extLst>
          </p:cNvPr>
          <p:cNvSpPr/>
          <p:nvPr/>
        </p:nvSpPr>
        <p:spPr>
          <a:xfrm>
            <a:off x="5931004" y="2652323"/>
            <a:ext cx="1373915" cy="271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Variables llave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3AB3538-0841-4DBF-9E96-2979448F4DA6}"/>
              </a:ext>
            </a:extLst>
          </p:cNvPr>
          <p:cNvSpPr/>
          <p:nvPr/>
        </p:nvSpPr>
        <p:spPr>
          <a:xfrm>
            <a:off x="2175476" y="4850401"/>
            <a:ext cx="619000" cy="799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46D535F-9AA1-4086-A150-46CE6A27CB24}"/>
              </a:ext>
            </a:extLst>
          </p:cNvPr>
          <p:cNvSpPr/>
          <p:nvPr/>
        </p:nvSpPr>
        <p:spPr>
          <a:xfrm>
            <a:off x="8843009" y="3648076"/>
            <a:ext cx="619000" cy="1785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24F0EE46-6256-4FD5-BEE2-B9A7388BFCE8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2794476" y="3737345"/>
            <a:ext cx="6048533" cy="1512600"/>
          </a:xfrm>
          <a:prstGeom prst="bentConnector3">
            <a:avLst>
              <a:gd name="adj1" fmla="val 76421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08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4" grpId="0" animBg="1"/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26D9E-E3C8-424C-B0C1-FE538805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47675" indent="-447675"/>
            <a:r>
              <a:rPr lang="es-CO" sz="3600" dirty="0"/>
              <a:t>7. Problemas en el ordenamiento de conjuntos de datos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0816517-ADF1-4E93-B6C7-CA721FA273B7}"/>
              </a:ext>
            </a:extLst>
          </p:cNvPr>
          <p:cNvSpPr/>
          <p:nvPr/>
        </p:nvSpPr>
        <p:spPr>
          <a:xfrm>
            <a:off x="3421380" y="1414463"/>
            <a:ext cx="5471160" cy="47148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4. Varias unidades de observación en una misma tabla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021FBDF2-8D97-4E49-8A69-5B4201F5F025}"/>
              </a:ext>
            </a:extLst>
          </p:cNvPr>
          <p:cNvSpPr/>
          <p:nvPr/>
        </p:nvSpPr>
        <p:spPr>
          <a:xfrm>
            <a:off x="370744" y="3751422"/>
            <a:ext cx="2924089" cy="628332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Inspiración en las bases de datos relacionales</a:t>
            </a:r>
          </a:p>
        </p:txBody>
      </p:sp>
      <p:pic>
        <p:nvPicPr>
          <p:cNvPr id="18" name="Picture 2" descr="AAAA">
            <a:extLst>
              <a:ext uri="{FF2B5EF4-FFF2-40B4-BE49-F238E27FC236}">
                <a16:creationId xmlns:a16="http://schemas.microsoft.com/office/drawing/2014/main" id="{94F6B508-9131-4BEA-86D1-F105B7913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697" y="2290749"/>
            <a:ext cx="7832032" cy="354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DAD24199-7F33-42E0-B9CB-E4F5FAE1D6E5}"/>
              </a:ext>
            </a:extLst>
          </p:cNvPr>
          <p:cNvSpPr txBox="1"/>
          <p:nvPr/>
        </p:nvSpPr>
        <p:spPr>
          <a:xfrm>
            <a:off x="4272538" y="5840428"/>
            <a:ext cx="688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La lógica relacional lleva a evitar evaluar relaciones “muchos a muchos”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E41A88E-CACD-463E-BF31-BDA8EB482B7B}"/>
              </a:ext>
            </a:extLst>
          </p:cNvPr>
          <p:cNvSpPr/>
          <p:nvPr/>
        </p:nvSpPr>
        <p:spPr>
          <a:xfrm>
            <a:off x="3798697" y="2820112"/>
            <a:ext cx="2753512" cy="181170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A2875C0-AE06-48C4-B89B-144155C243BE}"/>
              </a:ext>
            </a:extLst>
          </p:cNvPr>
          <p:cNvSpPr/>
          <p:nvPr/>
        </p:nvSpPr>
        <p:spPr>
          <a:xfrm>
            <a:off x="8587903" y="2820113"/>
            <a:ext cx="3042826" cy="246549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159962D-E7CB-4B81-9B26-1217E771D93B}"/>
              </a:ext>
            </a:extLst>
          </p:cNvPr>
          <p:cNvSpPr txBox="1"/>
          <p:nvPr/>
        </p:nvSpPr>
        <p:spPr>
          <a:xfrm>
            <a:off x="5175453" y="3376691"/>
            <a:ext cx="159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Uno a muchos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B4F2B79-8E09-4F26-A638-F3D2E2001909}"/>
              </a:ext>
            </a:extLst>
          </p:cNvPr>
          <p:cNvSpPr txBox="1"/>
          <p:nvPr/>
        </p:nvSpPr>
        <p:spPr>
          <a:xfrm>
            <a:off x="10109316" y="4884526"/>
            <a:ext cx="159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Muchos a uno</a:t>
            </a:r>
          </a:p>
        </p:txBody>
      </p:sp>
    </p:spTree>
    <p:extLst>
      <p:ext uri="{BB962C8B-B14F-4D97-AF65-F5344CB8AC3E}">
        <p14:creationId xmlns:p14="http://schemas.microsoft.com/office/powerpoint/2010/main" val="58327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397C5BA2-C9AE-4484-B615-9EC555C30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516"/>
          <a:stretch/>
        </p:blipFill>
        <p:spPr>
          <a:xfrm>
            <a:off x="7793350" y="3023025"/>
            <a:ext cx="3337318" cy="22538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9D19425-3B38-4664-AAE7-51F407E43B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20116" b="41671"/>
          <a:stretch/>
        </p:blipFill>
        <p:spPr>
          <a:xfrm>
            <a:off x="468624" y="3016677"/>
            <a:ext cx="6549559" cy="26328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C26D9E-E3C8-424C-B0C1-FE538805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47675" indent="-447675"/>
            <a:r>
              <a:rPr lang="es-CO" sz="3600" dirty="0"/>
              <a:t>7. Problemas en el ordenamiento de conjuntos de datos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0816517-ADF1-4E93-B6C7-CA721FA273B7}"/>
              </a:ext>
            </a:extLst>
          </p:cNvPr>
          <p:cNvSpPr/>
          <p:nvPr/>
        </p:nvSpPr>
        <p:spPr>
          <a:xfrm>
            <a:off x="3421380" y="1414463"/>
            <a:ext cx="5471160" cy="47148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4. Varias unidades de observación en una misma tabla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021FBDF2-8D97-4E49-8A69-5B4201F5F025}"/>
              </a:ext>
            </a:extLst>
          </p:cNvPr>
          <p:cNvSpPr/>
          <p:nvPr/>
        </p:nvSpPr>
        <p:spPr>
          <a:xfrm>
            <a:off x="430715" y="2077161"/>
            <a:ext cx="9175644" cy="270415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Eventualmente se requiere unir tablas con diferentes unidades de observación para hacer análisis estadístico</a:t>
            </a: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6658D248-D367-4B12-B0B1-4E89092EAAB1}"/>
              </a:ext>
            </a:extLst>
          </p:cNvPr>
          <p:cNvCxnSpPr>
            <a:cxnSpLocks/>
            <a:stCxn id="26" idx="0"/>
            <a:endCxn id="28" idx="0"/>
          </p:cNvCxnSpPr>
          <p:nvPr/>
        </p:nvCxnSpPr>
        <p:spPr>
          <a:xfrm rot="16200000" flipH="1">
            <a:off x="4940324" y="-840999"/>
            <a:ext cx="8362" cy="7736410"/>
          </a:xfrm>
          <a:prstGeom prst="bentConnector3">
            <a:avLst>
              <a:gd name="adj1" fmla="val -5186546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8568C7D-80F2-4348-AFB5-AB0BA0216AB0}"/>
              </a:ext>
            </a:extLst>
          </p:cNvPr>
          <p:cNvSpPr/>
          <p:nvPr/>
        </p:nvSpPr>
        <p:spPr>
          <a:xfrm>
            <a:off x="863162" y="3023025"/>
            <a:ext cx="426276" cy="1869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97D574C-99CC-4F6B-B8F8-A64FEECE5F7D}"/>
              </a:ext>
            </a:extLst>
          </p:cNvPr>
          <p:cNvSpPr/>
          <p:nvPr/>
        </p:nvSpPr>
        <p:spPr>
          <a:xfrm>
            <a:off x="2253812" y="3023025"/>
            <a:ext cx="426276" cy="1869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33F215A-288B-4331-A4A9-0FCB1AD568F6}"/>
              </a:ext>
            </a:extLst>
          </p:cNvPr>
          <p:cNvSpPr/>
          <p:nvPr/>
        </p:nvSpPr>
        <p:spPr>
          <a:xfrm>
            <a:off x="8173058" y="3031387"/>
            <a:ext cx="1279304" cy="1785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9D648BCE-9768-4136-80B4-B162E3367CD3}"/>
              </a:ext>
            </a:extLst>
          </p:cNvPr>
          <p:cNvCxnSpPr>
            <a:cxnSpLocks/>
            <a:stCxn id="27" idx="0"/>
            <a:endCxn id="28" idx="0"/>
          </p:cNvCxnSpPr>
          <p:nvPr/>
        </p:nvCxnSpPr>
        <p:spPr>
          <a:xfrm rot="16200000" flipH="1">
            <a:off x="5635649" y="-145674"/>
            <a:ext cx="8362" cy="6345760"/>
          </a:xfrm>
          <a:prstGeom prst="bentConnector3">
            <a:avLst>
              <a:gd name="adj1" fmla="val -4675568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BAFC5AF-7BA6-4BAF-878D-FDFDF2AF4725}"/>
              </a:ext>
            </a:extLst>
          </p:cNvPr>
          <p:cNvSpPr/>
          <p:nvPr/>
        </p:nvSpPr>
        <p:spPr>
          <a:xfrm>
            <a:off x="5931004" y="2652323"/>
            <a:ext cx="1373915" cy="271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Variables llave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3AB3538-0841-4DBF-9E96-2979448F4DA6}"/>
              </a:ext>
            </a:extLst>
          </p:cNvPr>
          <p:cNvSpPr/>
          <p:nvPr/>
        </p:nvSpPr>
        <p:spPr>
          <a:xfrm>
            <a:off x="2175476" y="4850401"/>
            <a:ext cx="619000" cy="79908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46D535F-9AA1-4086-A150-46CE6A27CB24}"/>
              </a:ext>
            </a:extLst>
          </p:cNvPr>
          <p:cNvSpPr/>
          <p:nvPr/>
        </p:nvSpPr>
        <p:spPr>
          <a:xfrm>
            <a:off x="8843009" y="3648076"/>
            <a:ext cx="619000" cy="17853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24F0EE46-6256-4FD5-BEE2-B9A7388BFCE8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2794476" y="3737345"/>
            <a:ext cx="6048533" cy="1512600"/>
          </a:xfrm>
          <a:prstGeom prst="bentConnector3">
            <a:avLst>
              <a:gd name="adj1" fmla="val 76421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A11C0E0B-0EF2-49A4-BEE5-45365E9D7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175" y="5689899"/>
            <a:ext cx="5041834" cy="461456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D2C38AB1-EBA8-402B-8860-C476B92D5F70}"/>
              </a:ext>
            </a:extLst>
          </p:cNvPr>
          <p:cNvSpPr/>
          <p:nvPr/>
        </p:nvSpPr>
        <p:spPr>
          <a:xfrm>
            <a:off x="5772956" y="5721796"/>
            <a:ext cx="942475" cy="3407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7AF728C-4BAE-4B84-9F14-5A2B1F184FE9}"/>
              </a:ext>
            </a:extLst>
          </p:cNvPr>
          <p:cNvSpPr/>
          <p:nvPr/>
        </p:nvSpPr>
        <p:spPr>
          <a:xfrm>
            <a:off x="9698687" y="1829181"/>
            <a:ext cx="2199049" cy="766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i="1"/>
              <a:t>Llamado a hacerlo con conciencia</a:t>
            </a:r>
            <a:endParaRPr lang="es-CO" i="1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D28C725-7CDE-4C8C-ACDC-BB985DF48A79}"/>
              </a:ext>
            </a:extLst>
          </p:cNvPr>
          <p:cNvSpPr/>
          <p:nvPr/>
        </p:nvSpPr>
        <p:spPr>
          <a:xfrm>
            <a:off x="5183454" y="5721796"/>
            <a:ext cx="589502" cy="34074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81D8AA1D-A052-4F67-AD64-C7ACFC3CE707}"/>
              </a:ext>
            </a:extLst>
          </p:cNvPr>
          <p:cNvSpPr/>
          <p:nvPr/>
        </p:nvSpPr>
        <p:spPr>
          <a:xfrm>
            <a:off x="4698478" y="6207749"/>
            <a:ext cx="1559454" cy="570251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Relación muchos a uno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A408337-139D-4513-A899-849C943FC170}"/>
              </a:ext>
            </a:extLst>
          </p:cNvPr>
          <p:cNvSpPr txBox="1"/>
          <p:nvPr/>
        </p:nvSpPr>
        <p:spPr>
          <a:xfrm>
            <a:off x="1868913" y="6062538"/>
            <a:ext cx="237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Lo estudiaremos con detalle en la clase 10</a:t>
            </a:r>
          </a:p>
        </p:txBody>
      </p:sp>
    </p:spTree>
    <p:extLst>
      <p:ext uri="{BB962C8B-B14F-4D97-AF65-F5344CB8AC3E}">
        <p14:creationId xmlns:p14="http://schemas.microsoft.com/office/powerpoint/2010/main" val="25960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2" grpId="0"/>
      <p:bldP spid="34" grpId="0" animBg="1"/>
      <p:bldP spid="36" grpId="0" animBg="1"/>
      <p:bldP spid="20" grpId="0" animBg="1"/>
      <p:bldP spid="7" grpId="0" animBg="1"/>
      <p:bldP spid="23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8DF69-A388-47CE-B8E6-9C07DC7F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1. Introducción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CA1B9F-644D-4C38-8706-BD095F4D7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686" y="2117978"/>
            <a:ext cx="6800628" cy="249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errar llave 3">
            <a:extLst>
              <a:ext uri="{FF2B5EF4-FFF2-40B4-BE49-F238E27FC236}">
                <a16:creationId xmlns:a16="http://schemas.microsoft.com/office/drawing/2014/main" id="{9B7666BE-E269-45FC-9D22-E1731D616756}"/>
              </a:ext>
            </a:extLst>
          </p:cNvPr>
          <p:cNvSpPr/>
          <p:nvPr/>
        </p:nvSpPr>
        <p:spPr>
          <a:xfrm rot="5400000">
            <a:off x="4441476" y="3200400"/>
            <a:ext cx="176000" cy="31654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C4DEABE-B75C-4F7F-A536-6E354635289A}"/>
              </a:ext>
            </a:extLst>
          </p:cNvPr>
          <p:cNvSpPr txBox="1"/>
          <p:nvPr/>
        </p:nvSpPr>
        <p:spPr>
          <a:xfrm>
            <a:off x="2734529" y="5008785"/>
            <a:ext cx="3589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80% del tiempo del análisis de datos</a:t>
            </a:r>
          </a:p>
          <a:p>
            <a:pPr algn="ctr"/>
            <a:r>
              <a:rPr lang="es-CO" sz="1400" dirty="0"/>
              <a:t>(</a:t>
            </a:r>
            <a:r>
              <a:rPr lang="es-CO" sz="1400" dirty="0" err="1"/>
              <a:t>Wickham</a:t>
            </a:r>
            <a:r>
              <a:rPr lang="es-CO" sz="1400" dirty="0"/>
              <a:t>, 2014)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191174-D243-4FB3-A607-0A2A541CF799}"/>
              </a:ext>
            </a:extLst>
          </p:cNvPr>
          <p:cNvSpPr txBox="1"/>
          <p:nvPr/>
        </p:nvSpPr>
        <p:spPr>
          <a:xfrm>
            <a:off x="3459823" y="2605172"/>
            <a:ext cx="135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Este módulo</a:t>
            </a:r>
          </a:p>
        </p:txBody>
      </p:sp>
    </p:spTree>
    <p:extLst>
      <p:ext uri="{BB962C8B-B14F-4D97-AF65-F5344CB8AC3E}">
        <p14:creationId xmlns:p14="http://schemas.microsoft.com/office/powerpoint/2010/main" val="3224621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B66BDE9F-57A6-44FA-ADB8-3CC20D629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986" b="178"/>
          <a:stretch/>
        </p:blipFill>
        <p:spPr>
          <a:xfrm>
            <a:off x="593724" y="2687296"/>
            <a:ext cx="6438596" cy="299789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F5E8F2-A3D3-4793-8040-36A4422A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47675" indent="-447675"/>
            <a:r>
              <a:rPr lang="es-CO" dirty="0"/>
              <a:t>8. Operaciones con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1DBDB0-2DC6-4D8F-AB58-3067D2D33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55" t="1" r="20117" b="42125"/>
          <a:stretch/>
        </p:blipFill>
        <p:spPr>
          <a:xfrm>
            <a:off x="7643408" y="2687296"/>
            <a:ext cx="1018815" cy="2997895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4BD17BB-2715-4CE9-9F80-C7F61B2A0DD0}"/>
              </a:ext>
            </a:extLst>
          </p:cNvPr>
          <p:cNvCxnSpPr>
            <a:cxnSpLocks/>
          </p:cNvCxnSpPr>
          <p:nvPr/>
        </p:nvCxnSpPr>
        <p:spPr>
          <a:xfrm>
            <a:off x="1100303" y="2927851"/>
            <a:ext cx="0" cy="180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BEC1AC4-7A0E-4E56-80ED-2E3EAA5357FA}"/>
              </a:ext>
            </a:extLst>
          </p:cNvPr>
          <p:cNvCxnSpPr>
            <a:cxnSpLocks/>
          </p:cNvCxnSpPr>
          <p:nvPr/>
        </p:nvCxnSpPr>
        <p:spPr>
          <a:xfrm>
            <a:off x="2438720" y="3697553"/>
            <a:ext cx="0" cy="95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2343956-B427-4E68-B1E6-B9CA169B9AF7}"/>
              </a:ext>
            </a:extLst>
          </p:cNvPr>
          <p:cNvCxnSpPr>
            <a:cxnSpLocks/>
          </p:cNvCxnSpPr>
          <p:nvPr/>
        </p:nvCxnSpPr>
        <p:spPr>
          <a:xfrm>
            <a:off x="4095762" y="3697553"/>
            <a:ext cx="0" cy="60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DD1A654-95C9-4DCD-9FC1-5DE54FD524E0}"/>
              </a:ext>
            </a:extLst>
          </p:cNvPr>
          <p:cNvSpPr/>
          <p:nvPr/>
        </p:nvSpPr>
        <p:spPr>
          <a:xfrm>
            <a:off x="686144" y="2222207"/>
            <a:ext cx="3431874" cy="408704"/>
          </a:xfrm>
          <a:prstGeom prst="round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1. Organizar observaciones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CF11CE2-7635-4AA1-8929-A19EE28D37D6}"/>
              </a:ext>
            </a:extLst>
          </p:cNvPr>
          <p:cNvSpPr/>
          <p:nvPr/>
        </p:nvSpPr>
        <p:spPr>
          <a:xfrm>
            <a:off x="7102777" y="2104103"/>
            <a:ext cx="1969034" cy="408704"/>
          </a:xfrm>
          <a:prstGeom prst="round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2. Crear variables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1214702E-1A8A-4C27-979F-CC76631F6749}"/>
              </a:ext>
            </a:extLst>
          </p:cNvPr>
          <p:cNvSpPr/>
          <p:nvPr/>
        </p:nvSpPr>
        <p:spPr>
          <a:xfrm>
            <a:off x="9389338" y="1782754"/>
            <a:ext cx="1969034" cy="730053"/>
          </a:xfrm>
          <a:prstGeom prst="round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3. Filtrar observaciones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B44B357-2C5E-4620-B4E1-DB3469B452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511"/>
          <a:stretch/>
        </p:blipFill>
        <p:spPr>
          <a:xfrm>
            <a:off x="10036511" y="2687296"/>
            <a:ext cx="774277" cy="2997894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82E5CB43-C757-40D3-8ED5-6F22EAE81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737" y="5894872"/>
            <a:ext cx="5021089" cy="37825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D9A9D749-E228-45C8-8956-A6DCFDCBF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3554" y="1201608"/>
            <a:ext cx="3120189" cy="289429"/>
          </a:xfrm>
          <a:prstGeom prst="rect">
            <a:avLst/>
          </a:prstGeom>
        </p:spPr>
      </p:pic>
      <p:sp>
        <p:nvSpPr>
          <p:cNvPr id="30" name="Abrir llave 29">
            <a:extLst>
              <a:ext uri="{FF2B5EF4-FFF2-40B4-BE49-F238E27FC236}">
                <a16:creationId xmlns:a16="http://schemas.microsoft.com/office/drawing/2014/main" id="{A6EF5883-593A-42C7-86E5-3FC5982A003A}"/>
              </a:ext>
            </a:extLst>
          </p:cNvPr>
          <p:cNvSpPr/>
          <p:nvPr/>
        </p:nvSpPr>
        <p:spPr>
          <a:xfrm rot="5400000">
            <a:off x="8105379" y="4613362"/>
            <a:ext cx="148561" cy="24193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Abrir llave 30">
            <a:extLst>
              <a:ext uri="{FF2B5EF4-FFF2-40B4-BE49-F238E27FC236}">
                <a16:creationId xmlns:a16="http://schemas.microsoft.com/office/drawing/2014/main" id="{6095D469-50EA-4D25-BCF5-D271FD1ACADB}"/>
              </a:ext>
            </a:extLst>
          </p:cNvPr>
          <p:cNvSpPr/>
          <p:nvPr/>
        </p:nvSpPr>
        <p:spPr>
          <a:xfrm rot="16200000">
            <a:off x="10349367" y="424570"/>
            <a:ext cx="148561" cy="24193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375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30" grpId="0" animBg="1"/>
      <p:bldP spid="3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B66BDE9F-57A6-44FA-ADB8-3CC20D629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986" b="21969"/>
          <a:stretch/>
        </p:blipFill>
        <p:spPr>
          <a:xfrm>
            <a:off x="1081640" y="1933372"/>
            <a:ext cx="5610432" cy="204201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F5E8F2-A3D3-4793-8040-36A4422A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47675" indent="-447675"/>
            <a:r>
              <a:rPr lang="es-CO" dirty="0"/>
              <a:t>8. Operaciones con datos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13652F8-37BF-476B-AD11-BF4BE058B0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92"/>
          <a:stretch/>
        </p:blipFill>
        <p:spPr>
          <a:xfrm>
            <a:off x="1081646" y="4781636"/>
            <a:ext cx="5610426" cy="1632155"/>
          </a:xfrm>
          <a:prstGeom prst="rect">
            <a:avLst/>
          </a:prstGeom>
        </p:spPr>
      </p:pic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CF11CE2-7635-4AA1-8929-A19EE28D37D6}"/>
              </a:ext>
            </a:extLst>
          </p:cNvPr>
          <p:cNvSpPr/>
          <p:nvPr/>
        </p:nvSpPr>
        <p:spPr>
          <a:xfrm>
            <a:off x="8201090" y="1327355"/>
            <a:ext cx="1969034" cy="408704"/>
          </a:xfrm>
          <a:prstGeom prst="round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3.1. Unir variables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86C23A0E-2119-482E-8A06-57F024DE74A1}"/>
              </a:ext>
            </a:extLst>
          </p:cNvPr>
          <p:cNvSpPr/>
          <p:nvPr/>
        </p:nvSpPr>
        <p:spPr>
          <a:xfrm>
            <a:off x="4403463" y="4157287"/>
            <a:ext cx="2587272" cy="442451"/>
          </a:xfrm>
          <a:prstGeom prst="round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tx1"/>
                </a:solidFill>
              </a:rPr>
              <a:t>3.2. Unir observaciones</a:t>
            </a: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14F43B8A-9A00-490C-BF45-D31EE5609189}"/>
              </a:ext>
            </a:extLst>
          </p:cNvPr>
          <p:cNvSpPr/>
          <p:nvPr/>
        </p:nvSpPr>
        <p:spPr>
          <a:xfrm rot="16200000">
            <a:off x="3746090" y="4117063"/>
            <a:ext cx="442451" cy="522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82C8977-D5BB-4D66-8F3C-CAA3748BED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516"/>
          <a:stretch/>
        </p:blipFill>
        <p:spPr>
          <a:xfrm>
            <a:off x="8103831" y="1933372"/>
            <a:ext cx="3337318" cy="2253825"/>
          </a:xfrm>
          <a:prstGeom prst="rect">
            <a:avLst/>
          </a:prstGeom>
        </p:spPr>
      </p:pic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C1B4D0B-A941-4FCD-8520-F3D9AAAFFB50}"/>
              </a:ext>
            </a:extLst>
          </p:cNvPr>
          <p:cNvSpPr/>
          <p:nvPr/>
        </p:nvSpPr>
        <p:spPr>
          <a:xfrm rot="10800000">
            <a:off x="7268476" y="2798833"/>
            <a:ext cx="442451" cy="522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93B622-361B-4D88-A411-FE3547AC0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263" y="6413791"/>
            <a:ext cx="2291809" cy="30557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45D006DC-90FF-49A0-B535-35340E913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3236" y="4350546"/>
            <a:ext cx="3935988" cy="36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5E8F2-A3D3-4793-8040-36A4422A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47675" indent="-447675"/>
            <a:r>
              <a:rPr lang="es-CO" dirty="0"/>
              <a:t>8. Operaciones con datos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BBE9AA1-6D28-48DD-BF5B-4BC1D6A12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319"/>
          <a:stretch/>
        </p:blipFill>
        <p:spPr>
          <a:xfrm>
            <a:off x="5024283" y="4999129"/>
            <a:ext cx="5158064" cy="156267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3C54FBA-FC51-47DA-AA72-5D8EB62E0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42" y="1685362"/>
            <a:ext cx="6268762" cy="190716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00A92B9-503B-4467-AD7F-D7F04E6ED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537" y="3678624"/>
            <a:ext cx="4820418" cy="315104"/>
          </a:xfrm>
          <a:prstGeom prst="rect">
            <a:avLst/>
          </a:prstGeom>
        </p:spPr>
      </p:pic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676025E7-AABF-44E8-B579-0ED9EE6F725E}"/>
              </a:ext>
            </a:extLst>
          </p:cNvPr>
          <p:cNvSpPr/>
          <p:nvPr/>
        </p:nvSpPr>
        <p:spPr>
          <a:xfrm>
            <a:off x="6664510" y="2987266"/>
            <a:ext cx="442451" cy="522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2E743C82-0105-43F8-9CA4-248C3C3707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986" b="178"/>
          <a:stretch/>
        </p:blipFill>
        <p:spPr>
          <a:xfrm>
            <a:off x="7163955" y="1669431"/>
            <a:ext cx="4773405" cy="2222560"/>
          </a:xfrm>
          <a:prstGeom prst="rect">
            <a:avLst/>
          </a:prstGeom>
        </p:spPr>
      </p:pic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C0304C93-975A-45F2-B0FC-66A7320F91A7}"/>
              </a:ext>
            </a:extLst>
          </p:cNvPr>
          <p:cNvSpPr/>
          <p:nvPr/>
        </p:nvSpPr>
        <p:spPr>
          <a:xfrm rot="5400000">
            <a:off x="8891516" y="4184109"/>
            <a:ext cx="442451" cy="522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830FEFB-497E-4EBE-A109-E08A011365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388" y="5887343"/>
            <a:ext cx="3606358" cy="327851"/>
          </a:xfrm>
          <a:prstGeom prst="rect">
            <a:avLst/>
          </a:prstGeom>
        </p:spPr>
      </p:pic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10BF7F86-AFC5-47A7-8BC9-021B27110FE2}"/>
              </a:ext>
            </a:extLst>
          </p:cNvPr>
          <p:cNvSpPr/>
          <p:nvPr/>
        </p:nvSpPr>
        <p:spPr>
          <a:xfrm>
            <a:off x="4279157" y="3986402"/>
            <a:ext cx="2827804" cy="326253"/>
          </a:xfrm>
          <a:prstGeom prst="round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4. Cambiar la estructura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74E90C4-B161-4743-90D4-146422365EEF}"/>
              </a:ext>
            </a:extLst>
          </p:cNvPr>
          <p:cNvSpPr/>
          <p:nvPr/>
        </p:nvSpPr>
        <p:spPr>
          <a:xfrm>
            <a:off x="3057831" y="5417334"/>
            <a:ext cx="1564485" cy="326253"/>
          </a:xfrm>
          <a:prstGeom prst="round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5. Contraer</a:t>
            </a:r>
          </a:p>
        </p:txBody>
      </p:sp>
    </p:spTree>
    <p:extLst>
      <p:ext uri="{BB962C8B-B14F-4D97-AF65-F5344CB8AC3E}">
        <p14:creationId xmlns:p14="http://schemas.microsoft.com/office/powerpoint/2010/main" val="315038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8DF69-A388-47CE-B8E6-9C07DC7F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1. Introducción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90EE252-C6D7-4421-AD7B-18F10184595D}"/>
              </a:ext>
            </a:extLst>
          </p:cNvPr>
          <p:cNvSpPr/>
          <p:nvPr/>
        </p:nvSpPr>
        <p:spPr>
          <a:xfrm>
            <a:off x="5535880" y="3291709"/>
            <a:ext cx="1845891" cy="703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Estructura de los datos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B59CC9D-CA8A-4779-A9C6-BE9B9F18DC98}"/>
              </a:ext>
            </a:extLst>
          </p:cNvPr>
          <p:cNvSpPr/>
          <p:nvPr/>
        </p:nvSpPr>
        <p:spPr>
          <a:xfrm>
            <a:off x="9072414" y="3291709"/>
            <a:ext cx="1845891" cy="703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Semántica de los datos</a:t>
            </a:r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805B2D5E-FACD-4DF3-8E74-14C8700F32F6}"/>
              </a:ext>
            </a:extLst>
          </p:cNvPr>
          <p:cNvCxnSpPr>
            <a:cxnSpLocks/>
            <a:stCxn id="8" idx="2"/>
            <a:endCxn id="3" idx="2"/>
          </p:cNvCxnSpPr>
          <p:nvPr/>
        </p:nvCxnSpPr>
        <p:spPr>
          <a:xfrm rot="5400000">
            <a:off x="8227093" y="2227429"/>
            <a:ext cx="12700" cy="353653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C0800B88-6091-4DC7-A733-154764D43657}"/>
              </a:ext>
            </a:extLst>
          </p:cNvPr>
          <p:cNvCxnSpPr>
            <a:cxnSpLocks/>
            <a:stCxn id="3" idx="0"/>
            <a:endCxn id="8" idx="0"/>
          </p:cNvCxnSpPr>
          <p:nvPr/>
        </p:nvCxnSpPr>
        <p:spPr>
          <a:xfrm rot="5400000" flipH="1" flipV="1">
            <a:off x="8227093" y="1523442"/>
            <a:ext cx="12700" cy="353653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1768B47-3465-47A7-89B6-0F872D879D5E}"/>
              </a:ext>
            </a:extLst>
          </p:cNvPr>
          <p:cNvSpPr txBox="1"/>
          <p:nvPr/>
        </p:nvSpPr>
        <p:spPr>
          <a:xfrm>
            <a:off x="6914603" y="4338380"/>
            <a:ext cx="290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¿Cómo reflejar el significado de los datos en una tabla?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5933729-F56B-44A2-8917-E869C80BB49A}"/>
              </a:ext>
            </a:extLst>
          </p:cNvPr>
          <p:cNvSpPr txBox="1"/>
          <p:nvPr/>
        </p:nvSpPr>
        <p:spPr>
          <a:xfrm>
            <a:off x="6780658" y="2302694"/>
            <a:ext cx="290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¿Cómo se entienden los datos de una tabla?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69F870A1-4E36-4287-B22C-01C0FF2769EC}"/>
              </a:ext>
            </a:extLst>
          </p:cNvPr>
          <p:cNvSpPr/>
          <p:nvPr/>
        </p:nvSpPr>
        <p:spPr>
          <a:xfrm>
            <a:off x="1770829" y="2302694"/>
            <a:ext cx="1854438" cy="487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Importar datos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A88EBF1-8A2A-4A0F-9BFF-78A597F43BBE}"/>
              </a:ext>
            </a:extLst>
          </p:cNvPr>
          <p:cNvSpPr/>
          <p:nvPr/>
        </p:nvSpPr>
        <p:spPr>
          <a:xfrm>
            <a:off x="1770829" y="4651656"/>
            <a:ext cx="1854438" cy="487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Ordenar datos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685B98A-2DAC-43F5-8FE6-8C0AE155E6B0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2698048" y="2789804"/>
            <a:ext cx="0" cy="18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BB72B5A-B249-4F7A-A58D-97944967C533}"/>
              </a:ext>
            </a:extLst>
          </p:cNvPr>
          <p:cNvSpPr/>
          <p:nvPr/>
        </p:nvSpPr>
        <p:spPr>
          <a:xfrm>
            <a:off x="7769892" y="3720730"/>
            <a:ext cx="914400" cy="401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Asignar</a:t>
            </a:r>
          </a:p>
        </p:txBody>
      </p:sp>
    </p:spTree>
    <p:extLst>
      <p:ext uri="{BB962C8B-B14F-4D97-AF65-F5344CB8AC3E}">
        <p14:creationId xmlns:p14="http://schemas.microsoft.com/office/powerpoint/2010/main" val="124722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8DF69-A388-47CE-B8E6-9C07DC7F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1. Introducción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69F870A1-4E36-4287-B22C-01C0FF2769EC}"/>
              </a:ext>
            </a:extLst>
          </p:cNvPr>
          <p:cNvSpPr/>
          <p:nvPr/>
        </p:nvSpPr>
        <p:spPr>
          <a:xfrm>
            <a:off x="8573286" y="2302694"/>
            <a:ext cx="1854438" cy="487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Importar datos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A88EBF1-8A2A-4A0F-9BFF-78A597F43BBE}"/>
              </a:ext>
            </a:extLst>
          </p:cNvPr>
          <p:cNvSpPr/>
          <p:nvPr/>
        </p:nvSpPr>
        <p:spPr>
          <a:xfrm>
            <a:off x="8573286" y="4651656"/>
            <a:ext cx="1854438" cy="487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Ordenar datos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685B98A-2DAC-43F5-8FE6-8C0AE155E6B0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9500505" y="2789804"/>
            <a:ext cx="0" cy="18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echa: doblada 9">
            <a:extLst>
              <a:ext uri="{FF2B5EF4-FFF2-40B4-BE49-F238E27FC236}">
                <a16:creationId xmlns:a16="http://schemas.microsoft.com/office/drawing/2014/main" id="{2416050C-45B8-49E9-A291-9DC1F9D7389C}"/>
              </a:ext>
            </a:extLst>
          </p:cNvPr>
          <p:cNvSpPr/>
          <p:nvPr/>
        </p:nvSpPr>
        <p:spPr>
          <a:xfrm rot="10800000" flipH="1">
            <a:off x="963612" y="4217316"/>
            <a:ext cx="786382" cy="868680"/>
          </a:xfrm>
          <a:prstGeom prst="bentArrow">
            <a:avLst>
              <a:gd name="adj1" fmla="val 22839"/>
              <a:gd name="adj2" fmla="val 29862"/>
              <a:gd name="adj3" fmla="val 25000"/>
              <a:gd name="adj4" fmla="val 28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23F43FC-0E85-412F-A885-4F74B611A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5" y="1523999"/>
            <a:ext cx="6345381" cy="237481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31AF5AE-D887-4313-ACA8-1B9EC95598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410"/>
          <a:stretch/>
        </p:blipFill>
        <p:spPr>
          <a:xfrm>
            <a:off x="2253785" y="4004219"/>
            <a:ext cx="3917368" cy="267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0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8DF69-A388-47CE-B8E6-9C07DC7F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1. Introducción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3DD5B3-A7E0-4B75-B642-CA7FBE9CE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012" y="542522"/>
            <a:ext cx="3729145" cy="26977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C4A9538-BEA4-47C1-9F8A-890FFE5B8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442" y="3240292"/>
            <a:ext cx="3780287" cy="273186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ED49775-912E-4773-A83A-94F712593E76}"/>
              </a:ext>
            </a:extLst>
          </p:cNvPr>
          <p:cNvSpPr txBox="1"/>
          <p:nvPr/>
        </p:nvSpPr>
        <p:spPr>
          <a:xfrm>
            <a:off x="6477634" y="2217360"/>
            <a:ext cx="1820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¿Cómo le diría al computador que cree uno de estos gráficos?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1C7DC3F-9BBD-4573-8E1C-6E13132D70D8}"/>
              </a:ext>
            </a:extLst>
          </p:cNvPr>
          <p:cNvSpPr txBox="1"/>
          <p:nvPr/>
        </p:nvSpPr>
        <p:spPr>
          <a:xfrm>
            <a:off x="6477634" y="3517291"/>
            <a:ext cx="1820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¿Con cuál tabla es más fácil crear estos gráficos?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F80B105-1CFA-4313-A561-8F2B1F8EB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480" y="1523999"/>
            <a:ext cx="6345381" cy="237481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A7DBFF9-0B43-4057-936B-CFBB470F88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4410"/>
          <a:stretch/>
        </p:blipFill>
        <p:spPr>
          <a:xfrm>
            <a:off x="1463210" y="4004219"/>
            <a:ext cx="3917368" cy="2670761"/>
          </a:xfrm>
          <a:prstGeom prst="rect">
            <a:avLst/>
          </a:prstGeom>
        </p:spPr>
      </p:pic>
      <p:sp>
        <p:nvSpPr>
          <p:cNvPr id="17" name="Flecha: doblada 16">
            <a:extLst>
              <a:ext uri="{FF2B5EF4-FFF2-40B4-BE49-F238E27FC236}">
                <a16:creationId xmlns:a16="http://schemas.microsoft.com/office/drawing/2014/main" id="{8209A945-E319-4E2D-90C0-14FDA0738834}"/>
              </a:ext>
            </a:extLst>
          </p:cNvPr>
          <p:cNvSpPr/>
          <p:nvPr/>
        </p:nvSpPr>
        <p:spPr>
          <a:xfrm rot="10800000" flipH="1">
            <a:off x="647415" y="4217316"/>
            <a:ext cx="786382" cy="868680"/>
          </a:xfrm>
          <a:prstGeom prst="bentArrow">
            <a:avLst>
              <a:gd name="adj1" fmla="val 22839"/>
              <a:gd name="adj2" fmla="val 29862"/>
              <a:gd name="adj3" fmla="val 25000"/>
              <a:gd name="adj4" fmla="val 28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560ECBC-8982-4CBE-978F-50B375224FFA}"/>
              </a:ext>
            </a:extLst>
          </p:cNvPr>
          <p:cNvSpPr/>
          <p:nvPr/>
        </p:nvSpPr>
        <p:spPr>
          <a:xfrm>
            <a:off x="5646712" y="5972157"/>
            <a:ext cx="4621238" cy="7789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Ordenamiento de datos que permite fácil procesamiento con lenguajes vectorizados como R o Python</a:t>
            </a:r>
          </a:p>
        </p:txBody>
      </p:sp>
    </p:spTree>
    <p:extLst>
      <p:ext uri="{BB962C8B-B14F-4D97-AF65-F5344CB8AC3E}">
        <p14:creationId xmlns:p14="http://schemas.microsoft.com/office/powerpoint/2010/main" val="259376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8DF69-A388-47CE-B8E6-9C07DC7F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2. Definiciones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809A940-EC61-46F3-B09F-3C9AD5C5F03A}"/>
              </a:ext>
            </a:extLst>
          </p:cNvPr>
          <p:cNvSpPr/>
          <p:nvPr/>
        </p:nvSpPr>
        <p:spPr>
          <a:xfrm>
            <a:off x="410198" y="2395033"/>
            <a:ext cx="1692067" cy="6166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454AAE4-202E-4028-8D9F-5BB845F6F915}"/>
              </a:ext>
            </a:extLst>
          </p:cNvPr>
          <p:cNvSpPr/>
          <p:nvPr/>
        </p:nvSpPr>
        <p:spPr>
          <a:xfrm>
            <a:off x="2408487" y="2246171"/>
            <a:ext cx="2924089" cy="914400"/>
          </a:xfrm>
          <a:prstGeom prst="round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Colección de valores.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Números o caracteres.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1102577-9C4F-4966-8250-1E4D9A9AF49A}"/>
              </a:ext>
            </a:extLst>
          </p:cNvPr>
          <p:cNvSpPr/>
          <p:nvPr/>
        </p:nvSpPr>
        <p:spPr>
          <a:xfrm>
            <a:off x="410198" y="3458295"/>
            <a:ext cx="1692067" cy="6166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Variables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3013B07-6F6F-48CA-BD5B-65E9F74518EC}"/>
              </a:ext>
            </a:extLst>
          </p:cNvPr>
          <p:cNvSpPr/>
          <p:nvPr/>
        </p:nvSpPr>
        <p:spPr>
          <a:xfrm>
            <a:off x="2408487" y="3309433"/>
            <a:ext cx="2924089" cy="914400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Todos los valores que miden el mismo atributo.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7C9E175-A8FE-4365-B93A-079A18EA37B2}"/>
              </a:ext>
            </a:extLst>
          </p:cNvPr>
          <p:cNvSpPr/>
          <p:nvPr/>
        </p:nvSpPr>
        <p:spPr>
          <a:xfrm>
            <a:off x="410198" y="4526929"/>
            <a:ext cx="1692067" cy="616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Observaciones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53813C48-37EE-49D6-BE84-E2400BAD92AC}"/>
              </a:ext>
            </a:extLst>
          </p:cNvPr>
          <p:cNvSpPr/>
          <p:nvPr/>
        </p:nvSpPr>
        <p:spPr>
          <a:xfrm>
            <a:off x="2408487" y="4378067"/>
            <a:ext cx="2924089" cy="914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Todos los valores relacionados con una unidad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B7D4CCE-05B6-406A-87CC-C5F71786E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49" y="2107992"/>
            <a:ext cx="5430693" cy="322314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3322794A-3590-4D45-89B9-0B67937B8EF7}"/>
              </a:ext>
            </a:extLst>
          </p:cNvPr>
          <p:cNvSpPr/>
          <p:nvPr/>
        </p:nvSpPr>
        <p:spPr>
          <a:xfrm>
            <a:off x="10015671" y="3236104"/>
            <a:ext cx="700755" cy="2221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A28E802D-D378-4605-9E3F-5E170B2430F8}"/>
              </a:ext>
            </a:extLst>
          </p:cNvPr>
          <p:cNvCxnSpPr>
            <a:cxnSpLocks/>
            <a:stCxn id="11" idx="0"/>
            <a:endCxn id="9" idx="0"/>
          </p:cNvCxnSpPr>
          <p:nvPr/>
        </p:nvCxnSpPr>
        <p:spPr>
          <a:xfrm rot="16200000" flipH="1">
            <a:off x="6623323" y="-506621"/>
            <a:ext cx="989933" cy="6495517"/>
          </a:xfrm>
          <a:prstGeom prst="bentConnector3">
            <a:avLst>
              <a:gd name="adj1" fmla="val -230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33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8DF69-A388-47CE-B8E6-9C07DC7F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2. Definiciones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809A940-EC61-46F3-B09F-3C9AD5C5F03A}"/>
              </a:ext>
            </a:extLst>
          </p:cNvPr>
          <p:cNvSpPr/>
          <p:nvPr/>
        </p:nvSpPr>
        <p:spPr>
          <a:xfrm>
            <a:off x="410198" y="2395033"/>
            <a:ext cx="1692067" cy="6166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454AAE4-202E-4028-8D9F-5BB845F6F915}"/>
              </a:ext>
            </a:extLst>
          </p:cNvPr>
          <p:cNvSpPr/>
          <p:nvPr/>
        </p:nvSpPr>
        <p:spPr>
          <a:xfrm>
            <a:off x="2408487" y="2246171"/>
            <a:ext cx="2924089" cy="914400"/>
          </a:xfrm>
          <a:prstGeom prst="round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Colección de valores.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Números o caracteres.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1102577-9C4F-4966-8250-1E4D9A9AF49A}"/>
              </a:ext>
            </a:extLst>
          </p:cNvPr>
          <p:cNvSpPr/>
          <p:nvPr/>
        </p:nvSpPr>
        <p:spPr>
          <a:xfrm>
            <a:off x="410198" y="3458295"/>
            <a:ext cx="1692067" cy="6166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Variables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3013B07-6F6F-48CA-BD5B-65E9F74518EC}"/>
              </a:ext>
            </a:extLst>
          </p:cNvPr>
          <p:cNvSpPr/>
          <p:nvPr/>
        </p:nvSpPr>
        <p:spPr>
          <a:xfrm>
            <a:off x="2408487" y="3309433"/>
            <a:ext cx="2924089" cy="914400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Todos los valores que miden el mismo atributo.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7C9E175-A8FE-4365-B93A-079A18EA37B2}"/>
              </a:ext>
            </a:extLst>
          </p:cNvPr>
          <p:cNvSpPr/>
          <p:nvPr/>
        </p:nvSpPr>
        <p:spPr>
          <a:xfrm>
            <a:off x="410198" y="4526929"/>
            <a:ext cx="1692067" cy="616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Observaciones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53813C48-37EE-49D6-BE84-E2400BAD92AC}"/>
              </a:ext>
            </a:extLst>
          </p:cNvPr>
          <p:cNvSpPr/>
          <p:nvPr/>
        </p:nvSpPr>
        <p:spPr>
          <a:xfrm>
            <a:off x="2408487" y="4378067"/>
            <a:ext cx="2924089" cy="914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Todos los valores relacionados con una unidad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B7D4CCE-05B6-406A-87CC-C5F71786E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49" y="2107992"/>
            <a:ext cx="5430693" cy="322314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3322794A-3590-4D45-89B9-0B67937B8EF7}"/>
              </a:ext>
            </a:extLst>
          </p:cNvPr>
          <p:cNvSpPr/>
          <p:nvPr/>
        </p:nvSpPr>
        <p:spPr>
          <a:xfrm>
            <a:off x="10015671" y="2107992"/>
            <a:ext cx="700755" cy="322314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A28E802D-D378-4605-9E3F-5E170B2430F8}"/>
              </a:ext>
            </a:extLst>
          </p:cNvPr>
          <p:cNvCxnSpPr>
            <a:cxnSpLocks/>
            <a:stCxn id="13" idx="3"/>
            <a:endCxn id="9" idx="0"/>
          </p:cNvCxnSpPr>
          <p:nvPr/>
        </p:nvCxnSpPr>
        <p:spPr>
          <a:xfrm flipV="1">
            <a:off x="5332576" y="2107992"/>
            <a:ext cx="5033473" cy="1658641"/>
          </a:xfrm>
          <a:prstGeom prst="bentConnector4">
            <a:avLst>
              <a:gd name="adj1" fmla="val 17997"/>
              <a:gd name="adj2" fmla="val 1137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8DF69-A388-47CE-B8E6-9C07DC7F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2. Definiciones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809A940-EC61-46F3-B09F-3C9AD5C5F03A}"/>
              </a:ext>
            </a:extLst>
          </p:cNvPr>
          <p:cNvSpPr/>
          <p:nvPr/>
        </p:nvSpPr>
        <p:spPr>
          <a:xfrm>
            <a:off x="410198" y="2395033"/>
            <a:ext cx="1692067" cy="6166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454AAE4-202E-4028-8D9F-5BB845F6F915}"/>
              </a:ext>
            </a:extLst>
          </p:cNvPr>
          <p:cNvSpPr/>
          <p:nvPr/>
        </p:nvSpPr>
        <p:spPr>
          <a:xfrm>
            <a:off x="2408487" y="2246171"/>
            <a:ext cx="2924089" cy="914400"/>
          </a:xfrm>
          <a:prstGeom prst="round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Colección de valores.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Números o caracteres.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1102577-9C4F-4966-8250-1E4D9A9AF49A}"/>
              </a:ext>
            </a:extLst>
          </p:cNvPr>
          <p:cNvSpPr/>
          <p:nvPr/>
        </p:nvSpPr>
        <p:spPr>
          <a:xfrm>
            <a:off x="410198" y="3458295"/>
            <a:ext cx="1692067" cy="6166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Variables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3013B07-6F6F-48CA-BD5B-65E9F74518EC}"/>
              </a:ext>
            </a:extLst>
          </p:cNvPr>
          <p:cNvSpPr/>
          <p:nvPr/>
        </p:nvSpPr>
        <p:spPr>
          <a:xfrm>
            <a:off x="2408487" y="3309433"/>
            <a:ext cx="2924089" cy="914400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Todos los valores que miden el mismo atributo.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7C9E175-A8FE-4365-B93A-079A18EA37B2}"/>
              </a:ext>
            </a:extLst>
          </p:cNvPr>
          <p:cNvSpPr/>
          <p:nvPr/>
        </p:nvSpPr>
        <p:spPr>
          <a:xfrm>
            <a:off x="410198" y="4526929"/>
            <a:ext cx="1692067" cy="616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Observaciones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53813C48-37EE-49D6-BE84-E2400BAD92AC}"/>
              </a:ext>
            </a:extLst>
          </p:cNvPr>
          <p:cNvSpPr/>
          <p:nvPr/>
        </p:nvSpPr>
        <p:spPr>
          <a:xfrm>
            <a:off x="2408487" y="4378067"/>
            <a:ext cx="2924089" cy="914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Todos los valores relacionados con una unidad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B7D4CCE-05B6-406A-87CC-C5F71786E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49" y="2107992"/>
            <a:ext cx="5430693" cy="322314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3322794A-3590-4D45-89B9-0B67937B8EF7}"/>
              </a:ext>
            </a:extLst>
          </p:cNvPr>
          <p:cNvSpPr/>
          <p:nvPr/>
        </p:nvSpPr>
        <p:spPr>
          <a:xfrm>
            <a:off x="6614149" y="3236104"/>
            <a:ext cx="5430693" cy="2221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A28E802D-D378-4605-9E3F-5E170B2430F8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5332576" y="3347200"/>
            <a:ext cx="1281573" cy="14880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467763"/>
      </p:ext>
    </p:extLst>
  </p:cSld>
  <p:clrMapOvr>
    <a:masterClrMapping/>
  </p:clrMapOvr>
</p:sld>
</file>

<file path=ppt/theme/theme1.xml><?xml version="1.0" encoding="utf-8"?>
<a:theme xmlns:a="http://schemas.openxmlformats.org/drawingml/2006/main" name="Andes largo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es largo" id="{5039700D-837F-4F2C-8D60-D7779A15C924}" vid="{65D6F541-B6EE-49E9-B21A-F5F4AAC06A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Andes largo</Template>
  <TotalTime>1361</TotalTime>
  <Words>1334</Words>
  <Application>Microsoft Office PowerPoint</Application>
  <PresentationFormat>Panorámica</PresentationFormat>
  <Paragraphs>172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Andes largo</vt:lpstr>
      <vt:lpstr>Clase 7: Conceptos para la limpieza de bases de datos</vt:lpstr>
      <vt:lpstr>Contenido</vt:lpstr>
      <vt:lpstr>1. Introducción</vt:lpstr>
      <vt:lpstr>1. Introducción</vt:lpstr>
      <vt:lpstr>1. Introducción</vt:lpstr>
      <vt:lpstr>1. Introducción</vt:lpstr>
      <vt:lpstr>2. Definiciones</vt:lpstr>
      <vt:lpstr>2. Definiciones</vt:lpstr>
      <vt:lpstr>2. Definiciones</vt:lpstr>
      <vt:lpstr>3. La unidad de observación (Tidy data)</vt:lpstr>
      <vt:lpstr>3. La unidad de observación (Tidy data)</vt:lpstr>
      <vt:lpstr>4. Almacenamiento y formato de variables</vt:lpstr>
      <vt:lpstr>4. Almacenamiento y formato de variables</vt:lpstr>
      <vt:lpstr>4. Almacenamiento y formato de variables</vt:lpstr>
      <vt:lpstr>4. Almacenamiento y formato de variables</vt:lpstr>
      <vt:lpstr>4. Formato y etiquetas de variables</vt:lpstr>
      <vt:lpstr>5. Los valores faltantes (missing values)</vt:lpstr>
      <vt:lpstr>6. Importando bases de datos</vt:lpstr>
      <vt:lpstr>6. Importando bases de datos</vt:lpstr>
      <vt:lpstr>6. Importando bases de datos</vt:lpstr>
      <vt:lpstr>6. Importando bases de datos</vt:lpstr>
      <vt:lpstr>6. Importando bases de datos</vt:lpstr>
      <vt:lpstr>7. Problemas en el ordenamiento de conjuntos de datos</vt:lpstr>
      <vt:lpstr>7. Problemas en el ordenamiento de conjuntos de datos</vt:lpstr>
      <vt:lpstr>7. Problemas en el ordenamiento de conjuntos de datos</vt:lpstr>
      <vt:lpstr>7. Problemas en el ordenamiento de conjuntos de datos</vt:lpstr>
      <vt:lpstr>7. Problemas en el ordenamiento de conjuntos de datos</vt:lpstr>
      <vt:lpstr>7. Problemas en el ordenamiento de conjuntos de datos</vt:lpstr>
      <vt:lpstr>7. Problemas en el ordenamiento de conjuntos de datos</vt:lpstr>
      <vt:lpstr>8. Operaciones con datos</vt:lpstr>
      <vt:lpstr>8. Operaciones con datos</vt:lpstr>
      <vt:lpstr>8. Operaciones con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7: Conceptos para la limpieza y el procesamiento de bases de datos</dc:title>
  <dc:creator>Miguel Andres Garzon Ramirez</dc:creator>
  <cp:lastModifiedBy>Miguel Andres Garzon Ramirez</cp:lastModifiedBy>
  <cp:revision>67</cp:revision>
  <dcterms:created xsi:type="dcterms:W3CDTF">2021-05-07T18:46:51Z</dcterms:created>
  <dcterms:modified xsi:type="dcterms:W3CDTF">2021-05-08T17:30:37Z</dcterms:modified>
</cp:coreProperties>
</file>