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96" r:id="rId6"/>
    <p:sldId id="295" r:id="rId7"/>
    <p:sldId id="261" r:id="rId8"/>
    <p:sldId id="265" r:id="rId9"/>
    <p:sldId id="264" r:id="rId10"/>
    <p:sldId id="266" r:id="rId11"/>
    <p:sldId id="267" r:id="rId12"/>
    <p:sldId id="270" r:id="rId13"/>
    <p:sldId id="272" r:id="rId14"/>
    <p:sldId id="273" r:id="rId15"/>
    <p:sldId id="275" r:id="rId16"/>
    <p:sldId id="276" r:id="rId17"/>
    <p:sldId id="300" r:id="rId18"/>
    <p:sldId id="297" r:id="rId19"/>
    <p:sldId id="257" r:id="rId20"/>
    <p:sldId id="274" r:id="rId21"/>
    <p:sldId id="299" r:id="rId22"/>
    <p:sldId id="277" r:id="rId23"/>
    <p:sldId id="282" r:id="rId24"/>
    <p:sldId id="278" r:id="rId25"/>
    <p:sldId id="279" r:id="rId26"/>
    <p:sldId id="280" r:id="rId27"/>
    <p:sldId id="281" r:id="rId28"/>
    <p:sldId id="284" r:id="rId29"/>
    <p:sldId id="283" r:id="rId30"/>
    <p:sldId id="298" r:id="rId31"/>
    <p:sldId id="285" r:id="rId32"/>
    <p:sldId id="286" r:id="rId33"/>
    <p:sldId id="301" r:id="rId34"/>
    <p:sldId id="287" r:id="rId35"/>
    <p:sldId id="288" r:id="rId36"/>
    <p:sldId id="289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983F-5D99-C64B-8471-D7016BC2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93DB4-7B04-5C4B-9564-CEBE5032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3E34-7119-954B-8B5E-FE6A7442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3295-6E19-1343-9BD5-BC7ACF2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3494-B35E-D04D-AF7E-096CF561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55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170-484F-5348-81F2-C4C26C0B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8AB5-EF2A-1C43-8B2C-E210494B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0A8C-9F39-2440-A782-E7F977B0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AEB0-47FF-1B46-B0A0-FA01812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E309-12CF-714E-A584-8D8EA47B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51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9A9C1-161B-6E4D-AEF3-70F93D27F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9F7F-9786-894A-AE91-4A8F7F67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A65E-2F33-9D4A-B04A-B80395C5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CB27-2D98-5341-9CBC-8BD805AB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F7DA-65E2-094B-A25D-8414572C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21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8240-6814-4C4D-B8E9-B355C91F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ED9-C12A-C74E-B214-75ED5373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8C1C-2FF5-7A4B-B956-48C224F9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CDA4-7879-4748-A808-CE8F6F66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2A74-83B9-4844-841E-54488E79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887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4950-A9C8-A943-B70D-1EA856D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D184-1079-CE4F-8513-C8C5A8D4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CFBB-1EDF-FD47-AAC0-F4F1447B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0E28-11E1-F746-AA29-78438CE0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4E27-C797-5B43-9BE8-3A987BD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66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4372-ACA8-C349-84E1-038DCE4E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CC44-5284-D448-895E-DFD8DBEF1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467D-D5EE-BF4F-AF9D-DF13C2F6B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E18D-1BFD-D640-BC46-A5ABDA1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9DDC-4EF9-3342-9023-EDEBCE26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53E2-3ADC-8E49-B222-7E4232E4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825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7EFC-6B91-2540-8234-37BCDF47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8B35-A1F4-234A-A551-9D8C3AD2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E0A5-0761-BA45-8881-743D12B8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782AD-B677-A941-AB53-068F9EE8C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29085-D01C-EF46-9D87-716A552B5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267D-6F07-4748-8CEA-1A10696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6CD9-0C4E-6145-95A9-C2A369F6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1C162-DEB7-CE41-8707-E38FBE20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8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6D44-1A17-CD4C-AC7E-31CDA834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E5C3-A381-C246-A58F-1A79E790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0122F-78A4-2E40-9766-871F66E6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B2FE3-E591-2A41-967A-C1A1DA0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11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88979-0316-E640-97F6-A799AD43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ECE63-EB60-E841-B2AD-9612A7D0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AF04-23F5-D649-9792-657371F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250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1A0-4B55-1A49-98C9-8F93F5D3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98E2-9A18-6043-88B5-A241CE4D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385E-0804-274F-89B8-499BE692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AF50-F936-004B-AC9F-26E8B1D1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62D0-044D-1E4A-8AFA-317FA8AD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2A39-65C6-064F-8070-2D7C3AF3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166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1A4A-200B-0C45-AF66-340F9B2C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A802A-DA51-A041-935B-FFB47DB82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62871-B458-B348-B86D-0AC31BB6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63F81-B347-3C4F-9F06-0A6AD1BB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DB5B-D7E6-374F-B58E-F7D07EEB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70E9-03DE-CB4D-B1E3-67569F5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356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A6021-4637-E249-A9AD-A22943F3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CE61-1678-8C44-880B-0BF2EE14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6151-18F0-134A-BD70-A9B6708AD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644B-D3F1-C840-906F-C3909F7B9FFC}" type="datetimeFigureOut">
              <a:rPr lang="en-CO" smtClean="0"/>
              <a:t>5/11/21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B367-EAB8-8B48-8D12-D284B21F4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5DF-6B12-D94D-B12D-728DA185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9126-65AF-8440-BAEA-7FE1B1F19A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8709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74C9-8656-DC4F-972D-EEDA6C49B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Elección de subconjuntos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7A0CF-C062-DB4A-852C-809351FFE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i="1" dirty="0"/>
              <a:t>Herramientas de programación para el análisis de datos</a:t>
            </a:r>
          </a:p>
          <a:p>
            <a:r>
              <a:rPr lang="en-CO" dirty="0"/>
              <a:t>Clase 8 </a:t>
            </a:r>
          </a:p>
        </p:txBody>
      </p:sp>
    </p:spTree>
    <p:extLst>
      <p:ext uri="{BB962C8B-B14F-4D97-AF65-F5344CB8AC3E}">
        <p14:creationId xmlns:p14="http://schemas.microsoft.com/office/powerpoint/2010/main" val="158732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Repetir operaciones para varios subgrupos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s-ES" dirty="0"/>
              <a:t>Algunos comandos tienen habilitada la expresión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/>
              <a:t> que significa: repetir el comando considerando los grupos definidos por la variable ______.</a:t>
            </a: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nsolas" panose="020B0609020204030204" pitchFamily="49" charset="0"/>
              </a:rPr>
              <a:t>Por ejemplo: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twoway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scatter var2 var3, by(var1)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F2B3A-3325-464B-A94B-70008B26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1" y="206477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columnas nuevas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s-ES" dirty="0"/>
              <a:t>Para crear columnas nuevas tenemos dos comandos:</a:t>
            </a:r>
          </a:p>
          <a:p>
            <a:pPr marL="0" indent="0" algn="ctr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gen 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dirty="0">
                <a:cs typeface="Calibri" panose="020F0502020204030204" pitchFamily="34" charset="0"/>
              </a:rPr>
              <a:t>Gen permite crear columnas con fórmulas generales como:</a:t>
            </a:r>
          </a:p>
          <a:p>
            <a:pPr marL="0" indent="0" algn="ctr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gen var4 = var2 + 1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B4E3E-EC0E-FC46-B573-C074E2E5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00" y="1825625"/>
            <a:ext cx="4356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columnas nuevas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s-ES" dirty="0"/>
              <a:t>Para crear columnas nuevas tenemos dos comandos:</a:t>
            </a:r>
          </a:p>
          <a:p>
            <a:pPr marL="0" indent="0" algn="ctr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gen 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dirty="0" err="1">
                <a:cs typeface="Calibri" panose="020F0502020204030204" pitchFamily="34" charset="0"/>
              </a:rPr>
              <a:t>Egen</a:t>
            </a:r>
            <a:r>
              <a:rPr lang="es-ES" dirty="0">
                <a:cs typeface="Calibri" panose="020F0502020204030204" pitchFamily="34" charset="0"/>
              </a:rPr>
              <a:t> permite usar funciones matemáticas: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var4 = min(var3)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CE5FD-0FBE-AE40-8B6D-40715464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0" y="1838325"/>
            <a:ext cx="4330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columnas nuevas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s-ES" dirty="0"/>
              <a:t>Para crear columnas nuevas tenemos dos comandos:</a:t>
            </a:r>
          </a:p>
          <a:p>
            <a:pPr marL="0" indent="0" algn="ctr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gen 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dirty="0">
                <a:cs typeface="Calibri" panose="020F0502020204030204" pitchFamily="34" charset="0"/>
              </a:rPr>
              <a:t>Además, </a:t>
            </a:r>
            <a:r>
              <a:rPr lang="es-ES" dirty="0" err="1">
                <a:cs typeface="Calibri" panose="020F0502020204030204" pitchFamily="34" charset="0"/>
              </a:rPr>
              <a:t>egen</a:t>
            </a:r>
            <a:r>
              <a:rPr lang="es-ES" dirty="0">
                <a:cs typeface="Calibri" panose="020F0502020204030204" pitchFamily="34" charset="0"/>
              </a:rPr>
              <a:t> permite aplicar asignaciones por subgrupos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egen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var4 = min(var3),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(var1)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D4252-8002-4144-AAC6-8AECCAE4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52" y="1838325"/>
            <a:ext cx="4356100" cy="3276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864A95-35B9-6241-B124-51BA4BB6675D}"/>
              </a:ext>
            </a:extLst>
          </p:cNvPr>
          <p:cNvSpPr/>
          <p:nvPr/>
        </p:nvSpPr>
        <p:spPr>
          <a:xfrm>
            <a:off x="7890387" y="2050026"/>
            <a:ext cx="4223365" cy="604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C77E5-1548-0147-AC68-294D65EFB6FC}"/>
              </a:ext>
            </a:extLst>
          </p:cNvPr>
          <p:cNvSpPr/>
          <p:nvPr/>
        </p:nvSpPr>
        <p:spPr>
          <a:xfrm>
            <a:off x="7890387" y="2618453"/>
            <a:ext cx="4223365" cy="604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351B8-DD5C-B649-BFC7-300E675BC98F}"/>
              </a:ext>
            </a:extLst>
          </p:cNvPr>
          <p:cNvSpPr/>
          <p:nvPr/>
        </p:nvSpPr>
        <p:spPr>
          <a:xfrm>
            <a:off x="7824019" y="3126658"/>
            <a:ext cx="4223365" cy="604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8F5AC9-C025-C54F-BAFC-2CF4D68C9E37}"/>
              </a:ext>
            </a:extLst>
          </p:cNvPr>
          <p:cNvSpPr/>
          <p:nvPr/>
        </p:nvSpPr>
        <p:spPr>
          <a:xfrm>
            <a:off x="7757651" y="3634863"/>
            <a:ext cx="4223365" cy="308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F2A7C-FA8B-D640-8BA6-2D27FB95BC49}"/>
              </a:ext>
            </a:extLst>
          </p:cNvPr>
          <p:cNvSpPr/>
          <p:nvPr/>
        </p:nvSpPr>
        <p:spPr>
          <a:xfrm>
            <a:off x="7757651" y="3923890"/>
            <a:ext cx="4223365" cy="308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713C8-25CB-FB47-B7A0-D838FDD23121}"/>
              </a:ext>
            </a:extLst>
          </p:cNvPr>
          <p:cNvSpPr/>
          <p:nvPr/>
        </p:nvSpPr>
        <p:spPr>
          <a:xfrm>
            <a:off x="7757651" y="4212917"/>
            <a:ext cx="4223365" cy="53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7BA70-3337-D448-90A0-9ED93763008E}"/>
              </a:ext>
            </a:extLst>
          </p:cNvPr>
          <p:cNvSpPr/>
          <p:nvPr/>
        </p:nvSpPr>
        <p:spPr>
          <a:xfrm>
            <a:off x="7757650" y="4710675"/>
            <a:ext cx="4223365" cy="308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306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Reemplazar valores de una columna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s-ES" dirty="0"/>
              <a:t>Es igual que gen pero con: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/>
              <a:t>Por ejemplo,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replace var3 = var2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Note: no hay un “</a:t>
            </a:r>
            <a:r>
              <a:rPr lang="en-US" dirty="0" err="1">
                <a:cs typeface="Consolas" panose="020B0609020204030204" pitchFamily="49" charset="0"/>
              </a:rPr>
              <a:t>ereplace</a:t>
            </a:r>
            <a:r>
              <a:rPr lang="en-US" dirty="0">
                <a:cs typeface="Consolas" panose="020B0609020204030204" pitchFamily="49" charset="0"/>
              </a:rPr>
              <a:t>”</a:t>
            </a:r>
            <a:endParaRPr lang="en-CO" dirty="0"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35C73-1573-DD4A-99CD-8482222B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825625"/>
            <a:ext cx="3352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filas y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eliminar columnas usamos el comando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varlist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var2</a:t>
            </a: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nsolas" panose="020B0609020204030204" pitchFamily="49" charset="0"/>
              </a:rPr>
              <a:t>También podemos usar </a:t>
            </a:r>
            <a:r>
              <a:rPr lang="es-ES" dirty="0" err="1">
                <a:cs typeface="Consolas" panose="020B0609020204030204" pitchFamily="49" charset="0"/>
              </a:rPr>
              <a:t>keep</a:t>
            </a:r>
            <a:r>
              <a:rPr lang="es-ES" dirty="0">
                <a:cs typeface="Consolas" panose="020B0609020204030204" pitchFamily="49" charset="0"/>
              </a:rPr>
              <a:t> para quedarnos con un conjunto de variables</a:t>
            </a: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keep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var1 var3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91E97-D068-8444-8A9A-A5C308B5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1838325"/>
            <a:ext cx="241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filas y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eliminar filas usamos </a:t>
            </a:r>
            <a:r>
              <a:rPr lang="es-ES" dirty="0" err="1"/>
              <a:t>drop</a:t>
            </a:r>
            <a:r>
              <a:rPr lang="es-ES" dirty="0"/>
              <a:t>, pero con la opción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endParaRPr lang="es-E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var3 &lt; 300 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1AB5F-7BB2-3447-AE65-4DFB516A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99" y="2536825"/>
            <a:ext cx="3327399" cy="19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963D-15F2-2245-B8D8-59AE57A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Ejercicio en STATA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74CB-E79A-4242-BC0C-8D525960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749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9F30-3056-C441-8AB7-72C759CF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BABC-C1CA-4743-B6DC-99C3763D6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Pandas DataFrame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D5F03-862B-3F45-AF0E-220EF7130E1C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5498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Ahora tenemos un DataFrame de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Llamado “datos”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38C8-1370-7D43-AFCD-914C371D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parte de la base de datos / tabla / Data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322F4-8F6F-3D44-B0B8-FBC14739E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772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seleccionar columnas podemos usar el nombre de la columna: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nuevosdatos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"var2"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]+1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EC43D-C5B5-344B-A0C2-5ABDABDD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033B7-3578-AC43-AA33-AD1FA64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5" y="2148623"/>
            <a:ext cx="4318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columnas en grupo: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seleccionar columnas podemos usar el nombre de la columna: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datos2 = 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[["var1", "var3"]]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CO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EC43D-C5B5-344B-A0C2-5ABDABDD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50C45-C804-8F47-866F-8CA362C2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78" y="1412875"/>
            <a:ext cx="444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filas individuales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Llamado “datos”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filas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modificar de acuerdo a un filtro podemos usar la función where de numpy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Así podemos modificar simultáneamente según la condición lógica.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3329F-E7F3-124D-A6CF-9CCA5B1C3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09" y="838200"/>
            <a:ext cx="7162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Filtrar observaciones al hacer cálculos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desarrollar cálculos con un subgrupo de observaciones, seleccionamos primero y luego llamamos la función sobre el objeto DataFrame resultante (todo en una línea):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["var3"] &gt; 300].mean()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F5ADD-E5AA-C04A-A692-E5184A74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13" y="4362774"/>
            <a:ext cx="4470400" cy="147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B254D-E93B-1841-9583-7A1975197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58"/>
          <a:stretch/>
        </p:blipFill>
        <p:spPr>
          <a:xfrm>
            <a:off x="6941165" y="1168399"/>
            <a:ext cx="4660900" cy="2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Repetir operaciones por subgrupos de filas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53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En pandas empleamos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roupby</a:t>
            </a:r>
          </a:p>
          <a:p>
            <a:pPr marL="0" indent="0" algn="ctr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CO" dirty="0">
                <a:cs typeface="Consolas" panose="020B0609020204030204" pitchFamily="49" charset="0"/>
              </a:rPr>
              <a:t>Definimos el grupo</a:t>
            </a:r>
          </a:p>
          <a:p>
            <a:pPr marL="514350" indent="-514350">
              <a:buAutoNum type="arabicPeriod"/>
            </a:pPr>
            <a:r>
              <a:rPr lang="en-CO" dirty="0">
                <a:cs typeface="Consolas" panose="020B0609020204030204" pitchFamily="49" charset="0"/>
              </a:rPr>
              <a:t>Asignamos según la función y el grupo correspondientes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5F0AF-EB55-5341-BAA7-444C71EF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90" y="1231900"/>
            <a:ext cx="6705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</a:t>
            </a:r>
            <a:r>
              <a:rPr lang="en-US" dirty="0"/>
              <a:t>a</a:t>
            </a:r>
            <a:r>
              <a:rPr lang="en-CO" dirty="0"/>
              <a:t>ra crear columnas solo hay que asignarlas con un nuevo nombre en el dataframe: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nueva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11C533-A335-4D4D-8E56-45C9E842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13" y="1135063"/>
            <a:ext cx="3873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Reemplazar valores en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Simplemente tomamos la columna y le asignamos valores nuevos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var3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6B939-561A-7441-A91B-AFBE7A47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05" y="1373846"/>
            <a:ext cx="354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eliminar columnas podemos usar el comando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CO" dirty="0"/>
              <a:t>y dirigirlo a nuestra columna del DataFrame </a:t>
            </a:r>
          </a:p>
          <a:p>
            <a:pPr marL="0" indent="0">
              <a:buNone/>
            </a:pP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el datos[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CA94-9CC9-5845-B1F4-842E6401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98" y="1027906"/>
            <a:ext cx="2819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filas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Podemos asignar al mismo dataframe una versión filtrada del mismo dataframe: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sz="2000" dirty="0">
                <a:latin typeface="Consolas" panose="020B0609020204030204" pitchFamily="49" charset="0"/>
                <a:cs typeface="Consolas" panose="020B0609020204030204" pitchFamily="49" charset="0"/>
              </a:rPr>
              <a:t>atos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["var3"] &gt; 300]</a:t>
            </a:r>
            <a:endParaRPr lang="en-C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DDAA-B23F-8D49-AD34-58FD0C35DB9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512D-7D29-B44F-9E10-BA4FDF92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2" y="1445477"/>
            <a:ext cx="3105013" cy="488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5BA7FA-014E-AB4D-BA70-2390F87C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825625"/>
            <a:ext cx="4762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62F3-5A2A-7349-9538-3F0AC00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Tome una tabla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9B1833-5B3C-7A4E-A34E-9164DADFD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40361"/>
              </p:ext>
            </p:extLst>
          </p:nvPr>
        </p:nvGraphicFramePr>
        <p:xfrm>
          <a:off x="2245442" y="1690688"/>
          <a:ext cx="770111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0239">
                  <a:extLst>
                    <a:ext uri="{9D8B030D-6E8A-4147-A177-3AD203B41FA5}">
                      <a16:colId xmlns:a16="http://schemas.microsoft.com/office/drawing/2014/main" val="1444634673"/>
                    </a:ext>
                  </a:extLst>
                </a:gridCol>
                <a:gridCol w="1470239">
                  <a:extLst>
                    <a:ext uri="{9D8B030D-6E8A-4147-A177-3AD203B41FA5}">
                      <a16:colId xmlns:a16="http://schemas.microsoft.com/office/drawing/2014/main" val="297301169"/>
                    </a:ext>
                  </a:extLst>
                </a:gridCol>
                <a:gridCol w="1470239">
                  <a:extLst>
                    <a:ext uri="{9D8B030D-6E8A-4147-A177-3AD203B41FA5}">
                      <a16:colId xmlns:a16="http://schemas.microsoft.com/office/drawing/2014/main" val="1297484327"/>
                    </a:ext>
                  </a:extLst>
                </a:gridCol>
                <a:gridCol w="1346915">
                  <a:extLst>
                    <a:ext uri="{9D8B030D-6E8A-4147-A177-3AD203B41FA5}">
                      <a16:colId xmlns:a16="http://schemas.microsoft.com/office/drawing/2014/main" val="180148075"/>
                    </a:ext>
                  </a:extLst>
                </a:gridCol>
                <a:gridCol w="1943483">
                  <a:extLst>
                    <a:ext uri="{9D8B030D-6E8A-4147-A177-3AD203B41FA5}">
                      <a16:colId xmlns:a16="http://schemas.microsoft.com/office/drawing/2014/main" val="2768412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6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Hola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NA </a:t>
                      </a:r>
                      <a:r>
                        <a:rPr lang="en-CO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(Si es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True </a:t>
                      </a:r>
                      <a:r>
                        <a:rPr lang="en-CO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(Si es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Qué 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Colombiano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Salut!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Francés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8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66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1CBA-8E1E-274A-9C5E-67398D26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29DF7-32E8-5F49-A5CF-9C9BB0638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DataFrames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C30EA-871F-A54D-9A42-C73E09433354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53840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Ahora tenemos un DataFrame 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Llamado “datos”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96A02-2C7A-7548-8254-1E9D0CE7EF2B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FA287-E075-2548-A20D-AA8F1251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seleccionar columnas podemos usar el nombre de la columna: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variables &lt;- c("var1", "var2")</a:t>
            </a:r>
          </a:p>
          <a:p>
            <a:pPr marL="0" indent="0" algn="ctr">
              <a:buNone/>
            </a:pP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nuevosDatos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[variables]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B1BF2-F153-204B-9C3E-490A5EDBE8FB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FB21A-5B4D-784B-ACD9-B3DEA073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61153-1108-A240-8709-0DB7F3CE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67" y="1228832"/>
            <a:ext cx="2981222" cy="47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Una selección simple de una columna funciona mediante $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atos$var3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B1BF2-F153-204B-9C3E-490A5EDBE8FB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FB21A-5B4D-784B-ACD9-B3DEA073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C3B53-733F-624D-B7B6-46B4A79C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864100"/>
            <a:ext cx="4749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filas individuales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Podemos seleccionar con filas y columnas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atos[filas, columnas]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CO" dirty="0"/>
              <a:t>sí: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atos[1:5, ]</a:t>
            </a:r>
          </a:p>
          <a:p>
            <a:pPr marL="0" indent="0">
              <a:buNone/>
            </a:pPr>
            <a:r>
              <a:rPr lang="en-CO" dirty="0"/>
              <a:t>Significa filas del 1 al 5 y columnas todas. También puedo: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nuevosDatos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which(datos$var3&gt;300) , ]</a:t>
            </a:r>
            <a:endParaRPr lang="en-CO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C2C31-BB1C-FE4A-AE0C-9BE2FB45E6AE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1B9FE-5A9D-8F49-B767-6FD6FD59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61CE66-F90D-2F4E-9D6E-F52DFFD8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89" y="2298700"/>
            <a:ext cx="3009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filas grupales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La forma más práctica de seleccionar</a:t>
            </a:r>
          </a:p>
          <a:p>
            <a:pPr marL="0" indent="0">
              <a:buNone/>
            </a:pPr>
            <a:r>
              <a:rPr lang="en-CO" dirty="0"/>
              <a:t> es mediante la función subset: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nuevosDatos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subset(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var2 &gt;= 30, select=c(var1, var2))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A82A-2217-FA4F-B386-D016231FE98D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10A62-16B6-CA44-A6A3-ED05F3B0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76" y="879683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E61E2-E769-6846-952E-BB0E2339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47" y="1491180"/>
            <a:ext cx="3279252" cy="3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Filtrar observaciones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Para filtrar observaciones al hacer cálculos, podemos simplemente pasar como parámetro a las funciones los DataFrames ya filtrados: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44D42-3796-564E-82AA-F4E494DDD60C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46F4A-8FDC-C44F-9442-72AC3F45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8231B-1919-5648-AB85-C3F1D2181972}"/>
              </a:ext>
            </a:extLst>
          </p:cNvPr>
          <p:cNvSpPr txBox="1"/>
          <p:nvPr/>
        </p:nvSpPr>
        <p:spPr>
          <a:xfrm>
            <a:off x="838200" y="5302440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mean,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which(datos$var3&gt;300) , ], mean,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99881-988B-6043-B608-4680FE56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83" y="3234509"/>
            <a:ext cx="580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Al igual que en Python, podemos simplemente referirnos a una columna con un nombre nuevo y asisgnarla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datos$var4 &lt;- 2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B99A5-8452-CF43-BC64-8943429C010B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C1206-57F2-1346-B063-AEFC90B8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4806F1-E087-0E42-A775-C14B32AE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78" y="1764560"/>
            <a:ext cx="3695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Reemplazar valores en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Asignamos refiriéndonos a las columnas correspondientes. 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datos$var3 &lt;- datos$var3 &gt; 300</a:t>
            </a:r>
            <a:endParaRPr lang="en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A0689-C29A-B241-B08E-A3301111B8EC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AF81-89FB-0346-9994-5DCA7F10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7006C-7AE1-0F41-86C6-C1977330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68" y="1670181"/>
            <a:ext cx="3355532" cy="39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filas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Asignamos un subconjunto de filas al mismo DataFrame: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 which(datos$var3&gt;300) , ]</a:t>
            </a:r>
            <a:endParaRPr lang="en-CO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E9566-FA4A-5A45-9C7E-670F1DEA8470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A08B-A4DA-3B45-ADD8-BCE53A82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A8DC6-4C2D-B348-9161-9DAAD4EC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78" y="2029883"/>
            <a:ext cx="3894836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51C-C24E-E448-A072-6BE9CDF6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Qué podemos hacer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8AA3-5C21-5E42-B969-AAE614E4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fontScale="77500" lnSpcReduction="20000"/>
          </a:bodyPr>
          <a:lstStyle/>
          <a:p>
            <a:r>
              <a:rPr lang="en-CO" dirty="0"/>
              <a:t>Seleccionar columnas (en STATA les decimos variables)</a:t>
            </a:r>
          </a:p>
          <a:p>
            <a:pPr lvl="1"/>
            <a:r>
              <a:rPr lang="en-CO" dirty="0"/>
              <a:t>Individuales y grupales</a:t>
            </a:r>
          </a:p>
          <a:p>
            <a:r>
              <a:rPr lang="en-CO" dirty="0"/>
              <a:t>Seleccionar filas (en STATA les decimos observaciones)</a:t>
            </a:r>
          </a:p>
          <a:p>
            <a:pPr lvl="1"/>
            <a:r>
              <a:rPr lang="en-CO" dirty="0"/>
              <a:t>Individuales y grupales</a:t>
            </a:r>
          </a:p>
          <a:p>
            <a:r>
              <a:rPr lang="en-CO" dirty="0"/>
              <a:t>Filtrar observaciones: hacer operaciones pero con un </a:t>
            </a:r>
            <a:r>
              <a:rPr lang="en-CO" b="1" dirty="0"/>
              <a:t>subgrupo </a:t>
            </a:r>
            <a:r>
              <a:rPr lang="en-CO" dirty="0"/>
              <a:t>de observaciones</a:t>
            </a:r>
          </a:p>
          <a:p>
            <a:r>
              <a:rPr lang="en-CO" dirty="0"/>
              <a:t>Repetir operaciones para varios subgrupos</a:t>
            </a:r>
          </a:p>
          <a:p>
            <a:r>
              <a:rPr lang="en-CO" dirty="0"/>
              <a:t>Crear columnas y reemplazar valores de columnas</a:t>
            </a:r>
          </a:p>
          <a:p>
            <a:r>
              <a:rPr lang="en-CO" dirty="0"/>
              <a:t>Eliminar filas y columnas</a:t>
            </a:r>
          </a:p>
          <a:p>
            <a:endParaRPr lang="en-C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543182-E47A-5C4C-8333-020FF868D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822420"/>
              </p:ext>
            </p:extLst>
          </p:nvPr>
        </p:nvGraphicFramePr>
        <p:xfrm>
          <a:off x="2245442" y="1690688"/>
          <a:ext cx="770111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0239">
                  <a:extLst>
                    <a:ext uri="{9D8B030D-6E8A-4147-A177-3AD203B41FA5}">
                      <a16:colId xmlns:a16="http://schemas.microsoft.com/office/drawing/2014/main" val="1444634673"/>
                    </a:ext>
                  </a:extLst>
                </a:gridCol>
                <a:gridCol w="1470239">
                  <a:extLst>
                    <a:ext uri="{9D8B030D-6E8A-4147-A177-3AD203B41FA5}">
                      <a16:colId xmlns:a16="http://schemas.microsoft.com/office/drawing/2014/main" val="297301169"/>
                    </a:ext>
                  </a:extLst>
                </a:gridCol>
                <a:gridCol w="1470239">
                  <a:extLst>
                    <a:ext uri="{9D8B030D-6E8A-4147-A177-3AD203B41FA5}">
                      <a16:colId xmlns:a16="http://schemas.microsoft.com/office/drawing/2014/main" val="1297484327"/>
                    </a:ext>
                  </a:extLst>
                </a:gridCol>
                <a:gridCol w="1346915">
                  <a:extLst>
                    <a:ext uri="{9D8B030D-6E8A-4147-A177-3AD203B41FA5}">
                      <a16:colId xmlns:a16="http://schemas.microsoft.com/office/drawing/2014/main" val="180148075"/>
                    </a:ext>
                  </a:extLst>
                </a:gridCol>
                <a:gridCol w="1943483">
                  <a:extLst>
                    <a:ext uri="{9D8B030D-6E8A-4147-A177-3AD203B41FA5}">
                      <a16:colId xmlns:a16="http://schemas.microsoft.com/office/drawing/2014/main" val="2768412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6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Hola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NA </a:t>
                      </a:r>
                      <a:r>
                        <a:rPr lang="en-CO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(Si es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True </a:t>
                      </a:r>
                      <a:r>
                        <a:rPr lang="en-CO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(Si es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Qué 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Colombiano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Salut!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Francés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8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6B0-A295-0449-B5AD-CFD512E8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Eliminar columnas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26-A97A-C24F-B19B-33524E7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813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Asignamos NULL a la columna correspondiente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datos$var2 &lt;- NULL</a:t>
            </a:r>
          </a:p>
          <a:p>
            <a:pPr marL="0" indent="0">
              <a:buNone/>
            </a:pPr>
            <a:r>
              <a:rPr lang="en-CO" dirty="0"/>
              <a:t>También puedo asignar un subconjunto con el símbolo -c(columna)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subset(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select = -c(var2) )</a:t>
            </a:r>
            <a:endParaRPr lang="en-CO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EED93-9DB7-7C4D-9EFD-91C4530F9167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A9B48-B27E-F247-B724-6BF0042B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8" y="1448540"/>
            <a:ext cx="3476522" cy="418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54285-392D-DA4D-BE35-0A514D9F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99" y="1228832"/>
            <a:ext cx="2759793" cy="44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EDB8-E489-AA47-A88E-DE74CCE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STATA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CA17-3B12-814F-BBBB-DDCCEFF46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Base de datos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4E2C0-E69D-BC4F-AB39-8B0A27B79EF8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307970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Seleccionar columnas: varlist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</p:spPr>
        <p:txBody>
          <a:bodyPr/>
          <a:lstStyle/>
          <a:p>
            <a:r>
              <a:rPr lang="en-CO" dirty="0"/>
              <a:t>Normalmente sólo hay que referirse al nombre de la “variable” correspondiente.</a:t>
            </a:r>
          </a:p>
          <a:p>
            <a:pPr marL="0" indent="0">
              <a:buNone/>
            </a:pPr>
            <a:r>
              <a:rPr lang="en-CO" dirty="0"/>
              <a:t>	Como en </a:t>
            </a:r>
            <a:r>
              <a:rPr lang="en-CO" b="1" dirty="0">
                <a:latin typeface="Consolas" panose="020B0609020204030204" pitchFamily="49" charset="0"/>
                <a:cs typeface="Consolas" panose="020B0609020204030204" pitchFamily="49" charset="0"/>
              </a:rPr>
              <a:t>sum var3</a:t>
            </a:r>
          </a:p>
          <a:p>
            <a:r>
              <a:rPr lang="en-CO" dirty="0"/>
              <a:t>Pero a veces se pueden usar atajos, por ejemplo: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ar*</a:t>
            </a:r>
          </a:p>
          <a:p>
            <a:pPr marL="0" indent="0" algn="just">
              <a:buNone/>
            </a:pPr>
            <a:r>
              <a:rPr lang="en-CO" dirty="0">
                <a:cs typeface="Consolas" panose="020B0609020204030204" pitchFamily="49" charset="0"/>
              </a:rPr>
              <a:t>Significa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var1 var2 var3</a:t>
            </a:r>
          </a:p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Recordemos la sintaxis básica de STATA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CO" dirty="0"/>
              <a:t>omando [</a:t>
            </a:r>
            <a:r>
              <a:rPr lang="en-CO" i="1" dirty="0"/>
              <a:t>varlist</a:t>
            </a:r>
            <a:r>
              <a:rPr lang="en-CO" dirty="0"/>
              <a:t>]</a:t>
            </a:r>
            <a:r>
              <a:rPr lang="en-CO" b="1" dirty="0"/>
              <a:t>, opciones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CO" dirty="0"/>
              <a:t>omando [</a:t>
            </a:r>
            <a:r>
              <a:rPr lang="en-CO" i="1" dirty="0"/>
              <a:t>varlist</a:t>
            </a:r>
            <a:r>
              <a:rPr lang="en-CO" dirty="0"/>
              <a:t>] = [nombre]</a:t>
            </a:r>
            <a:r>
              <a:rPr lang="en-CO" b="1" dirty="0"/>
              <a:t>, opciones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CO" dirty="0"/>
              <a:t>tc…</a:t>
            </a:r>
          </a:p>
          <a:p>
            <a:pPr marL="0" indent="0" algn="ctr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Por ejemplo:</a:t>
            </a:r>
          </a:p>
          <a:p>
            <a:pPr marL="0" indent="0" algn="ctr">
              <a:buNone/>
            </a:pPr>
            <a:r>
              <a:rPr lang="en-US" dirty="0"/>
              <a:t>g</a:t>
            </a:r>
            <a:r>
              <a:rPr lang="en-CO" dirty="0"/>
              <a:t>en nuevaVariable = viejaVariable * 2</a:t>
            </a:r>
          </a:p>
          <a:p>
            <a:pPr marL="0" indent="0" algn="ctr">
              <a:buNone/>
            </a:pPr>
            <a:r>
              <a:rPr lang="es-ES" dirty="0"/>
              <a:t>sum var2</a:t>
            </a:r>
          </a:p>
          <a:p>
            <a:pPr marL="0" indent="0" algn="ctr">
              <a:buNone/>
            </a:pPr>
            <a:r>
              <a:rPr lang="es-ES" dirty="0"/>
              <a:t>sum var2</a:t>
            </a:r>
            <a:r>
              <a:rPr lang="es-ES" b="1" dirty="0"/>
              <a:t>, </a:t>
            </a:r>
            <a:r>
              <a:rPr lang="es-ES" b="1" dirty="0" err="1"/>
              <a:t>detail</a:t>
            </a:r>
            <a:endParaRPr lang="en-CO" b="1" dirty="0"/>
          </a:p>
          <a:p>
            <a:pPr marL="0" indent="0" algn="ctr">
              <a:buNone/>
            </a:pP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33397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 STATA: </a:t>
            </a:r>
            <a:r>
              <a:rPr lang="en-CO" sz="3200" dirty="0"/>
              <a:t>hay una diferencia entre </a:t>
            </a:r>
            <a:r>
              <a:rPr lang="en-CO" sz="3200" u="sng" dirty="0"/>
              <a:t>expresión y comando</a:t>
            </a:r>
            <a:endParaRPr lang="en-CO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Como comando en el </a:t>
            </a:r>
            <a:r>
              <a:rPr lang="es-ES" dirty="0" err="1"/>
              <a:t>dofile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unGlobal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1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display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B3DDA-BE5F-214C-A1EE-676DB6E2B2B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Como expresión en un comando: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sum var2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(var1 == 1)</a:t>
            </a:r>
            <a:endParaRPr lang="en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C75-BFC9-DE49-9E04-62FBAF8C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Filtrar observaciones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6C6-1D42-5448-AD4F-F85E5FC4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9703"/>
            <a:ext cx="6919452" cy="1177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O" dirty="0"/>
              <a:t>Podemos consultar la documentación de cada comando para filtrar con la expresión 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um var2 if(var1 =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9DA26-7E07-EC44-BDB4-9EAA7CC4AB86}"/>
              </a:ext>
            </a:extLst>
          </p:cNvPr>
          <p:cNvSpPr/>
          <p:nvPr/>
        </p:nvSpPr>
        <p:spPr>
          <a:xfrm>
            <a:off x="0" y="0"/>
            <a:ext cx="5899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O" dirty="0">
                <a:latin typeface="Consolas" panose="020B0609020204030204" pitchFamily="49" charset="0"/>
                <a:cs typeface="Consolas" panose="020B0609020204030204" pitchFamily="49" charset="0"/>
              </a:rPr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6957F-9BB1-904D-9CF5-1E42F8D9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25625"/>
            <a:ext cx="3327400" cy="328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47AF7-8BA1-0B44-845E-9879B9C5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2" y="1435714"/>
            <a:ext cx="6731277" cy="3151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D8FC3-A47B-5643-A03E-7F2A612B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0" y="37657"/>
            <a:ext cx="7683500" cy="1739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A093AF-D899-9545-82F7-E5A16D1EADBC}"/>
              </a:ext>
            </a:extLst>
          </p:cNvPr>
          <p:cNvSpPr/>
          <p:nvPr/>
        </p:nvSpPr>
        <p:spPr>
          <a:xfrm>
            <a:off x="7890387" y="2050026"/>
            <a:ext cx="3760839" cy="604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36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1099</Words>
  <Application>Microsoft Macintosh PowerPoint</Application>
  <PresentationFormat>Widescreen</PresentationFormat>
  <Paragraphs>270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Elección de subconjuntos de datos</vt:lpstr>
      <vt:lpstr>Seleccionar parte de la base de datos / tabla / Data Frame</vt:lpstr>
      <vt:lpstr>Tome una tabla</vt:lpstr>
      <vt:lpstr>Qué podemos hacer</vt:lpstr>
      <vt:lpstr>STATA</vt:lpstr>
      <vt:lpstr>Seleccionar columnas: varlist</vt:lpstr>
      <vt:lpstr>Recordemos la sintaxis básica de STATA </vt:lpstr>
      <vt:lpstr>En STATA: hay una diferencia entre expresión y comando</vt:lpstr>
      <vt:lpstr>Filtrar observaciones</vt:lpstr>
      <vt:lpstr>Repetir operaciones para varios subgrupos</vt:lpstr>
      <vt:lpstr>Crear columnas nuevas</vt:lpstr>
      <vt:lpstr>Crear columnas nuevas</vt:lpstr>
      <vt:lpstr>Crear columnas nuevas</vt:lpstr>
      <vt:lpstr>Reemplazar valores de una columna</vt:lpstr>
      <vt:lpstr>Eliminar filas y columnas</vt:lpstr>
      <vt:lpstr>Eliminar filas y columnas</vt:lpstr>
      <vt:lpstr>Ejercicio en STATA</vt:lpstr>
      <vt:lpstr>Python</vt:lpstr>
      <vt:lpstr>Ahora tenemos un DataFrame de Pandas</vt:lpstr>
      <vt:lpstr>Seleccionar columnas</vt:lpstr>
      <vt:lpstr>Seleccionar columnas en grupo:</vt:lpstr>
      <vt:lpstr>Seleccionar filas individuales</vt:lpstr>
      <vt:lpstr>Seleccionar filas</vt:lpstr>
      <vt:lpstr>Filtrar observaciones al hacer cálculos</vt:lpstr>
      <vt:lpstr>Repetir operaciones por subgrupos de filas</vt:lpstr>
      <vt:lpstr>Crear columnas</vt:lpstr>
      <vt:lpstr>Reemplazar valores en columnas</vt:lpstr>
      <vt:lpstr>Eliminar columnas</vt:lpstr>
      <vt:lpstr>Eliminar filas</vt:lpstr>
      <vt:lpstr>R</vt:lpstr>
      <vt:lpstr>Ahora tenemos un DataFrame de R</vt:lpstr>
      <vt:lpstr>Seleccionar columnas</vt:lpstr>
      <vt:lpstr>Seleccionar columnas</vt:lpstr>
      <vt:lpstr>Seleccionar filas individuales</vt:lpstr>
      <vt:lpstr>Seleccionar filas grupales</vt:lpstr>
      <vt:lpstr>Filtrar observaciones</vt:lpstr>
      <vt:lpstr>Crear columnas</vt:lpstr>
      <vt:lpstr>Reemplazar valores en columnas</vt:lpstr>
      <vt:lpstr>Eliminar filas</vt:lpstr>
      <vt:lpstr>Eliminar columnas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Vistazo a atrás, selección de subconjuntos de datos</dc:title>
  <dc:creator>Alfredo Eleazar Orozco Quesada</dc:creator>
  <cp:lastModifiedBy>Alfredo Eleazar Orozco Quesada</cp:lastModifiedBy>
  <cp:revision>52</cp:revision>
  <dcterms:created xsi:type="dcterms:W3CDTF">2021-05-11T18:16:32Z</dcterms:created>
  <dcterms:modified xsi:type="dcterms:W3CDTF">2021-05-12T01:07:31Z</dcterms:modified>
</cp:coreProperties>
</file>