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>
        <p:scale>
          <a:sx n="130" d="100"/>
          <a:sy n="130" d="100"/>
        </p:scale>
        <p:origin x="1120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Novel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Understanding </a:t>
            </a:r>
            <a:r>
              <a:rPr lang="en-US" sz="4400" dirty="0" smtClean="0"/>
              <a:t>the factors </a:t>
            </a:r>
            <a:r>
              <a:rPr lang="en-US" sz="4400" dirty="0"/>
              <a:t>that can influence a student’s test score in an achievement </a:t>
            </a:r>
            <a:r>
              <a:rPr lang="en-US" sz="4400" dirty="0" smtClean="0"/>
              <a:t>test.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4341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Linear </a:t>
            </a:r>
            <a:r>
              <a:rPr lang="en-US" sz="1600" b="1" dirty="0"/>
              <a:t>regression of average combined test scores and </a:t>
            </a:r>
            <a:r>
              <a:rPr lang="en-US" sz="1600" b="1" dirty="0" smtClean="0"/>
              <a:t>average income of married couple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7107"/>
              </p:ext>
            </p:extLst>
          </p:nvPr>
        </p:nvGraphicFramePr>
        <p:xfrm>
          <a:off x="360947" y="2249463"/>
          <a:ext cx="8434137" cy="1805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379"/>
                <a:gridCol w="2811379"/>
                <a:gridCol w="2811379"/>
              </a:tblGrid>
              <a:tr h="253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51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88375" y="2736389"/>
            <a:ext cx="2743200" cy="10509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06415" y="2766869"/>
            <a:ext cx="2743200" cy="10204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024455" y="2766869"/>
            <a:ext cx="2743200" cy="10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4341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Linear </a:t>
            </a:r>
            <a:r>
              <a:rPr lang="en-US" sz="1600" b="1" dirty="0"/>
              <a:t>regression of average combined test scores and </a:t>
            </a:r>
            <a:r>
              <a:rPr lang="en-US" sz="1600" b="1" dirty="0" smtClean="0"/>
              <a:t>average income of non family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7107"/>
              </p:ext>
            </p:extLst>
          </p:nvPr>
        </p:nvGraphicFramePr>
        <p:xfrm>
          <a:off x="360947" y="2249463"/>
          <a:ext cx="8434137" cy="1805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379"/>
                <a:gridCol w="2811379"/>
                <a:gridCol w="2811379"/>
              </a:tblGrid>
              <a:tr h="253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51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6291" y="2739246"/>
            <a:ext cx="2743200" cy="104521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206415" y="2739246"/>
            <a:ext cx="2743200" cy="105219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06539" y="2720196"/>
            <a:ext cx="2743200" cy="10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783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Multiple linear regression </a:t>
            </a:r>
            <a:r>
              <a:rPr lang="en-US" sz="1600" b="1" dirty="0"/>
              <a:t>of average combined test scores and </a:t>
            </a:r>
            <a:r>
              <a:rPr lang="en-US" sz="1600" b="1" dirty="0" smtClean="0"/>
              <a:t>average income of </a:t>
            </a:r>
            <a:r>
              <a:rPr lang="en-US" sz="1600" b="1" smtClean="0"/>
              <a:t>all household types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7107"/>
              </p:ext>
            </p:extLst>
          </p:nvPr>
        </p:nvGraphicFramePr>
        <p:xfrm>
          <a:off x="360947" y="2249463"/>
          <a:ext cx="8434137" cy="1805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379"/>
                <a:gridCol w="2811379"/>
                <a:gridCol w="2811379"/>
              </a:tblGrid>
              <a:tr h="253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51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00275" y="2579871"/>
            <a:ext cx="2743200" cy="134429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12299" y="2587490"/>
            <a:ext cx="2743200" cy="132905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003691" y="2607467"/>
            <a:ext cx="274320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4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783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Linear regression </a:t>
            </a:r>
            <a:r>
              <a:rPr lang="en-US" sz="1600" b="1" dirty="0"/>
              <a:t>of average combined test scores and </a:t>
            </a:r>
            <a:r>
              <a:rPr lang="en-US" sz="1600" b="1" dirty="0" smtClean="0"/>
              <a:t>African American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7107"/>
              </p:ext>
            </p:extLst>
          </p:nvPr>
        </p:nvGraphicFramePr>
        <p:xfrm>
          <a:off x="360947" y="2249463"/>
          <a:ext cx="8434137" cy="1805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379"/>
                <a:gridCol w="2811379"/>
                <a:gridCol w="2811379"/>
              </a:tblGrid>
              <a:tr h="253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51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0779" y="2626261"/>
            <a:ext cx="2788920" cy="107124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183555" y="2636421"/>
            <a:ext cx="2788920" cy="106108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996331" y="2620874"/>
            <a:ext cx="2788920" cy="106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783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Linear regression </a:t>
            </a:r>
            <a:r>
              <a:rPr lang="en-US" sz="1600" b="1" dirty="0"/>
              <a:t>of average combined test scores and </a:t>
            </a:r>
            <a:r>
              <a:rPr lang="en-US" sz="1600" b="1" dirty="0" smtClean="0"/>
              <a:t>Asian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7107"/>
              </p:ext>
            </p:extLst>
          </p:nvPr>
        </p:nvGraphicFramePr>
        <p:xfrm>
          <a:off x="360947" y="2249463"/>
          <a:ext cx="8434137" cy="1805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379"/>
                <a:gridCol w="2811379"/>
                <a:gridCol w="2811379"/>
              </a:tblGrid>
              <a:tr h="253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51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70779" y="2625319"/>
            <a:ext cx="2788920" cy="105346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183555" y="2638019"/>
            <a:ext cx="2788920" cy="104076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996331" y="2638019"/>
            <a:ext cx="2788920" cy="10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6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783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Linear regression </a:t>
            </a:r>
            <a:r>
              <a:rPr lang="en-US" sz="1600" b="1" dirty="0"/>
              <a:t>of average combined test scores and </a:t>
            </a:r>
            <a:r>
              <a:rPr lang="en-US" sz="1600" b="1" dirty="0" smtClean="0"/>
              <a:t>Caucasian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7107"/>
              </p:ext>
            </p:extLst>
          </p:nvPr>
        </p:nvGraphicFramePr>
        <p:xfrm>
          <a:off x="360947" y="2249463"/>
          <a:ext cx="8434137" cy="1805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379"/>
                <a:gridCol w="2811379"/>
                <a:gridCol w="2811379"/>
              </a:tblGrid>
              <a:tr h="253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51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0779" y="2717042"/>
            <a:ext cx="2788920" cy="105029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183555" y="2717042"/>
            <a:ext cx="2788920" cy="106680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996331" y="2699897"/>
            <a:ext cx="2788920" cy="10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7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783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Linear regression </a:t>
            </a:r>
            <a:r>
              <a:rPr lang="en-US" sz="1600" b="1" dirty="0"/>
              <a:t>of average combined test scores and </a:t>
            </a:r>
            <a:r>
              <a:rPr lang="en-US" sz="1600" b="1" dirty="0" smtClean="0"/>
              <a:t>Hispanic or Latino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7107"/>
              </p:ext>
            </p:extLst>
          </p:nvPr>
        </p:nvGraphicFramePr>
        <p:xfrm>
          <a:off x="360947" y="2249463"/>
          <a:ext cx="8434137" cy="1805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379"/>
                <a:gridCol w="2811379"/>
                <a:gridCol w="2811379"/>
              </a:tblGrid>
              <a:tr h="253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51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70779" y="2752571"/>
            <a:ext cx="2788920" cy="10382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183555" y="2752571"/>
            <a:ext cx="2788920" cy="107378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996331" y="2756381"/>
            <a:ext cx="2788920" cy="10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783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Multiple linear regression </a:t>
            </a:r>
            <a:r>
              <a:rPr lang="en-US" sz="1600" b="1" dirty="0"/>
              <a:t>of average combined test scores and </a:t>
            </a:r>
            <a:r>
              <a:rPr lang="en-US" sz="1600" b="1" dirty="0" smtClean="0"/>
              <a:t>all races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7107"/>
              </p:ext>
            </p:extLst>
          </p:nvPr>
        </p:nvGraphicFramePr>
        <p:xfrm>
          <a:off x="360947" y="2249463"/>
          <a:ext cx="8434137" cy="1805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379"/>
                <a:gridCol w="2811379"/>
                <a:gridCol w="2811379"/>
              </a:tblGrid>
              <a:tr h="253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51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0779" y="2616733"/>
            <a:ext cx="2788920" cy="121158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183555" y="2624106"/>
            <a:ext cx="2788920" cy="135763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998428" y="2626805"/>
            <a:ext cx="2788920" cy="13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783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2014 Matrix </a:t>
            </a:r>
            <a:r>
              <a:rPr lang="en-US" sz="2000" b="1" dirty="0"/>
              <a:t>Scatterplot of Average Test Scores and Average Income of Household, Family, Married Couple, and Non Family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253"/>
          <a:stretch/>
        </p:blipFill>
        <p:spPr>
          <a:xfrm>
            <a:off x="2251586" y="2286000"/>
            <a:ext cx="4617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783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2010 Matrix </a:t>
            </a:r>
            <a:r>
              <a:rPr lang="en-US" sz="2000" b="1" dirty="0"/>
              <a:t>Scatterplot of Average Test Scores and Average Income of Household, Family, Married Couple, and Non Family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92" y="2286000"/>
            <a:ext cx="47956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Demonstration in Zeppelin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4341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2014</a:t>
            </a:r>
          </a:p>
          <a:p>
            <a:r>
              <a:rPr lang="en-US" sz="1200" b="1" dirty="0" smtClean="0"/>
              <a:t>Linear </a:t>
            </a:r>
            <a:r>
              <a:rPr lang="en-US" sz="1200" b="1" dirty="0"/>
              <a:t>regression of average combined test scores and the different types of households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" y="2438021"/>
            <a:ext cx="9144000" cy="19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9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783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2007 Matrix </a:t>
            </a:r>
            <a:r>
              <a:rPr lang="en-US" sz="2000" b="1" dirty="0"/>
              <a:t>Scatterplot of Average Test Scores and Average Income of Household, Family, Married Couple, and Non Family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61" y="2286000"/>
            <a:ext cx="472243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Demonstration in Zeppelin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4341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b="1" dirty="0"/>
              <a:t>2010</a:t>
            </a:r>
            <a:endParaRPr lang="en-US" sz="1100" b="1" dirty="0"/>
          </a:p>
          <a:p>
            <a:r>
              <a:rPr lang="en-US" sz="1200" b="1" dirty="0"/>
              <a:t>Linear regression of average combined test scores and the different types of </a:t>
            </a:r>
            <a:r>
              <a:rPr lang="en-US" sz="1200" b="1" dirty="0" smtClean="0"/>
              <a:t>households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9431"/>
            <a:ext cx="9144000" cy="18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Demonstration in Zeppelin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4341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b="1" dirty="0" smtClean="0"/>
              <a:t>2007</a:t>
            </a:r>
            <a:endParaRPr lang="en-US" sz="1100" b="1" dirty="0"/>
          </a:p>
          <a:p>
            <a:r>
              <a:rPr lang="en-US" sz="1200" b="1" dirty="0"/>
              <a:t>Linear regression of average combined test scores and the different types of </a:t>
            </a:r>
            <a:r>
              <a:rPr lang="en-US" sz="1200" b="1" dirty="0" smtClean="0"/>
              <a:t>households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525"/>
            <a:ext cx="9144000" cy="19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2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Demonstration in Zeppelin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4341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b="1" dirty="0" smtClean="0"/>
              <a:t>2014</a:t>
            </a:r>
            <a:endParaRPr lang="en-US" sz="1100" b="1" dirty="0"/>
          </a:p>
          <a:p>
            <a:r>
              <a:rPr lang="en-US" sz="1200" b="1" dirty="0"/>
              <a:t>Linear regression of average combined test scores and </a:t>
            </a:r>
            <a:r>
              <a:rPr lang="en-US" sz="1200" b="1" dirty="0" smtClean="0"/>
              <a:t>the different races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866"/>
            <a:ext cx="9144000" cy="19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9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Demonstration in Zeppelin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4341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b="1" dirty="0" smtClean="0"/>
              <a:t>2010</a:t>
            </a:r>
            <a:endParaRPr lang="en-US" sz="1100" b="1" dirty="0"/>
          </a:p>
          <a:p>
            <a:r>
              <a:rPr lang="en-US" sz="1200" b="1" dirty="0"/>
              <a:t>Linear regression of average combined test scores and </a:t>
            </a:r>
            <a:r>
              <a:rPr lang="en-US" sz="1200" b="1" dirty="0" smtClean="0"/>
              <a:t>the different races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1846"/>
            <a:ext cx="9144000" cy="1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3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Demonstration in Zeppelin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4341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b="1" dirty="0" smtClean="0"/>
              <a:t>2007</a:t>
            </a:r>
          </a:p>
          <a:p>
            <a:r>
              <a:rPr lang="en-US" sz="1200" b="1" dirty="0" smtClean="0"/>
              <a:t>Linear </a:t>
            </a:r>
            <a:r>
              <a:rPr lang="en-US" sz="1200" b="1" dirty="0"/>
              <a:t>regression of average combined test scores and </a:t>
            </a:r>
            <a:r>
              <a:rPr lang="en-US" sz="1200" b="1" dirty="0" smtClean="0"/>
              <a:t>the different races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008"/>
            <a:ext cx="9144000" cy="19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4341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Linear </a:t>
            </a:r>
            <a:r>
              <a:rPr lang="en-US" sz="1600" b="1" dirty="0"/>
              <a:t>regression of average combined test scores and </a:t>
            </a:r>
            <a:r>
              <a:rPr lang="en-US" sz="1600" b="1" dirty="0" smtClean="0"/>
              <a:t>average income of household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7107"/>
              </p:ext>
            </p:extLst>
          </p:nvPr>
        </p:nvGraphicFramePr>
        <p:xfrm>
          <a:off x="360947" y="2249463"/>
          <a:ext cx="8434137" cy="1805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379"/>
                <a:gridCol w="2811379"/>
                <a:gridCol w="2811379"/>
              </a:tblGrid>
              <a:tr h="253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51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09075" y="2712586"/>
            <a:ext cx="2743200" cy="107188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3" y="2713856"/>
            <a:ext cx="2743200" cy="107061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031059" y="2712586"/>
            <a:ext cx="2743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1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Results Summary in Tables </a:t>
            </a:r>
            <a:r>
              <a:rPr lang="en-US" b="1" dirty="0" smtClean="0">
                <a:solidFill>
                  <a:srgbClr val="1F497D"/>
                </a:solidFill>
              </a:rPr>
              <a:t/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and </a:t>
            </a:r>
            <a:r>
              <a:rPr lang="en-US" b="1" dirty="0">
                <a:solidFill>
                  <a:srgbClr val="1F497D"/>
                </a:solidFill>
              </a:rPr>
              <a:t>Charts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947" y="1612231"/>
            <a:ext cx="84341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Linear </a:t>
            </a:r>
            <a:r>
              <a:rPr lang="en-US" sz="1600" b="1" dirty="0"/>
              <a:t>regression of average combined test scores and </a:t>
            </a:r>
            <a:r>
              <a:rPr lang="en-US" sz="1600" b="1" dirty="0" smtClean="0"/>
              <a:t>average income of family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7107"/>
              </p:ext>
            </p:extLst>
          </p:nvPr>
        </p:nvGraphicFramePr>
        <p:xfrm>
          <a:off x="360947" y="2249463"/>
          <a:ext cx="8434137" cy="1805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379"/>
                <a:gridCol w="2811379"/>
                <a:gridCol w="2811379"/>
              </a:tblGrid>
              <a:tr h="253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51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0443" y="2711952"/>
            <a:ext cx="2743200" cy="108013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206415" y="2711952"/>
            <a:ext cx="2743200" cy="106299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22387" y="2710754"/>
            <a:ext cx="2743200" cy="10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8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373</Words>
  <Application>Microsoft Macintosh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Times New Roman</vt:lpstr>
      <vt:lpstr>Arial</vt:lpstr>
      <vt:lpstr>Office Theme</vt:lpstr>
      <vt:lpstr>Novel Contribution</vt:lpstr>
      <vt:lpstr>Demonstration in Zeppelin</vt:lpstr>
      <vt:lpstr>Demonstration in Zeppelin</vt:lpstr>
      <vt:lpstr>Demonstration in Zeppelin</vt:lpstr>
      <vt:lpstr>Demonstration in Zeppelin</vt:lpstr>
      <vt:lpstr>Demonstration in Zeppelin</vt:lpstr>
      <vt:lpstr>Demonstration in Zeppelin</vt:lpstr>
      <vt:lpstr>Results Summary in Tables  and Charts</vt:lpstr>
      <vt:lpstr>Results Summary in Tables  and Charts</vt:lpstr>
      <vt:lpstr>Results Summary in Tables  and Charts</vt:lpstr>
      <vt:lpstr>Results Summary in Tables  and Charts</vt:lpstr>
      <vt:lpstr>Results Summary in Tables  and Charts</vt:lpstr>
      <vt:lpstr>Results Summary in Tables  and Charts</vt:lpstr>
      <vt:lpstr>Results Summary in Tables  and Charts</vt:lpstr>
      <vt:lpstr>Results Summary in Tables  and Charts</vt:lpstr>
      <vt:lpstr>Results Summary in Tables  and Charts</vt:lpstr>
      <vt:lpstr>Results Summary in Tables  and Charts</vt:lpstr>
      <vt:lpstr>Results Summary in Tables  and Charts</vt:lpstr>
      <vt:lpstr>Results Summary in Tables  and Charts</vt:lpstr>
      <vt:lpstr>Results Summary in Tables  and Charts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</dc:title>
  <dc:creator>Microsoft Office User</dc:creator>
  <cp:lastModifiedBy>Asuncion LB</cp:lastModifiedBy>
  <cp:revision>70</cp:revision>
  <dcterms:created xsi:type="dcterms:W3CDTF">2017-04-16T22:38:03Z</dcterms:created>
  <dcterms:modified xsi:type="dcterms:W3CDTF">2017-05-02T03:18:57Z</dcterms:modified>
</cp:coreProperties>
</file>