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713" autoAdjust="0"/>
    <p:restoredTop sz="97870" autoAdjust="0"/>
  </p:normalViewPr>
  <p:slideViewPr>
    <p:cSldViewPr snapToGrid="0" snapToObjects="1">
      <p:cViewPr varScale="1">
        <p:scale>
          <a:sx n="110" d="100"/>
          <a:sy n="110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04FF7-5524-4A59-8B99-F48B3F5239D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DCB7C-2FBE-47CD-9FF4-F2FAA523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1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</a:t>
            </a:r>
            <a:r>
              <a:rPr lang="en-US" baseline="0" dirty="0" smtClean="0"/>
              <a:t> more about the competitor’s contribution.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CB7C-2FBE-47CD-9FF4-F2FAA523C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6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 audience the types of standardized</a:t>
            </a:r>
            <a:r>
              <a:rPr lang="en-US" baseline="0" dirty="0" smtClean="0"/>
              <a:t>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CB7C-2FBE-47CD-9FF4-F2FAA523C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16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 audience</a:t>
            </a:r>
            <a:r>
              <a:rPr lang="en-US" baseline="0" dirty="0" smtClean="0"/>
              <a:t> why 2014, 2010, 2007 – housing bubble was from 2007 to 2010, then see if there was any changes 4 years after the housing bubble ended</a:t>
            </a:r>
          </a:p>
          <a:p>
            <a:r>
              <a:rPr lang="en-US" baseline="0" dirty="0" smtClean="0"/>
              <a:t>Define what the HSPA was and its history</a:t>
            </a:r>
          </a:p>
          <a:p>
            <a:r>
              <a:rPr lang="en-US" baseline="0" dirty="0" smtClean="0"/>
              <a:t>Explain the different types of household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CB7C-2FBE-47CD-9FF4-F2FAA523C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of </a:t>
            </a:r>
            <a:r>
              <a:rPr lang="en-US" b="1" dirty="0" smtClean="0">
                <a:solidFill>
                  <a:srgbClr val="FF0000"/>
                </a:solidFill>
              </a:rPr>
              <a:t>Asuncion Los </a:t>
            </a:r>
            <a:r>
              <a:rPr lang="en-US" b="1" dirty="0" err="1" smtClean="0">
                <a:solidFill>
                  <a:srgbClr val="FF0000"/>
                </a:solidFill>
              </a:rPr>
              <a:t>Banos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99890" y="909539"/>
            <a:ext cx="789535" cy="24543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8886" y="868785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Conclusion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</a:t>
            </a:r>
            <a:r>
              <a:rPr lang="en-US" dirty="0"/>
              <a:t>income and race has an effective factor on </a:t>
            </a:r>
            <a:r>
              <a:rPr lang="en-US" dirty="0" smtClean="0"/>
              <a:t>achievement test </a:t>
            </a:r>
            <a:r>
              <a:rPr lang="en-US" dirty="0"/>
              <a:t>scores, yet it may not be the main influencing </a:t>
            </a:r>
            <a:r>
              <a:rPr lang="en-US" dirty="0" smtClean="0"/>
              <a:t>factor.</a:t>
            </a:r>
          </a:p>
          <a:p>
            <a:r>
              <a:rPr lang="en-US" dirty="0"/>
              <a:t>Students living in poor households may have a worse home environment or other characteristics that cannot be </a:t>
            </a:r>
            <a:r>
              <a:rPr lang="en-US" dirty="0" smtClean="0"/>
              <a:t>observed.</a:t>
            </a:r>
          </a:p>
          <a:p>
            <a:r>
              <a:rPr lang="en-US" dirty="0" smtClean="0"/>
              <a:t>How can the information in this capstone help in real life?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Quiz for Your Classmates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idea could be useful for 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Contribution of Competitor’s Article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45" y="2187454"/>
            <a:ext cx="1077060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4376" y="3403616"/>
            <a:ext cx="1162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Gordon B. Dahl</a:t>
            </a:r>
          </a:p>
        </p:txBody>
      </p:sp>
      <p:pic>
        <p:nvPicPr>
          <p:cNvPr id="1028" name="Picture 4" descr="Lance Lochn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7" y="3715108"/>
            <a:ext cx="1078992" cy="140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7808" y="4909987"/>
            <a:ext cx="10967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Lance </a:t>
            </a:r>
            <a:r>
              <a:rPr lang="en-US" sz="1200" b="1" dirty="0" err="1">
                <a:solidFill>
                  <a:schemeClr val="bg1"/>
                </a:solidFill>
              </a:rPr>
              <a:t>Lochner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25284" y="1816125"/>
            <a:ext cx="6961516" cy="3851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57200" algn="ctr">
              <a:buNone/>
            </a:pPr>
            <a:r>
              <a:rPr lang="en-US" sz="1700" dirty="0"/>
              <a:t>Dahl, G. B., &amp; </a:t>
            </a:r>
            <a:r>
              <a:rPr lang="en-US" sz="1700" dirty="0" err="1"/>
              <a:t>Lochner</a:t>
            </a:r>
            <a:r>
              <a:rPr lang="en-US" sz="1700" dirty="0"/>
              <a:t>, L. (2012). The impact of family income on child achievement: Evidence from the earned income tax credit. </a:t>
            </a:r>
            <a:r>
              <a:rPr lang="en-US" sz="1700" i="1" dirty="0"/>
              <a:t>The American Economic Review</a:t>
            </a:r>
            <a:r>
              <a:rPr lang="en-US" sz="1700" dirty="0"/>
              <a:t>, </a:t>
            </a:r>
            <a:r>
              <a:rPr lang="en-US" sz="1700" i="1" dirty="0"/>
              <a:t>102</a:t>
            </a:r>
            <a:r>
              <a:rPr lang="en-US" sz="1700" dirty="0"/>
              <a:t>(5), 1927-1956.</a:t>
            </a:r>
            <a:endParaRPr lang="en-US" sz="17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Utilized an instrumental variable strategy to estimate the causal effect of income on children’s math and reading scores.</a:t>
            </a:r>
          </a:p>
          <a:p>
            <a:r>
              <a:rPr lang="en-US" dirty="0" smtClean="0">
                <a:latin typeface="+mj-lt"/>
              </a:rPr>
              <a:t>Data used were from Earned Income Tax Credit (</a:t>
            </a:r>
            <a:r>
              <a:rPr lang="en-US" dirty="0">
                <a:latin typeface="+mj-lt"/>
              </a:rPr>
              <a:t>EITC) and Children of the NLSY </a:t>
            </a:r>
            <a:r>
              <a:rPr lang="en-US" dirty="0" smtClean="0">
                <a:latin typeface="+mj-lt"/>
              </a:rPr>
              <a:t>(Bureau </a:t>
            </a:r>
            <a:r>
              <a:rPr lang="en-US" dirty="0">
                <a:latin typeface="+mj-lt"/>
              </a:rPr>
              <a:t>of Labor </a:t>
            </a:r>
            <a:r>
              <a:rPr lang="en-US" dirty="0" smtClean="0">
                <a:latin typeface="+mj-lt"/>
              </a:rPr>
              <a:t>Statistics).</a:t>
            </a:r>
          </a:p>
        </p:txBody>
      </p:sp>
    </p:spTree>
    <p:extLst>
      <p:ext uri="{BB962C8B-B14F-4D97-AF65-F5344CB8AC3E}">
        <p14:creationId xmlns:p14="http://schemas.microsoft.com/office/powerpoint/2010/main" val="3404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Description of Your Contribution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35" y="2303252"/>
            <a:ext cx="8229600" cy="2346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“Understand </a:t>
            </a:r>
            <a:r>
              <a:rPr lang="en-US" sz="4000" dirty="0"/>
              <a:t>the factors that can influence a student’s test score in an achievement test</a:t>
            </a:r>
            <a:r>
              <a:rPr lang="en-US" sz="4000" dirty="0" smtClean="0"/>
              <a:t>.”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64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Data Source and Content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8940"/>
          </a:xfrm>
        </p:spPr>
        <p:txBody>
          <a:bodyPr/>
          <a:lstStyle/>
          <a:p>
            <a:r>
              <a:rPr lang="en-US" dirty="0" smtClean="0"/>
              <a:t>Data from 2014, 2010, and 2007</a:t>
            </a:r>
          </a:p>
          <a:p>
            <a:r>
              <a:rPr lang="en-US" dirty="0" smtClean="0"/>
              <a:t>High School Proficiency Assessment (HSPA)</a:t>
            </a:r>
          </a:p>
          <a:p>
            <a:r>
              <a:rPr lang="en-US" dirty="0" smtClean="0"/>
              <a:t>Average household </a:t>
            </a:r>
            <a:r>
              <a:rPr lang="en-US" dirty="0"/>
              <a:t>income and ethnicity </a:t>
            </a:r>
            <a:r>
              <a:rPr lang="en-US" dirty="0" smtClean="0"/>
              <a:t>from </a:t>
            </a:r>
            <a:r>
              <a:rPr lang="en-US" dirty="0"/>
              <a:t>the U.S. Census Bureau’s American </a:t>
            </a:r>
            <a:r>
              <a:rPr lang="en-US" dirty="0" err="1" smtClean="0"/>
              <a:t>FactFinder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62611"/>
              </p:ext>
            </p:extLst>
          </p:nvPr>
        </p:nvGraphicFramePr>
        <p:xfrm>
          <a:off x="663673" y="4004568"/>
          <a:ext cx="1673525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High School Proficiency Assessment (HSPA)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Reading</a:t>
                      </a:r>
                      <a:r>
                        <a:rPr lang="en-US" sz="1200" baseline="0" dirty="0" smtClean="0"/>
                        <a:t> Scores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Math Scores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03516" y="6046970"/>
            <a:ext cx="2743200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8242" y="5935458"/>
            <a:ext cx="0" cy="2230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706" y="572201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200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24842" y="6164060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Proficient </a:t>
            </a:r>
          </a:p>
          <a:p>
            <a:pPr algn="ctr"/>
            <a:r>
              <a:rPr lang="en-US" sz="1100" dirty="0" smtClean="0"/>
              <a:t>Cut Score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094508" y="5941808"/>
            <a:ext cx="0" cy="2230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28474" y="6249002"/>
            <a:ext cx="1492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Advanced Proficient </a:t>
            </a:r>
          </a:p>
          <a:p>
            <a:pPr algn="ctr"/>
            <a:r>
              <a:rPr lang="en-US" sz="1100" dirty="0" smtClean="0"/>
              <a:t>Cut</a:t>
            </a:r>
            <a:r>
              <a:rPr lang="en-US" sz="1100" dirty="0"/>
              <a:t> </a:t>
            </a:r>
            <a:r>
              <a:rPr lang="en-US" sz="1100" dirty="0" smtClean="0"/>
              <a:t>Score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893972" y="573564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250</a:t>
            </a: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055" y="5690913"/>
            <a:ext cx="210451" cy="25717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15169" y="5334048"/>
            <a:ext cx="737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Partially</a:t>
            </a:r>
          </a:p>
          <a:p>
            <a:pPr algn="ctr"/>
            <a:r>
              <a:rPr lang="en-US" sz="1100" dirty="0" smtClean="0"/>
              <a:t>Proficient</a:t>
            </a:r>
            <a:endParaRPr lang="en-US" sz="11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22280" y="5657072"/>
            <a:ext cx="0" cy="36765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2055" y="5464888"/>
            <a:ext cx="737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Proficient</a:t>
            </a:r>
            <a:endParaRPr lang="en-US" sz="11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71702" y="5735645"/>
            <a:ext cx="293860" cy="24501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99726" y="538124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Advanced</a:t>
            </a:r>
          </a:p>
          <a:p>
            <a:pPr algn="ctr"/>
            <a:r>
              <a:rPr lang="en-US" sz="1100" dirty="0" smtClean="0"/>
              <a:t>Proficient</a:t>
            </a:r>
            <a:endParaRPr lang="en-US" sz="11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49628"/>
              </p:ext>
            </p:extLst>
          </p:nvPr>
        </p:nvGraphicFramePr>
        <p:xfrm>
          <a:off x="3723175" y="3988285"/>
          <a:ext cx="16735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Household Type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Household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Families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Married Couple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Non</a:t>
                      </a:r>
                      <a:r>
                        <a:rPr lang="en-US" sz="1200" baseline="0" dirty="0" smtClean="0"/>
                        <a:t> Family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601488"/>
              </p:ext>
            </p:extLst>
          </p:nvPr>
        </p:nvGraphicFramePr>
        <p:xfrm>
          <a:off x="6584259" y="3997066"/>
          <a:ext cx="16735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African American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Asian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Caucasian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Hispanic or Latino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Your Method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Statistical method using linear regression</a:t>
            </a:r>
          </a:p>
          <a:p>
            <a:pPr marL="0" indent="0" algn="ctr">
              <a:buNone/>
            </a:pPr>
            <a:r>
              <a:rPr lang="en-US" sz="2000" dirty="0" err="1" smtClean="0"/>
              <a:t>avg_combined_scores</a:t>
            </a:r>
            <a:r>
              <a:rPr lang="en-US" sz="2000" dirty="0" smtClean="0"/>
              <a:t> </a:t>
            </a:r>
            <a:r>
              <a:rPr lang="en-US" sz="2000" dirty="0"/>
              <a:t>= β</a:t>
            </a:r>
            <a:r>
              <a:rPr lang="en-US" sz="2000" baseline="-25000" dirty="0"/>
              <a:t>0 </a:t>
            </a:r>
            <a:r>
              <a:rPr lang="en-US" sz="2000" dirty="0"/>
              <a:t>+ </a:t>
            </a:r>
            <a:r>
              <a:rPr lang="en-US" sz="2000" dirty="0" smtClean="0"/>
              <a:t>β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(Average </a:t>
            </a:r>
            <a:r>
              <a:rPr lang="en-US" sz="2000" dirty="0"/>
              <a:t>income by household type)</a:t>
            </a:r>
          </a:p>
          <a:p>
            <a:pPr marL="0" indent="0" algn="ctr">
              <a:buNone/>
            </a:pPr>
            <a:r>
              <a:rPr lang="en-US" sz="2000" dirty="0" err="1" smtClean="0"/>
              <a:t>avg_combined_scores</a:t>
            </a:r>
            <a:r>
              <a:rPr lang="en-US" sz="2000" dirty="0" smtClean="0"/>
              <a:t> </a:t>
            </a:r>
            <a:r>
              <a:rPr lang="en-US" sz="2000" dirty="0"/>
              <a:t>= β0 + β1(Race by type</a:t>
            </a:r>
            <a:r>
              <a:rPr lang="en-US" sz="2000" dirty="0" smtClean="0"/>
              <a:t>)</a:t>
            </a:r>
          </a:p>
          <a:p>
            <a:pPr marL="0" indent="0" algn="ctr">
              <a:buNone/>
            </a:pPr>
            <a:endParaRPr lang="en-US" sz="2000" dirty="0" smtClean="0"/>
          </a:p>
          <a:p>
            <a:r>
              <a:rPr lang="en-US" sz="2400" b="1" dirty="0" smtClean="0"/>
              <a:t>Multiple linear regression</a:t>
            </a:r>
          </a:p>
          <a:p>
            <a:pPr marL="0" indent="0" algn="ctr">
              <a:buNone/>
            </a:pPr>
            <a:r>
              <a:rPr lang="en-US" sz="2000" dirty="0" err="1"/>
              <a:t>avg_combined_scores</a:t>
            </a:r>
            <a:r>
              <a:rPr lang="en-US" sz="2000" dirty="0"/>
              <a:t> = β</a:t>
            </a:r>
            <a:r>
              <a:rPr lang="en-US" sz="2000" baseline="-25000" dirty="0"/>
              <a:t>0 </a:t>
            </a:r>
            <a:r>
              <a:rPr lang="en-US" sz="2000" dirty="0"/>
              <a:t>+ β</a:t>
            </a:r>
            <a:r>
              <a:rPr lang="en-US" sz="2000" baseline="-25000" dirty="0"/>
              <a:t>1</a:t>
            </a:r>
            <a:r>
              <a:rPr lang="en-US" sz="2000" dirty="0"/>
              <a:t>(Household)</a:t>
            </a:r>
            <a:r>
              <a:rPr lang="en-US" sz="2000" baseline="-25000" dirty="0"/>
              <a:t> </a:t>
            </a:r>
            <a:r>
              <a:rPr lang="en-US" sz="2000" dirty="0"/>
              <a:t>+ β</a:t>
            </a:r>
            <a:r>
              <a:rPr lang="en-US" sz="2000" baseline="-25000" dirty="0"/>
              <a:t>2</a:t>
            </a:r>
            <a:r>
              <a:rPr lang="en-US" sz="2000" dirty="0"/>
              <a:t>(Families)</a:t>
            </a:r>
            <a:r>
              <a:rPr lang="en-US" sz="2000" baseline="-25000" dirty="0"/>
              <a:t> </a:t>
            </a:r>
            <a:endParaRPr lang="en-US" sz="2000" baseline="-25000" dirty="0" smtClean="0"/>
          </a:p>
          <a:p>
            <a:pPr marL="0" indent="0" algn="ctr">
              <a:buNone/>
            </a:pPr>
            <a:r>
              <a:rPr lang="en-US" sz="2000" dirty="0" smtClean="0"/>
              <a:t>+ </a:t>
            </a:r>
            <a:r>
              <a:rPr lang="en-US" sz="2000" dirty="0"/>
              <a:t>β</a:t>
            </a:r>
            <a:r>
              <a:rPr lang="en-US" sz="2000" baseline="-25000" dirty="0"/>
              <a:t>3</a:t>
            </a:r>
            <a:r>
              <a:rPr lang="en-US" sz="2000" dirty="0"/>
              <a:t>(Married Couple)</a:t>
            </a:r>
            <a:r>
              <a:rPr lang="en-US" sz="2000" baseline="-25000" dirty="0"/>
              <a:t> </a:t>
            </a:r>
            <a:r>
              <a:rPr lang="en-US" sz="2000" dirty="0"/>
              <a:t>+ β</a:t>
            </a:r>
            <a:r>
              <a:rPr lang="en-US" sz="2000" baseline="-25000" dirty="0"/>
              <a:t>4</a:t>
            </a:r>
            <a:r>
              <a:rPr lang="en-US" sz="2000" dirty="0"/>
              <a:t>(Non Family</a:t>
            </a:r>
            <a:r>
              <a:rPr lang="en-US" sz="2000" dirty="0" smtClean="0"/>
              <a:t>)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err="1" smtClean="0"/>
              <a:t>avg_combined_scores</a:t>
            </a:r>
            <a:r>
              <a:rPr lang="en-US" sz="2000" dirty="0" smtClean="0"/>
              <a:t> </a:t>
            </a:r>
            <a:r>
              <a:rPr lang="en-US" sz="2000" dirty="0"/>
              <a:t>= β</a:t>
            </a:r>
            <a:r>
              <a:rPr lang="en-US" sz="2000" baseline="-25000" dirty="0"/>
              <a:t>0 </a:t>
            </a:r>
            <a:r>
              <a:rPr lang="en-US" sz="2000" dirty="0"/>
              <a:t>+ β</a:t>
            </a:r>
            <a:r>
              <a:rPr lang="en-US" sz="2000" baseline="-25000" dirty="0"/>
              <a:t>1</a:t>
            </a:r>
            <a:r>
              <a:rPr lang="en-US" sz="2000" dirty="0"/>
              <a:t>(African American)</a:t>
            </a:r>
            <a:r>
              <a:rPr lang="en-US" sz="2000" baseline="-25000" dirty="0"/>
              <a:t> </a:t>
            </a:r>
            <a:r>
              <a:rPr lang="en-US" sz="2000" dirty="0"/>
              <a:t>+ β</a:t>
            </a:r>
            <a:r>
              <a:rPr lang="en-US" sz="2000" baseline="-25000" dirty="0"/>
              <a:t>2</a:t>
            </a:r>
            <a:r>
              <a:rPr lang="en-US" sz="2000" dirty="0"/>
              <a:t>(Asian)</a:t>
            </a:r>
            <a:r>
              <a:rPr lang="en-US" sz="2000" baseline="-25000" dirty="0"/>
              <a:t> 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+ β</a:t>
            </a:r>
            <a:r>
              <a:rPr lang="en-US" sz="2000" baseline="-25000" dirty="0"/>
              <a:t>3</a:t>
            </a:r>
            <a:r>
              <a:rPr lang="en-US" sz="2000" dirty="0"/>
              <a:t>(Caucasian)</a:t>
            </a:r>
            <a:r>
              <a:rPr lang="en-US" sz="2000" baseline="-25000" dirty="0"/>
              <a:t> </a:t>
            </a:r>
            <a:r>
              <a:rPr lang="en-US" sz="2000" dirty="0"/>
              <a:t>+ β</a:t>
            </a:r>
            <a:r>
              <a:rPr lang="en-US" sz="2000" baseline="-25000" dirty="0"/>
              <a:t>4</a:t>
            </a:r>
            <a:r>
              <a:rPr lang="en-US" sz="2000" dirty="0"/>
              <a:t>(Hispanic or Latino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b="1" dirty="0"/>
              <a:t>R Interpreter for Apache Zeppelin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83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Multiple linear regression of average income by all household types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69360"/>
              </p:ext>
            </p:extLst>
          </p:nvPr>
        </p:nvGraphicFramePr>
        <p:xfrm>
          <a:off x="198041" y="2078911"/>
          <a:ext cx="8764803" cy="1900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601"/>
                <a:gridCol w="2921601"/>
                <a:gridCol w="2921601"/>
              </a:tblGrid>
              <a:tr h="2958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5346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1542" y="2547826"/>
            <a:ext cx="2834640" cy="134429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73109" y="2543058"/>
            <a:ext cx="2834640" cy="134416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91000" y="2536052"/>
            <a:ext cx="2834640" cy="134416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83056"/>
              </p:ext>
            </p:extLst>
          </p:nvPr>
        </p:nvGraphicFramePr>
        <p:xfrm>
          <a:off x="121946" y="4834467"/>
          <a:ext cx="8936966" cy="1397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15"/>
                <a:gridCol w="2541917"/>
                <a:gridCol w="2541917"/>
                <a:gridCol w="2541917"/>
              </a:tblGrid>
              <a:tr h="378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01901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Married</a:t>
                      </a:r>
                      <a:r>
                        <a:rPr lang="en-US" sz="2000" b="1" baseline="0" dirty="0" smtClean="0"/>
                        <a:t> Couple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1507066" y="5274203"/>
            <a:ext cx="2387601" cy="91469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4030134" y="5274203"/>
            <a:ext cx="2455333" cy="91336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6553206" y="5274203"/>
            <a:ext cx="2441658" cy="913361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75629" y="4318000"/>
            <a:ext cx="8229600" cy="41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 smtClean="0"/>
              <a:t>Single linear regression of average income of married couple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1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 smtClean="0"/>
              <a:t>Single linear regression by race type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15927"/>
              </p:ext>
            </p:extLst>
          </p:nvPr>
        </p:nvGraphicFramePr>
        <p:xfrm>
          <a:off x="94891" y="2018581"/>
          <a:ext cx="8936966" cy="4299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15"/>
                <a:gridCol w="2541917"/>
                <a:gridCol w="2541917"/>
                <a:gridCol w="2541917"/>
              </a:tblGrid>
              <a:tr h="378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01901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African</a:t>
                      </a:r>
                      <a:r>
                        <a:rPr lang="en-US" sz="2000" b="1" baseline="0" dirty="0" smtClean="0"/>
                        <a:t> American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781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Asian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Caucasian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Hispanic or Latino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504013" y="2453432"/>
            <a:ext cx="2369245" cy="91004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025282" y="2453432"/>
            <a:ext cx="2391930" cy="910044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574497" y="2453433"/>
            <a:ext cx="2389070" cy="910044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1504013" y="3454556"/>
            <a:ext cx="2369245" cy="89494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4015740" y="3454557"/>
            <a:ext cx="2398152" cy="894939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7"/>
          <a:stretch>
            <a:fillRect/>
          </a:stretch>
        </p:blipFill>
        <p:spPr>
          <a:xfrm>
            <a:off x="6571272" y="3454556"/>
            <a:ext cx="2386584" cy="89494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8"/>
          <a:stretch>
            <a:fillRect/>
          </a:stretch>
        </p:blipFill>
        <p:spPr>
          <a:xfrm>
            <a:off x="1504013" y="4434205"/>
            <a:ext cx="2369245" cy="892243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9"/>
          <a:stretch>
            <a:fillRect/>
          </a:stretch>
        </p:blipFill>
        <p:spPr>
          <a:xfrm>
            <a:off x="4024695" y="4434205"/>
            <a:ext cx="2395728" cy="892887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10"/>
          <a:stretch>
            <a:fillRect/>
          </a:stretch>
        </p:blipFill>
        <p:spPr>
          <a:xfrm>
            <a:off x="6574562" y="4434205"/>
            <a:ext cx="2386584" cy="892243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11"/>
          <a:stretch>
            <a:fillRect/>
          </a:stretch>
        </p:blipFill>
        <p:spPr>
          <a:xfrm>
            <a:off x="1504012" y="5396298"/>
            <a:ext cx="2369245" cy="881994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12"/>
          <a:stretch>
            <a:fillRect/>
          </a:stretch>
        </p:blipFill>
        <p:spPr>
          <a:xfrm>
            <a:off x="4024923" y="5396299"/>
            <a:ext cx="2395728" cy="891398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13"/>
          <a:stretch>
            <a:fillRect/>
          </a:stretch>
        </p:blipFill>
        <p:spPr>
          <a:xfrm>
            <a:off x="6568668" y="5396299"/>
            <a:ext cx="2386584" cy="8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Discussion: Comparison With Your Competitor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Competitor’s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Correlated </a:t>
            </a:r>
            <a:r>
              <a:rPr lang="en-US" dirty="0"/>
              <a:t>family income with test scores</a:t>
            </a:r>
            <a:r>
              <a:rPr lang="en-US" dirty="0" smtClean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ound </a:t>
            </a:r>
            <a:r>
              <a:rPr lang="en-US" dirty="0"/>
              <a:t>short term score improvements of six percent, with one standard deviation for every $1,000 increase in income, for low-income families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ncome </a:t>
            </a:r>
            <a:r>
              <a:rPr lang="en-US" dirty="0"/>
              <a:t>effects may be greatest among economically disadvantaged families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Your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Income and race has an influential factor to test score.</a:t>
            </a:r>
          </a:p>
          <a:p>
            <a:r>
              <a:rPr lang="en-US" dirty="0" smtClean="0"/>
              <a:t>The single linear regression completed by average income by household showed </a:t>
            </a:r>
            <a:r>
              <a:rPr lang="en-US" dirty="0"/>
              <a:t>a $10,000 increase in in average income translate into an increase in the average test score of the county for 2014, 2010, and 2007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Being </a:t>
            </a:r>
            <a:r>
              <a:rPr lang="en-US" dirty="0"/>
              <a:t>A</a:t>
            </a:r>
            <a:r>
              <a:rPr lang="en-US" dirty="0" smtClean="0"/>
              <a:t>frican American or Hispanic has an influence on test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Performance on Big Data: Time Measurements</a:t>
            </a:r>
            <a:endParaRPr lang="en-US" b="1" dirty="0">
              <a:solidFill>
                <a:srgbClr val="1F497D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159664"/>
              </p:ext>
            </p:extLst>
          </p:nvPr>
        </p:nvGraphicFramePr>
        <p:xfrm>
          <a:off x="939800" y="1845733"/>
          <a:ext cx="695113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5467"/>
                <a:gridCol w="17356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 Preparation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(Exporting from State of NJ and US Census)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hours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Load data set in Apache Zeppelin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&lt;1 second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Run linear regression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for each household 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&lt;5 second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Run multiple linear regression for all household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&lt;1 second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Run linear regression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for each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race 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&lt;5 second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Run multiple linear regression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all race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&lt;1 second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Look at descriptive statistics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&lt;4 second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609</Words>
  <Application>Microsoft Office PowerPoint</Application>
  <PresentationFormat>On-screen Show (4:3)</PresentationFormat>
  <Paragraphs>117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of Asuncion Los Banos</vt:lpstr>
      <vt:lpstr>Contribution of Competitor’s Article</vt:lpstr>
      <vt:lpstr>Description of Your Contribution</vt:lpstr>
      <vt:lpstr>Data Source and Content</vt:lpstr>
      <vt:lpstr>Your Method</vt:lpstr>
      <vt:lpstr>Quantitative Results 1</vt:lpstr>
      <vt:lpstr>Quantitative Results 2</vt:lpstr>
      <vt:lpstr>Discussion: Comparison With Your Competitor</vt:lpstr>
      <vt:lpstr>Performance on Big Data: Time Measurements</vt:lpstr>
      <vt:lpstr>Conclusion</vt:lpstr>
      <vt:lpstr>Quiz for Your Classmates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of Asuncion Los Banos</dc:title>
  <dc:subject/>
  <dc:creator>Asuncion Los Banos</dc:creator>
  <cp:keywords/>
  <dc:description/>
  <cp:lastModifiedBy>FoodServices</cp:lastModifiedBy>
  <cp:revision>64</cp:revision>
  <dcterms:created xsi:type="dcterms:W3CDTF">2017-04-16T22:38:03Z</dcterms:created>
  <dcterms:modified xsi:type="dcterms:W3CDTF">2017-05-02T18:46:08Z</dcterms:modified>
  <cp:category/>
</cp:coreProperties>
</file>