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3" r:id="rId18"/>
    <p:sldId id="278" r:id="rId19"/>
    <p:sldId id="274" r:id="rId20"/>
    <p:sldId id="275" r:id="rId21"/>
    <p:sldId id="277" r:id="rId22"/>
    <p:sldId id="279" r:id="rId23"/>
    <p:sldId id="280" r:id="rId24"/>
    <p:sldId id="281" r:id="rId25"/>
    <p:sldId id="282" r:id="rId26"/>
    <p:sldId id="284" r:id="rId27"/>
    <p:sldId id="283"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p:scale>
          <a:sx n="80" d="100"/>
          <a:sy n="80" d="100"/>
        </p:scale>
        <p:origin x="30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7AC0B9-AE72-4C2E-85E9-1E089B3FBB4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391442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7AC0B9-AE72-4C2E-85E9-1E089B3FBB4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154177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7AC0B9-AE72-4C2E-85E9-1E089B3FBB4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265854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7AC0B9-AE72-4C2E-85E9-1E089B3FBB4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296004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7AC0B9-AE72-4C2E-85E9-1E089B3FBB4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307458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7AC0B9-AE72-4C2E-85E9-1E089B3FBB4C}"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25079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7AC0B9-AE72-4C2E-85E9-1E089B3FBB4C}"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387294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7AC0B9-AE72-4C2E-85E9-1E089B3FBB4C}"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148093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AC0B9-AE72-4C2E-85E9-1E089B3FBB4C}"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250300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AC0B9-AE72-4C2E-85E9-1E089B3FBB4C}"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249893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AC0B9-AE72-4C2E-85E9-1E089B3FBB4C}"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239F8-15E4-40D2-913F-F5CC3BEDBCA4}" type="slidenum">
              <a:rPr lang="en-US" smtClean="0"/>
              <a:t>‹#›</a:t>
            </a:fld>
            <a:endParaRPr lang="en-US"/>
          </a:p>
        </p:txBody>
      </p:sp>
    </p:spTree>
    <p:extLst>
      <p:ext uri="{BB962C8B-B14F-4D97-AF65-F5344CB8AC3E}">
        <p14:creationId xmlns:p14="http://schemas.microsoft.com/office/powerpoint/2010/main" val="239458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AC0B9-AE72-4C2E-85E9-1E089B3FBB4C}" type="datetimeFigureOut">
              <a:rPr lang="en-US" smtClean="0"/>
              <a:t>4/27/2017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239F8-15E4-40D2-913F-F5CC3BEDBCA4}" type="slidenum">
              <a:rPr lang="en-US" smtClean="0"/>
              <a:t>‹#›</a:t>
            </a:fld>
            <a:endParaRPr lang="en-US"/>
          </a:p>
        </p:txBody>
      </p:sp>
    </p:spTree>
    <p:extLst>
      <p:ext uri="{BB962C8B-B14F-4D97-AF65-F5344CB8AC3E}">
        <p14:creationId xmlns:p14="http://schemas.microsoft.com/office/powerpoint/2010/main" val="89364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Novel Contribution</a:t>
            </a:r>
          </a:p>
        </p:txBody>
      </p:sp>
      <p:sp>
        <p:nvSpPr>
          <p:cNvPr id="7" name="Content Placeholder 6"/>
          <p:cNvSpPr>
            <a:spLocks noGrp="1"/>
          </p:cNvSpPr>
          <p:nvPr>
            <p:ph idx="1"/>
          </p:nvPr>
        </p:nvSpPr>
        <p:spPr/>
        <p:txBody>
          <a:bodyPr/>
          <a:lstStyle/>
          <a:p>
            <a:r>
              <a:rPr lang="en-US" dirty="0" smtClean="0"/>
              <a:t>My novel contribution:</a:t>
            </a:r>
          </a:p>
          <a:p>
            <a:pPr marL="0" indent="0" algn="ctr">
              <a:buNone/>
            </a:pPr>
            <a:r>
              <a:rPr lang="en-US" i="1" dirty="0" smtClean="0"/>
              <a:t>Understanding the factors </a:t>
            </a:r>
            <a:r>
              <a:rPr lang="en-US" i="1" dirty="0"/>
              <a:t>that can influence a student’s test score in an achievement test </a:t>
            </a:r>
            <a:r>
              <a:rPr lang="en-US" i="1" dirty="0" smtClean="0"/>
              <a:t>that will </a:t>
            </a:r>
            <a:r>
              <a:rPr lang="en-US" i="1" dirty="0"/>
              <a:t>help school districts become more efficient</a:t>
            </a:r>
            <a:r>
              <a:rPr lang="en-US" i="1" dirty="0" smtClean="0"/>
              <a:t>.</a:t>
            </a:r>
          </a:p>
          <a:p>
            <a:pPr marL="0" indent="0">
              <a:buNone/>
            </a:pPr>
            <a:endParaRPr lang="en-US" dirty="0" smtClean="0"/>
          </a:p>
          <a:p>
            <a:r>
              <a:rPr lang="en-US" dirty="0" smtClean="0"/>
              <a:t>Do students who score high on standardized tests naturally good test takers or are there other factors that take place? </a:t>
            </a:r>
          </a:p>
          <a:p>
            <a:r>
              <a:rPr lang="en-US" dirty="0" smtClean="0"/>
              <a:t>Students in United States will likely take two major kinds: aptitude and achievements tests. </a:t>
            </a:r>
            <a:endParaRPr lang="en-US" dirty="0"/>
          </a:p>
          <a:p>
            <a:endParaRPr lang="en-US" dirty="0"/>
          </a:p>
        </p:txBody>
      </p:sp>
    </p:spTree>
    <p:extLst>
      <p:ext uri="{BB962C8B-B14F-4D97-AF65-F5344CB8AC3E}">
        <p14:creationId xmlns:p14="http://schemas.microsoft.com/office/powerpoint/2010/main" val="1505966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b="1" dirty="0"/>
          </a:p>
        </p:txBody>
      </p:sp>
      <p:sp>
        <p:nvSpPr>
          <p:cNvPr id="3" name="Content Placeholder 2"/>
          <p:cNvSpPr>
            <a:spLocks noGrp="1"/>
          </p:cNvSpPr>
          <p:nvPr>
            <p:ph sz="half" idx="1"/>
          </p:nvPr>
        </p:nvSpPr>
        <p:spPr/>
        <p:txBody>
          <a:bodyPr>
            <a:noAutofit/>
          </a:bodyPr>
          <a:lstStyle/>
          <a:p>
            <a:pPr marL="0" indent="0">
              <a:buNone/>
            </a:pPr>
            <a:r>
              <a:rPr lang="en-US" sz="2400" dirty="0"/>
              <a:t>Each school is located in one of the twenty-one county in New Jersey.  The data files have columns for mean total reading and mean total math for each school.  I will need to combine the reading and math score for each school and then gather the average the combine score by county.  Some public schools are considered charter schools and are not linked to a county.  I will need to find the county for these schools myself and add it in my data file.</a:t>
            </a:r>
          </a:p>
          <a:p>
            <a:endParaRPr lang="en-US" dirty="0"/>
          </a:p>
        </p:txBody>
      </p:sp>
      <p:sp>
        <p:nvSpPr>
          <p:cNvPr id="4" name="Content Placeholder 3"/>
          <p:cNvSpPr>
            <a:spLocks noGrp="1"/>
          </p:cNvSpPr>
          <p:nvPr>
            <p:ph sz="half" idx="2"/>
          </p:nvPr>
        </p:nvSpPr>
        <p:spPr/>
        <p:txBody>
          <a:bodyPr>
            <a:normAutofit fontScale="55000" lnSpcReduction="20000"/>
          </a:bodyPr>
          <a:lstStyle/>
          <a:p>
            <a:pPr marL="0" indent="0">
              <a:buNone/>
            </a:pPr>
            <a:r>
              <a:rPr lang="en-US" dirty="0" smtClean="0"/>
              <a:t>Pseudo code in Zeppelin</a:t>
            </a:r>
          </a:p>
          <a:p>
            <a:pPr marL="0" indent="0">
              <a:buNone/>
            </a:pPr>
            <a:endParaRPr lang="en-US" dirty="0" smtClean="0"/>
          </a:p>
          <a:p>
            <a:pPr marL="0" indent="0">
              <a:buNone/>
            </a:pPr>
            <a:r>
              <a:rPr lang="en-US" dirty="0" smtClean="0"/>
              <a:t>% </a:t>
            </a:r>
            <a:r>
              <a:rPr lang="en-US" dirty="0"/>
              <a:t>r</a:t>
            </a:r>
          </a:p>
          <a:p>
            <a:pPr marL="0" indent="0">
              <a:buNone/>
            </a:pPr>
            <a:r>
              <a:rPr lang="en-US" dirty="0"/>
              <a:t>2014 _ </a:t>
            </a:r>
            <a:r>
              <a:rPr lang="en-US" dirty="0" err="1"/>
              <a:t>hspa</a:t>
            </a:r>
            <a:r>
              <a:rPr lang="en-US" dirty="0"/>
              <a:t> &lt; - read. csv  ('2 014  </a:t>
            </a:r>
            <a:r>
              <a:rPr lang="en-US" dirty="0" err="1"/>
              <a:t>hspa</a:t>
            </a:r>
            <a:r>
              <a:rPr lang="en-US" dirty="0"/>
              <a:t>. csv ', header = TRUE, </a:t>
            </a:r>
            <a:r>
              <a:rPr lang="en-US" dirty="0" err="1"/>
              <a:t>sep</a:t>
            </a:r>
            <a:r>
              <a:rPr lang="en-US" dirty="0"/>
              <a:t> = ", ")</a:t>
            </a:r>
          </a:p>
          <a:p>
            <a:pPr marL="0" indent="0">
              <a:buNone/>
            </a:pPr>
            <a:r>
              <a:rPr lang="en-US" dirty="0"/>
              <a:t>2014 _ reading &lt; - as. numeric  (2014 _ </a:t>
            </a:r>
            <a:r>
              <a:rPr lang="en-US" dirty="0" err="1"/>
              <a:t>hspa</a:t>
            </a:r>
            <a:r>
              <a:rPr lang="en-US" dirty="0"/>
              <a:t> $ col 1)</a:t>
            </a:r>
          </a:p>
          <a:p>
            <a:pPr marL="0" indent="0">
              <a:buNone/>
            </a:pPr>
            <a:r>
              <a:rPr lang="en-US" dirty="0"/>
              <a:t>2014 _ math &lt; - as. numeric (2014 _ </a:t>
            </a:r>
            <a:r>
              <a:rPr lang="en-US" dirty="0" err="1"/>
              <a:t>hspa</a:t>
            </a:r>
            <a:r>
              <a:rPr lang="en-US" dirty="0"/>
              <a:t> $ col 2)</a:t>
            </a:r>
          </a:p>
          <a:p>
            <a:pPr marL="0" indent="0">
              <a:buNone/>
            </a:pPr>
            <a:r>
              <a:rPr lang="en-US" dirty="0"/>
              <a:t>reading _ math _ 2014 &lt; - 2014 _ reading + 2014 _ </a:t>
            </a:r>
            <a:r>
              <a:rPr lang="en-US" dirty="0" smtClean="0"/>
              <a:t>math</a:t>
            </a:r>
          </a:p>
          <a:p>
            <a:pPr marL="0" indent="0">
              <a:buNone/>
            </a:pPr>
            <a:endParaRPr lang="en-US" dirty="0"/>
          </a:p>
          <a:p>
            <a:pPr marL="0" indent="0">
              <a:buNone/>
            </a:pPr>
            <a:r>
              <a:rPr lang="en-US" dirty="0"/>
              <a:t>% r</a:t>
            </a:r>
          </a:p>
          <a:p>
            <a:pPr marL="0" indent="0">
              <a:buNone/>
            </a:pPr>
            <a:r>
              <a:rPr lang="en-US" dirty="0"/>
              <a:t>2007 _ </a:t>
            </a:r>
            <a:r>
              <a:rPr lang="en-US" dirty="0" err="1"/>
              <a:t>hspa</a:t>
            </a:r>
            <a:r>
              <a:rPr lang="en-US" dirty="0"/>
              <a:t> &lt; - read. csv  ('2 007  </a:t>
            </a:r>
            <a:r>
              <a:rPr lang="en-US" dirty="0" err="1"/>
              <a:t>hspa</a:t>
            </a:r>
            <a:r>
              <a:rPr lang="en-US" dirty="0"/>
              <a:t>. csv ', header = TRUE, </a:t>
            </a:r>
            <a:r>
              <a:rPr lang="en-US" dirty="0" err="1"/>
              <a:t>sep</a:t>
            </a:r>
            <a:r>
              <a:rPr lang="en-US" dirty="0"/>
              <a:t> = ", ")</a:t>
            </a:r>
          </a:p>
          <a:p>
            <a:pPr marL="0" indent="0">
              <a:buNone/>
            </a:pPr>
            <a:r>
              <a:rPr lang="en-US" dirty="0"/>
              <a:t>2007 _ reading &lt; - as. numeric  (2007 _ </a:t>
            </a:r>
            <a:r>
              <a:rPr lang="en-US" dirty="0" err="1"/>
              <a:t>hspa</a:t>
            </a:r>
            <a:r>
              <a:rPr lang="en-US" dirty="0"/>
              <a:t> $ col 1)</a:t>
            </a:r>
          </a:p>
          <a:p>
            <a:pPr marL="0" indent="0">
              <a:buNone/>
            </a:pPr>
            <a:r>
              <a:rPr lang="en-US" dirty="0"/>
              <a:t>2007 _ math &lt; - as. numeric (2007 _ </a:t>
            </a:r>
            <a:r>
              <a:rPr lang="en-US" dirty="0" err="1"/>
              <a:t>hspa</a:t>
            </a:r>
            <a:r>
              <a:rPr lang="en-US" dirty="0"/>
              <a:t> $ col 2)</a:t>
            </a:r>
          </a:p>
          <a:p>
            <a:pPr marL="0" indent="0">
              <a:buNone/>
            </a:pPr>
            <a:r>
              <a:rPr lang="en-US" dirty="0"/>
              <a:t>reading _ math _ 2007 &lt; - 2007 _ reading + 2007 _ math</a:t>
            </a:r>
          </a:p>
          <a:p>
            <a:pPr marL="0" indent="0">
              <a:buNone/>
            </a:pPr>
            <a:endParaRPr lang="en-US" dirty="0"/>
          </a:p>
        </p:txBody>
      </p:sp>
    </p:spTree>
    <p:extLst>
      <p:ext uri="{BB962C8B-B14F-4D97-AF65-F5344CB8AC3E}">
        <p14:creationId xmlns:p14="http://schemas.microsoft.com/office/powerpoint/2010/main" val="3492418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b="1" dirty="0"/>
          </a:p>
        </p:txBody>
      </p:sp>
      <p:sp>
        <p:nvSpPr>
          <p:cNvPr id="3" name="Content Placeholder 2"/>
          <p:cNvSpPr>
            <a:spLocks noGrp="1"/>
          </p:cNvSpPr>
          <p:nvPr>
            <p:ph idx="1"/>
          </p:nvPr>
        </p:nvSpPr>
        <p:spPr/>
        <p:txBody>
          <a:bodyPr>
            <a:normAutofit/>
          </a:bodyPr>
          <a:lstStyle/>
          <a:p>
            <a:r>
              <a:rPr lang="en-US" dirty="0"/>
              <a:t>The data for my independent variables will be retrieved from the U.S. Census Bureau’s American </a:t>
            </a:r>
            <a:r>
              <a:rPr lang="en-US" dirty="0" err="1"/>
              <a:t>FactFinder</a:t>
            </a:r>
            <a:r>
              <a:rPr lang="en-US" dirty="0"/>
              <a:t>.  American </a:t>
            </a:r>
            <a:r>
              <a:rPr lang="en-US" dirty="0" err="1"/>
              <a:t>FactFinder</a:t>
            </a:r>
            <a:r>
              <a:rPr lang="en-US" dirty="0"/>
              <a:t> provides access to data about the United States and come from several censuses and surveys.  I decided to utilize the Guided Search in the website to help search for the data I required.  The constant filter for my search was the geographic type: County, New Jersey as the main state and all counties selected. </a:t>
            </a:r>
          </a:p>
        </p:txBody>
      </p:sp>
    </p:spTree>
    <p:extLst>
      <p:ext uri="{BB962C8B-B14F-4D97-AF65-F5344CB8AC3E}">
        <p14:creationId xmlns:p14="http://schemas.microsoft.com/office/powerpoint/2010/main" val="3152091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b="1" dirty="0"/>
          </a:p>
        </p:txBody>
      </p:sp>
      <p:sp>
        <p:nvSpPr>
          <p:cNvPr id="5" name="Content Placeholder 4"/>
          <p:cNvSpPr>
            <a:spLocks noGrp="1"/>
          </p:cNvSpPr>
          <p:nvPr>
            <p:ph idx="1"/>
          </p:nvPr>
        </p:nvSpPr>
        <p:spPr>
          <a:xfrm>
            <a:off x="838200" y="1825625"/>
            <a:ext cx="10515600" cy="877818"/>
          </a:xfrm>
        </p:spPr>
        <p:txBody>
          <a:bodyPr/>
          <a:lstStyle/>
          <a:p>
            <a:pPr marL="0" indent="0">
              <a:buNone/>
            </a:pPr>
            <a:r>
              <a:rPr lang="en-US" dirty="0" smtClean="0"/>
              <a:t>My data’s dependent and independent variables are listed in the table:</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3071478791"/>
              </p:ext>
            </p:extLst>
          </p:nvPr>
        </p:nvGraphicFramePr>
        <p:xfrm>
          <a:off x="925664" y="2437876"/>
          <a:ext cx="10516506" cy="3425224"/>
        </p:xfrm>
        <a:graphic>
          <a:graphicData uri="http://schemas.openxmlformats.org/drawingml/2006/table">
            <a:tbl>
              <a:tblPr firstRow="1" firstCol="1" bandRow="1">
                <a:tableStyleId>{5940675A-B579-460E-94D1-54222C63F5DA}</a:tableStyleId>
              </a:tblPr>
              <a:tblGrid>
                <a:gridCol w="1781621"/>
                <a:gridCol w="2327127"/>
                <a:gridCol w="3376530"/>
                <a:gridCol w="1432944"/>
                <a:gridCol w="1598284"/>
              </a:tblGrid>
              <a:tr h="291214">
                <a:tc>
                  <a:txBody>
                    <a:bodyPr/>
                    <a:lstStyle/>
                    <a:p>
                      <a:pPr marL="0" marR="0" algn="ctr">
                        <a:lnSpc>
                          <a:spcPct val="150000"/>
                        </a:lnSpc>
                        <a:spcBef>
                          <a:spcPts val="0"/>
                        </a:spcBef>
                        <a:spcAft>
                          <a:spcPts val="0"/>
                        </a:spcAft>
                      </a:pPr>
                      <a:r>
                        <a:rPr lang="en-US" sz="1200" b="1" dirty="0">
                          <a:effectLst/>
                        </a:rPr>
                        <a:t>Description</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gn="ctr">
                        <a:lnSpc>
                          <a:spcPct val="150000"/>
                        </a:lnSpc>
                        <a:spcBef>
                          <a:spcPts val="0"/>
                        </a:spcBef>
                        <a:spcAft>
                          <a:spcPts val="0"/>
                        </a:spcAft>
                      </a:pPr>
                      <a:r>
                        <a:rPr lang="en-US" sz="1200" b="1" dirty="0">
                          <a:effectLst/>
                        </a:rPr>
                        <a:t>Label</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gn="ctr">
                        <a:lnSpc>
                          <a:spcPct val="150000"/>
                        </a:lnSpc>
                        <a:spcBef>
                          <a:spcPts val="0"/>
                        </a:spcBef>
                        <a:spcAft>
                          <a:spcPts val="0"/>
                        </a:spcAft>
                      </a:pPr>
                      <a:r>
                        <a:rPr lang="en-US" sz="1200" b="1" dirty="0">
                          <a:effectLst/>
                        </a:rPr>
                        <a:t>Variable</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gn="ctr">
                        <a:lnSpc>
                          <a:spcPct val="150000"/>
                        </a:lnSpc>
                        <a:spcBef>
                          <a:spcPts val="0"/>
                        </a:spcBef>
                        <a:spcAft>
                          <a:spcPts val="0"/>
                        </a:spcAft>
                      </a:pPr>
                      <a:r>
                        <a:rPr lang="en-US" sz="1200" b="1" dirty="0">
                          <a:effectLst/>
                        </a:rPr>
                        <a:t>Measure</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gn="ctr">
                        <a:lnSpc>
                          <a:spcPct val="150000"/>
                        </a:lnSpc>
                        <a:spcBef>
                          <a:spcPts val="0"/>
                        </a:spcBef>
                        <a:spcAft>
                          <a:spcPts val="0"/>
                        </a:spcAft>
                      </a:pPr>
                      <a:r>
                        <a:rPr lang="en-US" sz="1200" b="1" dirty="0">
                          <a:effectLst/>
                        </a:rPr>
                        <a:t>Type</a:t>
                      </a:r>
                      <a:endParaRPr lang="en-US" sz="1200" b="1" dirty="0">
                        <a:solidFill>
                          <a:schemeClr val="tx1"/>
                        </a:solidFill>
                        <a:effectLst/>
                        <a:latin typeface="Times New Roman" panose="02020603050405020304" pitchFamily="18" charset="0"/>
                        <a:ea typeface="Calibri" panose="020F0502020204030204" pitchFamily="34" charset="0"/>
                      </a:endParaRPr>
                    </a:p>
                  </a:txBody>
                  <a:tcPr marL="69792" marR="69792" marT="0" marB="0"/>
                </a:tc>
              </a:tr>
              <a:tr h="626802">
                <a:tc>
                  <a:txBody>
                    <a:bodyPr/>
                    <a:lstStyle/>
                    <a:p>
                      <a:pPr marL="0" marR="0">
                        <a:lnSpc>
                          <a:spcPct val="150000"/>
                        </a:lnSpc>
                        <a:spcBef>
                          <a:spcPts val="0"/>
                        </a:spcBef>
                        <a:spcAft>
                          <a:spcPts val="0"/>
                        </a:spcAft>
                      </a:pPr>
                      <a:r>
                        <a:rPr lang="en-US" sz="1200" dirty="0">
                          <a:effectLst/>
                        </a:rPr>
                        <a:t>Student’s Average Test Score</a:t>
                      </a:r>
                      <a:endParaRPr lang="en-US" sz="1200" dirty="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dirty="0" err="1">
                          <a:effectLst/>
                        </a:rPr>
                        <a:t>testscore_avg</a:t>
                      </a:r>
                      <a:endParaRPr lang="en-US" sz="1200" dirty="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Average test score of reading and math HSPA</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Numerical value</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Dependent</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r>
              <a:tr h="626802">
                <a:tc>
                  <a:txBody>
                    <a:bodyPr/>
                    <a:lstStyle/>
                    <a:p>
                      <a:pPr marL="0" marR="0">
                        <a:lnSpc>
                          <a:spcPct val="150000"/>
                        </a:lnSpc>
                        <a:spcBef>
                          <a:spcPts val="0"/>
                        </a:spcBef>
                        <a:spcAft>
                          <a:spcPts val="0"/>
                        </a:spcAft>
                      </a:pPr>
                      <a:r>
                        <a:rPr lang="en-US" sz="1200">
                          <a:effectLst/>
                        </a:rPr>
                        <a:t>Average Household Income</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average_income</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Average income in a county of New Jersey</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Dollars</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Independent</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r>
              <a:tr h="626802">
                <a:tc>
                  <a:txBody>
                    <a:bodyPr/>
                    <a:lstStyle/>
                    <a:p>
                      <a:pPr marL="0" marR="0">
                        <a:lnSpc>
                          <a:spcPct val="150000"/>
                        </a:lnSpc>
                        <a:spcBef>
                          <a:spcPts val="0"/>
                        </a:spcBef>
                        <a:spcAft>
                          <a:spcPts val="0"/>
                        </a:spcAft>
                      </a:pPr>
                      <a:r>
                        <a:rPr lang="en-US" sz="1200">
                          <a:effectLst/>
                        </a:rPr>
                        <a:t>Ethnicity</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ethnicity_white</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Percentage of population identified as “White” in New Jersey</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Percentage value</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Independent</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r>
              <a:tr h="626802">
                <a:tc>
                  <a:txBody>
                    <a:bodyPr/>
                    <a:lstStyle/>
                    <a:p>
                      <a:pPr marL="0" marR="0">
                        <a:lnSpc>
                          <a:spcPct val="150000"/>
                        </a:lnSpc>
                        <a:spcBef>
                          <a:spcPts val="0"/>
                        </a:spcBef>
                        <a:spcAft>
                          <a:spcPts val="0"/>
                        </a:spcAft>
                      </a:pPr>
                      <a:r>
                        <a:rPr lang="en-US" sz="1200">
                          <a:effectLst/>
                        </a:rPr>
                        <a:t>Married Households</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married_household</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Percentage of population living in a married household</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Percentage value</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Independent</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r>
              <a:tr h="626802">
                <a:tc>
                  <a:txBody>
                    <a:bodyPr/>
                    <a:lstStyle/>
                    <a:p>
                      <a:pPr marL="0" marR="0">
                        <a:lnSpc>
                          <a:spcPct val="150000"/>
                        </a:lnSpc>
                        <a:spcBef>
                          <a:spcPts val="0"/>
                        </a:spcBef>
                        <a:spcAft>
                          <a:spcPts val="0"/>
                        </a:spcAft>
                      </a:pPr>
                      <a:r>
                        <a:rPr lang="en-US" sz="1200">
                          <a:effectLst/>
                        </a:rPr>
                        <a:t>Education</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education</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Percentage of population who have achieved a bachelor’s or higher</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a:effectLst/>
                        </a:rPr>
                        <a:t>Percentage value</a:t>
                      </a:r>
                      <a:endParaRPr lang="en-US" sz="1200">
                        <a:solidFill>
                          <a:schemeClr val="tx1"/>
                        </a:solidFill>
                        <a:effectLst/>
                        <a:latin typeface="Times New Roman" panose="02020603050405020304" pitchFamily="18" charset="0"/>
                        <a:ea typeface="Calibri" panose="020F0502020204030204" pitchFamily="34" charset="0"/>
                      </a:endParaRPr>
                    </a:p>
                  </a:txBody>
                  <a:tcPr marL="69792" marR="69792" marT="0" marB="0"/>
                </a:tc>
                <a:tc>
                  <a:txBody>
                    <a:bodyPr/>
                    <a:lstStyle/>
                    <a:p>
                      <a:pPr marL="0" marR="0">
                        <a:lnSpc>
                          <a:spcPct val="150000"/>
                        </a:lnSpc>
                        <a:spcBef>
                          <a:spcPts val="0"/>
                        </a:spcBef>
                        <a:spcAft>
                          <a:spcPts val="0"/>
                        </a:spcAft>
                      </a:pPr>
                      <a:r>
                        <a:rPr lang="en-US" sz="1200" dirty="0">
                          <a:effectLst/>
                        </a:rPr>
                        <a:t>Independent</a:t>
                      </a:r>
                      <a:endParaRPr lang="en-US" sz="1200" dirty="0">
                        <a:solidFill>
                          <a:schemeClr val="tx1"/>
                        </a:solidFill>
                        <a:effectLst/>
                        <a:latin typeface="Times New Roman" panose="02020603050405020304" pitchFamily="18" charset="0"/>
                        <a:ea typeface="Calibri" panose="020F0502020204030204" pitchFamily="34" charset="0"/>
                      </a:endParaRPr>
                    </a:p>
                  </a:txBody>
                  <a:tcPr marL="69792" marR="69792" marT="0" marB="0"/>
                </a:tc>
              </a:tr>
            </a:tbl>
          </a:graphicData>
        </a:graphic>
      </p:graphicFrame>
    </p:spTree>
    <p:extLst>
      <p:ext uri="{BB962C8B-B14F-4D97-AF65-F5344CB8AC3E}">
        <p14:creationId xmlns:p14="http://schemas.microsoft.com/office/powerpoint/2010/main" val="2170996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b="1" dirty="0"/>
          </a:p>
        </p:txBody>
      </p:sp>
      <p:sp>
        <p:nvSpPr>
          <p:cNvPr id="3" name="Content Placeholder 2"/>
          <p:cNvSpPr>
            <a:spLocks noGrp="1"/>
          </p:cNvSpPr>
          <p:nvPr>
            <p:ph idx="1"/>
          </p:nvPr>
        </p:nvSpPr>
        <p:spPr>
          <a:xfrm>
            <a:off x="838200" y="1825625"/>
            <a:ext cx="10866120" cy="527961"/>
          </a:xfrm>
        </p:spPr>
        <p:txBody>
          <a:bodyPr>
            <a:normAutofit/>
          </a:bodyPr>
          <a:lstStyle/>
          <a:p>
            <a:pPr marL="0" indent="0">
              <a:buNone/>
            </a:pPr>
            <a:r>
              <a:rPr lang="en-US" dirty="0" smtClean="0"/>
              <a:t>Collection of data from </a:t>
            </a:r>
            <a:r>
              <a:rPr lang="en-US" dirty="0" smtClean="0"/>
              <a:t>U.S. Census Bureau’s American </a:t>
            </a:r>
            <a:r>
              <a:rPr lang="en-US" dirty="0" err="1" smtClean="0"/>
              <a:t>FactFinder</a:t>
            </a:r>
            <a:r>
              <a:rPr lang="en-US" dirty="0" smtClean="0"/>
              <a:t> - 2014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7464330"/>
              </p:ext>
            </p:extLst>
          </p:nvPr>
        </p:nvGraphicFramePr>
        <p:xfrm>
          <a:off x="1734710" y="2353586"/>
          <a:ext cx="8722579" cy="4010619"/>
        </p:xfrm>
        <a:graphic>
          <a:graphicData uri="http://schemas.openxmlformats.org/drawingml/2006/table">
            <a:tbl>
              <a:tblPr firstRow="1" firstCol="1" bandRow="1">
                <a:tableStyleId>{5940675A-B579-460E-94D1-54222C63F5DA}</a:tableStyleId>
              </a:tblPr>
              <a:tblGrid>
                <a:gridCol w="754212"/>
                <a:gridCol w="2023712"/>
                <a:gridCol w="3204211"/>
                <a:gridCol w="1686428"/>
                <a:gridCol w="1054016"/>
              </a:tblGrid>
              <a:tr h="307043">
                <a:tc>
                  <a:txBody>
                    <a:bodyPr/>
                    <a:lstStyle/>
                    <a:p>
                      <a:pPr marL="0" marR="0">
                        <a:lnSpc>
                          <a:spcPct val="150000"/>
                        </a:lnSpc>
                        <a:spcBef>
                          <a:spcPts val="0"/>
                        </a:spcBef>
                        <a:spcAft>
                          <a:spcPts val="0"/>
                        </a:spcAft>
                      </a:pPr>
                      <a:r>
                        <a:rPr lang="en-US" sz="1400" b="1" dirty="0">
                          <a:effectLst/>
                        </a:rPr>
                        <a:t>Year</a:t>
                      </a:r>
                      <a:endParaRPr lang="en-US" sz="1400" b="1"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b="1">
                          <a:effectLst/>
                        </a:rPr>
                        <a:t>Label</a:t>
                      </a:r>
                      <a:endParaRPr lang="en-US" sz="1400" b="1">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b="1">
                          <a:effectLst/>
                        </a:rPr>
                        <a:t>Table, File or Document Title</a:t>
                      </a:r>
                      <a:endParaRPr lang="en-US" sz="1400" b="1">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b="1" dirty="0">
                          <a:effectLst/>
                        </a:rPr>
                        <a:t>Dataset</a:t>
                      </a:r>
                      <a:endParaRPr lang="en-US" sz="1400" b="1"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b="1" dirty="0">
                          <a:effectLst/>
                        </a:rPr>
                        <a:t>ID</a:t>
                      </a:r>
                      <a:endParaRPr lang="en-US" sz="1400" b="1" dirty="0">
                        <a:effectLst/>
                        <a:latin typeface="Times New Roman" panose="02020603050405020304" pitchFamily="18" charset="0"/>
                        <a:ea typeface="Calibri" panose="020F0502020204030204" pitchFamily="34" charset="0"/>
                      </a:endParaRPr>
                    </a:p>
                  </a:txBody>
                  <a:tcPr marL="27893" marR="27893" marT="0" marB="0"/>
                </a:tc>
              </a:tr>
              <a:tr h="921128">
                <a:tc>
                  <a:txBody>
                    <a:bodyPr/>
                    <a:lstStyle/>
                    <a:p>
                      <a:pPr marL="0" marR="0">
                        <a:lnSpc>
                          <a:spcPct val="150000"/>
                        </a:lnSpc>
                        <a:spcBef>
                          <a:spcPts val="0"/>
                        </a:spcBef>
                        <a:spcAft>
                          <a:spcPts val="0"/>
                        </a:spcAft>
                      </a:pPr>
                      <a:r>
                        <a:rPr lang="en-US" sz="1400" dirty="0">
                          <a:effectLst/>
                        </a:rPr>
                        <a:t>2014</a:t>
                      </a:r>
                      <a:endParaRPr lang="en-US" sz="1400"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err="1">
                          <a:effectLst/>
                        </a:rPr>
                        <a:t>average_income</a:t>
                      </a:r>
                      <a:endParaRPr lang="en-US" sz="1400"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Income In the Past 12 Months (In 2015 Inflation - Adjusted Dollars) </a:t>
                      </a:r>
                    </a:p>
                    <a:p>
                      <a:pPr marL="0" marR="0">
                        <a:lnSpc>
                          <a:spcPct val="150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a:effectLst/>
                        </a:rPr>
                        <a:t>2011-2015 American Community Survey 5-Year Estimates</a:t>
                      </a:r>
                      <a:endParaRPr lang="en-US" sz="140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S1901</a:t>
                      </a:r>
                      <a:endParaRPr lang="en-US" sz="1400" dirty="0">
                        <a:effectLst/>
                        <a:latin typeface="Times New Roman" panose="02020603050405020304" pitchFamily="18" charset="0"/>
                        <a:ea typeface="Calibri" panose="020F0502020204030204" pitchFamily="34" charset="0"/>
                      </a:endParaRPr>
                    </a:p>
                  </a:txBody>
                  <a:tcPr marL="27893" marR="27893" marT="0" marB="0"/>
                </a:tc>
              </a:tr>
              <a:tr h="921128">
                <a:tc>
                  <a:txBody>
                    <a:bodyPr/>
                    <a:lstStyle/>
                    <a:p>
                      <a:pPr marL="0" marR="0">
                        <a:lnSpc>
                          <a:spcPct val="150000"/>
                        </a:lnSpc>
                        <a:spcBef>
                          <a:spcPts val="0"/>
                        </a:spcBef>
                        <a:spcAft>
                          <a:spcPts val="0"/>
                        </a:spcAft>
                      </a:pPr>
                      <a:r>
                        <a:rPr lang="en-US" sz="1400">
                          <a:effectLst/>
                        </a:rPr>
                        <a:t>2014</a:t>
                      </a:r>
                      <a:endParaRPr lang="en-US" sz="140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a:effectLst/>
                        </a:rPr>
                        <a:t>ethnicity _ white</a:t>
                      </a:r>
                      <a:endParaRPr lang="en-US" sz="140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RACE</a:t>
                      </a:r>
                    </a:p>
                    <a:p>
                      <a:pPr marL="0" marR="0">
                        <a:lnSpc>
                          <a:spcPct val="150000"/>
                        </a:lnSpc>
                        <a:spcBef>
                          <a:spcPts val="0"/>
                        </a:spcBef>
                        <a:spcAft>
                          <a:spcPts val="0"/>
                        </a:spcAft>
                      </a:pPr>
                      <a:r>
                        <a:rPr lang="en-US" sz="1400" dirty="0">
                          <a:effectLst/>
                        </a:rPr>
                        <a:t>Universe: Total population</a:t>
                      </a:r>
                      <a:endParaRPr lang="en-US" sz="1400"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2015 American Community Survey 1 - Year Estimates</a:t>
                      </a:r>
                      <a:endParaRPr lang="en-US" sz="1400"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a:effectLst/>
                        </a:rPr>
                        <a:t>B02001</a:t>
                      </a:r>
                      <a:endParaRPr lang="en-US" sz="1400">
                        <a:effectLst/>
                        <a:latin typeface="Times New Roman" panose="02020603050405020304" pitchFamily="18" charset="0"/>
                        <a:ea typeface="Calibri" panose="020F0502020204030204" pitchFamily="34" charset="0"/>
                      </a:endParaRPr>
                    </a:p>
                  </a:txBody>
                  <a:tcPr marL="27893" marR="27893" marT="0" marB="0"/>
                </a:tc>
              </a:tr>
              <a:tr h="921128">
                <a:tc>
                  <a:txBody>
                    <a:bodyPr/>
                    <a:lstStyle/>
                    <a:p>
                      <a:pPr marL="0" marR="0">
                        <a:lnSpc>
                          <a:spcPct val="150000"/>
                        </a:lnSpc>
                        <a:spcBef>
                          <a:spcPts val="0"/>
                        </a:spcBef>
                        <a:spcAft>
                          <a:spcPts val="0"/>
                        </a:spcAft>
                      </a:pPr>
                      <a:r>
                        <a:rPr lang="en-US" sz="1400">
                          <a:effectLst/>
                        </a:rPr>
                        <a:t>2014</a:t>
                      </a:r>
                      <a:endParaRPr lang="en-US" sz="140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a:effectLst/>
                        </a:rPr>
                        <a:t>married _ household</a:t>
                      </a:r>
                      <a:endParaRPr lang="en-US" sz="140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Households and Families</a:t>
                      </a:r>
                      <a:endParaRPr lang="en-US" sz="1400"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2011 - 2015 American Community Survey 5-Year Estimates</a:t>
                      </a:r>
                      <a:endParaRPr lang="en-US" sz="1400"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S1101</a:t>
                      </a:r>
                      <a:endParaRPr lang="en-US" sz="1400" dirty="0">
                        <a:effectLst/>
                        <a:latin typeface="Times New Roman" panose="02020603050405020304" pitchFamily="18" charset="0"/>
                        <a:ea typeface="Calibri" panose="020F0502020204030204" pitchFamily="34" charset="0"/>
                      </a:endParaRPr>
                    </a:p>
                  </a:txBody>
                  <a:tcPr marL="27893" marR="27893" marT="0" marB="0"/>
                </a:tc>
              </a:tr>
              <a:tr h="921128">
                <a:tc>
                  <a:txBody>
                    <a:bodyPr/>
                    <a:lstStyle/>
                    <a:p>
                      <a:pPr marL="0" marR="0">
                        <a:lnSpc>
                          <a:spcPct val="150000"/>
                        </a:lnSpc>
                        <a:spcBef>
                          <a:spcPts val="0"/>
                        </a:spcBef>
                        <a:spcAft>
                          <a:spcPts val="0"/>
                        </a:spcAft>
                      </a:pPr>
                      <a:r>
                        <a:rPr lang="en-US" sz="1400">
                          <a:effectLst/>
                        </a:rPr>
                        <a:t>2014</a:t>
                      </a:r>
                      <a:endParaRPr lang="en-US" sz="140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a:effectLst/>
                        </a:rPr>
                        <a:t>education</a:t>
                      </a:r>
                      <a:endParaRPr lang="en-US" sz="140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Educational Attainment</a:t>
                      </a:r>
                      <a:endParaRPr lang="en-US" sz="1400"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a:effectLst/>
                        </a:rPr>
                        <a:t>2011 - 2015 American Community Survey 5 - Year Estimates</a:t>
                      </a:r>
                      <a:endParaRPr lang="en-US" sz="140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dirty="0">
                          <a:effectLst/>
                        </a:rPr>
                        <a:t>S1501</a:t>
                      </a:r>
                      <a:endParaRPr lang="en-US" sz="1400" dirty="0">
                        <a:effectLst/>
                        <a:latin typeface="Times New Roman" panose="02020603050405020304" pitchFamily="18" charset="0"/>
                        <a:ea typeface="Calibri" panose="020F0502020204030204" pitchFamily="34" charset="0"/>
                      </a:endParaRPr>
                    </a:p>
                  </a:txBody>
                  <a:tcPr marL="27893" marR="27893" marT="0" marB="0"/>
                </a:tc>
              </a:tr>
            </a:tbl>
          </a:graphicData>
        </a:graphic>
      </p:graphicFrame>
    </p:spTree>
    <p:extLst>
      <p:ext uri="{BB962C8B-B14F-4D97-AF65-F5344CB8AC3E}">
        <p14:creationId xmlns:p14="http://schemas.microsoft.com/office/powerpoint/2010/main" val="259605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b="1" dirty="0"/>
          </a:p>
        </p:txBody>
      </p:sp>
      <p:sp>
        <p:nvSpPr>
          <p:cNvPr id="3" name="Content Placeholder 2"/>
          <p:cNvSpPr>
            <a:spLocks noGrp="1"/>
          </p:cNvSpPr>
          <p:nvPr>
            <p:ph idx="1"/>
          </p:nvPr>
        </p:nvSpPr>
        <p:spPr>
          <a:xfrm>
            <a:off x="838200" y="1825625"/>
            <a:ext cx="10866120" cy="527961"/>
          </a:xfrm>
        </p:spPr>
        <p:txBody>
          <a:bodyPr>
            <a:normAutofit/>
          </a:bodyPr>
          <a:lstStyle/>
          <a:p>
            <a:pPr marL="0" indent="0">
              <a:buNone/>
            </a:pPr>
            <a:r>
              <a:rPr lang="en-US" dirty="0" smtClean="0"/>
              <a:t>Collection of data from </a:t>
            </a:r>
            <a:r>
              <a:rPr lang="en-US" dirty="0" smtClean="0"/>
              <a:t>U.S. Census Bureau’s American </a:t>
            </a:r>
            <a:r>
              <a:rPr lang="en-US" dirty="0" err="1" smtClean="0"/>
              <a:t>FactFinder</a:t>
            </a:r>
            <a:r>
              <a:rPr lang="en-US" dirty="0" smtClean="0"/>
              <a:t> - 2007</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12481891"/>
              </p:ext>
            </p:extLst>
          </p:nvPr>
        </p:nvGraphicFramePr>
        <p:xfrm>
          <a:off x="1337807" y="2353586"/>
          <a:ext cx="9516386" cy="4160520"/>
        </p:xfrm>
        <a:graphic>
          <a:graphicData uri="http://schemas.openxmlformats.org/drawingml/2006/table">
            <a:tbl>
              <a:tblPr firstRow="1" firstCol="1" bandRow="1">
                <a:tableStyleId>{5940675A-B579-460E-94D1-54222C63F5DA}</a:tableStyleId>
              </a:tblPr>
              <a:tblGrid>
                <a:gridCol w="822850"/>
                <a:gridCol w="2207882"/>
                <a:gridCol w="3495813"/>
                <a:gridCol w="1839903"/>
                <a:gridCol w="1149938"/>
              </a:tblGrid>
              <a:tr h="307043">
                <a:tc>
                  <a:txBody>
                    <a:bodyPr/>
                    <a:lstStyle/>
                    <a:p>
                      <a:pPr marL="0" marR="0">
                        <a:lnSpc>
                          <a:spcPct val="150000"/>
                        </a:lnSpc>
                        <a:spcBef>
                          <a:spcPts val="0"/>
                        </a:spcBef>
                        <a:spcAft>
                          <a:spcPts val="0"/>
                        </a:spcAft>
                      </a:pPr>
                      <a:r>
                        <a:rPr lang="en-US" sz="1400" b="1" dirty="0">
                          <a:effectLst/>
                        </a:rPr>
                        <a:t>Year</a:t>
                      </a:r>
                      <a:endParaRPr lang="en-US" sz="1400" b="1"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b="1" dirty="0">
                          <a:effectLst/>
                        </a:rPr>
                        <a:t>Label</a:t>
                      </a:r>
                      <a:endParaRPr lang="en-US" sz="1400" b="1"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b="1">
                          <a:effectLst/>
                        </a:rPr>
                        <a:t>Table, File or Document Title</a:t>
                      </a:r>
                      <a:endParaRPr lang="en-US" sz="1400" b="1">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b="1" dirty="0">
                          <a:effectLst/>
                        </a:rPr>
                        <a:t>Dataset</a:t>
                      </a:r>
                      <a:endParaRPr lang="en-US" sz="1400" b="1" dirty="0">
                        <a:effectLst/>
                        <a:latin typeface="Times New Roman" panose="02020603050405020304" pitchFamily="18" charset="0"/>
                        <a:ea typeface="Calibri" panose="020F0502020204030204" pitchFamily="34" charset="0"/>
                      </a:endParaRPr>
                    </a:p>
                  </a:txBody>
                  <a:tcPr marL="27893" marR="27893" marT="0" marB="0"/>
                </a:tc>
                <a:tc>
                  <a:txBody>
                    <a:bodyPr/>
                    <a:lstStyle/>
                    <a:p>
                      <a:pPr marL="0" marR="0">
                        <a:lnSpc>
                          <a:spcPct val="150000"/>
                        </a:lnSpc>
                        <a:spcBef>
                          <a:spcPts val="0"/>
                        </a:spcBef>
                        <a:spcAft>
                          <a:spcPts val="0"/>
                        </a:spcAft>
                      </a:pPr>
                      <a:r>
                        <a:rPr lang="en-US" sz="1400" b="1" dirty="0">
                          <a:effectLst/>
                        </a:rPr>
                        <a:t>ID</a:t>
                      </a:r>
                      <a:endParaRPr lang="en-US" sz="1400" b="1" dirty="0">
                        <a:effectLst/>
                        <a:latin typeface="Times New Roman" panose="02020603050405020304" pitchFamily="18" charset="0"/>
                        <a:ea typeface="Calibri" panose="020F0502020204030204" pitchFamily="34" charset="0"/>
                      </a:endParaRPr>
                    </a:p>
                  </a:txBody>
                  <a:tcPr marL="27893" marR="27893" marT="0" marB="0"/>
                </a:tc>
              </a:tr>
              <a:tr h="921128">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2007</a:t>
                      </a:r>
                    </a:p>
                  </a:txBody>
                  <a:tcPr marL="68580" marR="68580" marT="0" marB="0"/>
                </a:tc>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average _ income</a:t>
                      </a:r>
                    </a:p>
                  </a:txBody>
                  <a:tcPr marL="68580" marR="68580" marT="0" marB="0"/>
                </a:tc>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Income in the Past 12 Months (In 2007 Inflation - Adjusted Dollars)</a:t>
                      </a:r>
                    </a:p>
                  </a:txBody>
                  <a:tcPr marL="68580" marR="68580" marT="0" marB="0"/>
                </a:tc>
                <a:tc>
                  <a:txBody>
                    <a:bodyPr/>
                    <a:lstStyle/>
                    <a:p>
                      <a:pPr marL="0" marR="0">
                        <a:lnSpc>
                          <a:spcPct val="150000"/>
                        </a:lnSpc>
                        <a:spcBef>
                          <a:spcPts val="0"/>
                        </a:spcBef>
                        <a:spcAft>
                          <a:spcPts val="0"/>
                        </a:spcAft>
                      </a:pPr>
                      <a:r>
                        <a:rPr lang="en-US" sz="1400">
                          <a:effectLst/>
                          <a:latin typeface="+mn-lt"/>
                          <a:ea typeface="Calibri" panose="020F0502020204030204" pitchFamily="34" charset="0"/>
                        </a:rPr>
                        <a:t>2005 - 2007 American Community Survey 3 - Year Estimates</a:t>
                      </a:r>
                    </a:p>
                  </a:txBody>
                  <a:tcPr marL="68580" marR="68580" marT="0" marB="0"/>
                </a:tc>
                <a:tc>
                  <a:txBody>
                    <a:bodyPr/>
                    <a:lstStyle/>
                    <a:p>
                      <a:pPr marL="0" marR="0">
                        <a:lnSpc>
                          <a:spcPct val="150000"/>
                        </a:lnSpc>
                        <a:spcBef>
                          <a:spcPts val="0"/>
                        </a:spcBef>
                        <a:spcAft>
                          <a:spcPts val="0"/>
                        </a:spcAft>
                      </a:pPr>
                      <a:r>
                        <a:rPr lang="en-US" sz="1400">
                          <a:effectLst/>
                          <a:latin typeface="+mn-lt"/>
                          <a:ea typeface="Calibri" panose="020F0502020204030204" pitchFamily="34" charset="0"/>
                        </a:rPr>
                        <a:t>S1901</a:t>
                      </a:r>
                    </a:p>
                  </a:txBody>
                  <a:tcPr marL="68580" marR="68580" marT="0" marB="0"/>
                </a:tc>
              </a:tr>
              <a:tr h="921128">
                <a:tc>
                  <a:txBody>
                    <a:bodyPr/>
                    <a:lstStyle/>
                    <a:p>
                      <a:pPr marL="0" marR="0">
                        <a:lnSpc>
                          <a:spcPct val="150000"/>
                        </a:lnSpc>
                        <a:spcBef>
                          <a:spcPts val="0"/>
                        </a:spcBef>
                        <a:spcAft>
                          <a:spcPts val="0"/>
                        </a:spcAft>
                      </a:pPr>
                      <a:r>
                        <a:rPr lang="en-US" sz="1400">
                          <a:effectLst/>
                          <a:latin typeface="+mn-lt"/>
                          <a:ea typeface="Calibri" panose="020F0502020204030204" pitchFamily="34" charset="0"/>
                        </a:rPr>
                        <a:t>2007</a:t>
                      </a:r>
                    </a:p>
                  </a:txBody>
                  <a:tcPr marL="68580" marR="68580" marT="0" marB="0"/>
                </a:tc>
                <a:tc>
                  <a:txBody>
                    <a:bodyPr/>
                    <a:lstStyle/>
                    <a:p>
                      <a:pPr marL="0" marR="0">
                        <a:lnSpc>
                          <a:spcPct val="150000"/>
                        </a:lnSpc>
                        <a:spcBef>
                          <a:spcPts val="0"/>
                        </a:spcBef>
                        <a:spcAft>
                          <a:spcPts val="0"/>
                        </a:spcAft>
                      </a:pPr>
                      <a:r>
                        <a:rPr lang="en-US" sz="1400">
                          <a:effectLst/>
                          <a:latin typeface="+mn-lt"/>
                          <a:ea typeface="Calibri" panose="020F0502020204030204" pitchFamily="34" charset="0"/>
                        </a:rPr>
                        <a:t>ethnicity_ white</a:t>
                      </a:r>
                    </a:p>
                  </a:txBody>
                  <a:tcPr marL="68580" marR="68580" marT="0" marB="0"/>
                </a:tc>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RACE</a:t>
                      </a:r>
                    </a:p>
                    <a:p>
                      <a:pPr marL="0" marR="0">
                        <a:lnSpc>
                          <a:spcPct val="150000"/>
                        </a:lnSpc>
                        <a:spcBef>
                          <a:spcPts val="0"/>
                        </a:spcBef>
                        <a:spcAft>
                          <a:spcPts val="0"/>
                        </a:spcAft>
                      </a:pPr>
                      <a:r>
                        <a:rPr lang="en-US" sz="1400" dirty="0">
                          <a:effectLst/>
                          <a:latin typeface="+mn-lt"/>
                          <a:ea typeface="Calibri" panose="020F0502020204030204" pitchFamily="34" charset="0"/>
                        </a:rPr>
                        <a:t>Universe: Total population</a:t>
                      </a:r>
                    </a:p>
                  </a:txBody>
                  <a:tcPr marL="68580" marR="68580" marT="0" marB="0"/>
                </a:tc>
                <a:tc>
                  <a:txBody>
                    <a:bodyPr/>
                    <a:lstStyle/>
                    <a:p>
                      <a:pPr marL="0" marR="0">
                        <a:lnSpc>
                          <a:spcPct val="150000"/>
                        </a:lnSpc>
                        <a:spcBef>
                          <a:spcPts val="0"/>
                        </a:spcBef>
                        <a:spcAft>
                          <a:spcPts val="0"/>
                        </a:spcAft>
                      </a:pPr>
                      <a:r>
                        <a:rPr lang="en-US" sz="1400">
                          <a:effectLst/>
                          <a:latin typeface="+mn-lt"/>
                          <a:ea typeface="Calibri" panose="020F0502020204030204" pitchFamily="34" charset="0"/>
                        </a:rPr>
                        <a:t>2007 American Community Survey 1 - Year Estimates</a:t>
                      </a:r>
                    </a:p>
                  </a:txBody>
                  <a:tcPr marL="68580" marR="68580" marT="0" marB="0"/>
                </a:tc>
                <a:tc>
                  <a:txBody>
                    <a:bodyPr/>
                    <a:lstStyle/>
                    <a:p>
                      <a:pPr marL="0" marR="0">
                        <a:lnSpc>
                          <a:spcPct val="150000"/>
                        </a:lnSpc>
                        <a:spcBef>
                          <a:spcPts val="0"/>
                        </a:spcBef>
                        <a:spcAft>
                          <a:spcPts val="0"/>
                        </a:spcAft>
                      </a:pPr>
                      <a:r>
                        <a:rPr lang="en-US" sz="1400">
                          <a:effectLst/>
                          <a:latin typeface="+mn-lt"/>
                          <a:ea typeface="Calibri" panose="020F0502020204030204" pitchFamily="34" charset="0"/>
                        </a:rPr>
                        <a:t>B02001</a:t>
                      </a:r>
                    </a:p>
                  </a:txBody>
                  <a:tcPr marL="68580" marR="68580" marT="0" marB="0"/>
                </a:tc>
              </a:tr>
              <a:tr h="921128">
                <a:tc>
                  <a:txBody>
                    <a:bodyPr/>
                    <a:lstStyle/>
                    <a:p>
                      <a:pPr marL="0" marR="0">
                        <a:lnSpc>
                          <a:spcPct val="150000"/>
                        </a:lnSpc>
                        <a:spcBef>
                          <a:spcPts val="0"/>
                        </a:spcBef>
                        <a:spcAft>
                          <a:spcPts val="0"/>
                        </a:spcAft>
                      </a:pPr>
                      <a:r>
                        <a:rPr lang="en-US" sz="1400">
                          <a:effectLst/>
                          <a:latin typeface="+mn-lt"/>
                          <a:ea typeface="Calibri" panose="020F0502020204030204" pitchFamily="34" charset="0"/>
                        </a:rPr>
                        <a:t>2014</a:t>
                      </a:r>
                    </a:p>
                  </a:txBody>
                  <a:tcPr marL="68580" marR="68580" marT="0" marB="0"/>
                </a:tc>
                <a:tc>
                  <a:txBody>
                    <a:bodyPr/>
                    <a:lstStyle/>
                    <a:p>
                      <a:pPr marL="0" marR="0">
                        <a:lnSpc>
                          <a:spcPct val="150000"/>
                        </a:lnSpc>
                        <a:spcBef>
                          <a:spcPts val="0"/>
                        </a:spcBef>
                        <a:spcAft>
                          <a:spcPts val="0"/>
                        </a:spcAft>
                      </a:pPr>
                      <a:r>
                        <a:rPr lang="en-US" sz="1400">
                          <a:effectLst/>
                          <a:latin typeface="+mn-lt"/>
                          <a:ea typeface="Calibri" panose="020F0502020204030204" pitchFamily="34" charset="0"/>
                        </a:rPr>
                        <a:t>married _ household</a:t>
                      </a:r>
                    </a:p>
                  </a:txBody>
                  <a:tcPr marL="68580" marR="68580" marT="0" marB="0"/>
                </a:tc>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Households and Families</a:t>
                      </a:r>
                    </a:p>
                  </a:txBody>
                  <a:tcPr marL="68580" marR="68580" marT="0" marB="0"/>
                </a:tc>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2005 - 2007 American Community Survey 3 - Year Estimates</a:t>
                      </a:r>
                    </a:p>
                  </a:txBody>
                  <a:tcPr marL="68580" marR="68580" marT="0" marB="0"/>
                </a:tc>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S1101</a:t>
                      </a:r>
                    </a:p>
                  </a:txBody>
                  <a:tcPr marL="68580" marR="68580" marT="0" marB="0"/>
                </a:tc>
              </a:tr>
              <a:tr h="921128">
                <a:tc>
                  <a:txBody>
                    <a:bodyPr/>
                    <a:lstStyle/>
                    <a:p>
                      <a:pPr marL="0" marR="0">
                        <a:lnSpc>
                          <a:spcPct val="150000"/>
                        </a:lnSpc>
                        <a:spcBef>
                          <a:spcPts val="0"/>
                        </a:spcBef>
                        <a:spcAft>
                          <a:spcPts val="0"/>
                        </a:spcAft>
                      </a:pPr>
                      <a:r>
                        <a:rPr lang="en-US" sz="1400">
                          <a:effectLst/>
                          <a:latin typeface="+mn-lt"/>
                          <a:ea typeface="Calibri" panose="020F0502020204030204" pitchFamily="34" charset="0"/>
                        </a:rPr>
                        <a:t>2007</a:t>
                      </a:r>
                    </a:p>
                  </a:txBody>
                  <a:tcPr marL="68580" marR="68580" marT="0" marB="0"/>
                </a:tc>
                <a:tc>
                  <a:txBody>
                    <a:bodyPr/>
                    <a:lstStyle/>
                    <a:p>
                      <a:pPr marL="0" marR="0">
                        <a:lnSpc>
                          <a:spcPct val="150000"/>
                        </a:lnSpc>
                        <a:spcBef>
                          <a:spcPts val="0"/>
                        </a:spcBef>
                        <a:spcAft>
                          <a:spcPts val="0"/>
                        </a:spcAft>
                      </a:pPr>
                      <a:r>
                        <a:rPr lang="en-US" sz="1400">
                          <a:effectLst/>
                          <a:latin typeface="+mn-lt"/>
                          <a:ea typeface="Calibri" panose="020F0502020204030204" pitchFamily="34" charset="0"/>
                        </a:rPr>
                        <a:t>education</a:t>
                      </a:r>
                    </a:p>
                  </a:txBody>
                  <a:tcPr marL="68580" marR="68580" marT="0" marB="0"/>
                </a:tc>
                <a:tc>
                  <a:txBody>
                    <a:bodyPr/>
                    <a:lstStyle/>
                    <a:p>
                      <a:pPr marL="0" marR="0">
                        <a:lnSpc>
                          <a:spcPct val="150000"/>
                        </a:lnSpc>
                        <a:spcBef>
                          <a:spcPts val="0"/>
                        </a:spcBef>
                        <a:spcAft>
                          <a:spcPts val="0"/>
                        </a:spcAft>
                      </a:pPr>
                      <a:r>
                        <a:rPr lang="en-US" sz="1400">
                          <a:effectLst/>
                          <a:latin typeface="+mn-lt"/>
                          <a:ea typeface="Calibri" panose="020F0502020204030204" pitchFamily="34" charset="0"/>
                        </a:rPr>
                        <a:t>Educational Attainment</a:t>
                      </a:r>
                    </a:p>
                  </a:txBody>
                  <a:tcPr marL="68580" marR="68580" marT="0" marB="0"/>
                </a:tc>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2005 - 2007 American Community Survey 3 - Year Estimates</a:t>
                      </a:r>
                    </a:p>
                  </a:txBody>
                  <a:tcPr marL="68580" marR="68580" marT="0" marB="0"/>
                </a:tc>
                <a:tc>
                  <a:txBody>
                    <a:bodyPr/>
                    <a:lstStyle/>
                    <a:p>
                      <a:pPr marL="0" marR="0">
                        <a:lnSpc>
                          <a:spcPct val="150000"/>
                        </a:lnSpc>
                        <a:spcBef>
                          <a:spcPts val="0"/>
                        </a:spcBef>
                        <a:spcAft>
                          <a:spcPts val="0"/>
                        </a:spcAft>
                      </a:pPr>
                      <a:r>
                        <a:rPr lang="en-US" sz="1400" dirty="0">
                          <a:effectLst/>
                          <a:latin typeface="+mn-lt"/>
                          <a:ea typeface="Calibri" panose="020F0502020204030204" pitchFamily="34" charset="0"/>
                        </a:rPr>
                        <a:t>S1501</a:t>
                      </a:r>
                    </a:p>
                  </a:txBody>
                  <a:tcPr marL="68580" marR="68580" marT="0" marB="0"/>
                </a:tc>
              </a:tr>
            </a:tbl>
          </a:graphicData>
        </a:graphic>
      </p:graphicFrame>
    </p:spTree>
    <p:extLst>
      <p:ext uri="{BB962C8B-B14F-4D97-AF65-F5344CB8AC3E}">
        <p14:creationId xmlns:p14="http://schemas.microsoft.com/office/powerpoint/2010/main" val="858656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Linear Regression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Linear regression can “predict” the value of the dependent variable based upon the values of one or more independent variables.  </a:t>
            </a:r>
            <a:endParaRPr lang="en-US" dirty="0" smtClean="0"/>
          </a:p>
          <a:p>
            <a:r>
              <a:rPr lang="en-US" dirty="0" smtClean="0"/>
              <a:t>This </a:t>
            </a:r>
            <a:r>
              <a:rPr lang="en-US" dirty="0"/>
              <a:t>statistical data analysis will be used to determine where there is a linear relationship between a dependent variable and one or more independent variables. </a:t>
            </a:r>
            <a:endParaRPr lang="en-US" dirty="0" smtClean="0"/>
          </a:p>
          <a:p>
            <a:r>
              <a:rPr lang="en-US" dirty="0"/>
              <a:t>Regression analysis has three major uses and they are: causal analysis, forecasting an effect, and trend forecasting.  </a:t>
            </a:r>
            <a:endParaRPr lang="en-US" dirty="0" smtClean="0"/>
          </a:p>
          <a:p>
            <a:r>
              <a:rPr lang="en-US" dirty="0" smtClean="0"/>
              <a:t>For </a:t>
            </a:r>
            <a:r>
              <a:rPr lang="en-US" dirty="0"/>
              <a:t>my causal analysis I am trying to answer the following question: “What is the strength of relationship between average test score and average income?”  Using regression to forecast an effect I am trying to answer: “How much more income does a household need to earn for a student to score higher in their test score?”</a:t>
            </a:r>
          </a:p>
        </p:txBody>
      </p:sp>
    </p:spTree>
    <p:extLst>
      <p:ext uri="{BB962C8B-B14F-4D97-AF65-F5344CB8AC3E}">
        <p14:creationId xmlns:p14="http://schemas.microsoft.com/office/powerpoint/2010/main" val="3846259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Linear Regression</a:t>
            </a:r>
            <a:endParaRPr lang="en-US" b="1" dirty="0"/>
          </a:p>
        </p:txBody>
      </p:sp>
      <p:sp>
        <p:nvSpPr>
          <p:cNvPr id="3" name="Content Placeholder 2"/>
          <p:cNvSpPr>
            <a:spLocks noGrp="1"/>
          </p:cNvSpPr>
          <p:nvPr>
            <p:ph idx="1"/>
          </p:nvPr>
        </p:nvSpPr>
        <p:spPr/>
        <p:txBody>
          <a:bodyPr/>
          <a:lstStyle/>
          <a:p>
            <a:r>
              <a:rPr lang="en-US" dirty="0" smtClean="0"/>
              <a:t>I </a:t>
            </a:r>
            <a:r>
              <a:rPr lang="en-US" dirty="0"/>
              <a:t>will be utilizing two types of linear regression: simple linear regression and multiple linear regression</a:t>
            </a:r>
            <a:r>
              <a:rPr lang="en-US" dirty="0" smtClean="0"/>
              <a:t>.</a:t>
            </a:r>
          </a:p>
          <a:p>
            <a:endParaRPr lang="en-US" dirty="0" smtClean="0"/>
          </a:p>
          <a:p>
            <a:r>
              <a:rPr lang="en-US" dirty="0" smtClean="0"/>
              <a:t>Simple </a:t>
            </a:r>
            <a:r>
              <a:rPr lang="en-US" dirty="0"/>
              <a:t>linear </a:t>
            </a:r>
            <a:r>
              <a:rPr lang="en-US" dirty="0" smtClean="0"/>
              <a:t>regression is </a:t>
            </a:r>
            <a:r>
              <a:rPr lang="en-US" dirty="0"/>
              <a:t>a single independent variable is used to predict the value of a dependent variable. </a:t>
            </a:r>
            <a:endParaRPr lang="en-US" dirty="0" smtClean="0"/>
          </a:p>
          <a:p>
            <a:endParaRPr lang="en-US" dirty="0" smtClean="0"/>
          </a:p>
          <a:p>
            <a:r>
              <a:rPr lang="en-US" dirty="0"/>
              <a:t>M</a:t>
            </a:r>
            <a:r>
              <a:rPr lang="en-US" dirty="0" smtClean="0"/>
              <a:t>ultiple </a:t>
            </a:r>
            <a:r>
              <a:rPr lang="en-US" dirty="0"/>
              <a:t>linear regression </a:t>
            </a:r>
            <a:r>
              <a:rPr lang="en-US" dirty="0" smtClean="0"/>
              <a:t>are two </a:t>
            </a:r>
            <a:r>
              <a:rPr lang="en-US" dirty="0"/>
              <a:t>or more independent variables are used to predict the value of a dependent variable</a:t>
            </a:r>
          </a:p>
        </p:txBody>
      </p:sp>
    </p:spTree>
    <p:extLst>
      <p:ext uri="{BB962C8B-B14F-4D97-AF65-F5344CB8AC3E}">
        <p14:creationId xmlns:p14="http://schemas.microsoft.com/office/powerpoint/2010/main" val="3730077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Linear Regression</a:t>
            </a:r>
            <a:endParaRPr lang="en-US" dirty="0"/>
          </a:p>
        </p:txBody>
      </p:sp>
      <p:sp>
        <p:nvSpPr>
          <p:cNvPr id="3" name="Content Placeholder 2"/>
          <p:cNvSpPr>
            <a:spLocks noGrp="1"/>
          </p:cNvSpPr>
          <p:nvPr>
            <p:ph idx="1"/>
          </p:nvPr>
        </p:nvSpPr>
        <p:spPr/>
        <p:txBody>
          <a:bodyPr>
            <a:normAutofit lnSpcReduction="10000"/>
          </a:bodyPr>
          <a:lstStyle/>
          <a:p>
            <a:r>
              <a:rPr lang="en-US" dirty="0"/>
              <a:t>The only difference between a single linear regression and a multiple linear regression is the number of independent variables.  </a:t>
            </a:r>
            <a:endParaRPr lang="en-US" dirty="0" smtClean="0"/>
          </a:p>
          <a:p>
            <a:endParaRPr lang="en-US" dirty="0" smtClean="0"/>
          </a:p>
          <a:p>
            <a:r>
              <a:rPr lang="en-US" dirty="0" smtClean="0"/>
              <a:t>However</a:t>
            </a:r>
            <a:r>
              <a:rPr lang="en-US" dirty="0"/>
              <a:t>, for both there is only one dependent variable.  </a:t>
            </a:r>
            <a:endParaRPr lang="en-US" dirty="0" smtClean="0"/>
          </a:p>
          <a:p>
            <a:endParaRPr lang="en-US" dirty="0" smtClean="0"/>
          </a:p>
          <a:p>
            <a:r>
              <a:rPr lang="en-US" dirty="0" smtClean="0"/>
              <a:t>My </a:t>
            </a:r>
            <a:r>
              <a:rPr lang="en-US" dirty="0"/>
              <a:t>dependent variable of average test scores is measured in a continuous measurement scale of 0 to 300.  </a:t>
            </a:r>
            <a:endParaRPr lang="en-US" dirty="0" smtClean="0"/>
          </a:p>
          <a:p>
            <a:endParaRPr lang="en-US" dirty="0" smtClean="0"/>
          </a:p>
          <a:p>
            <a:r>
              <a:rPr lang="en-US" dirty="0" smtClean="0"/>
              <a:t>The </a:t>
            </a:r>
            <a:r>
              <a:rPr lang="en-US" dirty="0"/>
              <a:t>independent variables are also measured in a continuous measurement scale of 0 to 100 percent and dollars.</a:t>
            </a:r>
          </a:p>
          <a:p>
            <a:pPr marL="0" indent="0">
              <a:buNone/>
            </a:pPr>
            <a:endParaRPr lang="en-US" dirty="0"/>
          </a:p>
        </p:txBody>
      </p:sp>
    </p:spTree>
    <p:extLst>
      <p:ext uri="{BB962C8B-B14F-4D97-AF65-F5344CB8AC3E}">
        <p14:creationId xmlns:p14="http://schemas.microsoft.com/office/powerpoint/2010/main" val="1439481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Linear Regression</a:t>
            </a:r>
            <a:endParaRPr lang="en-US" dirty="0"/>
          </a:p>
        </p:txBody>
      </p:sp>
      <p:sp>
        <p:nvSpPr>
          <p:cNvPr id="3" name="Content Placeholder 2"/>
          <p:cNvSpPr>
            <a:spLocks noGrp="1"/>
          </p:cNvSpPr>
          <p:nvPr>
            <p:ph idx="1"/>
          </p:nvPr>
        </p:nvSpPr>
        <p:spPr/>
        <p:txBody>
          <a:bodyPr>
            <a:normAutofit/>
          </a:bodyPr>
          <a:lstStyle/>
          <a:p>
            <a:r>
              <a:rPr lang="en-US" dirty="0"/>
              <a:t>My single linear regression (SLR) will be regressing the average test scores of reading and math with average household income in New </a:t>
            </a:r>
            <a:r>
              <a:rPr lang="en-US" dirty="0" smtClean="0"/>
              <a:t>Jersey</a:t>
            </a:r>
          </a:p>
          <a:p>
            <a:endParaRPr lang="en-US" dirty="0"/>
          </a:p>
          <a:p>
            <a:pPr marL="0" indent="0" algn="ctr">
              <a:buNone/>
            </a:pPr>
            <a:r>
              <a:rPr lang="en-US" dirty="0" err="1"/>
              <a:t>testscore</a:t>
            </a:r>
            <a:r>
              <a:rPr lang="en-US" dirty="0"/>
              <a:t> _ </a:t>
            </a:r>
            <a:r>
              <a:rPr lang="en-US" dirty="0" err="1"/>
              <a:t>avg</a:t>
            </a:r>
            <a:r>
              <a:rPr lang="en-US" dirty="0"/>
              <a:t> = β </a:t>
            </a:r>
            <a:r>
              <a:rPr lang="en-US" baseline="-25000" dirty="0"/>
              <a:t>0 </a:t>
            </a:r>
            <a:r>
              <a:rPr lang="en-US" dirty="0"/>
              <a:t>+ β </a:t>
            </a:r>
            <a:r>
              <a:rPr lang="en-US" baseline="-25000" dirty="0"/>
              <a:t>1 </a:t>
            </a:r>
            <a:r>
              <a:rPr lang="en-US" dirty="0"/>
              <a:t>(average _ income)</a:t>
            </a:r>
          </a:p>
        </p:txBody>
      </p:sp>
    </p:spTree>
    <p:extLst>
      <p:ext uri="{BB962C8B-B14F-4D97-AF65-F5344CB8AC3E}">
        <p14:creationId xmlns:p14="http://schemas.microsoft.com/office/powerpoint/2010/main" val="2687684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Linear Regression</a:t>
            </a:r>
            <a:endParaRPr lang="en-US" dirty="0"/>
          </a:p>
        </p:txBody>
      </p:sp>
      <p:sp>
        <p:nvSpPr>
          <p:cNvPr id="3" name="Content Placeholder 2"/>
          <p:cNvSpPr>
            <a:spLocks noGrp="1"/>
          </p:cNvSpPr>
          <p:nvPr>
            <p:ph idx="1"/>
          </p:nvPr>
        </p:nvSpPr>
        <p:spPr/>
        <p:txBody>
          <a:bodyPr>
            <a:normAutofit/>
          </a:bodyPr>
          <a:lstStyle/>
          <a:p>
            <a:r>
              <a:rPr lang="en-US" dirty="0"/>
              <a:t>My single linear regression (SLR) will be regressing the average test scores of reading and math with average household income in New </a:t>
            </a:r>
            <a:r>
              <a:rPr lang="en-US" dirty="0" smtClean="0"/>
              <a:t>Jersey</a:t>
            </a:r>
          </a:p>
          <a:p>
            <a:endParaRPr lang="en-US" dirty="0"/>
          </a:p>
          <a:p>
            <a:pPr marL="0" indent="0" algn="ctr">
              <a:buNone/>
            </a:pPr>
            <a:r>
              <a:rPr lang="en-US" dirty="0" err="1"/>
              <a:t>testscore</a:t>
            </a:r>
            <a:r>
              <a:rPr lang="en-US" dirty="0"/>
              <a:t> _ </a:t>
            </a:r>
            <a:r>
              <a:rPr lang="en-US" dirty="0" err="1"/>
              <a:t>avg</a:t>
            </a:r>
            <a:r>
              <a:rPr lang="en-US" dirty="0"/>
              <a:t> = β </a:t>
            </a:r>
            <a:r>
              <a:rPr lang="en-US" baseline="-25000" dirty="0"/>
              <a:t>0 </a:t>
            </a:r>
            <a:r>
              <a:rPr lang="en-US" dirty="0"/>
              <a:t>+ β </a:t>
            </a:r>
            <a:r>
              <a:rPr lang="en-US" baseline="-25000" dirty="0"/>
              <a:t>1 </a:t>
            </a:r>
            <a:r>
              <a:rPr lang="en-US" dirty="0"/>
              <a:t>(average _ income)</a:t>
            </a:r>
          </a:p>
        </p:txBody>
      </p:sp>
    </p:spTree>
    <p:extLst>
      <p:ext uri="{BB962C8B-B14F-4D97-AF65-F5344CB8AC3E}">
        <p14:creationId xmlns:p14="http://schemas.microsoft.com/office/powerpoint/2010/main" val="2536631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Novel Contribution</a:t>
            </a:r>
          </a:p>
        </p:txBody>
      </p:sp>
      <p:sp>
        <p:nvSpPr>
          <p:cNvPr id="7" name="Content Placeholder 6"/>
          <p:cNvSpPr>
            <a:spLocks noGrp="1"/>
          </p:cNvSpPr>
          <p:nvPr>
            <p:ph idx="1"/>
          </p:nvPr>
        </p:nvSpPr>
        <p:spPr/>
        <p:txBody>
          <a:bodyPr/>
          <a:lstStyle/>
          <a:p>
            <a:r>
              <a:rPr lang="en-US" dirty="0" smtClean="0"/>
              <a:t>Aptitude </a:t>
            </a:r>
            <a:r>
              <a:rPr lang="en-US" dirty="0"/>
              <a:t>tests are the SAT and ACT, which forecast how well a high school student will perform in </a:t>
            </a:r>
            <a:r>
              <a:rPr lang="en-US" dirty="0" smtClean="0"/>
              <a:t>college.</a:t>
            </a:r>
            <a:br>
              <a:rPr lang="en-US" dirty="0" smtClean="0"/>
            </a:br>
            <a:endParaRPr lang="en-US" dirty="0" smtClean="0"/>
          </a:p>
          <a:p>
            <a:r>
              <a:rPr lang="en-US" dirty="0"/>
              <a:t>A</a:t>
            </a:r>
            <a:r>
              <a:rPr lang="en-US" dirty="0" smtClean="0"/>
              <a:t>chievement test are the standardized tests students take while in elementary, middle, and high school. These score results are what citizens and school board members rely on to base on how well the school is performing</a:t>
            </a:r>
            <a:endParaRPr lang="en-US" dirty="0"/>
          </a:p>
        </p:txBody>
      </p:sp>
    </p:spTree>
    <p:extLst>
      <p:ext uri="{BB962C8B-B14F-4D97-AF65-F5344CB8AC3E}">
        <p14:creationId xmlns:p14="http://schemas.microsoft.com/office/powerpoint/2010/main" val="2893587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Linear Regression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 will have three multiple linear regressions (MLR I, MLR II, and MLR III) that will regress average test score with the independent variables factors (household income, ethnicity, married households, and education). </a:t>
            </a:r>
            <a:endParaRPr lang="en-US" dirty="0" smtClean="0"/>
          </a:p>
          <a:p>
            <a:pPr marL="0" indent="0">
              <a:buNone/>
            </a:pPr>
            <a:endParaRPr lang="en-US" dirty="0" smtClean="0"/>
          </a:p>
          <a:p>
            <a:pPr marL="0" indent="0">
              <a:buNone/>
            </a:pPr>
            <a:r>
              <a:rPr lang="en-US" sz="1900" b="1" dirty="0" smtClean="0"/>
              <a:t>MLR (I) </a:t>
            </a:r>
          </a:p>
          <a:p>
            <a:pPr marL="0" indent="0">
              <a:buNone/>
            </a:pPr>
            <a:r>
              <a:rPr lang="en-US" sz="1900" dirty="0" err="1"/>
              <a:t>testscore</a:t>
            </a:r>
            <a:r>
              <a:rPr lang="en-US" sz="1900" dirty="0"/>
              <a:t> _ </a:t>
            </a:r>
            <a:r>
              <a:rPr lang="en-US" sz="1900" dirty="0" err="1"/>
              <a:t>avg</a:t>
            </a:r>
            <a:r>
              <a:rPr lang="en-US" sz="1900" dirty="0"/>
              <a:t> </a:t>
            </a:r>
            <a:r>
              <a:rPr lang="en-US" sz="1900" dirty="0" smtClean="0"/>
              <a:t>= β </a:t>
            </a:r>
            <a:r>
              <a:rPr lang="en-US" sz="1900" baseline="-25000" dirty="0"/>
              <a:t>0 </a:t>
            </a:r>
            <a:r>
              <a:rPr lang="en-US" sz="1900" dirty="0"/>
              <a:t>+ β </a:t>
            </a:r>
            <a:r>
              <a:rPr lang="en-US" sz="1900" baseline="-25000" dirty="0"/>
              <a:t>1 </a:t>
            </a:r>
            <a:r>
              <a:rPr lang="en-US" sz="1900" dirty="0"/>
              <a:t>(average _ income) + β </a:t>
            </a:r>
            <a:r>
              <a:rPr lang="en-US" sz="1900" baseline="-25000" dirty="0"/>
              <a:t>2 </a:t>
            </a:r>
            <a:r>
              <a:rPr lang="en-US" sz="1900" dirty="0"/>
              <a:t>(ethnicity _ white) + β </a:t>
            </a:r>
            <a:r>
              <a:rPr lang="en-US" sz="1900" baseline="-25000" dirty="0"/>
              <a:t>3 </a:t>
            </a:r>
            <a:r>
              <a:rPr lang="en-US" sz="1900" dirty="0"/>
              <a:t>(married _ household</a:t>
            </a:r>
            <a:r>
              <a:rPr lang="en-US" sz="1900" dirty="0" smtClean="0"/>
              <a:t>)</a:t>
            </a:r>
          </a:p>
          <a:p>
            <a:pPr marL="0" indent="0">
              <a:buNone/>
            </a:pPr>
            <a:endParaRPr lang="en-US" sz="1900" dirty="0" smtClean="0"/>
          </a:p>
          <a:p>
            <a:pPr marL="0" indent="0">
              <a:buNone/>
            </a:pPr>
            <a:r>
              <a:rPr lang="en-US" sz="1900" b="1" dirty="0" smtClean="0"/>
              <a:t>MLR (II)</a:t>
            </a:r>
          </a:p>
          <a:p>
            <a:pPr marL="0" indent="0">
              <a:buNone/>
            </a:pPr>
            <a:r>
              <a:rPr lang="en-US" sz="1900" dirty="0" err="1"/>
              <a:t>testscore_avg</a:t>
            </a:r>
            <a:r>
              <a:rPr lang="en-US" sz="1900" dirty="0"/>
              <a:t> </a:t>
            </a:r>
            <a:r>
              <a:rPr lang="en-US" sz="1900" dirty="0" smtClean="0"/>
              <a:t>= β </a:t>
            </a:r>
            <a:r>
              <a:rPr lang="en-US" sz="1900" baseline="-25000" dirty="0"/>
              <a:t>0 </a:t>
            </a:r>
            <a:r>
              <a:rPr lang="en-US" sz="1900" dirty="0"/>
              <a:t>+ β </a:t>
            </a:r>
            <a:r>
              <a:rPr lang="en-US" sz="1900" baseline="-25000" dirty="0"/>
              <a:t>1 </a:t>
            </a:r>
            <a:r>
              <a:rPr lang="en-US" sz="1900" dirty="0"/>
              <a:t>(average _ income) + β </a:t>
            </a:r>
            <a:r>
              <a:rPr lang="en-US" sz="1900" baseline="-25000" dirty="0"/>
              <a:t>2 </a:t>
            </a:r>
            <a:r>
              <a:rPr lang="en-US" sz="1900" dirty="0"/>
              <a:t>(ethnicity _ white) + β </a:t>
            </a:r>
            <a:r>
              <a:rPr lang="en-US" sz="1900" baseline="-25000" dirty="0"/>
              <a:t>3 </a:t>
            </a:r>
            <a:r>
              <a:rPr lang="en-US" sz="1900" dirty="0"/>
              <a:t>(education</a:t>
            </a:r>
            <a:r>
              <a:rPr lang="en-US" sz="1900" dirty="0" smtClean="0"/>
              <a:t>)</a:t>
            </a:r>
          </a:p>
          <a:p>
            <a:pPr marL="0" indent="0">
              <a:buNone/>
            </a:pPr>
            <a:endParaRPr lang="en-US" sz="1900" dirty="0" smtClean="0"/>
          </a:p>
          <a:p>
            <a:pPr marL="0" indent="0">
              <a:buNone/>
            </a:pPr>
            <a:r>
              <a:rPr lang="en-US" sz="1900" b="1" dirty="0" smtClean="0"/>
              <a:t>MLR (III)</a:t>
            </a:r>
          </a:p>
          <a:p>
            <a:pPr marL="0" indent="0">
              <a:buNone/>
            </a:pPr>
            <a:r>
              <a:rPr lang="en-US" sz="1900" dirty="0" err="1"/>
              <a:t>testscore</a:t>
            </a:r>
            <a:r>
              <a:rPr lang="en-US" sz="1900" dirty="0"/>
              <a:t> _ </a:t>
            </a:r>
            <a:r>
              <a:rPr lang="en-US" sz="1900" dirty="0" err="1"/>
              <a:t>avg</a:t>
            </a:r>
            <a:r>
              <a:rPr lang="en-US" sz="1900" dirty="0"/>
              <a:t> </a:t>
            </a:r>
            <a:r>
              <a:rPr lang="en-US" sz="1900" dirty="0" smtClean="0"/>
              <a:t>= β </a:t>
            </a:r>
            <a:r>
              <a:rPr lang="en-US" sz="1900" baseline="-25000" dirty="0"/>
              <a:t>0 </a:t>
            </a:r>
            <a:r>
              <a:rPr lang="en-US" sz="1900" dirty="0"/>
              <a:t>+ β </a:t>
            </a:r>
            <a:r>
              <a:rPr lang="en-US" sz="1900" baseline="-25000" dirty="0"/>
              <a:t>1 </a:t>
            </a:r>
            <a:r>
              <a:rPr lang="en-US" sz="1900" dirty="0"/>
              <a:t>(average _ income) + β </a:t>
            </a:r>
            <a:r>
              <a:rPr lang="en-US" sz="1900" baseline="-25000" dirty="0"/>
              <a:t>2 </a:t>
            </a:r>
            <a:r>
              <a:rPr lang="en-US" sz="1900" dirty="0"/>
              <a:t>(ethnicity _ white) + β </a:t>
            </a:r>
            <a:r>
              <a:rPr lang="en-US" sz="1900" baseline="-25000" dirty="0"/>
              <a:t>3 </a:t>
            </a:r>
            <a:r>
              <a:rPr lang="en-US" sz="1900" dirty="0"/>
              <a:t>(married _ household) + β </a:t>
            </a:r>
            <a:r>
              <a:rPr lang="en-US" sz="1900" baseline="-25000" dirty="0"/>
              <a:t>4 </a:t>
            </a:r>
            <a:r>
              <a:rPr lang="en-US" sz="1900" dirty="0"/>
              <a:t>(education)</a:t>
            </a:r>
          </a:p>
        </p:txBody>
      </p:sp>
    </p:spTree>
    <p:extLst>
      <p:ext uri="{BB962C8B-B14F-4D97-AF65-F5344CB8AC3E}">
        <p14:creationId xmlns:p14="http://schemas.microsoft.com/office/powerpoint/2010/main" val="295071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Pseudo Codes</a:t>
            </a:r>
            <a:endParaRPr lang="en-US" dirty="0"/>
          </a:p>
        </p:txBody>
      </p:sp>
      <p:sp>
        <p:nvSpPr>
          <p:cNvPr id="3" name="Content Placeholder 2"/>
          <p:cNvSpPr>
            <a:spLocks noGrp="1"/>
          </p:cNvSpPr>
          <p:nvPr>
            <p:ph idx="1"/>
          </p:nvPr>
        </p:nvSpPr>
        <p:spPr>
          <a:xfrm>
            <a:off x="838199" y="1825625"/>
            <a:ext cx="10905877" cy="4351338"/>
          </a:xfrm>
        </p:spPr>
        <p:txBody>
          <a:bodyPr>
            <a:normAutofit fontScale="92500"/>
          </a:bodyPr>
          <a:lstStyle/>
          <a:p>
            <a:pPr marL="0" indent="0">
              <a:buNone/>
            </a:pPr>
            <a:r>
              <a:rPr lang="en-US" dirty="0" smtClean="0"/>
              <a:t>Gather average income for </a:t>
            </a:r>
            <a:r>
              <a:rPr lang="en-US" dirty="0"/>
              <a:t>each county in 2014 and 2007:</a:t>
            </a:r>
          </a:p>
          <a:p>
            <a:pPr marL="0" indent="0">
              <a:buNone/>
            </a:pPr>
            <a:endParaRPr lang="en-US" dirty="0" smtClean="0"/>
          </a:p>
          <a:p>
            <a:pPr marL="0" indent="0">
              <a:buNone/>
            </a:pPr>
            <a:r>
              <a:rPr lang="en-US" dirty="0"/>
              <a:t>% r</a:t>
            </a:r>
          </a:p>
          <a:p>
            <a:pPr marL="0" indent="0">
              <a:buNone/>
            </a:pPr>
            <a:r>
              <a:rPr lang="en-US" dirty="0" err="1"/>
              <a:t>avgincome</a:t>
            </a:r>
            <a:r>
              <a:rPr lang="en-US" dirty="0"/>
              <a:t> _ 2014 &lt;- read.csv('</a:t>
            </a:r>
            <a:r>
              <a:rPr lang="en-US" dirty="0" err="1"/>
              <a:t>avgincome</a:t>
            </a:r>
            <a:r>
              <a:rPr lang="en-US" dirty="0"/>
              <a:t> _2014.csv', header=TRUE, </a:t>
            </a:r>
            <a:r>
              <a:rPr lang="en-US" dirty="0" err="1"/>
              <a:t>sep</a:t>
            </a:r>
            <a:r>
              <a:rPr lang="en-US" dirty="0"/>
              <a:t> = "," )</a:t>
            </a:r>
          </a:p>
          <a:p>
            <a:pPr marL="0" indent="0">
              <a:buNone/>
            </a:pPr>
            <a:r>
              <a:rPr lang="en-US" dirty="0" err="1"/>
              <a:t>avgincome</a:t>
            </a:r>
            <a:r>
              <a:rPr lang="en-US" dirty="0"/>
              <a:t> _ per_ 2014 &lt;- avgincome_2014$mean _ income</a:t>
            </a:r>
          </a:p>
          <a:p>
            <a:pPr marL="0" indent="0">
              <a:buNone/>
            </a:pPr>
            <a:r>
              <a:rPr lang="en-US" dirty="0"/>
              <a:t> </a:t>
            </a:r>
          </a:p>
          <a:p>
            <a:pPr marL="0" indent="0">
              <a:buNone/>
            </a:pPr>
            <a:r>
              <a:rPr lang="en-US" dirty="0"/>
              <a:t>% r</a:t>
            </a:r>
          </a:p>
          <a:p>
            <a:pPr marL="0" indent="0">
              <a:buNone/>
            </a:pPr>
            <a:r>
              <a:rPr lang="en-US" dirty="0" err="1"/>
              <a:t>avgincome</a:t>
            </a:r>
            <a:r>
              <a:rPr lang="en-US" dirty="0"/>
              <a:t> _ 2007 &lt;- read.csv('</a:t>
            </a:r>
            <a:r>
              <a:rPr lang="en-US" dirty="0" err="1"/>
              <a:t>avgincome</a:t>
            </a:r>
            <a:r>
              <a:rPr lang="en-US" dirty="0"/>
              <a:t> _2007.csv', header=TRUE, </a:t>
            </a:r>
            <a:r>
              <a:rPr lang="en-US" dirty="0" err="1"/>
              <a:t>sep</a:t>
            </a:r>
            <a:r>
              <a:rPr lang="en-US" dirty="0"/>
              <a:t> = "," )</a:t>
            </a:r>
          </a:p>
          <a:p>
            <a:pPr marL="0" indent="0">
              <a:buNone/>
            </a:pPr>
            <a:r>
              <a:rPr lang="en-US" dirty="0" err="1"/>
              <a:t>avgincome</a:t>
            </a:r>
            <a:r>
              <a:rPr lang="en-US" dirty="0"/>
              <a:t> _ per_ 2007 &lt;- avgincome_2007$mean _ income</a:t>
            </a:r>
          </a:p>
          <a:p>
            <a:pPr marL="0" indent="0">
              <a:buNone/>
            </a:pPr>
            <a:endParaRPr lang="en-US" dirty="0"/>
          </a:p>
        </p:txBody>
      </p:sp>
    </p:spTree>
    <p:extLst>
      <p:ext uri="{BB962C8B-B14F-4D97-AF65-F5344CB8AC3E}">
        <p14:creationId xmlns:p14="http://schemas.microsoft.com/office/powerpoint/2010/main" val="898787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Pseudo Codes</a:t>
            </a:r>
            <a:endParaRPr lang="en-US" dirty="0"/>
          </a:p>
        </p:txBody>
      </p:sp>
      <p:sp>
        <p:nvSpPr>
          <p:cNvPr id="3" name="Content Placeholder 2"/>
          <p:cNvSpPr>
            <a:spLocks noGrp="1"/>
          </p:cNvSpPr>
          <p:nvPr>
            <p:ph idx="1"/>
          </p:nvPr>
        </p:nvSpPr>
        <p:spPr>
          <a:xfrm>
            <a:off x="838199" y="1825625"/>
            <a:ext cx="10905877" cy="4351338"/>
          </a:xfrm>
        </p:spPr>
        <p:txBody>
          <a:bodyPr>
            <a:normAutofit fontScale="85000" lnSpcReduction="20000"/>
          </a:bodyPr>
          <a:lstStyle/>
          <a:p>
            <a:pPr marL="0" indent="0">
              <a:buNone/>
            </a:pPr>
            <a:r>
              <a:rPr lang="en-US" dirty="0"/>
              <a:t>Pseudo code to run in Zeppelin to gather the percentage value for ethnicity for each county in 2014 and </a:t>
            </a:r>
            <a:r>
              <a:rPr lang="en-US" dirty="0" smtClean="0"/>
              <a:t>2007</a:t>
            </a:r>
          </a:p>
          <a:p>
            <a:pPr marL="0" indent="0">
              <a:buNone/>
            </a:pPr>
            <a:endParaRPr lang="en-US" dirty="0" smtClean="0"/>
          </a:p>
          <a:p>
            <a:pPr marL="0" indent="0">
              <a:buNone/>
            </a:pPr>
            <a:r>
              <a:rPr lang="en-US" dirty="0"/>
              <a:t>% r</a:t>
            </a:r>
          </a:p>
          <a:p>
            <a:pPr marL="0" indent="0">
              <a:buNone/>
            </a:pPr>
            <a:r>
              <a:rPr lang="en-US" dirty="0"/>
              <a:t>ethnicity _ 2014 &lt;- read.csv('ethnicity _2014.csv', header=TRUE, </a:t>
            </a:r>
            <a:r>
              <a:rPr lang="en-US" dirty="0" err="1"/>
              <a:t>sep</a:t>
            </a:r>
            <a:r>
              <a:rPr lang="en-US" dirty="0"/>
              <a:t> = "," )</a:t>
            </a:r>
          </a:p>
          <a:p>
            <a:pPr marL="0" indent="0">
              <a:buNone/>
            </a:pPr>
            <a:r>
              <a:rPr lang="en-US" dirty="0"/>
              <a:t>ethnicity _ per_2014 &lt;- ethnicity_2014$white _ alone / ethnicity _ 2014 $ total _ population</a:t>
            </a:r>
          </a:p>
          <a:p>
            <a:pPr marL="0" indent="0">
              <a:buNone/>
            </a:pPr>
            <a:r>
              <a:rPr lang="en-US" dirty="0"/>
              <a:t> </a:t>
            </a:r>
          </a:p>
          <a:p>
            <a:pPr marL="0" indent="0">
              <a:buNone/>
            </a:pPr>
            <a:r>
              <a:rPr lang="en-US" dirty="0"/>
              <a:t>% r</a:t>
            </a:r>
          </a:p>
          <a:p>
            <a:pPr marL="0" indent="0">
              <a:buNone/>
            </a:pPr>
            <a:r>
              <a:rPr lang="en-US" dirty="0"/>
              <a:t>ethnicity _ 2007 &lt;- read.csv('ethnicity _2007.csv', header=TRUE, </a:t>
            </a:r>
            <a:r>
              <a:rPr lang="en-US" dirty="0" err="1"/>
              <a:t>sep</a:t>
            </a:r>
            <a:r>
              <a:rPr lang="en-US" dirty="0"/>
              <a:t> = "," )</a:t>
            </a:r>
          </a:p>
          <a:p>
            <a:pPr marL="0" indent="0">
              <a:buNone/>
            </a:pPr>
            <a:r>
              <a:rPr lang="en-US" dirty="0"/>
              <a:t>ethnicity _ per_2007 &lt;- ethnicity_2007$white _ alone / ethnicity _ 2007 $ total _ population</a:t>
            </a:r>
          </a:p>
          <a:p>
            <a:pPr marL="0" indent="0">
              <a:buNone/>
            </a:pPr>
            <a:endParaRPr lang="en-US" dirty="0"/>
          </a:p>
        </p:txBody>
      </p:sp>
    </p:spTree>
    <p:extLst>
      <p:ext uri="{BB962C8B-B14F-4D97-AF65-F5344CB8AC3E}">
        <p14:creationId xmlns:p14="http://schemas.microsoft.com/office/powerpoint/2010/main" val="1668466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Pseudo Codes</a:t>
            </a:r>
            <a:endParaRPr lang="en-US" dirty="0"/>
          </a:p>
        </p:txBody>
      </p:sp>
      <p:sp>
        <p:nvSpPr>
          <p:cNvPr id="3" name="Content Placeholder 2"/>
          <p:cNvSpPr>
            <a:spLocks noGrp="1"/>
          </p:cNvSpPr>
          <p:nvPr>
            <p:ph idx="1"/>
          </p:nvPr>
        </p:nvSpPr>
        <p:spPr>
          <a:xfrm>
            <a:off x="838199" y="1825625"/>
            <a:ext cx="10905877" cy="4351338"/>
          </a:xfrm>
        </p:spPr>
        <p:txBody>
          <a:bodyPr>
            <a:normAutofit fontScale="85000" lnSpcReduction="20000"/>
          </a:bodyPr>
          <a:lstStyle/>
          <a:p>
            <a:pPr marL="0" indent="0">
              <a:buNone/>
            </a:pPr>
            <a:r>
              <a:rPr lang="en-US" dirty="0" smtClean="0"/>
              <a:t>Pseudo </a:t>
            </a:r>
            <a:r>
              <a:rPr lang="en-US" dirty="0"/>
              <a:t>code to run in Zeppelin to gather the percentage value for married households for each county in 2014 and 2007:</a:t>
            </a:r>
          </a:p>
          <a:p>
            <a:pPr marL="0" indent="0">
              <a:buNone/>
            </a:pPr>
            <a:endParaRPr lang="en-US" dirty="0" smtClean="0"/>
          </a:p>
          <a:p>
            <a:pPr marL="0" indent="0">
              <a:buNone/>
            </a:pPr>
            <a:r>
              <a:rPr lang="en-US" dirty="0"/>
              <a:t>% r</a:t>
            </a:r>
          </a:p>
          <a:p>
            <a:pPr marL="0" indent="0">
              <a:buNone/>
            </a:pPr>
            <a:r>
              <a:rPr lang="en-US" dirty="0"/>
              <a:t>married _ 2014 &lt;- read.csv('married _2014.csv', header=TRUE, </a:t>
            </a:r>
            <a:r>
              <a:rPr lang="en-US" dirty="0" err="1"/>
              <a:t>sep</a:t>
            </a:r>
            <a:r>
              <a:rPr lang="en-US" dirty="0"/>
              <a:t> = "," )</a:t>
            </a:r>
          </a:p>
          <a:p>
            <a:pPr marL="0" indent="0">
              <a:buNone/>
            </a:pPr>
            <a:r>
              <a:rPr lang="en-US" dirty="0"/>
              <a:t>married _ per_2014 &lt;- ethnicity_2014 $ married _ estimate / ethnicity _ 2014 $ total _ households</a:t>
            </a:r>
          </a:p>
          <a:p>
            <a:pPr marL="0" indent="0">
              <a:buNone/>
            </a:pPr>
            <a:r>
              <a:rPr lang="en-US" dirty="0"/>
              <a:t> </a:t>
            </a:r>
          </a:p>
          <a:p>
            <a:pPr marL="0" indent="0">
              <a:buNone/>
            </a:pPr>
            <a:r>
              <a:rPr lang="en-US" dirty="0"/>
              <a:t>% r</a:t>
            </a:r>
          </a:p>
          <a:p>
            <a:pPr marL="0" indent="0">
              <a:buNone/>
            </a:pPr>
            <a:r>
              <a:rPr lang="en-US" dirty="0"/>
              <a:t>married _ 2007 &lt;- read.csv('married _2007.csv', header=TRUE, </a:t>
            </a:r>
            <a:r>
              <a:rPr lang="en-US" dirty="0" err="1"/>
              <a:t>sep</a:t>
            </a:r>
            <a:r>
              <a:rPr lang="en-US" dirty="0"/>
              <a:t> = "," )</a:t>
            </a:r>
          </a:p>
          <a:p>
            <a:pPr marL="0" indent="0">
              <a:buNone/>
            </a:pPr>
            <a:r>
              <a:rPr lang="en-US" dirty="0"/>
              <a:t>married _ </a:t>
            </a:r>
            <a:r>
              <a:rPr lang="en-US" dirty="0" smtClean="0"/>
              <a:t>&lt;- </a:t>
            </a:r>
            <a:r>
              <a:rPr lang="en-US" dirty="0"/>
              <a:t>ethnicity_2007 $ married _ estimate / ethnicity _ 2007 $  total _ </a:t>
            </a:r>
            <a:r>
              <a:rPr lang="en-US" dirty="0" smtClean="0"/>
              <a:t>households</a:t>
            </a:r>
            <a:r>
              <a:rPr lang="en-US" dirty="0" smtClean="0"/>
              <a:t>per_2007 </a:t>
            </a:r>
            <a:endParaRPr lang="en-US" dirty="0"/>
          </a:p>
        </p:txBody>
      </p:sp>
    </p:spTree>
    <p:extLst>
      <p:ext uri="{BB962C8B-B14F-4D97-AF65-F5344CB8AC3E}">
        <p14:creationId xmlns:p14="http://schemas.microsoft.com/office/powerpoint/2010/main" val="1858428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Pseudo Codes</a:t>
            </a:r>
            <a:endParaRPr lang="en-US" dirty="0"/>
          </a:p>
        </p:txBody>
      </p:sp>
      <p:sp>
        <p:nvSpPr>
          <p:cNvPr id="3" name="Content Placeholder 2"/>
          <p:cNvSpPr>
            <a:spLocks noGrp="1"/>
          </p:cNvSpPr>
          <p:nvPr>
            <p:ph idx="1"/>
          </p:nvPr>
        </p:nvSpPr>
        <p:spPr>
          <a:xfrm>
            <a:off x="838199" y="1825625"/>
            <a:ext cx="10905877" cy="4351338"/>
          </a:xfrm>
        </p:spPr>
        <p:txBody>
          <a:bodyPr>
            <a:normAutofit fontScale="85000" lnSpcReduction="20000"/>
          </a:bodyPr>
          <a:lstStyle/>
          <a:p>
            <a:pPr marL="0" indent="0">
              <a:buNone/>
            </a:pPr>
            <a:r>
              <a:rPr lang="en-US" dirty="0"/>
              <a:t>Pseudo code to run in Zeppelin to gather the percentage value for education for each county in 2014 and 2007:</a:t>
            </a:r>
          </a:p>
          <a:p>
            <a:pPr marL="0" indent="0">
              <a:buNone/>
            </a:pPr>
            <a:endParaRPr lang="en-US" dirty="0" smtClean="0"/>
          </a:p>
          <a:p>
            <a:pPr marL="0" indent="0">
              <a:buNone/>
            </a:pPr>
            <a:r>
              <a:rPr lang="en-US" dirty="0"/>
              <a:t>% r</a:t>
            </a:r>
          </a:p>
          <a:p>
            <a:pPr marL="0" indent="0">
              <a:buNone/>
            </a:pPr>
            <a:r>
              <a:rPr lang="en-US" dirty="0"/>
              <a:t>education _ 2014 &lt;- read.csv('education_2014.csv', header=TRUE, </a:t>
            </a:r>
            <a:r>
              <a:rPr lang="en-US" dirty="0" err="1"/>
              <a:t>sep</a:t>
            </a:r>
            <a:r>
              <a:rPr lang="en-US" dirty="0"/>
              <a:t> = "," )</a:t>
            </a:r>
          </a:p>
          <a:p>
            <a:pPr marL="0" indent="0">
              <a:buNone/>
            </a:pPr>
            <a:r>
              <a:rPr lang="en-US" dirty="0"/>
              <a:t>married _ per_2014 &lt;- education _ 2014 $ column _ x + education _ 2014$ column _ y + education _ 2014 $ column _ z</a:t>
            </a:r>
          </a:p>
          <a:p>
            <a:pPr marL="0" indent="0">
              <a:buNone/>
            </a:pPr>
            <a:r>
              <a:rPr lang="en-US" dirty="0"/>
              <a:t> </a:t>
            </a:r>
          </a:p>
          <a:p>
            <a:pPr marL="0" indent="0">
              <a:buNone/>
            </a:pPr>
            <a:r>
              <a:rPr lang="en-US" dirty="0"/>
              <a:t>% r</a:t>
            </a:r>
          </a:p>
          <a:p>
            <a:pPr marL="0" indent="0">
              <a:buNone/>
            </a:pPr>
            <a:r>
              <a:rPr lang="en-US" dirty="0"/>
              <a:t>education _ 2007 &lt;- read.csv('education_2007.csv', header=TRUE, </a:t>
            </a:r>
            <a:r>
              <a:rPr lang="en-US" dirty="0" err="1"/>
              <a:t>sep</a:t>
            </a:r>
            <a:r>
              <a:rPr lang="en-US" dirty="0"/>
              <a:t> = "," )</a:t>
            </a:r>
          </a:p>
          <a:p>
            <a:pPr marL="0" indent="0">
              <a:buNone/>
            </a:pPr>
            <a:r>
              <a:rPr lang="en-US" dirty="0"/>
              <a:t>married _ per_2007 &lt;- education _ 2007 $ column _ x + education _ 2007$ column _ y + education _ 2007 $ column _ z</a:t>
            </a:r>
          </a:p>
        </p:txBody>
      </p:sp>
    </p:spTree>
    <p:extLst>
      <p:ext uri="{BB962C8B-B14F-4D97-AF65-F5344CB8AC3E}">
        <p14:creationId xmlns:p14="http://schemas.microsoft.com/office/powerpoint/2010/main" val="24366307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Pseudo Codes</a:t>
            </a:r>
            <a:endParaRPr lang="en-US" dirty="0"/>
          </a:p>
        </p:txBody>
      </p:sp>
      <p:sp>
        <p:nvSpPr>
          <p:cNvPr id="3" name="Content Placeholder 2"/>
          <p:cNvSpPr>
            <a:spLocks noGrp="1"/>
          </p:cNvSpPr>
          <p:nvPr>
            <p:ph idx="1"/>
          </p:nvPr>
        </p:nvSpPr>
        <p:spPr>
          <a:xfrm>
            <a:off x="838199" y="1825625"/>
            <a:ext cx="10905877" cy="4351338"/>
          </a:xfrm>
        </p:spPr>
        <p:txBody>
          <a:bodyPr>
            <a:normAutofit/>
          </a:bodyPr>
          <a:lstStyle/>
          <a:p>
            <a:pPr marL="0" indent="0">
              <a:buNone/>
            </a:pPr>
            <a:r>
              <a:rPr lang="en-US" dirty="0" smtClean="0"/>
              <a:t>Binding the independent variables for 2014 and 2007</a:t>
            </a:r>
            <a:endParaRPr lang="en-US" dirty="0"/>
          </a:p>
          <a:p>
            <a:pPr marL="0" indent="0">
              <a:buNone/>
            </a:pPr>
            <a:endParaRPr lang="en-US" dirty="0" smtClean="0"/>
          </a:p>
          <a:p>
            <a:pPr marL="0" indent="0">
              <a:buNone/>
            </a:pPr>
            <a:r>
              <a:rPr lang="en-US" dirty="0"/>
              <a:t>% r</a:t>
            </a:r>
          </a:p>
          <a:p>
            <a:pPr marL="0" indent="0">
              <a:buNone/>
            </a:pPr>
            <a:r>
              <a:rPr lang="en-US" dirty="0"/>
              <a:t>independent_variables_2014 &lt;- </a:t>
            </a:r>
            <a:r>
              <a:rPr lang="en-US" dirty="0" err="1"/>
              <a:t>rbind</a:t>
            </a:r>
            <a:r>
              <a:rPr lang="en-US" dirty="0"/>
              <a:t> ( </a:t>
            </a:r>
            <a:r>
              <a:rPr lang="en-US" dirty="0" err="1"/>
              <a:t>avgincome</a:t>
            </a:r>
            <a:r>
              <a:rPr lang="en-US" dirty="0"/>
              <a:t> _ 2014, ethnicity _ 2014, married _ 2014, education _ 2014)</a:t>
            </a:r>
          </a:p>
          <a:p>
            <a:pPr marL="0" indent="0">
              <a:buNone/>
            </a:pPr>
            <a:r>
              <a:rPr lang="en-US" dirty="0"/>
              <a:t> </a:t>
            </a:r>
          </a:p>
          <a:p>
            <a:pPr marL="0" indent="0">
              <a:buNone/>
            </a:pPr>
            <a:r>
              <a:rPr lang="en-US" dirty="0"/>
              <a:t>% r</a:t>
            </a:r>
          </a:p>
          <a:p>
            <a:pPr marL="0" indent="0">
              <a:buNone/>
            </a:pPr>
            <a:r>
              <a:rPr lang="en-US" dirty="0"/>
              <a:t>independent_variables_2007 &lt;- </a:t>
            </a:r>
            <a:r>
              <a:rPr lang="en-US" dirty="0" err="1"/>
              <a:t>rbind</a:t>
            </a:r>
            <a:r>
              <a:rPr lang="en-US" dirty="0"/>
              <a:t> ( </a:t>
            </a:r>
            <a:r>
              <a:rPr lang="en-US" dirty="0" err="1"/>
              <a:t>avgincome</a:t>
            </a:r>
            <a:r>
              <a:rPr lang="en-US" dirty="0"/>
              <a:t> _ 2007, ethnicity _ 2007, married _ 2007, education _ 2007)</a:t>
            </a:r>
          </a:p>
        </p:txBody>
      </p:sp>
    </p:spTree>
    <p:extLst>
      <p:ext uri="{BB962C8B-B14F-4D97-AF65-F5344CB8AC3E}">
        <p14:creationId xmlns:p14="http://schemas.microsoft.com/office/powerpoint/2010/main" val="2117766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Pseudo Codes</a:t>
            </a:r>
            <a:endParaRPr lang="en-US" dirty="0"/>
          </a:p>
        </p:txBody>
      </p:sp>
      <p:sp>
        <p:nvSpPr>
          <p:cNvPr id="3" name="Content Placeholder 2"/>
          <p:cNvSpPr>
            <a:spLocks noGrp="1"/>
          </p:cNvSpPr>
          <p:nvPr>
            <p:ph idx="1"/>
          </p:nvPr>
        </p:nvSpPr>
        <p:spPr/>
        <p:txBody>
          <a:bodyPr/>
          <a:lstStyle/>
          <a:p>
            <a:pPr marL="0" indent="0">
              <a:buNone/>
            </a:pPr>
            <a:r>
              <a:rPr lang="en-US" dirty="0" smtClean="0"/>
              <a:t>Binding the dependent &amp; independent variables for 2014 and 2007</a:t>
            </a:r>
          </a:p>
          <a:p>
            <a:pPr marL="0" indent="0">
              <a:buNone/>
            </a:pPr>
            <a:endParaRPr lang="en-US" dirty="0" smtClean="0"/>
          </a:p>
          <a:p>
            <a:pPr marL="0" indent="0">
              <a:buNone/>
            </a:pPr>
            <a:r>
              <a:rPr lang="en-US" sz="2400" dirty="0" smtClean="0"/>
              <a:t>% r</a:t>
            </a:r>
          </a:p>
          <a:p>
            <a:pPr marL="0" indent="0">
              <a:buNone/>
            </a:pPr>
            <a:r>
              <a:rPr lang="en-US" sz="2400" dirty="0" smtClean="0"/>
              <a:t>data</a:t>
            </a:r>
            <a:r>
              <a:rPr lang="en-US" sz="2400" dirty="0" smtClean="0"/>
              <a:t>_2014 &lt;- </a:t>
            </a:r>
            <a:r>
              <a:rPr lang="en-US" sz="2400" dirty="0" err="1" smtClean="0"/>
              <a:t>rbind</a:t>
            </a:r>
            <a:r>
              <a:rPr lang="en-US" sz="2400" dirty="0" smtClean="0"/>
              <a:t> (reading _ math _ 2014 , independent_variables_2014)</a:t>
            </a:r>
          </a:p>
          <a:p>
            <a:pPr marL="0" indent="0">
              <a:buNone/>
            </a:pPr>
            <a:endParaRPr lang="en-US" sz="2400" dirty="0"/>
          </a:p>
          <a:p>
            <a:pPr marL="0" indent="0">
              <a:buNone/>
            </a:pPr>
            <a:r>
              <a:rPr lang="en-US" sz="2400" dirty="0" smtClean="0"/>
              <a:t>% r</a:t>
            </a:r>
          </a:p>
          <a:p>
            <a:pPr marL="0" indent="0">
              <a:buNone/>
            </a:pPr>
            <a:r>
              <a:rPr lang="en-US" sz="2400" dirty="0" smtClean="0"/>
              <a:t>data_2007 &lt;- </a:t>
            </a:r>
            <a:r>
              <a:rPr lang="en-US" sz="2400" dirty="0" err="1" smtClean="0"/>
              <a:t>rbind</a:t>
            </a:r>
            <a:r>
              <a:rPr lang="en-US" sz="2400" dirty="0" smtClean="0"/>
              <a:t> (reading _ math _ 2007 , independent_variables_2007)</a:t>
            </a:r>
          </a:p>
          <a:p>
            <a:pPr marL="0" indent="0">
              <a:buNone/>
            </a:pPr>
            <a:endParaRPr lang="en-US" sz="2400" dirty="0" smtClean="0"/>
          </a:p>
          <a:p>
            <a:pPr marL="0" indent="0">
              <a:buNone/>
            </a:pPr>
            <a:endParaRPr lang="en-US" dirty="0" smtClean="0"/>
          </a:p>
          <a:p>
            <a:endParaRPr lang="en-US" dirty="0"/>
          </a:p>
        </p:txBody>
      </p:sp>
    </p:spTree>
    <p:extLst>
      <p:ext uri="{BB962C8B-B14F-4D97-AF65-F5344CB8AC3E}">
        <p14:creationId xmlns:p14="http://schemas.microsoft.com/office/powerpoint/2010/main" val="1681514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Pseudo Codes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Linear Regression 2014 codes</a:t>
            </a:r>
          </a:p>
          <a:p>
            <a:pPr marL="0" indent="0">
              <a:buNone/>
            </a:pPr>
            <a:endParaRPr lang="en-US" dirty="0" smtClean="0"/>
          </a:p>
          <a:p>
            <a:pPr marL="0" indent="0">
              <a:buNone/>
            </a:pPr>
            <a:r>
              <a:rPr lang="en-US" dirty="0" smtClean="0"/>
              <a:t>slr_2014 &lt;- lm(</a:t>
            </a:r>
            <a:r>
              <a:rPr lang="en-US" dirty="0" smtClean="0"/>
              <a:t>data_2014$a ~ data_2014$w</a:t>
            </a:r>
            <a:r>
              <a:rPr lang="en-US" baseline="-25000" dirty="0" smtClean="0"/>
              <a:t>, </a:t>
            </a:r>
            <a:r>
              <a:rPr lang="en-US" dirty="0" smtClean="0"/>
              <a:t>data_2014)</a:t>
            </a:r>
            <a:r>
              <a:rPr lang="en-US" dirty="0" smtClean="0"/>
              <a:t> </a:t>
            </a:r>
          </a:p>
          <a:p>
            <a:pPr marL="0" indent="0">
              <a:buNone/>
            </a:pPr>
            <a:endParaRPr lang="en-US" dirty="0" smtClean="0"/>
          </a:p>
          <a:p>
            <a:pPr marL="0" indent="0">
              <a:buNone/>
            </a:pPr>
            <a:r>
              <a:rPr lang="en-US" dirty="0" smtClean="0"/>
              <a:t>mlr_I</a:t>
            </a:r>
            <a:r>
              <a:rPr lang="en-US" dirty="0" smtClean="0"/>
              <a:t>_2014 &lt;- lm(data_2014$a ~ data_2014$w + data_2014$x + data_2014$y</a:t>
            </a:r>
            <a:r>
              <a:rPr lang="en-US" baseline="-25000" dirty="0" smtClean="0"/>
              <a:t>, </a:t>
            </a:r>
            <a:r>
              <a:rPr lang="en-US" dirty="0" smtClean="0"/>
              <a:t>data_2014) </a:t>
            </a:r>
          </a:p>
          <a:p>
            <a:pPr marL="0" indent="0">
              <a:buNone/>
            </a:pPr>
            <a:endParaRPr lang="en-US" dirty="0" smtClean="0"/>
          </a:p>
          <a:p>
            <a:pPr marL="0" indent="0">
              <a:buNone/>
            </a:pPr>
            <a:r>
              <a:rPr lang="en-US" dirty="0"/>
              <a:t>m</a:t>
            </a:r>
            <a:r>
              <a:rPr lang="en-US" dirty="0" smtClean="0"/>
              <a:t>lr_II_2014 &lt;- lm(data_2014$a ~ data_2014$w + data_2014$x + data_2014$z</a:t>
            </a:r>
            <a:r>
              <a:rPr lang="en-US" baseline="-25000" dirty="0" smtClean="0"/>
              <a:t>, </a:t>
            </a:r>
            <a:r>
              <a:rPr lang="en-US" dirty="0" smtClean="0"/>
              <a:t>data_2014) </a:t>
            </a:r>
          </a:p>
          <a:p>
            <a:pPr marL="0" indent="0">
              <a:buNone/>
            </a:pPr>
            <a:endParaRPr lang="en-US" dirty="0" smtClean="0"/>
          </a:p>
          <a:p>
            <a:pPr marL="0" indent="0">
              <a:buNone/>
            </a:pPr>
            <a:r>
              <a:rPr lang="en-US" dirty="0" smtClean="0"/>
              <a:t>mlr_II_2014 &lt;- lm(data_2014$a ~ data_2014$w + data_2014$x + data_2014$y + data_2014$z</a:t>
            </a:r>
            <a:r>
              <a:rPr lang="en-US" baseline="-25000" dirty="0" smtClean="0"/>
              <a:t>, </a:t>
            </a:r>
            <a:r>
              <a:rPr lang="en-US" dirty="0" smtClean="0"/>
              <a:t>data_2014)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74838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 Pseudo Codes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Linear Regression 2007 codes</a:t>
            </a:r>
          </a:p>
          <a:p>
            <a:pPr marL="0" indent="0">
              <a:buNone/>
            </a:pPr>
            <a:endParaRPr lang="en-US" dirty="0" smtClean="0"/>
          </a:p>
          <a:p>
            <a:pPr marL="0" indent="0">
              <a:buNone/>
            </a:pPr>
            <a:r>
              <a:rPr lang="en-US" dirty="0" smtClean="0"/>
              <a:t>slr_2007 &lt;- lm(data_2007$a ~ data_2007$w, data_2007) </a:t>
            </a:r>
          </a:p>
          <a:p>
            <a:pPr marL="0" indent="0">
              <a:buNone/>
            </a:pPr>
            <a:endParaRPr lang="en-US" dirty="0" smtClean="0"/>
          </a:p>
          <a:p>
            <a:pPr marL="0" indent="0">
              <a:buNone/>
            </a:pPr>
            <a:r>
              <a:rPr lang="en-US" dirty="0" smtClean="0"/>
              <a:t>mlr_I_2007 &lt;- lm(data_2007$a ~ data_2007$w + data_2007$x + data_2007$y, data_2007) </a:t>
            </a:r>
          </a:p>
          <a:p>
            <a:pPr marL="0" indent="0">
              <a:buNone/>
            </a:pPr>
            <a:endParaRPr lang="en-US" dirty="0" smtClean="0"/>
          </a:p>
          <a:p>
            <a:pPr marL="0" indent="0">
              <a:buNone/>
            </a:pPr>
            <a:r>
              <a:rPr lang="en-US" dirty="0" smtClean="0"/>
              <a:t>mlr_II_2007 &lt;- lm(data_2007$a ~ data_2007$w + data_2007$x + data_2007$z, data_2007) </a:t>
            </a:r>
          </a:p>
          <a:p>
            <a:pPr marL="0" indent="0">
              <a:buNone/>
            </a:pPr>
            <a:endParaRPr lang="en-US" dirty="0" smtClean="0"/>
          </a:p>
          <a:p>
            <a:pPr marL="0" indent="0">
              <a:buNone/>
            </a:pPr>
            <a:r>
              <a:rPr lang="en-US" dirty="0" smtClean="0"/>
              <a:t>mlr_II_2007 &lt;- lm(data_2007$a ~ data_2007$w + data_2007$x + data_2007$y + data_2007$z, data_2007) </a:t>
            </a:r>
            <a:endParaRPr lang="en-US" dirty="0" smtClean="0"/>
          </a:p>
          <a:p>
            <a:pPr marL="0" indent="0">
              <a:buNone/>
            </a:pPr>
            <a:endParaRPr lang="en-US" dirty="0"/>
          </a:p>
        </p:txBody>
      </p:sp>
    </p:spTree>
    <p:extLst>
      <p:ext uri="{BB962C8B-B14F-4D97-AF65-F5344CB8AC3E}">
        <p14:creationId xmlns:p14="http://schemas.microsoft.com/office/powerpoint/2010/main" val="4216069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Novel Contribution</a:t>
            </a:r>
            <a:endParaRPr lang="en-US" dirty="0"/>
          </a:p>
        </p:txBody>
      </p:sp>
      <p:sp>
        <p:nvSpPr>
          <p:cNvPr id="3" name="Content Placeholder 2"/>
          <p:cNvSpPr>
            <a:spLocks noGrp="1"/>
          </p:cNvSpPr>
          <p:nvPr>
            <p:ph idx="1"/>
          </p:nvPr>
        </p:nvSpPr>
        <p:spPr/>
        <p:txBody>
          <a:bodyPr/>
          <a:lstStyle/>
          <a:p>
            <a:r>
              <a:rPr lang="en-US" dirty="0"/>
              <a:t>Achievement test results are used to evaluate a school's effectiveness, but since a school is made up of different individual’s does their socioeconomic background come into play</a:t>
            </a:r>
            <a:r>
              <a:rPr lang="en-US" dirty="0" smtClean="0"/>
              <a:t>?</a:t>
            </a:r>
            <a:br>
              <a:rPr lang="en-US" dirty="0" smtClean="0"/>
            </a:br>
            <a:endParaRPr lang="en-US" dirty="0" smtClean="0"/>
          </a:p>
          <a:p>
            <a:r>
              <a:rPr lang="en-US" dirty="0"/>
              <a:t>My contribution is to find what factors can influence a student’s test performance.  The factors that I will be utilizing are average household income, being of white ethnicity, married households, and education by county in New Jersey.</a:t>
            </a:r>
          </a:p>
        </p:txBody>
      </p:sp>
    </p:spTree>
    <p:extLst>
      <p:ext uri="{BB962C8B-B14F-4D97-AF65-F5344CB8AC3E}">
        <p14:creationId xmlns:p14="http://schemas.microsoft.com/office/powerpoint/2010/main" val="1324220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by Competitors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 </a:t>
            </a:r>
            <a:r>
              <a:rPr lang="en-US" dirty="0"/>
              <a:t>strategy of instrumental </a:t>
            </a:r>
            <a:r>
              <a:rPr lang="en-US" dirty="0" smtClean="0"/>
              <a:t>variables.  Estimating the </a:t>
            </a:r>
            <a:r>
              <a:rPr lang="en-US" dirty="0"/>
              <a:t>causal effect of income on children’s math and reading achievement.  I</a:t>
            </a:r>
            <a:r>
              <a:rPr lang="en-US" dirty="0" smtClean="0"/>
              <a:t>dentification </a:t>
            </a:r>
            <a:r>
              <a:rPr lang="en-US" dirty="0"/>
              <a:t>derived from large, nonlinear changes in the Earned Income Tax Credit. </a:t>
            </a:r>
            <a:endParaRPr lang="en-US" dirty="0" smtClean="0"/>
          </a:p>
          <a:p>
            <a:pPr marL="514350" indent="-514350">
              <a:buFont typeface="+mj-lt"/>
              <a:buAutoNum type="arabicPeriod"/>
            </a:pPr>
            <a:r>
              <a:rPr lang="en-US" dirty="0" smtClean="0"/>
              <a:t>Intergenerational </a:t>
            </a:r>
            <a:r>
              <a:rPr lang="en-US" dirty="0"/>
              <a:t>transmission of cognitive abilities. F</a:t>
            </a:r>
            <a:r>
              <a:rPr lang="en-US" dirty="0" smtClean="0"/>
              <a:t>inding </a:t>
            </a:r>
            <a:r>
              <a:rPr lang="en-US" dirty="0"/>
              <a:t>was not compatible to a pure genetic model, but rather point to the importance of parental investments for children’s cognitive outcomes.  </a:t>
            </a:r>
            <a:r>
              <a:rPr lang="en-US" dirty="0" smtClean="0"/>
              <a:t>Found that </a:t>
            </a:r>
            <a:r>
              <a:rPr lang="en-US" dirty="0"/>
              <a:t>“individuals’ cognitive skills are positively related to their parents’ abilities, despite controlling for educational attainment and family background</a:t>
            </a:r>
            <a:r>
              <a:rPr lang="en-US" dirty="0" smtClean="0"/>
              <a:t>”.</a:t>
            </a:r>
            <a:endParaRPr lang="en-US" dirty="0"/>
          </a:p>
        </p:txBody>
      </p:sp>
    </p:spTree>
    <p:extLst>
      <p:ext uri="{BB962C8B-B14F-4D97-AF65-F5344CB8AC3E}">
        <p14:creationId xmlns:p14="http://schemas.microsoft.com/office/powerpoint/2010/main" val="2569073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by Competitors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Measured if teacher’s impacts on students test scores a good measure of their quality. Analyzed school district data from grades 3 to 8 and linked the student’s test scores to tax records on parent characteristics and adult outcomes. Found that “students assigned to high-value-added teachers are more likely to attend college, attend higher- ranked colleges, earn higher salaries, live in higher SES neighborhoods, and save more for retirement.”</a:t>
            </a:r>
            <a:endParaRPr lang="en-US" dirty="0"/>
          </a:p>
        </p:txBody>
      </p:sp>
    </p:spTree>
    <p:extLst>
      <p:ext uri="{BB962C8B-B14F-4D97-AF65-F5344CB8AC3E}">
        <p14:creationId xmlns:p14="http://schemas.microsoft.com/office/powerpoint/2010/main" val="3437185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by Competitors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smtClean="0"/>
              <a:t>Studied </a:t>
            </a:r>
            <a:r>
              <a:rPr lang="en-US" dirty="0"/>
              <a:t>on the education gap and that a student from a low-income family does not perform well in school.  This paper provides “provides individualized information about colleges' net prices, resources, curricula, students, and outcomes. Our prior study shows that the intervention raises students' applications to, admissions at, enrollment, and progress at selective colleges.”  A survey data was used to show changes in students’ knowledge and decision-making.</a:t>
            </a:r>
          </a:p>
        </p:txBody>
      </p:sp>
    </p:spTree>
    <p:extLst>
      <p:ext uri="{BB962C8B-B14F-4D97-AF65-F5344CB8AC3E}">
        <p14:creationId xmlns:p14="http://schemas.microsoft.com/office/powerpoint/2010/main" val="347839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by Competitors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5"/>
            </a:pPr>
            <a:r>
              <a:rPr lang="en-US" dirty="0" smtClean="0"/>
              <a:t>The </a:t>
            </a:r>
            <a:r>
              <a:rPr lang="en-US" dirty="0"/>
              <a:t>effect of parent’s income and isolated the effect of parental income on children’s outcomes, in particular the effect of low parental income on poverty. </a:t>
            </a:r>
            <a:r>
              <a:rPr lang="en-US" dirty="0" smtClean="0"/>
              <a:t>Concluded </a:t>
            </a:r>
            <a:r>
              <a:rPr lang="en-US" dirty="0"/>
              <a:t>that “evidence suggested that a 10 percent increase in parental income was associated with .024 to .104 additional years of schooling.”</a:t>
            </a:r>
          </a:p>
          <a:p>
            <a:pPr marL="514350" indent="-514350">
              <a:buFont typeface="+mj-lt"/>
              <a:buAutoNum type="arabicPeriod" startAt="5"/>
            </a:pPr>
            <a:r>
              <a:rPr lang="en-US" dirty="0" smtClean="0"/>
              <a:t>“In the United States, being black, male, or growing up in a low-income and/or single-parent household have all been identified as risk factors for maladjustment during childhood.” Compared predictions of 3 different forms of children's competence from each of these 4 variables.  Used a sample of 868 black and white elementary school children from 2-parent and mother-headed 1-parent homes, we studied 3 aspects of school-based competence: conduct, peer relations, and academic achievement.  The result was “Overall, income level and gender were thus the strongest predictors of children's competence.”</a:t>
            </a:r>
            <a:endParaRPr lang="en-US" dirty="0"/>
          </a:p>
        </p:txBody>
      </p:sp>
    </p:spTree>
    <p:extLst>
      <p:ext uri="{BB962C8B-B14F-4D97-AF65-F5344CB8AC3E}">
        <p14:creationId xmlns:p14="http://schemas.microsoft.com/office/powerpoint/2010/main" val="215724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by Competitors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7"/>
            </a:pPr>
            <a:r>
              <a:rPr lang="en-US" dirty="0" smtClean="0"/>
              <a:t>Examined </a:t>
            </a:r>
            <a:r>
              <a:rPr lang="en-US" dirty="0"/>
              <a:t>the process of how socioeconomic status, specifically parents' education and income, indirectly relates to children's academic achievement through parents' beliefs and behaviors.  The data came from a</a:t>
            </a:r>
            <a:r>
              <a:rPr lang="en-US" dirty="0" smtClean="0"/>
              <a:t> </a:t>
            </a:r>
            <a:r>
              <a:rPr lang="en-US" dirty="0"/>
              <a:t>national, cross-sectional study of children were used for this study. The subjects were 868 8-12-year-olds, divided approximately equally across gender (436 females, 433 males). This sample was 49% non-Hispanic European American and 47% African American.  A structural equation modeling techniques, the author found that the socioeconomic factors were related indirectly to children's academic achievement through parents' beliefs and behaviors but that the process of these relations was different by racial group.</a:t>
            </a:r>
          </a:p>
        </p:txBody>
      </p:sp>
    </p:spTree>
    <p:extLst>
      <p:ext uri="{BB962C8B-B14F-4D97-AF65-F5344CB8AC3E}">
        <p14:creationId xmlns:p14="http://schemas.microsoft.com/office/powerpoint/2010/main" val="3555274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b="1" dirty="0"/>
          </a:p>
        </p:txBody>
      </p:sp>
      <p:sp>
        <p:nvSpPr>
          <p:cNvPr id="3" name="Content Placeholder 2"/>
          <p:cNvSpPr>
            <a:spLocks noGrp="1"/>
          </p:cNvSpPr>
          <p:nvPr>
            <p:ph idx="1"/>
          </p:nvPr>
        </p:nvSpPr>
        <p:spPr>
          <a:xfrm>
            <a:off x="838200" y="1825625"/>
            <a:ext cx="10515600" cy="3132951"/>
          </a:xfrm>
        </p:spPr>
        <p:txBody>
          <a:bodyPr/>
          <a:lstStyle/>
          <a:p>
            <a:r>
              <a:rPr lang="en-US" dirty="0"/>
              <a:t>The data for 2014 and 2007 HSPA results </a:t>
            </a:r>
            <a:r>
              <a:rPr lang="en-US" dirty="0" smtClean="0"/>
              <a:t>retrieved </a:t>
            </a:r>
            <a:r>
              <a:rPr lang="en-US" dirty="0"/>
              <a:t>from the State of New Jersey’s Department of Education </a:t>
            </a:r>
            <a:r>
              <a:rPr lang="en-US" dirty="0" smtClean="0"/>
              <a:t>website.</a:t>
            </a:r>
          </a:p>
          <a:p>
            <a:endParaRPr lang="en-US" dirty="0" smtClean="0"/>
          </a:p>
          <a:p>
            <a:r>
              <a:rPr lang="en-US" dirty="0"/>
              <a:t>In 2014 and 2007 the numerical scores for reading and math of 199 and below indicated partially proficient, 200 to 249 indicated proficient and 250 to 300 indicated advanced proficient</a:t>
            </a:r>
          </a:p>
        </p:txBody>
      </p:sp>
      <p:cxnSp>
        <p:nvCxnSpPr>
          <p:cNvPr id="7" name="Straight Arrow Connector 6"/>
          <p:cNvCxnSpPr/>
          <p:nvPr/>
        </p:nvCxnSpPr>
        <p:spPr>
          <a:xfrm>
            <a:off x="1479395" y="5694556"/>
            <a:ext cx="7315200" cy="0"/>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43559" y="5694556"/>
            <a:ext cx="0" cy="22302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31247" y="5252071"/>
            <a:ext cx="535724" cy="369332"/>
          </a:xfrm>
          <a:prstGeom prst="rect">
            <a:avLst/>
          </a:prstGeom>
          <a:noFill/>
        </p:spPr>
        <p:txBody>
          <a:bodyPr wrap="none" rtlCol="0">
            <a:spAutoFit/>
          </a:bodyPr>
          <a:lstStyle/>
          <a:p>
            <a:r>
              <a:rPr lang="en-US" dirty="0" smtClean="0"/>
              <a:t>200</a:t>
            </a:r>
            <a:endParaRPr lang="en-US" dirty="0"/>
          </a:p>
        </p:txBody>
      </p:sp>
      <p:sp>
        <p:nvSpPr>
          <p:cNvPr id="11" name="TextBox 10"/>
          <p:cNvSpPr txBox="1"/>
          <p:nvPr/>
        </p:nvSpPr>
        <p:spPr>
          <a:xfrm>
            <a:off x="2878538" y="6040567"/>
            <a:ext cx="1140633" cy="646331"/>
          </a:xfrm>
          <a:prstGeom prst="rect">
            <a:avLst/>
          </a:prstGeom>
          <a:noFill/>
        </p:spPr>
        <p:txBody>
          <a:bodyPr wrap="none" rtlCol="0">
            <a:spAutoFit/>
          </a:bodyPr>
          <a:lstStyle/>
          <a:p>
            <a:pPr algn="ctr"/>
            <a:r>
              <a:rPr lang="en-US" dirty="0" smtClean="0"/>
              <a:t>Proficient </a:t>
            </a:r>
          </a:p>
          <a:p>
            <a:pPr algn="ctr"/>
            <a:r>
              <a:rPr lang="en-US" dirty="0" smtClean="0"/>
              <a:t>Cut Score</a:t>
            </a:r>
            <a:endParaRPr lang="en-US" dirty="0"/>
          </a:p>
        </p:txBody>
      </p:sp>
      <p:cxnSp>
        <p:nvCxnSpPr>
          <p:cNvPr id="16" name="Straight Connector 15"/>
          <p:cNvCxnSpPr/>
          <p:nvPr/>
        </p:nvCxnSpPr>
        <p:spPr>
          <a:xfrm>
            <a:off x="7106455" y="5700906"/>
            <a:ext cx="0" cy="22302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38751" y="6040566"/>
            <a:ext cx="2535407" cy="646331"/>
          </a:xfrm>
          <a:prstGeom prst="rect">
            <a:avLst/>
          </a:prstGeom>
          <a:noFill/>
        </p:spPr>
        <p:txBody>
          <a:bodyPr wrap="square" rtlCol="0">
            <a:spAutoFit/>
          </a:bodyPr>
          <a:lstStyle/>
          <a:p>
            <a:pPr algn="ctr"/>
            <a:r>
              <a:rPr lang="en-US" dirty="0" smtClean="0"/>
              <a:t>Advanced Proficient </a:t>
            </a:r>
          </a:p>
          <a:p>
            <a:pPr algn="ctr"/>
            <a:r>
              <a:rPr lang="en-US" dirty="0" smtClean="0"/>
              <a:t>Cut</a:t>
            </a:r>
            <a:r>
              <a:rPr lang="en-US" dirty="0"/>
              <a:t> </a:t>
            </a:r>
            <a:r>
              <a:rPr lang="en-US" dirty="0" smtClean="0"/>
              <a:t>Score</a:t>
            </a:r>
            <a:endParaRPr lang="en-US" dirty="0"/>
          </a:p>
        </p:txBody>
      </p:sp>
      <p:sp>
        <p:nvSpPr>
          <p:cNvPr id="18" name="TextBox 17"/>
          <p:cNvSpPr txBox="1"/>
          <p:nvPr/>
        </p:nvSpPr>
        <p:spPr>
          <a:xfrm>
            <a:off x="6838592" y="5266906"/>
            <a:ext cx="535724" cy="369332"/>
          </a:xfrm>
          <a:prstGeom prst="rect">
            <a:avLst/>
          </a:prstGeom>
          <a:noFill/>
        </p:spPr>
        <p:txBody>
          <a:bodyPr wrap="none" rtlCol="0">
            <a:spAutoFit/>
          </a:bodyPr>
          <a:lstStyle/>
          <a:p>
            <a:r>
              <a:rPr lang="en-US" dirty="0" smtClean="0"/>
              <a:t>250</a:t>
            </a:r>
            <a:endParaRPr lang="en-US" dirty="0"/>
          </a:p>
        </p:txBody>
      </p:sp>
      <p:cxnSp>
        <p:nvCxnSpPr>
          <p:cNvPr id="20" name="Straight Arrow Connector 19"/>
          <p:cNvCxnSpPr/>
          <p:nvPr/>
        </p:nvCxnSpPr>
        <p:spPr>
          <a:xfrm>
            <a:off x="1841500" y="5010150"/>
            <a:ext cx="717550" cy="51435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0739" y="4782158"/>
            <a:ext cx="1087735" cy="646331"/>
          </a:xfrm>
          <a:prstGeom prst="rect">
            <a:avLst/>
          </a:prstGeom>
          <a:noFill/>
        </p:spPr>
        <p:txBody>
          <a:bodyPr wrap="none" rtlCol="0">
            <a:spAutoFit/>
          </a:bodyPr>
          <a:lstStyle/>
          <a:p>
            <a:pPr algn="ctr"/>
            <a:r>
              <a:rPr lang="en-US" dirty="0" smtClean="0"/>
              <a:t>Partially</a:t>
            </a:r>
          </a:p>
          <a:p>
            <a:pPr algn="ctr"/>
            <a:r>
              <a:rPr lang="en-US" dirty="0" smtClean="0"/>
              <a:t>Proficient</a:t>
            </a:r>
            <a:endParaRPr lang="en-US" dirty="0"/>
          </a:p>
        </p:txBody>
      </p:sp>
      <p:cxnSp>
        <p:nvCxnSpPr>
          <p:cNvPr id="22" name="Straight Arrow Connector 21"/>
          <p:cNvCxnSpPr/>
          <p:nvPr/>
        </p:nvCxnSpPr>
        <p:spPr>
          <a:xfrm>
            <a:off x="5194300" y="5010150"/>
            <a:ext cx="6350" cy="55137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50432" y="4547201"/>
            <a:ext cx="1087734" cy="369332"/>
          </a:xfrm>
          <a:prstGeom prst="rect">
            <a:avLst/>
          </a:prstGeom>
          <a:noFill/>
        </p:spPr>
        <p:txBody>
          <a:bodyPr wrap="none" rtlCol="0">
            <a:spAutoFit/>
          </a:bodyPr>
          <a:lstStyle/>
          <a:p>
            <a:pPr algn="ctr"/>
            <a:r>
              <a:rPr lang="en-US" dirty="0" smtClean="0"/>
              <a:t>Proficient</a:t>
            </a:r>
            <a:endParaRPr lang="en-US" dirty="0"/>
          </a:p>
        </p:txBody>
      </p:sp>
      <p:cxnSp>
        <p:nvCxnSpPr>
          <p:cNvPr id="25" name="Straight Arrow Connector 24"/>
          <p:cNvCxnSpPr/>
          <p:nvPr/>
        </p:nvCxnSpPr>
        <p:spPr>
          <a:xfrm flipH="1">
            <a:off x="7740292" y="4930229"/>
            <a:ext cx="742235" cy="588827"/>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99753" y="4928905"/>
            <a:ext cx="1107804" cy="646331"/>
          </a:xfrm>
          <a:prstGeom prst="rect">
            <a:avLst/>
          </a:prstGeom>
          <a:noFill/>
        </p:spPr>
        <p:txBody>
          <a:bodyPr wrap="none" rtlCol="0">
            <a:spAutoFit/>
          </a:bodyPr>
          <a:lstStyle/>
          <a:p>
            <a:pPr algn="ctr"/>
            <a:r>
              <a:rPr lang="en-US" dirty="0" smtClean="0"/>
              <a:t>Advanced</a:t>
            </a:r>
          </a:p>
          <a:p>
            <a:pPr algn="ctr"/>
            <a:r>
              <a:rPr lang="en-US" dirty="0" smtClean="0"/>
              <a:t>Proficient</a:t>
            </a:r>
            <a:endParaRPr lang="en-US" dirty="0"/>
          </a:p>
        </p:txBody>
      </p:sp>
    </p:spTree>
    <p:extLst>
      <p:ext uri="{BB962C8B-B14F-4D97-AF65-F5344CB8AC3E}">
        <p14:creationId xmlns:p14="http://schemas.microsoft.com/office/powerpoint/2010/main" val="244431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2240</Words>
  <Application>Microsoft Office PowerPoint</Application>
  <PresentationFormat>Widescreen</PresentationFormat>
  <Paragraphs>260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Novel Contribution</vt:lpstr>
      <vt:lpstr>Novel Contribution</vt:lpstr>
      <vt:lpstr>Novel Contribution</vt:lpstr>
      <vt:lpstr>Work by Competitors</vt:lpstr>
      <vt:lpstr>Work by Competitors</vt:lpstr>
      <vt:lpstr>Work by Competitors</vt:lpstr>
      <vt:lpstr>Work by Competitors</vt:lpstr>
      <vt:lpstr>Work by Competitors</vt:lpstr>
      <vt:lpstr>Data</vt:lpstr>
      <vt:lpstr>Data</vt:lpstr>
      <vt:lpstr>Data</vt:lpstr>
      <vt:lpstr>Data</vt:lpstr>
      <vt:lpstr>Data</vt:lpstr>
      <vt:lpstr>Data</vt:lpstr>
      <vt:lpstr>Method - Linear Regression</vt:lpstr>
      <vt:lpstr>Method - Linear Regression</vt:lpstr>
      <vt:lpstr>Method - Linear Regression</vt:lpstr>
      <vt:lpstr>Method - Linear Regression</vt:lpstr>
      <vt:lpstr>Method - Linear Regression</vt:lpstr>
      <vt:lpstr>Method - Linear Regression</vt:lpstr>
      <vt:lpstr>Method - Pseudo Codes</vt:lpstr>
      <vt:lpstr>Method - Pseudo Codes</vt:lpstr>
      <vt:lpstr>Method - Pseudo Codes</vt:lpstr>
      <vt:lpstr>Method - Pseudo Codes</vt:lpstr>
      <vt:lpstr>Method - Pseudo Codes</vt:lpstr>
      <vt:lpstr>Method - Pseudo Codes</vt:lpstr>
      <vt:lpstr>Method - Pseudo Codes</vt:lpstr>
      <vt:lpstr>Method - Pseudo Codes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LosBanos, Asuncion</dc:creator>
  <cp:lastModifiedBy>LosBanos, Asuncion</cp:lastModifiedBy>
  <cp:revision>21</cp:revision>
  <dcterms:created xsi:type="dcterms:W3CDTF">2017-04-27T20:41:45Z</dcterms:created>
  <dcterms:modified xsi:type="dcterms:W3CDTF">2017-04-27T21:36:36Z</dcterms:modified>
</cp:coreProperties>
</file>