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57" r:id="rId5"/>
    <p:sldId id="261" r:id="rId6"/>
    <p:sldId id="262" r:id="rId7"/>
    <p:sldId id="263" r:id="rId8"/>
    <p:sldId id="264" r:id="rId9"/>
    <p:sldId id="265" r:id="rId10"/>
    <p:sldId id="276" r:id="rId11"/>
    <p:sldId id="266" r:id="rId12"/>
    <p:sldId id="267" r:id="rId13"/>
    <p:sldId id="268" r:id="rId14"/>
    <p:sldId id="270" r:id="rId15"/>
    <p:sldId id="269" r:id="rId16"/>
    <p:sldId id="275"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p:scale>
          <a:sx n="80" d="100"/>
          <a:sy n="80" d="100"/>
        </p:scale>
        <p:origin x="304"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F4AC2-A55F-493E-8896-64122F132BD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A22D0F2-F1CC-4E7D-9665-5DCDAA1CBB8B}">
      <dgm:prSet phldrT="[Text]"/>
      <dgm:spPr/>
      <dgm:t>
        <a:bodyPr/>
        <a:lstStyle/>
        <a:p>
          <a:r>
            <a:rPr lang="en-US" dirty="0" smtClean="0"/>
            <a:t>EITC</a:t>
          </a:r>
          <a:endParaRPr lang="en-US" dirty="0"/>
        </a:p>
      </dgm:t>
    </dgm:pt>
    <dgm:pt modelId="{8AAD907B-72A4-468A-B9F9-E1CE80977F53}" type="parTrans" cxnId="{E97DE6D6-696D-4805-8F44-71812DBE2B33}">
      <dgm:prSet/>
      <dgm:spPr/>
      <dgm:t>
        <a:bodyPr/>
        <a:lstStyle/>
        <a:p>
          <a:endParaRPr lang="en-US"/>
        </a:p>
      </dgm:t>
    </dgm:pt>
    <dgm:pt modelId="{3AE15932-9484-4933-807A-971E160B2BBF}" type="sibTrans" cxnId="{E97DE6D6-696D-4805-8F44-71812DBE2B33}">
      <dgm:prSet/>
      <dgm:spPr/>
      <dgm:t>
        <a:bodyPr/>
        <a:lstStyle/>
        <a:p>
          <a:endParaRPr lang="en-US"/>
        </a:p>
      </dgm:t>
    </dgm:pt>
    <dgm:pt modelId="{AED77158-F20D-4CCC-823C-9FDF183E2064}">
      <dgm:prSet phldrT="[Text]"/>
      <dgm:spPr/>
      <dgm:t>
        <a:bodyPr/>
        <a:lstStyle/>
        <a:p>
          <a:r>
            <a:rPr lang="en-US" b="0" i="0" dirty="0" smtClean="0"/>
            <a:t>Earned income</a:t>
          </a:r>
        </a:p>
      </dgm:t>
    </dgm:pt>
    <dgm:pt modelId="{94CB110D-08E6-4B1F-AAA2-FD54ED9C1AB2}" type="parTrans" cxnId="{3BEDF3C1-DE6C-44E4-82B9-E520F4AFF0DF}">
      <dgm:prSet/>
      <dgm:spPr/>
      <dgm:t>
        <a:bodyPr/>
        <a:lstStyle/>
        <a:p>
          <a:endParaRPr lang="en-US"/>
        </a:p>
      </dgm:t>
    </dgm:pt>
    <dgm:pt modelId="{19B172CF-2EFF-40F2-A756-6FAE815E04FA}" type="sibTrans" cxnId="{3BEDF3C1-DE6C-44E4-82B9-E520F4AFF0DF}">
      <dgm:prSet/>
      <dgm:spPr/>
      <dgm:t>
        <a:bodyPr/>
        <a:lstStyle/>
        <a:p>
          <a:endParaRPr lang="en-US"/>
        </a:p>
      </dgm:t>
    </dgm:pt>
    <dgm:pt modelId="{DF6727E1-2955-49EB-B7F2-C050EED12295}">
      <dgm:prSet/>
      <dgm:spPr/>
      <dgm:t>
        <a:bodyPr/>
        <a:lstStyle/>
        <a:p>
          <a:r>
            <a:rPr lang="en-US" b="0" i="0" dirty="0" smtClean="0"/>
            <a:t>Unearned income</a:t>
          </a:r>
        </a:p>
      </dgm:t>
    </dgm:pt>
    <dgm:pt modelId="{DAAD7C51-E73C-4EA2-9B27-7AEC95F973B3}" type="parTrans" cxnId="{6485B0D3-0599-4DDD-B073-AF1C95C4C7AD}">
      <dgm:prSet/>
      <dgm:spPr/>
      <dgm:t>
        <a:bodyPr/>
        <a:lstStyle/>
        <a:p>
          <a:endParaRPr lang="en-US"/>
        </a:p>
      </dgm:t>
    </dgm:pt>
    <dgm:pt modelId="{606971BE-575F-410C-9631-0A040CFEAE09}" type="sibTrans" cxnId="{6485B0D3-0599-4DDD-B073-AF1C95C4C7AD}">
      <dgm:prSet/>
      <dgm:spPr/>
      <dgm:t>
        <a:bodyPr/>
        <a:lstStyle/>
        <a:p>
          <a:endParaRPr lang="en-US"/>
        </a:p>
      </dgm:t>
    </dgm:pt>
    <dgm:pt modelId="{7B0EF2C3-D9F6-4ADF-A0E5-B6119FDA5E93}">
      <dgm:prSet/>
      <dgm:spPr/>
      <dgm:t>
        <a:bodyPr/>
        <a:lstStyle/>
        <a:p>
          <a:r>
            <a:rPr lang="en-US" b="0" i="0" dirty="0" smtClean="0"/>
            <a:t>Nontaxable income</a:t>
          </a:r>
        </a:p>
      </dgm:t>
    </dgm:pt>
    <dgm:pt modelId="{452083FC-D70E-4FB7-BFBC-2C600439832B}" type="parTrans" cxnId="{FB04390E-CAC5-4FD2-BFED-DF25AD3147FC}">
      <dgm:prSet/>
      <dgm:spPr/>
      <dgm:t>
        <a:bodyPr/>
        <a:lstStyle/>
        <a:p>
          <a:endParaRPr lang="en-US"/>
        </a:p>
      </dgm:t>
    </dgm:pt>
    <dgm:pt modelId="{0AD0DA38-F800-406D-9A53-EFD7177B534B}" type="sibTrans" cxnId="{FB04390E-CAC5-4FD2-BFED-DF25AD3147FC}">
      <dgm:prSet/>
      <dgm:spPr/>
      <dgm:t>
        <a:bodyPr/>
        <a:lstStyle/>
        <a:p>
          <a:endParaRPr lang="en-US"/>
        </a:p>
      </dgm:t>
    </dgm:pt>
    <dgm:pt modelId="{3386D603-95FC-4191-B512-B63AC4ED34BF}" type="pres">
      <dgm:prSet presAssocID="{4A5F4AC2-A55F-493E-8896-64122F132BD8}" presName="hierChild1" presStyleCnt="0">
        <dgm:presLayoutVars>
          <dgm:orgChart val="1"/>
          <dgm:chPref val="1"/>
          <dgm:dir/>
          <dgm:animOne val="branch"/>
          <dgm:animLvl val="lvl"/>
          <dgm:resizeHandles/>
        </dgm:presLayoutVars>
      </dgm:prSet>
      <dgm:spPr/>
    </dgm:pt>
    <dgm:pt modelId="{C7B747E9-27D9-40A4-BDFD-86CF813AC289}" type="pres">
      <dgm:prSet presAssocID="{0A22D0F2-F1CC-4E7D-9665-5DCDAA1CBB8B}" presName="hierRoot1" presStyleCnt="0">
        <dgm:presLayoutVars>
          <dgm:hierBranch val="init"/>
        </dgm:presLayoutVars>
      </dgm:prSet>
      <dgm:spPr/>
    </dgm:pt>
    <dgm:pt modelId="{CB985FCE-4D12-4425-87D5-F56987B34C11}" type="pres">
      <dgm:prSet presAssocID="{0A22D0F2-F1CC-4E7D-9665-5DCDAA1CBB8B}" presName="rootComposite1" presStyleCnt="0"/>
      <dgm:spPr/>
    </dgm:pt>
    <dgm:pt modelId="{3ABA0467-CCCA-40A6-B2E2-394B0BB6DD4B}" type="pres">
      <dgm:prSet presAssocID="{0A22D0F2-F1CC-4E7D-9665-5DCDAA1CBB8B}" presName="rootText1" presStyleLbl="node0" presStyleIdx="0" presStyleCnt="1">
        <dgm:presLayoutVars>
          <dgm:chPref val="3"/>
        </dgm:presLayoutVars>
      </dgm:prSet>
      <dgm:spPr/>
      <dgm:t>
        <a:bodyPr/>
        <a:lstStyle/>
        <a:p>
          <a:endParaRPr lang="en-US"/>
        </a:p>
      </dgm:t>
    </dgm:pt>
    <dgm:pt modelId="{2D41D3F2-5C13-4C3A-A35E-4CDBDB496174}" type="pres">
      <dgm:prSet presAssocID="{0A22D0F2-F1CC-4E7D-9665-5DCDAA1CBB8B}" presName="rootConnector1" presStyleLbl="node1" presStyleIdx="0" presStyleCnt="0"/>
      <dgm:spPr/>
    </dgm:pt>
    <dgm:pt modelId="{33A47D86-3E1F-45DA-A1C3-9DF72C0207C2}" type="pres">
      <dgm:prSet presAssocID="{0A22D0F2-F1CC-4E7D-9665-5DCDAA1CBB8B}" presName="hierChild2" presStyleCnt="0"/>
      <dgm:spPr/>
    </dgm:pt>
    <dgm:pt modelId="{413EB51B-26D2-433E-8279-B720B8E4462A}" type="pres">
      <dgm:prSet presAssocID="{94CB110D-08E6-4B1F-AAA2-FD54ED9C1AB2}" presName="Name37" presStyleLbl="parChTrans1D2" presStyleIdx="0" presStyleCnt="3"/>
      <dgm:spPr/>
    </dgm:pt>
    <dgm:pt modelId="{52330B17-95DB-4A8D-A814-D95ACC0B5153}" type="pres">
      <dgm:prSet presAssocID="{AED77158-F20D-4CCC-823C-9FDF183E2064}" presName="hierRoot2" presStyleCnt="0">
        <dgm:presLayoutVars>
          <dgm:hierBranch val="init"/>
        </dgm:presLayoutVars>
      </dgm:prSet>
      <dgm:spPr/>
    </dgm:pt>
    <dgm:pt modelId="{47DA9F1A-814B-4336-B0E3-0CFCE48A8910}" type="pres">
      <dgm:prSet presAssocID="{AED77158-F20D-4CCC-823C-9FDF183E2064}" presName="rootComposite" presStyleCnt="0"/>
      <dgm:spPr/>
    </dgm:pt>
    <dgm:pt modelId="{19759D30-045A-499E-96B8-7CF76C4EE5B1}" type="pres">
      <dgm:prSet presAssocID="{AED77158-F20D-4CCC-823C-9FDF183E2064}" presName="rootText" presStyleLbl="node2" presStyleIdx="0" presStyleCnt="3">
        <dgm:presLayoutVars>
          <dgm:chPref val="3"/>
        </dgm:presLayoutVars>
      </dgm:prSet>
      <dgm:spPr/>
      <dgm:t>
        <a:bodyPr/>
        <a:lstStyle/>
        <a:p>
          <a:endParaRPr lang="en-US"/>
        </a:p>
      </dgm:t>
    </dgm:pt>
    <dgm:pt modelId="{2A3A7705-1984-4A53-9802-46FB969C6A3C}" type="pres">
      <dgm:prSet presAssocID="{AED77158-F20D-4CCC-823C-9FDF183E2064}" presName="rootConnector" presStyleLbl="node2" presStyleIdx="0" presStyleCnt="3"/>
      <dgm:spPr/>
    </dgm:pt>
    <dgm:pt modelId="{39D2D736-EF44-4FFE-B7EF-843BD4D3AF45}" type="pres">
      <dgm:prSet presAssocID="{AED77158-F20D-4CCC-823C-9FDF183E2064}" presName="hierChild4" presStyleCnt="0"/>
      <dgm:spPr/>
    </dgm:pt>
    <dgm:pt modelId="{B8EC21E6-8434-4D80-9F51-6DAF6EC9CC00}" type="pres">
      <dgm:prSet presAssocID="{AED77158-F20D-4CCC-823C-9FDF183E2064}" presName="hierChild5" presStyleCnt="0"/>
      <dgm:spPr/>
    </dgm:pt>
    <dgm:pt modelId="{BD65CA02-A75D-4F21-A3BF-1834C066212C}" type="pres">
      <dgm:prSet presAssocID="{DAAD7C51-E73C-4EA2-9B27-7AEC95F973B3}" presName="Name37" presStyleLbl="parChTrans1D2" presStyleIdx="1" presStyleCnt="3"/>
      <dgm:spPr/>
    </dgm:pt>
    <dgm:pt modelId="{39AE26FB-7E97-4C28-8B32-81C72FAF752B}" type="pres">
      <dgm:prSet presAssocID="{DF6727E1-2955-49EB-B7F2-C050EED12295}" presName="hierRoot2" presStyleCnt="0">
        <dgm:presLayoutVars>
          <dgm:hierBranch val="init"/>
        </dgm:presLayoutVars>
      </dgm:prSet>
      <dgm:spPr/>
    </dgm:pt>
    <dgm:pt modelId="{8C6069E8-27B4-48D4-8763-343FF853AEE5}" type="pres">
      <dgm:prSet presAssocID="{DF6727E1-2955-49EB-B7F2-C050EED12295}" presName="rootComposite" presStyleCnt="0"/>
      <dgm:spPr/>
    </dgm:pt>
    <dgm:pt modelId="{A8CC3700-DD7D-4B13-B406-18A5A7494379}" type="pres">
      <dgm:prSet presAssocID="{DF6727E1-2955-49EB-B7F2-C050EED12295}" presName="rootText" presStyleLbl="node2" presStyleIdx="1" presStyleCnt="3">
        <dgm:presLayoutVars>
          <dgm:chPref val="3"/>
        </dgm:presLayoutVars>
      </dgm:prSet>
      <dgm:spPr/>
      <dgm:t>
        <a:bodyPr/>
        <a:lstStyle/>
        <a:p>
          <a:endParaRPr lang="en-US"/>
        </a:p>
      </dgm:t>
    </dgm:pt>
    <dgm:pt modelId="{E204F8E6-8F80-4D02-B448-07DB900C9E3E}" type="pres">
      <dgm:prSet presAssocID="{DF6727E1-2955-49EB-B7F2-C050EED12295}" presName="rootConnector" presStyleLbl="node2" presStyleIdx="1" presStyleCnt="3"/>
      <dgm:spPr/>
    </dgm:pt>
    <dgm:pt modelId="{1891F727-B76A-4CE8-BEAE-519B5D87C72F}" type="pres">
      <dgm:prSet presAssocID="{DF6727E1-2955-49EB-B7F2-C050EED12295}" presName="hierChild4" presStyleCnt="0"/>
      <dgm:spPr/>
    </dgm:pt>
    <dgm:pt modelId="{BADF6D4D-A87B-44C7-B329-F83A663BBF95}" type="pres">
      <dgm:prSet presAssocID="{DF6727E1-2955-49EB-B7F2-C050EED12295}" presName="hierChild5" presStyleCnt="0"/>
      <dgm:spPr/>
    </dgm:pt>
    <dgm:pt modelId="{6EB54877-5D9E-419B-9C1D-A3C60C19C50B}" type="pres">
      <dgm:prSet presAssocID="{452083FC-D70E-4FB7-BFBC-2C600439832B}" presName="Name37" presStyleLbl="parChTrans1D2" presStyleIdx="2" presStyleCnt="3"/>
      <dgm:spPr/>
    </dgm:pt>
    <dgm:pt modelId="{B207CA0D-C724-4767-AE95-2948762F7397}" type="pres">
      <dgm:prSet presAssocID="{7B0EF2C3-D9F6-4ADF-A0E5-B6119FDA5E93}" presName="hierRoot2" presStyleCnt="0">
        <dgm:presLayoutVars>
          <dgm:hierBranch val="init"/>
        </dgm:presLayoutVars>
      </dgm:prSet>
      <dgm:spPr/>
    </dgm:pt>
    <dgm:pt modelId="{CB3E5D22-61F0-4DC2-AC18-B1B61BDADB99}" type="pres">
      <dgm:prSet presAssocID="{7B0EF2C3-D9F6-4ADF-A0E5-B6119FDA5E93}" presName="rootComposite" presStyleCnt="0"/>
      <dgm:spPr/>
    </dgm:pt>
    <dgm:pt modelId="{372CD675-F2E5-4204-B413-1F377ED7DF29}" type="pres">
      <dgm:prSet presAssocID="{7B0EF2C3-D9F6-4ADF-A0E5-B6119FDA5E93}" presName="rootText" presStyleLbl="node2" presStyleIdx="2" presStyleCnt="3">
        <dgm:presLayoutVars>
          <dgm:chPref val="3"/>
        </dgm:presLayoutVars>
      </dgm:prSet>
      <dgm:spPr/>
    </dgm:pt>
    <dgm:pt modelId="{D18700E7-99EF-4DA0-906D-D79F37B7CF49}" type="pres">
      <dgm:prSet presAssocID="{7B0EF2C3-D9F6-4ADF-A0E5-B6119FDA5E93}" presName="rootConnector" presStyleLbl="node2" presStyleIdx="2" presStyleCnt="3"/>
      <dgm:spPr/>
    </dgm:pt>
    <dgm:pt modelId="{6223D354-2405-4804-8570-B1FCBD1B5C50}" type="pres">
      <dgm:prSet presAssocID="{7B0EF2C3-D9F6-4ADF-A0E5-B6119FDA5E93}" presName="hierChild4" presStyleCnt="0"/>
      <dgm:spPr/>
    </dgm:pt>
    <dgm:pt modelId="{DED2C4A4-224A-45D8-A4ED-A73F985F2BD1}" type="pres">
      <dgm:prSet presAssocID="{7B0EF2C3-D9F6-4ADF-A0E5-B6119FDA5E93}" presName="hierChild5" presStyleCnt="0"/>
      <dgm:spPr/>
    </dgm:pt>
    <dgm:pt modelId="{4F5D610C-B8BC-4D87-BF78-1F34961D2109}" type="pres">
      <dgm:prSet presAssocID="{0A22D0F2-F1CC-4E7D-9665-5DCDAA1CBB8B}" presName="hierChild3" presStyleCnt="0"/>
      <dgm:spPr/>
    </dgm:pt>
  </dgm:ptLst>
  <dgm:cxnLst>
    <dgm:cxn modelId="{0CDF2875-FC17-44A3-AD4F-826DEF62D337}" type="presOf" srcId="{0A22D0F2-F1CC-4E7D-9665-5DCDAA1CBB8B}" destId="{3ABA0467-CCCA-40A6-B2E2-394B0BB6DD4B}" srcOrd="0" destOrd="0" presId="urn:microsoft.com/office/officeart/2005/8/layout/orgChart1"/>
    <dgm:cxn modelId="{6485B0D3-0599-4DDD-B073-AF1C95C4C7AD}" srcId="{0A22D0F2-F1CC-4E7D-9665-5DCDAA1CBB8B}" destId="{DF6727E1-2955-49EB-B7F2-C050EED12295}" srcOrd="1" destOrd="0" parTransId="{DAAD7C51-E73C-4EA2-9B27-7AEC95F973B3}" sibTransId="{606971BE-575F-410C-9631-0A040CFEAE09}"/>
    <dgm:cxn modelId="{21CFA9BE-BA49-412E-B8E2-5D6FAD32BB3E}" type="presOf" srcId="{4A5F4AC2-A55F-493E-8896-64122F132BD8}" destId="{3386D603-95FC-4191-B512-B63AC4ED34BF}" srcOrd="0" destOrd="0" presId="urn:microsoft.com/office/officeart/2005/8/layout/orgChart1"/>
    <dgm:cxn modelId="{BB53D76D-F6A6-405B-8C31-800B844EF95F}" type="presOf" srcId="{7B0EF2C3-D9F6-4ADF-A0E5-B6119FDA5E93}" destId="{372CD675-F2E5-4204-B413-1F377ED7DF29}" srcOrd="0" destOrd="0" presId="urn:microsoft.com/office/officeart/2005/8/layout/orgChart1"/>
    <dgm:cxn modelId="{F451B2CF-8685-47DB-96A2-291502F8CEDE}" type="presOf" srcId="{AED77158-F20D-4CCC-823C-9FDF183E2064}" destId="{19759D30-045A-499E-96B8-7CF76C4EE5B1}" srcOrd="0" destOrd="0" presId="urn:microsoft.com/office/officeart/2005/8/layout/orgChart1"/>
    <dgm:cxn modelId="{3BEDF3C1-DE6C-44E4-82B9-E520F4AFF0DF}" srcId="{0A22D0F2-F1CC-4E7D-9665-5DCDAA1CBB8B}" destId="{AED77158-F20D-4CCC-823C-9FDF183E2064}" srcOrd="0" destOrd="0" parTransId="{94CB110D-08E6-4B1F-AAA2-FD54ED9C1AB2}" sibTransId="{19B172CF-2EFF-40F2-A756-6FAE815E04FA}"/>
    <dgm:cxn modelId="{E98AC993-12C4-441E-BE16-6AEC27089B4F}" type="presOf" srcId="{452083FC-D70E-4FB7-BFBC-2C600439832B}" destId="{6EB54877-5D9E-419B-9C1D-A3C60C19C50B}" srcOrd="0" destOrd="0" presId="urn:microsoft.com/office/officeart/2005/8/layout/orgChart1"/>
    <dgm:cxn modelId="{CFA60BF4-6FDD-4A3C-86F5-EA14B0CFB740}" type="presOf" srcId="{94CB110D-08E6-4B1F-AAA2-FD54ED9C1AB2}" destId="{413EB51B-26D2-433E-8279-B720B8E4462A}" srcOrd="0" destOrd="0" presId="urn:microsoft.com/office/officeart/2005/8/layout/orgChart1"/>
    <dgm:cxn modelId="{8A2597D3-FAB3-48F4-9F4D-3236FB9247F1}" type="presOf" srcId="{DF6727E1-2955-49EB-B7F2-C050EED12295}" destId="{A8CC3700-DD7D-4B13-B406-18A5A7494379}" srcOrd="0" destOrd="0" presId="urn:microsoft.com/office/officeart/2005/8/layout/orgChart1"/>
    <dgm:cxn modelId="{2505C5E9-6252-43B9-BFB9-E74B0AD8C9A5}" type="presOf" srcId="{7B0EF2C3-D9F6-4ADF-A0E5-B6119FDA5E93}" destId="{D18700E7-99EF-4DA0-906D-D79F37B7CF49}" srcOrd="1" destOrd="0" presId="urn:microsoft.com/office/officeart/2005/8/layout/orgChart1"/>
    <dgm:cxn modelId="{FB04390E-CAC5-4FD2-BFED-DF25AD3147FC}" srcId="{0A22D0F2-F1CC-4E7D-9665-5DCDAA1CBB8B}" destId="{7B0EF2C3-D9F6-4ADF-A0E5-B6119FDA5E93}" srcOrd="2" destOrd="0" parTransId="{452083FC-D70E-4FB7-BFBC-2C600439832B}" sibTransId="{0AD0DA38-F800-406D-9A53-EFD7177B534B}"/>
    <dgm:cxn modelId="{45241AAE-1054-43B1-B031-E2BED270499F}" type="presOf" srcId="{0A22D0F2-F1CC-4E7D-9665-5DCDAA1CBB8B}" destId="{2D41D3F2-5C13-4C3A-A35E-4CDBDB496174}" srcOrd="1" destOrd="0" presId="urn:microsoft.com/office/officeart/2005/8/layout/orgChart1"/>
    <dgm:cxn modelId="{524A26AB-774C-4D38-BD7F-32A5D6398E4A}" type="presOf" srcId="{DAAD7C51-E73C-4EA2-9B27-7AEC95F973B3}" destId="{BD65CA02-A75D-4F21-A3BF-1834C066212C}" srcOrd="0" destOrd="0" presId="urn:microsoft.com/office/officeart/2005/8/layout/orgChart1"/>
    <dgm:cxn modelId="{E97DE6D6-696D-4805-8F44-71812DBE2B33}" srcId="{4A5F4AC2-A55F-493E-8896-64122F132BD8}" destId="{0A22D0F2-F1CC-4E7D-9665-5DCDAA1CBB8B}" srcOrd="0" destOrd="0" parTransId="{8AAD907B-72A4-468A-B9F9-E1CE80977F53}" sibTransId="{3AE15932-9484-4933-807A-971E160B2BBF}"/>
    <dgm:cxn modelId="{9F6A893E-9569-45A6-9E04-045827795D28}" type="presOf" srcId="{DF6727E1-2955-49EB-B7F2-C050EED12295}" destId="{E204F8E6-8F80-4D02-B448-07DB900C9E3E}" srcOrd="1" destOrd="0" presId="urn:microsoft.com/office/officeart/2005/8/layout/orgChart1"/>
    <dgm:cxn modelId="{A2B73C4F-825D-4EE9-852B-DBB386A1ECBD}" type="presOf" srcId="{AED77158-F20D-4CCC-823C-9FDF183E2064}" destId="{2A3A7705-1984-4A53-9802-46FB969C6A3C}" srcOrd="1" destOrd="0" presId="urn:microsoft.com/office/officeart/2005/8/layout/orgChart1"/>
    <dgm:cxn modelId="{37189307-0D39-42B7-9B3C-5FA0CC9C0CCC}" type="presParOf" srcId="{3386D603-95FC-4191-B512-B63AC4ED34BF}" destId="{C7B747E9-27D9-40A4-BDFD-86CF813AC289}" srcOrd="0" destOrd="0" presId="urn:microsoft.com/office/officeart/2005/8/layout/orgChart1"/>
    <dgm:cxn modelId="{5707A3EF-44A3-4685-9CAF-91964182E8D5}" type="presParOf" srcId="{C7B747E9-27D9-40A4-BDFD-86CF813AC289}" destId="{CB985FCE-4D12-4425-87D5-F56987B34C11}" srcOrd="0" destOrd="0" presId="urn:microsoft.com/office/officeart/2005/8/layout/orgChart1"/>
    <dgm:cxn modelId="{8005C1C6-DAD8-464D-AE7A-0C012ACE6243}" type="presParOf" srcId="{CB985FCE-4D12-4425-87D5-F56987B34C11}" destId="{3ABA0467-CCCA-40A6-B2E2-394B0BB6DD4B}" srcOrd="0" destOrd="0" presId="urn:microsoft.com/office/officeart/2005/8/layout/orgChart1"/>
    <dgm:cxn modelId="{972D5CC0-F7E9-4181-B8A0-F899E4E43318}" type="presParOf" srcId="{CB985FCE-4D12-4425-87D5-F56987B34C11}" destId="{2D41D3F2-5C13-4C3A-A35E-4CDBDB496174}" srcOrd="1" destOrd="0" presId="urn:microsoft.com/office/officeart/2005/8/layout/orgChart1"/>
    <dgm:cxn modelId="{D662E399-DBC2-4E7F-AC8C-064763D9ED67}" type="presParOf" srcId="{C7B747E9-27D9-40A4-BDFD-86CF813AC289}" destId="{33A47D86-3E1F-45DA-A1C3-9DF72C0207C2}" srcOrd="1" destOrd="0" presId="urn:microsoft.com/office/officeart/2005/8/layout/orgChart1"/>
    <dgm:cxn modelId="{39D8141B-5CF4-464E-B10E-DE912B3E97A2}" type="presParOf" srcId="{33A47D86-3E1F-45DA-A1C3-9DF72C0207C2}" destId="{413EB51B-26D2-433E-8279-B720B8E4462A}" srcOrd="0" destOrd="0" presId="urn:microsoft.com/office/officeart/2005/8/layout/orgChart1"/>
    <dgm:cxn modelId="{5424BFB8-064B-4BA8-ACFE-20D221DFD990}" type="presParOf" srcId="{33A47D86-3E1F-45DA-A1C3-9DF72C0207C2}" destId="{52330B17-95DB-4A8D-A814-D95ACC0B5153}" srcOrd="1" destOrd="0" presId="urn:microsoft.com/office/officeart/2005/8/layout/orgChart1"/>
    <dgm:cxn modelId="{7E4188FA-1816-4EC7-9735-0F03FB3231C1}" type="presParOf" srcId="{52330B17-95DB-4A8D-A814-D95ACC0B5153}" destId="{47DA9F1A-814B-4336-B0E3-0CFCE48A8910}" srcOrd="0" destOrd="0" presId="urn:microsoft.com/office/officeart/2005/8/layout/orgChart1"/>
    <dgm:cxn modelId="{A0809968-F8A8-4221-89D7-B9C95A0E6EF4}" type="presParOf" srcId="{47DA9F1A-814B-4336-B0E3-0CFCE48A8910}" destId="{19759D30-045A-499E-96B8-7CF76C4EE5B1}" srcOrd="0" destOrd="0" presId="urn:microsoft.com/office/officeart/2005/8/layout/orgChart1"/>
    <dgm:cxn modelId="{3340ADD6-A08D-475C-B413-8EF991D842F5}" type="presParOf" srcId="{47DA9F1A-814B-4336-B0E3-0CFCE48A8910}" destId="{2A3A7705-1984-4A53-9802-46FB969C6A3C}" srcOrd="1" destOrd="0" presId="urn:microsoft.com/office/officeart/2005/8/layout/orgChart1"/>
    <dgm:cxn modelId="{7C0E0DF7-1383-4E04-B5AB-41E94B93182E}" type="presParOf" srcId="{52330B17-95DB-4A8D-A814-D95ACC0B5153}" destId="{39D2D736-EF44-4FFE-B7EF-843BD4D3AF45}" srcOrd="1" destOrd="0" presId="urn:microsoft.com/office/officeart/2005/8/layout/orgChart1"/>
    <dgm:cxn modelId="{BD3406A4-40A2-4BA1-A4C0-519B5705A053}" type="presParOf" srcId="{52330B17-95DB-4A8D-A814-D95ACC0B5153}" destId="{B8EC21E6-8434-4D80-9F51-6DAF6EC9CC00}" srcOrd="2" destOrd="0" presId="urn:microsoft.com/office/officeart/2005/8/layout/orgChart1"/>
    <dgm:cxn modelId="{6B38F834-4304-40BC-A5DF-4B941F21F8D7}" type="presParOf" srcId="{33A47D86-3E1F-45DA-A1C3-9DF72C0207C2}" destId="{BD65CA02-A75D-4F21-A3BF-1834C066212C}" srcOrd="2" destOrd="0" presId="urn:microsoft.com/office/officeart/2005/8/layout/orgChart1"/>
    <dgm:cxn modelId="{6DAFB2A2-FF31-42E6-819F-47D6E14E18D9}" type="presParOf" srcId="{33A47D86-3E1F-45DA-A1C3-9DF72C0207C2}" destId="{39AE26FB-7E97-4C28-8B32-81C72FAF752B}" srcOrd="3" destOrd="0" presId="urn:microsoft.com/office/officeart/2005/8/layout/orgChart1"/>
    <dgm:cxn modelId="{F556D5ED-616F-46F0-932E-3226639860AE}" type="presParOf" srcId="{39AE26FB-7E97-4C28-8B32-81C72FAF752B}" destId="{8C6069E8-27B4-48D4-8763-343FF853AEE5}" srcOrd="0" destOrd="0" presId="urn:microsoft.com/office/officeart/2005/8/layout/orgChart1"/>
    <dgm:cxn modelId="{2E76C5E8-A9FF-4582-B317-837008670281}" type="presParOf" srcId="{8C6069E8-27B4-48D4-8763-343FF853AEE5}" destId="{A8CC3700-DD7D-4B13-B406-18A5A7494379}" srcOrd="0" destOrd="0" presId="urn:microsoft.com/office/officeart/2005/8/layout/orgChart1"/>
    <dgm:cxn modelId="{24851A2C-3A24-421C-85B2-ADEB1436D084}" type="presParOf" srcId="{8C6069E8-27B4-48D4-8763-343FF853AEE5}" destId="{E204F8E6-8F80-4D02-B448-07DB900C9E3E}" srcOrd="1" destOrd="0" presId="urn:microsoft.com/office/officeart/2005/8/layout/orgChart1"/>
    <dgm:cxn modelId="{3883E24C-E767-40CC-A24B-721D304989D3}" type="presParOf" srcId="{39AE26FB-7E97-4C28-8B32-81C72FAF752B}" destId="{1891F727-B76A-4CE8-BEAE-519B5D87C72F}" srcOrd="1" destOrd="0" presId="urn:microsoft.com/office/officeart/2005/8/layout/orgChart1"/>
    <dgm:cxn modelId="{E13C6ED0-5501-40FA-AE86-8EB45DAD2325}" type="presParOf" srcId="{39AE26FB-7E97-4C28-8B32-81C72FAF752B}" destId="{BADF6D4D-A87B-44C7-B329-F83A663BBF95}" srcOrd="2" destOrd="0" presId="urn:microsoft.com/office/officeart/2005/8/layout/orgChart1"/>
    <dgm:cxn modelId="{C265A0CD-EF00-4468-8A71-57ADD086FB4B}" type="presParOf" srcId="{33A47D86-3E1F-45DA-A1C3-9DF72C0207C2}" destId="{6EB54877-5D9E-419B-9C1D-A3C60C19C50B}" srcOrd="4" destOrd="0" presId="urn:microsoft.com/office/officeart/2005/8/layout/orgChart1"/>
    <dgm:cxn modelId="{177CD542-0C50-4768-8A1D-03C48DD70B71}" type="presParOf" srcId="{33A47D86-3E1F-45DA-A1C3-9DF72C0207C2}" destId="{B207CA0D-C724-4767-AE95-2948762F7397}" srcOrd="5" destOrd="0" presId="urn:microsoft.com/office/officeart/2005/8/layout/orgChart1"/>
    <dgm:cxn modelId="{61CED229-5EBE-4E83-BFCD-2BDA88B30093}" type="presParOf" srcId="{B207CA0D-C724-4767-AE95-2948762F7397}" destId="{CB3E5D22-61F0-4DC2-AC18-B1B61BDADB99}" srcOrd="0" destOrd="0" presId="urn:microsoft.com/office/officeart/2005/8/layout/orgChart1"/>
    <dgm:cxn modelId="{BFAD5C79-4885-43D0-B6BB-AF4B22FA7B36}" type="presParOf" srcId="{CB3E5D22-61F0-4DC2-AC18-B1B61BDADB99}" destId="{372CD675-F2E5-4204-B413-1F377ED7DF29}" srcOrd="0" destOrd="0" presId="urn:microsoft.com/office/officeart/2005/8/layout/orgChart1"/>
    <dgm:cxn modelId="{23BC3406-A7C3-4152-9FED-3F638B55E8CE}" type="presParOf" srcId="{CB3E5D22-61F0-4DC2-AC18-B1B61BDADB99}" destId="{D18700E7-99EF-4DA0-906D-D79F37B7CF49}" srcOrd="1" destOrd="0" presId="urn:microsoft.com/office/officeart/2005/8/layout/orgChart1"/>
    <dgm:cxn modelId="{BC5113D8-F141-4840-B421-57BDE9A8906B}" type="presParOf" srcId="{B207CA0D-C724-4767-AE95-2948762F7397}" destId="{6223D354-2405-4804-8570-B1FCBD1B5C50}" srcOrd="1" destOrd="0" presId="urn:microsoft.com/office/officeart/2005/8/layout/orgChart1"/>
    <dgm:cxn modelId="{5703EF21-31E8-436B-BFC8-5A3D418473FC}" type="presParOf" srcId="{B207CA0D-C724-4767-AE95-2948762F7397}" destId="{DED2C4A4-224A-45D8-A4ED-A73F985F2BD1}" srcOrd="2" destOrd="0" presId="urn:microsoft.com/office/officeart/2005/8/layout/orgChart1"/>
    <dgm:cxn modelId="{0365E0C4-6251-4985-A531-70F15A3CF10D}" type="presParOf" srcId="{C7B747E9-27D9-40A4-BDFD-86CF813AC289}" destId="{4F5D610C-B8BC-4D87-BF78-1F34961D210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5F4AC2-A55F-493E-8896-64122F132BD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A22D0F2-F1CC-4E7D-9665-5DCDAA1CBB8B}">
      <dgm:prSet phldrT="[Text]"/>
      <dgm:spPr/>
      <dgm:t>
        <a:bodyPr/>
        <a:lstStyle/>
        <a:p>
          <a:r>
            <a:rPr lang="en-US" b="0" i="0" dirty="0" smtClean="0"/>
            <a:t>Children of the NLSY</a:t>
          </a:r>
          <a:endParaRPr lang="en-US" dirty="0"/>
        </a:p>
      </dgm:t>
    </dgm:pt>
    <dgm:pt modelId="{8AAD907B-72A4-468A-B9F9-E1CE80977F53}" type="parTrans" cxnId="{E97DE6D6-696D-4805-8F44-71812DBE2B33}">
      <dgm:prSet/>
      <dgm:spPr/>
      <dgm:t>
        <a:bodyPr/>
        <a:lstStyle/>
        <a:p>
          <a:endParaRPr lang="en-US"/>
        </a:p>
      </dgm:t>
    </dgm:pt>
    <dgm:pt modelId="{3AE15932-9484-4933-807A-971E160B2BBF}" type="sibTrans" cxnId="{E97DE6D6-696D-4805-8F44-71812DBE2B33}">
      <dgm:prSet/>
      <dgm:spPr/>
      <dgm:t>
        <a:bodyPr/>
        <a:lstStyle/>
        <a:p>
          <a:endParaRPr lang="en-US"/>
        </a:p>
      </dgm:t>
    </dgm:pt>
    <dgm:pt modelId="{AED77158-F20D-4CCC-823C-9FDF183E2064}">
      <dgm:prSet phldrT="[Text]"/>
      <dgm:spPr/>
      <dgm:t>
        <a:bodyPr/>
        <a:lstStyle/>
        <a:p>
          <a:r>
            <a:rPr lang="en-US" b="0" i="0" dirty="0" smtClean="0"/>
            <a:t>Main NLSY sample of mothers</a:t>
          </a:r>
          <a:endParaRPr lang="en-US" dirty="0"/>
        </a:p>
      </dgm:t>
    </dgm:pt>
    <dgm:pt modelId="{94CB110D-08E6-4B1F-AAA2-FD54ED9C1AB2}" type="parTrans" cxnId="{3BEDF3C1-DE6C-44E4-82B9-E520F4AFF0DF}">
      <dgm:prSet/>
      <dgm:spPr/>
      <dgm:t>
        <a:bodyPr/>
        <a:lstStyle/>
        <a:p>
          <a:endParaRPr lang="en-US"/>
        </a:p>
      </dgm:t>
    </dgm:pt>
    <dgm:pt modelId="{19B172CF-2EFF-40F2-A756-6FAE815E04FA}" type="sibTrans" cxnId="{3BEDF3C1-DE6C-44E4-82B9-E520F4AFF0DF}">
      <dgm:prSet/>
      <dgm:spPr/>
      <dgm:t>
        <a:bodyPr/>
        <a:lstStyle/>
        <a:p>
          <a:endParaRPr lang="en-US"/>
        </a:p>
      </dgm:t>
    </dgm:pt>
    <dgm:pt modelId="{3386D603-95FC-4191-B512-B63AC4ED34BF}" type="pres">
      <dgm:prSet presAssocID="{4A5F4AC2-A55F-493E-8896-64122F132BD8}" presName="hierChild1" presStyleCnt="0">
        <dgm:presLayoutVars>
          <dgm:orgChart val="1"/>
          <dgm:chPref val="1"/>
          <dgm:dir/>
          <dgm:animOne val="branch"/>
          <dgm:animLvl val="lvl"/>
          <dgm:resizeHandles/>
        </dgm:presLayoutVars>
      </dgm:prSet>
      <dgm:spPr/>
    </dgm:pt>
    <dgm:pt modelId="{C7B747E9-27D9-40A4-BDFD-86CF813AC289}" type="pres">
      <dgm:prSet presAssocID="{0A22D0F2-F1CC-4E7D-9665-5DCDAA1CBB8B}" presName="hierRoot1" presStyleCnt="0">
        <dgm:presLayoutVars>
          <dgm:hierBranch val="init"/>
        </dgm:presLayoutVars>
      </dgm:prSet>
      <dgm:spPr/>
    </dgm:pt>
    <dgm:pt modelId="{CB985FCE-4D12-4425-87D5-F56987B34C11}" type="pres">
      <dgm:prSet presAssocID="{0A22D0F2-F1CC-4E7D-9665-5DCDAA1CBB8B}" presName="rootComposite1" presStyleCnt="0"/>
      <dgm:spPr/>
    </dgm:pt>
    <dgm:pt modelId="{3ABA0467-CCCA-40A6-B2E2-394B0BB6DD4B}" type="pres">
      <dgm:prSet presAssocID="{0A22D0F2-F1CC-4E7D-9665-5DCDAA1CBB8B}" presName="rootText1" presStyleLbl="node0" presStyleIdx="0" presStyleCnt="1">
        <dgm:presLayoutVars>
          <dgm:chPref val="3"/>
        </dgm:presLayoutVars>
      </dgm:prSet>
      <dgm:spPr/>
      <dgm:t>
        <a:bodyPr/>
        <a:lstStyle/>
        <a:p>
          <a:endParaRPr lang="en-US"/>
        </a:p>
      </dgm:t>
    </dgm:pt>
    <dgm:pt modelId="{2D41D3F2-5C13-4C3A-A35E-4CDBDB496174}" type="pres">
      <dgm:prSet presAssocID="{0A22D0F2-F1CC-4E7D-9665-5DCDAA1CBB8B}" presName="rootConnector1" presStyleLbl="node1" presStyleIdx="0" presStyleCnt="0"/>
      <dgm:spPr/>
    </dgm:pt>
    <dgm:pt modelId="{33A47D86-3E1F-45DA-A1C3-9DF72C0207C2}" type="pres">
      <dgm:prSet presAssocID="{0A22D0F2-F1CC-4E7D-9665-5DCDAA1CBB8B}" presName="hierChild2" presStyleCnt="0"/>
      <dgm:spPr/>
    </dgm:pt>
    <dgm:pt modelId="{413EB51B-26D2-433E-8279-B720B8E4462A}" type="pres">
      <dgm:prSet presAssocID="{94CB110D-08E6-4B1F-AAA2-FD54ED9C1AB2}" presName="Name37" presStyleLbl="parChTrans1D2" presStyleIdx="0" presStyleCnt="1"/>
      <dgm:spPr/>
    </dgm:pt>
    <dgm:pt modelId="{52330B17-95DB-4A8D-A814-D95ACC0B5153}" type="pres">
      <dgm:prSet presAssocID="{AED77158-F20D-4CCC-823C-9FDF183E2064}" presName="hierRoot2" presStyleCnt="0">
        <dgm:presLayoutVars>
          <dgm:hierBranch val="init"/>
        </dgm:presLayoutVars>
      </dgm:prSet>
      <dgm:spPr/>
    </dgm:pt>
    <dgm:pt modelId="{47DA9F1A-814B-4336-B0E3-0CFCE48A8910}" type="pres">
      <dgm:prSet presAssocID="{AED77158-F20D-4CCC-823C-9FDF183E2064}" presName="rootComposite" presStyleCnt="0"/>
      <dgm:spPr/>
    </dgm:pt>
    <dgm:pt modelId="{19759D30-045A-499E-96B8-7CF76C4EE5B1}" type="pres">
      <dgm:prSet presAssocID="{AED77158-F20D-4CCC-823C-9FDF183E2064}" presName="rootText" presStyleLbl="node2" presStyleIdx="0" presStyleCnt="1">
        <dgm:presLayoutVars>
          <dgm:chPref val="3"/>
        </dgm:presLayoutVars>
      </dgm:prSet>
      <dgm:spPr/>
      <dgm:t>
        <a:bodyPr/>
        <a:lstStyle/>
        <a:p>
          <a:endParaRPr lang="en-US"/>
        </a:p>
      </dgm:t>
    </dgm:pt>
    <dgm:pt modelId="{2A3A7705-1984-4A53-9802-46FB969C6A3C}" type="pres">
      <dgm:prSet presAssocID="{AED77158-F20D-4CCC-823C-9FDF183E2064}" presName="rootConnector" presStyleLbl="node2" presStyleIdx="0" presStyleCnt="1"/>
      <dgm:spPr/>
    </dgm:pt>
    <dgm:pt modelId="{39D2D736-EF44-4FFE-B7EF-843BD4D3AF45}" type="pres">
      <dgm:prSet presAssocID="{AED77158-F20D-4CCC-823C-9FDF183E2064}" presName="hierChild4" presStyleCnt="0"/>
      <dgm:spPr/>
    </dgm:pt>
    <dgm:pt modelId="{B8EC21E6-8434-4D80-9F51-6DAF6EC9CC00}" type="pres">
      <dgm:prSet presAssocID="{AED77158-F20D-4CCC-823C-9FDF183E2064}" presName="hierChild5" presStyleCnt="0"/>
      <dgm:spPr/>
    </dgm:pt>
    <dgm:pt modelId="{4F5D610C-B8BC-4D87-BF78-1F34961D2109}" type="pres">
      <dgm:prSet presAssocID="{0A22D0F2-F1CC-4E7D-9665-5DCDAA1CBB8B}" presName="hierChild3" presStyleCnt="0"/>
      <dgm:spPr/>
    </dgm:pt>
  </dgm:ptLst>
  <dgm:cxnLst>
    <dgm:cxn modelId="{3BEDF3C1-DE6C-44E4-82B9-E520F4AFF0DF}" srcId="{0A22D0F2-F1CC-4E7D-9665-5DCDAA1CBB8B}" destId="{AED77158-F20D-4CCC-823C-9FDF183E2064}" srcOrd="0" destOrd="0" parTransId="{94CB110D-08E6-4B1F-AAA2-FD54ED9C1AB2}" sibTransId="{19B172CF-2EFF-40F2-A756-6FAE815E04FA}"/>
    <dgm:cxn modelId="{72425732-E0A4-40D8-85DC-A52B65CCC5F9}" type="presOf" srcId="{94CB110D-08E6-4B1F-AAA2-FD54ED9C1AB2}" destId="{413EB51B-26D2-433E-8279-B720B8E4462A}" srcOrd="0" destOrd="0" presId="urn:microsoft.com/office/officeart/2005/8/layout/orgChart1"/>
    <dgm:cxn modelId="{22AF0469-C6F9-4AC1-8702-AC735154578F}" type="presOf" srcId="{AED77158-F20D-4CCC-823C-9FDF183E2064}" destId="{2A3A7705-1984-4A53-9802-46FB969C6A3C}" srcOrd="1" destOrd="0" presId="urn:microsoft.com/office/officeart/2005/8/layout/orgChart1"/>
    <dgm:cxn modelId="{B8BCB37C-8305-4E13-AEB1-A69AA5D26BCF}" type="presOf" srcId="{0A22D0F2-F1CC-4E7D-9665-5DCDAA1CBB8B}" destId="{2D41D3F2-5C13-4C3A-A35E-4CDBDB496174}" srcOrd="1" destOrd="0" presId="urn:microsoft.com/office/officeart/2005/8/layout/orgChart1"/>
    <dgm:cxn modelId="{3E497D91-636E-4769-9EFD-A7C51A61CF3C}" type="presOf" srcId="{4A5F4AC2-A55F-493E-8896-64122F132BD8}" destId="{3386D603-95FC-4191-B512-B63AC4ED34BF}" srcOrd="0" destOrd="0" presId="urn:microsoft.com/office/officeart/2005/8/layout/orgChart1"/>
    <dgm:cxn modelId="{E97DE6D6-696D-4805-8F44-71812DBE2B33}" srcId="{4A5F4AC2-A55F-493E-8896-64122F132BD8}" destId="{0A22D0F2-F1CC-4E7D-9665-5DCDAA1CBB8B}" srcOrd="0" destOrd="0" parTransId="{8AAD907B-72A4-468A-B9F9-E1CE80977F53}" sibTransId="{3AE15932-9484-4933-807A-971E160B2BBF}"/>
    <dgm:cxn modelId="{830E9469-6B57-4D20-9026-A60EA07F882A}" type="presOf" srcId="{AED77158-F20D-4CCC-823C-9FDF183E2064}" destId="{19759D30-045A-499E-96B8-7CF76C4EE5B1}" srcOrd="0" destOrd="0" presId="urn:microsoft.com/office/officeart/2005/8/layout/orgChart1"/>
    <dgm:cxn modelId="{DCBECE49-2C03-4352-A915-B42088168B46}" type="presOf" srcId="{0A22D0F2-F1CC-4E7D-9665-5DCDAA1CBB8B}" destId="{3ABA0467-CCCA-40A6-B2E2-394B0BB6DD4B}" srcOrd="0" destOrd="0" presId="urn:microsoft.com/office/officeart/2005/8/layout/orgChart1"/>
    <dgm:cxn modelId="{0501E2F2-AFD4-437B-A9F4-78255C78DE97}" type="presParOf" srcId="{3386D603-95FC-4191-B512-B63AC4ED34BF}" destId="{C7B747E9-27D9-40A4-BDFD-86CF813AC289}" srcOrd="0" destOrd="0" presId="urn:microsoft.com/office/officeart/2005/8/layout/orgChart1"/>
    <dgm:cxn modelId="{A8D5D1CB-A29D-42C8-95B4-A666ADD01CF9}" type="presParOf" srcId="{C7B747E9-27D9-40A4-BDFD-86CF813AC289}" destId="{CB985FCE-4D12-4425-87D5-F56987B34C11}" srcOrd="0" destOrd="0" presId="urn:microsoft.com/office/officeart/2005/8/layout/orgChart1"/>
    <dgm:cxn modelId="{CC2BEE56-6B75-41E0-A5B6-2D8ED1066840}" type="presParOf" srcId="{CB985FCE-4D12-4425-87D5-F56987B34C11}" destId="{3ABA0467-CCCA-40A6-B2E2-394B0BB6DD4B}" srcOrd="0" destOrd="0" presId="urn:microsoft.com/office/officeart/2005/8/layout/orgChart1"/>
    <dgm:cxn modelId="{D3E0884E-748E-4109-A7F8-6201E350C2F3}" type="presParOf" srcId="{CB985FCE-4D12-4425-87D5-F56987B34C11}" destId="{2D41D3F2-5C13-4C3A-A35E-4CDBDB496174}" srcOrd="1" destOrd="0" presId="urn:microsoft.com/office/officeart/2005/8/layout/orgChart1"/>
    <dgm:cxn modelId="{F14EF3FB-A622-4C30-9BC2-2B9E34D451E8}" type="presParOf" srcId="{C7B747E9-27D9-40A4-BDFD-86CF813AC289}" destId="{33A47D86-3E1F-45DA-A1C3-9DF72C0207C2}" srcOrd="1" destOrd="0" presId="urn:microsoft.com/office/officeart/2005/8/layout/orgChart1"/>
    <dgm:cxn modelId="{2B8E3370-5BBD-4013-9991-F702DE5D7599}" type="presParOf" srcId="{33A47D86-3E1F-45DA-A1C3-9DF72C0207C2}" destId="{413EB51B-26D2-433E-8279-B720B8E4462A}" srcOrd="0" destOrd="0" presId="urn:microsoft.com/office/officeart/2005/8/layout/orgChart1"/>
    <dgm:cxn modelId="{1F168914-9919-4AAF-812A-B0F7F67B8571}" type="presParOf" srcId="{33A47D86-3E1F-45DA-A1C3-9DF72C0207C2}" destId="{52330B17-95DB-4A8D-A814-D95ACC0B5153}" srcOrd="1" destOrd="0" presId="urn:microsoft.com/office/officeart/2005/8/layout/orgChart1"/>
    <dgm:cxn modelId="{6832A050-232D-4858-A66F-311986B51CEC}" type="presParOf" srcId="{52330B17-95DB-4A8D-A814-D95ACC0B5153}" destId="{47DA9F1A-814B-4336-B0E3-0CFCE48A8910}" srcOrd="0" destOrd="0" presId="urn:microsoft.com/office/officeart/2005/8/layout/orgChart1"/>
    <dgm:cxn modelId="{78B62CA0-16EF-48E0-9ECA-E645A2B43B64}" type="presParOf" srcId="{47DA9F1A-814B-4336-B0E3-0CFCE48A8910}" destId="{19759D30-045A-499E-96B8-7CF76C4EE5B1}" srcOrd="0" destOrd="0" presId="urn:microsoft.com/office/officeart/2005/8/layout/orgChart1"/>
    <dgm:cxn modelId="{6320157A-1772-4361-8C7C-597728D62966}" type="presParOf" srcId="{47DA9F1A-814B-4336-B0E3-0CFCE48A8910}" destId="{2A3A7705-1984-4A53-9802-46FB969C6A3C}" srcOrd="1" destOrd="0" presId="urn:microsoft.com/office/officeart/2005/8/layout/orgChart1"/>
    <dgm:cxn modelId="{0881089A-E263-40CD-9C57-15BEBC457029}" type="presParOf" srcId="{52330B17-95DB-4A8D-A814-D95ACC0B5153}" destId="{39D2D736-EF44-4FFE-B7EF-843BD4D3AF45}" srcOrd="1" destOrd="0" presId="urn:microsoft.com/office/officeart/2005/8/layout/orgChart1"/>
    <dgm:cxn modelId="{51E6D551-2BB8-4013-A62E-4296ECCDAB08}" type="presParOf" srcId="{52330B17-95DB-4A8D-A814-D95ACC0B5153}" destId="{B8EC21E6-8434-4D80-9F51-6DAF6EC9CC00}" srcOrd="2" destOrd="0" presId="urn:microsoft.com/office/officeart/2005/8/layout/orgChart1"/>
    <dgm:cxn modelId="{6E7A9B64-EAF6-49B0-88AF-4B6A3FF044A1}" type="presParOf" srcId="{C7B747E9-27D9-40A4-BDFD-86CF813AC289}" destId="{4F5D610C-B8BC-4D87-BF78-1F34961D210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5F4AC2-A55F-493E-8896-64122F132BD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A22D0F2-F1CC-4E7D-9665-5DCDAA1CBB8B}">
      <dgm:prSet phldrT="[Text]"/>
      <dgm:spPr/>
      <dgm:t>
        <a:bodyPr/>
        <a:lstStyle/>
        <a:p>
          <a:r>
            <a:rPr lang="en-US" b="0" i="0" dirty="0" smtClean="0"/>
            <a:t>Peabody Individual </a:t>
          </a:r>
          <a:r>
            <a:rPr lang="en-US" b="0" i="0" smtClean="0"/>
            <a:t>Achievement Tests (PIAT)</a:t>
          </a:r>
          <a:endParaRPr lang="en-US" dirty="0"/>
        </a:p>
      </dgm:t>
    </dgm:pt>
    <dgm:pt modelId="{8AAD907B-72A4-468A-B9F9-E1CE80977F53}" type="parTrans" cxnId="{E97DE6D6-696D-4805-8F44-71812DBE2B33}">
      <dgm:prSet/>
      <dgm:spPr/>
      <dgm:t>
        <a:bodyPr/>
        <a:lstStyle/>
        <a:p>
          <a:endParaRPr lang="en-US"/>
        </a:p>
      </dgm:t>
    </dgm:pt>
    <dgm:pt modelId="{3AE15932-9484-4933-807A-971E160B2BBF}" type="sibTrans" cxnId="{E97DE6D6-696D-4805-8F44-71812DBE2B33}">
      <dgm:prSet/>
      <dgm:spPr/>
      <dgm:t>
        <a:bodyPr/>
        <a:lstStyle/>
        <a:p>
          <a:endParaRPr lang="en-US"/>
        </a:p>
      </dgm:t>
    </dgm:pt>
    <dgm:pt modelId="{AED77158-F20D-4CCC-823C-9FDF183E2064}">
      <dgm:prSet phldrT="[Text]"/>
      <dgm:spPr/>
      <dgm:t>
        <a:bodyPr/>
        <a:lstStyle/>
        <a:p>
          <a:r>
            <a:rPr lang="en-US" b="0" i="0" dirty="0" smtClean="0"/>
            <a:t>Scholastic achievement in Math</a:t>
          </a:r>
          <a:endParaRPr lang="en-US" dirty="0"/>
        </a:p>
      </dgm:t>
    </dgm:pt>
    <dgm:pt modelId="{94CB110D-08E6-4B1F-AAA2-FD54ED9C1AB2}" type="parTrans" cxnId="{3BEDF3C1-DE6C-44E4-82B9-E520F4AFF0DF}">
      <dgm:prSet/>
      <dgm:spPr/>
      <dgm:t>
        <a:bodyPr/>
        <a:lstStyle/>
        <a:p>
          <a:endParaRPr lang="en-US"/>
        </a:p>
      </dgm:t>
    </dgm:pt>
    <dgm:pt modelId="{19B172CF-2EFF-40F2-A756-6FAE815E04FA}" type="sibTrans" cxnId="{3BEDF3C1-DE6C-44E4-82B9-E520F4AFF0DF}">
      <dgm:prSet/>
      <dgm:spPr/>
      <dgm:t>
        <a:bodyPr/>
        <a:lstStyle/>
        <a:p>
          <a:endParaRPr lang="en-US"/>
        </a:p>
      </dgm:t>
    </dgm:pt>
    <dgm:pt modelId="{BF7A0ACD-E7E9-4BAE-BF27-7DF409793039}">
      <dgm:prSet phldrT="[Text]"/>
      <dgm:spPr/>
      <dgm:t>
        <a:bodyPr/>
        <a:lstStyle/>
        <a:p>
          <a:r>
            <a:rPr lang="en-US" b="0" i="0" dirty="0" smtClean="0"/>
            <a:t>Scholastic achievement in Reading</a:t>
          </a:r>
          <a:endParaRPr lang="en-US" dirty="0"/>
        </a:p>
      </dgm:t>
    </dgm:pt>
    <dgm:pt modelId="{B135D59C-CAEF-4E67-99DA-E9972B6FDFCF}" type="parTrans" cxnId="{F9DF97C5-101A-4F8C-8AAA-39C602724093}">
      <dgm:prSet/>
      <dgm:spPr/>
      <dgm:t>
        <a:bodyPr/>
        <a:lstStyle/>
        <a:p>
          <a:endParaRPr lang="en-US"/>
        </a:p>
      </dgm:t>
    </dgm:pt>
    <dgm:pt modelId="{A84F0466-E6FE-4A09-86A5-4F91E5944424}" type="sibTrans" cxnId="{F9DF97C5-101A-4F8C-8AAA-39C602724093}">
      <dgm:prSet/>
      <dgm:spPr/>
      <dgm:t>
        <a:bodyPr/>
        <a:lstStyle/>
        <a:p>
          <a:endParaRPr lang="en-US"/>
        </a:p>
      </dgm:t>
    </dgm:pt>
    <dgm:pt modelId="{3386D603-95FC-4191-B512-B63AC4ED34BF}" type="pres">
      <dgm:prSet presAssocID="{4A5F4AC2-A55F-493E-8896-64122F132BD8}" presName="hierChild1" presStyleCnt="0">
        <dgm:presLayoutVars>
          <dgm:orgChart val="1"/>
          <dgm:chPref val="1"/>
          <dgm:dir/>
          <dgm:animOne val="branch"/>
          <dgm:animLvl val="lvl"/>
          <dgm:resizeHandles/>
        </dgm:presLayoutVars>
      </dgm:prSet>
      <dgm:spPr/>
    </dgm:pt>
    <dgm:pt modelId="{C7B747E9-27D9-40A4-BDFD-86CF813AC289}" type="pres">
      <dgm:prSet presAssocID="{0A22D0F2-F1CC-4E7D-9665-5DCDAA1CBB8B}" presName="hierRoot1" presStyleCnt="0">
        <dgm:presLayoutVars>
          <dgm:hierBranch val="init"/>
        </dgm:presLayoutVars>
      </dgm:prSet>
      <dgm:spPr/>
    </dgm:pt>
    <dgm:pt modelId="{CB985FCE-4D12-4425-87D5-F56987B34C11}" type="pres">
      <dgm:prSet presAssocID="{0A22D0F2-F1CC-4E7D-9665-5DCDAA1CBB8B}" presName="rootComposite1" presStyleCnt="0"/>
      <dgm:spPr/>
    </dgm:pt>
    <dgm:pt modelId="{3ABA0467-CCCA-40A6-B2E2-394B0BB6DD4B}" type="pres">
      <dgm:prSet presAssocID="{0A22D0F2-F1CC-4E7D-9665-5DCDAA1CBB8B}" presName="rootText1" presStyleLbl="node0" presStyleIdx="0" presStyleCnt="1">
        <dgm:presLayoutVars>
          <dgm:chPref val="3"/>
        </dgm:presLayoutVars>
      </dgm:prSet>
      <dgm:spPr/>
      <dgm:t>
        <a:bodyPr/>
        <a:lstStyle/>
        <a:p>
          <a:endParaRPr lang="en-US"/>
        </a:p>
      </dgm:t>
    </dgm:pt>
    <dgm:pt modelId="{2D41D3F2-5C13-4C3A-A35E-4CDBDB496174}" type="pres">
      <dgm:prSet presAssocID="{0A22D0F2-F1CC-4E7D-9665-5DCDAA1CBB8B}" presName="rootConnector1" presStyleLbl="node1" presStyleIdx="0" presStyleCnt="0"/>
      <dgm:spPr/>
    </dgm:pt>
    <dgm:pt modelId="{33A47D86-3E1F-45DA-A1C3-9DF72C0207C2}" type="pres">
      <dgm:prSet presAssocID="{0A22D0F2-F1CC-4E7D-9665-5DCDAA1CBB8B}" presName="hierChild2" presStyleCnt="0"/>
      <dgm:spPr/>
    </dgm:pt>
    <dgm:pt modelId="{413EB51B-26D2-433E-8279-B720B8E4462A}" type="pres">
      <dgm:prSet presAssocID="{94CB110D-08E6-4B1F-AAA2-FD54ED9C1AB2}" presName="Name37" presStyleLbl="parChTrans1D2" presStyleIdx="0" presStyleCnt="2"/>
      <dgm:spPr/>
    </dgm:pt>
    <dgm:pt modelId="{52330B17-95DB-4A8D-A814-D95ACC0B5153}" type="pres">
      <dgm:prSet presAssocID="{AED77158-F20D-4CCC-823C-9FDF183E2064}" presName="hierRoot2" presStyleCnt="0">
        <dgm:presLayoutVars>
          <dgm:hierBranch val="init"/>
        </dgm:presLayoutVars>
      </dgm:prSet>
      <dgm:spPr/>
    </dgm:pt>
    <dgm:pt modelId="{47DA9F1A-814B-4336-B0E3-0CFCE48A8910}" type="pres">
      <dgm:prSet presAssocID="{AED77158-F20D-4CCC-823C-9FDF183E2064}" presName="rootComposite" presStyleCnt="0"/>
      <dgm:spPr/>
    </dgm:pt>
    <dgm:pt modelId="{19759D30-045A-499E-96B8-7CF76C4EE5B1}" type="pres">
      <dgm:prSet presAssocID="{AED77158-F20D-4CCC-823C-9FDF183E2064}" presName="rootText" presStyleLbl="node2" presStyleIdx="0" presStyleCnt="2">
        <dgm:presLayoutVars>
          <dgm:chPref val="3"/>
        </dgm:presLayoutVars>
      </dgm:prSet>
      <dgm:spPr/>
      <dgm:t>
        <a:bodyPr/>
        <a:lstStyle/>
        <a:p>
          <a:endParaRPr lang="en-US"/>
        </a:p>
      </dgm:t>
    </dgm:pt>
    <dgm:pt modelId="{2A3A7705-1984-4A53-9802-46FB969C6A3C}" type="pres">
      <dgm:prSet presAssocID="{AED77158-F20D-4CCC-823C-9FDF183E2064}" presName="rootConnector" presStyleLbl="node2" presStyleIdx="0" presStyleCnt="2"/>
      <dgm:spPr/>
    </dgm:pt>
    <dgm:pt modelId="{39D2D736-EF44-4FFE-B7EF-843BD4D3AF45}" type="pres">
      <dgm:prSet presAssocID="{AED77158-F20D-4CCC-823C-9FDF183E2064}" presName="hierChild4" presStyleCnt="0"/>
      <dgm:spPr/>
    </dgm:pt>
    <dgm:pt modelId="{B8EC21E6-8434-4D80-9F51-6DAF6EC9CC00}" type="pres">
      <dgm:prSet presAssocID="{AED77158-F20D-4CCC-823C-9FDF183E2064}" presName="hierChild5" presStyleCnt="0"/>
      <dgm:spPr/>
    </dgm:pt>
    <dgm:pt modelId="{389E28B7-BA9C-45EF-A372-B17012AA5756}" type="pres">
      <dgm:prSet presAssocID="{B135D59C-CAEF-4E67-99DA-E9972B6FDFCF}" presName="Name37" presStyleLbl="parChTrans1D2" presStyleIdx="1" presStyleCnt="2"/>
      <dgm:spPr/>
    </dgm:pt>
    <dgm:pt modelId="{0A9C3894-848C-42EF-A256-6E580C98F0AB}" type="pres">
      <dgm:prSet presAssocID="{BF7A0ACD-E7E9-4BAE-BF27-7DF409793039}" presName="hierRoot2" presStyleCnt="0">
        <dgm:presLayoutVars>
          <dgm:hierBranch val="init"/>
        </dgm:presLayoutVars>
      </dgm:prSet>
      <dgm:spPr/>
    </dgm:pt>
    <dgm:pt modelId="{6DD0C86E-7E76-4221-A92F-6A8CFC96FE99}" type="pres">
      <dgm:prSet presAssocID="{BF7A0ACD-E7E9-4BAE-BF27-7DF409793039}" presName="rootComposite" presStyleCnt="0"/>
      <dgm:spPr/>
    </dgm:pt>
    <dgm:pt modelId="{22C5E290-7839-4295-AC48-C0424415DC96}" type="pres">
      <dgm:prSet presAssocID="{BF7A0ACD-E7E9-4BAE-BF27-7DF409793039}" presName="rootText" presStyleLbl="node2" presStyleIdx="1" presStyleCnt="2">
        <dgm:presLayoutVars>
          <dgm:chPref val="3"/>
        </dgm:presLayoutVars>
      </dgm:prSet>
      <dgm:spPr/>
      <dgm:t>
        <a:bodyPr/>
        <a:lstStyle/>
        <a:p>
          <a:endParaRPr lang="en-US"/>
        </a:p>
      </dgm:t>
    </dgm:pt>
    <dgm:pt modelId="{F77EDD5F-6740-4488-8AA1-41BC173D002F}" type="pres">
      <dgm:prSet presAssocID="{BF7A0ACD-E7E9-4BAE-BF27-7DF409793039}" presName="rootConnector" presStyleLbl="node2" presStyleIdx="1" presStyleCnt="2"/>
      <dgm:spPr/>
    </dgm:pt>
    <dgm:pt modelId="{9204B85A-290D-43AD-A73F-B9EFA8FC74CF}" type="pres">
      <dgm:prSet presAssocID="{BF7A0ACD-E7E9-4BAE-BF27-7DF409793039}" presName="hierChild4" presStyleCnt="0"/>
      <dgm:spPr/>
    </dgm:pt>
    <dgm:pt modelId="{5CD2AA72-FE55-412C-BDD1-3869FD44B7FC}" type="pres">
      <dgm:prSet presAssocID="{BF7A0ACD-E7E9-4BAE-BF27-7DF409793039}" presName="hierChild5" presStyleCnt="0"/>
      <dgm:spPr/>
    </dgm:pt>
    <dgm:pt modelId="{4F5D610C-B8BC-4D87-BF78-1F34961D2109}" type="pres">
      <dgm:prSet presAssocID="{0A22D0F2-F1CC-4E7D-9665-5DCDAA1CBB8B}" presName="hierChild3" presStyleCnt="0"/>
      <dgm:spPr/>
    </dgm:pt>
  </dgm:ptLst>
  <dgm:cxnLst>
    <dgm:cxn modelId="{64FE5E90-2770-4576-9580-CA8DB4963ED2}" type="presOf" srcId="{0A22D0F2-F1CC-4E7D-9665-5DCDAA1CBB8B}" destId="{2D41D3F2-5C13-4C3A-A35E-4CDBDB496174}" srcOrd="1" destOrd="0" presId="urn:microsoft.com/office/officeart/2005/8/layout/orgChart1"/>
    <dgm:cxn modelId="{594A0F9C-FB7D-43C2-AF26-4CD64EEBBB15}" type="presOf" srcId="{B135D59C-CAEF-4E67-99DA-E9972B6FDFCF}" destId="{389E28B7-BA9C-45EF-A372-B17012AA5756}" srcOrd="0" destOrd="0" presId="urn:microsoft.com/office/officeart/2005/8/layout/orgChart1"/>
    <dgm:cxn modelId="{3BEDF3C1-DE6C-44E4-82B9-E520F4AFF0DF}" srcId="{0A22D0F2-F1CC-4E7D-9665-5DCDAA1CBB8B}" destId="{AED77158-F20D-4CCC-823C-9FDF183E2064}" srcOrd="0" destOrd="0" parTransId="{94CB110D-08E6-4B1F-AAA2-FD54ED9C1AB2}" sibTransId="{19B172CF-2EFF-40F2-A756-6FAE815E04FA}"/>
    <dgm:cxn modelId="{5AF161B4-F417-4741-9776-F744E4B658DC}" type="presOf" srcId="{BF7A0ACD-E7E9-4BAE-BF27-7DF409793039}" destId="{22C5E290-7839-4295-AC48-C0424415DC96}" srcOrd="0" destOrd="0" presId="urn:microsoft.com/office/officeart/2005/8/layout/orgChart1"/>
    <dgm:cxn modelId="{F2400F8A-5D4E-4271-A3B4-9EEAEE24A9DC}" type="presOf" srcId="{AED77158-F20D-4CCC-823C-9FDF183E2064}" destId="{19759D30-045A-499E-96B8-7CF76C4EE5B1}" srcOrd="0" destOrd="0" presId="urn:microsoft.com/office/officeart/2005/8/layout/orgChart1"/>
    <dgm:cxn modelId="{F0810188-1A9D-42A2-AB9F-533EA5598E93}" type="presOf" srcId="{4A5F4AC2-A55F-493E-8896-64122F132BD8}" destId="{3386D603-95FC-4191-B512-B63AC4ED34BF}" srcOrd="0" destOrd="0" presId="urn:microsoft.com/office/officeart/2005/8/layout/orgChart1"/>
    <dgm:cxn modelId="{E97DE6D6-696D-4805-8F44-71812DBE2B33}" srcId="{4A5F4AC2-A55F-493E-8896-64122F132BD8}" destId="{0A22D0F2-F1CC-4E7D-9665-5DCDAA1CBB8B}" srcOrd="0" destOrd="0" parTransId="{8AAD907B-72A4-468A-B9F9-E1CE80977F53}" sibTransId="{3AE15932-9484-4933-807A-971E160B2BBF}"/>
    <dgm:cxn modelId="{EE445F57-D887-4C5B-BAF4-CA1738EF565F}" type="presOf" srcId="{0A22D0F2-F1CC-4E7D-9665-5DCDAA1CBB8B}" destId="{3ABA0467-CCCA-40A6-B2E2-394B0BB6DD4B}" srcOrd="0" destOrd="0" presId="urn:microsoft.com/office/officeart/2005/8/layout/orgChart1"/>
    <dgm:cxn modelId="{4F517205-E4D1-4F6E-A377-9A2822429E17}" type="presOf" srcId="{BF7A0ACD-E7E9-4BAE-BF27-7DF409793039}" destId="{F77EDD5F-6740-4488-8AA1-41BC173D002F}" srcOrd="1" destOrd="0" presId="urn:microsoft.com/office/officeart/2005/8/layout/orgChart1"/>
    <dgm:cxn modelId="{7316B543-F1D2-41FB-B9FC-C05C0B38EF0A}" type="presOf" srcId="{AED77158-F20D-4CCC-823C-9FDF183E2064}" destId="{2A3A7705-1984-4A53-9802-46FB969C6A3C}" srcOrd="1" destOrd="0" presId="urn:microsoft.com/office/officeart/2005/8/layout/orgChart1"/>
    <dgm:cxn modelId="{C11D3264-5C85-418C-A3F1-20C22634BF88}" type="presOf" srcId="{94CB110D-08E6-4B1F-AAA2-FD54ED9C1AB2}" destId="{413EB51B-26D2-433E-8279-B720B8E4462A}" srcOrd="0" destOrd="0" presId="urn:microsoft.com/office/officeart/2005/8/layout/orgChart1"/>
    <dgm:cxn modelId="{F9DF97C5-101A-4F8C-8AAA-39C602724093}" srcId="{0A22D0F2-F1CC-4E7D-9665-5DCDAA1CBB8B}" destId="{BF7A0ACD-E7E9-4BAE-BF27-7DF409793039}" srcOrd="1" destOrd="0" parTransId="{B135D59C-CAEF-4E67-99DA-E9972B6FDFCF}" sibTransId="{A84F0466-E6FE-4A09-86A5-4F91E5944424}"/>
    <dgm:cxn modelId="{16121FBD-14DD-4258-8ECC-CE86FA047336}" type="presParOf" srcId="{3386D603-95FC-4191-B512-B63AC4ED34BF}" destId="{C7B747E9-27D9-40A4-BDFD-86CF813AC289}" srcOrd="0" destOrd="0" presId="urn:microsoft.com/office/officeart/2005/8/layout/orgChart1"/>
    <dgm:cxn modelId="{356A2CB7-E45A-4603-BC7A-A027A5935EBD}" type="presParOf" srcId="{C7B747E9-27D9-40A4-BDFD-86CF813AC289}" destId="{CB985FCE-4D12-4425-87D5-F56987B34C11}" srcOrd="0" destOrd="0" presId="urn:microsoft.com/office/officeart/2005/8/layout/orgChart1"/>
    <dgm:cxn modelId="{FEE88786-9E77-4B30-8885-46BE6A8830A5}" type="presParOf" srcId="{CB985FCE-4D12-4425-87D5-F56987B34C11}" destId="{3ABA0467-CCCA-40A6-B2E2-394B0BB6DD4B}" srcOrd="0" destOrd="0" presId="urn:microsoft.com/office/officeart/2005/8/layout/orgChart1"/>
    <dgm:cxn modelId="{11943447-4170-4482-B518-62CC3C5B4469}" type="presParOf" srcId="{CB985FCE-4D12-4425-87D5-F56987B34C11}" destId="{2D41D3F2-5C13-4C3A-A35E-4CDBDB496174}" srcOrd="1" destOrd="0" presId="urn:microsoft.com/office/officeart/2005/8/layout/orgChart1"/>
    <dgm:cxn modelId="{15281692-AAA2-4E9E-A615-59DDE032A228}" type="presParOf" srcId="{C7B747E9-27D9-40A4-BDFD-86CF813AC289}" destId="{33A47D86-3E1F-45DA-A1C3-9DF72C0207C2}" srcOrd="1" destOrd="0" presId="urn:microsoft.com/office/officeart/2005/8/layout/orgChart1"/>
    <dgm:cxn modelId="{5C15E482-DBCB-43AA-BCDA-3FC91805D347}" type="presParOf" srcId="{33A47D86-3E1F-45DA-A1C3-9DF72C0207C2}" destId="{413EB51B-26D2-433E-8279-B720B8E4462A}" srcOrd="0" destOrd="0" presId="urn:microsoft.com/office/officeart/2005/8/layout/orgChart1"/>
    <dgm:cxn modelId="{6D2CFC51-B3E1-4806-8C59-AD48D25F4AC7}" type="presParOf" srcId="{33A47D86-3E1F-45DA-A1C3-9DF72C0207C2}" destId="{52330B17-95DB-4A8D-A814-D95ACC0B5153}" srcOrd="1" destOrd="0" presId="urn:microsoft.com/office/officeart/2005/8/layout/orgChart1"/>
    <dgm:cxn modelId="{68C32D17-B3C5-4E21-9F95-553E49536F06}" type="presParOf" srcId="{52330B17-95DB-4A8D-A814-D95ACC0B5153}" destId="{47DA9F1A-814B-4336-B0E3-0CFCE48A8910}" srcOrd="0" destOrd="0" presId="urn:microsoft.com/office/officeart/2005/8/layout/orgChart1"/>
    <dgm:cxn modelId="{9FA01BBC-5D43-4E3F-8FA2-F105540C408C}" type="presParOf" srcId="{47DA9F1A-814B-4336-B0E3-0CFCE48A8910}" destId="{19759D30-045A-499E-96B8-7CF76C4EE5B1}" srcOrd="0" destOrd="0" presId="urn:microsoft.com/office/officeart/2005/8/layout/orgChart1"/>
    <dgm:cxn modelId="{1DE9A623-2484-43E4-9D10-EC8D485C2BEF}" type="presParOf" srcId="{47DA9F1A-814B-4336-B0E3-0CFCE48A8910}" destId="{2A3A7705-1984-4A53-9802-46FB969C6A3C}" srcOrd="1" destOrd="0" presId="urn:microsoft.com/office/officeart/2005/8/layout/orgChart1"/>
    <dgm:cxn modelId="{22077541-B3B1-48C1-A009-7CCC3B91FBD8}" type="presParOf" srcId="{52330B17-95DB-4A8D-A814-D95ACC0B5153}" destId="{39D2D736-EF44-4FFE-B7EF-843BD4D3AF45}" srcOrd="1" destOrd="0" presId="urn:microsoft.com/office/officeart/2005/8/layout/orgChart1"/>
    <dgm:cxn modelId="{8FA8A9F0-DBFC-4559-A59A-2BC2934A117D}" type="presParOf" srcId="{52330B17-95DB-4A8D-A814-D95ACC0B5153}" destId="{B8EC21E6-8434-4D80-9F51-6DAF6EC9CC00}" srcOrd="2" destOrd="0" presId="urn:microsoft.com/office/officeart/2005/8/layout/orgChart1"/>
    <dgm:cxn modelId="{AE419B3C-EB33-4F01-9FAF-ADB1CEE3AD46}" type="presParOf" srcId="{33A47D86-3E1F-45DA-A1C3-9DF72C0207C2}" destId="{389E28B7-BA9C-45EF-A372-B17012AA5756}" srcOrd="2" destOrd="0" presId="urn:microsoft.com/office/officeart/2005/8/layout/orgChart1"/>
    <dgm:cxn modelId="{54A3FFA2-5EB7-41ED-B563-72DF6D7BECA4}" type="presParOf" srcId="{33A47D86-3E1F-45DA-A1C3-9DF72C0207C2}" destId="{0A9C3894-848C-42EF-A256-6E580C98F0AB}" srcOrd="3" destOrd="0" presId="urn:microsoft.com/office/officeart/2005/8/layout/orgChart1"/>
    <dgm:cxn modelId="{BCA582EF-1873-46E0-A165-548F37029528}" type="presParOf" srcId="{0A9C3894-848C-42EF-A256-6E580C98F0AB}" destId="{6DD0C86E-7E76-4221-A92F-6A8CFC96FE99}" srcOrd="0" destOrd="0" presId="urn:microsoft.com/office/officeart/2005/8/layout/orgChart1"/>
    <dgm:cxn modelId="{3A1F8DED-3F8B-411B-BC05-9B6457E63B5C}" type="presParOf" srcId="{6DD0C86E-7E76-4221-A92F-6A8CFC96FE99}" destId="{22C5E290-7839-4295-AC48-C0424415DC96}" srcOrd="0" destOrd="0" presId="urn:microsoft.com/office/officeart/2005/8/layout/orgChart1"/>
    <dgm:cxn modelId="{C3DEF751-5CFA-468F-9031-4A6786293280}" type="presParOf" srcId="{6DD0C86E-7E76-4221-A92F-6A8CFC96FE99}" destId="{F77EDD5F-6740-4488-8AA1-41BC173D002F}" srcOrd="1" destOrd="0" presId="urn:microsoft.com/office/officeart/2005/8/layout/orgChart1"/>
    <dgm:cxn modelId="{3A43C3D9-5471-4E0D-BF50-62674CCFEFA5}" type="presParOf" srcId="{0A9C3894-848C-42EF-A256-6E580C98F0AB}" destId="{9204B85A-290D-43AD-A73F-B9EFA8FC74CF}" srcOrd="1" destOrd="0" presId="urn:microsoft.com/office/officeart/2005/8/layout/orgChart1"/>
    <dgm:cxn modelId="{0591FAC5-72ED-48D9-88EA-43DBCD9682AC}" type="presParOf" srcId="{0A9C3894-848C-42EF-A256-6E580C98F0AB}" destId="{5CD2AA72-FE55-412C-BDD1-3869FD44B7FC}" srcOrd="2" destOrd="0" presId="urn:microsoft.com/office/officeart/2005/8/layout/orgChart1"/>
    <dgm:cxn modelId="{85732E10-FEBB-4FD8-B21D-25E6D1882294}" type="presParOf" srcId="{C7B747E9-27D9-40A4-BDFD-86CF813AC289}" destId="{4F5D610C-B8BC-4D87-BF78-1F34961D210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54877-5D9E-419B-9C1D-A3C60C19C50B}">
      <dsp:nvSpPr>
        <dsp:cNvPr id="0" name=""/>
        <dsp:cNvSpPr/>
      </dsp:nvSpPr>
      <dsp:spPr>
        <a:xfrm>
          <a:off x="5173497" y="1695893"/>
          <a:ext cx="3660287" cy="635256"/>
        </a:xfrm>
        <a:custGeom>
          <a:avLst/>
          <a:gdLst/>
          <a:ahLst/>
          <a:cxnLst/>
          <a:rect l="0" t="0" r="0" b="0"/>
          <a:pathLst>
            <a:path>
              <a:moveTo>
                <a:pt x="0" y="0"/>
              </a:moveTo>
              <a:lnTo>
                <a:pt x="0" y="317628"/>
              </a:lnTo>
              <a:lnTo>
                <a:pt x="3660287" y="317628"/>
              </a:lnTo>
              <a:lnTo>
                <a:pt x="3660287" y="6352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65CA02-A75D-4F21-A3BF-1834C066212C}">
      <dsp:nvSpPr>
        <dsp:cNvPr id="0" name=""/>
        <dsp:cNvSpPr/>
      </dsp:nvSpPr>
      <dsp:spPr>
        <a:xfrm>
          <a:off x="5127776" y="1695893"/>
          <a:ext cx="91440" cy="635256"/>
        </a:xfrm>
        <a:custGeom>
          <a:avLst/>
          <a:gdLst/>
          <a:ahLst/>
          <a:cxnLst/>
          <a:rect l="0" t="0" r="0" b="0"/>
          <a:pathLst>
            <a:path>
              <a:moveTo>
                <a:pt x="45720" y="0"/>
              </a:moveTo>
              <a:lnTo>
                <a:pt x="45720" y="6352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3EB51B-26D2-433E-8279-B720B8E4462A}">
      <dsp:nvSpPr>
        <dsp:cNvPr id="0" name=""/>
        <dsp:cNvSpPr/>
      </dsp:nvSpPr>
      <dsp:spPr>
        <a:xfrm>
          <a:off x="1513209" y="1695893"/>
          <a:ext cx="3660287" cy="635256"/>
        </a:xfrm>
        <a:custGeom>
          <a:avLst/>
          <a:gdLst/>
          <a:ahLst/>
          <a:cxnLst/>
          <a:rect l="0" t="0" r="0" b="0"/>
          <a:pathLst>
            <a:path>
              <a:moveTo>
                <a:pt x="3660287" y="0"/>
              </a:moveTo>
              <a:lnTo>
                <a:pt x="3660287" y="317628"/>
              </a:lnTo>
              <a:lnTo>
                <a:pt x="0" y="317628"/>
              </a:lnTo>
              <a:lnTo>
                <a:pt x="0" y="6352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A0467-CCCA-40A6-B2E2-394B0BB6DD4B}">
      <dsp:nvSpPr>
        <dsp:cNvPr id="0" name=""/>
        <dsp:cNvSpPr/>
      </dsp:nvSpPr>
      <dsp:spPr>
        <a:xfrm>
          <a:off x="3660981" y="183377"/>
          <a:ext cx="3025030" cy="15125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kern="1200" dirty="0" smtClean="0"/>
            <a:t>EITC</a:t>
          </a:r>
          <a:endParaRPr lang="en-US" sz="5000" kern="1200" dirty="0"/>
        </a:p>
      </dsp:txBody>
      <dsp:txXfrm>
        <a:off x="3660981" y="183377"/>
        <a:ext cx="3025030" cy="1512515"/>
      </dsp:txXfrm>
    </dsp:sp>
    <dsp:sp modelId="{19759D30-045A-499E-96B8-7CF76C4EE5B1}">
      <dsp:nvSpPr>
        <dsp:cNvPr id="0" name=""/>
        <dsp:cNvSpPr/>
      </dsp:nvSpPr>
      <dsp:spPr>
        <a:xfrm>
          <a:off x="694" y="2331149"/>
          <a:ext cx="3025030" cy="15125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b="0" i="0" kern="1200" dirty="0" smtClean="0"/>
            <a:t>Earned income</a:t>
          </a:r>
        </a:p>
      </dsp:txBody>
      <dsp:txXfrm>
        <a:off x="694" y="2331149"/>
        <a:ext cx="3025030" cy="1512515"/>
      </dsp:txXfrm>
    </dsp:sp>
    <dsp:sp modelId="{A8CC3700-DD7D-4B13-B406-18A5A7494379}">
      <dsp:nvSpPr>
        <dsp:cNvPr id="0" name=""/>
        <dsp:cNvSpPr/>
      </dsp:nvSpPr>
      <dsp:spPr>
        <a:xfrm>
          <a:off x="3660981" y="2331149"/>
          <a:ext cx="3025030" cy="15125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b="0" i="0" kern="1200" dirty="0" smtClean="0"/>
            <a:t>Unearned income</a:t>
          </a:r>
        </a:p>
      </dsp:txBody>
      <dsp:txXfrm>
        <a:off x="3660981" y="2331149"/>
        <a:ext cx="3025030" cy="1512515"/>
      </dsp:txXfrm>
    </dsp:sp>
    <dsp:sp modelId="{372CD675-F2E5-4204-B413-1F377ED7DF29}">
      <dsp:nvSpPr>
        <dsp:cNvPr id="0" name=""/>
        <dsp:cNvSpPr/>
      </dsp:nvSpPr>
      <dsp:spPr>
        <a:xfrm>
          <a:off x="7321268" y="2331149"/>
          <a:ext cx="3025030" cy="15125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b="0" i="0" kern="1200" dirty="0" smtClean="0"/>
            <a:t>Nontaxable income</a:t>
          </a:r>
        </a:p>
      </dsp:txBody>
      <dsp:txXfrm>
        <a:off x="7321268" y="2331149"/>
        <a:ext cx="3025030" cy="1512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EB51B-26D2-433E-8279-B720B8E4462A}">
      <dsp:nvSpPr>
        <dsp:cNvPr id="0" name=""/>
        <dsp:cNvSpPr/>
      </dsp:nvSpPr>
      <dsp:spPr>
        <a:xfrm>
          <a:off x="2900680" y="1658266"/>
          <a:ext cx="91440" cy="695633"/>
        </a:xfrm>
        <a:custGeom>
          <a:avLst/>
          <a:gdLst/>
          <a:ahLst/>
          <a:cxnLst/>
          <a:rect l="0" t="0" r="0" b="0"/>
          <a:pathLst>
            <a:path>
              <a:moveTo>
                <a:pt x="45720" y="0"/>
              </a:moveTo>
              <a:lnTo>
                <a:pt x="45720" y="6956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A0467-CCCA-40A6-B2E2-394B0BB6DD4B}">
      <dsp:nvSpPr>
        <dsp:cNvPr id="0" name=""/>
        <dsp:cNvSpPr/>
      </dsp:nvSpPr>
      <dsp:spPr>
        <a:xfrm>
          <a:off x="1290129" y="1995"/>
          <a:ext cx="3312541" cy="1656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0" i="0" kern="1200" dirty="0" smtClean="0"/>
            <a:t>Children of the NLSY</a:t>
          </a:r>
          <a:endParaRPr lang="en-US" sz="3800" kern="1200" dirty="0"/>
        </a:p>
      </dsp:txBody>
      <dsp:txXfrm>
        <a:off x="1290129" y="1995"/>
        <a:ext cx="3312541" cy="1656270"/>
      </dsp:txXfrm>
    </dsp:sp>
    <dsp:sp modelId="{19759D30-045A-499E-96B8-7CF76C4EE5B1}">
      <dsp:nvSpPr>
        <dsp:cNvPr id="0" name=""/>
        <dsp:cNvSpPr/>
      </dsp:nvSpPr>
      <dsp:spPr>
        <a:xfrm>
          <a:off x="1290129" y="2353900"/>
          <a:ext cx="3312541" cy="16562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0" i="0" kern="1200" dirty="0" smtClean="0"/>
            <a:t>Main NLSY sample of mothers</a:t>
          </a:r>
          <a:endParaRPr lang="en-US" sz="3800" kern="1200" dirty="0"/>
        </a:p>
      </dsp:txBody>
      <dsp:txXfrm>
        <a:off x="1290129" y="2353900"/>
        <a:ext cx="3312541" cy="1656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E28B7-BA9C-45EF-A372-B17012AA5756}">
      <dsp:nvSpPr>
        <dsp:cNvPr id="0" name=""/>
        <dsp:cNvSpPr/>
      </dsp:nvSpPr>
      <dsp:spPr>
        <a:xfrm>
          <a:off x="4867674" y="1621808"/>
          <a:ext cx="1959220" cy="680060"/>
        </a:xfrm>
        <a:custGeom>
          <a:avLst/>
          <a:gdLst/>
          <a:ahLst/>
          <a:cxnLst/>
          <a:rect l="0" t="0" r="0" b="0"/>
          <a:pathLst>
            <a:path>
              <a:moveTo>
                <a:pt x="0" y="0"/>
              </a:moveTo>
              <a:lnTo>
                <a:pt x="0" y="340030"/>
              </a:lnTo>
              <a:lnTo>
                <a:pt x="1959220" y="340030"/>
              </a:lnTo>
              <a:lnTo>
                <a:pt x="1959220" y="6800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3EB51B-26D2-433E-8279-B720B8E4462A}">
      <dsp:nvSpPr>
        <dsp:cNvPr id="0" name=""/>
        <dsp:cNvSpPr/>
      </dsp:nvSpPr>
      <dsp:spPr>
        <a:xfrm>
          <a:off x="2908453" y="1621808"/>
          <a:ext cx="1959220" cy="680060"/>
        </a:xfrm>
        <a:custGeom>
          <a:avLst/>
          <a:gdLst/>
          <a:ahLst/>
          <a:cxnLst/>
          <a:rect l="0" t="0" r="0" b="0"/>
          <a:pathLst>
            <a:path>
              <a:moveTo>
                <a:pt x="1959220" y="0"/>
              </a:moveTo>
              <a:lnTo>
                <a:pt x="1959220" y="340030"/>
              </a:lnTo>
              <a:lnTo>
                <a:pt x="0" y="340030"/>
              </a:lnTo>
              <a:lnTo>
                <a:pt x="0" y="6800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A0467-CCCA-40A6-B2E2-394B0BB6DD4B}">
      <dsp:nvSpPr>
        <dsp:cNvPr id="0" name=""/>
        <dsp:cNvSpPr/>
      </dsp:nvSpPr>
      <dsp:spPr>
        <a:xfrm>
          <a:off x="3248483" y="2618"/>
          <a:ext cx="3238381" cy="161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0" i="0" kern="1200" dirty="0" smtClean="0"/>
            <a:t>Peabody Individual </a:t>
          </a:r>
          <a:r>
            <a:rPr lang="en-US" sz="3200" b="0" i="0" kern="1200" smtClean="0"/>
            <a:t>Achievement Tests (PIAT)</a:t>
          </a:r>
          <a:endParaRPr lang="en-US" sz="3200" kern="1200" dirty="0"/>
        </a:p>
      </dsp:txBody>
      <dsp:txXfrm>
        <a:off x="3248483" y="2618"/>
        <a:ext cx="3238381" cy="1619190"/>
      </dsp:txXfrm>
    </dsp:sp>
    <dsp:sp modelId="{19759D30-045A-499E-96B8-7CF76C4EE5B1}">
      <dsp:nvSpPr>
        <dsp:cNvPr id="0" name=""/>
        <dsp:cNvSpPr/>
      </dsp:nvSpPr>
      <dsp:spPr>
        <a:xfrm>
          <a:off x="1289262" y="2301869"/>
          <a:ext cx="3238381" cy="161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0" i="0" kern="1200" dirty="0" smtClean="0"/>
            <a:t>Scholastic achievement in Math</a:t>
          </a:r>
          <a:endParaRPr lang="en-US" sz="3200" kern="1200" dirty="0"/>
        </a:p>
      </dsp:txBody>
      <dsp:txXfrm>
        <a:off x="1289262" y="2301869"/>
        <a:ext cx="3238381" cy="1619190"/>
      </dsp:txXfrm>
    </dsp:sp>
    <dsp:sp modelId="{22C5E290-7839-4295-AC48-C0424415DC96}">
      <dsp:nvSpPr>
        <dsp:cNvPr id="0" name=""/>
        <dsp:cNvSpPr/>
      </dsp:nvSpPr>
      <dsp:spPr>
        <a:xfrm>
          <a:off x="5207704" y="2301869"/>
          <a:ext cx="3238381" cy="16191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b="0" i="0" kern="1200" dirty="0" smtClean="0"/>
            <a:t>Scholastic achievement in Reading</a:t>
          </a:r>
          <a:endParaRPr lang="en-US" sz="3200" kern="1200" dirty="0"/>
        </a:p>
      </dsp:txBody>
      <dsp:txXfrm>
        <a:off x="5207704" y="2301869"/>
        <a:ext cx="3238381" cy="16191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C7E5CA-3AD6-48F5-AA7E-2DCF00810E5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274014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7E5CA-3AD6-48F5-AA7E-2DCF00810E5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37631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7E5CA-3AD6-48F5-AA7E-2DCF00810E5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22145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C7E5CA-3AD6-48F5-AA7E-2DCF00810E5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411875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C7E5CA-3AD6-48F5-AA7E-2DCF00810E59}"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421754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C7E5CA-3AD6-48F5-AA7E-2DCF00810E59}"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169196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C7E5CA-3AD6-48F5-AA7E-2DCF00810E59}"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34755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C7E5CA-3AD6-48F5-AA7E-2DCF00810E59}"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105081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7E5CA-3AD6-48F5-AA7E-2DCF00810E59}"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309043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7E5CA-3AD6-48F5-AA7E-2DCF00810E59}"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76037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7E5CA-3AD6-48F5-AA7E-2DCF00810E59}"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80456-5C25-4AE6-99B8-F25A2F1ED1D1}" type="slidenum">
              <a:rPr lang="en-US" smtClean="0"/>
              <a:t>‹#›</a:t>
            </a:fld>
            <a:endParaRPr lang="en-US"/>
          </a:p>
        </p:txBody>
      </p:sp>
    </p:spTree>
    <p:extLst>
      <p:ext uri="{BB962C8B-B14F-4D97-AF65-F5344CB8AC3E}">
        <p14:creationId xmlns:p14="http://schemas.microsoft.com/office/powerpoint/2010/main" val="92381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7E5CA-3AD6-48F5-AA7E-2DCF00810E59}"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80456-5C25-4AE6-99B8-F25A2F1ED1D1}" type="slidenum">
              <a:rPr lang="en-US" smtClean="0"/>
              <a:t>‹#›</a:t>
            </a:fld>
            <a:endParaRPr lang="en-US"/>
          </a:p>
        </p:txBody>
      </p:sp>
    </p:spTree>
    <p:extLst>
      <p:ext uri="{BB962C8B-B14F-4D97-AF65-F5344CB8AC3E}">
        <p14:creationId xmlns:p14="http://schemas.microsoft.com/office/powerpoint/2010/main" val="745417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t>Selected State of the Art Article</a:t>
            </a:r>
            <a:endParaRPr lang="en-US" b="1" dirty="0"/>
          </a:p>
        </p:txBody>
      </p:sp>
      <p:sp>
        <p:nvSpPr>
          <p:cNvPr id="9" name="Content Placeholder 8"/>
          <p:cNvSpPr>
            <a:spLocks noGrp="1"/>
          </p:cNvSpPr>
          <p:nvPr>
            <p:ph idx="1"/>
          </p:nvPr>
        </p:nvSpPr>
        <p:spPr/>
        <p:txBody>
          <a:bodyPr/>
          <a:lstStyle/>
          <a:p>
            <a:pPr marL="0" indent="0">
              <a:buNone/>
            </a:pPr>
            <a:r>
              <a:rPr lang="en-US" dirty="0" smtClean="0"/>
              <a:t>My selected article that represents the technique I want to outperform for my Capstone Project is: </a:t>
            </a:r>
          </a:p>
          <a:p>
            <a:pPr marL="0" indent="0">
              <a:buNone/>
            </a:pPr>
            <a:endParaRPr lang="en-US" dirty="0" smtClean="0"/>
          </a:p>
          <a:p>
            <a:pPr marL="0" indent="0">
              <a:buNone/>
            </a:pPr>
            <a:r>
              <a:rPr lang="en-US" dirty="0"/>
              <a:t>Dahl, G. B., &amp; </a:t>
            </a:r>
            <a:r>
              <a:rPr lang="en-US" dirty="0" err="1"/>
              <a:t>Lochner</a:t>
            </a:r>
            <a:r>
              <a:rPr lang="en-US" dirty="0"/>
              <a:t>, L. (2012). The impact of family income on child achievement: Evidence from the earned income tax credit. </a:t>
            </a:r>
            <a:r>
              <a:rPr lang="en-US" i="1" dirty="0"/>
              <a:t>The American Economic Review</a:t>
            </a:r>
            <a:r>
              <a:rPr lang="en-US" dirty="0"/>
              <a:t>, </a:t>
            </a:r>
            <a:r>
              <a:rPr lang="en-US" i="1" dirty="0"/>
              <a:t>102</a:t>
            </a:r>
            <a:r>
              <a:rPr lang="en-US" dirty="0"/>
              <a:t>(5), 1927-1956.</a:t>
            </a:r>
          </a:p>
          <a:p>
            <a:pPr marL="0" indent="0">
              <a:buNone/>
            </a:pPr>
            <a:endParaRPr lang="en-US" dirty="0"/>
          </a:p>
        </p:txBody>
      </p:sp>
    </p:spTree>
    <p:extLst>
      <p:ext uri="{BB962C8B-B14F-4D97-AF65-F5344CB8AC3E}">
        <p14:creationId xmlns:p14="http://schemas.microsoft.com/office/powerpoint/2010/main" val="2991627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Changes in EITC to Estimate the Effects of Income</a:t>
            </a:r>
            <a:endParaRPr lang="en-US" b="1" dirty="0"/>
          </a:p>
        </p:txBody>
      </p:sp>
      <p:sp>
        <p:nvSpPr>
          <p:cNvPr id="8" name="Content Placeholder 7"/>
          <p:cNvSpPr>
            <a:spLocks noGrp="1"/>
          </p:cNvSpPr>
          <p:nvPr>
            <p:ph idx="1"/>
          </p:nvPr>
        </p:nvSpPr>
        <p:spPr/>
        <p:txBody>
          <a:bodyPr>
            <a:normAutofit/>
          </a:bodyPr>
          <a:lstStyle/>
          <a:p>
            <a:r>
              <a:rPr lang="en-US" dirty="0" smtClean="0"/>
              <a:t>To </a:t>
            </a:r>
            <a:r>
              <a:rPr lang="en-US" dirty="0" smtClean="0"/>
              <a:t>address that problem they employed an instrumental variables (IV) estimation strategy that takes advantage of major changes in the EITC to estimate the effects of income on children.</a:t>
            </a:r>
          </a:p>
          <a:p>
            <a:r>
              <a:rPr lang="en-US" dirty="0" smtClean="0"/>
              <a:t>They decided to focus on the “contemporaneous effects” model from equation 3 and take a similar approach in estimating the more general model implied in equation 2, which allowed them lasting effects of income on children.</a:t>
            </a:r>
            <a:endParaRPr lang="en-US" dirty="0"/>
          </a:p>
        </p:txBody>
      </p:sp>
    </p:spTree>
    <p:extLst>
      <p:ext uri="{BB962C8B-B14F-4D97-AF65-F5344CB8AC3E}">
        <p14:creationId xmlns:p14="http://schemas.microsoft.com/office/powerpoint/2010/main" val="456037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Changes in EITC to Estimate the Effects of Income</a:t>
            </a:r>
            <a:endParaRPr lang="en-US" b="1"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lnSpcReduction="10000"/>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𝑖𝑎</m:t>
                        </m:r>
                      </m:sub>
                    </m:sSub>
                  </m:oMath>
                </a14:m>
                <a:r>
                  <a:rPr lang="en-US" dirty="0" smtClean="0"/>
                  <a:t> is the measure total net family income, inclusive of EITC payments and net of other federal and state taxes and transfers</a:t>
                </a:r>
              </a:p>
              <a:p>
                <a:pPr marL="0" indent="0">
                  <a:buNone/>
                </a:pP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𝑎</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𝑖𝑎</m:t>
                            </m:r>
                          </m:sub>
                        </m:sSub>
                      </m:sup>
                    </m:sSubSup>
                  </m:oMath>
                </a14:m>
                <a:r>
                  <a:rPr lang="en-US" dirty="0" smtClean="0"/>
                  <a:t> is the EITC income</a:t>
                </a:r>
              </a:p>
              <a:p>
                <a:pPr marL="0" indent="0">
                  <a:buNone/>
                </a:pP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𝑖𝑎</m:t>
                        </m:r>
                      </m:sub>
                    </m:sSub>
                    <m:r>
                      <a:rPr lang="en-US" i="1">
                        <a:latin typeface="Cambria Math" panose="02040503050406030204" pitchFamily="18" charset="0"/>
                      </a:rPr>
                      <m:t>)</m:t>
                    </m:r>
                  </m:oMath>
                </a14:m>
                <a:r>
                  <a:rPr lang="en-US" dirty="0" smtClean="0"/>
                  <a:t> is the function of pretax income for the year when child </a:t>
                </a:r>
                <a14:m>
                  <m:oMath xmlns:m="http://schemas.openxmlformats.org/officeDocument/2006/math">
                    <m:r>
                      <a:rPr lang="en-US" b="0" i="1" smtClean="0">
                        <a:latin typeface="Cambria Math" panose="02040503050406030204" pitchFamily="18" charset="0"/>
                      </a:rPr>
                      <m:t>𝑖</m:t>
                    </m:r>
                    <m:r>
                      <a:rPr lang="en-US" i="1">
                        <a:latin typeface="Cambria Math" panose="02040503050406030204" pitchFamily="18" charset="0"/>
                      </a:rPr>
                      <m:t> </m:t>
                    </m:r>
                  </m:oMath>
                </a14:m>
                <a:r>
                  <a:rPr lang="en-US" dirty="0" smtClean="0"/>
                  <a:t>is age </a:t>
                </a:r>
                <a14:m>
                  <m:oMath xmlns:m="http://schemas.openxmlformats.org/officeDocument/2006/math">
                    <m:r>
                      <a:rPr lang="en-US" b="0" i="1" smtClean="0">
                        <a:latin typeface="Cambria Math" panose="02040503050406030204" pitchFamily="18" charset="0"/>
                      </a:rPr>
                      <m:t>𝑎</m:t>
                    </m:r>
                  </m:oMath>
                </a14:m>
                <a:endParaRPr lang="en-US" b="0" dirty="0" smtClean="0"/>
              </a:p>
              <a:p>
                <a:pPr marL="0" indent="0">
                  <a:buNone/>
                </a:pP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𝑎</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𝑖𝑎</m:t>
                            </m:r>
                          </m:sub>
                        </m:sSub>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𝑖𝑎</m:t>
                            </m:r>
                          </m:sub>
                        </m:sSub>
                      </m:e>
                    </m:d>
                  </m:oMath>
                </a14:m>
                <a:r>
                  <a:rPr lang="en-US" dirty="0" smtClean="0"/>
                  <a:t> takes into account other taxes</a:t>
                </a:r>
              </a:p>
              <a:p>
                <a:pPr marL="0" indent="0">
                  <a:buNone/>
                </a:pPr>
                <a:r>
                  <a:rPr lang="en-US" dirty="0" smtClean="0"/>
                  <a:t>The superscript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𝑖𝑎</m:t>
                        </m:r>
                      </m:sub>
                    </m:sSub>
                  </m:oMath>
                </a14:m>
                <a:r>
                  <a:rPr lang="en-US" dirty="0" smtClean="0"/>
                  <a:t> on the EITC and tax functions denotes which schedule a child’s family is on</a:t>
                </a:r>
              </a:p>
              <a:p>
                <a:pPr marL="0" indent="0" algn="ctr">
                  <a:buNone/>
                </a:pPr>
                <a:r>
                  <a:rPr lang="en-US" dirty="0" smtClean="0"/>
                  <a:t>Total net family income </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𝑖𝑎</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𝑖𝑎</m:t>
                        </m:r>
                      </m:sub>
                    </m:sSub>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𝑎</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𝑖𝑎</m:t>
                            </m:r>
                          </m:sub>
                        </m:sSub>
                      </m:sup>
                    </m:sSub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𝑖𝑎</m:t>
                            </m:r>
                          </m:sub>
                        </m:sSub>
                      </m:e>
                    </m:d>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a:rPr lang="el-GR" i="1">
                            <a:latin typeface="Cambria Math" panose="02040503050406030204" pitchFamily="18" charset="0"/>
                          </a:rPr>
                          <m:t>𝜏</m:t>
                        </m:r>
                      </m:e>
                      <m:sub>
                        <m:r>
                          <a:rPr lang="en-US" b="0" i="1" smtClean="0">
                            <a:latin typeface="Cambria Math" panose="02040503050406030204" pitchFamily="18" charset="0"/>
                          </a:rPr>
                          <m:t>𝑎</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𝑖𝑎</m:t>
                            </m:r>
                          </m:sub>
                        </m:sSub>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𝑖𝑎</m:t>
                        </m:r>
                      </m:sub>
                    </m:sSub>
                    <m:r>
                      <a:rPr lang="en-US" b="0" i="1" smtClean="0">
                        <a:latin typeface="Cambria Math" panose="02040503050406030204" pitchFamily="18" charset="0"/>
                      </a:rPr>
                      <m:t>)</m:t>
                    </m:r>
                  </m:oMath>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3576149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Changes in EITC to Estimate the Effects of Income</a:t>
            </a:r>
            <a:endParaRPr lang="en-US" b="1" dirty="0"/>
          </a:p>
        </p:txBody>
      </p:sp>
      <p:sp>
        <p:nvSpPr>
          <p:cNvPr id="8" name="Content Placeholder 7"/>
          <p:cNvSpPr>
            <a:spLocks noGrp="1"/>
          </p:cNvSpPr>
          <p:nvPr>
            <p:ph idx="1"/>
          </p:nvPr>
        </p:nvSpPr>
        <p:spPr/>
        <p:txBody>
          <a:bodyPr>
            <a:normAutofit/>
          </a:bodyPr>
          <a:lstStyle/>
          <a:p>
            <a:pPr marL="0" indent="0">
              <a:buNone/>
            </a:pPr>
            <a:r>
              <a:rPr lang="en-US" dirty="0" smtClean="0"/>
              <a:t>The variation in the EITC schedules over time was central to their analysis and the way EITC expansions have differentially augmented the incomes of different families.</a:t>
            </a:r>
          </a:p>
          <a:p>
            <a:pPr marL="0" indent="0">
              <a:buNone/>
            </a:pPr>
            <a:r>
              <a:rPr lang="en-US" dirty="0" smtClean="0"/>
              <a:t>Their IV estimation strategy assumes that changes in the EITC structure are independent of idiosyncratic family circumstances.</a:t>
            </a:r>
            <a:endParaRPr lang="en-US" dirty="0"/>
          </a:p>
        </p:txBody>
      </p:sp>
    </p:spTree>
    <p:extLst>
      <p:ext uri="{BB962C8B-B14F-4D97-AF65-F5344CB8AC3E}">
        <p14:creationId xmlns:p14="http://schemas.microsoft.com/office/powerpoint/2010/main" val="841484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Changes in EITC to Estimate the Effects of Income</a:t>
            </a:r>
            <a:endParaRPr lang="en-US" b="1"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pPr marL="0" indent="0">
                  <a:buNone/>
                </a:pPr>
                <a:r>
                  <a:rPr lang="en-US" dirty="0" smtClean="0"/>
                  <a:t>As an instrument for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
                      <m:sSubPr>
                        <m:ctrlPr>
                          <a:rPr lang="el-GR"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𝑖𝑎</m:t>
                        </m:r>
                      </m:sub>
                    </m:sSub>
                  </m:oMath>
                </a14:m>
                <a:r>
                  <a:rPr lang="en-US" dirty="0" smtClean="0"/>
                  <a:t>in estimating equation 3:</a:t>
                </a:r>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𝑖𝑎</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𝑖𝑎</m:t>
                          </m:r>
                        </m:sub>
                        <m:sup>
                          <m:r>
                            <a:rPr lang="en-US" i="1">
                              <a:latin typeface="Cambria Math" panose="02040503050406030204" pitchFamily="18" charset="0"/>
                              <a:ea typeface="Cambria Math" panose="02040503050406030204" pitchFamily="18" charset="0"/>
                            </a:rPr>
                            <m:t>′</m:t>
                          </m:r>
                        </m:sup>
                      </m:sSubSup>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i="1">
                              <a:latin typeface="Cambria Math" panose="02040503050406030204" pitchFamily="18" charset="0"/>
                              <a:ea typeface="Cambria Math" panose="02040503050406030204" pitchFamily="18" charset="0"/>
                            </a:rPr>
                            <m:t>𝑖𝑎</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𝑖𝑎</m:t>
                          </m:r>
                        </m:sub>
                      </m:sSub>
                    </m:oMath>
                  </m:oMathPara>
                </a14:m>
                <a:endParaRPr lang="en-US" dirty="0" smtClean="0">
                  <a:ea typeface="Cambria Math" panose="02040503050406030204" pitchFamily="18" charset="0"/>
                </a:endParaRPr>
              </a:p>
              <a:p>
                <a:pPr marL="0" indent="0">
                  <a:buNone/>
                </a:pPr>
                <a:r>
                  <a:rPr lang="en-US" dirty="0" smtClean="0"/>
                  <a:t>They used:</a:t>
                </a:r>
              </a:p>
              <a:p>
                <a:pPr marL="0" indent="0">
                  <a:buNone/>
                </a:pPr>
                <a14:m>
                  <m:oMathPara xmlns:m="http://schemas.openxmlformats.org/officeDocument/2006/math">
                    <m:oMathParaPr>
                      <m:jc m:val="left"/>
                    </m:oMathParaPr>
                    <m:oMath xmlns:m="http://schemas.openxmlformats.org/officeDocument/2006/math">
                      <m:r>
                        <a:rPr lang="el-GR" i="1">
                          <a:latin typeface="Cambria Math" panose="02040503050406030204" pitchFamily="18" charset="0"/>
                          <a:ea typeface="Cambria Math" panose="02040503050406030204" pitchFamily="18" charset="0"/>
                        </a:rPr>
                        <m:t>𝛥</m:t>
                      </m:r>
                      <m:sSubSup>
                        <m:sSubSupPr>
                          <m:ctrlPr>
                            <a:rPr lang="el-GR"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𝑎</m:t>
                          </m:r>
                        </m:sub>
                        <m:sup>
                          <m:r>
                            <a:rPr lang="en-US" i="1">
                              <a:latin typeface="Cambria Math" panose="02040503050406030204" pitchFamily="18" charset="0"/>
                              <a:ea typeface="Cambria Math" panose="02040503050406030204" pitchFamily="18" charset="0"/>
                            </a:rPr>
                            <m:t>𝐼𝑉</m:t>
                          </m:r>
                        </m:sup>
                      </m:sSubSup>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𝑎</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sub>
                          </m:sSub>
                        </m:sup>
                      </m:sSubSup>
                      <m:d>
                        <m:dPr>
                          <m:ctrlPr>
                            <a:rPr lang="en-US" b="0" i="1" smtClean="0">
                              <a:latin typeface="Cambria Math" panose="02040503050406030204" pitchFamily="18" charset="0"/>
                            </a:rPr>
                          </m:ctrlPr>
                        </m:dPr>
                        <m:e>
                          <m:r>
                            <a:rPr lang="en-US" b="1" i="1">
                              <a:latin typeface="Cambria Math" panose="02040503050406030204" pitchFamily="18" charset="0"/>
                            </a:rPr>
                            <m:t>Ê</m:t>
                          </m:r>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m:t>
                                  </m:r>
                                </m:sub>
                              </m:sSub>
                            </m:e>
                            <m:e>
                              <m:sSub>
                                <m:sSubPr>
                                  <m:ctrlPr>
                                    <a:rPr lang="en-US" b="1"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sub>
                              </m:sSub>
                            </m:e>
                          </m:d>
                        </m:e>
                      </m:d>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𝑎</m:t>
                          </m:r>
                          <m:r>
                            <a:rPr lang="en-US" b="0" i="1" smtClean="0">
                              <a:latin typeface="Cambria Math" panose="02040503050406030204" pitchFamily="18" charset="0"/>
                            </a:rPr>
                            <m:t>−1</m:t>
                          </m:r>
                        </m:sub>
                        <m:sup>
                          <m:sSub>
                            <m:sSubPr>
                              <m:ctrlPr>
                                <a:rPr lang="en-US" b="1"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sub>
                          </m:sSub>
                        </m:sup>
                      </m:sSub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sub>
                      </m:sSub>
                      <m:r>
                        <a:rPr lang="en-US" b="1" i="1" smtClean="0">
                          <a:latin typeface="Cambria Math" panose="02040503050406030204" pitchFamily="18" charset="0"/>
                        </a:rPr>
                        <m:t>)</m:t>
                      </m:r>
                    </m:oMath>
                  </m:oMathPara>
                </a14:m>
                <a:endParaRPr lang="en-US" i="1" dirty="0" smtClean="0"/>
              </a:p>
              <a:p>
                <a:pPr marL="0" indent="0">
                  <a:buNone/>
                </a:pPr>
                <a:endParaRPr lang="en-US" i="1" dirty="0" smtClean="0"/>
              </a:p>
              <a:p>
                <a:pPr marL="0" indent="0">
                  <a:buNone/>
                </a:pPr>
                <a14:m>
                  <m:oMath xmlns:m="http://schemas.openxmlformats.org/officeDocument/2006/math">
                    <m:r>
                      <a:rPr lang="en-US" b="1" i="1">
                        <a:latin typeface="Cambria Math" panose="02040503050406030204" pitchFamily="18" charset="0"/>
                      </a:rPr>
                      <m:t>Ê</m:t>
                    </m:r>
                    <m:d>
                      <m:dPr>
                        <m:begChr m:val="["/>
                        <m:endChr m:val="]"/>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𝑎</m:t>
                            </m:r>
                          </m:sub>
                        </m:sSub>
                      </m:e>
                      <m:e>
                        <m:sSub>
                          <m:sSubPr>
                            <m:ctrlPr>
                              <a:rPr lang="en-US" b="1"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sub>
                        </m:sSub>
                      </m:e>
                    </m:d>
                  </m:oMath>
                </a14:m>
                <a:r>
                  <a:rPr lang="en-US" i="1" dirty="0" smtClean="0"/>
                  <a:t> </a:t>
                </a:r>
                <a:r>
                  <a:rPr lang="en-US" dirty="0" smtClean="0"/>
                  <a:t>is an estimate of pretax income given lagged pretax income</a:t>
                </a:r>
                <a:endParaRPr lang="en-US" i="1" dirty="0" smtClean="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39204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 Income</a:t>
            </a:r>
            <a:endParaRPr lang="en-US" b="1" dirty="0"/>
          </a:p>
        </p:txBody>
      </p:sp>
      <p:graphicFrame>
        <p:nvGraphicFramePr>
          <p:cNvPr id="4" name="Diagram 3"/>
          <p:cNvGraphicFramePr/>
          <p:nvPr>
            <p:extLst>
              <p:ext uri="{D42A27DB-BD31-4B8C-83A1-F6EECF244321}">
                <p14:modId xmlns:p14="http://schemas.microsoft.com/office/powerpoint/2010/main" val="915768003"/>
              </p:ext>
            </p:extLst>
          </p:nvPr>
        </p:nvGraphicFramePr>
        <p:xfrm>
          <a:off x="641709" y="1395747"/>
          <a:ext cx="10346994" cy="4027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38200" y="6326459"/>
            <a:ext cx="3137397" cy="369332"/>
          </a:xfrm>
          <a:prstGeom prst="rect">
            <a:avLst/>
          </a:prstGeom>
          <a:noFill/>
        </p:spPr>
        <p:txBody>
          <a:bodyPr wrap="none" rtlCol="0">
            <a:spAutoFit/>
          </a:bodyPr>
          <a:lstStyle/>
          <a:p>
            <a:r>
              <a:rPr lang="en-US" dirty="0" smtClean="0"/>
              <a:t>EITC= Earned Income Tax Credit</a:t>
            </a:r>
            <a:endParaRPr lang="en-US" dirty="0"/>
          </a:p>
        </p:txBody>
      </p:sp>
    </p:spTree>
    <p:extLst>
      <p:ext uri="{BB962C8B-B14F-4D97-AF65-F5344CB8AC3E}">
        <p14:creationId xmlns:p14="http://schemas.microsoft.com/office/powerpoint/2010/main" val="3388601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 Household Factors</a:t>
            </a:r>
            <a:endParaRPr lang="en-US" b="1" dirty="0"/>
          </a:p>
        </p:txBody>
      </p:sp>
      <p:graphicFrame>
        <p:nvGraphicFramePr>
          <p:cNvPr id="4" name="Diagram 3"/>
          <p:cNvGraphicFramePr/>
          <p:nvPr>
            <p:extLst>
              <p:ext uri="{D42A27DB-BD31-4B8C-83A1-F6EECF244321}">
                <p14:modId xmlns:p14="http://schemas.microsoft.com/office/powerpoint/2010/main" val="2146230252"/>
              </p:ext>
            </p:extLst>
          </p:nvPr>
        </p:nvGraphicFramePr>
        <p:xfrm>
          <a:off x="3249132" y="1530917"/>
          <a:ext cx="5892800" cy="4012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38200" y="6326459"/>
            <a:ext cx="3648691" cy="369332"/>
          </a:xfrm>
          <a:prstGeom prst="rect">
            <a:avLst/>
          </a:prstGeom>
          <a:noFill/>
        </p:spPr>
        <p:txBody>
          <a:bodyPr wrap="none" rtlCol="0">
            <a:spAutoFit/>
          </a:bodyPr>
          <a:lstStyle/>
          <a:p>
            <a:r>
              <a:rPr lang="en-US" dirty="0" smtClean="0"/>
              <a:t>NLSY = National </a:t>
            </a:r>
            <a:r>
              <a:rPr lang="en-US" dirty="0"/>
              <a:t>Longitudinal Surveys</a:t>
            </a:r>
            <a:endParaRPr lang="en-US" dirty="0"/>
          </a:p>
        </p:txBody>
      </p:sp>
    </p:spTree>
    <p:extLst>
      <p:ext uri="{BB962C8B-B14F-4D97-AF65-F5344CB8AC3E}">
        <p14:creationId xmlns:p14="http://schemas.microsoft.com/office/powerpoint/2010/main" val="2749396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 Household Factors</a:t>
            </a:r>
            <a:endParaRPr lang="en-US" b="1" dirty="0"/>
          </a:p>
        </p:txBody>
      </p:sp>
      <p:sp>
        <p:nvSpPr>
          <p:cNvPr id="5" name="TextBox 4"/>
          <p:cNvSpPr txBox="1"/>
          <p:nvPr/>
        </p:nvSpPr>
        <p:spPr>
          <a:xfrm>
            <a:off x="838200" y="6326459"/>
            <a:ext cx="3648691" cy="369332"/>
          </a:xfrm>
          <a:prstGeom prst="rect">
            <a:avLst/>
          </a:prstGeom>
          <a:noFill/>
        </p:spPr>
        <p:txBody>
          <a:bodyPr wrap="none" rtlCol="0">
            <a:spAutoFit/>
          </a:bodyPr>
          <a:lstStyle/>
          <a:p>
            <a:r>
              <a:rPr lang="en-US" dirty="0" smtClean="0"/>
              <a:t>NLSY = National </a:t>
            </a:r>
            <a:r>
              <a:rPr lang="en-US" dirty="0"/>
              <a:t>Longitudinal Surveys</a:t>
            </a:r>
            <a:endParaRPr lang="en-US" dirty="0"/>
          </a:p>
        </p:txBody>
      </p:sp>
      <p:sp>
        <p:nvSpPr>
          <p:cNvPr id="6" name="TextBox 5"/>
          <p:cNvSpPr txBox="1"/>
          <p:nvPr/>
        </p:nvSpPr>
        <p:spPr>
          <a:xfrm>
            <a:off x="838201" y="1538868"/>
            <a:ext cx="11025146" cy="2585323"/>
          </a:xfrm>
          <a:prstGeom prst="rect">
            <a:avLst/>
          </a:prstGeom>
          <a:noFill/>
        </p:spPr>
        <p:txBody>
          <a:bodyPr wrap="square" rtlCol="0">
            <a:spAutoFit/>
          </a:bodyPr>
          <a:lstStyle/>
          <a:p>
            <a:r>
              <a:rPr lang="en-US" dirty="0"/>
              <a:t>The NLSY collects a rich set of variables for both children and mothers </a:t>
            </a:r>
            <a:r>
              <a:rPr lang="en-US" dirty="0" smtClean="0"/>
              <a:t>repeatedly over </a:t>
            </a:r>
            <a:r>
              <a:rPr lang="en-US" dirty="0"/>
              <a:t>time, allowing us to estimate models with child fixed </a:t>
            </a:r>
            <a:r>
              <a:rPr lang="en-US" dirty="0" smtClean="0"/>
              <a:t>effects.</a:t>
            </a:r>
          </a:p>
          <a:p>
            <a:endParaRPr lang="en-US" dirty="0" smtClean="0"/>
          </a:p>
          <a:p>
            <a:r>
              <a:rPr lang="en-US" dirty="0" smtClean="0"/>
              <a:t>NLSY are </a:t>
            </a:r>
            <a:r>
              <a:rPr lang="en-US" dirty="0"/>
              <a:t>ideal for studying the effects of family income on children for</a:t>
            </a:r>
          </a:p>
          <a:p>
            <a:r>
              <a:rPr lang="en-US" dirty="0"/>
              <a:t>several </a:t>
            </a:r>
            <a:r>
              <a:rPr lang="en-US" dirty="0" smtClean="0"/>
              <a:t>reasons:</a:t>
            </a:r>
          </a:p>
          <a:p>
            <a:pPr marL="342900" indent="-342900">
              <a:buFont typeface="+mj-lt"/>
              <a:buAutoNum type="arabicPeriod"/>
            </a:pPr>
            <a:r>
              <a:rPr lang="en-US" dirty="0" smtClean="0"/>
              <a:t>Can </a:t>
            </a:r>
            <a:r>
              <a:rPr lang="en-US" dirty="0"/>
              <a:t>link children to their </a:t>
            </a:r>
            <a:r>
              <a:rPr lang="en-US" dirty="0" smtClean="0"/>
              <a:t>mothers</a:t>
            </a:r>
          </a:p>
          <a:p>
            <a:pPr marL="342900" indent="-342900">
              <a:buFont typeface="+mj-lt"/>
              <a:buAutoNum type="arabicPeriod"/>
            </a:pPr>
            <a:r>
              <a:rPr lang="en-US" dirty="0" smtClean="0"/>
              <a:t>Can follow </a:t>
            </a:r>
            <a:r>
              <a:rPr lang="en-US" dirty="0"/>
              <a:t>families over </a:t>
            </a:r>
            <a:r>
              <a:rPr lang="en-US" dirty="0" smtClean="0"/>
              <a:t>time</a:t>
            </a:r>
          </a:p>
          <a:p>
            <a:pPr marL="342900" indent="-342900">
              <a:buFont typeface="+mj-lt"/>
              <a:buAutoNum type="arabicPeriod"/>
            </a:pPr>
            <a:r>
              <a:rPr lang="en-US" dirty="0" smtClean="0"/>
              <a:t>The </a:t>
            </a:r>
            <a:r>
              <a:rPr lang="en-US" dirty="0"/>
              <a:t>NLSY contains repeated measures of </a:t>
            </a:r>
            <a:r>
              <a:rPr lang="en-US" dirty="0" smtClean="0"/>
              <a:t>various child </a:t>
            </a:r>
            <a:r>
              <a:rPr lang="en-US" dirty="0"/>
              <a:t>outcomes and comprehensive measures of family </a:t>
            </a:r>
            <a:r>
              <a:rPr lang="en-US" dirty="0" smtClean="0"/>
              <a:t>income</a:t>
            </a:r>
          </a:p>
          <a:p>
            <a:pPr marL="342900" indent="-342900">
              <a:buFont typeface="+mj-lt"/>
              <a:buAutoNum type="arabicPeriod"/>
            </a:pPr>
            <a:r>
              <a:rPr lang="en-US" dirty="0" smtClean="0"/>
              <a:t>The NLSY</a:t>
            </a:r>
            <a:r>
              <a:rPr lang="en-US" dirty="0"/>
              <a:t> </a:t>
            </a:r>
            <a:r>
              <a:rPr lang="en-US" dirty="0" smtClean="0"/>
              <a:t>oversamples </a:t>
            </a:r>
            <a:r>
              <a:rPr lang="en-US" dirty="0"/>
              <a:t>minority families, which provides a larger sample of families </a:t>
            </a:r>
            <a:r>
              <a:rPr lang="en-US" dirty="0" smtClean="0"/>
              <a:t>eligible for </a:t>
            </a:r>
            <a:r>
              <a:rPr lang="en-US" dirty="0"/>
              <a:t>the EITC</a:t>
            </a:r>
            <a:endParaRPr lang="en-US" dirty="0"/>
          </a:p>
        </p:txBody>
      </p:sp>
    </p:spTree>
    <p:extLst>
      <p:ext uri="{BB962C8B-B14F-4D97-AF65-F5344CB8AC3E}">
        <p14:creationId xmlns:p14="http://schemas.microsoft.com/office/powerpoint/2010/main" val="173382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 Test Scores</a:t>
            </a:r>
            <a:endParaRPr lang="en-US" b="1" dirty="0"/>
          </a:p>
        </p:txBody>
      </p:sp>
      <p:graphicFrame>
        <p:nvGraphicFramePr>
          <p:cNvPr id="4" name="Diagram 3"/>
          <p:cNvGraphicFramePr/>
          <p:nvPr>
            <p:extLst>
              <p:ext uri="{D42A27DB-BD31-4B8C-83A1-F6EECF244321}">
                <p14:modId xmlns:p14="http://schemas.microsoft.com/office/powerpoint/2010/main" val="1947230281"/>
              </p:ext>
            </p:extLst>
          </p:nvPr>
        </p:nvGraphicFramePr>
        <p:xfrm>
          <a:off x="1228326" y="1690688"/>
          <a:ext cx="9735348" cy="3923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466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Normalize Test Scores</a:t>
            </a:r>
            <a:endParaRPr lang="en-US" b="1" dirty="0"/>
          </a:p>
        </p:txBody>
      </p:sp>
      <p:sp>
        <p:nvSpPr>
          <p:cNvPr id="3" name="Content Placeholder 2"/>
          <p:cNvSpPr>
            <a:spLocks noGrp="1"/>
          </p:cNvSpPr>
          <p:nvPr>
            <p:ph idx="1"/>
          </p:nvPr>
        </p:nvSpPr>
        <p:spPr/>
        <p:txBody>
          <a:bodyPr/>
          <a:lstStyle/>
          <a:p>
            <a:r>
              <a:rPr lang="en-US" dirty="0" smtClean="0"/>
              <a:t>They created a </a:t>
            </a:r>
            <a:r>
              <a:rPr lang="en-US" dirty="0"/>
              <a:t>normalized </a:t>
            </a:r>
            <a:r>
              <a:rPr lang="en-US" dirty="0" smtClean="0"/>
              <a:t>test scores </a:t>
            </a:r>
            <a:r>
              <a:rPr lang="en-US" dirty="0"/>
              <a:t>with a mean of zero and a standard deviation of one based on the </a:t>
            </a:r>
            <a:r>
              <a:rPr lang="en-US" dirty="0" smtClean="0"/>
              <a:t>random sample </a:t>
            </a:r>
            <a:r>
              <a:rPr lang="en-US" dirty="0"/>
              <a:t>of test takers (i.e., excluding the poor, military, and minority oversamples</a:t>
            </a:r>
            <a:r>
              <a:rPr lang="en-US" dirty="0" smtClean="0"/>
              <a:t>).</a:t>
            </a:r>
          </a:p>
          <a:p>
            <a:r>
              <a:rPr lang="en-US" dirty="0" smtClean="0"/>
              <a:t>Also </a:t>
            </a:r>
            <a:r>
              <a:rPr lang="en-US" dirty="0"/>
              <a:t>create a combined math-reading score, which takes the average of our </a:t>
            </a:r>
            <a:r>
              <a:rPr lang="en-US" dirty="0" smtClean="0"/>
              <a:t>normalized math </a:t>
            </a:r>
            <a:r>
              <a:rPr lang="en-US" dirty="0"/>
              <a:t>and reading </a:t>
            </a:r>
            <a:r>
              <a:rPr lang="en-US" dirty="0" smtClean="0"/>
              <a:t>scores.</a:t>
            </a:r>
            <a:endParaRPr lang="en-US" dirty="0"/>
          </a:p>
        </p:txBody>
      </p:sp>
    </p:spTree>
    <p:extLst>
      <p:ext uri="{BB962C8B-B14F-4D97-AF65-F5344CB8AC3E}">
        <p14:creationId xmlns:p14="http://schemas.microsoft.com/office/powerpoint/2010/main" val="3217877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Normalize Test Scores</a:t>
            </a:r>
            <a:endParaRPr lang="en-US" b="1" dirty="0"/>
          </a:p>
        </p:txBody>
      </p:sp>
      <p:sp>
        <p:nvSpPr>
          <p:cNvPr id="3" name="Content Placeholder 2"/>
          <p:cNvSpPr>
            <a:spLocks noGrp="1"/>
          </p:cNvSpPr>
          <p:nvPr>
            <p:ph idx="1"/>
          </p:nvPr>
        </p:nvSpPr>
        <p:spPr>
          <a:xfrm>
            <a:off x="838200" y="1825625"/>
            <a:ext cx="10515600" cy="3628970"/>
          </a:xfrm>
        </p:spPr>
        <p:txBody>
          <a:bodyPr/>
          <a:lstStyle/>
          <a:p>
            <a:pPr marL="0" indent="0">
              <a:buNone/>
            </a:pPr>
            <a:r>
              <a:rPr lang="en-US" dirty="0"/>
              <a:t>%r</a:t>
            </a:r>
          </a:p>
          <a:p>
            <a:pPr marL="0" indent="0">
              <a:buNone/>
            </a:pPr>
            <a:endParaRPr lang="en-US" dirty="0"/>
          </a:p>
          <a:p>
            <a:pPr marL="0" indent="0">
              <a:buNone/>
            </a:pPr>
            <a:r>
              <a:rPr lang="en-US" dirty="0" err="1"/>
              <a:t>piat</a:t>
            </a:r>
            <a:r>
              <a:rPr lang="en-US" dirty="0"/>
              <a:t> &lt;- read.csv('piat.csv', header=</a:t>
            </a:r>
            <a:r>
              <a:rPr lang="en-US" dirty="0" err="1"/>
              <a:t>TRUE,sep</a:t>
            </a:r>
            <a:r>
              <a:rPr lang="en-US" dirty="0"/>
              <a:t> = ",")</a:t>
            </a:r>
          </a:p>
          <a:p>
            <a:pPr marL="0" indent="0">
              <a:buNone/>
            </a:pPr>
            <a:r>
              <a:rPr lang="en-US" dirty="0" err="1"/>
              <a:t>testscores</a:t>
            </a:r>
            <a:r>
              <a:rPr lang="en-US" dirty="0"/>
              <a:t>&lt;- subset(</a:t>
            </a:r>
            <a:r>
              <a:rPr lang="en-US" dirty="0" err="1"/>
              <a:t>piat</a:t>
            </a:r>
            <a:r>
              <a:rPr lang="en-US" dirty="0"/>
              <a:t>[c(</a:t>
            </a:r>
            <a:r>
              <a:rPr lang="en-US" dirty="0" err="1"/>
              <a:t>piat$reading,piat$math</a:t>
            </a:r>
            <a:r>
              <a:rPr lang="en-US" dirty="0"/>
              <a:t>)])</a:t>
            </a:r>
          </a:p>
          <a:p>
            <a:pPr marL="0" indent="0">
              <a:buNone/>
            </a:pPr>
            <a:endParaRPr lang="en-US" dirty="0"/>
          </a:p>
          <a:p>
            <a:pPr marL="0" indent="0">
              <a:buNone/>
            </a:pPr>
            <a:r>
              <a:rPr lang="en-US" dirty="0" err="1"/>
              <a:t>testscores_normalized</a:t>
            </a:r>
            <a:r>
              <a:rPr lang="en-US" dirty="0"/>
              <a:t> &lt;- </a:t>
            </a:r>
            <a:r>
              <a:rPr lang="en-US" dirty="0" err="1"/>
              <a:t>as.data.frame</a:t>
            </a:r>
            <a:r>
              <a:rPr lang="en-US" dirty="0"/>
              <a:t>(</a:t>
            </a:r>
            <a:r>
              <a:rPr lang="en-US" dirty="0" err="1"/>
              <a:t>lapply</a:t>
            </a:r>
            <a:r>
              <a:rPr lang="en-US" dirty="0"/>
              <a:t>(</a:t>
            </a:r>
            <a:r>
              <a:rPr lang="en-US" dirty="0" err="1"/>
              <a:t>testscores</a:t>
            </a:r>
            <a:r>
              <a:rPr lang="en-US" dirty="0"/>
              <a:t>, normalize))</a:t>
            </a:r>
          </a:p>
        </p:txBody>
      </p:sp>
      <p:sp>
        <p:nvSpPr>
          <p:cNvPr id="4" name="TextBox 3"/>
          <p:cNvSpPr txBox="1"/>
          <p:nvPr/>
        </p:nvSpPr>
        <p:spPr>
          <a:xfrm>
            <a:off x="838200" y="6326459"/>
            <a:ext cx="3228191" cy="369332"/>
          </a:xfrm>
          <a:prstGeom prst="rect">
            <a:avLst/>
          </a:prstGeom>
          <a:noFill/>
        </p:spPr>
        <p:txBody>
          <a:bodyPr wrap="none" rtlCol="0">
            <a:spAutoFit/>
          </a:bodyPr>
          <a:lstStyle/>
          <a:p>
            <a:r>
              <a:rPr lang="en-US" dirty="0" smtClean="0"/>
              <a:t>Pseudo code created in Zeppelin</a:t>
            </a:r>
            <a:endParaRPr lang="en-US" dirty="0"/>
          </a:p>
        </p:txBody>
      </p:sp>
    </p:spTree>
    <p:extLst>
      <p:ext uri="{BB962C8B-B14F-4D97-AF65-F5344CB8AC3E}">
        <p14:creationId xmlns:p14="http://schemas.microsoft.com/office/powerpoint/2010/main" val="2828348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Impact of Family Income on Child</a:t>
            </a:r>
            <a:endParaRPr lang="en-US" dirty="0"/>
          </a:p>
        </p:txBody>
      </p:sp>
      <p:sp>
        <p:nvSpPr>
          <p:cNvPr id="8" name="Content Placeholder 7"/>
          <p:cNvSpPr>
            <a:spLocks noGrp="1"/>
          </p:cNvSpPr>
          <p:nvPr>
            <p:ph idx="1"/>
          </p:nvPr>
        </p:nvSpPr>
        <p:spPr/>
        <p:txBody>
          <a:bodyPr/>
          <a:lstStyle/>
          <a:p>
            <a:pPr marL="0" indent="0">
              <a:buNone/>
            </a:pPr>
            <a:r>
              <a:rPr lang="en-US" dirty="0" smtClean="0"/>
              <a:t>Using data from the US government’s Earned Income Tax Credit records, they applied an “instrumental variable strategy” that established an underlying relationship between measurable expansions in family income and corresponding increases in children’s math and reading scores.  They found short term score improvements of six percent, with one standard deviation for every $1,000 increase in income, for low income families.</a:t>
            </a:r>
            <a:endParaRPr lang="en-US" dirty="0"/>
          </a:p>
        </p:txBody>
      </p:sp>
    </p:spTree>
    <p:extLst>
      <p:ext uri="{BB962C8B-B14F-4D97-AF65-F5344CB8AC3E}">
        <p14:creationId xmlns:p14="http://schemas.microsoft.com/office/powerpoint/2010/main" val="1483041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 Reading and Math</a:t>
            </a:r>
            <a:endParaRPr lang="en-US" b="1" dirty="0"/>
          </a:p>
        </p:txBody>
      </p:sp>
      <p:sp>
        <p:nvSpPr>
          <p:cNvPr id="3" name="Content Placeholder 2"/>
          <p:cNvSpPr>
            <a:spLocks noGrp="1"/>
          </p:cNvSpPr>
          <p:nvPr>
            <p:ph idx="1"/>
          </p:nvPr>
        </p:nvSpPr>
        <p:spPr>
          <a:xfrm>
            <a:off x="838200" y="1825625"/>
            <a:ext cx="10515600" cy="4217366"/>
          </a:xfrm>
        </p:spPr>
        <p:txBody>
          <a:bodyPr>
            <a:normAutofit fontScale="85000" lnSpcReduction="20000"/>
          </a:bodyPr>
          <a:lstStyle/>
          <a:p>
            <a:pPr marL="0" indent="0">
              <a:buNone/>
            </a:pPr>
            <a:r>
              <a:rPr lang="en-US" dirty="0"/>
              <a:t>%r</a:t>
            </a:r>
          </a:p>
          <a:p>
            <a:pPr marL="0" indent="0">
              <a:buNone/>
            </a:pPr>
            <a:endParaRPr lang="en-US" dirty="0"/>
          </a:p>
          <a:p>
            <a:pPr marL="0" indent="0">
              <a:buNone/>
            </a:pPr>
            <a:r>
              <a:rPr lang="en-US" dirty="0" err="1"/>
              <a:t>piat</a:t>
            </a:r>
            <a:r>
              <a:rPr lang="en-US" dirty="0"/>
              <a:t> &lt;- read.csv('piat.csv', header=</a:t>
            </a:r>
            <a:r>
              <a:rPr lang="en-US" dirty="0" err="1"/>
              <a:t>TRUE,sep</a:t>
            </a:r>
            <a:r>
              <a:rPr lang="en-US" dirty="0"/>
              <a:t> = ",")</a:t>
            </a:r>
          </a:p>
          <a:p>
            <a:pPr marL="0" indent="0">
              <a:buNone/>
            </a:pPr>
            <a:r>
              <a:rPr lang="en-US" dirty="0" err="1"/>
              <a:t>testscores</a:t>
            </a:r>
            <a:r>
              <a:rPr lang="en-US" dirty="0"/>
              <a:t>&lt;- subset(</a:t>
            </a:r>
            <a:r>
              <a:rPr lang="en-US" dirty="0" err="1"/>
              <a:t>piat</a:t>
            </a:r>
            <a:r>
              <a:rPr lang="en-US" dirty="0"/>
              <a:t>[c(</a:t>
            </a:r>
            <a:r>
              <a:rPr lang="en-US" dirty="0" err="1"/>
              <a:t>piat$reading,piat$math</a:t>
            </a:r>
            <a:r>
              <a:rPr lang="en-US" dirty="0"/>
              <a:t>)])</a:t>
            </a:r>
          </a:p>
          <a:p>
            <a:pPr marL="0" indent="0">
              <a:buNone/>
            </a:pPr>
            <a:endParaRPr lang="en-US" dirty="0"/>
          </a:p>
          <a:p>
            <a:pPr marL="0" indent="0">
              <a:buNone/>
            </a:pPr>
            <a:r>
              <a:rPr lang="en-US" dirty="0" err="1"/>
              <a:t>testscores_normalized</a:t>
            </a:r>
            <a:r>
              <a:rPr lang="en-US" dirty="0"/>
              <a:t> &lt;- </a:t>
            </a:r>
            <a:r>
              <a:rPr lang="en-US" dirty="0" err="1"/>
              <a:t>as.data.frame</a:t>
            </a:r>
            <a:r>
              <a:rPr lang="en-US" dirty="0"/>
              <a:t>(</a:t>
            </a:r>
            <a:r>
              <a:rPr lang="en-US" dirty="0" err="1"/>
              <a:t>lapply</a:t>
            </a:r>
            <a:r>
              <a:rPr lang="en-US" dirty="0"/>
              <a:t>(</a:t>
            </a:r>
            <a:r>
              <a:rPr lang="en-US" dirty="0" err="1"/>
              <a:t>testscores</a:t>
            </a:r>
            <a:r>
              <a:rPr lang="en-US" dirty="0"/>
              <a:t>, normalize</a:t>
            </a:r>
            <a:r>
              <a:rPr lang="en-US" dirty="0" smtClean="0"/>
              <a:t>))</a:t>
            </a:r>
          </a:p>
          <a:p>
            <a:pPr marL="0" indent="0">
              <a:buNone/>
            </a:pPr>
            <a:endParaRPr lang="en-US" dirty="0"/>
          </a:p>
          <a:p>
            <a:pPr marL="0" indent="0">
              <a:buNone/>
            </a:pPr>
            <a:r>
              <a:rPr lang="en-US" dirty="0"/>
              <a:t>reading &lt;- </a:t>
            </a:r>
            <a:r>
              <a:rPr lang="en-US" dirty="0" err="1"/>
              <a:t>as.numeric</a:t>
            </a:r>
            <a:r>
              <a:rPr lang="en-US" dirty="0"/>
              <a:t>(testscores_normalized$col1)</a:t>
            </a:r>
          </a:p>
          <a:p>
            <a:pPr marL="0" indent="0">
              <a:buNone/>
            </a:pPr>
            <a:r>
              <a:rPr lang="en-US" dirty="0"/>
              <a:t>math &lt;- </a:t>
            </a:r>
            <a:r>
              <a:rPr lang="en-US" dirty="0" err="1"/>
              <a:t>as.numeric</a:t>
            </a:r>
            <a:r>
              <a:rPr lang="en-US" dirty="0"/>
              <a:t>(testscores_normalized$col2)</a:t>
            </a:r>
          </a:p>
          <a:p>
            <a:pPr marL="0" indent="0">
              <a:buNone/>
            </a:pPr>
            <a:endParaRPr lang="en-US" dirty="0"/>
          </a:p>
          <a:p>
            <a:pPr marL="0" indent="0">
              <a:buNone/>
            </a:pPr>
            <a:r>
              <a:rPr lang="en-US" dirty="0" err="1"/>
              <a:t>reading_math</a:t>
            </a:r>
            <a:r>
              <a:rPr lang="en-US" dirty="0"/>
              <a:t> &lt;- testscores_normalized$col1 + testscores_normalized$col2</a:t>
            </a:r>
          </a:p>
        </p:txBody>
      </p:sp>
      <p:sp>
        <p:nvSpPr>
          <p:cNvPr id="4" name="TextBox 3"/>
          <p:cNvSpPr txBox="1"/>
          <p:nvPr/>
        </p:nvSpPr>
        <p:spPr>
          <a:xfrm>
            <a:off x="838200" y="6326459"/>
            <a:ext cx="3228191" cy="369332"/>
          </a:xfrm>
          <a:prstGeom prst="rect">
            <a:avLst/>
          </a:prstGeom>
          <a:noFill/>
        </p:spPr>
        <p:txBody>
          <a:bodyPr wrap="none" rtlCol="0">
            <a:spAutoFit/>
          </a:bodyPr>
          <a:lstStyle/>
          <a:p>
            <a:r>
              <a:rPr lang="en-US" dirty="0" smtClean="0"/>
              <a:t>Pseudo code created in Zeppelin</a:t>
            </a:r>
            <a:endParaRPr lang="en-US" dirty="0"/>
          </a:p>
        </p:txBody>
      </p:sp>
    </p:spTree>
    <p:extLst>
      <p:ext uri="{BB962C8B-B14F-4D97-AF65-F5344CB8AC3E}">
        <p14:creationId xmlns:p14="http://schemas.microsoft.com/office/powerpoint/2010/main" val="1889606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Impact of Family Income on Child</a:t>
            </a:r>
            <a:endParaRPr lang="en-US" dirty="0"/>
          </a:p>
        </p:txBody>
      </p:sp>
      <p:sp>
        <p:nvSpPr>
          <p:cNvPr id="8" name="Content Placeholder 7"/>
          <p:cNvSpPr>
            <a:spLocks noGrp="1"/>
          </p:cNvSpPr>
          <p:nvPr>
            <p:ph idx="1"/>
          </p:nvPr>
        </p:nvSpPr>
        <p:spPr/>
        <p:txBody>
          <a:bodyPr/>
          <a:lstStyle/>
          <a:p>
            <a:r>
              <a:rPr lang="en-US" dirty="0" smtClean="0"/>
              <a:t>Utilizing an instrumental variable strategy to estimate causal effect of income on children’s math &amp; reading achievements.</a:t>
            </a:r>
          </a:p>
          <a:p>
            <a:r>
              <a:rPr lang="en-US" dirty="0" smtClean="0"/>
              <a:t>Identification was from nonlinear changes in the Earned Income Tax Credit.</a:t>
            </a:r>
          </a:p>
          <a:p>
            <a:r>
              <a:rPr lang="en-US" dirty="0" smtClean="0"/>
              <a:t>Baseline estimates imply that a $1,000 increase in income raises combined math and reading test scores by 6% in the short run.</a:t>
            </a:r>
          </a:p>
          <a:p>
            <a:r>
              <a:rPr lang="en-US" dirty="0" smtClean="0"/>
              <a:t>Test gains are larger for children from disadvantaged families.</a:t>
            </a:r>
          </a:p>
          <a:p>
            <a:endParaRPr lang="en-US" dirty="0"/>
          </a:p>
        </p:txBody>
      </p:sp>
    </p:spTree>
    <p:extLst>
      <p:ext uri="{BB962C8B-B14F-4D97-AF65-F5344CB8AC3E}">
        <p14:creationId xmlns:p14="http://schemas.microsoft.com/office/powerpoint/2010/main" val="793416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839788" y="1419922"/>
                <a:ext cx="10515600" cy="5226205"/>
              </a:xfrm>
            </p:spPr>
            <p:txBody>
              <a:bodyPr>
                <a:normAutofit/>
              </a:bodyPr>
              <a:lstStyle/>
              <a:p>
                <a:pPr marL="0" indent="0">
                  <a:buNone/>
                </a:pPr>
                <a:r>
                  <a:rPr lang="en-US" sz="2000" b="0" dirty="0" smtClean="0"/>
                  <a:t>Modelling how changes in family income (through such policies such as the EITC) affect child achievement</a:t>
                </a:r>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oMath>
                </a14:m>
                <a:r>
                  <a:rPr lang="en-US" sz="2000" dirty="0" smtClean="0"/>
                  <a:t> is the function of the child’s family characteristics and income history</a:t>
                </a:r>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Sub>
                  </m:oMath>
                </a14:m>
                <a:r>
                  <a:rPr lang="en-US" sz="2000" dirty="0" smtClean="0"/>
                  <a:t> reflects time-varying characteristics</a:t>
                </a:r>
                <a:endParaRPr lang="en-US" sz="2000" b="0" dirty="0" smtClean="0"/>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oMath>
                </a14:m>
                <a:r>
                  <a:rPr lang="en-US" sz="2000" dirty="0" smtClean="0"/>
                  <a:t> reflects observable permanent characteristics</a:t>
                </a:r>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𝑖𝑎</m:t>
                        </m:r>
                      </m:sub>
                    </m:sSub>
                  </m:oMath>
                </a14:m>
                <a:r>
                  <a:rPr lang="en-US" sz="2000" dirty="0" smtClean="0"/>
                  <a:t> reflects total family income (net of any taxes and transfers, including EITC payments) for child </a:t>
                </a:r>
                <a14:m>
                  <m:oMath xmlns:m="http://schemas.openxmlformats.org/officeDocument/2006/math">
                    <m:r>
                      <a:rPr lang="en-US" sz="2000" b="0" i="1" smtClean="0">
                        <a:latin typeface="Cambria Math" panose="02040503050406030204" pitchFamily="18" charset="0"/>
                      </a:rPr>
                      <m:t>𝑖</m:t>
                    </m:r>
                  </m:oMath>
                </a14:m>
                <a:r>
                  <a:rPr lang="en-US" sz="2000" dirty="0" smtClean="0"/>
                  <a:t> at age </a:t>
                </a:r>
                <a14:m>
                  <m:oMath xmlns:m="http://schemas.openxmlformats.org/officeDocument/2006/math">
                    <m:r>
                      <a:rPr lang="en-US" sz="2000" b="0" i="1" smtClean="0">
                        <a:latin typeface="Cambria Math" panose="02040503050406030204" pitchFamily="18" charset="0"/>
                      </a:rPr>
                      <m:t>𝑎</m:t>
                    </m:r>
                  </m:oMath>
                </a14:m>
                <a:endParaRPr lang="en-US" i="1" dirty="0" smtClean="0"/>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oMath>
                </a14:m>
                <a:r>
                  <a:rPr lang="en-US" sz="2000" dirty="0" smtClean="0"/>
                  <a:t> reflects unobservable permanent “ability” for child and long-run differences across families</a:t>
                </a:r>
                <a:endParaRPr lang="en-US" sz="2000" i="1" dirty="0" smtClean="0"/>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rPr>
                          <m:t>𝑖𝑎</m:t>
                        </m:r>
                      </m:sub>
                    </m:sSub>
                  </m:oMath>
                </a14:m>
                <a:r>
                  <a:rPr lang="en-US" sz="2000" dirty="0" smtClean="0"/>
                  <a:t> is any time-varying unobservable shocks to the child or family</a:t>
                </a:r>
              </a:p>
              <a:p>
                <a:pPr marL="0" indent="0" algn="ctr">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r>
                          <a:rPr lang="en-US" sz="2000" b="0" i="1" smtClean="0">
                            <a:latin typeface="Cambria Math" panose="02040503050406030204" pitchFamily="18" charset="0"/>
                          </a:rPr>
                          <m:t>0</m:t>
                        </m:r>
                      </m:sub>
                    </m:sSub>
                  </m:oMath>
                </a14:m>
                <a:r>
                  <a:rPr lang="en-US" sz="2000" i="1" dirty="0" smtClean="0"/>
                  <a:t>,….,</a:t>
                </a:r>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m:t>
                        </m:r>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𝑖𝑎</m:t>
                        </m:r>
                      </m:sub>
                    </m:sSub>
                  </m:oMath>
                </a14:m>
                <a:r>
                  <a:rPr lang="en-US" sz="2000" i="1" dirty="0" smtClean="0"/>
                  <a:t>,</a:t>
                </a:r>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oMath>
                </a14:m>
                <a:r>
                  <a:rPr lang="en-US" sz="2000" i="1"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𝑖𝑎</m:t>
                        </m:r>
                      </m:sub>
                    </m:sSub>
                  </m:oMath>
                </a14:m>
                <a:endParaRPr lang="en-US" sz="2000" dirty="0" smtClean="0"/>
              </a:p>
              <a:p>
                <a:pPr marL="0" indent="0">
                  <a:buNone/>
                </a:pPr>
                <a:r>
                  <a:rPr lang="en-US" sz="2000" dirty="0" smtClean="0"/>
                  <a:t>Simplified child outcome equation </a:t>
                </a:r>
              </a:p>
              <a:p>
                <a:pPr marL="0" indent="0">
                  <a:buNone/>
                </a:pPr>
                <a:r>
                  <a:rPr lang="en-US" sz="2000" dirty="0" smtClean="0"/>
                  <a:t>(1)</a:t>
                </a:r>
              </a:p>
              <a:p>
                <a:pPr marL="0" indent="0" algn="ctr">
                  <a:buNone/>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 . .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assuming that the effects of income on child achievements last for </a:t>
                </a:r>
                <a:r>
                  <a:rPr lang="en-US" sz="2000" i="1" dirty="0" smtClean="0"/>
                  <a:t>L</a:t>
                </a:r>
                <a:r>
                  <a:rPr lang="en-US" sz="2000" dirty="0" smtClean="0"/>
                  <a:t> years</a:t>
                </a:r>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839788" y="1419922"/>
                <a:ext cx="10515600" cy="5226205"/>
              </a:xfrm>
              <a:blipFill rotWithShape="0">
                <a:blip r:embed="rId2"/>
                <a:stretch>
                  <a:fillRect l="-638" t="-1284" r="-1043" b="-1867"/>
                </a:stretch>
              </a:blipFill>
            </p:spPr>
            <p:txBody>
              <a:bodyPr/>
              <a:lstStyle/>
              <a:p>
                <a:r>
                  <a:rPr lang="en-US">
                    <a:noFill/>
                  </a:rPr>
                  <a:t> </a:t>
                </a:r>
              </a:p>
            </p:txBody>
          </p:sp>
        </mc:Fallback>
      </mc:AlternateContent>
    </p:spTree>
    <p:extLst>
      <p:ext uri="{BB962C8B-B14F-4D97-AF65-F5344CB8AC3E}">
        <p14:creationId xmlns:p14="http://schemas.microsoft.com/office/powerpoint/2010/main" val="5957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839788" y="1419922"/>
                <a:ext cx="10515600" cy="5226205"/>
              </a:xfrm>
            </p:spPr>
            <p:txBody>
              <a:bodyPr>
                <a:normAutofit/>
              </a:bodyPr>
              <a:lstStyle/>
              <a:p>
                <a:pPr marL="0" indent="0">
                  <a:buNone/>
                </a:pPr>
                <a:r>
                  <a:rPr lang="en-US" sz="2000" dirty="0" smtClean="0"/>
                  <a:t>Simplified child outcome equation </a:t>
                </a:r>
              </a:p>
              <a:p>
                <a:pPr marL="0" indent="0">
                  <a:buNone/>
                </a:pPr>
                <a:r>
                  <a:rPr lang="en-US" sz="2000" dirty="0" smtClean="0"/>
                  <a:t>(1)</a:t>
                </a:r>
              </a:p>
              <a:p>
                <a:pPr marL="0" indent="0" algn="ctr">
                  <a:buNone/>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 . .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assuming that the effects of income on child achievements last for </a:t>
                </a:r>
                <a:r>
                  <a:rPr lang="en-US" sz="2000" i="1" dirty="0" smtClean="0"/>
                  <a:t>L</a:t>
                </a:r>
                <a:r>
                  <a:rPr lang="en-US" sz="2000" dirty="0" smtClean="0"/>
                  <a:t> years</a:t>
                </a:r>
              </a:p>
              <a:p>
                <a:pPr marL="0" indent="0">
                  <a:buNone/>
                </a:pPr>
                <a:r>
                  <a:rPr lang="en-US" sz="2000" dirty="0" smtClean="0"/>
                  <a:t>This equation abstracts from the possibility that income has different effects at different ages (effects depend only on the time elapsed when income is earned and when child achievement is measured) or at different point sin income distribution.</a:t>
                </a:r>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839788" y="1419922"/>
                <a:ext cx="10515600" cy="5226205"/>
              </a:xfrm>
              <a:blipFill rotWithShape="0">
                <a:blip r:embed="rId2"/>
                <a:stretch>
                  <a:fillRect l="-638" t="-1284"/>
                </a:stretch>
              </a:blipFill>
            </p:spPr>
            <p:txBody>
              <a:bodyPr/>
              <a:lstStyle/>
              <a:p>
                <a:r>
                  <a:rPr lang="en-US">
                    <a:noFill/>
                  </a:rPr>
                  <a:t> </a:t>
                </a:r>
              </a:p>
            </p:txBody>
          </p:sp>
        </mc:Fallback>
      </mc:AlternateContent>
    </p:spTree>
    <p:extLst>
      <p:ext uri="{BB962C8B-B14F-4D97-AF65-F5344CB8AC3E}">
        <p14:creationId xmlns:p14="http://schemas.microsoft.com/office/powerpoint/2010/main" val="2897241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839788" y="1419922"/>
                <a:ext cx="10515600" cy="5226205"/>
              </a:xfrm>
            </p:spPr>
            <p:txBody>
              <a:bodyPr>
                <a:normAutofit lnSpcReduction="10000"/>
              </a:bodyPr>
              <a:lstStyle/>
              <a:p>
                <a:pPr marL="0" indent="0">
                  <a:buNone/>
                </a:pPr>
                <a:r>
                  <a:rPr lang="en-US" sz="2000" dirty="0" smtClean="0"/>
                  <a:t>Simplified child outcome equation </a:t>
                </a:r>
              </a:p>
              <a:p>
                <a:pPr marL="0" indent="0">
                  <a:buNone/>
                </a:pPr>
                <a:r>
                  <a:rPr lang="en-US" sz="2000" dirty="0" smtClean="0"/>
                  <a:t>(1)</a:t>
                </a:r>
              </a:p>
              <a:p>
                <a:pPr marL="0" indent="0" algn="ctr">
                  <a:buNone/>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 . .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assuming that the effects of income on child achievements last for </a:t>
                </a:r>
                <a:r>
                  <a:rPr lang="en-US" sz="2000" i="1" dirty="0" smtClean="0"/>
                  <a:t>L</a:t>
                </a:r>
                <a:r>
                  <a:rPr lang="en-US" sz="2000" dirty="0" smtClean="0"/>
                  <a:t> years</a:t>
                </a:r>
              </a:p>
              <a:p>
                <a:r>
                  <a:rPr lang="en-US" sz="2000" dirty="0" smtClean="0"/>
                  <a:t>This equation abstracts from the possibility that income has different effects at different ages (effects depend only on the time elapsed when income is earned and when child achievement is measured) or at different point sin income distribution.</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oMath>
                </a14:m>
                <a:r>
                  <a:rPr lang="en-US" sz="2000" dirty="0" smtClean="0"/>
                  <a:t> allows for different effects of permanent characteristics at all ages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oMath>
                </a14:m>
                <a:r>
                  <a:rPr lang="en-US" sz="2000" dirty="0" smtClean="0"/>
                  <a:t> are for characteristics such as race, gender, and age of the child to affect both the level and growth of child achievement</a:t>
                </a:r>
              </a:p>
              <a:p>
                <a:r>
                  <a:rPr lang="en-US" sz="2000" dirty="0" smtClean="0"/>
                  <a:t>Taking the first differences of equation (1) to eliminate the unobserved fixed effects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oMath>
                </a14:m>
                <a:r>
                  <a:rPr lang="en-US" sz="2000" dirty="0" smtClean="0"/>
                  <a:t> yields to the following equation </a:t>
                </a:r>
              </a:p>
              <a:p>
                <a:pPr marL="0" indent="0">
                  <a:buNone/>
                </a:pPr>
                <a:r>
                  <a:rPr lang="en-US" sz="2000" dirty="0" smtClean="0"/>
                  <a:t>(2)</a:t>
                </a:r>
              </a:p>
              <a:p>
                <a:pPr marL="0" indent="0">
                  <a:buNone/>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 . .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where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r>
                          <a:rPr lang="en-US" sz="2000" b="0" i="1" smtClean="0">
                            <a:latin typeface="Cambria Math" panose="02040503050406030204" pitchFamily="18" charset="0"/>
                          </a:rPr>
                          <m:t>−1</m:t>
                        </m:r>
                      </m:sub>
                    </m:sSub>
                  </m:oMath>
                </a14:m>
                <a:r>
                  <a:rPr lang="en-US" sz="2000" dirty="0" smtClean="0"/>
                  <a:t> is the effect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oMath>
                </a14:m>
                <a:r>
                  <a:rPr lang="en-US" sz="2000" dirty="0" smtClean="0"/>
                  <a:t> on achievement growth (assumed to be age-invariant)</a:t>
                </a: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839788" y="1419922"/>
                <a:ext cx="10515600" cy="5226205"/>
              </a:xfrm>
              <a:blipFill rotWithShape="0">
                <a:blip r:embed="rId2"/>
                <a:stretch>
                  <a:fillRect l="-638" t="-1750"/>
                </a:stretch>
              </a:blipFill>
            </p:spPr>
            <p:txBody>
              <a:bodyPr/>
              <a:lstStyle/>
              <a:p>
                <a:r>
                  <a:rPr lang="en-US">
                    <a:noFill/>
                  </a:rPr>
                  <a:t> </a:t>
                </a:r>
              </a:p>
            </p:txBody>
          </p:sp>
        </mc:Fallback>
      </mc:AlternateContent>
    </p:spTree>
    <p:extLst>
      <p:ext uri="{BB962C8B-B14F-4D97-AF65-F5344CB8AC3E}">
        <p14:creationId xmlns:p14="http://schemas.microsoft.com/office/powerpoint/2010/main" val="2178638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839788" y="1405054"/>
                <a:ext cx="10515600" cy="5226205"/>
              </a:xfrm>
            </p:spPr>
            <p:txBody>
              <a:bodyPr>
                <a:normAutofit/>
              </a:bodyPr>
              <a:lstStyle/>
              <a:p>
                <a:pPr marL="0" indent="0">
                  <a:buNone/>
                </a:pPr>
                <a:r>
                  <a:rPr lang="en-US" sz="2000" dirty="0" smtClean="0"/>
                  <a:t>Simplified child outcome equation </a:t>
                </a:r>
              </a:p>
              <a:p>
                <a:pPr marL="0" indent="0">
                  <a:buNone/>
                </a:pPr>
                <a:r>
                  <a:rPr lang="en-US" sz="2000" dirty="0" smtClean="0"/>
                  <a:t>(1)</a:t>
                </a:r>
              </a:p>
              <a:p>
                <a:pPr marL="0" indent="0" algn="ctr">
                  <a:buNone/>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 . .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assuming that the effects of income on child achievements last for </a:t>
                </a:r>
                <a:r>
                  <a:rPr lang="en-US" sz="2000" i="1" dirty="0" smtClean="0"/>
                  <a:t>L</a:t>
                </a:r>
                <a:r>
                  <a:rPr lang="en-US" sz="2000" dirty="0" smtClean="0"/>
                  <a:t> years</a:t>
                </a:r>
              </a:p>
              <a:p>
                <a:pPr marL="0" indent="0">
                  <a:buNone/>
                </a:pPr>
                <a:r>
                  <a:rPr lang="en-US" sz="2000" dirty="0" smtClean="0"/>
                  <a:t>Taking the first differences of equation (1) to eliminate the unobserved fixed effects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𝑖</m:t>
                        </m:r>
                      </m:sub>
                    </m:sSub>
                  </m:oMath>
                </a14:m>
                <a:r>
                  <a:rPr lang="en-US" sz="2000" dirty="0" smtClean="0"/>
                  <a:t> yields to the following equation </a:t>
                </a:r>
              </a:p>
              <a:p>
                <a:pPr marL="0" indent="0">
                  <a:buNone/>
                </a:pPr>
                <a:r>
                  <a:rPr lang="en-US" sz="2000" dirty="0" smtClean="0"/>
                  <a:t>(2)</a:t>
                </a:r>
              </a:p>
              <a:p>
                <a:pPr marL="0" indent="0">
                  <a:buNone/>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𝑦</m:t>
                          </m:r>
                        </m:e>
                        <m:sub>
                          <m:r>
                            <a:rPr lang="en-US" sz="2000" b="0" i="1" smtClean="0">
                              <a:latin typeface="Cambria Math" panose="02040503050406030204" pitchFamily="18" charset="0"/>
                            </a:rPr>
                            <m:t>𝑖𝑎</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𝑤</m:t>
                          </m:r>
                        </m:e>
                        <m:sub>
                          <m:r>
                            <a:rPr lang="en-US" sz="2000" b="0" i="1" smtClean="0">
                              <a:latin typeface="Cambria Math" panose="02040503050406030204" pitchFamily="18" charset="0"/>
                            </a:rPr>
                            <m:t>𝑖𝑎</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−1</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 . . .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where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rPr>
                          <m:t>𝑎</m:t>
                        </m:r>
                        <m:r>
                          <a:rPr lang="en-US" sz="2000" b="0" i="1" smtClean="0">
                            <a:latin typeface="Cambria Math" panose="02040503050406030204" pitchFamily="18" charset="0"/>
                          </a:rPr>
                          <m:t>−1</m:t>
                        </m:r>
                      </m:sub>
                    </m:sSub>
                  </m:oMath>
                </a14:m>
                <a:r>
                  <a:rPr lang="en-US" sz="2000" dirty="0" smtClean="0"/>
                  <a:t> is the effect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oMath>
                </a14:m>
                <a:r>
                  <a:rPr lang="en-US" sz="2000" dirty="0" smtClean="0"/>
                  <a:t> on achievement growth (assumed to be age-invariant)</a:t>
                </a:r>
              </a:p>
              <a:p>
                <a:pPr marL="0" indent="0">
                  <a:buNone/>
                </a:pPr>
                <a:r>
                  <a:rPr lang="en-US" sz="2000" dirty="0" smtClean="0"/>
                  <a:t>That is, L = 0 in equations (1) and (2) which yields to the estimation equation </a:t>
                </a:r>
              </a:p>
              <a:p>
                <a:pPr marL="0" indent="0">
                  <a:buNone/>
                </a:pPr>
                <a:r>
                  <a:rPr lang="en-US" sz="2000" dirty="0" smtClean="0"/>
                  <a:t>(3)</a:t>
                </a:r>
              </a:p>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𝑖𝑎</m:t>
                          </m:r>
                        </m:sub>
                      </m:sSub>
                      <m:r>
                        <a:rPr lang="en-US" sz="2000" i="1" smtClean="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𝑖𝑎</m:t>
                          </m:r>
                        </m:sub>
                        <m:sup>
                          <m:r>
                            <a:rPr lang="en-US" sz="2000" b="0" i="1" smtClean="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839788" y="1405054"/>
                <a:ext cx="10515600" cy="5226205"/>
              </a:xfrm>
              <a:blipFill rotWithShape="0">
                <a:blip r:embed="rId2"/>
                <a:stretch>
                  <a:fillRect l="-638" t="-1166"/>
                </a:stretch>
              </a:blipFill>
            </p:spPr>
            <p:txBody>
              <a:bodyPr/>
              <a:lstStyle/>
              <a:p>
                <a:r>
                  <a:rPr lang="en-US">
                    <a:noFill/>
                  </a:rPr>
                  <a:t> </a:t>
                </a:r>
              </a:p>
            </p:txBody>
          </p:sp>
        </mc:Fallback>
      </mc:AlternateContent>
    </p:spTree>
    <p:extLst>
      <p:ext uri="{BB962C8B-B14F-4D97-AF65-F5344CB8AC3E}">
        <p14:creationId xmlns:p14="http://schemas.microsoft.com/office/powerpoint/2010/main" val="2634545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839788" y="1419922"/>
                <a:ext cx="10515600" cy="5226205"/>
              </a:xfrm>
            </p:spPr>
            <p:txBody>
              <a:bodyPr>
                <a:normAutofit/>
              </a:bodyPr>
              <a:lstStyle/>
              <a:p>
                <a:pPr marL="0" indent="0">
                  <a:buNone/>
                </a:pPr>
                <a:r>
                  <a:rPr lang="en-US" sz="2000" dirty="0" smtClean="0"/>
                  <a:t>Estimation equation </a:t>
                </a:r>
              </a:p>
              <a:p>
                <a:pPr marL="0" indent="0">
                  <a:buNone/>
                </a:pPr>
                <a:r>
                  <a:rPr lang="en-US" sz="2000" dirty="0" smtClean="0"/>
                  <a:t>(3)</a:t>
                </a:r>
              </a:p>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𝑖𝑎</m:t>
                          </m:r>
                        </m:sub>
                      </m:sSub>
                      <m:r>
                        <a:rPr lang="en-US" sz="2000" i="1" smtClean="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𝑖𝑎</m:t>
                          </m:r>
                        </m:sub>
                        <m:sup>
                          <m:r>
                            <a:rPr lang="en-US" sz="2000" b="0" i="1" smtClean="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𝑖𝑎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𝑖𝑎</m:t>
                          </m:r>
                        </m:sub>
                      </m:sSub>
                    </m:oMath>
                  </m:oMathPara>
                </a14:m>
                <a:endParaRPr lang="en-US" sz="2000" dirty="0" smtClean="0"/>
              </a:p>
              <a:p>
                <a:pPr marL="0" indent="0">
                  <a:buNone/>
                </a:pPr>
                <a:r>
                  <a:rPr lang="en-US" sz="2000" dirty="0" smtClean="0"/>
                  <a:t>serves as the baseline and receives empirical support in their analysis.  They stated that it was difficult empirically to estimate more general models that allowed prior income in every year since birth to affect child outcomes.  They estimated specifications that allow one or two year lags.</a:t>
                </a: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839788" y="1419922"/>
                <a:ext cx="10515600" cy="5226205"/>
              </a:xfrm>
              <a:blipFill rotWithShape="0">
                <a:blip r:embed="rId2"/>
                <a:stretch>
                  <a:fillRect l="-638" t="-1284"/>
                </a:stretch>
              </a:blipFill>
            </p:spPr>
            <p:txBody>
              <a:bodyPr/>
              <a:lstStyle/>
              <a:p>
                <a:r>
                  <a:rPr lang="en-US">
                    <a:noFill/>
                  </a:rPr>
                  <a:t> </a:t>
                </a:r>
              </a:p>
            </p:txBody>
          </p:sp>
        </mc:Fallback>
      </mc:AlternateContent>
    </p:spTree>
    <p:extLst>
      <p:ext uri="{BB962C8B-B14F-4D97-AF65-F5344CB8AC3E}">
        <p14:creationId xmlns:p14="http://schemas.microsoft.com/office/powerpoint/2010/main" val="307900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Changes in EITC to Estimate the Effects of Income</a:t>
            </a:r>
            <a:endParaRPr lang="en-US" b="1" dirty="0"/>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p:txBody>
              <a:bodyPr>
                <a:normAutofit/>
              </a:bodyPr>
              <a:lstStyle/>
              <a:p>
                <a:r>
                  <a:rPr lang="en-US" dirty="0" smtClean="0"/>
                  <a:t>The authors had concerns with least squares estimation of their models of the possible changes in unobserved factors affecting child development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𝑖𝑎</m:t>
                        </m:r>
                      </m:sub>
                    </m:sSub>
                    <m:r>
                      <a:rPr lang="en-US" b="0" i="1" smtClean="0">
                        <a:latin typeface="Cambria Math" panose="02040503050406030204" pitchFamily="18" charset="0"/>
                        <a:ea typeface="Cambria Math" panose="02040503050406030204" pitchFamily="18" charset="0"/>
                      </a:rPr>
                      <m:t>)</m:t>
                    </m:r>
                  </m:oMath>
                </a14:m>
                <a:r>
                  <a:rPr lang="en-US" dirty="0" smtClean="0"/>
                  <a:t> are correlated with changes in family income.</a:t>
                </a:r>
              </a:p>
              <a:p>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𝑖𝑎</m:t>
                        </m:r>
                      </m:sub>
                    </m:sSub>
                  </m:oMath>
                </a14:m>
                <a:r>
                  <a:rPr lang="en-US" dirty="0" smtClean="0"/>
                  <a:t> may be correlated with the entire history of income levels given the strong intertemporal correlation of income and its tendency for regression to the mean</a:t>
                </a:r>
                <a:r>
                  <a:rPr lang="en-US" dirty="0" smtClean="0"/>
                  <a:t>.</a:t>
                </a:r>
                <a:endParaRPr lang="en-US" dirty="0" smtClean="0"/>
              </a:p>
            </p:txBody>
          </p:sp>
        </mc:Choice>
        <mc:Fallback>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81280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716</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Selected State of the Art Article</vt:lpstr>
      <vt:lpstr>Impact of Family Income on Child</vt:lpstr>
      <vt:lpstr>Impact of Family Income on Child</vt:lpstr>
      <vt:lpstr>Methodology</vt:lpstr>
      <vt:lpstr>Methodology</vt:lpstr>
      <vt:lpstr>Methodology</vt:lpstr>
      <vt:lpstr>Methodology</vt:lpstr>
      <vt:lpstr>Methodology</vt:lpstr>
      <vt:lpstr>Changes in EITC to Estimate the Effects of Income</vt:lpstr>
      <vt:lpstr>Changes in EITC to Estimate the Effects of Income</vt:lpstr>
      <vt:lpstr>Changes in EITC to Estimate the Effects of Income</vt:lpstr>
      <vt:lpstr>Changes in EITC to Estimate the Effects of Income</vt:lpstr>
      <vt:lpstr>Changes in EITC to Estimate the Effects of Income</vt:lpstr>
      <vt:lpstr>Data - Income</vt:lpstr>
      <vt:lpstr>Data - Household Factors</vt:lpstr>
      <vt:lpstr>Data - Household Factors</vt:lpstr>
      <vt:lpstr>Data - Test Scores</vt:lpstr>
      <vt:lpstr>Normalize Test Scores</vt:lpstr>
      <vt:lpstr>Normalize Test Scores</vt:lpstr>
      <vt:lpstr>Sum Reading and Math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Family Income on Child Achievement</dc:title>
  <dc:creator>LosBanos, Asuncion</dc:creator>
  <cp:lastModifiedBy>LosBanos, Asuncion</cp:lastModifiedBy>
  <cp:revision>86</cp:revision>
  <dcterms:created xsi:type="dcterms:W3CDTF">2017-04-26T12:55:10Z</dcterms:created>
  <dcterms:modified xsi:type="dcterms:W3CDTF">2017-04-27T14:39:32Z</dcterms:modified>
</cp:coreProperties>
</file>