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26F82-FF81-4A5D-92B4-EF1A01B8A9E1}" v="218" dt="2022-11-19T20:03:30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f7b0734ad445a7/Plocha/UJEP/RerYield/Experiment_design/Experimenet_RYM_setup_19112022_graphsinstructionsonly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f7b0734ad445a7/Plocha/UJEP/RerYield/Experiment_design/Experimenet_RYM_setup_19112022_graphsinstructionsonly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Distribution of minimum bids and position of your project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'10_help_graphs'!$B$2</c:f>
              <c:strCache>
                <c:ptCount val="1"/>
                <c:pt idx="0">
                  <c:v>OC 0.8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numRef>
              <c:f>'10_help_graphs'!$A$3:$A$43</c:f>
              <c:numCache>
                <c:formatCode>General</c:formatCode>
                <c:ptCount val="4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</c:numCache>
            </c:numRef>
          </c:cat>
          <c:val>
            <c:numRef>
              <c:f>'10_help_graphs'!$B$3:$B$43</c:f>
              <c:numCache>
                <c:formatCode>0.00</c:formatCode>
                <c:ptCount val="41"/>
                <c:pt idx="0">
                  <c:v>56.93351147343607</c:v>
                </c:pt>
                <c:pt idx="1">
                  <c:v>55.475476746638826</c:v>
                </c:pt>
                <c:pt idx="2">
                  <c:v>54.01141701445804</c:v>
                </c:pt>
                <c:pt idx="3">
                  <c:v>52.543635050187504</c:v>
                </c:pt>
                <c:pt idx="4">
                  <c:v>51.074315627095736</c:v>
                </c:pt>
                <c:pt idx="5">
                  <c:v>49.60552127832581</c:v>
                </c:pt>
                <c:pt idx="6">
                  <c:v>48.139189900073788</c:v>
                </c:pt>
                <c:pt idx="7">
                  <c:v>46.677133991487395</c:v>
                </c:pt>
                <c:pt idx="8">
                  <c:v>45.583797843623273</c:v>
                </c:pt>
                <c:pt idx="9">
                  <c:v>44.580945536829404</c:v>
                </c:pt>
                <c:pt idx="10">
                  <c:v>43.58430555688382</c:v>
                </c:pt>
                <c:pt idx="11">
                  <c:v>42.640398524179858</c:v>
                </c:pt>
                <c:pt idx="12">
                  <c:v>41.876984873984817</c:v>
                </c:pt>
                <c:pt idx="13">
                  <c:v>41.120373034974364</c:v>
                </c:pt>
                <c:pt idx="14">
                  <c:v>40.371107397555434</c:v>
                </c:pt>
                <c:pt idx="15">
                  <c:v>39.682584046166312</c:v>
                </c:pt>
                <c:pt idx="16">
                  <c:v>39.054177805574113</c:v>
                </c:pt>
                <c:pt idx="17">
                  <c:v>38.43321745751269</c:v>
                </c:pt>
                <c:pt idx="18">
                  <c:v>37.820012052781749</c:v>
                </c:pt>
                <c:pt idx="19">
                  <c:v>37.279032022484095</c:v>
                </c:pt>
                <c:pt idx="20">
                  <c:v>36.781619994571884</c:v>
                </c:pt>
                <c:pt idx="21">
                  <c:v>36.291291202049202</c:v>
                </c:pt>
                <c:pt idx="22">
                  <c:v>35.808209434691605</c:v>
                </c:pt>
                <c:pt idx="23">
                  <c:v>35.38601631929194</c:v>
                </c:pt>
                <c:pt idx="24">
                  <c:v>35.011482900864813</c:v>
                </c:pt>
                <c:pt idx="25">
                  <c:v>34.643059391853022</c:v>
                </c:pt>
                <c:pt idx="26">
                  <c:v>34.280827666195016</c:v>
                </c:pt>
                <c:pt idx="27">
                  <c:v>33.92486055357957</c:v>
                </c:pt>
                <c:pt idx="28">
                  <c:v>33.575222901280618</c:v>
                </c:pt>
                <c:pt idx="29">
                  <c:v>33.231972517808629</c:v>
                </c:pt>
                <c:pt idx="30">
                  <c:v>32.895161001262778</c:v>
                </c:pt>
                <c:pt idx="31">
                  <c:v>32.564834456735611</c:v>
                </c:pt>
                <c:pt idx="32">
                  <c:v>32.320517054173258</c:v>
                </c:pt>
                <c:pt idx="33">
                  <c:v>32.161898406232439</c:v>
                </c:pt>
                <c:pt idx="34">
                  <c:v>32.006577739717287</c:v>
                </c:pt>
                <c:pt idx="35">
                  <c:v>31.854569705821774</c:v>
                </c:pt>
                <c:pt idx="36">
                  <c:v>31.705887283055393</c:v>
                </c:pt>
                <c:pt idx="37">
                  <c:v>31.560541874952726</c:v>
                </c:pt>
                <c:pt idx="38">
                  <c:v>31.418543378347064</c:v>
                </c:pt>
                <c:pt idx="39">
                  <c:v>31.279900226274549</c:v>
                </c:pt>
                <c:pt idx="40">
                  <c:v>31.144619409434643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4-4197-A4FC-DC72806C9E1F}"/>
            </c:ext>
          </c:extLst>
        </c:ser>
        <c:ser>
          <c:idx val="1"/>
          <c:order val="1"/>
          <c:tx>
            <c:strRef>
              <c:f>'10_help_graphs'!$C$2</c:f>
              <c:strCache>
                <c:ptCount val="1"/>
                <c:pt idx="0">
                  <c:v>help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numRef>
              <c:f>'10_help_graphs'!$A$3:$A$43</c:f>
              <c:numCache>
                <c:formatCode>General</c:formatCode>
                <c:ptCount val="4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</c:numCache>
            </c:numRef>
          </c:cat>
          <c:val>
            <c:numRef>
              <c:f>'10_help_graphs'!$C$3:$C$43</c:f>
              <c:numCache>
                <c:formatCode>0.00</c:formatCode>
                <c:ptCount val="41"/>
                <c:pt idx="0">
                  <c:v>28.466755736718028</c:v>
                </c:pt>
                <c:pt idx="1">
                  <c:v>27.737738373319409</c:v>
                </c:pt>
                <c:pt idx="2">
                  <c:v>27.005708507229009</c:v>
                </c:pt>
                <c:pt idx="3">
                  <c:v>26.271817525093752</c:v>
                </c:pt>
                <c:pt idx="4">
                  <c:v>25.537157813547857</c:v>
                </c:pt>
                <c:pt idx="5">
                  <c:v>24.802760639162898</c:v>
                </c:pt>
                <c:pt idx="6">
                  <c:v>24.069594950036887</c:v>
                </c:pt>
                <c:pt idx="7">
                  <c:v>23.33856699574369</c:v>
                </c:pt>
                <c:pt idx="8">
                  <c:v>22.791898921811622</c:v>
                </c:pt>
                <c:pt idx="9">
                  <c:v>22.290472768414702</c:v>
                </c:pt>
                <c:pt idx="10">
                  <c:v>21.792152778441903</c:v>
                </c:pt>
                <c:pt idx="11">
                  <c:v>21.320199262089915</c:v>
                </c:pt>
                <c:pt idx="12">
                  <c:v>20.938492436992405</c:v>
                </c:pt>
                <c:pt idx="13">
                  <c:v>20.560186517487168</c:v>
                </c:pt>
                <c:pt idx="14">
                  <c:v>20.18555369877771</c:v>
                </c:pt>
                <c:pt idx="15">
                  <c:v>19.841292023083156</c:v>
                </c:pt>
                <c:pt idx="16">
                  <c:v>19.527088902787057</c:v>
                </c:pt>
                <c:pt idx="17">
                  <c:v>19.216608728756341</c:v>
                </c:pt>
                <c:pt idx="18">
                  <c:v>18.910006026390874</c:v>
                </c:pt>
                <c:pt idx="19">
                  <c:v>18.639516011242051</c:v>
                </c:pt>
                <c:pt idx="20">
                  <c:v>18.390809997285942</c:v>
                </c:pt>
                <c:pt idx="21">
                  <c:v>18.145645601024597</c:v>
                </c:pt>
                <c:pt idx="22">
                  <c:v>17.904104717345803</c:v>
                </c:pt>
                <c:pt idx="23">
                  <c:v>17.69300815964597</c:v>
                </c:pt>
                <c:pt idx="24">
                  <c:v>17.50574145043241</c:v>
                </c:pt>
                <c:pt idx="25">
                  <c:v>17.321529695926515</c:v>
                </c:pt>
                <c:pt idx="26">
                  <c:v>17.140413833097497</c:v>
                </c:pt>
                <c:pt idx="27">
                  <c:v>16.962430276789789</c:v>
                </c:pt>
                <c:pt idx="28">
                  <c:v>16.787611450640298</c:v>
                </c:pt>
                <c:pt idx="29">
                  <c:v>16.615986258904314</c:v>
                </c:pt>
                <c:pt idx="30">
                  <c:v>16.447580500631389</c:v>
                </c:pt>
                <c:pt idx="31">
                  <c:v>16.282417228367805</c:v>
                </c:pt>
                <c:pt idx="32">
                  <c:v>16.160258527086626</c:v>
                </c:pt>
                <c:pt idx="33">
                  <c:v>16.080949203116219</c:v>
                </c:pt>
                <c:pt idx="34">
                  <c:v>16.003288869858636</c:v>
                </c:pt>
                <c:pt idx="35">
                  <c:v>15.927284852910887</c:v>
                </c:pt>
                <c:pt idx="36">
                  <c:v>15.852943641527691</c:v>
                </c:pt>
                <c:pt idx="37">
                  <c:v>15.780270937476359</c:v>
                </c:pt>
                <c:pt idx="38">
                  <c:v>15.70927168917353</c:v>
                </c:pt>
                <c:pt idx="39">
                  <c:v>15.639950113137274</c:v>
                </c:pt>
                <c:pt idx="40">
                  <c:v>15.572309704717316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64-4197-A4FC-DC72806C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194208"/>
        <c:axId val="1340181728"/>
      </c:areaChart>
      <c:lineChart>
        <c:grouping val="standard"/>
        <c:varyColors val="0"/>
        <c:ser>
          <c:idx val="2"/>
          <c:order val="2"/>
          <c:tx>
            <c:strRef>
              <c:f>'10_help_graphs'!$D$2</c:f>
              <c:strCache>
                <c:ptCount val="1"/>
                <c:pt idx="0">
                  <c:v>your project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numRef>
              <c:f>'10_help_graphs'!$A$3:$A$43</c:f>
              <c:numCache>
                <c:formatCode>General</c:formatCode>
                <c:ptCount val="4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</c:numCache>
            </c:numRef>
          </c:cat>
          <c:val>
            <c:numRef>
              <c:f>'10_help_graphs'!$D$3:$D$43</c:f>
              <c:numCache>
                <c:formatCode>0.00</c:formatCode>
                <c:ptCount val="41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-1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43.935950031270878</c:v>
                </c:pt>
                <c:pt idx="17">
                  <c:v>-1</c:v>
                </c:pt>
                <c:pt idx="18">
                  <c:v>-1</c:v>
                </c:pt>
                <c:pt idx="19">
                  <c:v>-1</c:v>
                </c:pt>
                <c:pt idx="20">
                  <c:v>-1</c:v>
                </c:pt>
                <c:pt idx="21">
                  <c:v>-1</c:v>
                </c:pt>
                <c:pt idx="22">
                  <c:v>-1</c:v>
                </c:pt>
                <c:pt idx="23">
                  <c:v>-1</c:v>
                </c:pt>
                <c:pt idx="24">
                  <c:v>-1</c:v>
                </c:pt>
                <c:pt idx="25">
                  <c:v>-1</c:v>
                </c:pt>
                <c:pt idx="26">
                  <c:v>-1</c:v>
                </c:pt>
                <c:pt idx="27">
                  <c:v>-1</c:v>
                </c:pt>
                <c:pt idx="28">
                  <c:v>-1</c:v>
                </c:pt>
                <c:pt idx="29">
                  <c:v>-1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64-4197-A4FC-DC72806C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0194208"/>
        <c:axId val="1340181728"/>
      </c:lineChart>
      <c:catAx>
        <c:axId val="1340194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Wind speed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181728"/>
        <c:crosses val="autoZero"/>
        <c:auto val="1"/>
        <c:lblAlgn val="ctr"/>
        <c:lblOffset val="100"/>
        <c:noMultiLvlLbl val="0"/>
      </c:catAx>
      <c:valAx>
        <c:axId val="1340181728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minimum bids EUR/MWh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Distribution of minimum bids and position of your project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'10_help_graphs'!$G$2</c:f>
              <c:strCache>
                <c:ptCount val="1"/>
                <c:pt idx="0">
                  <c:v>OC 0.8</c:v>
                </c:pt>
              </c:strCache>
            </c:strRef>
          </c:tx>
          <c:spPr>
            <a:noFill/>
            <a:ln w="25400">
              <a:noFill/>
            </a:ln>
            <a:effectLst/>
          </c:spPr>
          <c:cat>
            <c:numRef>
              <c:f>'10_help_graphs'!$A$3:$A$43</c:f>
              <c:numCache>
                <c:formatCode>General</c:formatCode>
                <c:ptCount val="4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</c:numCache>
            </c:numRef>
          </c:cat>
          <c:val>
            <c:numRef>
              <c:f>'10_help_graphs'!$G$3:$G$43</c:f>
              <c:numCache>
                <c:formatCode>0.00</c:formatCode>
                <c:ptCount val="41"/>
                <c:pt idx="0">
                  <c:v>44.134505018167495</c:v>
                </c:pt>
                <c:pt idx="1">
                  <c:v>43.004245540030098</c:v>
                </c:pt>
                <c:pt idx="2">
                  <c:v>41.869315515083748</c:v>
                </c:pt>
                <c:pt idx="3">
                  <c:v>40.73150003890504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40.000000000000007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40.000000000000007</c:v>
                </c:pt>
                <c:pt idx="35">
                  <c:v>40.000000000000007</c:v>
                </c:pt>
                <c:pt idx="36">
                  <c:v>40.000000000000007</c:v>
                </c:pt>
                <c:pt idx="37">
                  <c:v>39.950053006269272</c:v>
                </c:pt>
                <c:pt idx="38">
                  <c:v>39.770308073857045</c:v>
                </c:pt>
                <c:pt idx="39">
                  <c:v>39.59481041300576</c:v>
                </c:pt>
                <c:pt idx="40">
                  <c:v>39.423568872702077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58-47CC-9DB5-6AD2AF49A25A}"/>
            </c:ext>
          </c:extLst>
        </c:ser>
        <c:ser>
          <c:idx val="1"/>
          <c:order val="1"/>
          <c:tx>
            <c:strRef>
              <c:f>'10_help_graphs'!$H$2</c:f>
              <c:strCache>
                <c:ptCount val="1"/>
                <c:pt idx="0">
                  <c:v>help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5400">
              <a:noFill/>
            </a:ln>
            <a:effectLst/>
          </c:spPr>
          <c:cat>
            <c:numRef>
              <c:f>'10_help_graphs'!$A$3:$A$43</c:f>
              <c:numCache>
                <c:formatCode>General</c:formatCode>
                <c:ptCount val="4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</c:numCache>
            </c:numRef>
          </c:cat>
          <c:val>
            <c:numRef>
              <c:f>'10_help_graphs'!$H$3:$H$43</c:f>
              <c:numCache>
                <c:formatCode>0.00</c:formatCode>
                <c:ptCount val="41"/>
                <c:pt idx="0">
                  <c:v>22.067252509083737</c:v>
                </c:pt>
                <c:pt idx="1">
                  <c:v>21.502122770015035</c:v>
                </c:pt>
                <c:pt idx="2">
                  <c:v>20.934657757541871</c:v>
                </c:pt>
                <c:pt idx="3">
                  <c:v>20.36575001945252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19.975026503134629</c:v>
                </c:pt>
                <c:pt idx="38">
                  <c:v>19.885154036928512</c:v>
                </c:pt>
                <c:pt idx="39">
                  <c:v>19.797405206502873</c:v>
                </c:pt>
                <c:pt idx="40">
                  <c:v>19.711784436351039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58-47CC-9DB5-6AD2AF49A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194208"/>
        <c:axId val="1340181728"/>
      </c:areaChart>
      <c:lineChart>
        <c:grouping val="standard"/>
        <c:varyColors val="0"/>
        <c:ser>
          <c:idx val="2"/>
          <c:order val="2"/>
          <c:tx>
            <c:strRef>
              <c:f>'10_help_graphs'!$I$2</c:f>
              <c:strCache>
                <c:ptCount val="1"/>
                <c:pt idx="0">
                  <c:v>your project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numRef>
              <c:f>'10_help_graphs'!$A$3:$A$43</c:f>
              <c:numCache>
                <c:formatCode>General</c:formatCode>
                <c:ptCount val="4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</c:numCache>
            </c:numRef>
          </c:cat>
          <c:val>
            <c:numRef>
              <c:f>'10_help_graphs'!$I$3:$I$43</c:f>
              <c:numCache>
                <c:formatCode>0.00</c:formatCode>
                <c:ptCount val="41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-1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45</c:v>
                </c:pt>
                <c:pt idx="17">
                  <c:v>-1</c:v>
                </c:pt>
                <c:pt idx="18">
                  <c:v>-1</c:v>
                </c:pt>
                <c:pt idx="19">
                  <c:v>-1</c:v>
                </c:pt>
                <c:pt idx="20">
                  <c:v>-1</c:v>
                </c:pt>
                <c:pt idx="21">
                  <c:v>-1</c:v>
                </c:pt>
                <c:pt idx="22">
                  <c:v>-1</c:v>
                </c:pt>
                <c:pt idx="23">
                  <c:v>-1</c:v>
                </c:pt>
                <c:pt idx="24">
                  <c:v>-1</c:v>
                </c:pt>
                <c:pt idx="25">
                  <c:v>-1</c:v>
                </c:pt>
                <c:pt idx="26">
                  <c:v>-1</c:v>
                </c:pt>
                <c:pt idx="27">
                  <c:v>-1</c:v>
                </c:pt>
                <c:pt idx="28">
                  <c:v>-1</c:v>
                </c:pt>
                <c:pt idx="29">
                  <c:v>-1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58-47CC-9DB5-6AD2AF49A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0194208"/>
        <c:axId val="1340181728"/>
      </c:lineChart>
      <c:catAx>
        <c:axId val="1340194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Wind speed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181728"/>
        <c:crosses val="autoZero"/>
        <c:auto val="1"/>
        <c:lblAlgn val="ctr"/>
        <c:lblOffset val="100"/>
        <c:noMultiLvlLbl val="0"/>
      </c:catAx>
      <c:valAx>
        <c:axId val="1340181728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minimum bids EUR/MWh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68D92-7106-4A52-A505-89C260E8311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387D9-7BAD-432F-9349-6CF233B6B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4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5453-56BB-6EB8-952A-8C5FEDA37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43AAE-1A4C-42F2-D185-86A4E80C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EABA-8011-C663-39B5-3155431B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BCC5-530E-0D16-5827-151157F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8673-D2D9-AD5F-F18A-7F69C95C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D394-1ED7-C171-62EF-714431E1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CBE05-DA33-B3CF-782E-EB836D755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F852-9C0D-B50F-1063-A789AD37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53DD-6298-8EEB-DC5F-49BE6101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6F3B-7C7A-C93D-8696-C33052C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1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E7B45-1F8D-D720-6F6F-1D3A9884E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0B032-2159-76D2-A89F-4290C9C19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2C6CF-5F05-5942-C962-22FB870E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51AE-3CB4-B88A-C8E8-141D658B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1AD2-A655-70CD-2932-5FC50E7D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83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2AA9-73F8-C46C-D758-FC2211FD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095F-B07F-8076-1B0C-C863B793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6B47-3A05-ED06-52D2-63AAB650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8372-CF8E-E03A-FC05-4F278258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109A-2FDD-4B4D-B358-4E60BECD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3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B36C-9FCC-421F-A3BC-7C41C9FB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DD6FA-E449-FDC2-D4A2-D2532A9A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72D7-A543-F98F-34B6-0BFED5FC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E4DC-5E82-0203-0A3E-DD9692BE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CB4A-8B31-D0D5-AAAA-995D445D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8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EC0B-ABE0-993E-795B-2D15DCA4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5F24-E35D-7C26-384A-033F4DC36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762E0-8B3C-0B7A-388A-39EF2D9F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5D11C-FE23-40D9-7210-6C16B5B8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AE734-843E-941D-DE87-DF4F11CF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A7F8-3B60-163C-0FDA-7B816767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1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0E37-EAFE-592A-C894-2CE6DD28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9C34-FBEA-CD74-1F7D-7AF00393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6D313-A7DE-840F-176C-5A35D8AF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1ADAA-96F2-82B0-7AB3-2F811C1D6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E0781-A514-7335-117D-7A69FA454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947B9-2941-B5DA-DC93-E63EBAB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8397D-957F-678E-A180-0F2AA96E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7B195-28B5-28DE-F5DA-4ABEF2CE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8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D935-24A3-EC5F-03A1-C4D815D1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7513-B99E-04D4-09D2-0876FD65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27B27-4193-88F1-A8ED-81DA6392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0D64C-715B-557F-32E7-D18923EF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8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3DD9E-652C-EE61-8D87-5831AD41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EDD83-E8D3-7F8A-B49B-54DC9D47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A8A87-BB01-6F55-D1AF-CE3DB6A3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1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FE8F-71BE-6393-B78A-52A0CA56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9C65-4EBE-17E5-53F1-9F64A881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9C50-6026-1294-B25A-BD54D1E50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D586-3AA9-0FA8-9DCC-0786D795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F9142-BFC6-BF21-E114-E20809C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5B8E9-0C81-866A-0CCA-BFB82AC4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3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8E4E-3089-EB10-C137-A8DDAB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5E626-303B-2179-343C-7984D708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88E07-B8B3-398A-8690-6D49BF2C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06FCF-2D89-F14F-40B0-A945EFD2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DDF32-123A-1594-3743-B9DB415C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3EC1-FC98-B958-1C27-4718CD1B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A2213-73FA-2B78-DB6B-FE82AE2E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F6DD-BE81-229F-F6B9-41A80606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AFA3-D519-5504-7610-5371B7E87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ECCD-0E27-4FC4-AC80-D3CAC45FF8BF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D64B-72C6-CA56-1ADA-38A69DA3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2A88-BA07-4791-4CF3-4425B624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76D3-FBDF-43C4-865A-8612A7BC3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73A-4612-2CD8-9438-AFAE6985B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No RYM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563B2-DD42-0AAD-4065-76C9800B7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1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s 54">
            <a:extLst>
              <a:ext uri="{FF2B5EF4-FFF2-40B4-BE49-F238E27FC236}">
                <a16:creationId xmlns:a16="http://schemas.microsoft.com/office/drawing/2014/main" id="{2DFF8F61-1D8B-9BD7-3FA8-DAEA124C1D6B}"/>
              </a:ext>
            </a:extLst>
          </p:cNvPr>
          <p:cNvSpPr/>
          <p:nvPr/>
        </p:nvSpPr>
        <p:spPr>
          <a:xfrm>
            <a:off x="2907675" y="4111406"/>
            <a:ext cx="5730297" cy="1135842"/>
          </a:xfrm>
          <a:prstGeom prst="rect">
            <a:avLst/>
          </a:prstGeom>
          <a:solidFill>
            <a:schemeClr val="accent2">
              <a:lumMod val="20000"/>
              <a:lumOff val="80000"/>
              <a:alpha val="5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rIns="38100" rtlCol="0" anchor="ctr"/>
          <a:lstStyle/>
          <a:p>
            <a:pPr algn="ctr"/>
            <a:endParaRPr lang="en-GB" sz="1500"/>
          </a:p>
        </p:txBody>
      </p:sp>
      <p:sp>
        <p:nvSpPr>
          <p:cNvPr id="54" name="Rectangles 54">
            <a:extLst>
              <a:ext uri="{FF2B5EF4-FFF2-40B4-BE49-F238E27FC236}">
                <a16:creationId xmlns:a16="http://schemas.microsoft.com/office/drawing/2014/main" id="{F2108B90-847A-509C-CEB1-B4CB01926231}"/>
              </a:ext>
            </a:extLst>
          </p:cNvPr>
          <p:cNvSpPr/>
          <p:nvPr/>
        </p:nvSpPr>
        <p:spPr>
          <a:xfrm>
            <a:off x="590843" y="1308295"/>
            <a:ext cx="2241134" cy="3938954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rIns="38100" rtlCol="0" anchor="ctr"/>
          <a:lstStyle/>
          <a:p>
            <a:pPr algn="ctr"/>
            <a:endParaRPr lang="en-GB" sz="1500"/>
          </a:p>
        </p:txBody>
      </p:sp>
      <p:sp>
        <p:nvSpPr>
          <p:cNvPr id="58" name="Text Box 12">
            <a:extLst>
              <a:ext uri="{FF2B5EF4-FFF2-40B4-BE49-F238E27FC236}">
                <a16:creationId xmlns:a16="http://schemas.microsoft.com/office/drawing/2014/main" id="{203EE018-F1AF-6AF7-363E-01AEA173300D}"/>
              </a:ext>
            </a:extLst>
          </p:cNvPr>
          <p:cNvSpPr txBox="1"/>
          <p:nvPr/>
        </p:nvSpPr>
        <p:spPr>
          <a:xfrm>
            <a:off x="590843" y="980607"/>
            <a:ext cx="224113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A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Parameters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63" name="Rectangles 56">
            <a:extLst>
              <a:ext uri="{FF2B5EF4-FFF2-40B4-BE49-F238E27FC236}">
                <a16:creationId xmlns:a16="http://schemas.microsoft.com/office/drawing/2014/main" id="{730D3B75-E972-3076-C230-FA4E1A0D8AB4}"/>
              </a:ext>
            </a:extLst>
          </p:cNvPr>
          <p:cNvSpPr/>
          <p:nvPr/>
        </p:nvSpPr>
        <p:spPr>
          <a:xfrm>
            <a:off x="8774469" y="1308293"/>
            <a:ext cx="2655001" cy="3938955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9" name="Text Box 46">
            <a:extLst>
              <a:ext uri="{FF2B5EF4-FFF2-40B4-BE49-F238E27FC236}">
                <a16:creationId xmlns:a16="http://schemas.microsoft.com/office/drawing/2014/main" id="{4AD8549F-48BB-21C4-F3B2-ED733A6EBEFE}"/>
              </a:ext>
            </a:extLst>
          </p:cNvPr>
          <p:cNvSpPr txBox="1"/>
          <p:nvPr/>
        </p:nvSpPr>
        <p:spPr>
          <a:xfrm>
            <a:off x="2424906" y="168468"/>
            <a:ext cx="7342188" cy="46355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noAutofit/>
          </a:bodyPr>
          <a:lstStyle/>
          <a:p>
            <a:pPr algn="ctr"/>
            <a:r>
              <a:rPr lang="en-GB" altLang="zh-CN" sz="1000" b="1">
                <a:solidFill>
                  <a:schemeClr val="bg1"/>
                </a:solidFill>
                <a:cs typeface="+mn-lt"/>
              </a:rPr>
              <a:t>Time: 25 seconds</a:t>
            </a:r>
          </a:p>
          <a:p>
            <a:pPr algn="ctr"/>
            <a:r>
              <a:rPr lang="en-GB" altLang="zh-CN" sz="1000" b="1">
                <a:solidFill>
                  <a:schemeClr val="bg1"/>
                </a:solidFill>
                <a:cs typeface="+mn-lt"/>
              </a:rPr>
              <a:t>1. Place the auction bid 2. Auction outcome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DCD96-9943-24B0-D777-7D12051217B4}"/>
              </a:ext>
            </a:extLst>
          </p:cNvPr>
          <p:cNvSpPr txBox="1"/>
          <p:nvPr/>
        </p:nvSpPr>
        <p:spPr>
          <a:xfrm>
            <a:off x="547002" y="1379814"/>
            <a:ext cx="17048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PROJECT PARAMETERS</a:t>
            </a:r>
          </a:p>
          <a:p>
            <a:r>
              <a:rPr lang="en-GB" sz="1200" dirty="0"/>
              <a:t>Wind speed</a:t>
            </a:r>
            <a:endParaRPr lang="cs-CZ" sz="1200" dirty="0"/>
          </a:p>
          <a:p>
            <a:endParaRPr lang="cs-CZ" sz="1200" dirty="0"/>
          </a:p>
          <a:p>
            <a:r>
              <a:rPr lang="en-GB" sz="1200" dirty="0"/>
              <a:t>Other costs</a:t>
            </a:r>
            <a:r>
              <a:rPr lang="cs-CZ" sz="1200" dirty="0"/>
              <a:t> </a:t>
            </a:r>
            <a:endParaRPr lang="cs-CZ" sz="1200" i="1" dirty="0"/>
          </a:p>
          <a:p>
            <a:endParaRPr lang="cs-CZ" sz="1200" dirty="0"/>
          </a:p>
          <a:p>
            <a:r>
              <a:rPr lang="en-GB" sz="1200" dirty="0"/>
              <a:t>Total costs</a:t>
            </a:r>
            <a:r>
              <a:rPr lang="cs-CZ" sz="1200" dirty="0"/>
              <a:t> </a:t>
            </a:r>
            <a:endParaRPr lang="cs-CZ" sz="1200" i="1" dirty="0"/>
          </a:p>
          <a:p>
            <a:endParaRPr lang="cs-CZ" sz="1200" dirty="0"/>
          </a:p>
          <a:p>
            <a:endParaRPr lang="cs-CZ" sz="1200" dirty="0"/>
          </a:p>
          <a:p>
            <a:r>
              <a:rPr lang="cs-CZ" sz="1200" dirty="0"/>
              <a:t>  </a:t>
            </a:r>
            <a:endParaRPr lang="cs-CZ" sz="1200" i="1" dirty="0"/>
          </a:p>
          <a:p>
            <a:endParaRPr lang="cs-CZ" sz="1200" dirty="0"/>
          </a:p>
          <a:p>
            <a:r>
              <a:rPr lang="cs-CZ" sz="1200" b="1" dirty="0"/>
              <a:t>Minimum </a:t>
            </a:r>
            <a:r>
              <a:rPr lang="cs-CZ" sz="1200" b="1" dirty="0" err="1"/>
              <a:t>bid</a:t>
            </a:r>
            <a:r>
              <a:rPr lang="cs-CZ" sz="1200" b="1" dirty="0"/>
              <a:t> </a:t>
            </a:r>
            <a:endParaRPr lang="cs-CZ" sz="1200" b="1" i="1" dirty="0"/>
          </a:p>
          <a:p>
            <a:endParaRPr lang="cs-CZ" sz="1200" dirty="0"/>
          </a:p>
          <a:p>
            <a:r>
              <a:rPr lang="cs-CZ" sz="1200" dirty="0"/>
              <a:t>Maximum </a:t>
            </a:r>
            <a:r>
              <a:rPr lang="cs-CZ" sz="1200" dirty="0" err="1"/>
              <a:t>bid</a:t>
            </a:r>
            <a:r>
              <a:rPr lang="cs-CZ" sz="1200" dirty="0"/>
              <a:t> </a:t>
            </a:r>
            <a:endParaRPr lang="en-GB" sz="1200" i="1" dirty="0"/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3BA03-BE66-EF86-BDB3-55D097E3DC1B}"/>
              </a:ext>
            </a:extLst>
          </p:cNvPr>
          <p:cNvSpPr txBox="1"/>
          <p:nvPr/>
        </p:nvSpPr>
        <p:spPr>
          <a:xfrm>
            <a:off x="3075764" y="4222074"/>
            <a:ext cx="17475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MY BID</a:t>
            </a:r>
          </a:p>
          <a:p>
            <a:endParaRPr lang="en-GB" sz="1400" dirty="0"/>
          </a:p>
          <a:p>
            <a:r>
              <a:rPr lang="en-GB" sz="1400" dirty="0"/>
              <a:t>Subsidy if successful</a:t>
            </a:r>
            <a:endParaRPr lang="cs-CZ" sz="1400" dirty="0"/>
          </a:p>
          <a:p>
            <a:r>
              <a:rPr lang="en-GB" sz="1400" dirty="0"/>
              <a:t>Profit if successful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14F23C0E-2CD8-9139-F6B6-AFA71E87C3BC}"/>
              </a:ext>
            </a:extLst>
          </p:cNvPr>
          <p:cNvSpPr txBox="1"/>
          <p:nvPr/>
        </p:nvSpPr>
        <p:spPr>
          <a:xfrm>
            <a:off x="5169349" y="4206007"/>
            <a:ext cx="699393" cy="220510"/>
          </a:xfrm>
          <a:prstGeom prst="rect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62</a:t>
            </a:r>
            <a:endParaRPr lang="en-US" altLang="zh-CN" sz="833" dirty="0">
              <a:cs typeface="+mn-lt"/>
            </a:endParaRP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F8F6CCDE-FDBD-06E2-62A9-890A81B3AFC9}"/>
              </a:ext>
            </a:extLst>
          </p:cNvPr>
          <p:cNvSpPr txBox="1"/>
          <p:nvPr/>
        </p:nvSpPr>
        <p:spPr>
          <a:xfrm>
            <a:off x="5170699" y="4664615"/>
            <a:ext cx="699393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62</a:t>
            </a:r>
            <a:endParaRPr lang="en-US" altLang="zh-CN" sz="833" dirty="0">
              <a:cs typeface="+mn-lt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D98C9C50-F7AE-E3C5-83F0-038BE6449AEE}"/>
              </a:ext>
            </a:extLst>
          </p:cNvPr>
          <p:cNvSpPr txBox="1"/>
          <p:nvPr/>
        </p:nvSpPr>
        <p:spPr>
          <a:xfrm>
            <a:off x="5169350" y="4961783"/>
            <a:ext cx="699393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18,06</a:t>
            </a:r>
            <a:endParaRPr lang="en-US" altLang="zh-CN" sz="833" dirty="0">
              <a:cs typeface="+mn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6DEFBE-8B4D-3AB1-0C27-9EC47EBE4EF8}"/>
              </a:ext>
            </a:extLst>
          </p:cNvPr>
          <p:cNvGrpSpPr/>
          <p:nvPr/>
        </p:nvGrpSpPr>
        <p:grpSpPr>
          <a:xfrm>
            <a:off x="1781054" y="1633367"/>
            <a:ext cx="470835" cy="2216262"/>
            <a:chOff x="2278061" y="1611686"/>
            <a:chExt cx="470835" cy="2216262"/>
          </a:xfrm>
        </p:grpSpPr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E132134B-267B-E5E9-3B6E-2218970F22B7}"/>
                </a:ext>
              </a:extLst>
            </p:cNvPr>
            <p:cNvSpPr txBox="1"/>
            <p:nvPr/>
          </p:nvSpPr>
          <p:spPr>
            <a:xfrm>
              <a:off x="2279852" y="1611686"/>
              <a:ext cx="469044" cy="220510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6,6</a:t>
              </a:r>
              <a:endParaRPr lang="en-US" altLang="zh-CN" sz="833" dirty="0">
                <a:cs typeface="+mn-lt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E4BD7ECF-2DFB-A3CA-5FBB-ABAFC8397557}"/>
                </a:ext>
              </a:extLst>
            </p:cNvPr>
            <p:cNvSpPr txBox="1"/>
            <p:nvPr/>
          </p:nvSpPr>
          <p:spPr>
            <a:xfrm>
              <a:off x="2278061" y="1975230"/>
              <a:ext cx="469044" cy="220510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0,9</a:t>
              </a:r>
              <a:endParaRPr lang="en-US" altLang="zh-CN" sz="833" dirty="0">
                <a:cs typeface="+mn-lt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462658B-855E-C428-B6D6-B72169BD6DE7}"/>
                </a:ext>
              </a:extLst>
            </p:cNvPr>
            <p:cNvSpPr txBox="1"/>
            <p:nvPr/>
          </p:nvSpPr>
          <p:spPr>
            <a:xfrm>
              <a:off x="2278061" y="2324369"/>
              <a:ext cx="469044" cy="220510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43,94</a:t>
              </a:r>
              <a:endParaRPr lang="en-US" altLang="zh-CN" sz="833" dirty="0">
                <a:cs typeface="+mn-lt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516C4502-89D6-CD39-9BDF-7D201CE338B8}"/>
                </a:ext>
              </a:extLst>
            </p:cNvPr>
            <p:cNvSpPr txBox="1"/>
            <p:nvPr/>
          </p:nvSpPr>
          <p:spPr>
            <a:xfrm>
              <a:off x="2278061" y="3258299"/>
              <a:ext cx="469044" cy="220510"/>
            </a:xfrm>
            <a:prstGeom prst="rect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43,94</a:t>
              </a:r>
              <a:endParaRPr lang="en-US" altLang="zh-CN" sz="833" dirty="0">
                <a:cs typeface="+mn-lt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F42D51FD-C614-C051-63AA-ED39A65F7ECF}"/>
                </a:ext>
              </a:extLst>
            </p:cNvPr>
            <p:cNvSpPr txBox="1"/>
            <p:nvPr/>
          </p:nvSpPr>
          <p:spPr>
            <a:xfrm>
              <a:off x="2278061" y="3607438"/>
              <a:ext cx="469044" cy="220510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90,3</a:t>
              </a:r>
              <a:endParaRPr lang="en-US" altLang="zh-CN" sz="833" dirty="0">
                <a:cs typeface="+mn-lt"/>
              </a:endParaRPr>
            </a:p>
          </p:txBody>
        </p:sp>
      </p:grpSp>
      <p:sp>
        <p:nvSpPr>
          <p:cNvPr id="22" name="Rectangles 56">
            <a:extLst>
              <a:ext uri="{FF2B5EF4-FFF2-40B4-BE49-F238E27FC236}">
                <a16:creationId xmlns:a16="http://schemas.microsoft.com/office/drawing/2014/main" id="{B200437B-34B8-505A-371C-A7C307E22DBE}"/>
              </a:ext>
            </a:extLst>
          </p:cNvPr>
          <p:cNvSpPr/>
          <p:nvPr/>
        </p:nvSpPr>
        <p:spPr>
          <a:xfrm>
            <a:off x="2907676" y="1295470"/>
            <a:ext cx="5730297" cy="2441413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2194F-2922-F6AC-6932-326393473D76}"/>
              </a:ext>
            </a:extLst>
          </p:cNvPr>
          <p:cNvSpPr txBox="1"/>
          <p:nvPr/>
        </p:nvSpPr>
        <p:spPr>
          <a:xfrm>
            <a:off x="536026" y="4186076"/>
            <a:ext cx="1744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AUCTION PARAMETERS</a:t>
            </a:r>
          </a:p>
          <a:p>
            <a:endParaRPr lang="cs-CZ" sz="1200" dirty="0"/>
          </a:p>
          <a:p>
            <a:r>
              <a:rPr lang="cs-CZ" sz="1200" dirty="0"/>
              <a:t>Supply</a:t>
            </a:r>
          </a:p>
          <a:p>
            <a:endParaRPr lang="cs-CZ" sz="1200" dirty="0"/>
          </a:p>
          <a:p>
            <a:r>
              <a:rPr lang="cs-CZ" sz="1200" dirty="0" err="1"/>
              <a:t>Demand</a:t>
            </a:r>
            <a:endParaRPr lang="cs-CZ" sz="1200" dirty="0"/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E540DD59-3DFB-4C76-7373-CFCFA2052F00}"/>
              </a:ext>
            </a:extLst>
          </p:cNvPr>
          <p:cNvSpPr txBox="1"/>
          <p:nvPr/>
        </p:nvSpPr>
        <p:spPr>
          <a:xfrm>
            <a:off x="1782845" y="4563236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4</a:t>
            </a:r>
            <a:endParaRPr lang="en-US" altLang="zh-CN" sz="833" dirty="0">
              <a:cs typeface="+mn-lt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0F7A9A4B-A4D5-5B54-7153-45984D35BAF9}"/>
              </a:ext>
            </a:extLst>
          </p:cNvPr>
          <p:cNvSpPr txBox="1"/>
          <p:nvPr/>
        </p:nvSpPr>
        <p:spPr>
          <a:xfrm>
            <a:off x="1781054" y="4926780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3</a:t>
            </a:r>
            <a:endParaRPr lang="en-US" altLang="zh-CN" sz="833" dirty="0">
              <a:cs typeface="+mn-lt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DC52866A-88D0-A28C-36C0-A8CADEFCDF49}"/>
              </a:ext>
            </a:extLst>
          </p:cNvPr>
          <p:cNvSpPr txBox="1"/>
          <p:nvPr/>
        </p:nvSpPr>
        <p:spPr>
          <a:xfrm>
            <a:off x="8774468" y="972667"/>
            <a:ext cx="2655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D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Auction</a:t>
            </a:r>
            <a:r>
              <a:rPr lang="cs-CZ" altLang="zh-CN" sz="1200" b="1" dirty="0">
                <a:cs typeface="+mn-lt"/>
              </a:rPr>
              <a:t> </a:t>
            </a:r>
            <a:r>
              <a:rPr lang="cs-CZ" altLang="zh-CN" sz="1200" b="1" dirty="0" err="1">
                <a:cs typeface="+mn-lt"/>
              </a:rPr>
              <a:t>outcome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ED594-9A25-6441-867E-7893368C196E}"/>
              </a:ext>
            </a:extLst>
          </p:cNvPr>
          <p:cNvSpPr txBox="1"/>
          <p:nvPr/>
        </p:nvSpPr>
        <p:spPr>
          <a:xfrm>
            <a:off x="8850168" y="1466911"/>
            <a:ext cx="2463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>
                <a:solidFill>
                  <a:srgbClr val="00B050"/>
                </a:solidFill>
              </a:rPr>
              <a:t>You</a:t>
            </a:r>
            <a:r>
              <a:rPr lang="cs-CZ" sz="1200" b="1" dirty="0">
                <a:solidFill>
                  <a:srgbClr val="00B050"/>
                </a:solidFill>
              </a:rPr>
              <a:t> </a:t>
            </a:r>
            <a:r>
              <a:rPr lang="cs-CZ" sz="1200" b="1" dirty="0" err="1">
                <a:solidFill>
                  <a:srgbClr val="00B050"/>
                </a:solidFill>
              </a:rPr>
              <a:t>have</a:t>
            </a:r>
            <a:r>
              <a:rPr lang="cs-CZ" sz="1200" b="1" dirty="0">
                <a:solidFill>
                  <a:srgbClr val="00B050"/>
                </a:solidFill>
              </a:rPr>
              <a:t> </a:t>
            </a:r>
            <a:r>
              <a:rPr lang="cs-CZ" sz="1200" b="1" dirty="0" err="1">
                <a:solidFill>
                  <a:srgbClr val="00B050"/>
                </a:solidFill>
              </a:rPr>
              <a:t>won</a:t>
            </a:r>
            <a:r>
              <a:rPr lang="cs-CZ" sz="1200" b="1" dirty="0">
                <a:solidFill>
                  <a:srgbClr val="FF0000"/>
                </a:solidFill>
              </a:rPr>
              <a:t> </a:t>
            </a:r>
            <a:r>
              <a:rPr lang="cs-CZ" sz="1200" b="1" dirty="0">
                <a:solidFill>
                  <a:srgbClr val="00B050"/>
                </a:solidFill>
              </a:rPr>
              <a:t>in </a:t>
            </a:r>
            <a:r>
              <a:rPr lang="cs-CZ" sz="1200" b="1" dirty="0" err="1">
                <a:solidFill>
                  <a:srgbClr val="00B050"/>
                </a:solidFill>
              </a:rPr>
              <a:t>the</a:t>
            </a:r>
            <a:r>
              <a:rPr lang="cs-CZ" sz="1200" b="1" dirty="0">
                <a:solidFill>
                  <a:srgbClr val="00B050"/>
                </a:solidFill>
              </a:rPr>
              <a:t> </a:t>
            </a:r>
            <a:r>
              <a:rPr lang="cs-CZ" sz="1200" b="1" dirty="0" err="1">
                <a:solidFill>
                  <a:srgbClr val="00B050"/>
                </a:solidFill>
              </a:rPr>
              <a:t>auction</a:t>
            </a:r>
            <a:r>
              <a:rPr lang="cs-CZ" sz="1200" b="1" dirty="0">
                <a:solidFill>
                  <a:srgbClr val="00B050"/>
                </a:solidFill>
              </a:rPr>
              <a:t>.</a:t>
            </a:r>
            <a:endParaRPr lang="en-GB" sz="12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D20222-85F8-E358-A975-D137791E1A2E}"/>
              </a:ext>
            </a:extLst>
          </p:cNvPr>
          <p:cNvSpPr txBox="1"/>
          <p:nvPr/>
        </p:nvSpPr>
        <p:spPr>
          <a:xfrm>
            <a:off x="2221626" y="1624279"/>
            <a:ext cx="472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m/s</a:t>
            </a:r>
            <a:endParaRPr lang="cs-CZ" sz="12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2A9DF-1AA3-24C9-600E-BD380A180607}"/>
              </a:ext>
            </a:extLst>
          </p:cNvPr>
          <p:cNvSpPr txBox="1"/>
          <p:nvPr/>
        </p:nvSpPr>
        <p:spPr>
          <a:xfrm>
            <a:off x="2207107" y="1987460"/>
            <a:ext cx="549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 err="1"/>
              <a:t>coeff</a:t>
            </a:r>
            <a:r>
              <a:rPr lang="cs-CZ" sz="900" i="1" dirty="0"/>
              <a:t>.</a:t>
            </a:r>
            <a:endParaRPr lang="cs-CZ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E9059A-C4C7-959C-469F-6E04D6427DD5}"/>
              </a:ext>
            </a:extLst>
          </p:cNvPr>
          <p:cNvSpPr txBox="1"/>
          <p:nvPr/>
        </p:nvSpPr>
        <p:spPr>
          <a:xfrm>
            <a:off x="2221626" y="2353291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42B77-9C6A-DE94-1739-2596223EDCD2}"/>
              </a:ext>
            </a:extLst>
          </p:cNvPr>
          <p:cNvSpPr txBox="1"/>
          <p:nvPr/>
        </p:nvSpPr>
        <p:spPr>
          <a:xfrm>
            <a:off x="2204846" y="4576018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 err="1"/>
              <a:t>projects</a:t>
            </a:r>
            <a:endParaRPr lang="cs-CZ" sz="12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477092-AFE8-FCFF-4F2E-DEF81CA88185}"/>
              </a:ext>
            </a:extLst>
          </p:cNvPr>
          <p:cNvSpPr txBox="1"/>
          <p:nvPr/>
        </p:nvSpPr>
        <p:spPr>
          <a:xfrm>
            <a:off x="2207107" y="3302159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B1E264-0AF6-F7D3-C2F9-B551065CEBCF}"/>
              </a:ext>
            </a:extLst>
          </p:cNvPr>
          <p:cNvSpPr txBox="1"/>
          <p:nvPr/>
        </p:nvSpPr>
        <p:spPr>
          <a:xfrm>
            <a:off x="2204846" y="3632680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6F19A5-0FB2-8EE9-7EBE-AB5725FAB7B7}"/>
              </a:ext>
            </a:extLst>
          </p:cNvPr>
          <p:cNvSpPr txBox="1"/>
          <p:nvPr/>
        </p:nvSpPr>
        <p:spPr>
          <a:xfrm>
            <a:off x="2234524" y="4896994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 err="1"/>
              <a:t>projects</a:t>
            </a:r>
            <a:endParaRPr lang="cs-CZ" sz="12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B12799-68E1-651C-15E7-F08D7D52C0D1}"/>
              </a:ext>
            </a:extLst>
          </p:cNvPr>
          <p:cNvSpPr txBox="1"/>
          <p:nvPr/>
        </p:nvSpPr>
        <p:spPr>
          <a:xfrm>
            <a:off x="5944440" y="4177697"/>
            <a:ext cx="101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EUR/</a:t>
            </a:r>
            <a:r>
              <a:rPr lang="cs-CZ" sz="1200" i="1" dirty="0" err="1"/>
              <a:t>MWh</a:t>
            </a:r>
            <a:endParaRPr lang="cs-CZ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04B568-C683-951A-FA88-452A1CAD1094}"/>
              </a:ext>
            </a:extLst>
          </p:cNvPr>
          <p:cNvSpPr txBox="1"/>
          <p:nvPr/>
        </p:nvSpPr>
        <p:spPr>
          <a:xfrm>
            <a:off x="5944440" y="4671861"/>
            <a:ext cx="101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EUR/</a:t>
            </a:r>
            <a:r>
              <a:rPr lang="cs-CZ" sz="1200" i="1" dirty="0" err="1"/>
              <a:t>MWh</a:t>
            </a:r>
            <a:endParaRPr lang="cs-CZ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2E9408-54EF-521B-F56C-A89A6A913356}"/>
              </a:ext>
            </a:extLst>
          </p:cNvPr>
          <p:cNvSpPr txBox="1"/>
          <p:nvPr/>
        </p:nvSpPr>
        <p:spPr>
          <a:xfrm>
            <a:off x="5944440" y="4972931"/>
            <a:ext cx="101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EUR/</a:t>
            </a:r>
            <a:r>
              <a:rPr lang="cs-CZ" sz="1200" i="1" dirty="0" err="1"/>
              <a:t>MWh</a:t>
            </a:r>
            <a:endParaRPr lang="cs-CZ" sz="20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CC586-A6A5-1C9D-0A45-6C6F0FBEFC41}"/>
              </a:ext>
            </a:extLst>
          </p:cNvPr>
          <p:cNvSpPr txBox="1"/>
          <p:nvPr/>
        </p:nvSpPr>
        <p:spPr>
          <a:xfrm>
            <a:off x="8870389" y="2029743"/>
            <a:ext cx="24631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My </a:t>
            </a:r>
            <a:r>
              <a:rPr lang="cs-CZ" sz="1200" b="1" dirty="0" err="1"/>
              <a:t>bid</a:t>
            </a:r>
            <a:endParaRPr lang="cs-CZ" sz="1200" b="1" dirty="0"/>
          </a:p>
          <a:p>
            <a:endParaRPr lang="cs-CZ" sz="1200" b="1" dirty="0"/>
          </a:p>
          <a:p>
            <a:r>
              <a:rPr lang="cs-CZ" sz="1200" b="1" dirty="0"/>
              <a:t>My </a:t>
            </a:r>
            <a:r>
              <a:rPr lang="cs-CZ" sz="1200" b="1" dirty="0" err="1"/>
              <a:t>subsidy</a:t>
            </a:r>
            <a:endParaRPr lang="cs-CZ" sz="1200" b="1" dirty="0"/>
          </a:p>
          <a:p>
            <a:endParaRPr lang="cs-CZ" sz="1200" b="1" dirty="0"/>
          </a:p>
          <a:p>
            <a:r>
              <a:rPr lang="cs-CZ" sz="1200" b="1" dirty="0"/>
              <a:t>My profit</a:t>
            </a:r>
          </a:p>
          <a:p>
            <a:endParaRPr lang="cs-CZ" sz="1200" b="1" dirty="0">
              <a:solidFill>
                <a:srgbClr val="00B050"/>
              </a:solidFill>
            </a:endParaRPr>
          </a:p>
          <a:p>
            <a:endParaRPr lang="cs-CZ" sz="1200" dirty="0"/>
          </a:p>
          <a:p>
            <a:endParaRPr lang="cs-CZ" sz="1200" dirty="0"/>
          </a:p>
          <a:p>
            <a:r>
              <a:rPr lang="cs-CZ" sz="1200" dirty="0" err="1"/>
              <a:t>Highest</a:t>
            </a:r>
            <a:r>
              <a:rPr lang="cs-CZ" sz="1200" dirty="0"/>
              <a:t> </a:t>
            </a:r>
            <a:r>
              <a:rPr lang="cs-CZ" sz="1200" dirty="0" err="1"/>
              <a:t>succesful</a:t>
            </a:r>
            <a:r>
              <a:rPr lang="cs-CZ" sz="1200" dirty="0"/>
              <a:t> </a:t>
            </a:r>
            <a:r>
              <a:rPr lang="cs-CZ" sz="1200" dirty="0" err="1"/>
              <a:t>bid</a:t>
            </a:r>
            <a:endParaRPr lang="cs-CZ" sz="1200" dirty="0"/>
          </a:p>
          <a:p>
            <a:endParaRPr lang="cs-CZ" sz="1200" dirty="0"/>
          </a:p>
          <a:p>
            <a:r>
              <a:rPr lang="cs-CZ" sz="1200" dirty="0" err="1"/>
              <a:t>Lowest</a:t>
            </a:r>
            <a:r>
              <a:rPr lang="cs-CZ" sz="1200" dirty="0"/>
              <a:t> </a:t>
            </a:r>
            <a:r>
              <a:rPr lang="cs-CZ" sz="1200" dirty="0" err="1"/>
              <a:t>succesful</a:t>
            </a:r>
            <a:r>
              <a:rPr lang="cs-CZ" sz="1200" dirty="0"/>
              <a:t> </a:t>
            </a:r>
            <a:r>
              <a:rPr lang="cs-CZ" sz="1200" dirty="0" err="1"/>
              <a:t>bid</a:t>
            </a:r>
            <a:endParaRPr lang="cs-CZ" sz="1200" dirty="0"/>
          </a:p>
          <a:p>
            <a:endParaRPr lang="en-GB" sz="1200" dirty="0"/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B32B3360-B877-71A6-6184-5E54DA0B702B}"/>
              </a:ext>
            </a:extLst>
          </p:cNvPr>
          <p:cNvSpPr txBox="1"/>
          <p:nvPr/>
        </p:nvSpPr>
        <p:spPr>
          <a:xfrm>
            <a:off x="10410946" y="2026612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62</a:t>
            </a:r>
            <a:endParaRPr lang="en-US" altLang="zh-CN" sz="833" dirty="0">
              <a:cs typeface="+mn-lt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361EB871-51F8-054C-9260-6E7C90FF7DB6}"/>
              </a:ext>
            </a:extLst>
          </p:cNvPr>
          <p:cNvSpPr txBox="1"/>
          <p:nvPr/>
        </p:nvSpPr>
        <p:spPr>
          <a:xfrm>
            <a:off x="10410946" y="2375751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62</a:t>
            </a:r>
            <a:endParaRPr lang="en-US" altLang="zh-CN" sz="833" dirty="0">
              <a:cs typeface="+mn-lt"/>
            </a:endParaRPr>
          </a:p>
        </p:txBody>
      </p:sp>
      <p:sp>
        <p:nvSpPr>
          <p:cNvPr id="52" name="Text Box 18">
            <a:extLst>
              <a:ext uri="{FF2B5EF4-FFF2-40B4-BE49-F238E27FC236}">
                <a16:creationId xmlns:a16="http://schemas.microsoft.com/office/drawing/2014/main" id="{E24BE000-C42C-F589-69DC-CEAF4671D553}"/>
              </a:ext>
            </a:extLst>
          </p:cNvPr>
          <p:cNvSpPr txBox="1"/>
          <p:nvPr/>
        </p:nvSpPr>
        <p:spPr>
          <a:xfrm>
            <a:off x="10409155" y="2761342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18,06</a:t>
            </a:r>
            <a:endParaRPr lang="en-US" altLang="zh-CN" sz="833" dirty="0">
              <a:cs typeface="+mn-lt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838AB2C-9C74-E8E0-BB59-CEB27CE38229}"/>
              </a:ext>
            </a:extLst>
          </p:cNvPr>
          <p:cNvSpPr txBox="1"/>
          <p:nvPr/>
        </p:nvSpPr>
        <p:spPr>
          <a:xfrm>
            <a:off x="10409155" y="3498717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65</a:t>
            </a:r>
            <a:endParaRPr lang="en-US" altLang="zh-CN" sz="833" dirty="0">
              <a:cs typeface="+mn-lt"/>
            </a:endParaRPr>
          </a:p>
        </p:txBody>
      </p:sp>
      <p:sp>
        <p:nvSpPr>
          <p:cNvPr id="55" name="Text Box 18">
            <a:extLst>
              <a:ext uri="{FF2B5EF4-FFF2-40B4-BE49-F238E27FC236}">
                <a16:creationId xmlns:a16="http://schemas.microsoft.com/office/drawing/2014/main" id="{801B07B7-47CD-C4BC-207C-00EEA3EDF450}"/>
              </a:ext>
            </a:extLst>
          </p:cNvPr>
          <p:cNvSpPr txBox="1"/>
          <p:nvPr/>
        </p:nvSpPr>
        <p:spPr>
          <a:xfrm>
            <a:off x="10409155" y="3862938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50</a:t>
            </a:r>
            <a:endParaRPr lang="en-US" altLang="zh-CN" sz="833" dirty="0">
              <a:cs typeface="+mn-lt"/>
            </a:endParaRPr>
          </a:p>
        </p:txBody>
      </p:sp>
      <p:sp>
        <p:nvSpPr>
          <p:cNvPr id="57" name="Rectangles 56">
            <a:extLst>
              <a:ext uri="{FF2B5EF4-FFF2-40B4-BE49-F238E27FC236}">
                <a16:creationId xmlns:a16="http://schemas.microsoft.com/office/drawing/2014/main" id="{14AAEDCC-85D4-1F51-4755-4BCA3928CE3E}"/>
              </a:ext>
            </a:extLst>
          </p:cNvPr>
          <p:cNvSpPr/>
          <p:nvPr/>
        </p:nvSpPr>
        <p:spPr>
          <a:xfrm>
            <a:off x="590843" y="5591680"/>
            <a:ext cx="10838627" cy="119316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graphicFrame>
        <p:nvGraphicFramePr>
          <p:cNvPr id="60" name="Table 56">
            <a:extLst>
              <a:ext uri="{FF2B5EF4-FFF2-40B4-BE49-F238E27FC236}">
                <a16:creationId xmlns:a16="http://schemas.microsoft.com/office/drawing/2014/main" id="{54BF0B30-1BBF-3F9F-EE43-026EB62F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01406"/>
              </p:ext>
            </p:extLst>
          </p:nvPr>
        </p:nvGraphicFramePr>
        <p:xfrm>
          <a:off x="762530" y="5624408"/>
          <a:ext cx="10550799" cy="10735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72311">
                  <a:extLst>
                    <a:ext uri="{9D8B030D-6E8A-4147-A177-3AD203B41FA5}">
                      <a16:colId xmlns:a16="http://schemas.microsoft.com/office/drawing/2014/main" val="1245139782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1110593361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225821516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1907380334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2660623851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807330988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2303362500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4253215059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487471974"/>
                    </a:ext>
                  </a:extLst>
                </a:gridCol>
              </a:tblGrid>
              <a:tr h="214715"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Round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Win</a:t>
                      </a:r>
                      <a:r>
                        <a:rPr lang="cs-CZ" sz="800" b="0" dirty="0"/>
                        <a:t>/</a:t>
                      </a:r>
                      <a:r>
                        <a:rPr lang="cs-CZ" sz="800" b="0" dirty="0" err="1"/>
                        <a:t>lost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Demand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/>
                        <a:t>My minimum </a:t>
                      </a:r>
                      <a:r>
                        <a:rPr lang="cs-CZ" sz="800" b="0" dirty="0" err="1"/>
                        <a:t>bid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/>
                        <a:t>My </a:t>
                      </a:r>
                      <a:r>
                        <a:rPr lang="cs-CZ" sz="800" b="0" dirty="0" err="1"/>
                        <a:t>bid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/>
                        <a:t>My </a:t>
                      </a:r>
                      <a:r>
                        <a:rPr lang="cs-CZ" sz="800" b="0" dirty="0" err="1"/>
                        <a:t>subsidy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/>
                        <a:t>My profit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Highest</a:t>
                      </a:r>
                      <a:r>
                        <a:rPr lang="cs-CZ" sz="800" b="0" dirty="0"/>
                        <a:t> </a:t>
                      </a:r>
                      <a:r>
                        <a:rPr lang="cs-CZ" sz="800" b="0" dirty="0" err="1"/>
                        <a:t>successful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Lowest</a:t>
                      </a:r>
                      <a:r>
                        <a:rPr lang="cs-CZ" sz="800" b="0" dirty="0"/>
                        <a:t> </a:t>
                      </a:r>
                      <a:r>
                        <a:rPr lang="cs-CZ" sz="800" b="0" dirty="0" err="1"/>
                        <a:t>successful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2855463365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endParaRPr lang="cs-CZ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3995966431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r>
                        <a:rPr lang="cs-CZ" sz="800" dirty="0"/>
                        <a:t>3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 err="1"/>
                        <a:t>lost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3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50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75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70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48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1045262490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r>
                        <a:rPr lang="cs-CZ" sz="800" dirty="0"/>
                        <a:t>2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 err="1"/>
                        <a:t>lost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3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48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80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78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45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2972433221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r>
                        <a:rPr lang="cs-CZ" sz="800" dirty="0"/>
                        <a:t>1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 err="1"/>
                        <a:t>lost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3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44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85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80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324469083"/>
                  </a:ext>
                </a:extLst>
              </a:tr>
            </a:tbl>
          </a:graphicData>
        </a:graphic>
      </p:graphicFrame>
      <p:sp>
        <p:nvSpPr>
          <p:cNvPr id="61" name="Text Box 12">
            <a:extLst>
              <a:ext uri="{FF2B5EF4-FFF2-40B4-BE49-F238E27FC236}">
                <a16:creationId xmlns:a16="http://schemas.microsoft.com/office/drawing/2014/main" id="{7CA59743-7A1C-E03E-2E3F-D2AEF4114301}"/>
              </a:ext>
            </a:extLst>
          </p:cNvPr>
          <p:cNvSpPr txBox="1"/>
          <p:nvPr/>
        </p:nvSpPr>
        <p:spPr>
          <a:xfrm>
            <a:off x="2907674" y="991027"/>
            <a:ext cx="573029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B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Distributions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0424E89C-036B-4100-4657-8D893050EDB5}"/>
              </a:ext>
            </a:extLst>
          </p:cNvPr>
          <p:cNvSpPr txBox="1"/>
          <p:nvPr/>
        </p:nvSpPr>
        <p:spPr>
          <a:xfrm>
            <a:off x="2916567" y="3771089"/>
            <a:ext cx="573029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C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Bidding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9E192D3D-B7F6-3D70-9CD5-9B8E9F217AA1}"/>
              </a:ext>
            </a:extLst>
          </p:cNvPr>
          <p:cNvSpPr txBox="1"/>
          <p:nvPr/>
        </p:nvSpPr>
        <p:spPr>
          <a:xfrm>
            <a:off x="590843" y="5281704"/>
            <a:ext cx="1083862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E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History</a:t>
            </a:r>
            <a:endParaRPr lang="en-GB" altLang="zh-CN" sz="1200" b="1" dirty="0">
              <a:cs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F15BD-FE8B-F6DC-C287-3C112109E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22552"/>
              </p:ext>
            </p:extLst>
          </p:nvPr>
        </p:nvGraphicFramePr>
        <p:xfrm>
          <a:off x="2927897" y="1314980"/>
          <a:ext cx="5708847" cy="2575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0B0D61-815E-0BF7-542C-0EC439FA868D}"/>
              </a:ext>
            </a:extLst>
          </p:cNvPr>
          <p:cNvSpPr txBox="1"/>
          <p:nvPr/>
        </p:nvSpPr>
        <p:spPr>
          <a:xfrm>
            <a:off x="762530" y="5873395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4</a:t>
            </a:r>
            <a:endParaRPr lang="en-GB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1CAF6-D74C-4D28-05A1-A8EE5F436D66}"/>
              </a:ext>
            </a:extLst>
          </p:cNvPr>
          <p:cNvSpPr txBox="1"/>
          <p:nvPr/>
        </p:nvSpPr>
        <p:spPr>
          <a:xfrm>
            <a:off x="1919207" y="583978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 err="1"/>
              <a:t>win</a:t>
            </a:r>
            <a:endParaRPr lang="en-GB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B41DC-2CF1-8464-9E7B-5F43842CCC02}"/>
              </a:ext>
            </a:extLst>
          </p:cNvPr>
          <p:cNvSpPr txBox="1"/>
          <p:nvPr/>
        </p:nvSpPr>
        <p:spPr>
          <a:xfrm>
            <a:off x="3088085" y="583978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3</a:t>
            </a:r>
            <a:endParaRPr lang="en-GB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74A21-0829-F5D8-BD8A-654FBC28A199}"/>
              </a:ext>
            </a:extLst>
          </p:cNvPr>
          <p:cNvSpPr txBox="1"/>
          <p:nvPr/>
        </p:nvSpPr>
        <p:spPr>
          <a:xfrm>
            <a:off x="4256963" y="5841908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43,94</a:t>
            </a:r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9F0F2-5989-1236-ED1F-59DD0986B2BB}"/>
              </a:ext>
            </a:extLst>
          </p:cNvPr>
          <p:cNvSpPr txBox="1"/>
          <p:nvPr/>
        </p:nvSpPr>
        <p:spPr>
          <a:xfrm>
            <a:off x="5435916" y="5861373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62</a:t>
            </a:r>
            <a:endParaRPr lang="en-GB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445AD-BBF8-E02E-C897-3D9CE556497C}"/>
              </a:ext>
            </a:extLst>
          </p:cNvPr>
          <p:cNvSpPr txBox="1"/>
          <p:nvPr/>
        </p:nvSpPr>
        <p:spPr>
          <a:xfrm>
            <a:off x="6582518" y="584636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62</a:t>
            </a:r>
            <a:endParaRPr lang="en-GB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53D048-13FB-C820-C8B5-F3E974858006}"/>
              </a:ext>
            </a:extLst>
          </p:cNvPr>
          <p:cNvSpPr txBox="1"/>
          <p:nvPr/>
        </p:nvSpPr>
        <p:spPr>
          <a:xfrm>
            <a:off x="7791627" y="5873395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18,06</a:t>
            </a:r>
            <a:endParaRPr lang="en-GB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37D3C-F144-21A8-C3BD-53D932368E5A}"/>
              </a:ext>
            </a:extLst>
          </p:cNvPr>
          <p:cNvSpPr txBox="1"/>
          <p:nvPr/>
        </p:nvSpPr>
        <p:spPr>
          <a:xfrm>
            <a:off x="8947923" y="583978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65</a:t>
            </a:r>
            <a:endParaRPr lang="en-GB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70C04-6D19-0071-2FA7-97F65B9F0FAE}"/>
              </a:ext>
            </a:extLst>
          </p:cNvPr>
          <p:cNvSpPr txBox="1"/>
          <p:nvPr/>
        </p:nvSpPr>
        <p:spPr>
          <a:xfrm>
            <a:off x="10128990" y="584636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50</a:t>
            </a:r>
            <a:endParaRPr lang="en-GB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7C6F6-1AF2-70EF-EB4B-209A270387CD}"/>
              </a:ext>
            </a:extLst>
          </p:cNvPr>
          <p:cNvSpPr txBox="1"/>
          <p:nvPr/>
        </p:nvSpPr>
        <p:spPr>
          <a:xfrm>
            <a:off x="10811977" y="2009608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5C054-A587-940E-1B96-84954EBE0D5D}"/>
              </a:ext>
            </a:extLst>
          </p:cNvPr>
          <p:cNvSpPr txBox="1"/>
          <p:nvPr/>
        </p:nvSpPr>
        <p:spPr>
          <a:xfrm>
            <a:off x="10811977" y="2375751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AB450-D7D4-83DD-12E7-6C070210B70C}"/>
              </a:ext>
            </a:extLst>
          </p:cNvPr>
          <p:cNvSpPr txBox="1"/>
          <p:nvPr/>
        </p:nvSpPr>
        <p:spPr>
          <a:xfrm>
            <a:off x="10811977" y="2731572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F0E458-55E2-18F0-DD3A-CD59FA068F0A}"/>
              </a:ext>
            </a:extLst>
          </p:cNvPr>
          <p:cNvSpPr txBox="1"/>
          <p:nvPr/>
        </p:nvSpPr>
        <p:spPr>
          <a:xfrm>
            <a:off x="10819882" y="3487885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008221-4124-92CB-71A1-C48EA7BC4BBC}"/>
              </a:ext>
            </a:extLst>
          </p:cNvPr>
          <p:cNvSpPr txBox="1"/>
          <p:nvPr/>
        </p:nvSpPr>
        <p:spPr>
          <a:xfrm>
            <a:off x="10819882" y="3846631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73A-4612-2CD8-9438-AFAE6985B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RYM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563B2-DD42-0AAD-4065-76C9800B7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s 54">
            <a:extLst>
              <a:ext uri="{FF2B5EF4-FFF2-40B4-BE49-F238E27FC236}">
                <a16:creationId xmlns:a16="http://schemas.microsoft.com/office/drawing/2014/main" id="{2DFF8F61-1D8B-9BD7-3FA8-DAEA124C1D6B}"/>
              </a:ext>
            </a:extLst>
          </p:cNvPr>
          <p:cNvSpPr/>
          <p:nvPr/>
        </p:nvSpPr>
        <p:spPr>
          <a:xfrm>
            <a:off x="2907675" y="4111406"/>
            <a:ext cx="5730297" cy="1135842"/>
          </a:xfrm>
          <a:prstGeom prst="rect">
            <a:avLst/>
          </a:prstGeom>
          <a:solidFill>
            <a:schemeClr val="accent2">
              <a:lumMod val="20000"/>
              <a:lumOff val="80000"/>
              <a:alpha val="5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rIns="38100" rtlCol="0" anchor="ctr"/>
          <a:lstStyle/>
          <a:p>
            <a:pPr algn="ctr"/>
            <a:endParaRPr lang="en-GB" sz="1500"/>
          </a:p>
        </p:txBody>
      </p:sp>
      <p:sp>
        <p:nvSpPr>
          <p:cNvPr id="54" name="Rectangles 54">
            <a:extLst>
              <a:ext uri="{FF2B5EF4-FFF2-40B4-BE49-F238E27FC236}">
                <a16:creationId xmlns:a16="http://schemas.microsoft.com/office/drawing/2014/main" id="{F2108B90-847A-509C-CEB1-B4CB01926231}"/>
              </a:ext>
            </a:extLst>
          </p:cNvPr>
          <p:cNvSpPr/>
          <p:nvPr/>
        </p:nvSpPr>
        <p:spPr>
          <a:xfrm>
            <a:off x="590843" y="1308295"/>
            <a:ext cx="2241134" cy="3938954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" rIns="38100" rtlCol="0" anchor="ctr"/>
          <a:lstStyle/>
          <a:p>
            <a:pPr algn="ctr"/>
            <a:endParaRPr lang="en-GB" sz="1500"/>
          </a:p>
        </p:txBody>
      </p:sp>
      <p:sp>
        <p:nvSpPr>
          <p:cNvPr id="58" name="Text Box 12">
            <a:extLst>
              <a:ext uri="{FF2B5EF4-FFF2-40B4-BE49-F238E27FC236}">
                <a16:creationId xmlns:a16="http://schemas.microsoft.com/office/drawing/2014/main" id="{203EE018-F1AF-6AF7-363E-01AEA173300D}"/>
              </a:ext>
            </a:extLst>
          </p:cNvPr>
          <p:cNvSpPr txBox="1"/>
          <p:nvPr/>
        </p:nvSpPr>
        <p:spPr>
          <a:xfrm>
            <a:off x="590843" y="980607"/>
            <a:ext cx="224113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A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Parameters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63" name="Rectangles 56">
            <a:extLst>
              <a:ext uri="{FF2B5EF4-FFF2-40B4-BE49-F238E27FC236}">
                <a16:creationId xmlns:a16="http://schemas.microsoft.com/office/drawing/2014/main" id="{730D3B75-E972-3076-C230-FA4E1A0D8AB4}"/>
              </a:ext>
            </a:extLst>
          </p:cNvPr>
          <p:cNvSpPr/>
          <p:nvPr/>
        </p:nvSpPr>
        <p:spPr>
          <a:xfrm>
            <a:off x="8774469" y="1308293"/>
            <a:ext cx="2655001" cy="3938955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9" name="Text Box 46">
            <a:extLst>
              <a:ext uri="{FF2B5EF4-FFF2-40B4-BE49-F238E27FC236}">
                <a16:creationId xmlns:a16="http://schemas.microsoft.com/office/drawing/2014/main" id="{4AD8549F-48BB-21C4-F3B2-ED733A6EBEFE}"/>
              </a:ext>
            </a:extLst>
          </p:cNvPr>
          <p:cNvSpPr txBox="1"/>
          <p:nvPr/>
        </p:nvSpPr>
        <p:spPr>
          <a:xfrm>
            <a:off x="2424906" y="168468"/>
            <a:ext cx="7342188" cy="46355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noAutofit/>
          </a:bodyPr>
          <a:lstStyle/>
          <a:p>
            <a:pPr algn="ctr"/>
            <a:r>
              <a:rPr lang="en-GB" altLang="zh-CN" sz="1000" b="1">
                <a:solidFill>
                  <a:schemeClr val="bg1"/>
                </a:solidFill>
                <a:cs typeface="+mn-lt"/>
              </a:rPr>
              <a:t>Time: 25 seconds</a:t>
            </a:r>
          </a:p>
          <a:p>
            <a:pPr algn="ctr"/>
            <a:r>
              <a:rPr lang="en-GB" altLang="zh-CN" sz="1000" b="1">
                <a:solidFill>
                  <a:schemeClr val="bg1"/>
                </a:solidFill>
                <a:cs typeface="+mn-lt"/>
              </a:rPr>
              <a:t>1. Place the auction bid 2. Auction outcome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DCD96-9943-24B0-D777-7D12051217B4}"/>
              </a:ext>
            </a:extLst>
          </p:cNvPr>
          <p:cNvSpPr txBox="1"/>
          <p:nvPr/>
        </p:nvSpPr>
        <p:spPr>
          <a:xfrm>
            <a:off x="547002" y="1379814"/>
            <a:ext cx="17048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PROJECT PARAMETERS</a:t>
            </a:r>
          </a:p>
          <a:p>
            <a:r>
              <a:rPr lang="en-GB" sz="1200" dirty="0"/>
              <a:t>Wind speed</a:t>
            </a:r>
            <a:endParaRPr lang="cs-CZ" sz="1200" dirty="0"/>
          </a:p>
          <a:p>
            <a:endParaRPr lang="cs-CZ" sz="1200" dirty="0"/>
          </a:p>
          <a:p>
            <a:r>
              <a:rPr lang="en-GB" sz="1200" dirty="0"/>
              <a:t>Other costs</a:t>
            </a:r>
            <a:r>
              <a:rPr lang="cs-CZ" sz="1200" dirty="0"/>
              <a:t> </a:t>
            </a:r>
            <a:endParaRPr lang="cs-CZ" sz="1200" i="1" dirty="0"/>
          </a:p>
          <a:p>
            <a:endParaRPr lang="cs-CZ" sz="1200" dirty="0"/>
          </a:p>
          <a:p>
            <a:r>
              <a:rPr lang="en-GB" sz="1200" dirty="0"/>
              <a:t>Total costs</a:t>
            </a:r>
            <a:r>
              <a:rPr lang="cs-CZ" sz="1200" dirty="0"/>
              <a:t> </a:t>
            </a:r>
            <a:endParaRPr lang="cs-CZ" sz="1200" i="1" dirty="0"/>
          </a:p>
          <a:p>
            <a:endParaRPr lang="cs-CZ" sz="1200" dirty="0"/>
          </a:p>
          <a:p>
            <a:endParaRPr lang="cs-CZ" sz="1200" dirty="0"/>
          </a:p>
          <a:p>
            <a:r>
              <a:rPr lang="cs-CZ" sz="1200" dirty="0"/>
              <a:t> </a:t>
            </a:r>
            <a:r>
              <a:rPr lang="cs-CZ" sz="1200" dirty="0" err="1"/>
              <a:t>Correction</a:t>
            </a:r>
            <a:r>
              <a:rPr lang="cs-CZ" sz="1200" dirty="0"/>
              <a:t> </a:t>
            </a:r>
            <a:r>
              <a:rPr lang="cs-CZ" sz="1200" dirty="0" err="1"/>
              <a:t>Factor</a:t>
            </a:r>
            <a:r>
              <a:rPr lang="cs-CZ" sz="1200" dirty="0"/>
              <a:t> </a:t>
            </a:r>
            <a:endParaRPr lang="cs-CZ" sz="1200" i="1" dirty="0"/>
          </a:p>
          <a:p>
            <a:endParaRPr lang="cs-CZ" sz="1200" dirty="0"/>
          </a:p>
          <a:p>
            <a:r>
              <a:rPr lang="cs-CZ" sz="1200" b="1" dirty="0"/>
              <a:t>Minimum </a:t>
            </a:r>
            <a:r>
              <a:rPr lang="cs-CZ" sz="1200" b="1" dirty="0" err="1"/>
              <a:t>bid</a:t>
            </a:r>
            <a:r>
              <a:rPr lang="cs-CZ" sz="1200" b="1" dirty="0"/>
              <a:t> </a:t>
            </a:r>
            <a:endParaRPr lang="cs-CZ" sz="1200" b="1" i="1" dirty="0"/>
          </a:p>
          <a:p>
            <a:endParaRPr lang="cs-CZ" sz="1200" dirty="0"/>
          </a:p>
          <a:p>
            <a:r>
              <a:rPr lang="cs-CZ" sz="1200" dirty="0"/>
              <a:t>Maximum </a:t>
            </a:r>
            <a:r>
              <a:rPr lang="cs-CZ" sz="1200" dirty="0" err="1"/>
              <a:t>bid</a:t>
            </a:r>
            <a:r>
              <a:rPr lang="cs-CZ" sz="1200" dirty="0"/>
              <a:t> </a:t>
            </a:r>
            <a:endParaRPr lang="en-GB" sz="1200" i="1" dirty="0"/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3BA03-BE66-EF86-BDB3-55D097E3DC1B}"/>
              </a:ext>
            </a:extLst>
          </p:cNvPr>
          <p:cNvSpPr txBox="1"/>
          <p:nvPr/>
        </p:nvSpPr>
        <p:spPr>
          <a:xfrm>
            <a:off x="3075764" y="4222074"/>
            <a:ext cx="17475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MY BID</a:t>
            </a:r>
          </a:p>
          <a:p>
            <a:endParaRPr lang="en-GB" sz="1400" dirty="0"/>
          </a:p>
          <a:p>
            <a:r>
              <a:rPr lang="en-GB" sz="1400" dirty="0"/>
              <a:t>Subsidy if successful</a:t>
            </a:r>
            <a:endParaRPr lang="cs-CZ" sz="1400" dirty="0"/>
          </a:p>
          <a:p>
            <a:r>
              <a:rPr lang="en-GB" sz="1400" dirty="0"/>
              <a:t>Profit if successful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14F23C0E-2CD8-9139-F6B6-AFA71E87C3BC}"/>
              </a:ext>
            </a:extLst>
          </p:cNvPr>
          <p:cNvSpPr txBox="1"/>
          <p:nvPr/>
        </p:nvSpPr>
        <p:spPr>
          <a:xfrm>
            <a:off x="5169349" y="4206007"/>
            <a:ext cx="699393" cy="220510"/>
          </a:xfrm>
          <a:prstGeom prst="rect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55</a:t>
            </a:r>
            <a:endParaRPr lang="en-US" altLang="zh-CN" sz="833" dirty="0">
              <a:cs typeface="+mn-lt"/>
            </a:endParaRP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F8F6CCDE-FDBD-06E2-62A9-890A81B3AFC9}"/>
              </a:ext>
            </a:extLst>
          </p:cNvPr>
          <p:cNvSpPr txBox="1"/>
          <p:nvPr/>
        </p:nvSpPr>
        <p:spPr>
          <a:xfrm>
            <a:off x="5170699" y="4664615"/>
            <a:ext cx="699393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53,7</a:t>
            </a:r>
            <a:endParaRPr lang="en-US" altLang="zh-CN" sz="833" dirty="0">
              <a:cs typeface="+mn-lt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D98C9C50-F7AE-E3C5-83F0-038BE6449AEE}"/>
              </a:ext>
            </a:extLst>
          </p:cNvPr>
          <p:cNvSpPr txBox="1"/>
          <p:nvPr/>
        </p:nvSpPr>
        <p:spPr>
          <a:xfrm>
            <a:off x="5169350" y="4961783"/>
            <a:ext cx="699393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9,76</a:t>
            </a:r>
            <a:endParaRPr lang="en-US" altLang="zh-CN" sz="833" dirty="0">
              <a:cs typeface="+mn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6DEFBE-8B4D-3AB1-0C27-9EC47EBE4EF8}"/>
              </a:ext>
            </a:extLst>
          </p:cNvPr>
          <p:cNvGrpSpPr/>
          <p:nvPr/>
        </p:nvGrpSpPr>
        <p:grpSpPr>
          <a:xfrm>
            <a:off x="1781054" y="1633367"/>
            <a:ext cx="470835" cy="2216262"/>
            <a:chOff x="2278061" y="1611686"/>
            <a:chExt cx="470835" cy="2216262"/>
          </a:xfrm>
        </p:grpSpPr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E132134B-267B-E5E9-3B6E-2218970F22B7}"/>
                </a:ext>
              </a:extLst>
            </p:cNvPr>
            <p:cNvSpPr txBox="1"/>
            <p:nvPr/>
          </p:nvSpPr>
          <p:spPr>
            <a:xfrm>
              <a:off x="2279852" y="1611686"/>
              <a:ext cx="469044" cy="220510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6,6</a:t>
              </a:r>
              <a:endParaRPr lang="en-US" altLang="zh-CN" sz="833" dirty="0">
                <a:cs typeface="+mn-lt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E4BD7ECF-2DFB-A3CA-5FBB-ABAFC8397557}"/>
                </a:ext>
              </a:extLst>
            </p:cNvPr>
            <p:cNvSpPr txBox="1"/>
            <p:nvPr/>
          </p:nvSpPr>
          <p:spPr>
            <a:xfrm>
              <a:off x="2278061" y="1975230"/>
              <a:ext cx="469044" cy="220510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0,9</a:t>
              </a:r>
              <a:endParaRPr lang="en-US" altLang="zh-CN" sz="833" dirty="0">
                <a:cs typeface="+mn-lt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462658B-855E-C428-B6D6-B72169BD6DE7}"/>
                </a:ext>
              </a:extLst>
            </p:cNvPr>
            <p:cNvSpPr txBox="1"/>
            <p:nvPr/>
          </p:nvSpPr>
          <p:spPr>
            <a:xfrm>
              <a:off x="2278061" y="2324369"/>
              <a:ext cx="469044" cy="220510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43,94</a:t>
              </a:r>
              <a:endParaRPr lang="en-US" altLang="zh-CN" sz="833" dirty="0">
                <a:cs typeface="+mn-lt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516C4502-89D6-CD39-9BDF-7D201CE338B8}"/>
                </a:ext>
              </a:extLst>
            </p:cNvPr>
            <p:cNvSpPr txBox="1"/>
            <p:nvPr/>
          </p:nvSpPr>
          <p:spPr>
            <a:xfrm>
              <a:off x="2278061" y="3258299"/>
              <a:ext cx="469044" cy="220510"/>
            </a:xfrm>
            <a:prstGeom prst="rect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45</a:t>
              </a:r>
              <a:endParaRPr lang="en-US" altLang="zh-CN" sz="833" dirty="0">
                <a:cs typeface="+mn-lt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F42D51FD-C614-C051-63AA-ED39A65F7ECF}"/>
                </a:ext>
              </a:extLst>
            </p:cNvPr>
            <p:cNvSpPr txBox="1"/>
            <p:nvPr/>
          </p:nvSpPr>
          <p:spPr>
            <a:xfrm>
              <a:off x="2278061" y="3607438"/>
              <a:ext cx="469044" cy="220510"/>
            </a:xfrm>
            <a:prstGeom prst="rect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cs-CZ" altLang="zh-CN" sz="833" dirty="0">
                  <a:cs typeface="+mn-lt"/>
                </a:rPr>
                <a:t>70</a:t>
              </a:r>
              <a:endParaRPr lang="en-US" altLang="zh-CN" sz="833" dirty="0">
                <a:cs typeface="+mn-lt"/>
              </a:endParaRPr>
            </a:p>
          </p:txBody>
        </p:sp>
      </p:grpSp>
      <p:sp>
        <p:nvSpPr>
          <p:cNvPr id="22" name="Rectangles 56">
            <a:extLst>
              <a:ext uri="{FF2B5EF4-FFF2-40B4-BE49-F238E27FC236}">
                <a16:creationId xmlns:a16="http://schemas.microsoft.com/office/drawing/2014/main" id="{B200437B-34B8-505A-371C-A7C307E22DBE}"/>
              </a:ext>
            </a:extLst>
          </p:cNvPr>
          <p:cNvSpPr/>
          <p:nvPr/>
        </p:nvSpPr>
        <p:spPr>
          <a:xfrm>
            <a:off x="2907676" y="1295470"/>
            <a:ext cx="5730297" cy="2441413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2194F-2922-F6AC-6932-326393473D76}"/>
              </a:ext>
            </a:extLst>
          </p:cNvPr>
          <p:cNvSpPr txBox="1"/>
          <p:nvPr/>
        </p:nvSpPr>
        <p:spPr>
          <a:xfrm>
            <a:off x="536026" y="4186076"/>
            <a:ext cx="1744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AUCTION PARAMETERS</a:t>
            </a:r>
          </a:p>
          <a:p>
            <a:endParaRPr lang="cs-CZ" sz="1200" dirty="0"/>
          </a:p>
          <a:p>
            <a:r>
              <a:rPr lang="cs-CZ" sz="1200" dirty="0"/>
              <a:t>Supply</a:t>
            </a:r>
          </a:p>
          <a:p>
            <a:endParaRPr lang="cs-CZ" sz="1200" dirty="0"/>
          </a:p>
          <a:p>
            <a:r>
              <a:rPr lang="cs-CZ" sz="1200" dirty="0" err="1"/>
              <a:t>Demand</a:t>
            </a:r>
            <a:endParaRPr lang="cs-CZ" sz="1200" dirty="0"/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E540DD59-3DFB-4C76-7373-CFCFA2052F00}"/>
              </a:ext>
            </a:extLst>
          </p:cNvPr>
          <p:cNvSpPr txBox="1"/>
          <p:nvPr/>
        </p:nvSpPr>
        <p:spPr>
          <a:xfrm>
            <a:off x="1782845" y="4563236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4</a:t>
            </a:r>
            <a:endParaRPr lang="en-US" altLang="zh-CN" sz="833" dirty="0">
              <a:cs typeface="+mn-lt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0F7A9A4B-A4D5-5B54-7153-45984D35BAF9}"/>
              </a:ext>
            </a:extLst>
          </p:cNvPr>
          <p:cNvSpPr txBox="1"/>
          <p:nvPr/>
        </p:nvSpPr>
        <p:spPr>
          <a:xfrm>
            <a:off x="1781054" y="4926780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3</a:t>
            </a:r>
            <a:endParaRPr lang="en-US" altLang="zh-CN" sz="833" dirty="0">
              <a:cs typeface="+mn-lt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DC52866A-88D0-A28C-36C0-A8CADEFCDF49}"/>
              </a:ext>
            </a:extLst>
          </p:cNvPr>
          <p:cNvSpPr txBox="1"/>
          <p:nvPr/>
        </p:nvSpPr>
        <p:spPr>
          <a:xfrm>
            <a:off x="8774468" y="972667"/>
            <a:ext cx="2655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D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Auction</a:t>
            </a:r>
            <a:r>
              <a:rPr lang="cs-CZ" altLang="zh-CN" sz="1200" b="1" dirty="0">
                <a:cs typeface="+mn-lt"/>
              </a:rPr>
              <a:t> </a:t>
            </a:r>
            <a:r>
              <a:rPr lang="cs-CZ" altLang="zh-CN" sz="1200" b="1" dirty="0" err="1">
                <a:cs typeface="+mn-lt"/>
              </a:rPr>
              <a:t>outcome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ED594-9A25-6441-867E-7893368C196E}"/>
              </a:ext>
            </a:extLst>
          </p:cNvPr>
          <p:cNvSpPr txBox="1"/>
          <p:nvPr/>
        </p:nvSpPr>
        <p:spPr>
          <a:xfrm>
            <a:off x="8850168" y="1466911"/>
            <a:ext cx="2463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>
                <a:solidFill>
                  <a:srgbClr val="00B050"/>
                </a:solidFill>
              </a:rPr>
              <a:t>You</a:t>
            </a:r>
            <a:r>
              <a:rPr lang="cs-CZ" sz="1200" b="1" dirty="0">
                <a:solidFill>
                  <a:srgbClr val="00B050"/>
                </a:solidFill>
              </a:rPr>
              <a:t> </a:t>
            </a:r>
            <a:r>
              <a:rPr lang="cs-CZ" sz="1200" b="1" dirty="0" err="1">
                <a:solidFill>
                  <a:srgbClr val="00B050"/>
                </a:solidFill>
              </a:rPr>
              <a:t>have</a:t>
            </a:r>
            <a:r>
              <a:rPr lang="cs-CZ" sz="1200" b="1" dirty="0">
                <a:solidFill>
                  <a:srgbClr val="00B050"/>
                </a:solidFill>
              </a:rPr>
              <a:t> </a:t>
            </a:r>
            <a:r>
              <a:rPr lang="cs-CZ" sz="1200" b="1" dirty="0" err="1">
                <a:solidFill>
                  <a:srgbClr val="00B050"/>
                </a:solidFill>
              </a:rPr>
              <a:t>won</a:t>
            </a:r>
            <a:r>
              <a:rPr lang="cs-CZ" sz="1200" b="1" dirty="0">
                <a:solidFill>
                  <a:srgbClr val="FF0000"/>
                </a:solidFill>
              </a:rPr>
              <a:t> </a:t>
            </a:r>
            <a:r>
              <a:rPr lang="cs-CZ" sz="1200" b="1" dirty="0">
                <a:solidFill>
                  <a:srgbClr val="00B050"/>
                </a:solidFill>
              </a:rPr>
              <a:t>in </a:t>
            </a:r>
            <a:r>
              <a:rPr lang="cs-CZ" sz="1200" b="1" dirty="0" err="1">
                <a:solidFill>
                  <a:srgbClr val="00B050"/>
                </a:solidFill>
              </a:rPr>
              <a:t>the</a:t>
            </a:r>
            <a:r>
              <a:rPr lang="cs-CZ" sz="1200" b="1" dirty="0">
                <a:solidFill>
                  <a:srgbClr val="00B050"/>
                </a:solidFill>
              </a:rPr>
              <a:t> </a:t>
            </a:r>
            <a:r>
              <a:rPr lang="cs-CZ" sz="1200" b="1" dirty="0" err="1">
                <a:solidFill>
                  <a:srgbClr val="00B050"/>
                </a:solidFill>
              </a:rPr>
              <a:t>auction</a:t>
            </a:r>
            <a:r>
              <a:rPr lang="cs-CZ" sz="1200" b="1" dirty="0">
                <a:solidFill>
                  <a:srgbClr val="00B050"/>
                </a:solidFill>
              </a:rPr>
              <a:t>.</a:t>
            </a:r>
            <a:endParaRPr lang="en-GB" sz="12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D20222-85F8-E358-A975-D137791E1A2E}"/>
              </a:ext>
            </a:extLst>
          </p:cNvPr>
          <p:cNvSpPr txBox="1"/>
          <p:nvPr/>
        </p:nvSpPr>
        <p:spPr>
          <a:xfrm>
            <a:off x="2221626" y="1624279"/>
            <a:ext cx="472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m/s</a:t>
            </a:r>
            <a:endParaRPr lang="cs-CZ" sz="12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2A9DF-1AA3-24C9-600E-BD380A180607}"/>
              </a:ext>
            </a:extLst>
          </p:cNvPr>
          <p:cNvSpPr txBox="1"/>
          <p:nvPr/>
        </p:nvSpPr>
        <p:spPr>
          <a:xfrm>
            <a:off x="2207107" y="1987460"/>
            <a:ext cx="549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 err="1"/>
              <a:t>coeff</a:t>
            </a:r>
            <a:r>
              <a:rPr lang="cs-CZ" sz="900" i="1" dirty="0"/>
              <a:t>.</a:t>
            </a:r>
            <a:endParaRPr lang="cs-CZ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E9059A-C4C7-959C-469F-6E04D6427DD5}"/>
              </a:ext>
            </a:extLst>
          </p:cNvPr>
          <p:cNvSpPr txBox="1"/>
          <p:nvPr/>
        </p:nvSpPr>
        <p:spPr>
          <a:xfrm>
            <a:off x="2221626" y="2353291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42B77-9C6A-DE94-1739-2596223EDCD2}"/>
              </a:ext>
            </a:extLst>
          </p:cNvPr>
          <p:cNvSpPr txBox="1"/>
          <p:nvPr/>
        </p:nvSpPr>
        <p:spPr>
          <a:xfrm>
            <a:off x="2204846" y="4576018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 err="1"/>
              <a:t>projects</a:t>
            </a:r>
            <a:endParaRPr lang="cs-CZ" sz="12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477092-AFE8-FCFF-4F2E-DEF81CA88185}"/>
              </a:ext>
            </a:extLst>
          </p:cNvPr>
          <p:cNvSpPr txBox="1"/>
          <p:nvPr/>
        </p:nvSpPr>
        <p:spPr>
          <a:xfrm>
            <a:off x="2207107" y="3302159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B1E264-0AF6-F7D3-C2F9-B551065CEBCF}"/>
              </a:ext>
            </a:extLst>
          </p:cNvPr>
          <p:cNvSpPr txBox="1"/>
          <p:nvPr/>
        </p:nvSpPr>
        <p:spPr>
          <a:xfrm>
            <a:off x="2204846" y="3632680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6F19A5-0FB2-8EE9-7EBE-AB5725FAB7B7}"/>
              </a:ext>
            </a:extLst>
          </p:cNvPr>
          <p:cNvSpPr txBox="1"/>
          <p:nvPr/>
        </p:nvSpPr>
        <p:spPr>
          <a:xfrm>
            <a:off x="2234524" y="4896994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 err="1"/>
              <a:t>projects</a:t>
            </a:r>
            <a:endParaRPr lang="cs-CZ" sz="12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B12799-68E1-651C-15E7-F08D7D52C0D1}"/>
              </a:ext>
            </a:extLst>
          </p:cNvPr>
          <p:cNvSpPr txBox="1"/>
          <p:nvPr/>
        </p:nvSpPr>
        <p:spPr>
          <a:xfrm>
            <a:off x="5944440" y="4177697"/>
            <a:ext cx="101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EUR/</a:t>
            </a:r>
            <a:r>
              <a:rPr lang="cs-CZ" sz="1200" i="1" dirty="0" err="1"/>
              <a:t>MWh</a:t>
            </a:r>
            <a:endParaRPr lang="cs-CZ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04B568-C683-951A-FA88-452A1CAD1094}"/>
              </a:ext>
            </a:extLst>
          </p:cNvPr>
          <p:cNvSpPr txBox="1"/>
          <p:nvPr/>
        </p:nvSpPr>
        <p:spPr>
          <a:xfrm>
            <a:off x="5944440" y="4671861"/>
            <a:ext cx="101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EUR/</a:t>
            </a:r>
            <a:r>
              <a:rPr lang="cs-CZ" sz="1200" i="1" dirty="0" err="1"/>
              <a:t>MWh</a:t>
            </a:r>
            <a:endParaRPr lang="cs-CZ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2E9408-54EF-521B-F56C-A89A6A913356}"/>
              </a:ext>
            </a:extLst>
          </p:cNvPr>
          <p:cNvSpPr txBox="1"/>
          <p:nvPr/>
        </p:nvSpPr>
        <p:spPr>
          <a:xfrm>
            <a:off x="5944440" y="4972931"/>
            <a:ext cx="101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EUR/</a:t>
            </a:r>
            <a:r>
              <a:rPr lang="cs-CZ" sz="1200" i="1" dirty="0" err="1"/>
              <a:t>MWh</a:t>
            </a:r>
            <a:endParaRPr lang="cs-CZ" sz="20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CC586-A6A5-1C9D-0A45-6C6F0FBEFC41}"/>
              </a:ext>
            </a:extLst>
          </p:cNvPr>
          <p:cNvSpPr txBox="1"/>
          <p:nvPr/>
        </p:nvSpPr>
        <p:spPr>
          <a:xfrm>
            <a:off x="8870389" y="2029743"/>
            <a:ext cx="24631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My </a:t>
            </a:r>
            <a:r>
              <a:rPr lang="cs-CZ" sz="1200" b="1" dirty="0" err="1"/>
              <a:t>bid</a:t>
            </a:r>
            <a:endParaRPr lang="cs-CZ" sz="1200" b="1" dirty="0"/>
          </a:p>
          <a:p>
            <a:endParaRPr lang="cs-CZ" sz="1200" b="1" dirty="0"/>
          </a:p>
          <a:p>
            <a:r>
              <a:rPr lang="cs-CZ" sz="1200" b="1" dirty="0"/>
              <a:t>My </a:t>
            </a:r>
            <a:r>
              <a:rPr lang="cs-CZ" sz="1200" b="1" dirty="0" err="1"/>
              <a:t>subsidy</a:t>
            </a:r>
            <a:endParaRPr lang="cs-CZ" sz="1200" b="1" dirty="0"/>
          </a:p>
          <a:p>
            <a:endParaRPr lang="cs-CZ" sz="1200" b="1" dirty="0"/>
          </a:p>
          <a:p>
            <a:r>
              <a:rPr lang="cs-CZ" sz="1200" b="1" dirty="0"/>
              <a:t>My profit</a:t>
            </a:r>
          </a:p>
          <a:p>
            <a:endParaRPr lang="cs-CZ" sz="1200" b="1" dirty="0">
              <a:solidFill>
                <a:srgbClr val="00B050"/>
              </a:solidFill>
            </a:endParaRPr>
          </a:p>
          <a:p>
            <a:endParaRPr lang="cs-CZ" sz="1200" dirty="0"/>
          </a:p>
          <a:p>
            <a:endParaRPr lang="cs-CZ" sz="1200" dirty="0"/>
          </a:p>
          <a:p>
            <a:r>
              <a:rPr lang="cs-CZ" sz="1200" dirty="0" err="1"/>
              <a:t>Highest</a:t>
            </a:r>
            <a:r>
              <a:rPr lang="cs-CZ" sz="1200" dirty="0"/>
              <a:t> </a:t>
            </a:r>
            <a:r>
              <a:rPr lang="cs-CZ" sz="1200" dirty="0" err="1"/>
              <a:t>succesful</a:t>
            </a:r>
            <a:r>
              <a:rPr lang="cs-CZ" sz="1200" dirty="0"/>
              <a:t> </a:t>
            </a:r>
            <a:r>
              <a:rPr lang="cs-CZ" sz="1200" dirty="0" err="1"/>
              <a:t>bid</a:t>
            </a:r>
            <a:endParaRPr lang="cs-CZ" sz="1200" dirty="0"/>
          </a:p>
          <a:p>
            <a:endParaRPr lang="cs-CZ" sz="1200" dirty="0"/>
          </a:p>
          <a:p>
            <a:r>
              <a:rPr lang="cs-CZ" sz="1200" dirty="0" err="1"/>
              <a:t>Lowest</a:t>
            </a:r>
            <a:r>
              <a:rPr lang="cs-CZ" sz="1200" dirty="0"/>
              <a:t> </a:t>
            </a:r>
            <a:r>
              <a:rPr lang="cs-CZ" sz="1200" dirty="0" err="1"/>
              <a:t>succesful</a:t>
            </a:r>
            <a:r>
              <a:rPr lang="cs-CZ" sz="1200" dirty="0"/>
              <a:t> </a:t>
            </a:r>
            <a:r>
              <a:rPr lang="cs-CZ" sz="1200" dirty="0" err="1"/>
              <a:t>bid</a:t>
            </a:r>
            <a:endParaRPr lang="cs-CZ" sz="1200" dirty="0"/>
          </a:p>
          <a:p>
            <a:endParaRPr lang="en-GB" sz="1200" dirty="0"/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B32B3360-B877-71A6-6184-5E54DA0B702B}"/>
              </a:ext>
            </a:extLst>
          </p:cNvPr>
          <p:cNvSpPr txBox="1"/>
          <p:nvPr/>
        </p:nvSpPr>
        <p:spPr>
          <a:xfrm>
            <a:off x="10410946" y="2026612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55</a:t>
            </a:r>
            <a:endParaRPr lang="en-US" altLang="zh-CN" sz="833" dirty="0">
              <a:cs typeface="+mn-lt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361EB871-51F8-054C-9260-6E7C90FF7DB6}"/>
              </a:ext>
            </a:extLst>
          </p:cNvPr>
          <p:cNvSpPr txBox="1"/>
          <p:nvPr/>
        </p:nvSpPr>
        <p:spPr>
          <a:xfrm>
            <a:off x="10410946" y="2375751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53,7</a:t>
            </a:r>
            <a:endParaRPr lang="en-US" altLang="zh-CN" sz="833" dirty="0">
              <a:cs typeface="+mn-lt"/>
            </a:endParaRPr>
          </a:p>
        </p:txBody>
      </p:sp>
      <p:sp>
        <p:nvSpPr>
          <p:cNvPr id="52" name="Text Box 18">
            <a:extLst>
              <a:ext uri="{FF2B5EF4-FFF2-40B4-BE49-F238E27FC236}">
                <a16:creationId xmlns:a16="http://schemas.microsoft.com/office/drawing/2014/main" id="{E24BE000-C42C-F589-69DC-CEAF4671D553}"/>
              </a:ext>
            </a:extLst>
          </p:cNvPr>
          <p:cNvSpPr txBox="1"/>
          <p:nvPr/>
        </p:nvSpPr>
        <p:spPr>
          <a:xfrm>
            <a:off x="10409155" y="2761342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9,76</a:t>
            </a:r>
            <a:endParaRPr lang="en-US" altLang="zh-CN" sz="833" dirty="0">
              <a:cs typeface="+mn-lt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838AB2C-9C74-E8E0-BB59-CEB27CE38229}"/>
              </a:ext>
            </a:extLst>
          </p:cNvPr>
          <p:cNvSpPr txBox="1"/>
          <p:nvPr/>
        </p:nvSpPr>
        <p:spPr>
          <a:xfrm>
            <a:off x="10409155" y="3498717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58</a:t>
            </a:r>
            <a:endParaRPr lang="en-US" altLang="zh-CN" sz="833" dirty="0">
              <a:cs typeface="+mn-lt"/>
            </a:endParaRPr>
          </a:p>
        </p:txBody>
      </p:sp>
      <p:sp>
        <p:nvSpPr>
          <p:cNvPr id="55" name="Text Box 18">
            <a:extLst>
              <a:ext uri="{FF2B5EF4-FFF2-40B4-BE49-F238E27FC236}">
                <a16:creationId xmlns:a16="http://schemas.microsoft.com/office/drawing/2014/main" id="{801B07B7-47CD-C4BC-207C-00EEA3EDF450}"/>
              </a:ext>
            </a:extLst>
          </p:cNvPr>
          <p:cNvSpPr txBox="1"/>
          <p:nvPr/>
        </p:nvSpPr>
        <p:spPr>
          <a:xfrm>
            <a:off x="10409155" y="3862938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45</a:t>
            </a:r>
            <a:endParaRPr lang="en-US" altLang="zh-CN" sz="833" dirty="0">
              <a:cs typeface="+mn-lt"/>
            </a:endParaRPr>
          </a:p>
        </p:txBody>
      </p:sp>
      <p:sp>
        <p:nvSpPr>
          <p:cNvPr id="57" name="Rectangles 56">
            <a:extLst>
              <a:ext uri="{FF2B5EF4-FFF2-40B4-BE49-F238E27FC236}">
                <a16:creationId xmlns:a16="http://schemas.microsoft.com/office/drawing/2014/main" id="{14AAEDCC-85D4-1F51-4755-4BCA3928CE3E}"/>
              </a:ext>
            </a:extLst>
          </p:cNvPr>
          <p:cNvSpPr/>
          <p:nvPr/>
        </p:nvSpPr>
        <p:spPr>
          <a:xfrm>
            <a:off x="590843" y="5591680"/>
            <a:ext cx="10838627" cy="119316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graphicFrame>
        <p:nvGraphicFramePr>
          <p:cNvPr id="60" name="Table 56">
            <a:extLst>
              <a:ext uri="{FF2B5EF4-FFF2-40B4-BE49-F238E27FC236}">
                <a16:creationId xmlns:a16="http://schemas.microsoft.com/office/drawing/2014/main" id="{54BF0B30-1BBF-3F9F-EE43-026EB62FFCBE}"/>
              </a:ext>
            </a:extLst>
          </p:cNvPr>
          <p:cNvGraphicFramePr>
            <a:graphicFrameLocks noGrp="1"/>
          </p:cNvGraphicFramePr>
          <p:nvPr/>
        </p:nvGraphicFramePr>
        <p:xfrm>
          <a:off x="762530" y="5624408"/>
          <a:ext cx="10550799" cy="10735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72311">
                  <a:extLst>
                    <a:ext uri="{9D8B030D-6E8A-4147-A177-3AD203B41FA5}">
                      <a16:colId xmlns:a16="http://schemas.microsoft.com/office/drawing/2014/main" val="1245139782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1110593361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225821516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1907380334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2660623851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807330988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2303362500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4253215059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487471974"/>
                    </a:ext>
                  </a:extLst>
                </a:gridCol>
              </a:tblGrid>
              <a:tr h="214715"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Round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Win</a:t>
                      </a:r>
                      <a:r>
                        <a:rPr lang="cs-CZ" sz="800" b="0" dirty="0"/>
                        <a:t>/</a:t>
                      </a:r>
                      <a:r>
                        <a:rPr lang="cs-CZ" sz="800" b="0" dirty="0" err="1"/>
                        <a:t>lost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Demand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/>
                        <a:t>My minimum </a:t>
                      </a:r>
                      <a:r>
                        <a:rPr lang="cs-CZ" sz="800" b="0" dirty="0" err="1"/>
                        <a:t>bid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/>
                        <a:t>My </a:t>
                      </a:r>
                      <a:r>
                        <a:rPr lang="cs-CZ" sz="800" b="0" dirty="0" err="1"/>
                        <a:t>bid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/>
                        <a:t>My </a:t>
                      </a:r>
                      <a:r>
                        <a:rPr lang="cs-CZ" sz="800" b="0" dirty="0" err="1"/>
                        <a:t>subsidy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/>
                        <a:t>My profit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Highest</a:t>
                      </a:r>
                      <a:r>
                        <a:rPr lang="cs-CZ" sz="800" b="0" dirty="0"/>
                        <a:t> </a:t>
                      </a:r>
                      <a:r>
                        <a:rPr lang="cs-CZ" sz="800" b="0" dirty="0" err="1"/>
                        <a:t>successful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b="0" dirty="0" err="1"/>
                        <a:t>Lowest</a:t>
                      </a:r>
                      <a:r>
                        <a:rPr lang="cs-CZ" sz="800" b="0" dirty="0"/>
                        <a:t> </a:t>
                      </a:r>
                      <a:r>
                        <a:rPr lang="cs-CZ" sz="800" b="0" dirty="0" err="1"/>
                        <a:t>successful</a:t>
                      </a:r>
                      <a:endParaRPr lang="en-GB" sz="800" b="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2855463365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endParaRPr lang="cs-CZ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3995966431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r>
                        <a:rPr lang="cs-CZ" sz="800" dirty="0"/>
                        <a:t>3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 err="1"/>
                        <a:t>lost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3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50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75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70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48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1045262490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r>
                        <a:rPr lang="cs-CZ" sz="800" dirty="0"/>
                        <a:t>2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 err="1"/>
                        <a:t>lost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3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48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80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78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45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2972433221"/>
                  </a:ext>
                </a:extLst>
              </a:tr>
              <a:tr h="214715">
                <a:tc>
                  <a:txBody>
                    <a:bodyPr/>
                    <a:lstStyle/>
                    <a:p>
                      <a:r>
                        <a:rPr lang="cs-CZ" sz="800" dirty="0"/>
                        <a:t>1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 err="1"/>
                        <a:t>lost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3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44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85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80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tc>
                  <a:txBody>
                    <a:bodyPr/>
                    <a:lstStyle/>
                    <a:p>
                      <a:r>
                        <a:rPr lang="cs-CZ" sz="800" dirty="0"/>
                        <a:t>40</a:t>
                      </a:r>
                      <a:endParaRPr lang="en-GB" sz="800" dirty="0"/>
                    </a:p>
                  </a:txBody>
                  <a:tcPr marL="79076" marR="79076" marT="39538" marB="39538"/>
                </a:tc>
                <a:extLst>
                  <a:ext uri="{0D108BD9-81ED-4DB2-BD59-A6C34878D82A}">
                    <a16:rowId xmlns:a16="http://schemas.microsoft.com/office/drawing/2014/main" val="324469083"/>
                  </a:ext>
                </a:extLst>
              </a:tr>
            </a:tbl>
          </a:graphicData>
        </a:graphic>
      </p:graphicFrame>
      <p:sp>
        <p:nvSpPr>
          <p:cNvPr id="61" name="Text Box 12">
            <a:extLst>
              <a:ext uri="{FF2B5EF4-FFF2-40B4-BE49-F238E27FC236}">
                <a16:creationId xmlns:a16="http://schemas.microsoft.com/office/drawing/2014/main" id="{7CA59743-7A1C-E03E-2E3F-D2AEF4114301}"/>
              </a:ext>
            </a:extLst>
          </p:cNvPr>
          <p:cNvSpPr txBox="1"/>
          <p:nvPr/>
        </p:nvSpPr>
        <p:spPr>
          <a:xfrm>
            <a:off x="2907674" y="991027"/>
            <a:ext cx="573029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B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Distributions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0424E89C-036B-4100-4657-8D893050EDB5}"/>
              </a:ext>
            </a:extLst>
          </p:cNvPr>
          <p:cNvSpPr txBox="1"/>
          <p:nvPr/>
        </p:nvSpPr>
        <p:spPr>
          <a:xfrm>
            <a:off x="2916567" y="3771089"/>
            <a:ext cx="573029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C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Bidding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9E192D3D-B7F6-3D70-9CD5-9B8E9F217AA1}"/>
              </a:ext>
            </a:extLst>
          </p:cNvPr>
          <p:cNvSpPr txBox="1"/>
          <p:nvPr/>
        </p:nvSpPr>
        <p:spPr>
          <a:xfrm>
            <a:off x="590843" y="5281704"/>
            <a:ext cx="1083862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cs-CZ" altLang="zh-CN" sz="1200" b="1" dirty="0">
                <a:cs typeface="+mn-lt"/>
              </a:rPr>
              <a:t>E</a:t>
            </a:r>
            <a:r>
              <a:rPr lang="en-GB" altLang="zh-CN" sz="1200" b="1" dirty="0">
                <a:cs typeface="+mn-lt"/>
              </a:rPr>
              <a:t>. </a:t>
            </a:r>
            <a:r>
              <a:rPr lang="cs-CZ" altLang="zh-CN" sz="1200" b="1" dirty="0" err="1">
                <a:cs typeface="+mn-lt"/>
              </a:rPr>
              <a:t>History</a:t>
            </a:r>
            <a:endParaRPr lang="en-GB" altLang="zh-CN" sz="1200" b="1" dirty="0"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B0D61-815E-0BF7-542C-0EC439FA868D}"/>
              </a:ext>
            </a:extLst>
          </p:cNvPr>
          <p:cNvSpPr txBox="1"/>
          <p:nvPr/>
        </p:nvSpPr>
        <p:spPr>
          <a:xfrm>
            <a:off x="762530" y="5873395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4</a:t>
            </a:r>
            <a:endParaRPr lang="en-GB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1CAF6-D74C-4D28-05A1-A8EE5F436D66}"/>
              </a:ext>
            </a:extLst>
          </p:cNvPr>
          <p:cNvSpPr txBox="1"/>
          <p:nvPr/>
        </p:nvSpPr>
        <p:spPr>
          <a:xfrm>
            <a:off x="1919207" y="583978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 err="1"/>
              <a:t>win</a:t>
            </a:r>
            <a:endParaRPr lang="en-GB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B41DC-2CF1-8464-9E7B-5F43842CCC02}"/>
              </a:ext>
            </a:extLst>
          </p:cNvPr>
          <p:cNvSpPr txBox="1"/>
          <p:nvPr/>
        </p:nvSpPr>
        <p:spPr>
          <a:xfrm>
            <a:off x="3088085" y="583978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3</a:t>
            </a:r>
            <a:endParaRPr lang="en-GB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74A21-0829-F5D8-BD8A-654FBC28A199}"/>
              </a:ext>
            </a:extLst>
          </p:cNvPr>
          <p:cNvSpPr txBox="1"/>
          <p:nvPr/>
        </p:nvSpPr>
        <p:spPr>
          <a:xfrm>
            <a:off x="4256963" y="5841908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45</a:t>
            </a:r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9F0F2-5989-1236-ED1F-59DD0986B2BB}"/>
              </a:ext>
            </a:extLst>
          </p:cNvPr>
          <p:cNvSpPr txBox="1"/>
          <p:nvPr/>
        </p:nvSpPr>
        <p:spPr>
          <a:xfrm>
            <a:off x="5435916" y="5861373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55</a:t>
            </a:r>
            <a:endParaRPr lang="en-GB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445AD-BBF8-E02E-C897-3D9CE556497C}"/>
              </a:ext>
            </a:extLst>
          </p:cNvPr>
          <p:cNvSpPr txBox="1"/>
          <p:nvPr/>
        </p:nvSpPr>
        <p:spPr>
          <a:xfrm>
            <a:off x="6582518" y="584636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53,7</a:t>
            </a:r>
            <a:endParaRPr lang="en-GB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53D048-13FB-C820-C8B5-F3E974858006}"/>
              </a:ext>
            </a:extLst>
          </p:cNvPr>
          <p:cNvSpPr txBox="1"/>
          <p:nvPr/>
        </p:nvSpPr>
        <p:spPr>
          <a:xfrm>
            <a:off x="7791627" y="5873395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9,76</a:t>
            </a:r>
            <a:endParaRPr lang="en-GB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37D3C-F144-21A8-C3BD-53D932368E5A}"/>
              </a:ext>
            </a:extLst>
          </p:cNvPr>
          <p:cNvSpPr txBox="1"/>
          <p:nvPr/>
        </p:nvSpPr>
        <p:spPr>
          <a:xfrm>
            <a:off x="8947923" y="583978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58</a:t>
            </a:r>
            <a:endParaRPr lang="en-GB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70C04-6D19-0071-2FA7-97F65B9F0FAE}"/>
              </a:ext>
            </a:extLst>
          </p:cNvPr>
          <p:cNvSpPr txBox="1"/>
          <p:nvPr/>
        </p:nvSpPr>
        <p:spPr>
          <a:xfrm>
            <a:off x="10128990" y="5846367"/>
            <a:ext cx="532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45</a:t>
            </a:r>
            <a:endParaRPr lang="en-GB" sz="800" dirty="0"/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B6941019-F40F-65BE-8082-73675F5410AE}"/>
              </a:ext>
            </a:extLst>
          </p:cNvPr>
          <p:cNvSpPr txBox="1"/>
          <p:nvPr/>
        </p:nvSpPr>
        <p:spPr>
          <a:xfrm>
            <a:off x="1782845" y="2889124"/>
            <a:ext cx="469044" cy="220510"/>
          </a:xfrm>
          <a:prstGeom prst="rect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cs-CZ" altLang="zh-CN" sz="833" dirty="0">
                <a:cs typeface="+mn-lt"/>
              </a:rPr>
              <a:t>0,976</a:t>
            </a:r>
            <a:endParaRPr lang="en-US" altLang="zh-CN" sz="833" dirty="0">
              <a:cs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55558-1225-80A6-2FC8-A4D8DA1477EF}"/>
              </a:ext>
            </a:extLst>
          </p:cNvPr>
          <p:cNvSpPr txBox="1"/>
          <p:nvPr/>
        </p:nvSpPr>
        <p:spPr>
          <a:xfrm>
            <a:off x="2241659" y="2893638"/>
            <a:ext cx="549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 err="1"/>
              <a:t>coeff</a:t>
            </a:r>
            <a:r>
              <a:rPr lang="cs-CZ" sz="900" i="1" dirty="0"/>
              <a:t>.</a:t>
            </a:r>
            <a:endParaRPr lang="cs-CZ" sz="1200" i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38FB9FBB-A42D-40A0-95D6-2548B04BC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511465"/>
              </p:ext>
            </p:extLst>
          </p:nvPr>
        </p:nvGraphicFramePr>
        <p:xfrm>
          <a:off x="2904923" y="1239507"/>
          <a:ext cx="5681336" cy="2632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845B107-667A-AC5E-DD90-5F7B7D8D19A7}"/>
              </a:ext>
            </a:extLst>
          </p:cNvPr>
          <p:cNvSpPr txBox="1"/>
          <p:nvPr/>
        </p:nvSpPr>
        <p:spPr>
          <a:xfrm>
            <a:off x="10811977" y="2009608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9F583B-FB1D-DDE5-0BB1-752903A4ABFF}"/>
              </a:ext>
            </a:extLst>
          </p:cNvPr>
          <p:cNvSpPr txBox="1"/>
          <p:nvPr/>
        </p:nvSpPr>
        <p:spPr>
          <a:xfrm>
            <a:off x="10811977" y="2375751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1EE829-BE4F-5502-E72B-9D7E8BF5A265}"/>
              </a:ext>
            </a:extLst>
          </p:cNvPr>
          <p:cNvSpPr txBox="1"/>
          <p:nvPr/>
        </p:nvSpPr>
        <p:spPr>
          <a:xfrm>
            <a:off x="10811977" y="2731572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CA147-E679-FADA-25B9-19F5859DCECF}"/>
              </a:ext>
            </a:extLst>
          </p:cNvPr>
          <p:cNvSpPr txBox="1"/>
          <p:nvPr/>
        </p:nvSpPr>
        <p:spPr>
          <a:xfrm>
            <a:off x="10819882" y="3487885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9623B2-C356-D9A1-F675-DA873A12BE95}"/>
              </a:ext>
            </a:extLst>
          </p:cNvPr>
          <p:cNvSpPr txBox="1"/>
          <p:nvPr/>
        </p:nvSpPr>
        <p:spPr>
          <a:xfrm>
            <a:off x="10819882" y="3846631"/>
            <a:ext cx="796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i="1" dirty="0"/>
              <a:t>EUR/</a:t>
            </a:r>
            <a:r>
              <a:rPr lang="cs-CZ" sz="900" i="1" dirty="0" err="1"/>
              <a:t>MWh</a:t>
            </a:r>
            <a:endParaRPr lang="cs-CZ" sz="1200" i="1" dirty="0"/>
          </a:p>
        </p:txBody>
      </p:sp>
    </p:spTree>
    <p:extLst>
      <p:ext uri="{BB962C8B-B14F-4D97-AF65-F5344CB8AC3E}">
        <p14:creationId xmlns:p14="http://schemas.microsoft.com/office/powerpoint/2010/main" val="472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406</Words>
  <Application>Microsoft Office PowerPoint</Application>
  <PresentationFormat>Widescreen</PresentationFormat>
  <Paragraphs>242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 RYM</vt:lpstr>
      <vt:lpstr>PowerPoint Presentation</vt:lpstr>
      <vt:lpstr>RYM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Prokop Čech</dc:creator>
  <cp:lastModifiedBy>Prokop Čech</cp:lastModifiedBy>
  <cp:revision>2</cp:revision>
  <dcterms:created xsi:type="dcterms:W3CDTF">2022-11-06T21:41:30Z</dcterms:created>
  <dcterms:modified xsi:type="dcterms:W3CDTF">2022-11-19T20:04:18Z</dcterms:modified>
</cp:coreProperties>
</file>