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455d43d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455d43d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455d43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455d43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5455d43d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5455d43d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455d43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455d43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5455d43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5455d43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455d43d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455d43d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455d43d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455d43d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93177" y="3215148"/>
            <a:ext cx="8015700" cy="1017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3177" y="4229101"/>
            <a:ext cx="8001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938953"/>
              </a:buClr>
              <a:buSzPts val="2800"/>
              <a:buNone/>
              <a:defRPr b="0" i="0" sz="2800">
                <a:solidFill>
                  <a:srgbClr val="93895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4570" y="747905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Calibri"/>
              <a:buNone/>
              <a:defRPr sz="3600">
                <a:solidFill>
                  <a:srgbClr val="93895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01445" y="1533832"/>
            <a:ext cx="82443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358283" y="539273"/>
            <a:ext cx="6450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Calibri"/>
              <a:buNone/>
              <a:defRPr sz="3600">
                <a:solidFill>
                  <a:srgbClr val="93895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367116" y="1312606"/>
            <a:ext cx="64746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32693" y="824707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38953"/>
              </a:buClr>
              <a:buSzPts val="3600"/>
              <a:buFont typeface="Calibri"/>
              <a:buNone/>
              <a:defRPr sz="3600">
                <a:solidFill>
                  <a:srgbClr val="93895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61127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083670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61127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083670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80775" y="3448500"/>
            <a:ext cx="8015700" cy="78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Mitron Bank Credit Card Expansion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30520" y="1056605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Dataset and Data Analysis </a:t>
            </a:r>
            <a:endParaRPr b="1" sz="19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639875" y="2121375"/>
            <a:ext cx="3941400" cy="27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1800"/>
              <a:t>Data Analysis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Data Collection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Data Cleaning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Data Preparation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EDA (Exploratory Data Analysis)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Customer Segmentation</a:t>
            </a:r>
            <a:endParaRPr sz="1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52600" y="2121375"/>
            <a:ext cx="3941400" cy="27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1800"/>
              <a:t>Dataset</a:t>
            </a:r>
            <a:endParaRPr b="1" sz="1800"/>
          </a:p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Sample dataset of 4000 customers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Data is collected from 5 cities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64575" y="975150"/>
            <a:ext cx="8259000" cy="44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/>
              <a:t>Demographic Insights</a:t>
            </a:r>
            <a:endParaRPr b="1" sz="18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1925" y="1421550"/>
            <a:ext cx="82443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600"/>
              <a:t>According to the data analysis conducted, it has been observed that </a:t>
            </a:r>
            <a:r>
              <a:rPr b="1" lang="en" sz="1600">
                <a:solidFill>
                  <a:srgbClr val="FF0000"/>
                </a:solidFill>
              </a:rPr>
              <a:t>married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b="1" lang="en" sz="1600">
                <a:solidFill>
                  <a:srgbClr val="FF0000"/>
                </a:solidFill>
              </a:rPr>
              <a:t>male </a:t>
            </a:r>
            <a:r>
              <a:rPr lang="en" sz="1600"/>
              <a:t>customers, specifically within the age bracket of </a:t>
            </a:r>
            <a:r>
              <a:rPr b="1" lang="en" sz="1600">
                <a:solidFill>
                  <a:srgbClr val="FF0000"/>
                </a:solidFill>
              </a:rPr>
              <a:t>25-34 years</a:t>
            </a:r>
            <a:r>
              <a:rPr b="1" lang="en" sz="1600"/>
              <a:t>,</a:t>
            </a:r>
            <a:r>
              <a:rPr lang="en" sz="1600"/>
              <a:t> exhibit a higher propensity for increased utilization of credit cards, particularly among those employed in the </a:t>
            </a:r>
            <a:r>
              <a:rPr b="1" lang="en" sz="1600">
                <a:solidFill>
                  <a:srgbClr val="FF0000"/>
                </a:solidFill>
              </a:rPr>
              <a:t>IT sector</a:t>
            </a:r>
            <a:r>
              <a:rPr lang="en" sz="1600"/>
              <a:t> with a salaried income.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25" y="2669050"/>
            <a:ext cx="46028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775" y="2291700"/>
            <a:ext cx="3637275" cy="2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64575" y="964000"/>
            <a:ext cx="8259000" cy="44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Spending Insights</a:t>
            </a:r>
            <a:endParaRPr b="1" sz="18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01450" y="1410400"/>
            <a:ext cx="8244300" cy="357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600"/>
              <a:t> Based on the analysis, it is evident that residents of </a:t>
            </a:r>
            <a:r>
              <a:rPr b="1" lang="en" sz="1600">
                <a:solidFill>
                  <a:srgbClr val="FF0000"/>
                </a:solidFill>
              </a:rPr>
              <a:t>Mumbai</a:t>
            </a:r>
            <a:r>
              <a:rPr lang="en" sz="1600"/>
              <a:t> exhibit higher expenditure levels compared to other cities. Additionally, the features introduced in the credit card offering for </a:t>
            </a:r>
            <a:r>
              <a:rPr b="1" lang="en" sz="1600">
                <a:solidFill>
                  <a:srgbClr val="FF0000"/>
                </a:solidFill>
              </a:rPr>
              <a:t>September </a:t>
            </a:r>
            <a:r>
              <a:rPr lang="en" sz="1600"/>
              <a:t>appear to effectively target and maximize customer </a:t>
            </a:r>
            <a:r>
              <a:rPr lang="en" sz="1600"/>
              <a:t>segmentation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3006" t="3250"/>
          <a:stretch/>
        </p:blipFill>
        <p:spPr>
          <a:xfrm>
            <a:off x="631925" y="2447900"/>
            <a:ext cx="2817900" cy="23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950" y="2392100"/>
            <a:ext cx="4351325" cy="23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64575" y="908200"/>
            <a:ext cx="82590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Financial Insights</a:t>
            </a:r>
            <a:endParaRPr b="1" sz="18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55225" y="1387900"/>
            <a:ext cx="3990600" cy="33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Comprehending the relationship between </a:t>
            </a:r>
            <a:r>
              <a:rPr lang="en" sz="1600">
                <a:solidFill>
                  <a:srgbClr val="FF0000"/>
                </a:solidFill>
              </a:rPr>
              <a:t>i</a:t>
            </a:r>
            <a:r>
              <a:rPr b="1" lang="en" sz="1600">
                <a:solidFill>
                  <a:srgbClr val="FF0000"/>
                </a:solidFill>
              </a:rPr>
              <a:t>ncome utilization</a:t>
            </a:r>
            <a:r>
              <a:rPr lang="en" sz="1600"/>
              <a:t>, credit scores across various segments remains pivotal. A notable trend emerges: as the average income increases, there is a heightened probability of credit card usage.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Moreover, a prevalent pattern indicates that a majority of customers opt for </a:t>
            </a:r>
            <a:r>
              <a:rPr b="1" lang="en" sz="1600">
                <a:solidFill>
                  <a:srgbClr val="FF0000"/>
                </a:solidFill>
              </a:rPr>
              <a:t>credit card</a:t>
            </a:r>
            <a:r>
              <a:rPr lang="en" sz="1600"/>
              <a:t> payments to settle their </a:t>
            </a:r>
            <a:r>
              <a:rPr b="1" lang="en" sz="1600">
                <a:solidFill>
                  <a:srgbClr val="FF0000"/>
                </a:solidFill>
              </a:rPr>
              <a:t>bills</a:t>
            </a:r>
            <a:r>
              <a:rPr lang="en" sz="1600"/>
              <a:t>, while the least proportion of customers resort to </a:t>
            </a:r>
            <a:r>
              <a:rPr lang="en" sz="1600">
                <a:solidFill>
                  <a:srgbClr val="FF0000"/>
                </a:solidFill>
              </a:rPr>
              <a:t>net banking</a:t>
            </a:r>
            <a:r>
              <a:rPr lang="en" sz="1600"/>
              <a:t>  payment methods for </a:t>
            </a:r>
            <a:r>
              <a:rPr b="1" lang="en" sz="1600">
                <a:solidFill>
                  <a:srgbClr val="FF0000"/>
                </a:solidFill>
              </a:rPr>
              <a:t>bill </a:t>
            </a:r>
            <a:r>
              <a:rPr lang="en" sz="1600"/>
              <a:t>settlements.</a:t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58850" y="1454900"/>
            <a:ext cx="44964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4760" r="1166" t="5069"/>
          <a:stretch/>
        </p:blipFill>
        <p:spPr>
          <a:xfrm>
            <a:off x="464577" y="2349925"/>
            <a:ext cx="4156775" cy="23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12095" t="0"/>
          <a:stretch/>
        </p:blipFill>
        <p:spPr>
          <a:xfrm>
            <a:off x="3153350" y="1456050"/>
            <a:ext cx="1356400" cy="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64575" y="947850"/>
            <a:ext cx="8259000" cy="50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Credit Card Feature Recommendations</a:t>
            </a:r>
            <a:endParaRPr b="1" sz="18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557575" y="1511400"/>
            <a:ext cx="8244300" cy="33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" sz="5600"/>
              <a:t>City-Focused Campaigns:</a:t>
            </a:r>
            <a:endParaRPr sz="56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5600"/>
              <a:t>Concentrate marketing efforts on high-spending cities such as Mumbai and Delhi NCR through tailored city-specific campaigns, reflecting local market dynamics.</a:t>
            </a:r>
            <a:endParaRPr sz="56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" sz="5600"/>
              <a:t>Demographic Targeting:</a:t>
            </a:r>
            <a:endParaRPr sz="56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5600"/>
              <a:t>Craft targeted marketing messages for distinct demographics, catering to the specific needs of age groups and occupations.</a:t>
            </a:r>
            <a:endParaRPr sz="56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" sz="5600"/>
              <a:t>Promotion of Credit Card Payments:</a:t>
            </a:r>
            <a:endParaRPr sz="56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5600"/>
              <a:t>Introduce specialized incentives to promote credit card usage, particularly among segments favoring this payment method.</a:t>
            </a:r>
            <a:endParaRPr sz="56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" sz="5600"/>
              <a:t>Collaboration with Top Categories:</a:t>
            </a:r>
            <a:endParaRPr sz="56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5600"/>
              <a:t>Establish partnerships with key businesses in top-spending categories (e.g., Bills, Groceries, Electronics, etc), offering exclusive rewards or discounts for credit card users within these categories.</a:t>
            </a:r>
            <a:endParaRPr sz="5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6850" y="49100"/>
            <a:ext cx="9097200" cy="2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38953"/>
                </a:solidFill>
              </a:rPr>
              <a:t>BI </a:t>
            </a:r>
            <a:r>
              <a:rPr b="1" lang="en" sz="1600">
                <a:solidFill>
                  <a:srgbClr val="938953"/>
                </a:solidFill>
              </a:rPr>
              <a:t>Dashboard</a:t>
            </a:r>
            <a:endParaRPr b="1" sz="1600">
              <a:solidFill>
                <a:srgbClr val="938953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" y="296600"/>
            <a:ext cx="9144001" cy="48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01445" y="1533832"/>
            <a:ext cx="8244300" cy="32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3200"/>
              <a:t>Thank You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