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5" r:id="rId35"/>
    <p:sldId id="291" r:id="rId36"/>
    <p:sldId id="292" r:id="rId37"/>
    <p:sldId id="293" r:id="rId38"/>
    <p:sldId id="29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E199-E0DA-4053-89F9-ED0AEB4499F3}" type="datetimeFigureOut">
              <a:rPr lang="th-TH" smtClean="0"/>
              <a:t>04/02/65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5BDA-5E5A-4672-9988-FFD6A9D22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333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E199-E0DA-4053-89F9-ED0AEB4499F3}" type="datetimeFigureOut">
              <a:rPr lang="th-TH" smtClean="0"/>
              <a:t>04/02/65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5BDA-5E5A-4672-9988-FFD6A9D22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2985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E199-E0DA-4053-89F9-ED0AEB4499F3}" type="datetimeFigureOut">
              <a:rPr lang="th-TH" smtClean="0"/>
              <a:t>04/02/65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5BDA-5E5A-4672-9988-FFD6A9D22DF0}" type="slidenum">
              <a:rPr lang="th-TH" smtClean="0"/>
              <a:t>‹#›</a:t>
            </a:fld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8714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E199-E0DA-4053-89F9-ED0AEB4499F3}" type="datetimeFigureOut">
              <a:rPr lang="th-TH" smtClean="0"/>
              <a:t>04/02/65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5BDA-5E5A-4672-9988-FFD6A9D22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2335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E199-E0DA-4053-89F9-ED0AEB4499F3}" type="datetimeFigureOut">
              <a:rPr lang="th-TH" smtClean="0"/>
              <a:t>04/02/65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5BDA-5E5A-4672-9988-FFD6A9D22DF0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0843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E199-E0DA-4053-89F9-ED0AEB4499F3}" type="datetimeFigureOut">
              <a:rPr lang="th-TH" smtClean="0"/>
              <a:t>04/02/65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5BDA-5E5A-4672-9988-FFD6A9D22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7907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E199-E0DA-4053-89F9-ED0AEB4499F3}" type="datetimeFigureOut">
              <a:rPr lang="th-TH" smtClean="0"/>
              <a:t>04/02/65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5BDA-5E5A-4672-9988-FFD6A9D22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3110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E199-E0DA-4053-89F9-ED0AEB4499F3}" type="datetimeFigureOut">
              <a:rPr lang="th-TH" smtClean="0"/>
              <a:t>04/02/65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5BDA-5E5A-4672-9988-FFD6A9D22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176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E199-E0DA-4053-89F9-ED0AEB4499F3}" type="datetimeFigureOut">
              <a:rPr lang="th-TH" smtClean="0"/>
              <a:t>04/02/65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5BDA-5E5A-4672-9988-FFD6A9D22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644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E199-E0DA-4053-89F9-ED0AEB4499F3}" type="datetimeFigureOut">
              <a:rPr lang="th-TH" smtClean="0"/>
              <a:t>04/02/65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5BDA-5E5A-4672-9988-FFD6A9D22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8507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E199-E0DA-4053-89F9-ED0AEB4499F3}" type="datetimeFigureOut">
              <a:rPr lang="th-TH" smtClean="0"/>
              <a:t>04/02/65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5BDA-5E5A-4672-9988-FFD6A9D22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154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E199-E0DA-4053-89F9-ED0AEB4499F3}" type="datetimeFigureOut">
              <a:rPr lang="th-TH" smtClean="0"/>
              <a:t>04/02/65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5BDA-5E5A-4672-9988-FFD6A9D22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772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E199-E0DA-4053-89F9-ED0AEB4499F3}" type="datetimeFigureOut">
              <a:rPr lang="th-TH" smtClean="0"/>
              <a:t>04/02/65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5BDA-5E5A-4672-9988-FFD6A9D22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60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E199-E0DA-4053-89F9-ED0AEB4499F3}" type="datetimeFigureOut">
              <a:rPr lang="th-TH" smtClean="0"/>
              <a:t>04/02/65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5BDA-5E5A-4672-9988-FFD6A9D22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646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E199-E0DA-4053-89F9-ED0AEB4499F3}" type="datetimeFigureOut">
              <a:rPr lang="th-TH" smtClean="0"/>
              <a:t>04/02/65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5BDA-5E5A-4672-9988-FFD6A9D22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062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E199-E0DA-4053-89F9-ED0AEB4499F3}" type="datetimeFigureOut">
              <a:rPr lang="th-TH" smtClean="0"/>
              <a:t>04/02/65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5BDA-5E5A-4672-9988-FFD6A9D22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243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EE199-E0DA-4053-89F9-ED0AEB4499F3}" type="datetimeFigureOut">
              <a:rPr lang="th-TH" smtClean="0"/>
              <a:t>04/02/65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A15BDA-5E5A-4672-9988-FFD6A9D22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6862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95A2-CA74-42D7-9795-06FC797C24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Applied Data Science Capstone Project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9F620-CC30-45CF-B524-AA7F9A9FD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Papawin Charoenchaipiyakul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73942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9E1A-D191-4A75-8BDB-1A852BEF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with Data Visualization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189A5-6D48-45F9-BA9B-178AC632D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lang="en-US" sz="28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lang="en-US" sz="28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lang="en-US" sz="28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lang="en-US" sz="28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lang="en-US" sz="28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lang="en-US" sz="28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lang="en-US" sz="28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lang="en-US" sz="2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8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lang="en-US" sz="2800" dirty="0">
              <a:latin typeface="Carlito"/>
              <a:cs typeface="Carlito"/>
            </a:endParaRPr>
          </a:p>
          <a:p>
            <a:r>
              <a:rPr lang="en-US" dirty="0"/>
              <a:t>Scatter plots, line charts and bar plots were used to compared relationships between variables to decide if a relationship exists.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 URL: https://github.com/alotofp/AppliedDataScienceCapstone/blob/main/EDA%20with%20Data%20Visualization.ipynb</a:t>
            </a:r>
          </a:p>
        </p:txBody>
      </p:sp>
    </p:spTree>
    <p:extLst>
      <p:ext uri="{BB962C8B-B14F-4D97-AF65-F5344CB8AC3E}">
        <p14:creationId xmlns:p14="http://schemas.microsoft.com/office/powerpoint/2010/main" val="1331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31F2-5D98-4438-98DA-EC0F83E2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with SQL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D318A-02AE-41CB-8D95-76371703A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Loaded data into IBM DB2 then queries using SQL Python integration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 URL: https://github.com/alotofp/AppliedDataScienceCapstone/blob/main/EDA%20with%20SQL.ipynb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9198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0C75-63F0-4C9E-B104-F992884C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interactive map with Folium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E30E0-CA1C-44FB-BE6B-A0ADE18BA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Folium map marks Launch Sited, landing outcomes and distance to key locations.</a:t>
            </a:r>
          </a:p>
          <a:p>
            <a:r>
              <a:rPr lang="en-US" dirty="0"/>
              <a:t>This allows to visualized landing outcomes related to location.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 URL: https://github.com/alotofp/AppliedDataScienceCapstone/blob/main/Interactive%20Visual%20Analytics%20with%20Folium%20lab.ipynb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8420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9168-CDAE-486E-8947-926026F5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 (Classification)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7D286-DBDB-472F-920A-8985DF0F7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74671"/>
            <a:ext cx="10515599" cy="1518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Github</a:t>
            </a:r>
            <a:r>
              <a:rPr lang="en-US" sz="1800" dirty="0"/>
              <a:t> URL:</a:t>
            </a:r>
          </a:p>
          <a:p>
            <a:pPr marL="0" indent="0">
              <a:buNone/>
            </a:pPr>
            <a:r>
              <a:rPr lang="en-US" sz="1800" dirty="0"/>
              <a:t>https://github.com/alotofp/AppliedDataScienceCapstone/blob/main/Machine%20Learning%20Prediction.ipynb</a:t>
            </a:r>
            <a:endParaRPr lang="th-TH" sz="1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E8A674-7DD8-4639-ACD5-07D8FC0C21B2}"/>
              </a:ext>
            </a:extLst>
          </p:cNvPr>
          <p:cNvSpPr/>
          <p:nvPr/>
        </p:nvSpPr>
        <p:spPr>
          <a:xfrm>
            <a:off x="1778117" y="1882250"/>
            <a:ext cx="1929468" cy="1087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Split label column from dataset</a:t>
            </a:r>
            <a:endParaRPr lang="th-TH" sz="2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4FBA86-423D-4975-BE40-098149ADB00A}"/>
              </a:ext>
            </a:extLst>
          </p:cNvPr>
          <p:cNvSpPr/>
          <p:nvPr/>
        </p:nvSpPr>
        <p:spPr>
          <a:xfrm>
            <a:off x="4631421" y="1882251"/>
            <a:ext cx="1929468" cy="1087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Fit and Transform Features</a:t>
            </a:r>
            <a:endParaRPr lang="th-TH" sz="2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0B6FBA9-A58E-4A48-9319-ACCBA33B18C7}"/>
              </a:ext>
            </a:extLst>
          </p:cNvPr>
          <p:cNvSpPr/>
          <p:nvPr/>
        </p:nvSpPr>
        <p:spPr>
          <a:xfrm>
            <a:off x="7525623" y="1882251"/>
            <a:ext cx="1929468" cy="1087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Split the data (train and test)</a:t>
            </a:r>
            <a:endParaRPr lang="th-TH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602E95-0E5E-4568-B5A3-7D44BB0114BF}"/>
              </a:ext>
            </a:extLst>
          </p:cNvPr>
          <p:cNvSpPr/>
          <p:nvPr/>
        </p:nvSpPr>
        <p:spPr>
          <a:xfrm>
            <a:off x="7484725" y="3365688"/>
            <a:ext cx="1929468" cy="1045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lang="en-US" sz="1600" spc="-45" dirty="0">
                <a:solidFill>
                  <a:srgbClr val="FFFFFF"/>
                </a:solidFill>
                <a:latin typeface="Carlito"/>
                <a:cs typeface="Carlito"/>
              </a:rPr>
              <a:t>Apply the model (</a:t>
            </a:r>
            <a:r>
              <a:rPr lang="en-US" sz="1600" spc="-45" dirty="0" err="1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r>
              <a:rPr lang="en-US" sz="1600" spc="-45" dirty="0">
                <a:solidFill>
                  <a:srgbClr val="FFFFFF"/>
                </a:solidFill>
                <a:latin typeface="Carlito"/>
                <a:cs typeface="Carlito"/>
              </a:rPr>
              <a:t>, Logistic regression, Decision Tree, KNN)</a:t>
            </a:r>
            <a:endParaRPr lang="en-US" sz="1600" dirty="0">
              <a:latin typeface="Carlito"/>
              <a:cs typeface="Carlito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1CCC78C-07EF-4659-AFD0-BFFE823939F5}"/>
              </a:ext>
            </a:extLst>
          </p:cNvPr>
          <p:cNvSpPr/>
          <p:nvPr/>
        </p:nvSpPr>
        <p:spPr>
          <a:xfrm>
            <a:off x="4631421" y="3385723"/>
            <a:ext cx="1929468" cy="104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30" dirty="0">
                <a:solidFill>
                  <a:srgbClr val="FFFFFF"/>
                </a:solidFill>
                <a:latin typeface="Carlito"/>
              </a:rPr>
              <a:t>Find the accuracy on test data</a:t>
            </a:r>
            <a:endParaRPr lang="th-TH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23BB56-CC55-4466-8BCA-9580E29A185B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707585" y="2425976"/>
            <a:ext cx="9238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CE18B7-3360-4C75-B9C2-FDF83419D1FF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6560889" y="2425977"/>
            <a:ext cx="964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C3781FC-309B-4DBF-954E-C8A2808862F9}"/>
              </a:ext>
            </a:extLst>
          </p:cNvPr>
          <p:cNvCxnSpPr>
            <a:cxnSpLocks/>
            <a:stCxn id="14" idx="3"/>
            <a:endCxn id="16" idx="3"/>
          </p:cNvCxnSpPr>
          <p:nvPr/>
        </p:nvCxnSpPr>
        <p:spPr>
          <a:xfrm flipH="1">
            <a:off x="9414193" y="2425977"/>
            <a:ext cx="40898" cy="1462322"/>
          </a:xfrm>
          <a:prstGeom prst="bentConnector3">
            <a:avLst>
              <a:gd name="adj1" fmla="val -558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F11407-580A-4F96-AA38-6B69372BF9E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>
            <a:off x="6560889" y="3888299"/>
            <a:ext cx="923836" cy="2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2F94EC0-88F1-4CD5-A132-8DB1881C12AD}"/>
              </a:ext>
            </a:extLst>
          </p:cNvPr>
          <p:cNvSpPr/>
          <p:nvPr/>
        </p:nvSpPr>
        <p:spPr>
          <a:xfrm>
            <a:off x="1778117" y="3398303"/>
            <a:ext cx="1929468" cy="104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30" dirty="0">
                <a:solidFill>
                  <a:srgbClr val="FFFFFF"/>
                </a:solidFill>
                <a:latin typeface="Carlito"/>
              </a:rPr>
              <a:t>Create the confusion matrix</a:t>
            </a:r>
            <a:endParaRPr lang="th-TH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A20978-5E45-4512-8FEF-D438871E780C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flipH="1">
            <a:off x="3707585" y="3908333"/>
            <a:ext cx="923836" cy="1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534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594C-7078-44EA-A070-9334F899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drawn from EDA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8DCB9-D737-417A-B0A3-4822A29846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4350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9760-A51D-449E-852D-E5FE283F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Number vs. Launch Site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12460-8436-4630-85B2-2D8FBCE0A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0997"/>
            <a:ext cx="10515600" cy="1755965"/>
          </a:xfrm>
        </p:spPr>
        <p:txBody>
          <a:bodyPr>
            <a:normAutofit lnSpcReduction="10000"/>
          </a:bodyPr>
          <a:lstStyle/>
          <a:p>
            <a:r>
              <a:rPr lang="en-US" sz="2800" spc="-20" dirty="0">
                <a:latin typeface="Carlito"/>
                <a:cs typeface="Carlito"/>
              </a:rPr>
              <a:t>Graphic </a:t>
            </a:r>
            <a:r>
              <a:rPr lang="en-US" sz="2800" spc="-10" dirty="0">
                <a:latin typeface="Carlito"/>
                <a:cs typeface="Carlito"/>
              </a:rPr>
              <a:t>suggests </a:t>
            </a:r>
            <a:r>
              <a:rPr lang="en-US" sz="2800" spc="-5" dirty="0">
                <a:latin typeface="Carlito"/>
                <a:cs typeface="Carlito"/>
              </a:rPr>
              <a:t>an </a:t>
            </a:r>
            <a:r>
              <a:rPr lang="en-US" sz="2800" spc="-20" dirty="0">
                <a:latin typeface="Carlito"/>
                <a:cs typeface="Carlito"/>
              </a:rPr>
              <a:t>increase </a:t>
            </a:r>
            <a:r>
              <a:rPr lang="en-US" sz="2800" dirty="0">
                <a:latin typeface="Carlito"/>
                <a:cs typeface="Carlito"/>
              </a:rPr>
              <a:t>in </a:t>
            </a:r>
            <a:r>
              <a:rPr lang="en-US" sz="2800" spc="-15" dirty="0">
                <a:latin typeface="Carlito"/>
                <a:cs typeface="Carlito"/>
              </a:rPr>
              <a:t>success </a:t>
            </a:r>
            <a:r>
              <a:rPr lang="en-US" sz="2800" spc="-40" dirty="0">
                <a:latin typeface="Carlito"/>
                <a:cs typeface="Carlito"/>
              </a:rPr>
              <a:t>rate </a:t>
            </a:r>
            <a:r>
              <a:rPr lang="en-US" sz="2800" spc="-20" dirty="0">
                <a:latin typeface="Carlito"/>
                <a:cs typeface="Carlito"/>
              </a:rPr>
              <a:t>over </a:t>
            </a:r>
            <a:r>
              <a:rPr lang="en-US" sz="2800" spc="-5" dirty="0">
                <a:latin typeface="Carlito"/>
                <a:cs typeface="Carlito"/>
              </a:rPr>
              <a:t>time </a:t>
            </a:r>
            <a:r>
              <a:rPr lang="en-US" sz="2800" spc="-20" dirty="0">
                <a:latin typeface="Carlito"/>
                <a:cs typeface="Carlito"/>
              </a:rPr>
              <a:t>(indicated </a:t>
            </a:r>
            <a:r>
              <a:rPr lang="en-US" sz="2800" dirty="0">
                <a:latin typeface="Carlito"/>
                <a:cs typeface="Carlito"/>
              </a:rPr>
              <a:t>in </a:t>
            </a:r>
            <a:r>
              <a:rPr lang="en-US" sz="2800" spc="-10" dirty="0">
                <a:latin typeface="Carlito"/>
                <a:cs typeface="Carlito"/>
              </a:rPr>
              <a:t>Flight </a:t>
            </a:r>
            <a:r>
              <a:rPr lang="en-US" sz="2800" spc="-5" dirty="0">
                <a:latin typeface="Carlito"/>
                <a:cs typeface="Carlito"/>
              </a:rPr>
              <a:t>Number).  </a:t>
            </a:r>
            <a:r>
              <a:rPr lang="en-US" sz="2800" spc="-25" dirty="0">
                <a:latin typeface="Carlito"/>
                <a:cs typeface="Carlito"/>
              </a:rPr>
              <a:t>Likely </a:t>
            </a:r>
            <a:r>
              <a:rPr lang="en-US" sz="2800" spc="-5" dirty="0">
                <a:latin typeface="Carlito"/>
                <a:cs typeface="Carlito"/>
              </a:rPr>
              <a:t>a big </a:t>
            </a:r>
            <a:r>
              <a:rPr lang="en-US" sz="2800" spc="-25" dirty="0">
                <a:latin typeface="Carlito"/>
                <a:cs typeface="Carlito"/>
              </a:rPr>
              <a:t>breakthrough </a:t>
            </a:r>
            <a:r>
              <a:rPr lang="en-US" sz="2800" spc="-20" dirty="0">
                <a:latin typeface="Carlito"/>
                <a:cs typeface="Carlito"/>
              </a:rPr>
              <a:t>around </a:t>
            </a:r>
            <a:r>
              <a:rPr lang="en-US" sz="2800" spc="-10" dirty="0">
                <a:latin typeface="Carlito"/>
                <a:cs typeface="Carlito"/>
              </a:rPr>
              <a:t>flight </a:t>
            </a:r>
            <a:r>
              <a:rPr lang="en-US" sz="2800" spc="-15" dirty="0">
                <a:latin typeface="Carlito"/>
                <a:cs typeface="Carlito"/>
              </a:rPr>
              <a:t>20 </a:t>
            </a:r>
            <a:r>
              <a:rPr lang="en-US" sz="2800" spc="-5" dirty="0">
                <a:latin typeface="Carlito"/>
                <a:cs typeface="Carlito"/>
              </a:rPr>
              <a:t>which </a:t>
            </a:r>
            <a:r>
              <a:rPr lang="en-US" sz="2800" spc="-15" dirty="0">
                <a:latin typeface="Carlito"/>
                <a:cs typeface="Carlito"/>
              </a:rPr>
              <a:t>significantly </a:t>
            </a:r>
            <a:r>
              <a:rPr lang="en-US" sz="2800" spc="-20" dirty="0">
                <a:latin typeface="Carlito"/>
                <a:cs typeface="Carlito"/>
              </a:rPr>
              <a:t>increased </a:t>
            </a:r>
            <a:r>
              <a:rPr lang="en-US" sz="2800" spc="-15" dirty="0">
                <a:latin typeface="Carlito"/>
                <a:cs typeface="Carlito"/>
              </a:rPr>
              <a:t>success </a:t>
            </a:r>
            <a:r>
              <a:rPr lang="en-US" sz="2800" spc="-25" dirty="0">
                <a:latin typeface="Carlito"/>
                <a:cs typeface="Carlito"/>
              </a:rPr>
              <a:t>rate.  </a:t>
            </a:r>
            <a:r>
              <a:rPr lang="en-US" sz="2800" spc="-20" dirty="0">
                <a:latin typeface="Carlito"/>
                <a:cs typeface="Carlito"/>
              </a:rPr>
              <a:t>CCAFS appears </a:t>
            </a:r>
            <a:r>
              <a:rPr lang="en-US" sz="2800" spc="-15" dirty="0">
                <a:latin typeface="Carlito"/>
                <a:cs typeface="Carlito"/>
              </a:rPr>
              <a:t>to </a:t>
            </a:r>
            <a:r>
              <a:rPr lang="en-US" sz="2800" spc="-5" dirty="0">
                <a:latin typeface="Carlito"/>
                <a:cs typeface="Carlito"/>
              </a:rPr>
              <a:t>be the main </a:t>
            </a:r>
            <a:r>
              <a:rPr lang="en-US" sz="2800" spc="-10" dirty="0">
                <a:latin typeface="Carlito"/>
                <a:cs typeface="Carlito"/>
              </a:rPr>
              <a:t>launch </a:t>
            </a:r>
            <a:r>
              <a:rPr lang="en-US" sz="2800" spc="-15" dirty="0">
                <a:latin typeface="Carlito"/>
                <a:cs typeface="Carlito"/>
              </a:rPr>
              <a:t>site </a:t>
            </a:r>
            <a:r>
              <a:rPr lang="en-US" sz="2800" spc="-5" dirty="0">
                <a:latin typeface="Carlito"/>
                <a:cs typeface="Carlito"/>
              </a:rPr>
              <a:t>as it has the </a:t>
            </a:r>
            <a:r>
              <a:rPr lang="en-US" sz="2800" spc="-20" dirty="0">
                <a:latin typeface="Carlito"/>
                <a:cs typeface="Carlito"/>
              </a:rPr>
              <a:t>most</a:t>
            </a:r>
            <a:r>
              <a:rPr lang="en-US" sz="2800" spc="-90" dirty="0">
                <a:latin typeface="Carlito"/>
                <a:cs typeface="Carlito"/>
              </a:rPr>
              <a:t> </a:t>
            </a:r>
            <a:r>
              <a:rPr lang="en-US" sz="2800" spc="-20" dirty="0">
                <a:latin typeface="Carlito"/>
                <a:cs typeface="Carlito"/>
              </a:rPr>
              <a:t>volume.</a:t>
            </a:r>
            <a:endParaRPr lang="en-US" sz="2800" dirty="0">
              <a:latin typeface="Carlito"/>
              <a:cs typeface="Carlito"/>
            </a:endParaRPr>
          </a:p>
          <a:p>
            <a:endParaRPr lang="th-TH"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E39C721E-444E-4572-A256-B6C2C2CBF962}"/>
              </a:ext>
            </a:extLst>
          </p:cNvPr>
          <p:cNvSpPr/>
          <p:nvPr/>
        </p:nvSpPr>
        <p:spPr>
          <a:xfrm>
            <a:off x="45720" y="1825625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347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DF69-94A5-48CD-ACAE-A630A29A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 vs. Launch Site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374A-3212-4725-B98A-F4DD8597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2609"/>
            <a:ext cx="10515600" cy="1764354"/>
          </a:xfrm>
        </p:spPr>
        <p:txBody>
          <a:bodyPr/>
          <a:lstStyle/>
          <a:p>
            <a:r>
              <a:rPr lang="en-US" sz="2800" spc="-25" dirty="0">
                <a:latin typeface="Carlito"/>
                <a:cs typeface="Carlito"/>
              </a:rPr>
              <a:t>Payload </a:t>
            </a:r>
            <a:r>
              <a:rPr lang="en-US" sz="2800" spc="-5" dirty="0">
                <a:latin typeface="Carlito"/>
                <a:cs typeface="Carlito"/>
              </a:rPr>
              <a:t>mass </a:t>
            </a:r>
            <a:r>
              <a:rPr lang="en-US" sz="2800" spc="-20" dirty="0">
                <a:latin typeface="Carlito"/>
                <a:cs typeface="Carlito"/>
              </a:rPr>
              <a:t>appears </a:t>
            </a:r>
            <a:r>
              <a:rPr lang="en-US" sz="2800" spc="-15" dirty="0">
                <a:latin typeface="Carlito"/>
                <a:cs typeface="Carlito"/>
              </a:rPr>
              <a:t>to </a:t>
            </a:r>
            <a:r>
              <a:rPr lang="en-US" sz="2800" spc="-20" dirty="0">
                <a:latin typeface="Carlito"/>
                <a:cs typeface="Carlito"/>
              </a:rPr>
              <a:t>fall mostly between </a:t>
            </a:r>
            <a:r>
              <a:rPr lang="en-US" sz="2800" spc="-10" dirty="0">
                <a:latin typeface="Carlito"/>
                <a:cs typeface="Carlito"/>
              </a:rPr>
              <a:t>0-6000 </a:t>
            </a:r>
            <a:r>
              <a:rPr lang="en-US" sz="2800" spc="-5" dirty="0">
                <a:latin typeface="Carlito"/>
                <a:cs typeface="Carlito"/>
              </a:rPr>
              <a:t>kg.  </a:t>
            </a:r>
            <a:r>
              <a:rPr lang="en-US" sz="2800" spc="-25" dirty="0">
                <a:latin typeface="Carlito"/>
                <a:cs typeface="Carlito"/>
              </a:rPr>
              <a:t>Different </a:t>
            </a:r>
            <a:r>
              <a:rPr lang="en-US" sz="2800" spc="-5" dirty="0">
                <a:latin typeface="Carlito"/>
                <a:cs typeface="Carlito"/>
              </a:rPr>
              <a:t>launch </a:t>
            </a:r>
            <a:r>
              <a:rPr lang="en-US" sz="2800" spc="-10" dirty="0">
                <a:latin typeface="Carlito"/>
                <a:cs typeface="Carlito"/>
              </a:rPr>
              <a:t>sites </a:t>
            </a:r>
            <a:r>
              <a:rPr lang="en-US" sz="2800" spc="-5" dirty="0">
                <a:latin typeface="Carlito"/>
                <a:cs typeface="Carlito"/>
              </a:rPr>
              <a:t>also </a:t>
            </a:r>
            <a:r>
              <a:rPr lang="en-US" sz="2800" spc="-15" dirty="0">
                <a:latin typeface="Carlito"/>
                <a:cs typeface="Carlito"/>
              </a:rPr>
              <a:t>seem to use </a:t>
            </a:r>
            <a:r>
              <a:rPr lang="en-US" sz="2800" spc="-25" dirty="0">
                <a:latin typeface="Carlito"/>
                <a:cs typeface="Carlito"/>
              </a:rPr>
              <a:t>different </a:t>
            </a:r>
            <a:r>
              <a:rPr lang="en-US" sz="2800" spc="-20" dirty="0">
                <a:latin typeface="Carlito"/>
                <a:cs typeface="Carlito"/>
              </a:rPr>
              <a:t>payload</a:t>
            </a:r>
            <a:r>
              <a:rPr lang="en-US" sz="2800" spc="-10" dirty="0">
                <a:latin typeface="Carlito"/>
                <a:cs typeface="Carlito"/>
              </a:rPr>
              <a:t> </a:t>
            </a:r>
            <a:r>
              <a:rPr lang="en-US" sz="2800" spc="-5" dirty="0">
                <a:latin typeface="Carlito"/>
                <a:cs typeface="Carlito"/>
              </a:rPr>
              <a:t>mass.</a:t>
            </a:r>
            <a:endParaRPr lang="en-US" sz="2800" dirty="0">
              <a:latin typeface="Carlito"/>
              <a:cs typeface="Carlito"/>
            </a:endParaRPr>
          </a:p>
          <a:p>
            <a:endParaRPr lang="th-TH"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CDE523CD-C549-4752-883B-403E77020FFC}"/>
              </a:ext>
            </a:extLst>
          </p:cNvPr>
          <p:cNvSpPr/>
          <p:nvPr/>
        </p:nvSpPr>
        <p:spPr>
          <a:xfrm>
            <a:off x="0" y="1825625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2201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282B-0E38-476C-8E4D-4BB1FD40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Rate vs. Orbit Type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34D99-4EA0-4E34-AC28-583309E26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5065"/>
            <a:ext cx="10515600" cy="1412016"/>
          </a:xfrm>
        </p:spPr>
        <p:txBody>
          <a:bodyPr>
            <a:normAutofit fontScale="92500"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lang="en-US" sz="1800" spc="-15" dirty="0">
                <a:latin typeface="Carlito"/>
                <a:cs typeface="Carlito"/>
              </a:rPr>
              <a:t>ES-L1 </a:t>
            </a:r>
            <a:r>
              <a:rPr lang="en-US" sz="1800" spc="-20" dirty="0">
                <a:latin typeface="Carlito"/>
                <a:cs typeface="Carlito"/>
              </a:rPr>
              <a:t>(1), </a:t>
            </a:r>
            <a:r>
              <a:rPr lang="en-US" sz="1800" spc="-25" dirty="0">
                <a:latin typeface="Carlito"/>
                <a:cs typeface="Carlito"/>
              </a:rPr>
              <a:t>GEO </a:t>
            </a:r>
            <a:r>
              <a:rPr lang="en-US" sz="1800" spc="-20" dirty="0">
                <a:latin typeface="Carlito"/>
                <a:cs typeface="Carlito"/>
              </a:rPr>
              <a:t>(1), HEO </a:t>
            </a:r>
            <a:r>
              <a:rPr lang="en-US" sz="1800" spc="-15" dirty="0">
                <a:latin typeface="Carlito"/>
                <a:cs typeface="Carlito"/>
              </a:rPr>
              <a:t>(1) </a:t>
            </a:r>
            <a:r>
              <a:rPr lang="en-US" sz="1800" spc="-25" dirty="0">
                <a:latin typeface="Carlito"/>
                <a:cs typeface="Carlito"/>
              </a:rPr>
              <a:t>have </a:t>
            </a:r>
            <a:r>
              <a:rPr lang="en-US" sz="1800" spc="-20" dirty="0">
                <a:latin typeface="Carlito"/>
                <a:cs typeface="Carlito"/>
              </a:rPr>
              <a:t>100% </a:t>
            </a:r>
            <a:r>
              <a:rPr lang="en-US" sz="1800" spc="-15" dirty="0">
                <a:latin typeface="Carlito"/>
                <a:cs typeface="Carlito"/>
              </a:rPr>
              <a:t>success </a:t>
            </a:r>
            <a:r>
              <a:rPr lang="en-US" sz="1800" spc="-40" dirty="0">
                <a:latin typeface="Carlito"/>
                <a:cs typeface="Carlito"/>
              </a:rPr>
              <a:t>rate </a:t>
            </a:r>
            <a:r>
              <a:rPr lang="en-US" sz="1800" spc="-15" dirty="0">
                <a:latin typeface="Carlito"/>
                <a:cs typeface="Carlito"/>
              </a:rPr>
              <a:t>(sample </a:t>
            </a:r>
            <a:r>
              <a:rPr lang="en-US" sz="1800" spc="-20" dirty="0">
                <a:latin typeface="Carlito"/>
                <a:cs typeface="Carlito"/>
              </a:rPr>
              <a:t>sizes </a:t>
            </a:r>
            <a:r>
              <a:rPr lang="en-US" sz="1800" spc="-5" dirty="0">
                <a:latin typeface="Carlito"/>
                <a:cs typeface="Carlito"/>
              </a:rPr>
              <a:t>in </a:t>
            </a:r>
            <a:r>
              <a:rPr lang="en-US" sz="1800" spc="-20" dirty="0">
                <a:latin typeface="Carlito"/>
                <a:cs typeface="Carlito"/>
              </a:rPr>
              <a:t>parenthesis)  </a:t>
            </a:r>
            <a:r>
              <a:rPr lang="en-US" sz="1800" spc="-10" dirty="0">
                <a:latin typeface="Carlito"/>
                <a:cs typeface="Carlito"/>
              </a:rPr>
              <a:t>SSO </a:t>
            </a:r>
            <a:r>
              <a:rPr lang="en-US" sz="1800" spc="-15" dirty="0">
                <a:latin typeface="Carlito"/>
                <a:cs typeface="Carlito"/>
              </a:rPr>
              <a:t>(5) </a:t>
            </a:r>
            <a:r>
              <a:rPr lang="en-US" sz="1800" spc="-5" dirty="0">
                <a:latin typeface="Carlito"/>
                <a:cs typeface="Carlito"/>
              </a:rPr>
              <a:t>has </a:t>
            </a:r>
            <a:r>
              <a:rPr lang="en-US" sz="1800" spc="-20" dirty="0">
                <a:latin typeface="Carlito"/>
                <a:cs typeface="Carlito"/>
              </a:rPr>
              <a:t>100% </a:t>
            </a:r>
            <a:r>
              <a:rPr lang="en-US" sz="1800" spc="-10" dirty="0">
                <a:latin typeface="Carlito"/>
                <a:cs typeface="Carlito"/>
              </a:rPr>
              <a:t>success</a:t>
            </a:r>
            <a:r>
              <a:rPr lang="en-US" sz="1800" spc="45" dirty="0">
                <a:latin typeface="Carlito"/>
                <a:cs typeface="Carlito"/>
              </a:rPr>
              <a:t> </a:t>
            </a:r>
            <a:r>
              <a:rPr lang="en-US" sz="1800" spc="-40" dirty="0">
                <a:latin typeface="Carlito"/>
                <a:cs typeface="Carlito"/>
              </a:rPr>
              <a:t>rate</a:t>
            </a:r>
            <a:endParaRPr lang="en-US"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lang="en-US" sz="1800" spc="-25" dirty="0">
                <a:latin typeface="Carlito"/>
                <a:cs typeface="Carlito"/>
              </a:rPr>
              <a:t>VLEO </a:t>
            </a:r>
            <a:r>
              <a:rPr lang="en-US" sz="1800" spc="-20" dirty="0">
                <a:latin typeface="Carlito"/>
                <a:cs typeface="Carlito"/>
              </a:rPr>
              <a:t>(14) </a:t>
            </a:r>
            <a:r>
              <a:rPr lang="en-US" sz="1800" spc="-5" dirty="0">
                <a:latin typeface="Carlito"/>
                <a:cs typeface="Carlito"/>
              </a:rPr>
              <a:t>has </a:t>
            </a:r>
            <a:r>
              <a:rPr lang="en-US" sz="1800" spc="-20" dirty="0">
                <a:latin typeface="Carlito"/>
                <a:cs typeface="Carlito"/>
              </a:rPr>
              <a:t>decent </a:t>
            </a:r>
            <a:r>
              <a:rPr lang="en-US" sz="1800" spc="-15" dirty="0">
                <a:latin typeface="Carlito"/>
                <a:cs typeface="Carlito"/>
              </a:rPr>
              <a:t>success </a:t>
            </a:r>
            <a:r>
              <a:rPr lang="en-US" sz="1800" spc="-40" dirty="0">
                <a:latin typeface="Carlito"/>
                <a:cs typeface="Carlito"/>
              </a:rPr>
              <a:t>rate </a:t>
            </a:r>
            <a:r>
              <a:rPr lang="en-US" sz="1800" spc="-5" dirty="0">
                <a:latin typeface="Carlito"/>
                <a:cs typeface="Carlito"/>
              </a:rPr>
              <a:t>and</a:t>
            </a:r>
            <a:r>
              <a:rPr lang="en-US" sz="1800" spc="150" dirty="0">
                <a:latin typeface="Carlito"/>
                <a:cs typeface="Carlito"/>
              </a:rPr>
              <a:t> </a:t>
            </a:r>
            <a:r>
              <a:rPr lang="en-US" sz="1800" spc="-25" dirty="0">
                <a:latin typeface="Carlito"/>
                <a:cs typeface="Carlito"/>
              </a:rPr>
              <a:t>attempts</a:t>
            </a:r>
            <a:endParaRPr lang="en-US"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n-US" sz="1800" spc="-5" dirty="0">
                <a:latin typeface="Carlito"/>
                <a:cs typeface="Carlito"/>
              </a:rPr>
              <a:t>SO </a:t>
            </a:r>
            <a:r>
              <a:rPr lang="en-US" sz="1800" spc="-15" dirty="0">
                <a:latin typeface="Carlito"/>
                <a:cs typeface="Carlito"/>
              </a:rPr>
              <a:t>(1) </a:t>
            </a:r>
            <a:r>
              <a:rPr lang="en-US" sz="1800" spc="-5" dirty="0">
                <a:latin typeface="Carlito"/>
                <a:cs typeface="Carlito"/>
              </a:rPr>
              <a:t>has </a:t>
            </a:r>
            <a:r>
              <a:rPr lang="en-US" sz="1800" spc="-15" dirty="0">
                <a:latin typeface="Carlito"/>
                <a:cs typeface="Carlito"/>
              </a:rPr>
              <a:t>0% success</a:t>
            </a:r>
            <a:r>
              <a:rPr lang="en-US" sz="1800" spc="85" dirty="0">
                <a:latin typeface="Carlito"/>
                <a:cs typeface="Carlito"/>
              </a:rPr>
              <a:t> </a:t>
            </a:r>
            <a:r>
              <a:rPr lang="en-US" sz="1800" spc="-40" dirty="0">
                <a:latin typeface="Carlito"/>
                <a:cs typeface="Carlito"/>
              </a:rPr>
              <a:t>rate</a:t>
            </a:r>
            <a:endParaRPr lang="en-US"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1800" spc="-40" dirty="0">
                <a:latin typeface="Carlito"/>
                <a:cs typeface="Carlito"/>
              </a:rPr>
              <a:t>GTO </a:t>
            </a:r>
            <a:r>
              <a:rPr lang="en-US" sz="1800" spc="-20" dirty="0">
                <a:latin typeface="Carlito"/>
                <a:cs typeface="Carlito"/>
              </a:rPr>
              <a:t>(27) </a:t>
            </a:r>
            <a:r>
              <a:rPr lang="en-US" sz="1800" spc="-5" dirty="0">
                <a:latin typeface="Carlito"/>
                <a:cs typeface="Carlito"/>
              </a:rPr>
              <a:t>has the </a:t>
            </a:r>
            <a:r>
              <a:rPr lang="en-US" sz="1800" spc="-20" dirty="0">
                <a:latin typeface="Carlito"/>
                <a:cs typeface="Carlito"/>
              </a:rPr>
              <a:t>around 50% </a:t>
            </a:r>
            <a:r>
              <a:rPr lang="en-US" sz="1800" spc="-15" dirty="0">
                <a:latin typeface="Carlito"/>
                <a:cs typeface="Carlito"/>
              </a:rPr>
              <a:t>success </a:t>
            </a:r>
            <a:r>
              <a:rPr lang="en-US" sz="1800" spc="-40" dirty="0">
                <a:latin typeface="Carlito"/>
                <a:cs typeface="Carlito"/>
              </a:rPr>
              <a:t>rate </a:t>
            </a:r>
            <a:r>
              <a:rPr lang="en-US" sz="1800" spc="-15" dirty="0">
                <a:latin typeface="Carlito"/>
                <a:cs typeface="Carlito"/>
              </a:rPr>
              <a:t>but </a:t>
            </a:r>
            <a:r>
              <a:rPr lang="en-US" sz="1800" spc="-20" dirty="0">
                <a:latin typeface="Carlito"/>
                <a:cs typeface="Carlito"/>
              </a:rPr>
              <a:t>largest</a:t>
            </a:r>
            <a:r>
              <a:rPr lang="en-US" sz="1800" spc="225" dirty="0">
                <a:latin typeface="Carlito"/>
                <a:cs typeface="Carlito"/>
              </a:rPr>
              <a:t> </a:t>
            </a:r>
            <a:r>
              <a:rPr lang="en-US" sz="1800" spc="-5" dirty="0">
                <a:latin typeface="Carlito"/>
                <a:cs typeface="Carlito"/>
              </a:rPr>
              <a:t>sample</a:t>
            </a:r>
            <a:endParaRPr lang="en-US" sz="1800" dirty="0">
              <a:latin typeface="Carlito"/>
              <a:cs typeface="Carlito"/>
            </a:endParaRPr>
          </a:p>
          <a:p>
            <a:endParaRPr lang="th-TH" sz="1800"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481FFD16-8D1D-42DC-9EA0-FF16C764613C}"/>
              </a:ext>
            </a:extLst>
          </p:cNvPr>
          <p:cNvSpPr/>
          <p:nvPr/>
        </p:nvSpPr>
        <p:spPr>
          <a:xfrm>
            <a:off x="3380994" y="1671828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7166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50EE-BDB3-4E52-8DE4-E26549BE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Number vs. Orbit type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AA31F-42C8-42A3-B514-36B1A87A5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7441"/>
            <a:ext cx="10515600" cy="1789521"/>
          </a:xfrm>
        </p:spPr>
        <p:txBody>
          <a:bodyPr>
            <a:normAutofit fontScale="70000" lnSpcReduction="20000"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lang="en-US" sz="2800" spc="-15" dirty="0">
                <a:latin typeface="Carlito"/>
                <a:cs typeface="Carlito"/>
              </a:rPr>
              <a:t>Launch Orbit </a:t>
            </a:r>
            <a:r>
              <a:rPr lang="en-US" sz="2800" spc="-25" dirty="0">
                <a:latin typeface="Carlito"/>
                <a:cs typeface="Carlito"/>
              </a:rPr>
              <a:t>preferences </a:t>
            </a:r>
            <a:r>
              <a:rPr lang="en-US" sz="2800" spc="-5" dirty="0">
                <a:latin typeface="Carlito"/>
                <a:cs typeface="Carlito"/>
              </a:rPr>
              <a:t>changed </a:t>
            </a:r>
            <a:r>
              <a:rPr lang="en-US" sz="2800" spc="-20" dirty="0">
                <a:latin typeface="Carlito"/>
                <a:cs typeface="Carlito"/>
              </a:rPr>
              <a:t>over </a:t>
            </a:r>
            <a:r>
              <a:rPr lang="en-US" sz="2800" spc="-10" dirty="0">
                <a:latin typeface="Carlito"/>
                <a:cs typeface="Carlito"/>
              </a:rPr>
              <a:t>Flight </a:t>
            </a:r>
            <a:r>
              <a:rPr lang="en-US" sz="2800" spc="-50" dirty="0">
                <a:latin typeface="Carlito"/>
                <a:cs typeface="Carlito"/>
              </a:rPr>
              <a:t>Number.</a:t>
            </a:r>
          </a:p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lang="en-US" sz="2800" spc="-15" dirty="0">
                <a:latin typeface="Carlito"/>
                <a:cs typeface="Carlito"/>
              </a:rPr>
              <a:t>Launch </a:t>
            </a:r>
            <a:r>
              <a:rPr lang="en-US" sz="2800" spc="-25" dirty="0">
                <a:latin typeface="Carlito"/>
                <a:cs typeface="Carlito"/>
              </a:rPr>
              <a:t>Outcome </a:t>
            </a:r>
            <a:r>
              <a:rPr lang="en-US" sz="2800" spc="-15" dirty="0">
                <a:latin typeface="Carlito"/>
                <a:cs typeface="Carlito"/>
              </a:rPr>
              <a:t>seems to </a:t>
            </a:r>
            <a:r>
              <a:rPr lang="en-US" sz="2800" spc="-25" dirty="0">
                <a:latin typeface="Carlito"/>
                <a:cs typeface="Carlito"/>
              </a:rPr>
              <a:t>correlate </a:t>
            </a:r>
            <a:r>
              <a:rPr lang="en-US" sz="2800" spc="-5" dirty="0">
                <a:latin typeface="Carlito"/>
                <a:cs typeface="Carlito"/>
              </a:rPr>
              <a:t>with this</a:t>
            </a:r>
            <a:r>
              <a:rPr lang="en-US" sz="2800" spc="120" dirty="0">
                <a:latin typeface="Carlito"/>
                <a:cs typeface="Carlito"/>
              </a:rPr>
              <a:t> </a:t>
            </a:r>
            <a:r>
              <a:rPr lang="en-US" sz="2800" spc="-25" dirty="0">
                <a:latin typeface="Carlito"/>
                <a:cs typeface="Carlito"/>
              </a:rPr>
              <a:t>preference.</a:t>
            </a:r>
            <a:endParaRPr lang="en-US" sz="2800" dirty="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lang="en-US" sz="2800" spc="-15" dirty="0">
                <a:latin typeface="Carlito"/>
                <a:cs typeface="Carlito"/>
              </a:rPr>
              <a:t>SpaceX </a:t>
            </a:r>
            <a:r>
              <a:rPr lang="en-US" sz="2800" spc="-20" dirty="0">
                <a:latin typeface="Carlito"/>
                <a:cs typeface="Carlito"/>
              </a:rPr>
              <a:t>started </a:t>
            </a:r>
            <a:r>
              <a:rPr lang="en-US" sz="2800" spc="-5" dirty="0">
                <a:latin typeface="Carlito"/>
                <a:cs typeface="Carlito"/>
              </a:rPr>
              <a:t>with </a:t>
            </a:r>
            <a:r>
              <a:rPr lang="en-US" sz="2800" spc="-25" dirty="0">
                <a:latin typeface="Carlito"/>
                <a:cs typeface="Carlito"/>
              </a:rPr>
              <a:t>LEO </a:t>
            </a:r>
            <a:r>
              <a:rPr lang="en-US" sz="2800" spc="-5" dirty="0">
                <a:latin typeface="Carlito"/>
                <a:cs typeface="Carlito"/>
              </a:rPr>
              <a:t>orbits which </a:t>
            </a:r>
            <a:r>
              <a:rPr lang="en-US" sz="2800" spc="-20" dirty="0">
                <a:latin typeface="Carlito"/>
                <a:cs typeface="Carlito"/>
              </a:rPr>
              <a:t>saw </a:t>
            </a:r>
            <a:r>
              <a:rPr lang="en-US" sz="2800" spc="-25" dirty="0">
                <a:latin typeface="Carlito"/>
                <a:cs typeface="Carlito"/>
              </a:rPr>
              <a:t>moderate </a:t>
            </a:r>
            <a:r>
              <a:rPr lang="en-US" sz="2800" spc="-15" dirty="0">
                <a:latin typeface="Carlito"/>
                <a:cs typeface="Carlito"/>
              </a:rPr>
              <a:t>success </a:t>
            </a:r>
            <a:r>
              <a:rPr lang="en-US" sz="2800" spc="-25" dirty="0">
                <a:latin typeface="Carlito"/>
                <a:cs typeface="Carlito"/>
              </a:rPr>
              <a:t>LEO </a:t>
            </a:r>
            <a:r>
              <a:rPr lang="en-US" sz="2800" spc="-5" dirty="0">
                <a:latin typeface="Carlito"/>
                <a:cs typeface="Carlito"/>
              </a:rPr>
              <a:t>and </a:t>
            </a:r>
            <a:r>
              <a:rPr lang="en-US" sz="2800" spc="-25" dirty="0">
                <a:latin typeface="Carlito"/>
                <a:cs typeface="Carlito"/>
              </a:rPr>
              <a:t>returned </a:t>
            </a:r>
            <a:r>
              <a:rPr lang="en-US" sz="2800" spc="-15" dirty="0">
                <a:latin typeface="Carlito"/>
                <a:cs typeface="Carlito"/>
              </a:rPr>
              <a:t>to </a:t>
            </a:r>
            <a:r>
              <a:rPr lang="en-US" sz="2800" spc="-25" dirty="0">
                <a:latin typeface="Carlito"/>
                <a:cs typeface="Carlito"/>
              </a:rPr>
              <a:t>VLEO </a:t>
            </a:r>
            <a:r>
              <a:rPr lang="en-US" sz="2800" dirty="0">
                <a:latin typeface="Carlito"/>
                <a:cs typeface="Carlito"/>
              </a:rPr>
              <a:t>in </a:t>
            </a:r>
            <a:r>
              <a:rPr lang="en-US" sz="2800" spc="-25" dirty="0">
                <a:latin typeface="Carlito"/>
                <a:cs typeface="Carlito"/>
              </a:rPr>
              <a:t>recent </a:t>
            </a:r>
            <a:r>
              <a:rPr lang="en-US" sz="2800" spc="-5" dirty="0">
                <a:latin typeface="Carlito"/>
                <a:cs typeface="Carlito"/>
              </a:rPr>
              <a:t>launches </a:t>
            </a: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lang="en-US" sz="2800" spc="-15" dirty="0">
                <a:latin typeface="Carlito"/>
                <a:cs typeface="Carlito"/>
              </a:rPr>
              <a:t>SpaceX </a:t>
            </a:r>
            <a:r>
              <a:rPr lang="en-US" sz="2800" spc="-20" dirty="0">
                <a:latin typeface="Carlito"/>
                <a:cs typeface="Carlito"/>
              </a:rPr>
              <a:t>appears </a:t>
            </a:r>
            <a:r>
              <a:rPr lang="en-US" sz="2800" spc="-15" dirty="0">
                <a:latin typeface="Carlito"/>
                <a:cs typeface="Carlito"/>
              </a:rPr>
              <a:t>to </a:t>
            </a:r>
            <a:r>
              <a:rPr lang="en-US" sz="2800" spc="-25" dirty="0">
                <a:latin typeface="Carlito"/>
                <a:cs typeface="Carlito"/>
              </a:rPr>
              <a:t>perform better </a:t>
            </a:r>
            <a:r>
              <a:rPr lang="en-US" sz="2800" dirty="0">
                <a:latin typeface="Carlito"/>
                <a:cs typeface="Carlito"/>
              </a:rPr>
              <a:t>in </a:t>
            </a:r>
            <a:r>
              <a:rPr lang="en-US" sz="2800" spc="-20" dirty="0">
                <a:latin typeface="Carlito"/>
                <a:cs typeface="Carlito"/>
              </a:rPr>
              <a:t>lower </a:t>
            </a:r>
            <a:r>
              <a:rPr lang="en-US" sz="2800" spc="-5" dirty="0">
                <a:latin typeface="Carlito"/>
                <a:cs typeface="Carlito"/>
              </a:rPr>
              <a:t>orbits or </a:t>
            </a:r>
            <a:r>
              <a:rPr lang="en-US" sz="2800" spc="-20" dirty="0">
                <a:latin typeface="Carlito"/>
                <a:cs typeface="Carlito"/>
              </a:rPr>
              <a:t>Sun-synchronous</a:t>
            </a:r>
            <a:r>
              <a:rPr lang="en-US" sz="2800" spc="275" dirty="0">
                <a:latin typeface="Carlito"/>
                <a:cs typeface="Carlito"/>
              </a:rPr>
              <a:t> </a:t>
            </a:r>
            <a:r>
              <a:rPr lang="en-US" sz="2800" spc="-5" dirty="0">
                <a:latin typeface="Carlito"/>
                <a:cs typeface="Carlito"/>
              </a:rPr>
              <a:t>orbits</a:t>
            </a:r>
            <a:endParaRPr lang="en-US" sz="2800" dirty="0">
              <a:latin typeface="Carlito"/>
              <a:cs typeface="Carlito"/>
            </a:endParaRPr>
          </a:p>
          <a:p>
            <a:endParaRPr lang="th-TH"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B7346D81-AC92-4A1D-A17A-DF0E3BF92F68}"/>
              </a:ext>
            </a:extLst>
          </p:cNvPr>
          <p:cNvSpPr/>
          <p:nvPr/>
        </p:nvSpPr>
        <p:spPr>
          <a:xfrm>
            <a:off x="48768" y="1897094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6110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DFDD-5575-4384-8369-74D7A1CD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 vs. Orbit type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95FE2-26E6-4B25-8A80-A1229108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36477"/>
            <a:ext cx="10515600" cy="1840485"/>
          </a:xfrm>
        </p:spPr>
        <p:txBody>
          <a:bodyPr>
            <a:normAutofit lnSpcReduction="10000"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en-US" sz="2800" spc="-25" dirty="0">
                <a:latin typeface="Carlito"/>
                <a:cs typeface="Carlito"/>
              </a:rPr>
              <a:t>Payload </a:t>
            </a:r>
            <a:r>
              <a:rPr lang="en-US" sz="2800" spc="-5" dirty="0">
                <a:latin typeface="Carlito"/>
                <a:cs typeface="Carlito"/>
              </a:rPr>
              <a:t>mass </a:t>
            </a:r>
            <a:r>
              <a:rPr lang="en-US" sz="2800" spc="-20" dirty="0">
                <a:latin typeface="Carlito"/>
                <a:cs typeface="Carlito"/>
              </a:rPr>
              <a:t>seems </a:t>
            </a:r>
            <a:r>
              <a:rPr lang="en-US" sz="2800" spc="-15" dirty="0">
                <a:latin typeface="Carlito"/>
                <a:cs typeface="Carlito"/>
              </a:rPr>
              <a:t>to </a:t>
            </a:r>
            <a:r>
              <a:rPr lang="en-US" sz="2800" spc="-25" dirty="0">
                <a:latin typeface="Carlito"/>
                <a:cs typeface="Carlito"/>
              </a:rPr>
              <a:t>correlate </a:t>
            </a:r>
            <a:r>
              <a:rPr lang="en-US" sz="2800" spc="-5" dirty="0">
                <a:latin typeface="Carlito"/>
                <a:cs typeface="Carlito"/>
              </a:rPr>
              <a:t>with</a:t>
            </a:r>
            <a:r>
              <a:rPr lang="en-US" sz="2800" spc="40" dirty="0">
                <a:latin typeface="Carlito"/>
                <a:cs typeface="Carlito"/>
              </a:rPr>
              <a:t> </a:t>
            </a:r>
            <a:r>
              <a:rPr lang="en-US" sz="2800" spc="-15" dirty="0">
                <a:latin typeface="Carlito"/>
                <a:cs typeface="Carlito"/>
              </a:rPr>
              <a:t>orbit</a:t>
            </a:r>
            <a:endParaRPr lang="en-US"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n-US" sz="2800" spc="-25" dirty="0">
                <a:latin typeface="Carlito"/>
                <a:cs typeface="Carlito"/>
              </a:rPr>
              <a:t>LEO </a:t>
            </a:r>
            <a:r>
              <a:rPr lang="en-US" sz="2800" spc="-5" dirty="0">
                <a:latin typeface="Carlito"/>
                <a:cs typeface="Carlito"/>
              </a:rPr>
              <a:t>and </a:t>
            </a:r>
            <a:r>
              <a:rPr lang="en-US" sz="2800" spc="-15" dirty="0">
                <a:latin typeface="Carlito"/>
                <a:cs typeface="Carlito"/>
              </a:rPr>
              <a:t>SSO seem to </a:t>
            </a:r>
            <a:r>
              <a:rPr lang="en-US" sz="2800" spc="-25" dirty="0">
                <a:latin typeface="Carlito"/>
                <a:cs typeface="Carlito"/>
              </a:rPr>
              <a:t>have </a:t>
            </a:r>
            <a:r>
              <a:rPr lang="en-US" sz="2800" spc="-20" dirty="0">
                <a:latin typeface="Carlito"/>
                <a:cs typeface="Carlito"/>
              </a:rPr>
              <a:t>relatively low payload</a:t>
            </a:r>
            <a:r>
              <a:rPr lang="en-US" sz="2800" spc="135" dirty="0">
                <a:latin typeface="Carlito"/>
                <a:cs typeface="Carlito"/>
              </a:rPr>
              <a:t> </a:t>
            </a:r>
            <a:r>
              <a:rPr lang="en-US" sz="2800" spc="-5" dirty="0">
                <a:latin typeface="Carlito"/>
                <a:cs typeface="Carlito"/>
              </a:rPr>
              <a:t>mass</a:t>
            </a:r>
            <a:endParaRPr lang="en-US"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2800" spc="-5" dirty="0">
                <a:latin typeface="Carlito"/>
                <a:cs typeface="Carlito"/>
              </a:rPr>
              <a:t>The other </a:t>
            </a:r>
            <a:r>
              <a:rPr lang="en-US" sz="2800" spc="-20" dirty="0">
                <a:latin typeface="Carlito"/>
                <a:cs typeface="Carlito"/>
              </a:rPr>
              <a:t>most successful </a:t>
            </a:r>
            <a:r>
              <a:rPr lang="en-US" sz="2800" spc="-5" dirty="0">
                <a:latin typeface="Carlito"/>
                <a:cs typeface="Carlito"/>
              </a:rPr>
              <a:t>orbit </a:t>
            </a:r>
            <a:r>
              <a:rPr lang="en-US" sz="2800" spc="-20" dirty="0">
                <a:latin typeface="Carlito"/>
                <a:cs typeface="Carlito"/>
              </a:rPr>
              <a:t>VLEO </a:t>
            </a:r>
            <a:r>
              <a:rPr lang="en-US" sz="2800" spc="-5" dirty="0">
                <a:latin typeface="Carlito"/>
                <a:cs typeface="Carlito"/>
              </a:rPr>
              <a:t>only has </a:t>
            </a:r>
            <a:r>
              <a:rPr lang="en-US" sz="2800" spc="-10" dirty="0">
                <a:latin typeface="Carlito"/>
                <a:cs typeface="Carlito"/>
              </a:rPr>
              <a:t>payload </a:t>
            </a:r>
            <a:r>
              <a:rPr lang="en-US" sz="2800" spc="-5" dirty="0">
                <a:latin typeface="Carlito"/>
                <a:cs typeface="Carlito"/>
              </a:rPr>
              <a:t>mass </a:t>
            </a:r>
            <a:r>
              <a:rPr lang="en-US" sz="2800" spc="-20" dirty="0">
                <a:latin typeface="Carlito"/>
                <a:cs typeface="Carlito"/>
              </a:rPr>
              <a:t>values </a:t>
            </a:r>
            <a:r>
              <a:rPr lang="en-US" sz="2800" spc="-5" dirty="0">
                <a:latin typeface="Carlito"/>
                <a:cs typeface="Carlito"/>
              </a:rPr>
              <a:t>in the higher end of the</a:t>
            </a:r>
            <a:r>
              <a:rPr lang="en-US" sz="2800" spc="85" dirty="0">
                <a:latin typeface="Carlito"/>
                <a:cs typeface="Carlito"/>
              </a:rPr>
              <a:t> </a:t>
            </a:r>
            <a:r>
              <a:rPr lang="en-US" sz="2800" spc="-25" dirty="0">
                <a:latin typeface="Carlito"/>
                <a:cs typeface="Carlito"/>
              </a:rPr>
              <a:t>range</a:t>
            </a:r>
            <a:endParaRPr lang="en-US" sz="2800" dirty="0">
              <a:latin typeface="Carlito"/>
              <a:cs typeface="Carlito"/>
            </a:endParaRPr>
          </a:p>
          <a:p>
            <a:endParaRPr lang="th-TH"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3757B99-5707-4C70-9BDD-9C8C865D624F}"/>
              </a:ext>
            </a:extLst>
          </p:cNvPr>
          <p:cNvSpPr/>
          <p:nvPr/>
        </p:nvSpPr>
        <p:spPr>
          <a:xfrm>
            <a:off x="0" y="182562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40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B59F-3A76-4ECF-9A4C-F7151F51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50C27-F613-474B-893E-712E12481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collected from SpaceX API and SpaceX Wikipedia. Then create a new label that classifies successful landings. The data explored by using SQL, visualization, folium maps, and dashboards. And use </a:t>
            </a:r>
            <a:r>
              <a:rPr lang="en-US" dirty="0" err="1"/>
              <a:t>GridSearchCV</a:t>
            </a:r>
            <a:r>
              <a:rPr lang="en-US" dirty="0"/>
              <a:t> to find best parameters by gathered relevant columns, create categorical dummies, and standardized data.</a:t>
            </a:r>
          </a:p>
          <a:p>
            <a:r>
              <a:rPr lang="en-US" dirty="0"/>
              <a:t>By using 4 models : Logistic regression, SVM, Decision Tree, and KNN. All model accuracy are about 83%.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91810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FFB5-37AA-4DF0-9C52-19F69CB6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Success Yearly Trend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DD76-4E28-4646-B819-443953170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75339"/>
            <a:ext cx="10515600" cy="1101624"/>
          </a:xfrm>
        </p:spPr>
        <p:txBody>
          <a:bodyPr>
            <a:normAutofit/>
          </a:bodyPr>
          <a:lstStyle/>
          <a:p>
            <a:r>
              <a:rPr lang="en-US" dirty="0"/>
              <a:t>Success generally increases over time since 2013 with a slight dip in 2018</a:t>
            </a:r>
          </a:p>
          <a:p>
            <a:r>
              <a:rPr lang="en-US" dirty="0"/>
              <a:t>Success in recent years at around 80%</a:t>
            </a:r>
          </a:p>
          <a:p>
            <a:endParaRPr lang="th-TH"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4C184F7C-E948-44F8-928D-177DAD00D208}"/>
              </a:ext>
            </a:extLst>
          </p:cNvPr>
          <p:cNvSpPr/>
          <p:nvPr/>
        </p:nvSpPr>
        <p:spPr>
          <a:xfrm>
            <a:off x="3813048" y="1904238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505"/>
              </a:spcBef>
            </a:pPr>
            <a:endParaRPr lang="en-US" sz="1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192036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B61D-478E-46CA-9401-87A400C0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Launch Site Names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E12A-45C3-420C-8B02-752DD7D8D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016" y="1825625"/>
            <a:ext cx="6837784" cy="4351338"/>
          </a:xfrm>
        </p:spPr>
        <p:txBody>
          <a:bodyPr/>
          <a:lstStyle/>
          <a:p>
            <a:r>
              <a:rPr lang="en-US" dirty="0"/>
              <a:t>Launch site names : </a:t>
            </a:r>
          </a:p>
          <a:p>
            <a:pPr lvl="1"/>
            <a:r>
              <a:rPr lang="en-US" dirty="0"/>
              <a:t>CCAFS LC-40</a:t>
            </a:r>
          </a:p>
          <a:p>
            <a:pPr lvl="1"/>
            <a:r>
              <a:rPr lang="en-US" dirty="0"/>
              <a:t>CCAFS SLC-40</a:t>
            </a:r>
          </a:p>
          <a:p>
            <a:pPr lvl="1"/>
            <a:r>
              <a:rPr lang="en-US" dirty="0"/>
              <a:t>KSC LC-39A</a:t>
            </a:r>
          </a:p>
          <a:p>
            <a:pPr lvl="1"/>
            <a:r>
              <a:rPr lang="en-US" dirty="0"/>
              <a:t>VAFB SLC-4E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C5041-0F5F-4002-9907-D4A319E02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92" y="2089241"/>
            <a:ext cx="2638759" cy="290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13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918E-69BF-4177-A68E-A873F3C6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Site Names Beginning with `CCA`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4477D-B660-4670-856A-6D3B202F6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555"/>
            <a:ext cx="10515600" cy="1009408"/>
          </a:xfrm>
        </p:spPr>
        <p:txBody>
          <a:bodyPr/>
          <a:lstStyle/>
          <a:p>
            <a:r>
              <a:rPr lang="en-US" sz="28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lang="en-US" sz="28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lang="en-US" sz="28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lang="en-US" sz="28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lang="en-US" sz="2800" dirty="0">
              <a:latin typeface="Carlito"/>
              <a:cs typeface="Carlito"/>
            </a:endParaRPr>
          </a:p>
          <a:p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3AC61-5917-4B7B-89BF-0DDAC2105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2" y="1690445"/>
            <a:ext cx="11612596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1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2337-9D78-4439-9E71-B7CEC253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Payload Mass from NASA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4AC7-24D7-423E-9DA3-C7D127FB5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95591"/>
            <a:ext cx="10515600" cy="1581371"/>
          </a:xfrm>
        </p:spPr>
        <p:txBody>
          <a:bodyPr/>
          <a:lstStyle/>
          <a:p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lang="en-US" sz="28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lang="en-US" sz="28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lang="en-US" sz="28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lang="en-US" sz="28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lang="en-US" sz="28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lang="en-US" sz="2800" dirty="0">
              <a:latin typeface="Carlito"/>
              <a:cs typeface="Carlito"/>
            </a:endParaRPr>
          </a:p>
          <a:p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CCE99-3253-40DF-B2F3-99DA25798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1886274"/>
            <a:ext cx="7220958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29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C6D2-4274-4A64-9CEC-98E48405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Payload Mass by F9 v1.1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99E1B-8DD5-42D9-82FB-F8EAA4487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90801"/>
            <a:ext cx="10515600" cy="1686161"/>
          </a:xfrm>
        </p:spPr>
        <p:txBody>
          <a:bodyPr/>
          <a:lstStyle/>
          <a:p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lang="en-US" sz="28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lang="en-US" sz="28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lang="en-US" sz="28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lang="en-US" sz="28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lang="en-US" sz="28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lang="en-US" sz="2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lang="en-US" sz="2800" dirty="0">
              <a:latin typeface="Carlito"/>
              <a:cs typeface="Carlito"/>
            </a:endParaRPr>
          </a:p>
          <a:p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FEE62-0A7D-47C0-9291-19E736BAE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3" y="2007080"/>
            <a:ext cx="7697274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40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BA77-1F11-4452-8FAA-22A7C701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Successful Ground Pad Landing Date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4E223-F340-49C4-A7F8-63B582C0F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1749"/>
            <a:ext cx="10515600" cy="1705213"/>
          </a:xfrm>
        </p:spPr>
        <p:txBody>
          <a:bodyPr/>
          <a:lstStyle/>
          <a:p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lang="en-US" sz="28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lang="en-US" sz="28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lang="en-US" sz="28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lang="en-US" sz="28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lang="en-US" sz="2800" dirty="0">
              <a:latin typeface="Carlito"/>
              <a:cs typeface="Carlito"/>
            </a:endParaRPr>
          </a:p>
          <a:p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5A7ED-4239-430E-8256-45BB580F5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175" y="1825625"/>
            <a:ext cx="6563641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64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5BA42-1C74-4D8C-A978-7AF39D01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Drone Ship Landing with Payload  Between 4000 and 6000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FF810-4D2C-43D1-922C-820A2DFDA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3"/>
          </a:xfrm>
        </p:spPr>
        <p:txBody>
          <a:bodyPr/>
          <a:lstStyle/>
          <a:p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lang="en-US" sz="28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lang="en-US" sz="28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lang="en-US" sz="28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lang="en-US" sz="28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4000 and 6000.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8557C-F527-43E6-BBE5-3266D1F2A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10" y="1971471"/>
            <a:ext cx="8278380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7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3ACB-5778-4299-8F6B-3EC360B9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Number of Each Mission Outcome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2DF3F-E7A0-43B9-92AB-BA350B51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08895"/>
            <a:ext cx="10515600" cy="1068068"/>
          </a:xfrm>
        </p:spPr>
        <p:txBody>
          <a:bodyPr/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lang="en-US" sz="28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lang="en-US" sz="28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r>
              <a:rPr lang="en-US" dirty="0">
                <a:latin typeface="Carlito"/>
                <a:cs typeface="Carlito"/>
              </a:rPr>
              <a:t>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lang="en-US" sz="2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8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lang="en-US" sz="2800" dirty="0">
              <a:latin typeface="Carlito"/>
              <a:cs typeface="Carlito"/>
            </a:endParaRPr>
          </a:p>
          <a:p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81424-1668-45D2-9E39-8AC5BEB0F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20" y="1885161"/>
            <a:ext cx="9030960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9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CB58-FB32-4641-9026-9267315B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Boosters that Carried Maximum Payload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8E5EE-2D0C-4A98-9FBE-372CFFD5C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006" y="1792069"/>
            <a:ext cx="6177793" cy="4351338"/>
          </a:xfrm>
        </p:spPr>
        <p:txBody>
          <a:bodyPr/>
          <a:lstStyle/>
          <a:p>
            <a:r>
              <a:rPr lang="en-US" dirty="0"/>
              <a:t>This query returns the booster versions that carried the highest payload mass.</a:t>
            </a:r>
          </a:p>
          <a:p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lang="en-US" sz="28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lang="en-US" sz="28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lang="en-US" sz="28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lang="en-US" sz="28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lang="en-US" sz="28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lang="en-US" sz="28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8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lang="en-US" sz="2800" dirty="0">
              <a:latin typeface="Carlito"/>
              <a:cs typeface="Carlito"/>
            </a:endParaRPr>
          </a:p>
          <a:p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32ADE-AD71-47C4-AB49-8A1577BFC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915" y="1968847"/>
            <a:ext cx="1638529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01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036A-73C5-4E0D-9478-6894E4C2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2015 Failed Drone Ship Landing Records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E825D-C677-4A2A-9B49-E56ED7075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72667"/>
            <a:ext cx="10515600" cy="1504295"/>
          </a:xfrm>
        </p:spPr>
        <p:txBody>
          <a:bodyPr/>
          <a:lstStyle/>
          <a:p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lang="en-US" sz="28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lang="en-US" sz="28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lang="en-US" sz="28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lang="en-US" sz="28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lang="en-US" sz="28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lang="en-US" sz="28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lang="en-US" sz="28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lang="en-US" sz="28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lang="en-US" sz="28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lang="en-US" sz="28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lang="en-US" sz="28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lang="en-US" sz="2800" dirty="0">
              <a:latin typeface="Carlito"/>
              <a:cs typeface="Carlito"/>
            </a:endParaRPr>
          </a:p>
          <a:p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0D743-3270-4382-8E40-5B042BF0C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217" y="1829291"/>
            <a:ext cx="7744906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7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1AE8-824C-44E4-85B5-1A9C5024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AFFC9-759D-46DA-B0F3-42072ED0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SpaceX is a provider of space transportation with best pricing due to the ability to recover part of rocket after launch</a:t>
            </a:r>
          </a:p>
          <a:p>
            <a:pPr lvl="1"/>
            <a:r>
              <a:rPr lang="en-US" dirty="0" err="1"/>
              <a:t>SpaceY</a:t>
            </a:r>
            <a:r>
              <a:rPr lang="en-US" dirty="0"/>
              <a:t> is another company that want to compete with SpaceX</a:t>
            </a:r>
          </a:p>
          <a:p>
            <a:r>
              <a:rPr lang="en-US" dirty="0"/>
              <a:t>Problem</a:t>
            </a:r>
          </a:p>
          <a:p>
            <a:pPr lvl="1"/>
            <a:r>
              <a:rPr lang="en-US" dirty="0" err="1"/>
              <a:t>SpaceY</a:t>
            </a:r>
            <a:r>
              <a:rPr lang="en-US" dirty="0"/>
              <a:t> want to use machine learning to predict successful landings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49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D57B-46F5-48A2-BF56-0EC3FFD8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Counts of Successful Landings  Between 2010-06-04 and 2017-03-20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49948-F22D-4AFB-A84F-54B9AD04C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804" y="1825625"/>
            <a:ext cx="4650996" cy="4351338"/>
          </a:xfrm>
        </p:spPr>
        <p:txBody>
          <a:bodyPr/>
          <a:lstStyle/>
          <a:p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lang="en-US" sz="28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lang="en-US" sz="28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lang="en-US" sz="28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lang="en-US" sz="2800" dirty="0">
              <a:latin typeface="Carlito"/>
              <a:cs typeface="Carlito"/>
            </a:endParaRPr>
          </a:p>
          <a:p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B9CF5-9693-40B8-9265-3B084E1C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88" y="1825625"/>
            <a:ext cx="5182323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1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23A4-537A-443E-B6E6-09F97D8B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Sites </a:t>
            </a:r>
            <a:br>
              <a:rPr lang="en-US" dirty="0"/>
            </a:br>
            <a:r>
              <a:rPr lang="en-US" dirty="0"/>
              <a:t>Proximities Analysis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7F699-BB20-464D-B71F-0CA6B462E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8290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F59B-42E8-4267-8962-7695F4C4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Sites Locations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5A6E5-73BE-4A50-9F1A-E1D87210B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15811"/>
            <a:ext cx="10515600" cy="961151"/>
          </a:xfrm>
        </p:spPr>
        <p:txBody>
          <a:bodyPr/>
          <a:lstStyle/>
          <a:p>
            <a:r>
              <a:rPr lang="en-US" dirty="0"/>
              <a:t>The map shows all launch sites relative USA map.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53E68-7540-4D09-8F73-C07F26BF3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291" y="1237525"/>
            <a:ext cx="7479475" cy="382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94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9428-398F-40ED-B9D7-AC7DA08B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Color-Coded Launch Markers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C8C40-7BA3-42F0-862D-72D57E4A5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59230"/>
            <a:ext cx="10515600" cy="900288"/>
          </a:xfrm>
        </p:spPr>
        <p:txBody>
          <a:bodyPr/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lang="en-US" sz="28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lang="en-US" sz="28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lang="en-US" sz="28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lang="en-US" sz="28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lang="en-US" sz="2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8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lang="en-US" dirty="0">
                <a:latin typeface="Carlito"/>
                <a:cs typeface="Carlito"/>
              </a:rPr>
              <a:t>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lang="en-US" sz="28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FA05B-48AB-4DE7-A1EE-B31C625A3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446" y="1302591"/>
            <a:ext cx="5459073" cy="425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58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0062-94C4-40F8-86FE-56A694E6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  (Classification)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F5E51-468A-4845-9972-AD2933E18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2025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530D-1348-4462-88A2-2F1C7CEB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Accuracy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F9EED-2738-411B-B4B4-F0DE6B432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92492"/>
            <a:ext cx="10515600" cy="2284470"/>
          </a:xfrm>
        </p:spPr>
        <p:txBody>
          <a:bodyPr/>
          <a:lstStyle/>
          <a:p>
            <a:r>
              <a:rPr lang="en-US" dirty="0"/>
              <a:t>All models have almost the same accuracy around 83%.</a:t>
            </a:r>
          </a:p>
          <a:p>
            <a:r>
              <a:rPr lang="en-US" dirty="0"/>
              <a:t>It should be noted that the test data size is relatively small with only 18 samples.</a:t>
            </a:r>
          </a:p>
          <a:p>
            <a:r>
              <a:rPr lang="en-US" dirty="0"/>
              <a:t>We need more data to determine the best model.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F57F14-236F-45E9-9181-1701CBECE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179" y="1916716"/>
            <a:ext cx="7287642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15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1155-D17B-4C4F-B366-79369A52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2BE34-BB63-4DCF-B97C-AA5ED4FF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116" y="1825625"/>
            <a:ext cx="6261683" cy="4351338"/>
          </a:xfrm>
        </p:spPr>
        <p:txBody>
          <a:bodyPr>
            <a:normAutofit/>
          </a:bodyPr>
          <a:lstStyle/>
          <a:p>
            <a:r>
              <a:rPr lang="en-US" dirty="0"/>
              <a:t>Since all models performed the same for the test set, the confusion matrix is the same across all models. </a:t>
            </a:r>
          </a:p>
          <a:p>
            <a:r>
              <a:rPr lang="en-US" dirty="0"/>
              <a:t>The models predicted 12 successful landings when the true label was successful landing.</a:t>
            </a:r>
          </a:p>
          <a:p>
            <a:r>
              <a:rPr lang="en-US" dirty="0"/>
              <a:t>The models predicted 3 unsuccessful landings when the true label was unsuccessful landing.</a:t>
            </a:r>
          </a:p>
          <a:p>
            <a:r>
              <a:rPr lang="en-US" dirty="0"/>
              <a:t>The models predicted 3 successful landings when the true label was unsuccessful landing.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7D71D-5C74-487F-B9D4-9D7C59D72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35" y="2177143"/>
            <a:ext cx="3715268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0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47D4-A71F-46C9-AE65-C9BBF03F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B42C7-320C-4252-AD4F-052BA85F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develop a machine learning model to predict the landing outcomes</a:t>
            </a:r>
          </a:p>
          <a:p>
            <a:r>
              <a:rPr lang="en-US" dirty="0"/>
              <a:t>Objective: create a model that can use to predict the landing outcome</a:t>
            </a:r>
          </a:p>
          <a:p>
            <a:r>
              <a:rPr lang="en-US" dirty="0"/>
              <a:t>Results: created models accuracy are around 83%</a:t>
            </a:r>
          </a:p>
          <a:p>
            <a:r>
              <a:rPr lang="en-US" dirty="0"/>
              <a:t>Data collected from SpaceX API and SpaceX Wikipedia</a:t>
            </a:r>
          </a:p>
          <a:p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lang="en-US" sz="28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lang="en-US" sz="28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lang="en-US" sz="28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lang="en-US" sz="28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lang="en-US" sz="28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lang="en-US" sz="28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lang="en-US" sz="28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lang="en-US" sz="2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8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lang="en-US" sz="2800" dirty="0">
              <a:latin typeface="Carlito"/>
              <a:cs typeface="Carlito"/>
            </a:endParaRP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15200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A851-802C-4E1A-A770-5A601084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9BE37-CA55-4F6C-8435-7471DEBEA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</a:rPr>
              <a:t>Github</a:t>
            </a:r>
            <a:r>
              <a:rPr lang="en-US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</a:rPr>
              <a:t> repository URL: https://github.com/alotofp/AppliedDataScienceCapstone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1178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95E2-F797-4E13-84D9-10106424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AED08-28C3-4630-A7B0-EC6BCDC07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547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4792-4E26-4EB8-B4BF-6422576B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48E5-7433-4DEB-9BDE-54968514B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 methodology:</a:t>
            </a:r>
          </a:p>
          <a:p>
            <a:pPr lvl="1"/>
            <a:r>
              <a:rPr lang="en-US" dirty="0"/>
              <a:t>Combined data from SpaceX public API and SpaceX Wikipedia page</a:t>
            </a:r>
          </a:p>
          <a:p>
            <a:r>
              <a:rPr lang="en-US" dirty="0"/>
              <a:t>Perform data wrangling</a:t>
            </a:r>
          </a:p>
          <a:p>
            <a:pPr lvl="1"/>
            <a:r>
              <a:rPr lang="en-US" dirty="0"/>
              <a:t>Classifying true landings as successful and unsuccessful otherwise</a:t>
            </a:r>
          </a:p>
          <a:p>
            <a:r>
              <a:rPr lang="en-US" dirty="0"/>
              <a:t>Perform exploratory data analysis (EDA) using visualization and SQL</a:t>
            </a:r>
          </a:p>
          <a:p>
            <a:r>
              <a:rPr lang="en-US" dirty="0"/>
              <a:t>Perform interactive visual analytics using Folium and </a:t>
            </a:r>
            <a:r>
              <a:rPr lang="en-US" dirty="0" err="1"/>
              <a:t>Plotly</a:t>
            </a:r>
            <a:r>
              <a:rPr lang="en-US" dirty="0"/>
              <a:t> Dash</a:t>
            </a:r>
          </a:p>
          <a:p>
            <a:r>
              <a:rPr lang="en-US" dirty="0"/>
              <a:t>Perform predictive analysis using classification models</a:t>
            </a:r>
          </a:p>
          <a:p>
            <a:pPr lvl="1"/>
            <a:r>
              <a:rPr lang="en-US" dirty="0"/>
              <a:t>Tuned models using </a:t>
            </a:r>
            <a:r>
              <a:rPr lang="en-US" dirty="0" err="1"/>
              <a:t>GridSearchCV</a:t>
            </a:r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6275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761D-596A-4283-834E-7EF5571C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77794-D251-4B2F-B226-9363C698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collected by </a:t>
            </a:r>
          </a:p>
          <a:p>
            <a:pPr lvl="1"/>
            <a:r>
              <a:rPr lang="en-US" dirty="0"/>
              <a:t>request API from SpaceX API </a:t>
            </a:r>
          </a:p>
          <a:p>
            <a:pPr lvl="1"/>
            <a:r>
              <a:rPr lang="en-US" dirty="0"/>
              <a:t>Web scarping from SpaceX Wikipedia page.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6870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9168-CDAE-486E-8947-926026F5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- API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7D286-DBDB-472F-920A-8985DF0F7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74671"/>
            <a:ext cx="10515599" cy="1518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Github</a:t>
            </a:r>
            <a:r>
              <a:rPr lang="en-US" sz="1800" dirty="0"/>
              <a:t> URL:</a:t>
            </a:r>
          </a:p>
          <a:p>
            <a:pPr marL="0" indent="0">
              <a:buNone/>
            </a:pPr>
            <a:r>
              <a:rPr lang="en-US" sz="1800" dirty="0"/>
              <a:t>https://github.com/alotofp/AppliedDataScienceCapstone/blob/main/Data%20Collection%20API%20Lab.ipynb</a:t>
            </a:r>
            <a:endParaRPr lang="th-TH" sz="1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E8A674-7DD8-4639-ACD5-07D8FC0C21B2}"/>
              </a:ext>
            </a:extLst>
          </p:cNvPr>
          <p:cNvSpPr/>
          <p:nvPr/>
        </p:nvSpPr>
        <p:spPr>
          <a:xfrm>
            <a:off x="2248249" y="1882252"/>
            <a:ext cx="1929468" cy="989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Request API</a:t>
            </a:r>
            <a:endParaRPr lang="th-TH" sz="2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4FBA86-423D-4975-BE40-098149ADB00A}"/>
              </a:ext>
            </a:extLst>
          </p:cNvPr>
          <p:cNvSpPr/>
          <p:nvPr/>
        </p:nvSpPr>
        <p:spPr>
          <a:xfrm>
            <a:off x="4631421" y="1882251"/>
            <a:ext cx="1929468" cy="989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Json_normalize</a:t>
            </a:r>
            <a:r>
              <a:rPr lang="en-US" dirty="0"/>
              <a:t> to </a:t>
            </a:r>
            <a:r>
              <a:rPr lang="en-US" dirty="0" err="1"/>
              <a:t>DataFrame</a:t>
            </a:r>
            <a:endParaRPr lang="th-TH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0B6FBA9-A58E-4A48-9319-ACCBA33B18C7}"/>
              </a:ext>
            </a:extLst>
          </p:cNvPr>
          <p:cNvSpPr/>
          <p:nvPr/>
        </p:nvSpPr>
        <p:spPr>
          <a:xfrm>
            <a:off x="7525623" y="1882251"/>
            <a:ext cx="1929468" cy="989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Cast dictionary to </a:t>
            </a:r>
            <a:r>
              <a:rPr lang="en-US" dirty="0" err="1"/>
              <a:t>DataFrame</a:t>
            </a:r>
            <a:endParaRPr lang="th-TH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602E95-0E5E-4568-B5A3-7D44BB0114BF}"/>
              </a:ext>
            </a:extLst>
          </p:cNvPr>
          <p:cNvSpPr/>
          <p:nvPr/>
        </p:nvSpPr>
        <p:spPr>
          <a:xfrm>
            <a:off x="5982748" y="3385723"/>
            <a:ext cx="1929468" cy="989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Filter data to only have Falcon 9</a:t>
            </a:r>
            <a:endParaRPr lang="th-TH" sz="20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1CCC78C-07EF-4659-AFD0-BFFE823939F5}"/>
              </a:ext>
            </a:extLst>
          </p:cNvPr>
          <p:cNvSpPr/>
          <p:nvPr/>
        </p:nvSpPr>
        <p:spPr>
          <a:xfrm>
            <a:off x="3372374" y="3385724"/>
            <a:ext cx="1929468" cy="98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Clean the missing value by using mean</a:t>
            </a:r>
            <a:endParaRPr lang="th-TH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23BB56-CC55-4466-8BCA-9580E29A185B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4177717" y="2377202"/>
            <a:ext cx="453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CE18B7-3360-4C75-B9C2-FDF83419D1FF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6560889" y="2377202"/>
            <a:ext cx="964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C3781FC-309B-4DBF-954E-C8A2808862F9}"/>
              </a:ext>
            </a:extLst>
          </p:cNvPr>
          <p:cNvCxnSpPr>
            <a:stCxn id="14" idx="2"/>
            <a:endCxn id="16" idx="3"/>
          </p:cNvCxnSpPr>
          <p:nvPr/>
        </p:nvCxnSpPr>
        <p:spPr>
          <a:xfrm rot="5400000">
            <a:off x="7697026" y="3087343"/>
            <a:ext cx="1008522" cy="578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F11407-580A-4F96-AA38-6B69372BF9E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>
            <a:off x="5301842" y="3880674"/>
            <a:ext cx="680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60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9168-CDAE-486E-8947-926026F5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– Web Scraping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7D286-DBDB-472F-920A-8985DF0F7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74671"/>
            <a:ext cx="10515599" cy="1518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Github</a:t>
            </a:r>
            <a:r>
              <a:rPr lang="en-US" sz="1800" dirty="0"/>
              <a:t> URL:</a:t>
            </a:r>
          </a:p>
          <a:p>
            <a:pPr marL="0" indent="0">
              <a:buNone/>
            </a:pPr>
            <a:r>
              <a:rPr lang="en-US" sz="1800" dirty="0"/>
              <a:t>https://github.com/alotofp/AppliedDataScienceCapstone/blob/main/Data%20Collection%20with%20Web%20Scraping.ipynb</a:t>
            </a:r>
            <a:endParaRPr lang="th-TH" sz="1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E8A674-7DD8-4639-ACD5-07D8FC0C21B2}"/>
              </a:ext>
            </a:extLst>
          </p:cNvPr>
          <p:cNvSpPr/>
          <p:nvPr/>
        </p:nvSpPr>
        <p:spPr>
          <a:xfrm>
            <a:off x="2248249" y="1882252"/>
            <a:ext cx="1929468" cy="1087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Request from Wikipedia</a:t>
            </a:r>
            <a:endParaRPr lang="th-TH" sz="2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4FBA86-423D-4975-BE40-098149ADB00A}"/>
              </a:ext>
            </a:extLst>
          </p:cNvPr>
          <p:cNvSpPr/>
          <p:nvPr/>
        </p:nvSpPr>
        <p:spPr>
          <a:xfrm>
            <a:off x="4631421" y="1882251"/>
            <a:ext cx="1929468" cy="1087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Parser by </a:t>
            </a:r>
            <a:r>
              <a:rPr lang="en-US" sz="2000" dirty="0" err="1"/>
              <a:t>BeautifulSoup</a:t>
            </a:r>
            <a:endParaRPr lang="th-TH" sz="2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0B6FBA9-A58E-4A48-9319-ACCBA33B18C7}"/>
              </a:ext>
            </a:extLst>
          </p:cNvPr>
          <p:cNvSpPr/>
          <p:nvPr/>
        </p:nvSpPr>
        <p:spPr>
          <a:xfrm>
            <a:off x="7525623" y="1882251"/>
            <a:ext cx="1929468" cy="1087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Create dictionary</a:t>
            </a:r>
            <a:endParaRPr lang="th-TH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602E95-0E5E-4568-B5A3-7D44BB0114BF}"/>
              </a:ext>
            </a:extLst>
          </p:cNvPr>
          <p:cNvSpPr/>
          <p:nvPr/>
        </p:nvSpPr>
        <p:spPr>
          <a:xfrm>
            <a:off x="5982748" y="3385723"/>
            <a:ext cx="1929468" cy="1045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lang="en-US" sz="18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lang="en-US" sz="18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18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lang="en-US" sz="18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lang="en-US" sz="18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lang="en-US" sz="18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lang="en-US" sz="18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lang="en-US" sz="18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lang="en-US" sz="1800" dirty="0">
              <a:latin typeface="Carlito"/>
              <a:cs typeface="Carlito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1CCC78C-07EF-4659-AFD0-BFFE823939F5}"/>
              </a:ext>
            </a:extLst>
          </p:cNvPr>
          <p:cNvSpPr/>
          <p:nvPr/>
        </p:nvSpPr>
        <p:spPr>
          <a:xfrm>
            <a:off x="3372374" y="3385723"/>
            <a:ext cx="1929468" cy="104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30" dirty="0" err="1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lang="th-TH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23BB56-CC55-4466-8BCA-9580E29A185B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177717" y="2425977"/>
            <a:ext cx="453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CE18B7-3360-4C75-B9C2-FDF83419D1FF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6560889" y="2425977"/>
            <a:ext cx="964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C3781FC-309B-4DBF-954E-C8A2808862F9}"/>
              </a:ext>
            </a:extLst>
          </p:cNvPr>
          <p:cNvCxnSpPr>
            <a:cxnSpLocks/>
            <a:stCxn id="14" idx="2"/>
            <a:endCxn id="16" idx="3"/>
          </p:cNvCxnSpPr>
          <p:nvPr/>
        </p:nvCxnSpPr>
        <p:spPr>
          <a:xfrm rot="5400000">
            <a:off x="7731971" y="3149948"/>
            <a:ext cx="938632" cy="578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F11407-580A-4F96-AA38-6B69372BF9E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 flipV="1">
            <a:off x="5301842" y="3908333"/>
            <a:ext cx="6809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50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4C1E-524D-45B4-9F4B-BDE4A56D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5894A-C8A4-4F32-86CD-BF43A9ED6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label with landing outcomes ( 1 = success and 0 = failure)</a:t>
            </a:r>
          </a:p>
          <a:p>
            <a:r>
              <a:rPr lang="en-US" dirty="0"/>
              <a:t>Outcome has two components: Mission Outcome and Landing Location</a:t>
            </a:r>
          </a:p>
          <a:p>
            <a:pPr lvl="1"/>
            <a:r>
              <a:rPr lang="en-US" dirty="0"/>
              <a:t>True ASDS, True RTLS and True Ocean -&gt; 1</a:t>
            </a:r>
          </a:p>
          <a:p>
            <a:pPr lvl="1"/>
            <a:r>
              <a:rPr lang="en-US" dirty="0"/>
              <a:t>None </a:t>
            </a:r>
            <a:r>
              <a:rPr lang="en-US" dirty="0" err="1"/>
              <a:t>None</a:t>
            </a:r>
            <a:r>
              <a:rPr lang="en-US" dirty="0"/>
              <a:t>, False ASDS, Non ASDS, False Ocean and False RTLS -&gt; 0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Github</a:t>
            </a:r>
            <a:r>
              <a:rPr lang="en-US" dirty="0"/>
              <a:t> URL: https://github.com/alotofp/AppliedDataScienceCapstone/blob/main/Data%20Wrangling.ipynb</a:t>
            </a:r>
          </a:p>
        </p:txBody>
      </p:sp>
    </p:spTree>
    <p:extLst>
      <p:ext uri="{BB962C8B-B14F-4D97-AF65-F5344CB8AC3E}">
        <p14:creationId xmlns:p14="http://schemas.microsoft.com/office/powerpoint/2010/main" val="2635233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1365</Words>
  <Application>Microsoft Office PowerPoint</Application>
  <PresentationFormat>Widescreen</PresentationFormat>
  <Paragraphs>151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Carlito</vt:lpstr>
      <vt:lpstr>Trebuchet MS</vt:lpstr>
      <vt:lpstr>Wingdings 3</vt:lpstr>
      <vt:lpstr>Facet</vt:lpstr>
      <vt:lpstr>Applied Data Science Capstone Project</vt:lpstr>
      <vt:lpstr>Executive Summary</vt:lpstr>
      <vt:lpstr>Introduction</vt:lpstr>
      <vt:lpstr>Methodology</vt:lpstr>
      <vt:lpstr>Methodology</vt:lpstr>
      <vt:lpstr>Data Collection</vt:lpstr>
      <vt:lpstr>Data Collection - API</vt:lpstr>
      <vt:lpstr>Data Collection – Web Scraping</vt:lpstr>
      <vt:lpstr>Data Wrangling</vt:lpstr>
      <vt:lpstr>EDA with Data Visualization</vt:lpstr>
      <vt:lpstr>EDA with SQL</vt:lpstr>
      <vt:lpstr>Build an interactive map with Folium</vt:lpstr>
      <vt:lpstr>Predictive analysis (Classification)</vt:lpstr>
      <vt:lpstr>Insights drawn from EDA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Launch Sites  Proximities Analysis</vt:lpstr>
      <vt:lpstr>Launch Sites Locations</vt:lpstr>
      <vt:lpstr>Color-Coded Launch Markers</vt:lpstr>
      <vt:lpstr>Predictive Analysis  (Classification)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 Project</dc:title>
  <dc:creator>Papawin Charoenchaipiyakul</dc:creator>
  <cp:lastModifiedBy>Papawin Charoenchaipiyakul</cp:lastModifiedBy>
  <cp:revision>24</cp:revision>
  <dcterms:created xsi:type="dcterms:W3CDTF">2022-02-04T03:20:51Z</dcterms:created>
  <dcterms:modified xsi:type="dcterms:W3CDTF">2022-02-04T04:47:09Z</dcterms:modified>
</cp:coreProperties>
</file>