
<file path=[Content_Types].xml><?xml version="1.0" encoding="utf-8"?>
<Types xmlns="http://schemas.openxmlformats.org/package/2006/content-types">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360" r:id="rId1"/>
  </p:sldMasterIdLst>
  <p:notesMasterIdLst>
    <p:notesMasterId r:id="rId19"/>
  </p:notesMasterIdLst>
  <p:sldIdLst>
    <p:sldId id="256" r:id="rId2"/>
    <p:sldId id="261" r:id="rId3"/>
    <p:sldId id="257" r:id="rId4"/>
    <p:sldId id="274" r:id="rId5"/>
    <p:sldId id="263" r:id="rId6"/>
    <p:sldId id="264" r:id="rId7"/>
    <p:sldId id="265" r:id="rId8"/>
    <p:sldId id="275" r:id="rId9"/>
    <p:sldId id="267" r:id="rId10"/>
    <p:sldId id="268" r:id="rId11"/>
    <p:sldId id="259" r:id="rId12"/>
    <p:sldId id="262" r:id="rId13"/>
    <p:sldId id="271" r:id="rId14"/>
    <p:sldId id="273" r:id="rId15"/>
    <p:sldId id="266" r:id="rId16"/>
    <p:sldId id="272" r:id="rId17"/>
    <p:sldId id="269"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2530"/>
  </p:normalViewPr>
  <p:slideViewPr>
    <p:cSldViewPr snapToGrid="0" snapToObjects="1">
      <p:cViewPr varScale="1">
        <p:scale>
          <a:sx n="108" d="100"/>
          <a:sy n="108" d="100"/>
        </p:scale>
        <p:origin x="736"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E7C02F-E67C-F043-8E6F-7F15C6D6E49D}" type="datetimeFigureOut">
              <a:rPr lang="en-US" smtClean="0"/>
              <a:t>7/17/19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FF8D9C6-67EA-9046-98D2-7F3261CB1A34}" type="slidenum">
              <a:rPr lang="en-US" smtClean="0"/>
              <a:t>‹#›</a:t>
            </a:fld>
            <a:endParaRPr lang="en-US"/>
          </a:p>
        </p:txBody>
      </p:sp>
    </p:spTree>
    <p:extLst>
      <p:ext uri="{BB962C8B-B14F-4D97-AF65-F5344CB8AC3E}">
        <p14:creationId xmlns:p14="http://schemas.microsoft.com/office/powerpoint/2010/main" val="27654655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84 players go to the </a:t>
            </a:r>
            <a:r>
              <a:rPr lang="en-US" dirty="0" err="1"/>
              <a:t>probowl</a:t>
            </a:r>
            <a:endParaRPr lang="en-US" dirty="0"/>
          </a:p>
          <a:p>
            <a:r>
              <a:rPr lang="en-US" dirty="0"/>
              <a:t>1696 players in the NFL</a:t>
            </a:r>
          </a:p>
        </p:txBody>
      </p:sp>
      <p:sp>
        <p:nvSpPr>
          <p:cNvPr id="4" name="Slide Number Placeholder 3"/>
          <p:cNvSpPr>
            <a:spLocks noGrp="1"/>
          </p:cNvSpPr>
          <p:nvPr>
            <p:ph type="sldNum" sz="quarter" idx="5"/>
          </p:nvPr>
        </p:nvSpPr>
        <p:spPr/>
        <p:txBody>
          <a:bodyPr/>
          <a:lstStyle/>
          <a:p>
            <a:fld id="{0FF8D9C6-67EA-9046-98D2-7F3261CB1A34}" type="slidenum">
              <a:rPr lang="en-US" smtClean="0"/>
              <a:t>2</a:t>
            </a:fld>
            <a:endParaRPr lang="en-US"/>
          </a:p>
        </p:txBody>
      </p:sp>
    </p:spTree>
    <p:extLst>
      <p:ext uri="{BB962C8B-B14F-4D97-AF65-F5344CB8AC3E}">
        <p14:creationId xmlns:p14="http://schemas.microsoft.com/office/powerpoint/2010/main" val="430454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want the ball in your best player’s hands, and the best player should be going to </a:t>
            </a:r>
            <a:r>
              <a:rPr lang="en-US" dirty="0" err="1"/>
              <a:t>probowl</a:t>
            </a:r>
            <a:r>
              <a:rPr lang="en-US" dirty="0"/>
              <a:t>!</a:t>
            </a:r>
          </a:p>
        </p:txBody>
      </p:sp>
      <p:sp>
        <p:nvSpPr>
          <p:cNvPr id="4" name="Slide Number Placeholder 3"/>
          <p:cNvSpPr>
            <a:spLocks noGrp="1"/>
          </p:cNvSpPr>
          <p:nvPr>
            <p:ph type="sldNum" sz="quarter" idx="5"/>
          </p:nvPr>
        </p:nvSpPr>
        <p:spPr/>
        <p:txBody>
          <a:bodyPr/>
          <a:lstStyle/>
          <a:p>
            <a:fld id="{0FF8D9C6-67EA-9046-98D2-7F3261CB1A34}" type="slidenum">
              <a:rPr lang="en-US" smtClean="0"/>
              <a:t>7</a:t>
            </a:fld>
            <a:endParaRPr lang="en-US"/>
          </a:p>
        </p:txBody>
      </p:sp>
    </p:spTree>
    <p:extLst>
      <p:ext uri="{BB962C8B-B14F-4D97-AF65-F5344CB8AC3E}">
        <p14:creationId xmlns:p14="http://schemas.microsoft.com/office/powerpoint/2010/main" val="28165560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Number of time a player gets the football is a </a:t>
            </a:r>
            <a:r>
              <a:rPr lang="en-US" b="1" dirty="0"/>
              <a:t>counting variable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Heteroskedasticity has serious consequences for the OLS estimator. Although the OLS estimator remains unbiased, the estimated SE is wrong. Because of this, confidence intervals and hypotheses tests cannot be relied on.</a:t>
            </a:r>
            <a:endParaRPr lang="en-US" b="1"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Future research could include Poison regression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a:p>
            <a:endParaRPr lang="en-US" dirty="0"/>
          </a:p>
        </p:txBody>
      </p:sp>
      <p:sp>
        <p:nvSpPr>
          <p:cNvPr id="4" name="Slide Number Placeholder 3"/>
          <p:cNvSpPr>
            <a:spLocks noGrp="1"/>
          </p:cNvSpPr>
          <p:nvPr>
            <p:ph type="sldNum" sz="quarter" idx="5"/>
          </p:nvPr>
        </p:nvSpPr>
        <p:spPr/>
        <p:txBody>
          <a:bodyPr/>
          <a:lstStyle/>
          <a:p>
            <a:fld id="{0FF8D9C6-67EA-9046-98D2-7F3261CB1A34}" type="slidenum">
              <a:rPr lang="en-US" smtClean="0"/>
              <a:t>10</a:t>
            </a:fld>
            <a:endParaRPr lang="en-US"/>
          </a:p>
        </p:txBody>
      </p:sp>
    </p:spTree>
    <p:extLst>
      <p:ext uri="{BB962C8B-B14F-4D97-AF65-F5344CB8AC3E}">
        <p14:creationId xmlns:p14="http://schemas.microsoft.com/office/powerpoint/2010/main" val="17140035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closer the curve follows the left-hand border and then the top border of the ROC space, the more accurate the test.</a:t>
            </a:r>
          </a:p>
          <a:p>
            <a:r>
              <a:rPr lang="en-US" sz="1200" b="0" i="0" kern="1200" dirty="0">
                <a:solidFill>
                  <a:schemeClr val="tx1"/>
                </a:solidFill>
                <a:effectLst/>
                <a:latin typeface="+mn-lt"/>
                <a:ea typeface="+mn-ea"/>
                <a:cs typeface="+mn-cs"/>
              </a:rPr>
              <a:t>The closer the curve comes to the 45-degree diagonal of the ROC space, the less accurate the test.</a:t>
            </a:r>
          </a:p>
          <a:p>
            <a:r>
              <a:rPr lang="en-US" sz="1200" b="0" i="0" kern="1200" dirty="0">
                <a:solidFill>
                  <a:schemeClr val="tx1"/>
                </a:solidFill>
                <a:effectLst/>
                <a:latin typeface="+mn-lt"/>
                <a:ea typeface="+mn-ea"/>
                <a:cs typeface="+mn-cs"/>
              </a:rPr>
              <a:t>The AUC thus gives the probability that the model correctly ranks such pairs of observations.</a:t>
            </a:r>
          </a:p>
          <a:p>
            <a:endParaRPr lang="en-US" dirty="0"/>
          </a:p>
        </p:txBody>
      </p:sp>
      <p:sp>
        <p:nvSpPr>
          <p:cNvPr id="4" name="Slide Number Placeholder 3"/>
          <p:cNvSpPr>
            <a:spLocks noGrp="1"/>
          </p:cNvSpPr>
          <p:nvPr>
            <p:ph type="sldNum" sz="quarter" idx="5"/>
          </p:nvPr>
        </p:nvSpPr>
        <p:spPr/>
        <p:txBody>
          <a:bodyPr/>
          <a:lstStyle/>
          <a:p>
            <a:fld id="{0FF8D9C6-67EA-9046-98D2-7F3261CB1A34}" type="slidenum">
              <a:rPr lang="en-US" smtClean="0"/>
              <a:t>12</a:t>
            </a:fld>
            <a:endParaRPr lang="en-US"/>
          </a:p>
        </p:txBody>
      </p:sp>
    </p:spTree>
    <p:extLst>
      <p:ext uri="{BB962C8B-B14F-4D97-AF65-F5344CB8AC3E}">
        <p14:creationId xmlns:p14="http://schemas.microsoft.com/office/powerpoint/2010/main" val="271185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Recall: What proportion of actual positives was identified correctly?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err="1">
                <a:solidFill>
                  <a:schemeClr val="tx1"/>
                </a:solidFill>
                <a:effectLst/>
                <a:latin typeface="+mn-lt"/>
                <a:ea typeface="+mn-ea"/>
                <a:cs typeface="+mn-cs"/>
              </a:rPr>
              <a:t>Pecision</a:t>
            </a:r>
            <a:r>
              <a:rPr lang="en-US" sz="1200" b="0" i="0" kern="1200" dirty="0">
                <a:solidFill>
                  <a:schemeClr val="tx1"/>
                </a:solidFill>
                <a:effectLst/>
                <a:latin typeface="+mn-lt"/>
                <a:ea typeface="+mn-ea"/>
                <a:cs typeface="+mn-cs"/>
              </a:rPr>
              <a:t>: What proportion of positive identifications was actually correct?</a:t>
            </a:r>
            <a:endParaRPr lang="en-US" dirty="0"/>
          </a:p>
        </p:txBody>
      </p:sp>
      <p:sp>
        <p:nvSpPr>
          <p:cNvPr id="4" name="Slide Number Placeholder 3"/>
          <p:cNvSpPr>
            <a:spLocks noGrp="1"/>
          </p:cNvSpPr>
          <p:nvPr>
            <p:ph type="sldNum" sz="quarter" idx="5"/>
          </p:nvPr>
        </p:nvSpPr>
        <p:spPr/>
        <p:txBody>
          <a:bodyPr/>
          <a:lstStyle/>
          <a:p>
            <a:fld id="{0FF8D9C6-67EA-9046-98D2-7F3261CB1A34}" type="slidenum">
              <a:rPr lang="en-US" smtClean="0"/>
              <a:t>16</a:t>
            </a:fld>
            <a:endParaRPr lang="en-US"/>
          </a:p>
        </p:txBody>
      </p:sp>
    </p:spTree>
    <p:extLst>
      <p:ext uri="{BB962C8B-B14F-4D97-AF65-F5344CB8AC3E}">
        <p14:creationId xmlns:p14="http://schemas.microsoft.com/office/powerpoint/2010/main" val="42770974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logistic regression observations y∈{0,1} are assumed to follow a Bernoulli distribution</a:t>
            </a:r>
          </a:p>
        </p:txBody>
      </p:sp>
      <p:sp>
        <p:nvSpPr>
          <p:cNvPr id="4" name="Slide Number Placeholder 3"/>
          <p:cNvSpPr>
            <a:spLocks noGrp="1"/>
          </p:cNvSpPr>
          <p:nvPr>
            <p:ph type="sldNum" sz="quarter" idx="5"/>
          </p:nvPr>
        </p:nvSpPr>
        <p:spPr/>
        <p:txBody>
          <a:bodyPr/>
          <a:lstStyle/>
          <a:p>
            <a:fld id="{0FF8D9C6-67EA-9046-98D2-7F3261CB1A34}" type="slidenum">
              <a:rPr lang="en-US" smtClean="0"/>
              <a:t>17</a:t>
            </a:fld>
            <a:endParaRPr lang="en-US"/>
          </a:p>
        </p:txBody>
      </p:sp>
    </p:spTree>
    <p:extLst>
      <p:ext uri="{BB962C8B-B14F-4D97-AF65-F5344CB8AC3E}">
        <p14:creationId xmlns:p14="http://schemas.microsoft.com/office/powerpoint/2010/main" val="161590534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28403" y="945913"/>
            <a:ext cx="8637073" cy="2618554"/>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1128404" y="3564467"/>
            <a:ext cx="8637072" cy="1071095"/>
          </a:xfrm>
        </p:spPr>
        <p:txBody>
          <a:bodyPr tIns="91440" bIns="91440">
            <a:normAutofit/>
          </a:bodyPr>
          <a:lstStyle>
            <a:lvl1pPr marL="0" indent="0" algn="l">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351505-0D26-A94C-9445-79F82853612F}" type="datetimeFigureOut">
              <a:rPr lang="en-US" smtClean="0"/>
              <a:t>7/17/19</a:t>
            </a:fld>
            <a:endParaRPr lang="en-US"/>
          </a:p>
        </p:txBody>
      </p:sp>
      <p:sp>
        <p:nvSpPr>
          <p:cNvPr id="5" name="Footer Placeholder 4"/>
          <p:cNvSpPr>
            <a:spLocks noGrp="1"/>
          </p:cNvSpPr>
          <p:nvPr>
            <p:ph type="ftr" sz="quarter" idx="11"/>
          </p:nvPr>
        </p:nvSpPr>
        <p:spPr>
          <a:xfrm>
            <a:off x="1127124" y="329307"/>
            <a:ext cx="5943668" cy="309201"/>
          </a:xfrm>
        </p:spPr>
        <p:txBody>
          <a:bodyPr/>
          <a:lstStyle/>
          <a:p>
            <a:endParaRPr lang="en-US"/>
          </a:p>
        </p:txBody>
      </p:sp>
      <p:sp>
        <p:nvSpPr>
          <p:cNvPr id="6" name="Slide Number Placeholder 5"/>
          <p:cNvSpPr>
            <a:spLocks noGrp="1"/>
          </p:cNvSpPr>
          <p:nvPr>
            <p:ph type="sldNum" sz="quarter" idx="12"/>
          </p:nvPr>
        </p:nvSpPr>
        <p:spPr>
          <a:xfrm>
            <a:off x="9924392" y="134930"/>
            <a:ext cx="811019" cy="503578"/>
          </a:xfrm>
        </p:spPr>
        <p:txBody>
          <a:bodyPr/>
          <a:lstStyle/>
          <a:p>
            <a:fld id="{6B0F4F6C-F2B2-B34B-981D-6972A5728422}" type="slidenum">
              <a:rPr lang="en-US" smtClean="0"/>
              <a:t>‹#›</a:t>
            </a:fld>
            <a:endParaRPr lang="en-US"/>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4262347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8351505-0D26-A94C-9445-79F82853612F}" type="datetimeFigureOut">
              <a:rPr lang="en-US" smtClean="0"/>
              <a:t>7/17/19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0F4F6C-F2B2-B34B-981D-6972A5728422}" type="slidenum">
              <a:rPr lang="en-US" smtClean="0"/>
              <a:t>‹#›</a:t>
            </a:fld>
            <a:endParaRPr lang="en-US"/>
          </a:p>
        </p:txBody>
      </p:sp>
      <p:pic>
        <p:nvPicPr>
          <p:cNvPr id="15" name="Picture 14"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21041123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4709"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130270"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8351505-0D26-A94C-9445-79F82853612F}" type="datetimeFigureOut">
              <a:rPr lang="en-US" smtClean="0"/>
              <a:t>7/17/19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0F4F6C-F2B2-B34B-981D-6972A5728422}" type="slidenum">
              <a:rPr lang="en-US" smtClean="0"/>
              <a:t>‹#›</a:t>
            </a:fld>
            <a:endParaRPr lang="en-US"/>
          </a:p>
        </p:txBody>
      </p:sp>
      <p:pic>
        <p:nvPicPr>
          <p:cNvPr id="17" name="Picture 16"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59215" b="36435"/>
          <a:stretch/>
        </p:blipFill>
        <p:spPr>
          <a:xfrm rot="5400000">
            <a:off x="8642279" y="3046916"/>
            <a:ext cx="4663440" cy="155448"/>
          </a:xfrm>
          <a:prstGeom prst="rect">
            <a:avLst/>
          </a:prstGeom>
          <a:noFill/>
          <a:ln>
            <a:noFill/>
          </a:ln>
        </p:spPr>
      </p:pic>
    </p:spTree>
    <p:extLst>
      <p:ext uri="{BB962C8B-B14F-4D97-AF65-F5344CB8AC3E}">
        <p14:creationId xmlns:p14="http://schemas.microsoft.com/office/powerpoint/2010/main" val="39089904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sz="1200"/>
            </a:lvl1pPr>
          </a:lstStyle>
          <a:p>
            <a:fld id="{88351505-0D26-A94C-9445-79F82853612F}" type="datetimeFigureOut">
              <a:rPr lang="en-US" smtClean="0"/>
              <a:t>7/17/19</a:t>
            </a:fld>
            <a:endParaRPr lang="en-US"/>
          </a:p>
        </p:txBody>
      </p:sp>
      <p:sp>
        <p:nvSpPr>
          <p:cNvPr id="5" name="Footer Placeholder 4"/>
          <p:cNvSpPr>
            <a:spLocks noGrp="1"/>
          </p:cNvSpPr>
          <p:nvPr>
            <p:ph type="ftr" sz="quarter" idx="11"/>
          </p:nvPr>
        </p:nvSpPr>
        <p:spPr/>
        <p:txBody>
          <a:bodyPr/>
          <a:lstStyle>
            <a:lvl1pPr>
              <a:defRPr sz="1200"/>
            </a:lvl1pPr>
          </a:lstStyle>
          <a:p>
            <a:endParaRPr lang="en-US"/>
          </a:p>
        </p:txBody>
      </p:sp>
      <p:sp>
        <p:nvSpPr>
          <p:cNvPr id="6" name="Slide Number Placeholder 5"/>
          <p:cNvSpPr>
            <a:spLocks noGrp="1"/>
          </p:cNvSpPr>
          <p:nvPr>
            <p:ph type="sldNum" sz="quarter" idx="12"/>
          </p:nvPr>
        </p:nvSpPr>
        <p:spPr/>
        <p:txBody>
          <a:bodyPr/>
          <a:lstStyle/>
          <a:p>
            <a:fld id="{6B0F4F6C-F2B2-B34B-981D-6972A5728422}" type="slidenum">
              <a:rPr lang="en-US" smtClean="0"/>
              <a:t>‹#›</a:t>
            </a:fld>
            <a:endParaRPr lang="en-US"/>
          </a:p>
        </p:txBody>
      </p:sp>
      <p:pic>
        <p:nvPicPr>
          <p:cNvPr id="24" name="Picture 23"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28014308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29167" y="1756129"/>
            <a:ext cx="8619060" cy="2050065"/>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129166" y="3806195"/>
            <a:ext cx="8619060"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8351505-0D26-A94C-9445-79F82853612F}" type="datetimeFigureOut">
              <a:rPr lang="en-US" smtClean="0"/>
              <a:t>7/17/19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0F4F6C-F2B2-B34B-981D-6972A5728422}" type="slidenum">
              <a:rPr lang="en-US" smtClean="0"/>
              <a:t>‹#›</a:t>
            </a:fld>
            <a:endParaRPr lang="en-US"/>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9765793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131052" y="958037"/>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129166" y="2165621"/>
            <a:ext cx="4645152" cy="32938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095606" y="2171769"/>
            <a:ext cx="4645152" cy="32870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8351505-0D26-A94C-9445-79F82853612F}" type="datetimeFigureOut">
              <a:rPr lang="en-US" smtClean="0"/>
              <a:t>7/17/19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0F4F6C-F2B2-B34B-981D-6972A5728422}" type="slidenum">
              <a:rPr lang="en-US" smtClean="0"/>
              <a:t>‹#›</a:t>
            </a:fld>
            <a:endParaRPr lang="en-US"/>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4087447099"/>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29166" y="953336"/>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29166" y="2169727"/>
            <a:ext cx="4645152" cy="801943"/>
          </a:xfrm>
        </p:spPr>
        <p:txBody>
          <a:bodyPr anchor="b">
            <a:normAutofit/>
          </a:bodyPr>
          <a:lstStyle>
            <a:lvl1pPr marL="0" indent="0">
              <a:lnSpc>
                <a:spcPct val="100000"/>
              </a:lnSpc>
              <a:buNone/>
              <a:defRPr sz="2800" b="0" cap="none"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29166" y="2974448"/>
            <a:ext cx="4645152" cy="24938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4337" y="2173181"/>
            <a:ext cx="4645152" cy="802237"/>
          </a:xfrm>
        </p:spPr>
        <p:txBody>
          <a:bodyPr anchor="b">
            <a:normAutofit/>
          </a:bodyPr>
          <a:lstStyle>
            <a:lvl1pPr marL="0" indent="0">
              <a:lnSpc>
                <a:spcPct val="100000"/>
              </a:lnSpc>
              <a:buNone/>
              <a:defRPr sz="2800" b="0" cap="none"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094337" y="2971669"/>
            <a:ext cx="4645152" cy="2487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8351505-0D26-A94C-9445-79F82853612F}" type="datetimeFigureOut">
              <a:rPr lang="en-US" smtClean="0"/>
              <a:t>7/17/19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B0F4F6C-F2B2-B34B-981D-6972A5728422}" type="slidenum">
              <a:rPr lang="en-US" smtClean="0"/>
              <a:t>‹#›</a:t>
            </a:fld>
            <a:endParaRPr lang="en-US"/>
          </a:p>
        </p:txBody>
      </p:sp>
      <p:pic>
        <p:nvPicPr>
          <p:cNvPr id="18" name="Picture 17"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2582991285"/>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8351505-0D26-A94C-9445-79F82853612F}" type="datetimeFigureOut">
              <a:rPr lang="en-US" smtClean="0"/>
              <a:t>7/17/19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B0F4F6C-F2B2-B34B-981D-6972A5728422}" type="slidenum">
              <a:rPr lang="en-US" smtClean="0"/>
              <a:t>‹#›</a:t>
            </a:fld>
            <a:endParaRPr lang="en-US"/>
          </a:p>
        </p:txBody>
      </p:sp>
      <p:pic>
        <p:nvPicPr>
          <p:cNvPr id="14" name="Picture 13"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12739161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351505-0D26-A94C-9445-79F82853612F}" type="datetimeFigureOut">
              <a:rPr lang="en-US" smtClean="0"/>
              <a:t>7/17/19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B0F4F6C-F2B2-B34B-981D-6972A5728422}" type="slidenum">
              <a:rPr lang="en-US" smtClean="0"/>
              <a:t>‹#›</a:t>
            </a:fld>
            <a:endParaRPr lang="en-US"/>
          </a:p>
        </p:txBody>
      </p:sp>
    </p:spTree>
    <p:extLst>
      <p:ext uri="{BB962C8B-B14F-4D97-AF65-F5344CB8AC3E}">
        <p14:creationId xmlns:p14="http://schemas.microsoft.com/office/powerpoint/2010/main" val="36027951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24291" y="952578"/>
            <a:ext cx="3275013" cy="2322176"/>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4723334" y="952578"/>
            <a:ext cx="6012470" cy="4505221"/>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24291" y="3274754"/>
            <a:ext cx="3275013" cy="2178918"/>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8351505-0D26-A94C-9445-79F82853612F}" type="datetimeFigureOut">
              <a:rPr lang="en-US" smtClean="0"/>
              <a:t>7/17/19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0F4F6C-F2B2-B34B-981D-6972A5728422}" type="slidenum">
              <a:rPr lang="en-US" smtClean="0"/>
              <a:t>‹#›</a:t>
            </a:fld>
            <a:endParaRPr lang="en-US"/>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116723491"/>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gradFill>
              <a:gsLst>
                <a:gs pos="0">
                  <a:schemeClr val="tx1">
                    <a:lumMod val="85000"/>
                    <a:lumOff val="15000"/>
                  </a:schemeClr>
                </a:gs>
                <a:gs pos="100000">
                  <a:schemeClr val="tx1">
                    <a:lumMod val="95000"/>
                    <a:lumOff val="5000"/>
                  </a:schemeClr>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14300" prst="artDeco"/>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129124" y="1129513"/>
            <a:ext cx="5854872" cy="1924208"/>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28247" y="3053721"/>
            <a:ext cx="5846486" cy="2096013"/>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125300" y="5469856"/>
            <a:ext cx="5849605" cy="320123"/>
          </a:xfrm>
        </p:spPr>
        <p:txBody>
          <a:bodyPr/>
          <a:lstStyle>
            <a:lvl1pPr algn="l">
              <a:defRPr/>
            </a:lvl1pPr>
          </a:lstStyle>
          <a:p>
            <a:fld id="{88351505-0D26-A94C-9445-79F82853612F}" type="datetimeFigureOut">
              <a:rPr lang="en-US" smtClean="0"/>
              <a:t>7/17/19</a:t>
            </a:fld>
            <a:endParaRPr lang="en-US"/>
          </a:p>
        </p:txBody>
      </p:sp>
      <p:sp>
        <p:nvSpPr>
          <p:cNvPr id="6" name="Footer Placeholder 5"/>
          <p:cNvSpPr>
            <a:spLocks noGrp="1"/>
          </p:cNvSpPr>
          <p:nvPr>
            <p:ph type="ftr" sz="quarter" idx="11"/>
          </p:nvPr>
        </p:nvSpPr>
        <p:spPr>
          <a:xfrm>
            <a:off x="1125300" y="318640"/>
            <a:ext cx="4877818" cy="320931"/>
          </a:xfrm>
        </p:spPr>
        <p:txBody>
          <a:bodyPr/>
          <a:lstStyle/>
          <a:p>
            <a:endParaRPr lang="en-US" dirty="0"/>
          </a:p>
        </p:txBody>
      </p:sp>
      <p:sp>
        <p:nvSpPr>
          <p:cNvPr id="7" name="Slide Number Placeholder 6"/>
          <p:cNvSpPr>
            <a:spLocks noGrp="1"/>
          </p:cNvSpPr>
          <p:nvPr>
            <p:ph type="sldNum" sz="quarter" idx="12"/>
          </p:nvPr>
        </p:nvSpPr>
        <p:spPr>
          <a:xfrm>
            <a:off x="6176794" y="137408"/>
            <a:ext cx="811019" cy="503578"/>
          </a:xfrm>
        </p:spPr>
        <p:txBody>
          <a:bodyPr/>
          <a:lstStyle/>
          <a:p>
            <a:fld id="{6B0F4F6C-F2B2-B34B-981D-6972A5728422}" type="slidenum">
              <a:rPr lang="en-US" smtClean="0"/>
              <a:t>‹#›</a:t>
            </a:fld>
            <a:endParaRPr lang="en-US"/>
          </a:p>
        </p:txBody>
      </p:sp>
      <p:pic>
        <p:nvPicPr>
          <p:cNvPr id="22" name="Picture 21"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6" t="474" r="48549" b="36564"/>
          <a:stretch/>
        </p:blipFill>
        <p:spPr>
          <a:xfrm>
            <a:off x="1125460" y="643464"/>
            <a:ext cx="5879592" cy="155448"/>
          </a:xfrm>
          <a:prstGeom prst="rect">
            <a:avLst/>
          </a:prstGeom>
          <a:noFill/>
          <a:ln>
            <a:noFill/>
          </a:ln>
        </p:spPr>
      </p:pic>
    </p:spTree>
    <p:extLst>
      <p:ext uri="{BB962C8B-B14F-4D97-AF65-F5344CB8AC3E}">
        <p14:creationId xmlns:p14="http://schemas.microsoft.com/office/powerpoint/2010/main" val="40988017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2" name="Picture 11"/>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a:xfrm>
            <a:off x="0" y="6119336"/>
            <a:ext cx="12192000" cy="742950"/>
          </a:xfrm>
          <a:prstGeom prst="rect">
            <a:avLst/>
          </a:prstGeom>
        </p:spPr>
      </p:pic>
      <p:sp>
        <p:nvSpPr>
          <p:cNvPr id="13" name="Rectangle 12"/>
          <p:cNvSpPr/>
          <p:nvPr/>
        </p:nvSpPr>
        <p:spPr>
          <a:xfrm>
            <a:off x="0" y="468769"/>
            <a:ext cx="12192000" cy="5647024"/>
          </a:xfrm>
          <a:prstGeom prst="rect">
            <a:avLst/>
          </a:prstGeom>
          <a:gradFill flip="none" rotWithShape="1">
            <a:gsLst>
              <a:gs pos="0">
                <a:schemeClr val="bg2">
                  <a:alpha val="0"/>
                  <a:lumMod val="100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4" name="Straight Connector 13"/>
          <p:cNvCxnSpPr/>
          <p:nvPr/>
        </p:nvCxnSpPr>
        <p:spPr>
          <a:xfrm>
            <a:off x="0" y="6121269"/>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1130270" y="953324"/>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130270" y="2171769"/>
            <a:ext cx="9603275" cy="329457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32830" y="330370"/>
            <a:ext cx="2515396"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88351505-0D26-A94C-9445-79F82853612F}" type="datetimeFigureOut">
              <a:rPr lang="en-US" smtClean="0"/>
              <a:t>7/17/19</a:t>
            </a:fld>
            <a:endParaRPr lang="en-US"/>
          </a:p>
        </p:txBody>
      </p:sp>
      <p:sp>
        <p:nvSpPr>
          <p:cNvPr id="5" name="Footer Placeholder 4"/>
          <p:cNvSpPr>
            <a:spLocks noGrp="1"/>
          </p:cNvSpPr>
          <p:nvPr>
            <p:ph type="ftr" sz="quarter" idx="3"/>
          </p:nvPr>
        </p:nvSpPr>
        <p:spPr>
          <a:xfrm>
            <a:off x="1130270"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9918076" y="137408"/>
            <a:ext cx="811019" cy="503578"/>
          </a:xfrm>
          <a:prstGeom prst="rect">
            <a:avLst/>
          </a:prstGeom>
        </p:spPr>
        <p:txBody>
          <a:bodyPr vert="horz" lIns="91440" tIns="45720" rIns="91440" bIns="45720" rtlCol="0" anchor="t"/>
          <a:lstStyle>
            <a:lvl1pPr algn="r">
              <a:defRPr sz="2800">
                <a:solidFill>
                  <a:schemeClr val="accent1"/>
                </a:solidFill>
              </a:defRPr>
            </a:lvl1pPr>
          </a:lstStyle>
          <a:p>
            <a:fld id="{6B0F4F6C-F2B2-B34B-981D-6972A5728422}" type="slidenum">
              <a:rPr lang="en-US" smtClean="0"/>
              <a:t>‹#›</a:t>
            </a:fld>
            <a:endParaRPr lang="en-US"/>
          </a:p>
        </p:txBody>
      </p:sp>
    </p:spTree>
    <p:extLst>
      <p:ext uri="{BB962C8B-B14F-4D97-AF65-F5344CB8AC3E}">
        <p14:creationId xmlns:p14="http://schemas.microsoft.com/office/powerpoint/2010/main" val="3311984196"/>
      </p:ext>
    </p:extLst>
  </p:cSld>
  <p:clrMap bg1="lt1" tx1="dk1" bg2="lt2" tx2="dk2" accent1="accent1" accent2="accent2" accent3="accent3" accent4="accent4" accent5="accent5" accent6="accent6" hlink="hlink" folHlink="folHlink"/>
  <p:sldLayoutIdLst>
    <p:sldLayoutId id="2147484361" r:id="rId1"/>
    <p:sldLayoutId id="2147484362" r:id="rId2"/>
    <p:sldLayoutId id="2147484363" r:id="rId3"/>
    <p:sldLayoutId id="2147484364" r:id="rId4"/>
    <p:sldLayoutId id="2147484365" r:id="rId5"/>
    <p:sldLayoutId id="2147484366" r:id="rId6"/>
    <p:sldLayoutId id="2147484367" r:id="rId7"/>
    <p:sldLayoutId id="2147484368" r:id="rId8"/>
    <p:sldLayoutId id="2147484369" r:id="rId9"/>
    <p:sldLayoutId id="2147484370" r:id="rId10"/>
    <p:sldLayoutId id="2147484371" r:id="rId11"/>
  </p:sldLayoutIdLst>
  <p:txStyles>
    <p:titleStyle>
      <a:lvl1pPr algn="l" defTabSz="914400" rtl="0" eaLnBrk="1" latinLnBrk="0" hangingPunct="1">
        <a:lnSpc>
          <a:spcPct val="90000"/>
        </a:lnSpc>
        <a:spcBef>
          <a:spcPct val="0"/>
        </a:spcBef>
        <a:buNone/>
        <a:defRPr sz="3200" b="0" i="0" kern="1200" cap="none">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1FA8F-FA8E-294C-9C98-A84B4D55BB92}"/>
              </a:ext>
            </a:extLst>
          </p:cNvPr>
          <p:cNvSpPr>
            <a:spLocks noGrp="1"/>
          </p:cNvSpPr>
          <p:nvPr>
            <p:ph type="ctrTitle"/>
          </p:nvPr>
        </p:nvSpPr>
        <p:spPr>
          <a:xfrm>
            <a:off x="1371600" y="821801"/>
            <a:ext cx="9448800" cy="4282633"/>
          </a:xfrm>
        </p:spPr>
        <p:txBody>
          <a:bodyPr>
            <a:normAutofit fontScale="90000"/>
          </a:bodyPr>
          <a:lstStyle/>
          <a:p>
            <a:pPr algn="ctr"/>
            <a:r>
              <a:rPr lang="en-US" sz="6700" b="1" dirty="0">
                <a:latin typeface="Palatino" pitchFamily="2" charset="77"/>
                <a:ea typeface="Palatino" pitchFamily="2" charset="77"/>
                <a:cs typeface="Big Caslon Medium" panose="02000603090000020003" pitchFamily="2" charset="-79"/>
              </a:rPr>
              <a:t>Is the NFL </a:t>
            </a:r>
            <a:r>
              <a:rPr lang="en-US" sz="6700" b="1" dirty="0" err="1">
                <a:latin typeface="Palatino" pitchFamily="2" charset="77"/>
                <a:ea typeface="Palatino" pitchFamily="2" charset="77"/>
                <a:cs typeface="Big Caslon Medium" panose="02000603090000020003" pitchFamily="2" charset="-79"/>
              </a:rPr>
              <a:t>ProBowl</a:t>
            </a:r>
            <a:r>
              <a:rPr lang="en-US" sz="6700" b="1" dirty="0">
                <a:latin typeface="Palatino" pitchFamily="2" charset="77"/>
                <a:ea typeface="Palatino" pitchFamily="2" charset="77"/>
                <a:cs typeface="Big Caslon Medium" panose="02000603090000020003" pitchFamily="2" charset="-79"/>
              </a:rPr>
              <a:t> Just a Popularity Contest? </a:t>
            </a:r>
            <a:br>
              <a:rPr lang="en-US" sz="6700" b="1" dirty="0">
                <a:latin typeface="Palatino" pitchFamily="2" charset="77"/>
                <a:ea typeface="Palatino" pitchFamily="2" charset="77"/>
                <a:cs typeface="Big Caslon Medium" panose="02000603090000020003" pitchFamily="2" charset="-79"/>
              </a:rPr>
            </a:br>
            <a:r>
              <a:rPr lang="en-US" sz="1400" b="1" dirty="0">
                <a:latin typeface="Palatino" pitchFamily="2" charset="77"/>
                <a:ea typeface="Palatino" pitchFamily="2" charset="77"/>
                <a:cs typeface="Big Caslon Medium" panose="02000603090000020003" pitchFamily="2" charset="-79"/>
              </a:rPr>
              <a:t> </a:t>
            </a:r>
            <a:br>
              <a:rPr lang="en-US" b="1" dirty="0">
                <a:latin typeface="Palatino" pitchFamily="2" charset="77"/>
                <a:ea typeface="Palatino" pitchFamily="2" charset="77"/>
                <a:cs typeface="Big Caslon Medium" panose="02000603090000020003" pitchFamily="2" charset="-79"/>
              </a:rPr>
            </a:br>
            <a:br>
              <a:rPr lang="en-US" sz="4900" b="1" dirty="0">
                <a:latin typeface="Palatino" pitchFamily="2" charset="77"/>
                <a:ea typeface="Palatino" pitchFamily="2" charset="77"/>
                <a:cs typeface="Big Caslon Medium" panose="02000603090000020003" pitchFamily="2" charset="-79"/>
              </a:rPr>
            </a:br>
            <a:r>
              <a:rPr lang="en-US" sz="4900" b="1" dirty="0">
                <a:latin typeface="Palatino" pitchFamily="2" charset="77"/>
                <a:ea typeface="Palatino" pitchFamily="2" charset="77"/>
                <a:cs typeface="Big Caslon Medium" panose="02000603090000020003" pitchFamily="2" charset="-79"/>
              </a:rPr>
              <a:t>A Data Science Approach</a:t>
            </a:r>
          </a:p>
        </p:txBody>
      </p:sp>
    </p:spTree>
    <p:extLst>
      <p:ext uri="{BB962C8B-B14F-4D97-AF65-F5344CB8AC3E}">
        <p14:creationId xmlns:p14="http://schemas.microsoft.com/office/powerpoint/2010/main" val="28466489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DA97B-0B25-3443-B55A-8F5460C1C1E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A1C81BE-C49E-BF4F-A39F-9BB71ABB3F35}"/>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1FC940F1-5A63-734E-8412-EF74ED7EE2DE}"/>
              </a:ext>
            </a:extLst>
          </p:cNvPr>
          <p:cNvPicPr>
            <a:picLocks noChangeAspect="1"/>
          </p:cNvPicPr>
          <p:nvPr/>
        </p:nvPicPr>
        <p:blipFill>
          <a:blip r:embed="rId3"/>
          <a:stretch>
            <a:fillRect/>
          </a:stretch>
        </p:blipFill>
        <p:spPr>
          <a:xfrm>
            <a:off x="2044787" y="953324"/>
            <a:ext cx="8102426" cy="5042467"/>
          </a:xfrm>
          <a:prstGeom prst="rect">
            <a:avLst/>
          </a:prstGeom>
        </p:spPr>
      </p:pic>
    </p:spTree>
    <p:extLst>
      <p:ext uri="{BB962C8B-B14F-4D97-AF65-F5344CB8AC3E}">
        <p14:creationId xmlns:p14="http://schemas.microsoft.com/office/powerpoint/2010/main" val="37932088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314CA63-52B6-E144-85EB-1A18BB66F8A2}"/>
              </a:ext>
            </a:extLst>
          </p:cNvPr>
          <p:cNvSpPr>
            <a:spLocks noGrp="1"/>
          </p:cNvSpPr>
          <p:nvPr>
            <p:ph type="title"/>
          </p:nvPr>
        </p:nvSpPr>
        <p:spPr/>
        <p:txBody>
          <a:bodyPr/>
          <a:lstStyle/>
          <a:p>
            <a:r>
              <a:rPr lang="en-US" dirty="0"/>
              <a:t>Logistic Regression Model</a:t>
            </a:r>
          </a:p>
        </p:txBody>
      </p:sp>
      <mc:AlternateContent xmlns:mc="http://schemas.openxmlformats.org/markup-compatibility/2006">
        <mc:Choice xmlns:a14="http://schemas.microsoft.com/office/drawing/2010/main" Requires="a14">
          <p:sp>
            <p:nvSpPr>
              <p:cNvPr id="6" name="Content Placeholder 5">
                <a:extLst>
                  <a:ext uri="{FF2B5EF4-FFF2-40B4-BE49-F238E27FC236}">
                    <a16:creationId xmlns:a16="http://schemas.microsoft.com/office/drawing/2014/main" id="{DBE10DC8-319D-294D-BF3B-1789BFE2CF81}"/>
                  </a:ext>
                </a:extLst>
              </p:cNvPr>
              <p:cNvSpPr>
                <a:spLocks noGrp="1"/>
              </p:cNvSpPr>
              <p:nvPr>
                <p:ph idx="1"/>
              </p:nvPr>
            </p:nvSpPr>
            <p:spPr>
              <a:xfrm>
                <a:off x="1130270" y="2171768"/>
                <a:ext cx="9603275" cy="3732907"/>
              </a:xfrm>
            </p:spPr>
            <p:txBody>
              <a:bodyPr>
                <a:noAutofit/>
              </a:bodyPr>
              <a:lstStyle/>
              <a:p>
                <a:pPr marL="0" indent="0">
                  <a:buNone/>
                </a:pPr>
                <a:r>
                  <a:rPr lang="en-US" sz="2800" u="sng" dirty="0">
                    <a:latin typeface="Palatino" pitchFamily="2" charset="77"/>
                    <a:ea typeface="Palatino" pitchFamily="2" charset="77"/>
                  </a:rPr>
                  <a:t>Equation:</a:t>
                </a:r>
              </a:p>
              <a:p>
                <a:pPr marL="0" indent="0">
                  <a:buNone/>
                </a:pPr>
                <a:endParaRPr lang="en-US" sz="2800" dirty="0">
                  <a:latin typeface="Palatino" pitchFamily="2" charset="77"/>
                  <a:ea typeface="Palatino" pitchFamily="2" charset="77"/>
                </a:endParaRPr>
              </a:p>
              <a:p>
                <a:pPr marL="0" indent="0">
                  <a:buNone/>
                </a:pPr>
                <a:r>
                  <a:rPr lang="en-US" sz="2400" dirty="0" err="1">
                    <a:latin typeface="Palatino" pitchFamily="2" charset="77"/>
                    <a:ea typeface="Palatino" pitchFamily="2" charset="77"/>
                  </a:rPr>
                  <a:t>ProBowl</a:t>
                </a:r>
                <a:r>
                  <a:rPr lang="en-US" sz="2400" dirty="0">
                    <a:latin typeface="Palatino" pitchFamily="2" charset="77"/>
                    <a:ea typeface="Palatino" pitchFamily="2" charset="77"/>
                  </a:rPr>
                  <a:t> = </a:t>
                </a:r>
                <a14:m>
                  <m:oMath xmlns:m="http://schemas.openxmlformats.org/officeDocument/2006/math">
                    <m:r>
                      <a:rPr lang="en-US" sz="2400" i="1">
                        <a:latin typeface="Cambria Math" panose="02040503050406030204" pitchFamily="18" charset="0"/>
                        <a:ea typeface="Cambria Math" panose="02040503050406030204" pitchFamily="18" charset="0"/>
                      </a:rPr>
                      <m:t>𝛽</m:t>
                    </m:r>
                    <m:r>
                      <a:rPr lang="en-US" sz="2400" baseline="-25000">
                        <a:latin typeface="Cambria Math" panose="02040503050406030204" pitchFamily="18" charset="0"/>
                        <a:ea typeface="Cambria Math" panose="02040503050406030204" pitchFamily="18" charset="0"/>
                      </a:rPr>
                      <m:t>1 </m:t>
                    </m:r>
                    <m:r>
                      <m:rPr>
                        <m:sty m:val="p"/>
                      </m:rPr>
                      <a:rPr lang="en-US" sz="2400">
                        <a:latin typeface="Cambria Math" panose="02040503050406030204" pitchFamily="18" charset="0"/>
                        <a:ea typeface="Cambria Math" panose="02040503050406030204" pitchFamily="18" charset="0"/>
                      </a:rPr>
                      <m:t>RRTD</m:t>
                    </m:r>
                    <m:r>
                      <a:rPr lang="en-US" sz="2400">
                        <a:latin typeface="Cambria Math" panose="02040503050406030204" pitchFamily="18" charset="0"/>
                        <a:ea typeface="Cambria Math" panose="02040503050406030204" pitchFamily="18" charset="0"/>
                      </a:rPr>
                      <m:t>+</m:t>
                    </m:r>
                  </m:oMath>
                </a14:m>
                <a:r>
                  <a:rPr lang="en-US" sz="2400" dirty="0">
                    <a:latin typeface="Palatino" pitchFamily="2" charset="77"/>
                    <a:ea typeface="Palatino" pitchFamily="2" charset="77"/>
                  </a:rPr>
                  <a:t> </a:t>
                </a:r>
                <a14:m>
                  <m:oMath xmlns:m="http://schemas.openxmlformats.org/officeDocument/2006/math">
                    <m:r>
                      <a:rPr lang="en-US" sz="2400" i="1">
                        <a:latin typeface="Cambria Math" panose="02040503050406030204" pitchFamily="18" charset="0"/>
                        <a:ea typeface="Cambria Math" panose="02040503050406030204" pitchFamily="18" charset="0"/>
                      </a:rPr>
                      <m:t>𝛽</m:t>
                    </m:r>
                  </m:oMath>
                </a14:m>
                <a:r>
                  <a:rPr lang="en-US" sz="2400" baseline="-25000" dirty="0">
                    <a:latin typeface="Palatino" pitchFamily="2" charset="77"/>
                    <a:ea typeface="Palatino" pitchFamily="2" charset="77"/>
                  </a:rPr>
                  <a:t>2</a:t>
                </a:r>
                <a:r>
                  <a:rPr lang="en-US" sz="2400" dirty="0">
                    <a:latin typeface="Palatino" pitchFamily="2" charset="77"/>
                    <a:ea typeface="Palatino" pitchFamily="2" charset="77"/>
                  </a:rPr>
                  <a:t> </a:t>
                </a:r>
                <a:r>
                  <a:rPr lang="en-US" sz="2400" dirty="0" err="1">
                    <a:latin typeface="Palatino" pitchFamily="2" charset="77"/>
                    <a:ea typeface="Palatino" pitchFamily="2" charset="77"/>
                  </a:rPr>
                  <a:t>YScm</a:t>
                </a:r>
                <a:r>
                  <a:rPr lang="en-US" sz="2400" dirty="0">
                    <a:latin typeface="Palatino" pitchFamily="2" charset="77"/>
                    <a:ea typeface="Palatino" pitchFamily="2" charset="77"/>
                  </a:rPr>
                  <a:t> + </a:t>
                </a:r>
                <a14:m>
                  <m:oMath xmlns:m="http://schemas.openxmlformats.org/officeDocument/2006/math">
                    <m:r>
                      <a:rPr lang="en-US" sz="2400" i="1">
                        <a:latin typeface="Cambria Math" panose="02040503050406030204" pitchFamily="18" charset="0"/>
                        <a:ea typeface="Cambria Math" panose="02040503050406030204" pitchFamily="18" charset="0"/>
                      </a:rPr>
                      <m:t>𝛽</m:t>
                    </m:r>
                  </m:oMath>
                </a14:m>
                <a:r>
                  <a:rPr lang="en-US" sz="2400" baseline="-25000" dirty="0">
                    <a:latin typeface="Palatino" pitchFamily="2" charset="77"/>
                    <a:ea typeface="Palatino" pitchFamily="2" charset="77"/>
                  </a:rPr>
                  <a:t>3</a:t>
                </a:r>
                <a:r>
                  <a:rPr lang="en-US" sz="2400" dirty="0">
                    <a:latin typeface="Palatino" pitchFamily="2" charset="77"/>
                    <a:ea typeface="Palatino" pitchFamily="2" charset="77"/>
                  </a:rPr>
                  <a:t> </a:t>
                </a:r>
                <a:r>
                  <a:rPr lang="en-US" sz="2400" dirty="0" err="1">
                    <a:latin typeface="Palatino" pitchFamily="2" charset="77"/>
                    <a:ea typeface="Palatino" pitchFamily="2" charset="77"/>
                  </a:rPr>
                  <a:t>Fmb</a:t>
                </a:r>
                <a:r>
                  <a:rPr lang="en-US" sz="2400" dirty="0">
                    <a:latin typeface="Palatino" pitchFamily="2" charset="77"/>
                    <a:ea typeface="Palatino" pitchFamily="2" charset="77"/>
                  </a:rPr>
                  <a:t> + </a:t>
                </a:r>
                <a14:m>
                  <m:oMath xmlns:m="http://schemas.openxmlformats.org/officeDocument/2006/math">
                    <m:r>
                      <a:rPr lang="en-US" sz="2400" i="1">
                        <a:latin typeface="Cambria Math" panose="02040503050406030204" pitchFamily="18" charset="0"/>
                        <a:ea typeface="Cambria Math" panose="02040503050406030204" pitchFamily="18" charset="0"/>
                      </a:rPr>
                      <m:t>𝛽</m:t>
                    </m:r>
                  </m:oMath>
                </a14:m>
                <a:r>
                  <a:rPr lang="en-US" sz="2400" baseline="-25000" dirty="0">
                    <a:latin typeface="Palatino" pitchFamily="2" charset="77"/>
                    <a:ea typeface="Palatino" pitchFamily="2" charset="77"/>
                  </a:rPr>
                  <a:t>4</a:t>
                </a:r>
                <a:r>
                  <a:rPr lang="en-US" sz="2400" dirty="0">
                    <a:latin typeface="Palatino" pitchFamily="2" charset="77"/>
                    <a:ea typeface="Palatino" pitchFamily="2" charset="77"/>
                  </a:rPr>
                  <a:t> Age + </a:t>
                </a:r>
                <a14:m>
                  <m:oMath xmlns:m="http://schemas.openxmlformats.org/officeDocument/2006/math">
                    <m:r>
                      <a:rPr lang="en-US" sz="2400" i="1">
                        <a:latin typeface="Cambria Math" panose="02040503050406030204" pitchFamily="18" charset="0"/>
                        <a:ea typeface="Cambria Math" panose="02040503050406030204" pitchFamily="18" charset="0"/>
                      </a:rPr>
                      <m:t>𝛽</m:t>
                    </m:r>
                  </m:oMath>
                </a14:m>
                <a:r>
                  <a:rPr lang="en-US" sz="2400" baseline="-25000" dirty="0">
                    <a:latin typeface="Palatino" pitchFamily="2" charset="77"/>
                    <a:ea typeface="Palatino" pitchFamily="2" charset="77"/>
                  </a:rPr>
                  <a:t>5</a:t>
                </a:r>
                <a:r>
                  <a:rPr lang="en-US" sz="2400" dirty="0">
                    <a:latin typeface="Palatino" pitchFamily="2" charset="77"/>
                    <a:ea typeface="Palatino" pitchFamily="2" charset="77"/>
                  </a:rPr>
                  <a:t> G + </a:t>
                </a:r>
                <a14:m>
                  <m:oMath xmlns:m="http://schemas.openxmlformats.org/officeDocument/2006/math">
                    <m:r>
                      <a:rPr lang="en-US" sz="2400" i="1">
                        <a:latin typeface="Cambria Math" panose="02040503050406030204" pitchFamily="18" charset="0"/>
                        <a:ea typeface="Cambria Math" panose="02040503050406030204" pitchFamily="18" charset="0"/>
                      </a:rPr>
                      <m:t>𝛽</m:t>
                    </m:r>
                  </m:oMath>
                </a14:m>
                <a:r>
                  <a:rPr lang="en-US" sz="2400" baseline="-25000" dirty="0">
                    <a:latin typeface="Palatino" pitchFamily="2" charset="77"/>
                    <a:ea typeface="Palatino" pitchFamily="2" charset="77"/>
                  </a:rPr>
                  <a:t>6</a:t>
                </a:r>
                <a:r>
                  <a:rPr lang="en-US" sz="2400" dirty="0">
                    <a:latin typeface="Palatino" pitchFamily="2" charset="77"/>
                    <a:ea typeface="Palatino" pitchFamily="2" charset="77"/>
                  </a:rPr>
                  <a:t> Touch </a:t>
                </a:r>
              </a:p>
              <a:p>
                <a:pPr marL="0" indent="0">
                  <a:buNone/>
                </a:pPr>
                <a:r>
                  <a:rPr lang="en-US" sz="2400" dirty="0">
                    <a:latin typeface="Palatino" pitchFamily="2" charset="77"/>
                    <a:ea typeface="Palatino" pitchFamily="2" charset="77"/>
                  </a:rPr>
                  <a:t> </a:t>
                </a:r>
              </a:p>
              <a:p>
                <a:pPr marL="0" indent="0">
                  <a:buNone/>
                </a:pPr>
                <a:r>
                  <a:rPr lang="en-US" sz="2800" u="sng" dirty="0">
                    <a:latin typeface="Palatino" pitchFamily="2" charset="77"/>
                    <a:ea typeface="Palatino" pitchFamily="2" charset="77"/>
                  </a:rPr>
                  <a:t>Note:</a:t>
                </a:r>
              </a:p>
              <a:p>
                <a:pPr marL="0" indent="0">
                  <a:buNone/>
                </a:pPr>
                <a:r>
                  <a:rPr lang="en-US" sz="2800" dirty="0">
                    <a:latin typeface="Palatino" pitchFamily="2" charset="77"/>
                    <a:ea typeface="Palatino" pitchFamily="2" charset="77"/>
                  </a:rPr>
                  <a:t>	</a:t>
                </a:r>
                <a:r>
                  <a:rPr lang="en-US" sz="2800" dirty="0" err="1">
                    <a:latin typeface="Palatino" pitchFamily="2" charset="77"/>
                    <a:ea typeface="Palatino" pitchFamily="2" charset="77"/>
                  </a:rPr>
                  <a:t>ProBowl</a:t>
                </a:r>
                <a:r>
                  <a:rPr lang="en-US" sz="2800" dirty="0">
                    <a:latin typeface="Palatino" pitchFamily="2" charset="77"/>
                    <a:ea typeface="Palatino" pitchFamily="2" charset="77"/>
                  </a:rPr>
                  <a:t> </a:t>
                </a:r>
                <a14:m>
                  <m:oMath xmlns:m="http://schemas.openxmlformats.org/officeDocument/2006/math">
                    <m:r>
                      <a:rPr lang="en-US" sz="280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{0, 1}</m:t>
                    </m:r>
                  </m:oMath>
                </a14:m>
                <a:endParaRPr lang="en-US" sz="2800" dirty="0">
                  <a:latin typeface="Palatino" pitchFamily="2" charset="77"/>
                  <a:ea typeface="Palatino" pitchFamily="2" charset="77"/>
                </a:endParaRPr>
              </a:p>
            </p:txBody>
          </p:sp>
        </mc:Choice>
        <mc:Fallback>
          <p:sp>
            <p:nvSpPr>
              <p:cNvPr id="6" name="Content Placeholder 5">
                <a:extLst>
                  <a:ext uri="{FF2B5EF4-FFF2-40B4-BE49-F238E27FC236}">
                    <a16:creationId xmlns:a16="http://schemas.microsoft.com/office/drawing/2014/main" id="{DBE10DC8-319D-294D-BF3B-1789BFE2CF81}"/>
                  </a:ext>
                </a:extLst>
              </p:cNvPr>
              <p:cNvSpPr>
                <a:spLocks noGrp="1" noRot="1" noChangeAspect="1" noMove="1" noResize="1" noEditPoints="1" noAdjustHandles="1" noChangeArrowheads="1" noChangeShapeType="1" noTextEdit="1"/>
              </p:cNvSpPr>
              <p:nvPr>
                <p:ph idx="1"/>
              </p:nvPr>
            </p:nvSpPr>
            <p:spPr>
              <a:xfrm>
                <a:off x="1130270" y="2171768"/>
                <a:ext cx="9603275" cy="3732907"/>
              </a:xfrm>
              <a:blipFill>
                <a:blip r:embed="rId2"/>
                <a:stretch>
                  <a:fillRect l="-1321" b="-2034"/>
                </a:stretch>
              </a:blipFill>
            </p:spPr>
            <p:txBody>
              <a:bodyPr/>
              <a:lstStyle/>
              <a:p>
                <a:r>
                  <a:rPr lang="en-US">
                    <a:noFill/>
                  </a:rPr>
                  <a:t> </a:t>
                </a:r>
              </a:p>
            </p:txBody>
          </p:sp>
        </mc:Fallback>
      </mc:AlternateContent>
    </p:spTree>
    <p:extLst>
      <p:ext uri="{BB962C8B-B14F-4D97-AF65-F5344CB8AC3E}">
        <p14:creationId xmlns:p14="http://schemas.microsoft.com/office/powerpoint/2010/main" val="13549104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14D681-B337-B442-9635-4FAAE11B8815}"/>
              </a:ext>
            </a:extLst>
          </p:cNvPr>
          <p:cNvSpPr>
            <a:spLocks noGrp="1"/>
          </p:cNvSpPr>
          <p:nvPr>
            <p:ph type="title"/>
          </p:nvPr>
        </p:nvSpPr>
        <p:spPr/>
        <p:txBody>
          <a:bodyPr>
            <a:normAutofit/>
          </a:bodyPr>
          <a:lstStyle/>
          <a:p>
            <a:endParaRPr lang="en-US" dirty="0"/>
          </a:p>
        </p:txBody>
      </p:sp>
      <p:sp>
        <p:nvSpPr>
          <p:cNvPr id="7" name="Content Placeholder 6">
            <a:extLst>
              <a:ext uri="{FF2B5EF4-FFF2-40B4-BE49-F238E27FC236}">
                <a16:creationId xmlns:a16="http://schemas.microsoft.com/office/drawing/2014/main" id="{85531CB5-F7BD-D048-BD8E-D2547FF9C4D6}"/>
              </a:ext>
            </a:extLst>
          </p:cNvPr>
          <p:cNvSpPr>
            <a:spLocks noGrp="1"/>
          </p:cNvSpPr>
          <p:nvPr>
            <p:ph idx="1"/>
          </p:nvPr>
        </p:nvSpPr>
        <p:spPr/>
        <p:txBody>
          <a:bodyPr/>
          <a:lstStyle/>
          <a:p>
            <a:endParaRPr lang="en-US"/>
          </a:p>
        </p:txBody>
      </p:sp>
      <p:pic>
        <p:nvPicPr>
          <p:cNvPr id="8" name="Picture 7">
            <a:extLst>
              <a:ext uri="{FF2B5EF4-FFF2-40B4-BE49-F238E27FC236}">
                <a16:creationId xmlns:a16="http://schemas.microsoft.com/office/drawing/2014/main" id="{A6AD7B8B-18A2-F14C-AE0A-0ABC0F1E5584}"/>
              </a:ext>
            </a:extLst>
          </p:cNvPr>
          <p:cNvPicPr>
            <a:picLocks noChangeAspect="1"/>
          </p:cNvPicPr>
          <p:nvPr/>
        </p:nvPicPr>
        <p:blipFill>
          <a:blip r:embed="rId3"/>
          <a:stretch>
            <a:fillRect/>
          </a:stretch>
        </p:blipFill>
        <p:spPr>
          <a:xfrm>
            <a:off x="1981200" y="920750"/>
            <a:ext cx="8229600" cy="5016500"/>
          </a:xfrm>
          <a:prstGeom prst="rect">
            <a:avLst/>
          </a:prstGeom>
        </p:spPr>
      </p:pic>
    </p:spTree>
    <p:extLst>
      <p:ext uri="{BB962C8B-B14F-4D97-AF65-F5344CB8AC3E}">
        <p14:creationId xmlns:p14="http://schemas.microsoft.com/office/powerpoint/2010/main" val="27894957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9A6595-2264-1548-B874-81FAD4655E95}"/>
              </a:ext>
            </a:extLst>
          </p:cNvPr>
          <p:cNvSpPr>
            <a:spLocks noGrp="1"/>
          </p:cNvSpPr>
          <p:nvPr>
            <p:ph type="title"/>
          </p:nvPr>
        </p:nvSpPr>
        <p:spPr/>
        <p:txBody>
          <a:bodyPr/>
          <a:lstStyle/>
          <a:p>
            <a:r>
              <a:rPr lang="en-US" dirty="0">
                <a:latin typeface="Palatino" pitchFamily="2" charset="77"/>
                <a:ea typeface="Palatino" pitchFamily="2" charset="77"/>
              </a:rPr>
              <a:t>Conclusion</a:t>
            </a:r>
          </a:p>
        </p:txBody>
      </p:sp>
      <p:sp>
        <p:nvSpPr>
          <p:cNvPr id="3" name="Content Placeholder 2">
            <a:extLst>
              <a:ext uri="{FF2B5EF4-FFF2-40B4-BE49-F238E27FC236}">
                <a16:creationId xmlns:a16="http://schemas.microsoft.com/office/drawing/2014/main" id="{049BB13C-B762-9B4A-82A7-5B218EBC07D6}"/>
              </a:ext>
            </a:extLst>
          </p:cNvPr>
          <p:cNvSpPr>
            <a:spLocks noGrp="1"/>
          </p:cNvSpPr>
          <p:nvPr>
            <p:ph idx="1"/>
          </p:nvPr>
        </p:nvSpPr>
        <p:spPr/>
        <p:txBody>
          <a:bodyPr>
            <a:normAutofit/>
          </a:bodyPr>
          <a:lstStyle/>
          <a:p>
            <a:r>
              <a:rPr lang="en-US" sz="2400" dirty="0">
                <a:latin typeface="Palatino" pitchFamily="2" charset="77"/>
                <a:ea typeface="Palatino" pitchFamily="2" charset="77"/>
              </a:rPr>
              <a:t>Logit </a:t>
            </a:r>
            <a:r>
              <a:rPr lang="en-US" sz="2800" dirty="0">
                <a:latin typeface="Palatino" pitchFamily="2" charset="77"/>
                <a:ea typeface="Palatino" pitchFamily="2" charset="77"/>
              </a:rPr>
              <a:t>is a better model to estimate whether a player voted into the </a:t>
            </a:r>
            <a:r>
              <a:rPr lang="en-US" sz="2800" dirty="0" err="1">
                <a:latin typeface="Palatino" pitchFamily="2" charset="77"/>
                <a:ea typeface="Palatino" pitchFamily="2" charset="77"/>
              </a:rPr>
              <a:t>ProBowl</a:t>
            </a:r>
            <a:r>
              <a:rPr lang="en-US" sz="2800" dirty="0">
                <a:latin typeface="Palatino" pitchFamily="2" charset="77"/>
                <a:ea typeface="Palatino" pitchFamily="2" charset="77"/>
              </a:rPr>
              <a:t> deserves to be there or not</a:t>
            </a:r>
          </a:p>
          <a:p>
            <a:r>
              <a:rPr lang="en-US" sz="2800" dirty="0">
                <a:latin typeface="Palatino" pitchFamily="2" charset="77"/>
                <a:ea typeface="Palatino" pitchFamily="2" charset="77"/>
              </a:rPr>
              <a:t> Still have issues with class imbalance</a:t>
            </a:r>
          </a:p>
          <a:p>
            <a:endParaRPr lang="en-US" sz="2800" dirty="0">
              <a:latin typeface="Palatino" pitchFamily="2" charset="77"/>
              <a:ea typeface="Palatino" pitchFamily="2" charset="77"/>
            </a:endParaRPr>
          </a:p>
          <a:p>
            <a:r>
              <a:rPr lang="en-US" sz="2800" dirty="0">
                <a:latin typeface="Palatino" pitchFamily="2" charset="77"/>
                <a:ea typeface="Palatino" pitchFamily="2" charset="77"/>
              </a:rPr>
              <a:t>Future Research: </a:t>
            </a:r>
            <a:r>
              <a:rPr lang="en-US" sz="2800" b="1" dirty="0">
                <a:latin typeface="Palatino" pitchFamily="2" charset="77"/>
                <a:ea typeface="Palatino" pitchFamily="2" charset="77"/>
              </a:rPr>
              <a:t>Poisson Regression</a:t>
            </a:r>
          </a:p>
        </p:txBody>
      </p:sp>
    </p:spTree>
    <p:extLst>
      <p:ext uri="{BB962C8B-B14F-4D97-AF65-F5344CB8AC3E}">
        <p14:creationId xmlns:p14="http://schemas.microsoft.com/office/powerpoint/2010/main" val="3519877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972396-869E-FC48-930A-74297C21F428}"/>
              </a:ext>
            </a:extLst>
          </p:cNvPr>
          <p:cNvSpPr>
            <a:spLocks noGrp="1"/>
          </p:cNvSpPr>
          <p:nvPr>
            <p:ph type="title"/>
          </p:nvPr>
        </p:nvSpPr>
        <p:spPr/>
        <p:txBody>
          <a:bodyPr>
            <a:normAutofit/>
          </a:bodyPr>
          <a:lstStyle/>
          <a:p>
            <a:r>
              <a:rPr lang="en-US" sz="5400" u="sng" dirty="0">
                <a:latin typeface="Palatino" pitchFamily="2" charset="77"/>
                <a:ea typeface="Palatino" pitchFamily="2" charset="77"/>
              </a:rPr>
              <a:t>Thank You</a:t>
            </a:r>
          </a:p>
        </p:txBody>
      </p:sp>
      <p:sp>
        <p:nvSpPr>
          <p:cNvPr id="3" name="Content Placeholder 2">
            <a:extLst>
              <a:ext uri="{FF2B5EF4-FFF2-40B4-BE49-F238E27FC236}">
                <a16:creationId xmlns:a16="http://schemas.microsoft.com/office/drawing/2014/main" id="{AE534D5E-C40C-A848-BEA4-EE70A5F1C3D3}"/>
              </a:ext>
            </a:extLst>
          </p:cNvPr>
          <p:cNvSpPr>
            <a:spLocks noGrp="1"/>
          </p:cNvSpPr>
          <p:nvPr>
            <p:ph idx="1"/>
          </p:nvPr>
        </p:nvSpPr>
        <p:spPr/>
        <p:txBody>
          <a:bodyPr>
            <a:normAutofit lnSpcReduction="10000"/>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sz="3600" dirty="0">
                <a:latin typeface="Palatino" pitchFamily="2" charset="77"/>
                <a:ea typeface="Palatino" pitchFamily="2" charset="77"/>
              </a:rPr>
              <a:t>Alex Lou</a:t>
            </a:r>
          </a:p>
          <a:p>
            <a:pPr marL="0" indent="0">
              <a:buNone/>
            </a:pPr>
            <a:r>
              <a:rPr lang="en-US" sz="3600" dirty="0">
                <a:latin typeface="Palatino" pitchFamily="2" charset="77"/>
                <a:ea typeface="Palatino" pitchFamily="2" charset="77"/>
              </a:rPr>
              <a:t>d.alexlou17@gmail.com</a:t>
            </a:r>
          </a:p>
        </p:txBody>
      </p:sp>
      <p:pic>
        <p:nvPicPr>
          <p:cNvPr id="6" name="Picture 5">
            <a:extLst>
              <a:ext uri="{FF2B5EF4-FFF2-40B4-BE49-F238E27FC236}">
                <a16:creationId xmlns:a16="http://schemas.microsoft.com/office/drawing/2014/main" id="{30D929CE-17ED-914D-BDD6-E034920658FF}"/>
              </a:ext>
            </a:extLst>
          </p:cNvPr>
          <p:cNvPicPr>
            <a:picLocks noChangeAspect="1"/>
          </p:cNvPicPr>
          <p:nvPr/>
        </p:nvPicPr>
        <p:blipFill>
          <a:blip r:embed="rId2"/>
          <a:stretch>
            <a:fillRect/>
          </a:stretch>
        </p:blipFill>
        <p:spPr>
          <a:xfrm>
            <a:off x="6096000" y="2201983"/>
            <a:ext cx="4637545" cy="2454034"/>
          </a:xfrm>
          <a:prstGeom prst="rect">
            <a:avLst/>
          </a:prstGeom>
        </p:spPr>
      </p:pic>
    </p:spTree>
    <p:extLst>
      <p:ext uri="{BB962C8B-B14F-4D97-AF65-F5344CB8AC3E}">
        <p14:creationId xmlns:p14="http://schemas.microsoft.com/office/powerpoint/2010/main" val="5246648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C46745-ECDA-4C4D-992F-55E2F61E4FBE}"/>
              </a:ext>
            </a:extLst>
          </p:cNvPr>
          <p:cNvSpPr>
            <a:spLocks noGrp="1"/>
          </p:cNvSpPr>
          <p:nvPr>
            <p:ph type="title"/>
          </p:nvPr>
        </p:nvSpPr>
        <p:spPr/>
        <p:txBody>
          <a:bodyPr/>
          <a:lstStyle/>
          <a:p>
            <a:r>
              <a:rPr lang="en-US" dirty="0">
                <a:latin typeface="Palatino" pitchFamily="2" charset="77"/>
                <a:ea typeface="Palatino" pitchFamily="2" charset="77"/>
              </a:rPr>
              <a:t>Appendix: OLS</a:t>
            </a:r>
          </a:p>
        </p:txBody>
      </p:sp>
      <p:sp>
        <p:nvSpPr>
          <p:cNvPr id="16" name="Content Placeholder 15">
            <a:extLst>
              <a:ext uri="{FF2B5EF4-FFF2-40B4-BE49-F238E27FC236}">
                <a16:creationId xmlns:a16="http://schemas.microsoft.com/office/drawing/2014/main" id="{54712F69-4CCE-E94C-B9F8-79E1099241C4}"/>
              </a:ext>
            </a:extLst>
          </p:cNvPr>
          <p:cNvSpPr>
            <a:spLocks noGrp="1"/>
          </p:cNvSpPr>
          <p:nvPr>
            <p:ph idx="1"/>
          </p:nvPr>
        </p:nvSpPr>
        <p:spPr/>
        <p:txBody>
          <a:bodyPr/>
          <a:lstStyle/>
          <a:p>
            <a:endParaRPr lang="en-US"/>
          </a:p>
        </p:txBody>
      </p:sp>
      <p:pic>
        <p:nvPicPr>
          <p:cNvPr id="17" name="Picture 16">
            <a:extLst>
              <a:ext uri="{FF2B5EF4-FFF2-40B4-BE49-F238E27FC236}">
                <a16:creationId xmlns:a16="http://schemas.microsoft.com/office/drawing/2014/main" id="{871C2289-18E8-A14A-AAA3-C365AAC8B958}"/>
              </a:ext>
            </a:extLst>
          </p:cNvPr>
          <p:cNvPicPr>
            <a:picLocks noChangeAspect="1"/>
          </p:cNvPicPr>
          <p:nvPr/>
        </p:nvPicPr>
        <p:blipFill>
          <a:blip r:embed="rId2"/>
          <a:stretch>
            <a:fillRect/>
          </a:stretch>
        </p:blipFill>
        <p:spPr>
          <a:xfrm>
            <a:off x="2462088" y="2171769"/>
            <a:ext cx="6939637" cy="3294575"/>
          </a:xfrm>
          <a:prstGeom prst="rect">
            <a:avLst/>
          </a:prstGeom>
        </p:spPr>
      </p:pic>
    </p:spTree>
    <p:extLst>
      <p:ext uri="{BB962C8B-B14F-4D97-AF65-F5344CB8AC3E}">
        <p14:creationId xmlns:p14="http://schemas.microsoft.com/office/powerpoint/2010/main" val="35471724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3C3169-EEC8-1547-81A2-E1FE6F587D89}"/>
              </a:ext>
            </a:extLst>
          </p:cNvPr>
          <p:cNvSpPr>
            <a:spLocks noGrp="1"/>
          </p:cNvSpPr>
          <p:nvPr>
            <p:ph type="title"/>
          </p:nvPr>
        </p:nvSpPr>
        <p:spPr/>
        <p:txBody>
          <a:bodyPr/>
          <a:lstStyle/>
          <a:p>
            <a:r>
              <a:rPr lang="en-US" dirty="0"/>
              <a:t>Appendix: Logit</a:t>
            </a:r>
          </a:p>
        </p:txBody>
      </p:sp>
      <p:sp>
        <p:nvSpPr>
          <p:cNvPr id="3" name="Content Placeholder 2">
            <a:extLst>
              <a:ext uri="{FF2B5EF4-FFF2-40B4-BE49-F238E27FC236}">
                <a16:creationId xmlns:a16="http://schemas.microsoft.com/office/drawing/2014/main" id="{35502203-E9C6-A740-8545-AE126DF85A2A}"/>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957346F6-39F6-0449-8C6C-12E3226259EB}"/>
              </a:ext>
            </a:extLst>
          </p:cNvPr>
          <p:cNvPicPr>
            <a:picLocks noChangeAspect="1"/>
          </p:cNvPicPr>
          <p:nvPr/>
        </p:nvPicPr>
        <p:blipFill>
          <a:blip r:embed="rId3"/>
          <a:stretch>
            <a:fillRect/>
          </a:stretch>
        </p:blipFill>
        <p:spPr>
          <a:xfrm>
            <a:off x="1431518" y="2171769"/>
            <a:ext cx="9000778" cy="2735696"/>
          </a:xfrm>
          <a:prstGeom prst="rect">
            <a:avLst/>
          </a:prstGeom>
        </p:spPr>
      </p:pic>
    </p:spTree>
    <p:extLst>
      <p:ext uri="{BB962C8B-B14F-4D97-AF65-F5344CB8AC3E}">
        <p14:creationId xmlns:p14="http://schemas.microsoft.com/office/powerpoint/2010/main" val="13484596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96D06A-DABE-6D48-B8EA-B577BA6BE0F7}"/>
              </a:ext>
            </a:extLst>
          </p:cNvPr>
          <p:cNvSpPr>
            <a:spLocks noGrp="1"/>
          </p:cNvSpPr>
          <p:nvPr>
            <p:ph type="title"/>
          </p:nvPr>
        </p:nvSpPr>
        <p:spPr/>
        <p:txBody>
          <a:bodyPr/>
          <a:lstStyle/>
          <a:p>
            <a:r>
              <a:rPr lang="en-US" dirty="0"/>
              <a:t>Appendix: Logit</a:t>
            </a:r>
          </a:p>
        </p:txBody>
      </p:sp>
      <p:sp>
        <p:nvSpPr>
          <p:cNvPr id="3" name="Content Placeholder 2">
            <a:extLst>
              <a:ext uri="{FF2B5EF4-FFF2-40B4-BE49-F238E27FC236}">
                <a16:creationId xmlns:a16="http://schemas.microsoft.com/office/drawing/2014/main" id="{9A5CDFBF-629F-F24E-80BC-CE94657F10F9}"/>
              </a:ext>
            </a:extLst>
          </p:cNvPr>
          <p:cNvSpPr>
            <a:spLocks noGrp="1"/>
          </p:cNvSpPr>
          <p:nvPr>
            <p:ph idx="1"/>
          </p:nvPr>
        </p:nvSpPr>
        <p:spPr/>
        <p:txBody>
          <a:bodyPr/>
          <a:lstStyle/>
          <a:p>
            <a:pPr marL="0" indent="0">
              <a:buNone/>
            </a:pPr>
            <a:endParaRPr lang="en-US" dirty="0"/>
          </a:p>
        </p:txBody>
      </p:sp>
      <p:pic>
        <p:nvPicPr>
          <p:cNvPr id="5" name="Picture 4">
            <a:extLst>
              <a:ext uri="{FF2B5EF4-FFF2-40B4-BE49-F238E27FC236}">
                <a16:creationId xmlns:a16="http://schemas.microsoft.com/office/drawing/2014/main" id="{2892398B-F01E-7145-AA13-DFD4FA498815}"/>
              </a:ext>
            </a:extLst>
          </p:cNvPr>
          <p:cNvPicPr>
            <a:picLocks noChangeAspect="1"/>
          </p:cNvPicPr>
          <p:nvPr/>
        </p:nvPicPr>
        <p:blipFill>
          <a:blip r:embed="rId3"/>
          <a:stretch>
            <a:fillRect/>
          </a:stretch>
        </p:blipFill>
        <p:spPr>
          <a:xfrm>
            <a:off x="1388573" y="2171769"/>
            <a:ext cx="9414853" cy="2683673"/>
          </a:xfrm>
          <a:prstGeom prst="rect">
            <a:avLst/>
          </a:prstGeom>
        </p:spPr>
      </p:pic>
    </p:spTree>
    <p:extLst>
      <p:ext uri="{BB962C8B-B14F-4D97-AF65-F5344CB8AC3E}">
        <p14:creationId xmlns:p14="http://schemas.microsoft.com/office/powerpoint/2010/main" val="34390966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EEAF2B-FB1F-564B-9CBB-8087C5EC93B0}"/>
              </a:ext>
            </a:extLst>
          </p:cNvPr>
          <p:cNvSpPr>
            <a:spLocks noGrp="1"/>
          </p:cNvSpPr>
          <p:nvPr>
            <p:ph type="title"/>
          </p:nvPr>
        </p:nvSpPr>
        <p:spPr/>
        <p:txBody>
          <a:bodyPr/>
          <a:lstStyle/>
          <a:p>
            <a:r>
              <a:rPr lang="en-US" dirty="0">
                <a:latin typeface="Palatino" pitchFamily="2" charset="77"/>
                <a:ea typeface="Palatino" pitchFamily="2" charset="77"/>
              </a:rPr>
              <a:t>What is the </a:t>
            </a:r>
            <a:r>
              <a:rPr lang="en-US" dirty="0" err="1">
                <a:latin typeface="Palatino" pitchFamily="2" charset="77"/>
                <a:ea typeface="Palatino" pitchFamily="2" charset="77"/>
              </a:rPr>
              <a:t>ProBowl</a:t>
            </a:r>
            <a:r>
              <a:rPr lang="en-US" dirty="0">
                <a:latin typeface="Palatino" pitchFamily="2" charset="77"/>
                <a:ea typeface="Palatino" pitchFamily="2" charset="77"/>
              </a:rPr>
              <a:t>?</a:t>
            </a:r>
          </a:p>
        </p:txBody>
      </p:sp>
      <p:pic>
        <p:nvPicPr>
          <p:cNvPr id="5" name="Content Placeholder 4">
            <a:extLst>
              <a:ext uri="{FF2B5EF4-FFF2-40B4-BE49-F238E27FC236}">
                <a16:creationId xmlns:a16="http://schemas.microsoft.com/office/drawing/2014/main" id="{77088818-CADC-6D41-B53D-74F372A2FCE0}"/>
              </a:ext>
            </a:extLst>
          </p:cNvPr>
          <p:cNvPicPr>
            <a:picLocks noGrp="1" noChangeAspect="1"/>
          </p:cNvPicPr>
          <p:nvPr>
            <p:ph idx="1"/>
          </p:nvPr>
        </p:nvPicPr>
        <p:blipFill>
          <a:blip r:embed="rId3"/>
          <a:stretch>
            <a:fillRect/>
          </a:stretch>
        </p:blipFill>
        <p:spPr>
          <a:xfrm>
            <a:off x="5843122" y="1700946"/>
            <a:ext cx="4890423" cy="4099805"/>
          </a:xfrm>
        </p:spPr>
      </p:pic>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60A12057-B32D-294F-AE19-5603CD46CCF8}"/>
                  </a:ext>
                </a:extLst>
              </p:cNvPr>
              <p:cNvSpPr txBox="1"/>
              <p:nvPr/>
            </p:nvSpPr>
            <p:spPr>
              <a:xfrm>
                <a:off x="1130270" y="2596686"/>
                <a:ext cx="3939441" cy="2862322"/>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Palatino" pitchFamily="2" charset="77"/>
                    <a:ea typeface="Palatino" pitchFamily="2" charset="77"/>
                  </a:rPr>
                  <a:t>NFL All-Stars Game</a:t>
                </a:r>
              </a:p>
              <a:p>
                <a:endParaRPr lang="en-US" sz="2400" dirty="0">
                  <a:latin typeface="Palatino" pitchFamily="2" charset="77"/>
                  <a:ea typeface="Palatino" pitchFamily="2" charset="77"/>
                </a:endParaRPr>
              </a:p>
              <a:p>
                <a:pPr marL="342900" indent="-342900">
                  <a:buFont typeface="Arial" panose="020B0604020202020204" pitchFamily="34" charset="0"/>
                  <a:buChar char="•"/>
                </a:pPr>
                <a:r>
                  <a:rPr lang="en-US" sz="2400" dirty="0">
                    <a:latin typeface="Palatino" pitchFamily="2" charset="77"/>
                    <a:ea typeface="Palatino" pitchFamily="2" charset="77"/>
                  </a:rPr>
                  <a:t>AFC (red) vs. NFC (blue)</a:t>
                </a:r>
              </a:p>
              <a:p>
                <a:pPr marL="342900" indent="-342900">
                  <a:buFont typeface="Arial" panose="020B0604020202020204" pitchFamily="34" charset="0"/>
                  <a:buChar char="•"/>
                </a:pPr>
                <a:endParaRPr lang="en-US" sz="2400" i="1" dirty="0">
                  <a:latin typeface="Palatino" pitchFamily="2" charset="77"/>
                  <a:ea typeface="Palatino" pitchFamily="2" charset="77"/>
                </a:endParaRPr>
              </a:p>
              <a:p>
                <a:pPr marL="342900" indent="-342900">
                  <a:buFont typeface="Arial" panose="020B0604020202020204" pitchFamily="34" charset="0"/>
                  <a:buChar char="•"/>
                </a:pPr>
                <a14:m>
                  <m:oMath xmlns:m="http://schemas.openxmlformats.org/officeDocument/2006/math">
                    <m:r>
                      <a:rPr lang="en-US" sz="240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5%</m:t>
                    </m:r>
                  </m:oMath>
                </a14:m>
                <a:r>
                  <a:rPr lang="en-US" sz="2400" dirty="0">
                    <a:latin typeface="Palatino" pitchFamily="2" charset="77"/>
                    <a:ea typeface="Palatino" pitchFamily="2" charset="77"/>
                  </a:rPr>
                  <a:t> of players go to the </a:t>
                </a:r>
                <a:r>
                  <a:rPr lang="en-US" sz="2400" dirty="0" err="1">
                    <a:latin typeface="Palatino" pitchFamily="2" charset="77"/>
                    <a:ea typeface="Palatino" pitchFamily="2" charset="77"/>
                  </a:rPr>
                  <a:t>ProBowl</a:t>
                </a:r>
                <a:r>
                  <a:rPr lang="en-US" sz="2400" dirty="0">
                    <a:latin typeface="Palatino" pitchFamily="2" charset="77"/>
                    <a:ea typeface="Palatino" pitchFamily="2" charset="77"/>
                  </a:rPr>
                  <a:t> each year</a:t>
                </a:r>
              </a:p>
              <a:p>
                <a:endParaRPr lang="en-US" dirty="0"/>
              </a:p>
              <a:p>
                <a:endParaRPr lang="en-US" dirty="0"/>
              </a:p>
            </p:txBody>
          </p:sp>
        </mc:Choice>
        <mc:Fallback>
          <p:sp>
            <p:nvSpPr>
              <p:cNvPr id="6" name="TextBox 5">
                <a:extLst>
                  <a:ext uri="{FF2B5EF4-FFF2-40B4-BE49-F238E27FC236}">
                    <a16:creationId xmlns:a16="http://schemas.microsoft.com/office/drawing/2014/main" id="{60A12057-B32D-294F-AE19-5603CD46CCF8}"/>
                  </a:ext>
                </a:extLst>
              </p:cNvPr>
              <p:cNvSpPr txBox="1">
                <a:spLocks noRot="1" noChangeAspect="1" noMove="1" noResize="1" noEditPoints="1" noAdjustHandles="1" noChangeArrowheads="1" noChangeShapeType="1" noTextEdit="1"/>
              </p:cNvSpPr>
              <p:nvPr/>
            </p:nvSpPr>
            <p:spPr>
              <a:xfrm>
                <a:off x="1130270" y="2596686"/>
                <a:ext cx="3939441" cy="2862322"/>
              </a:xfrm>
              <a:prstGeom prst="rect">
                <a:avLst/>
              </a:prstGeom>
              <a:blipFill>
                <a:blip r:embed="rId4"/>
                <a:stretch>
                  <a:fillRect l="-1929" t="-2212" r="-1608"/>
                </a:stretch>
              </a:blipFill>
            </p:spPr>
            <p:txBody>
              <a:bodyPr/>
              <a:lstStyle/>
              <a:p>
                <a:r>
                  <a:rPr lang="en-US">
                    <a:noFill/>
                  </a:rPr>
                  <a:t> </a:t>
                </a:r>
              </a:p>
            </p:txBody>
          </p:sp>
        </mc:Fallback>
      </mc:AlternateContent>
    </p:spTree>
    <p:extLst>
      <p:ext uri="{BB962C8B-B14F-4D97-AF65-F5344CB8AC3E}">
        <p14:creationId xmlns:p14="http://schemas.microsoft.com/office/powerpoint/2010/main" val="34125926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EA3B026-3843-2446-83BB-047809768340}"/>
              </a:ext>
            </a:extLst>
          </p:cNvPr>
          <p:cNvSpPr>
            <a:spLocks noGrp="1"/>
          </p:cNvSpPr>
          <p:nvPr>
            <p:ph type="title"/>
          </p:nvPr>
        </p:nvSpPr>
        <p:spPr/>
        <p:txBody>
          <a:bodyPr anchor="t">
            <a:normAutofit/>
          </a:bodyPr>
          <a:lstStyle/>
          <a:p>
            <a:r>
              <a:rPr lang="en-US" sz="3200" dirty="0">
                <a:latin typeface="Palatino" pitchFamily="2" charset="77"/>
                <a:ea typeface="Palatino" pitchFamily="2" charset="77"/>
              </a:rPr>
              <a:t>How are players selected?</a:t>
            </a:r>
          </a:p>
        </p:txBody>
      </p:sp>
      <p:sp>
        <p:nvSpPr>
          <p:cNvPr id="6" name="Text Placeholder 5">
            <a:extLst>
              <a:ext uri="{FF2B5EF4-FFF2-40B4-BE49-F238E27FC236}">
                <a16:creationId xmlns:a16="http://schemas.microsoft.com/office/drawing/2014/main" id="{854E45B0-EFE7-1843-8CC4-A8E60EA2981B}"/>
              </a:ext>
            </a:extLst>
          </p:cNvPr>
          <p:cNvSpPr>
            <a:spLocks noGrp="1"/>
          </p:cNvSpPr>
          <p:nvPr>
            <p:ph type="body" sz="half" idx="2"/>
          </p:nvPr>
        </p:nvSpPr>
        <p:spPr>
          <a:xfrm>
            <a:off x="1124291" y="2608993"/>
            <a:ext cx="3275013" cy="2322176"/>
          </a:xfrm>
        </p:spPr>
        <p:txBody>
          <a:bodyPr>
            <a:noAutofit/>
          </a:bodyPr>
          <a:lstStyle/>
          <a:p>
            <a:r>
              <a:rPr lang="en-US" sz="2400" u="sng" dirty="0">
                <a:latin typeface="Palatino" pitchFamily="2" charset="77"/>
                <a:ea typeface="Palatino" pitchFamily="2" charset="77"/>
              </a:rPr>
              <a:t>Votes are cast by:</a:t>
            </a:r>
          </a:p>
          <a:p>
            <a:pPr marL="285750" indent="-285750">
              <a:buFont typeface="Arial" panose="020B0604020202020204" pitchFamily="34" charset="0"/>
              <a:buChar char="•"/>
            </a:pPr>
            <a:r>
              <a:rPr lang="en-US" sz="2400" dirty="0">
                <a:latin typeface="Palatino" pitchFamily="2" charset="77"/>
                <a:ea typeface="Palatino" pitchFamily="2" charset="77"/>
              </a:rPr>
              <a:t>Other Players</a:t>
            </a:r>
          </a:p>
          <a:p>
            <a:pPr marL="285750" indent="-285750">
              <a:buFont typeface="Arial" panose="020B0604020202020204" pitchFamily="34" charset="0"/>
              <a:buChar char="•"/>
            </a:pPr>
            <a:r>
              <a:rPr lang="en-US" sz="2400" dirty="0">
                <a:latin typeface="Palatino" pitchFamily="2" charset="77"/>
                <a:ea typeface="Palatino" pitchFamily="2" charset="77"/>
              </a:rPr>
              <a:t>Coaches</a:t>
            </a:r>
          </a:p>
          <a:p>
            <a:pPr marL="285750" indent="-285750">
              <a:buFont typeface="Arial" panose="020B0604020202020204" pitchFamily="34" charset="0"/>
              <a:buChar char="•"/>
            </a:pPr>
            <a:r>
              <a:rPr lang="en-US" sz="2400" dirty="0">
                <a:latin typeface="Palatino" pitchFamily="2" charset="77"/>
                <a:ea typeface="Palatino" pitchFamily="2" charset="77"/>
              </a:rPr>
              <a:t>Fans</a:t>
            </a:r>
          </a:p>
        </p:txBody>
      </p:sp>
      <p:pic>
        <p:nvPicPr>
          <p:cNvPr id="15" name="Content Placeholder 14">
            <a:extLst>
              <a:ext uri="{FF2B5EF4-FFF2-40B4-BE49-F238E27FC236}">
                <a16:creationId xmlns:a16="http://schemas.microsoft.com/office/drawing/2014/main" id="{5AD1AF7B-46DA-1242-8AA7-7DF286B304DE}"/>
              </a:ext>
            </a:extLst>
          </p:cNvPr>
          <p:cNvPicPr>
            <a:picLocks noGrp="1" noChangeAspect="1"/>
          </p:cNvPicPr>
          <p:nvPr>
            <p:ph idx="1"/>
          </p:nvPr>
        </p:nvPicPr>
        <p:blipFill>
          <a:blip r:embed="rId2"/>
          <a:stretch>
            <a:fillRect/>
          </a:stretch>
        </p:blipFill>
        <p:spPr>
          <a:xfrm>
            <a:off x="4722813" y="1513880"/>
            <a:ext cx="6013450" cy="3382565"/>
          </a:xfrm>
        </p:spPr>
      </p:pic>
    </p:spTree>
    <p:extLst>
      <p:ext uri="{BB962C8B-B14F-4D97-AF65-F5344CB8AC3E}">
        <p14:creationId xmlns:p14="http://schemas.microsoft.com/office/powerpoint/2010/main" val="13376567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75B8BF-D49F-AC42-9B73-9EC9FD8BA47D}"/>
              </a:ext>
            </a:extLst>
          </p:cNvPr>
          <p:cNvSpPr>
            <a:spLocks noGrp="1"/>
          </p:cNvSpPr>
          <p:nvPr>
            <p:ph type="title"/>
          </p:nvPr>
        </p:nvSpPr>
        <p:spPr/>
        <p:txBody>
          <a:bodyPr/>
          <a:lstStyle/>
          <a:p>
            <a:r>
              <a:rPr lang="en-US" dirty="0">
                <a:latin typeface="Palatino" pitchFamily="2" charset="77"/>
                <a:ea typeface="Palatino" pitchFamily="2" charset="77"/>
              </a:rPr>
              <a:t>Research Question: </a:t>
            </a:r>
            <a:br>
              <a:rPr lang="en-US" b="1" u="sng" dirty="0">
                <a:latin typeface="Palatino" pitchFamily="2" charset="77"/>
                <a:ea typeface="Palatino" pitchFamily="2" charset="77"/>
              </a:rPr>
            </a:br>
            <a:endParaRPr lang="en-US" dirty="0"/>
          </a:p>
        </p:txBody>
      </p:sp>
      <p:sp>
        <p:nvSpPr>
          <p:cNvPr id="4" name="Content Placeholder 3">
            <a:extLst>
              <a:ext uri="{FF2B5EF4-FFF2-40B4-BE49-F238E27FC236}">
                <a16:creationId xmlns:a16="http://schemas.microsoft.com/office/drawing/2014/main" id="{0BA87955-DD55-724D-B0F3-B5FB92BE190A}"/>
              </a:ext>
            </a:extLst>
          </p:cNvPr>
          <p:cNvSpPr txBox="1">
            <a:spLocks noGrp="1"/>
          </p:cNvSpPr>
          <p:nvPr>
            <p:ph idx="1"/>
          </p:nvPr>
        </p:nvSpPr>
        <p:spPr>
          <a:xfrm>
            <a:off x="1130270" y="2088120"/>
            <a:ext cx="9603275" cy="1740989"/>
          </a:xfrm>
          <a:prstGeom prst="rect">
            <a:avLst/>
          </a:prstGeom>
          <a:noFill/>
        </p:spPr>
        <p:txBody>
          <a:bodyPr wrap="square" rtlCol="0">
            <a:spAutoFit/>
          </a:bodyPr>
          <a:lstStyle/>
          <a:p>
            <a:pPr marL="0" indent="0">
              <a:buNone/>
            </a:pPr>
            <a:endParaRPr lang="en-US" sz="4400" b="1" dirty="0">
              <a:latin typeface="Palatino" pitchFamily="2" charset="77"/>
              <a:ea typeface="Palatino" pitchFamily="2" charset="77"/>
            </a:endParaRPr>
          </a:p>
          <a:p>
            <a:pPr marL="0" indent="0">
              <a:buNone/>
            </a:pPr>
            <a:r>
              <a:rPr lang="en-US" sz="4000" b="1" dirty="0">
                <a:latin typeface="Palatino" pitchFamily="2" charset="77"/>
                <a:ea typeface="Palatino" pitchFamily="2" charset="77"/>
              </a:rPr>
              <a:t>Does a player’s stats backup the vote?</a:t>
            </a:r>
          </a:p>
        </p:txBody>
      </p:sp>
    </p:spTree>
    <p:extLst>
      <p:ext uri="{BB962C8B-B14F-4D97-AF65-F5344CB8AC3E}">
        <p14:creationId xmlns:p14="http://schemas.microsoft.com/office/powerpoint/2010/main" val="34628847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17A0F4-6605-7C49-A03A-2A4008B7EE3C}"/>
              </a:ext>
            </a:extLst>
          </p:cNvPr>
          <p:cNvSpPr>
            <a:spLocks noGrp="1"/>
          </p:cNvSpPr>
          <p:nvPr>
            <p:ph type="title"/>
          </p:nvPr>
        </p:nvSpPr>
        <p:spPr/>
        <p:txBody>
          <a:bodyPr/>
          <a:lstStyle/>
          <a:p>
            <a:r>
              <a:rPr lang="en-US" dirty="0">
                <a:latin typeface="Palatino" pitchFamily="2" charset="77"/>
                <a:ea typeface="Palatino" pitchFamily="2" charset="77"/>
              </a:rPr>
              <a:t>Data</a:t>
            </a:r>
          </a:p>
        </p:txBody>
      </p:sp>
      <p:sp>
        <p:nvSpPr>
          <p:cNvPr id="3" name="Content Placeholder 2">
            <a:extLst>
              <a:ext uri="{FF2B5EF4-FFF2-40B4-BE49-F238E27FC236}">
                <a16:creationId xmlns:a16="http://schemas.microsoft.com/office/drawing/2014/main" id="{1F912818-1236-D849-81E6-31CEE3B0FFF4}"/>
              </a:ext>
            </a:extLst>
          </p:cNvPr>
          <p:cNvSpPr>
            <a:spLocks noGrp="1"/>
          </p:cNvSpPr>
          <p:nvPr>
            <p:ph idx="1"/>
          </p:nvPr>
        </p:nvSpPr>
        <p:spPr>
          <a:xfrm>
            <a:off x="1130270" y="1724628"/>
            <a:ext cx="9603275" cy="3741717"/>
          </a:xfrm>
        </p:spPr>
        <p:txBody>
          <a:bodyPr>
            <a:normAutofit lnSpcReduction="10000"/>
          </a:bodyPr>
          <a:lstStyle/>
          <a:p>
            <a:endParaRPr lang="en-US" sz="2800" dirty="0">
              <a:latin typeface="Palatino" pitchFamily="2" charset="77"/>
              <a:ea typeface="Palatino" pitchFamily="2" charset="77"/>
            </a:endParaRPr>
          </a:p>
          <a:p>
            <a:r>
              <a:rPr lang="en-US" sz="2800" dirty="0">
                <a:latin typeface="Palatino" pitchFamily="2" charset="77"/>
                <a:ea typeface="Palatino" pitchFamily="2" charset="77"/>
              </a:rPr>
              <a:t>Pro Football Reference</a:t>
            </a:r>
          </a:p>
          <a:p>
            <a:r>
              <a:rPr lang="en-US" sz="2800" dirty="0">
                <a:latin typeface="Palatino" pitchFamily="2" charset="77"/>
                <a:ea typeface="Palatino" pitchFamily="2" charset="77"/>
              </a:rPr>
              <a:t>All 32 NFL teams</a:t>
            </a:r>
          </a:p>
          <a:p>
            <a:r>
              <a:rPr lang="en-US" sz="2800" dirty="0">
                <a:latin typeface="Palatino" pitchFamily="2" charset="77"/>
                <a:ea typeface="Palatino" pitchFamily="2" charset="77"/>
              </a:rPr>
              <a:t>4 years of data</a:t>
            </a:r>
          </a:p>
          <a:p>
            <a:r>
              <a:rPr lang="en-US" sz="2800" dirty="0">
                <a:latin typeface="Palatino" pitchFamily="2" charset="77"/>
                <a:ea typeface="Palatino" pitchFamily="2" charset="77"/>
              </a:rPr>
              <a:t>2300 rows of data</a:t>
            </a:r>
          </a:p>
          <a:p>
            <a:r>
              <a:rPr lang="en-US" sz="2800" dirty="0">
                <a:latin typeface="Palatino" pitchFamily="2" charset="77"/>
                <a:ea typeface="Palatino" pitchFamily="2" charset="77"/>
              </a:rPr>
              <a:t>29 features</a:t>
            </a:r>
          </a:p>
          <a:p>
            <a:pPr marL="0" indent="0">
              <a:buNone/>
            </a:pPr>
            <a:endParaRPr lang="en-US" dirty="0"/>
          </a:p>
        </p:txBody>
      </p:sp>
    </p:spTree>
    <p:extLst>
      <p:ext uri="{BB962C8B-B14F-4D97-AF65-F5344CB8AC3E}">
        <p14:creationId xmlns:p14="http://schemas.microsoft.com/office/powerpoint/2010/main" val="11017097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B628F6-5A5E-314E-A1CD-6145E0C60A9E}"/>
              </a:ext>
            </a:extLst>
          </p:cNvPr>
          <p:cNvSpPr>
            <a:spLocks noGrp="1"/>
          </p:cNvSpPr>
          <p:nvPr>
            <p:ph type="title"/>
          </p:nvPr>
        </p:nvSpPr>
        <p:spPr/>
        <p:txBody>
          <a:bodyPr/>
          <a:lstStyle/>
          <a:p>
            <a:r>
              <a:rPr lang="en-US" dirty="0">
                <a:latin typeface="Palatino" pitchFamily="2" charset="77"/>
                <a:ea typeface="Palatino" pitchFamily="2" charset="77"/>
              </a:rPr>
              <a:t>Data</a:t>
            </a:r>
          </a:p>
        </p:txBody>
      </p:sp>
      <p:graphicFrame>
        <p:nvGraphicFramePr>
          <p:cNvPr id="4" name="Content Placeholder 3">
            <a:extLst>
              <a:ext uri="{FF2B5EF4-FFF2-40B4-BE49-F238E27FC236}">
                <a16:creationId xmlns:a16="http://schemas.microsoft.com/office/drawing/2014/main" id="{FB477C69-BB87-AE4C-B1C1-58049434E66E}"/>
              </a:ext>
            </a:extLst>
          </p:cNvPr>
          <p:cNvGraphicFramePr>
            <a:graphicFrameLocks noGrp="1"/>
          </p:cNvGraphicFramePr>
          <p:nvPr>
            <p:ph idx="1"/>
            <p:extLst>
              <p:ext uri="{D42A27DB-BD31-4B8C-83A1-F6EECF244321}">
                <p14:modId xmlns:p14="http://schemas.microsoft.com/office/powerpoint/2010/main" val="2805799242"/>
              </p:ext>
            </p:extLst>
          </p:nvPr>
        </p:nvGraphicFramePr>
        <p:xfrm>
          <a:off x="1385156" y="1736203"/>
          <a:ext cx="9093502" cy="3854367"/>
        </p:xfrm>
        <a:graphic>
          <a:graphicData uri="http://schemas.openxmlformats.org/drawingml/2006/table">
            <a:tbl>
              <a:tblPr firstRow="1" bandRow="1">
                <a:tableStyleId>{5C22544A-7EE6-4342-B048-85BDC9FD1C3A}</a:tableStyleId>
              </a:tblPr>
              <a:tblGrid>
                <a:gridCol w="2349449">
                  <a:extLst>
                    <a:ext uri="{9D8B030D-6E8A-4147-A177-3AD203B41FA5}">
                      <a16:colId xmlns:a16="http://schemas.microsoft.com/office/drawing/2014/main" val="3813247580"/>
                    </a:ext>
                  </a:extLst>
                </a:gridCol>
                <a:gridCol w="6744053">
                  <a:extLst>
                    <a:ext uri="{9D8B030D-6E8A-4147-A177-3AD203B41FA5}">
                      <a16:colId xmlns:a16="http://schemas.microsoft.com/office/drawing/2014/main" val="3466039905"/>
                    </a:ext>
                  </a:extLst>
                </a:gridCol>
              </a:tblGrid>
              <a:tr h="510020">
                <a:tc>
                  <a:txBody>
                    <a:bodyPr/>
                    <a:lstStyle/>
                    <a:p>
                      <a:pPr algn="l"/>
                      <a:r>
                        <a:rPr lang="en-US" dirty="0">
                          <a:latin typeface="Palatino" pitchFamily="2" charset="77"/>
                          <a:ea typeface="Palatino" pitchFamily="2" charset="77"/>
                        </a:rPr>
                        <a:t>Variable</a:t>
                      </a:r>
                    </a:p>
                  </a:txBody>
                  <a:tcPr/>
                </a:tc>
                <a:tc>
                  <a:txBody>
                    <a:bodyPr/>
                    <a:lstStyle/>
                    <a:p>
                      <a:pPr algn="l"/>
                      <a:r>
                        <a:rPr lang="en-US" dirty="0">
                          <a:latin typeface="Palatino" pitchFamily="2" charset="77"/>
                          <a:ea typeface="Palatino" pitchFamily="2" charset="77"/>
                        </a:rPr>
                        <a:t>Description</a:t>
                      </a:r>
                    </a:p>
                  </a:txBody>
                  <a:tcPr/>
                </a:tc>
                <a:extLst>
                  <a:ext uri="{0D108BD9-81ED-4DB2-BD59-A6C34878D82A}">
                    <a16:rowId xmlns:a16="http://schemas.microsoft.com/office/drawing/2014/main" val="474314403"/>
                  </a:ext>
                </a:extLst>
              </a:tr>
              <a:tr h="478513">
                <a:tc>
                  <a:txBody>
                    <a:bodyPr/>
                    <a:lstStyle/>
                    <a:p>
                      <a:pPr algn="l"/>
                      <a:r>
                        <a:rPr lang="en-US" sz="2400" dirty="0">
                          <a:latin typeface="Palatino" pitchFamily="2" charset="77"/>
                          <a:ea typeface="Palatino" pitchFamily="2" charset="77"/>
                        </a:rPr>
                        <a:t>RRTD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latin typeface="Palatino" pitchFamily="2" charset="77"/>
                          <a:ea typeface="Palatino" pitchFamily="2" charset="77"/>
                        </a:rPr>
                        <a:t>Rushing and receiving touchdowns</a:t>
                      </a:r>
                    </a:p>
                  </a:txBody>
                  <a:tcPr/>
                </a:tc>
                <a:extLst>
                  <a:ext uri="{0D108BD9-81ED-4DB2-BD59-A6C34878D82A}">
                    <a16:rowId xmlns:a16="http://schemas.microsoft.com/office/drawing/2014/main" val="2884401063"/>
                  </a:ext>
                </a:extLst>
              </a:tr>
              <a:tr h="478513">
                <a:tc>
                  <a:txBody>
                    <a:bodyPr/>
                    <a:lstStyle/>
                    <a:p>
                      <a:pPr algn="l"/>
                      <a:r>
                        <a:rPr lang="en-US" sz="2400" dirty="0">
                          <a:latin typeface="Palatino" pitchFamily="2" charset="77"/>
                          <a:ea typeface="Palatino" pitchFamily="2" charset="77"/>
                        </a:rPr>
                        <a:t>Yards</a:t>
                      </a:r>
                    </a:p>
                  </a:txBody>
                  <a:tcPr/>
                </a:tc>
                <a:tc>
                  <a:txBody>
                    <a:bodyPr/>
                    <a:lstStyle/>
                    <a:p>
                      <a:pPr algn="l"/>
                      <a:r>
                        <a:rPr lang="en-US" sz="2400" dirty="0">
                          <a:latin typeface="Palatino" pitchFamily="2" charset="77"/>
                          <a:ea typeface="Palatino" pitchFamily="2" charset="77"/>
                        </a:rPr>
                        <a:t>Total yard from scrimmage</a:t>
                      </a:r>
                    </a:p>
                  </a:txBody>
                  <a:tcPr/>
                </a:tc>
                <a:extLst>
                  <a:ext uri="{0D108BD9-81ED-4DB2-BD59-A6C34878D82A}">
                    <a16:rowId xmlns:a16="http://schemas.microsoft.com/office/drawing/2014/main" val="3641345228"/>
                  </a:ext>
                </a:extLst>
              </a:tr>
              <a:tr h="478513">
                <a:tc>
                  <a:txBody>
                    <a:bodyPr/>
                    <a:lstStyle/>
                    <a:p>
                      <a:pPr algn="l"/>
                      <a:r>
                        <a:rPr lang="en-US" sz="2400" dirty="0">
                          <a:latin typeface="Palatino" pitchFamily="2" charset="77"/>
                          <a:ea typeface="Palatino" pitchFamily="2" charset="77"/>
                        </a:rPr>
                        <a:t>Fumble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latin typeface="Palatino" pitchFamily="2" charset="77"/>
                          <a:ea typeface="Palatino" pitchFamily="2" charset="77"/>
                        </a:rPr>
                        <a:t>Number of times fumbled</a:t>
                      </a:r>
                    </a:p>
                  </a:txBody>
                  <a:tcPr/>
                </a:tc>
                <a:extLst>
                  <a:ext uri="{0D108BD9-81ED-4DB2-BD59-A6C34878D82A}">
                    <a16:rowId xmlns:a16="http://schemas.microsoft.com/office/drawing/2014/main" val="3205249800"/>
                  </a:ext>
                </a:extLst>
              </a:tr>
              <a:tr h="478513">
                <a:tc>
                  <a:txBody>
                    <a:bodyPr/>
                    <a:lstStyle/>
                    <a:p>
                      <a:pPr algn="l"/>
                      <a:r>
                        <a:rPr lang="en-US" sz="2400" dirty="0">
                          <a:latin typeface="Palatino" pitchFamily="2" charset="77"/>
                          <a:ea typeface="Palatino" pitchFamily="2" charset="77"/>
                        </a:rPr>
                        <a:t>Age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latin typeface="Palatino" pitchFamily="2" charset="77"/>
                          <a:ea typeface="Palatino" pitchFamily="2" charset="77"/>
                        </a:rPr>
                        <a:t>Player’s age on Dec 31</a:t>
                      </a:r>
                      <a:r>
                        <a:rPr lang="en-US" sz="2400" baseline="30000" dirty="0">
                          <a:latin typeface="Palatino" pitchFamily="2" charset="77"/>
                          <a:ea typeface="Palatino" pitchFamily="2" charset="77"/>
                        </a:rPr>
                        <a:t>st</a:t>
                      </a:r>
                      <a:r>
                        <a:rPr lang="en-US" sz="2400" dirty="0">
                          <a:latin typeface="Palatino" pitchFamily="2" charset="77"/>
                          <a:ea typeface="Palatino" pitchFamily="2" charset="77"/>
                        </a:rPr>
                        <a:t> of that year</a:t>
                      </a:r>
                    </a:p>
                  </a:txBody>
                  <a:tcPr/>
                </a:tc>
                <a:extLst>
                  <a:ext uri="{0D108BD9-81ED-4DB2-BD59-A6C34878D82A}">
                    <a16:rowId xmlns:a16="http://schemas.microsoft.com/office/drawing/2014/main" val="435949787"/>
                  </a:ext>
                </a:extLst>
              </a:tr>
              <a:tr h="478513">
                <a:tc>
                  <a:txBody>
                    <a:bodyPr/>
                    <a:lstStyle/>
                    <a:p>
                      <a:pPr algn="l"/>
                      <a:r>
                        <a:rPr lang="en-US" sz="2400" dirty="0">
                          <a:latin typeface="Palatino" pitchFamily="2" charset="77"/>
                          <a:ea typeface="Palatino" pitchFamily="2" charset="77"/>
                        </a:rPr>
                        <a:t>Games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latin typeface="Palatino" pitchFamily="2" charset="77"/>
                          <a:ea typeface="Palatino" pitchFamily="2" charset="77"/>
                        </a:rPr>
                        <a:t>Games played</a:t>
                      </a:r>
                    </a:p>
                  </a:txBody>
                  <a:tcPr/>
                </a:tc>
                <a:extLst>
                  <a:ext uri="{0D108BD9-81ED-4DB2-BD59-A6C34878D82A}">
                    <a16:rowId xmlns:a16="http://schemas.microsoft.com/office/drawing/2014/main" val="3143153427"/>
                  </a:ext>
                </a:extLst>
              </a:tr>
              <a:tr h="473269">
                <a:tc>
                  <a:txBody>
                    <a:bodyPr/>
                    <a:lstStyle/>
                    <a:p>
                      <a:pPr algn="l"/>
                      <a:r>
                        <a:rPr lang="en-US" sz="2400" dirty="0">
                          <a:latin typeface="Palatino" pitchFamily="2" charset="77"/>
                          <a:ea typeface="Palatino" pitchFamily="2" charset="77"/>
                        </a:rPr>
                        <a:t>Touches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latin typeface="Palatino" pitchFamily="2" charset="77"/>
                          <a:ea typeface="Palatino" pitchFamily="2" charset="77"/>
                        </a:rPr>
                        <a:t>Rushing and receiving attempts</a:t>
                      </a:r>
                    </a:p>
                  </a:txBody>
                  <a:tcPr/>
                </a:tc>
                <a:extLst>
                  <a:ext uri="{0D108BD9-81ED-4DB2-BD59-A6C34878D82A}">
                    <a16:rowId xmlns:a16="http://schemas.microsoft.com/office/drawing/2014/main" val="1697719219"/>
                  </a:ext>
                </a:extLst>
              </a:tr>
              <a:tr h="478513">
                <a:tc>
                  <a:txBody>
                    <a:bodyPr/>
                    <a:lstStyle/>
                    <a:p>
                      <a:pPr algn="l"/>
                      <a:r>
                        <a:rPr lang="en-US" sz="2400" dirty="0" err="1">
                          <a:latin typeface="Palatino" pitchFamily="2" charset="77"/>
                          <a:ea typeface="Palatino" pitchFamily="2" charset="77"/>
                        </a:rPr>
                        <a:t>ProBowl</a:t>
                      </a:r>
                      <a:endParaRPr lang="en-US" sz="2400" dirty="0">
                        <a:latin typeface="Palatino" pitchFamily="2" charset="77"/>
                        <a:ea typeface="Palatino" pitchFamily="2" charset="77"/>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latin typeface="Palatino" pitchFamily="2" charset="77"/>
                          <a:ea typeface="Palatino" pitchFamily="2" charset="77"/>
                        </a:rPr>
                        <a:t>{1, 0}  =&gt; 1 if the player went to the </a:t>
                      </a:r>
                      <a:r>
                        <a:rPr lang="en-US" sz="2400" dirty="0" err="1">
                          <a:latin typeface="Palatino" pitchFamily="2" charset="77"/>
                          <a:ea typeface="Palatino" pitchFamily="2" charset="77"/>
                        </a:rPr>
                        <a:t>ProBowl</a:t>
                      </a:r>
                      <a:endParaRPr lang="en-US" sz="2400" dirty="0">
                        <a:latin typeface="Palatino" pitchFamily="2" charset="77"/>
                        <a:ea typeface="Palatino" pitchFamily="2" charset="77"/>
                      </a:endParaRPr>
                    </a:p>
                  </a:txBody>
                  <a:tcPr/>
                </a:tc>
                <a:extLst>
                  <a:ext uri="{0D108BD9-81ED-4DB2-BD59-A6C34878D82A}">
                    <a16:rowId xmlns:a16="http://schemas.microsoft.com/office/drawing/2014/main" val="2691015324"/>
                  </a:ext>
                </a:extLst>
              </a:tr>
            </a:tbl>
          </a:graphicData>
        </a:graphic>
      </p:graphicFrame>
    </p:spTree>
    <p:extLst>
      <p:ext uri="{BB962C8B-B14F-4D97-AF65-F5344CB8AC3E}">
        <p14:creationId xmlns:p14="http://schemas.microsoft.com/office/powerpoint/2010/main" val="1078982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412B92-A75D-EF47-B733-42E0C7D52A53}"/>
              </a:ext>
            </a:extLst>
          </p:cNvPr>
          <p:cNvSpPr>
            <a:spLocks noGrp="1"/>
          </p:cNvSpPr>
          <p:nvPr>
            <p:ph type="title"/>
          </p:nvPr>
        </p:nvSpPr>
        <p:spPr/>
        <p:txBody>
          <a:bodyPr/>
          <a:lstStyle/>
          <a:p>
            <a:r>
              <a:rPr lang="en-US" dirty="0">
                <a:latin typeface="Palatino" pitchFamily="2" charset="77"/>
                <a:ea typeface="Palatino" pitchFamily="2" charset="77"/>
              </a:rPr>
              <a:t>MVP: Multivariate Linear Regression (OLS)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9D0190CB-C919-3B40-816B-4E59914D98F8}"/>
                  </a:ext>
                </a:extLst>
              </p:cNvPr>
              <p:cNvSpPr>
                <a:spLocks noGrp="1"/>
              </p:cNvSpPr>
              <p:nvPr>
                <p:ph idx="1"/>
              </p:nvPr>
            </p:nvSpPr>
            <p:spPr/>
            <p:txBody>
              <a:bodyPr>
                <a:normAutofit/>
              </a:bodyPr>
              <a:lstStyle/>
              <a:p>
                <a:r>
                  <a:rPr lang="en-US" sz="2600" dirty="0">
                    <a:latin typeface="Palatino" pitchFamily="2" charset="77"/>
                    <a:ea typeface="Palatino" pitchFamily="2" charset="77"/>
                  </a:rPr>
                  <a:t>Touch = </a:t>
                </a:r>
                <a14:m>
                  <m:oMath xmlns:m="http://schemas.openxmlformats.org/officeDocument/2006/math">
                    <m:r>
                      <a:rPr lang="en-US" sz="2600" i="1">
                        <a:latin typeface="Cambria Math" panose="02040503050406030204" pitchFamily="18" charset="0"/>
                        <a:ea typeface="Cambria Math" panose="02040503050406030204" pitchFamily="18" charset="0"/>
                      </a:rPr>
                      <m:t>𝛽</m:t>
                    </m:r>
                  </m:oMath>
                </a14:m>
                <a:r>
                  <a:rPr lang="en-US" sz="2600" baseline="-25000" dirty="0">
                    <a:latin typeface="Palatino" pitchFamily="2" charset="77"/>
                    <a:ea typeface="Palatino" pitchFamily="2" charset="77"/>
                  </a:rPr>
                  <a:t>0 </a:t>
                </a:r>
                <a:r>
                  <a:rPr lang="en-US" sz="2600" dirty="0">
                    <a:latin typeface="Palatino" pitchFamily="2" charset="77"/>
                    <a:ea typeface="Palatino" pitchFamily="2" charset="77"/>
                  </a:rPr>
                  <a:t>+ </a:t>
                </a:r>
                <a14:m>
                  <m:oMath xmlns:m="http://schemas.openxmlformats.org/officeDocument/2006/math">
                    <m:r>
                      <a:rPr lang="en-US" sz="2600" i="1">
                        <a:latin typeface="Cambria Math" panose="02040503050406030204" pitchFamily="18" charset="0"/>
                        <a:ea typeface="Cambria Math" panose="02040503050406030204" pitchFamily="18" charset="0"/>
                      </a:rPr>
                      <m:t>𝛽</m:t>
                    </m:r>
                    <m:r>
                      <a:rPr lang="en-US" sz="2600" b="0" i="0" baseline="-25000" smtClean="0">
                        <a:latin typeface="Cambria Math" panose="02040503050406030204" pitchFamily="18" charset="0"/>
                        <a:ea typeface="Cambria Math" panose="02040503050406030204" pitchFamily="18" charset="0"/>
                      </a:rPr>
                      <m:t>1 </m:t>
                    </m:r>
                    <m:r>
                      <m:rPr>
                        <m:sty m:val="p"/>
                      </m:rPr>
                      <a:rPr lang="en-US" sz="2600" b="0" i="0" smtClean="0">
                        <a:latin typeface="Cambria Math" panose="02040503050406030204" pitchFamily="18" charset="0"/>
                        <a:ea typeface="Cambria Math" panose="02040503050406030204" pitchFamily="18" charset="0"/>
                      </a:rPr>
                      <m:t>RRTD</m:t>
                    </m:r>
                    <m:r>
                      <a:rPr lang="en-US" sz="2600" b="0" i="0" smtClean="0">
                        <a:latin typeface="Cambria Math" panose="02040503050406030204" pitchFamily="18" charset="0"/>
                        <a:ea typeface="Cambria Math" panose="02040503050406030204" pitchFamily="18" charset="0"/>
                      </a:rPr>
                      <m:t>+</m:t>
                    </m:r>
                  </m:oMath>
                </a14:m>
                <a:r>
                  <a:rPr lang="en-US" sz="2600" dirty="0">
                    <a:latin typeface="Palatino" pitchFamily="2" charset="77"/>
                    <a:ea typeface="Palatino" pitchFamily="2" charset="77"/>
                  </a:rPr>
                  <a:t> </a:t>
                </a:r>
                <a14:m>
                  <m:oMath xmlns:m="http://schemas.openxmlformats.org/officeDocument/2006/math">
                    <m:r>
                      <a:rPr lang="en-US" sz="2600" i="1">
                        <a:latin typeface="Cambria Math" panose="02040503050406030204" pitchFamily="18" charset="0"/>
                        <a:ea typeface="Cambria Math" panose="02040503050406030204" pitchFamily="18" charset="0"/>
                      </a:rPr>
                      <m:t>𝛽</m:t>
                    </m:r>
                  </m:oMath>
                </a14:m>
                <a:r>
                  <a:rPr lang="en-US" sz="2600" baseline="-25000" dirty="0">
                    <a:latin typeface="Palatino" pitchFamily="2" charset="77"/>
                    <a:ea typeface="Palatino" pitchFamily="2" charset="77"/>
                  </a:rPr>
                  <a:t>2</a:t>
                </a:r>
                <a:r>
                  <a:rPr lang="en-US" sz="2600" dirty="0">
                    <a:latin typeface="Palatino" pitchFamily="2" charset="77"/>
                    <a:ea typeface="Palatino" pitchFamily="2" charset="77"/>
                  </a:rPr>
                  <a:t> </a:t>
                </a:r>
                <a:r>
                  <a:rPr lang="en-US" sz="2600" dirty="0" err="1">
                    <a:latin typeface="Palatino" pitchFamily="2" charset="77"/>
                    <a:ea typeface="Palatino" pitchFamily="2" charset="77"/>
                  </a:rPr>
                  <a:t>YScm</a:t>
                </a:r>
                <a:r>
                  <a:rPr lang="en-US" sz="2600" dirty="0">
                    <a:latin typeface="Palatino" pitchFamily="2" charset="77"/>
                    <a:ea typeface="Palatino" pitchFamily="2" charset="77"/>
                  </a:rPr>
                  <a:t> + </a:t>
                </a:r>
                <a14:m>
                  <m:oMath xmlns:m="http://schemas.openxmlformats.org/officeDocument/2006/math">
                    <m:r>
                      <a:rPr lang="en-US" sz="2600" i="1">
                        <a:latin typeface="Cambria Math" panose="02040503050406030204" pitchFamily="18" charset="0"/>
                        <a:ea typeface="Cambria Math" panose="02040503050406030204" pitchFamily="18" charset="0"/>
                      </a:rPr>
                      <m:t>𝛽</m:t>
                    </m:r>
                  </m:oMath>
                </a14:m>
                <a:r>
                  <a:rPr lang="en-US" sz="2600" baseline="-25000" dirty="0">
                    <a:latin typeface="Palatino" pitchFamily="2" charset="77"/>
                    <a:ea typeface="Palatino" pitchFamily="2" charset="77"/>
                  </a:rPr>
                  <a:t>3</a:t>
                </a:r>
                <a:r>
                  <a:rPr lang="en-US" sz="2600" dirty="0">
                    <a:latin typeface="Palatino" pitchFamily="2" charset="77"/>
                    <a:ea typeface="Palatino" pitchFamily="2" charset="77"/>
                  </a:rPr>
                  <a:t> </a:t>
                </a:r>
                <a:r>
                  <a:rPr lang="en-US" sz="2600" dirty="0" err="1">
                    <a:latin typeface="Palatino" pitchFamily="2" charset="77"/>
                    <a:ea typeface="Palatino" pitchFamily="2" charset="77"/>
                  </a:rPr>
                  <a:t>Fmb</a:t>
                </a:r>
                <a:r>
                  <a:rPr lang="en-US" sz="2600" dirty="0">
                    <a:latin typeface="Palatino" pitchFamily="2" charset="77"/>
                    <a:ea typeface="Palatino" pitchFamily="2" charset="77"/>
                  </a:rPr>
                  <a:t> + </a:t>
                </a:r>
                <a14:m>
                  <m:oMath xmlns:m="http://schemas.openxmlformats.org/officeDocument/2006/math">
                    <m:r>
                      <a:rPr lang="en-US" sz="2600" i="1" smtClean="0">
                        <a:latin typeface="Cambria Math" panose="02040503050406030204" pitchFamily="18" charset="0"/>
                        <a:ea typeface="Cambria Math" panose="02040503050406030204" pitchFamily="18" charset="0"/>
                      </a:rPr>
                      <m:t>𝛽</m:t>
                    </m:r>
                  </m:oMath>
                </a14:m>
                <a:r>
                  <a:rPr lang="en-US" sz="2600" baseline="-25000" dirty="0">
                    <a:latin typeface="Palatino" pitchFamily="2" charset="77"/>
                    <a:ea typeface="Palatino" pitchFamily="2" charset="77"/>
                  </a:rPr>
                  <a:t>4</a:t>
                </a:r>
                <a:r>
                  <a:rPr lang="en-US" sz="2600" dirty="0">
                    <a:latin typeface="Palatino" pitchFamily="2" charset="77"/>
                    <a:ea typeface="Palatino" pitchFamily="2" charset="77"/>
                  </a:rPr>
                  <a:t> Age + </a:t>
                </a:r>
                <a14:m>
                  <m:oMath xmlns:m="http://schemas.openxmlformats.org/officeDocument/2006/math">
                    <m:r>
                      <a:rPr lang="en-US" sz="2600" i="1">
                        <a:latin typeface="Cambria Math" panose="02040503050406030204" pitchFamily="18" charset="0"/>
                        <a:ea typeface="Cambria Math" panose="02040503050406030204" pitchFamily="18" charset="0"/>
                      </a:rPr>
                      <m:t>𝛽</m:t>
                    </m:r>
                  </m:oMath>
                </a14:m>
                <a:r>
                  <a:rPr lang="en-US" sz="2600" baseline="-25000" dirty="0">
                    <a:latin typeface="Palatino" pitchFamily="2" charset="77"/>
                    <a:ea typeface="Palatino" pitchFamily="2" charset="77"/>
                  </a:rPr>
                  <a:t>5</a:t>
                </a:r>
                <a:r>
                  <a:rPr lang="en-US" sz="2600" dirty="0">
                    <a:latin typeface="Palatino" pitchFamily="2" charset="77"/>
                    <a:ea typeface="Palatino" pitchFamily="2" charset="77"/>
                  </a:rPr>
                  <a:t> G + </a:t>
                </a:r>
                <a:r>
                  <a:rPr lang="en-US" sz="2600" dirty="0" err="1">
                    <a:latin typeface="Palatino" pitchFamily="2" charset="77"/>
                    <a:ea typeface="Palatino" pitchFamily="2" charset="77"/>
                  </a:rPr>
                  <a:t>ε</a:t>
                </a:r>
                <a:endParaRPr lang="en-US" sz="2600" dirty="0">
                  <a:latin typeface="Palatino" pitchFamily="2" charset="77"/>
                  <a:ea typeface="Palatino" pitchFamily="2" charset="77"/>
                </a:endParaRPr>
              </a:p>
              <a:p>
                <a:endParaRPr lang="en-US" sz="2600" dirty="0">
                  <a:latin typeface="Palatino" pitchFamily="2" charset="77"/>
                  <a:ea typeface="Palatino" pitchFamily="2" charset="77"/>
                </a:endParaRPr>
              </a:p>
              <a:p>
                <a:r>
                  <a:rPr lang="en-US" sz="2600" dirty="0">
                    <a:latin typeface="Palatino" pitchFamily="2" charset="77"/>
                    <a:ea typeface="Palatino" pitchFamily="2" charset="77"/>
                  </a:rPr>
                  <a:t>Why predict the number of Touches?</a:t>
                </a:r>
              </a:p>
              <a:p>
                <a:pPr lvl="1"/>
                <a:r>
                  <a:rPr lang="en-US" sz="2400" dirty="0" err="1">
                    <a:latin typeface="Palatino" pitchFamily="2" charset="77"/>
                    <a:ea typeface="Palatino" pitchFamily="2" charset="77"/>
                  </a:rPr>
                  <a:t>ProBowlers</a:t>
                </a:r>
                <a:r>
                  <a:rPr lang="en-US" sz="2400" dirty="0">
                    <a:latin typeface="Palatino" pitchFamily="2" charset="77"/>
                    <a:ea typeface="Palatino" pitchFamily="2" charset="77"/>
                  </a:rPr>
                  <a:t>: average 100 touches in a season.</a:t>
                </a:r>
              </a:p>
              <a:p>
                <a:pPr lvl="1"/>
                <a:r>
                  <a:rPr lang="en-US" sz="2400" dirty="0">
                    <a:latin typeface="Palatino" pitchFamily="2" charset="77"/>
                    <a:ea typeface="Palatino" pitchFamily="2" charset="77"/>
                  </a:rPr>
                  <a:t>Non-</a:t>
                </a:r>
                <a:r>
                  <a:rPr lang="en-US" sz="2400" dirty="0" err="1">
                    <a:latin typeface="Palatino" pitchFamily="2" charset="77"/>
                    <a:ea typeface="Palatino" pitchFamily="2" charset="77"/>
                  </a:rPr>
                  <a:t>ProBowlers</a:t>
                </a:r>
                <a:r>
                  <a:rPr lang="en-US" sz="2400" dirty="0">
                    <a:latin typeface="Palatino" pitchFamily="2" charset="77"/>
                    <a:ea typeface="Palatino" pitchFamily="2" charset="77"/>
                  </a:rPr>
                  <a:t>: average 40 touches in a season.</a:t>
                </a:r>
              </a:p>
              <a:p>
                <a:endParaRPr lang="en-US" sz="2600" dirty="0">
                  <a:latin typeface="Palatino" pitchFamily="2" charset="77"/>
                  <a:ea typeface="Palatino" pitchFamily="2" charset="77"/>
                </a:endParaRPr>
              </a:p>
            </p:txBody>
          </p:sp>
        </mc:Choice>
        <mc:Fallback>
          <p:sp>
            <p:nvSpPr>
              <p:cNvPr id="3" name="Content Placeholder 2">
                <a:extLst>
                  <a:ext uri="{FF2B5EF4-FFF2-40B4-BE49-F238E27FC236}">
                    <a16:creationId xmlns:a16="http://schemas.microsoft.com/office/drawing/2014/main" id="{9D0190CB-C919-3B40-816B-4E59914D98F8}"/>
                  </a:ext>
                </a:extLst>
              </p:cNvPr>
              <p:cNvSpPr>
                <a:spLocks noGrp="1" noRot="1" noChangeAspect="1" noMove="1" noResize="1" noEditPoints="1" noAdjustHandles="1" noChangeArrowheads="1" noChangeShapeType="1" noTextEdit="1"/>
              </p:cNvSpPr>
              <p:nvPr>
                <p:ph idx="1"/>
              </p:nvPr>
            </p:nvSpPr>
            <p:spPr>
              <a:blipFill>
                <a:blip r:embed="rId3"/>
                <a:stretch>
                  <a:fillRect l="-925" t="-385"/>
                </a:stretch>
              </a:blipFill>
            </p:spPr>
            <p:txBody>
              <a:bodyPr/>
              <a:lstStyle/>
              <a:p>
                <a:r>
                  <a:rPr lang="en-US">
                    <a:noFill/>
                  </a:rPr>
                  <a:t> </a:t>
                </a:r>
              </a:p>
            </p:txBody>
          </p:sp>
        </mc:Fallback>
      </mc:AlternateContent>
    </p:spTree>
    <p:extLst>
      <p:ext uri="{BB962C8B-B14F-4D97-AF65-F5344CB8AC3E}">
        <p14:creationId xmlns:p14="http://schemas.microsoft.com/office/powerpoint/2010/main" val="7732593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2C9C94-FA35-0048-968B-624BE9A1E3D4}"/>
              </a:ext>
            </a:extLst>
          </p:cNvPr>
          <p:cNvSpPr>
            <a:spLocks noGrp="1"/>
          </p:cNvSpPr>
          <p:nvPr>
            <p:ph type="title"/>
          </p:nvPr>
        </p:nvSpPr>
        <p:spPr/>
        <p:txBody>
          <a:bodyPr/>
          <a:lstStyle/>
          <a:p>
            <a:r>
              <a:rPr lang="en-US" dirty="0">
                <a:latin typeface="Palatino" pitchFamily="2" charset="77"/>
                <a:ea typeface="Palatino" pitchFamily="2" charset="77"/>
              </a:rPr>
              <a:t>OLS Result</a:t>
            </a:r>
          </a:p>
        </p:txBody>
      </p:sp>
      <p:sp>
        <p:nvSpPr>
          <p:cNvPr id="3" name="Content Placeholder 2">
            <a:extLst>
              <a:ext uri="{FF2B5EF4-FFF2-40B4-BE49-F238E27FC236}">
                <a16:creationId xmlns:a16="http://schemas.microsoft.com/office/drawing/2014/main" id="{6426ADF2-6DAB-364B-921B-C4B158CBBBED}"/>
              </a:ext>
            </a:extLst>
          </p:cNvPr>
          <p:cNvSpPr>
            <a:spLocks noGrp="1"/>
          </p:cNvSpPr>
          <p:nvPr>
            <p:ph idx="1"/>
          </p:nvPr>
        </p:nvSpPr>
        <p:spPr/>
        <p:txBody>
          <a:bodyPr>
            <a:normAutofit/>
          </a:bodyPr>
          <a:lstStyle/>
          <a:p>
            <a:pPr marL="0" indent="0">
              <a:buNone/>
            </a:pPr>
            <a:r>
              <a:rPr lang="en-US" sz="2800" b="1" dirty="0">
                <a:latin typeface="Palatino" pitchFamily="2" charset="77"/>
                <a:ea typeface="Palatino" pitchFamily="2" charset="77"/>
              </a:rPr>
              <a:t>R</a:t>
            </a:r>
            <a:r>
              <a:rPr lang="en-US" sz="2800" b="1" baseline="30000" dirty="0">
                <a:latin typeface="Palatino" pitchFamily="2" charset="77"/>
                <a:ea typeface="Palatino" pitchFamily="2" charset="77"/>
              </a:rPr>
              <a:t>2</a:t>
            </a:r>
            <a:r>
              <a:rPr lang="en-US" sz="2800" b="1" dirty="0">
                <a:latin typeface="Palatino" pitchFamily="2" charset="77"/>
                <a:ea typeface="Palatino" pitchFamily="2" charset="77"/>
              </a:rPr>
              <a:t> = 0.921 </a:t>
            </a:r>
            <a:r>
              <a:rPr lang="en-US" sz="2400" dirty="0">
                <a:latin typeface="Palatino" pitchFamily="2" charset="77"/>
                <a:ea typeface="Palatino" pitchFamily="2" charset="77"/>
              </a:rPr>
              <a:t>(Also known as ”goodness of fit”)</a:t>
            </a:r>
          </a:p>
          <a:p>
            <a:endParaRPr lang="en-US" sz="2400" dirty="0">
              <a:latin typeface="Palatino" pitchFamily="2" charset="77"/>
              <a:ea typeface="Palatino" pitchFamily="2" charset="77"/>
            </a:endParaRPr>
          </a:p>
          <a:p>
            <a:pPr marL="0" indent="0">
              <a:buNone/>
            </a:pPr>
            <a:r>
              <a:rPr lang="en-US" sz="2400" dirty="0">
                <a:latin typeface="Palatino" pitchFamily="2" charset="77"/>
                <a:ea typeface="Palatino" pitchFamily="2" charset="77"/>
              </a:rPr>
              <a:t>Interpretation:</a:t>
            </a:r>
          </a:p>
          <a:p>
            <a:pPr marL="0" indent="0">
              <a:buNone/>
            </a:pPr>
            <a:r>
              <a:rPr lang="en-US" sz="2400" dirty="0">
                <a:latin typeface="Palatino" pitchFamily="2" charset="77"/>
                <a:ea typeface="Palatino" pitchFamily="2" charset="77"/>
              </a:rPr>
              <a:t>	This model explains 92.1% of the variability when predicting the number of plays that a NFL player get.</a:t>
            </a:r>
          </a:p>
        </p:txBody>
      </p:sp>
    </p:spTree>
    <p:extLst>
      <p:ext uri="{BB962C8B-B14F-4D97-AF65-F5344CB8AC3E}">
        <p14:creationId xmlns:p14="http://schemas.microsoft.com/office/powerpoint/2010/main" val="15554501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12B9A-37A0-594D-B34B-6A9DF583B89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49662DE-02EE-D342-9D3E-5AD7E3B4AEF7}"/>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E92609C2-2F66-B74F-B9E9-97B0BF12B4C1}"/>
              </a:ext>
            </a:extLst>
          </p:cNvPr>
          <p:cNvPicPr>
            <a:picLocks noChangeAspect="1"/>
          </p:cNvPicPr>
          <p:nvPr/>
        </p:nvPicPr>
        <p:blipFill>
          <a:blip r:embed="rId2"/>
          <a:stretch>
            <a:fillRect/>
          </a:stretch>
        </p:blipFill>
        <p:spPr>
          <a:xfrm>
            <a:off x="1969358" y="953324"/>
            <a:ext cx="7925097" cy="4932108"/>
          </a:xfrm>
          <a:prstGeom prst="rect">
            <a:avLst/>
          </a:prstGeom>
        </p:spPr>
      </p:pic>
    </p:spTree>
    <p:extLst>
      <p:ext uri="{BB962C8B-B14F-4D97-AF65-F5344CB8AC3E}">
        <p14:creationId xmlns:p14="http://schemas.microsoft.com/office/powerpoint/2010/main" val="3899209355"/>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CDCE0"/>
      </a:lt2>
      <a:accent1>
        <a:srgbClr val="415588"/>
      </a:accent1>
      <a:accent2>
        <a:srgbClr val="4294B6"/>
      </a:accent2>
      <a:accent3>
        <a:srgbClr val="087D7C"/>
      </a:accent3>
      <a:accent4>
        <a:srgbClr val="2CB663"/>
      </a:accent4>
      <a:accent5>
        <a:srgbClr val="DF8822"/>
      </a:accent5>
      <a:accent6>
        <a:srgbClr val="BC410A"/>
      </a:accent6>
      <a:hlink>
        <a:srgbClr val="5977C4"/>
      </a:hlink>
      <a:folHlink>
        <a:srgbClr val="A1A9BF"/>
      </a:folHlink>
    </a:clrScheme>
    <a:fontScheme name="Gallery">
      <a:majorFont>
        <a:latin typeface="Century Gothic" panose="020B0502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lumMod val="108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E050AC27-895F-4B90-991D-A6818FC89AB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{5A94CA22-26B2-7D42-B32E-BE37A7B2524E}tf10001119</Template>
  <TotalTime>2598</TotalTime>
  <Words>469</Words>
  <Application>Microsoft Macintosh PowerPoint</Application>
  <PresentationFormat>Widescreen</PresentationFormat>
  <Paragraphs>90</Paragraphs>
  <Slides>17</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Cambria Math</vt:lpstr>
      <vt:lpstr>Century Gothic</vt:lpstr>
      <vt:lpstr>Palatino</vt:lpstr>
      <vt:lpstr>Gallery</vt:lpstr>
      <vt:lpstr>Is the NFL ProBowl Just a Popularity Contest?     A Data Science Approach</vt:lpstr>
      <vt:lpstr>What is the ProBowl?</vt:lpstr>
      <vt:lpstr>How are players selected?</vt:lpstr>
      <vt:lpstr>Research Question:  </vt:lpstr>
      <vt:lpstr>Data</vt:lpstr>
      <vt:lpstr>Data</vt:lpstr>
      <vt:lpstr>MVP: Multivariate Linear Regression (OLS)</vt:lpstr>
      <vt:lpstr>OLS Result</vt:lpstr>
      <vt:lpstr>PowerPoint Presentation</vt:lpstr>
      <vt:lpstr>PowerPoint Presentation</vt:lpstr>
      <vt:lpstr>Logistic Regression Model</vt:lpstr>
      <vt:lpstr>PowerPoint Presentation</vt:lpstr>
      <vt:lpstr>Conclusion</vt:lpstr>
      <vt:lpstr>Thank You</vt:lpstr>
      <vt:lpstr>Appendix: OLS</vt:lpstr>
      <vt:lpstr>Appendix: Logit</vt:lpstr>
      <vt:lpstr>Appendix: Logit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d.alexlou17@gmail.com</dc:creator>
  <cp:lastModifiedBy>d.alexlou17@gmail.com</cp:lastModifiedBy>
  <cp:revision>44</cp:revision>
  <dcterms:created xsi:type="dcterms:W3CDTF">2019-07-17T21:41:40Z</dcterms:created>
  <dcterms:modified xsi:type="dcterms:W3CDTF">2019-07-19T16:59:41Z</dcterms:modified>
</cp:coreProperties>
</file>