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60" r:id="rId1"/>
  </p:sldMasterIdLst>
  <p:notesMasterIdLst>
    <p:notesMasterId r:id="rId18"/>
  </p:notesMasterIdLst>
  <p:sldIdLst>
    <p:sldId id="256" r:id="rId2"/>
    <p:sldId id="258" r:id="rId3"/>
    <p:sldId id="261" r:id="rId4"/>
    <p:sldId id="257" r:id="rId5"/>
    <p:sldId id="263" r:id="rId6"/>
    <p:sldId id="264" r:id="rId7"/>
    <p:sldId id="265" r:id="rId8"/>
    <p:sldId id="266" r:id="rId9"/>
    <p:sldId id="267" r:id="rId10"/>
    <p:sldId id="268" r:id="rId11"/>
    <p:sldId id="259" r:id="rId12"/>
    <p:sldId id="269" r:id="rId13"/>
    <p:sldId id="272" r:id="rId14"/>
    <p:sldId id="262"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530"/>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C02F-E67C-F043-8E6F-7F15C6D6E49D}" type="datetimeFigureOut">
              <a:rPr lang="en-US" smtClean="0"/>
              <a:t>7/17/19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8D9C6-67EA-9046-98D2-7F3261CB1A34}" type="slidenum">
              <a:rPr lang="en-US" smtClean="0"/>
              <a:t>‹#›</a:t>
            </a:fld>
            <a:endParaRPr lang="en-US"/>
          </a:p>
        </p:txBody>
      </p:sp>
    </p:spTree>
    <p:extLst>
      <p:ext uri="{BB962C8B-B14F-4D97-AF65-F5344CB8AC3E}">
        <p14:creationId xmlns:p14="http://schemas.microsoft.com/office/powerpoint/2010/main" val="276546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84 players go to the </a:t>
            </a:r>
            <a:r>
              <a:rPr lang="en-US" dirty="0" err="1"/>
              <a:t>probowl</a:t>
            </a:r>
            <a:endParaRPr lang="en-US" dirty="0"/>
          </a:p>
          <a:p>
            <a:r>
              <a:rPr lang="en-US" dirty="0"/>
              <a:t>1696 players in the NFL</a:t>
            </a:r>
          </a:p>
        </p:txBody>
      </p:sp>
      <p:sp>
        <p:nvSpPr>
          <p:cNvPr id="4" name="Slide Number Placeholder 3"/>
          <p:cNvSpPr>
            <a:spLocks noGrp="1"/>
          </p:cNvSpPr>
          <p:nvPr>
            <p:ph type="sldNum" sz="quarter" idx="5"/>
          </p:nvPr>
        </p:nvSpPr>
        <p:spPr/>
        <p:txBody>
          <a:bodyPr/>
          <a:lstStyle/>
          <a:p>
            <a:fld id="{0FF8D9C6-67EA-9046-98D2-7F3261CB1A34}" type="slidenum">
              <a:rPr lang="en-US" smtClean="0"/>
              <a:t>3</a:t>
            </a:fld>
            <a:endParaRPr lang="en-US"/>
          </a:p>
        </p:txBody>
      </p:sp>
    </p:spTree>
    <p:extLst>
      <p:ext uri="{BB962C8B-B14F-4D97-AF65-F5344CB8AC3E}">
        <p14:creationId xmlns:p14="http://schemas.microsoft.com/office/powerpoint/2010/main" val="4304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time a player gets the football is a </a:t>
            </a:r>
            <a:r>
              <a:rPr lang="en-US" b="1" dirty="0"/>
              <a:t>counting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Heteroskedasticity has serious consequences for the OLS estimator. Although the OLS estimator remains unbiased, the estimated SE is wrong. Because of this, confidence intervals and hypotheses tests cannot be relied 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research could include Poison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10</a:t>
            </a:fld>
            <a:endParaRPr lang="en-US"/>
          </a:p>
        </p:txBody>
      </p:sp>
    </p:spTree>
    <p:extLst>
      <p:ext uri="{BB962C8B-B14F-4D97-AF65-F5344CB8AC3E}">
        <p14:creationId xmlns:p14="http://schemas.microsoft.com/office/powerpoint/2010/main" val="171400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logistic regression observations y∈{0,1} are assumed to follow a Bernoulli distribution</a:t>
            </a:r>
          </a:p>
        </p:txBody>
      </p:sp>
      <p:sp>
        <p:nvSpPr>
          <p:cNvPr id="4" name="Slide Number Placeholder 3"/>
          <p:cNvSpPr>
            <a:spLocks noGrp="1"/>
          </p:cNvSpPr>
          <p:nvPr>
            <p:ph type="sldNum" sz="quarter" idx="5"/>
          </p:nvPr>
        </p:nvSpPr>
        <p:spPr/>
        <p:txBody>
          <a:bodyPr/>
          <a:lstStyle/>
          <a:p>
            <a:fld id="{0FF8D9C6-67EA-9046-98D2-7F3261CB1A34}" type="slidenum">
              <a:rPr lang="en-US" smtClean="0"/>
              <a:t>12</a:t>
            </a:fld>
            <a:endParaRPr lang="en-US"/>
          </a:p>
        </p:txBody>
      </p:sp>
    </p:spTree>
    <p:extLst>
      <p:ext uri="{BB962C8B-B14F-4D97-AF65-F5344CB8AC3E}">
        <p14:creationId xmlns:p14="http://schemas.microsoft.com/office/powerpoint/2010/main" val="161590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in this context is defined as the </a:t>
            </a:r>
            <a:r>
              <a:rPr lang="en-US" sz="1200" b="0" i="1" kern="1200" dirty="0">
                <a:solidFill>
                  <a:schemeClr val="tx1"/>
                </a:solidFill>
                <a:effectLst/>
                <a:latin typeface="+mn-lt"/>
                <a:ea typeface="+mn-ea"/>
                <a:cs typeface="+mn-cs"/>
              </a:rPr>
              <a:t>number of true positives divided by the total number of elements that actually belong to the positive class</a:t>
            </a:r>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13</a:t>
            </a:fld>
            <a:endParaRPr lang="en-US"/>
          </a:p>
        </p:txBody>
      </p:sp>
    </p:spTree>
    <p:extLst>
      <p:ext uri="{BB962C8B-B14F-4D97-AF65-F5344CB8AC3E}">
        <p14:creationId xmlns:p14="http://schemas.microsoft.com/office/powerpoint/2010/main" val="427709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closer the curve follows the left-hand border and then the top border of the ROC space, the more accurate the test.</a:t>
            </a:r>
          </a:p>
          <a:p>
            <a:r>
              <a:rPr lang="en-US" sz="1200" b="0" i="0" kern="1200" dirty="0">
                <a:solidFill>
                  <a:schemeClr val="tx1"/>
                </a:solidFill>
                <a:effectLst/>
                <a:latin typeface="+mn-lt"/>
                <a:ea typeface="+mn-ea"/>
                <a:cs typeface="+mn-cs"/>
              </a:rPr>
              <a:t>The closer the curve comes to the 45-degree diagonal of the ROC space, the less accurate the test.</a:t>
            </a:r>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14</a:t>
            </a:fld>
            <a:endParaRPr lang="en-US"/>
          </a:p>
        </p:txBody>
      </p:sp>
    </p:spTree>
    <p:extLst>
      <p:ext uri="{BB962C8B-B14F-4D97-AF65-F5344CB8AC3E}">
        <p14:creationId xmlns:p14="http://schemas.microsoft.com/office/powerpoint/2010/main" val="27118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623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0411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0899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0143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657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874470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51505-0D26-A94C-9445-79F82853612F}" type="datetimeFigureOut">
              <a:rPr lang="en-US" smtClean="0"/>
              <a:t>7/17/19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F4F6C-F2B2-B34B-981D-6972A572842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29912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51505-0D26-A94C-9445-79F82853612F}" type="datetimeFigureOut">
              <a:rPr lang="en-US" smtClean="0"/>
              <a:t>7/17/19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F4F6C-F2B2-B34B-981D-6972A572842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391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51505-0D26-A94C-9445-79F82853612F}" type="datetimeFigureOut">
              <a:rPr lang="en-US" smtClean="0"/>
              <a:t>7/17/19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F4F6C-F2B2-B34B-981D-6972A5728422}" type="slidenum">
              <a:rPr lang="en-US" smtClean="0"/>
              <a:t>‹#›</a:t>
            </a:fld>
            <a:endParaRPr lang="en-US"/>
          </a:p>
        </p:txBody>
      </p:sp>
    </p:spTree>
    <p:extLst>
      <p:ext uri="{BB962C8B-B14F-4D97-AF65-F5344CB8AC3E}">
        <p14:creationId xmlns:p14="http://schemas.microsoft.com/office/powerpoint/2010/main" val="360279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7234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B0F4F6C-F2B2-B34B-981D-6972A572842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09880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351505-0D26-A94C-9445-79F82853612F}" type="datetimeFigureOut">
              <a:rPr lang="en-US" smtClean="0"/>
              <a:t>7/17/19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B0F4F6C-F2B2-B34B-981D-6972A5728422}" type="slidenum">
              <a:rPr lang="en-US" smtClean="0"/>
              <a:t>‹#›</a:t>
            </a:fld>
            <a:endParaRPr lang="en-US"/>
          </a:p>
        </p:txBody>
      </p:sp>
    </p:spTree>
    <p:extLst>
      <p:ext uri="{BB962C8B-B14F-4D97-AF65-F5344CB8AC3E}">
        <p14:creationId xmlns:p14="http://schemas.microsoft.com/office/powerpoint/2010/main" val="3311984196"/>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FA8F-FA8E-294C-9C98-A84B4D55BB92}"/>
              </a:ext>
            </a:extLst>
          </p:cNvPr>
          <p:cNvSpPr>
            <a:spLocks noGrp="1"/>
          </p:cNvSpPr>
          <p:nvPr>
            <p:ph type="ctrTitle"/>
          </p:nvPr>
        </p:nvSpPr>
        <p:spPr>
          <a:xfrm>
            <a:off x="1371600" y="821801"/>
            <a:ext cx="9448800" cy="4282633"/>
          </a:xfrm>
        </p:spPr>
        <p:txBody>
          <a:bodyPr>
            <a:normAutofit fontScale="90000"/>
          </a:bodyPr>
          <a:lstStyle/>
          <a:p>
            <a:pPr algn="ctr"/>
            <a:r>
              <a:rPr lang="en-US" sz="6700" b="1" dirty="0">
                <a:latin typeface="Palatino" pitchFamily="2" charset="77"/>
                <a:ea typeface="Palatino" pitchFamily="2" charset="77"/>
                <a:cs typeface="Big Caslon Medium" panose="02000603090000020003" pitchFamily="2" charset="-79"/>
              </a:rPr>
              <a:t>Is the NFL </a:t>
            </a:r>
            <a:r>
              <a:rPr lang="en-US" sz="6700" b="1" dirty="0" err="1">
                <a:latin typeface="Palatino" pitchFamily="2" charset="77"/>
                <a:ea typeface="Palatino" pitchFamily="2" charset="77"/>
                <a:cs typeface="Big Caslon Medium" panose="02000603090000020003" pitchFamily="2" charset="-79"/>
              </a:rPr>
              <a:t>ProBowl</a:t>
            </a:r>
            <a:r>
              <a:rPr lang="en-US" sz="6700" b="1" dirty="0">
                <a:latin typeface="Palatino" pitchFamily="2" charset="77"/>
                <a:ea typeface="Palatino" pitchFamily="2" charset="77"/>
                <a:cs typeface="Big Caslon Medium" panose="02000603090000020003" pitchFamily="2" charset="-79"/>
              </a:rPr>
              <a:t> Just a Popularity Contest? </a:t>
            </a:r>
            <a:br>
              <a:rPr lang="en-US" sz="6700" b="1" dirty="0">
                <a:latin typeface="Palatino" pitchFamily="2" charset="77"/>
                <a:ea typeface="Palatino" pitchFamily="2" charset="77"/>
                <a:cs typeface="Big Caslon Medium" panose="02000603090000020003" pitchFamily="2" charset="-79"/>
              </a:rPr>
            </a:br>
            <a:r>
              <a:rPr lang="en-US" sz="1400" b="1" dirty="0">
                <a:latin typeface="Palatino" pitchFamily="2" charset="77"/>
                <a:ea typeface="Palatino" pitchFamily="2" charset="77"/>
                <a:cs typeface="Big Caslon Medium" panose="02000603090000020003" pitchFamily="2" charset="-79"/>
              </a:rPr>
              <a:t> </a:t>
            </a:r>
            <a:br>
              <a:rPr lang="en-US" b="1" dirty="0">
                <a:latin typeface="Palatino" pitchFamily="2" charset="77"/>
                <a:ea typeface="Palatino" pitchFamily="2" charset="77"/>
                <a:cs typeface="Big Caslon Medium" panose="02000603090000020003" pitchFamily="2" charset="-79"/>
              </a:rPr>
            </a:br>
            <a:br>
              <a:rPr lang="en-US" sz="4900" b="1" dirty="0">
                <a:latin typeface="Palatino" pitchFamily="2" charset="77"/>
                <a:ea typeface="Palatino" pitchFamily="2" charset="77"/>
                <a:cs typeface="Big Caslon Medium" panose="02000603090000020003" pitchFamily="2" charset="-79"/>
              </a:rPr>
            </a:br>
            <a:r>
              <a:rPr lang="en-US" sz="4900" b="1" dirty="0">
                <a:latin typeface="Palatino" pitchFamily="2" charset="77"/>
                <a:ea typeface="Palatino" pitchFamily="2" charset="77"/>
                <a:cs typeface="Big Caslon Medium" panose="02000603090000020003" pitchFamily="2" charset="-79"/>
              </a:rPr>
              <a:t>A Data Science Approach</a:t>
            </a:r>
          </a:p>
        </p:txBody>
      </p:sp>
    </p:spTree>
    <p:extLst>
      <p:ext uri="{BB962C8B-B14F-4D97-AF65-F5344CB8AC3E}">
        <p14:creationId xmlns:p14="http://schemas.microsoft.com/office/powerpoint/2010/main" val="284664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A97B-0B25-3443-B55A-8F5460C1C1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C81BE-C49E-BF4F-A39F-9BB71ABB3F3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C940F1-5A63-734E-8412-EF74ED7EE2DE}"/>
              </a:ext>
            </a:extLst>
          </p:cNvPr>
          <p:cNvPicPr>
            <a:picLocks noChangeAspect="1"/>
          </p:cNvPicPr>
          <p:nvPr/>
        </p:nvPicPr>
        <p:blipFill>
          <a:blip r:embed="rId3"/>
          <a:stretch>
            <a:fillRect/>
          </a:stretch>
        </p:blipFill>
        <p:spPr>
          <a:xfrm>
            <a:off x="2044787" y="953324"/>
            <a:ext cx="8102426" cy="5042467"/>
          </a:xfrm>
          <a:prstGeom prst="rect">
            <a:avLst/>
          </a:prstGeom>
        </p:spPr>
      </p:pic>
    </p:spTree>
    <p:extLst>
      <p:ext uri="{BB962C8B-B14F-4D97-AF65-F5344CB8AC3E}">
        <p14:creationId xmlns:p14="http://schemas.microsoft.com/office/powerpoint/2010/main" val="37932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4CA63-52B6-E144-85EB-1A18BB66F8A2}"/>
              </a:ext>
            </a:extLst>
          </p:cNvPr>
          <p:cNvSpPr>
            <a:spLocks noGrp="1"/>
          </p:cNvSpPr>
          <p:nvPr>
            <p:ph type="title"/>
          </p:nvPr>
        </p:nvSpPr>
        <p:spPr/>
        <p:txBody>
          <a:bodyPr/>
          <a:lstStyle/>
          <a:p>
            <a:r>
              <a:rPr lang="en-US" dirty="0"/>
              <a:t>Logistic Regression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DBE10DC8-319D-294D-BF3B-1789BFE2CF81}"/>
                  </a:ext>
                </a:extLst>
              </p:cNvPr>
              <p:cNvSpPr>
                <a:spLocks noGrp="1"/>
              </p:cNvSpPr>
              <p:nvPr>
                <p:ph idx="1"/>
              </p:nvPr>
            </p:nvSpPr>
            <p:spPr/>
            <p:txBody>
              <a:bodyPr/>
              <a:lstStyle/>
              <a:p>
                <a:pPr marL="0" indent="0">
                  <a:buNone/>
                </a:pPr>
                <a:r>
                  <a:rPr lang="en-US" u="sng" dirty="0">
                    <a:latin typeface="Palatino" pitchFamily="2" charset="77"/>
                    <a:ea typeface="Palatino" pitchFamily="2" charset="77"/>
                  </a:rPr>
                  <a:t>Equation:</a:t>
                </a:r>
              </a:p>
              <a:p>
                <a:endParaRPr lang="en-US" dirty="0">
                  <a:latin typeface="Palatino" pitchFamily="2" charset="77"/>
                  <a:ea typeface="Palatino" pitchFamily="2" charset="77"/>
                </a:endParaRPr>
              </a:p>
              <a:p>
                <a:pPr marL="0" indent="0">
                  <a:buNone/>
                </a:pPr>
                <a:r>
                  <a:rPr lang="en-US" dirty="0">
                    <a:latin typeface="Palatino" pitchFamily="2" charset="77"/>
                    <a:ea typeface="Palatino" pitchFamily="2" charset="77"/>
                  </a:rPr>
                  <a:t>	</a:t>
                </a:r>
                <a:r>
                  <a:rPr lang="en-US" dirty="0" err="1">
                    <a:latin typeface="Palatino" pitchFamily="2" charset="77"/>
                    <a:ea typeface="Palatino" pitchFamily="2" charset="77"/>
                  </a:rPr>
                  <a:t>ProBowl</a:t>
                </a:r>
                <a:r>
                  <a:rPr lang="en-US" dirty="0">
                    <a:latin typeface="Palatino" pitchFamily="2" charset="77"/>
                    <a:ea typeface="Palatino" pitchFamily="2" charset="77"/>
                  </a:rPr>
                  <a:t> =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baseline="-25000">
                        <a:latin typeface="Cambria Math" panose="02040503050406030204" pitchFamily="18" charset="0"/>
                        <a:ea typeface="Cambria Math" panose="02040503050406030204" pitchFamily="18" charset="0"/>
                      </a:rPr>
                      <m:t>1 </m:t>
                    </m:r>
                    <m:r>
                      <m:rPr>
                        <m:sty m:val="p"/>
                      </m:rPr>
                      <a:rPr lang="en-US">
                        <a:latin typeface="Cambria Math" panose="02040503050406030204" pitchFamily="18" charset="0"/>
                        <a:ea typeface="Cambria Math" panose="02040503050406030204" pitchFamily="18" charset="0"/>
                      </a:rPr>
                      <m:t>RRTD</m:t>
                    </m:r>
                    <m:r>
                      <a:rPr lang="en-US">
                        <a:latin typeface="Cambria Math" panose="02040503050406030204" pitchFamily="18" charset="0"/>
                        <a:ea typeface="Cambria Math" panose="02040503050406030204" pitchFamily="18" charset="0"/>
                      </a:rPr>
                      <m:t>+</m:t>
                    </m:r>
                  </m:oMath>
                </a14:m>
                <a:r>
                  <a:rPr lang="en-US" dirty="0">
                    <a:latin typeface="Palatino" pitchFamily="2" charset="77"/>
                    <a:ea typeface="Palatino" pitchFamily="2" charset="77"/>
                  </a:rPr>
                  <a:t>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latin typeface="Palatino" pitchFamily="2" charset="77"/>
                    <a:ea typeface="Palatino" pitchFamily="2" charset="77"/>
                  </a:rPr>
                  <a:t>2</a:t>
                </a:r>
                <a:r>
                  <a:rPr lang="en-US" dirty="0">
                    <a:latin typeface="Palatino" pitchFamily="2" charset="77"/>
                    <a:ea typeface="Palatino" pitchFamily="2" charset="77"/>
                  </a:rPr>
                  <a:t> </a:t>
                </a:r>
                <a:r>
                  <a:rPr lang="en-US" dirty="0" err="1">
                    <a:latin typeface="Palatino" pitchFamily="2" charset="77"/>
                    <a:ea typeface="Palatino" pitchFamily="2" charset="77"/>
                  </a:rPr>
                  <a:t>YScm</a:t>
                </a:r>
                <a:r>
                  <a:rPr lang="en-US" dirty="0">
                    <a:latin typeface="Palatino" pitchFamily="2" charset="77"/>
                    <a:ea typeface="Palatino" pitchFamily="2" charset="77"/>
                  </a:rPr>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latin typeface="Palatino" pitchFamily="2" charset="77"/>
                    <a:ea typeface="Palatino" pitchFamily="2" charset="77"/>
                  </a:rPr>
                  <a:t>3</a:t>
                </a:r>
                <a:r>
                  <a:rPr lang="en-US" dirty="0">
                    <a:latin typeface="Palatino" pitchFamily="2" charset="77"/>
                    <a:ea typeface="Palatino" pitchFamily="2" charset="77"/>
                  </a:rPr>
                  <a:t> </a:t>
                </a:r>
                <a:r>
                  <a:rPr lang="en-US" dirty="0" err="1">
                    <a:latin typeface="Palatino" pitchFamily="2" charset="77"/>
                    <a:ea typeface="Palatino" pitchFamily="2" charset="77"/>
                  </a:rPr>
                  <a:t>Fmb</a:t>
                </a:r>
                <a:r>
                  <a:rPr lang="en-US" dirty="0">
                    <a:latin typeface="Palatino" pitchFamily="2" charset="77"/>
                    <a:ea typeface="Palatino" pitchFamily="2" charset="77"/>
                  </a:rPr>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latin typeface="Palatino" pitchFamily="2" charset="77"/>
                    <a:ea typeface="Palatino" pitchFamily="2" charset="77"/>
                  </a:rPr>
                  <a:t>4</a:t>
                </a:r>
                <a:r>
                  <a:rPr lang="en-US" dirty="0">
                    <a:latin typeface="Palatino" pitchFamily="2" charset="77"/>
                    <a:ea typeface="Palatino" pitchFamily="2" charset="77"/>
                  </a:rPr>
                  <a:t> Age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latin typeface="Palatino" pitchFamily="2" charset="77"/>
                    <a:ea typeface="Palatino" pitchFamily="2" charset="77"/>
                  </a:rPr>
                  <a:t>5</a:t>
                </a:r>
                <a:r>
                  <a:rPr lang="en-US" dirty="0">
                    <a:latin typeface="Palatino" pitchFamily="2" charset="77"/>
                    <a:ea typeface="Palatino" pitchFamily="2" charset="77"/>
                  </a:rPr>
                  <a:t> G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latin typeface="Palatino" pitchFamily="2" charset="77"/>
                    <a:ea typeface="Palatino" pitchFamily="2" charset="77"/>
                  </a:rPr>
                  <a:t>6</a:t>
                </a:r>
                <a:r>
                  <a:rPr lang="en-US" dirty="0">
                    <a:latin typeface="Palatino" pitchFamily="2" charset="77"/>
                    <a:ea typeface="Palatino" pitchFamily="2" charset="77"/>
                  </a:rPr>
                  <a:t> Touch  </a:t>
                </a:r>
              </a:p>
              <a:p>
                <a:endParaRPr lang="en-US" dirty="0">
                  <a:latin typeface="Palatino" pitchFamily="2" charset="77"/>
                  <a:ea typeface="Palatino" pitchFamily="2" charset="77"/>
                </a:endParaRPr>
              </a:p>
              <a:p>
                <a:pPr marL="0" indent="0">
                  <a:buNone/>
                </a:pPr>
                <a:r>
                  <a:rPr lang="en-US" u="sng" dirty="0">
                    <a:latin typeface="Palatino" pitchFamily="2" charset="77"/>
                    <a:ea typeface="Palatino" pitchFamily="2" charset="77"/>
                  </a:rPr>
                  <a:t>Note:</a:t>
                </a:r>
              </a:p>
              <a:p>
                <a:pPr marL="0" indent="0">
                  <a:buNone/>
                </a:pPr>
                <a:r>
                  <a:rPr lang="en-US" dirty="0">
                    <a:latin typeface="Palatino" pitchFamily="2" charset="77"/>
                    <a:ea typeface="Palatino" pitchFamily="2" charset="77"/>
                  </a:rPr>
                  <a:t>	</a:t>
                </a:r>
                <a:r>
                  <a:rPr lang="en-US" dirty="0" err="1">
                    <a:latin typeface="Palatino" pitchFamily="2" charset="77"/>
                    <a:ea typeface="Palatino" pitchFamily="2" charset="77"/>
                  </a:rPr>
                  <a:t>ProBowl</a:t>
                </a:r>
                <a:r>
                  <a:rPr lang="en-US" dirty="0">
                    <a:latin typeface="Palatino" pitchFamily="2" charset="77"/>
                    <a:ea typeface="Palatino" pitchFamily="2" charset="77"/>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endParaRPr lang="en-US" dirty="0">
                  <a:latin typeface="Palatino" pitchFamily="2" charset="77"/>
                  <a:ea typeface="Palatino" pitchFamily="2" charset="77"/>
                </a:endParaRPr>
              </a:p>
            </p:txBody>
          </p:sp>
        </mc:Choice>
        <mc:Fallback>
          <p:sp>
            <p:nvSpPr>
              <p:cNvPr id="6" name="Content Placeholder 5">
                <a:extLst>
                  <a:ext uri="{FF2B5EF4-FFF2-40B4-BE49-F238E27FC236}">
                    <a16:creationId xmlns:a16="http://schemas.microsoft.com/office/drawing/2014/main" id="{DBE10DC8-319D-294D-BF3B-1789BFE2CF81}"/>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en-US">
                    <a:noFill/>
                  </a:rPr>
                  <a:t> </a:t>
                </a:r>
              </a:p>
            </p:txBody>
          </p:sp>
        </mc:Fallback>
      </mc:AlternateContent>
    </p:spTree>
    <p:extLst>
      <p:ext uri="{BB962C8B-B14F-4D97-AF65-F5344CB8AC3E}">
        <p14:creationId xmlns:p14="http://schemas.microsoft.com/office/powerpoint/2010/main" val="13549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6A-DABE-6D48-B8EA-B577BA6BE0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5CDFBF-629F-F24E-80BC-CE94657F10F9}"/>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2892398B-F01E-7145-AA13-DFD4FA498815}"/>
              </a:ext>
            </a:extLst>
          </p:cNvPr>
          <p:cNvPicPr>
            <a:picLocks noChangeAspect="1"/>
          </p:cNvPicPr>
          <p:nvPr/>
        </p:nvPicPr>
        <p:blipFill>
          <a:blip r:embed="rId3"/>
          <a:stretch>
            <a:fillRect/>
          </a:stretch>
        </p:blipFill>
        <p:spPr>
          <a:xfrm>
            <a:off x="1388573" y="2171769"/>
            <a:ext cx="9414853" cy="2683673"/>
          </a:xfrm>
          <a:prstGeom prst="rect">
            <a:avLst/>
          </a:prstGeom>
        </p:spPr>
      </p:pic>
    </p:spTree>
    <p:extLst>
      <p:ext uri="{BB962C8B-B14F-4D97-AF65-F5344CB8AC3E}">
        <p14:creationId xmlns:p14="http://schemas.microsoft.com/office/powerpoint/2010/main" val="343909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3169-EEC8-1547-81A2-E1FE6F587D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502203-E9C6-A740-8545-AE126DF85A2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7346F6-39F6-0449-8C6C-12E3226259EB}"/>
              </a:ext>
            </a:extLst>
          </p:cNvPr>
          <p:cNvPicPr>
            <a:picLocks noChangeAspect="1"/>
          </p:cNvPicPr>
          <p:nvPr/>
        </p:nvPicPr>
        <p:blipFill>
          <a:blip r:embed="rId3"/>
          <a:stretch>
            <a:fillRect/>
          </a:stretch>
        </p:blipFill>
        <p:spPr>
          <a:xfrm>
            <a:off x="1431518" y="1836305"/>
            <a:ext cx="9000778" cy="2735696"/>
          </a:xfrm>
          <a:prstGeom prst="rect">
            <a:avLst/>
          </a:prstGeom>
        </p:spPr>
      </p:pic>
    </p:spTree>
    <p:extLst>
      <p:ext uri="{BB962C8B-B14F-4D97-AF65-F5344CB8AC3E}">
        <p14:creationId xmlns:p14="http://schemas.microsoft.com/office/powerpoint/2010/main" val="134845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D681-B337-B442-9635-4FAAE11B8815}"/>
              </a:ext>
            </a:extLst>
          </p:cNvPr>
          <p:cNvSpPr>
            <a:spLocks noGrp="1"/>
          </p:cNvSpPr>
          <p:nvPr>
            <p:ph type="title"/>
          </p:nvPr>
        </p:nvSpPr>
        <p:spPr/>
        <p:txBody>
          <a:bodyPr>
            <a:normAutofit/>
          </a:bodyPr>
          <a:lstStyle/>
          <a:p>
            <a:endParaRPr lang="en-US" dirty="0"/>
          </a:p>
        </p:txBody>
      </p:sp>
      <p:sp>
        <p:nvSpPr>
          <p:cNvPr id="7" name="Content Placeholder 6">
            <a:extLst>
              <a:ext uri="{FF2B5EF4-FFF2-40B4-BE49-F238E27FC236}">
                <a16:creationId xmlns:a16="http://schemas.microsoft.com/office/drawing/2014/main" id="{85531CB5-F7BD-D048-BD8E-D2547FF9C4D6}"/>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6AD7B8B-18A2-F14C-AE0A-0ABC0F1E5584}"/>
              </a:ext>
            </a:extLst>
          </p:cNvPr>
          <p:cNvPicPr>
            <a:picLocks noChangeAspect="1"/>
          </p:cNvPicPr>
          <p:nvPr/>
        </p:nvPicPr>
        <p:blipFill>
          <a:blip r:embed="rId3"/>
          <a:stretch>
            <a:fillRect/>
          </a:stretch>
        </p:blipFill>
        <p:spPr>
          <a:xfrm>
            <a:off x="1981200" y="920750"/>
            <a:ext cx="8229600" cy="5016500"/>
          </a:xfrm>
          <a:prstGeom prst="rect">
            <a:avLst/>
          </a:prstGeom>
        </p:spPr>
      </p:pic>
    </p:spTree>
    <p:extLst>
      <p:ext uri="{BB962C8B-B14F-4D97-AF65-F5344CB8AC3E}">
        <p14:creationId xmlns:p14="http://schemas.microsoft.com/office/powerpoint/2010/main" val="278949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595-2264-1548-B874-81FAD4655E95}"/>
              </a:ext>
            </a:extLst>
          </p:cNvPr>
          <p:cNvSpPr>
            <a:spLocks noGrp="1"/>
          </p:cNvSpPr>
          <p:nvPr>
            <p:ph type="title"/>
          </p:nvPr>
        </p:nvSpPr>
        <p:spPr/>
        <p:txBody>
          <a:bodyPr/>
          <a:lstStyle/>
          <a:p>
            <a:r>
              <a:rPr lang="en-US" dirty="0">
                <a:latin typeface="Palatino" pitchFamily="2" charset="77"/>
                <a:ea typeface="Palatino" pitchFamily="2" charset="77"/>
              </a:rPr>
              <a:t>Conclusion</a:t>
            </a:r>
          </a:p>
        </p:txBody>
      </p:sp>
      <p:sp>
        <p:nvSpPr>
          <p:cNvPr id="3" name="Content Placeholder 2">
            <a:extLst>
              <a:ext uri="{FF2B5EF4-FFF2-40B4-BE49-F238E27FC236}">
                <a16:creationId xmlns:a16="http://schemas.microsoft.com/office/drawing/2014/main" id="{049BB13C-B762-9B4A-82A7-5B218EBC07D6}"/>
              </a:ext>
            </a:extLst>
          </p:cNvPr>
          <p:cNvSpPr>
            <a:spLocks noGrp="1"/>
          </p:cNvSpPr>
          <p:nvPr>
            <p:ph idx="1"/>
          </p:nvPr>
        </p:nvSpPr>
        <p:spPr/>
        <p:txBody>
          <a:bodyPr>
            <a:normAutofit/>
          </a:bodyPr>
          <a:lstStyle/>
          <a:p>
            <a:r>
              <a:rPr lang="en-US" sz="2400" dirty="0">
                <a:latin typeface="Palatino" pitchFamily="2" charset="77"/>
                <a:ea typeface="Palatino" pitchFamily="2" charset="77"/>
              </a:rPr>
              <a:t>Logit </a:t>
            </a:r>
            <a:r>
              <a:rPr lang="en-US" sz="2800" dirty="0">
                <a:latin typeface="Palatino" pitchFamily="2" charset="77"/>
                <a:ea typeface="Palatino" pitchFamily="2" charset="77"/>
              </a:rPr>
              <a:t>is a better model to estimate whether a player voted into the </a:t>
            </a:r>
            <a:r>
              <a:rPr lang="en-US" sz="2800" dirty="0" err="1">
                <a:latin typeface="Palatino" pitchFamily="2" charset="77"/>
                <a:ea typeface="Palatino" pitchFamily="2" charset="77"/>
              </a:rPr>
              <a:t>ProBowl</a:t>
            </a:r>
            <a:r>
              <a:rPr lang="en-US" sz="2800" dirty="0">
                <a:latin typeface="Palatino" pitchFamily="2" charset="77"/>
                <a:ea typeface="Palatino" pitchFamily="2" charset="77"/>
              </a:rPr>
              <a:t> deserves to be there or not</a:t>
            </a:r>
          </a:p>
          <a:p>
            <a:r>
              <a:rPr lang="en-US" sz="2800" dirty="0">
                <a:latin typeface="Palatino" pitchFamily="2" charset="77"/>
                <a:ea typeface="Palatino" pitchFamily="2" charset="77"/>
              </a:rPr>
              <a:t> Still have issues with class imbalance</a:t>
            </a:r>
          </a:p>
          <a:p>
            <a:endParaRPr lang="en-US" sz="2800" dirty="0">
              <a:latin typeface="Palatino" pitchFamily="2" charset="77"/>
              <a:ea typeface="Palatino" pitchFamily="2" charset="77"/>
            </a:endParaRPr>
          </a:p>
          <a:p>
            <a:r>
              <a:rPr lang="en-US" sz="2800" dirty="0">
                <a:latin typeface="Palatino" pitchFamily="2" charset="77"/>
                <a:ea typeface="Palatino" pitchFamily="2" charset="77"/>
              </a:rPr>
              <a:t>Future Research: </a:t>
            </a:r>
            <a:r>
              <a:rPr lang="en-US" sz="2800" b="1" dirty="0">
                <a:latin typeface="Palatino" pitchFamily="2" charset="77"/>
                <a:ea typeface="Palatino" pitchFamily="2" charset="77"/>
              </a:rPr>
              <a:t>Poisson Regression</a:t>
            </a:r>
          </a:p>
        </p:txBody>
      </p:sp>
    </p:spTree>
    <p:extLst>
      <p:ext uri="{BB962C8B-B14F-4D97-AF65-F5344CB8AC3E}">
        <p14:creationId xmlns:p14="http://schemas.microsoft.com/office/powerpoint/2010/main" val="35198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396-869E-FC48-930A-74297C21F428}"/>
              </a:ext>
            </a:extLst>
          </p:cNvPr>
          <p:cNvSpPr>
            <a:spLocks noGrp="1"/>
          </p:cNvSpPr>
          <p:nvPr>
            <p:ph type="title"/>
          </p:nvPr>
        </p:nvSpPr>
        <p:spPr/>
        <p:txBody>
          <a:bodyPr>
            <a:normAutofit/>
          </a:bodyPr>
          <a:lstStyle/>
          <a:p>
            <a:r>
              <a:rPr lang="en-US" sz="5400" u="sng" dirty="0">
                <a:latin typeface="Palatino" pitchFamily="2" charset="77"/>
                <a:ea typeface="Palatino" pitchFamily="2" charset="77"/>
              </a:rPr>
              <a:t>Thank You</a:t>
            </a:r>
          </a:p>
        </p:txBody>
      </p:sp>
      <p:sp>
        <p:nvSpPr>
          <p:cNvPr id="3" name="Content Placeholder 2">
            <a:extLst>
              <a:ext uri="{FF2B5EF4-FFF2-40B4-BE49-F238E27FC236}">
                <a16:creationId xmlns:a16="http://schemas.microsoft.com/office/drawing/2014/main" id="{AE534D5E-C40C-A848-BEA4-EE70A5F1C3D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latin typeface="Palatino" pitchFamily="2" charset="77"/>
                <a:ea typeface="Palatino" pitchFamily="2" charset="77"/>
              </a:rPr>
              <a:t>Alex Lou</a:t>
            </a:r>
          </a:p>
          <a:p>
            <a:pPr marL="0" indent="0">
              <a:buNone/>
            </a:pPr>
            <a:r>
              <a:rPr lang="en-US" sz="2800" dirty="0">
                <a:latin typeface="Palatino" pitchFamily="2" charset="77"/>
                <a:ea typeface="Palatino" pitchFamily="2" charset="77"/>
              </a:rPr>
              <a:t>d.alexlou17@gmail.com</a:t>
            </a:r>
          </a:p>
        </p:txBody>
      </p:sp>
      <p:pic>
        <p:nvPicPr>
          <p:cNvPr id="6" name="Picture 5">
            <a:extLst>
              <a:ext uri="{FF2B5EF4-FFF2-40B4-BE49-F238E27FC236}">
                <a16:creationId xmlns:a16="http://schemas.microsoft.com/office/drawing/2014/main" id="{30D929CE-17ED-914D-BDD6-E034920658FF}"/>
              </a:ext>
            </a:extLst>
          </p:cNvPr>
          <p:cNvPicPr>
            <a:picLocks noChangeAspect="1"/>
          </p:cNvPicPr>
          <p:nvPr/>
        </p:nvPicPr>
        <p:blipFill>
          <a:blip r:embed="rId2"/>
          <a:stretch>
            <a:fillRect/>
          </a:stretch>
        </p:blipFill>
        <p:spPr>
          <a:xfrm>
            <a:off x="6096000" y="2201983"/>
            <a:ext cx="4637545" cy="2454034"/>
          </a:xfrm>
          <a:prstGeom prst="rect">
            <a:avLst/>
          </a:prstGeom>
        </p:spPr>
      </p:pic>
    </p:spTree>
    <p:extLst>
      <p:ext uri="{BB962C8B-B14F-4D97-AF65-F5344CB8AC3E}">
        <p14:creationId xmlns:p14="http://schemas.microsoft.com/office/powerpoint/2010/main" val="52466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03119-4D1D-2F47-ADB4-C4BAC437A28E}"/>
              </a:ext>
            </a:extLst>
          </p:cNvPr>
          <p:cNvSpPr>
            <a:spLocks noGrp="1"/>
          </p:cNvSpPr>
          <p:nvPr>
            <p:ph type="title"/>
          </p:nvPr>
        </p:nvSpPr>
        <p:spPr>
          <a:xfrm>
            <a:off x="1130270" y="1122534"/>
            <a:ext cx="9603275" cy="1049235"/>
          </a:xfrm>
        </p:spPr>
        <p:txBody>
          <a:bodyPr>
            <a:normAutofit/>
          </a:bodyPr>
          <a:lstStyle/>
          <a:p>
            <a:r>
              <a:rPr lang="en-US" sz="4400" dirty="0">
                <a:latin typeface="Palatino" pitchFamily="2" charset="77"/>
                <a:ea typeface="Palatino" pitchFamily="2" charset="77"/>
              </a:rPr>
              <a:t>Table of Contents:</a:t>
            </a:r>
          </a:p>
        </p:txBody>
      </p:sp>
      <p:sp>
        <p:nvSpPr>
          <p:cNvPr id="3" name="Content Placeholder 2">
            <a:extLst>
              <a:ext uri="{FF2B5EF4-FFF2-40B4-BE49-F238E27FC236}">
                <a16:creationId xmlns:a16="http://schemas.microsoft.com/office/drawing/2014/main" id="{54FE0C1A-1B83-4748-9158-54B962BC8775}"/>
              </a:ext>
            </a:extLst>
          </p:cNvPr>
          <p:cNvSpPr>
            <a:spLocks noGrp="1"/>
          </p:cNvSpPr>
          <p:nvPr>
            <p:ph idx="1"/>
          </p:nvPr>
        </p:nvSpPr>
        <p:spPr/>
        <p:txBody>
          <a:bodyPr>
            <a:normAutofit lnSpcReduction="10000"/>
          </a:bodyPr>
          <a:lstStyle/>
          <a:p>
            <a:r>
              <a:rPr lang="en-US" sz="2400" dirty="0" err="1">
                <a:latin typeface="Palatino" pitchFamily="2" charset="77"/>
                <a:ea typeface="Palatino" pitchFamily="2" charset="77"/>
              </a:rPr>
              <a:t>Probowl</a:t>
            </a:r>
            <a:r>
              <a:rPr lang="en-US" sz="2400" dirty="0">
                <a:latin typeface="Palatino" pitchFamily="2" charset="77"/>
                <a:ea typeface="Palatino" pitchFamily="2" charset="77"/>
              </a:rPr>
              <a:t> Background &amp; Motivation</a:t>
            </a:r>
          </a:p>
          <a:p>
            <a:r>
              <a:rPr lang="en-US" sz="2400" dirty="0">
                <a:latin typeface="Palatino" pitchFamily="2" charset="77"/>
                <a:ea typeface="Palatino" pitchFamily="2" charset="77"/>
              </a:rPr>
              <a:t>Data</a:t>
            </a:r>
          </a:p>
          <a:p>
            <a:r>
              <a:rPr lang="en-US" sz="2400" dirty="0">
                <a:latin typeface="Palatino" pitchFamily="2" charset="77"/>
                <a:ea typeface="Palatino" pitchFamily="2" charset="77"/>
              </a:rPr>
              <a:t>Exploratory Data Analysis (EDA)</a:t>
            </a:r>
          </a:p>
          <a:p>
            <a:r>
              <a:rPr lang="en-US" sz="2400" dirty="0">
                <a:latin typeface="Palatino" pitchFamily="2" charset="77"/>
                <a:ea typeface="Palatino" pitchFamily="2" charset="77"/>
              </a:rPr>
              <a:t>MVP: Multivariate Linear Regression</a:t>
            </a:r>
          </a:p>
          <a:p>
            <a:r>
              <a:rPr lang="en-US" sz="2400" dirty="0" err="1">
                <a:latin typeface="Palatino" pitchFamily="2" charset="77"/>
                <a:ea typeface="Palatino" pitchFamily="2" charset="77"/>
              </a:rPr>
              <a:t>ProBowl</a:t>
            </a:r>
            <a:r>
              <a:rPr lang="en-US" sz="2400" dirty="0">
                <a:latin typeface="Palatino" pitchFamily="2" charset="77"/>
                <a:ea typeface="Palatino" pitchFamily="2" charset="77"/>
              </a:rPr>
              <a:t> Logistic Regression</a:t>
            </a:r>
          </a:p>
          <a:p>
            <a:r>
              <a:rPr lang="en-US" sz="2400" dirty="0">
                <a:latin typeface="Palatino" pitchFamily="2" charset="77"/>
                <a:ea typeface="Palatino" pitchFamily="2" charset="77"/>
              </a:rPr>
              <a:t>Conclusion</a:t>
            </a:r>
          </a:p>
          <a:p>
            <a:pPr marL="0" indent="0">
              <a:buNone/>
            </a:pPr>
            <a:endParaRPr lang="en-US" dirty="0"/>
          </a:p>
        </p:txBody>
      </p:sp>
    </p:spTree>
    <p:extLst>
      <p:ext uri="{BB962C8B-B14F-4D97-AF65-F5344CB8AC3E}">
        <p14:creationId xmlns:p14="http://schemas.microsoft.com/office/powerpoint/2010/main" val="156654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AF2B-FB1F-564B-9CBB-8087C5EC93B0}"/>
              </a:ext>
            </a:extLst>
          </p:cNvPr>
          <p:cNvSpPr>
            <a:spLocks noGrp="1"/>
          </p:cNvSpPr>
          <p:nvPr>
            <p:ph type="title"/>
          </p:nvPr>
        </p:nvSpPr>
        <p:spPr/>
        <p:txBody>
          <a:bodyPr/>
          <a:lstStyle/>
          <a:p>
            <a:r>
              <a:rPr lang="en-US" dirty="0"/>
              <a:t>What is the </a:t>
            </a:r>
            <a:r>
              <a:rPr lang="en-US" dirty="0" err="1"/>
              <a:t>ProBowl</a:t>
            </a:r>
            <a:r>
              <a:rPr lang="en-US" dirty="0"/>
              <a:t>?</a:t>
            </a:r>
          </a:p>
        </p:txBody>
      </p:sp>
      <p:pic>
        <p:nvPicPr>
          <p:cNvPr id="5" name="Content Placeholder 4">
            <a:extLst>
              <a:ext uri="{FF2B5EF4-FFF2-40B4-BE49-F238E27FC236}">
                <a16:creationId xmlns:a16="http://schemas.microsoft.com/office/drawing/2014/main" id="{77088818-CADC-6D41-B53D-74F372A2FCE0}"/>
              </a:ext>
            </a:extLst>
          </p:cNvPr>
          <p:cNvPicPr>
            <a:picLocks noGrp="1" noChangeAspect="1"/>
          </p:cNvPicPr>
          <p:nvPr>
            <p:ph idx="1"/>
          </p:nvPr>
        </p:nvPicPr>
        <p:blipFill>
          <a:blip r:embed="rId3"/>
          <a:stretch>
            <a:fillRect/>
          </a:stretch>
        </p:blipFill>
        <p:spPr>
          <a:xfrm>
            <a:off x="5843122" y="1700946"/>
            <a:ext cx="4890423" cy="4099805"/>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0A12057-B32D-294F-AE19-5603CD46CCF8}"/>
                  </a:ext>
                </a:extLst>
              </p:cNvPr>
              <p:cNvSpPr txBox="1"/>
              <p:nvPr/>
            </p:nvSpPr>
            <p:spPr>
              <a:xfrm>
                <a:off x="1130270" y="2596686"/>
                <a:ext cx="3939441" cy="286232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pitchFamily="2" charset="77"/>
                    <a:ea typeface="Palatino" pitchFamily="2" charset="77"/>
                  </a:rPr>
                  <a:t>NFL All-Stars Game</a:t>
                </a:r>
              </a:p>
              <a:p>
                <a:endParaRPr lang="en-US" sz="2400" dirty="0">
                  <a:latin typeface="Palatino" pitchFamily="2" charset="77"/>
                  <a:ea typeface="Palatino" pitchFamily="2" charset="77"/>
                </a:endParaRPr>
              </a:p>
              <a:p>
                <a:pPr marL="342900" indent="-342900">
                  <a:buFont typeface="Arial" panose="020B0604020202020204" pitchFamily="34" charset="0"/>
                  <a:buChar char="•"/>
                </a:pPr>
                <a:r>
                  <a:rPr lang="en-US" sz="2400" dirty="0">
                    <a:latin typeface="Palatino" pitchFamily="2" charset="77"/>
                    <a:ea typeface="Palatino" pitchFamily="2" charset="77"/>
                  </a:rPr>
                  <a:t>AFC (red) vs. NFC (blue)</a:t>
                </a:r>
              </a:p>
              <a:p>
                <a:pPr marL="342900" indent="-342900">
                  <a:buFont typeface="Arial" panose="020B0604020202020204" pitchFamily="34" charset="0"/>
                  <a:buChar char="•"/>
                </a:pPr>
                <a:endParaRPr lang="en-US" sz="2400" i="1" dirty="0">
                  <a:latin typeface="Palatino" pitchFamily="2" charset="77"/>
                  <a:ea typeface="Palatino" pitchFamily="2" charset="77"/>
                </a:endParaRPr>
              </a:p>
              <a:p>
                <a:pPr marL="342900" indent="-3429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oMath>
                </a14:m>
                <a:r>
                  <a:rPr lang="en-US" sz="2400" dirty="0">
                    <a:latin typeface="Palatino" pitchFamily="2" charset="77"/>
                    <a:ea typeface="Palatino" pitchFamily="2" charset="77"/>
                  </a:rPr>
                  <a:t> of players go to the </a:t>
                </a:r>
                <a:r>
                  <a:rPr lang="en-US" sz="2400" dirty="0" err="1">
                    <a:latin typeface="Palatino" pitchFamily="2" charset="77"/>
                    <a:ea typeface="Palatino" pitchFamily="2" charset="77"/>
                  </a:rPr>
                  <a:t>ProBowl</a:t>
                </a:r>
                <a:r>
                  <a:rPr lang="en-US" sz="2400" dirty="0">
                    <a:latin typeface="Palatino" pitchFamily="2" charset="77"/>
                    <a:ea typeface="Palatino" pitchFamily="2" charset="77"/>
                  </a:rPr>
                  <a:t> each year</a:t>
                </a:r>
              </a:p>
              <a:p>
                <a:endParaRPr lang="en-US" dirty="0"/>
              </a:p>
              <a:p>
                <a:endParaRPr lang="en-US" dirty="0"/>
              </a:p>
            </p:txBody>
          </p:sp>
        </mc:Choice>
        <mc:Fallback>
          <p:sp>
            <p:nvSpPr>
              <p:cNvPr id="6" name="TextBox 5">
                <a:extLst>
                  <a:ext uri="{FF2B5EF4-FFF2-40B4-BE49-F238E27FC236}">
                    <a16:creationId xmlns:a16="http://schemas.microsoft.com/office/drawing/2014/main" id="{60A12057-B32D-294F-AE19-5603CD46CCF8}"/>
                  </a:ext>
                </a:extLst>
              </p:cNvPr>
              <p:cNvSpPr txBox="1">
                <a:spLocks noRot="1" noChangeAspect="1" noMove="1" noResize="1" noEditPoints="1" noAdjustHandles="1" noChangeArrowheads="1" noChangeShapeType="1" noTextEdit="1"/>
              </p:cNvSpPr>
              <p:nvPr/>
            </p:nvSpPr>
            <p:spPr>
              <a:xfrm>
                <a:off x="1130270" y="2596686"/>
                <a:ext cx="3939441" cy="2862322"/>
              </a:xfrm>
              <a:prstGeom prst="rect">
                <a:avLst/>
              </a:prstGeom>
              <a:blipFill>
                <a:blip r:embed="rId4"/>
                <a:stretch>
                  <a:fillRect l="-1929" t="-2212" r="-1608"/>
                </a:stretch>
              </a:blipFill>
            </p:spPr>
            <p:txBody>
              <a:bodyPr/>
              <a:lstStyle/>
              <a:p>
                <a:r>
                  <a:rPr lang="en-US">
                    <a:noFill/>
                  </a:rPr>
                  <a:t> </a:t>
                </a:r>
              </a:p>
            </p:txBody>
          </p:sp>
        </mc:Fallback>
      </mc:AlternateContent>
    </p:spTree>
    <p:extLst>
      <p:ext uri="{BB962C8B-B14F-4D97-AF65-F5344CB8AC3E}">
        <p14:creationId xmlns:p14="http://schemas.microsoft.com/office/powerpoint/2010/main" val="341259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A3B026-3843-2446-83BB-047809768340}"/>
              </a:ext>
            </a:extLst>
          </p:cNvPr>
          <p:cNvSpPr>
            <a:spLocks noGrp="1"/>
          </p:cNvSpPr>
          <p:nvPr>
            <p:ph type="title"/>
          </p:nvPr>
        </p:nvSpPr>
        <p:spPr/>
        <p:txBody>
          <a:bodyPr anchor="t">
            <a:normAutofit/>
          </a:bodyPr>
          <a:lstStyle/>
          <a:p>
            <a:r>
              <a:rPr lang="en-US" sz="3200" dirty="0">
                <a:latin typeface="Palatino" pitchFamily="2" charset="77"/>
                <a:ea typeface="Palatino" pitchFamily="2" charset="77"/>
              </a:rPr>
              <a:t>How are players selected to the </a:t>
            </a:r>
            <a:r>
              <a:rPr lang="en-US" sz="3200" dirty="0" err="1">
                <a:latin typeface="Palatino" pitchFamily="2" charset="77"/>
                <a:ea typeface="Palatino" pitchFamily="2" charset="77"/>
              </a:rPr>
              <a:t>ProBowl</a:t>
            </a:r>
            <a:r>
              <a:rPr lang="en-US" sz="3200" dirty="0">
                <a:latin typeface="Palatino" pitchFamily="2" charset="77"/>
                <a:ea typeface="Palatino" pitchFamily="2" charset="77"/>
              </a:rPr>
              <a:t>?</a:t>
            </a:r>
          </a:p>
        </p:txBody>
      </p:sp>
      <p:sp>
        <p:nvSpPr>
          <p:cNvPr id="6" name="Text Placeholder 5">
            <a:extLst>
              <a:ext uri="{FF2B5EF4-FFF2-40B4-BE49-F238E27FC236}">
                <a16:creationId xmlns:a16="http://schemas.microsoft.com/office/drawing/2014/main" id="{854E45B0-EFE7-1843-8CC4-A8E60EA2981B}"/>
              </a:ext>
            </a:extLst>
          </p:cNvPr>
          <p:cNvSpPr>
            <a:spLocks noGrp="1"/>
          </p:cNvSpPr>
          <p:nvPr>
            <p:ph type="body" sz="half" idx="2"/>
          </p:nvPr>
        </p:nvSpPr>
        <p:spPr>
          <a:xfrm>
            <a:off x="1124291" y="2608993"/>
            <a:ext cx="3275013" cy="2322176"/>
          </a:xfrm>
        </p:spPr>
        <p:txBody>
          <a:bodyPr>
            <a:noAutofit/>
          </a:bodyPr>
          <a:lstStyle/>
          <a:p>
            <a:r>
              <a:rPr lang="en-US" sz="2400" dirty="0">
                <a:latin typeface="Palatino" pitchFamily="2" charset="77"/>
                <a:ea typeface="Palatino" pitchFamily="2" charset="77"/>
              </a:rPr>
              <a:t>Votes are cast by:</a:t>
            </a:r>
          </a:p>
          <a:p>
            <a:pPr marL="285750" indent="-285750">
              <a:buFont typeface="Arial" panose="020B0604020202020204" pitchFamily="34" charset="0"/>
              <a:buChar char="•"/>
            </a:pPr>
            <a:r>
              <a:rPr lang="en-US" sz="2400" dirty="0">
                <a:latin typeface="Palatino" pitchFamily="2" charset="77"/>
                <a:ea typeface="Palatino" pitchFamily="2" charset="77"/>
              </a:rPr>
              <a:t>Other Players</a:t>
            </a:r>
          </a:p>
          <a:p>
            <a:pPr marL="285750" indent="-285750">
              <a:buFont typeface="Arial" panose="020B0604020202020204" pitchFamily="34" charset="0"/>
              <a:buChar char="•"/>
            </a:pPr>
            <a:r>
              <a:rPr lang="en-US" sz="2400" dirty="0">
                <a:latin typeface="Palatino" pitchFamily="2" charset="77"/>
                <a:ea typeface="Palatino" pitchFamily="2" charset="77"/>
              </a:rPr>
              <a:t>Coaches</a:t>
            </a:r>
          </a:p>
          <a:p>
            <a:pPr marL="285750" indent="-285750">
              <a:buFont typeface="Arial" panose="020B0604020202020204" pitchFamily="34" charset="0"/>
              <a:buChar char="•"/>
            </a:pPr>
            <a:r>
              <a:rPr lang="en-US" sz="2400" dirty="0">
                <a:latin typeface="Palatino" pitchFamily="2" charset="77"/>
                <a:ea typeface="Palatino" pitchFamily="2" charset="77"/>
              </a:rPr>
              <a:t>Fans</a:t>
            </a:r>
          </a:p>
        </p:txBody>
      </p:sp>
      <p:pic>
        <p:nvPicPr>
          <p:cNvPr id="15" name="Content Placeholder 14">
            <a:extLst>
              <a:ext uri="{FF2B5EF4-FFF2-40B4-BE49-F238E27FC236}">
                <a16:creationId xmlns:a16="http://schemas.microsoft.com/office/drawing/2014/main" id="{5AD1AF7B-46DA-1242-8AA7-7DF286B304DE}"/>
              </a:ext>
            </a:extLst>
          </p:cNvPr>
          <p:cNvPicPr>
            <a:picLocks noGrp="1" noChangeAspect="1"/>
          </p:cNvPicPr>
          <p:nvPr>
            <p:ph idx="1"/>
          </p:nvPr>
        </p:nvPicPr>
        <p:blipFill>
          <a:blip r:embed="rId2"/>
          <a:stretch>
            <a:fillRect/>
          </a:stretch>
        </p:blipFill>
        <p:spPr>
          <a:xfrm>
            <a:off x="4722813" y="1513880"/>
            <a:ext cx="6013450" cy="3382565"/>
          </a:xfrm>
        </p:spPr>
      </p:pic>
      <p:sp>
        <p:nvSpPr>
          <p:cNvPr id="16" name="TextBox 15">
            <a:extLst>
              <a:ext uri="{FF2B5EF4-FFF2-40B4-BE49-F238E27FC236}">
                <a16:creationId xmlns:a16="http://schemas.microsoft.com/office/drawing/2014/main" id="{2CE30F61-0A1D-4646-94AC-D7893847A60B}"/>
              </a:ext>
            </a:extLst>
          </p:cNvPr>
          <p:cNvSpPr txBox="1"/>
          <p:nvPr/>
        </p:nvSpPr>
        <p:spPr>
          <a:xfrm>
            <a:off x="1124291" y="5173884"/>
            <a:ext cx="9977377" cy="954107"/>
          </a:xfrm>
          <a:prstGeom prst="rect">
            <a:avLst/>
          </a:prstGeom>
          <a:noFill/>
        </p:spPr>
        <p:txBody>
          <a:bodyPr wrap="square" rtlCol="0">
            <a:spAutoFit/>
          </a:bodyPr>
          <a:lstStyle/>
          <a:p>
            <a:r>
              <a:rPr lang="en-US" sz="2800" b="1" dirty="0">
                <a:latin typeface="Palatino" pitchFamily="2" charset="77"/>
                <a:ea typeface="Palatino" pitchFamily="2" charset="77"/>
              </a:rPr>
              <a:t>Research Question: </a:t>
            </a:r>
          </a:p>
          <a:p>
            <a:r>
              <a:rPr lang="en-US" sz="2800" b="1" dirty="0">
                <a:latin typeface="Palatino" pitchFamily="2" charset="77"/>
                <a:ea typeface="Palatino" pitchFamily="2" charset="77"/>
              </a:rPr>
              <a:t>Does a player’s stats backup the vote?</a:t>
            </a:r>
          </a:p>
        </p:txBody>
      </p:sp>
    </p:spTree>
    <p:extLst>
      <p:ext uri="{BB962C8B-B14F-4D97-AF65-F5344CB8AC3E}">
        <p14:creationId xmlns:p14="http://schemas.microsoft.com/office/powerpoint/2010/main" val="133765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A0F4-6605-7C49-A03A-2A4008B7EE3C}"/>
              </a:ext>
            </a:extLst>
          </p:cNvPr>
          <p:cNvSpPr>
            <a:spLocks noGrp="1"/>
          </p:cNvSpPr>
          <p:nvPr>
            <p:ph type="title"/>
          </p:nvPr>
        </p:nvSpPr>
        <p:spPr/>
        <p:txBody>
          <a:bodyPr/>
          <a:lstStyle/>
          <a:p>
            <a:r>
              <a:rPr lang="en-US" dirty="0">
                <a:latin typeface="Palatino" pitchFamily="2" charset="77"/>
                <a:ea typeface="Palatino" pitchFamily="2" charset="77"/>
              </a:rPr>
              <a:t>Data</a:t>
            </a:r>
          </a:p>
        </p:txBody>
      </p:sp>
      <p:sp>
        <p:nvSpPr>
          <p:cNvPr id="3" name="Content Placeholder 2">
            <a:extLst>
              <a:ext uri="{FF2B5EF4-FFF2-40B4-BE49-F238E27FC236}">
                <a16:creationId xmlns:a16="http://schemas.microsoft.com/office/drawing/2014/main" id="{1F912818-1236-D849-81E6-31CEE3B0FFF4}"/>
              </a:ext>
            </a:extLst>
          </p:cNvPr>
          <p:cNvSpPr>
            <a:spLocks noGrp="1"/>
          </p:cNvSpPr>
          <p:nvPr>
            <p:ph idx="1"/>
          </p:nvPr>
        </p:nvSpPr>
        <p:spPr>
          <a:xfrm>
            <a:off x="1130270" y="1724628"/>
            <a:ext cx="9603275" cy="3741717"/>
          </a:xfrm>
        </p:spPr>
        <p:txBody>
          <a:bodyPr>
            <a:normAutofit fontScale="92500" lnSpcReduction="10000"/>
          </a:bodyPr>
          <a:lstStyle/>
          <a:p>
            <a:r>
              <a:rPr lang="en-US" sz="2400" dirty="0">
                <a:latin typeface="Palatino" pitchFamily="2" charset="77"/>
                <a:ea typeface="Palatino" pitchFamily="2" charset="77"/>
              </a:rPr>
              <a:t>Pro Football Reference</a:t>
            </a:r>
          </a:p>
          <a:p>
            <a:r>
              <a:rPr lang="en-US" sz="2400" dirty="0">
                <a:latin typeface="Palatino" pitchFamily="2" charset="77"/>
                <a:ea typeface="Palatino" pitchFamily="2" charset="77"/>
              </a:rPr>
              <a:t>All 32 NFL teams</a:t>
            </a:r>
          </a:p>
          <a:p>
            <a:r>
              <a:rPr lang="en-US" sz="2400" dirty="0">
                <a:latin typeface="Palatino" pitchFamily="2" charset="77"/>
                <a:ea typeface="Palatino" pitchFamily="2" charset="77"/>
              </a:rPr>
              <a:t>4 years of data</a:t>
            </a:r>
          </a:p>
          <a:p>
            <a:r>
              <a:rPr lang="en-US" sz="2400" dirty="0">
                <a:latin typeface="Palatino" pitchFamily="2" charset="77"/>
                <a:ea typeface="Palatino" pitchFamily="2" charset="77"/>
              </a:rPr>
              <a:t>2300 rows of data</a:t>
            </a:r>
          </a:p>
          <a:p>
            <a:pPr lvl="1"/>
            <a:r>
              <a:rPr lang="en-US" sz="2400" dirty="0">
                <a:latin typeface="Palatino" pitchFamily="2" charset="77"/>
                <a:ea typeface="Palatino" pitchFamily="2" charset="77"/>
              </a:rPr>
              <a:t>Each row represents a different player in the NFL</a:t>
            </a:r>
          </a:p>
          <a:p>
            <a:r>
              <a:rPr lang="en-US" sz="2400" dirty="0">
                <a:latin typeface="Palatino" pitchFamily="2" charset="77"/>
                <a:ea typeface="Palatino" pitchFamily="2" charset="77"/>
              </a:rPr>
              <a:t>29 features:</a:t>
            </a:r>
          </a:p>
          <a:p>
            <a:pPr lvl="1"/>
            <a:r>
              <a:rPr lang="en-US" sz="2400" dirty="0">
                <a:latin typeface="Palatino" pitchFamily="2" charset="77"/>
                <a:ea typeface="Palatino" pitchFamily="2" charset="77"/>
              </a:rPr>
              <a:t>7 of importance: </a:t>
            </a:r>
          </a:p>
          <a:p>
            <a:pPr marL="457200" lvl="1" indent="0">
              <a:buNone/>
            </a:pPr>
            <a:r>
              <a:rPr lang="en-US" sz="2400" dirty="0">
                <a:latin typeface="Palatino" pitchFamily="2" charset="77"/>
                <a:ea typeface="Palatino" pitchFamily="2" charset="77"/>
              </a:rPr>
              <a:t>	RRTD, Yards, Fumble, Age, Games, Touches, </a:t>
            </a:r>
            <a:r>
              <a:rPr lang="en-US" sz="2400" dirty="0" err="1">
                <a:latin typeface="Palatino" pitchFamily="2" charset="77"/>
                <a:ea typeface="Palatino" pitchFamily="2" charset="77"/>
              </a:rPr>
              <a:t>ProBowl</a:t>
            </a:r>
            <a:r>
              <a:rPr lang="en-US" sz="2400" dirty="0">
                <a:latin typeface="Palatino" pitchFamily="2" charset="77"/>
                <a:ea typeface="Palatino" pitchFamily="2" charset="77"/>
              </a:rPr>
              <a:t> Status</a:t>
            </a:r>
          </a:p>
          <a:p>
            <a:endParaRPr lang="en-US" dirty="0"/>
          </a:p>
        </p:txBody>
      </p:sp>
    </p:spTree>
    <p:extLst>
      <p:ext uri="{BB962C8B-B14F-4D97-AF65-F5344CB8AC3E}">
        <p14:creationId xmlns:p14="http://schemas.microsoft.com/office/powerpoint/2010/main" val="110170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28F6-5A5E-314E-A1CD-6145E0C60A9E}"/>
              </a:ext>
            </a:extLst>
          </p:cNvPr>
          <p:cNvSpPr>
            <a:spLocks noGrp="1"/>
          </p:cNvSpPr>
          <p:nvPr>
            <p:ph type="title"/>
          </p:nvPr>
        </p:nvSpPr>
        <p:spPr/>
        <p:txBody>
          <a:bodyPr/>
          <a:lstStyle/>
          <a:p>
            <a:r>
              <a:rPr lang="en-US" dirty="0">
                <a:latin typeface="Palatino" pitchFamily="2" charset="77"/>
                <a:ea typeface="Palatino" pitchFamily="2" charset="77"/>
              </a:rPr>
              <a:t>Data</a:t>
            </a:r>
          </a:p>
        </p:txBody>
      </p:sp>
      <p:graphicFrame>
        <p:nvGraphicFramePr>
          <p:cNvPr id="4" name="Content Placeholder 3">
            <a:extLst>
              <a:ext uri="{FF2B5EF4-FFF2-40B4-BE49-F238E27FC236}">
                <a16:creationId xmlns:a16="http://schemas.microsoft.com/office/drawing/2014/main" id="{FB477C69-BB87-AE4C-B1C1-58049434E66E}"/>
              </a:ext>
            </a:extLst>
          </p:cNvPr>
          <p:cNvGraphicFramePr>
            <a:graphicFrameLocks noGrp="1"/>
          </p:cNvGraphicFramePr>
          <p:nvPr>
            <p:ph idx="1"/>
            <p:extLst>
              <p:ext uri="{D42A27DB-BD31-4B8C-83A1-F6EECF244321}">
                <p14:modId xmlns:p14="http://schemas.microsoft.com/office/powerpoint/2010/main" val="2181944883"/>
              </p:ext>
            </p:extLst>
          </p:nvPr>
        </p:nvGraphicFramePr>
        <p:xfrm>
          <a:off x="1385156" y="1736203"/>
          <a:ext cx="9093502" cy="3854367"/>
        </p:xfrm>
        <a:graphic>
          <a:graphicData uri="http://schemas.openxmlformats.org/drawingml/2006/table">
            <a:tbl>
              <a:tblPr firstRow="1" bandRow="1">
                <a:tableStyleId>{5C22544A-7EE6-4342-B048-85BDC9FD1C3A}</a:tableStyleId>
              </a:tblPr>
              <a:tblGrid>
                <a:gridCol w="2349449">
                  <a:extLst>
                    <a:ext uri="{9D8B030D-6E8A-4147-A177-3AD203B41FA5}">
                      <a16:colId xmlns:a16="http://schemas.microsoft.com/office/drawing/2014/main" val="3813247580"/>
                    </a:ext>
                  </a:extLst>
                </a:gridCol>
                <a:gridCol w="6744053">
                  <a:extLst>
                    <a:ext uri="{9D8B030D-6E8A-4147-A177-3AD203B41FA5}">
                      <a16:colId xmlns:a16="http://schemas.microsoft.com/office/drawing/2014/main" val="3466039905"/>
                    </a:ext>
                  </a:extLst>
                </a:gridCol>
              </a:tblGrid>
              <a:tr h="510020">
                <a:tc>
                  <a:txBody>
                    <a:bodyPr/>
                    <a:lstStyle/>
                    <a:p>
                      <a:pPr algn="l"/>
                      <a:r>
                        <a:rPr lang="en-US" dirty="0">
                          <a:latin typeface="Palatino" pitchFamily="2" charset="77"/>
                          <a:ea typeface="Palatino" pitchFamily="2" charset="77"/>
                        </a:rPr>
                        <a:t>Variable</a:t>
                      </a:r>
                    </a:p>
                  </a:txBody>
                  <a:tcPr/>
                </a:tc>
                <a:tc>
                  <a:txBody>
                    <a:bodyPr/>
                    <a:lstStyle/>
                    <a:p>
                      <a:pPr algn="l"/>
                      <a:r>
                        <a:rPr lang="en-US" dirty="0">
                          <a:latin typeface="Palatino" pitchFamily="2" charset="77"/>
                          <a:ea typeface="Palatino" pitchFamily="2" charset="77"/>
                        </a:rPr>
                        <a:t>Description</a:t>
                      </a:r>
                    </a:p>
                  </a:txBody>
                  <a:tcPr/>
                </a:tc>
                <a:extLst>
                  <a:ext uri="{0D108BD9-81ED-4DB2-BD59-A6C34878D82A}">
                    <a16:rowId xmlns:a16="http://schemas.microsoft.com/office/drawing/2014/main" val="474314403"/>
                  </a:ext>
                </a:extLst>
              </a:tr>
              <a:tr h="478513">
                <a:tc>
                  <a:txBody>
                    <a:bodyPr/>
                    <a:lstStyle/>
                    <a:p>
                      <a:pPr algn="l"/>
                      <a:r>
                        <a:rPr lang="en-US" sz="2400" dirty="0">
                          <a:latin typeface="Palatino" pitchFamily="2" charset="77"/>
                          <a:ea typeface="Palatino" pitchFamily="2" charset="77"/>
                        </a:rPr>
                        <a:t>RRTD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Rushing and receiving touchdowns</a:t>
                      </a:r>
                    </a:p>
                  </a:txBody>
                  <a:tcPr/>
                </a:tc>
                <a:extLst>
                  <a:ext uri="{0D108BD9-81ED-4DB2-BD59-A6C34878D82A}">
                    <a16:rowId xmlns:a16="http://schemas.microsoft.com/office/drawing/2014/main" val="2884401063"/>
                  </a:ext>
                </a:extLst>
              </a:tr>
              <a:tr h="478513">
                <a:tc>
                  <a:txBody>
                    <a:bodyPr/>
                    <a:lstStyle/>
                    <a:p>
                      <a:pPr algn="l"/>
                      <a:r>
                        <a:rPr lang="en-US" sz="2400" dirty="0">
                          <a:latin typeface="Palatino" pitchFamily="2" charset="77"/>
                          <a:ea typeface="Palatino" pitchFamily="2" charset="77"/>
                        </a:rPr>
                        <a:t>Yards</a:t>
                      </a:r>
                    </a:p>
                  </a:txBody>
                  <a:tcPr/>
                </a:tc>
                <a:tc>
                  <a:txBody>
                    <a:bodyPr/>
                    <a:lstStyle/>
                    <a:p>
                      <a:pPr algn="l"/>
                      <a:r>
                        <a:rPr lang="en-US" sz="2400" dirty="0">
                          <a:latin typeface="Palatino" pitchFamily="2" charset="77"/>
                          <a:ea typeface="Palatino" pitchFamily="2" charset="77"/>
                        </a:rPr>
                        <a:t>Total yard from scrimmage</a:t>
                      </a:r>
                    </a:p>
                  </a:txBody>
                  <a:tcPr/>
                </a:tc>
                <a:extLst>
                  <a:ext uri="{0D108BD9-81ED-4DB2-BD59-A6C34878D82A}">
                    <a16:rowId xmlns:a16="http://schemas.microsoft.com/office/drawing/2014/main" val="3641345228"/>
                  </a:ext>
                </a:extLst>
              </a:tr>
              <a:tr h="478513">
                <a:tc>
                  <a:txBody>
                    <a:bodyPr/>
                    <a:lstStyle/>
                    <a:p>
                      <a:pPr algn="l"/>
                      <a:r>
                        <a:rPr lang="en-US" sz="2400" dirty="0">
                          <a:latin typeface="Palatino" pitchFamily="2" charset="77"/>
                          <a:ea typeface="Palatino" pitchFamily="2" charset="77"/>
                        </a:rPr>
                        <a:t>Fumble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Number of times fumbled</a:t>
                      </a:r>
                    </a:p>
                  </a:txBody>
                  <a:tcPr/>
                </a:tc>
                <a:extLst>
                  <a:ext uri="{0D108BD9-81ED-4DB2-BD59-A6C34878D82A}">
                    <a16:rowId xmlns:a16="http://schemas.microsoft.com/office/drawing/2014/main" val="3205249800"/>
                  </a:ext>
                </a:extLst>
              </a:tr>
              <a:tr h="478513">
                <a:tc>
                  <a:txBody>
                    <a:bodyPr/>
                    <a:lstStyle/>
                    <a:p>
                      <a:pPr algn="l"/>
                      <a:r>
                        <a:rPr lang="en-US" sz="2400" dirty="0">
                          <a:latin typeface="Palatino" pitchFamily="2" charset="77"/>
                          <a:ea typeface="Palatino" pitchFamily="2" charset="77"/>
                        </a:rPr>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Player’s age on Dec 31</a:t>
                      </a:r>
                      <a:r>
                        <a:rPr lang="en-US" sz="2400" baseline="30000" dirty="0">
                          <a:latin typeface="Palatino" pitchFamily="2" charset="77"/>
                          <a:ea typeface="Palatino" pitchFamily="2" charset="77"/>
                        </a:rPr>
                        <a:t>st</a:t>
                      </a:r>
                      <a:r>
                        <a:rPr lang="en-US" sz="2400" dirty="0">
                          <a:latin typeface="Palatino" pitchFamily="2" charset="77"/>
                          <a:ea typeface="Palatino" pitchFamily="2" charset="77"/>
                        </a:rPr>
                        <a:t> of that year</a:t>
                      </a:r>
                    </a:p>
                  </a:txBody>
                  <a:tcPr/>
                </a:tc>
                <a:extLst>
                  <a:ext uri="{0D108BD9-81ED-4DB2-BD59-A6C34878D82A}">
                    <a16:rowId xmlns:a16="http://schemas.microsoft.com/office/drawing/2014/main" val="435949787"/>
                  </a:ext>
                </a:extLst>
              </a:tr>
              <a:tr h="478513">
                <a:tc>
                  <a:txBody>
                    <a:bodyPr/>
                    <a:lstStyle/>
                    <a:p>
                      <a:pPr algn="l"/>
                      <a:r>
                        <a:rPr lang="en-US" sz="2400" dirty="0">
                          <a:latin typeface="Palatino" pitchFamily="2" charset="77"/>
                          <a:ea typeface="Palatino" pitchFamily="2" charset="77"/>
                        </a:rPr>
                        <a:t>Games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Games played</a:t>
                      </a:r>
                    </a:p>
                  </a:txBody>
                  <a:tcPr/>
                </a:tc>
                <a:extLst>
                  <a:ext uri="{0D108BD9-81ED-4DB2-BD59-A6C34878D82A}">
                    <a16:rowId xmlns:a16="http://schemas.microsoft.com/office/drawing/2014/main" val="3143153427"/>
                  </a:ext>
                </a:extLst>
              </a:tr>
              <a:tr h="473269">
                <a:tc>
                  <a:txBody>
                    <a:bodyPr/>
                    <a:lstStyle/>
                    <a:p>
                      <a:pPr algn="l"/>
                      <a:r>
                        <a:rPr lang="en-US" sz="2400" dirty="0">
                          <a:latin typeface="Palatino" pitchFamily="2" charset="77"/>
                          <a:ea typeface="Palatino" pitchFamily="2" charset="77"/>
                        </a:rPr>
                        <a:t>Touch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Touch: Rushing and receiving attempts</a:t>
                      </a:r>
                    </a:p>
                  </a:txBody>
                  <a:tcPr/>
                </a:tc>
                <a:extLst>
                  <a:ext uri="{0D108BD9-81ED-4DB2-BD59-A6C34878D82A}">
                    <a16:rowId xmlns:a16="http://schemas.microsoft.com/office/drawing/2014/main" val="1697719219"/>
                  </a:ext>
                </a:extLst>
              </a:tr>
              <a:tr h="478513">
                <a:tc>
                  <a:txBody>
                    <a:bodyPr/>
                    <a:lstStyle/>
                    <a:p>
                      <a:pPr algn="l"/>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{1, 0}  =&gt; 1 if the player went to the </a:t>
                      </a:r>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extLst>
                  <a:ext uri="{0D108BD9-81ED-4DB2-BD59-A6C34878D82A}">
                    <a16:rowId xmlns:a16="http://schemas.microsoft.com/office/drawing/2014/main" val="2691015324"/>
                  </a:ext>
                </a:extLst>
              </a:tr>
            </a:tbl>
          </a:graphicData>
        </a:graphic>
      </p:graphicFrame>
    </p:spTree>
    <p:extLst>
      <p:ext uri="{BB962C8B-B14F-4D97-AF65-F5344CB8AC3E}">
        <p14:creationId xmlns:p14="http://schemas.microsoft.com/office/powerpoint/2010/main" val="10789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B92-A75D-EF47-B733-42E0C7D52A53}"/>
              </a:ext>
            </a:extLst>
          </p:cNvPr>
          <p:cNvSpPr>
            <a:spLocks noGrp="1"/>
          </p:cNvSpPr>
          <p:nvPr>
            <p:ph type="title"/>
          </p:nvPr>
        </p:nvSpPr>
        <p:spPr/>
        <p:txBody>
          <a:bodyPr/>
          <a:lstStyle/>
          <a:p>
            <a:r>
              <a:rPr lang="en-US" dirty="0">
                <a:latin typeface="Palatino" pitchFamily="2" charset="77"/>
                <a:ea typeface="Palatino" pitchFamily="2" charset="77"/>
              </a:rPr>
              <a:t>MVP: Multivariate Linear Regression (OLS)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0190CB-C919-3B40-816B-4E59914D98F8}"/>
                  </a:ext>
                </a:extLst>
              </p:cNvPr>
              <p:cNvSpPr>
                <a:spLocks noGrp="1"/>
              </p:cNvSpPr>
              <p:nvPr>
                <p:ph idx="1"/>
              </p:nvPr>
            </p:nvSpPr>
            <p:spPr/>
            <p:txBody>
              <a:bodyPr>
                <a:normAutofit lnSpcReduction="10000"/>
              </a:bodyPr>
              <a:lstStyle/>
              <a:p>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r>
                      <a:rPr lang="en-US" sz="2600" b="0" i="1" smtClean="0">
                        <a:latin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𝛽</m:t>
                    </m:r>
                    <m:r>
                      <a:rPr lang="en-US" sz="2600" b="0" i="0" smtClean="0">
                        <a:latin typeface="Cambria Math" panose="02040503050406030204" pitchFamily="18" charset="0"/>
                        <a:ea typeface="Cambria Math" panose="02040503050406030204" pitchFamily="18" charset="0"/>
                      </a:rPr>
                      <m:t>+</m:t>
                    </m:r>
                    <m:r>
                      <m:rPr>
                        <m:sty m:val="p"/>
                      </m:rPr>
                      <a:rPr lang="el-GR" sz="2600" b="0" i="1" smtClean="0">
                        <a:latin typeface="Cambria Math" panose="02040503050406030204" pitchFamily="18" charset="0"/>
                        <a:ea typeface="Cambria Math" panose="02040503050406030204" pitchFamily="18" charset="0"/>
                      </a:rPr>
                      <m:t>ε</m:t>
                    </m:r>
                  </m:oMath>
                </a14:m>
                <a:r>
                  <a:rPr lang="en-US" sz="2600" dirty="0">
                    <a:latin typeface="Palatino" pitchFamily="2" charset="77"/>
                    <a:ea typeface="Palatino" pitchFamily="2" charset="77"/>
                  </a:rPr>
                  <a:t> </a:t>
                </a:r>
              </a:p>
              <a:p>
                <a:r>
                  <a:rPr lang="en-US" sz="2600" dirty="0">
                    <a:latin typeface="Palatino" pitchFamily="2" charset="77"/>
                    <a:ea typeface="Palatino" pitchFamily="2" charset="77"/>
                  </a:rPr>
                  <a:t>Touch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0 </a:t>
                </a:r>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r>
                      <a:rPr lang="en-US" sz="2600" b="0" i="0" baseline="-25000" smtClean="0">
                        <a:latin typeface="Cambria Math" panose="02040503050406030204" pitchFamily="18" charset="0"/>
                        <a:ea typeface="Cambria Math" panose="02040503050406030204" pitchFamily="18" charset="0"/>
                      </a:rPr>
                      <m:t>1 </m:t>
                    </m:r>
                    <m:r>
                      <m:rPr>
                        <m:sty m:val="p"/>
                      </m:rPr>
                      <a:rPr lang="en-US" sz="2600" b="0" i="0" smtClean="0">
                        <a:latin typeface="Cambria Math" panose="02040503050406030204" pitchFamily="18" charset="0"/>
                        <a:ea typeface="Cambria Math" panose="02040503050406030204" pitchFamily="18" charset="0"/>
                      </a:rPr>
                      <m:t>RRTD</m:t>
                    </m:r>
                    <m:r>
                      <a:rPr lang="en-US" sz="2600" b="0" i="0" smtClean="0">
                        <a:latin typeface="Cambria Math" panose="02040503050406030204" pitchFamily="18" charset="0"/>
                        <a:ea typeface="Cambria Math" panose="02040503050406030204" pitchFamily="18" charset="0"/>
                      </a:rPr>
                      <m:t>+</m:t>
                    </m:r>
                  </m:oMath>
                </a14:m>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2</a:t>
                </a:r>
                <a:r>
                  <a:rPr lang="en-US" sz="2600" dirty="0">
                    <a:latin typeface="Palatino" pitchFamily="2" charset="77"/>
                    <a:ea typeface="Palatino" pitchFamily="2" charset="77"/>
                  </a:rPr>
                  <a:t> </a:t>
                </a:r>
                <a:r>
                  <a:rPr lang="en-US" sz="2600" dirty="0" err="1">
                    <a:latin typeface="Palatino" pitchFamily="2" charset="77"/>
                    <a:ea typeface="Palatino" pitchFamily="2" charset="77"/>
                  </a:rPr>
                  <a:t>YScm</a:t>
                </a:r>
                <a:r>
                  <a:rPr lang="en-US" sz="2600" dirty="0">
                    <a:latin typeface="Palatino" pitchFamily="2" charset="77"/>
                    <a:ea typeface="Palatino" pitchFamily="2" charset="77"/>
                  </a:rPr>
                  <a:t>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3</a:t>
                </a:r>
                <a:r>
                  <a:rPr lang="en-US" sz="2600" dirty="0">
                    <a:latin typeface="Palatino" pitchFamily="2" charset="77"/>
                    <a:ea typeface="Palatino" pitchFamily="2" charset="77"/>
                  </a:rPr>
                  <a:t> </a:t>
                </a:r>
                <a:r>
                  <a:rPr lang="en-US" sz="2600" dirty="0" err="1">
                    <a:latin typeface="Palatino" pitchFamily="2" charset="77"/>
                    <a:ea typeface="Palatino" pitchFamily="2" charset="77"/>
                  </a:rPr>
                  <a:t>Fmb</a:t>
                </a:r>
                <a:r>
                  <a:rPr lang="en-US" sz="2600" dirty="0">
                    <a:latin typeface="Palatino" pitchFamily="2" charset="77"/>
                    <a:ea typeface="Palatino" pitchFamily="2" charset="77"/>
                  </a:rPr>
                  <a:t> + </a:t>
                </a:r>
                <a14:m>
                  <m:oMath xmlns:m="http://schemas.openxmlformats.org/officeDocument/2006/math">
                    <m:r>
                      <a:rPr lang="en-US" sz="2600" i="1" smtClean="0">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4</a:t>
                </a:r>
                <a:r>
                  <a:rPr lang="en-US" sz="2600" dirty="0">
                    <a:latin typeface="Palatino" pitchFamily="2" charset="77"/>
                    <a:ea typeface="Palatino" pitchFamily="2" charset="77"/>
                  </a:rPr>
                  <a:t> Age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5</a:t>
                </a:r>
                <a:r>
                  <a:rPr lang="en-US" sz="2600" dirty="0">
                    <a:latin typeface="Palatino" pitchFamily="2" charset="77"/>
                    <a:ea typeface="Palatino" pitchFamily="2" charset="77"/>
                  </a:rPr>
                  <a:t> G + </a:t>
                </a:r>
                <a:r>
                  <a:rPr lang="en-US" sz="2600" dirty="0" err="1">
                    <a:latin typeface="Palatino" pitchFamily="2" charset="77"/>
                    <a:ea typeface="Palatino" pitchFamily="2" charset="77"/>
                  </a:rPr>
                  <a:t>ε</a:t>
                </a:r>
                <a:endParaRPr lang="en-US" sz="2600" dirty="0">
                  <a:latin typeface="Palatino" pitchFamily="2" charset="77"/>
                  <a:ea typeface="Palatino" pitchFamily="2" charset="77"/>
                </a:endParaRPr>
              </a:p>
              <a:p>
                <a:endParaRPr lang="en-US" sz="2600" dirty="0">
                  <a:latin typeface="Palatino" pitchFamily="2" charset="77"/>
                  <a:ea typeface="Palatino" pitchFamily="2" charset="77"/>
                </a:endParaRPr>
              </a:p>
              <a:p>
                <a:r>
                  <a:rPr lang="en-US" sz="2600" dirty="0">
                    <a:latin typeface="Palatino" pitchFamily="2" charset="77"/>
                    <a:ea typeface="Palatino" pitchFamily="2" charset="77"/>
                  </a:rPr>
                  <a:t>Why predict the number of Touches?</a:t>
                </a:r>
              </a:p>
              <a:p>
                <a:pPr lvl="1"/>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100 touches in a season.</a:t>
                </a:r>
              </a:p>
              <a:p>
                <a:pPr lvl="1"/>
                <a:r>
                  <a:rPr lang="en-US" sz="2400" dirty="0">
                    <a:latin typeface="Palatino" pitchFamily="2" charset="77"/>
                    <a:ea typeface="Palatino" pitchFamily="2" charset="77"/>
                  </a:rPr>
                  <a:t>Non-</a:t>
                </a:r>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40 touches in a season.</a:t>
                </a:r>
              </a:p>
              <a:p>
                <a:endParaRPr lang="en-US" sz="2600" dirty="0">
                  <a:latin typeface="Palatino" pitchFamily="2" charset="77"/>
                  <a:ea typeface="Palatino" pitchFamily="2" charset="77"/>
                </a:endParaRPr>
              </a:p>
            </p:txBody>
          </p:sp>
        </mc:Choice>
        <mc:Fallback>
          <p:sp>
            <p:nvSpPr>
              <p:cNvPr id="3" name="Content Placeholder 2">
                <a:extLst>
                  <a:ext uri="{FF2B5EF4-FFF2-40B4-BE49-F238E27FC236}">
                    <a16:creationId xmlns:a16="http://schemas.microsoft.com/office/drawing/2014/main" id="{9D0190CB-C919-3B40-816B-4E59914D98F8}"/>
                  </a:ext>
                </a:extLst>
              </p:cNvPr>
              <p:cNvSpPr>
                <a:spLocks noGrp="1" noRot="1" noChangeAspect="1" noMove="1" noResize="1" noEditPoints="1" noAdjustHandles="1" noChangeArrowheads="1" noChangeShapeType="1" noTextEdit="1"/>
              </p:cNvSpPr>
              <p:nvPr>
                <p:ph idx="1"/>
              </p:nvPr>
            </p:nvSpPr>
            <p:spPr>
              <a:blipFill>
                <a:blip r:embed="rId2"/>
                <a:stretch>
                  <a:fillRect l="-925" t="-769"/>
                </a:stretch>
              </a:blipFill>
            </p:spPr>
            <p:txBody>
              <a:bodyPr/>
              <a:lstStyle/>
              <a:p>
                <a:r>
                  <a:rPr lang="en-US">
                    <a:noFill/>
                  </a:rPr>
                  <a:t> </a:t>
                </a:r>
              </a:p>
            </p:txBody>
          </p:sp>
        </mc:Fallback>
      </mc:AlternateContent>
    </p:spTree>
    <p:extLst>
      <p:ext uri="{BB962C8B-B14F-4D97-AF65-F5344CB8AC3E}">
        <p14:creationId xmlns:p14="http://schemas.microsoft.com/office/powerpoint/2010/main" val="77325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6745-ECDA-4C4D-992F-55E2F61E4FBE}"/>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C0203A4C-0E82-AE43-8E10-372A76BEEA34}"/>
              </a:ext>
            </a:extLst>
          </p:cNvPr>
          <p:cNvPicPr>
            <a:picLocks noGrp="1" noChangeAspect="1"/>
          </p:cNvPicPr>
          <p:nvPr>
            <p:ph idx="1"/>
          </p:nvPr>
        </p:nvPicPr>
        <p:blipFill>
          <a:blip r:embed="rId2"/>
          <a:stretch>
            <a:fillRect/>
          </a:stretch>
        </p:blipFill>
        <p:spPr>
          <a:xfrm>
            <a:off x="3960116" y="2002559"/>
            <a:ext cx="3943582" cy="455633"/>
          </a:xfrm>
          <a:prstGeom prst="rect">
            <a:avLst/>
          </a:prstGeom>
        </p:spPr>
      </p:pic>
      <p:pic>
        <p:nvPicPr>
          <p:cNvPr id="10" name="Picture 9">
            <a:extLst>
              <a:ext uri="{FF2B5EF4-FFF2-40B4-BE49-F238E27FC236}">
                <a16:creationId xmlns:a16="http://schemas.microsoft.com/office/drawing/2014/main" id="{B6E90AB6-0319-B340-9B84-28F2557B05A8}"/>
              </a:ext>
            </a:extLst>
          </p:cNvPr>
          <p:cNvPicPr>
            <a:picLocks noChangeAspect="1"/>
          </p:cNvPicPr>
          <p:nvPr/>
        </p:nvPicPr>
        <p:blipFill>
          <a:blip r:embed="rId3"/>
          <a:stretch>
            <a:fillRect/>
          </a:stretch>
        </p:blipFill>
        <p:spPr>
          <a:xfrm>
            <a:off x="3216522" y="2714238"/>
            <a:ext cx="5758956" cy="2611114"/>
          </a:xfrm>
          <a:prstGeom prst="rect">
            <a:avLst/>
          </a:prstGeom>
        </p:spPr>
      </p:pic>
    </p:spTree>
    <p:extLst>
      <p:ext uri="{BB962C8B-B14F-4D97-AF65-F5344CB8AC3E}">
        <p14:creationId xmlns:p14="http://schemas.microsoft.com/office/powerpoint/2010/main" val="354717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2B9A-37A0-594D-B34B-6A9DF583B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662DE-02EE-D342-9D3E-5AD7E3B4AEF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92609C2-2F66-B74F-B9E9-97B0BF12B4C1}"/>
              </a:ext>
            </a:extLst>
          </p:cNvPr>
          <p:cNvPicPr>
            <a:picLocks noChangeAspect="1"/>
          </p:cNvPicPr>
          <p:nvPr/>
        </p:nvPicPr>
        <p:blipFill>
          <a:blip r:embed="rId2"/>
          <a:stretch>
            <a:fillRect/>
          </a:stretch>
        </p:blipFill>
        <p:spPr>
          <a:xfrm>
            <a:off x="1969358" y="953324"/>
            <a:ext cx="7925097" cy="4932108"/>
          </a:xfrm>
          <a:prstGeom prst="rect">
            <a:avLst/>
          </a:prstGeom>
        </p:spPr>
      </p:pic>
    </p:spTree>
    <p:extLst>
      <p:ext uri="{BB962C8B-B14F-4D97-AF65-F5344CB8AC3E}">
        <p14:creationId xmlns:p14="http://schemas.microsoft.com/office/powerpoint/2010/main" val="3899209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{5A94CA22-26B2-7D42-B32E-BE37A7B2524E}tf10001119</Template>
  <TotalTime>1642</TotalTime>
  <Words>413</Words>
  <Application>Microsoft Macintosh PowerPoint</Application>
  <PresentationFormat>Widescreen</PresentationFormat>
  <Paragraphs>87</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Gothic</vt:lpstr>
      <vt:lpstr>Palatino</vt:lpstr>
      <vt:lpstr>Gallery</vt:lpstr>
      <vt:lpstr>Is the NFL ProBowl Just a Popularity Contest?     A Data Science Approach</vt:lpstr>
      <vt:lpstr>Table of Contents:</vt:lpstr>
      <vt:lpstr>What is the ProBowl?</vt:lpstr>
      <vt:lpstr>How are players selected to the ProBowl?</vt:lpstr>
      <vt:lpstr>Data</vt:lpstr>
      <vt:lpstr>Data</vt:lpstr>
      <vt:lpstr>MVP: Multivariate Linear Regression (OLS)</vt:lpstr>
      <vt:lpstr>PowerPoint Presentation</vt:lpstr>
      <vt:lpstr>PowerPoint Presentation</vt:lpstr>
      <vt:lpstr>PowerPoint Presentation</vt:lpstr>
      <vt:lpstr>Logistic Regression Model</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d.alexlou17@gmail.com</dc:creator>
  <cp:lastModifiedBy>d.alexlou17@gmail.com</cp:lastModifiedBy>
  <cp:revision>33</cp:revision>
  <dcterms:created xsi:type="dcterms:W3CDTF">2019-07-17T21:41:40Z</dcterms:created>
  <dcterms:modified xsi:type="dcterms:W3CDTF">2019-07-19T01:04:27Z</dcterms:modified>
</cp:coreProperties>
</file>