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Barlow Condensed" panose="00000506000000000000" pitchFamily="2" charset="0"/>
      <p:regular r:id="rId27"/>
      <p:bold r:id="rId28"/>
      <p:italic r:id="rId29"/>
      <p:boldItalic r:id="rId30"/>
    </p:embeddedFont>
    <p:embeddedFont>
      <p:font typeface="Barlow Condensed Medium" panose="00000606000000000000"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
      <p:font typeface="Roboto Light"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D15FDD-D2AE-4A42-A002-FA7FD213533D}">
  <a:tblStyle styleId="{11D15FDD-D2AE-4A42-A002-FA7FD213533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9476e48cdc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9476e48cdc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9476e48cdc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9476e48cdc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9476e48cdc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9476e48cdc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9476e48cdc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9476e48cd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9476e48cdc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9476e48cdc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9476e48cdc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9476e48cdc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9476e48cdc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9476e48cd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9476e48cdc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9476e48cdc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9476e48cdc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9476e48cdc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9476e48cdc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9476e48cdc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7c088f8ff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7c088f8ff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9476e48cdc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9476e48cdc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9476e48cdc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9476e48cdc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948fe8ab3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948fe8ab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948fe8ab3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948fe8ab3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7c334f1f54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7c334f1f5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8204f809d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8204f809d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8c6c6bd87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8c6c6bd8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9476e48cdc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9476e48cd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9476e48cdc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9476e48cd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9476e48cdc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9476e48cd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9476e48cdc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9476e48cd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94a599e8fb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94a599e8fb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descr="D:\esprit 2014\ESPRIT 2014\charte essprit 2014\render\support final\triangle.png"/>
          <p:cNvPicPr preferRelativeResize="0"/>
          <p:nvPr/>
        </p:nvPicPr>
        <p:blipFill rotWithShape="1">
          <a:blip r:embed="rId3">
            <a:alphaModFix/>
          </a:blip>
          <a:srcRect/>
          <a:stretch/>
        </p:blipFill>
        <p:spPr>
          <a:xfrm rot="10800000" flipH="1">
            <a:off x="4" y="0"/>
            <a:ext cx="2371432" cy="1631872"/>
          </a:xfrm>
          <a:prstGeom prst="rect">
            <a:avLst/>
          </a:prstGeom>
          <a:noFill/>
          <a:ln>
            <a:noFill/>
          </a:ln>
        </p:spPr>
      </p:pic>
      <p:sp>
        <p:nvSpPr>
          <p:cNvPr id="55" name="Google Shape;55;p13"/>
          <p:cNvSpPr txBox="1"/>
          <p:nvPr/>
        </p:nvSpPr>
        <p:spPr>
          <a:xfrm>
            <a:off x="1118850" y="1697500"/>
            <a:ext cx="6906300" cy="974700"/>
          </a:xfrm>
          <a:prstGeom prst="rect">
            <a:avLst/>
          </a:prstGeom>
          <a:noFill/>
          <a:ln>
            <a:noFill/>
          </a:ln>
        </p:spPr>
        <p:txBody>
          <a:bodyPr spcFirstLastPara="1" wrap="square" lIns="68575" tIns="68575" rIns="68575" bIns="34275" anchor="ctr" anchorCtr="0">
            <a:noAutofit/>
          </a:bodyPr>
          <a:lstStyle/>
          <a:p>
            <a:pPr marL="0" lvl="0" indent="0" algn="ctr" rtl="0">
              <a:lnSpc>
                <a:spcPct val="90000"/>
              </a:lnSpc>
              <a:spcBef>
                <a:spcPts val="0"/>
              </a:spcBef>
              <a:spcAft>
                <a:spcPts val="0"/>
              </a:spcAft>
              <a:buNone/>
            </a:pPr>
            <a:r>
              <a:rPr lang="en" sz="4800">
                <a:solidFill>
                  <a:srgbClr val="434343"/>
                </a:solidFill>
                <a:latin typeface="Barlow Condensed Medium"/>
                <a:ea typeface="Barlow Condensed Medium"/>
                <a:cs typeface="Barlow Condensed Medium"/>
                <a:sym typeface="Barlow Condensed Medium"/>
              </a:rPr>
              <a:t>Conception Orienté Objet et Programmation Java</a:t>
            </a:r>
            <a:endParaRPr sz="4800">
              <a:solidFill>
                <a:srgbClr val="434343"/>
              </a:solidFill>
              <a:latin typeface="Barlow Condensed Medium"/>
              <a:ea typeface="Barlow Condensed Medium"/>
              <a:cs typeface="Barlow Condensed Medium"/>
              <a:sym typeface="Barlow Condensed Medium"/>
            </a:endParaRPr>
          </a:p>
        </p:txBody>
      </p:sp>
      <p:cxnSp>
        <p:nvCxnSpPr>
          <p:cNvPr id="56" name="Google Shape;56;p13"/>
          <p:cNvCxnSpPr/>
          <p:nvPr/>
        </p:nvCxnSpPr>
        <p:spPr>
          <a:xfrm>
            <a:off x="2675850" y="3002625"/>
            <a:ext cx="3792300" cy="8100"/>
          </a:xfrm>
          <a:prstGeom prst="straightConnector1">
            <a:avLst/>
          </a:prstGeom>
          <a:noFill/>
          <a:ln w="28575" cap="flat" cmpd="sng">
            <a:solidFill>
              <a:srgbClr val="F5340B"/>
            </a:solidFill>
            <a:prstDash val="solid"/>
            <a:round/>
            <a:headEnd type="none" w="med" len="med"/>
            <a:tailEnd type="none" w="med" len="med"/>
          </a:ln>
        </p:spPr>
      </p:cxnSp>
      <p:pic>
        <p:nvPicPr>
          <p:cNvPr id="57" name="Google Shape;57;p13"/>
          <p:cNvPicPr preferRelativeResize="0"/>
          <p:nvPr/>
        </p:nvPicPr>
        <p:blipFill>
          <a:blip r:embed="rId4">
            <a:alphaModFix/>
          </a:blip>
          <a:stretch>
            <a:fillRect/>
          </a:stretch>
        </p:blipFill>
        <p:spPr>
          <a:xfrm>
            <a:off x="7365200" y="76200"/>
            <a:ext cx="1702600" cy="859974"/>
          </a:xfrm>
          <a:prstGeom prst="rect">
            <a:avLst/>
          </a:prstGeom>
          <a:noFill/>
          <a:ln>
            <a:noFill/>
          </a:ln>
        </p:spPr>
      </p:pic>
      <p:sp>
        <p:nvSpPr>
          <p:cNvPr id="58" name="Google Shape;58;p13"/>
          <p:cNvSpPr txBox="1"/>
          <p:nvPr/>
        </p:nvSpPr>
        <p:spPr>
          <a:xfrm>
            <a:off x="2324100" y="3059475"/>
            <a:ext cx="4575300" cy="585000"/>
          </a:xfrm>
          <a:prstGeom prst="rect">
            <a:avLst/>
          </a:prstGeom>
          <a:noFill/>
          <a:ln>
            <a:noFill/>
          </a:ln>
        </p:spPr>
        <p:txBody>
          <a:bodyPr spcFirstLastPara="1" wrap="square" lIns="91425" tIns="91425" rIns="91425" bIns="91425" anchor="t" anchorCtr="0">
            <a:spAutoFit/>
          </a:bodyPr>
          <a:lstStyle/>
          <a:p>
            <a:pPr marL="228600" lvl="0" indent="-228600" algn="ctr" rtl="0">
              <a:lnSpc>
                <a:spcPct val="115000"/>
              </a:lnSpc>
              <a:spcBef>
                <a:spcPts val="2400"/>
              </a:spcBef>
              <a:spcAft>
                <a:spcPts val="600"/>
              </a:spcAft>
              <a:buNone/>
            </a:pPr>
            <a:r>
              <a:rPr lang="en" sz="2600" b="1">
                <a:solidFill>
                  <a:srgbClr val="E20B0B"/>
                </a:solidFill>
                <a:latin typeface="Barlow Condensed"/>
                <a:ea typeface="Barlow Condensed"/>
                <a:cs typeface="Barlow Condensed"/>
                <a:sym typeface="Barlow Condensed"/>
              </a:rPr>
              <a:t>Chapitre 8: Les interfaces</a:t>
            </a:r>
            <a:endParaRPr sz="2600" b="1">
              <a:solidFill>
                <a:srgbClr val="E20B0B"/>
              </a:solidFill>
              <a:latin typeface="Barlow Condensed"/>
              <a:ea typeface="Barlow Condensed"/>
              <a:cs typeface="Barlow Condensed"/>
              <a:sym typeface="Barlow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49" name="Google Shape;149;p22"/>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50" name="Google Shape;15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10</a:t>
            </a:fld>
            <a:endParaRPr sz="1100" b="1"/>
          </a:p>
        </p:txBody>
      </p:sp>
      <p:sp>
        <p:nvSpPr>
          <p:cNvPr id="151" name="Google Shape;151;p22"/>
          <p:cNvSpPr txBox="1"/>
          <p:nvPr/>
        </p:nvSpPr>
        <p:spPr>
          <a:xfrm>
            <a:off x="380700" y="586525"/>
            <a:ext cx="8363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p:txBody>
      </p:sp>
      <p:sp>
        <p:nvSpPr>
          <p:cNvPr id="152" name="Google Shape;152;p22"/>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interfaces : Héritage</a:t>
            </a:r>
            <a:endParaRPr/>
          </a:p>
        </p:txBody>
      </p:sp>
      <p:sp>
        <p:nvSpPr>
          <p:cNvPr id="153" name="Google Shape;153;p22"/>
          <p:cNvSpPr txBox="1"/>
          <p:nvPr/>
        </p:nvSpPr>
        <p:spPr>
          <a:xfrm>
            <a:off x="380700" y="586525"/>
            <a:ext cx="8363100" cy="193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900">
                <a:solidFill>
                  <a:schemeClr val="dk1"/>
                </a:solidFill>
                <a:latin typeface="Roboto Light"/>
                <a:ea typeface="Roboto Light"/>
                <a:cs typeface="Roboto Light"/>
                <a:sym typeface="Roboto Light"/>
              </a:rPr>
              <a:t>Une classe peut implémenter </a:t>
            </a:r>
            <a:r>
              <a:rPr lang="en" sz="1900" b="1">
                <a:solidFill>
                  <a:srgbClr val="FF0000"/>
                </a:solidFill>
                <a:latin typeface="Roboto"/>
                <a:ea typeface="Roboto"/>
                <a:cs typeface="Roboto"/>
                <a:sym typeface="Roboto"/>
              </a:rPr>
              <a:t>plusieurs</a:t>
            </a:r>
            <a:r>
              <a:rPr lang="en" sz="1900">
                <a:solidFill>
                  <a:srgbClr val="FF0000"/>
                </a:solidFill>
                <a:latin typeface="Roboto Light"/>
                <a:ea typeface="Roboto Light"/>
                <a:cs typeface="Roboto Light"/>
                <a:sym typeface="Roboto Light"/>
              </a:rPr>
              <a:t> </a:t>
            </a:r>
            <a:r>
              <a:rPr lang="en" sz="1900">
                <a:solidFill>
                  <a:schemeClr val="dk1"/>
                </a:solidFill>
                <a:latin typeface="Roboto Light"/>
                <a:ea typeface="Roboto Light"/>
                <a:cs typeface="Roboto Light"/>
                <a:sym typeface="Roboto Light"/>
              </a:rPr>
              <a:t>interfaces à la fois, et une interface peut hériter de </a:t>
            </a:r>
            <a:r>
              <a:rPr lang="en" sz="1900" b="1">
                <a:solidFill>
                  <a:srgbClr val="FF0000"/>
                </a:solidFill>
                <a:latin typeface="Roboto"/>
                <a:ea typeface="Roboto"/>
                <a:cs typeface="Roboto"/>
                <a:sym typeface="Roboto"/>
              </a:rPr>
              <a:t>plusieurs </a:t>
            </a:r>
            <a:r>
              <a:rPr lang="en" sz="1900">
                <a:solidFill>
                  <a:schemeClr val="dk1"/>
                </a:solidFill>
                <a:latin typeface="Roboto Light"/>
                <a:ea typeface="Roboto Light"/>
                <a:cs typeface="Roboto Light"/>
                <a:sym typeface="Roboto Light"/>
              </a:rPr>
              <a:t>autres interfaces à la fois.</a:t>
            </a:r>
            <a:endParaRPr sz="19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900" b="1">
                <a:solidFill>
                  <a:srgbClr val="FF0000"/>
                </a:solidFill>
                <a:latin typeface="Roboto"/>
                <a:ea typeface="Roboto"/>
                <a:cs typeface="Roboto"/>
                <a:sym typeface="Roboto"/>
              </a:rPr>
              <a:t>Attention : En JAVA l'héritage multiple pour une classe n'est pas permis, donc les interfaces répondent à cette problématique.</a:t>
            </a:r>
            <a:endParaRPr sz="1900" b="1">
              <a:solidFill>
                <a:srgbClr val="FF0000"/>
              </a:solidFill>
              <a:latin typeface="Roboto"/>
              <a:ea typeface="Roboto"/>
              <a:cs typeface="Roboto"/>
              <a:sym typeface="Roboto"/>
            </a:endParaRPr>
          </a:p>
        </p:txBody>
      </p:sp>
      <p:pic>
        <p:nvPicPr>
          <p:cNvPr id="154" name="Google Shape;154;p22"/>
          <p:cNvPicPr preferRelativeResize="0"/>
          <p:nvPr/>
        </p:nvPicPr>
        <p:blipFill rotWithShape="1">
          <a:blip r:embed="rId4">
            <a:alphaModFix/>
          </a:blip>
          <a:srcRect t="8344" b="26262"/>
          <a:stretch/>
        </p:blipFill>
        <p:spPr>
          <a:xfrm>
            <a:off x="1008100" y="2721575"/>
            <a:ext cx="7464349" cy="194165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3"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60" name="Google Shape;160;p23"/>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61" name="Google Shape;16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11</a:t>
            </a:fld>
            <a:endParaRPr sz="1100" b="1"/>
          </a:p>
        </p:txBody>
      </p:sp>
      <p:sp>
        <p:nvSpPr>
          <p:cNvPr id="162" name="Google Shape;162;p23"/>
          <p:cNvSpPr txBox="1"/>
          <p:nvPr/>
        </p:nvSpPr>
        <p:spPr>
          <a:xfrm>
            <a:off x="380700" y="586525"/>
            <a:ext cx="8363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p:txBody>
      </p:sp>
      <p:sp>
        <p:nvSpPr>
          <p:cNvPr id="163" name="Google Shape;163;p23"/>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interfaces : Héritage (exemple 1)</a:t>
            </a:r>
            <a:endParaRPr/>
          </a:p>
        </p:txBody>
      </p:sp>
      <p:sp>
        <p:nvSpPr>
          <p:cNvPr id="164" name="Google Shape;164;p23"/>
          <p:cNvSpPr txBox="1"/>
          <p:nvPr/>
        </p:nvSpPr>
        <p:spPr>
          <a:xfrm>
            <a:off x="164375" y="668775"/>
            <a:ext cx="4335600" cy="1531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 sz="1750" b="1">
                <a:solidFill>
                  <a:srgbClr val="7928A1"/>
                </a:solidFill>
                <a:latin typeface="Courier New"/>
                <a:ea typeface="Courier New"/>
                <a:cs typeface="Courier New"/>
                <a:sym typeface="Courier New"/>
              </a:rPr>
              <a:t>interface</a:t>
            </a:r>
            <a:r>
              <a:rPr lang="en" sz="1750" b="1" i="0" u="none" strike="noStrike" cap="none">
                <a:solidFill>
                  <a:srgbClr val="262626"/>
                </a:solidFill>
                <a:latin typeface="Courier New"/>
                <a:ea typeface="Courier New"/>
                <a:cs typeface="Courier New"/>
                <a:sym typeface="Courier New"/>
              </a:rPr>
              <a:t> </a:t>
            </a:r>
            <a:r>
              <a:rPr lang="en" sz="1750" b="1">
                <a:solidFill>
                  <a:srgbClr val="006F94"/>
                </a:solidFill>
                <a:latin typeface="Courier New"/>
                <a:ea typeface="Courier New"/>
                <a:cs typeface="Courier New"/>
                <a:sym typeface="Courier New"/>
              </a:rPr>
              <a:t>Math1</a:t>
            </a:r>
            <a:r>
              <a:rPr lang="en" sz="1750" b="1" i="0" u="none" strike="noStrike" cap="none">
                <a:solidFill>
                  <a:srgbClr val="262626"/>
                </a:solidFill>
                <a:latin typeface="Courier New"/>
                <a:ea typeface="Courier New"/>
                <a:cs typeface="Courier New"/>
                <a:sym typeface="Courier New"/>
              </a:rPr>
              <a:t>{</a:t>
            </a:r>
            <a:endParaRPr sz="1750" b="1" i="0" u="none" strike="noStrike" cap="none">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endParaRPr sz="175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750" b="1">
                <a:solidFill>
                  <a:srgbClr val="262626"/>
                </a:solidFill>
                <a:latin typeface="Courier New"/>
                <a:ea typeface="Courier New"/>
                <a:cs typeface="Courier New"/>
                <a:sym typeface="Courier New"/>
              </a:rPr>
              <a:t>   </a:t>
            </a:r>
            <a:r>
              <a:rPr lang="en" sz="1750" b="1">
                <a:solidFill>
                  <a:srgbClr val="7928A1"/>
                </a:solidFill>
                <a:latin typeface="Courier New"/>
                <a:ea typeface="Courier New"/>
                <a:cs typeface="Courier New"/>
                <a:sym typeface="Courier New"/>
              </a:rPr>
              <a:t>int </a:t>
            </a:r>
            <a:r>
              <a:rPr lang="en" sz="1750" b="1">
                <a:solidFill>
                  <a:srgbClr val="006F94"/>
                </a:solidFill>
                <a:latin typeface="Courier New"/>
                <a:ea typeface="Courier New"/>
                <a:cs typeface="Courier New"/>
                <a:sym typeface="Courier New"/>
              </a:rPr>
              <a:t>add</a:t>
            </a:r>
            <a:r>
              <a:rPr lang="en" sz="1750" b="1">
                <a:solidFill>
                  <a:srgbClr val="262626"/>
                </a:solidFill>
                <a:latin typeface="Courier New"/>
                <a:ea typeface="Courier New"/>
                <a:cs typeface="Courier New"/>
                <a:sym typeface="Courier New"/>
              </a:rPr>
              <a:t>(</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x,</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y);</a:t>
            </a:r>
            <a:endParaRPr sz="17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750" b="1">
                <a:solidFill>
                  <a:srgbClr val="262626"/>
                </a:solidFill>
                <a:latin typeface="Courier New"/>
                <a:ea typeface="Courier New"/>
                <a:cs typeface="Courier New"/>
                <a:sym typeface="Courier New"/>
              </a:rPr>
              <a:t>	</a:t>
            </a:r>
            <a:r>
              <a:rPr lang="en" sz="1750" b="1">
                <a:solidFill>
                  <a:srgbClr val="7928A1"/>
                </a:solidFill>
                <a:latin typeface="Courier New"/>
                <a:ea typeface="Courier New"/>
                <a:cs typeface="Courier New"/>
                <a:sym typeface="Courier New"/>
              </a:rPr>
              <a:t>int </a:t>
            </a:r>
            <a:r>
              <a:rPr lang="en" sz="1750" b="1">
                <a:solidFill>
                  <a:srgbClr val="006F94"/>
                </a:solidFill>
                <a:latin typeface="Courier New"/>
                <a:ea typeface="Courier New"/>
                <a:cs typeface="Courier New"/>
                <a:sym typeface="Courier New"/>
              </a:rPr>
              <a:t>multiply</a:t>
            </a:r>
            <a:r>
              <a:rPr lang="en" sz="1750" b="1">
                <a:solidFill>
                  <a:srgbClr val="262626"/>
                </a:solidFill>
                <a:latin typeface="Courier New"/>
                <a:ea typeface="Courier New"/>
                <a:cs typeface="Courier New"/>
                <a:sym typeface="Courier New"/>
              </a:rPr>
              <a:t>(</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x,</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y);</a:t>
            </a:r>
            <a:endParaRPr sz="1750" b="1">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750" b="1" i="0" u="none" strike="noStrike" cap="none">
                <a:solidFill>
                  <a:srgbClr val="262626"/>
                </a:solidFill>
                <a:latin typeface="Courier New"/>
                <a:ea typeface="Courier New"/>
                <a:cs typeface="Courier New"/>
                <a:sym typeface="Courier New"/>
              </a:rPr>
              <a:t>}</a:t>
            </a:r>
            <a:endParaRPr sz="1750" b="1" i="0" u="none" strike="noStrike" cap="none">
              <a:solidFill>
                <a:srgbClr val="262626"/>
              </a:solidFill>
              <a:latin typeface="Courier New"/>
              <a:ea typeface="Courier New"/>
              <a:cs typeface="Courier New"/>
              <a:sym typeface="Courier New"/>
            </a:endParaRPr>
          </a:p>
        </p:txBody>
      </p:sp>
      <p:sp>
        <p:nvSpPr>
          <p:cNvPr id="165" name="Google Shape;165;p23"/>
          <p:cNvSpPr txBox="1"/>
          <p:nvPr/>
        </p:nvSpPr>
        <p:spPr>
          <a:xfrm>
            <a:off x="4499975" y="668775"/>
            <a:ext cx="4335600" cy="1531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 sz="1750" b="1">
                <a:solidFill>
                  <a:srgbClr val="7928A1"/>
                </a:solidFill>
                <a:latin typeface="Courier New"/>
                <a:ea typeface="Courier New"/>
                <a:cs typeface="Courier New"/>
                <a:sym typeface="Courier New"/>
              </a:rPr>
              <a:t>interface</a:t>
            </a:r>
            <a:r>
              <a:rPr lang="en" sz="1750" b="1" i="0" u="none" strike="noStrike" cap="none">
                <a:solidFill>
                  <a:srgbClr val="262626"/>
                </a:solidFill>
                <a:latin typeface="Courier New"/>
                <a:ea typeface="Courier New"/>
                <a:cs typeface="Courier New"/>
                <a:sym typeface="Courier New"/>
              </a:rPr>
              <a:t> </a:t>
            </a:r>
            <a:r>
              <a:rPr lang="en" sz="1750" b="1">
                <a:solidFill>
                  <a:srgbClr val="006F94"/>
                </a:solidFill>
                <a:latin typeface="Courier New"/>
                <a:ea typeface="Courier New"/>
                <a:cs typeface="Courier New"/>
                <a:sym typeface="Courier New"/>
              </a:rPr>
              <a:t>Math2</a:t>
            </a:r>
            <a:r>
              <a:rPr lang="en" sz="1750" b="1" i="0" u="none" strike="noStrike" cap="none">
                <a:solidFill>
                  <a:srgbClr val="262626"/>
                </a:solidFill>
                <a:latin typeface="Courier New"/>
                <a:ea typeface="Courier New"/>
                <a:cs typeface="Courier New"/>
                <a:sym typeface="Courier New"/>
              </a:rPr>
              <a:t>{</a:t>
            </a:r>
            <a:endParaRPr sz="1750" b="1" i="0" u="none" strike="noStrike" cap="none">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endParaRPr sz="175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750" b="1">
                <a:solidFill>
                  <a:srgbClr val="262626"/>
                </a:solidFill>
                <a:latin typeface="Courier New"/>
                <a:ea typeface="Courier New"/>
                <a:cs typeface="Courier New"/>
                <a:sym typeface="Courier New"/>
              </a:rPr>
              <a:t>   </a:t>
            </a:r>
            <a:r>
              <a:rPr lang="en" sz="1750" b="1">
                <a:solidFill>
                  <a:srgbClr val="7928A1"/>
                </a:solidFill>
                <a:latin typeface="Courier New"/>
                <a:ea typeface="Courier New"/>
                <a:cs typeface="Courier New"/>
                <a:sym typeface="Courier New"/>
              </a:rPr>
              <a:t>int </a:t>
            </a:r>
            <a:r>
              <a:rPr lang="en" sz="1750" b="1">
                <a:solidFill>
                  <a:srgbClr val="006F94"/>
                </a:solidFill>
                <a:latin typeface="Courier New"/>
                <a:ea typeface="Courier New"/>
                <a:cs typeface="Courier New"/>
                <a:sym typeface="Courier New"/>
              </a:rPr>
              <a:t>divide</a:t>
            </a:r>
            <a:r>
              <a:rPr lang="en" sz="1750" b="1">
                <a:solidFill>
                  <a:srgbClr val="262626"/>
                </a:solidFill>
                <a:latin typeface="Courier New"/>
                <a:ea typeface="Courier New"/>
                <a:cs typeface="Courier New"/>
                <a:sym typeface="Courier New"/>
              </a:rPr>
              <a:t>(</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x,</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y);</a:t>
            </a:r>
            <a:endParaRPr sz="17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750" b="1">
                <a:solidFill>
                  <a:srgbClr val="262626"/>
                </a:solidFill>
                <a:latin typeface="Courier New"/>
                <a:ea typeface="Courier New"/>
                <a:cs typeface="Courier New"/>
                <a:sym typeface="Courier New"/>
              </a:rPr>
              <a:t>	</a:t>
            </a:r>
            <a:r>
              <a:rPr lang="en" sz="1750" b="1">
                <a:solidFill>
                  <a:srgbClr val="7928A1"/>
                </a:solidFill>
                <a:latin typeface="Courier New"/>
                <a:ea typeface="Courier New"/>
                <a:cs typeface="Courier New"/>
                <a:sym typeface="Courier New"/>
              </a:rPr>
              <a:t>int </a:t>
            </a:r>
            <a:r>
              <a:rPr lang="en" sz="1750" b="1">
                <a:solidFill>
                  <a:srgbClr val="006F94"/>
                </a:solidFill>
                <a:latin typeface="Courier New"/>
                <a:ea typeface="Courier New"/>
                <a:cs typeface="Courier New"/>
                <a:sym typeface="Courier New"/>
              </a:rPr>
              <a:t>subtract</a:t>
            </a:r>
            <a:r>
              <a:rPr lang="en" sz="1750" b="1">
                <a:solidFill>
                  <a:srgbClr val="262626"/>
                </a:solidFill>
                <a:latin typeface="Courier New"/>
                <a:ea typeface="Courier New"/>
                <a:cs typeface="Courier New"/>
                <a:sym typeface="Courier New"/>
              </a:rPr>
              <a:t>(</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x,</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y);</a:t>
            </a:r>
            <a:endParaRPr sz="1750" b="1">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750" b="1" i="0" u="none" strike="noStrike" cap="none">
                <a:solidFill>
                  <a:srgbClr val="262626"/>
                </a:solidFill>
                <a:latin typeface="Courier New"/>
                <a:ea typeface="Courier New"/>
                <a:cs typeface="Courier New"/>
                <a:sym typeface="Courier New"/>
              </a:rPr>
              <a:t>}</a:t>
            </a:r>
            <a:endParaRPr sz="1750" b="1" i="0" u="none" strike="noStrike" cap="none">
              <a:solidFill>
                <a:srgbClr val="262626"/>
              </a:solidFill>
              <a:latin typeface="Courier New"/>
              <a:ea typeface="Courier New"/>
              <a:cs typeface="Courier New"/>
              <a:sym typeface="Courier New"/>
            </a:endParaRPr>
          </a:p>
        </p:txBody>
      </p:sp>
      <p:sp>
        <p:nvSpPr>
          <p:cNvPr id="166" name="Google Shape;166;p23"/>
          <p:cNvSpPr txBox="1"/>
          <p:nvPr/>
        </p:nvSpPr>
        <p:spPr>
          <a:xfrm>
            <a:off x="164375" y="2345175"/>
            <a:ext cx="8671200" cy="2178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 sz="1850" b="1">
                <a:solidFill>
                  <a:srgbClr val="7928A1"/>
                </a:solidFill>
                <a:latin typeface="Courier New"/>
                <a:ea typeface="Courier New"/>
                <a:cs typeface="Courier New"/>
                <a:sym typeface="Courier New"/>
              </a:rPr>
              <a:t>class</a:t>
            </a:r>
            <a:r>
              <a:rPr lang="en" sz="1850" b="1" i="0" u="none" strike="noStrike" cap="none">
                <a:solidFill>
                  <a:srgbClr val="262626"/>
                </a:solidFill>
                <a:latin typeface="Courier New"/>
                <a:ea typeface="Courier New"/>
                <a:cs typeface="Courier New"/>
                <a:sym typeface="Courier New"/>
              </a:rPr>
              <a:t> </a:t>
            </a:r>
            <a:r>
              <a:rPr lang="en" sz="1850" b="1">
                <a:solidFill>
                  <a:srgbClr val="006F94"/>
                </a:solidFill>
                <a:latin typeface="Courier New"/>
                <a:ea typeface="Courier New"/>
                <a:cs typeface="Courier New"/>
                <a:sym typeface="Courier New"/>
              </a:rPr>
              <a:t>MyClass</a:t>
            </a:r>
            <a:r>
              <a:rPr lang="en" sz="1850" b="1" i="0" u="none" strike="noStrike" cap="none">
                <a:solidFill>
                  <a:srgbClr val="262626"/>
                </a:solidFill>
                <a:latin typeface="Courier New"/>
                <a:ea typeface="Courier New"/>
                <a:cs typeface="Courier New"/>
                <a:sym typeface="Courier New"/>
              </a:rPr>
              <a:t> </a:t>
            </a:r>
            <a:r>
              <a:rPr lang="en" sz="1850" b="1" i="0" u="none" strike="noStrike" cap="none">
                <a:solidFill>
                  <a:srgbClr val="FF0000"/>
                </a:solidFill>
                <a:latin typeface="Courier New"/>
                <a:ea typeface="Courier New"/>
                <a:cs typeface="Courier New"/>
                <a:sym typeface="Courier New"/>
              </a:rPr>
              <a:t>implements </a:t>
            </a:r>
            <a:r>
              <a:rPr lang="en" sz="1850" b="1">
                <a:solidFill>
                  <a:srgbClr val="006F94"/>
                </a:solidFill>
                <a:latin typeface="Courier New"/>
                <a:ea typeface="Courier New"/>
                <a:cs typeface="Courier New"/>
                <a:sym typeface="Courier New"/>
              </a:rPr>
              <a:t>Math1, Math2</a:t>
            </a: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endParaRPr sz="185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850" b="1">
                <a:solidFill>
                  <a:srgbClr val="262626"/>
                </a:solidFill>
                <a:latin typeface="Courier New"/>
                <a:ea typeface="Courier New"/>
                <a:cs typeface="Courier New"/>
                <a:sym typeface="Courier New"/>
              </a:rPr>
              <a:t>   </a:t>
            </a:r>
            <a:r>
              <a:rPr lang="en" sz="1850" b="1">
                <a:solidFill>
                  <a:srgbClr val="7928A1"/>
                </a:solidFill>
                <a:latin typeface="Courier New"/>
                <a:ea typeface="Courier New"/>
                <a:cs typeface="Courier New"/>
                <a:sym typeface="Courier New"/>
              </a:rPr>
              <a:t>public int </a:t>
            </a:r>
            <a:r>
              <a:rPr lang="en" sz="1850" b="1">
                <a:solidFill>
                  <a:srgbClr val="006F94"/>
                </a:solidFill>
                <a:latin typeface="Courier New"/>
                <a:ea typeface="Courier New"/>
                <a:cs typeface="Courier New"/>
                <a:sym typeface="Courier New"/>
              </a:rPr>
              <a:t>add</a:t>
            </a:r>
            <a:r>
              <a:rPr lang="en" sz="1850" b="1">
                <a:solidFill>
                  <a:srgbClr val="262626"/>
                </a:solidFill>
                <a:latin typeface="Courier New"/>
                <a:ea typeface="Courier New"/>
                <a:cs typeface="Courier New"/>
                <a:sym typeface="Courier New"/>
              </a:rPr>
              <a:t>(</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x,</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y){</a:t>
            </a:r>
            <a:r>
              <a:rPr lang="en" sz="1850" b="1">
                <a:solidFill>
                  <a:srgbClr val="0033B3"/>
                </a:solidFill>
                <a:highlight>
                  <a:schemeClr val="lt1"/>
                </a:highlight>
                <a:latin typeface="Courier New"/>
                <a:ea typeface="Courier New"/>
                <a:cs typeface="Courier New"/>
                <a:sym typeface="Courier New"/>
              </a:rPr>
              <a:t>return</a:t>
            </a:r>
            <a:r>
              <a:rPr lang="en" sz="1850" b="1">
                <a:solidFill>
                  <a:srgbClr val="262626"/>
                </a:solidFill>
                <a:latin typeface="Courier New"/>
                <a:ea typeface="Courier New"/>
                <a:cs typeface="Courier New"/>
                <a:sym typeface="Courier New"/>
              </a:rPr>
              <a:t> x + y;}</a:t>
            </a:r>
            <a:endParaRPr sz="18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850" b="1">
                <a:solidFill>
                  <a:srgbClr val="262626"/>
                </a:solidFill>
                <a:latin typeface="Courier New"/>
                <a:ea typeface="Courier New"/>
                <a:cs typeface="Courier New"/>
                <a:sym typeface="Courier New"/>
              </a:rPr>
              <a:t>	</a:t>
            </a:r>
            <a:r>
              <a:rPr lang="en" sz="1850" b="1">
                <a:solidFill>
                  <a:srgbClr val="7928A1"/>
                </a:solidFill>
                <a:latin typeface="Courier New"/>
                <a:ea typeface="Courier New"/>
                <a:cs typeface="Courier New"/>
                <a:sym typeface="Courier New"/>
              </a:rPr>
              <a:t>public int </a:t>
            </a:r>
            <a:r>
              <a:rPr lang="en" sz="1850" b="1">
                <a:solidFill>
                  <a:srgbClr val="006F94"/>
                </a:solidFill>
                <a:latin typeface="Courier New"/>
                <a:ea typeface="Courier New"/>
                <a:cs typeface="Courier New"/>
                <a:sym typeface="Courier New"/>
              </a:rPr>
              <a:t>multiply</a:t>
            </a:r>
            <a:r>
              <a:rPr lang="en" sz="1850" b="1">
                <a:solidFill>
                  <a:srgbClr val="262626"/>
                </a:solidFill>
                <a:latin typeface="Courier New"/>
                <a:ea typeface="Courier New"/>
                <a:cs typeface="Courier New"/>
                <a:sym typeface="Courier New"/>
              </a:rPr>
              <a:t>(</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x,</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y){</a:t>
            </a:r>
            <a:r>
              <a:rPr lang="en" sz="1850" b="1">
                <a:solidFill>
                  <a:srgbClr val="0033B3"/>
                </a:solidFill>
                <a:highlight>
                  <a:schemeClr val="lt1"/>
                </a:highlight>
                <a:latin typeface="Courier New"/>
                <a:ea typeface="Courier New"/>
                <a:cs typeface="Courier New"/>
                <a:sym typeface="Courier New"/>
              </a:rPr>
              <a:t>return</a:t>
            </a:r>
            <a:r>
              <a:rPr lang="en" sz="1850" b="1">
                <a:solidFill>
                  <a:srgbClr val="262626"/>
                </a:solidFill>
                <a:latin typeface="Courier New"/>
                <a:ea typeface="Courier New"/>
                <a:cs typeface="Courier New"/>
                <a:sym typeface="Courier New"/>
              </a:rPr>
              <a:t> x * y;}</a:t>
            </a:r>
            <a:endParaRPr sz="18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850" b="1">
                <a:solidFill>
                  <a:srgbClr val="262626"/>
                </a:solidFill>
                <a:latin typeface="Courier New"/>
                <a:ea typeface="Courier New"/>
                <a:cs typeface="Courier New"/>
                <a:sym typeface="Courier New"/>
              </a:rPr>
              <a:t>	</a:t>
            </a:r>
            <a:r>
              <a:rPr lang="en" sz="1850" b="1">
                <a:solidFill>
                  <a:srgbClr val="7928A1"/>
                </a:solidFill>
                <a:latin typeface="Courier New"/>
                <a:ea typeface="Courier New"/>
                <a:cs typeface="Courier New"/>
                <a:sym typeface="Courier New"/>
              </a:rPr>
              <a:t>public int </a:t>
            </a:r>
            <a:r>
              <a:rPr lang="en" sz="1750" b="1">
                <a:solidFill>
                  <a:srgbClr val="006F94"/>
                </a:solidFill>
                <a:latin typeface="Courier New"/>
                <a:ea typeface="Courier New"/>
                <a:cs typeface="Courier New"/>
                <a:sym typeface="Courier New"/>
              </a:rPr>
              <a:t>divide</a:t>
            </a:r>
            <a:r>
              <a:rPr lang="en" sz="1850" b="1">
                <a:solidFill>
                  <a:srgbClr val="262626"/>
                </a:solidFill>
                <a:latin typeface="Courier New"/>
                <a:ea typeface="Courier New"/>
                <a:cs typeface="Courier New"/>
                <a:sym typeface="Courier New"/>
              </a:rPr>
              <a:t>(</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x,</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y){</a:t>
            </a:r>
            <a:r>
              <a:rPr lang="en" sz="1850" b="1">
                <a:solidFill>
                  <a:srgbClr val="0033B3"/>
                </a:solidFill>
                <a:highlight>
                  <a:schemeClr val="lt1"/>
                </a:highlight>
                <a:latin typeface="Courier New"/>
                <a:ea typeface="Courier New"/>
                <a:cs typeface="Courier New"/>
                <a:sym typeface="Courier New"/>
              </a:rPr>
              <a:t>return</a:t>
            </a:r>
            <a:r>
              <a:rPr lang="en" sz="1850" b="1">
                <a:solidFill>
                  <a:srgbClr val="262626"/>
                </a:solidFill>
                <a:latin typeface="Courier New"/>
                <a:ea typeface="Courier New"/>
                <a:cs typeface="Courier New"/>
                <a:sym typeface="Courier New"/>
              </a:rPr>
              <a:t> x / y;}</a:t>
            </a:r>
            <a:endParaRPr sz="1850" b="1">
              <a:solidFill>
                <a:srgbClr val="262626"/>
              </a:solidFill>
              <a:latin typeface="Courier New"/>
              <a:ea typeface="Courier New"/>
              <a:cs typeface="Courier New"/>
              <a:sym typeface="Courier New"/>
            </a:endParaRPr>
          </a:p>
          <a:p>
            <a:pPr marL="0" lvl="0" indent="457200" algn="l" rtl="0">
              <a:spcBef>
                <a:spcPts val="0"/>
              </a:spcBef>
              <a:spcAft>
                <a:spcPts val="0"/>
              </a:spcAft>
              <a:buClr>
                <a:schemeClr val="dk1"/>
              </a:buClr>
              <a:buSzPts val="1350"/>
              <a:buFont typeface="Arial"/>
              <a:buNone/>
            </a:pPr>
            <a:r>
              <a:rPr lang="en" sz="1850" b="1">
                <a:solidFill>
                  <a:srgbClr val="7928A1"/>
                </a:solidFill>
                <a:latin typeface="Courier New"/>
                <a:ea typeface="Courier New"/>
                <a:cs typeface="Courier New"/>
                <a:sym typeface="Courier New"/>
              </a:rPr>
              <a:t>public int </a:t>
            </a:r>
            <a:r>
              <a:rPr lang="en" sz="1750" b="1">
                <a:solidFill>
                  <a:srgbClr val="006F94"/>
                </a:solidFill>
                <a:latin typeface="Courier New"/>
                <a:ea typeface="Courier New"/>
                <a:cs typeface="Courier New"/>
                <a:sym typeface="Courier New"/>
              </a:rPr>
              <a:t>subtract</a:t>
            </a:r>
            <a:r>
              <a:rPr lang="en" sz="1850" b="1">
                <a:solidFill>
                  <a:srgbClr val="262626"/>
                </a:solidFill>
                <a:latin typeface="Courier New"/>
                <a:ea typeface="Courier New"/>
                <a:cs typeface="Courier New"/>
                <a:sym typeface="Courier New"/>
              </a:rPr>
              <a:t>(</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x,</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y){</a:t>
            </a:r>
            <a:r>
              <a:rPr lang="en" sz="1850" b="1">
                <a:solidFill>
                  <a:srgbClr val="0033B3"/>
                </a:solidFill>
                <a:highlight>
                  <a:schemeClr val="lt1"/>
                </a:highlight>
                <a:latin typeface="Courier New"/>
                <a:ea typeface="Courier New"/>
                <a:cs typeface="Courier New"/>
                <a:sym typeface="Courier New"/>
              </a:rPr>
              <a:t>return</a:t>
            </a:r>
            <a:r>
              <a:rPr lang="en" sz="1850" b="1">
                <a:solidFill>
                  <a:srgbClr val="262626"/>
                </a:solidFill>
                <a:latin typeface="Courier New"/>
                <a:ea typeface="Courier New"/>
                <a:cs typeface="Courier New"/>
                <a:sym typeface="Courier New"/>
              </a:rPr>
              <a:t> x - y;}</a:t>
            </a:r>
            <a:endParaRPr sz="1850" b="1">
              <a:solidFill>
                <a:srgbClr val="7928A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4"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72" name="Google Shape;172;p24"/>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73" name="Google Shape;17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12</a:t>
            </a:fld>
            <a:endParaRPr sz="1100" b="1"/>
          </a:p>
        </p:txBody>
      </p:sp>
      <p:sp>
        <p:nvSpPr>
          <p:cNvPr id="174" name="Google Shape;174;p24"/>
          <p:cNvSpPr txBox="1"/>
          <p:nvPr/>
        </p:nvSpPr>
        <p:spPr>
          <a:xfrm>
            <a:off x="380700" y="586525"/>
            <a:ext cx="8363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p:txBody>
      </p:sp>
      <p:sp>
        <p:nvSpPr>
          <p:cNvPr id="175" name="Google Shape;175;p24"/>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interfaces : Héritage (exemple 2)</a:t>
            </a:r>
            <a:endParaRPr/>
          </a:p>
        </p:txBody>
      </p:sp>
      <p:sp>
        <p:nvSpPr>
          <p:cNvPr id="176" name="Google Shape;176;p24"/>
          <p:cNvSpPr txBox="1"/>
          <p:nvPr/>
        </p:nvSpPr>
        <p:spPr>
          <a:xfrm>
            <a:off x="164375" y="668775"/>
            <a:ext cx="4335600" cy="1531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 sz="1750" b="1">
                <a:solidFill>
                  <a:srgbClr val="7928A1"/>
                </a:solidFill>
                <a:latin typeface="Courier New"/>
                <a:ea typeface="Courier New"/>
                <a:cs typeface="Courier New"/>
                <a:sym typeface="Courier New"/>
              </a:rPr>
              <a:t>interface</a:t>
            </a:r>
            <a:r>
              <a:rPr lang="en" sz="1750" b="1" i="0" u="none" strike="noStrike" cap="none">
                <a:solidFill>
                  <a:srgbClr val="262626"/>
                </a:solidFill>
                <a:latin typeface="Courier New"/>
                <a:ea typeface="Courier New"/>
                <a:cs typeface="Courier New"/>
                <a:sym typeface="Courier New"/>
              </a:rPr>
              <a:t> </a:t>
            </a:r>
            <a:r>
              <a:rPr lang="en" sz="1750" b="1">
                <a:solidFill>
                  <a:srgbClr val="006F94"/>
                </a:solidFill>
                <a:latin typeface="Courier New"/>
                <a:ea typeface="Courier New"/>
                <a:cs typeface="Courier New"/>
                <a:sym typeface="Courier New"/>
              </a:rPr>
              <a:t>Math1 </a:t>
            </a:r>
            <a:r>
              <a:rPr lang="en" sz="1750" b="1">
                <a:solidFill>
                  <a:srgbClr val="FF0000"/>
                </a:solidFill>
                <a:latin typeface="Courier New"/>
                <a:ea typeface="Courier New"/>
                <a:cs typeface="Courier New"/>
                <a:sym typeface="Courier New"/>
              </a:rPr>
              <a:t>extends </a:t>
            </a:r>
            <a:r>
              <a:rPr lang="en" sz="1750" b="1">
                <a:solidFill>
                  <a:srgbClr val="006F94"/>
                </a:solidFill>
                <a:latin typeface="Courier New"/>
                <a:ea typeface="Courier New"/>
                <a:cs typeface="Courier New"/>
                <a:sym typeface="Courier New"/>
              </a:rPr>
              <a:t>Math2</a:t>
            </a:r>
            <a:r>
              <a:rPr lang="en" sz="1750" b="1" i="0" u="none" strike="noStrike" cap="none">
                <a:solidFill>
                  <a:srgbClr val="262626"/>
                </a:solidFill>
                <a:latin typeface="Courier New"/>
                <a:ea typeface="Courier New"/>
                <a:cs typeface="Courier New"/>
                <a:sym typeface="Courier New"/>
              </a:rPr>
              <a:t>{</a:t>
            </a:r>
            <a:endParaRPr sz="1750" b="1" i="0" u="none" strike="noStrike" cap="none">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endParaRPr sz="175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750" b="1">
                <a:solidFill>
                  <a:srgbClr val="262626"/>
                </a:solidFill>
                <a:latin typeface="Courier New"/>
                <a:ea typeface="Courier New"/>
                <a:cs typeface="Courier New"/>
                <a:sym typeface="Courier New"/>
              </a:rPr>
              <a:t>   </a:t>
            </a:r>
            <a:r>
              <a:rPr lang="en" sz="1750" b="1">
                <a:solidFill>
                  <a:srgbClr val="7928A1"/>
                </a:solidFill>
                <a:latin typeface="Courier New"/>
                <a:ea typeface="Courier New"/>
                <a:cs typeface="Courier New"/>
                <a:sym typeface="Courier New"/>
              </a:rPr>
              <a:t>int </a:t>
            </a:r>
            <a:r>
              <a:rPr lang="en" sz="1750" b="1">
                <a:solidFill>
                  <a:srgbClr val="006F94"/>
                </a:solidFill>
                <a:latin typeface="Courier New"/>
                <a:ea typeface="Courier New"/>
                <a:cs typeface="Courier New"/>
                <a:sym typeface="Courier New"/>
              </a:rPr>
              <a:t>add</a:t>
            </a:r>
            <a:r>
              <a:rPr lang="en" sz="1750" b="1">
                <a:solidFill>
                  <a:srgbClr val="262626"/>
                </a:solidFill>
                <a:latin typeface="Courier New"/>
                <a:ea typeface="Courier New"/>
                <a:cs typeface="Courier New"/>
                <a:sym typeface="Courier New"/>
              </a:rPr>
              <a:t>(</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x,</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y);</a:t>
            </a:r>
            <a:endParaRPr sz="17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750" b="1">
                <a:solidFill>
                  <a:srgbClr val="262626"/>
                </a:solidFill>
                <a:latin typeface="Courier New"/>
                <a:ea typeface="Courier New"/>
                <a:cs typeface="Courier New"/>
                <a:sym typeface="Courier New"/>
              </a:rPr>
              <a:t>	</a:t>
            </a:r>
            <a:r>
              <a:rPr lang="en" sz="1750" b="1">
                <a:solidFill>
                  <a:srgbClr val="7928A1"/>
                </a:solidFill>
                <a:latin typeface="Courier New"/>
                <a:ea typeface="Courier New"/>
                <a:cs typeface="Courier New"/>
                <a:sym typeface="Courier New"/>
              </a:rPr>
              <a:t>int </a:t>
            </a:r>
            <a:r>
              <a:rPr lang="en" sz="1750" b="1">
                <a:solidFill>
                  <a:srgbClr val="006F94"/>
                </a:solidFill>
                <a:latin typeface="Courier New"/>
                <a:ea typeface="Courier New"/>
                <a:cs typeface="Courier New"/>
                <a:sym typeface="Courier New"/>
              </a:rPr>
              <a:t>multiply</a:t>
            </a:r>
            <a:r>
              <a:rPr lang="en" sz="1750" b="1">
                <a:solidFill>
                  <a:srgbClr val="262626"/>
                </a:solidFill>
                <a:latin typeface="Courier New"/>
                <a:ea typeface="Courier New"/>
                <a:cs typeface="Courier New"/>
                <a:sym typeface="Courier New"/>
              </a:rPr>
              <a:t>(</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x,</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y);</a:t>
            </a:r>
            <a:endParaRPr sz="1750" b="1">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750" b="1" i="0" u="none" strike="noStrike" cap="none">
                <a:solidFill>
                  <a:srgbClr val="262626"/>
                </a:solidFill>
                <a:latin typeface="Courier New"/>
                <a:ea typeface="Courier New"/>
                <a:cs typeface="Courier New"/>
                <a:sym typeface="Courier New"/>
              </a:rPr>
              <a:t>}</a:t>
            </a:r>
            <a:endParaRPr sz="1750" b="1" i="0" u="none" strike="noStrike" cap="none">
              <a:solidFill>
                <a:srgbClr val="262626"/>
              </a:solidFill>
              <a:latin typeface="Courier New"/>
              <a:ea typeface="Courier New"/>
              <a:cs typeface="Courier New"/>
              <a:sym typeface="Courier New"/>
            </a:endParaRPr>
          </a:p>
        </p:txBody>
      </p:sp>
      <p:sp>
        <p:nvSpPr>
          <p:cNvPr id="177" name="Google Shape;177;p24"/>
          <p:cNvSpPr txBox="1"/>
          <p:nvPr/>
        </p:nvSpPr>
        <p:spPr>
          <a:xfrm>
            <a:off x="4499975" y="668775"/>
            <a:ext cx="4335600" cy="1531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 sz="1750" b="1">
                <a:solidFill>
                  <a:srgbClr val="7928A1"/>
                </a:solidFill>
                <a:latin typeface="Courier New"/>
                <a:ea typeface="Courier New"/>
                <a:cs typeface="Courier New"/>
                <a:sym typeface="Courier New"/>
              </a:rPr>
              <a:t>interface</a:t>
            </a:r>
            <a:r>
              <a:rPr lang="en" sz="1750" b="1" i="0" u="none" strike="noStrike" cap="none">
                <a:solidFill>
                  <a:srgbClr val="262626"/>
                </a:solidFill>
                <a:latin typeface="Courier New"/>
                <a:ea typeface="Courier New"/>
                <a:cs typeface="Courier New"/>
                <a:sym typeface="Courier New"/>
              </a:rPr>
              <a:t> </a:t>
            </a:r>
            <a:r>
              <a:rPr lang="en" sz="1750" b="1">
                <a:solidFill>
                  <a:srgbClr val="006F94"/>
                </a:solidFill>
                <a:latin typeface="Courier New"/>
                <a:ea typeface="Courier New"/>
                <a:cs typeface="Courier New"/>
                <a:sym typeface="Courier New"/>
              </a:rPr>
              <a:t>Math2</a:t>
            </a:r>
            <a:r>
              <a:rPr lang="en" sz="1750" b="1" i="0" u="none" strike="noStrike" cap="none">
                <a:solidFill>
                  <a:srgbClr val="262626"/>
                </a:solidFill>
                <a:latin typeface="Courier New"/>
                <a:ea typeface="Courier New"/>
                <a:cs typeface="Courier New"/>
                <a:sym typeface="Courier New"/>
              </a:rPr>
              <a:t>{</a:t>
            </a:r>
            <a:endParaRPr sz="1750" b="1" i="0" u="none" strike="noStrike" cap="none">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endParaRPr sz="175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750" b="1">
                <a:solidFill>
                  <a:srgbClr val="262626"/>
                </a:solidFill>
                <a:latin typeface="Courier New"/>
                <a:ea typeface="Courier New"/>
                <a:cs typeface="Courier New"/>
                <a:sym typeface="Courier New"/>
              </a:rPr>
              <a:t>   </a:t>
            </a:r>
            <a:r>
              <a:rPr lang="en" sz="1750" b="1">
                <a:solidFill>
                  <a:srgbClr val="7928A1"/>
                </a:solidFill>
                <a:latin typeface="Courier New"/>
                <a:ea typeface="Courier New"/>
                <a:cs typeface="Courier New"/>
                <a:sym typeface="Courier New"/>
              </a:rPr>
              <a:t>int </a:t>
            </a:r>
            <a:r>
              <a:rPr lang="en" sz="1750" b="1">
                <a:solidFill>
                  <a:srgbClr val="006F94"/>
                </a:solidFill>
                <a:latin typeface="Courier New"/>
                <a:ea typeface="Courier New"/>
                <a:cs typeface="Courier New"/>
                <a:sym typeface="Courier New"/>
              </a:rPr>
              <a:t>divide</a:t>
            </a:r>
            <a:r>
              <a:rPr lang="en" sz="1750" b="1">
                <a:solidFill>
                  <a:srgbClr val="262626"/>
                </a:solidFill>
                <a:latin typeface="Courier New"/>
                <a:ea typeface="Courier New"/>
                <a:cs typeface="Courier New"/>
                <a:sym typeface="Courier New"/>
              </a:rPr>
              <a:t>(</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x,</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y);</a:t>
            </a:r>
            <a:endParaRPr sz="17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750" b="1">
                <a:solidFill>
                  <a:srgbClr val="262626"/>
                </a:solidFill>
                <a:latin typeface="Courier New"/>
                <a:ea typeface="Courier New"/>
                <a:cs typeface="Courier New"/>
                <a:sym typeface="Courier New"/>
              </a:rPr>
              <a:t>	</a:t>
            </a:r>
            <a:r>
              <a:rPr lang="en" sz="1750" b="1">
                <a:solidFill>
                  <a:srgbClr val="7928A1"/>
                </a:solidFill>
                <a:latin typeface="Courier New"/>
                <a:ea typeface="Courier New"/>
                <a:cs typeface="Courier New"/>
                <a:sym typeface="Courier New"/>
              </a:rPr>
              <a:t>int </a:t>
            </a:r>
            <a:r>
              <a:rPr lang="en" sz="1750" b="1">
                <a:solidFill>
                  <a:srgbClr val="006F94"/>
                </a:solidFill>
                <a:latin typeface="Courier New"/>
                <a:ea typeface="Courier New"/>
                <a:cs typeface="Courier New"/>
                <a:sym typeface="Courier New"/>
              </a:rPr>
              <a:t>subtract</a:t>
            </a:r>
            <a:r>
              <a:rPr lang="en" sz="1750" b="1">
                <a:solidFill>
                  <a:srgbClr val="262626"/>
                </a:solidFill>
                <a:latin typeface="Courier New"/>
                <a:ea typeface="Courier New"/>
                <a:cs typeface="Courier New"/>
                <a:sym typeface="Courier New"/>
              </a:rPr>
              <a:t>(</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x,</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y);</a:t>
            </a:r>
            <a:endParaRPr sz="1750" b="1">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750" b="1" i="0" u="none" strike="noStrike" cap="none">
                <a:solidFill>
                  <a:srgbClr val="262626"/>
                </a:solidFill>
                <a:latin typeface="Courier New"/>
                <a:ea typeface="Courier New"/>
                <a:cs typeface="Courier New"/>
                <a:sym typeface="Courier New"/>
              </a:rPr>
              <a:t>}</a:t>
            </a:r>
            <a:endParaRPr sz="1750" b="1" i="0" u="none" strike="noStrike" cap="none">
              <a:solidFill>
                <a:srgbClr val="262626"/>
              </a:solidFill>
              <a:latin typeface="Courier New"/>
              <a:ea typeface="Courier New"/>
              <a:cs typeface="Courier New"/>
              <a:sym typeface="Courier New"/>
            </a:endParaRPr>
          </a:p>
        </p:txBody>
      </p:sp>
      <p:sp>
        <p:nvSpPr>
          <p:cNvPr id="178" name="Google Shape;178;p24"/>
          <p:cNvSpPr txBox="1"/>
          <p:nvPr/>
        </p:nvSpPr>
        <p:spPr>
          <a:xfrm>
            <a:off x="164375" y="2345175"/>
            <a:ext cx="8671200" cy="2178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 sz="1850" b="1">
                <a:solidFill>
                  <a:srgbClr val="7928A1"/>
                </a:solidFill>
                <a:latin typeface="Courier New"/>
                <a:ea typeface="Courier New"/>
                <a:cs typeface="Courier New"/>
                <a:sym typeface="Courier New"/>
              </a:rPr>
              <a:t>class</a:t>
            </a:r>
            <a:r>
              <a:rPr lang="en" sz="1850" b="1" i="0" u="none" strike="noStrike" cap="none">
                <a:solidFill>
                  <a:srgbClr val="262626"/>
                </a:solidFill>
                <a:latin typeface="Courier New"/>
                <a:ea typeface="Courier New"/>
                <a:cs typeface="Courier New"/>
                <a:sym typeface="Courier New"/>
              </a:rPr>
              <a:t> </a:t>
            </a:r>
            <a:r>
              <a:rPr lang="en" sz="1850" b="1">
                <a:solidFill>
                  <a:srgbClr val="006F94"/>
                </a:solidFill>
                <a:latin typeface="Courier New"/>
                <a:ea typeface="Courier New"/>
                <a:cs typeface="Courier New"/>
                <a:sym typeface="Courier New"/>
              </a:rPr>
              <a:t>MyClass</a:t>
            </a:r>
            <a:r>
              <a:rPr lang="en" sz="1850" b="1" i="0" u="none" strike="noStrike" cap="none">
                <a:solidFill>
                  <a:srgbClr val="262626"/>
                </a:solidFill>
                <a:latin typeface="Courier New"/>
                <a:ea typeface="Courier New"/>
                <a:cs typeface="Courier New"/>
                <a:sym typeface="Courier New"/>
              </a:rPr>
              <a:t> </a:t>
            </a:r>
            <a:r>
              <a:rPr lang="en" sz="1850" b="1" i="0" u="none" strike="noStrike" cap="none">
                <a:solidFill>
                  <a:srgbClr val="FF0000"/>
                </a:solidFill>
                <a:latin typeface="Courier New"/>
                <a:ea typeface="Courier New"/>
                <a:cs typeface="Courier New"/>
                <a:sym typeface="Courier New"/>
              </a:rPr>
              <a:t>implements </a:t>
            </a:r>
            <a:r>
              <a:rPr lang="en" sz="1850" b="1">
                <a:solidFill>
                  <a:srgbClr val="006F94"/>
                </a:solidFill>
                <a:latin typeface="Courier New"/>
                <a:ea typeface="Courier New"/>
                <a:cs typeface="Courier New"/>
                <a:sym typeface="Courier New"/>
              </a:rPr>
              <a:t>Math1</a:t>
            </a: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endParaRPr sz="185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850" b="1">
                <a:solidFill>
                  <a:srgbClr val="262626"/>
                </a:solidFill>
                <a:latin typeface="Courier New"/>
                <a:ea typeface="Courier New"/>
                <a:cs typeface="Courier New"/>
                <a:sym typeface="Courier New"/>
              </a:rPr>
              <a:t>   </a:t>
            </a:r>
            <a:r>
              <a:rPr lang="en" sz="1850" b="1">
                <a:solidFill>
                  <a:srgbClr val="7928A1"/>
                </a:solidFill>
                <a:latin typeface="Courier New"/>
                <a:ea typeface="Courier New"/>
                <a:cs typeface="Courier New"/>
                <a:sym typeface="Courier New"/>
              </a:rPr>
              <a:t>public int </a:t>
            </a:r>
            <a:r>
              <a:rPr lang="en" sz="1850" b="1">
                <a:solidFill>
                  <a:srgbClr val="006F94"/>
                </a:solidFill>
                <a:latin typeface="Courier New"/>
                <a:ea typeface="Courier New"/>
                <a:cs typeface="Courier New"/>
                <a:sym typeface="Courier New"/>
              </a:rPr>
              <a:t>add</a:t>
            </a:r>
            <a:r>
              <a:rPr lang="en" sz="1850" b="1">
                <a:solidFill>
                  <a:srgbClr val="262626"/>
                </a:solidFill>
                <a:latin typeface="Courier New"/>
                <a:ea typeface="Courier New"/>
                <a:cs typeface="Courier New"/>
                <a:sym typeface="Courier New"/>
              </a:rPr>
              <a:t>(</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x,</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y){</a:t>
            </a:r>
            <a:r>
              <a:rPr lang="en" sz="1850" b="1">
                <a:solidFill>
                  <a:srgbClr val="0033B3"/>
                </a:solidFill>
                <a:highlight>
                  <a:schemeClr val="lt1"/>
                </a:highlight>
                <a:latin typeface="Courier New"/>
                <a:ea typeface="Courier New"/>
                <a:cs typeface="Courier New"/>
                <a:sym typeface="Courier New"/>
              </a:rPr>
              <a:t>return</a:t>
            </a:r>
            <a:r>
              <a:rPr lang="en" sz="1850" b="1">
                <a:solidFill>
                  <a:srgbClr val="262626"/>
                </a:solidFill>
                <a:latin typeface="Courier New"/>
                <a:ea typeface="Courier New"/>
                <a:cs typeface="Courier New"/>
                <a:sym typeface="Courier New"/>
              </a:rPr>
              <a:t> x + y;}</a:t>
            </a:r>
            <a:endParaRPr sz="18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850" b="1">
                <a:solidFill>
                  <a:srgbClr val="262626"/>
                </a:solidFill>
                <a:latin typeface="Courier New"/>
                <a:ea typeface="Courier New"/>
                <a:cs typeface="Courier New"/>
                <a:sym typeface="Courier New"/>
              </a:rPr>
              <a:t>	</a:t>
            </a:r>
            <a:r>
              <a:rPr lang="en" sz="1850" b="1">
                <a:solidFill>
                  <a:srgbClr val="7928A1"/>
                </a:solidFill>
                <a:latin typeface="Courier New"/>
                <a:ea typeface="Courier New"/>
                <a:cs typeface="Courier New"/>
                <a:sym typeface="Courier New"/>
              </a:rPr>
              <a:t>public int </a:t>
            </a:r>
            <a:r>
              <a:rPr lang="en" sz="1850" b="1">
                <a:solidFill>
                  <a:srgbClr val="006F94"/>
                </a:solidFill>
                <a:latin typeface="Courier New"/>
                <a:ea typeface="Courier New"/>
                <a:cs typeface="Courier New"/>
                <a:sym typeface="Courier New"/>
              </a:rPr>
              <a:t>multiply</a:t>
            </a:r>
            <a:r>
              <a:rPr lang="en" sz="1850" b="1">
                <a:solidFill>
                  <a:srgbClr val="262626"/>
                </a:solidFill>
                <a:latin typeface="Courier New"/>
                <a:ea typeface="Courier New"/>
                <a:cs typeface="Courier New"/>
                <a:sym typeface="Courier New"/>
              </a:rPr>
              <a:t>(</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x,</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y){</a:t>
            </a:r>
            <a:r>
              <a:rPr lang="en" sz="1850" b="1">
                <a:solidFill>
                  <a:srgbClr val="0033B3"/>
                </a:solidFill>
                <a:highlight>
                  <a:schemeClr val="lt1"/>
                </a:highlight>
                <a:latin typeface="Courier New"/>
                <a:ea typeface="Courier New"/>
                <a:cs typeface="Courier New"/>
                <a:sym typeface="Courier New"/>
              </a:rPr>
              <a:t>return</a:t>
            </a:r>
            <a:r>
              <a:rPr lang="en" sz="1850" b="1">
                <a:solidFill>
                  <a:srgbClr val="262626"/>
                </a:solidFill>
                <a:latin typeface="Courier New"/>
                <a:ea typeface="Courier New"/>
                <a:cs typeface="Courier New"/>
                <a:sym typeface="Courier New"/>
              </a:rPr>
              <a:t> x * y;}</a:t>
            </a:r>
            <a:endParaRPr sz="18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850" b="1">
                <a:solidFill>
                  <a:srgbClr val="262626"/>
                </a:solidFill>
                <a:latin typeface="Courier New"/>
                <a:ea typeface="Courier New"/>
                <a:cs typeface="Courier New"/>
                <a:sym typeface="Courier New"/>
              </a:rPr>
              <a:t>	</a:t>
            </a:r>
            <a:r>
              <a:rPr lang="en" sz="1850" b="1">
                <a:solidFill>
                  <a:srgbClr val="7928A1"/>
                </a:solidFill>
                <a:latin typeface="Courier New"/>
                <a:ea typeface="Courier New"/>
                <a:cs typeface="Courier New"/>
                <a:sym typeface="Courier New"/>
              </a:rPr>
              <a:t>public int </a:t>
            </a:r>
            <a:r>
              <a:rPr lang="en" sz="1750" b="1">
                <a:solidFill>
                  <a:srgbClr val="006F94"/>
                </a:solidFill>
                <a:latin typeface="Courier New"/>
                <a:ea typeface="Courier New"/>
                <a:cs typeface="Courier New"/>
                <a:sym typeface="Courier New"/>
              </a:rPr>
              <a:t>divide</a:t>
            </a:r>
            <a:r>
              <a:rPr lang="en" sz="1850" b="1">
                <a:solidFill>
                  <a:srgbClr val="262626"/>
                </a:solidFill>
                <a:latin typeface="Courier New"/>
                <a:ea typeface="Courier New"/>
                <a:cs typeface="Courier New"/>
                <a:sym typeface="Courier New"/>
              </a:rPr>
              <a:t>(</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x,</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y){</a:t>
            </a:r>
            <a:r>
              <a:rPr lang="en" sz="1850" b="1">
                <a:solidFill>
                  <a:srgbClr val="0033B3"/>
                </a:solidFill>
                <a:highlight>
                  <a:schemeClr val="lt1"/>
                </a:highlight>
                <a:latin typeface="Courier New"/>
                <a:ea typeface="Courier New"/>
                <a:cs typeface="Courier New"/>
                <a:sym typeface="Courier New"/>
              </a:rPr>
              <a:t>return</a:t>
            </a:r>
            <a:r>
              <a:rPr lang="en" sz="1850" b="1">
                <a:solidFill>
                  <a:srgbClr val="262626"/>
                </a:solidFill>
                <a:latin typeface="Courier New"/>
                <a:ea typeface="Courier New"/>
                <a:cs typeface="Courier New"/>
                <a:sym typeface="Courier New"/>
              </a:rPr>
              <a:t> x / y;}</a:t>
            </a:r>
            <a:endParaRPr sz="1850" b="1">
              <a:solidFill>
                <a:srgbClr val="262626"/>
              </a:solidFill>
              <a:latin typeface="Courier New"/>
              <a:ea typeface="Courier New"/>
              <a:cs typeface="Courier New"/>
              <a:sym typeface="Courier New"/>
            </a:endParaRPr>
          </a:p>
          <a:p>
            <a:pPr marL="0" lvl="0" indent="457200" algn="l" rtl="0">
              <a:spcBef>
                <a:spcPts val="0"/>
              </a:spcBef>
              <a:spcAft>
                <a:spcPts val="0"/>
              </a:spcAft>
              <a:buClr>
                <a:schemeClr val="dk1"/>
              </a:buClr>
              <a:buSzPts val="1350"/>
              <a:buFont typeface="Arial"/>
              <a:buNone/>
            </a:pPr>
            <a:r>
              <a:rPr lang="en" sz="1850" b="1">
                <a:solidFill>
                  <a:srgbClr val="7928A1"/>
                </a:solidFill>
                <a:latin typeface="Courier New"/>
                <a:ea typeface="Courier New"/>
                <a:cs typeface="Courier New"/>
                <a:sym typeface="Courier New"/>
              </a:rPr>
              <a:t>public int </a:t>
            </a:r>
            <a:r>
              <a:rPr lang="en" sz="1750" b="1">
                <a:solidFill>
                  <a:srgbClr val="006F94"/>
                </a:solidFill>
                <a:latin typeface="Courier New"/>
                <a:ea typeface="Courier New"/>
                <a:cs typeface="Courier New"/>
                <a:sym typeface="Courier New"/>
              </a:rPr>
              <a:t>subtract</a:t>
            </a:r>
            <a:r>
              <a:rPr lang="en" sz="1850" b="1">
                <a:solidFill>
                  <a:srgbClr val="262626"/>
                </a:solidFill>
                <a:latin typeface="Courier New"/>
                <a:ea typeface="Courier New"/>
                <a:cs typeface="Courier New"/>
                <a:sym typeface="Courier New"/>
              </a:rPr>
              <a:t>(</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x,</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y){</a:t>
            </a:r>
            <a:r>
              <a:rPr lang="en" sz="1850" b="1">
                <a:solidFill>
                  <a:srgbClr val="0033B3"/>
                </a:solidFill>
                <a:highlight>
                  <a:schemeClr val="lt1"/>
                </a:highlight>
                <a:latin typeface="Courier New"/>
                <a:ea typeface="Courier New"/>
                <a:cs typeface="Courier New"/>
                <a:sym typeface="Courier New"/>
              </a:rPr>
              <a:t>return</a:t>
            </a:r>
            <a:r>
              <a:rPr lang="en" sz="1850" b="1">
                <a:solidFill>
                  <a:srgbClr val="262626"/>
                </a:solidFill>
                <a:latin typeface="Courier New"/>
                <a:ea typeface="Courier New"/>
                <a:cs typeface="Courier New"/>
                <a:sym typeface="Courier New"/>
              </a:rPr>
              <a:t> x - y;}</a:t>
            </a:r>
            <a:endParaRPr sz="1850" b="1">
              <a:solidFill>
                <a:srgbClr val="7928A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5"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84" name="Google Shape;184;p25"/>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85" name="Google Shape;18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13</a:t>
            </a:fld>
            <a:endParaRPr sz="1100" b="1"/>
          </a:p>
        </p:txBody>
      </p:sp>
      <p:sp>
        <p:nvSpPr>
          <p:cNvPr id="186" name="Google Shape;186;p25"/>
          <p:cNvSpPr txBox="1"/>
          <p:nvPr/>
        </p:nvSpPr>
        <p:spPr>
          <a:xfrm>
            <a:off x="380700" y="586525"/>
            <a:ext cx="8363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p:txBody>
      </p:sp>
      <p:sp>
        <p:nvSpPr>
          <p:cNvPr id="187" name="Google Shape;187;p25"/>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méthodes par défaut</a:t>
            </a:r>
            <a:endParaRPr b="1">
              <a:solidFill>
                <a:srgbClr val="E20B0B"/>
              </a:solidFill>
            </a:endParaRPr>
          </a:p>
        </p:txBody>
      </p:sp>
      <p:sp>
        <p:nvSpPr>
          <p:cNvPr id="188" name="Google Shape;188;p25"/>
          <p:cNvSpPr txBox="1"/>
          <p:nvPr/>
        </p:nvSpPr>
        <p:spPr>
          <a:xfrm>
            <a:off x="380700" y="586525"/>
            <a:ext cx="8363100" cy="135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900">
                <a:solidFill>
                  <a:schemeClr val="dk1"/>
                </a:solidFill>
                <a:latin typeface="Roboto Light"/>
                <a:ea typeface="Roboto Light"/>
                <a:cs typeface="Roboto Light"/>
                <a:sym typeface="Roboto Light"/>
              </a:rPr>
              <a:t>Avec les méthodes par défaut (</a:t>
            </a:r>
            <a:r>
              <a:rPr lang="en" sz="1900" b="1">
                <a:solidFill>
                  <a:srgbClr val="FF0000"/>
                </a:solidFill>
                <a:latin typeface="Roboto"/>
                <a:ea typeface="Roboto"/>
                <a:cs typeface="Roboto"/>
                <a:sym typeface="Roboto"/>
              </a:rPr>
              <a:t>"default methods"</a:t>
            </a:r>
            <a:r>
              <a:rPr lang="en" sz="1900">
                <a:solidFill>
                  <a:schemeClr val="dk1"/>
                </a:solidFill>
                <a:latin typeface="Roboto Light"/>
                <a:ea typeface="Roboto Light"/>
                <a:cs typeface="Roboto Light"/>
                <a:sym typeface="Roboto Light"/>
              </a:rPr>
              <a:t>), il est possible de fournir une implémentation commune pour une méthode dans une interface, ce qui évite la duplication de code dans chaque classe qui l’implémente.</a:t>
            </a:r>
            <a:endParaRPr sz="1900">
              <a:solidFill>
                <a:schemeClr val="dk1"/>
              </a:solidFill>
              <a:latin typeface="Roboto Light"/>
              <a:ea typeface="Roboto Light"/>
              <a:cs typeface="Roboto Light"/>
              <a:sym typeface="Roboto Light"/>
            </a:endParaRPr>
          </a:p>
        </p:txBody>
      </p:sp>
      <p:sp>
        <p:nvSpPr>
          <p:cNvPr id="189" name="Google Shape;189;p25"/>
          <p:cNvSpPr txBox="1"/>
          <p:nvPr/>
        </p:nvSpPr>
        <p:spPr>
          <a:xfrm>
            <a:off x="380700" y="2010325"/>
            <a:ext cx="8363100" cy="270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 sz="1850" b="1">
                <a:solidFill>
                  <a:srgbClr val="7928A1"/>
                </a:solidFill>
                <a:latin typeface="Courier New"/>
                <a:ea typeface="Courier New"/>
                <a:cs typeface="Courier New"/>
                <a:sym typeface="Courier New"/>
              </a:rPr>
              <a:t>interface</a:t>
            </a:r>
            <a:r>
              <a:rPr lang="en" sz="1850" b="1" i="0" u="none" strike="noStrike" cap="none">
                <a:solidFill>
                  <a:srgbClr val="262626"/>
                </a:solidFill>
                <a:latin typeface="Courier New"/>
                <a:ea typeface="Courier New"/>
                <a:cs typeface="Courier New"/>
                <a:sym typeface="Courier New"/>
              </a:rPr>
              <a:t> </a:t>
            </a:r>
            <a:r>
              <a:rPr lang="en" sz="1750" b="1">
                <a:solidFill>
                  <a:srgbClr val="006F94"/>
                </a:solidFill>
                <a:latin typeface="Courier New"/>
                <a:ea typeface="Courier New"/>
                <a:cs typeface="Courier New"/>
                <a:sym typeface="Courier New"/>
              </a:rPr>
              <a:t>Math1</a:t>
            </a: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endParaRPr sz="1850" b="1">
              <a:solidFill>
                <a:srgbClr val="080808"/>
              </a:solidFill>
              <a:highlight>
                <a:srgbClr val="FFFFFF"/>
              </a:highlight>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350"/>
              <a:buFont typeface="Arial"/>
              <a:buNone/>
            </a:pPr>
            <a:r>
              <a:rPr lang="en" sz="1750" b="1">
                <a:solidFill>
                  <a:srgbClr val="7928A1"/>
                </a:solidFill>
                <a:latin typeface="Courier New"/>
                <a:ea typeface="Courier New"/>
                <a:cs typeface="Courier New"/>
                <a:sym typeface="Courier New"/>
              </a:rPr>
              <a:t>int </a:t>
            </a:r>
            <a:r>
              <a:rPr lang="en" sz="1750" b="1">
                <a:solidFill>
                  <a:srgbClr val="006F94"/>
                </a:solidFill>
                <a:latin typeface="Courier New"/>
                <a:ea typeface="Courier New"/>
                <a:cs typeface="Courier New"/>
                <a:sym typeface="Courier New"/>
              </a:rPr>
              <a:t>add</a:t>
            </a:r>
            <a:r>
              <a:rPr lang="en" sz="1750" b="1">
                <a:solidFill>
                  <a:srgbClr val="262626"/>
                </a:solidFill>
                <a:latin typeface="Courier New"/>
                <a:ea typeface="Courier New"/>
                <a:cs typeface="Courier New"/>
                <a:sym typeface="Courier New"/>
              </a:rPr>
              <a:t>(</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x,</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y);</a:t>
            </a:r>
            <a:endParaRPr sz="1750" b="1">
              <a:solidFill>
                <a:srgbClr val="262626"/>
              </a:solidFill>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350"/>
              <a:buFont typeface="Arial"/>
              <a:buNone/>
            </a:pPr>
            <a:r>
              <a:rPr lang="en" sz="1750" b="1">
                <a:solidFill>
                  <a:srgbClr val="7928A1"/>
                </a:solidFill>
                <a:latin typeface="Courier New"/>
                <a:ea typeface="Courier New"/>
                <a:cs typeface="Courier New"/>
                <a:sym typeface="Courier New"/>
              </a:rPr>
              <a:t>int </a:t>
            </a:r>
            <a:r>
              <a:rPr lang="en" sz="1750" b="1">
                <a:solidFill>
                  <a:srgbClr val="006F94"/>
                </a:solidFill>
                <a:latin typeface="Courier New"/>
                <a:ea typeface="Courier New"/>
                <a:cs typeface="Courier New"/>
                <a:sym typeface="Courier New"/>
              </a:rPr>
              <a:t>multiply</a:t>
            </a:r>
            <a:r>
              <a:rPr lang="en" sz="1750" b="1">
                <a:solidFill>
                  <a:srgbClr val="262626"/>
                </a:solidFill>
                <a:latin typeface="Courier New"/>
                <a:ea typeface="Courier New"/>
                <a:cs typeface="Courier New"/>
                <a:sym typeface="Courier New"/>
              </a:rPr>
              <a:t>(</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x,</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y);</a:t>
            </a:r>
            <a:endParaRPr sz="1850" b="1">
              <a:solidFill>
                <a:srgbClr val="7928A1"/>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endParaRPr sz="18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850" b="1">
                <a:solidFill>
                  <a:srgbClr val="262626"/>
                </a:solidFill>
                <a:latin typeface="Courier New"/>
                <a:ea typeface="Courier New"/>
                <a:cs typeface="Courier New"/>
                <a:sym typeface="Courier New"/>
              </a:rPr>
              <a:t>	</a:t>
            </a:r>
            <a:r>
              <a:rPr lang="en" sz="1850" b="1">
                <a:solidFill>
                  <a:srgbClr val="FF0000"/>
                </a:solidFill>
                <a:latin typeface="Courier New"/>
                <a:ea typeface="Courier New"/>
                <a:cs typeface="Courier New"/>
                <a:sym typeface="Courier New"/>
              </a:rPr>
              <a:t>default </a:t>
            </a:r>
            <a:r>
              <a:rPr lang="en" sz="1750" b="1">
                <a:solidFill>
                  <a:srgbClr val="7928A1"/>
                </a:solidFill>
                <a:latin typeface="Courier New"/>
                <a:ea typeface="Courier New"/>
                <a:cs typeface="Courier New"/>
                <a:sym typeface="Courier New"/>
              </a:rPr>
              <a:t>int </a:t>
            </a:r>
            <a:r>
              <a:rPr lang="en" sz="1750" b="1">
                <a:solidFill>
                  <a:srgbClr val="006F94"/>
                </a:solidFill>
                <a:latin typeface="Courier New"/>
                <a:ea typeface="Courier New"/>
                <a:cs typeface="Courier New"/>
                <a:sym typeface="Courier New"/>
              </a:rPr>
              <a:t>divide</a:t>
            </a:r>
            <a:r>
              <a:rPr lang="en" sz="1750" b="1">
                <a:solidFill>
                  <a:srgbClr val="262626"/>
                </a:solidFill>
                <a:latin typeface="Courier New"/>
                <a:ea typeface="Courier New"/>
                <a:cs typeface="Courier New"/>
                <a:sym typeface="Courier New"/>
              </a:rPr>
              <a:t>(</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x,</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y){</a:t>
            </a:r>
            <a:endParaRPr sz="17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750" b="1">
                <a:solidFill>
                  <a:srgbClr val="262626"/>
                </a:solidFill>
                <a:latin typeface="Courier New"/>
                <a:ea typeface="Courier New"/>
                <a:cs typeface="Courier New"/>
                <a:sym typeface="Courier New"/>
              </a:rPr>
              <a:t>		</a:t>
            </a:r>
            <a:r>
              <a:rPr lang="en" sz="1850" b="1">
                <a:solidFill>
                  <a:srgbClr val="0033B3"/>
                </a:solidFill>
                <a:highlight>
                  <a:schemeClr val="lt1"/>
                </a:highlight>
                <a:latin typeface="Courier New"/>
                <a:ea typeface="Courier New"/>
                <a:cs typeface="Courier New"/>
                <a:sym typeface="Courier New"/>
              </a:rPr>
              <a:t>return </a:t>
            </a:r>
            <a:r>
              <a:rPr lang="en" sz="1750" b="1">
                <a:solidFill>
                  <a:srgbClr val="262626"/>
                </a:solidFill>
                <a:latin typeface="Courier New"/>
                <a:ea typeface="Courier New"/>
                <a:cs typeface="Courier New"/>
                <a:sym typeface="Courier New"/>
              </a:rPr>
              <a:t>x / y;</a:t>
            </a:r>
            <a:endParaRPr sz="1750" b="1">
              <a:solidFill>
                <a:srgbClr val="262626"/>
              </a:solidFill>
              <a:latin typeface="Courier New"/>
              <a:ea typeface="Courier New"/>
              <a:cs typeface="Courier New"/>
              <a:sym typeface="Courier New"/>
            </a:endParaRPr>
          </a:p>
          <a:p>
            <a:pPr marL="0" lvl="0" indent="457200" algn="l" rtl="0">
              <a:spcBef>
                <a:spcPts val="0"/>
              </a:spcBef>
              <a:spcAft>
                <a:spcPts val="0"/>
              </a:spcAft>
              <a:buClr>
                <a:schemeClr val="dk1"/>
              </a:buClr>
              <a:buSzPts val="1350"/>
              <a:buFont typeface="Arial"/>
              <a:buNone/>
            </a:pPr>
            <a:r>
              <a:rPr lang="en" sz="1750" b="1">
                <a:solidFill>
                  <a:srgbClr val="262626"/>
                </a:solidFill>
                <a:latin typeface="Courier New"/>
                <a:ea typeface="Courier New"/>
                <a:cs typeface="Courier New"/>
                <a:sym typeface="Courier New"/>
              </a:rPr>
              <a:t>}</a:t>
            </a:r>
            <a:endParaRPr sz="1750" b="1">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6"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95" name="Google Shape;195;p26"/>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96" name="Google Shape;196;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14</a:t>
            </a:fld>
            <a:endParaRPr sz="1100" b="1"/>
          </a:p>
        </p:txBody>
      </p:sp>
      <p:sp>
        <p:nvSpPr>
          <p:cNvPr id="197" name="Google Shape;197;p26"/>
          <p:cNvSpPr txBox="1"/>
          <p:nvPr/>
        </p:nvSpPr>
        <p:spPr>
          <a:xfrm>
            <a:off x="380700" y="586525"/>
            <a:ext cx="8363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p:txBody>
      </p:sp>
      <p:sp>
        <p:nvSpPr>
          <p:cNvPr id="198" name="Google Shape;198;p26"/>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méthodes par défaut</a:t>
            </a:r>
            <a:endParaRPr b="1">
              <a:solidFill>
                <a:srgbClr val="E20B0B"/>
              </a:solidFill>
            </a:endParaRPr>
          </a:p>
        </p:txBody>
      </p:sp>
      <p:sp>
        <p:nvSpPr>
          <p:cNvPr id="199" name="Google Shape;199;p26"/>
          <p:cNvSpPr txBox="1"/>
          <p:nvPr/>
        </p:nvSpPr>
        <p:spPr>
          <a:xfrm>
            <a:off x="390450" y="586525"/>
            <a:ext cx="8363100" cy="106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900">
                <a:solidFill>
                  <a:schemeClr val="dk1"/>
                </a:solidFill>
                <a:latin typeface="Roboto Light"/>
                <a:ea typeface="Roboto Light"/>
                <a:cs typeface="Roboto Light"/>
                <a:sym typeface="Roboto Light"/>
              </a:rPr>
              <a:t>Une méthode par défaut </a:t>
            </a:r>
            <a:r>
              <a:rPr lang="en" sz="1900" b="1">
                <a:solidFill>
                  <a:srgbClr val="FF0000"/>
                </a:solidFill>
                <a:latin typeface="Roboto"/>
                <a:ea typeface="Roboto"/>
                <a:cs typeface="Roboto"/>
                <a:sym typeface="Roboto"/>
              </a:rPr>
              <a:t>peut être</a:t>
            </a:r>
            <a:r>
              <a:rPr lang="en" sz="1900">
                <a:solidFill>
                  <a:schemeClr val="dk1"/>
                </a:solidFill>
                <a:latin typeface="Roboto Light"/>
                <a:ea typeface="Roboto Light"/>
                <a:cs typeface="Roboto Light"/>
                <a:sym typeface="Roboto Light"/>
              </a:rPr>
              <a:t> </a:t>
            </a:r>
            <a:r>
              <a:rPr lang="en" sz="1900" b="1">
                <a:solidFill>
                  <a:srgbClr val="FF0000"/>
                </a:solidFill>
                <a:latin typeface="Roboto"/>
                <a:ea typeface="Roboto"/>
                <a:cs typeface="Roboto"/>
                <a:sym typeface="Roboto"/>
              </a:rPr>
              <a:t>redéfinie</a:t>
            </a:r>
            <a:r>
              <a:rPr lang="en" sz="1900">
                <a:solidFill>
                  <a:schemeClr val="dk1"/>
                </a:solidFill>
                <a:latin typeface="Roboto Light"/>
                <a:ea typeface="Roboto Light"/>
                <a:cs typeface="Roboto Light"/>
                <a:sym typeface="Roboto Light"/>
              </a:rPr>
              <a:t>, mais ce n’est </a:t>
            </a:r>
            <a:r>
              <a:rPr lang="en" sz="1900" b="1">
                <a:solidFill>
                  <a:schemeClr val="dk1"/>
                </a:solidFill>
                <a:latin typeface="Roboto"/>
                <a:ea typeface="Roboto"/>
                <a:cs typeface="Roboto"/>
                <a:sym typeface="Roboto"/>
              </a:rPr>
              <a:t>pas obligatoire </a:t>
            </a:r>
            <a:r>
              <a:rPr lang="en" sz="1900">
                <a:solidFill>
                  <a:schemeClr val="dk1"/>
                </a:solidFill>
                <a:latin typeface="Roboto Light"/>
                <a:ea typeface="Roboto Light"/>
                <a:cs typeface="Roboto Light"/>
                <a:sym typeface="Roboto Light"/>
              </a:rPr>
              <a:t>puisqu’elle n’est </a:t>
            </a:r>
            <a:r>
              <a:rPr lang="en" sz="1900" b="1">
                <a:solidFill>
                  <a:srgbClr val="FF0000"/>
                </a:solidFill>
                <a:latin typeface="Roboto"/>
                <a:ea typeface="Roboto"/>
                <a:cs typeface="Roboto"/>
                <a:sym typeface="Roboto"/>
              </a:rPr>
              <a:t>pas abstraite</a:t>
            </a:r>
            <a:r>
              <a:rPr lang="en" sz="1900">
                <a:solidFill>
                  <a:schemeClr val="dk1"/>
                </a:solidFill>
                <a:latin typeface="Roboto Light"/>
                <a:ea typeface="Roboto Light"/>
                <a:cs typeface="Roboto Light"/>
                <a:sym typeface="Roboto Light"/>
              </a:rPr>
              <a:t>.</a:t>
            </a:r>
            <a:endParaRPr sz="1900">
              <a:solidFill>
                <a:schemeClr val="dk1"/>
              </a:solidFill>
              <a:latin typeface="Roboto Light"/>
              <a:ea typeface="Roboto Light"/>
              <a:cs typeface="Roboto Light"/>
              <a:sym typeface="Roboto Light"/>
            </a:endParaRPr>
          </a:p>
        </p:txBody>
      </p:sp>
      <p:sp>
        <p:nvSpPr>
          <p:cNvPr id="200" name="Google Shape;200;p26"/>
          <p:cNvSpPr txBox="1"/>
          <p:nvPr/>
        </p:nvSpPr>
        <p:spPr>
          <a:xfrm>
            <a:off x="380700" y="2010325"/>
            <a:ext cx="8363100" cy="3032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350"/>
              <a:buFont typeface="Arial"/>
              <a:buNone/>
            </a:pPr>
            <a:r>
              <a:rPr lang="en" sz="1850" b="1">
                <a:solidFill>
                  <a:srgbClr val="7928A1"/>
                </a:solidFill>
                <a:latin typeface="Courier New"/>
                <a:ea typeface="Courier New"/>
                <a:cs typeface="Courier New"/>
                <a:sym typeface="Courier New"/>
              </a:rPr>
              <a:t>class</a:t>
            </a:r>
            <a:r>
              <a:rPr lang="en" sz="1850" b="1">
                <a:solidFill>
                  <a:srgbClr val="262626"/>
                </a:solidFill>
                <a:latin typeface="Courier New"/>
                <a:ea typeface="Courier New"/>
                <a:cs typeface="Courier New"/>
                <a:sym typeface="Courier New"/>
              </a:rPr>
              <a:t> </a:t>
            </a:r>
            <a:r>
              <a:rPr lang="en" sz="1850" b="1">
                <a:solidFill>
                  <a:srgbClr val="006F94"/>
                </a:solidFill>
                <a:latin typeface="Courier New"/>
                <a:ea typeface="Courier New"/>
                <a:cs typeface="Courier New"/>
                <a:sym typeface="Courier New"/>
              </a:rPr>
              <a:t>MyClass</a:t>
            </a:r>
            <a:r>
              <a:rPr lang="en" sz="1850" b="1">
                <a:solidFill>
                  <a:srgbClr val="262626"/>
                </a:solidFill>
                <a:latin typeface="Courier New"/>
                <a:ea typeface="Courier New"/>
                <a:cs typeface="Courier New"/>
                <a:sym typeface="Courier New"/>
              </a:rPr>
              <a:t> </a:t>
            </a:r>
            <a:r>
              <a:rPr lang="en" sz="1850" b="1">
                <a:solidFill>
                  <a:srgbClr val="FF0000"/>
                </a:solidFill>
                <a:latin typeface="Courier New"/>
                <a:ea typeface="Courier New"/>
                <a:cs typeface="Courier New"/>
                <a:sym typeface="Courier New"/>
              </a:rPr>
              <a:t>implements </a:t>
            </a:r>
            <a:r>
              <a:rPr lang="en" sz="1850" b="1">
                <a:solidFill>
                  <a:srgbClr val="006F94"/>
                </a:solidFill>
                <a:latin typeface="Courier New"/>
                <a:ea typeface="Courier New"/>
                <a:cs typeface="Courier New"/>
                <a:sym typeface="Courier New"/>
              </a:rPr>
              <a:t>Math1</a:t>
            </a:r>
            <a:r>
              <a:rPr lang="en" sz="1850" b="1">
                <a:solidFill>
                  <a:srgbClr val="262626"/>
                </a:solidFill>
                <a:latin typeface="Courier New"/>
                <a:ea typeface="Courier New"/>
                <a:cs typeface="Courier New"/>
                <a:sym typeface="Courier New"/>
              </a:rPr>
              <a:t>{</a:t>
            </a:r>
            <a:endParaRPr sz="18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endParaRPr sz="185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850" b="1">
                <a:solidFill>
                  <a:srgbClr val="262626"/>
                </a:solidFill>
                <a:latin typeface="Courier New"/>
                <a:ea typeface="Courier New"/>
                <a:cs typeface="Courier New"/>
                <a:sym typeface="Courier New"/>
              </a:rPr>
              <a:t>   </a:t>
            </a:r>
            <a:r>
              <a:rPr lang="en" sz="1850" b="1">
                <a:solidFill>
                  <a:srgbClr val="7928A1"/>
                </a:solidFill>
                <a:latin typeface="Courier New"/>
                <a:ea typeface="Courier New"/>
                <a:cs typeface="Courier New"/>
                <a:sym typeface="Courier New"/>
              </a:rPr>
              <a:t>public int </a:t>
            </a:r>
            <a:r>
              <a:rPr lang="en" sz="1850" b="1">
                <a:solidFill>
                  <a:srgbClr val="006F94"/>
                </a:solidFill>
                <a:latin typeface="Courier New"/>
                <a:ea typeface="Courier New"/>
                <a:cs typeface="Courier New"/>
                <a:sym typeface="Courier New"/>
              </a:rPr>
              <a:t>add</a:t>
            </a:r>
            <a:r>
              <a:rPr lang="en" sz="1850" b="1">
                <a:solidFill>
                  <a:srgbClr val="262626"/>
                </a:solidFill>
                <a:latin typeface="Courier New"/>
                <a:ea typeface="Courier New"/>
                <a:cs typeface="Courier New"/>
                <a:sym typeface="Courier New"/>
              </a:rPr>
              <a:t>(</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x,</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y){</a:t>
            </a:r>
            <a:r>
              <a:rPr lang="en" sz="1850" b="1">
                <a:solidFill>
                  <a:srgbClr val="0033B3"/>
                </a:solidFill>
                <a:highlight>
                  <a:schemeClr val="lt1"/>
                </a:highlight>
                <a:latin typeface="Courier New"/>
                <a:ea typeface="Courier New"/>
                <a:cs typeface="Courier New"/>
                <a:sym typeface="Courier New"/>
              </a:rPr>
              <a:t>return</a:t>
            </a:r>
            <a:r>
              <a:rPr lang="en" sz="1850" b="1">
                <a:solidFill>
                  <a:srgbClr val="262626"/>
                </a:solidFill>
                <a:latin typeface="Courier New"/>
                <a:ea typeface="Courier New"/>
                <a:cs typeface="Courier New"/>
                <a:sym typeface="Courier New"/>
              </a:rPr>
              <a:t> x + y;}</a:t>
            </a:r>
            <a:endParaRPr sz="18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850" b="1">
                <a:solidFill>
                  <a:srgbClr val="262626"/>
                </a:solidFill>
                <a:latin typeface="Courier New"/>
                <a:ea typeface="Courier New"/>
                <a:cs typeface="Courier New"/>
                <a:sym typeface="Courier New"/>
              </a:rPr>
              <a:t>	</a:t>
            </a:r>
            <a:r>
              <a:rPr lang="en" sz="1850" b="1">
                <a:solidFill>
                  <a:srgbClr val="7928A1"/>
                </a:solidFill>
                <a:latin typeface="Courier New"/>
                <a:ea typeface="Courier New"/>
                <a:cs typeface="Courier New"/>
                <a:sym typeface="Courier New"/>
              </a:rPr>
              <a:t>public int </a:t>
            </a:r>
            <a:r>
              <a:rPr lang="en" sz="1850" b="1">
                <a:solidFill>
                  <a:srgbClr val="006F94"/>
                </a:solidFill>
                <a:latin typeface="Courier New"/>
                <a:ea typeface="Courier New"/>
                <a:cs typeface="Courier New"/>
                <a:sym typeface="Courier New"/>
              </a:rPr>
              <a:t>multiply</a:t>
            </a:r>
            <a:r>
              <a:rPr lang="en" sz="1850" b="1">
                <a:solidFill>
                  <a:srgbClr val="262626"/>
                </a:solidFill>
                <a:latin typeface="Courier New"/>
                <a:ea typeface="Courier New"/>
                <a:cs typeface="Courier New"/>
                <a:sym typeface="Courier New"/>
              </a:rPr>
              <a:t>(</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x,</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y){</a:t>
            </a:r>
            <a:r>
              <a:rPr lang="en" sz="1850" b="1">
                <a:solidFill>
                  <a:srgbClr val="0033B3"/>
                </a:solidFill>
                <a:highlight>
                  <a:schemeClr val="lt1"/>
                </a:highlight>
                <a:latin typeface="Courier New"/>
                <a:ea typeface="Courier New"/>
                <a:cs typeface="Courier New"/>
                <a:sym typeface="Courier New"/>
              </a:rPr>
              <a:t>return</a:t>
            </a:r>
            <a:r>
              <a:rPr lang="en" sz="1850" b="1">
                <a:solidFill>
                  <a:srgbClr val="262626"/>
                </a:solidFill>
                <a:latin typeface="Courier New"/>
                <a:ea typeface="Courier New"/>
                <a:cs typeface="Courier New"/>
                <a:sym typeface="Courier New"/>
              </a:rPr>
              <a:t> x * y;}</a:t>
            </a:r>
            <a:endParaRPr sz="18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850" b="1">
                <a:solidFill>
                  <a:srgbClr val="262626"/>
                </a:solidFill>
                <a:latin typeface="Courier New"/>
                <a:ea typeface="Courier New"/>
                <a:cs typeface="Courier New"/>
                <a:sym typeface="Courier New"/>
              </a:rPr>
              <a:t>	</a:t>
            </a:r>
            <a:endParaRPr sz="1850" b="1">
              <a:solidFill>
                <a:srgbClr val="262626"/>
              </a:solidFill>
              <a:latin typeface="Courier New"/>
              <a:ea typeface="Courier New"/>
              <a:cs typeface="Courier New"/>
              <a:sym typeface="Courier New"/>
            </a:endParaRPr>
          </a:p>
          <a:p>
            <a:pPr marL="0" lvl="0" indent="457200" algn="l" rtl="0">
              <a:spcBef>
                <a:spcPts val="0"/>
              </a:spcBef>
              <a:spcAft>
                <a:spcPts val="0"/>
              </a:spcAft>
              <a:buClr>
                <a:schemeClr val="dk1"/>
              </a:buClr>
              <a:buSzPts val="1350"/>
              <a:buFont typeface="Arial"/>
              <a:buNone/>
            </a:pPr>
            <a:r>
              <a:rPr lang="en" sz="1850" b="1">
                <a:solidFill>
                  <a:srgbClr val="7928A1"/>
                </a:solidFill>
                <a:latin typeface="Courier New"/>
                <a:ea typeface="Courier New"/>
                <a:cs typeface="Courier New"/>
                <a:sym typeface="Courier New"/>
              </a:rPr>
              <a:t>public int </a:t>
            </a:r>
            <a:r>
              <a:rPr lang="en" sz="1750" b="1">
                <a:solidFill>
                  <a:srgbClr val="006F94"/>
                </a:solidFill>
                <a:latin typeface="Courier New"/>
                <a:ea typeface="Courier New"/>
                <a:cs typeface="Courier New"/>
                <a:sym typeface="Courier New"/>
              </a:rPr>
              <a:t>divide</a:t>
            </a:r>
            <a:r>
              <a:rPr lang="en" sz="1850" b="1">
                <a:solidFill>
                  <a:srgbClr val="262626"/>
                </a:solidFill>
                <a:latin typeface="Courier New"/>
                <a:ea typeface="Courier New"/>
                <a:cs typeface="Courier New"/>
                <a:sym typeface="Courier New"/>
              </a:rPr>
              <a:t>(</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x,</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y){</a:t>
            </a:r>
            <a:endParaRPr sz="1850" b="1">
              <a:solidFill>
                <a:srgbClr val="262626"/>
              </a:solidFill>
              <a:latin typeface="Courier New"/>
              <a:ea typeface="Courier New"/>
              <a:cs typeface="Courier New"/>
              <a:sym typeface="Courier New"/>
            </a:endParaRPr>
          </a:p>
          <a:p>
            <a:pPr marL="914400" lvl="0" indent="0" algn="l" rtl="0">
              <a:spcBef>
                <a:spcPts val="0"/>
              </a:spcBef>
              <a:spcAft>
                <a:spcPts val="0"/>
              </a:spcAft>
              <a:buClr>
                <a:schemeClr val="dk1"/>
              </a:buClr>
              <a:buSzPts val="1350"/>
              <a:buFont typeface="Arial"/>
              <a:buNone/>
            </a:pPr>
            <a:r>
              <a:rPr lang="en" sz="1850" b="1">
                <a:solidFill>
                  <a:srgbClr val="995400"/>
                </a:solidFill>
                <a:latin typeface="Courier New"/>
                <a:ea typeface="Courier New"/>
                <a:cs typeface="Courier New"/>
                <a:sym typeface="Courier New"/>
              </a:rPr>
              <a:t>int </a:t>
            </a:r>
            <a:r>
              <a:rPr lang="en" sz="1850" b="1">
                <a:solidFill>
                  <a:srgbClr val="262626"/>
                </a:solidFill>
                <a:latin typeface="Courier New"/>
                <a:ea typeface="Courier New"/>
                <a:cs typeface="Courier New"/>
                <a:sym typeface="Courier New"/>
              </a:rPr>
              <a:t>z = </a:t>
            </a:r>
            <a:r>
              <a:rPr lang="en" sz="1850" b="1">
                <a:solidFill>
                  <a:srgbClr val="006F94"/>
                </a:solidFill>
                <a:latin typeface="Courier New"/>
                <a:ea typeface="Courier New"/>
                <a:cs typeface="Courier New"/>
                <a:sym typeface="Courier New"/>
              </a:rPr>
              <a:t>Math1</a:t>
            </a:r>
            <a:r>
              <a:rPr lang="en" sz="1850" b="1">
                <a:solidFill>
                  <a:srgbClr val="0033B3"/>
                </a:solidFill>
                <a:highlight>
                  <a:schemeClr val="lt1"/>
                </a:highlight>
                <a:latin typeface="Courier New"/>
                <a:ea typeface="Courier New"/>
                <a:cs typeface="Courier New"/>
                <a:sym typeface="Courier New"/>
              </a:rPr>
              <a:t>.super</a:t>
            </a:r>
            <a:r>
              <a:rPr lang="en" sz="1850" b="1">
                <a:solidFill>
                  <a:srgbClr val="262626"/>
                </a:solidFill>
                <a:latin typeface="Courier New"/>
                <a:ea typeface="Courier New"/>
                <a:cs typeface="Courier New"/>
                <a:sym typeface="Courier New"/>
              </a:rPr>
              <a:t>.divide(x,y);</a:t>
            </a:r>
            <a:endParaRPr sz="1850" b="1">
              <a:solidFill>
                <a:srgbClr val="0033B3"/>
              </a:solidFill>
              <a:highlight>
                <a:schemeClr val="lt1"/>
              </a:highlight>
              <a:latin typeface="Courier New"/>
              <a:ea typeface="Courier New"/>
              <a:cs typeface="Courier New"/>
              <a:sym typeface="Courier New"/>
            </a:endParaRPr>
          </a:p>
          <a:p>
            <a:pPr marL="457200" lvl="0" indent="457200" algn="l" rtl="0">
              <a:spcBef>
                <a:spcPts val="0"/>
              </a:spcBef>
              <a:spcAft>
                <a:spcPts val="0"/>
              </a:spcAft>
              <a:buClr>
                <a:schemeClr val="dk1"/>
              </a:buClr>
              <a:buSzPts val="1350"/>
              <a:buFont typeface="Arial"/>
              <a:buNone/>
            </a:pPr>
            <a:r>
              <a:rPr lang="en" sz="1850" b="1">
                <a:solidFill>
                  <a:srgbClr val="0033B3"/>
                </a:solidFill>
                <a:highlight>
                  <a:schemeClr val="lt1"/>
                </a:highlight>
                <a:latin typeface="Courier New"/>
                <a:ea typeface="Courier New"/>
                <a:cs typeface="Courier New"/>
                <a:sym typeface="Courier New"/>
              </a:rPr>
              <a:t>return</a:t>
            </a:r>
            <a:r>
              <a:rPr lang="en" sz="1850" b="1">
                <a:solidFill>
                  <a:srgbClr val="262626"/>
                </a:solidFill>
                <a:latin typeface="Courier New"/>
                <a:ea typeface="Courier New"/>
                <a:cs typeface="Courier New"/>
                <a:sym typeface="Courier New"/>
              </a:rPr>
              <a:t> z / 2;</a:t>
            </a:r>
            <a:endParaRPr sz="1850" b="1">
              <a:solidFill>
                <a:srgbClr val="262626"/>
              </a:solidFill>
              <a:latin typeface="Courier New"/>
              <a:ea typeface="Courier New"/>
              <a:cs typeface="Courier New"/>
              <a:sym typeface="Courier New"/>
            </a:endParaRPr>
          </a:p>
          <a:p>
            <a:pPr marL="0" lvl="0" indent="457200" algn="l" rtl="0">
              <a:spcBef>
                <a:spcPts val="0"/>
              </a:spcBef>
              <a:spcAft>
                <a:spcPts val="0"/>
              </a:spcAft>
              <a:buClr>
                <a:schemeClr val="dk1"/>
              </a:buClr>
              <a:buSzPts val="1350"/>
              <a:buFont typeface="Arial"/>
              <a:buNone/>
            </a:pPr>
            <a:r>
              <a:rPr lang="en" sz="1850" b="1">
                <a:solidFill>
                  <a:srgbClr val="262626"/>
                </a:solidFill>
                <a:latin typeface="Courier New"/>
                <a:ea typeface="Courier New"/>
                <a:cs typeface="Courier New"/>
                <a:sym typeface="Courier New"/>
              </a:rPr>
              <a:t>}</a:t>
            </a:r>
            <a:endParaRPr sz="1850" b="1">
              <a:solidFill>
                <a:srgbClr val="7928A1"/>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850" b="1">
                <a:solidFill>
                  <a:srgbClr val="262626"/>
                </a:solidFill>
                <a:latin typeface="Courier New"/>
                <a:ea typeface="Courier New"/>
                <a:cs typeface="Courier New"/>
                <a:sym typeface="Courier New"/>
              </a:rPr>
              <a:t>}</a:t>
            </a:r>
            <a:endParaRPr sz="1850" b="1">
              <a:solidFill>
                <a:srgbClr val="7928A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27"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06" name="Google Shape;206;p27"/>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07" name="Google Shape;207;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15</a:t>
            </a:fld>
            <a:endParaRPr sz="1100" b="1"/>
          </a:p>
        </p:txBody>
      </p:sp>
      <p:sp>
        <p:nvSpPr>
          <p:cNvPr id="208" name="Google Shape;208;p27"/>
          <p:cNvSpPr txBox="1"/>
          <p:nvPr/>
        </p:nvSpPr>
        <p:spPr>
          <a:xfrm>
            <a:off x="380700" y="586525"/>
            <a:ext cx="8363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p:txBody>
      </p:sp>
      <p:sp>
        <p:nvSpPr>
          <p:cNvPr id="209" name="Google Shape;209;p27"/>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méthodes par défaut : Avantages</a:t>
            </a:r>
            <a:endParaRPr b="1">
              <a:solidFill>
                <a:srgbClr val="E20B0B"/>
              </a:solidFill>
            </a:endParaRPr>
          </a:p>
        </p:txBody>
      </p:sp>
      <p:sp>
        <p:nvSpPr>
          <p:cNvPr id="210" name="Google Shape;210;p27"/>
          <p:cNvSpPr txBox="1"/>
          <p:nvPr/>
        </p:nvSpPr>
        <p:spPr>
          <a:xfrm>
            <a:off x="390450" y="586525"/>
            <a:ext cx="8363100" cy="281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900">
                <a:solidFill>
                  <a:schemeClr val="dk1"/>
                </a:solidFill>
                <a:latin typeface="Roboto Light"/>
                <a:ea typeface="Roboto Light"/>
                <a:cs typeface="Roboto Light"/>
                <a:sym typeface="Roboto Light"/>
              </a:rPr>
              <a:t>L'utilisation des méthodes par défaut peut :</a:t>
            </a:r>
            <a:endParaRPr sz="19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900">
              <a:solidFill>
                <a:schemeClr val="dk1"/>
              </a:solidFill>
              <a:latin typeface="Roboto Light"/>
              <a:ea typeface="Roboto Light"/>
              <a:cs typeface="Roboto Light"/>
              <a:sym typeface="Roboto Light"/>
            </a:endParaRPr>
          </a:p>
          <a:p>
            <a:pPr marL="457200" lvl="0" indent="-349250" algn="l" rtl="0">
              <a:spcBef>
                <a:spcPts val="0"/>
              </a:spcBef>
              <a:spcAft>
                <a:spcPts val="0"/>
              </a:spcAft>
              <a:buClr>
                <a:schemeClr val="dk1"/>
              </a:buClr>
              <a:buSzPts val="1900"/>
              <a:buFont typeface="Roboto Light"/>
              <a:buChar char="●"/>
            </a:pPr>
            <a:r>
              <a:rPr lang="en" sz="1900">
                <a:solidFill>
                  <a:schemeClr val="dk1"/>
                </a:solidFill>
                <a:latin typeface="Roboto Light"/>
                <a:ea typeface="Roboto Light"/>
                <a:cs typeface="Roboto Light"/>
                <a:sym typeface="Roboto Light"/>
              </a:rPr>
              <a:t>Simplifier le code en réduisant la duplication de code dans les classes qui implémentent une interface. </a:t>
            </a:r>
            <a:endParaRPr sz="19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900">
              <a:solidFill>
                <a:schemeClr val="dk1"/>
              </a:solidFill>
              <a:latin typeface="Roboto Light"/>
              <a:ea typeface="Roboto Light"/>
              <a:cs typeface="Roboto Light"/>
              <a:sym typeface="Roboto Light"/>
            </a:endParaRPr>
          </a:p>
          <a:p>
            <a:pPr marL="457200" lvl="0" indent="-349250" algn="l" rtl="0">
              <a:spcBef>
                <a:spcPts val="0"/>
              </a:spcBef>
              <a:spcAft>
                <a:spcPts val="0"/>
              </a:spcAft>
              <a:buClr>
                <a:schemeClr val="dk1"/>
              </a:buClr>
              <a:buSzPts val="1900"/>
              <a:buFont typeface="Roboto Light"/>
              <a:buChar char="●"/>
            </a:pPr>
            <a:r>
              <a:rPr lang="en" sz="1900">
                <a:solidFill>
                  <a:schemeClr val="dk1"/>
                </a:solidFill>
                <a:latin typeface="Roboto Light"/>
                <a:ea typeface="Roboto Light"/>
                <a:cs typeface="Roboto Light"/>
                <a:sym typeface="Roboto Light"/>
              </a:rPr>
              <a:t>Mettre à jour plus facilement une interface existante sans avoir à modifier toutes les classes qui l'implémentent. </a:t>
            </a:r>
            <a:endParaRPr sz="19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28"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16" name="Google Shape;216;p28"/>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17" name="Google Shape;21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16</a:t>
            </a:fld>
            <a:endParaRPr sz="1100" b="1"/>
          </a:p>
        </p:txBody>
      </p:sp>
      <p:sp>
        <p:nvSpPr>
          <p:cNvPr id="218" name="Google Shape;218;p28"/>
          <p:cNvSpPr txBox="1"/>
          <p:nvPr/>
        </p:nvSpPr>
        <p:spPr>
          <a:xfrm>
            <a:off x="380700" y="586525"/>
            <a:ext cx="8363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p:txBody>
      </p:sp>
      <p:sp>
        <p:nvSpPr>
          <p:cNvPr id="219" name="Google Shape;219;p28"/>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méthodes statiques</a:t>
            </a:r>
            <a:endParaRPr b="1">
              <a:solidFill>
                <a:srgbClr val="E20B0B"/>
              </a:solidFill>
            </a:endParaRPr>
          </a:p>
        </p:txBody>
      </p:sp>
      <p:sp>
        <p:nvSpPr>
          <p:cNvPr id="220" name="Google Shape;220;p28"/>
          <p:cNvSpPr txBox="1"/>
          <p:nvPr/>
        </p:nvSpPr>
        <p:spPr>
          <a:xfrm>
            <a:off x="390450" y="586525"/>
            <a:ext cx="8363100" cy="135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900">
                <a:solidFill>
                  <a:schemeClr val="dk1"/>
                </a:solidFill>
                <a:latin typeface="Roboto Light"/>
                <a:ea typeface="Roboto Light"/>
                <a:cs typeface="Roboto Light"/>
                <a:sym typeface="Roboto Light"/>
              </a:rPr>
              <a:t>Il est possible aussi déclarer une méthode statique dans une interface, ces méthodes fonctionnent exactement de la même façon que celles portées par les classes.</a:t>
            </a:r>
            <a:endParaRPr sz="1900">
              <a:solidFill>
                <a:schemeClr val="dk1"/>
              </a:solidFill>
              <a:latin typeface="Roboto Light"/>
              <a:ea typeface="Roboto Light"/>
              <a:cs typeface="Roboto Light"/>
              <a:sym typeface="Roboto Light"/>
            </a:endParaRPr>
          </a:p>
        </p:txBody>
      </p:sp>
      <p:sp>
        <p:nvSpPr>
          <p:cNvPr id="221" name="Google Shape;221;p28"/>
          <p:cNvSpPr txBox="1"/>
          <p:nvPr/>
        </p:nvSpPr>
        <p:spPr>
          <a:xfrm>
            <a:off x="380700" y="2010325"/>
            <a:ext cx="5188200" cy="270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 sz="1850" b="1">
                <a:solidFill>
                  <a:srgbClr val="7928A1"/>
                </a:solidFill>
                <a:latin typeface="Courier New"/>
                <a:ea typeface="Courier New"/>
                <a:cs typeface="Courier New"/>
                <a:sym typeface="Courier New"/>
              </a:rPr>
              <a:t>interface</a:t>
            </a:r>
            <a:r>
              <a:rPr lang="en" sz="1850" b="1" i="0" u="none" strike="noStrike" cap="none">
                <a:solidFill>
                  <a:srgbClr val="262626"/>
                </a:solidFill>
                <a:latin typeface="Courier New"/>
                <a:ea typeface="Courier New"/>
                <a:cs typeface="Courier New"/>
                <a:sym typeface="Courier New"/>
              </a:rPr>
              <a:t> </a:t>
            </a:r>
            <a:r>
              <a:rPr lang="en" sz="1750" b="1">
                <a:solidFill>
                  <a:srgbClr val="006F94"/>
                </a:solidFill>
                <a:latin typeface="Courier New"/>
                <a:ea typeface="Courier New"/>
                <a:cs typeface="Courier New"/>
                <a:sym typeface="Courier New"/>
              </a:rPr>
              <a:t>Math1</a:t>
            </a: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endParaRPr sz="1850" b="1">
              <a:solidFill>
                <a:srgbClr val="080808"/>
              </a:solidFill>
              <a:highlight>
                <a:srgbClr val="FFFFFF"/>
              </a:highlight>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350"/>
              <a:buFont typeface="Arial"/>
              <a:buNone/>
            </a:pPr>
            <a:r>
              <a:rPr lang="en" sz="1750" b="1">
                <a:solidFill>
                  <a:srgbClr val="7928A1"/>
                </a:solidFill>
                <a:latin typeface="Courier New"/>
                <a:ea typeface="Courier New"/>
                <a:cs typeface="Courier New"/>
                <a:sym typeface="Courier New"/>
              </a:rPr>
              <a:t>int </a:t>
            </a:r>
            <a:r>
              <a:rPr lang="en" sz="1750" b="1">
                <a:solidFill>
                  <a:srgbClr val="006F94"/>
                </a:solidFill>
                <a:latin typeface="Courier New"/>
                <a:ea typeface="Courier New"/>
                <a:cs typeface="Courier New"/>
                <a:sym typeface="Courier New"/>
              </a:rPr>
              <a:t>add</a:t>
            </a:r>
            <a:r>
              <a:rPr lang="en" sz="1750" b="1">
                <a:solidFill>
                  <a:srgbClr val="262626"/>
                </a:solidFill>
                <a:latin typeface="Courier New"/>
                <a:ea typeface="Courier New"/>
                <a:cs typeface="Courier New"/>
                <a:sym typeface="Courier New"/>
              </a:rPr>
              <a:t>(</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x,</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y);</a:t>
            </a:r>
            <a:endParaRPr sz="1750" b="1">
              <a:solidFill>
                <a:srgbClr val="262626"/>
              </a:solidFill>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350"/>
              <a:buFont typeface="Arial"/>
              <a:buNone/>
            </a:pPr>
            <a:r>
              <a:rPr lang="en" sz="1750" b="1">
                <a:solidFill>
                  <a:srgbClr val="7928A1"/>
                </a:solidFill>
                <a:latin typeface="Courier New"/>
                <a:ea typeface="Courier New"/>
                <a:cs typeface="Courier New"/>
                <a:sym typeface="Courier New"/>
              </a:rPr>
              <a:t>int </a:t>
            </a:r>
            <a:r>
              <a:rPr lang="en" sz="1750" b="1">
                <a:solidFill>
                  <a:srgbClr val="006F94"/>
                </a:solidFill>
                <a:latin typeface="Courier New"/>
                <a:ea typeface="Courier New"/>
                <a:cs typeface="Courier New"/>
                <a:sym typeface="Courier New"/>
              </a:rPr>
              <a:t>multiply</a:t>
            </a:r>
            <a:r>
              <a:rPr lang="en" sz="1750" b="1">
                <a:solidFill>
                  <a:srgbClr val="262626"/>
                </a:solidFill>
                <a:latin typeface="Courier New"/>
                <a:ea typeface="Courier New"/>
                <a:cs typeface="Courier New"/>
                <a:sym typeface="Courier New"/>
              </a:rPr>
              <a:t>(</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x,</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y);</a:t>
            </a:r>
            <a:endParaRPr sz="1850" b="1">
              <a:solidFill>
                <a:srgbClr val="7928A1"/>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endParaRPr sz="18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850" b="1">
                <a:solidFill>
                  <a:srgbClr val="262626"/>
                </a:solidFill>
                <a:latin typeface="Courier New"/>
                <a:ea typeface="Courier New"/>
                <a:cs typeface="Courier New"/>
                <a:sym typeface="Courier New"/>
              </a:rPr>
              <a:t>	</a:t>
            </a:r>
            <a:r>
              <a:rPr lang="en" sz="1850" b="1">
                <a:solidFill>
                  <a:srgbClr val="FF0000"/>
                </a:solidFill>
                <a:latin typeface="Courier New"/>
                <a:ea typeface="Courier New"/>
                <a:cs typeface="Courier New"/>
                <a:sym typeface="Courier New"/>
              </a:rPr>
              <a:t>static </a:t>
            </a:r>
            <a:r>
              <a:rPr lang="en" sz="1750" b="1">
                <a:solidFill>
                  <a:srgbClr val="7928A1"/>
                </a:solidFill>
                <a:latin typeface="Courier New"/>
                <a:ea typeface="Courier New"/>
                <a:cs typeface="Courier New"/>
                <a:sym typeface="Courier New"/>
              </a:rPr>
              <a:t>int </a:t>
            </a:r>
            <a:r>
              <a:rPr lang="en" sz="1750" b="1">
                <a:solidFill>
                  <a:srgbClr val="006F94"/>
                </a:solidFill>
                <a:latin typeface="Courier New"/>
                <a:ea typeface="Courier New"/>
                <a:cs typeface="Courier New"/>
                <a:sym typeface="Courier New"/>
              </a:rPr>
              <a:t>subtract</a:t>
            </a:r>
            <a:r>
              <a:rPr lang="en" sz="1750" b="1">
                <a:solidFill>
                  <a:srgbClr val="262626"/>
                </a:solidFill>
                <a:latin typeface="Courier New"/>
                <a:ea typeface="Courier New"/>
                <a:cs typeface="Courier New"/>
                <a:sym typeface="Courier New"/>
              </a:rPr>
              <a:t>(</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x,</a:t>
            </a:r>
            <a:r>
              <a:rPr lang="en" sz="1750" b="1">
                <a:solidFill>
                  <a:srgbClr val="995400"/>
                </a:solidFill>
                <a:latin typeface="Courier New"/>
                <a:ea typeface="Courier New"/>
                <a:cs typeface="Courier New"/>
                <a:sym typeface="Courier New"/>
              </a:rPr>
              <a:t>int</a:t>
            </a:r>
            <a:r>
              <a:rPr lang="en" sz="1750" b="1">
                <a:solidFill>
                  <a:srgbClr val="262626"/>
                </a:solidFill>
                <a:latin typeface="Courier New"/>
                <a:ea typeface="Courier New"/>
                <a:cs typeface="Courier New"/>
                <a:sym typeface="Courier New"/>
              </a:rPr>
              <a:t> y){</a:t>
            </a:r>
            <a:endParaRPr sz="17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750" b="1">
                <a:solidFill>
                  <a:srgbClr val="262626"/>
                </a:solidFill>
                <a:latin typeface="Courier New"/>
                <a:ea typeface="Courier New"/>
                <a:cs typeface="Courier New"/>
                <a:sym typeface="Courier New"/>
              </a:rPr>
              <a:t>		</a:t>
            </a:r>
            <a:r>
              <a:rPr lang="en" sz="1850" b="1">
                <a:solidFill>
                  <a:srgbClr val="0033B3"/>
                </a:solidFill>
                <a:highlight>
                  <a:schemeClr val="lt1"/>
                </a:highlight>
                <a:latin typeface="Courier New"/>
                <a:ea typeface="Courier New"/>
                <a:cs typeface="Courier New"/>
                <a:sym typeface="Courier New"/>
              </a:rPr>
              <a:t>return </a:t>
            </a:r>
            <a:r>
              <a:rPr lang="en" sz="1750" b="1">
                <a:solidFill>
                  <a:srgbClr val="262626"/>
                </a:solidFill>
                <a:latin typeface="Courier New"/>
                <a:ea typeface="Courier New"/>
                <a:cs typeface="Courier New"/>
                <a:sym typeface="Courier New"/>
              </a:rPr>
              <a:t>x - y;</a:t>
            </a:r>
            <a:endParaRPr sz="1750" b="1">
              <a:solidFill>
                <a:srgbClr val="262626"/>
              </a:solidFill>
              <a:latin typeface="Courier New"/>
              <a:ea typeface="Courier New"/>
              <a:cs typeface="Courier New"/>
              <a:sym typeface="Courier New"/>
            </a:endParaRPr>
          </a:p>
          <a:p>
            <a:pPr marL="0" lvl="0" indent="457200" algn="l" rtl="0">
              <a:spcBef>
                <a:spcPts val="0"/>
              </a:spcBef>
              <a:spcAft>
                <a:spcPts val="0"/>
              </a:spcAft>
              <a:buClr>
                <a:schemeClr val="dk1"/>
              </a:buClr>
              <a:buSzPts val="1350"/>
              <a:buFont typeface="Arial"/>
              <a:buNone/>
            </a:pPr>
            <a:r>
              <a:rPr lang="en" sz="1750" b="1">
                <a:solidFill>
                  <a:srgbClr val="262626"/>
                </a:solidFill>
                <a:latin typeface="Courier New"/>
                <a:ea typeface="Courier New"/>
                <a:cs typeface="Courier New"/>
                <a:sym typeface="Courier New"/>
              </a:rPr>
              <a:t>}</a:t>
            </a:r>
            <a:endParaRPr sz="1750" b="1">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p:txBody>
      </p:sp>
      <p:sp>
        <p:nvSpPr>
          <p:cNvPr id="222" name="Google Shape;222;p28"/>
          <p:cNvSpPr txBox="1"/>
          <p:nvPr/>
        </p:nvSpPr>
        <p:spPr>
          <a:xfrm>
            <a:off x="5710500" y="3253500"/>
            <a:ext cx="3186000" cy="13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rgbClr val="FF0000"/>
                </a:solidFill>
                <a:latin typeface="Roboto"/>
                <a:ea typeface="Roboto"/>
                <a:cs typeface="Roboto"/>
                <a:sym typeface="Roboto"/>
              </a:rPr>
              <a:t>Attention : Une méthode dans une interface ne peut pas être statique et par défaut à la fois.</a:t>
            </a:r>
            <a:endParaRPr sz="1900" b="1">
              <a:solidFill>
                <a:srgbClr val="FF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29"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28" name="Google Shape;228;p29"/>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29" name="Google Shape;22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17</a:t>
            </a:fld>
            <a:endParaRPr sz="1100" b="1"/>
          </a:p>
        </p:txBody>
      </p:sp>
      <p:sp>
        <p:nvSpPr>
          <p:cNvPr id="230" name="Google Shape;230;p29"/>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méthodes statiques vs les méthodes par défaut</a:t>
            </a:r>
            <a:endParaRPr b="1">
              <a:solidFill>
                <a:srgbClr val="E20B0B"/>
              </a:solidFill>
            </a:endParaRPr>
          </a:p>
        </p:txBody>
      </p:sp>
      <p:sp>
        <p:nvSpPr>
          <p:cNvPr id="231" name="Google Shape;231;p29"/>
          <p:cNvSpPr txBox="1"/>
          <p:nvPr/>
        </p:nvSpPr>
        <p:spPr>
          <a:xfrm>
            <a:off x="390450" y="586525"/>
            <a:ext cx="3551700" cy="252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900" b="1">
                <a:solidFill>
                  <a:schemeClr val="dk1"/>
                </a:solidFill>
                <a:latin typeface="Roboto"/>
                <a:ea typeface="Roboto"/>
                <a:cs typeface="Roboto"/>
                <a:sym typeface="Roboto"/>
              </a:rPr>
              <a:t>Les méthodes par défaut :</a:t>
            </a:r>
            <a:endParaRPr sz="1900" b="1">
              <a:solidFill>
                <a:schemeClr val="dk1"/>
              </a:solidFill>
              <a:latin typeface="Roboto"/>
              <a:ea typeface="Roboto"/>
              <a:cs typeface="Roboto"/>
              <a:sym typeface="Roboto"/>
            </a:endParaRPr>
          </a:p>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a:p>
            <a:pPr marL="457200" lvl="0" indent="-349250" algn="l" rtl="0">
              <a:spcBef>
                <a:spcPts val="0"/>
              </a:spcBef>
              <a:spcAft>
                <a:spcPts val="0"/>
              </a:spcAft>
              <a:buClr>
                <a:schemeClr val="dk1"/>
              </a:buClr>
              <a:buSzPts val="1900"/>
              <a:buFont typeface="Roboto Light"/>
              <a:buChar char="●"/>
            </a:pPr>
            <a:r>
              <a:rPr lang="en" sz="1900">
                <a:solidFill>
                  <a:schemeClr val="dk1"/>
                </a:solidFill>
                <a:latin typeface="Roboto Light"/>
                <a:ea typeface="Roboto Light"/>
                <a:cs typeface="Roboto Light"/>
                <a:sym typeface="Roboto Light"/>
              </a:rPr>
              <a:t>Peut être appelé qu’à partir d’une instance d’une classe qui implémente l’interface.</a:t>
            </a:r>
            <a:endParaRPr sz="19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900">
              <a:solidFill>
                <a:schemeClr val="dk1"/>
              </a:solidFill>
              <a:latin typeface="Roboto Light"/>
              <a:ea typeface="Roboto Light"/>
              <a:cs typeface="Roboto Light"/>
              <a:sym typeface="Roboto Light"/>
            </a:endParaRPr>
          </a:p>
          <a:p>
            <a:pPr marL="457200" lvl="0" indent="-349250" algn="l" rtl="0">
              <a:spcBef>
                <a:spcPts val="0"/>
              </a:spcBef>
              <a:spcAft>
                <a:spcPts val="0"/>
              </a:spcAft>
              <a:buClr>
                <a:schemeClr val="dk1"/>
              </a:buClr>
              <a:buSzPts val="1900"/>
              <a:buFont typeface="Roboto Light"/>
              <a:buChar char="●"/>
            </a:pPr>
            <a:r>
              <a:rPr lang="en" sz="1900">
                <a:solidFill>
                  <a:schemeClr val="dk1"/>
                </a:solidFill>
                <a:latin typeface="Roboto Light"/>
                <a:ea typeface="Roboto Light"/>
                <a:cs typeface="Roboto Light"/>
                <a:sym typeface="Roboto Light"/>
              </a:rPr>
              <a:t>Peut être redéfinie</a:t>
            </a:r>
            <a:endParaRPr sz="1900">
              <a:solidFill>
                <a:schemeClr val="dk1"/>
              </a:solidFill>
              <a:latin typeface="Roboto Light"/>
              <a:ea typeface="Roboto Light"/>
              <a:cs typeface="Roboto Light"/>
              <a:sym typeface="Roboto Light"/>
            </a:endParaRPr>
          </a:p>
        </p:txBody>
      </p:sp>
      <p:sp>
        <p:nvSpPr>
          <p:cNvPr id="232" name="Google Shape;232;p29"/>
          <p:cNvSpPr txBox="1"/>
          <p:nvPr/>
        </p:nvSpPr>
        <p:spPr>
          <a:xfrm>
            <a:off x="4886250" y="586525"/>
            <a:ext cx="3551700" cy="252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900" b="1">
                <a:solidFill>
                  <a:schemeClr val="dk1"/>
                </a:solidFill>
                <a:latin typeface="Roboto"/>
                <a:ea typeface="Roboto"/>
                <a:cs typeface="Roboto"/>
                <a:sym typeface="Roboto"/>
              </a:rPr>
              <a:t>Les méthodes statiques :</a:t>
            </a:r>
            <a:endParaRPr sz="1900" b="1">
              <a:solidFill>
                <a:schemeClr val="dk1"/>
              </a:solidFill>
              <a:latin typeface="Roboto"/>
              <a:ea typeface="Roboto"/>
              <a:cs typeface="Roboto"/>
              <a:sym typeface="Roboto"/>
            </a:endParaRPr>
          </a:p>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a:p>
            <a:pPr marL="457200" lvl="0" indent="-349250" algn="l" rtl="0">
              <a:spcBef>
                <a:spcPts val="0"/>
              </a:spcBef>
              <a:spcAft>
                <a:spcPts val="0"/>
              </a:spcAft>
              <a:buClr>
                <a:schemeClr val="dk1"/>
              </a:buClr>
              <a:buSzPts val="1900"/>
              <a:buFont typeface="Roboto Light"/>
              <a:buChar char="●"/>
            </a:pPr>
            <a:r>
              <a:rPr lang="en" sz="1900">
                <a:solidFill>
                  <a:schemeClr val="dk1"/>
                </a:solidFill>
                <a:latin typeface="Roboto Light"/>
                <a:ea typeface="Roboto Light"/>
                <a:cs typeface="Roboto Light"/>
                <a:sym typeface="Roboto Light"/>
              </a:rPr>
              <a:t>L’ appel à une méthode statique se fait via le nom de l'interface.</a:t>
            </a:r>
            <a:endParaRPr sz="1900">
              <a:solidFill>
                <a:schemeClr val="dk1"/>
              </a:solidFill>
              <a:latin typeface="Roboto Light"/>
              <a:ea typeface="Roboto Light"/>
              <a:cs typeface="Roboto Light"/>
              <a:sym typeface="Roboto Light"/>
            </a:endParaRPr>
          </a:p>
          <a:p>
            <a:pPr marL="457200" lvl="0" indent="0" algn="l" rtl="0">
              <a:spcBef>
                <a:spcPts val="0"/>
              </a:spcBef>
              <a:spcAft>
                <a:spcPts val="0"/>
              </a:spcAft>
              <a:buNone/>
            </a:pPr>
            <a:endParaRPr sz="1900">
              <a:solidFill>
                <a:schemeClr val="dk1"/>
              </a:solidFill>
              <a:latin typeface="Roboto Light"/>
              <a:ea typeface="Roboto Light"/>
              <a:cs typeface="Roboto Light"/>
              <a:sym typeface="Roboto Light"/>
            </a:endParaRPr>
          </a:p>
          <a:p>
            <a:pPr marL="457200" lvl="0" indent="-349250" algn="l" rtl="0">
              <a:spcBef>
                <a:spcPts val="0"/>
              </a:spcBef>
              <a:spcAft>
                <a:spcPts val="0"/>
              </a:spcAft>
              <a:buClr>
                <a:schemeClr val="dk1"/>
              </a:buClr>
              <a:buSzPts val="1900"/>
              <a:buFont typeface="Roboto Light"/>
              <a:buChar char="●"/>
            </a:pPr>
            <a:r>
              <a:rPr lang="en" sz="1900">
                <a:solidFill>
                  <a:schemeClr val="dk1"/>
                </a:solidFill>
                <a:latin typeface="Roboto Light"/>
                <a:ea typeface="Roboto Light"/>
                <a:cs typeface="Roboto Light"/>
                <a:sym typeface="Roboto Light"/>
              </a:rPr>
              <a:t>Ne Peut pas être redéfinie</a:t>
            </a:r>
            <a:endParaRPr sz="1900">
              <a:solidFill>
                <a:schemeClr val="dk1"/>
              </a:solidFill>
              <a:latin typeface="Roboto Light"/>
              <a:ea typeface="Roboto Light"/>
              <a:cs typeface="Roboto Light"/>
              <a:sym typeface="Roboto Light"/>
            </a:endParaRPr>
          </a:p>
        </p:txBody>
      </p:sp>
      <p:sp>
        <p:nvSpPr>
          <p:cNvPr id="233" name="Google Shape;233;p29"/>
          <p:cNvSpPr txBox="1"/>
          <p:nvPr/>
        </p:nvSpPr>
        <p:spPr>
          <a:xfrm>
            <a:off x="706050" y="3270000"/>
            <a:ext cx="7731900" cy="1639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50" b="1">
                <a:solidFill>
                  <a:srgbClr val="7928A1"/>
                </a:solidFill>
                <a:latin typeface="Courier New"/>
                <a:ea typeface="Courier New"/>
                <a:cs typeface="Courier New"/>
                <a:sym typeface="Courier New"/>
              </a:rPr>
              <a:t>public</a:t>
            </a:r>
            <a:r>
              <a:rPr lang="en" sz="1350" b="1">
                <a:solidFill>
                  <a:srgbClr val="262626"/>
                </a:solidFill>
                <a:latin typeface="Courier New"/>
                <a:ea typeface="Courier New"/>
                <a:cs typeface="Courier New"/>
                <a:sym typeface="Courier New"/>
              </a:rPr>
              <a:t> </a:t>
            </a:r>
            <a:r>
              <a:rPr lang="en" sz="1350" b="1">
                <a:solidFill>
                  <a:srgbClr val="7928A1"/>
                </a:solidFill>
                <a:latin typeface="Courier New"/>
                <a:ea typeface="Courier New"/>
                <a:cs typeface="Courier New"/>
                <a:sym typeface="Courier New"/>
              </a:rPr>
              <a:t>static</a:t>
            </a:r>
            <a:r>
              <a:rPr lang="en" sz="1350" b="1">
                <a:solidFill>
                  <a:srgbClr val="262626"/>
                </a:solidFill>
                <a:latin typeface="Courier New"/>
                <a:ea typeface="Courier New"/>
                <a:cs typeface="Courier New"/>
                <a:sym typeface="Courier New"/>
              </a:rPr>
              <a:t> </a:t>
            </a:r>
            <a:r>
              <a:rPr lang="en" sz="1350" b="1">
                <a:solidFill>
                  <a:srgbClr val="7928A1"/>
                </a:solidFill>
                <a:latin typeface="Courier New"/>
                <a:ea typeface="Courier New"/>
                <a:cs typeface="Courier New"/>
                <a:sym typeface="Courier New"/>
              </a:rPr>
              <a:t>void</a:t>
            </a:r>
            <a:r>
              <a:rPr lang="en" sz="1350" b="1">
                <a:solidFill>
                  <a:srgbClr val="262626"/>
                </a:solidFill>
                <a:latin typeface="Courier New"/>
                <a:ea typeface="Courier New"/>
                <a:cs typeface="Courier New"/>
                <a:sym typeface="Courier New"/>
              </a:rPr>
              <a:t> </a:t>
            </a:r>
            <a:r>
              <a:rPr lang="en" sz="1350" b="1">
                <a:solidFill>
                  <a:srgbClr val="006F94"/>
                </a:solidFill>
                <a:latin typeface="Courier New"/>
                <a:ea typeface="Courier New"/>
                <a:cs typeface="Courier New"/>
                <a:sym typeface="Courier New"/>
              </a:rPr>
              <a:t>main</a:t>
            </a:r>
            <a:r>
              <a:rPr lang="en" sz="1350" b="1">
                <a:solidFill>
                  <a:srgbClr val="995400"/>
                </a:solidFill>
                <a:latin typeface="Courier New"/>
                <a:ea typeface="Courier New"/>
                <a:cs typeface="Courier New"/>
                <a:sym typeface="Courier New"/>
              </a:rPr>
              <a:t>(String[] args)</a:t>
            </a:r>
            <a:r>
              <a:rPr lang="en" sz="1350" b="1">
                <a:solidFill>
                  <a:srgbClr val="262626"/>
                </a:solidFill>
                <a:latin typeface="Courier New"/>
                <a:ea typeface="Courier New"/>
                <a:cs typeface="Courier New"/>
                <a:sym typeface="Courier New"/>
              </a:rPr>
              <a:t> {</a:t>
            </a:r>
            <a:endParaRPr sz="1350" b="1">
              <a:solidFill>
                <a:srgbClr val="262626"/>
              </a:solidFill>
              <a:latin typeface="Courier New"/>
              <a:ea typeface="Courier New"/>
              <a:cs typeface="Courier New"/>
              <a:sym typeface="Courier New"/>
            </a:endParaRPr>
          </a:p>
          <a:p>
            <a:pPr marL="0" lvl="0" indent="0" algn="l" rtl="0">
              <a:spcBef>
                <a:spcPts val="0"/>
              </a:spcBef>
              <a:spcAft>
                <a:spcPts val="0"/>
              </a:spcAft>
              <a:buNone/>
            </a:pPr>
            <a:r>
              <a:rPr lang="en" sz="1350" b="1">
                <a:solidFill>
                  <a:srgbClr val="262626"/>
                </a:solidFill>
                <a:latin typeface="Courier New"/>
                <a:ea typeface="Courier New"/>
                <a:cs typeface="Courier New"/>
                <a:sym typeface="Courier New"/>
              </a:rPr>
              <a:t>      </a:t>
            </a:r>
            <a:endParaRPr sz="1350" b="1">
              <a:solidFill>
                <a:srgbClr val="262626"/>
              </a:solidFill>
              <a:latin typeface="Courier New"/>
              <a:ea typeface="Courier New"/>
              <a:cs typeface="Courier New"/>
              <a:sym typeface="Courier New"/>
            </a:endParaRPr>
          </a:p>
          <a:p>
            <a:pPr marL="0" lvl="0" indent="457200" algn="l" rtl="0">
              <a:spcBef>
                <a:spcPts val="0"/>
              </a:spcBef>
              <a:spcAft>
                <a:spcPts val="0"/>
              </a:spcAft>
              <a:buNone/>
            </a:pPr>
            <a:r>
              <a:rPr lang="en" sz="1350" b="1">
                <a:solidFill>
                  <a:srgbClr val="995400"/>
                </a:solidFill>
                <a:latin typeface="Courier New"/>
                <a:ea typeface="Courier New"/>
                <a:cs typeface="Courier New"/>
                <a:sym typeface="Courier New"/>
              </a:rPr>
              <a:t>MyClass </a:t>
            </a:r>
            <a:r>
              <a:rPr lang="en" sz="1350" b="1">
                <a:solidFill>
                  <a:schemeClr val="dk1"/>
                </a:solidFill>
                <a:latin typeface="Courier New"/>
                <a:ea typeface="Courier New"/>
                <a:cs typeface="Courier New"/>
                <a:sym typeface="Courier New"/>
              </a:rPr>
              <a:t>c </a:t>
            </a:r>
            <a:r>
              <a:rPr lang="en" sz="1350" b="1">
                <a:solidFill>
                  <a:srgbClr val="262626"/>
                </a:solidFill>
                <a:latin typeface="Courier New"/>
                <a:ea typeface="Courier New"/>
                <a:cs typeface="Courier New"/>
                <a:sym typeface="Courier New"/>
              </a:rPr>
              <a:t>= </a:t>
            </a:r>
            <a:r>
              <a:rPr lang="en" sz="1350" b="1">
                <a:solidFill>
                  <a:srgbClr val="7928A1"/>
                </a:solidFill>
                <a:latin typeface="Courier New"/>
                <a:ea typeface="Courier New"/>
                <a:cs typeface="Courier New"/>
                <a:sym typeface="Courier New"/>
              </a:rPr>
              <a:t>new </a:t>
            </a:r>
            <a:r>
              <a:rPr lang="en" sz="1350" b="1">
                <a:solidFill>
                  <a:srgbClr val="006F94"/>
                </a:solidFill>
                <a:latin typeface="Courier New"/>
                <a:ea typeface="Courier New"/>
                <a:cs typeface="Courier New"/>
                <a:sym typeface="Courier New"/>
              </a:rPr>
              <a:t>MyClass</a:t>
            </a:r>
            <a:r>
              <a:rPr lang="en" sz="1350" b="1">
                <a:solidFill>
                  <a:srgbClr val="262626"/>
                </a:solidFill>
                <a:latin typeface="Courier New"/>
                <a:ea typeface="Courier New"/>
                <a:cs typeface="Courier New"/>
                <a:sym typeface="Courier New"/>
              </a:rPr>
              <a:t>();</a:t>
            </a:r>
            <a:endParaRPr sz="1350" b="1">
              <a:solidFill>
                <a:srgbClr val="262626"/>
              </a:solidFill>
              <a:latin typeface="Courier New"/>
              <a:ea typeface="Courier New"/>
              <a:cs typeface="Courier New"/>
              <a:sym typeface="Courier New"/>
            </a:endParaRPr>
          </a:p>
          <a:p>
            <a:pPr marL="0" lvl="0" indent="457200" algn="l" rtl="0">
              <a:spcBef>
                <a:spcPts val="0"/>
              </a:spcBef>
              <a:spcAft>
                <a:spcPts val="0"/>
              </a:spcAft>
              <a:buNone/>
            </a:pPr>
            <a:r>
              <a:rPr lang="en" sz="1350" b="1">
                <a:solidFill>
                  <a:srgbClr val="262626"/>
                </a:solidFill>
                <a:latin typeface="Courier New"/>
                <a:ea typeface="Courier New"/>
                <a:cs typeface="Courier New"/>
                <a:sym typeface="Courier New"/>
              </a:rPr>
              <a:t>c.divide();</a:t>
            </a:r>
            <a:endParaRPr sz="1350" b="1">
              <a:solidFill>
                <a:srgbClr val="262626"/>
              </a:solidFill>
              <a:latin typeface="Courier New"/>
              <a:ea typeface="Courier New"/>
              <a:cs typeface="Courier New"/>
              <a:sym typeface="Courier New"/>
            </a:endParaRPr>
          </a:p>
          <a:p>
            <a:pPr marL="0" lvl="0" indent="457200" algn="l" rtl="0">
              <a:spcBef>
                <a:spcPts val="0"/>
              </a:spcBef>
              <a:spcAft>
                <a:spcPts val="0"/>
              </a:spcAft>
              <a:buNone/>
            </a:pPr>
            <a:endParaRPr sz="1350" b="1">
              <a:solidFill>
                <a:srgbClr val="262626"/>
              </a:solidFill>
              <a:latin typeface="Courier New"/>
              <a:ea typeface="Courier New"/>
              <a:cs typeface="Courier New"/>
              <a:sym typeface="Courier New"/>
            </a:endParaRPr>
          </a:p>
          <a:p>
            <a:pPr marL="0" lvl="0" indent="457200" algn="l" rtl="0">
              <a:spcBef>
                <a:spcPts val="0"/>
              </a:spcBef>
              <a:spcAft>
                <a:spcPts val="0"/>
              </a:spcAft>
              <a:buNone/>
            </a:pPr>
            <a:r>
              <a:rPr lang="en" sz="1350" b="1">
                <a:solidFill>
                  <a:srgbClr val="995400"/>
                </a:solidFill>
                <a:latin typeface="Courier New"/>
                <a:ea typeface="Courier New"/>
                <a:cs typeface="Courier New"/>
                <a:sym typeface="Courier New"/>
              </a:rPr>
              <a:t>MyInterface</a:t>
            </a:r>
            <a:r>
              <a:rPr lang="en" sz="1350" b="1">
                <a:solidFill>
                  <a:srgbClr val="262626"/>
                </a:solidFill>
                <a:latin typeface="Courier New"/>
                <a:ea typeface="Courier New"/>
                <a:cs typeface="Courier New"/>
                <a:sym typeface="Courier New"/>
              </a:rPr>
              <a:t>.subtract();</a:t>
            </a:r>
            <a:endParaRPr sz="1350" b="1">
              <a:solidFill>
                <a:srgbClr val="262626"/>
              </a:solidFill>
              <a:latin typeface="Courier New"/>
              <a:ea typeface="Courier New"/>
              <a:cs typeface="Courier New"/>
              <a:sym typeface="Courier New"/>
            </a:endParaRPr>
          </a:p>
          <a:p>
            <a:pPr marL="0" lvl="0" indent="0" algn="l" rtl="0">
              <a:spcBef>
                <a:spcPts val="0"/>
              </a:spcBef>
              <a:spcAft>
                <a:spcPts val="0"/>
              </a:spcAft>
              <a:buNone/>
            </a:pPr>
            <a:r>
              <a:rPr lang="en" sz="1350" b="1">
                <a:solidFill>
                  <a:srgbClr val="262626"/>
                </a:solidFill>
                <a:latin typeface="Courier New"/>
                <a:ea typeface="Courier New"/>
                <a:cs typeface="Courier New"/>
                <a:sym typeface="Courier New"/>
              </a:rPr>
              <a:t>}</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30"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39" name="Google Shape;239;p30"/>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40" name="Google Shape;24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18</a:t>
            </a:fld>
            <a:endParaRPr sz="1100" b="1"/>
          </a:p>
        </p:txBody>
      </p:sp>
      <p:sp>
        <p:nvSpPr>
          <p:cNvPr id="241" name="Google Shape;241;p30"/>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abstract class vs interface</a:t>
            </a:r>
            <a:endParaRPr b="1">
              <a:solidFill>
                <a:srgbClr val="E20B0B"/>
              </a:solidFill>
            </a:endParaRPr>
          </a:p>
        </p:txBody>
      </p:sp>
      <p:graphicFrame>
        <p:nvGraphicFramePr>
          <p:cNvPr id="242" name="Google Shape;242;p30"/>
          <p:cNvGraphicFramePr/>
          <p:nvPr/>
        </p:nvGraphicFramePr>
        <p:xfrm>
          <a:off x="499300" y="917901"/>
          <a:ext cx="3000000" cy="3000000"/>
        </p:xfrm>
        <a:graphic>
          <a:graphicData uri="http://schemas.openxmlformats.org/drawingml/2006/table">
            <a:tbl>
              <a:tblPr>
                <a:noFill/>
                <a:tableStyleId>{11D15FDD-D2AE-4A42-A002-FA7FD213533D}</a:tableStyleId>
              </a:tblPr>
              <a:tblGrid>
                <a:gridCol w="4072700">
                  <a:extLst>
                    <a:ext uri="{9D8B030D-6E8A-4147-A177-3AD203B41FA5}">
                      <a16:colId xmlns:a16="http://schemas.microsoft.com/office/drawing/2014/main" val="20000"/>
                    </a:ext>
                  </a:extLst>
                </a:gridCol>
                <a:gridCol w="4072700">
                  <a:extLst>
                    <a:ext uri="{9D8B030D-6E8A-4147-A177-3AD203B41FA5}">
                      <a16:colId xmlns:a16="http://schemas.microsoft.com/office/drawing/2014/main" val="20001"/>
                    </a:ext>
                  </a:extLst>
                </a:gridCol>
              </a:tblGrid>
              <a:tr h="460600">
                <a:tc>
                  <a:txBody>
                    <a:bodyPr/>
                    <a:lstStyle/>
                    <a:p>
                      <a:pPr marL="0" lvl="0" indent="0" algn="ctr" rtl="0">
                        <a:spcBef>
                          <a:spcPts val="0"/>
                        </a:spcBef>
                        <a:spcAft>
                          <a:spcPts val="0"/>
                        </a:spcAft>
                        <a:buNone/>
                      </a:pPr>
                      <a:r>
                        <a:rPr lang="en" sz="1800" b="1">
                          <a:solidFill>
                            <a:schemeClr val="lt1"/>
                          </a:solidFill>
                          <a:latin typeface="Roboto"/>
                          <a:ea typeface="Roboto"/>
                          <a:cs typeface="Roboto"/>
                          <a:sym typeface="Roboto"/>
                        </a:rPr>
                        <a:t>Abstract class</a:t>
                      </a:r>
                      <a:endParaRPr sz="1800" b="1">
                        <a:solidFill>
                          <a:schemeClr val="lt1"/>
                        </a:solidFill>
                        <a:latin typeface="Roboto"/>
                        <a:ea typeface="Roboto"/>
                        <a:cs typeface="Roboto"/>
                        <a:sym typeface="Roboto"/>
                      </a:endParaRPr>
                    </a:p>
                  </a:txBody>
                  <a:tcPr marL="58025" marR="58025" marT="29000" marB="29000" anchor="ctr">
                    <a:lnL w="19050" cap="flat" cmpd="sng">
                      <a:solidFill>
                        <a:srgbClr val="3D3C3E"/>
                      </a:solidFill>
                      <a:prstDash val="solid"/>
                      <a:round/>
                      <a:headEnd type="none" w="sm" len="sm"/>
                      <a:tailEnd type="none" w="sm" len="sm"/>
                    </a:lnL>
                    <a:lnR w="19050" cap="flat" cmpd="sng">
                      <a:solidFill>
                        <a:srgbClr val="3D3C3E"/>
                      </a:solidFill>
                      <a:prstDash val="solid"/>
                      <a:round/>
                      <a:headEnd type="none" w="sm" len="sm"/>
                      <a:tailEnd type="none" w="sm" len="sm"/>
                    </a:lnR>
                    <a:lnT w="19050" cap="flat" cmpd="sng">
                      <a:solidFill>
                        <a:srgbClr val="3D3C3E"/>
                      </a:solidFill>
                      <a:prstDash val="solid"/>
                      <a:round/>
                      <a:headEnd type="none" w="sm" len="sm"/>
                      <a:tailEnd type="none" w="sm" len="sm"/>
                    </a:lnT>
                    <a:lnB w="19050" cap="flat" cmpd="sng">
                      <a:solidFill>
                        <a:srgbClr val="3D3C3E"/>
                      </a:solidFill>
                      <a:prstDash val="solid"/>
                      <a:round/>
                      <a:headEnd type="none" w="sm" len="sm"/>
                      <a:tailEnd type="none" w="sm" len="sm"/>
                    </a:lnB>
                    <a:solidFill>
                      <a:srgbClr val="3D3C3E"/>
                    </a:solidFill>
                  </a:tcPr>
                </a:tc>
                <a:tc>
                  <a:txBody>
                    <a:bodyPr/>
                    <a:lstStyle/>
                    <a:p>
                      <a:pPr marL="0" lvl="0" indent="0" algn="ctr" rtl="0">
                        <a:spcBef>
                          <a:spcPts val="0"/>
                        </a:spcBef>
                        <a:spcAft>
                          <a:spcPts val="0"/>
                        </a:spcAft>
                        <a:buNone/>
                      </a:pPr>
                      <a:r>
                        <a:rPr lang="en" sz="1800" b="1">
                          <a:solidFill>
                            <a:schemeClr val="lt1"/>
                          </a:solidFill>
                          <a:latin typeface="Roboto"/>
                          <a:ea typeface="Roboto"/>
                          <a:cs typeface="Roboto"/>
                          <a:sym typeface="Roboto"/>
                        </a:rPr>
                        <a:t>Interface</a:t>
                      </a:r>
                      <a:endParaRPr sz="1800" b="1">
                        <a:solidFill>
                          <a:schemeClr val="lt1"/>
                        </a:solidFill>
                        <a:latin typeface="Roboto"/>
                        <a:ea typeface="Roboto"/>
                        <a:cs typeface="Roboto"/>
                        <a:sym typeface="Roboto"/>
                      </a:endParaRPr>
                    </a:p>
                  </a:txBody>
                  <a:tcPr marL="58025" marR="58025" marT="29000" marB="29000" anchor="ctr">
                    <a:lnL w="19050" cap="flat" cmpd="sng">
                      <a:solidFill>
                        <a:srgbClr val="3D3C3E"/>
                      </a:solidFill>
                      <a:prstDash val="solid"/>
                      <a:round/>
                      <a:headEnd type="none" w="sm" len="sm"/>
                      <a:tailEnd type="none" w="sm" len="sm"/>
                    </a:lnL>
                    <a:lnR w="19050" cap="flat" cmpd="sng">
                      <a:solidFill>
                        <a:srgbClr val="3D3C3E"/>
                      </a:solidFill>
                      <a:prstDash val="solid"/>
                      <a:round/>
                      <a:headEnd type="none" w="sm" len="sm"/>
                      <a:tailEnd type="none" w="sm" len="sm"/>
                    </a:lnR>
                    <a:lnT w="19050" cap="flat" cmpd="sng">
                      <a:solidFill>
                        <a:srgbClr val="3D3C3E"/>
                      </a:solidFill>
                      <a:prstDash val="solid"/>
                      <a:round/>
                      <a:headEnd type="none" w="sm" len="sm"/>
                      <a:tailEnd type="none" w="sm" len="sm"/>
                    </a:lnT>
                    <a:lnB w="19050" cap="flat" cmpd="sng">
                      <a:solidFill>
                        <a:srgbClr val="3D3C3E"/>
                      </a:solidFill>
                      <a:prstDash val="solid"/>
                      <a:round/>
                      <a:headEnd type="none" w="sm" len="sm"/>
                      <a:tailEnd type="none" w="sm" len="sm"/>
                    </a:lnB>
                    <a:solidFill>
                      <a:srgbClr val="3D3C3E"/>
                    </a:solidFill>
                  </a:tcPr>
                </a:tc>
                <a:extLst>
                  <a:ext uri="{0D108BD9-81ED-4DB2-BD59-A6C34878D82A}">
                    <a16:rowId xmlns:a16="http://schemas.microsoft.com/office/drawing/2014/main" val="10000"/>
                  </a:ext>
                </a:extLst>
              </a:tr>
              <a:tr h="663250">
                <a:tc>
                  <a:txBody>
                    <a:bodyPr/>
                    <a:lstStyle/>
                    <a:p>
                      <a:pPr marL="0" marR="0" lvl="0" indent="0" algn="l" rtl="0">
                        <a:spcBef>
                          <a:spcPts val="0"/>
                        </a:spcBef>
                        <a:spcAft>
                          <a:spcPts val="0"/>
                        </a:spcAft>
                        <a:buNone/>
                      </a:pPr>
                      <a:r>
                        <a:rPr lang="en" sz="1700">
                          <a:latin typeface="Roboto Light"/>
                          <a:ea typeface="Roboto Light"/>
                          <a:cs typeface="Roboto Light"/>
                          <a:sym typeface="Roboto Light"/>
                        </a:rPr>
                        <a:t>N'ont pas de restrictions sur la visibilité des attributs et des méthodes</a:t>
                      </a:r>
                      <a:endParaRPr sz="1700">
                        <a:latin typeface="Roboto Light"/>
                        <a:ea typeface="Roboto Light"/>
                        <a:cs typeface="Roboto Light"/>
                        <a:sym typeface="Roboto Light"/>
                      </a:endParaRPr>
                    </a:p>
                  </a:txBody>
                  <a:tcPr marL="58025" marR="58025" marT="29000" marB="29000"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3D3C3E"/>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marR="0" lvl="0" indent="0" algn="l" rtl="0">
                        <a:spcBef>
                          <a:spcPts val="0"/>
                        </a:spcBef>
                        <a:spcAft>
                          <a:spcPts val="0"/>
                        </a:spcAft>
                        <a:buNone/>
                      </a:pPr>
                      <a:r>
                        <a:rPr lang="en" sz="1700">
                          <a:latin typeface="Roboto Light"/>
                          <a:ea typeface="Roboto Light"/>
                          <a:cs typeface="Roboto Light"/>
                          <a:sym typeface="Roboto Light"/>
                        </a:rPr>
                        <a:t>Tous les constantes et les méthodes sont publiques</a:t>
                      </a:r>
                      <a:endParaRPr sz="1700">
                        <a:latin typeface="Roboto Light"/>
                        <a:ea typeface="Roboto Light"/>
                        <a:cs typeface="Roboto Light"/>
                        <a:sym typeface="Roboto Light"/>
                      </a:endParaRPr>
                    </a:p>
                  </a:txBody>
                  <a:tcPr marL="58025" marR="58025" marT="29000" marB="29000"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3D3C3E"/>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1"/>
                  </a:ext>
                </a:extLst>
              </a:tr>
              <a:tr h="961475">
                <a:tc>
                  <a:txBody>
                    <a:bodyPr/>
                    <a:lstStyle/>
                    <a:p>
                      <a:pPr marL="0" marR="0" lvl="0" indent="0" algn="l" rtl="0">
                        <a:spcBef>
                          <a:spcPts val="0"/>
                        </a:spcBef>
                        <a:spcAft>
                          <a:spcPts val="0"/>
                        </a:spcAft>
                        <a:buNone/>
                      </a:pPr>
                      <a:r>
                        <a:rPr lang="en" sz="1700">
                          <a:latin typeface="Roboto Light"/>
                          <a:ea typeface="Roboto Light"/>
                          <a:cs typeface="Roboto Light"/>
                          <a:sym typeface="Roboto Light"/>
                        </a:rPr>
                        <a:t>Peut avoir des constructeurs qui peuvent être exécutés lors de l'instanciation d’une classe fille</a:t>
                      </a:r>
                      <a:endParaRPr sz="1700">
                        <a:latin typeface="Roboto Light"/>
                        <a:ea typeface="Roboto Light"/>
                        <a:cs typeface="Roboto Light"/>
                        <a:sym typeface="Roboto Light"/>
                      </a:endParaRPr>
                    </a:p>
                  </a:txBody>
                  <a:tcPr marL="58025" marR="58025" marT="29000" marB="29000"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rowSpan="2">
                  <a:txBody>
                    <a:bodyPr/>
                    <a:lstStyle/>
                    <a:p>
                      <a:pPr marL="0" lvl="0" indent="0" algn="l" rtl="0">
                        <a:spcBef>
                          <a:spcPts val="0"/>
                        </a:spcBef>
                        <a:spcAft>
                          <a:spcPts val="0"/>
                        </a:spcAft>
                        <a:buNone/>
                      </a:pPr>
                      <a:r>
                        <a:rPr lang="en" sz="1700">
                          <a:latin typeface="Roboto Light"/>
                          <a:ea typeface="Roboto Light"/>
                          <a:cs typeface="Roboto Light"/>
                          <a:sym typeface="Roboto Light"/>
                        </a:rPr>
                        <a:t>Peut contenir des méthodes par défaut (avec implémentation)</a:t>
                      </a:r>
                      <a:endParaRPr sz="1700">
                        <a:latin typeface="Roboto Light"/>
                        <a:ea typeface="Roboto Light"/>
                        <a:cs typeface="Roboto Light"/>
                        <a:sym typeface="Roboto Light"/>
                      </a:endParaRPr>
                    </a:p>
                  </a:txBody>
                  <a:tcPr marL="58025" marR="58025" marT="29000" marB="29000"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r h="663250">
                <a:tc>
                  <a:txBody>
                    <a:bodyPr/>
                    <a:lstStyle/>
                    <a:p>
                      <a:pPr marL="0" marR="0" lvl="0" indent="0" algn="l" rtl="0">
                        <a:spcBef>
                          <a:spcPts val="0"/>
                        </a:spcBef>
                        <a:spcAft>
                          <a:spcPts val="0"/>
                        </a:spcAft>
                        <a:buNone/>
                      </a:pPr>
                      <a:r>
                        <a:rPr lang="en" sz="1700">
                          <a:latin typeface="Roboto Light"/>
                          <a:ea typeface="Roboto Light"/>
                          <a:cs typeface="Roboto Light"/>
                          <a:sym typeface="Roboto Light"/>
                        </a:rPr>
                        <a:t>Peut contenir des méthodes concrètes (avec implémentation)</a:t>
                      </a:r>
                      <a:endParaRPr sz="1700">
                        <a:latin typeface="Roboto Light"/>
                        <a:ea typeface="Roboto Light"/>
                        <a:cs typeface="Roboto Light"/>
                        <a:sym typeface="Roboto Light"/>
                      </a:endParaRPr>
                    </a:p>
                  </a:txBody>
                  <a:tcPr marL="58025" marR="58025" marT="29000" marB="29000"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vMerge="1">
                  <a:txBody>
                    <a:bodyPr/>
                    <a:lstStyle/>
                    <a:p>
                      <a:endParaRPr lang="fr-FR"/>
                    </a:p>
                  </a:txBody>
                  <a:tcPr/>
                </a:tc>
                <a:extLst>
                  <a:ext uri="{0D108BD9-81ED-4DB2-BD59-A6C34878D82A}">
                    <a16:rowId xmlns:a16="http://schemas.microsoft.com/office/drawing/2014/main" val="10003"/>
                  </a:ext>
                </a:extLst>
              </a:tr>
              <a:tr h="772525">
                <a:tc>
                  <a:txBody>
                    <a:bodyPr/>
                    <a:lstStyle/>
                    <a:p>
                      <a:pPr marL="0" marR="0" lvl="0" indent="0" algn="l" rtl="0">
                        <a:spcBef>
                          <a:spcPts val="0"/>
                        </a:spcBef>
                        <a:spcAft>
                          <a:spcPts val="0"/>
                        </a:spcAft>
                        <a:buNone/>
                      </a:pPr>
                      <a:r>
                        <a:rPr lang="en" sz="1700">
                          <a:latin typeface="Roboto Light"/>
                          <a:ea typeface="Roboto Light"/>
                          <a:cs typeface="Roboto Light"/>
                          <a:sym typeface="Roboto Light"/>
                        </a:rPr>
                        <a:t>Une classe peut étendre une seule classe abstraite.</a:t>
                      </a:r>
                      <a:endParaRPr sz="1700">
                        <a:latin typeface="Roboto Light"/>
                        <a:ea typeface="Roboto Light"/>
                        <a:cs typeface="Roboto Light"/>
                        <a:sym typeface="Roboto Light"/>
                      </a:endParaRPr>
                    </a:p>
                  </a:txBody>
                  <a:tcPr marL="58025" marR="58025" marT="29000" marB="29000"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en" sz="1700">
                          <a:solidFill>
                            <a:schemeClr val="dk1"/>
                          </a:solidFill>
                          <a:latin typeface="Roboto Light"/>
                          <a:ea typeface="Roboto Light"/>
                          <a:cs typeface="Roboto Light"/>
                          <a:sym typeface="Roboto Light"/>
                        </a:rPr>
                        <a:t>Une classe peut implémenter plusieurs interfaces.</a:t>
                      </a:r>
                      <a:endParaRPr sz="1700">
                        <a:latin typeface="Roboto Light"/>
                        <a:ea typeface="Roboto Light"/>
                        <a:cs typeface="Roboto Light"/>
                        <a:sym typeface="Roboto Light"/>
                      </a:endParaRPr>
                    </a:p>
                  </a:txBody>
                  <a:tcPr marL="58025" marR="58025" marT="29000" marB="29000" anchor="ctr">
                    <a:lnL w="19050" cap="flat" cmpd="sng">
                      <a:solidFill>
                        <a:srgbClr val="999999"/>
                      </a:solidFill>
                      <a:prstDash val="solid"/>
                      <a:round/>
                      <a:headEnd type="none" w="sm" len="sm"/>
                      <a:tailEnd type="none" w="sm" len="sm"/>
                    </a:lnL>
                    <a:lnR w="19050" cap="flat" cmpd="sng">
                      <a:solidFill>
                        <a:srgbClr val="999999"/>
                      </a:solidFill>
                      <a:prstDash val="solid"/>
                      <a:round/>
                      <a:headEnd type="none" w="sm" len="sm"/>
                      <a:tailEnd type="none" w="sm" len="sm"/>
                    </a:lnR>
                    <a:lnT w="19050" cap="flat" cmpd="sng">
                      <a:solidFill>
                        <a:srgbClr val="999999"/>
                      </a:solidFill>
                      <a:prstDash val="solid"/>
                      <a:round/>
                      <a:headEnd type="none" w="sm" len="sm"/>
                      <a:tailEnd type="none" w="sm" len="sm"/>
                    </a:lnT>
                    <a:lnB w="19050" cap="flat" cmpd="sng">
                      <a:solidFill>
                        <a:srgbClr val="999999"/>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31"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48" name="Google Shape;248;p31"/>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49" name="Google Shape;249;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19</a:t>
            </a:fld>
            <a:endParaRPr sz="1100" b="1"/>
          </a:p>
        </p:txBody>
      </p:sp>
      <p:sp>
        <p:nvSpPr>
          <p:cNvPr id="250" name="Google Shape;250;p31"/>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interfaces génériques</a:t>
            </a:r>
            <a:endParaRPr b="1">
              <a:solidFill>
                <a:srgbClr val="E20B0B"/>
              </a:solidFill>
            </a:endParaRPr>
          </a:p>
        </p:txBody>
      </p:sp>
      <p:sp>
        <p:nvSpPr>
          <p:cNvPr id="251" name="Google Shape;251;p31"/>
          <p:cNvSpPr txBox="1"/>
          <p:nvPr/>
        </p:nvSpPr>
        <p:spPr>
          <a:xfrm>
            <a:off x="390450" y="586525"/>
            <a:ext cx="8363100" cy="2232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900">
                <a:solidFill>
                  <a:schemeClr val="dk1"/>
                </a:solidFill>
                <a:latin typeface="Roboto Light"/>
                <a:ea typeface="Roboto Light"/>
                <a:cs typeface="Roboto Light"/>
                <a:sym typeface="Roboto Light"/>
              </a:rPr>
              <a:t>Une </a:t>
            </a:r>
            <a:r>
              <a:rPr lang="en" sz="1900" b="1">
                <a:solidFill>
                  <a:srgbClr val="FF0000"/>
                </a:solidFill>
                <a:latin typeface="Roboto"/>
                <a:ea typeface="Roboto"/>
                <a:cs typeface="Roboto"/>
                <a:sym typeface="Roboto"/>
              </a:rPr>
              <a:t>interface générique</a:t>
            </a:r>
            <a:r>
              <a:rPr lang="en" sz="1900">
                <a:solidFill>
                  <a:schemeClr val="dk1"/>
                </a:solidFill>
                <a:latin typeface="Roboto Light"/>
                <a:ea typeface="Roboto Light"/>
                <a:cs typeface="Roboto Light"/>
                <a:sym typeface="Roboto Light"/>
              </a:rPr>
              <a:t> est une interface </a:t>
            </a:r>
            <a:r>
              <a:rPr lang="en" sz="1900" b="1">
                <a:solidFill>
                  <a:srgbClr val="FF0000"/>
                </a:solidFill>
                <a:highlight>
                  <a:schemeClr val="lt1"/>
                </a:highlight>
                <a:latin typeface="Roboto"/>
                <a:ea typeface="Roboto"/>
                <a:cs typeface="Roboto"/>
                <a:sym typeface="Roboto"/>
              </a:rPr>
              <a:t>paramétrée </a:t>
            </a:r>
            <a:r>
              <a:rPr lang="en" sz="1900">
                <a:solidFill>
                  <a:schemeClr val="dk1"/>
                </a:solidFill>
                <a:highlight>
                  <a:schemeClr val="lt1"/>
                </a:highlight>
                <a:latin typeface="Roboto Light"/>
                <a:ea typeface="Roboto Light"/>
                <a:cs typeface="Roboto Light"/>
                <a:sym typeface="Roboto Light"/>
              </a:rPr>
              <a:t>par </a:t>
            </a:r>
            <a:r>
              <a:rPr lang="en" sz="1900" b="1">
                <a:solidFill>
                  <a:srgbClr val="FF0000"/>
                </a:solidFill>
                <a:highlight>
                  <a:schemeClr val="lt1"/>
                </a:highlight>
                <a:latin typeface="Roboto"/>
                <a:ea typeface="Roboto"/>
                <a:cs typeface="Roboto"/>
                <a:sym typeface="Roboto"/>
              </a:rPr>
              <a:t>un ou plusieurs </a:t>
            </a:r>
            <a:r>
              <a:rPr lang="en" sz="1900" b="1">
                <a:solidFill>
                  <a:srgbClr val="FF0000"/>
                </a:solidFill>
                <a:latin typeface="Roboto"/>
                <a:ea typeface="Roboto"/>
                <a:cs typeface="Roboto"/>
                <a:sym typeface="Roboto"/>
              </a:rPr>
              <a:t>types</a:t>
            </a:r>
            <a:r>
              <a:rPr lang="en" sz="1900">
                <a:solidFill>
                  <a:schemeClr val="dk1"/>
                </a:solidFill>
                <a:latin typeface="Roboto Light"/>
                <a:ea typeface="Roboto Light"/>
                <a:cs typeface="Roboto Light"/>
                <a:sym typeface="Roboto Light"/>
              </a:rPr>
              <a:t>, ce qui permet de créer des classes et des méthodes flexibles et réutilisables avec différents types de données.</a:t>
            </a:r>
            <a:endParaRPr sz="1900">
              <a:solidFill>
                <a:schemeClr val="dk1"/>
              </a:solidFill>
              <a:latin typeface="Roboto Light"/>
              <a:ea typeface="Roboto Light"/>
              <a:cs typeface="Roboto Light"/>
              <a:sym typeface="Roboto Light"/>
            </a:endParaRPr>
          </a:p>
          <a:p>
            <a:pPr marL="0" lvl="0" indent="0" algn="l" rtl="0">
              <a:lnSpc>
                <a:spcPct val="150000"/>
              </a:lnSpc>
              <a:spcBef>
                <a:spcPts val="0"/>
              </a:spcBef>
              <a:spcAft>
                <a:spcPts val="0"/>
              </a:spcAft>
              <a:buNone/>
            </a:pPr>
            <a:r>
              <a:rPr lang="en" sz="1900">
                <a:solidFill>
                  <a:schemeClr val="dk1"/>
                </a:solidFill>
                <a:latin typeface="Roboto Light"/>
                <a:ea typeface="Roboto Light"/>
                <a:cs typeface="Roboto Light"/>
                <a:sym typeface="Roboto Light"/>
              </a:rPr>
              <a:t>Pour passer un paramètre à une interface, nous spécifions un seul caractère majuscule pour le nom du paramètre de type générique ("E", "T", "K", etc.).</a:t>
            </a:r>
            <a:endParaRPr sz="1900">
              <a:solidFill>
                <a:schemeClr val="dk1"/>
              </a:solidFill>
              <a:latin typeface="Roboto Light"/>
              <a:ea typeface="Roboto Light"/>
              <a:cs typeface="Roboto Light"/>
              <a:sym typeface="Roboto Light"/>
            </a:endParaRPr>
          </a:p>
        </p:txBody>
      </p:sp>
      <p:sp>
        <p:nvSpPr>
          <p:cNvPr id="252" name="Google Shape;252;p31"/>
          <p:cNvSpPr txBox="1"/>
          <p:nvPr/>
        </p:nvSpPr>
        <p:spPr>
          <a:xfrm>
            <a:off x="380700" y="2924725"/>
            <a:ext cx="4182300" cy="1577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 sz="1850" b="1">
                <a:solidFill>
                  <a:srgbClr val="7928A1"/>
                </a:solidFill>
                <a:latin typeface="Courier New"/>
                <a:ea typeface="Courier New"/>
                <a:cs typeface="Courier New"/>
                <a:sym typeface="Courier New"/>
              </a:rPr>
              <a:t>interface</a:t>
            </a:r>
            <a:r>
              <a:rPr lang="en" sz="1850" b="1" i="0" u="none" strike="noStrike" cap="none">
                <a:solidFill>
                  <a:srgbClr val="262626"/>
                </a:solidFill>
                <a:latin typeface="Courier New"/>
                <a:ea typeface="Courier New"/>
                <a:cs typeface="Courier New"/>
                <a:sym typeface="Courier New"/>
              </a:rPr>
              <a:t> </a:t>
            </a:r>
            <a:r>
              <a:rPr lang="en" sz="1750" b="1">
                <a:solidFill>
                  <a:srgbClr val="006F94"/>
                </a:solidFill>
                <a:latin typeface="Courier New"/>
                <a:ea typeface="Courier New"/>
                <a:cs typeface="Courier New"/>
                <a:sym typeface="Courier New"/>
              </a:rPr>
              <a:t>Math1</a:t>
            </a:r>
            <a:r>
              <a:rPr lang="en" sz="1750" b="1">
                <a:solidFill>
                  <a:srgbClr val="FF0000"/>
                </a:solidFill>
                <a:latin typeface="Courier New"/>
                <a:ea typeface="Courier New"/>
                <a:cs typeface="Courier New"/>
                <a:sym typeface="Courier New"/>
              </a:rPr>
              <a:t>&lt;T&gt;</a:t>
            </a: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endParaRPr sz="1850" b="1">
              <a:solidFill>
                <a:srgbClr val="080808"/>
              </a:solidFill>
              <a:highlight>
                <a:srgbClr val="FFFFFF"/>
              </a:highlight>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350"/>
              <a:buFont typeface="Arial"/>
              <a:buNone/>
            </a:pPr>
            <a:r>
              <a:rPr lang="en" sz="1750" b="1">
                <a:solidFill>
                  <a:srgbClr val="FF0000"/>
                </a:solidFill>
                <a:latin typeface="Courier New"/>
                <a:ea typeface="Courier New"/>
                <a:cs typeface="Courier New"/>
                <a:sym typeface="Courier New"/>
              </a:rPr>
              <a:t>T </a:t>
            </a:r>
            <a:r>
              <a:rPr lang="en" sz="1750" b="1">
                <a:solidFill>
                  <a:srgbClr val="006F94"/>
                </a:solidFill>
                <a:latin typeface="Courier New"/>
                <a:ea typeface="Courier New"/>
                <a:cs typeface="Courier New"/>
                <a:sym typeface="Courier New"/>
              </a:rPr>
              <a:t>add</a:t>
            </a:r>
            <a:r>
              <a:rPr lang="en" sz="1750" b="1">
                <a:solidFill>
                  <a:srgbClr val="262626"/>
                </a:solidFill>
                <a:latin typeface="Courier New"/>
                <a:ea typeface="Courier New"/>
                <a:cs typeface="Courier New"/>
                <a:sym typeface="Courier New"/>
              </a:rPr>
              <a:t>(</a:t>
            </a:r>
            <a:r>
              <a:rPr lang="en" sz="1750" b="1">
                <a:solidFill>
                  <a:srgbClr val="FF0000"/>
                </a:solidFill>
                <a:latin typeface="Courier New"/>
                <a:ea typeface="Courier New"/>
                <a:cs typeface="Courier New"/>
                <a:sym typeface="Courier New"/>
              </a:rPr>
              <a:t>T</a:t>
            </a:r>
            <a:r>
              <a:rPr lang="en" sz="1750" b="1">
                <a:solidFill>
                  <a:srgbClr val="262626"/>
                </a:solidFill>
                <a:latin typeface="Courier New"/>
                <a:ea typeface="Courier New"/>
                <a:cs typeface="Courier New"/>
                <a:sym typeface="Courier New"/>
              </a:rPr>
              <a:t> x,</a:t>
            </a:r>
            <a:r>
              <a:rPr lang="en" sz="1750" b="1">
                <a:solidFill>
                  <a:srgbClr val="FF0000"/>
                </a:solidFill>
                <a:latin typeface="Courier New"/>
                <a:ea typeface="Courier New"/>
                <a:cs typeface="Courier New"/>
                <a:sym typeface="Courier New"/>
              </a:rPr>
              <a:t>T</a:t>
            </a:r>
            <a:r>
              <a:rPr lang="en" sz="1750" b="1">
                <a:solidFill>
                  <a:srgbClr val="262626"/>
                </a:solidFill>
                <a:latin typeface="Courier New"/>
                <a:ea typeface="Courier New"/>
                <a:cs typeface="Courier New"/>
                <a:sym typeface="Courier New"/>
              </a:rPr>
              <a:t> y);</a:t>
            </a:r>
            <a:endParaRPr sz="1750" b="1">
              <a:solidFill>
                <a:srgbClr val="262626"/>
              </a:solidFill>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350"/>
              <a:buFont typeface="Arial"/>
              <a:buNone/>
            </a:pPr>
            <a:r>
              <a:rPr lang="en" sz="1750" b="1">
                <a:solidFill>
                  <a:srgbClr val="FF0000"/>
                </a:solidFill>
                <a:latin typeface="Courier New"/>
                <a:ea typeface="Courier New"/>
                <a:cs typeface="Courier New"/>
                <a:sym typeface="Courier New"/>
              </a:rPr>
              <a:t>T </a:t>
            </a:r>
            <a:r>
              <a:rPr lang="en" sz="1750" b="1">
                <a:solidFill>
                  <a:srgbClr val="006F94"/>
                </a:solidFill>
                <a:latin typeface="Courier New"/>
                <a:ea typeface="Courier New"/>
                <a:cs typeface="Courier New"/>
                <a:sym typeface="Courier New"/>
              </a:rPr>
              <a:t>multiply</a:t>
            </a:r>
            <a:r>
              <a:rPr lang="en" sz="1750" b="1">
                <a:solidFill>
                  <a:srgbClr val="262626"/>
                </a:solidFill>
                <a:latin typeface="Courier New"/>
                <a:ea typeface="Courier New"/>
                <a:cs typeface="Courier New"/>
                <a:sym typeface="Courier New"/>
              </a:rPr>
              <a:t>(</a:t>
            </a:r>
            <a:r>
              <a:rPr lang="en" sz="1750" b="1">
                <a:solidFill>
                  <a:srgbClr val="FF0000"/>
                </a:solidFill>
                <a:latin typeface="Courier New"/>
                <a:ea typeface="Courier New"/>
                <a:cs typeface="Courier New"/>
                <a:sym typeface="Courier New"/>
              </a:rPr>
              <a:t>T</a:t>
            </a:r>
            <a:r>
              <a:rPr lang="en" sz="1750" b="1">
                <a:solidFill>
                  <a:srgbClr val="262626"/>
                </a:solidFill>
                <a:latin typeface="Courier New"/>
                <a:ea typeface="Courier New"/>
                <a:cs typeface="Courier New"/>
                <a:sym typeface="Courier New"/>
              </a:rPr>
              <a:t> x,</a:t>
            </a:r>
            <a:r>
              <a:rPr lang="en" sz="1750" b="1">
                <a:solidFill>
                  <a:srgbClr val="FF0000"/>
                </a:solidFill>
                <a:latin typeface="Courier New"/>
                <a:ea typeface="Courier New"/>
                <a:cs typeface="Courier New"/>
                <a:sym typeface="Courier New"/>
              </a:rPr>
              <a:t>T</a:t>
            </a:r>
            <a:r>
              <a:rPr lang="en" sz="1750" b="1">
                <a:solidFill>
                  <a:srgbClr val="262626"/>
                </a:solidFill>
                <a:latin typeface="Courier New"/>
                <a:ea typeface="Courier New"/>
                <a:cs typeface="Courier New"/>
                <a:sym typeface="Courier New"/>
              </a:rPr>
              <a:t> y);</a:t>
            </a:r>
            <a:endParaRPr sz="1750" b="1">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p:txBody>
      </p:sp>
      <p:sp>
        <p:nvSpPr>
          <p:cNvPr id="253" name="Google Shape;253;p31"/>
          <p:cNvSpPr txBox="1"/>
          <p:nvPr/>
        </p:nvSpPr>
        <p:spPr>
          <a:xfrm>
            <a:off x="4647900" y="2924725"/>
            <a:ext cx="4182300" cy="1577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 sz="1850" b="1">
                <a:solidFill>
                  <a:srgbClr val="7928A1"/>
                </a:solidFill>
                <a:latin typeface="Courier New"/>
                <a:ea typeface="Courier New"/>
                <a:cs typeface="Courier New"/>
                <a:sym typeface="Courier New"/>
              </a:rPr>
              <a:t>interface</a:t>
            </a:r>
            <a:r>
              <a:rPr lang="en" sz="1850" b="1" i="0" u="none" strike="noStrike" cap="none">
                <a:solidFill>
                  <a:srgbClr val="262626"/>
                </a:solidFill>
                <a:latin typeface="Courier New"/>
                <a:ea typeface="Courier New"/>
                <a:cs typeface="Courier New"/>
                <a:sym typeface="Courier New"/>
              </a:rPr>
              <a:t> </a:t>
            </a:r>
            <a:r>
              <a:rPr lang="en" sz="1750" b="1">
                <a:solidFill>
                  <a:srgbClr val="006F94"/>
                </a:solidFill>
                <a:latin typeface="Courier New"/>
                <a:ea typeface="Courier New"/>
                <a:cs typeface="Courier New"/>
                <a:sym typeface="Courier New"/>
              </a:rPr>
              <a:t>Math2</a:t>
            </a:r>
            <a:r>
              <a:rPr lang="en" sz="1750" b="1">
                <a:solidFill>
                  <a:srgbClr val="FF0000"/>
                </a:solidFill>
                <a:latin typeface="Courier New"/>
                <a:ea typeface="Courier New"/>
                <a:cs typeface="Courier New"/>
                <a:sym typeface="Courier New"/>
              </a:rPr>
              <a:t>&lt;T,K&gt;</a:t>
            </a: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endParaRPr sz="1850" b="1">
              <a:solidFill>
                <a:srgbClr val="080808"/>
              </a:solidFill>
              <a:highlight>
                <a:srgbClr val="FFFFFF"/>
              </a:highlight>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350"/>
              <a:buFont typeface="Arial"/>
              <a:buNone/>
            </a:pPr>
            <a:r>
              <a:rPr lang="en" sz="1750" b="1">
                <a:solidFill>
                  <a:srgbClr val="FF0000"/>
                </a:solidFill>
                <a:latin typeface="Courier New"/>
                <a:ea typeface="Courier New"/>
                <a:cs typeface="Courier New"/>
                <a:sym typeface="Courier New"/>
              </a:rPr>
              <a:t>K </a:t>
            </a:r>
            <a:r>
              <a:rPr lang="en" sz="1750" b="1">
                <a:solidFill>
                  <a:srgbClr val="006F94"/>
                </a:solidFill>
                <a:latin typeface="Courier New"/>
                <a:ea typeface="Courier New"/>
                <a:cs typeface="Courier New"/>
                <a:sym typeface="Courier New"/>
              </a:rPr>
              <a:t>add</a:t>
            </a:r>
            <a:r>
              <a:rPr lang="en" sz="1750" b="1">
                <a:solidFill>
                  <a:srgbClr val="262626"/>
                </a:solidFill>
                <a:latin typeface="Courier New"/>
                <a:ea typeface="Courier New"/>
                <a:cs typeface="Courier New"/>
                <a:sym typeface="Courier New"/>
              </a:rPr>
              <a:t>(</a:t>
            </a:r>
            <a:r>
              <a:rPr lang="en" sz="1750" b="1">
                <a:solidFill>
                  <a:srgbClr val="FF0000"/>
                </a:solidFill>
                <a:latin typeface="Courier New"/>
                <a:ea typeface="Courier New"/>
                <a:cs typeface="Courier New"/>
                <a:sym typeface="Courier New"/>
              </a:rPr>
              <a:t>T</a:t>
            </a:r>
            <a:r>
              <a:rPr lang="en" sz="1750" b="1">
                <a:solidFill>
                  <a:srgbClr val="262626"/>
                </a:solidFill>
                <a:latin typeface="Courier New"/>
                <a:ea typeface="Courier New"/>
                <a:cs typeface="Courier New"/>
                <a:sym typeface="Courier New"/>
              </a:rPr>
              <a:t> x,</a:t>
            </a:r>
            <a:r>
              <a:rPr lang="en" sz="1750" b="1">
                <a:solidFill>
                  <a:srgbClr val="FF0000"/>
                </a:solidFill>
                <a:latin typeface="Courier New"/>
                <a:ea typeface="Courier New"/>
                <a:cs typeface="Courier New"/>
                <a:sym typeface="Courier New"/>
              </a:rPr>
              <a:t>T</a:t>
            </a:r>
            <a:r>
              <a:rPr lang="en" sz="1750" b="1">
                <a:solidFill>
                  <a:srgbClr val="262626"/>
                </a:solidFill>
                <a:latin typeface="Courier New"/>
                <a:ea typeface="Courier New"/>
                <a:cs typeface="Courier New"/>
                <a:sym typeface="Courier New"/>
              </a:rPr>
              <a:t> y);</a:t>
            </a:r>
            <a:endParaRPr sz="1750" b="1">
              <a:solidFill>
                <a:srgbClr val="262626"/>
              </a:solidFill>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350"/>
              <a:buFont typeface="Arial"/>
              <a:buNone/>
            </a:pPr>
            <a:r>
              <a:rPr lang="en" sz="1750" b="1">
                <a:solidFill>
                  <a:srgbClr val="FF0000"/>
                </a:solidFill>
                <a:latin typeface="Courier New"/>
                <a:ea typeface="Courier New"/>
                <a:cs typeface="Courier New"/>
                <a:sym typeface="Courier New"/>
              </a:rPr>
              <a:t>K </a:t>
            </a:r>
            <a:r>
              <a:rPr lang="en" sz="1750" b="1">
                <a:solidFill>
                  <a:srgbClr val="006F94"/>
                </a:solidFill>
                <a:latin typeface="Courier New"/>
                <a:ea typeface="Courier New"/>
                <a:cs typeface="Courier New"/>
                <a:sym typeface="Courier New"/>
              </a:rPr>
              <a:t>multiply</a:t>
            </a:r>
            <a:r>
              <a:rPr lang="en" sz="1750" b="1">
                <a:solidFill>
                  <a:srgbClr val="262626"/>
                </a:solidFill>
                <a:latin typeface="Courier New"/>
                <a:ea typeface="Courier New"/>
                <a:cs typeface="Courier New"/>
                <a:sym typeface="Courier New"/>
              </a:rPr>
              <a:t>(</a:t>
            </a:r>
            <a:r>
              <a:rPr lang="en" sz="1750" b="1">
                <a:solidFill>
                  <a:srgbClr val="FF0000"/>
                </a:solidFill>
                <a:latin typeface="Courier New"/>
                <a:ea typeface="Courier New"/>
                <a:cs typeface="Courier New"/>
                <a:sym typeface="Courier New"/>
              </a:rPr>
              <a:t>T</a:t>
            </a:r>
            <a:r>
              <a:rPr lang="en" sz="1750" b="1">
                <a:solidFill>
                  <a:srgbClr val="262626"/>
                </a:solidFill>
                <a:latin typeface="Courier New"/>
                <a:ea typeface="Courier New"/>
                <a:cs typeface="Courier New"/>
                <a:sym typeface="Courier New"/>
              </a:rPr>
              <a:t> x,</a:t>
            </a:r>
            <a:r>
              <a:rPr lang="en" sz="1750" b="1">
                <a:solidFill>
                  <a:srgbClr val="FF0000"/>
                </a:solidFill>
                <a:latin typeface="Courier New"/>
                <a:ea typeface="Courier New"/>
                <a:cs typeface="Courier New"/>
                <a:sym typeface="Courier New"/>
              </a:rPr>
              <a:t>T</a:t>
            </a:r>
            <a:r>
              <a:rPr lang="en" sz="1750" b="1">
                <a:solidFill>
                  <a:srgbClr val="262626"/>
                </a:solidFill>
                <a:latin typeface="Courier New"/>
                <a:ea typeface="Courier New"/>
                <a:cs typeface="Courier New"/>
                <a:sym typeface="Courier New"/>
              </a:rPr>
              <a:t> y);</a:t>
            </a:r>
            <a:endParaRPr sz="1750" b="1">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4"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14"/>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65" name="Google Shape;6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2</a:t>
            </a:fld>
            <a:endParaRPr sz="1100" b="1"/>
          </a:p>
        </p:txBody>
      </p:sp>
      <p:sp>
        <p:nvSpPr>
          <p:cNvPr id="66" name="Google Shape;66;p14"/>
          <p:cNvSpPr txBox="1"/>
          <p:nvPr/>
        </p:nvSpPr>
        <p:spPr>
          <a:xfrm>
            <a:off x="380700" y="815125"/>
            <a:ext cx="7888800" cy="3386400"/>
          </a:xfrm>
          <a:prstGeom prst="rect">
            <a:avLst/>
          </a:prstGeom>
          <a:noFill/>
          <a:ln>
            <a:noFill/>
          </a:ln>
        </p:spPr>
        <p:txBody>
          <a:bodyPr spcFirstLastPara="1" wrap="square" lIns="91425" tIns="91425" rIns="91425" bIns="91425" anchor="t" anchorCtr="0">
            <a:spAutoFit/>
          </a:bodyPr>
          <a:lstStyle/>
          <a:p>
            <a:pPr marL="914400" lvl="0" indent="-330200" algn="l" rtl="0">
              <a:lnSpc>
                <a:spcPct val="200000"/>
              </a:lnSpc>
              <a:spcBef>
                <a:spcPts val="0"/>
              </a:spcBef>
              <a:spcAft>
                <a:spcPts val="0"/>
              </a:spcAft>
              <a:buSzPts val="1600"/>
              <a:buFont typeface="Roboto Light"/>
              <a:buChar char="●"/>
            </a:pPr>
            <a:r>
              <a:rPr lang="en" sz="1600">
                <a:latin typeface="Roboto Light"/>
                <a:ea typeface="Roboto Light"/>
                <a:cs typeface="Roboto Light"/>
                <a:sym typeface="Roboto Light"/>
              </a:rPr>
              <a:t>Se familiariser avec le concept d’interfaces</a:t>
            </a:r>
            <a:endParaRPr sz="1600">
              <a:latin typeface="Roboto Light"/>
              <a:ea typeface="Roboto Light"/>
              <a:cs typeface="Roboto Light"/>
              <a:sym typeface="Roboto Light"/>
            </a:endParaRPr>
          </a:p>
          <a:p>
            <a:pPr marL="914400" lvl="0" indent="0" algn="l" rtl="0">
              <a:lnSpc>
                <a:spcPct val="200000"/>
              </a:lnSpc>
              <a:spcBef>
                <a:spcPts val="0"/>
              </a:spcBef>
              <a:spcAft>
                <a:spcPts val="0"/>
              </a:spcAft>
              <a:buNone/>
            </a:pPr>
            <a:endParaRPr sz="1600">
              <a:latin typeface="Roboto Light"/>
              <a:ea typeface="Roboto Light"/>
              <a:cs typeface="Roboto Light"/>
              <a:sym typeface="Roboto Light"/>
            </a:endParaRPr>
          </a:p>
          <a:p>
            <a:pPr marL="914400" lvl="0" indent="-330200" algn="l" rtl="0">
              <a:lnSpc>
                <a:spcPct val="200000"/>
              </a:lnSpc>
              <a:spcBef>
                <a:spcPts val="0"/>
              </a:spcBef>
              <a:spcAft>
                <a:spcPts val="0"/>
              </a:spcAft>
              <a:buSzPts val="1600"/>
              <a:buFont typeface="Roboto Light"/>
              <a:buChar char="●"/>
            </a:pPr>
            <a:r>
              <a:rPr lang="en" sz="1600">
                <a:latin typeface="Roboto Light"/>
                <a:ea typeface="Roboto Light"/>
                <a:cs typeface="Roboto Light"/>
                <a:sym typeface="Roboto Light"/>
              </a:rPr>
              <a:t>Appliquer le concept d’héritage en utilisant des interfaces</a:t>
            </a:r>
            <a:endParaRPr sz="1600">
              <a:latin typeface="Roboto Light"/>
              <a:ea typeface="Roboto Light"/>
              <a:cs typeface="Roboto Light"/>
              <a:sym typeface="Roboto Light"/>
            </a:endParaRPr>
          </a:p>
          <a:p>
            <a:pPr marL="0" lvl="0" indent="0" algn="l" rtl="0">
              <a:lnSpc>
                <a:spcPct val="200000"/>
              </a:lnSpc>
              <a:spcBef>
                <a:spcPts val="0"/>
              </a:spcBef>
              <a:spcAft>
                <a:spcPts val="0"/>
              </a:spcAft>
              <a:buNone/>
            </a:pPr>
            <a:endParaRPr sz="1600">
              <a:latin typeface="Roboto Light"/>
              <a:ea typeface="Roboto Light"/>
              <a:cs typeface="Roboto Light"/>
              <a:sym typeface="Roboto Light"/>
            </a:endParaRPr>
          </a:p>
          <a:p>
            <a:pPr marL="914400" lvl="0" indent="-330200" algn="l" rtl="0">
              <a:lnSpc>
                <a:spcPct val="200000"/>
              </a:lnSpc>
              <a:spcBef>
                <a:spcPts val="0"/>
              </a:spcBef>
              <a:spcAft>
                <a:spcPts val="0"/>
              </a:spcAft>
              <a:buSzPts val="1600"/>
              <a:buFont typeface="Roboto Light"/>
              <a:buChar char="●"/>
            </a:pPr>
            <a:r>
              <a:rPr lang="en" sz="1600">
                <a:latin typeface="Roboto Light"/>
                <a:ea typeface="Roboto Light"/>
                <a:cs typeface="Roboto Light"/>
                <a:sym typeface="Roboto Light"/>
              </a:rPr>
              <a:t>Manipuler une interface</a:t>
            </a:r>
            <a:endParaRPr sz="1600">
              <a:latin typeface="Roboto Light"/>
              <a:ea typeface="Roboto Light"/>
              <a:cs typeface="Roboto Light"/>
              <a:sym typeface="Roboto Light"/>
            </a:endParaRPr>
          </a:p>
          <a:p>
            <a:pPr marL="914400" lvl="0" indent="0" algn="l" rtl="0">
              <a:lnSpc>
                <a:spcPct val="200000"/>
              </a:lnSpc>
              <a:spcBef>
                <a:spcPts val="0"/>
              </a:spcBef>
              <a:spcAft>
                <a:spcPts val="0"/>
              </a:spcAft>
              <a:buNone/>
            </a:pPr>
            <a:endParaRPr sz="1600">
              <a:latin typeface="Roboto Light"/>
              <a:ea typeface="Roboto Light"/>
              <a:cs typeface="Roboto Light"/>
              <a:sym typeface="Roboto Light"/>
            </a:endParaRPr>
          </a:p>
          <a:p>
            <a:pPr marL="457200" lvl="0" indent="0" algn="l" rtl="0">
              <a:lnSpc>
                <a:spcPct val="200000"/>
              </a:lnSpc>
              <a:spcBef>
                <a:spcPts val="0"/>
              </a:spcBef>
              <a:spcAft>
                <a:spcPts val="0"/>
              </a:spcAft>
              <a:buNone/>
            </a:pPr>
            <a:endParaRPr sz="1600">
              <a:latin typeface="Roboto Light"/>
              <a:ea typeface="Roboto Light"/>
              <a:cs typeface="Roboto Light"/>
              <a:sym typeface="Roboto Light"/>
            </a:endParaRPr>
          </a:p>
        </p:txBody>
      </p:sp>
      <p:sp>
        <p:nvSpPr>
          <p:cNvPr id="67" name="Google Shape;67;p14"/>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Objectifs du chapitre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3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59" name="Google Shape;259;p32"/>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60" name="Google Shape;26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20</a:t>
            </a:fld>
            <a:endParaRPr sz="1100" b="1"/>
          </a:p>
        </p:txBody>
      </p:sp>
      <p:sp>
        <p:nvSpPr>
          <p:cNvPr id="261" name="Google Shape;261;p32"/>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interfaces génériques</a:t>
            </a:r>
            <a:endParaRPr b="1">
              <a:solidFill>
                <a:srgbClr val="E20B0B"/>
              </a:solidFill>
            </a:endParaRPr>
          </a:p>
        </p:txBody>
      </p:sp>
      <p:sp>
        <p:nvSpPr>
          <p:cNvPr id="262" name="Google Shape;262;p32"/>
          <p:cNvSpPr txBox="1"/>
          <p:nvPr/>
        </p:nvSpPr>
        <p:spPr>
          <a:xfrm>
            <a:off x="390450" y="586525"/>
            <a:ext cx="8363100" cy="915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900">
                <a:solidFill>
                  <a:schemeClr val="dk1"/>
                </a:solidFill>
                <a:latin typeface="Roboto Light"/>
                <a:ea typeface="Roboto Light"/>
                <a:cs typeface="Roboto Light"/>
                <a:sym typeface="Roboto Light"/>
              </a:rPr>
              <a:t>Cela permet d'avoir différentes implémentations </a:t>
            </a:r>
            <a:r>
              <a:rPr lang="en" sz="1900">
                <a:solidFill>
                  <a:schemeClr val="dk1"/>
                </a:solidFill>
                <a:highlight>
                  <a:schemeClr val="lt1"/>
                </a:highlight>
                <a:latin typeface="Roboto Light"/>
                <a:ea typeface="Roboto Light"/>
                <a:cs typeface="Roboto Light"/>
                <a:sym typeface="Roboto Light"/>
              </a:rPr>
              <a:t>des mêmes méthodes avec </a:t>
            </a:r>
            <a:r>
              <a:rPr lang="en" sz="1900">
                <a:solidFill>
                  <a:schemeClr val="dk1"/>
                </a:solidFill>
                <a:latin typeface="Roboto Light"/>
                <a:ea typeface="Roboto Light"/>
                <a:cs typeface="Roboto Light"/>
                <a:sym typeface="Roboto Light"/>
              </a:rPr>
              <a:t>un type de données différent pour chaque classe.</a:t>
            </a:r>
            <a:endParaRPr sz="1900">
              <a:solidFill>
                <a:schemeClr val="dk1"/>
              </a:solidFill>
              <a:latin typeface="Roboto Light"/>
              <a:ea typeface="Roboto Light"/>
              <a:cs typeface="Roboto Light"/>
              <a:sym typeface="Roboto Light"/>
            </a:endParaRPr>
          </a:p>
        </p:txBody>
      </p:sp>
      <p:sp>
        <p:nvSpPr>
          <p:cNvPr id="263" name="Google Shape;263;p32"/>
          <p:cNvSpPr txBox="1"/>
          <p:nvPr/>
        </p:nvSpPr>
        <p:spPr>
          <a:xfrm>
            <a:off x="380700" y="1553125"/>
            <a:ext cx="8363100" cy="1454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350"/>
              <a:buFont typeface="Arial"/>
              <a:buNone/>
            </a:pPr>
            <a:r>
              <a:rPr lang="en" sz="1650" b="1">
                <a:solidFill>
                  <a:srgbClr val="7928A1"/>
                </a:solidFill>
                <a:latin typeface="Courier New"/>
                <a:ea typeface="Courier New"/>
                <a:cs typeface="Courier New"/>
                <a:sym typeface="Courier New"/>
              </a:rPr>
              <a:t>class</a:t>
            </a:r>
            <a:r>
              <a:rPr lang="en" sz="1650" b="1">
                <a:solidFill>
                  <a:srgbClr val="262626"/>
                </a:solidFill>
                <a:latin typeface="Courier New"/>
                <a:ea typeface="Courier New"/>
                <a:cs typeface="Courier New"/>
                <a:sym typeface="Courier New"/>
              </a:rPr>
              <a:t> </a:t>
            </a:r>
            <a:r>
              <a:rPr lang="en" sz="1650" b="1">
                <a:solidFill>
                  <a:srgbClr val="006F94"/>
                </a:solidFill>
                <a:latin typeface="Courier New"/>
                <a:ea typeface="Courier New"/>
                <a:cs typeface="Courier New"/>
                <a:sym typeface="Courier New"/>
              </a:rPr>
              <a:t>IntegerMath</a:t>
            </a:r>
            <a:r>
              <a:rPr lang="en" sz="1650" b="1">
                <a:solidFill>
                  <a:srgbClr val="262626"/>
                </a:solidFill>
                <a:latin typeface="Courier New"/>
                <a:ea typeface="Courier New"/>
                <a:cs typeface="Courier New"/>
                <a:sym typeface="Courier New"/>
              </a:rPr>
              <a:t> </a:t>
            </a:r>
            <a:r>
              <a:rPr lang="en" sz="1650" b="1">
                <a:solidFill>
                  <a:srgbClr val="FF0000"/>
                </a:solidFill>
                <a:latin typeface="Courier New"/>
                <a:ea typeface="Courier New"/>
                <a:cs typeface="Courier New"/>
                <a:sym typeface="Courier New"/>
              </a:rPr>
              <a:t>implements </a:t>
            </a:r>
            <a:r>
              <a:rPr lang="en" sz="1650" b="1">
                <a:solidFill>
                  <a:srgbClr val="006F94"/>
                </a:solidFill>
                <a:latin typeface="Courier New"/>
                <a:ea typeface="Courier New"/>
                <a:cs typeface="Courier New"/>
                <a:sym typeface="Courier New"/>
              </a:rPr>
              <a:t>Math1</a:t>
            </a:r>
            <a:r>
              <a:rPr lang="en" sz="1650" b="1">
                <a:solidFill>
                  <a:srgbClr val="995400"/>
                </a:solidFill>
                <a:latin typeface="Courier New"/>
                <a:ea typeface="Courier New"/>
                <a:cs typeface="Courier New"/>
                <a:sym typeface="Courier New"/>
              </a:rPr>
              <a:t>&lt;Integer&gt;</a:t>
            </a:r>
            <a:r>
              <a:rPr lang="en" sz="1650" b="1">
                <a:solidFill>
                  <a:srgbClr val="262626"/>
                </a:solidFill>
                <a:latin typeface="Courier New"/>
                <a:ea typeface="Courier New"/>
                <a:cs typeface="Courier New"/>
                <a:sym typeface="Courier New"/>
              </a:rPr>
              <a:t>{</a:t>
            </a:r>
            <a:endParaRPr sz="16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endParaRPr sz="165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650" b="1">
                <a:solidFill>
                  <a:srgbClr val="262626"/>
                </a:solidFill>
                <a:latin typeface="Courier New"/>
                <a:ea typeface="Courier New"/>
                <a:cs typeface="Courier New"/>
                <a:sym typeface="Courier New"/>
              </a:rPr>
              <a:t>   </a:t>
            </a:r>
            <a:r>
              <a:rPr lang="en" sz="1650" b="1">
                <a:solidFill>
                  <a:srgbClr val="7928A1"/>
                </a:solidFill>
                <a:latin typeface="Courier New"/>
                <a:ea typeface="Courier New"/>
                <a:cs typeface="Courier New"/>
                <a:sym typeface="Courier New"/>
              </a:rPr>
              <a:t>public Integer </a:t>
            </a:r>
            <a:r>
              <a:rPr lang="en" sz="1650" b="1">
                <a:solidFill>
                  <a:srgbClr val="006F94"/>
                </a:solidFill>
                <a:latin typeface="Courier New"/>
                <a:ea typeface="Courier New"/>
                <a:cs typeface="Courier New"/>
                <a:sym typeface="Courier New"/>
              </a:rPr>
              <a:t>add</a:t>
            </a:r>
            <a:r>
              <a:rPr lang="en" sz="1650" b="1">
                <a:solidFill>
                  <a:srgbClr val="262626"/>
                </a:solidFill>
                <a:latin typeface="Courier New"/>
                <a:ea typeface="Courier New"/>
                <a:cs typeface="Courier New"/>
                <a:sym typeface="Courier New"/>
              </a:rPr>
              <a:t>(</a:t>
            </a:r>
            <a:r>
              <a:rPr lang="en" sz="1650" b="1">
                <a:solidFill>
                  <a:srgbClr val="995400"/>
                </a:solidFill>
                <a:latin typeface="Courier New"/>
                <a:ea typeface="Courier New"/>
                <a:cs typeface="Courier New"/>
                <a:sym typeface="Courier New"/>
              </a:rPr>
              <a:t>Integer</a:t>
            </a:r>
            <a:r>
              <a:rPr lang="en" sz="1650" b="1">
                <a:solidFill>
                  <a:srgbClr val="262626"/>
                </a:solidFill>
                <a:latin typeface="Courier New"/>
                <a:ea typeface="Courier New"/>
                <a:cs typeface="Courier New"/>
                <a:sym typeface="Courier New"/>
              </a:rPr>
              <a:t> x,</a:t>
            </a:r>
            <a:r>
              <a:rPr lang="en" sz="1650" b="1">
                <a:solidFill>
                  <a:srgbClr val="995400"/>
                </a:solidFill>
                <a:latin typeface="Courier New"/>
                <a:ea typeface="Courier New"/>
                <a:cs typeface="Courier New"/>
                <a:sym typeface="Courier New"/>
              </a:rPr>
              <a:t>Integer</a:t>
            </a:r>
            <a:r>
              <a:rPr lang="en" sz="1650" b="1">
                <a:solidFill>
                  <a:srgbClr val="262626"/>
                </a:solidFill>
                <a:latin typeface="Courier New"/>
                <a:ea typeface="Courier New"/>
                <a:cs typeface="Courier New"/>
                <a:sym typeface="Courier New"/>
              </a:rPr>
              <a:t> y){</a:t>
            </a:r>
            <a:r>
              <a:rPr lang="en" sz="1650" b="1">
                <a:solidFill>
                  <a:srgbClr val="0033B3"/>
                </a:solidFill>
                <a:highlight>
                  <a:schemeClr val="lt1"/>
                </a:highlight>
                <a:latin typeface="Courier New"/>
                <a:ea typeface="Courier New"/>
                <a:cs typeface="Courier New"/>
                <a:sym typeface="Courier New"/>
              </a:rPr>
              <a:t>return</a:t>
            </a:r>
            <a:r>
              <a:rPr lang="en" sz="1650" b="1">
                <a:solidFill>
                  <a:srgbClr val="262626"/>
                </a:solidFill>
                <a:latin typeface="Courier New"/>
                <a:ea typeface="Courier New"/>
                <a:cs typeface="Courier New"/>
                <a:sym typeface="Courier New"/>
              </a:rPr>
              <a:t> x + y;}</a:t>
            </a:r>
            <a:endParaRPr sz="16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650" b="1">
                <a:solidFill>
                  <a:srgbClr val="262626"/>
                </a:solidFill>
                <a:latin typeface="Courier New"/>
                <a:ea typeface="Courier New"/>
                <a:cs typeface="Courier New"/>
                <a:sym typeface="Courier New"/>
              </a:rPr>
              <a:t>	</a:t>
            </a:r>
            <a:r>
              <a:rPr lang="en" sz="1650" b="1">
                <a:solidFill>
                  <a:srgbClr val="7928A1"/>
                </a:solidFill>
                <a:latin typeface="Courier New"/>
                <a:ea typeface="Courier New"/>
                <a:cs typeface="Courier New"/>
                <a:sym typeface="Courier New"/>
              </a:rPr>
              <a:t>public Integer </a:t>
            </a:r>
            <a:r>
              <a:rPr lang="en" sz="1650" b="1">
                <a:solidFill>
                  <a:srgbClr val="006F94"/>
                </a:solidFill>
                <a:latin typeface="Courier New"/>
                <a:ea typeface="Courier New"/>
                <a:cs typeface="Courier New"/>
                <a:sym typeface="Courier New"/>
              </a:rPr>
              <a:t>multiply</a:t>
            </a:r>
            <a:r>
              <a:rPr lang="en" sz="1650" b="1">
                <a:solidFill>
                  <a:srgbClr val="262626"/>
                </a:solidFill>
                <a:latin typeface="Courier New"/>
                <a:ea typeface="Courier New"/>
                <a:cs typeface="Courier New"/>
                <a:sym typeface="Courier New"/>
              </a:rPr>
              <a:t>(</a:t>
            </a:r>
            <a:r>
              <a:rPr lang="en" sz="1650" b="1">
                <a:solidFill>
                  <a:srgbClr val="995400"/>
                </a:solidFill>
                <a:latin typeface="Courier New"/>
                <a:ea typeface="Courier New"/>
                <a:cs typeface="Courier New"/>
                <a:sym typeface="Courier New"/>
              </a:rPr>
              <a:t>Integer</a:t>
            </a:r>
            <a:r>
              <a:rPr lang="en" sz="1650" b="1">
                <a:solidFill>
                  <a:srgbClr val="262626"/>
                </a:solidFill>
                <a:latin typeface="Courier New"/>
                <a:ea typeface="Courier New"/>
                <a:cs typeface="Courier New"/>
                <a:sym typeface="Courier New"/>
              </a:rPr>
              <a:t> x,</a:t>
            </a:r>
            <a:r>
              <a:rPr lang="en" sz="1650" b="1">
                <a:solidFill>
                  <a:srgbClr val="995400"/>
                </a:solidFill>
                <a:latin typeface="Courier New"/>
                <a:ea typeface="Courier New"/>
                <a:cs typeface="Courier New"/>
                <a:sym typeface="Courier New"/>
              </a:rPr>
              <a:t>Integer</a:t>
            </a:r>
            <a:r>
              <a:rPr lang="en" sz="1650" b="1">
                <a:solidFill>
                  <a:srgbClr val="262626"/>
                </a:solidFill>
                <a:latin typeface="Courier New"/>
                <a:ea typeface="Courier New"/>
                <a:cs typeface="Courier New"/>
                <a:sym typeface="Courier New"/>
              </a:rPr>
              <a:t> y){</a:t>
            </a:r>
            <a:r>
              <a:rPr lang="en" sz="1650" b="1">
                <a:solidFill>
                  <a:srgbClr val="0033B3"/>
                </a:solidFill>
                <a:highlight>
                  <a:schemeClr val="lt1"/>
                </a:highlight>
                <a:latin typeface="Courier New"/>
                <a:ea typeface="Courier New"/>
                <a:cs typeface="Courier New"/>
                <a:sym typeface="Courier New"/>
              </a:rPr>
              <a:t>return</a:t>
            </a:r>
            <a:r>
              <a:rPr lang="en" sz="1650" b="1">
                <a:solidFill>
                  <a:srgbClr val="262626"/>
                </a:solidFill>
                <a:latin typeface="Courier New"/>
                <a:ea typeface="Courier New"/>
                <a:cs typeface="Courier New"/>
                <a:sym typeface="Courier New"/>
              </a:rPr>
              <a:t> x * y;}</a:t>
            </a:r>
            <a:endParaRPr sz="1650" b="1">
              <a:solidFill>
                <a:srgbClr val="7928A1"/>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650" b="1">
                <a:solidFill>
                  <a:srgbClr val="262626"/>
                </a:solidFill>
                <a:latin typeface="Courier New"/>
                <a:ea typeface="Courier New"/>
                <a:cs typeface="Courier New"/>
                <a:sym typeface="Courier New"/>
              </a:rPr>
              <a:t>}</a:t>
            </a:r>
            <a:endParaRPr sz="1650" b="1">
              <a:solidFill>
                <a:srgbClr val="7928A1"/>
              </a:solidFill>
              <a:latin typeface="Courier New"/>
              <a:ea typeface="Courier New"/>
              <a:cs typeface="Courier New"/>
              <a:sym typeface="Courier New"/>
            </a:endParaRPr>
          </a:p>
        </p:txBody>
      </p:sp>
      <p:sp>
        <p:nvSpPr>
          <p:cNvPr id="264" name="Google Shape;264;p32"/>
          <p:cNvSpPr txBox="1"/>
          <p:nvPr/>
        </p:nvSpPr>
        <p:spPr>
          <a:xfrm>
            <a:off x="380700" y="3229525"/>
            <a:ext cx="8363100" cy="1454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350"/>
              <a:buFont typeface="Arial"/>
              <a:buNone/>
            </a:pPr>
            <a:r>
              <a:rPr lang="en" sz="1650" b="1">
                <a:solidFill>
                  <a:srgbClr val="7928A1"/>
                </a:solidFill>
                <a:latin typeface="Courier New"/>
                <a:ea typeface="Courier New"/>
                <a:cs typeface="Courier New"/>
                <a:sym typeface="Courier New"/>
              </a:rPr>
              <a:t>class</a:t>
            </a:r>
            <a:r>
              <a:rPr lang="en" sz="1650" b="1">
                <a:solidFill>
                  <a:srgbClr val="262626"/>
                </a:solidFill>
                <a:latin typeface="Courier New"/>
                <a:ea typeface="Courier New"/>
                <a:cs typeface="Courier New"/>
                <a:sym typeface="Courier New"/>
              </a:rPr>
              <a:t> </a:t>
            </a:r>
            <a:r>
              <a:rPr lang="en" sz="1650" b="1">
                <a:solidFill>
                  <a:srgbClr val="006F94"/>
                </a:solidFill>
                <a:latin typeface="Courier New"/>
                <a:ea typeface="Courier New"/>
                <a:cs typeface="Courier New"/>
                <a:sym typeface="Courier New"/>
              </a:rPr>
              <a:t>FloatMath </a:t>
            </a:r>
            <a:r>
              <a:rPr lang="en" sz="1650" b="1">
                <a:solidFill>
                  <a:srgbClr val="FF0000"/>
                </a:solidFill>
                <a:latin typeface="Courier New"/>
                <a:ea typeface="Courier New"/>
                <a:cs typeface="Courier New"/>
                <a:sym typeface="Courier New"/>
              </a:rPr>
              <a:t>implements </a:t>
            </a:r>
            <a:r>
              <a:rPr lang="en" sz="1650" b="1">
                <a:solidFill>
                  <a:srgbClr val="006F94"/>
                </a:solidFill>
                <a:latin typeface="Courier New"/>
                <a:ea typeface="Courier New"/>
                <a:cs typeface="Courier New"/>
                <a:sym typeface="Courier New"/>
              </a:rPr>
              <a:t>Math1</a:t>
            </a:r>
            <a:r>
              <a:rPr lang="en" sz="1650" b="1">
                <a:solidFill>
                  <a:srgbClr val="995400"/>
                </a:solidFill>
                <a:latin typeface="Courier New"/>
                <a:ea typeface="Courier New"/>
                <a:cs typeface="Courier New"/>
                <a:sym typeface="Courier New"/>
              </a:rPr>
              <a:t>&lt;Float&gt;</a:t>
            </a:r>
            <a:r>
              <a:rPr lang="en" sz="1650" b="1">
                <a:solidFill>
                  <a:srgbClr val="262626"/>
                </a:solidFill>
                <a:latin typeface="Courier New"/>
                <a:ea typeface="Courier New"/>
                <a:cs typeface="Courier New"/>
                <a:sym typeface="Courier New"/>
              </a:rPr>
              <a:t>{</a:t>
            </a:r>
            <a:endParaRPr sz="16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endParaRPr sz="165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650" b="1">
                <a:solidFill>
                  <a:srgbClr val="262626"/>
                </a:solidFill>
                <a:latin typeface="Courier New"/>
                <a:ea typeface="Courier New"/>
                <a:cs typeface="Courier New"/>
                <a:sym typeface="Courier New"/>
              </a:rPr>
              <a:t>   </a:t>
            </a:r>
            <a:r>
              <a:rPr lang="en" sz="1650" b="1">
                <a:solidFill>
                  <a:srgbClr val="7928A1"/>
                </a:solidFill>
                <a:latin typeface="Courier New"/>
                <a:ea typeface="Courier New"/>
                <a:cs typeface="Courier New"/>
                <a:sym typeface="Courier New"/>
              </a:rPr>
              <a:t>public Float </a:t>
            </a:r>
            <a:r>
              <a:rPr lang="en" sz="1650" b="1">
                <a:solidFill>
                  <a:srgbClr val="006F94"/>
                </a:solidFill>
                <a:latin typeface="Courier New"/>
                <a:ea typeface="Courier New"/>
                <a:cs typeface="Courier New"/>
                <a:sym typeface="Courier New"/>
              </a:rPr>
              <a:t>add</a:t>
            </a:r>
            <a:r>
              <a:rPr lang="en" sz="1650" b="1">
                <a:solidFill>
                  <a:srgbClr val="262626"/>
                </a:solidFill>
                <a:latin typeface="Courier New"/>
                <a:ea typeface="Courier New"/>
                <a:cs typeface="Courier New"/>
                <a:sym typeface="Courier New"/>
              </a:rPr>
              <a:t>(</a:t>
            </a:r>
            <a:r>
              <a:rPr lang="en" sz="1650" b="1">
                <a:solidFill>
                  <a:srgbClr val="995400"/>
                </a:solidFill>
                <a:latin typeface="Courier New"/>
                <a:ea typeface="Courier New"/>
                <a:cs typeface="Courier New"/>
                <a:sym typeface="Courier New"/>
              </a:rPr>
              <a:t>Float</a:t>
            </a:r>
            <a:r>
              <a:rPr lang="en" sz="1650" b="1">
                <a:solidFill>
                  <a:srgbClr val="262626"/>
                </a:solidFill>
                <a:latin typeface="Courier New"/>
                <a:ea typeface="Courier New"/>
                <a:cs typeface="Courier New"/>
                <a:sym typeface="Courier New"/>
              </a:rPr>
              <a:t> x,</a:t>
            </a:r>
            <a:r>
              <a:rPr lang="en" sz="1650" b="1">
                <a:solidFill>
                  <a:srgbClr val="995400"/>
                </a:solidFill>
                <a:latin typeface="Courier New"/>
                <a:ea typeface="Courier New"/>
                <a:cs typeface="Courier New"/>
                <a:sym typeface="Courier New"/>
              </a:rPr>
              <a:t>Float</a:t>
            </a:r>
            <a:r>
              <a:rPr lang="en" sz="1650" b="1">
                <a:solidFill>
                  <a:srgbClr val="262626"/>
                </a:solidFill>
                <a:latin typeface="Courier New"/>
                <a:ea typeface="Courier New"/>
                <a:cs typeface="Courier New"/>
                <a:sym typeface="Courier New"/>
              </a:rPr>
              <a:t> y){</a:t>
            </a:r>
            <a:r>
              <a:rPr lang="en" sz="1650" b="1">
                <a:solidFill>
                  <a:srgbClr val="0033B3"/>
                </a:solidFill>
                <a:highlight>
                  <a:schemeClr val="lt1"/>
                </a:highlight>
                <a:latin typeface="Courier New"/>
                <a:ea typeface="Courier New"/>
                <a:cs typeface="Courier New"/>
                <a:sym typeface="Courier New"/>
              </a:rPr>
              <a:t>return</a:t>
            </a:r>
            <a:r>
              <a:rPr lang="en" sz="1650" b="1">
                <a:solidFill>
                  <a:srgbClr val="262626"/>
                </a:solidFill>
                <a:latin typeface="Courier New"/>
                <a:ea typeface="Courier New"/>
                <a:cs typeface="Courier New"/>
                <a:sym typeface="Courier New"/>
              </a:rPr>
              <a:t> x + y;}</a:t>
            </a:r>
            <a:endParaRPr sz="16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650" b="1">
                <a:solidFill>
                  <a:srgbClr val="262626"/>
                </a:solidFill>
                <a:latin typeface="Courier New"/>
                <a:ea typeface="Courier New"/>
                <a:cs typeface="Courier New"/>
                <a:sym typeface="Courier New"/>
              </a:rPr>
              <a:t>	</a:t>
            </a:r>
            <a:r>
              <a:rPr lang="en" sz="1650" b="1">
                <a:solidFill>
                  <a:srgbClr val="7928A1"/>
                </a:solidFill>
                <a:latin typeface="Courier New"/>
                <a:ea typeface="Courier New"/>
                <a:cs typeface="Courier New"/>
                <a:sym typeface="Courier New"/>
              </a:rPr>
              <a:t>public Float </a:t>
            </a:r>
            <a:r>
              <a:rPr lang="en" sz="1650" b="1">
                <a:solidFill>
                  <a:srgbClr val="006F94"/>
                </a:solidFill>
                <a:latin typeface="Courier New"/>
                <a:ea typeface="Courier New"/>
                <a:cs typeface="Courier New"/>
                <a:sym typeface="Courier New"/>
              </a:rPr>
              <a:t>multiply</a:t>
            </a:r>
            <a:r>
              <a:rPr lang="en" sz="1650" b="1">
                <a:solidFill>
                  <a:srgbClr val="262626"/>
                </a:solidFill>
                <a:latin typeface="Courier New"/>
                <a:ea typeface="Courier New"/>
                <a:cs typeface="Courier New"/>
                <a:sym typeface="Courier New"/>
              </a:rPr>
              <a:t>(</a:t>
            </a:r>
            <a:r>
              <a:rPr lang="en" sz="1650" b="1">
                <a:solidFill>
                  <a:srgbClr val="995400"/>
                </a:solidFill>
                <a:latin typeface="Courier New"/>
                <a:ea typeface="Courier New"/>
                <a:cs typeface="Courier New"/>
                <a:sym typeface="Courier New"/>
              </a:rPr>
              <a:t>Float</a:t>
            </a:r>
            <a:r>
              <a:rPr lang="en" sz="1650" b="1">
                <a:solidFill>
                  <a:srgbClr val="262626"/>
                </a:solidFill>
                <a:latin typeface="Courier New"/>
                <a:ea typeface="Courier New"/>
                <a:cs typeface="Courier New"/>
                <a:sym typeface="Courier New"/>
              </a:rPr>
              <a:t> x,</a:t>
            </a:r>
            <a:r>
              <a:rPr lang="en" sz="1650" b="1">
                <a:solidFill>
                  <a:srgbClr val="995400"/>
                </a:solidFill>
                <a:latin typeface="Courier New"/>
                <a:ea typeface="Courier New"/>
                <a:cs typeface="Courier New"/>
                <a:sym typeface="Courier New"/>
              </a:rPr>
              <a:t>Float</a:t>
            </a:r>
            <a:r>
              <a:rPr lang="en" sz="1650" b="1">
                <a:solidFill>
                  <a:srgbClr val="262626"/>
                </a:solidFill>
                <a:latin typeface="Courier New"/>
                <a:ea typeface="Courier New"/>
                <a:cs typeface="Courier New"/>
                <a:sym typeface="Courier New"/>
              </a:rPr>
              <a:t> y){</a:t>
            </a:r>
            <a:r>
              <a:rPr lang="en" sz="1650" b="1">
                <a:solidFill>
                  <a:srgbClr val="0033B3"/>
                </a:solidFill>
                <a:highlight>
                  <a:schemeClr val="lt1"/>
                </a:highlight>
                <a:latin typeface="Courier New"/>
                <a:ea typeface="Courier New"/>
                <a:cs typeface="Courier New"/>
                <a:sym typeface="Courier New"/>
              </a:rPr>
              <a:t>return</a:t>
            </a:r>
            <a:r>
              <a:rPr lang="en" sz="1650" b="1">
                <a:solidFill>
                  <a:srgbClr val="262626"/>
                </a:solidFill>
                <a:latin typeface="Courier New"/>
                <a:ea typeface="Courier New"/>
                <a:cs typeface="Courier New"/>
                <a:sym typeface="Courier New"/>
              </a:rPr>
              <a:t> x * y;}</a:t>
            </a:r>
            <a:endParaRPr sz="1650" b="1">
              <a:solidFill>
                <a:srgbClr val="7928A1"/>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650" b="1">
                <a:solidFill>
                  <a:srgbClr val="262626"/>
                </a:solidFill>
                <a:latin typeface="Courier New"/>
                <a:ea typeface="Courier New"/>
                <a:cs typeface="Courier New"/>
                <a:sym typeface="Courier New"/>
              </a:rPr>
              <a:t>}</a:t>
            </a:r>
            <a:endParaRPr sz="1650" b="1">
              <a:solidFill>
                <a:srgbClr val="7928A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33"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70" name="Google Shape;270;p33"/>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71" name="Google Shape;27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21</a:t>
            </a:fld>
            <a:endParaRPr sz="1100" b="1"/>
          </a:p>
        </p:txBody>
      </p:sp>
      <p:sp>
        <p:nvSpPr>
          <p:cNvPr id="272" name="Google Shape;272;p33"/>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interfaces génériques</a:t>
            </a:r>
            <a:endParaRPr b="1">
              <a:solidFill>
                <a:srgbClr val="E20B0B"/>
              </a:solidFill>
            </a:endParaRPr>
          </a:p>
        </p:txBody>
      </p:sp>
      <p:sp>
        <p:nvSpPr>
          <p:cNvPr id="273" name="Google Shape;273;p33"/>
          <p:cNvSpPr txBox="1"/>
          <p:nvPr/>
        </p:nvSpPr>
        <p:spPr>
          <a:xfrm>
            <a:off x="390450" y="586525"/>
            <a:ext cx="8363100" cy="1354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sz="1900" b="1">
              <a:solidFill>
                <a:srgbClr val="FF0000"/>
              </a:solidFill>
              <a:latin typeface="Roboto"/>
              <a:ea typeface="Roboto"/>
              <a:cs typeface="Roboto"/>
              <a:sym typeface="Roboto"/>
            </a:endParaRPr>
          </a:p>
          <a:p>
            <a:pPr marL="0" lvl="0" indent="0" algn="l" rtl="0">
              <a:lnSpc>
                <a:spcPct val="150000"/>
              </a:lnSpc>
              <a:spcBef>
                <a:spcPts val="0"/>
              </a:spcBef>
              <a:spcAft>
                <a:spcPts val="0"/>
              </a:spcAft>
              <a:buNone/>
            </a:pPr>
            <a:r>
              <a:rPr lang="en" sz="1900" b="1">
                <a:solidFill>
                  <a:srgbClr val="FF0000"/>
                </a:solidFill>
                <a:latin typeface="Roboto"/>
                <a:ea typeface="Roboto"/>
                <a:cs typeface="Roboto"/>
                <a:sym typeface="Roboto"/>
              </a:rPr>
              <a:t>Attention : Seuls les types de Référence peuvent être transmis à une interface. </a:t>
            </a:r>
            <a:endParaRPr sz="1900" b="1">
              <a:solidFill>
                <a:srgbClr val="FF0000"/>
              </a:solidFill>
              <a:latin typeface="Roboto"/>
              <a:ea typeface="Roboto"/>
              <a:cs typeface="Roboto"/>
              <a:sym typeface="Roboto"/>
            </a:endParaRPr>
          </a:p>
        </p:txBody>
      </p:sp>
      <p:sp>
        <p:nvSpPr>
          <p:cNvPr id="274" name="Google Shape;274;p33"/>
          <p:cNvSpPr txBox="1"/>
          <p:nvPr/>
        </p:nvSpPr>
        <p:spPr>
          <a:xfrm>
            <a:off x="380700" y="2162725"/>
            <a:ext cx="8363100" cy="1454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350"/>
              <a:buFont typeface="Arial"/>
              <a:buNone/>
            </a:pPr>
            <a:r>
              <a:rPr lang="en" sz="1650" b="1">
                <a:solidFill>
                  <a:srgbClr val="7928A1"/>
                </a:solidFill>
                <a:latin typeface="Courier New"/>
                <a:ea typeface="Courier New"/>
                <a:cs typeface="Courier New"/>
                <a:sym typeface="Courier New"/>
              </a:rPr>
              <a:t>class</a:t>
            </a:r>
            <a:r>
              <a:rPr lang="en" sz="1650" b="1">
                <a:solidFill>
                  <a:srgbClr val="262626"/>
                </a:solidFill>
                <a:latin typeface="Courier New"/>
                <a:ea typeface="Courier New"/>
                <a:cs typeface="Courier New"/>
                <a:sym typeface="Courier New"/>
              </a:rPr>
              <a:t> </a:t>
            </a:r>
            <a:r>
              <a:rPr lang="en" sz="1650" b="1">
                <a:solidFill>
                  <a:srgbClr val="006F94"/>
                </a:solidFill>
                <a:latin typeface="Courier New"/>
                <a:ea typeface="Courier New"/>
                <a:cs typeface="Courier New"/>
                <a:sym typeface="Courier New"/>
              </a:rPr>
              <a:t>IntegerMath</a:t>
            </a:r>
            <a:r>
              <a:rPr lang="en" sz="1650" b="1">
                <a:solidFill>
                  <a:srgbClr val="262626"/>
                </a:solidFill>
                <a:latin typeface="Courier New"/>
                <a:ea typeface="Courier New"/>
                <a:cs typeface="Courier New"/>
                <a:sym typeface="Courier New"/>
              </a:rPr>
              <a:t> </a:t>
            </a:r>
            <a:r>
              <a:rPr lang="en" sz="1650" b="1">
                <a:solidFill>
                  <a:srgbClr val="FF0000"/>
                </a:solidFill>
                <a:latin typeface="Courier New"/>
                <a:ea typeface="Courier New"/>
                <a:cs typeface="Courier New"/>
                <a:sym typeface="Courier New"/>
              </a:rPr>
              <a:t>implements </a:t>
            </a:r>
            <a:r>
              <a:rPr lang="en" sz="1650" b="1">
                <a:solidFill>
                  <a:srgbClr val="006F94"/>
                </a:solidFill>
                <a:latin typeface="Courier New"/>
                <a:ea typeface="Courier New"/>
                <a:cs typeface="Courier New"/>
                <a:sym typeface="Courier New"/>
              </a:rPr>
              <a:t>Math2</a:t>
            </a:r>
            <a:r>
              <a:rPr lang="en" sz="1650" b="1">
                <a:solidFill>
                  <a:srgbClr val="995400"/>
                </a:solidFill>
                <a:latin typeface="Courier New"/>
                <a:ea typeface="Courier New"/>
                <a:cs typeface="Courier New"/>
                <a:sym typeface="Courier New"/>
              </a:rPr>
              <a:t>&lt;Integer,Float&gt;</a:t>
            </a:r>
            <a:r>
              <a:rPr lang="en" sz="1650" b="1">
                <a:solidFill>
                  <a:srgbClr val="262626"/>
                </a:solidFill>
                <a:latin typeface="Courier New"/>
                <a:ea typeface="Courier New"/>
                <a:cs typeface="Courier New"/>
                <a:sym typeface="Courier New"/>
              </a:rPr>
              <a:t>{</a:t>
            </a:r>
            <a:endParaRPr sz="16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endParaRPr sz="1650" b="1">
              <a:solidFill>
                <a:srgbClr val="080808"/>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650" b="1">
                <a:solidFill>
                  <a:srgbClr val="262626"/>
                </a:solidFill>
                <a:latin typeface="Courier New"/>
                <a:ea typeface="Courier New"/>
                <a:cs typeface="Courier New"/>
                <a:sym typeface="Courier New"/>
              </a:rPr>
              <a:t>   </a:t>
            </a:r>
            <a:r>
              <a:rPr lang="en" sz="1650" b="1">
                <a:solidFill>
                  <a:srgbClr val="7928A1"/>
                </a:solidFill>
                <a:latin typeface="Courier New"/>
                <a:ea typeface="Courier New"/>
                <a:cs typeface="Courier New"/>
                <a:sym typeface="Courier New"/>
              </a:rPr>
              <a:t>public Float </a:t>
            </a:r>
            <a:r>
              <a:rPr lang="en" sz="1650" b="1">
                <a:solidFill>
                  <a:srgbClr val="006F94"/>
                </a:solidFill>
                <a:latin typeface="Courier New"/>
                <a:ea typeface="Courier New"/>
                <a:cs typeface="Courier New"/>
                <a:sym typeface="Courier New"/>
              </a:rPr>
              <a:t>add</a:t>
            </a:r>
            <a:r>
              <a:rPr lang="en" sz="1650" b="1">
                <a:solidFill>
                  <a:srgbClr val="262626"/>
                </a:solidFill>
                <a:latin typeface="Courier New"/>
                <a:ea typeface="Courier New"/>
                <a:cs typeface="Courier New"/>
                <a:sym typeface="Courier New"/>
              </a:rPr>
              <a:t>(</a:t>
            </a:r>
            <a:r>
              <a:rPr lang="en" sz="1650" b="1">
                <a:solidFill>
                  <a:srgbClr val="995400"/>
                </a:solidFill>
                <a:latin typeface="Courier New"/>
                <a:ea typeface="Courier New"/>
                <a:cs typeface="Courier New"/>
                <a:sym typeface="Courier New"/>
              </a:rPr>
              <a:t>Integer</a:t>
            </a:r>
            <a:r>
              <a:rPr lang="en" sz="1650" b="1">
                <a:solidFill>
                  <a:srgbClr val="262626"/>
                </a:solidFill>
                <a:latin typeface="Courier New"/>
                <a:ea typeface="Courier New"/>
                <a:cs typeface="Courier New"/>
                <a:sym typeface="Courier New"/>
              </a:rPr>
              <a:t> x,</a:t>
            </a:r>
            <a:r>
              <a:rPr lang="en" sz="1650" b="1">
                <a:solidFill>
                  <a:srgbClr val="995400"/>
                </a:solidFill>
                <a:latin typeface="Courier New"/>
                <a:ea typeface="Courier New"/>
                <a:cs typeface="Courier New"/>
                <a:sym typeface="Courier New"/>
              </a:rPr>
              <a:t>Integer</a:t>
            </a:r>
            <a:r>
              <a:rPr lang="en" sz="1650" b="1">
                <a:solidFill>
                  <a:srgbClr val="262626"/>
                </a:solidFill>
                <a:latin typeface="Courier New"/>
                <a:ea typeface="Courier New"/>
                <a:cs typeface="Courier New"/>
                <a:sym typeface="Courier New"/>
              </a:rPr>
              <a:t> y){</a:t>
            </a:r>
            <a:r>
              <a:rPr lang="en" sz="1650" b="1">
                <a:solidFill>
                  <a:srgbClr val="0033B3"/>
                </a:solidFill>
                <a:highlight>
                  <a:schemeClr val="lt1"/>
                </a:highlight>
                <a:latin typeface="Courier New"/>
                <a:ea typeface="Courier New"/>
                <a:cs typeface="Courier New"/>
                <a:sym typeface="Courier New"/>
              </a:rPr>
              <a:t>return</a:t>
            </a:r>
            <a:r>
              <a:rPr lang="en" sz="1650" b="1">
                <a:solidFill>
                  <a:srgbClr val="262626"/>
                </a:solidFill>
                <a:latin typeface="Courier New"/>
                <a:ea typeface="Courier New"/>
                <a:cs typeface="Courier New"/>
                <a:sym typeface="Courier New"/>
              </a:rPr>
              <a:t> x + y;}</a:t>
            </a:r>
            <a:endParaRPr sz="16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650" b="1">
                <a:solidFill>
                  <a:srgbClr val="262626"/>
                </a:solidFill>
                <a:latin typeface="Courier New"/>
                <a:ea typeface="Courier New"/>
                <a:cs typeface="Courier New"/>
                <a:sym typeface="Courier New"/>
              </a:rPr>
              <a:t>	</a:t>
            </a:r>
            <a:r>
              <a:rPr lang="en" sz="1650" b="1">
                <a:solidFill>
                  <a:srgbClr val="7928A1"/>
                </a:solidFill>
                <a:latin typeface="Courier New"/>
                <a:ea typeface="Courier New"/>
                <a:cs typeface="Courier New"/>
                <a:sym typeface="Courier New"/>
              </a:rPr>
              <a:t>public Float </a:t>
            </a:r>
            <a:r>
              <a:rPr lang="en" sz="1650" b="1">
                <a:solidFill>
                  <a:srgbClr val="006F94"/>
                </a:solidFill>
                <a:latin typeface="Courier New"/>
                <a:ea typeface="Courier New"/>
                <a:cs typeface="Courier New"/>
                <a:sym typeface="Courier New"/>
              </a:rPr>
              <a:t>multiply</a:t>
            </a:r>
            <a:r>
              <a:rPr lang="en" sz="1650" b="1">
                <a:solidFill>
                  <a:srgbClr val="262626"/>
                </a:solidFill>
                <a:latin typeface="Courier New"/>
                <a:ea typeface="Courier New"/>
                <a:cs typeface="Courier New"/>
                <a:sym typeface="Courier New"/>
              </a:rPr>
              <a:t>(</a:t>
            </a:r>
            <a:r>
              <a:rPr lang="en" sz="1650" b="1">
                <a:solidFill>
                  <a:srgbClr val="995400"/>
                </a:solidFill>
                <a:latin typeface="Courier New"/>
                <a:ea typeface="Courier New"/>
                <a:cs typeface="Courier New"/>
                <a:sym typeface="Courier New"/>
              </a:rPr>
              <a:t>Integer</a:t>
            </a:r>
            <a:r>
              <a:rPr lang="en" sz="1650" b="1">
                <a:solidFill>
                  <a:srgbClr val="262626"/>
                </a:solidFill>
                <a:latin typeface="Courier New"/>
                <a:ea typeface="Courier New"/>
                <a:cs typeface="Courier New"/>
                <a:sym typeface="Courier New"/>
              </a:rPr>
              <a:t> x,</a:t>
            </a:r>
            <a:r>
              <a:rPr lang="en" sz="1650" b="1">
                <a:solidFill>
                  <a:srgbClr val="995400"/>
                </a:solidFill>
                <a:latin typeface="Courier New"/>
                <a:ea typeface="Courier New"/>
                <a:cs typeface="Courier New"/>
                <a:sym typeface="Courier New"/>
              </a:rPr>
              <a:t>Integer</a:t>
            </a:r>
            <a:r>
              <a:rPr lang="en" sz="1650" b="1">
                <a:solidFill>
                  <a:srgbClr val="262626"/>
                </a:solidFill>
                <a:latin typeface="Courier New"/>
                <a:ea typeface="Courier New"/>
                <a:cs typeface="Courier New"/>
                <a:sym typeface="Courier New"/>
              </a:rPr>
              <a:t> y){</a:t>
            </a:r>
            <a:r>
              <a:rPr lang="en" sz="1650" b="1">
                <a:solidFill>
                  <a:srgbClr val="0033B3"/>
                </a:solidFill>
                <a:highlight>
                  <a:schemeClr val="lt1"/>
                </a:highlight>
                <a:latin typeface="Courier New"/>
                <a:ea typeface="Courier New"/>
                <a:cs typeface="Courier New"/>
                <a:sym typeface="Courier New"/>
              </a:rPr>
              <a:t>return</a:t>
            </a:r>
            <a:r>
              <a:rPr lang="en" sz="1650" b="1">
                <a:solidFill>
                  <a:srgbClr val="262626"/>
                </a:solidFill>
                <a:latin typeface="Courier New"/>
                <a:ea typeface="Courier New"/>
                <a:cs typeface="Courier New"/>
                <a:sym typeface="Courier New"/>
              </a:rPr>
              <a:t> x * y;}</a:t>
            </a:r>
            <a:endParaRPr sz="1650" b="1">
              <a:solidFill>
                <a:srgbClr val="7928A1"/>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650" b="1">
                <a:solidFill>
                  <a:srgbClr val="262626"/>
                </a:solidFill>
                <a:latin typeface="Courier New"/>
                <a:ea typeface="Courier New"/>
                <a:cs typeface="Courier New"/>
                <a:sym typeface="Courier New"/>
              </a:rPr>
              <a:t>}</a:t>
            </a:r>
            <a:endParaRPr sz="1650" b="1">
              <a:solidFill>
                <a:srgbClr val="7928A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34"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80" name="Google Shape;280;p34"/>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81" name="Google Shape;28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22</a:t>
            </a:fld>
            <a:endParaRPr sz="1100" b="1"/>
          </a:p>
        </p:txBody>
      </p:sp>
      <p:sp>
        <p:nvSpPr>
          <p:cNvPr id="282" name="Google Shape;282;p34"/>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Enum</a:t>
            </a:r>
            <a:endParaRPr b="1">
              <a:solidFill>
                <a:srgbClr val="E20B0B"/>
              </a:solidFill>
            </a:endParaRPr>
          </a:p>
        </p:txBody>
      </p:sp>
      <p:sp>
        <p:nvSpPr>
          <p:cNvPr id="283" name="Google Shape;283;p34"/>
          <p:cNvSpPr txBox="1"/>
          <p:nvPr/>
        </p:nvSpPr>
        <p:spPr>
          <a:xfrm>
            <a:off x="390450" y="586525"/>
            <a:ext cx="8363100" cy="3109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900">
                <a:solidFill>
                  <a:schemeClr val="dk1"/>
                </a:solidFill>
                <a:latin typeface="Roboto Light"/>
                <a:ea typeface="Roboto Light"/>
                <a:cs typeface="Roboto Light"/>
                <a:sym typeface="Roboto Light"/>
              </a:rPr>
              <a:t>En Java, les </a:t>
            </a:r>
            <a:r>
              <a:rPr lang="en" sz="1900" b="1">
                <a:solidFill>
                  <a:srgbClr val="FF0000"/>
                </a:solidFill>
                <a:latin typeface="Roboto"/>
                <a:ea typeface="Roboto"/>
                <a:cs typeface="Roboto"/>
                <a:sym typeface="Roboto"/>
              </a:rPr>
              <a:t>énumérations (enum)</a:t>
            </a:r>
            <a:r>
              <a:rPr lang="en" sz="1900">
                <a:solidFill>
                  <a:schemeClr val="dk1"/>
                </a:solidFill>
                <a:latin typeface="Roboto Light"/>
                <a:ea typeface="Roboto Light"/>
                <a:cs typeface="Roboto Light"/>
                <a:sym typeface="Roboto Light"/>
              </a:rPr>
              <a:t> sont des types de</a:t>
            </a:r>
            <a:r>
              <a:rPr lang="en" sz="1900">
                <a:solidFill>
                  <a:schemeClr val="dk1"/>
                </a:solidFill>
                <a:highlight>
                  <a:schemeClr val="lt1"/>
                </a:highlight>
                <a:latin typeface="Roboto Light"/>
                <a:ea typeface="Roboto Light"/>
                <a:cs typeface="Roboto Light"/>
                <a:sym typeface="Roboto Light"/>
              </a:rPr>
              <a:t> “classes” spéciales qui </a:t>
            </a:r>
            <a:r>
              <a:rPr lang="en" sz="1900">
                <a:solidFill>
                  <a:schemeClr val="dk1"/>
                </a:solidFill>
                <a:latin typeface="Roboto Light"/>
                <a:ea typeface="Roboto Light"/>
                <a:cs typeface="Roboto Light"/>
                <a:sym typeface="Roboto Light"/>
              </a:rPr>
              <a:t>permettent de définir un ensemble fixe de constantes ou de valeurs énumérées. </a:t>
            </a:r>
            <a:endParaRPr sz="1900">
              <a:solidFill>
                <a:schemeClr val="dk1"/>
              </a:solidFill>
              <a:latin typeface="Roboto Light"/>
              <a:ea typeface="Roboto Light"/>
              <a:cs typeface="Roboto Light"/>
              <a:sym typeface="Roboto Light"/>
            </a:endParaRPr>
          </a:p>
          <a:p>
            <a:pPr marL="0" lvl="0" indent="0" algn="l" rtl="0">
              <a:lnSpc>
                <a:spcPct val="150000"/>
              </a:lnSpc>
              <a:spcBef>
                <a:spcPts val="0"/>
              </a:spcBef>
              <a:spcAft>
                <a:spcPts val="0"/>
              </a:spcAft>
              <a:buNone/>
            </a:pPr>
            <a:endParaRPr sz="1900">
              <a:solidFill>
                <a:schemeClr val="dk1"/>
              </a:solidFill>
              <a:latin typeface="Roboto Light"/>
              <a:ea typeface="Roboto Light"/>
              <a:cs typeface="Roboto Light"/>
              <a:sym typeface="Roboto Light"/>
            </a:endParaRPr>
          </a:p>
          <a:p>
            <a:pPr marL="0" lvl="0" indent="0" algn="l" rtl="0">
              <a:lnSpc>
                <a:spcPct val="150000"/>
              </a:lnSpc>
              <a:spcBef>
                <a:spcPts val="0"/>
              </a:spcBef>
              <a:spcAft>
                <a:spcPts val="0"/>
              </a:spcAft>
              <a:buNone/>
            </a:pPr>
            <a:r>
              <a:rPr lang="en" sz="1900">
                <a:solidFill>
                  <a:schemeClr val="dk1"/>
                </a:solidFill>
                <a:latin typeface="Roboto Light"/>
                <a:ea typeface="Roboto Light"/>
                <a:cs typeface="Roboto Light"/>
                <a:sym typeface="Roboto Light"/>
              </a:rPr>
              <a:t>Les enums sont souvent utilisés pour définir des types de données avec un nombre limité de choix, comme les jours de la semaine, les mois de l'année, les types de véhicules, etc.</a:t>
            </a:r>
            <a:endParaRPr sz="1900">
              <a:solidFill>
                <a:schemeClr val="dk1"/>
              </a:solidFill>
              <a:latin typeface="Roboto Light"/>
              <a:ea typeface="Roboto Light"/>
              <a:cs typeface="Roboto Light"/>
              <a:sym typeface="Roboto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35"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89" name="Google Shape;289;p35"/>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90" name="Google Shape;29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23</a:t>
            </a:fld>
            <a:endParaRPr sz="1100" b="1"/>
          </a:p>
        </p:txBody>
      </p:sp>
      <p:sp>
        <p:nvSpPr>
          <p:cNvPr id="291" name="Google Shape;291;p35"/>
          <p:cNvSpPr txBox="1"/>
          <p:nvPr/>
        </p:nvSpPr>
        <p:spPr>
          <a:xfrm>
            <a:off x="857250" y="27050"/>
            <a:ext cx="461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Enum</a:t>
            </a:r>
            <a:endParaRPr b="1">
              <a:solidFill>
                <a:srgbClr val="E20B0B"/>
              </a:solidFill>
            </a:endParaRPr>
          </a:p>
        </p:txBody>
      </p:sp>
      <p:sp>
        <p:nvSpPr>
          <p:cNvPr id="292" name="Google Shape;292;p35"/>
          <p:cNvSpPr txBox="1"/>
          <p:nvPr/>
        </p:nvSpPr>
        <p:spPr>
          <a:xfrm>
            <a:off x="380700" y="1629325"/>
            <a:ext cx="8363100" cy="3255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350"/>
              <a:buFont typeface="Arial"/>
              <a:buNone/>
            </a:pPr>
            <a:r>
              <a:rPr lang="en" sz="1050" b="1">
                <a:solidFill>
                  <a:schemeClr val="dk1"/>
                </a:solidFill>
                <a:latin typeface="Courier New"/>
                <a:ea typeface="Courier New"/>
                <a:cs typeface="Courier New"/>
                <a:sym typeface="Courier New"/>
              </a:rPr>
              <a:t>//déclaration d’un enum de String</a:t>
            </a:r>
            <a:endParaRPr sz="105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350" b="1">
                <a:solidFill>
                  <a:srgbClr val="7928A1"/>
                </a:solidFill>
                <a:latin typeface="Courier New"/>
                <a:ea typeface="Courier New"/>
                <a:cs typeface="Courier New"/>
                <a:sym typeface="Courier New"/>
              </a:rPr>
              <a:t>public </a:t>
            </a:r>
            <a:r>
              <a:rPr lang="en" sz="1350" b="1">
                <a:solidFill>
                  <a:srgbClr val="FF0000"/>
                </a:solidFill>
                <a:latin typeface="Courier New"/>
                <a:ea typeface="Courier New"/>
                <a:cs typeface="Courier New"/>
                <a:sym typeface="Courier New"/>
              </a:rPr>
              <a:t>enum </a:t>
            </a:r>
            <a:r>
              <a:rPr lang="en" sz="1350" b="1">
                <a:solidFill>
                  <a:srgbClr val="006F94"/>
                </a:solidFill>
                <a:latin typeface="Courier New"/>
                <a:ea typeface="Courier New"/>
                <a:cs typeface="Courier New"/>
                <a:sym typeface="Courier New"/>
              </a:rPr>
              <a:t>MathOperator</a:t>
            </a:r>
            <a:r>
              <a:rPr lang="en" sz="1350" b="1">
                <a:solidFill>
                  <a:srgbClr val="262626"/>
                </a:solidFill>
                <a:latin typeface="Courier New"/>
                <a:ea typeface="Courier New"/>
                <a:cs typeface="Courier New"/>
                <a:sym typeface="Courier New"/>
              </a:rPr>
              <a:t>{ </a:t>
            </a:r>
            <a:r>
              <a:rPr lang="en" sz="1350" b="1">
                <a:solidFill>
                  <a:srgbClr val="FF0000"/>
                </a:solidFill>
                <a:latin typeface="Courier New"/>
                <a:ea typeface="Courier New"/>
                <a:cs typeface="Courier New"/>
                <a:sym typeface="Courier New"/>
              </a:rPr>
              <a:t>ADD, SUBSTRACT, DIVIDE, MULTIPLY</a:t>
            </a:r>
            <a:r>
              <a:rPr lang="en" sz="1350" b="1">
                <a:solidFill>
                  <a:schemeClr val="dk2"/>
                </a:solidFill>
                <a:latin typeface="Courier New"/>
                <a:ea typeface="Courier New"/>
                <a:cs typeface="Courier New"/>
                <a:sym typeface="Courier New"/>
              </a:rPr>
              <a:t> </a:t>
            </a:r>
            <a:r>
              <a:rPr lang="en" sz="1350" b="1">
                <a:solidFill>
                  <a:srgbClr val="262626"/>
                </a:solidFill>
                <a:latin typeface="Courier New"/>
                <a:ea typeface="Courier New"/>
                <a:cs typeface="Courier New"/>
                <a:sym typeface="Courier New"/>
              </a:rPr>
              <a:t>}</a:t>
            </a:r>
            <a:endParaRPr sz="13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endParaRPr sz="13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350" b="1">
                <a:solidFill>
                  <a:srgbClr val="7928A1"/>
                </a:solidFill>
                <a:latin typeface="Courier New"/>
                <a:ea typeface="Courier New"/>
                <a:cs typeface="Courier New"/>
                <a:sym typeface="Courier New"/>
              </a:rPr>
              <a:t>class</a:t>
            </a:r>
            <a:r>
              <a:rPr lang="en" sz="1350" b="1">
                <a:solidFill>
                  <a:srgbClr val="262626"/>
                </a:solidFill>
                <a:latin typeface="Courier New"/>
                <a:ea typeface="Courier New"/>
                <a:cs typeface="Courier New"/>
                <a:sym typeface="Courier New"/>
              </a:rPr>
              <a:t> </a:t>
            </a:r>
            <a:r>
              <a:rPr lang="en" sz="1350" b="1">
                <a:solidFill>
                  <a:srgbClr val="006F94"/>
                </a:solidFill>
                <a:latin typeface="Courier New"/>
                <a:ea typeface="Courier New"/>
                <a:cs typeface="Courier New"/>
                <a:sym typeface="Courier New"/>
              </a:rPr>
              <a:t>Maths</a:t>
            </a:r>
            <a:r>
              <a:rPr lang="en" sz="1350" b="1">
                <a:solidFill>
                  <a:srgbClr val="262626"/>
                </a:solidFill>
                <a:latin typeface="Courier New"/>
                <a:ea typeface="Courier New"/>
                <a:cs typeface="Courier New"/>
                <a:sym typeface="Courier New"/>
              </a:rPr>
              <a:t>{</a:t>
            </a:r>
            <a:endParaRPr sz="13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endParaRPr sz="1350" b="1">
              <a:solidFill>
                <a:srgbClr val="080808"/>
              </a:solidFill>
              <a:highlight>
                <a:schemeClr val="lt1"/>
              </a:highlight>
              <a:latin typeface="Courier New"/>
              <a:ea typeface="Courier New"/>
              <a:cs typeface="Courier New"/>
              <a:sym typeface="Courier New"/>
            </a:endParaRPr>
          </a:p>
          <a:p>
            <a:pPr marL="0" lvl="0" indent="457200" algn="l" rtl="0">
              <a:spcBef>
                <a:spcPts val="0"/>
              </a:spcBef>
              <a:spcAft>
                <a:spcPts val="0"/>
              </a:spcAft>
              <a:buClr>
                <a:schemeClr val="dk1"/>
              </a:buClr>
              <a:buSzPts val="1350"/>
              <a:buFont typeface="Arial"/>
              <a:buNone/>
            </a:pPr>
            <a:r>
              <a:rPr lang="en" sz="1350" b="1">
                <a:solidFill>
                  <a:srgbClr val="7928A1"/>
                </a:solidFill>
                <a:latin typeface="Courier New"/>
                <a:ea typeface="Courier New"/>
                <a:cs typeface="Courier New"/>
                <a:sym typeface="Courier New"/>
              </a:rPr>
              <a:t>public Float </a:t>
            </a:r>
            <a:r>
              <a:rPr lang="en" sz="1350" b="1">
                <a:solidFill>
                  <a:srgbClr val="006F94"/>
                </a:solidFill>
                <a:latin typeface="Courier New"/>
                <a:ea typeface="Courier New"/>
                <a:cs typeface="Courier New"/>
                <a:sym typeface="Courier New"/>
              </a:rPr>
              <a:t>calculate</a:t>
            </a:r>
            <a:r>
              <a:rPr lang="en" sz="1350" b="1">
                <a:solidFill>
                  <a:srgbClr val="262626"/>
                </a:solidFill>
                <a:latin typeface="Courier New"/>
                <a:ea typeface="Courier New"/>
                <a:cs typeface="Courier New"/>
                <a:sym typeface="Courier New"/>
              </a:rPr>
              <a:t>(</a:t>
            </a:r>
            <a:r>
              <a:rPr lang="en" sz="1350" b="1">
                <a:solidFill>
                  <a:srgbClr val="995400"/>
                </a:solidFill>
                <a:latin typeface="Courier New"/>
                <a:ea typeface="Courier New"/>
                <a:cs typeface="Courier New"/>
                <a:sym typeface="Courier New"/>
              </a:rPr>
              <a:t>Float</a:t>
            </a:r>
            <a:r>
              <a:rPr lang="en" sz="1350" b="1">
                <a:solidFill>
                  <a:srgbClr val="262626"/>
                </a:solidFill>
                <a:latin typeface="Courier New"/>
                <a:ea typeface="Courier New"/>
                <a:cs typeface="Courier New"/>
                <a:sym typeface="Courier New"/>
              </a:rPr>
              <a:t> x,</a:t>
            </a:r>
            <a:r>
              <a:rPr lang="en" sz="1350" b="1">
                <a:solidFill>
                  <a:srgbClr val="995400"/>
                </a:solidFill>
                <a:latin typeface="Courier New"/>
                <a:ea typeface="Courier New"/>
                <a:cs typeface="Courier New"/>
                <a:sym typeface="Courier New"/>
              </a:rPr>
              <a:t>Float</a:t>
            </a:r>
            <a:r>
              <a:rPr lang="en" sz="1350" b="1">
                <a:solidFill>
                  <a:srgbClr val="262626"/>
                </a:solidFill>
                <a:latin typeface="Courier New"/>
                <a:ea typeface="Courier New"/>
                <a:cs typeface="Courier New"/>
                <a:sym typeface="Courier New"/>
              </a:rPr>
              <a:t> y, </a:t>
            </a:r>
            <a:r>
              <a:rPr lang="en" sz="1350" b="1">
                <a:solidFill>
                  <a:srgbClr val="995400"/>
                </a:solidFill>
                <a:latin typeface="Courier New"/>
                <a:ea typeface="Courier New"/>
                <a:cs typeface="Courier New"/>
                <a:sym typeface="Courier New"/>
              </a:rPr>
              <a:t>MathOperator </a:t>
            </a:r>
            <a:r>
              <a:rPr lang="en" sz="1350" b="1">
                <a:solidFill>
                  <a:srgbClr val="262626"/>
                </a:solidFill>
                <a:latin typeface="Courier New"/>
                <a:ea typeface="Courier New"/>
                <a:cs typeface="Courier New"/>
                <a:sym typeface="Courier New"/>
              </a:rPr>
              <a:t>operator){</a:t>
            </a:r>
            <a:endParaRPr sz="1350" b="1">
              <a:solidFill>
                <a:srgbClr val="0033B3"/>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350" b="1">
                <a:solidFill>
                  <a:srgbClr val="0033B3"/>
                </a:solidFill>
                <a:highlight>
                  <a:schemeClr val="lt1"/>
                </a:highlight>
                <a:latin typeface="Courier New"/>
                <a:ea typeface="Courier New"/>
                <a:cs typeface="Courier New"/>
                <a:sym typeface="Courier New"/>
              </a:rPr>
              <a:t>		if</a:t>
            </a:r>
            <a:r>
              <a:rPr lang="en" sz="1350" b="1">
                <a:solidFill>
                  <a:schemeClr val="dk1"/>
                </a:solidFill>
                <a:highlight>
                  <a:schemeClr val="lt1"/>
                </a:highlight>
                <a:latin typeface="Courier New"/>
                <a:ea typeface="Courier New"/>
                <a:cs typeface="Courier New"/>
                <a:sym typeface="Courier New"/>
              </a:rPr>
              <a:t>(operator.equals(</a:t>
            </a:r>
            <a:r>
              <a:rPr lang="en" sz="1350" b="1">
                <a:solidFill>
                  <a:srgbClr val="006F94"/>
                </a:solidFill>
                <a:latin typeface="Courier New"/>
                <a:ea typeface="Courier New"/>
                <a:cs typeface="Courier New"/>
                <a:sym typeface="Courier New"/>
              </a:rPr>
              <a:t>MathOperator.</a:t>
            </a:r>
            <a:r>
              <a:rPr lang="en" sz="1350" b="1">
                <a:solidFill>
                  <a:srgbClr val="FF0000"/>
                </a:solidFill>
                <a:latin typeface="Courier New"/>
                <a:ea typeface="Courier New"/>
                <a:cs typeface="Courier New"/>
                <a:sym typeface="Courier New"/>
              </a:rPr>
              <a:t>ADD</a:t>
            </a:r>
            <a:r>
              <a:rPr lang="en" sz="1350" b="1">
                <a:solidFill>
                  <a:schemeClr val="dk1"/>
                </a:solidFill>
                <a:highlight>
                  <a:schemeClr val="lt1"/>
                </a:highlight>
                <a:latin typeface="Courier New"/>
                <a:ea typeface="Courier New"/>
                <a:cs typeface="Courier New"/>
                <a:sym typeface="Courier New"/>
              </a:rPr>
              <a:t>))</a:t>
            </a:r>
            <a:endParaRPr sz="135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350" b="1">
                <a:solidFill>
                  <a:srgbClr val="0033B3"/>
                </a:solidFill>
                <a:highlight>
                  <a:schemeClr val="lt1"/>
                </a:highlight>
                <a:latin typeface="Courier New"/>
                <a:ea typeface="Courier New"/>
                <a:cs typeface="Courier New"/>
                <a:sym typeface="Courier New"/>
              </a:rPr>
              <a:t>			return</a:t>
            </a:r>
            <a:r>
              <a:rPr lang="en" sz="1350" b="1">
                <a:solidFill>
                  <a:srgbClr val="262626"/>
                </a:solidFill>
                <a:latin typeface="Courier New"/>
                <a:ea typeface="Courier New"/>
                <a:cs typeface="Courier New"/>
                <a:sym typeface="Courier New"/>
              </a:rPr>
              <a:t> x + y;</a:t>
            </a:r>
            <a:endParaRPr sz="13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endParaRPr sz="1350" b="1">
              <a:solidFill>
                <a:srgbClr val="262626"/>
              </a:solidFill>
              <a:latin typeface="Courier New"/>
              <a:ea typeface="Courier New"/>
              <a:cs typeface="Courier New"/>
              <a:sym typeface="Courier New"/>
            </a:endParaRPr>
          </a:p>
          <a:p>
            <a:pPr marL="457200" lvl="0" indent="457200" algn="l" rtl="0">
              <a:spcBef>
                <a:spcPts val="0"/>
              </a:spcBef>
              <a:spcAft>
                <a:spcPts val="0"/>
              </a:spcAft>
              <a:buClr>
                <a:schemeClr val="dk1"/>
              </a:buClr>
              <a:buSzPts val="1350"/>
              <a:buFont typeface="Arial"/>
              <a:buNone/>
            </a:pPr>
            <a:r>
              <a:rPr lang="en" sz="1350" b="1">
                <a:solidFill>
                  <a:srgbClr val="0033B3"/>
                </a:solidFill>
                <a:highlight>
                  <a:schemeClr val="lt1"/>
                </a:highlight>
                <a:latin typeface="Courier New"/>
                <a:ea typeface="Courier New"/>
                <a:cs typeface="Courier New"/>
                <a:sym typeface="Courier New"/>
              </a:rPr>
              <a:t>if</a:t>
            </a:r>
            <a:r>
              <a:rPr lang="en" sz="1350" b="1">
                <a:solidFill>
                  <a:schemeClr val="dk1"/>
                </a:solidFill>
                <a:highlight>
                  <a:schemeClr val="lt1"/>
                </a:highlight>
                <a:latin typeface="Courier New"/>
                <a:ea typeface="Courier New"/>
                <a:cs typeface="Courier New"/>
                <a:sym typeface="Courier New"/>
              </a:rPr>
              <a:t>(operator.equals(</a:t>
            </a:r>
            <a:r>
              <a:rPr lang="en" sz="1350" b="1">
                <a:solidFill>
                  <a:srgbClr val="006F94"/>
                </a:solidFill>
                <a:latin typeface="Courier New"/>
                <a:ea typeface="Courier New"/>
                <a:cs typeface="Courier New"/>
                <a:sym typeface="Courier New"/>
              </a:rPr>
              <a:t>MathOperator.</a:t>
            </a:r>
            <a:r>
              <a:rPr lang="en" sz="1350" b="1">
                <a:solidFill>
                  <a:srgbClr val="FF0000"/>
                </a:solidFill>
                <a:latin typeface="Courier New"/>
                <a:ea typeface="Courier New"/>
                <a:cs typeface="Courier New"/>
                <a:sym typeface="Courier New"/>
              </a:rPr>
              <a:t>MULTIPLY</a:t>
            </a:r>
            <a:r>
              <a:rPr lang="en" sz="1350" b="1">
                <a:solidFill>
                  <a:schemeClr val="dk1"/>
                </a:solidFill>
                <a:highlight>
                  <a:schemeClr val="lt1"/>
                </a:highlight>
                <a:latin typeface="Courier New"/>
                <a:ea typeface="Courier New"/>
                <a:cs typeface="Courier New"/>
                <a:sym typeface="Courier New"/>
              </a:rPr>
              <a:t>))</a:t>
            </a:r>
            <a:endParaRPr sz="135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350" b="1">
                <a:solidFill>
                  <a:srgbClr val="0033B3"/>
                </a:solidFill>
                <a:highlight>
                  <a:schemeClr val="lt1"/>
                </a:highlight>
                <a:latin typeface="Courier New"/>
                <a:ea typeface="Courier New"/>
                <a:cs typeface="Courier New"/>
                <a:sym typeface="Courier New"/>
              </a:rPr>
              <a:t>			return</a:t>
            </a:r>
            <a:r>
              <a:rPr lang="en" sz="1350" b="1">
                <a:solidFill>
                  <a:srgbClr val="262626"/>
                </a:solidFill>
                <a:latin typeface="Courier New"/>
                <a:ea typeface="Courier New"/>
                <a:cs typeface="Courier New"/>
                <a:sym typeface="Courier New"/>
              </a:rPr>
              <a:t> x * y;</a:t>
            </a:r>
            <a:endParaRPr sz="13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endParaRPr sz="13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350" b="1">
                <a:solidFill>
                  <a:srgbClr val="262626"/>
                </a:solidFill>
                <a:latin typeface="Courier New"/>
                <a:ea typeface="Courier New"/>
                <a:cs typeface="Courier New"/>
                <a:sym typeface="Courier New"/>
              </a:rPr>
              <a:t>		</a:t>
            </a:r>
            <a:r>
              <a:rPr lang="en" sz="1350" b="1">
                <a:solidFill>
                  <a:srgbClr val="0033B3"/>
                </a:solidFill>
                <a:highlight>
                  <a:schemeClr val="lt1"/>
                </a:highlight>
                <a:latin typeface="Courier New"/>
                <a:ea typeface="Courier New"/>
                <a:cs typeface="Courier New"/>
                <a:sym typeface="Courier New"/>
              </a:rPr>
              <a:t>return</a:t>
            </a:r>
            <a:r>
              <a:rPr lang="en" sz="1350" b="1">
                <a:solidFill>
                  <a:srgbClr val="262626"/>
                </a:solidFill>
                <a:latin typeface="Courier New"/>
                <a:ea typeface="Courier New"/>
                <a:cs typeface="Courier New"/>
                <a:sym typeface="Courier New"/>
              </a:rPr>
              <a:t> 0f;</a:t>
            </a:r>
            <a:endParaRPr sz="1350" b="1">
              <a:solidFill>
                <a:srgbClr val="262626"/>
              </a:solidFill>
              <a:latin typeface="Courier New"/>
              <a:ea typeface="Courier New"/>
              <a:cs typeface="Courier New"/>
              <a:sym typeface="Courier New"/>
            </a:endParaRPr>
          </a:p>
          <a:p>
            <a:pPr marL="0" lvl="0" indent="457200" algn="l" rtl="0">
              <a:spcBef>
                <a:spcPts val="0"/>
              </a:spcBef>
              <a:spcAft>
                <a:spcPts val="0"/>
              </a:spcAft>
              <a:buClr>
                <a:schemeClr val="dk1"/>
              </a:buClr>
              <a:buSzPts val="1350"/>
              <a:buFont typeface="Arial"/>
              <a:buNone/>
            </a:pPr>
            <a:r>
              <a:rPr lang="en" sz="1350" b="1">
                <a:solidFill>
                  <a:srgbClr val="262626"/>
                </a:solidFill>
                <a:latin typeface="Courier New"/>
                <a:ea typeface="Courier New"/>
                <a:cs typeface="Courier New"/>
                <a:sym typeface="Courier New"/>
              </a:rPr>
              <a:t>}</a:t>
            </a:r>
            <a:endParaRPr sz="1350" b="1">
              <a:solidFill>
                <a:srgbClr val="7928A1"/>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350" b="1">
                <a:solidFill>
                  <a:srgbClr val="262626"/>
                </a:solidFill>
                <a:latin typeface="Courier New"/>
                <a:ea typeface="Courier New"/>
                <a:cs typeface="Courier New"/>
                <a:sym typeface="Courier New"/>
              </a:rPr>
              <a:t>}</a:t>
            </a:r>
            <a:endParaRPr sz="1350" b="1">
              <a:solidFill>
                <a:srgbClr val="7928A1"/>
              </a:solidFill>
              <a:latin typeface="Courier New"/>
              <a:ea typeface="Courier New"/>
              <a:cs typeface="Courier New"/>
              <a:sym typeface="Courier New"/>
            </a:endParaRPr>
          </a:p>
        </p:txBody>
      </p:sp>
      <p:sp>
        <p:nvSpPr>
          <p:cNvPr id="293" name="Google Shape;293;p35"/>
          <p:cNvSpPr txBox="1"/>
          <p:nvPr/>
        </p:nvSpPr>
        <p:spPr>
          <a:xfrm>
            <a:off x="390450" y="586525"/>
            <a:ext cx="8363100" cy="915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900">
                <a:solidFill>
                  <a:schemeClr val="dk1"/>
                </a:solidFill>
                <a:latin typeface="Roboto Light"/>
                <a:ea typeface="Roboto Light"/>
                <a:cs typeface="Roboto Light"/>
                <a:sym typeface="Roboto Light"/>
              </a:rPr>
              <a:t>Les enums sont déclarés en utilisant le mot-clé </a:t>
            </a:r>
            <a:r>
              <a:rPr lang="en" sz="1900" b="1">
                <a:solidFill>
                  <a:srgbClr val="FF0000"/>
                </a:solidFill>
                <a:latin typeface="Roboto"/>
                <a:ea typeface="Roboto"/>
                <a:cs typeface="Roboto"/>
                <a:sym typeface="Roboto"/>
              </a:rPr>
              <a:t>enum</a:t>
            </a:r>
            <a:r>
              <a:rPr lang="en" sz="1900">
                <a:solidFill>
                  <a:schemeClr val="dk1"/>
                </a:solidFill>
                <a:latin typeface="Roboto Light"/>
                <a:ea typeface="Roboto Light"/>
                <a:cs typeface="Roboto Light"/>
                <a:sym typeface="Roboto Light"/>
              </a:rPr>
              <a:t>, </a:t>
            </a:r>
            <a:r>
              <a:rPr lang="en" sz="1900">
                <a:solidFill>
                  <a:schemeClr val="dk1"/>
                </a:solidFill>
                <a:highlight>
                  <a:schemeClr val="lt1"/>
                </a:highlight>
                <a:latin typeface="Roboto Light"/>
                <a:ea typeface="Roboto Light"/>
                <a:cs typeface="Roboto Light"/>
                <a:sym typeface="Roboto Light"/>
              </a:rPr>
              <a:t>suivi d'une liste de</a:t>
            </a:r>
            <a:r>
              <a:rPr lang="en" sz="1900">
                <a:solidFill>
                  <a:schemeClr val="dk1"/>
                </a:solidFill>
                <a:latin typeface="Roboto Light"/>
                <a:ea typeface="Roboto Light"/>
                <a:cs typeface="Roboto Light"/>
                <a:sym typeface="Roboto Light"/>
              </a:rPr>
              <a:t> constantes (valeurs énumérées) entre accolades.</a:t>
            </a:r>
            <a:endParaRPr sz="1900">
              <a:solidFill>
                <a:schemeClr val="dk1"/>
              </a:solidFill>
              <a:latin typeface="Roboto Light"/>
              <a:ea typeface="Roboto Light"/>
              <a:cs typeface="Roboto Light"/>
              <a:sym typeface="Roboto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marR="0" lvl="0" indent="0" algn="r" rtl="0">
              <a:lnSpc>
                <a:spcPct val="100000"/>
              </a:lnSpc>
              <a:spcBef>
                <a:spcPts val="0"/>
              </a:spcBef>
              <a:spcAft>
                <a:spcPts val="0"/>
              </a:spcAft>
              <a:buNone/>
            </a:pPr>
            <a:fld id="{00000000-1234-1234-1234-123412341234}" type="slidenum">
              <a:rPr lang="en" sz="1100" b="1"/>
              <a:t>24</a:t>
            </a:fld>
            <a:endParaRPr/>
          </a:p>
        </p:txBody>
      </p:sp>
      <p:sp>
        <p:nvSpPr>
          <p:cNvPr id="299" name="Google Shape;299;p36"/>
          <p:cNvSpPr txBox="1"/>
          <p:nvPr/>
        </p:nvSpPr>
        <p:spPr>
          <a:xfrm>
            <a:off x="377400" y="1771575"/>
            <a:ext cx="8389200" cy="974700"/>
          </a:xfrm>
          <a:prstGeom prst="rect">
            <a:avLst/>
          </a:prstGeom>
          <a:noFill/>
          <a:ln>
            <a:noFill/>
          </a:ln>
        </p:spPr>
        <p:txBody>
          <a:bodyPr spcFirstLastPara="1" wrap="square" lIns="68575" tIns="68575" rIns="68575" bIns="34275" anchor="ctr" anchorCtr="0">
            <a:noAutofit/>
          </a:bodyPr>
          <a:lstStyle/>
          <a:p>
            <a:pPr marL="0" lvl="0" indent="0" algn="ctr" rtl="0">
              <a:lnSpc>
                <a:spcPct val="90000"/>
              </a:lnSpc>
              <a:spcBef>
                <a:spcPts val="0"/>
              </a:spcBef>
              <a:spcAft>
                <a:spcPts val="0"/>
              </a:spcAft>
              <a:buNone/>
            </a:pPr>
            <a:r>
              <a:rPr lang="en" sz="6000">
                <a:solidFill>
                  <a:srgbClr val="434343"/>
                </a:solidFill>
                <a:latin typeface="Barlow Condensed Medium"/>
                <a:ea typeface="Barlow Condensed Medium"/>
                <a:cs typeface="Barlow Condensed Medium"/>
                <a:sym typeface="Barlow Condensed Medium"/>
              </a:rPr>
              <a:t>Merci pour votre attention </a:t>
            </a:r>
            <a:endParaRPr sz="6000">
              <a:solidFill>
                <a:srgbClr val="434343"/>
              </a:solidFill>
              <a:latin typeface="Barlow Condensed Medium"/>
              <a:ea typeface="Barlow Condensed Medium"/>
              <a:cs typeface="Barlow Condensed Medium"/>
              <a:sym typeface="Barlow Condensed Medium"/>
            </a:endParaRPr>
          </a:p>
        </p:txBody>
      </p:sp>
      <p:cxnSp>
        <p:nvCxnSpPr>
          <p:cNvPr id="300" name="Google Shape;300;p36"/>
          <p:cNvCxnSpPr/>
          <p:nvPr/>
        </p:nvCxnSpPr>
        <p:spPr>
          <a:xfrm>
            <a:off x="2069400" y="2767200"/>
            <a:ext cx="5005200" cy="15000"/>
          </a:xfrm>
          <a:prstGeom prst="straightConnector1">
            <a:avLst/>
          </a:prstGeom>
          <a:noFill/>
          <a:ln w="28575" cap="flat" cmpd="sng">
            <a:solidFill>
              <a:srgbClr val="F5340B"/>
            </a:solidFill>
            <a:prstDash val="solid"/>
            <a:round/>
            <a:headEnd type="none" w="med" len="med"/>
            <a:tailEnd type="none" w="med" len="med"/>
          </a:ln>
        </p:spPr>
      </p:cxnSp>
      <p:pic>
        <p:nvPicPr>
          <p:cNvPr id="301" name="Google Shape;301;p36"/>
          <p:cNvPicPr preferRelativeResize="0"/>
          <p:nvPr/>
        </p:nvPicPr>
        <p:blipFill>
          <a:blip r:embed="rId3">
            <a:alphaModFix/>
          </a:blip>
          <a:stretch>
            <a:fillRect/>
          </a:stretch>
        </p:blipFill>
        <p:spPr>
          <a:xfrm>
            <a:off x="7365200" y="76200"/>
            <a:ext cx="1702600" cy="859974"/>
          </a:xfrm>
          <a:prstGeom prst="rect">
            <a:avLst/>
          </a:prstGeom>
          <a:noFill/>
          <a:ln>
            <a:noFill/>
          </a:ln>
        </p:spPr>
      </p:pic>
      <p:pic>
        <p:nvPicPr>
          <p:cNvPr id="302" name="Google Shape;302;p36" descr="D:\esprit 2014\ESPRIT 2014\charte essprit 2014\render\support final\triangle.png"/>
          <p:cNvPicPr preferRelativeResize="0"/>
          <p:nvPr/>
        </p:nvPicPr>
        <p:blipFill rotWithShape="1">
          <a:blip r:embed="rId4">
            <a:alphaModFix/>
          </a:blip>
          <a:srcRect/>
          <a:stretch/>
        </p:blipFill>
        <p:spPr>
          <a:xfrm rot="10800000" flipH="1">
            <a:off x="4" y="0"/>
            <a:ext cx="2371432" cy="1631872"/>
          </a:xfrm>
          <a:prstGeom prst="rect">
            <a:avLst/>
          </a:prstGeom>
          <a:noFill/>
          <a:ln>
            <a:noFill/>
          </a:ln>
        </p:spPr>
      </p:pic>
      <p:pic>
        <p:nvPicPr>
          <p:cNvPr id="303" name="Google Shape;303;p36"/>
          <p:cNvPicPr preferRelativeResize="0"/>
          <p:nvPr/>
        </p:nvPicPr>
        <p:blipFill rotWithShape="1">
          <a:blip r:embed="rId5">
            <a:alphaModFix/>
          </a:blip>
          <a:srcRect l="34210" t="32046" r="39545"/>
          <a:stretch/>
        </p:blipFill>
        <p:spPr>
          <a:xfrm>
            <a:off x="3828087" y="3072575"/>
            <a:ext cx="1487813" cy="1884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73" name="Google Shape;73;p15"/>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74" name="Google Shape;7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3</a:t>
            </a:fld>
            <a:endParaRPr sz="1100" b="1"/>
          </a:p>
        </p:txBody>
      </p:sp>
      <p:sp>
        <p:nvSpPr>
          <p:cNvPr id="75" name="Google Shape;75;p15"/>
          <p:cNvSpPr txBox="1"/>
          <p:nvPr/>
        </p:nvSpPr>
        <p:spPr>
          <a:xfrm>
            <a:off x="380700" y="586525"/>
            <a:ext cx="8363100" cy="3109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sz="1600">
              <a:solidFill>
                <a:schemeClr val="dk1"/>
              </a:solidFill>
              <a:latin typeface="Roboto Light"/>
              <a:ea typeface="Roboto Light"/>
              <a:cs typeface="Roboto Light"/>
              <a:sym typeface="Roboto Light"/>
            </a:endParaRPr>
          </a:p>
          <a:p>
            <a:pPr marL="457200" lvl="0" indent="-330200" algn="l" rtl="0">
              <a:lnSpc>
                <a:spcPct val="150000"/>
              </a:lnSpc>
              <a:spcBef>
                <a:spcPts val="120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On définit une méthode abstraite comme étant une méthode </a:t>
            </a:r>
            <a:r>
              <a:rPr lang="en" sz="1600">
                <a:solidFill>
                  <a:schemeClr val="dk1"/>
                </a:solidFill>
                <a:highlight>
                  <a:schemeClr val="lt1"/>
                </a:highlight>
                <a:latin typeface="Roboto Light"/>
                <a:ea typeface="Roboto Light"/>
                <a:cs typeface="Roboto Light"/>
                <a:sym typeface="Roboto Light"/>
              </a:rPr>
              <a:t>n’ayant pas de corps.</a:t>
            </a:r>
            <a:endParaRPr sz="1600">
              <a:solidFill>
                <a:schemeClr val="dk1"/>
              </a:solidFill>
              <a:latin typeface="Roboto Light"/>
              <a:ea typeface="Roboto Light"/>
              <a:cs typeface="Roboto Light"/>
              <a:sym typeface="Roboto Light"/>
            </a:endParaRPr>
          </a:p>
          <a:p>
            <a:pPr marL="457200" lvl="0" indent="-330200" algn="l" rtl="0">
              <a:lnSpc>
                <a:spcPct val="150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Une fois on déclare une méthode abstraite dans une classe A, cette classe devient abstraite aussi. </a:t>
            </a:r>
            <a:endParaRPr sz="1600">
              <a:solidFill>
                <a:schemeClr val="dk1"/>
              </a:solidFill>
              <a:latin typeface="Roboto Light"/>
              <a:ea typeface="Roboto Light"/>
              <a:cs typeface="Roboto Light"/>
              <a:sym typeface="Roboto Light"/>
            </a:endParaRPr>
          </a:p>
          <a:p>
            <a:pPr marL="457200" lvl="0" indent="-330200" algn="l" rtl="0">
              <a:lnSpc>
                <a:spcPct val="150000"/>
              </a:lnSpc>
              <a:spcBef>
                <a:spcPts val="0"/>
              </a:spcBef>
              <a:spcAft>
                <a:spcPts val="0"/>
              </a:spcAft>
              <a:buSzPts val="1600"/>
              <a:buChar char="●"/>
            </a:pPr>
            <a:r>
              <a:rPr lang="en" sz="1600">
                <a:solidFill>
                  <a:schemeClr val="dk1"/>
                </a:solidFill>
                <a:latin typeface="Roboto Light"/>
                <a:ea typeface="Roboto Light"/>
                <a:cs typeface="Roboto Light"/>
                <a:sym typeface="Roboto Light"/>
              </a:rPr>
              <a:t>Une méthode abstraite ne peut pas être déclarée </a:t>
            </a:r>
            <a:r>
              <a:rPr lang="en" sz="1600" b="1">
                <a:solidFill>
                  <a:srgbClr val="FF0000"/>
                </a:solidFill>
                <a:latin typeface="Roboto"/>
                <a:ea typeface="Roboto"/>
                <a:cs typeface="Roboto"/>
                <a:sym typeface="Roboto"/>
              </a:rPr>
              <a:t>static ou private ou final</a:t>
            </a:r>
            <a:r>
              <a:rPr lang="en" sz="1600">
                <a:solidFill>
                  <a:schemeClr val="dk1"/>
                </a:solidFill>
                <a:latin typeface="Roboto Light"/>
                <a:ea typeface="Roboto Light"/>
                <a:cs typeface="Roboto Light"/>
                <a:sym typeface="Roboto Light"/>
              </a:rPr>
              <a:t>. </a:t>
            </a:r>
            <a:endParaRPr sz="1600">
              <a:solidFill>
                <a:schemeClr val="dk1"/>
              </a:solidFill>
              <a:latin typeface="Roboto Light"/>
              <a:ea typeface="Roboto Light"/>
              <a:cs typeface="Roboto Light"/>
              <a:sym typeface="Roboto Light"/>
            </a:endParaRPr>
          </a:p>
          <a:p>
            <a:pPr marL="0" lvl="0" indent="0" algn="l" rtl="0">
              <a:lnSpc>
                <a:spcPct val="150000"/>
              </a:lnSpc>
              <a:spcBef>
                <a:spcPts val="1200"/>
              </a:spcBef>
              <a:spcAft>
                <a:spcPts val="0"/>
              </a:spcAft>
              <a:buClr>
                <a:schemeClr val="dk1"/>
              </a:buClr>
              <a:buSzPts val="1100"/>
              <a:buFont typeface="Arial"/>
              <a:buNone/>
            </a:pPr>
            <a:endParaRPr sz="1600">
              <a:solidFill>
                <a:schemeClr val="dk1"/>
              </a:solidFill>
              <a:latin typeface="Roboto Light"/>
              <a:ea typeface="Roboto Light"/>
              <a:cs typeface="Roboto Light"/>
              <a:sym typeface="Roboto Light"/>
            </a:endParaRPr>
          </a:p>
          <a:p>
            <a:pPr marL="0" lvl="0" indent="0" algn="l" rtl="0">
              <a:lnSpc>
                <a:spcPct val="150000"/>
              </a:lnSpc>
              <a:spcBef>
                <a:spcPts val="1200"/>
              </a:spcBef>
              <a:spcAft>
                <a:spcPts val="1200"/>
              </a:spcAft>
              <a:buNone/>
            </a:pPr>
            <a:endParaRPr sz="1600">
              <a:solidFill>
                <a:schemeClr val="dk1"/>
              </a:solidFill>
              <a:latin typeface="Roboto Light"/>
              <a:ea typeface="Roboto Light"/>
              <a:cs typeface="Roboto Light"/>
              <a:sym typeface="Roboto Light"/>
            </a:endParaRPr>
          </a:p>
        </p:txBody>
      </p:sp>
      <p:sp>
        <p:nvSpPr>
          <p:cNvPr id="76" name="Google Shape;76;p15"/>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Rappel : Classe et Méthode Abstraite</a:t>
            </a:r>
            <a:endParaRPr b="1">
              <a:solidFill>
                <a:srgbClr val="E20B0B"/>
              </a:solidFill>
            </a:endParaRPr>
          </a:p>
        </p:txBody>
      </p:sp>
      <p:grpSp>
        <p:nvGrpSpPr>
          <p:cNvPr id="77" name="Google Shape;77;p15"/>
          <p:cNvGrpSpPr/>
          <p:nvPr/>
        </p:nvGrpSpPr>
        <p:grpSpPr>
          <a:xfrm>
            <a:off x="2414075" y="3405525"/>
            <a:ext cx="4434300" cy="1015800"/>
            <a:chOff x="2860975" y="3473025"/>
            <a:chExt cx="4434300" cy="1015800"/>
          </a:xfrm>
        </p:grpSpPr>
        <p:sp>
          <p:nvSpPr>
            <p:cNvPr id="78" name="Google Shape;78;p15"/>
            <p:cNvSpPr txBox="1"/>
            <p:nvPr/>
          </p:nvSpPr>
          <p:spPr>
            <a:xfrm>
              <a:off x="2860975" y="3473025"/>
              <a:ext cx="4434300" cy="1015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 sz="1350" b="1">
                  <a:solidFill>
                    <a:srgbClr val="7928A1"/>
                  </a:solidFill>
                  <a:latin typeface="Courier New"/>
                  <a:ea typeface="Courier New"/>
                  <a:cs typeface="Courier New"/>
                  <a:sym typeface="Courier New"/>
                </a:rPr>
                <a:t>abstract </a:t>
              </a:r>
              <a:r>
                <a:rPr lang="en" sz="1350" b="1" i="0" u="none" strike="noStrike" cap="none">
                  <a:solidFill>
                    <a:srgbClr val="7928A1"/>
                  </a:solidFill>
                  <a:latin typeface="Courier New"/>
                  <a:ea typeface="Courier New"/>
                  <a:cs typeface="Courier New"/>
                  <a:sym typeface="Courier New"/>
                </a:rPr>
                <a:t>class</a:t>
              </a:r>
              <a:r>
                <a:rPr lang="en" sz="1350" b="1" i="0" u="none" strike="noStrike" cap="none">
                  <a:solidFill>
                    <a:srgbClr val="262626"/>
                  </a:solidFill>
                  <a:latin typeface="Courier New"/>
                  <a:ea typeface="Courier New"/>
                  <a:cs typeface="Courier New"/>
                  <a:sym typeface="Courier New"/>
                </a:rPr>
                <a:t> </a:t>
              </a:r>
              <a:r>
                <a:rPr lang="en" sz="1350" b="1">
                  <a:solidFill>
                    <a:srgbClr val="006F94"/>
                  </a:solidFill>
                  <a:latin typeface="Courier New"/>
                  <a:ea typeface="Courier New"/>
                  <a:cs typeface="Courier New"/>
                  <a:sym typeface="Courier New"/>
                </a:rPr>
                <a:t>Test</a:t>
              </a:r>
              <a:r>
                <a:rPr lang="en" sz="1350" b="1" i="0" u="none" strike="noStrike" cap="none">
                  <a:solidFill>
                    <a:srgbClr val="262626"/>
                  </a:solidFill>
                  <a:latin typeface="Courier New"/>
                  <a:ea typeface="Courier New"/>
                  <a:cs typeface="Courier New"/>
                  <a:sym typeface="Courier New"/>
                </a:rPr>
                <a:t>{</a:t>
              </a:r>
              <a:endParaRPr sz="1350" b="1" i="0" u="none" strike="noStrike" cap="none">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endParaRPr sz="1350" b="1">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350" b="1" i="0" u="none" strike="noStrike" cap="none">
                  <a:solidFill>
                    <a:srgbClr val="262626"/>
                  </a:solidFill>
                  <a:latin typeface="Courier New"/>
                  <a:ea typeface="Courier New"/>
                  <a:cs typeface="Courier New"/>
                  <a:sym typeface="Courier New"/>
                </a:rPr>
                <a:t>   </a:t>
              </a:r>
              <a:r>
                <a:rPr lang="en" sz="1350" b="1" i="0" u="none" strike="noStrike" cap="none">
                  <a:solidFill>
                    <a:srgbClr val="7928A1"/>
                  </a:solidFill>
                  <a:latin typeface="Courier New"/>
                  <a:ea typeface="Courier New"/>
                  <a:cs typeface="Courier New"/>
                  <a:sym typeface="Courier New"/>
                </a:rPr>
                <a:t>public abstract</a:t>
              </a:r>
              <a:r>
                <a:rPr lang="en" sz="1350" b="1" i="0" u="none" strike="noStrike" cap="none">
                  <a:solidFill>
                    <a:srgbClr val="262626"/>
                  </a:solidFill>
                  <a:latin typeface="Courier New"/>
                  <a:ea typeface="Courier New"/>
                  <a:cs typeface="Courier New"/>
                  <a:sym typeface="Courier New"/>
                </a:rPr>
                <a:t> </a:t>
              </a:r>
              <a:r>
                <a:rPr lang="en" sz="1350" b="1" i="0" u="none" strike="noStrike" cap="none">
                  <a:solidFill>
                    <a:srgbClr val="7928A1"/>
                  </a:solidFill>
                  <a:latin typeface="Courier New"/>
                  <a:ea typeface="Courier New"/>
                  <a:cs typeface="Courier New"/>
                  <a:sym typeface="Courier New"/>
                </a:rPr>
                <a:t>void</a:t>
              </a:r>
              <a:r>
                <a:rPr lang="en" sz="1350" b="1" i="0" u="none" strike="noStrike" cap="none">
                  <a:solidFill>
                    <a:srgbClr val="262626"/>
                  </a:solidFill>
                  <a:latin typeface="Courier New"/>
                  <a:ea typeface="Courier New"/>
                  <a:cs typeface="Courier New"/>
                  <a:sym typeface="Courier New"/>
                </a:rPr>
                <a:t> </a:t>
              </a:r>
              <a:r>
                <a:rPr lang="en" sz="1350" b="1">
                  <a:solidFill>
                    <a:srgbClr val="006F94"/>
                  </a:solidFill>
                  <a:latin typeface="Courier New"/>
                  <a:ea typeface="Courier New"/>
                  <a:cs typeface="Courier New"/>
                  <a:sym typeface="Courier New"/>
                </a:rPr>
                <a:t>meth</a:t>
              </a:r>
              <a:r>
                <a:rPr lang="en" sz="1350" b="1" i="0" u="none" strike="noStrike" cap="none">
                  <a:solidFill>
                    <a:srgbClr val="262626"/>
                  </a:solidFill>
                  <a:latin typeface="Courier New"/>
                  <a:ea typeface="Courier New"/>
                  <a:cs typeface="Courier New"/>
                  <a:sym typeface="Courier New"/>
                </a:rPr>
                <a:t>()</a:t>
              </a:r>
              <a:r>
                <a:rPr lang="en" sz="1350" b="1">
                  <a:solidFill>
                    <a:srgbClr val="262626"/>
                  </a:solidFill>
                  <a:latin typeface="Courier New"/>
                  <a:ea typeface="Courier New"/>
                  <a:cs typeface="Courier New"/>
                  <a:sym typeface="Courier New"/>
                </a:rPr>
                <a:t>;</a:t>
              </a:r>
              <a:endParaRPr sz="1350" b="1" i="0" u="none" strike="noStrike" cap="none">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350" b="1" i="0" u="none" strike="noStrike" cap="none">
                  <a:solidFill>
                    <a:srgbClr val="262626"/>
                  </a:solidFill>
                  <a:latin typeface="Courier New"/>
                  <a:ea typeface="Courier New"/>
                  <a:cs typeface="Courier New"/>
                  <a:sym typeface="Courier New"/>
                </a:rPr>
                <a:t>}</a:t>
              </a:r>
              <a:endParaRPr sz="1350" b="1" i="0" u="none" strike="noStrike" cap="none">
                <a:solidFill>
                  <a:srgbClr val="262626"/>
                </a:solidFill>
                <a:latin typeface="Courier New"/>
                <a:ea typeface="Courier New"/>
                <a:cs typeface="Courier New"/>
                <a:sym typeface="Courier New"/>
              </a:endParaRPr>
            </a:p>
          </p:txBody>
        </p:sp>
        <p:sp>
          <p:nvSpPr>
            <p:cNvPr id="79" name="Google Shape;79;p15"/>
            <p:cNvSpPr/>
            <p:nvPr/>
          </p:nvSpPr>
          <p:spPr>
            <a:xfrm>
              <a:off x="3936325" y="3940650"/>
              <a:ext cx="926100" cy="302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 name="Google Shape;80;p15"/>
            <p:cNvSpPr/>
            <p:nvPr/>
          </p:nvSpPr>
          <p:spPr>
            <a:xfrm>
              <a:off x="2892900" y="3531150"/>
              <a:ext cx="926100" cy="302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81" name="Google Shape;81;p15"/>
            <p:cNvCxnSpPr>
              <a:stCxn id="79" idx="2"/>
              <a:endCxn id="80" idx="0"/>
            </p:cNvCxnSpPr>
            <p:nvPr/>
          </p:nvCxnSpPr>
          <p:spPr>
            <a:xfrm rot="5400000" flipH="1">
              <a:off x="3521575" y="3365550"/>
              <a:ext cx="712200" cy="1043400"/>
            </a:xfrm>
            <a:prstGeom prst="bentConnector5">
              <a:avLst>
                <a:gd name="adj1" fmla="val -60643"/>
                <a:gd name="adj2" fmla="val 160662"/>
                <a:gd name="adj3" fmla="val 133435"/>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6"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87" name="Google Shape;87;p16"/>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88" name="Google Shape;8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4</a:t>
            </a:fld>
            <a:endParaRPr sz="1100" b="1"/>
          </a:p>
        </p:txBody>
      </p:sp>
      <p:sp>
        <p:nvSpPr>
          <p:cNvPr id="89" name="Google Shape;89;p16"/>
          <p:cNvSpPr txBox="1"/>
          <p:nvPr/>
        </p:nvSpPr>
        <p:spPr>
          <a:xfrm>
            <a:off x="380700" y="586525"/>
            <a:ext cx="8363100" cy="340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en" sz="1900">
                <a:solidFill>
                  <a:schemeClr val="dk1"/>
                </a:solidFill>
                <a:latin typeface="Roboto Light"/>
                <a:ea typeface="Roboto Light"/>
                <a:cs typeface="Roboto Light"/>
                <a:sym typeface="Roboto Light"/>
              </a:rPr>
              <a:t>En Java, une </a:t>
            </a:r>
            <a:r>
              <a:rPr lang="en" sz="1900" b="1">
                <a:solidFill>
                  <a:srgbClr val="FF0000"/>
                </a:solidFill>
                <a:latin typeface="Roboto"/>
                <a:ea typeface="Roboto"/>
                <a:cs typeface="Roboto"/>
                <a:sym typeface="Roboto"/>
              </a:rPr>
              <a:t>interface </a:t>
            </a:r>
            <a:r>
              <a:rPr lang="en" sz="1900">
                <a:solidFill>
                  <a:schemeClr val="dk1"/>
                </a:solidFill>
                <a:latin typeface="Roboto Light"/>
                <a:ea typeface="Roboto Light"/>
                <a:cs typeface="Roboto Light"/>
                <a:sym typeface="Roboto Light"/>
              </a:rPr>
              <a:t>est un ensemble de </a:t>
            </a:r>
            <a:r>
              <a:rPr lang="en" sz="1900" b="1">
                <a:solidFill>
                  <a:schemeClr val="dk1"/>
                </a:solidFill>
                <a:latin typeface="Roboto"/>
                <a:ea typeface="Roboto"/>
                <a:cs typeface="Roboto"/>
                <a:sym typeface="Roboto"/>
              </a:rPr>
              <a:t>méthodes abstraites</a:t>
            </a:r>
            <a:r>
              <a:rPr lang="en" sz="1900">
                <a:solidFill>
                  <a:schemeClr val="dk1"/>
                </a:solidFill>
                <a:latin typeface="Roboto Light"/>
                <a:ea typeface="Roboto Light"/>
                <a:cs typeface="Roboto Light"/>
                <a:sym typeface="Roboto Light"/>
              </a:rPr>
              <a:t> (sans corps) et de </a:t>
            </a:r>
            <a:r>
              <a:rPr lang="en" sz="1900" b="1">
                <a:solidFill>
                  <a:schemeClr val="dk1"/>
                </a:solidFill>
                <a:latin typeface="Roboto"/>
                <a:ea typeface="Roboto"/>
                <a:cs typeface="Roboto"/>
                <a:sym typeface="Roboto"/>
              </a:rPr>
              <a:t>constantes</a:t>
            </a:r>
            <a:r>
              <a:rPr lang="en" sz="1900">
                <a:solidFill>
                  <a:schemeClr val="dk1"/>
                </a:solidFill>
                <a:latin typeface="Roboto Light"/>
                <a:ea typeface="Roboto Light"/>
                <a:cs typeface="Roboto Light"/>
                <a:sym typeface="Roboto Light"/>
              </a:rPr>
              <a:t>, qui peut être implémentée par n'importe quelle classe. </a:t>
            </a:r>
            <a:endParaRPr sz="190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endParaRPr sz="190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endParaRPr sz="190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r>
              <a:rPr lang="en" sz="1900">
                <a:solidFill>
                  <a:schemeClr val="dk1"/>
                </a:solidFill>
                <a:latin typeface="Roboto Light"/>
                <a:ea typeface="Roboto Light"/>
                <a:cs typeface="Roboto Light"/>
                <a:sym typeface="Roboto Light"/>
              </a:rPr>
              <a:t>Elle définit un ensemble de fonctionnalités qu'une classe peut offrir </a:t>
            </a:r>
            <a:r>
              <a:rPr lang="en" sz="1900" b="1">
                <a:solidFill>
                  <a:schemeClr val="dk1"/>
                </a:solidFill>
                <a:latin typeface="Roboto"/>
                <a:ea typeface="Roboto"/>
                <a:cs typeface="Roboto"/>
                <a:sym typeface="Roboto"/>
              </a:rPr>
              <a:t>sans définir</a:t>
            </a:r>
            <a:r>
              <a:rPr lang="en" sz="1900">
                <a:solidFill>
                  <a:schemeClr val="dk1"/>
                </a:solidFill>
                <a:latin typeface="Roboto Light"/>
                <a:ea typeface="Roboto Light"/>
                <a:cs typeface="Roboto Light"/>
                <a:sym typeface="Roboto Light"/>
              </a:rPr>
              <a:t> comment ces fonctionnalités sont implémentées. </a:t>
            </a:r>
            <a:endParaRPr sz="190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endParaRPr sz="1900">
              <a:solidFill>
                <a:schemeClr val="dk1"/>
              </a:solidFill>
              <a:latin typeface="Roboto Light"/>
              <a:ea typeface="Roboto Light"/>
              <a:cs typeface="Roboto Light"/>
              <a:sym typeface="Roboto Light"/>
            </a:endParaRPr>
          </a:p>
          <a:p>
            <a:pPr marL="0" lvl="0" indent="0" algn="l" rtl="0">
              <a:spcBef>
                <a:spcPts val="0"/>
              </a:spcBef>
              <a:spcAft>
                <a:spcPts val="0"/>
              </a:spcAft>
              <a:buClr>
                <a:schemeClr val="dk1"/>
              </a:buClr>
              <a:buSzPts val="1100"/>
              <a:buFont typeface="Arial"/>
              <a:buNone/>
            </a:pPr>
            <a:endParaRPr sz="19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900">
                <a:solidFill>
                  <a:schemeClr val="dk1"/>
                </a:solidFill>
                <a:latin typeface="Roboto Light"/>
                <a:ea typeface="Roboto Light"/>
                <a:cs typeface="Roboto Light"/>
                <a:sym typeface="Roboto Light"/>
              </a:rPr>
              <a:t>En d'autres termes, une interface peut être considérée comme un contrat que toute classe qui l'implémente </a:t>
            </a:r>
            <a:r>
              <a:rPr lang="en" sz="1900" b="1">
                <a:solidFill>
                  <a:schemeClr val="dk1"/>
                </a:solidFill>
                <a:latin typeface="Roboto"/>
                <a:ea typeface="Roboto"/>
                <a:cs typeface="Roboto"/>
                <a:sym typeface="Roboto"/>
              </a:rPr>
              <a:t>doit respecter</a:t>
            </a:r>
            <a:r>
              <a:rPr lang="en" sz="1900">
                <a:solidFill>
                  <a:schemeClr val="dk1"/>
                </a:solidFill>
                <a:latin typeface="Roboto Light"/>
                <a:ea typeface="Roboto Light"/>
                <a:cs typeface="Roboto Light"/>
                <a:sym typeface="Roboto Light"/>
              </a:rPr>
              <a:t>. </a:t>
            </a:r>
            <a:endParaRPr sz="1900">
              <a:solidFill>
                <a:schemeClr val="dk1"/>
              </a:solidFill>
              <a:latin typeface="Roboto Light"/>
              <a:ea typeface="Roboto Light"/>
              <a:cs typeface="Roboto Light"/>
              <a:sym typeface="Roboto Light"/>
            </a:endParaRPr>
          </a:p>
        </p:txBody>
      </p:sp>
      <p:sp>
        <p:nvSpPr>
          <p:cNvPr id="90" name="Google Shape;90;p16"/>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interfaces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7"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96" name="Google Shape;96;p17"/>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97" name="Google Shape;9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5</a:t>
            </a:fld>
            <a:endParaRPr sz="1100" b="1"/>
          </a:p>
        </p:txBody>
      </p:sp>
      <p:sp>
        <p:nvSpPr>
          <p:cNvPr id="98" name="Google Shape;98;p17"/>
          <p:cNvSpPr txBox="1"/>
          <p:nvPr/>
        </p:nvSpPr>
        <p:spPr>
          <a:xfrm>
            <a:off x="380700" y="586525"/>
            <a:ext cx="8363100" cy="164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900">
                <a:solidFill>
                  <a:schemeClr val="dk1"/>
                </a:solidFill>
                <a:latin typeface="Roboto Light"/>
                <a:ea typeface="Roboto Light"/>
                <a:cs typeface="Roboto Light"/>
                <a:sym typeface="Roboto Light"/>
              </a:rPr>
              <a:t>Pour déclarer une interface en Java, on utilise le mot-clé "</a:t>
            </a:r>
            <a:r>
              <a:rPr lang="en" sz="1900" b="1">
                <a:solidFill>
                  <a:srgbClr val="FF0000"/>
                </a:solidFill>
                <a:latin typeface="Roboto"/>
                <a:ea typeface="Roboto"/>
                <a:cs typeface="Roboto"/>
                <a:sym typeface="Roboto"/>
              </a:rPr>
              <a:t>interface</a:t>
            </a:r>
            <a:r>
              <a:rPr lang="en" sz="1900">
                <a:solidFill>
                  <a:schemeClr val="dk1"/>
                </a:solidFill>
                <a:latin typeface="Roboto Light"/>
                <a:ea typeface="Roboto Light"/>
                <a:cs typeface="Roboto Light"/>
                <a:sym typeface="Roboto Light"/>
              </a:rPr>
              <a:t>" suivi du nom de l'interface.</a:t>
            </a:r>
            <a:endParaRPr sz="19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900">
                <a:solidFill>
                  <a:schemeClr val="dk1"/>
                </a:solidFill>
                <a:latin typeface="Roboto Light"/>
                <a:ea typeface="Roboto Light"/>
                <a:cs typeface="Roboto Light"/>
                <a:sym typeface="Roboto Light"/>
              </a:rPr>
              <a:t>On dit qu'une classe </a:t>
            </a:r>
            <a:r>
              <a:rPr lang="en" sz="1900" b="1">
                <a:solidFill>
                  <a:srgbClr val="FF0000"/>
                </a:solidFill>
                <a:latin typeface="Roboto"/>
                <a:ea typeface="Roboto"/>
                <a:cs typeface="Roboto"/>
                <a:sym typeface="Roboto"/>
              </a:rPr>
              <a:t>implémente </a:t>
            </a:r>
            <a:r>
              <a:rPr lang="en" sz="1900">
                <a:solidFill>
                  <a:schemeClr val="dk1"/>
                </a:solidFill>
                <a:latin typeface="Roboto Light"/>
                <a:ea typeface="Roboto Light"/>
                <a:cs typeface="Roboto Light"/>
                <a:sym typeface="Roboto Light"/>
              </a:rPr>
              <a:t>une interface.</a:t>
            </a:r>
            <a:endParaRPr sz="1900">
              <a:solidFill>
                <a:schemeClr val="dk1"/>
              </a:solidFill>
              <a:latin typeface="Roboto Light"/>
              <a:ea typeface="Roboto Light"/>
              <a:cs typeface="Roboto Light"/>
              <a:sym typeface="Roboto Light"/>
            </a:endParaRPr>
          </a:p>
        </p:txBody>
      </p:sp>
      <p:sp>
        <p:nvSpPr>
          <p:cNvPr id="99" name="Google Shape;99;p17"/>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interfaces</a:t>
            </a:r>
            <a:endParaRPr/>
          </a:p>
        </p:txBody>
      </p:sp>
      <p:sp>
        <p:nvSpPr>
          <p:cNvPr id="100" name="Google Shape;100;p17"/>
          <p:cNvSpPr txBox="1"/>
          <p:nvPr/>
        </p:nvSpPr>
        <p:spPr>
          <a:xfrm>
            <a:off x="380700" y="2543725"/>
            <a:ext cx="8363100" cy="2178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 sz="1850" b="1">
                <a:solidFill>
                  <a:srgbClr val="7928A1"/>
                </a:solidFill>
                <a:latin typeface="Courier New"/>
                <a:ea typeface="Courier New"/>
                <a:cs typeface="Courier New"/>
                <a:sym typeface="Courier New"/>
              </a:rPr>
              <a:t>interface</a:t>
            </a:r>
            <a:r>
              <a:rPr lang="en" sz="1850" b="1" i="0" u="none" strike="noStrike" cap="none">
                <a:solidFill>
                  <a:srgbClr val="262626"/>
                </a:solidFill>
                <a:latin typeface="Courier New"/>
                <a:ea typeface="Courier New"/>
                <a:cs typeface="Courier New"/>
                <a:sym typeface="Courier New"/>
              </a:rPr>
              <a:t> </a:t>
            </a:r>
            <a:r>
              <a:rPr lang="en" sz="1850" b="1">
                <a:solidFill>
                  <a:srgbClr val="006F94"/>
                </a:solidFill>
                <a:latin typeface="Courier New"/>
                <a:ea typeface="Courier New"/>
                <a:cs typeface="Courier New"/>
                <a:sym typeface="Courier New"/>
              </a:rPr>
              <a:t>MyInterface</a:t>
            </a: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endParaRPr sz="1850" b="1">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850" b="1">
                <a:solidFill>
                  <a:srgbClr val="262626"/>
                </a:solidFill>
                <a:latin typeface="Courier New"/>
                <a:ea typeface="Courier New"/>
                <a:cs typeface="Courier New"/>
                <a:sym typeface="Courier New"/>
              </a:rPr>
              <a:t>	</a:t>
            </a:r>
            <a:r>
              <a:rPr lang="en" sz="1850" b="1">
                <a:solidFill>
                  <a:srgbClr val="0033B3"/>
                </a:solidFill>
                <a:highlight>
                  <a:srgbClr val="FFFFFF"/>
                </a:highlight>
                <a:latin typeface="Courier New"/>
                <a:ea typeface="Courier New"/>
                <a:cs typeface="Courier New"/>
                <a:sym typeface="Courier New"/>
              </a:rPr>
              <a:t>float </a:t>
            </a:r>
            <a:r>
              <a:rPr lang="en" sz="1850" b="1" i="1">
                <a:solidFill>
                  <a:srgbClr val="871094"/>
                </a:solidFill>
                <a:highlight>
                  <a:srgbClr val="FFFFFF"/>
                </a:highlight>
                <a:latin typeface="Courier New"/>
                <a:ea typeface="Courier New"/>
                <a:cs typeface="Courier New"/>
                <a:sym typeface="Courier New"/>
              </a:rPr>
              <a:t>PI </a:t>
            </a:r>
            <a:r>
              <a:rPr lang="en" sz="1850" b="1">
                <a:solidFill>
                  <a:srgbClr val="080808"/>
                </a:solidFill>
                <a:highlight>
                  <a:srgbClr val="FFFFFF"/>
                </a:highlight>
                <a:latin typeface="Courier New"/>
                <a:ea typeface="Courier New"/>
                <a:cs typeface="Courier New"/>
                <a:sym typeface="Courier New"/>
              </a:rPr>
              <a:t>= </a:t>
            </a:r>
            <a:r>
              <a:rPr lang="en" sz="1850" b="1">
                <a:solidFill>
                  <a:srgbClr val="1750EB"/>
                </a:solidFill>
                <a:highlight>
                  <a:srgbClr val="FFFFFF"/>
                </a:highlight>
                <a:latin typeface="Courier New"/>
                <a:ea typeface="Courier New"/>
                <a:cs typeface="Courier New"/>
                <a:sym typeface="Courier New"/>
              </a:rPr>
              <a:t>3.14f</a:t>
            </a:r>
            <a:r>
              <a:rPr lang="en" sz="1850" b="1">
                <a:solidFill>
                  <a:srgbClr val="080808"/>
                </a:solidFill>
                <a:highlight>
                  <a:srgbClr val="FFFFFF"/>
                </a:highlight>
                <a:latin typeface="Courier New"/>
                <a:ea typeface="Courier New"/>
                <a:cs typeface="Courier New"/>
                <a:sym typeface="Courier New"/>
              </a:rPr>
              <a:t>;</a:t>
            </a:r>
            <a:endParaRPr sz="1850" b="1">
              <a:solidFill>
                <a:srgbClr val="080808"/>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endParaRPr sz="1850" b="1">
              <a:solidFill>
                <a:srgbClr val="080808"/>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850" b="1" i="0" u="none" strike="noStrike" cap="none">
                <a:solidFill>
                  <a:srgbClr val="262626"/>
                </a:solidFill>
                <a:latin typeface="Courier New"/>
                <a:ea typeface="Courier New"/>
                <a:cs typeface="Courier New"/>
                <a:sym typeface="Courier New"/>
              </a:rPr>
              <a:t>   </a:t>
            </a:r>
            <a:r>
              <a:rPr lang="en" sz="1850" b="1" i="0" u="none" strike="noStrike" cap="none">
                <a:solidFill>
                  <a:srgbClr val="7928A1"/>
                </a:solidFill>
                <a:latin typeface="Courier New"/>
                <a:ea typeface="Courier New"/>
                <a:cs typeface="Courier New"/>
                <a:sym typeface="Courier New"/>
              </a:rPr>
              <a:t>void</a:t>
            </a:r>
            <a:r>
              <a:rPr lang="en" sz="1850" b="1" i="0" u="none" strike="noStrike" cap="none">
                <a:solidFill>
                  <a:srgbClr val="262626"/>
                </a:solidFill>
                <a:latin typeface="Courier New"/>
                <a:ea typeface="Courier New"/>
                <a:cs typeface="Courier New"/>
                <a:sym typeface="Courier New"/>
              </a:rPr>
              <a:t> </a:t>
            </a:r>
            <a:r>
              <a:rPr lang="en" sz="1850" b="1">
                <a:solidFill>
                  <a:srgbClr val="006F94"/>
                </a:solidFill>
                <a:latin typeface="Courier New"/>
                <a:ea typeface="Courier New"/>
                <a:cs typeface="Courier New"/>
                <a:sym typeface="Courier New"/>
              </a:rPr>
              <a:t>meth1</a:t>
            </a:r>
            <a:r>
              <a:rPr lang="en" sz="1850" b="1" i="0" u="none" strike="noStrike" cap="none">
                <a:solidFill>
                  <a:srgbClr val="262626"/>
                </a:solidFill>
                <a:latin typeface="Courier New"/>
                <a:ea typeface="Courier New"/>
                <a:cs typeface="Courier New"/>
                <a:sym typeface="Courier New"/>
              </a:rPr>
              <a:t>()</a:t>
            </a:r>
            <a:r>
              <a:rPr lang="en" sz="1850" b="1">
                <a:solidFill>
                  <a:srgbClr val="262626"/>
                </a:solidFill>
                <a:latin typeface="Courier New"/>
                <a:ea typeface="Courier New"/>
                <a:cs typeface="Courier New"/>
                <a:sym typeface="Courier New"/>
              </a:rPr>
              <a:t>;</a:t>
            </a:r>
            <a:endParaRPr sz="1850" b="1">
              <a:solidFill>
                <a:srgbClr val="262626"/>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850" b="1">
                <a:solidFill>
                  <a:srgbClr val="262626"/>
                </a:solidFill>
                <a:latin typeface="Courier New"/>
                <a:ea typeface="Courier New"/>
                <a:cs typeface="Courier New"/>
                <a:sym typeface="Courier New"/>
              </a:rPr>
              <a:t>   </a:t>
            </a:r>
            <a:r>
              <a:rPr lang="en" sz="1850" b="1">
                <a:solidFill>
                  <a:srgbClr val="7928A1"/>
                </a:solidFill>
                <a:latin typeface="Courier New"/>
                <a:ea typeface="Courier New"/>
                <a:cs typeface="Courier New"/>
                <a:sym typeface="Courier New"/>
              </a:rPr>
              <a:t>int </a:t>
            </a:r>
            <a:r>
              <a:rPr lang="en" sz="1850" b="1">
                <a:solidFill>
                  <a:srgbClr val="006F94"/>
                </a:solidFill>
                <a:latin typeface="Courier New"/>
                <a:ea typeface="Courier New"/>
                <a:cs typeface="Courier New"/>
                <a:sym typeface="Courier New"/>
              </a:rPr>
              <a:t>meth2</a:t>
            </a:r>
            <a:r>
              <a:rPr lang="en" sz="1850" b="1">
                <a:solidFill>
                  <a:srgbClr val="262626"/>
                </a:solidFill>
                <a:latin typeface="Courier New"/>
                <a:ea typeface="Courier New"/>
                <a:cs typeface="Courier New"/>
                <a:sym typeface="Courier New"/>
              </a:rPr>
              <a:t>(</a:t>
            </a:r>
            <a:r>
              <a:rPr lang="en" sz="1850" b="1">
                <a:solidFill>
                  <a:srgbClr val="995400"/>
                </a:solidFill>
                <a:latin typeface="Courier New"/>
                <a:ea typeface="Courier New"/>
                <a:cs typeface="Courier New"/>
                <a:sym typeface="Courier New"/>
              </a:rPr>
              <a:t>String</a:t>
            </a:r>
            <a:r>
              <a:rPr lang="en" sz="1850" b="1">
                <a:solidFill>
                  <a:srgbClr val="262626"/>
                </a:solidFill>
                <a:latin typeface="Courier New"/>
                <a:ea typeface="Courier New"/>
                <a:cs typeface="Courier New"/>
                <a:sym typeface="Courier New"/>
              </a:rPr>
              <a:t> str);</a:t>
            </a:r>
            <a:endParaRPr sz="1850" b="1">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8"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06" name="Google Shape;106;p18"/>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07" name="Google Shape;10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6</a:t>
            </a:fld>
            <a:endParaRPr sz="1100" b="1"/>
          </a:p>
        </p:txBody>
      </p:sp>
      <p:sp>
        <p:nvSpPr>
          <p:cNvPr id="108" name="Google Shape;108;p18"/>
          <p:cNvSpPr txBox="1"/>
          <p:nvPr/>
        </p:nvSpPr>
        <p:spPr>
          <a:xfrm>
            <a:off x="380700" y="586525"/>
            <a:ext cx="8363100" cy="135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a:p>
            <a:pPr marL="457200" lvl="0" indent="-349250" algn="l" rtl="0">
              <a:spcBef>
                <a:spcPts val="0"/>
              </a:spcBef>
              <a:spcAft>
                <a:spcPts val="0"/>
              </a:spcAft>
              <a:buSzPts val="1900"/>
              <a:buChar char="●"/>
            </a:pPr>
            <a:r>
              <a:rPr lang="en" sz="1900">
                <a:solidFill>
                  <a:schemeClr val="dk1"/>
                </a:solidFill>
                <a:latin typeface="Roboto Light"/>
                <a:ea typeface="Roboto Light"/>
                <a:cs typeface="Roboto Light"/>
                <a:sym typeface="Roboto Light"/>
              </a:rPr>
              <a:t>Toutes les méthodes au sein d'une interface sont par nature </a:t>
            </a:r>
            <a:r>
              <a:rPr lang="en" sz="1900" b="1">
                <a:solidFill>
                  <a:srgbClr val="FF0000"/>
                </a:solidFill>
                <a:latin typeface="Roboto"/>
                <a:ea typeface="Roboto"/>
                <a:cs typeface="Roboto"/>
                <a:sym typeface="Roboto"/>
              </a:rPr>
              <a:t>abstraites</a:t>
            </a:r>
            <a:r>
              <a:rPr lang="en" sz="1900">
                <a:solidFill>
                  <a:schemeClr val="dk1"/>
                </a:solidFill>
                <a:latin typeface="Roboto Light"/>
                <a:ea typeface="Roboto Light"/>
                <a:cs typeface="Roboto Light"/>
                <a:sym typeface="Roboto Light"/>
              </a:rPr>
              <a:t>. </a:t>
            </a:r>
            <a:endParaRPr sz="1900">
              <a:solidFill>
                <a:schemeClr val="dk1"/>
              </a:solidFill>
              <a:latin typeface="Roboto Light"/>
              <a:ea typeface="Roboto Light"/>
              <a:cs typeface="Roboto Light"/>
              <a:sym typeface="Roboto Light"/>
            </a:endParaRPr>
          </a:p>
          <a:p>
            <a:pPr marL="457200" lvl="0" indent="-349250" algn="l" rtl="0">
              <a:spcBef>
                <a:spcPts val="0"/>
              </a:spcBef>
              <a:spcAft>
                <a:spcPts val="0"/>
              </a:spcAft>
              <a:buSzPts val="1900"/>
              <a:buChar char="●"/>
            </a:pPr>
            <a:r>
              <a:rPr lang="en" sz="1900">
                <a:solidFill>
                  <a:schemeClr val="dk1"/>
                </a:solidFill>
                <a:latin typeface="Roboto Light"/>
                <a:ea typeface="Roboto Light"/>
                <a:cs typeface="Roboto Light"/>
                <a:sym typeface="Roboto Light"/>
              </a:rPr>
              <a:t>Tous les membres d'une interface sont automatiquement </a:t>
            </a:r>
            <a:r>
              <a:rPr lang="en" sz="1900" b="1">
                <a:solidFill>
                  <a:srgbClr val="FF0000"/>
                </a:solidFill>
                <a:latin typeface="Roboto"/>
                <a:ea typeface="Roboto"/>
                <a:cs typeface="Roboto"/>
                <a:sym typeface="Roboto"/>
              </a:rPr>
              <a:t>publiques</a:t>
            </a:r>
            <a:r>
              <a:rPr lang="en" sz="1900">
                <a:solidFill>
                  <a:schemeClr val="dk1"/>
                </a:solidFill>
                <a:latin typeface="Roboto Light"/>
                <a:ea typeface="Roboto Light"/>
                <a:cs typeface="Roboto Light"/>
                <a:sym typeface="Roboto Light"/>
              </a:rPr>
              <a:t>.</a:t>
            </a:r>
            <a:endParaRPr sz="1900">
              <a:solidFill>
                <a:schemeClr val="dk1"/>
              </a:solidFill>
              <a:latin typeface="Roboto Light"/>
              <a:ea typeface="Roboto Light"/>
              <a:cs typeface="Roboto Light"/>
              <a:sym typeface="Roboto Light"/>
            </a:endParaRPr>
          </a:p>
          <a:p>
            <a:pPr marL="457200" lvl="0" indent="-349250" algn="l" rtl="0">
              <a:spcBef>
                <a:spcPts val="0"/>
              </a:spcBef>
              <a:spcAft>
                <a:spcPts val="0"/>
              </a:spcAft>
              <a:buSzPts val="1900"/>
              <a:buChar char="●"/>
            </a:pPr>
            <a:r>
              <a:rPr lang="en" sz="1900">
                <a:solidFill>
                  <a:schemeClr val="dk1"/>
                </a:solidFill>
                <a:latin typeface="Roboto Light"/>
                <a:ea typeface="Roboto Light"/>
                <a:cs typeface="Roboto Light"/>
                <a:sym typeface="Roboto Light"/>
              </a:rPr>
              <a:t>Tout attribut déclarés dans un interface est une </a:t>
            </a:r>
            <a:r>
              <a:rPr lang="en" sz="1900" b="1">
                <a:solidFill>
                  <a:srgbClr val="FF0000"/>
                </a:solidFill>
                <a:latin typeface="Roboto"/>
                <a:ea typeface="Roboto"/>
                <a:cs typeface="Roboto"/>
                <a:sym typeface="Roboto"/>
              </a:rPr>
              <a:t>constante statique</a:t>
            </a:r>
            <a:r>
              <a:rPr lang="en" sz="1900">
                <a:solidFill>
                  <a:schemeClr val="dk1"/>
                </a:solidFill>
                <a:latin typeface="Roboto Light"/>
                <a:ea typeface="Roboto Light"/>
                <a:cs typeface="Roboto Light"/>
                <a:sym typeface="Roboto Light"/>
              </a:rPr>
              <a:t>.</a:t>
            </a:r>
            <a:endParaRPr sz="1900">
              <a:solidFill>
                <a:schemeClr val="dk1"/>
              </a:solidFill>
              <a:latin typeface="Roboto Light"/>
              <a:ea typeface="Roboto Light"/>
              <a:cs typeface="Roboto Light"/>
              <a:sym typeface="Roboto Light"/>
            </a:endParaRPr>
          </a:p>
        </p:txBody>
      </p:sp>
      <p:sp>
        <p:nvSpPr>
          <p:cNvPr id="109" name="Google Shape;109;p18"/>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interfaces</a:t>
            </a:r>
            <a:endParaRPr b="1">
              <a:solidFill>
                <a:srgbClr val="E20B0B"/>
              </a:solidFill>
            </a:endParaRPr>
          </a:p>
        </p:txBody>
      </p:sp>
      <p:sp>
        <p:nvSpPr>
          <p:cNvPr id="110" name="Google Shape;110;p18"/>
          <p:cNvSpPr txBox="1"/>
          <p:nvPr/>
        </p:nvSpPr>
        <p:spPr>
          <a:xfrm>
            <a:off x="380700" y="4299900"/>
            <a:ext cx="8363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Roboto"/>
                <a:ea typeface="Roboto"/>
                <a:cs typeface="Roboto"/>
                <a:sym typeface="Roboto"/>
              </a:rPr>
              <a:t>Attention : On ne peut pas modifier le niveau de visibilité des membres d’une interface.</a:t>
            </a:r>
            <a:endParaRPr/>
          </a:p>
        </p:txBody>
      </p:sp>
      <p:sp>
        <p:nvSpPr>
          <p:cNvPr id="111" name="Google Shape;111;p18"/>
          <p:cNvSpPr txBox="1"/>
          <p:nvPr/>
        </p:nvSpPr>
        <p:spPr>
          <a:xfrm>
            <a:off x="380700" y="2010325"/>
            <a:ext cx="8363100" cy="2178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 sz="1850" b="1">
                <a:solidFill>
                  <a:srgbClr val="7928A1"/>
                </a:solidFill>
                <a:latin typeface="Courier New"/>
                <a:ea typeface="Courier New"/>
                <a:cs typeface="Courier New"/>
                <a:sym typeface="Courier New"/>
              </a:rPr>
              <a:t>interface</a:t>
            </a:r>
            <a:r>
              <a:rPr lang="en" sz="1850" b="1" i="0" u="none" strike="noStrike" cap="none">
                <a:solidFill>
                  <a:srgbClr val="262626"/>
                </a:solidFill>
                <a:latin typeface="Courier New"/>
                <a:ea typeface="Courier New"/>
                <a:cs typeface="Courier New"/>
                <a:sym typeface="Courier New"/>
              </a:rPr>
              <a:t> </a:t>
            </a:r>
            <a:r>
              <a:rPr lang="en" sz="1850" b="1">
                <a:solidFill>
                  <a:srgbClr val="006F94"/>
                </a:solidFill>
                <a:latin typeface="Courier New"/>
                <a:ea typeface="Courier New"/>
                <a:cs typeface="Courier New"/>
                <a:sym typeface="Courier New"/>
              </a:rPr>
              <a:t>MyInterface</a:t>
            </a: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endParaRPr sz="1850" b="1">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850" b="1">
                <a:solidFill>
                  <a:srgbClr val="262626"/>
                </a:solidFill>
                <a:latin typeface="Courier New"/>
                <a:ea typeface="Courier New"/>
                <a:cs typeface="Courier New"/>
                <a:sym typeface="Courier New"/>
              </a:rPr>
              <a:t>	</a:t>
            </a:r>
            <a:r>
              <a:rPr lang="en" sz="1850" b="1">
                <a:solidFill>
                  <a:srgbClr val="0033B3"/>
                </a:solidFill>
                <a:highlight>
                  <a:srgbClr val="FFFFFF"/>
                </a:highlight>
                <a:latin typeface="Courier New"/>
                <a:ea typeface="Courier New"/>
                <a:cs typeface="Courier New"/>
                <a:sym typeface="Courier New"/>
              </a:rPr>
              <a:t>float </a:t>
            </a:r>
            <a:r>
              <a:rPr lang="en" sz="1850" b="1" i="1">
                <a:solidFill>
                  <a:srgbClr val="871094"/>
                </a:solidFill>
                <a:highlight>
                  <a:srgbClr val="FFFFFF"/>
                </a:highlight>
                <a:latin typeface="Courier New"/>
                <a:ea typeface="Courier New"/>
                <a:cs typeface="Courier New"/>
                <a:sym typeface="Courier New"/>
              </a:rPr>
              <a:t>PI </a:t>
            </a:r>
            <a:r>
              <a:rPr lang="en" sz="1850" b="1">
                <a:solidFill>
                  <a:srgbClr val="080808"/>
                </a:solidFill>
                <a:highlight>
                  <a:srgbClr val="FFFFFF"/>
                </a:highlight>
                <a:latin typeface="Courier New"/>
                <a:ea typeface="Courier New"/>
                <a:cs typeface="Courier New"/>
                <a:sym typeface="Courier New"/>
              </a:rPr>
              <a:t>= </a:t>
            </a:r>
            <a:r>
              <a:rPr lang="en" sz="1850" b="1">
                <a:solidFill>
                  <a:srgbClr val="1750EB"/>
                </a:solidFill>
                <a:highlight>
                  <a:srgbClr val="FFFFFF"/>
                </a:highlight>
                <a:latin typeface="Courier New"/>
                <a:ea typeface="Courier New"/>
                <a:cs typeface="Courier New"/>
                <a:sym typeface="Courier New"/>
              </a:rPr>
              <a:t>3.14f</a:t>
            </a:r>
            <a:r>
              <a:rPr lang="en" sz="1850" b="1">
                <a:solidFill>
                  <a:srgbClr val="080808"/>
                </a:solidFill>
                <a:highlight>
                  <a:srgbClr val="FFFFFF"/>
                </a:highlight>
                <a:latin typeface="Courier New"/>
                <a:ea typeface="Courier New"/>
                <a:cs typeface="Courier New"/>
                <a:sym typeface="Courier New"/>
              </a:rPr>
              <a:t>; </a:t>
            </a:r>
            <a:r>
              <a:rPr lang="en" sz="1550" b="1">
                <a:solidFill>
                  <a:srgbClr val="FF0000"/>
                </a:solidFill>
                <a:latin typeface="Courier New"/>
                <a:ea typeface="Courier New"/>
                <a:cs typeface="Courier New"/>
                <a:sym typeface="Courier New"/>
              </a:rPr>
              <a:t>//static, final et public sont optionnels</a:t>
            </a:r>
            <a:endParaRPr sz="1850" b="1">
              <a:solidFill>
                <a:srgbClr val="080808"/>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endParaRPr sz="1850" b="1">
              <a:solidFill>
                <a:srgbClr val="080808"/>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850" b="1" i="0" u="none" strike="noStrike" cap="none">
                <a:solidFill>
                  <a:srgbClr val="262626"/>
                </a:solidFill>
                <a:latin typeface="Courier New"/>
                <a:ea typeface="Courier New"/>
                <a:cs typeface="Courier New"/>
                <a:sym typeface="Courier New"/>
              </a:rPr>
              <a:t>   </a:t>
            </a:r>
            <a:r>
              <a:rPr lang="en" sz="1850" b="1" i="0" u="none" strike="noStrike" cap="none">
                <a:solidFill>
                  <a:srgbClr val="7928A1"/>
                </a:solidFill>
                <a:latin typeface="Courier New"/>
                <a:ea typeface="Courier New"/>
                <a:cs typeface="Courier New"/>
                <a:sym typeface="Courier New"/>
              </a:rPr>
              <a:t>void</a:t>
            </a:r>
            <a:r>
              <a:rPr lang="en" sz="1850" b="1" i="0" u="none" strike="noStrike" cap="none">
                <a:solidFill>
                  <a:srgbClr val="262626"/>
                </a:solidFill>
                <a:latin typeface="Courier New"/>
                <a:ea typeface="Courier New"/>
                <a:cs typeface="Courier New"/>
                <a:sym typeface="Courier New"/>
              </a:rPr>
              <a:t> </a:t>
            </a:r>
            <a:r>
              <a:rPr lang="en" sz="1850" b="1">
                <a:solidFill>
                  <a:srgbClr val="006F94"/>
                </a:solidFill>
                <a:latin typeface="Courier New"/>
                <a:ea typeface="Courier New"/>
                <a:cs typeface="Courier New"/>
                <a:sym typeface="Courier New"/>
              </a:rPr>
              <a:t>meth1</a:t>
            </a:r>
            <a:r>
              <a:rPr lang="en" sz="1850" b="1" i="0" u="none" strike="noStrike" cap="none">
                <a:solidFill>
                  <a:srgbClr val="262626"/>
                </a:solidFill>
                <a:latin typeface="Courier New"/>
                <a:ea typeface="Courier New"/>
                <a:cs typeface="Courier New"/>
                <a:sym typeface="Courier New"/>
              </a:rPr>
              <a:t>()</a:t>
            </a:r>
            <a:r>
              <a:rPr lang="en" sz="1850" b="1">
                <a:solidFill>
                  <a:srgbClr val="262626"/>
                </a:solidFill>
                <a:latin typeface="Courier New"/>
                <a:ea typeface="Courier New"/>
                <a:cs typeface="Courier New"/>
                <a:sym typeface="Courier New"/>
              </a:rPr>
              <a:t>; </a:t>
            </a:r>
            <a:r>
              <a:rPr lang="en" sz="1550" b="1">
                <a:solidFill>
                  <a:srgbClr val="FF0000"/>
                </a:solidFill>
                <a:latin typeface="Courier New"/>
                <a:ea typeface="Courier New"/>
                <a:cs typeface="Courier New"/>
                <a:sym typeface="Courier New"/>
              </a:rPr>
              <a:t>//abstract et public sont optionnels</a:t>
            </a:r>
            <a:endParaRPr sz="1550" b="1">
              <a:solidFill>
                <a:srgbClr val="FF0000"/>
              </a:solidFill>
              <a:latin typeface="Courier New"/>
              <a:ea typeface="Courier New"/>
              <a:cs typeface="Courier New"/>
              <a:sym typeface="Courier New"/>
            </a:endParaRPr>
          </a:p>
          <a:p>
            <a:pPr marL="0" lvl="0" indent="0" algn="l" rtl="0">
              <a:spcBef>
                <a:spcPts val="0"/>
              </a:spcBef>
              <a:spcAft>
                <a:spcPts val="0"/>
              </a:spcAft>
              <a:buClr>
                <a:schemeClr val="dk1"/>
              </a:buClr>
              <a:buSzPts val="1350"/>
              <a:buFont typeface="Arial"/>
              <a:buNone/>
            </a:pPr>
            <a:r>
              <a:rPr lang="en" sz="1850" b="1">
                <a:solidFill>
                  <a:srgbClr val="262626"/>
                </a:solidFill>
                <a:latin typeface="Courier New"/>
                <a:ea typeface="Courier New"/>
                <a:cs typeface="Courier New"/>
                <a:sym typeface="Courier New"/>
              </a:rPr>
              <a:t>   </a:t>
            </a:r>
            <a:r>
              <a:rPr lang="en" sz="1850" b="1">
                <a:solidFill>
                  <a:srgbClr val="7928A1"/>
                </a:solidFill>
                <a:latin typeface="Courier New"/>
                <a:ea typeface="Courier New"/>
                <a:cs typeface="Courier New"/>
                <a:sym typeface="Courier New"/>
              </a:rPr>
              <a:t>int </a:t>
            </a:r>
            <a:r>
              <a:rPr lang="en" sz="1850" b="1">
                <a:solidFill>
                  <a:srgbClr val="006F94"/>
                </a:solidFill>
                <a:latin typeface="Courier New"/>
                <a:ea typeface="Courier New"/>
                <a:cs typeface="Courier New"/>
                <a:sym typeface="Courier New"/>
              </a:rPr>
              <a:t>meth2</a:t>
            </a:r>
            <a:r>
              <a:rPr lang="en" sz="1850" b="1">
                <a:solidFill>
                  <a:srgbClr val="262626"/>
                </a:solidFill>
                <a:latin typeface="Courier New"/>
                <a:ea typeface="Courier New"/>
                <a:cs typeface="Courier New"/>
                <a:sym typeface="Courier New"/>
              </a:rPr>
              <a:t>(</a:t>
            </a:r>
            <a:r>
              <a:rPr lang="en" sz="1850" b="1">
                <a:solidFill>
                  <a:srgbClr val="995400"/>
                </a:solidFill>
                <a:latin typeface="Courier New"/>
                <a:ea typeface="Courier New"/>
                <a:cs typeface="Courier New"/>
                <a:sym typeface="Courier New"/>
              </a:rPr>
              <a:t>String</a:t>
            </a:r>
            <a:r>
              <a:rPr lang="en" sz="1850" b="1">
                <a:solidFill>
                  <a:srgbClr val="262626"/>
                </a:solidFill>
                <a:latin typeface="Courier New"/>
                <a:ea typeface="Courier New"/>
                <a:cs typeface="Courier New"/>
                <a:sym typeface="Courier New"/>
              </a:rPr>
              <a:t> str);</a:t>
            </a:r>
            <a:endParaRPr sz="1850" b="1">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9"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17" name="Google Shape;117;p19"/>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18" name="Google Shape;11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7</a:t>
            </a:fld>
            <a:endParaRPr sz="1100" b="1"/>
          </a:p>
        </p:txBody>
      </p:sp>
      <p:sp>
        <p:nvSpPr>
          <p:cNvPr id="119" name="Google Shape;119;p19"/>
          <p:cNvSpPr txBox="1"/>
          <p:nvPr/>
        </p:nvSpPr>
        <p:spPr>
          <a:xfrm>
            <a:off x="380700" y="586525"/>
            <a:ext cx="8363100" cy="164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dk1"/>
                </a:solidFill>
                <a:latin typeface="Roboto Light"/>
                <a:ea typeface="Roboto Light"/>
                <a:cs typeface="Roboto Light"/>
                <a:sym typeface="Roboto Light"/>
              </a:rPr>
              <a:t>Une classe qui implémente une interface </a:t>
            </a:r>
            <a:r>
              <a:rPr lang="en" sz="1900" b="1">
                <a:solidFill>
                  <a:srgbClr val="FF0000"/>
                </a:solidFill>
                <a:latin typeface="Roboto"/>
                <a:ea typeface="Roboto"/>
                <a:cs typeface="Roboto"/>
                <a:sym typeface="Roboto"/>
              </a:rPr>
              <a:t>doit </a:t>
            </a:r>
            <a:r>
              <a:rPr lang="en" sz="1900">
                <a:solidFill>
                  <a:schemeClr val="dk1"/>
                </a:solidFill>
                <a:highlight>
                  <a:schemeClr val="lt1"/>
                </a:highlight>
                <a:latin typeface="Roboto Light"/>
                <a:ea typeface="Roboto Light"/>
                <a:cs typeface="Roboto Light"/>
                <a:sym typeface="Roboto Light"/>
              </a:rPr>
              <a:t>fournir une implémentation </a:t>
            </a:r>
            <a:endParaRPr sz="1900">
              <a:solidFill>
                <a:schemeClr val="dk1"/>
              </a:solidFill>
              <a:highlight>
                <a:schemeClr val="lt1"/>
              </a:highlight>
              <a:latin typeface="Roboto Light"/>
              <a:ea typeface="Roboto Light"/>
              <a:cs typeface="Roboto Light"/>
              <a:sym typeface="Roboto Light"/>
            </a:endParaRPr>
          </a:p>
          <a:p>
            <a:pPr marL="0" lvl="0" indent="0" algn="l" rtl="0">
              <a:spcBef>
                <a:spcPts val="0"/>
              </a:spcBef>
              <a:spcAft>
                <a:spcPts val="0"/>
              </a:spcAft>
              <a:buNone/>
            </a:pPr>
            <a:r>
              <a:rPr lang="en" sz="1900">
                <a:solidFill>
                  <a:schemeClr val="dk1"/>
                </a:solidFill>
                <a:latin typeface="Roboto Light"/>
                <a:ea typeface="Roboto Light"/>
                <a:cs typeface="Roboto Light"/>
                <a:sym typeface="Roboto Light"/>
              </a:rPr>
              <a:t>(le corps des méthodes) pour </a:t>
            </a:r>
            <a:r>
              <a:rPr lang="en" sz="1900" b="1">
                <a:solidFill>
                  <a:srgbClr val="FF0000"/>
                </a:solidFill>
                <a:latin typeface="Roboto"/>
                <a:ea typeface="Roboto"/>
                <a:cs typeface="Roboto"/>
                <a:sym typeface="Roboto"/>
              </a:rPr>
              <a:t>toutes les méthodes</a:t>
            </a:r>
            <a:r>
              <a:rPr lang="en" sz="1900">
                <a:solidFill>
                  <a:schemeClr val="dk1"/>
                </a:solidFill>
                <a:latin typeface="Roboto Light"/>
                <a:ea typeface="Roboto Light"/>
                <a:cs typeface="Roboto Light"/>
                <a:sym typeface="Roboto Light"/>
              </a:rPr>
              <a:t> définies dans l'interface.</a:t>
            </a:r>
            <a:endParaRPr sz="19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900">
                <a:solidFill>
                  <a:schemeClr val="dk1"/>
                </a:solidFill>
                <a:latin typeface="Roboto Light"/>
                <a:ea typeface="Roboto Light"/>
                <a:cs typeface="Roboto Light"/>
                <a:sym typeface="Roboto Light"/>
              </a:rPr>
              <a:t>Une classe qui implémente une interface, et n'implémente pas toute ses méthodes doit être déclarée comme </a:t>
            </a:r>
            <a:r>
              <a:rPr lang="en" sz="1900" b="1">
                <a:solidFill>
                  <a:srgbClr val="FF0000"/>
                </a:solidFill>
                <a:latin typeface="Roboto"/>
                <a:ea typeface="Roboto"/>
                <a:cs typeface="Roboto"/>
                <a:sym typeface="Roboto"/>
              </a:rPr>
              <a:t>abstraite</a:t>
            </a:r>
            <a:r>
              <a:rPr lang="en" sz="1900">
                <a:solidFill>
                  <a:schemeClr val="dk1"/>
                </a:solidFill>
                <a:latin typeface="Roboto Light"/>
                <a:ea typeface="Roboto Light"/>
                <a:cs typeface="Roboto Light"/>
                <a:sym typeface="Roboto Light"/>
              </a:rPr>
              <a:t>.</a:t>
            </a:r>
            <a:endParaRPr sz="1900">
              <a:solidFill>
                <a:schemeClr val="dk1"/>
              </a:solidFill>
              <a:latin typeface="Roboto Light"/>
              <a:ea typeface="Roboto Light"/>
              <a:cs typeface="Roboto Light"/>
              <a:sym typeface="Roboto Light"/>
            </a:endParaRPr>
          </a:p>
        </p:txBody>
      </p:sp>
      <p:sp>
        <p:nvSpPr>
          <p:cNvPr id="120" name="Google Shape;120;p19"/>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interfaces</a:t>
            </a:r>
            <a:endParaRPr/>
          </a:p>
        </p:txBody>
      </p:sp>
      <p:sp>
        <p:nvSpPr>
          <p:cNvPr id="121" name="Google Shape;121;p19"/>
          <p:cNvSpPr txBox="1"/>
          <p:nvPr/>
        </p:nvSpPr>
        <p:spPr>
          <a:xfrm>
            <a:off x="380700" y="2309425"/>
            <a:ext cx="8363100" cy="2747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 sz="1850" b="1">
                <a:solidFill>
                  <a:srgbClr val="7928A1"/>
                </a:solidFill>
                <a:latin typeface="Courier New"/>
                <a:ea typeface="Courier New"/>
                <a:cs typeface="Courier New"/>
                <a:sym typeface="Courier New"/>
              </a:rPr>
              <a:t>class </a:t>
            </a:r>
            <a:r>
              <a:rPr lang="en" sz="1850" b="1">
                <a:solidFill>
                  <a:srgbClr val="006F94"/>
                </a:solidFill>
                <a:latin typeface="Courier New"/>
                <a:ea typeface="Courier New"/>
                <a:cs typeface="Courier New"/>
                <a:sym typeface="Courier New"/>
              </a:rPr>
              <a:t>MyClass </a:t>
            </a:r>
            <a:r>
              <a:rPr lang="en" sz="1850" b="1">
                <a:solidFill>
                  <a:srgbClr val="FF0000"/>
                </a:solidFill>
                <a:latin typeface="Courier New"/>
                <a:ea typeface="Courier New"/>
                <a:cs typeface="Courier New"/>
                <a:sym typeface="Courier New"/>
              </a:rPr>
              <a:t>implements </a:t>
            </a:r>
            <a:r>
              <a:rPr lang="en" sz="1850" b="1">
                <a:solidFill>
                  <a:srgbClr val="006F94"/>
                </a:solidFill>
                <a:latin typeface="Courier New"/>
                <a:ea typeface="Courier New"/>
                <a:cs typeface="Courier New"/>
                <a:sym typeface="Courier New"/>
              </a:rPr>
              <a:t>MyInterface</a:t>
            </a:r>
            <a:r>
              <a:rPr lang="en" sz="1850" b="1" i="0" u="none" strike="noStrike" cap="none">
                <a:solidFill>
                  <a:srgbClr val="262626"/>
                </a:solidFill>
                <a:latin typeface="Courier New"/>
                <a:ea typeface="Courier New"/>
                <a:cs typeface="Courier New"/>
                <a:sym typeface="Courier New"/>
              </a:rPr>
              <a:t>{</a:t>
            </a:r>
            <a:endParaRPr sz="1850" b="1">
              <a:solidFill>
                <a:srgbClr val="080808"/>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endParaRPr sz="1850" b="1">
              <a:solidFill>
                <a:srgbClr val="080808"/>
              </a:solidFill>
              <a:highlight>
                <a:srgbClr val="FFFFFF"/>
              </a:highlight>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350"/>
              <a:buFont typeface="Arial"/>
              <a:buNone/>
            </a:pPr>
            <a:r>
              <a:rPr lang="en" sz="1850" b="1" i="0" u="none" strike="noStrike" cap="none">
                <a:solidFill>
                  <a:srgbClr val="7928A1"/>
                </a:solidFill>
                <a:latin typeface="Courier New"/>
                <a:ea typeface="Courier New"/>
                <a:cs typeface="Courier New"/>
                <a:sym typeface="Courier New"/>
              </a:rPr>
              <a:t>void</a:t>
            </a:r>
            <a:r>
              <a:rPr lang="en" sz="1850" b="1" i="0" u="none" strike="noStrike" cap="none">
                <a:solidFill>
                  <a:srgbClr val="262626"/>
                </a:solidFill>
                <a:latin typeface="Courier New"/>
                <a:ea typeface="Courier New"/>
                <a:cs typeface="Courier New"/>
                <a:sym typeface="Courier New"/>
              </a:rPr>
              <a:t> </a:t>
            </a:r>
            <a:r>
              <a:rPr lang="en" sz="1850" b="1">
                <a:solidFill>
                  <a:srgbClr val="006F94"/>
                </a:solidFill>
                <a:latin typeface="Courier New"/>
                <a:ea typeface="Courier New"/>
                <a:cs typeface="Courier New"/>
                <a:sym typeface="Courier New"/>
              </a:rPr>
              <a:t>meth1</a:t>
            </a:r>
            <a:r>
              <a:rPr lang="en" sz="1850" b="1" i="0" u="none" strike="noStrike" cap="none">
                <a:solidFill>
                  <a:srgbClr val="262626"/>
                </a:solidFill>
                <a:latin typeface="Courier New"/>
                <a:ea typeface="Courier New"/>
                <a:cs typeface="Courier New"/>
                <a:sym typeface="Courier New"/>
              </a:rPr>
              <a:t>()</a:t>
            </a:r>
            <a:r>
              <a:rPr lang="en" sz="1850" b="1">
                <a:solidFill>
                  <a:srgbClr val="262626"/>
                </a:solidFill>
                <a:latin typeface="Courier New"/>
                <a:ea typeface="Courier New"/>
                <a:cs typeface="Courier New"/>
                <a:sym typeface="Courier New"/>
              </a:rPr>
              <a:t>{</a:t>
            </a:r>
            <a:endParaRPr sz="1850" b="1">
              <a:solidFill>
                <a:srgbClr val="262626"/>
              </a:solidFill>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350"/>
              <a:buFont typeface="Arial"/>
              <a:buNone/>
            </a:pPr>
            <a:r>
              <a:rPr lang="en" sz="1850" b="1">
                <a:solidFill>
                  <a:srgbClr val="262626"/>
                </a:solidFill>
                <a:latin typeface="Courier New"/>
                <a:ea typeface="Courier New"/>
                <a:cs typeface="Courier New"/>
                <a:sym typeface="Courier New"/>
              </a:rPr>
              <a:t>	</a:t>
            </a:r>
            <a:r>
              <a:rPr lang="en" sz="1850" b="1">
                <a:solidFill>
                  <a:schemeClr val="dk2"/>
                </a:solidFill>
                <a:latin typeface="Courier New"/>
                <a:ea typeface="Courier New"/>
                <a:cs typeface="Courier New"/>
                <a:sym typeface="Courier New"/>
              </a:rPr>
              <a:t>//Code d’implémentation de la méthode 1</a:t>
            </a:r>
            <a:endParaRPr sz="1850" b="1">
              <a:solidFill>
                <a:schemeClr val="dk2"/>
              </a:solidFill>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350"/>
              <a:buFont typeface="Arial"/>
              <a:buNone/>
            </a:pPr>
            <a:r>
              <a:rPr lang="en" sz="1850" b="1">
                <a:solidFill>
                  <a:srgbClr val="262626"/>
                </a:solidFill>
                <a:latin typeface="Courier New"/>
                <a:ea typeface="Courier New"/>
                <a:cs typeface="Courier New"/>
                <a:sym typeface="Courier New"/>
              </a:rPr>
              <a:t>}</a:t>
            </a:r>
            <a:endParaRPr sz="1850" b="1">
              <a:solidFill>
                <a:srgbClr val="262626"/>
              </a:solidFill>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350"/>
              <a:buFont typeface="Arial"/>
              <a:buNone/>
            </a:pPr>
            <a:r>
              <a:rPr lang="en" sz="1850" b="1">
                <a:solidFill>
                  <a:srgbClr val="7928A1"/>
                </a:solidFill>
                <a:latin typeface="Courier New"/>
                <a:ea typeface="Courier New"/>
                <a:cs typeface="Courier New"/>
                <a:sym typeface="Courier New"/>
              </a:rPr>
              <a:t>int </a:t>
            </a:r>
            <a:r>
              <a:rPr lang="en" sz="1850" b="1">
                <a:solidFill>
                  <a:srgbClr val="006F94"/>
                </a:solidFill>
                <a:latin typeface="Courier New"/>
                <a:ea typeface="Courier New"/>
                <a:cs typeface="Courier New"/>
                <a:sym typeface="Courier New"/>
              </a:rPr>
              <a:t>meth2</a:t>
            </a:r>
            <a:r>
              <a:rPr lang="en" sz="1850" b="1">
                <a:solidFill>
                  <a:srgbClr val="262626"/>
                </a:solidFill>
                <a:latin typeface="Courier New"/>
                <a:ea typeface="Courier New"/>
                <a:cs typeface="Courier New"/>
                <a:sym typeface="Courier New"/>
              </a:rPr>
              <a:t>(</a:t>
            </a:r>
            <a:r>
              <a:rPr lang="en" sz="1850" b="1">
                <a:solidFill>
                  <a:srgbClr val="995400"/>
                </a:solidFill>
                <a:latin typeface="Courier New"/>
                <a:ea typeface="Courier New"/>
                <a:cs typeface="Courier New"/>
                <a:sym typeface="Courier New"/>
              </a:rPr>
              <a:t>String</a:t>
            </a:r>
            <a:r>
              <a:rPr lang="en" sz="1850" b="1">
                <a:solidFill>
                  <a:srgbClr val="262626"/>
                </a:solidFill>
                <a:latin typeface="Courier New"/>
                <a:ea typeface="Courier New"/>
                <a:cs typeface="Courier New"/>
                <a:sym typeface="Courier New"/>
              </a:rPr>
              <a:t> str){</a:t>
            </a:r>
            <a:endParaRPr sz="1850" b="1">
              <a:solidFill>
                <a:srgbClr val="262626"/>
              </a:solidFill>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350"/>
              <a:buFont typeface="Arial"/>
              <a:buNone/>
            </a:pPr>
            <a:r>
              <a:rPr lang="en" sz="1850" b="1">
                <a:solidFill>
                  <a:srgbClr val="262626"/>
                </a:solidFill>
                <a:latin typeface="Courier New"/>
                <a:ea typeface="Courier New"/>
                <a:cs typeface="Courier New"/>
                <a:sym typeface="Courier New"/>
              </a:rPr>
              <a:t>	</a:t>
            </a:r>
            <a:r>
              <a:rPr lang="en" sz="1850" b="1">
                <a:solidFill>
                  <a:schemeClr val="dk2"/>
                </a:solidFill>
                <a:latin typeface="Courier New"/>
                <a:ea typeface="Courier New"/>
                <a:cs typeface="Courier New"/>
                <a:sym typeface="Courier New"/>
              </a:rPr>
              <a:t>//Code d’implémentation de la méthode 2</a:t>
            </a:r>
            <a:endParaRPr sz="1850" b="1">
              <a:solidFill>
                <a:srgbClr val="262626"/>
              </a:solidFill>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350"/>
              <a:buFont typeface="Arial"/>
              <a:buNone/>
            </a:pPr>
            <a:r>
              <a:rPr lang="en" sz="1850" b="1">
                <a:solidFill>
                  <a:srgbClr val="262626"/>
                </a:solidFill>
                <a:latin typeface="Courier New"/>
                <a:ea typeface="Courier New"/>
                <a:cs typeface="Courier New"/>
                <a:sym typeface="Courier New"/>
              </a:rPr>
              <a:t>}</a:t>
            </a:r>
            <a:endParaRPr sz="1850" b="1">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0"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27" name="Google Shape;127;p20"/>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28" name="Google Shape;12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8</a:t>
            </a:fld>
            <a:endParaRPr sz="1100" b="1"/>
          </a:p>
        </p:txBody>
      </p:sp>
      <p:sp>
        <p:nvSpPr>
          <p:cNvPr id="129" name="Google Shape;129;p20"/>
          <p:cNvSpPr txBox="1"/>
          <p:nvPr/>
        </p:nvSpPr>
        <p:spPr>
          <a:xfrm>
            <a:off x="380700" y="586525"/>
            <a:ext cx="8363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p:txBody>
      </p:sp>
      <p:sp>
        <p:nvSpPr>
          <p:cNvPr id="130" name="Google Shape;130;p20"/>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interfaces</a:t>
            </a:r>
            <a:endParaRPr/>
          </a:p>
        </p:txBody>
      </p:sp>
      <p:sp>
        <p:nvSpPr>
          <p:cNvPr id="131" name="Google Shape;131;p20"/>
          <p:cNvSpPr txBox="1"/>
          <p:nvPr/>
        </p:nvSpPr>
        <p:spPr>
          <a:xfrm>
            <a:off x="317200" y="2752225"/>
            <a:ext cx="8363100" cy="1893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 sz="1850" b="1">
                <a:solidFill>
                  <a:srgbClr val="7928A1"/>
                </a:solidFill>
                <a:latin typeface="Courier New"/>
                <a:ea typeface="Courier New"/>
                <a:cs typeface="Courier New"/>
                <a:sym typeface="Courier New"/>
              </a:rPr>
              <a:t>abstract class </a:t>
            </a:r>
            <a:r>
              <a:rPr lang="en" sz="1850" b="1">
                <a:solidFill>
                  <a:srgbClr val="006F94"/>
                </a:solidFill>
                <a:latin typeface="Courier New"/>
                <a:ea typeface="Courier New"/>
                <a:cs typeface="Courier New"/>
                <a:sym typeface="Courier New"/>
              </a:rPr>
              <a:t>MyClass</a:t>
            </a:r>
            <a:r>
              <a:rPr lang="en" sz="1850" b="1" i="0" u="none" strike="noStrike" cap="none">
                <a:solidFill>
                  <a:srgbClr val="262626"/>
                </a:solidFill>
                <a:latin typeface="Courier New"/>
                <a:ea typeface="Courier New"/>
                <a:cs typeface="Courier New"/>
                <a:sym typeface="Courier New"/>
              </a:rPr>
              <a:t>{</a:t>
            </a:r>
            <a:endParaRPr sz="1850" b="1">
              <a:solidFill>
                <a:srgbClr val="080808"/>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endParaRPr sz="1850" b="1">
              <a:solidFill>
                <a:srgbClr val="080808"/>
              </a:solidFill>
              <a:highlight>
                <a:srgbClr val="FFFFFF"/>
              </a:highlight>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350"/>
              <a:buFont typeface="Arial"/>
              <a:buNone/>
            </a:pPr>
            <a:r>
              <a:rPr lang="en" sz="1850" b="1">
                <a:solidFill>
                  <a:srgbClr val="7928A1"/>
                </a:solidFill>
                <a:latin typeface="Courier New"/>
                <a:ea typeface="Courier New"/>
                <a:cs typeface="Courier New"/>
                <a:sym typeface="Courier New"/>
              </a:rPr>
              <a:t>public abstract </a:t>
            </a:r>
            <a:r>
              <a:rPr lang="en" sz="1850" b="1" i="0" u="none" strike="noStrike" cap="none">
                <a:solidFill>
                  <a:srgbClr val="7928A1"/>
                </a:solidFill>
                <a:latin typeface="Courier New"/>
                <a:ea typeface="Courier New"/>
                <a:cs typeface="Courier New"/>
                <a:sym typeface="Courier New"/>
              </a:rPr>
              <a:t>void</a:t>
            </a:r>
            <a:r>
              <a:rPr lang="en" sz="1850" b="1" i="0" u="none" strike="noStrike" cap="none">
                <a:solidFill>
                  <a:srgbClr val="262626"/>
                </a:solidFill>
                <a:latin typeface="Courier New"/>
                <a:ea typeface="Courier New"/>
                <a:cs typeface="Courier New"/>
                <a:sym typeface="Courier New"/>
              </a:rPr>
              <a:t> </a:t>
            </a:r>
            <a:r>
              <a:rPr lang="en" sz="1850" b="1">
                <a:solidFill>
                  <a:srgbClr val="006F94"/>
                </a:solidFill>
                <a:latin typeface="Courier New"/>
                <a:ea typeface="Courier New"/>
                <a:cs typeface="Courier New"/>
                <a:sym typeface="Courier New"/>
              </a:rPr>
              <a:t>meth1</a:t>
            </a:r>
            <a:r>
              <a:rPr lang="en" sz="1850" b="1" i="0" u="none" strike="noStrike" cap="none">
                <a:solidFill>
                  <a:srgbClr val="262626"/>
                </a:solidFill>
                <a:latin typeface="Courier New"/>
                <a:ea typeface="Courier New"/>
                <a:cs typeface="Courier New"/>
                <a:sym typeface="Courier New"/>
              </a:rPr>
              <a:t>()</a:t>
            </a:r>
            <a:r>
              <a:rPr lang="en" sz="1850" b="1">
                <a:solidFill>
                  <a:srgbClr val="262626"/>
                </a:solidFill>
                <a:latin typeface="Courier New"/>
                <a:ea typeface="Courier New"/>
                <a:cs typeface="Courier New"/>
                <a:sym typeface="Courier New"/>
              </a:rPr>
              <a:t>;</a:t>
            </a:r>
            <a:endParaRPr sz="1850" b="1">
              <a:solidFill>
                <a:srgbClr val="262626"/>
              </a:solidFill>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350"/>
              <a:buFont typeface="Arial"/>
              <a:buNone/>
            </a:pPr>
            <a:r>
              <a:rPr lang="en" sz="1850" b="1">
                <a:solidFill>
                  <a:srgbClr val="7928A1"/>
                </a:solidFill>
                <a:latin typeface="Courier New"/>
                <a:ea typeface="Courier New"/>
                <a:cs typeface="Courier New"/>
                <a:sym typeface="Courier New"/>
              </a:rPr>
              <a:t>public abstract int </a:t>
            </a:r>
            <a:r>
              <a:rPr lang="en" sz="1850" b="1">
                <a:solidFill>
                  <a:srgbClr val="006F94"/>
                </a:solidFill>
                <a:latin typeface="Courier New"/>
                <a:ea typeface="Courier New"/>
                <a:cs typeface="Courier New"/>
                <a:sym typeface="Courier New"/>
              </a:rPr>
              <a:t>meth2</a:t>
            </a:r>
            <a:r>
              <a:rPr lang="en" sz="1850" b="1">
                <a:solidFill>
                  <a:srgbClr val="262626"/>
                </a:solidFill>
                <a:latin typeface="Courier New"/>
                <a:ea typeface="Courier New"/>
                <a:cs typeface="Courier New"/>
                <a:sym typeface="Courier New"/>
              </a:rPr>
              <a:t>(</a:t>
            </a:r>
            <a:r>
              <a:rPr lang="en" sz="1850" b="1">
                <a:solidFill>
                  <a:srgbClr val="995400"/>
                </a:solidFill>
                <a:latin typeface="Courier New"/>
                <a:ea typeface="Courier New"/>
                <a:cs typeface="Courier New"/>
                <a:sym typeface="Courier New"/>
              </a:rPr>
              <a:t>String</a:t>
            </a:r>
            <a:r>
              <a:rPr lang="en" sz="1850" b="1">
                <a:solidFill>
                  <a:srgbClr val="262626"/>
                </a:solidFill>
                <a:latin typeface="Courier New"/>
                <a:ea typeface="Courier New"/>
                <a:cs typeface="Courier New"/>
                <a:sym typeface="Courier New"/>
              </a:rPr>
              <a:t> str);</a:t>
            </a:r>
            <a:endParaRPr sz="1850" b="1">
              <a:solidFill>
                <a:srgbClr val="262626"/>
              </a:solidFill>
              <a:latin typeface="Courier New"/>
              <a:ea typeface="Courier New"/>
              <a:cs typeface="Courier New"/>
              <a:sym typeface="Courier New"/>
            </a:endParaRPr>
          </a:p>
          <a:p>
            <a:pPr marL="0" lvl="0" indent="457200" algn="l" rtl="0">
              <a:spcBef>
                <a:spcPts val="0"/>
              </a:spcBef>
              <a:spcAft>
                <a:spcPts val="0"/>
              </a:spcAft>
              <a:buClr>
                <a:schemeClr val="dk1"/>
              </a:buClr>
              <a:buSzPts val="1350"/>
              <a:buFont typeface="Arial"/>
              <a:buNone/>
            </a:pPr>
            <a:r>
              <a:rPr lang="en" sz="1850" b="1">
                <a:solidFill>
                  <a:srgbClr val="7928A1"/>
                </a:solidFill>
                <a:latin typeface="Courier New"/>
                <a:ea typeface="Courier New"/>
                <a:cs typeface="Courier New"/>
                <a:sym typeface="Courier New"/>
              </a:rPr>
              <a:t>public abstract float </a:t>
            </a:r>
            <a:r>
              <a:rPr lang="en" sz="1850" b="1">
                <a:solidFill>
                  <a:srgbClr val="006F94"/>
                </a:solidFill>
                <a:latin typeface="Courier New"/>
                <a:ea typeface="Courier New"/>
                <a:cs typeface="Courier New"/>
                <a:sym typeface="Courier New"/>
              </a:rPr>
              <a:t>meth3</a:t>
            </a:r>
            <a:r>
              <a:rPr lang="en" sz="1850" b="1">
                <a:solidFill>
                  <a:srgbClr val="262626"/>
                </a:solidFill>
                <a:latin typeface="Courier New"/>
                <a:ea typeface="Courier New"/>
                <a:cs typeface="Courier New"/>
                <a:sym typeface="Courier New"/>
              </a:rPr>
              <a:t>(</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x);</a:t>
            </a:r>
            <a:endParaRPr sz="1850" b="1">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p:txBody>
      </p:sp>
      <p:sp>
        <p:nvSpPr>
          <p:cNvPr id="132" name="Google Shape;132;p20"/>
          <p:cNvSpPr txBox="1"/>
          <p:nvPr/>
        </p:nvSpPr>
        <p:spPr>
          <a:xfrm>
            <a:off x="380700" y="586525"/>
            <a:ext cx="8363100" cy="135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900">
                <a:solidFill>
                  <a:schemeClr val="dk1"/>
                </a:solidFill>
                <a:latin typeface="Roboto Light"/>
                <a:ea typeface="Roboto Light"/>
                <a:cs typeface="Roboto Light"/>
                <a:sym typeface="Roboto Light"/>
              </a:rPr>
              <a:t>Si une classe contient que des méthodes abstraites, on peut la convertir en une interface.</a:t>
            </a:r>
            <a:endParaRPr sz="19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p:nvPr/>
        </p:nvSpPr>
        <p:spPr>
          <a:xfrm>
            <a:off x="317200" y="2752225"/>
            <a:ext cx="8363100" cy="1893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 sz="1850" b="1">
                <a:solidFill>
                  <a:srgbClr val="7928A1"/>
                </a:solidFill>
                <a:latin typeface="Courier New"/>
                <a:ea typeface="Courier New"/>
                <a:cs typeface="Courier New"/>
                <a:sym typeface="Courier New"/>
              </a:rPr>
              <a:t>interface </a:t>
            </a:r>
            <a:r>
              <a:rPr lang="en" sz="1850" b="1">
                <a:solidFill>
                  <a:srgbClr val="006F94"/>
                </a:solidFill>
                <a:latin typeface="Courier New"/>
                <a:ea typeface="Courier New"/>
                <a:cs typeface="Courier New"/>
                <a:sym typeface="Courier New"/>
              </a:rPr>
              <a:t>MyInterface</a:t>
            </a:r>
            <a:r>
              <a:rPr lang="en" sz="1850" b="1" i="0" u="none" strike="noStrike" cap="none">
                <a:solidFill>
                  <a:srgbClr val="262626"/>
                </a:solidFill>
                <a:latin typeface="Courier New"/>
                <a:ea typeface="Courier New"/>
                <a:cs typeface="Courier New"/>
                <a:sym typeface="Courier New"/>
              </a:rPr>
              <a:t>{</a:t>
            </a:r>
            <a:endParaRPr sz="1850" b="1">
              <a:solidFill>
                <a:srgbClr val="080808"/>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endParaRPr sz="1850" b="1">
              <a:solidFill>
                <a:srgbClr val="080808"/>
              </a:solidFill>
              <a:highlight>
                <a:srgbClr val="FFFFFF"/>
              </a:highlight>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350"/>
              <a:buFont typeface="Arial"/>
              <a:buNone/>
            </a:pPr>
            <a:r>
              <a:rPr lang="en" sz="1850" b="1" i="0" u="none" strike="noStrike" cap="none">
                <a:solidFill>
                  <a:srgbClr val="7928A1"/>
                </a:solidFill>
                <a:latin typeface="Courier New"/>
                <a:ea typeface="Courier New"/>
                <a:cs typeface="Courier New"/>
                <a:sym typeface="Courier New"/>
              </a:rPr>
              <a:t>void</a:t>
            </a:r>
            <a:r>
              <a:rPr lang="en" sz="1850" b="1" i="0" u="none" strike="noStrike" cap="none">
                <a:solidFill>
                  <a:srgbClr val="262626"/>
                </a:solidFill>
                <a:latin typeface="Courier New"/>
                <a:ea typeface="Courier New"/>
                <a:cs typeface="Courier New"/>
                <a:sym typeface="Courier New"/>
              </a:rPr>
              <a:t> </a:t>
            </a:r>
            <a:r>
              <a:rPr lang="en" sz="1850" b="1">
                <a:solidFill>
                  <a:srgbClr val="006F94"/>
                </a:solidFill>
                <a:latin typeface="Courier New"/>
                <a:ea typeface="Courier New"/>
                <a:cs typeface="Courier New"/>
                <a:sym typeface="Courier New"/>
              </a:rPr>
              <a:t>meth1</a:t>
            </a:r>
            <a:r>
              <a:rPr lang="en" sz="1850" b="1" i="0" u="none" strike="noStrike" cap="none">
                <a:solidFill>
                  <a:srgbClr val="262626"/>
                </a:solidFill>
                <a:latin typeface="Courier New"/>
                <a:ea typeface="Courier New"/>
                <a:cs typeface="Courier New"/>
                <a:sym typeface="Courier New"/>
              </a:rPr>
              <a:t>()</a:t>
            </a:r>
            <a:r>
              <a:rPr lang="en" sz="1850" b="1">
                <a:solidFill>
                  <a:srgbClr val="262626"/>
                </a:solidFill>
                <a:latin typeface="Courier New"/>
                <a:ea typeface="Courier New"/>
                <a:cs typeface="Courier New"/>
                <a:sym typeface="Courier New"/>
              </a:rPr>
              <a:t>;</a:t>
            </a:r>
            <a:endParaRPr sz="1850" b="1">
              <a:solidFill>
                <a:srgbClr val="262626"/>
              </a:solidFill>
              <a:latin typeface="Courier New"/>
              <a:ea typeface="Courier New"/>
              <a:cs typeface="Courier New"/>
              <a:sym typeface="Courier New"/>
            </a:endParaRPr>
          </a:p>
          <a:p>
            <a:pPr marL="0" marR="0" lvl="0" indent="457200" algn="l" rtl="0">
              <a:lnSpc>
                <a:spcPct val="100000"/>
              </a:lnSpc>
              <a:spcBef>
                <a:spcPts val="0"/>
              </a:spcBef>
              <a:spcAft>
                <a:spcPts val="0"/>
              </a:spcAft>
              <a:buClr>
                <a:srgbClr val="000000"/>
              </a:buClr>
              <a:buSzPts val="1350"/>
              <a:buFont typeface="Arial"/>
              <a:buNone/>
            </a:pPr>
            <a:r>
              <a:rPr lang="en" sz="1850" b="1">
                <a:solidFill>
                  <a:srgbClr val="7928A1"/>
                </a:solidFill>
                <a:latin typeface="Courier New"/>
                <a:ea typeface="Courier New"/>
                <a:cs typeface="Courier New"/>
                <a:sym typeface="Courier New"/>
              </a:rPr>
              <a:t>int </a:t>
            </a:r>
            <a:r>
              <a:rPr lang="en" sz="1850" b="1">
                <a:solidFill>
                  <a:srgbClr val="006F94"/>
                </a:solidFill>
                <a:latin typeface="Courier New"/>
                <a:ea typeface="Courier New"/>
                <a:cs typeface="Courier New"/>
                <a:sym typeface="Courier New"/>
              </a:rPr>
              <a:t>meth2</a:t>
            </a:r>
            <a:r>
              <a:rPr lang="en" sz="1850" b="1">
                <a:solidFill>
                  <a:srgbClr val="262626"/>
                </a:solidFill>
                <a:latin typeface="Courier New"/>
                <a:ea typeface="Courier New"/>
                <a:cs typeface="Courier New"/>
                <a:sym typeface="Courier New"/>
              </a:rPr>
              <a:t>(</a:t>
            </a:r>
            <a:r>
              <a:rPr lang="en" sz="1850" b="1">
                <a:solidFill>
                  <a:srgbClr val="995400"/>
                </a:solidFill>
                <a:latin typeface="Courier New"/>
                <a:ea typeface="Courier New"/>
                <a:cs typeface="Courier New"/>
                <a:sym typeface="Courier New"/>
              </a:rPr>
              <a:t>String</a:t>
            </a:r>
            <a:r>
              <a:rPr lang="en" sz="1850" b="1">
                <a:solidFill>
                  <a:srgbClr val="262626"/>
                </a:solidFill>
                <a:latin typeface="Courier New"/>
                <a:ea typeface="Courier New"/>
                <a:cs typeface="Courier New"/>
                <a:sym typeface="Courier New"/>
              </a:rPr>
              <a:t> str);</a:t>
            </a:r>
            <a:endParaRPr sz="1850" b="1">
              <a:solidFill>
                <a:srgbClr val="262626"/>
              </a:solidFill>
              <a:latin typeface="Courier New"/>
              <a:ea typeface="Courier New"/>
              <a:cs typeface="Courier New"/>
              <a:sym typeface="Courier New"/>
            </a:endParaRPr>
          </a:p>
          <a:p>
            <a:pPr marL="0" lvl="0" indent="457200" algn="l" rtl="0">
              <a:spcBef>
                <a:spcPts val="0"/>
              </a:spcBef>
              <a:spcAft>
                <a:spcPts val="0"/>
              </a:spcAft>
              <a:buClr>
                <a:schemeClr val="dk1"/>
              </a:buClr>
              <a:buSzPts val="1350"/>
              <a:buFont typeface="Arial"/>
              <a:buNone/>
            </a:pPr>
            <a:r>
              <a:rPr lang="en" sz="1850" b="1">
                <a:solidFill>
                  <a:srgbClr val="7928A1"/>
                </a:solidFill>
                <a:latin typeface="Courier New"/>
                <a:ea typeface="Courier New"/>
                <a:cs typeface="Courier New"/>
                <a:sym typeface="Courier New"/>
              </a:rPr>
              <a:t>float </a:t>
            </a:r>
            <a:r>
              <a:rPr lang="en" sz="1850" b="1">
                <a:solidFill>
                  <a:srgbClr val="006F94"/>
                </a:solidFill>
                <a:latin typeface="Courier New"/>
                <a:ea typeface="Courier New"/>
                <a:cs typeface="Courier New"/>
                <a:sym typeface="Courier New"/>
              </a:rPr>
              <a:t>meth3</a:t>
            </a:r>
            <a:r>
              <a:rPr lang="en" sz="1850" b="1">
                <a:solidFill>
                  <a:srgbClr val="262626"/>
                </a:solidFill>
                <a:latin typeface="Courier New"/>
                <a:ea typeface="Courier New"/>
                <a:cs typeface="Courier New"/>
                <a:sym typeface="Courier New"/>
              </a:rPr>
              <a:t>(</a:t>
            </a:r>
            <a:r>
              <a:rPr lang="en" sz="1850" b="1">
                <a:solidFill>
                  <a:srgbClr val="995400"/>
                </a:solidFill>
                <a:latin typeface="Courier New"/>
                <a:ea typeface="Courier New"/>
                <a:cs typeface="Courier New"/>
                <a:sym typeface="Courier New"/>
              </a:rPr>
              <a:t>int</a:t>
            </a:r>
            <a:r>
              <a:rPr lang="en" sz="1850" b="1">
                <a:solidFill>
                  <a:srgbClr val="262626"/>
                </a:solidFill>
                <a:latin typeface="Courier New"/>
                <a:ea typeface="Courier New"/>
                <a:cs typeface="Courier New"/>
                <a:sym typeface="Courier New"/>
              </a:rPr>
              <a:t> x);</a:t>
            </a:r>
            <a:endParaRPr sz="1850" b="1">
              <a:solidFill>
                <a:srgbClr val="26262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350"/>
              <a:buFont typeface="Arial"/>
              <a:buNone/>
            </a:pPr>
            <a:r>
              <a:rPr lang="en" sz="1850" b="1" i="0" u="none" strike="noStrike" cap="none">
                <a:solidFill>
                  <a:srgbClr val="262626"/>
                </a:solidFill>
                <a:latin typeface="Courier New"/>
                <a:ea typeface="Courier New"/>
                <a:cs typeface="Courier New"/>
                <a:sym typeface="Courier New"/>
              </a:rPr>
              <a:t>}</a:t>
            </a:r>
            <a:endParaRPr sz="1850" b="1" i="0" u="none" strike="noStrike" cap="none">
              <a:solidFill>
                <a:srgbClr val="262626"/>
              </a:solidFill>
              <a:latin typeface="Courier New"/>
              <a:ea typeface="Courier New"/>
              <a:cs typeface="Courier New"/>
              <a:sym typeface="Courier New"/>
            </a:endParaRPr>
          </a:p>
        </p:txBody>
      </p:sp>
      <p:pic>
        <p:nvPicPr>
          <p:cNvPr id="138" name="Google Shape;138;p21"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39" name="Google Shape;139;p21"/>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40" name="Google Shape;140;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9</a:t>
            </a:fld>
            <a:endParaRPr sz="1100" b="1"/>
          </a:p>
        </p:txBody>
      </p:sp>
      <p:sp>
        <p:nvSpPr>
          <p:cNvPr id="141" name="Google Shape;141;p21"/>
          <p:cNvSpPr txBox="1"/>
          <p:nvPr/>
        </p:nvSpPr>
        <p:spPr>
          <a:xfrm>
            <a:off x="380700" y="586525"/>
            <a:ext cx="83631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p:txBody>
      </p:sp>
      <p:sp>
        <p:nvSpPr>
          <p:cNvPr id="142" name="Google Shape;142;p21"/>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interfaces</a:t>
            </a:r>
            <a:endParaRPr/>
          </a:p>
        </p:txBody>
      </p:sp>
      <p:sp>
        <p:nvSpPr>
          <p:cNvPr id="143" name="Google Shape;143;p21"/>
          <p:cNvSpPr txBox="1"/>
          <p:nvPr/>
        </p:nvSpPr>
        <p:spPr>
          <a:xfrm>
            <a:off x="380700" y="586525"/>
            <a:ext cx="8363100" cy="135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900">
                <a:solidFill>
                  <a:schemeClr val="dk1"/>
                </a:solidFill>
                <a:latin typeface="Roboto Light"/>
                <a:ea typeface="Roboto Light"/>
                <a:cs typeface="Roboto Light"/>
                <a:sym typeface="Roboto Light"/>
              </a:rPr>
              <a:t>Si une classe contient que des méthodes abstraites, on peut la convertir en une interface.</a:t>
            </a:r>
            <a:endParaRPr sz="19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900">
              <a:solidFill>
                <a:schemeClr val="dk1"/>
              </a:solidFill>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Affichage à l'écran (16:9)</PresentationFormat>
  <Slides>24</Slides>
  <Notes>24</Notes>
  <HiddenSlides>0</HiddenSlide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modified xsi:type="dcterms:W3CDTF">2024-11-04T14:09:47Z</dcterms:modified>
</cp:coreProperties>
</file>