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Comfortaa" panose="020B0604020202020204" charset="0"/>
      <p:regular r:id="rId24"/>
      <p:bold r:id="rId25"/>
    </p:embeddedFont>
    <p:embeddedFont>
      <p:font typeface="Fira Code" panose="020B0809050000020004" pitchFamily="49" charset="0"/>
      <p:regular r:id="rId26"/>
      <p:bold r:id="rId27"/>
    </p:embeddedFont>
    <p:embeddedFont>
      <p:font typeface="Nunito Light" pitchFamily="2" charset="0"/>
      <p:regular r:id="rId28"/>
      <p:italic r:id="rId29"/>
    </p:embeddedFont>
    <p:embeddedFont>
      <p:font typeface="Source Code Pro" panose="020B0509030403020204" pitchFamily="49"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iIhg3btmaW2b3Bizt1wj+RSFS80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 name="Google Shape;3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9" name="Google Shape;23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3" name="Google Shape;26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809b6fa2b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809b6fa2b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0" name="Google Shape;31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Google Shape;32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 name="Google Shape;34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4" name="Google Shape;364;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2"/>
          <p:cNvSpPr txBox="1">
            <a:spLocks noGrp="1"/>
          </p:cNvSpPr>
          <p:nvPr>
            <p:ph type="ctrTitle"/>
          </p:nvPr>
        </p:nvSpPr>
        <p:spPr>
          <a:xfrm>
            <a:off x="2735500" y="1258850"/>
            <a:ext cx="5797500" cy="2038800"/>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Clr>
                <a:srgbClr val="191919"/>
              </a:buClr>
              <a:buSzPts val="5200"/>
              <a:buNone/>
              <a:defRPr sz="4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1" name="Google Shape;11;p22"/>
          <p:cNvSpPr txBox="1">
            <a:spLocks noGrp="1"/>
          </p:cNvSpPr>
          <p:nvPr>
            <p:ph type="subTitle" idx="1"/>
          </p:nvPr>
        </p:nvSpPr>
        <p:spPr>
          <a:xfrm>
            <a:off x="2735500" y="3297650"/>
            <a:ext cx="5797500" cy="440700"/>
          </a:xfrm>
          <a:prstGeom prst="rect">
            <a:avLst/>
          </a:prstGeom>
          <a:solidFill>
            <a:schemeClr val="accent6"/>
          </a:solid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2"/>
          <p:cNvSpPr txBox="1">
            <a:spLocks noGrp="1"/>
          </p:cNvSpPr>
          <p:nvPr>
            <p:ph type="sldNum" idx="12"/>
          </p:nvPr>
        </p:nvSpPr>
        <p:spPr>
          <a:xfrm>
            <a:off x="8550875" y="4785798"/>
            <a:ext cx="501993" cy="274637"/>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
        <p:cNvGrpSpPr/>
        <p:nvPr/>
      </p:nvGrpSpPr>
      <p:grpSpPr>
        <a:xfrm>
          <a:off x="0" y="0"/>
          <a:ext cx="0" cy="0"/>
          <a:chOff x="0" y="0"/>
          <a:chExt cx="0" cy="0"/>
        </a:xfrm>
      </p:grpSpPr>
      <p:sp>
        <p:nvSpPr>
          <p:cNvPr id="14" name="Google Shape;14;p23"/>
          <p:cNvSpPr/>
          <p:nvPr/>
        </p:nvSpPr>
        <p:spPr>
          <a:xfrm>
            <a:off x="1425" y="-2050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3"/>
          <p:cNvSpPr txBox="1">
            <a:spLocks noGrp="1"/>
          </p:cNvSpPr>
          <p:nvPr>
            <p:ph type="title"/>
          </p:nvPr>
        </p:nvSpPr>
        <p:spPr>
          <a:xfrm>
            <a:off x="720000" y="445025"/>
            <a:ext cx="77109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6" name="Google Shape;16;p23"/>
          <p:cNvSpPr txBox="1">
            <a:spLocks noGrp="1"/>
          </p:cNvSpPr>
          <p:nvPr>
            <p:ph type="subTitle" idx="1"/>
          </p:nvPr>
        </p:nvSpPr>
        <p:spPr>
          <a:xfrm>
            <a:off x="3465225" y="1529000"/>
            <a:ext cx="4965600" cy="30750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600"/>
              <a:buFont typeface="Nunito Light"/>
              <a:buChar char="●"/>
              <a:defRPr/>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400"/>
              <a:buFont typeface="Nunito Light"/>
              <a:buChar char="○"/>
              <a:defRPr/>
            </a:lvl5pPr>
            <a:lvl6pPr lvl="5" algn="ctr">
              <a:lnSpc>
                <a:spcPct val="100000"/>
              </a:lnSpc>
              <a:spcBef>
                <a:spcPts val="0"/>
              </a:spcBef>
              <a:spcAft>
                <a:spcPts val="0"/>
              </a:spcAft>
              <a:buClr>
                <a:srgbClr val="999999"/>
              </a:buClr>
              <a:buSzPts val="14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400"/>
              <a:buFont typeface="Nunito Light"/>
              <a:buChar char="■"/>
              <a:defRPr/>
            </a:lvl9pPr>
          </a:lstStyle>
          <a:p>
            <a:endParaRPr/>
          </a:p>
        </p:txBody>
      </p:sp>
      <p:sp>
        <p:nvSpPr>
          <p:cNvPr id="17" name="Google Shape;17;p23"/>
          <p:cNvSpPr txBox="1">
            <a:spLocks noGrp="1"/>
          </p:cNvSpPr>
          <p:nvPr>
            <p:ph type="sldNum" idx="12"/>
          </p:nvPr>
        </p:nvSpPr>
        <p:spPr>
          <a:xfrm>
            <a:off x="8550875" y="4785798"/>
            <a:ext cx="501993" cy="274637"/>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24"/>
          <p:cNvSpPr txBox="1">
            <a:spLocks noGrp="1"/>
          </p:cNvSpPr>
          <p:nvPr>
            <p:ph type="title"/>
          </p:nvPr>
        </p:nvSpPr>
        <p:spPr>
          <a:xfrm>
            <a:off x="1535738" y="2266450"/>
            <a:ext cx="6635700" cy="1202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4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24"/>
          <p:cNvSpPr txBox="1">
            <a:spLocks noGrp="1"/>
          </p:cNvSpPr>
          <p:nvPr>
            <p:ph type="title" idx="2"/>
          </p:nvPr>
        </p:nvSpPr>
        <p:spPr>
          <a:xfrm>
            <a:off x="988113" y="1350550"/>
            <a:ext cx="1652100" cy="915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6000"/>
              <a:buNone/>
              <a:defRPr sz="6000">
                <a:solidFill>
                  <a:schemeClr val="dk2"/>
                </a:solidFill>
                <a:latin typeface="Fira Code"/>
                <a:ea typeface="Fira Code"/>
                <a:cs typeface="Fira Code"/>
                <a:sym typeface="Fira Code"/>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21" name="Google Shape;21;p24"/>
          <p:cNvSpPr txBox="1">
            <a:spLocks noGrp="1"/>
          </p:cNvSpPr>
          <p:nvPr>
            <p:ph type="subTitle" idx="1"/>
          </p:nvPr>
        </p:nvSpPr>
        <p:spPr>
          <a:xfrm>
            <a:off x="2080150" y="3468850"/>
            <a:ext cx="6043800" cy="2832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2" name="Google Shape;22;p24"/>
          <p:cNvSpPr/>
          <p:nvPr/>
        </p:nvSpPr>
        <p:spPr>
          <a:xfrm>
            <a:off x="1425" y="-1034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4"/>
          <p:cNvSpPr txBox="1">
            <a:spLocks noGrp="1"/>
          </p:cNvSpPr>
          <p:nvPr>
            <p:ph type="sldNum" idx="12"/>
          </p:nvPr>
        </p:nvSpPr>
        <p:spPr>
          <a:xfrm>
            <a:off x="8550875" y="4785798"/>
            <a:ext cx="501993" cy="274637"/>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4"/>
        <p:cNvGrpSpPr/>
        <p:nvPr/>
      </p:nvGrpSpPr>
      <p:grpSpPr>
        <a:xfrm>
          <a:off x="0" y="0"/>
          <a:ext cx="0" cy="0"/>
          <a:chOff x="0" y="0"/>
          <a:chExt cx="0" cy="0"/>
        </a:xfrm>
      </p:grpSpPr>
      <p:sp>
        <p:nvSpPr>
          <p:cNvPr id="25" name="Google Shape;25;p25"/>
          <p:cNvSpPr txBox="1">
            <a:spLocks noGrp="1"/>
          </p:cNvSpPr>
          <p:nvPr>
            <p:ph type="sldNum" idx="12"/>
          </p:nvPr>
        </p:nvSpPr>
        <p:spPr>
          <a:xfrm>
            <a:off x="8550875" y="4785798"/>
            <a:ext cx="501993" cy="274637"/>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6"/>
        <p:cNvGrpSpPr/>
        <p:nvPr/>
      </p:nvGrpSpPr>
      <p:grpSpPr>
        <a:xfrm>
          <a:off x="0" y="0"/>
          <a:ext cx="0" cy="0"/>
          <a:chOff x="0" y="0"/>
          <a:chExt cx="0" cy="0"/>
        </a:xfrm>
      </p:grpSpPr>
      <p:sp>
        <p:nvSpPr>
          <p:cNvPr id="27" name="Google Shape;27;p26"/>
          <p:cNvSpPr/>
          <p:nvPr/>
        </p:nvSpPr>
        <p:spPr>
          <a:xfrm>
            <a:off x="1425" y="-103400"/>
            <a:ext cx="9144000" cy="11604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6"/>
          <p:cNvSpPr txBox="1">
            <a:spLocks noGrp="1"/>
          </p:cNvSpPr>
          <p:nvPr>
            <p:ph type="sldNum" idx="12"/>
          </p:nvPr>
        </p:nvSpPr>
        <p:spPr>
          <a:xfrm>
            <a:off x="8550875" y="4785798"/>
            <a:ext cx="501993" cy="274637"/>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9"/>
        <p:cNvGrpSpPr/>
        <p:nvPr/>
      </p:nvGrpSpPr>
      <p:grpSpPr>
        <a:xfrm>
          <a:off x="0" y="0"/>
          <a:ext cx="0" cy="0"/>
          <a:chOff x="0" y="0"/>
          <a:chExt cx="0" cy="0"/>
        </a:xfrm>
      </p:grpSpPr>
      <p:sp>
        <p:nvSpPr>
          <p:cNvPr id="30" name="Google Shape;30;p27"/>
          <p:cNvSpPr/>
          <p:nvPr/>
        </p:nvSpPr>
        <p:spPr>
          <a:xfrm>
            <a:off x="4424750" y="-1800"/>
            <a:ext cx="4719300" cy="51435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7"/>
          <p:cNvSpPr txBox="1">
            <a:spLocks noGrp="1"/>
          </p:cNvSpPr>
          <p:nvPr>
            <p:ph type="sldNum" idx="12"/>
          </p:nvPr>
        </p:nvSpPr>
        <p:spPr>
          <a:xfrm>
            <a:off x="8550875" y="4785798"/>
            <a:ext cx="501993" cy="274637"/>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1pPr>
            <a:lvl2pPr marR="0" lvl="1"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2pPr>
            <a:lvl3pPr marR="0" lvl="2"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3pPr>
            <a:lvl4pPr marR="0" lvl="3"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4pPr>
            <a:lvl5pPr marR="0" lvl="4"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5pPr>
            <a:lvl6pPr marR="0" lvl="5"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6pPr>
            <a:lvl7pPr marR="0" lvl="6"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7pPr>
            <a:lvl8pPr marR="0" lvl="7"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8pPr>
            <a:lvl9pPr marR="0" lvl="8" algn="l" rtl="0">
              <a:lnSpc>
                <a:spcPct val="100000"/>
              </a:lnSpc>
              <a:spcBef>
                <a:spcPts val="0"/>
              </a:spcBef>
              <a:spcAft>
                <a:spcPts val="0"/>
              </a:spcAft>
              <a:buClr>
                <a:schemeClr val="dk1"/>
              </a:buClr>
              <a:buSzPts val="3500"/>
              <a:buFont typeface="Source Code Pro"/>
              <a:buNone/>
              <a:defRPr sz="3500" b="0" i="0" u="none" strike="noStrike" cap="none">
                <a:solidFill>
                  <a:schemeClr val="dk1"/>
                </a:solidFill>
                <a:latin typeface="Source Code Pro"/>
                <a:ea typeface="Source Code Pro"/>
                <a:cs typeface="Source Code Pro"/>
                <a:sym typeface="Source Code Pro"/>
              </a:defRPr>
            </a:lvl9pPr>
          </a:lstStyle>
          <a:p>
            <a:endParaRPr/>
          </a:p>
        </p:txBody>
      </p:sp>
      <p:sp>
        <p:nvSpPr>
          <p:cNvPr id="7" name="Google Shape;7;p2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1"/>
              </a:buClr>
              <a:buSzPts val="1400"/>
              <a:buFont typeface="Source Code Pro"/>
              <a:buChar char="●"/>
              <a:defRPr sz="1400" b="0" i="0" u="none" strike="noStrike" cap="none">
                <a:solidFill>
                  <a:schemeClr val="dk1"/>
                </a:solidFill>
                <a:latin typeface="Source Code Pro"/>
                <a:ea typeface="Source Code Pro"/>
                <a:cs typeface="Source Code Pro"/>
                <a:sym typeface="Source Code Pro"/>
              </a:defRPr>
            </a:lvl1pPr>
            <a:lvl2pPr marL="914400" marR="0" lvl="1" indent="-317500" algn="l" rtl="0">
              <a:lnSpc>
                <a:spcPct val="115000"/>
              </a:lnSpc>
              <a:spcBef>
                <a:spcPts val="0"/>
              </a:spcBef>
              <a:spcAft>
                <a:spcPts val="0"/>
              </a:spcAft>
              <a:buClr>
                <a:schemeClr val="dk1"/>
              </a:buClr>
              <a:buSzPts val="1400"/>
              <a:buFont typeface="Source Code Pro"/>
              <a:buChar char="○"/>
              <a:defRPr sz="1400" b="0" i="0" u="none" strike="noStrike" cap="none">
                <a:solidFill>
                  <a:schemeClr val="dk1"/>
                </a:solidFill>
                <a:latin typeface="Source Code Pro"/>
                <a:ea typeface="Source Code Pro"/>
                <a:cs typeface="Source Code Pro"/>
                <a:sym typeface="Source Code Pro"/>
              </a:defRPr>
            </a:lvl2pPr>
            <a:lvl3pPr marL="1371600" marR="0" lvl="2" indent="-317500" algn="l" rtl="0">
              <a:lnSpc>
                <a:spcPct val="115000"/>
              </a:lnSpc>
              <a:spcBef>
                <a:spcPts val="0"/>
              </a:spcBef>
              <a:spcAft>
                <a:spcPts val="0"/>
              </a:spcAft>
              <a:buClr>
                <a:schemeClr val="dk1"/>
              </a:buClr>
              <a:buSzPts val="1400"/>
              <a:buFont typeface="Source Code Pro"/>
              <a:buChar char="■"/>
              <a:defRPr sz="1400" b="0" i="0" u="none" strike="noStrike" cap="none">
                <a:solidFill>
                  <a:schemeClr val="dk1"/>
                </a:solidFill>
                <a:latin typeface="Source Code Pro"/>
                <a:ea typeface="Source Code Pro"/>
                <a:cs typeface="Source Code Pro"/>
                <a:sym typeface="Source Code Pro"/>
              </a:defRPr>
            </a:lvl3pPr>
            <a:lvl4pPr marL="1828800" marR="0" lvl="3" indent="-317500" algn="l" rtl="0">
              <a:lnSpc>
                <a:spcPct val="115000"/>
              </a:lnSpc>
              <a:spcBef>
                <a:spcPts val="0"/>
              </a:spcBef>
              <a:spcAft>
                <a:spcPts val="0"/>
              </a:spcAft>
              <a:buClr>
                <a:schemeClr val="dk1"/>
              </a:buClr>
              <a:buSzPts val="1400"/>
              <a:buFont typeface="Source Code Pro"/>
              <a:buChar char="●"/>
              <a:defRPr sz="1400" b="0" i="0" u="none" strike="noStrike" cap="none">
                <a:solidFill>
                  <a:schemeClr val="dk1"/>
                </a:solidFill>
                <a:latin typeface="Source Code Pro"/>
                <a:ea typeface="Source Code Pro"/>
                <a:cs typeface="Source Code Pro"/>
                <a:sym typeface="Source Code Pro"/>
              </a:defRPr>
            </a:lvl4pPr>
            <a:lvl5pPr marL="2286000" marR="0" lvl="4" indent="-317500" algn="l" rtl="0">
              <a:lnSpc>
                <a:spcPct val="115000"/>
              </a:lnSpc>
              <a:spcBef>
                <a:spcPts val="0"/>
              </a:spcBef>
              <a:spcAft>
                <a:spcPts val="0"/>
              </a:spcAft>
              <a:buClr>
                <a:schemeClr val="dk1"/>
              </a:buClr>
              <a:buSzPts val="1400"/>
              <a:buFont typeface="Source Code Pro"/>
              <a:buChar char="○"/>
              <a:defRPr sz="1400" b="0" i="0" u="none" strike="noStrike" cap="none">
                <a:solidFill>
                  <a:schemeClr val="dk1"/>
                </a:solidFill>
                <a:latin typeface="Source Code Pro"/>
                <a:ea typeface="Source Code Pro"/>
                <a:cs typeface="Source Code Pro"/>
                <a:sym typeface="Source Code Pro"/>
              </a:defRPr>
            </a:lvl5pPr>
            <a:lvl6pPr marL="2743200" marR="0" lvl="5" indent="-317500" algn="l" rtl="0">
              <a:lnSpc>
                <a:spcPct val="115000"/>
              </a:lnSpc>
              <a:spcBef>
                <a:spcPts val="0"/>
              </a:spcBef>
              <a:spcAft>
                <a:spcPts val="0"/>
              </a:spcAft>
              <a:buClr>
                <a:schemeClr val="dk1"/>
              </a:buClr>
              <a:buSzPts val="1400"/>
              <a:buFont typeface="Source Code Pro"/>
              <a:buChar char="■"/>
              <a:defRPr sz="1400" b="0" i="0" u="none" strike="noStrike" cap="none">
                <a:solidFill>
                  <a:schemeClr val="dk1"/>
                </a:solidFill>
                <a:latin typeface="Source Code Pro"/>
                <a:ea typeface="Source Code Pro"/>
                <a:cs typeface="Source Code Pro"/>
                <a:sym typeface="Source Code Pro"/>
              </a:defRPr>
            </a:lvl6pPr>
            <a:lvl7pPr marL="3200400" marR="0" lvl="6" indent="-317500" algn="l" rtl="0">
              <a:lnSpc>
                <a:spcPct val="115000"/>
              </a:lnSpc>
              <a:spcBef>
                <a:spcPts val="0"/>
              </a:spcBef>
              <a:spcAft>
                <a:spcPts val="0"/>
              </a:spcAft>
              <a:buClr>
                <a:schemeClr val="dk1"/>
              </a:buClr>
              <a:buSzPts val="1400"/>
              <a:buFont typeface="Source Code Pro"/>
              <a:buChar char="●"/>
              <a:defRPr sz="1400" b="0" i="0" u="none" strike="noStrike" cap="none">
                <a:solidFill>
                  <a:schemeClr val="dk1"/>
                </a:solidFill>
                <a:latin typeface="Source Code Pro"/>
                <a:ea typeface="Source Code Pro"/>
                <a:cs typeface="Source Code Pro"/>
                <a:sym typeface="Source Code Pro"/>
              </a:defRPr>
            </a:lvl7pPr>
            <a:lvl8pPr marL="3657600" marR="0" lvl="7" indent="-317500" algn="l" rtl="0">
              <a:lnSpc>
                <a:spcPct val="115000"/>
              </a:lnSpc>
              <a:spcBef>
                <a:spcPts val="0"/>
              </a:spcBef>
              <a:spcAft>
                <a:spcPts val="0"/>
              </a:spcAft>
              <a:buClr>
                <a:schemeClr val="dk1"/>
              </a:buClr>
              <a:buSzPts val="1400"/>
              <a:buFont typeface="Source Code Pro"/>
              <a:buChar char="○"/>
              <a:defRPr sz="1400" b="0" i="0" u="none" strike="noStrike" cap="none">
                <a:solidFill>
                  <a:schemeClr val="dk1"/>
                </a:solidFill>
                <a:latin typeface="Source Code Pro"/>
                <a:ea typeface="Source Code Pro"/>
                <a:cs typeface="Source Code Pro"/>
                <a:sym typeface="Source Code Pro"/>
              </a:defRPr>
            </a:lvl8pPr>
            <a:lvl9pPr marL="4114800" marR="0" lvl="8" indent="-317500" algn="l" rtl="0">
              <a:lnSpc>
                <a:spcPct val="115000"/>
              </a:lnSpc>
              <a:spcBef>
                <a:spcPts val="0"/>
              </a:spcBef>
              <a:spcAft>
                <a:spcPts val="0"/>
              </a:spcAft>
              <a:buClr>
                <a:schemeClr val="dk1"/>
              </a:buClr>
              <a:buSzPts val="1400"/>
              <a:buFont typeface="Source Code Pro"/>
              <a:buChar char="■"/>
              <a:defRPr sz="1400" b="0" i="0" u="none" strike="noStrike" cap="none">
                <a:solidFill>
                  <a:schemeClr val="dk1"/>
                </a:solidFill>
                <a:latin typeface="Source Code Pro"/>
                <a:ea typeface="Source Code Pro"/>
                <a:cs typeface="Source Code Pro"/>
                <a:sym typeface="Source Code Pro"/>
              </a:defRPr>
            </a:lvl9pPr>
          </a:lstStyle>
          <a:p>
            <a:endParaRPr/>
          </a:p>
        </p:txBody>
      </p:sp>
      <p:sp>
        <p:nvSpPr>
          <p:cNvPr id="8" name="Google Shape;8;p21"/>
          <p:cNvSpPr txBox="1">
            <a:spLocks noGrp="1"/>
          </p:cNvSpPr>
          <p:nvPr>
            <p:ph type="sldNum" idx="12"/>
          </p:nvPr>
        </p:nvSpPr>
        <p:spPr>
          <a:xfrm>
            <a:off x="8550875" y="4785798"/>
            <a:ext cx="501993"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None/>
              <a:defRPr sz="12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None/>
              <a:defRPr sz="12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None/>
              <a:defRPr sz="12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None/>
              <a:defRPr sz="12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None/>
              <a:defRPr sz="12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None/>
              <a:defRPr sz="12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None/>
              <a:defRPr sz="12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None/>
              <a:defRPr sz="12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Google Shape;36;p1"/>
          <p:cNvSpPr txBox="1">
            <a:spLocks noGrp="1"/>
          </p:cNvSpPr>
          <p:nvPr>
            <p:ph type="ctrTitle"/>
          </p:nvPr>
        </p:nvSpPr>
        <p:spPr>
          <a:xfrm>
            <a:off x="2735500" y="1258850"/>
            <a:ext cx="5797500" cy="20388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SzPts val="5200"/>
              <a:buNone/>
            </a:pPr>
            <a:r>
              <a:rPr lang="fr-FR"/>
              <a:t>Conception Orientée Objet &amp; Programmation JAVA</a:t>
            </a:r>
            <a:endParaRPr/>
          </a:p>
        </p:txBody>
      </p:sp>
      <p:sp>
        <p:nvSpPr>
          <p:cNvPr id="37" name="Google Shape;37;p1"/>
          <p:cNvSpPr txBox="1"/>
          <p:nvPr/>
        </p:nvSpPr>
        <p:spPr>
          <a:xfrm>
            <a:off x="2097300" y="571000"/>
            <a:ext cx="704700" cy="87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5000"/>
              <a:buFont typeface="Arial"/>
              <a:buNone/>
            </a:pPr>
            <a:r>
              <a:rPr lang="fr-FR" sz="5000" b="0" i="0" u="none" strike="noStrike" cap="none">
                <a:solidFill>
                  <a:schemeClr val="accent1"/>
                </a:solidFill>
                <a:latin typeface="Comfortaa"/>
                <a:ea typeface="Comfortaa"/>
                <a:cs typeface="Comfortaa"/>
                <a:sym typeface="Comfortaa"/>
              </a:rPr>
              <a:t>{</a:t>
            </a:r>
            <a:endParaRPr sz="5000" b="0" i="0" u="none" strike="noStrike" cap="none">
              <a:solidFill>
                <a:schemeClr val="accent1"/>
              </a:solidFill>
              <a:latin typeface="Comfortaa"/>
              <a:ea typeface="Comfortaa"/>
              <a:cs typeface="Comfortaa"/>
              <a:sym typeface="Comfortaa"/>
            </a:endParaRPr>
          </a:p>
        </p:txBody>
      </p:sp>
      <p:sp>
        <p:nvSpPr>
          <p:cNvPr id="38" name="Google Shape;38;p1"/>
          <p:cNvSpPr txBox="1"/>
          <p:nvPr/>
        </p:nvSpPr>
        <p:spPr>
          <a:xfrm>
            <a:off x="8588000" y="4001925"/>
            <a:ext cx="519300" cy="759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000"/>
              <a:buFont typeface="Arial"/>
              <a:buNone/>
            </a:pPr>
            <a:r>
              <a:rPr lang="fr-FR" sz="5000" b="0" i="0" u="none" strike="noStrike" cap="none">
                <a:solidFill>
                  <a:schemeClr val="accent3"/>
                </a:solidFill>
                <a:latin typeface="Comfortaa"/>
                <a:ea typeface="Comfortaa"/>
                <a:cs typeface="Comfortaa"/>
                <a:sym typeface="Comfortaa"/>
              </a:rPr>
              <a:t>}</a:t>
            </a:r>
            <a:endParaRPr sz="5000" b="0" i="0" u="none" strike="noStrike" cap="none">
              <a:solidFill>
                <a:schemeClr val="accent3"/>
              </a:solidFill>
              <a:latin typeface="Comfortaa"/>
              <a:ea typeface="Comfortaa"/>
              <a:cs typeface="Comfortaa"/>
              <a:sym typeface="Comfortaa"/>
            </a:endParaRPr>
          </a:p>
        </p:txBody>
      </p:sp>
      <p:grpSp>
        <p:nvGrpSpPr>
          <p:cNvPr id="39" name="Google Shape;39;p1"/>
          <p:cNvGrpSpPr/>
          <p:nvPr/>
        </p:nvGrpSpPr>
        <p:grpSpPr>
          <a:xfrm>
            <a:off x="255130" y="696438"/>
            <a:ext cx="2377906" cy="3907562"/>
            <a:chOff x="5" y="747463"/>
            <a:chExt cx="2377906" cy="3907562"/>
          </a:xfrm>
        </p:grpSpPr>
        <p:sp>
          <p:nvSpPr>
            <p:cNvPr id="40" name="Google Shape;40;p1"/>
            <p:cNvSpPr/>
            <p:nvPr/>
          </p:nvSpPr>
          <p:spPr>
            <a:xfrm>
              <a:off x="5" y="756038"/>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486329" y="747463"/>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5" y="1068263"/>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5" y="1394975"/>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5" y="1721713"/>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434858" y="1721713"/>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1"/>
            <p:cNvSpPr/>
            <p:nvPr/>
          </p:nvSpPr>
          <p:spPr>
            <a:xfrm>
              <a:off x="934654" y="1721722"/>
              <a:ext cx="2607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1"/>
            <p:cNvSpPr/>
            <p:nvPr/>
          </p:nvSpPr>
          <p:spPr>
            <a:xfrm>
              <a:off x="5" y="20322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1"/>
            <p:cNvSpPr/>
            <p:nvPr/>
          </p:nvSpPr>
          <p:spPr>
            <a:xfrm>
              <a:off x="5" y="2375138"/>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1"/>
            <p:cNvSpPr/>
            <p:nvPr/>
          </p:nvSpPr>
          <p:spPr>
            <a:xfrm>
              <a:off x="5" y="2684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1"/>
            <p:cNvSpPr/>
            <p:nvPr/>
          </p:nvSpPr>
          <p:spPr>
            <a:xfrm>
              <a:off x="5" y="2992988"/>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1"/>
            <p:cNvSpPr/>
            <p:nvPr/>
          </p:nvSpPr>
          <p:spPr>
            <a:xfrm>
              <a:off x="13726" y="37739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
            <p:cNvSpPr/>
            <p:nvPr/>
          </p:nvSpPr>
          <p:spPr>
            <a:xfrm>
              <a:off x="434858" y="2032288"/>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
            <p:cNvSpPr/>
            <p:nvPr/>
          </p:nvSpPr>
          <p:spPr>
            <a:xfrm>
              <a:off x="395919" y="23751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
            <p:cNvSpPr/>
            <p:nvPr/>
          </p:nvSpPr>
          <p:spPr>
            <a:xfrm>
              <a:off x="434858" y="268406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
            <p:cNvSpPr/>
            <p:nvPr/>
          </p:nvSpPr>
          <p:spPr>
            <a:xfrm>
              <a:off x="434858" y="300995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
            <p:cNvSpPr/>
            <p:nvPr/>
          </p:nvSpPr>
          <p:spPr>
            <a:xfrm>
              <a:off x="434858" y="3335838"/>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1"/>
            <p:cNvSpPr/>
            <p:nvPr/>
          </p:nvSpPr>
          <p:spPr>
            <a:xfrm>
              <a:off x="838550" y="2032296"/>
              <a:ext cx="465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
            <p:cNvSpPr/>
            <p:nvPr/>
          </p:nvSpPr>
          <p:spPr>
            <a:xfrm>
              <a:off x="838550" y="2375145"/>
              <a:ext cx="65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
            <p:cNvSpPr/>
            <p:nvPr/>
          </p:nvSpPr>
          <p:spPr>
            <a:xfrm>
              <a:off x="861466" y="2684069"/>
              <a:ext cx="757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
            <p:cNvSpPr/>
            <p:nvPr/>
          </p:nvSpPr>
          <p:spPr>
            <a:xfrm>
              <a:off x="861466" y="3028567"/>
              <a:ext cx="7572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
            <p:cNvSpPr/>
            <p:nvPr/>
          </p:nvSpPr>
          <p:spPr>
            <a:xfrm>
              <a:off x="861466" y="3335841"/>
              <a:ext cx="7572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
            <p:cNvSpPr/>
            <p:nvPr/>
          </p:nvSpPr>
          <p:spPr>
            <a:xfrm>
              <a:off x="1360349" y="2032296"/>
              <a:ext cx="4242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
            <p:cNvSpPr/>
            <p:nvPr/>
          </p:nvSpPr>
          <p:spPr>
            <a:xfrm>
              <a:off x="1573836" y="2358182"/>
              <a:ext cx="4242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
            <p:cNvSpPr/>
            <p:nvPr/>
          </p:nvSpPr>
          <p:spPr>
            <a:xfrm>
              <a:off x="1697856" y="2684094"/>
              <a:ext cx="2607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
            <p:cNvSpPr/>
            <p:nvPr/>
          </p:nvSpPr>
          <p:spPr>
            <a:xfrm>
              <a:off x="1697856" y="3335891"/>
              <a:ext cx="2607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
            <p:cNvSpPr/>
            <p:nvPr/>
          </p:nvSpPr>
          <p:spPr>
            <a:xfrm>
              <a:off x="13726" y="401303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
            <p:cNvSpPr/>
            <p:nvPr/>
          </p:nvSpPr>
          <p:spPr>
            <a:xfrm>
              <a:off x="395919" y="4296538"/>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
            <p:cNvSpPr/>
            <p:nvPr/>
          </p:nvSpPr>
          <p:spPr>
            <a:xfrm>
              <a:off x="875884" y="4296538"/>
              <a:ext cx="385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
            <p:cNvSpPr/>
            <p:nvPr/>
          </p:nvSpPr>
          <p:spPr>
            <a:xfrm>
              <a:off x="1360349" y="4296538"/>
              <a:ext cx="486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
            <p:cNvSpPr/>
            <p:nvPr/>
          </p:nvSpPr>
          <p:spPr>
            <a:xfrm>
              <a:off x="1912083" y="4296538"/>
              <a:ext cx="17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
            <p:cNvSpPr/>
            <p:nvPr/>
          </p:nvSpPr>
          <p:spPr>
            <a:xfrm>
              <a:off x="395919" y="4505063"/>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
            <p:cNvSpPr/>
            <p:nvPr/>
          </p:nvSpPr>
          <p:spPr>
            <a:xfrm>
              <a:off x="875884" y="4505063"/>
              <a:ext cx="6135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
            <p:cNvSpPr/>
            <p:nvPr/>
          </p:nvSpPr>
          <p:spPr>
            <a:xfrm>
              <a:off x="1570204" y="4505063"/>
              <a:ext cx="260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
            <p:cNvSpPr/>
            <p:nvPr/>
          </p:nvSpPr>
          <p:spPr>
            <a:xfrm>
              <a:off x="894657" y="75937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
            <p:cNvSpPr/>
            <p:nvPr/>
          </p:nvSpPr>
          <p:spPr>
            <a:xfrm>
              <a:off x="486348" y="10682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
            <p:cNvSpPr/>
            <p:nvPr/>
          </p:nvSpPr>
          <p:spPr>
            <a:xfrm>
              <a:off x="1169823" y="1064173"/>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
            <p:cNvSpPr/>
            <p:nvPr/>
          </p:nvSpPr>
          <p:spPr>
            <a:xfrm>
              <a:off x="486342" y="1395013"/>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
            <p:cNvSpPr/>
            <p:nvPr/>
          </p:nvSpPr>
          <p:spPr>
            <a:xfrm>
              <a:off x="1254423" y="1719659"/>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
            <p:cNvSpPr/>
            <p:nvPr/>
          </p:nvSpPr>
          <p:spPr>
            <a:xfrm>
              <a:off x="1697859" y="3028567"/>
              <a:ext cx="2964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
            <p:cNvSpPr/>
            <p:nvPr/>
          </p:nvSpPr>
          <p:spPr>
            <a:xfrm>
              <a:off x="1840717" y="2032296"/>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
            <p:cNvSpPr/>
            <p:nvPr/>
          </p:nvSpPr>
          <p:spPr>
            <a:xfrm>
              <a:off x="2037810" y="2684069"/>
              <a:ext cx="240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
            <p:cNvSpPr/>
            <p:nvPr/>
          </p:nvSpPr>
          <p:spPr>
            <a:xfrm>
              <a:off x="1912311" y="4507125"/>
              <a:ext cx="4656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
            <p:cNvSpPr/>
            <p:nvPr/>
          </p:nvSpPr>
          <p:spPr>
            <a:xfrm>
              <a:off x="434873" y="39876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
            <p:cNvSpPr/>
            <p:nvPr/>
          </p:nvSpPr>
          <p:spPr>
            <a:xfrm>
              <a:off x="434873" y="3757500"/>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85" name="Google Shape;85;p1" descr="A black and white logo with red text&#10;&#10;Description automatically generated"/>
          <p:cNvPicPr preferRelativeResize="0"/>
          <p:nvPr/>
        </p:nvPicPr>
        <p:blipFill rotWithShape="1">
          <a:blip r:embed="rId3">
            <a:alphaModFix/>
          </a:blip>
          <a:srcRect/>
          <a:stretch/>
        </p:blipFill>
        <p:spPr>
          <a:xfrm>
            <a:off x="6673158" y="61983"/>
            <a:ext cx="2276861" cy="1018034"/>
          </a:xfrm>
          <a:prstGeom prst="rect">
            <a:avLst/>
          </a:prstGeom>
          <a:noFill/>
          <a:ln>
            <a:noFill/>
          </a:ln>
        </p:spPr>
      </p:pic>
      <p:sp>
        <p:nvSpPr>
          <p:cNvPr id="86" name="Google Shape;86;p1"/>
          <p:cNvSpPr txBox="1"/>
          <p:nvPr/>
        </p:nvSpPr>
        <p:spPr>
          <a:xfrm>
            <a:off x="2958682" y="3518815"/>
            <a:ext cx="5574318" cy="95410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fr-FR" sz="2800" b="0" i="0" u="none" strike="noStrike" cap="none">
                <a:solidFill>
                  <a:srgbClr val="FD4A4A"/>
                </a:solidFill>
                <a:latin typeface="Source Code Pro"/>
                <a:ea typeface="Source Code Pro"/>
                <a:cs typeface="Source Code Pro"/>
                <a:sym typeface="Source Code Pro"/>
              </a:rPr>
              <a:t>Chapitre 2: Classe &amp; Objet (partie 1)</a:t>
            </a:r>
            <a:endParaRPr/>
          </a:p>
        </p:txBody>
      </p:sp>
      <p:sp>
        <p:nvSpPr>
          <p:cNvPr id="87" name="Google Shape;87;p1"/>
          <p:cNvSpPr txBox="1">
            <a:spLocks noGrp="1"/>
          </p:cNvSpPr>
          <p:nvPr>
            <p:ph type="sldNum" idx="12"/>
          </p:nvPr>
        </p:nvSpPr>
        <p:spPr>
          <a:xfrm>
            <a:off x="8550875" y="4785798"/>
            <a:ext cx="501993" cy="27463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fr-F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0"/>
          <p:cNvSpPr txBox="1">
            <a:spLocks noGrp="1"/>
          </p:cNvSpPr>
          <p:nvPr>
            <p:ph type="title"/>
          </p:nvPr>
        </p:nvSpPr>
        <p:spPr>
          <a:xfrm>
            <a:off x="533487" y="431987"/>
            <a:ext cx="8077025"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fr-FR" sz="2800">
                <a:solidFill>
                  <a:schemeClr val="lt1"/>
                </a:solidFill>
              </a:rPr>
              <a:t>Méthode</a:t>
            </a:r>
            <a:endParaRPr/>
          </a:p>
        </p:txBody>
      </p:sp>
      <p:sp>
        <p:nvSpPr>
          <p:cNvPr id="233" name="Google Shape;233;p10"/>
          <p:cNvSpPr txBox="1">
            <a:spLocks noGrp="1"/>
          </p:cNvSpPr>
          <p:nvPr>
            <p:ph type="subTitle" idx="1"/>
          </p:nvPr>
        </p:nvSpPr>
        <p:spPr>
          <a:xfrm>
            <a:off x="238713" y="1815442"/>
            <a:ext cx="4965600" cy="2332962"/>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endParaRPr/>
          </a:p>
          <a:p>
            <a:pPr marL="285750" lvl="0" indent="-285750" algn="l" rtl="0">
              <a:lnSpc>
                <a:spcPct val="115000"/>
              </a:lnSpc>
              <a:spcBef>
                <a:spcPts val="0"/>
              </a:spcBef>
              <a:spcAft>
                <a:spcPts val="0"/>
              </a:spcAft>
              <a:buSzPts val="1100"/>
              <a:buChar char="●"/>
            </a:pPr>
            <a:r>
              <a:rPr lang="fr-FR"/>
              <a:t>Les méthodes doivent commencer par des </a:t>
            </a:r>
            <a:r>
              <a:rPr lang="fr-FR" b="1"/>
              <a:t>verbes</a:t>
            </a:r>
            <a:r>
              <a:rPr lang="fr-FR"/>
              <a:t>, avec la première lettre en minuscule et la première lettre de chaque mot interne en majuscule.</a:t>
            </a:r>
            <a:endParaRPr/>
          </a:p>
          <a:p>
            <a:pPr marL="285750" lvl="0" indent="-215900" algn="l" rtl="0">
              <a:lnSpc>
                <a:spcPct val="115000"/>
              </a:lnSpc>
              <a:spcBef>
                <a:spcPts val="0"/>
              </a:spcBef>
              <a:spcAft>
                <a:spcPts val="0"/>
              </a:spcAft>
              <a:buSzPts val="1100"/>
              <a:buNone/>
            </a:pPr>
            <a:endParaRPr/>
          </a:p>
        </p:txBody>
      </p:sp>
      <p:sp>
        <p:nvSpPr>
          <p:cNvPr id="234" name="Google Shape;234;p10"/>
          <p:cNvSpPr txBox="1"/>
          <p:nvPr/>
        </p:nvSpPr>
        <p:spPr>
          <a:xfrm>
            <a:off x="8277725" y="1337250"/>
            <a:ext cx="519300" cy="791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600"/>
              <a:buFont typeface="Arial"/>
              <a:buNone/>
            </a:pPr>
            <a:endParaRPr sz="9600" b="0" i="0" u="none" strike="noStrike" cap="none">
              <a:solidFill>
                <a:schemeClr val="accent1"/>
              </a:solidFill>
              <a:latin typeface="Comfortaa"/>
              <a:ea typeface="Comfortaa"/>
              <a:cs typeface="Comfortaa"/>
              <a:sym typeface="Comfortaa"/>
            </a:endParaRPr>
          </a:p>
        </p:txBody>
      </p:sp>
      <p:pic>
        <p:nvPicPr>
          <p:cNvPr id="235" name="Google Shape;235;p10"/>
          <p:cNvPicPr preferRelativeResize="0"/>
          <p:nvPr/>
        </p:nvPicPr>
        <p:blipFill rotWithShape="1">
          <a:blip r:embed="rId3">
            <a:alphaModFix/>
          </a:blip>
          <a:srcRect l="3194"/>
          <a:stretch/>
        </p:blipFill>
        <p:spPr>
          <a:xfrm>
            <a:off x="5283925" y="2158423"/>
            <a:ext cx="3621362" cy="1531978"/>
          </a:xfrm>
          <a:prstGeom prst="rect">
            <a:avLst/>
          </a:prstGeom>
          <a:noFill/>
          <a:ln>
            <a:noFill/>
          </a:ln>
        </p:spPr>
      </p:pic>
      <p:sp>
        <p:nvSpPr>
          <p:cNvPr id="236" name="Google Shape;236;p10"/>
          <p:cNvSpPr txBox="1">
            <a:spLocks noGrp="1"/>
          </p:cNvSpPr>
          <p:nvPr>
            <p:ph type="sldNum" idx="12"/>
          </p:nvPr>
        </p:nvSpPr>
        <p:spPr>
          <a:xfrm>
            <a:off x="8550875" y="4785798"/>
            <a:ext cx="501993" cy="27463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fr-F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1"/>
          <p:cNvSpPr txBox="1">
            <a:spLocks noGrp="1"/>
          </p:cNvSpPr>
          <p:nvPr>
            <p:ph type="title"/>
          </p:nvPr>
        </p:nvSpPr>
        <p:spPr>
          <a:xfrm>
            <a:off x="1535738" y="2266450"/>
            <a:ext cx="6635700" cy="1202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fr-FR" sz="3600">
                <a:solidFill>
                  <a:schemeClr val="dk1"/>
                </a:solidFill>
              </a:rPr>
              <a:t>Déclaration d’une classe et Manipulation des constructeurs</a:t>
            </a:r>
            <a:endParaRPr/>
          </a:p>
        </p:txBody>
      </p:sp>
      <p:sp>
        <p:nvSpPr>
          <p:cNvPr id="242" name="Google Shape;242;p11"/>
          <p:cNvSpPr txBox="1"/>
          <p:nvPr/>
        </p:nvSpPr>
        <p:spPr>
          <a:xfrm>
            <a:off x="793311" y="1245613"/>
            <a:ext cx="704700" cy="87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5000"/>
              <a:buFont typeface="Arial"/>
              <a:buNone/>
            </a:pPr>
            <a:r>
              <a:rPr lang="fr-FR" sz="5000" b="0" i="0" u="none" strike="noStrike" cap="none">
                <a:solidFill>
                  <a:schemeClr val="accent2"/>
                </a:solidFill>
                <a:latin typeface="Comfortaa"/>
                <a:ea typeface="Comfortaa"/>
                <a:cs typeface="Comfortaa"/>
                <a:sym typeface="Comfortaa"/>
              </a:rPr>
              <a:t>{</a:t>
            </a:r>
            <a:endParaRPr sz="5000" b="0" i="0" u="none" strike="noStrike" cap="none">
              <a:solidFill>
                <a:schemeClr val="accent2"/>
              </a:solidFill>
              <a:latin typeface="Comfortaa"/>
              <a:ea typeface="Comfortaa"/>
              <a:cs typeface="Comfortaa"/>
              <a:sym typeface="Comfortaa"/>
            </a:endParaRPr>
          </a:p>
        </p:txBody>
      </p:sp>
      <p:sp>
        <p:nvSpPr>
          <p:cNvPr id="243" name="Google Shape;243;p11"/>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5000"/>
              <a:buFont typeface="Arial"/>
              <a:buNone/>
            </a:pPr>
            <a:r>
              <a:rPr lang="fr-FR" sz="5000" b="0" i="0" u="none" strike="noStrike" cap="none">
                <a:solidFill>
                  <a:schemeClr val="accent3"/>
                </a:solidFill>
                <a:latin typeface="Comfortaa"/>
                <a:ea typeface="Comfortaa"/>
                <a:cs typeface="Comfortaa"/>
                <a:sym typeface="Comfortaa"/>
              </a:rPr>
              <a:t>}</a:t>
            </a:r>
            <a:endParaRPr sz="5000" b="0" i="0" u="none" strike="noStrike" cap="none">
              <a:solidFill>
                <a:schemeClr val="accent3"/>
              </a:solidFill>
              <a:latin typeface="Comfortaa"/>
              <a:ea typeface="Comfortaa"/>
              <a:cs typeface="Comfortaa"/>
              <a:sym typeface="Comfortaa"/>
            </a:endParaRPr>
          </a:p>
        </p:txBody>
      </p:sp>
      <p:sp>
        <p:nvSpPr>
          <p:cNvPr id="244" name="Google Shape;244;p11"/>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5000"/>
              <a:buFont typeface="Arial"/>
              <a:buNone/>
            </a:pPr>
            <a:r>
              <a:rPr lang="fr-FR" sz="5000" b="0" i="0" u="none" strike="noStrike" cap="none">
                <a:solidFill>
                  <a:schemeClr val="accent2"/>
                </a:solidFill>
                <a:latin typeface="Fira Code"/>
                <a:ea typeface="Fira Code"/>
                <a:cs typeface="Fira Code"/>
                <a:sym typeface="Fira Code"/>
              </a:rPr>
              <a:t>..</a:t>
            </a:r>
            <a:endParaRPr sz="5000" b="0" i="0" u="none" strike="noStrike" cap="none">
              <a:solidFill>
                <a:schemeClr val="accent2"/>
              </a:solidFill>
              <a:latin typeface="Arial"/>
              <a:ea typeface="Arial"/>
              <a:cs typeface="Arial"/>
              <a:sym typeface="Arial"/>
            </a:endParaRPr>
          </a:p>
        </p:txBody>
      </p:sp>
      <p:sp>
        <p:nvSpPr>
          <p:cNvPr id="245" name="Google Shape;245;p11"/>
          <p:cNvSpPr txBox="1"/>
          <p:nvPr/>
        </p:nvSpPr>
        <p:spPr>
          <a:xfrm>
            <a:off x="1237661" y="1460288"/>
            <a:ext cx="976200" cy="5463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5000"/>
              <a:buFont typeface="Arial"/>
              <a:buNone/>
            </a:pPr>
            <a:r>
              <a:rPr lang="fr-FR" sz="5000" b="0" i="0" u="none" strike="noStrike" cap="none">
                <a:solidFill>
                  <a:schemeClr val="accent5"/>
                </a:solidFill>
                <a:latin typeface="Fira Code"/>
                <a:ea typeface="Fira Code"/>
                <a:cs typeface="Fira Code"/>
                <a:sym typeface="Fira Code"/>
              </a:rPr>
              <a:t>..</a:t>
            </a:r>
            <a:endParaRPr sz="5000" b="0" i="0" u="none" strike="noStrike" cap="none">
              <a:solidFill>
                <a:schemeClr val="accent5"/>
              </a:solidFill>
              <a:latin typeface="Arial"/>
              <a:ea typeface="Arial"/>
              <a:cs typeface="Arial"/>
              <a:sym typeface="Arial"/>
            </a:endParaRPr>
          </a:p>
        </p:txBody>
      </p:sp>
      <p:grpSp>
        <p:nvGrpSpPr>
          <p:cNvPr id="246" name="Google Shape;246;p11"/>
          <p:cNvGrpSpPr/>
          <p:nvPr/>
        </p:nvGrpSpPr>
        <p:grpSpPr>
          <a:xfrm>
            <a:off x="350039" y="3944000"/>
            <a:ext cx="2536147" cy="887325"/>
            <a:chOff x="880714" y="3731738"/>
            <a:chExt cx="2536147" cy="887325"/>
          </a:xfrm>
        </p:grpSpPr>
        <p:sp>
          <p:nvSpPr>
            <p:cNvPr id="247" name="Google Shape;247;p11"/>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11"/>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11"/>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11"/>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11"/>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11"/>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1"/>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11"/>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11"/>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11"/>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11"/>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11"/>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11"/>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0" name="Google Shape;260;p11"/>
          <p:cNvSpPr txBox="1">
            <a:spLocks noGrp="1"/>
          </p:cNvSpPr>
          <p:nvPr>
            <p:ph type="sldNum" idx="12"/>
          </p:nvPr>
        </p:nvSpPr>
        <p:spPr>
          <a:xfrm>
            <a:off x="8550875" y="4785798"/>
            <a:ext cx="501993" cy="27463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fr-F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2"/>
          <p:cNvSpPr txBox="1">
            <a:spLocks noGrp="1"/>
          </p:cNvSpPr>
          <p:nvPr>
            <p:ph type="title"/>
          </p:nvPr>
        </p:nvSpPr>
        <p:spPr>
          <a:xfrm>
            <a:off x="720000" y="445025"/>
            <a:ext cx="77109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fr-FR" sz="2800">
                <a:solidFill>
                  <a:schemeClr val="lt1"/>
                </a:solidFill>
              </a:rPr>
              <a:t>Déclaration d’une classe</a:t>
            </a:r>
            <a:endParaRPr/>
          </a:p>
        </p:txBody>
      </p:sp>
      <p:sp>
        <p:nvSpPr>
          <p:cNvPr id="266" name="Google Shape;266;p12"/>
          <p:cNvSpPr txBox="1">
            <a:spLocks noGrp="1"/>
          </p:cNvSpPr>
          <p:nvPr>
            <p:ph type="subTitle" idx="1"/>
          </p:nvPr>
        </p:nvSpPr>
        <p:spPr>
          <a:xfrm>
            <a:off x="4108269" y="1337250"/>
            <a:ext cx="4779667" cy="2847400"/>
          </a:xfrm>
          <a:prstGeom prst="rect">
            <a:avLst/>
          </a:prstGeom>
          <a:solidFill>
            <a:srgbClr val="E7E7EC"/>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fr-FR">
                <a:solidFill>
                  <a:srgbClr val="0070C0"/>
                </a:solidFill>
              </a:rPr>
              <a:t>class</a:t>
            </a:r>
            <a:r>
              <a:rPr lang="fr-FR"/>
              <a:t> Candidate{</a:t>
            </a:r>
            <a:endParaRPr/>
          </a:p>
          <a:p>
            <a:pPr marL="0" lvl="0" indent="0" algn="l" rtl="0">
              <a:lnSpc>
                <a:spcPct val="115000"/>
              </a:lnSpc>
              <a:spcBef>
                <a:spcPts val="0"/>
              </a:spcBef>
              <a:spcAft>
                <a:spcPts val="0"/>
              </a:spcAft>
              <a:buSzPts val="1100"/>
              <a:buNone/>
            </a:pPr>
            <a:endParaRPr/>
          </a:p>
          <a:p>
            <a:pPr marL="0" lvl="0" indent="0" algn="l" rtl="0">
              <a:lnSpc>
                <a:spcPct val="115000"/>
              </a:lnSpc>
              <a:spcBef>
                <a:spcPts val="0"/>
              </a:spcBef>
              <a:spcAft>
                <a:spcPts val="0"/>
              </a:spcAft>
              <a:buSzPts val="1100"/>
              <a:buNone/>
            </a:pPr>
            <a:r>
              <a:rPr lang="fr-FR"/>
              <a:t>	</a:t>
            </a:r>
            <a:r>
              <a:rPr lang="fr-FR">
                <a:solidFill>
                  <a:schemeClr val="dk2"/>
                </a:solidFill>
              </a:rPr>
              <a:t>float</a:t>
            </a:r>
            <a:r>
              <a:rPr lang="fr-FR"/>
              <a:t> id;</a:t>
            </a:r>
            <a:endParaRPr/>
          </a:p>
          <a:p>
            <a:pPr marL="0" lvl="0" indent="0" algn="l" rtl="0">
              <a:lnSpc>
                <a:spcPct val="115000"/>
              </a:lnSpc>
              <a:spcBef>
                <a:spcPts val="0"/>
              </a:spcBef>
              <a:spcAft>
                <a:spcPts val="0"/>
              </a:spcAft>
              <a:buSzPts val="1100"/>
              <a:buNone/>
            </a:pPr>
            <a:r>
              <a:rPr lang="fr-FR"/>
              <a:t>	</a:t>
            </a:r>
            <a:r>
              <a:rPr lang="fr-FR">
                <a:solidFill>
                  <a:schemeClr val="dk2"/>
                </a:solidFill>
              </a:rPr>
              <a:t>String</a:t>
            </a:r>
            <a:r>
              <a:rPr lang="fr-FR"/>
              <a:t> name;</a:t>
            </a:r>
            <a:endParaRPr/>
          </a:p>
          <a:p>
            <a:pPr marL="0" lvl="0" indent="0" algn="l" rtl="0">
              <a:lnSpc>
                <a:spcPct val="115000"/>
              </a:lnSpc>
              <a:spcBef>
                <a:spcPts val="0"/>
              </a:spcBef>
              <a:spcAft>
                <a:spcPts val="0"/>
              </a:spcAft>
              <a:buSzPts val="1100"/>
              <a:buNone/>
            </a:pPr>
            <a:r>
              <a:rPr lang="fr-FR"/>
              <a:t>	</a:t>
            </a:r>
            <a:r>
              <a:rPr lang="fr-FR">
                <a:solidFill>
                  <a:schemeClr val="dk2"/>
                </a:solidFill>
              </a:rPr>
              <a:t>int</a:t>
            </a:r>
            <a:r>
              <a:rPr lang="fr-FR"/>
              <a:t> nbrVotes;</a:t>
            </a:r>
            <a:endParaRPr/>
          </a:p>
          <a:p>
            <a:pPr marL="0" lvl="0" indent="0" algn="l" rtl="0">
              <a:lnSpc>
                <a:spcPct val="115000"/>
              </a:lnSpc>
              <a:spcBef>
                <a:spcPts val="0"/>
              </a:spcBef>
              <a:spcAft>
                <a:spcPts val="0"/>
              </a:spcAft>
              <a:buSzPts val="1100"/>
              <a:buNone/>
            </a:pPr>
            <a:r>
              <a:rPr lang="fr-FR"/>
              <a:t>	</a:t>
            </a:r>
            <a:endParaRPr/>
          </a:p>
          <a:p>
            <a:pPr marL="0" lvl="0" indent="0" algn="l" rtl="0">
              <a:lnSpc>
                <a:spcPct val="115000"/>
              </a:lnSpc>
              <a:spcBef>
                <a:spcPts val="0"/>
              </a:spcBef>
              <a:spcAft>
                <a:spcPts val="0"/>
              </a:spcAft>
              <a:buSzPts val="1100"/>
              <a:buNone/>
            </a:pPr>
            <a:r>
              <a:rPr lang="fr-FR"/>
              <a:t>}</a:t>
            </a:r>
            <a:endParaRPr/>
          </a:p>
        </p:txBody>
      </p:sp>
      <p:sp>
        <p:nvSpPr>
          <p:cNvPr id="267" name="Google Shape;267;p12"/>
          <p:cNvSpPr txBox="1"/>
          <p:nvPr/>
        </p:nvSpPr>
        <p:spPr>
          <a:xfrm>
            <a:off x="8277725" y="1337250"/>
            <a:ext cx="519300" cy="791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600"/>
              <a:buFont typeface="Arial"/>
              <a:buNone/>
            </a:pPr>
            <a:endParaRPr sz="9600" b="0" i="0" u="none" strike="noStrike" cap="none">
              <a:solidFill>
                <a:schemeClr val="accent1"/>
              </a:solidFill>
              <a:latin typeface="Comfortaa"/>
              <a:ea typeface="Comfortaa"/>
              <a:cs typeface="Comfortaa"/>
              <a:sym typeface="Comfortaa"/>
            </a:endParaRPr>
          </a:p>
        </p:txBody>
      </p:sp>
      <p:sp>
        <p:nvSpPr>
          <p:cNvPr id="268" name="Google Shape;268;p12"/>
          <p:cNvSpPr txBox="1"/>
          <p:nvPr/>
        </p:nvSpPr>
        <p:spPr>
          <a:xfrm>
            <a:off x="6565900" y="4743450"/>
            <a:ext cx="4571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69" name="Google Shape;269;p12"/>
          <p:cNvSpPr txBox="1"/>
          <p:nvPr/>
        </p:nvSpPr>
        <p:spPr>
          <a:xfrm>
            <a:off x="256064" y="1337250"/>
            <a:ext cx="3597475" cy="2847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Nunito Light"/>
              <a:buNone/>
            </a:pPr>
            <a:r>
              <a:rPr lang="fr-FR" sz="1400" b="0" i="0" u="none" strike="noStrike" cap="none">
                <a:solidFill>
                  <a:schemeClr val="dk1"/>
                </a:solidFill>
                <a:latin typeface="Source Code Pro"/>
                <a:ea typeface="Source Code Pro"/>
                <a:cs typeface="Source Code Pro"/>
                <a:sym typeface="Source Code Pro"/>
              </a:rPr>
              <a:t>Pour créer une classe, vous devez utiliser le mot-clé "class" suivi du nom de la classe. </a:t>
            </a:r>
            <a:endParaRPr/>
          </a:p>
          <a:p>
            <a:pPr marL="0" marR="0" lvl="0" indent="0" algn="l" rtl="0">
              <a:lnSpc>
                <a:spcPct val="115000"/>
              </a:lnSpc>
              <a:spcBef>
                <a:spcPts val="0"/>
              </a:spcBef>
              <a:spcAft>
                <a:spcPts val="0"/>
              </a:spcAft>
              <a:buClr>
                <a:schemeClr val="dk1"/>
              </a:buClr>
              <a:buSzPts val="1100"/>
              <a:buFont typeface="Nunito Light"/>
              <a:buNone/>
            </a:pPr>
            <a:endParaRPr sz="1400" b="0" i="0" u="none" strike="noStrike" cap="none">
              <a:solidFill>
                <a:schemeClr val="dk1"/>
              </a:solidFill>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dk1"/>
              </a:buClr>
              <a:buSzPts val="1100"/>
              <a:buFont typeface="Nunito Light"/>
              <a:buNone/>
            </a:pPr>
            <a:r>
              <a:rPr lang="fr-FR" sz="1400" b="0" i="0" u="none" strike="noStrike" cap="none">
                <a:solidFill>
                  <a:schemeClr val="dk1"/>
                </a:solidFill>
                <a:latin typeface="Source Code Pro"/>
                <a:ea typeface="Source Code Pro"/>
                <a:cs typeface="Source Code Pro"/>
                <a:sym typeface="Source Code Pro"/>
              </a:rPr>
              <a:t>Une classe contient:</a:t>
            </a:r>
            <a:endParaRPr/>
          </a:p>
          <a:p>
            <a:pPr marL="0" marR="0" lvl="0" indent="0" algn="l" rtl="0">
              <a:lnSpc>
                <a:spcPct val="115000"/>
              </a:lnSpc>
              <a:spcBef>
                <a:spcPts val="0"/>
              </a:spcBef>
              <a:spcAft>
                <a:spcPts val="0"/>
              </a:spcAft>
              <a:buClr>
                <a:schemeClr val="dk1"/>
              </a:buClr>
              <a:buSzPts val="1100"/>
              <a:buFont typeface="Nunito Light"/>
              <a:buNone/>
            </a:pPr>
            <a:endParaRPr sz="1400" b="0" i="0" u="none" strike="noStrike" cap="none">
              <a:solidFill>
                <a:schemeClr val="dk1"/>
              </a:solidFill>
              <a:latin typeface="Source Code Pro"/>
              <a:ea typeface="Source Code Pro"/>
              <a:cs typeface="Source Code Pro"/>
              <a:sym typeface="Source Code Pro"/>
            </a:endParaRPr>
          </a:p>
          <a:p>
            <a:pPr marL="285750" marR="0" lvl="0" indent="-285750" algn="l" rtl="0">
              <a:lnSpc>
                <a:spcPct val="115000"/>
              </a:lnSpc>
              <a:spcBef>
                <a:spcPts val="0"/>
              </a:spcBef>
              <a:spcAft>
                <a:spcPts val="0"/>
              </a:spcAft>
              <a:buClr>
                <a:schemeClr val="dk1"/>
              </a:buClr>
              <a:buSzPts val="1100"/>
              <a:buFont typeface="Nunito Light"/>
              <a:buChar char="●"/>
            </a:pPr>
            <a:r>
              <a:rPr lang="fr-FR" sz="1400" b="0" i="0" u="none" strike="noStrike" cap="none">
                <a:solidFill>
                  <a:schemeClr val="dk1"/>
                </a:solidFill>
                <a:latin typeface="Source Code Pro"/>
                <a:ea typeface="Source Code Pro"/>
                <a:cs typeface="Source Code Pro"/>
                <a:sym typeface="Source Code Pro"/>
              </a:rPr>
              <a:t>Des attributs</a:t>
            </a:r>
            <a:endParaRPr/>
          </a:p>
          <a:p>
            <a:pPr marL="285750" marR="0" lvl="0" indent="-285750" algn="l" rtl="0">
              <a:lnSpc>
                <a:spcPct val="115000"/>
              </a:lnSpc>
              <a:spcBef>
                <a:spcPts val="0"/>
              </a:spcBef>
              <a:spcAft>
                <a:spcPts val="0"/>
              </a:spcAft>
              <a:buClr>
                <a:schemeClr val="dk1"/>
              </a:buClr>
              <a:buSzPts val="1100"/>
              <a:buFont typeface="Nunito Light"/>
              <a:buChar char="●"/>
            </a:pPr>
            <a:r>
              <a:rPr lang="fr-FR" sz="1400" b="0" i="0" u="none" strike="noStrike" cap="none">
                <a:solidFill>
                  <a:schemeClr val="dk1"/>
                </a:solidFill>
                <a:latin typeface="Source Code Pro"/>
                <a:ea typeface="Source Code Pro"/>
                <a:cs typeface="Source Code Pro"/>
                <a:sym typeface="Source Code Pro"/>
              </a:rPr>
              <a:t>Des méthodes</a:t>
            </a:r>
            <a:endParaRPr/>
          </a:p>
          <a:p>
            <a:pPr marL="285750" marR="0" lvl="0" indent="-285750" algn="l" rtl="0">
              <a:lnSpc>
                <a:spcPct val="115000"/>
              </a:lnSpc>
              <a:spcBef>
                <a:spcPts val="0"/>
              </a:spcBef>
              <a:spcAft>
                <a:spcPts val="0"/>
              </a:spcAft>
              <a:buClr>
                <a:schemeClr val="dk1"/>
              </a:buClr>
              <a:buSzPts val="1100"/>
              <a:buFont typeface="Nunito Light"/>
              <a:buChar char="●"/>
            </a:pPr>
            <a:r>
              <a:rPr lang="fr-FR" sz="1400" b="0" i="0" u="none" strike="noStrike" cap="none">
                <a:solidFill>
                  <a:schemeClr val="dk1"/>
                </a:solidFill>
                <a:latin typeface="Source Code Pro"/>
                <a:ea typeface="Source Code Pro"/>
                <a:cs typeface="Source Code Pro"/>
                <a:sym typeface="Source Code Pro"/>
              </a:rPr>
              <a:t>Des constructeurs</a:t>
            </a:r>
            <a:endParaRPr/>
          </a:p>
        </p:txBody>
      </p:sp>
      <p:sp>
        <p:nvSpPr>
          <p:cNvPr id="270" name="Google Shape;270;p12"/>
          <p:cNvSpPr txBox="1">
            <a:spLocks noGrp="1"/>
          </p:cNvSpPr>
          <p:nvPr>
            <p:ph type="sldNum" idx="12"/>
          </p:nvPr>
        </p:nvSpPr>
        <p:spPr>
          <a:xfrm>
            <a:off x="8550875" y="4785798"/>
            <a:ext cx="501993" cy="27463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fr-F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13"/>
          <p:cNvSpPr txBox="1">
            <a:spLocks noGrp="1"/>
          </p:cNvSpPr>
          <p:nvPr>
            <p:ph type="title"/>
          </p:nvPr>
        </p:nvSpPr>
        <p:spPr>
          <a:xfrm>
            <a:off x="720000" y="445025"/>
            <a:ext cx="77109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fr-FR" sz="2800">
                <a:solidFill>
                  <a:schemeClr val="lt1"/>
                </a:solidFill>
              </a:rPr>
              <a:t>Déclaration d’un constructeur</a:t>
            </a:r>
            <a:endParaRPr/>
          </a:p>
        </p:txBody>
      </p:sp>
      <p:sp>
        <p:nvSpPr>
          <p:cNvPr id="276" name="Google Shape;276;p13"/>
          <p:cNvSpPr txBox="1">
            <a:spLocks noGrp="1"/>
          </p:cNvSpPr>
          <p:nvPr>
            <p:ph type="subTitle" idx="1"/>
          </p:nvPr>
        </p:nvSpPr>
        <p:spPr>
          <a:xfrm>
            <a:off x="4108269" y="1337250"/>
            <a:ext cx="4779667" cy="2847400"/>
          </a:xfrm>
          <a:prstGeom prst="rect">
            <a:avLst/>
          </a:prstGeom>
          <a:solidFill>
            <a:srgbClr val="E7E7EC"/>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fr-FR" sz="1200">
                <a:solidFill>
                  <a:srgbClr val="0070C0"/>
                </a:solidFill>
              </a:rPr>
              <a:t>class</a:t>
            </a:r>
            <a:r>
              <a:rPr lang="fr-FR" sz="1200"/>
              <a:t> Candidate{</a:t>
            </a:r>
            <a:endParaRPr/>
          </a:p>
          <a:p>
            <a:pPr marL="0" lvl="0" indent="0" algn="l" rtl="0">
              <a:lnSpc>
                <a:spcPct val="115000"/>
              </a:lnSpc>
              <a:spcBef>
                <a:spcPts val="0"/>
              </a:spcBef>
              <a:spcAft>
                <a:spcPts val="0"/>
              </a:spcAft>
              <a:buSzPts val="1100"/>
              <a:buNone/>
            </a:pPr>
            <a:endParaRPr sz="1200"/>
          </a:p>
          <a:p>
            <a:pPr marL="0" lvl="0" indent="0" algn="l" rtl="0">
              <a:lnSpc>
                <a:spcPct val="115000"/>
              </a:lnSpc>
              <a:spcBef>
                <a:spcPts val="0"/>
              </a:spcBef>
              <a:spcAft>
                <a:spcPts val="0"/>
              </a:spcAft>
              <a:buSzPts val="1100"/>
              <a:buNone/>
            </a:pPr>
            <a:r>
              <a:rPr lang="fr-FR" sz="1200"/>
              <a:t>	</a:t>
            </a:r>
            <a:r>
              <a:rPr lang="fr-FR" sz="1200">
                <a:solidFill>
                  <a:schemeClr val="dk2"/>
                </a:solidFill>
              </a:rPr>
              <a:t>float</a:t>
            </a:r>
            <a:r>
              <a:rPr lang="fr-FR" sz="1200"/>
              <a:t> id;</a:t>
            </a:r>
            <a:endParaRPr/>
          </a:p>
          <a:p>
            <a:pPr marL="0" lvl="0" indent="0" algn="l" rtl="0">
              <a:lnSpc>
                <a:spcPct val="115000"/>
              </a:lnSpc>
              <a:spcBef>
                <a:spcPts val="0"/>
              </a:spcBef>
              <a:spcAft>
                <a:spcPts val="0"/>
              </a:spcAft>
              <a:buSzPts val="1100"/>
              <a:buNone/>
            </a:pPr>
            <a:r>
              <a:rPr lang="fr-FR" sz="1200"/>
              <a:t>	</a:t>
            </a:r>
            <a:r>
              <a:rPr lang="fr-FR" sz="1200">
                <a:solidFill>
                  <a:schemeClr val="dk2"/>
                </a:solidFill>
              </a:rPr>
              <a:t>String</a:t>
            </a:r>
            <a:r>
              <a:rPr lang="fr-FR" sz="1200"/>
              <a:t> name;</a:t>
            </a:r>
            <a:endParaRPr/>
          </a:p>
          <a:p>
            <a:pPr marL="0" lvl="0" indent="0" algn="l" rtl="0">
              <a:lnSpc>
                <a:spcPct val="115000"/>
              </a:lnSpc>
              <a:spcBef>
                <a:spcPts val="0"/>
              </a:spcBef>
              <a:spcAft>
                <a:spcPts val="0"/>
              </a:spcAft>
              <a:buSzPts val="1100"/>
              <a:buNone/>
            </a:pPr>
            <a:r>
              <a:rPr lang="fr-FR" sz="1200"/>
              <a:t>	</a:t>
            </a:r>
            <a:r>
              <a:rPr lang="fr-FR" sz="1200">
                <a:solidFill>
                  <a:schemeClr val="dk2"/>
                </a:solidFill>
              </a:rPr>
              <a:t>int</a:t>
            </a:r>
            <a:r>
              <a:rPr lang="fr-FR" sz="1200"/>
              <a:t> nbrVotes;</a:t>
            </a:r>
            <a:endParaRPr/>
          </a:p>
          <a:p>
            <a:pPr marL="0" lvl="0" indent="0" algn="l" rtl="0">
              <a:lnSpc>
                <a:spcPct val="115000"/>
              </a:lnSpc>
              <a:spcBef>
                <a:spcPts val="0"/>
              </a:spcBef>
              <a:spcAft>
                <a:spcPts val="0"/>
              </a:spcAft>
              <a:buSzPts val="1100"/>
              <a:buNone/>
            </a:pPr>
            <a:r>
              <a:rPr lang="fr-FR" sz="1200"/>
              <a:t>	</a:t>
            </a:r>
            <a:endParaRPr/>
          </a:p>
          <a:p>
            <a:pPr marL="0" lvl="0" indent="0" algn="l" rtl="0">
              <a:lnSpc>
                <a:spcPct val="115000"/>
              </a:lnSpc>
              <a:spcBef>
                <a:spcPts val="0"/>
              </a:spcBef>
              <a:spcAft>
                <a:spcPts val="0"/>
              </a:spcAft>
              <a:buSzPts val="1100"/>
              <a:buNone/>
            </a:pPr>
            <a:r>
              <a:rPr lang="fr-FR" sz="1200">
                <a:solidFill>
                  <a:srgbClr val="FF0000"/>
                </a:solidFill>
              </a:rPr>
              <a:t>	//constructeur par défaut</a:t>
            </a:r>
            <a:endParaRPr sz="1200"/>
          </a:p>
          <a:p>
            <a:pPr marL="0" lvl="0" indent="0" algn="l" rtl="0">
              <a:lnSpc>
                <a:spcPct val="115000"/>
              </a:lnSpc>
              <a:spcBef>
                <a:spcPts val="0"/>
              </a:spcBef>
              <a:spcAft>
                <a:spcPts val="0"/>
              </a:spcAft>
              <a:buSzPts val="1100"/>
              <a:buNone/>
            </a:pPr>
            <a:r>
              <a:rPr lang="fr-FR" sz="1200"/>
              <a:t>	Candidate(){</a:t>
            </a:r>
            <a:endParaRPr sz="1200">
              <a:solidFill>
                <a:srgbClr val="FF0000"/>
              </a:solidFill>
            </a:endParaRPr>
          </a:p>
          <a:p>
            <a:pPr marL="0" lvl="0" indent="0" algn="l" rtl="0">
              <a:lnSpc>
                <a:spcPct val="115000"/>
              </a:lnSpc>
              <a:spcBef>
                <a:spcPts val="0"/>
              </a:spcBef>
              <a:spcAft>
                <a:spcPts val="0"/>
              </a:spcAft>
              <a:buSzPts val="1100"/>
              <a:buNone/>
            </a:pPr>
            <a:r>
              <a:rPr lang="fr-FR" sz="1200"/>
              <a:t>	}</a:t>
            </a:r>
            <a:endParaRPr/>
          </a:p>
          <a:p>
            <a:pPr marL="0" lvl="0" indent="0" algn="l" rtl="0">
              <a:lnSpc>
                <a:spcPct val="115000"/>
              </a:lnSpc>
              <a:spcBef>
                <a:spcPts val="0"/>
              </a:spcBef>
              <a:spcAft>
                <a:spcPts val="0"/>
              </a:spcAft>
              <a:buSzPts val="1100"/>
              <a:buNone/>
            </a:pPr>
            <a:r>
              <a:rPr lang="fr-FR" sz="1200"/>
              <a:t>}</a:t>
            </a:r>
            <a:endParaRPr/>
          </a:p>
        </p:txBody>
      </p:sp>
      <p:sp>
        <p:nvSpPr>
          <p:cNvPr id="277" name="Google Shape;277;p13"/>
          <p:cNvSpPr txBox="1"/>
          <p:nvPr/>
        </p:nvSpPr>
        <p:spPr>
          <a:xfrm>
            <a:off x="8277725" y="1337250"/>
            <a:ext cx="519300" cy="791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600"/>
              <a:buFont typeface="Arial"/>
              <a:buNone/>
            </a:pPr>
            <a:endParaRPr sz="9600" b="0" i="0" u="none" strike="noStrike" cap="none">
              <a:solidFill>
                <a:schemeClr val="accent1"/>
              </a:solidFill>
              <a:latin typeface="Comfortaa"/>
              <a:ea typeface="Comfortaa"/>
              <a:cs typeface="Comfortaa"/>
              <a:sym typeface="Comfortaa"/>
            </a:endParaRPr>
          </a:p>
        </p:txBody>
      </p:sp>
      <p:sp>
        <p:nvSpPr>
          <p:cNvPr id="278" name="Google Shape;278;p13"/>
          <p:cNvSpPr txBox="1"/>
          <p:nvPr/>
        </p:nvSpPr>
        <p:spPr>
          <a:xfrm>
            <a:off x="6565900" y="4743450"/>
            <a:ext cx="4571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9" name="Google Shape;279;p13"/>
          <p:cNvSpPr txBox="1"/>
          <p:nvPr/>
        </p:nvSpPr>
        <p:spPr>
          <a:xfrm>
            <a:off x="210873" y="1148050"/>
            <a:ext cx="3806485" cy="28474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15000"/>
              </a:lnSpc>
              <a:spcBef>
                <a:spcPts val="0"/>
              </a:spcBef>
              <a:spcAft>
                <a:spcPts val="0"/>
              </a:spcAft>
              <a:buClr>
                <a:schemeClr val="dk1"/>
              </a:buClr>
              <a:buSzPts val="1100"/>
              <a:buFont typeface="Nunito Light"/>
              <a:buChar char="●"/>
            </a:pPr>
            <a:r>
              <a:rPr lang="fr-FR" sz="1400" b="0" i="0" u="none" strike="noStrike" cap="none">
                <a:solidFill>
                  <a:schemeClr val="dk1"/>
                </a:solidFill>
                <a:latin typeface="Source Code Pro"/>
                <a:ea typeface="Source Code Pro"/>
                <a:cs typeface="Source Code Pro"/>
                <a:sym typeface="Source Code Pro"/>
              </a:rPr>
              <a:t>Le rôle d’un constructeur est d'initialiser les données membres de la classe</a:t>
            </a:r>
            <a:endParaRPr/>
          </a:p>
          <a:p>
            <a:pPr marL="285750" marR="0" lvl="0" indent="-215900" algn="l" rtl="0">
              <a:lnSpc>
                <a:spcPct val="115000"/>
              </a:lnSpc>
              <a:spcBef>
                <a:spcPts val="0"/>
              </a:spcBef>
              <a:spcAft>
                <a:spcPts val="0"/>
              </a:spcAft>
              <a:buClr>
                <a:schemeClr val="dk1"/>
              </a:buClr>
              <a:buSzPts val="1100"/>
              <a:buFont typeface="Nunito Light"/>
              <a:buNone/>
            </a:pPr>
            <a:endParaRPr sz="1400" b="0" i="0" u="none" strike="noStrike" cap="none">
              <a:solidFill>
                <a:schemeClr val="dk1"/>
              </a:solidFill>
              <a:latin typeface="Source Code Pro"/>
              <a:ea typeface="Source Code Pro"/>
              <a:cs typeface="Source Code Pro"/>
              <a:sym typeface="Source Code Pro"/>
            </a:endParaRPr>
          </a:p>
          <a:p>
            <a:pPr marL="285750" marR="0" lvl="0" indent="-285750" algn="l" rtl="0">
              <a:lnSpc>
                <a:spcPct val="115000"/>
              </a:lnSpc>
              <a:spcBef>
                <a:spcPts val="0"/>
              </a:spcBef>
              <a:spcAft>
                <a:spcPts val="0"/>
              </a:spcAft>
              <a:buClr>
                <a:schemeClr val="dk1"/>
              </a:buClr>
              <a:buSzPts val="1100"/>
              <a:buFont typeface="Nunito Light"/>
              <a:buChar char="●"/>
            </a:pPr>
            <a:r>
              <a:rPr lang="fr-FR" sz="1400" b="0" i="0" u="none" strike="noStrike" cap="none">
                <a:solidFill>
                  <a:schemeClr val="dk1"/>
                </a:solidFill>
                <a:latin typeface="Source Code Pro"/>
                <a:ea typeface="Source Code Pro"/>
                <a:cs typeface="Source Code Pro"/>
                <a:sym typeface="Source Code Pro"/>
              </a:rPr>
              <a:t>Un constructeur se définit comme une méthode standard, mais ne renvoie aucune valeur (même pas void)</a:t>
            </a:r>
            <a:endParaRPr/>
          </a:p>
          <a:p>
            <a:pPr marL="285750" marR="0" lvl="0" indent="-215900" algn="l" rtl="0">
              <a:lnSpc>
                <a:spcPct val="115000"/>
              </a:lnSpc>
              <a:spcBef>
                <a:spcPts val="0"/>
              </a:spcBef>
              <a:spcAft>
                <a:spcPts val="0"/>
              </a:spcAft>
              <a:buClr>
                <a:schemeClr val="dk1"/>
              </a:buClr>
              <a:buSzPts val="1100"/>
              <a:buFont typeface="Nunito Light"/>
              <a:buNone/>
            </a:pPr>
            <a:endParaRPr sz="1400" b="0" i="0" u="none" strike="noStrike" cap="none">
              <a:solidFill>
                <a:schemeClr val="dk1"/>
              </a:solidFill>
              <a:latin typeface="Source Code Pro"/>
              <a:ea typeface="Source Code Pro"/>
              <a:cs typeface="Source Code Pro"/>
              <a:sym typeface="Source Code Pro"/>
            </a:endParaRPr>
          </a:p>
          <a:p>
            <a:pPr marL="285750" marR="0" lvl="0" indent="-285750" algn="l" rtl="0">
              <a:lnSpc>
                <a:spcPct val="115000"/>
              </a:lnSpc>
              <a:spcBef>
                <a:spcPts val="0"/>
              </a:spcBef>
              <a:spcAft>
                <a:spcPts val="0"/>
              </a:spcAft>
              <a:buClr>
                <a:schemeClr val="dk1"/>
              </a:buClr>
              <a:buSzPts val="1100"/>
              <a:buFont typeface="Nunito Light"/>
              <a:buChar char="●"/>
            </a:pPr>
            <a:r>
              <a:rPr lang="fr-FR" sz="1400" b="0" i="0" u="none" strike="noStrike" cap="none">
                <a:solidFill>
                  <a:schemeClr val="dk1"/>
                </a:solidFill>
                <a:latin typeface="Source Code Pro"/>
                <a:ea typeface="Source Code Pro"/>
                <a:cs typeface="Source Code Pro"/>
                <a:sym typeface="Source Code Pro"/>
              </a:rPr>
              <a:t>Un constructeur porte le même nom que la classe</a:t>
            </a:r>
            <a:endParaRPr/>
          </a:p>
          <a:p>
            <a:pPr marL="285750" marR="0" lvl="0" indent="-215900" algn="l" rtl="0">
              <a:lnSpc>
                <a:spcPct val="115000"/>
              </a:lnSpc>
              <a:spcBef>
                <a:spcPts val="0"/>
              </a:spcBef>
              <a:spcAft>
                <a:spcPts val="0"/>
              </a:spcAft>
              <a:buClr>
                <a:schemeClr val="dk1"/>
              </a:buClr>
              <a:buSzPts val="1100"/>
              <a:buFont typeface="Nunito Light"/>
              <a:buNone/>
            </a:pPr>
            <a:endParaRPr sz="1400" b="0" i="0" u="none" strike="noStrike" cap="none">
              <a:solidFill>
                <a:schemeClr val="dk1"/>
              </a:solidFill>
              <a:latin typeface="Source Code Pro"/>
              <a:ea typeface="Source Code Pro"/>
              <a:cs typeface="Source Code Pro"/>
              <a:sym typeface="Source Code Pro"/>
            </a:endParaRPr>
          </a:p>
          <a:p>
            <a:pPr marL="285750" marR="0" lvl="0" indent="-285750" algn="l" rtl="0">
              <a:lnSpc>
                <a:spcPct val="115000"/>
              </a:lnSpc>
              <a:spcBef>
                <a:spcPts val="0"/>
              </a:spcBef>
              <a:spcAft>
                <a:spcPts val="0"/>
              </a:spcAft>
              <a:buClr>
                <a:schemeClr val="dk1"/>
              </a:buClr>
              <a:buSzPts val="1100"/>
              <a:buFont typeface="Nunito Light"/>
              <a:buChar char="●"/>
            </a:pPr>
            <a:r>
              <a:rPr lang="fr-FR" sz="1400" b="0" i="0" u="none" strike="noStrike" cap="none">
                <a:solidFill>
                  <a:schemeClr val="dk1"/>
                </a:solidFill>
                <a:latin typeface="Source Code Pro"/>
                <a:ea typeface="Source Code Pro"/>
                <a:cs typeface="Source Code Pro"/>
                <a:sym typeface="Source Code Pro"/>
              </a:rPr>
              <a:t>Un constructeur peut avoir des arguments</a:t>
            </a:r>
            <a:endParaRPr/>
          </a:p>
          <a:p>
            <a:pPr marL="0" marR="0" lvl="0" indent="0" algn="l" rtl="0">
              <a:lnSpc>
                <a:spcPct val="115000"/>
              </a:lnSpc>
              <a:spcBef>
                <a:spcPts val="0"/>
              </a:spcBef>
              <a:spcAft>
                <a:spcPts val="0"/>
              </a:spcAft>
              <a:buClr>
                <a:schemeClr val="dk1"/>
              </a:buClr>
              <a:buSzPts val="1100"/>
              <a:buFont typeface="Nunito Light"/>
              <a:buNone/>
            </a:pPr>
            <a:endParaRPr sz="1400" b="0" i="0" u="none" strike="noStrike" cap="none">
              <a:solidFill>
                <a:schemeClr val="dk1"/>
              </a:solidFill>
              <a:latin typeface="Source Code Pro"/>
              <a:ea typeface="Source Code Pro"/>
              <a:cs typeface="Source Code Pro"/>
              <a:sym typeface="Source Code Pro"/>
            </a:endParaRPr>
          </a:p>
        </p:txBody>
      </p:sp>
      <p:sp>
        <p:nvSpPr>
          <p:cNvPr id="280" name="Google Shape;280;p13"/>
          <p:cNvSpPr txBox="1">
            <a:spLocks noGrp="1"/>
          </p:cNvSpPr>
          <p:nvPr>
            <p:ph type="sldNum" idx="12"/>
          </p:nvPr>
        </p:nvSpPr>
        <p:spPr>
          <a:xfrm>
            <a:off x="8550875" y="4785798"/>
            <a:ext cx="501993" cy="27463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fr-F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4"/>
          <p:cNvSpPr txBox="1">
            <a:spLocks noGrp="1"/>
          </p:cNvSpPr>
          <p:nvPr>
            <p:ph type="title"/>
          </p:nvPr>
        </p:nvSpPr>
        <p:spPr>
          <a:xfrm>
            <a:off x="720000" y="445025"/>
            <a:ext cx="77109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fr-FR" sz="2800">
                <a:solidFill>
                  <a:schemeClr val="lt1"/>
                </a:solidFill>
              </a:rPr>
              <a:t>Déclaration d’un constructeur</a:t>
            </a:r>
            <a:endParaRPr/>
          </a:p>
        </p:txBody>
      </p:sp>
      <p:sp>
        <p:nvSpPr>
          <p:cNvPr id="286" name="Google Shape;286;p14"/>
          <p:cNvSpPr txBox="1">
            <a:spLocks noGrp="1"/>
          </p:cNvSpPr>
          <p:nvPr>
            <p:ph type="subTitle" idx="1"/>
          </p:nvPr>
        </p:nvSpPr>
        <p:spPr>
          <a:xfrm>
            <a:off x="4108269" y="1121712"/>
            <a:ext cx="4779667" cy="3929515"/>
          </a:xfrm>
          <a:prstGeom prst="rect">
            <a:avLst/>
          </a:prstGeom>
          <a:solidFill>
            <a:srgbClr val="E7E7EC"/>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fr-FR" sz="1200">
                <a:solidFill>
                  <a:srgbClr val="0070C0"/>
                </a:solidFill>
              </a:rPr>
              <a:t>class</a:t>
            </a:r>
            <a:r>
              <a:rPr lang="fr-FR" sz="1200"/>
              <a:t> Candidate{</a:t>
            </a:r>
            <a:endParaRPr/>
          </a:p>
          <a:p>
            <a:pPr marL="0" lvl="0" indent="0" algn="l" rtl="0">
              <a:lnSpc>
                <a:spcPct val="115000"/>
              </a:lnSpc>
              <a:spcBef>
                <a:spcPts val="0"/>
              </a:spcBef>
              <a:spcAft>
                <a:spcPts val="0"/>
              </a:spcAft>
              <a:buSzPts val="1100"/>
              <a:buNone/>
            </a:pPr>
            <a:endParaRPr sz="1200"/>
          </a:p>
          <a:p>
            <a:pPr marL="0" lvl="0" indent="0" algn="l" rtl="0">
              <a:lnSpc>
                <a:spcPct val="115000"/>
              </a:lnSpc>
              <a:spcBef>
                <a:spcPts val="0"/>
              </a:spcBef>
              <a:spcAft>
                <a:spcPts val="0"/>
              </a:spcAft>
              <a:buSzPts val="1100"/>
              <a:buNone/>
            </a:pPr>
            <a:r>
              <a:rPr lang="fr-FR" sz="1200">
                <a:solidFill>
                  <a:schemeClr val="dk2"/>
                </a:solidFill>
              </a:rPr>
              <a:t>   float</a:t>
            </a:r>
            <a:r>
              <a:rPr lang="fr-FR" sz="1200"/>
              <a:t> id;</a:t>
            </a:r>
            <a:endParaRPr/>
          </a:p>
          <a:p>
            <a:pPr marL="0" lvl="0" indent="0" algn="l" rtl="0">
              <a:lnSpc>
                <a:spcPct val="115000"/>
              </a:lnSpc>
              <a:spcBef>
                <a:spcPts val="0"/>
              </a:spcBef>
              <a:spcAft>
                <a:spcPts val="0"/>
              </a:spcAft>
              <a:buSzPts val="1100"/>
              <a:buNone/>
            </a:pPr>
            <a:r>
              <a:rPr lang="fr-FR" sz="1200">
                <a:solidFill>
                  <a:schemeClr val="dk2"/>
                </a:solidFill>
              </a:rPr>
              <a:t>   String</a:t>
            </a:r>
            <a:r>
              <a:rPr lang="fr-FR" sz="1200"/>
              <a:t> name;</a:t>
            </a:r>
            <a:endParaRPr/>
          </a:p>
          <a:p>
            <a:pPr marL="0" lvl="0" indent="0" algn="l" rtl="0">
              <a:lnSpc>
                <a:spcPct val="115000"/>
              </a:lnSpc>
              <a:spcBef>
                <a:spcPts val="0"/>
              </a:spcBef>
              <a:spcAft>
                <a:spcPts val="0"/>
              </a:spcAft>
              <a:buSzPts val="1100"/>
              <a:buNone/>
            </a:pPr>
            <a:r>
              <a:rPr lang="fr-FR" sz="1200">
                <a:solidFill>
                  <a:schemeClr val="dk2"/>
                </a:solidFill>
              </a:rPr>
              <a:t>   int</a:t>
            </a:r>
            <a:r>
              <a:rPr lang="fr-FR" sz="1200"/>
              <a:t> nbrVotes;</a:t>
            </a:r>
            <a:endParaRPr/>
          </a:p>
          <a:p>
            <a:pPr marL="0" lvl="0" indent="0" algn="l" rtl="0">
              <a:lnSpc>
                <a:spcPct val="115000"/>
              </a:lnSpc>
              <a:spcBef>
                <a:spcPts val="0"/>
              </a:spcBef>
              <a:spcAft>
                <a:spcPts val="0"/>
              </a:spcAft>
              <a:buSzPts val="1100"/>
              <a:buNone/>
            </a:pPr>
            <a:r>
              <a:rPr lang="fr-FR" sz="1200"/>
              <a:t>	</a:t>
            </a:r>
            <a:endParaRPr/>
          </a:p>
          <a:p>
            <a:pPr marL="0" lvl="0" indent="0" algn="l" rtl="0">
              <a:lnSpc>
                <a:spcPct val="115000"/>
              </a:lnSpc>
              <a:spcBef>
                <a:spcPts val="0"/>
              </a:spcBef>
              <a:spcAft>
                <a:spcPts val="0"/>
              </a:spcAft>
              <a:buSzPts val="1100"/>
              <a:buNone/>
            </a:pPr>
            <a:r>
              <a:rPr lang="fr-FR" sz="1200">
                <a:solidFill>
                  <a:srgbClr val="FF0000"/>
                </a:solidFill>
              </a:rPr>
              <a:t>   //constructeur surchargé / paramétré</a:t>
            </a:r>
            <a:endParaRPr sz="1200"/>
          </a:p>
          <a:p>
            <a:pPr marL="0" lvl="0" indent="0" algn="l" rtl="0">
              <a:lnSpc>
                <a:spcPct val="115000"/>
              </a:lnSpc>
              <a:spcBef>
                <a:spcPts val="0"/>
              </a:spcBef>
              <a:spcAft>
                <a:spcPts val="0"/>
              </a:spcAft>
              <a:buSzPts val="1100"/>
              <a:buNone/>
            </a:pPr>
            <a:r>
              <a:rPr lang="fr-FR" sz="1200"/>
              <a:t>   Candidate(int id, String name, int nbrVotes){</a:t>
            </a:r>
            <a:endParaRPr/>
          </a:p>
          <a:p>
            <a:pPr marL="0" lvl="0" indent="0" algn="l" rtl="0">
              <a:lnSpc>
                <a:spcPct val="115000"/>
              </a:lnSpc>
              <a:spcBef>
                <a:spcPts val="0"/>
              </a:spcBef>
              <a:spcAft>
                <a:spcPts val="0"/>
              </a:spcAft>
              <a:buSzPts val="1100"/>
              <a:buNone/>
            </a:pPr>
            <a:r>
              <a:rPr lang="fr-FR" sz="1200">
                <a:solidFill>
                  <a:schemeClr val="dk1"/>
                </a:solidFill>
              </a:rPr>
              <a:t>	</a:t>
            </a:r>
            <a:r>
              <a:rPr lang="fr-FR" sz="1200">
                <a:solidFill>
                  <a:srgbClr val="00B050"/>
                </a:solidFill>
              </a:rPr>
              <a:t>this</a:t>
            </a:r>
            <a:r>
              <a:rPr lang="fr-FR" sz="1200">
                <a:solidFill>
                  <a:schemeClr val="dk1"/>
                </a:solidFill>
              </a:rPr>
              <a:t>.id= id;</a:t>
            </a:r>
            <a:endParaRPr/>
          </a:p>
          <a:p>
            <a:pPr marL="0" lvl="0" indent="0" algn="l" rtl="0">
              <a:lnSpc>
                <a:spcPct val="115000"/>
              </a:lnSpc>
              <a:spcBef>
                <a:spcPts val="0"/>
              </a:spcBef>
              <a:spcAft>
                <a:spcPts val="0"/>
              </a:spcAft>
              <a:buSzPts val="1100"/>
              <a:buNone/>
            </a:pPr>
            <a:r>
              <a:rPr lang="fr-FR" sz="1200">
                <a:solidFill>
                  <a:schemeClr val="dk1"/>
                </a:solidFill>
              </a:rPr>
              <a:t>	</a:t>
            </a:r>
            <a:r>
              <a:rPr lang="fr-FR" sz="1200">
                <a:solidFill>
                  <a:srgbClr val="00B050"/>
                </a:solidFill>
              </a:rPr>
              <a:t>this</a:t>
            </a:r>
            <a:r>
              <a:rPr lang="fr-FR" sz="1200">
                <a:solidFill>
                  <a:schemeClr val="dk1"/>
                </a:solidFill>
              </a:rPr>
              <a:t>.name= name;</a:t>
            </a:r>
            <a:endParaRPr/>
          </a:p>
          <a:p>
            <a:pPr marL="0" lvl="0" indent="0" algn="l" rtl="0">
              <a:lnSpc>
                <a:spcPct val="115000"/>
              </a:lnSpc>
              <a:spcBef>
                <a:spcPts val="0"/>
              </a:spcBef>
              <a:spcAft>
                <a:spcPts val="0"/>
              </a:spcAft>
              <a:buSzPts val="1100"/>
              <a:buNone/>
            </a:pPr>
            <a:r>
              <a:rPr lang="fr-FR" sz="1200">
                <a:solidFill>
                  <a:schemeClr val="dk1"/>
                </a:solidFill>
              </a:rPr>
              <a:t>	</a:t>
            </a:r>
            <a:r>
              <a:rPr lang="fr-FR" sz="1200">
                <a:solidFill>
                  <a:srgbClr val="00B050"/>
                </a:solidFill>
              </a:rPr>
              <a:t>this</a:t>
            </a:r>
            <a:r>
              <a:rPr lang="fr-FR" sz="1200">
                <a:solidFill>
                  <a:schemeClr val="dk1"/>
                </a:solidFill>
              </a:rPr>
              <a:t>.nbrVotes= nbrVotes;</a:t>
            </a:r>
            <a:r>
              <a:rPr lang="fr-FR" sz="1200">
                <a:solidFill>
                  <a:srgbClr val="FF0000"/>
                </a:solidFill>
              </a:rPr>
              <a:t>	</a:t>
            </a:r>
            <a:endParaRPr sz="1200">
              <a:solidFill>
                <a:srgbClr val="FF0000"/>
              </a:solidFill>
            </a:endParaRPr>
          </a:p>
          <a:p>
            <a:pPr marL="0" lvl="0" indent="0" algn="l" rtl="0">
              <a:lnSpc>
                <a:spcPct val="115000"/>
              </a:lnSpc>
              <a:spcBef>
                <a:spcPts val="0"/>
              </a:spcBef>
              <a:spcAft>
                <a:spcPts val="0"/>
              </a:spcAft>
              <a:buSzPts val="1100"/>
              <a:buNone/>
            </a:pPr>
            <a:r>
              <a:rPr lang="fr-FR" sz="1200"/>
              <a:t>   }</a:t>
            </a:r>
            <a:endParaRPr/>
          </a:p>
          <a:p>
            <a:pPr marL="0" lvl="0" indent="0" algn="l" rtl="0">
              <a:lnSpc>
                <a:spcPct val="115000"/>
              </a:lnSpc>
              <a:spcBef>
                <a:spcPts val="0"/>
              </a:spcBef>
              <a:spcAft>
                <a:spcPts val="0"/>
              </a:spcAft>
              <a:buSzPts val="1100"/>
              <a:buNone/>
            </a:pPr>
            <a:r>
              <a:rPr lang="fr-FR" sz="1200"/>
              <a:t>   Candidate(int id, String name){</a:t>
            </a:r>
            <a:endParaRPr/>
          </a:p>
          <a:p>
            <a:pPr marL="0" lvl="0" indent="0" algn="l" rtl="0">
              <a:lnSpc>
                <a:spcPct val="115000"/>
              </a:lnSpc>
              <a:spcBef>
                <a:spcPts val="0"/>
              </a:spcBef>
              <a:spcAft>
                <a:spcPts val="0"/>
              </a:spcAft>
              <a:buSzPts val="1100"/>
              <a:buNone/>
            </a:pPr>
            <a:r>
              <a:rPr lang="fr-FR" sz="1200">
                <a:solidFill>
                  <a:schemeClr val="dk1"/>
                </a:solidFill>
              </a:rPr>
              <a:t>	</a:t>
            </a:r>
            <a:r>
              <a:rPr lang="fr-FR" sz="1200">
                <a:solidFill>
                  <a:srgbClr val="00B050"/>
                </a:solidFill>
              </a:rPr>
              <a:t>this</a:t>
            </a:r>
            <a:r>
              <a:rPr lang="fr-FR" sz="1200">
                <a:solidFill>
                  <a:schemeClr val="dk1"/>
                </a:solidFill>
              </a:rPr>
              <a:t>.id= id;</a:t>
            </a:r>
            <a:endParaRPr/>
          </a:p>
          <a:p>
            <a:pPr marL="0" lvl="0" indent="0" algn="l" rtl="0">
              <a:lnSpc>
                <a:spcPct val="115000"/>
              </a:lnSpc>
              <a:spcBef>
                <a:spcPts val="0"/>
              </a:spcBef>
              <a:spcAft>
                <a:spcPts val="0"/>
              </a:spcAft>
              <a:buSzPts val="1100"/>
              <a:buNone/>
            </a:pPr>
            <a:r>
              <a:rPr lang="fr-FR" sz="1200">
                <a:solidFill>
                  <a:schemeClr val="dk1"/>
                </a:solidFill>
              </a:rPr>
              <a:t>	</a:t>
            </a:r>
            <a:r>
              <a:rPr lang="fr-FR" sz="1200">
                <a:solidFill>
                  <a:srgbClr val="00B050"/>
                </a:solidFill>
              </a:rPr>
              <a:t>this</a:t>
            </a:r>
            <a:r>
              <a:rPr lang="fr-FR" sz="1200">
                <a:solidFill>
                  <a:schemeClr val="dk1"/>
                </a:solidFill>
              </a:rPr>
              <a:t>.name= name;</a:t>
            </a:r>
            <a:r>
              <a:rPr lang="fr-FR" sz="1200">
                <a:solidFill>
                  <a:srgbClr val="FF0000"/>
                </a:solidFill>
              </a:rPr>
              <a:t>	</a:t>
            </a:r>
            <a:endParaRPr sz="1200">
              <a:solidFill>
                <a:srgbClr val="FF0000"/>
              </a:solidFill>
            </a:endParaRPr>
          </a:p>
          <a:p>
            <a:pPr marL="0" lvl="0" indent="0" algn="l" rtl="0">
              <a:lnSpc>
                <a:spcPct val="115000"/>
              </a:lnSpc>
              <a:spcBef>
                <a:spcPts val="0"/>
              </a:spcBef>
              <a:spcAft>
                <a:spcPts val="0"/>
              </a:spcAft>
              <a:buSzPts val="1100"/>
              <a:buNone/>
            </a:pPr>
            <a:r>
              <a:rPr lang="fr-FR" sz="1200"/>
              <a:t>   }</a:t>
            </a:r>
            <a:endParaRPr/>
          </a:p>
          <a:p>
            <a:pPr marL="0" lvl="0" indent="0" algn="l" rtl="0">
              <a:lnSpc>
                <a:spcPct val="115000"/>
              </a:lnSpc>
              <a:spcBef>
                <a:spcPts val="0"/>
              </a:spcBef>
              <a:spcAft>
                <a:spcPts val="0"/>
              </a:spcAft>
              <a:buSzPts val="1100"/>
              <a:buNone/>
            </a:pPr>
            <a:endParaRPr sz="1200"/>
          </a:p>
          <a:p>
            <a:pPr marL="0" lvl="0" indent="0" algn="l" rtl="0">
              <a:lnSpc>
                <a:spcPct val="115000"/>
              </a:lnSpc>
              <a:spcBef>
                <a:spcPts val="0"/>
              </a:spcBef>
              <a:spcAft>
                <a:spcPts val="0"/>
              </a:spcAft>
              <a:buSzPts val="1100"/>
              <a:buNone/>
            </a:pPr>
            <a:r>
              <a:rPr lang="fr-FR" sz="1200"/>
              <a:t>}</a:t>
            </a:r>
            <a:endParaRPr/>
          </a:p>
        </p:txBody>
      </p:sp>
      <p:sp>
        <p:nvSpPr>
          <p:cNvPr id="287" name="Google Shape;287;p14"/>
          <p:cNvSpPr txBox="1"/>
          <p:nvPr/>
        </p:nvSpPr>
        <p:spPr>
          <a:xfrm>
            <a:off x="8277725" y="1337250"/>
            <a:ext cx="519300" cy="791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600"/>
              <a:buFont typeface="Arial"/>
              <a:buNone/>
            </a:pPr>
            <a:endParaRPr sz="9600" b="0" i="0" u="none" strike="noStrike" cap="none">
              <a:solidFill>
                <a:schemeClr val="accent1"/>
              </a:solidFill>
              <a:latin typeface="Comfortaa"/>
              <a:ea typeface="Comfortaa"/>
              <a:cs typeface="Comfortaa"/>
              <a:sym typeface="Comfortaa"/>
            </a:endParaRPr>
          </a:p>
        </p:txBody>
      </p:sp>
      <p:sp>
        <p:nvSpPr>
          <p:cNvPr id="288" name="Google Shape;288;p14"/>
          <p:cNvSpPr txBox="1"/>
          <p:nvPr/>
        </p:nvSpPr>
        <p:spPr>
          <a:xfrm>
            <a:off x="6565900" y="4743450"/>
            <a:ext cx="4571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9" name="Google Shape;289;p14"/>
          <p:cNvSpPr txBox="1"/>
          <p:nvPr/>
        </p:nvSpPr>
        <p:spPr>
          <a:xfrm>
            <a:off x="210873" y="1258873"/>
            <a:ext cx="3897396" cy="28474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15000"/>
              </a:lnSpc>
              <a:spcBef>
                <a:spcPts val="0"/>
              </a:spcBef>
              <a:spcAft>
                <a:spcPts val="0"/>
              </a:spcAft>
              <a:buClr>
                <a:schemeClr val="dk1"/>
              </a:buClr>
              <a:buSzPts val="1100"/>
              <a:buFont typeface="Nunito Light"/>
              <a:buChar char="●"/>
            </a:pPr>
            <a:r>
              <a:rPr lang="fr-FR" sz="1400" b="0" i="0" u="none" strike="noStrike" cap="none">
                <a:solidFill>
                  <a:schemeClr val="dk1"/>
                </a:solidFill>
                <a:latin typeface="Source Code Pro"/>
                <a:ea typeface="Source Code Pro"/>
                <a:cs typeface="Source Code Pro"/>
                <a:sym typeface="Source Code Pro"/>
              </a:rPr>
              <a:t>Un constructeur peut avoir des arguments</a:t>
            </a:r>
            <a:endParaRPr/>
          </a:p>
          <a:p>
            <a:pPr marL="0" marR="0" lvl="0" indent="0" algn="l" rtl="0">
              <a:lnSpc>
                <a:spcPct val="115000"/>
              </a:lnSpc>
              <a:spcBef>
                <a:spcPts val="0"/>
              </a:spcBef>
              <a:spcAft>
                <a:spcPts val="0"/>
              </a:spcAft>
              <a:buClr>
                <a:schemeClr val="dk1"/>
              </a:buClr>
              <a:buSzPts val="1100"/>
              <a:buFont typeface="Nunito Light"/>
              <a:buNone/>
            </a:pPr>
            <a:endParaRPr sz="1400" b="0" i="0" u="none" strike="noStrike" cap="none">
              <a:solidFill>
                <a:schemeClr val="dk1"/>
              </a:solidFill>
              <a:latin typeface="Source Code Pro"/>
              <a:ea typeface="Source Code Pro"/>
              <a:cs typeface="Source Code Pro"/>
              <a:sym typeface="Source Code Pro"/>
            </a:endParaRPr>
          </a:p>
          <a:p>
            <a:pPr marL="285750" marR="0" lvl="0" indent="-285750" algn="l" rtl="0">
              <a:lnSpc>
                <a:spcPct val="115000"/>
              </a:lnSpc>
              <a:spcBef>
                <a:spcPts val="0"/>
              </a:spcBef>
              <a:spcAft>
                <a:spcPts val="0"/>
              </a:spcAft>
              <a:buClr>
                <a:schemeClr val="dk1"/>
              </a:buClr>
              <a:buSzPts val="1100"/>
              <a:buFont typeface="Nunito Light"/>
              <a:buChar char="●"/>
            </a:pPr>
            <a:r>
              <a:rPr lang="fr-FR" sz="1400" b="0" i="0" u="none" strike="noStrike" cap="none">
                <a:solidFill>
                  <a:schemeClr val="dk1"/>
                </a:solidFill>
                <a:latin typeface="Source Code Pro"/>
                <a:ea typeface="Source Code Pro"/>
                <a:cs typeface="Source Code Pro"/>
                <a:sym typeface="Source Code Pro"/>
              </a:rPr>
              <a:t>Si vous ne créez pas un constructeur dans votre classe, le compilateur automatiquement va vous créer un constructeur par défaut implicitement </a:t>
            </a:r>
            <a:endParaRPr/>
          </a:p>
          <a:p>
            <a:pPr marL="285750" marR="0" lvl="0" indent="-215900" algn="l" rtl="0">
              <a:lnSpc>
                <a:spcPct val="115000"/>
              </a:lnSpc>
              <a:spcBef>
                <a:spcPts val="0"/>
              </a:spcBef>
              <a:spcAft>
                <a:spcPts val="0"/>
              </a:spcAft>
              <a:buClr>
                <a:schemeClr val="dk1"/>
              </a:buClr>
              <a:buSzPts val="1100"/>
              <a:buFont typeface="Nunito Light"/>
              <a:buNone/>
            </a:pPr>
            <a:endParaRPr sz="1400" b="0" i="0" u="none" strike="noStrike" cap="none">
              <a:solidFill>
                <a:schemeClr val="dk1"/>
              </a:solidFill>
              <a:latin typeface="Source Code Pro"/>
              <a:ea typeface="Source Code Pro"/>
              <a:cs typeface="Source Code Pro"/>
              <a:sym typeface="Source Code Pro"/>
            </a:endParaRPr>
          </a:p>
          <a:p>
            <a:pPr marL="285750" marR="0" lvl="0" indent="-285750" algn="l" rtl="0">
              <a:lnSpc>
                <a:spcPct val="115000"/>
              </a:lnSpc>
              <a:spcBef>
                <a:spcPts val="0"/>
              </a:spcBef>
              <a:spcAft>
                <a:spcPts val="0"/>
              </a:spcAft>
              <a:buClr>
                <a:schemeClr val="dk1"/>
              </a:buClr>
              <a:buSzPts val="1100"/>
              <a:buFont typeface="Nunito Light"/>
              <a:buChar char="●"/>
            </a:pPr>
            <a:r>
              <a:rPr lang="fr-FR" sz="1400" b="0" i="0" u="none" strike="noStrike" cap="none">
                <a:solidFill>
                  <a:schemeClr val="dk1"/>
                </a:solidFill>
                <a:latin typeface="Source Code Pro"/>
                <a:ea typeface="Source Code Pro"/>
                <a:cs typeface="Source Code Pro"/>
                <a:sym typeface="Source Code Pro"/>
              </a:rPr>
              <a:t>Si le constructeur surchargé est créé, le constructeur par défaut implicite ne sera plus créé par le compilateur</a:t>
            </a:r>
            <a:endParaRPr/>
          </a:p>
          <a:p>
            <a:pPr marL="285750" marR="0" lvl="0" indent="-215900" algn="l" rtl="0">
              <a:lnSpc>
                <a:spcPct val="115000"/>
              </a:lnSpc>
              <a:spcBef>
                <a:spcPts val="0"/>
              </a:spcBef>
              <a:spcAft>
                <a:spcPts val="0"/>
              </a:spcAft>
              <a:buClr>
                <a:schemeClr val="dk1"/>
              </a:buClr>
              <a:buSzPts val="1100"/>
              <a:buFont typeface="Nunito Light"/>
              <a:buNone/>
            </a:pPr>
            <a:endParaRPr sz="1400" b="0" i="0" u="none" strike="noStrike" cap="none">
              <a:solidFill>
                <a:schemeClr val="dk1"/>
              </a:solidFill>
              <a:latin typeface="Source Code Pro"/>
              <a:ea typeface="Source Code Pro"/>
              <a:cs typeface="Source Code Pro"/>
              <a:sym typeface="Source Code Pro"/>
            </a:endParaRPr>
          </a:p>
        </p:txBody>
      </p:sp>
      <p:sp>
        <p:nvSpPr>
          <p:cNvPr id="290" name="Google Shape;290;p14"/>
          <p:cNvSpPr txBox="1">
            <a:spLocks noGrp="1"/>
          </p:cNvSpPr>
          <p:nvPr>
            <p:ph type="sldNum" idx="12"/>
          </p:nvPr>
        </p:nvSpPr>
        <p:spPr>
          <a:xfrm>
            <a:off x="8550875" y="4785798"/>
            <a:ext cx="501993" cy="27463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fr-F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g2809b6fa2b5_0_0"/>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296" name="Google Shape;296;g2809b6fa2b5_0_0"/>
          <p:cNvSpPr txBox="1">
            <a:spLocks noGrp="1"/>
          </p:cNvSpPr>
          <p:nvPr>
            <p:ph type="subTitle" idx="1"/>
          </p:nvPr>
        </p:nvSpPr>
        <p:spPr>
          <a:xfrm>
            <a:off x="3465225" y="1529000"/>
            <a:ext cx="4965600" cy="30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g2809b6fa2b5_0_0"/>
          <p:cNvSpPr txBox="1">
            <a:spLocks noGrp="1"/>
          </p:cNvSpPr>
          <p:nvPr>
            <p:ph type="sldNum" idx="12"/>
          </p:nvPr>
        </p:nvSpPr>
        <p:spPr>
          <a:xfrm>
            <a:off x="8550875" y="4785798"/>
            <a:ext cx="5019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fr-FR"/>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5"/>
          <p:cNvSpPr txBox="1">
            <a:spLocks noGrp="1"/>
          </p:cNvSpPr>
          <p:nvPr>
            <p:ph type="title"/>
          </p:nvPr>
        </p:nvSpPr>
        <p:spPr>
          <a:xfrm>
            <a:off x="720000" y="445025"/>
            <a:ext cx="77109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fr-FR" sz="2800">
                <a:solidFill>
                  <a:schemeClr val="lt1"/>
                </a:solidFill>
              </a:rPr>
              <a:t>Déclaration d’un constructeur</a:t>
            </a:r>
            <a:endParaRPr/>
          </a:p>
        </p:txBody>
      </p:sp>
      <p:sp>
        <p:nvSpPr>
          <p:cNvPr id="303" name="Google Shape;303;p15"/>
          <p:cNvSpPr txBox="1">
            <a:spLocks noGrp="1"/>
          </p:cNvSpPr>
          <p:nvPr>
            <p:ph type="subTitle" idx="1"/>
          </p:nvPr>
        </p:nvSpPr>
        <p:spPr>
          <a:xfrm>
            <a:off x="4108269" y="1337249"/>
            <a:ext cx="4779667" cy="3713977"/>
          </a:xfrm>
          <a:prstGeom prst="rect">
            <a:avLst/>
          </a:prstGeom>
          <a:solidFill>
            <a:srgbClr val="E7E7EC"/>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fr-FR" sz="1200">
                <a:solidFill>
                  <a:srgbClr val="0070C0"/>
                </a:solidFill>
              </a:rPr>
              <a:t>class</a:t>
            </a:r>
            <a:r>
              <a:rPr lang="fr-FR" sz="1200"/>
              <a:t> Candidate{</a:t>
            </a:r>
            <a:endParaRPr/>
          </a:p>
          <a:p>
            <a:pPr marL="0" lvl="0" indent="0" algn="l" rtl="0">
              <a:lnSpc>
                <a:spcPct val="115000"/>
              </a:lnSpc>
              <a:spcBef>
                <a:spcPts val="0"/>
              </a:spcBef>
              <a:spcAft>
                <a:spcPts val="0"/>
              </a:spcAft>
              <a:buSzPts val="1100"/>
              <a:buNone/>
            </a:pPr>
            <a:endParaRPr sz="1200"/>
          </a:p>
          <a:p>
            <a:pPr marL="0" lvl="0" indent="0" algn="l" rtl="0">
              <a:lnSpc>
                <a:spcPct val="115000"/>
              </a:lnSpc>
              <a:spcBef>
                <a:spcPts val="0"/>
              </a:spcBef>
              <a:spcAft>
                <a:spcPts val="0"/>
              </a:spcAft>
              <a:buSzPts val="1100"/>
              <a:buNone/>
            </a:pPr>
            <a:r>
              <a:rPr lang="fr-FR" sz="1200">
                <a:solidFill>
                  <a:schemeClr val="dk2"/>
                </a:solidFill>
              </a:rPr>
              <a:t>   float</a:t>
            </a:r>
            <a:r>
              <a:rPr lang="fr-FR" sz="1200"/>
              <a:t> id;</a:t>
            </a:r>
            <a:endParaRPr/>
          </a:p>
          <a:p>
            <a:pPr marL="0" lvl="0" indent="0" algn="l" rtl="0">
              <a:lnSpc>
                <a:spcPct val="115000"/>
              </a:lnSpc>
              <a:spcBef>
                <a:spcPts val="0"/>
              </a:spcBef>
              <a:spcAft>
                <a:spcPts val="0"/>
              </a:spcAft>
              <a:buSzPts val="1100"/>
              <a:buNone/>
            </a:pPr>
            <a:r>
              <a:rPr lang="fr-FR" sz="1200">
                <a:solidFill>
                  <a:schemeClr val="dk2"/>
                </a:solidFill>
              </a:rPr>
              <a:t>   String</a:t>
            </a:r>
            <a:r>
              <a:rPr lang="fr-FR" sz="1200"/>
              <a:t> name;</a:t>
            </a:r>
            <a:endParaRPr/>
          </a:p>
          <a:p>
            <a:pPr marL="0" lvl="0" indent="0" algn="l" rtl="0">
              <a:lnSpc>
                <a:spcPct val="115000"/>
              </a:lnSpc>
              <a:spcBef>
                <a:spcPts val="0"/>
              </a:spcBef>
              <a:spcAft>
                <a:spcPts val="0"/>
              </a:spcAft>
              <a:buSzPts val="1100"/>
              <a:buNone/>
            </a:pPr>
            <a:r>
              <a:rPr lang="fr-FR" sz="1200">
                <a:solidFill>
                  <a:schemeClr val="dk2"/>
                </a:solidFill>
              </a:rPr>
              <a:t>   int</a:t>
            </a:r>
            <a:r>
              <a:rPr lang="fr-FR" sz="1200"/>
              <a:t> nbrVotes;</a:t>
            </a:r>
            <a:endParaRPr/>
          </a:p>
          <a:p>
            <a:pPr marL="0" lvl="0" indent="0" algn="l" rtl="0">
              <a:lnSpc>
                <a:spcPct val="115000"/>
              </a:lnSpc>
              <a:spcBef>
                <a:spcPts val="0"/>
              </a:spcBef>
              <a:spcAft>
                <a:spcPts val="0"/>
              </a:spcAft>
              <a:buSzPts val="1100"/>
              <a:buNone/>
            </a:pPr>
            <a:r>
              <a:rPr lang="fr-FR" sz="1200"/>
              <a:t>	</a:t>
            </a:r>
            <a:endParaRPr/>
          </a:p>
          <a:p>
            <a:pPr marL="0" lvl="0" indent="0" algn="l" rtl="0">
              <a:lnSpc>
                <a:spcPct val="115000"/>
              </a:lnSpc>
              <a:spcBef>
                <a:spcPts val="0"/>
              </a:spcBef>
              <a:spcAft>
                <a:spcPts val="0"/>
              </a:spcAft>
              <a:buSzPts val="1100"/>
              <a:buNone/>
            </a:pPr>
            <a:r>
              <a:rPr lang="fr-FR" sz="1200">
                <a:solidFill>
                  <a:srgbClr val="FF0000"/>
                </a:solidFill>
              </a:rPr>
              <a:t>   //constructeur surchargé / paramétré</a:t>
            </a:r>
            <a:endParaRPr sz="1200"/>
          </a:p>
          <a:p>
            <a:pPr marL="0" lvl="0" indent="0" algn="l" rtl="0">
              <a:lnSpc>
                <a:spcPct val="115000"/>
              </a:lnSpc>
              <a:spcBef>
                <a:spcPts val="0"/>
              </a:spcBef>
              <a:spcAft>
                <a:spcPts val="0"/>
              </a:spcAft>
              <a:buSzPts val="1100"/>
              <a:buNone/>
            </a:pPr>
            <a:r>
              <a:rPr lang="fr-FR" sz="1200"/>
              <a:t>   Candidate(int id, String name, int nbrVotes){</a:t>
            </a:r>
            <a:endParaRPr/>
          </a:p>
          <a:p>
            <a:pPr marL="0" lvl="0" indent="0" algn="l" rtl="0">
              <a:lnSpc>
                <a:spcPct val="115000"/>
              </a:lnSpc>
              <a:spcBef>
                <a:spcPts val="0"/>
              </a:spcBef>
              <a:spcAft>
                <a:spcPts val="0"/>
              </a:spcAft>
              <a:buSzPts val="1100"/>
              <a:buNone/>
            </a:pPr>
            <a:r>
              <a:rPr lang="fr-FR" sz="1200">
                <a:solidFill>
                  <a:schemeClr val="dk1"/>
                </a:solidFill>
              </a:rPr>
              <a:t>	</a:t>
            </a:r>
            <a:r>
              <a:rPr lang="fr-FR" sz="1200">
                <a:solidFill>
                  <a:srgbClr val="00B050"/>
                </a:solidFill>
              </a:rPr>
              <a:t>this</a:t>
            </a:r>
            <a:r>
              <a:rPr lang="fr-FR" sz="1200">
                <a:solidFill>
                  <a:schemeClr val="dk1"/>
                </a:solidFill>
              </a:rPr>
              <a:t>.id= id;</a:t>
            </a:r>
            <a:endParaRPr/>
          </a:p>
          <a:p>
            <a:pPr marL="0" lvl="0" indent="0" algn="l" rtl="0">
              <a:lnSpc>
                <a:spcPct val="115000"/>
              </a:lnSpc>
              <a:spcBef>
                <a:spcPts val="0"/>
              </a:spcBef>
              <a:spcAft>
                <a:spcPts val="0"/>
              </a:spcAft>
              <a:buSzPts val="1100"/>
              <a:buNone/>
            </a:pPr>
            <a:r>
              <a:rPr lang="fr-FR" sz="1200">
                <a:solidFill>
                  <a:schemeClr val="dk1"/>
                </a:solidFill>
              </a:rPr>
              <a:t>	</a:t>
            </a:r>
            <a:r>
              <a:rPr lang="fr-FR" sz="1200">
                <a:solidFill>
                  <a:srgbClr val="00B050"/>
                </a:solidFill>
              </a:rPr>
              <a:t>this</a:t>
            </a:r>
            <a:r>
              <a:rPr lang="fr-FR" sz="1200">
                <a:solidFill>
                  <a:schemeClr val="dk1"/>
                </a:solidFill>
              </a:rPr>
              <a:t>.name= name;</a:t>
            </a:r>
            <a:endParaRPr/>
          </a:p>
          <a:p>
            <a:pPr marL="0" lvl="0" indent="0" algn="l" rtl="0">
              <a:lnSpc>
                <a:spcPct val="115000"/>
              </a:lnSpc>
              <a:spcBef>
                <a:spcPts val="0"/>
              </a:spcBef>
              <a:spcAft>
                <a:spcPts val="0"/>
              </a:spcAft>
              <a:buSzPts val="1100"/>
              <a:buNone/>
            </a:pPr>
            <a:r>
              <a:rPr lang="fr-FR" sz="1200">
                <a:solidFill>
                  <a:schemeClr val="dk1"/>
                </a:solidFill>
              </a:rPr>
              <a:t>	</a:t>
            </a:r>
            <a:r>
              <a:rPr lang="fr-FR" sz="1200">
                <a:solidFill>
                  <a:srgbClr val="00B050"/>
                </a:solidFill>
              </a:rPr>
              <a:t>this</a:t>
            </a:r>
            <a:r>
              <a:rPr lang="fr-FR" sz="1200">
                <a:solidFill>
                  <a:schemeClr val="dk1"/>
                </a:solidFill>
              </a:rPr>
              <a:t>.nbrVotes= nbrVotes;</a:t>
            </a:r>
            <a:r>
              <a:rPr lang="fr-FR" sz="1200">
                <a:solidFill>
                  <a:srgbClr val="FF0000"/>
                </a:solidFill>
              </a:rPr>
              <a:t>	</a:t>
            </a:r>
            <a:endParaRPr sz="1200">
              <a:solidFill>
                <a:srgbClr val="FF0000"/>
              </a:solidFill>
            </a:endParaRPr>
          </a:p>
          <a:p>
            <a:pPr marL="0" lvl="0" indent="0" algn="l" rtl="0">
              <a:lnSpc>
                <a:spcPct val="115000"/>
              </a:lnSpc>
              <a:spcBef>
                <a:spcPts val="0"/>
              </a:spcBef>
              <a:spcAft>
                <a:spcPts val="0"/>
              </a:spcAft>
              <a:buSzPts val="1100"/>
              <a:buNone/>
            </a:pPr>
            <a:r>
              <a:rPr lang="fr-FR" sz="1200"/>
              <a:t>   }</a:t>
            </a:r>
            <a:endParaRPr/>
          </a:p>
          <a:p>
            <a:pPr marL="0" lvl="0" indent="0" algn="l" rtl="0">
              <a:lnSpc>
                <a:spcPct val="115000"/>
              </a:lnSpc>
              <a:spcBef>
                <a:spcPts val="0"/>
              </a:spcBef>
              <a:spcAft>
                <a:spcPts val="0"/>
              </a:spcAft>
              <a:buSzPts val="1100"/>
              <a:buNone/>
            </a:pPr>
            <a:endParaRPr sz="1200"/>
          </a:p>
          <a:p>
            <a:pPr marL="0" lvl="0" indent="0" algn="l" rtl="0">
              <a:lnSpc>
                <a:spcPct val="115000"/>
              </a:lnSpc>
              <a:spcBef>
                <a:spcPts val="0"/>
              </a:spcBef>
              <a:spcAft>
                <a:spcPts val="0"/>
              </a:spcAft>
              <a:buSzPts val="1100"/>
              <a:buNone/>
            </a:pPr>
            <a:r>
              <a:rPr lang="fr-FR" sz="1200"/>
              <a:t>   </a:t>
            </a:r>
            <a:r>
              <a:rPr lang="fr-FR" sz="1200">
                <a:solidFill>
                  <a:srgbClr val="0070C0"/>
                </a:solidFill>
              </a:rPr>
              <a:t>void</a:t>
            </a:r>
            <a:r>
              <a:rPr lang="fr-FR" sz="1200"/>
              <a:t> voter(){</a:t>
            </a:r>
            <a:endParaRPr/>
          </a:p>
          <a:p>
            <a:pPr marL="0" lvl="0" indent="0" algn="l" rtl="0">
              <a:lnSpc>
                <a:spcPct val="115000"/>
              </a:lnSpc>
              <a:spcBef>
                <a:spcPts val="0"/>
              </a:spcBef>
              <a:spcAft>
                <a:spcPts val="0"/>
              </a:spcAft>
              <a:buSzPts val="1100"/>
              <a:buNone/>
            </a:pPr>
            <a:r>
              <a:rPr lang="fr-FR" sz="1200"/>
              <a:t>    nbrVotes = nbrVotes + 1;</a:t>
            </a:r>
            <a:endParaRPr/>
          </a:p>
          <a:p>
            <a:pPr marL="0" lvl="0" indent="0" algn="l" rtl="0">
              <a:lnSpc>
                <a:spcPct val="115000"/>
              </a:lnSpc>
              <a:spcBef>
                <a:spcPts val="0"/>
              </a:spcBef>
              <a:spcAft>
                <a:spcPts val="0"/>
              </a:spcAft>
              <a:buSzPts val="1100"/>
              <a:buNone/>
            </a:pPr>
            <a:r>
              <a:rPr lang="fr-FR" sz="1200"/>
              <a:t>   }	</a:t>
            </a:r>
            <a:endParaRPr/>
          </a:p>
          <a:p>
            <a:pPr marL="0" lvl="0" indent="0" algn="l" rtl="0">
              <a:lnSpc>
                <a:spcPct val="115000"/>
              </a:lnSpc>
              <a:spcBef>
                <a:spcPts val="0"/>
              </a:spcBef>
              <a:spcAft>
                <a:spcPts val="0"/>
              </a:spcAft>
              <a:buSzPts val="1100"/>
              <a:buNone/>
            </a:pPr>
            <a:r>
              <a:rPr lang="fr-FR" sz="1200"/>
              <a:t>}</a:t>
            </a:r>
            <a:endParaRPr/>
          </a:p>
        </p:txBody>
      </p:sp>
      <p:sp>
        <p:nvSpPr>
          <p:cNvPr id="304" name="Google Shape;304;p15"/>
          <p:cNvSpPr txBox="1"/>
          <p:nvPr/>
        </p:nvSpPr>
        <p:spPr>
          <a:xfrm>
            <a:off x="8277725" y="1337250"/>
            <a:ext cx="519300" cy="791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600"/>
              <a:buFont typeface="Arial"/>
              <a:buNone/>
            </a:pPr>
            <a:endParaRPr sz="9600" b="0" i="0" u="none" strike="noStrike" cap="none">
              <a:solidFill>
                <a:schemeClr val="accent1"/>
              </a:solidFill>
              <a:latin typeface="Comfortaa"/>
              <a:ea typeface="Comfortaa"/>
              <a:cs typeface="Comfortaa"/>
              <a:sym typeface="Comfortaa"/>
            </a:endParaRPr>
          </a:p>
        </p:txBody>
      </p:sp>
      <p:sp>
        <p:nvSpPr>
          <p:cNvPr id="305" name="Google Shape;305;p15"/>
          <p:cNvSpPr txBox="1"/>
          <p:nvPr/>
        </p:nvSpPr>
        <p:spPr>
          <a:xfrm>
            <a:off x="6565900" y="4743450"/>
            <a:ext cx="4571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6" name="Google Shape;306;p15"/>
          <p:cNvSpPr txBox="1"/>
          <p:nvPr/>
        </p:nvSpPr>
        <p:spPr>
          <a:xfrm>
            <a:off x="210873" y="1258873"/>
            <a:ext cx="3897396" cy="2847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Nunito Light"/>
              <a:buNone/>
            </a:pPr>
            <a:r>
              <a:rPr lang="fr-FR" sz="1400" b="0" i="0" u="none" strike="noStrike" cap="none">
                <a:solidFill>
                  <a:schemeClr val="dk1"/>
                </a:solidFill>
                <a:latin typeface="Source Code Pro"/>
                <a:ea typeface="Source Code Pro"/>
                <a:cs typeface="Source Code Pro"/>
                <a:sym typeface="Source Code Pro"/>
              </a:rPr>
              <a:t>Le mot-clé «this» permet de désigner l’objet courant</a:t>
            </a:r>
            <a:endParaRPr/>
          </a:p>
          <a:p>
            <a:pPr marL="0" marR="0" lvl="0" indent="0" algn="l" rtl="0">
              <a:lnSpc>
                <a:spcPct val="115000"/>
              </a:lnSpc>
              <a:spcBef>
                <a:spcPts val="0"/>
              </a:spcBef>
              <a:spcAft>
                <a:spcPts val="0"/>
              </a:spcAft>
              <a:buClr>
                <a:schemeClr val="dk1"/>
              </a:buClr>
              <a:buSzPts val="1100"/>
              <a:buFont typeface="Nunito Light"/>
              <a:buNone/>
            </a:pPr>
            <a:endParaRPr sz="1400" b="0" i="0" u="none" strike="noStrike" cap="none">
              <a:solidFill>
                <a:schemeClr val="dk1"/>
              </a:solidFill>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dk1"/>
              </a:buClr>
              <a:buSzPts val="1100"/>
              <a:buFont typeface="Nunito Light"/>
              <a:buNone/>
            </a:pPr>
            <a:r>
              <a:rPr lang="fr-FR" sz="1400" b="0" i="0" u="none" strike="noStrike" cap="none">
                <a:solidFill>
                  <a:schemeClr val="dk1"/>
                </a:solidFill>
                <a:latin typeface="Source Code Pro"/>
                <a:ea typeface="Source Code Pro"/>
                <a:cs typeface="Source Code Pro"/>
                <a:sym typeface="Source Code Pro"/>
              </a:rPr>
              <a:t>Pour manipuler un attribut de l’objet courant:       </a:t>
            </a:r>
            <a:endParaRPr/>
          </a:p>
          <a:p>
            <a:pPr marL="285750" marR="0" lvl="0" indent="-285750" algn="l" rtl="0">
              <a:lnSpc>
                <a:spcPct val="115000"/>
              </a:lnSpc>
              <a:spcBef>
                <a:spcPts val="0"/>
              </a:spcBef>
              <a:spcAft>
                <a:spcPts val="0"/>
              </a:spcAft>
              <a:buClr>
                <a:schemeClr val="dk1"/>
              </a:buClr>
              <a:buSzPts val="1100"/>
              <a:buFont typeface="Nunito Light"/>
              <a:buChar char="●"/>
            </a:pPr>
            <a:r>
              <a:rPr lang="fr-FR" sz="1400" b="0" i="0" u="none" strike="noStrike" cap="none">
                <a:solidFill>
                  <a:schemeClr val="dk1"/>
                </a:solidFill>
                <a:latin typeface="Source Code Pro"/>
                <a:ea typeface="Source Code Pro"/>
                <a:cs typeface="Source Code Pro"/>
                <a:sym typeface="Source Code Pro"/>
              </a:rPr>
              <a:t>this.name</a:t>
            </a:r>
            <a:endParaRPr/>
          </a:p>
          <a:p>
            <a:pPr marL="0" marR="0" lvl="0" indent="0" algn="l" rtl="0">
              <a:lnSpc>
                <a:spcPct val="115000"/>
              </a:lnSpc>
              <a:spcBef>
                <a:spcPts val="0"/>
              </a:spcBef>
              <a:spcAft>
                <a:spcPts val="0"/>
              </a:spcAft>
              <a:buClr>
                <a:schemeClr val="dk1"/>
              </a:buClr>
              <a:buSzPts val="1100"/>
              <a:buFont typeface="Nunito Light"/>
              <a:buNone/>
            </a:pPr>
            <a:endParaRPr sz="1400" b="0" i="0" u="none" strike="noStrike" cap="none">
              <a:solidFill>
                <a:schemeClr val="dk1"/>
              </a:solidFill>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dk1"/>
              </a:buClr>
              <a:buSzPts val="1100"/>
              <a:buFont typeface="Nunito Light"/>
              <a:buNone/>
            </a:pPr>
            <a:r>
              <a:rPr lang="fr-FR" sz="1400" b="0" i="0" u="none" strike="noStrike" cap="none">
                <a:solidFill>
                  <a:schemeClr val="dk1"/>
                </a:solidFill>
                <a:latin typeface="Source Code Pro"/>
                <a:ea typeface="Source Code Pro"/>
                <a:cs typeface="Source Code Pro"/>
                <a:sym typeface="Source Code Pro"/>
              </a:rPr>
              <a:t>Pour manipuler une méthode de la classe courante : </a:t>
            </a:r>
            <a:endParaRPr/>
          </a:p>
          <a:p>
            <a:pPr marL="285750" marR="0" lvl="0" indent="-285750" algn="l" rtl="0">
              <a:lnSpc>
                <a:spcPct val="115000"/>
              </a:lnSpc>
              <a:spcBef>
                <a:spcPts val="0"/>
              </a:spcBef>
              <a:spcAft>
                <a:spcPts val="0"/>
              </a:spcAft>
              <a:buClr>
                <a:schemeClr val="dk1"/>
              </a:buClr>
              <a:buSzPts val="1100"/>
              <a:buFont typeface="Nunito Light"/>
              <a:buChar char="●"/>
            </a:pPr>
            <a:r>
              <a:rPr lang="fr-FR" sz="1400" b="0" i="0" u="none" strike="noStrike" cap="none">
                <a:solidFill>
                  <a:schemeClr val="dk1"/>
                </a:solidFill>
                <a:latin typeface="Source Code Pro"/>
                <a:ea typeface="Source Code Pro"/>
                <a:cs typeface="Source Code Pro"/>
                <a:sym typeface="Source Code Pro"/>
              </a:rPr>
              <a:t>this.voter()</a:t>
            </a:r>
            <a:endParaRPr/>
          </a:p>
          <a:p>
            <a:pPr marL="285750" marR="0" lvl="0" indent="-215900" algn="l" rtl="0">
              <a:lnSpc>
                <a:spcPct val="115000"/>
              </a:lnSpc>
              <a:spcBef>
                <a:spcPts val="0"/>
              </a:spcBef>
              <a:spcAft>
                <a:spcPts val="0"/>
              </a:spcAft>
              <a:buClr>
                <a:schemeClr val="dk1"/>
              </a:buClr>
              <a:buSzPts val="1100"/>
              <a:buFont typeface="Nunito Light"/>
              <a:buNone/>
            </a:pPr>
            <a:endParaRPr sz="1400" b="0" i="0" u="none" strike="noStrike" cap="none">
              <a:solidFill>
                <a:schemeClr val="dk1"/>
              </a:solidFill>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dk1"/>
              </a:buClr>
              <a:buSzPts val="1100"/>
              <a:buFont typeface="Nunito Light"/>
              <a:buNone/>
            </a:pPr>
            <a:r>
              <a:rPr lang="fr-FR" sz="1400" b="0" i="0" u="none" strike="noStrike" cap="none">
                <a:solidFill>
                  <a:schemeClr val="dk1"/>
                </a:solidFill>
                <a:latin typeface="Source Code Pro"/>
                <a:ea typeface="Source Code Pro"/>
                <a:cs typeface="Source Code Pro"/>
                <a:sym typeface="Source Code Pro"/>
              </a:rPr>
              <a:t>Pour faire appel au constructeur de l’objet courant:  </a:t>
            </a:r>
            <a:endParaRPr/>
          </a:p>
          <a:p>
            <a:pPr marL="285750" marR="0" lvl="0" indent="-285750" algn="l" rtl="0">
              <a:lnSpc>
                <a:spcPct val="115000"/>
              </a:lnSpc>
              <a:spcBef>
                <a:spcPts val="0"/>
              </a:spcBef>
              <a:spcAft>
                <a:spcPts val="0"/>
              </a:spcAft>
              <a:buClr>
                <a:schemeClr val="dk1"/>
              </a:buClr>
              <a:buSzPts val="1100"/>
              <a:buFont typeface="Nunito Light"/>
              <a:buChar char="●"/>
            </a:pPr>
            <a:r>
              <a:rPr lang="fr-FR" sz="1400" b="0" i="0" u="none" strike="noStrike" cap="none">
                <a:solidFill>
                  <a:schemeClr val="dk1"/>
                </a:solidFill>
                <a:latin typeface="Source Code Pro"/>
                <a:ea typeface="Source Code Pro"/>
                <a:cs typeface="Source Code Pro"/>
                <a:sym typeface="Source Code Pro"/>
              </a:rPr>
              <a:t>this()</a:t>
            </a:r>
            <a:endParaRPr/>
          </a:p>
          <a:p>
            <a:pPr marL="0" marR="0" lvl="0" indent="0" algn="l" rtl="0">
              <a:lnSpc>
                <a:spcPct val="115000"/>
              </a:lnSpc>
              <a:spcBef>
                <a:spcPts val="0"/>
              </a:spcBef>
              <a:spcAft>
                <a:spcPts val="0"/>
              </a:spcAft>
              <a:buClr>
                <a:schemeClr val="dk1"/>
              </a:buClr>
              <a:buSzPts val="1100"/>
              <a:buFont typeface="Nunito Light"/>
              <a:buNone/>
            </a:pPr>
            <a:endParaRPr sz="1400" b="0" i="0" u="none" strike="noStrike" cap="none">
              <a:solidFill>
                <a:schemeClr val="dk1"/>
              </a:solidFill>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dk1"/>
              </a:buClr>
              <a:buSzPts val="1100"/>
              <a:buFont typeface="Nunito Light"/>
              <a:buNone/>
            </a:pPr>
            <a:endParaRPr sz="1400" b="0" i="0" u="none" strike="noStrike" cap="none">
              <a:solidFill>
                <a:schemeClr val="dk1"/>
              </a:solidFill>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dk1"/>
              </a:buClr>
              <a:buSzPts val="1100"/>
              <a:buFont typeface="Nunito Light"/>
              <a:buNone/>
            </a:pPr>
            <a:r>
              <a:rPr lang="fr-FR" sz="1400" b="0" i="0" u="none" strike="noStrike" cap="none">
                <a:solidFill>
                  <a:schemeClr val="dk1"/>
                </a:solidFill>
                <a:latin typeface="Source Code Pro"/>
                <a:ea typeface="Source Code Pro"/>
                <a:cs typeface="Source Code Pro"/>
                <a:sym typeface="Source Code Pro"/>
              </a:rPr>
              <a:t> </a:t>
            </a:r>
            <a:endParaRPr/>
          </a:p>
        </p:txBody>
      </p:sp>
      <p:sp>
        <p:nvSpPr>
          <p:cNvPr id="307" name="Google Shape;307;p15"/>
          <p:cNvSpPr txBox="1">
            <a:spLocks noGrp="1"/>
          </p:cNvSpPr>
          <p:nvPr>
            <p:ph type="sldNum" idx="12"/>
          </p:nvPr>
        </p:nvSpPr>
        <p:spPr>
          <a:xfrm>
            <a:off x="8550875" y="4785798"/>
            <a:ext cx="501993" cy="27463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fr-F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6"/>
          <p:cNvSpPr txBox="1">
            <a:spLocks noGrp="1"/>
          </p:cNvSpPr>
          <p:nvPr>
            <p:ph type="title"/>
          </p:nvPr>
        </p:nvSpPr>
        <p:spPr>
          <a:xfrm>
            <a:off x="720000" y="445025"/>
            <a:ext cx="77109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fr-FR" sz="2800">
                <a:solidFill>
                  <a:schemeClr val="lt1"/>
                </a:solidFill>
              </a:rPr>
              <a:t>Instancier un objet</a:t>
            </a:r>
            <a:endParaRPr/>
          </a:p>
        </p:txBody>
      </p:sp>
      <p:sp>
        <p:nvSpPr>
          <p:cNvPr id="313" name="Google Shape;313;p16"/>
          <p:cNvSpPr txBox="1">
            <a:spLocks noGrp="1"/>
          </p:cNvSpPr>
          <p:nvPr>
            <p:ph type="subTitle" idx="1"/>
          </p:nvPr>
        </p:nvSpPr>
        <p:spPr>
          <a:xfrm>
            <a:off x="4108269" y="1337249"/>
            <a:ext cx="4779667" cy="3713977"/>
          </a:xfrm>
          <a:prstGeom prst="rect">
            <a:avLst/>
          </a:prstGeom>
          <a:solidFill>
            <a:srgbClr val="E7E7EC"/>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endParaRPr sz="1200">
              <a:solidFill>
                <a:schemeClr val="dk1"/>
              </a:solidFill>
            </a:endParaRPr>
          </a:p>
          <a:p>
            <a:pPr marL="0" lvl="0" indent="0" algn="l" rtl="0">
              <a:lnSpc>
                <a:spcPct val="115000"/>
              </a:lnSpc>
              <a:spcBef>
                <a:spcPts val="0"/>
              </a:spcBef>
              <a:spcAft>
                <a:spcPts val="0"/>
              </a:spcAft>
              <a:buSzPts val="1100"/>
              <a:buNone/>
            </a:pPr>
            <a:r>
              <a:rPr lang="fr-FR" sz="1200">
                <a:solidFill>
                  <a:srgbClr val="C00000"/>
                </a:solidFill>
              </a:rPr>
              <a:t>//Créer un objet vide </a:t>
            </a:r>
            <a:r>
              <a:rPr lang="fr-FR" sz="1200">
                <a:solidFill>
                  <a:schemeClr val="dk1"/>
                </a:solidFill>
              </a:rPr>
              <a:t>   </a:t>
            </a:r>
            <a:endParaRPr/>
          </a:p>
          <a:p>
            <a:pPr marL="0" lvl="0" indent="0" algn="l" rtl="0">
              <a:lnSpc>
                <a:spcPct val="115000"/>
              </a:lnSpc>
              <a:spcBef>
                <a:spcPts val="0"/>
              </a:spcBef>
              <a:spcAft>
                <a:spcPts val="0"/>
              </a:spcAft>
              <a:buSzPts val="1100"/>
              <a:buNone/>
            </a:pPr>
            <a:r>
              <a:rPr lang="fr-FR" sz="1200">
                <a:solidFill>
                  <a:schemeClr val="dk1"/>
                </a:solidFill>
              </a:rPr>
              <a:t>Candidate c1 = </a:t>
            </a:r>
            <a:r>
              <a:rPr lang="fr-FR" sz="1200">
                <a:solidFill>
                  <a:srgbClr val="0070C0"/>
                </a:solidFill>
              </a:rPr>
              <a:t>new</a:t>
            </a:r>
            <a:r>
              <a:rPr lang="fr-FR" sz="1200">
                <a:solidFill>
                  <a:schemeClr val="dk1"/>
                </a:solidFill>
              </a:rPr>
              <a:t> Candidate();</a:t>
            </a:r>
            <a:endParaRPr/>
          </a:p>
          <a:p>
            <a:pPr marL="0" lvl="0" indent="0" algn="l" rtl="0">
              <a:lnSpc>
                <a:spcPct val="115000"/>
              </a:lnSpc>
              <a:spcBef>
                <a:spcPts val="0"/>
              </a:spcBef>
              <a:spcAft>
                <a:spcPts val="0"/>
              </a:spcAft>
              <a:buSzPts val="1100"/>
              <a:buNone/>
            </a:pPr>
            <a:endParaRPr sz="1200">
              <a:solidFill>
                <a:schemeClr val="dk1"/>
              </a:solidFill>
            </a:endParaRPr>
          </a:p>
          <a:p>
            <a:pPr marL="0" lvl="0" indent="0" algn="l" rtl="0">
              <a:lnSpc>
                <a:spcPct val="115000"/>
              </a:lnSpc>
              <a:spcBef>
                <a:spcPts val="0"/>
              </a:spcBef>
              <a:spcAft>
                <a:spcPts val="0"/>
              </a:spcAft>
              <a:buSzPts val="1100"/>
              <a:buNone/>
            </a:pPr>
            <a:r>
              <a:rPr lang="fr-FR" sz="1200">
                <a:solidFill>
                  <a:srgbClr val="C00000"/>
                </a:solidFill>
              </a:rPr>
              <a:t>//Créer un objet avec paramètres</a:t>
            </a:r>
            <a:endParaRPr/>
          </a:p>
          <a:p>
            <a:pPr marL="0" lvl="0" indent="0" algn="l" rtl="0">
              <a:lnSpc>
                <a:spcPct val="115000"/>
              </a:lnSpc>
              <a:spcBef>
                <a:spcPts val="0"/>
              </a:spcBef>
              <a:spcAft>
                <a:spcPts val="0"/>
              </a:spcAft>
              <a:buSzPts val="1100"/>
              <a:buNone/>
            </a:pPr>
            <a:r>
              <a:rPr lang="fr-FR" sz="1200">
                <a:solidFill>
                  <a:schemeClr val="dk1"/>
                </a:solidFill>
              </a:rPr>
              <a:t>Candidate c2 = </a:t>
            </a:r>
            <a:r>
              <a:rPr lang="fr-FR" sz="1200">
                <a:solidFill>
                  <a:srgbClr val="0070C0"/>
                </a:solidFill>
              </a:rPr>
              <a:t>new</a:t>
            </a:r>
            <a:r>
              <a:rPr lang="fr-FR" sz="1200">
                <a:solidFill>
                  <a:schemeClr val="dk1"/>
                </a:solidFill>
              </a:rPr>
              <a:t> Candidate(</a:t>
            </a:r>
            <a:r>
              <a:rPr lang="fr-FR" sz="1200">
                <a:solidFill>
                  <a:schemeClr val="dk2"/>
                </a:solidFill>
              </a:rPr>
              <a:t>1, "Ali", 0</a:t>
            </a:r>
            <a:r>
              <a:rPr lang="fr-FR" sz="1200">
                <a:solidFill>
                  <a:schemeClr val="dk1"/>
                </a:solidFill>
              </a:rPr>
              <a:t>);</a:t>
            </a:r>
            <a:endParaRPr/>
          </a:p>
          <a:p>
            <a:pPr marL="0" lvl="0" indent="0" algn="l" rtl="0">
              <a:lnSpc>
                <a:spcPct val="115000"/>
              </a:lnSpc>
              <a:spcBef>
                <a:spcPts val="0"/>
              </a:spcBef>
              <a:spcAft>
                <a:spcPts val="0"/>
              </a:spcAft>
              <a:buSzPts val="1100"/>
              <a:buNone/>
            </a:pPr>
            <a:r>
              <a:rPr lang="fr-FR" sz="1200">
                <a:solidFill>
                  <a:schemeClr val="dk1"/>
                </a:solidFill>
              </a:rPr>
              <a:t>Candidate c3 = </a:t>
            </a:r>
            <a:r>
              <a:rPr lang="fr-FR" sz="1200">
                <a:solidFill>
                  <a:srgbClr val="0070C0"/>
                </a:solidFill>
              </a:rPr>
              <a:t>new</a:t>
            </a:r>
            <a:r>
              <a:rPr lang="fr-FR" sz="1200">
                <a:solidFill>
                  <a:schemeClr val="dk1"/>
                </a:solidFill>
              </a:rPr>
              <a:t> Candidate(</a:t>
            </a:r>
            <a:r>
              <a:rPr lang="fr-FR" sz="1200">
                <a:solidFill>
                  <a:schemeClr val="dk2"/>
                </a:solidFill>
              </a:rPr>
              <a:t>2, "Marwen"</a:t>
            </a:r>
            <a:r>
              <a:rPr lang="fr-FR" sz="1200">
                <a:solidFill>
                  <a:schemeClr val="dk1"/>
                </a:solidFill>
              </a:rPr>
              <a:t>);</a:t>
            </a:r>
            <a:endParaRPr/>
          </a:p>
          <a:p>
            <a:pPr marL="0" lvl="0" indent="0" algn="l" rtl="0">
              <a:lnSpc>
                <a:spcPct val="115000"/>
              </a:lnSpc>
              <a:spcBef>
                <a:spcPts val="0"/>
              </a:spcBef>
              <a:spcAft>
                <a:spcPts val="0"/>
              </a:spcAft>
              <a:buSzPts val="1100"/>
              <a:buNone/>
            </a:pPr>
            <a:endParaRPr sz="1200">
              <a:solidFill>
                <a:schemeClr val="dk1"/>
              </a:solidFill>
            </a:endParaRPr>
          </a:p>
          <a:p>
            <a:pPr marL="0" lvl="0" indent="0" algn="l" rtl="0">
              <a:lnSpc>
                <a:spcPct val="115000"/>
              </a:lnSpc>
              <a:spcBef>
                <a:spcPts val="0"/>
              </a:spcBef>
              <a:spcAft>
                <a:spcPts val="0"/>
              </a:spcAft>
              <a:buSzPts val="1100"/>
              <a:buNone/>
            </a:pPr>
            <a:endParaRPr sz="1200">
              <a:solidFill>
                <a:schemeClr val="dk1"/>
              </a:solidFill>
            </a:endParaRPr>
          </a:p>
          <a:p>
            <a:pPr marL="0" lvl="0" indent="0" algn="l" rtl="0">
              <a:lnSpc>
                <a:spcPct val="115000"/>
              </a:lnSpc>
              <a:spcBef>
                <a:spcPts val="0"/>
              </a:spcBef>
              <a:spcAft>
                <a:spcPts val="0"/>
              </a:spcAft>
              <a:buSzPts val="1100"/>
              <a:buNone/>
            </a:pPr>
            <a:r>
              <a:rPr lang="fr-FR" sz="1200">
                <a:solidFill>
                  <a:schemeClr val="dk1"/>
                </a:solidFill>
              </a:rPr>
              <a:t>c2.name = "Foulen";</a:t>
            </a:r>
            <a:endParaRPr/>
          </a:p>
          <a:p>
            <a:pPr marL="0" lvl="0" indent="0" algn="l" rtl="0">
              <a:lnSpc>
                <a:spcPct val="115000"/>
              </a:lnSpc>
              <a:spcBef>
                <a:spcPts val="0"/>
              </a:spcBef>
              <a:spcAft>
                <a:spcPts val="0"/>
              </a:spcAft>
              <a:buSzPts val="1100"/>
              <a:buNone/>
            </a:pPr>
            <a:r>
              <a:rPr lang="fr-FR" sz="1200"/>
              <a:t>c2.voter();</a:t>
            </a:r>
            <a:endParaRPr/>
          </a:p>
        </p:txBody>
      </p:sp>
      <p:sp>
        <p:nvSpPr>
          <p:cNvPr id="314" name="Google Shape;314;p16"/>
          <p:cNvSpPr txBox="1"/>
          <p:nvPr/>
        </p:nvSpPr>
        <p:spPr>
          <a:xfrm>
            <a:off x="8277725" y="1337250"/>
            <a:ext cx="519300" cy="791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600"/>
              <a:buFont typeface="Arial"/>
              <a:buNone/>
            </a:pPr>
            <a:endParaRPr sz="9600" b="0" i="0" u="none" strike="noStrike" cap="none">
              <a:solidFill>
                <a:schemeClr val="accent1"/>
              </a:solidFill>
              <a:latin typeface="Comfortaa"/>
              <a:ea typeface="Comfortaa"/>
              <a:cs typeface="Comfortaa"/>
              <a:sym typeface="Comfortaa"/>
            </a:endParaRPr>
          </a:p>
        </p:txBody>
      </p:sp>
      <p:sp>
        <p:nvSpPr>
          <p:cNvPr id="315" name="Google Shape;315;p16"/>
          <p:cNvSpPr txBox="1"/>
          <p:nvPr/>
        </p:nvSpPr>
        <p:spPr>
          <a:xfrm>
            <a:off x="6565900" y="4743450"/>
            <a:ext cx="4571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6" name="Google Shape;316;p16"/>
          <p:cNvSpPr txBox="1"/>
          <p:nvPr/>
        </p:nvSpPr>
        <p:spPr>
          <a:xfrm>
            <a:off x="210873" y="1258873"/>
            <a:ext cx="3897396" cy="2847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Nunito Light"/>
              <a:buNone/>
            </a:pPr>
            <a:r>
              <a:rPr lang="fr-FR" sz="1400" b="0" i="0" u="none" strike="noStrike" cap="none">
                <a:solidFill>
                  <a:schemeClr val="dk1"/>
                </a:solidFill>
                <a:latin typeface="Source Code Pro"/>
                <a:ea typeface="Source Code Pro"/>
                <a:cs typeface="Source Code Pro"/>
                <a:sym typeface="Source Code Pro"/>
              </a:rPr>
              <a:t>Pour utiliser une classe, vous devez créer un objet à partir de cette classe (CAD instancier la classe, ou créer une instance de la classe) en utilisant le mot-clé </a:t>
            </a:r>
            <a:r>
              <a:rPr lang="fr-FR" sz="1400" b="1" i="0" u="none" strike="noStrike" cap="none">
                <a:solidFill>
                  <a:srgbClr val="0070C0"/>
                </a:solidFill>
                <a:latin typeface="Source Code Pro"/>
                <a:ea typeface="Source Code Pro"/>
                <a:cs typeface="Source Code Pro"/>
                <a:sym typeface="Source Code Pro"/>
              </a:rPr>
              <a:t>"new" </a:t>
            </a:r>
            <a:r>
              <a:rPr lang="fr-FR" sz="1400" b="0" i="0" u="none" strike="noStrike" cap="none">
                <a:solidFill>
                  <a:schemeClr val="dk1"/>
                </a:solidFill>
                <a:latin typeface="Source Code Pro"/>
                <a:ea typeface="Source Code Pro"/>
                <a:cs typeface="Source Code Pro"/>
                <a:sym typeface="Source Code Pro"/>
              </a:rPr>
              <a:t>suivi du nom de la classe et des parenthèses. </a:t>
            </a:r>
            <a:endParaRPr/>
          </a:p>
          <a:p>
            <a:pPr marL="0" marR="0" lvl="0" indent="0" algn="l" rtl="0">
              <a:lnSpc>
                <a:spcPct val="115000"/>
              </a:lnSpc>
              <a:spcBef>
                <a:spcPts val="0"/>
              </a:spcBef>
              <a:spcAft>
                <a:spcPts val="0"/>
              </a:spcAft>
              <a:buClr>
                <a:schemeClr val="dk1"/>
              </a:buClr>
              <a:buSzPts val="1100"/>
              <a:buFont typeface="Nunito Light"/>
              <a:buNone/>
            </a:pPr>
            <a:endParaRPr sz="1400" b="0" i="0" u="none" strike="noStrike" cap="none">
              <a:solidFill>
                <a:schemeClr val="dk1"/>
              </a:solidFill>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dk1"/>
              </a:buClr>
              <a:buSzPts val="1100"/>
              <a:buFont typeface="Nunito Light"/>
              <a:buNone/>
            </a:pPr>
            <a:r>
              <a:rPr lang="fr-FR" sz="1400" b="0" i="0" u="none" strike="noStrike" cap="none">
                <a:solidFill>
                  <a:schemeClr val="dk1"/>
                </a:solidFill>
                <a:latin typeface="Source Code Pro"/>
                <a:ea typeface="Source Code Pro"/>
                <a:cs typeface="Source Code Pro"/>
                <a:sym typeface="Source Code Pro"/>
              </a:rPr>
              <a:t>Vous pouvez ensuite accéder aux propriétés et aux méthodes de cet objet en utilisant le point (.) pour séparer le nom de l'objet et le nom de la propriété ou de la méthode.</a:t>
            </a:r>
            <a:endParaRPr/>
          </a:p>
        </p:txBody>
      </p:sp>
      <p:sp>
        <p:nvSpPr>
          <p:cNvPr id="317" name="Google Shape;317;p16"/>
          <p:cNvSpPr txBox="1">
            <a:spLocks noGrp="1"/>
          </p:cNvSpPr>
          <p:nvPr>
            <p:ph type="sldNum" idx="12"/>
          </p:nvPr>
        </p:nvSpPr>
        <p:spPr>
          <a:xfrm>
            <a:off x="8550875" y="4785798"/>
            <a:ext cx="501993" cy="27463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fr-F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17"/>
          <p:cNvSpPr txBox="1">
            <a:spLocks noGrp="1"/>
          </p:cNvSpPr>
          <p:nvPr>
            <p:ph type="title"/>
          </p:nvPr>
        </p:nvSpPr>
        <p:spPr>
          <a:xfrm>
            <a:off x="1535738" y="2266450"/>
            <a:ext cx="6635700" cy="1202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fr-FR" sz="3600">
                <a:solidFill>
                  <a:schemeClr val="dk1"/>
                </a:solidFill>
              </a:rPr>
              <a:t>Déclaration des méthodes</a:t>
            </a:r>
            <a:endParaRPr/>
          </a:p>
        </p:txBody>
      </p:sp>
      <p:sp>
        <p:nvSpPr>
          <p:cNvPr id="323" name="Google Shape;323;p17"/>
          <p:cNvSpPr txBox="1"/>
          <p:nvPr/>
        </p:nvSpPr>
        <p:spPr>
          <a:xfrm>
            <a:off x="793311" y="1245613"/>
            <a:ext cx="704700" cy="87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5000"/>
              <a:buFont typeface="Arial"/>
              <a:buNone/>
            </a:pPr>
            <a:r>
              <a:rPr lang="fr-FR" sz="5000" b="0" i="0" u="none" strike="noStrike" cap="none">
                <a:solidFill>
                  <a:schemeClr val="accent2"/>
                </a:solidFill>
                <a:latin typeface="Comfortaa"/>
                <a:ea typeface="Comfortaa"/>
                <a:cs typeface="Comfortaa"/>
                <a:sym typeface="Comfortaa"/>
              </a:rPr>
              <a:t>{</a:t>
            </a:r>
            <a:endParaRPr sz="5000" b="0" i="0" u="none" strike="noStrike" cap="none">
              <a:solidFill>
                <a:schemeClr val="accent2"/>
              </a:solidFill>
              <a:latin typeface="Comfortaa"/>
              <a:ea typeface="Comfortaa"/>
              <a:cs typeface="Comfortaa"/>
              <a:sym typeface="Comfortaa"/>
            </a:endParaRPr>
          </a:p>
        </p:txBody>
      </p:sp>
      <p:sp>
        <p:nvSpPr>
          <p:cNvPr id="324" name="Google Shape;324;p17"/>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5000"/>
              <a:buFont typeface="Arial"/>
              <a:buNone/>
            </a:pPr>
            <a:r>
              <a:rPr lang="fr-FR" sz="5000" b="0" i="0" u="none" strike="noStrike" cap="none">
                <a:solidFill>
                  <a:schemeClr val="accent3"/>
                </a:solidFill>
                <a:latin typeface="Comfortaa"/>
                <a:ea typeface="Comfortaa"/>
                <a:cs typeface="Comfortaa"/>
                <a:sym typeface="Comfortaa"/>
              </a:rPr>
              <a:t>}</a:t>
            </a:r>
            <a:endParaRPr sz="5000" b="0" i="0" u="none" strike="noStrike" cap="none">
              <a:solidFill>
                <a:schemeClr val="accent3"/>
              </a:solidFill>
              <a:latin typeface="Comfortaa"/>
              <a:ea typeface="Comfortaa"/>
              <a:cs typeface="Comfortaa"/>
              <a:sym typeface="Comfortaa"/>
            </a:endParaRPr>
          </a:p>
        </p:txBody>
      </p:sp>
      <p:sp>
        <p:nvSpPr>
          <p:cNvPr id="325" name="Google Shape;325;p17"/>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5000"/>
              <a:buFont typeface="Arial"/>
              <a:buNone/>
            </a:pPr>
            <a:r>
              <a:rPr lang="fr-FR" sz="5000" b="0" i="0" u="none" strike="noStrike" cap="none">
                <a:solidFill>
                  <a:schemeClr val="accent2"/>
                </a:solidFill>
                <a:latin typeface="Fira Code"/>
                <a:ea typeface="Fira Code"/>
                <a:cs typeface="Fira Code"/>
                <a:sym typeface="Fira Code"/>
              </a:rPr>
              <a:t>..</a:t>
            </a:r>
            <a:endParaRPr sz="5000" b="0" i="0" u="none" strike="noStrike" cap="none">
              <a:solidFill>
                <a:schemeClr val="accent2"/>
              </a:solidFill>
              <a:latin typeface="Arial"/>
              <a:ea typeface="Arial"/>
              <a:cs typeface="Arial"/>
              <a:sym typeface="Arial"/>
            </a:endParaRPr>
          </a:p>
        </p:txBody>
      </p:sp>
      <p:sp>
        <p:nvSpPr>
          <p:cNvPr id="326" name="Google Shape;326;p17"/>
          <p:cNvSpPr txBox="1"/>
          <p:nvPr/>
        </p:nvSpPr>
        <p:spPr>
          <a:xfrm>
            <a:off x="1237661" y="1460288"/>
            <a:ext cx="976200" cy="5463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5000"/>
              <a:buFont typeface="Arial"/>
              <a:buNone/>
            </a:pPr>
            <a:r>
              <a:rPr lang="fr-FR" sz="5000" b="0" i="0" u="none" strike="noStrike" cap="none">
                <a:solidFill>
                  <a:schemeClr val="accent5"/>
                </a:solidFill>
                <a:latin typeface="Fira Code"/>
                <a:ea typeface="Fira Code"/>
                <a:cs typeface="Fira Code"/>
                <a:sym typeface="Fira Code"/>
              </a:rPr>
              <a:t>..</a:t>
            </a:r>
            <a:endParaRPr sz="5000" b="0" i="0" u="none" strike="noStrike" cap="none">
              <a:solidFill>
                <a:schemeClr val="accent5"/>
              </a:solidFill>
              <a:latin typeface="Arial"/>
              <a:ea typeface="Arial"/>
              <a:cs typeface="Arial"/>
              <a:sym typeface="Arial"/>
            </a:endParaRPr>
          </a:p>
        </p:txBody>
      </p:sp>
      <p:grpSp>
        <p:nvGrpSpPr>
          <p:cNvPr id="327" name="Google Shape;327;p17"/>
          <p:cNvGrpSpPr/>
          <p:nvPr/>
        </p:nvGrpSpPr>
        <p:grpSpPr>
          <a:xfrm>
            <a:off x="350039" y="3944000"/>
            <a:ext cx="2536147" cy="887325"/>
            <a:chOff x="880714" y="3731738"/>
            <a:chExt cx="2536147" cy="887325"/>
          </a:xfrm>
        </p:grpSpPr>
        <p:sp>
          <p:nvSpPr>
            <p:cNvPr id="328" name="Google Shape;328;p17"/>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17"/>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17"/>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17"/>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17"/>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17"/>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17"/>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17"/>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17"/>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17"/>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17"/>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17"/>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17"/>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1" name="Google Shape;341;p17"/>
          <p:cNvSpPr txBox="1">
            <a:spLocks noGrp="1"/>
          </p:cNvSpPr>
          <p:nvPr>
            <p:ph type="sldNum" idx="12"/>
          </p:nvPr>
        </p:nvSpPr>
        <p:spPr>
          <a:xfrm>
            <a:off x="8550875" y="4785798"/>
            <a:ext cx="501993" cy="27463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fr-FR"/>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18"/>
          <p:cNvSpPr txBox="1">
            <a:spLocks noGrp="1"/>
          </p:cNvSpPr>
          <p:nvPr>
            <p:ph type="title"/>
          </p:nvPr>
        </p:nvSpPr>
        <p:spPr>
          <a:xfrm>
            <a:off x="720000" y="445025"/>
            <a:ext cx="77109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fr-FR" sz="2800">
                <a:solidFill>
                  <a:schemeClr val="lt1"/>
                </a:solidFill>
              </a:rPr>
              <a:t>Déclaration des méthodes</a:t>
            </a:r>
            <a:br>
              <a:rPr lang="fr-FR" sz="2800">
                <a:solidFill>
                  <a:schemeClr val="lt1"/>
                </a:solidFill>
              </a:rPr>
            </a:br>
            <a:endParaRPr sz="2800">
              <a:solidFill>
                <a:schemeClr val="lt1"/>
              </a:solidFill>
            </a:endParaRPr>
          </a:p>
        </p:txBody>
      </p:sp>
      <p:sp>
        <p:nvSpPr>
          <p:cNvPr id="347" name="Google Shape;347;p18"/>
          <p:cNvSpPr txBox="1">
            <a:spLocks noGrp="1"/>
          </p:cNvSpPr>
          <p:nvPr>
            <p:ph type="subTitle" idx="1"/>
          </p:nvPr>
        </p:nvSpPr>
        <p:spPr>
          <a:xfrm>
            <a:off x="3971109" y="1337249"/>
            <a:ext cx="4916827" cy="3713977"/>
          </a:xfrm>
          <a:prstGeom prst="rect">
            <a:avLst/>
          </a:prstGeom>
          <a:solidFill>
            <a:srgbClr val="E7E7EC"/>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fr-FR" sz="1200">
                <a:solidFill>
                  <a:schemeClr val="dk1"/>
                </a:solidFill>
              </a:rPr>
              <a:t>Syntaxe:</a:t>
            </a:r>
            <a:endParaRPr/>
          </a:p>
          <a:p>
            <a:pPr marL="0" lvl="0" indent="0" algn="l" rtl="0">
              <a:lnSpc>
                <a:spcPct val="115000"/>
              </a:lnSpc>
              <a:spcBef>
                <a:spcPts val="0"/>
              </a:spcBef>
              <a:spcAft>
                <a:spcPts val="0"/>
              </a:spcAft>
              <a:buSzPts val="1100"/>
              <a:buNone/>
            </a:pPr>
            <a:r>
              <a:rPr lang="fr-FR" sz="1200">
                <a:solidFill>
                  <a:srgbClr val="0070C0"/>
                </a:solidFill>
              </a:rPr>
              <a:t>Niveau_d’accès </a:t>
            </a:r>
            <a:r>
              <a:rPr lang="fr-FR" sz="1200">
                <a:solidFill>
                  <a:srgbClr val="FF0000"/>
                </a:solidFill>
              </a:rPr>
              <a:t>Type_retour </a:t>
            </a:r>
            <a:r>
              <a:rPr lang="fr-FR" sz="1200">
                <a:solidFill>
                  <a:schemeClr val="dk1"/>
                </a:solidFill>
              </a:rPr>
              <a:t>nom_method([arguments])</a:t>
            </a:r>
            <a:endParaRPr/>
          </a:p>
          <a:p>
            <a:pPr marL="0" lvl="0" indent="0" algn="l" rtl="0">
              <a:lnSpc>
                <a:spcPct val="115000"/>
              </a:lnSpc>
              <a:spcBef>
                <a:spcPts val="0"/>
              </a:spcBef>
              <a:spcAft>
                <a:spcPts val="0"/>
              </a:spcAft>
              <a:buSzPts val="1100"/>
              <a:buNone/>
            </a:pPr>
            <a:r>
              <a:rPr lang="fr-FR" sz="1200">
                <a:solidFill>
                  <a:schemeClr val="dk1"/>
                </a:solidFill>
              </a:rPr>
              <a:t>    {</a:t>
            </a:r>
            <a:endParaRPr/>
          </a:p>
          <a:p>
            <a:pPr marL="0" lvl="0" indent="0" algn="l" rtl="0">
              <a:lnSpc>
                <a:spcPct val="115000"/>
              </a:lnSpc>
              <a:spcBef>
                <a:spcPts val="0"/>
              </a:spcBef>
              <a:spcAft>
                <a:spcPts val="0"/>
              </a:spcAft>
              <a:buSzPts val="1100"/>
              <a:buNone/>
            </a:pPr>
            <a:r>
              <a:rPr lang="fr-FR" sz="1200">
                <a:solidFill>
                  <a:schemeClr val="dk1"/>
                </a:solidFill>
              </a:rPr>
              <a:t> </a:t>
            </a:r>
            <a:endParaRPr/>
          </a:p>
          <a:p>
            <a:pPr marL="0" lvl="0" indent="0" algn="l" rtl="0">
              <a:lnSpc>
                <a:spcPct val="115000"/>
              </a:lnSpc>
              <a:spcBef>
                <a:spcPts val="0"/>
              </a:spcBef>
              <a:spcAft>
                <a:spcPts val="0"/>
              </a:spcAft>
              <a:buSzPts val="1100"/>
              <a:buNone/>
            </a:pPr>
            <a:r>
              <a:rPr lang="fr-FR" sz="1200">
                <a:solidFill>
                  <a:schemeClr val="dk1"/>
                </a:solidFill>
              </a:rPr>
              <a:t>    }</a:t>
            </a:r>
            <a:endParaRPr/>
          </a:p>
          <a:p>
            <a:pPr marL="0" lvl="0" indent="0" algn="l" rtl="0">
              <a:lnSpc>
                <a:spcPct val="115000"/>
              </a:lnSpc>
              <a:spcBef>
                <a:spcPts val="0"/>
              </a:spcBef>
              <a:spcAft>
                <a:spcPts val="0"/>
              </a:spcAft>
              <a:buSzPts val="1100"/>
              <a:buNone/>
            </a:pPr>
            <a:endParaRPr sz="1200">
              <a:solidFill>
                <a:schemeClr val="dk1"/>
              </a:solidFill>
            </a:endParaRPr>
          </a:p>
          <a:p>
            <a:pPr marL="0" lvl="0" indent="0" algn="l" rtl="0">
              <a:lnSpc>
                <a:spcPct val="115000"/>
              </a:lnSpc>
              <a:spcBef>
                <a:spcPts val="0"/>
              </a:spcBef>
              <a:spcAft>
                <a:spcPts val="0"/>
              </a:spcAft>
              <a:buSzPts val="1100"/>
              <a:buNone/>
            </a:pPr>
            <a:endParaRPr sz="1200">
              <a:solidFill>
                <a:schemeClr val="dk1"/>
              </a:solidFill>
            </a:endParaRPr>
          </a:p>
          <a:p>
            <a:pPr marL="0" lvl="0" indent="0" algn="l" rtl="0">
              <a:lnSpc>
                <a:spcPct val="115000"/>
              </a:lnSpc>
              <a:spcBef>
                <a:spcPts val="0"/>
              </a:spcBef>
              <a:spcAft>
                <a:spcPts val="0"/>
              </a:spcAft>
              <a:buSzPts val="1100"/>
              <a:buNone/>
            </a:pPr>
            <a:r>
              <a:rPr lang="fr-FR" sz="1200">
                <a:solidFill>
                  <a:schemeClr val="dk1"/>
                </a:solidFill>
              </a:rPr>
              <a:t>Ex:</a:t>
            </a:r>
            <a:endParaRPr/>
          </a:p>
          <a:p>
            <a:pPr marL="0" lvl="0" indent="0" algn="l" rtl="0">
              <a:lnSpc>
                <a:spcPct val="115000"/>
              </a:lnSpc>
              <a:spcBef>
                <a:spcPts val="0"/>
              </a:spcBef>
              <a:spcAft>
                <a:spcPts val="0"/>
              </a:spcAft>
              <a:buSzPts val="1100"/>
              <a:buNone/>
            </a:pPr>
            <a:endParaRPr sz="1200">
              <a:solidFill>
                <a:schemeClr val="dk1"/>
              </a:solidFill>
            </a:endParaRPr>
          </a:p>
          <a:p>
            <a:pPr marL="0" lvl="0" indent="0" algn="l" rtl="0">
              <a:lnSpc>
                <a:spcPct val="115000"/>
              </a:lnSpc>
              <a:spcBef>
                <a:spcPts val="0"/>
              </a:spcBef>
              <a:spcAft>
                <a:spcPts val="0"/>
              </a:spcAft>
              <a:buSzPts val="1100"/>
              <a:buNone/>
            </a:pPr>
            <a:r>
              <a:rPr lang="fr-FR" sz="1200"/>
              <a:t> </a:t>
            </a:r>
            <a:r>
              <a:rPr lang="fr-FR" sz="1200">
                <a:solidFill>
                  <a:srgbClr val="0070C0"/>
                </a:solidFill>
              </a:rPr>
              <a:t>public</a:t>
            </a:r>
            <a:r>
              <a:rPr lang="fr-FR" sz="1200"/>
              <a:t> </a:t>
            </a:r>
            <a:r>
              <a:rPr lang="fr-FR" sz="1200">
                <a:solidFill>
                  <a:srgbClr val="FF0000"/>
                </a:solidFill>
              </a:rPr>
              <a:t>void</a:t>
            </a:r>
            <a:r>
              <a:rPr lang="fr-FR" sz="1200"/>
              <a:t> voter(){</a:t>
            </a:r>
            <a:endParaRPr/>
          </a:p>
          <a:p>
            <a:pPr marL="0" lvl="0" indent="0" algn="l" rtl="0">
              <a:lnSpc>
                <a:spcPct val="115000"/>
              </a:lnSpc>
              <a:spcBef>
                <a:spcPts val="0"/>
              </a:spcBef>
              <a:spcAft>
                <a:spcPts val="0"/>
              </a:spcAft>
              <a:buSzPts val="1100"/>
              <a:buNone/>
            </a:pPr>
            <a:r>
              <a:rPr lang="fr-FR" sz="1200"/>
              <a:t>    nbrVotes = nbrVotes + 1;</a:t>
            </a:r>
            <a:endParaRPr/>
          </a:p>
          <a:p>
            <a:pPr marL="0" lvl="0" indent="0" algn="l" rtl="0">
              <a:lnSpc>
                <a:spcPct val="115000"/>
              </a:lnSpc>
              <a:spcBef>
                <a:spcPts val="0"/>
              </a:spcBef>
              <a:spcAft>
                <a:spcPts val="0"/>
              </a:spcAft>
              <a:buSzPts val="1100"/>
              <a:buNone/>
            </a:pPr>
            <a:r>
              <a:rPr lang="fr-FR" sz="1200"/>
              <a:t> }</a:t>
            </a:r>
            <a:endParaRPr/>
          </a:p>
          <a:p>
            <a:pPr marL="0" lvl="0" indent="0" algn="l" rtl="0">
              <a:lnSpc>
                <a:spcPct val="115000"/>
              </a:lnSpc>
              <a:spcBef>
                <a:spcPts val="0"/>
              </a:spcBef>
              <a:spcAft>
                <a:spcPts val="0"/>
              </a:spcAft>
              <a:buSzPts val="1100"/>
              <a:buNone/>
            </a:pPr>
            <a:endParaRPr sz="1200">
              <a:solidFill>
                <a:schemeClr val="dk1"/>
              </a:solidFill>
            </a:endParaRPr>
          </a:p>
          <a:p>
            <a:pPr marL="0" lvl="0" indent="0" algn="l" rtl="0">
              <a:lnSpc>
                <a:spcPct val="115000"/>
              </a:lnSpc>
              <a:spcBef>
                <a:spcPts val="0"/>
              </a:spcBef>
              <a:spcAft>
                <a:spcPts val="0"/>
              </a:spcAft>
              <a:buSzPts val="1100"/>
              <a:buNone/>
            </a:pPr>
            <a:r>
              <a:rPr lang="fr-FR" sz="1200">
                <a:solidFill>
                  <a:srgbClr val="0070C0"/>
                </a:solidFill>
              </a:rPr>
              <a:t> public</a:t>
            </a:r>
            <a:r>
              <a:rPr lang="fr-FR" sz="1200"/>
              <a:t> </a:t>
            </a:r>
            <a:r>
              <a:rPr lang="fr-FR" sz="1200">
                <a:solidFill>
                  <a:srgbClr val="FF0000"/>
                </a:solidFill>
              </a:rPr>
              <a:t>int</a:t>
            </a:r>
            <a:r>
              <a:rPr lang="fr-FR" sz="1200"/>
              <a:t> CalculerVotes(int id){</a:t>
            </a:r>
            <a:endParaRPr/>
          </a:p>
          <a:p>
            <a:pPr marL="0" lvl="0" indent="0" algn="l" rtl="0">
              <a:lnSpc>
                <a:spcPct val="115000"/>
              </a:lnSpc>
              <a:spcBef>
                <a:spcPts val="0"/>
              </a:spcBef>
              <a:spcAft>
                <a:spcPts val="0"/>
              </a:spcAft>
              <a:buSzPts val="1100"/>
              <a:buNone/>
            </a:pPr>
            <a:r>
              <a:rPr lang="fr-FR" sz="1200"/>
              <a:t>    </a:t>
            </a:r>
            <a:r>
              <a:rPr lang="fr-FR" sz="1200">
                <a:solidFill>
                  <a:srgbClr val="4CAE97"/>
                </a:solidFill>
              </a:rPr>
              <a:t>return</a:t>
            </a:r>
            <a:r>
              <a:rPr lang="fr-FR" sz="1200"/>
              <a:t> nbrVotes;</a:t>
            </a:r>
            <a:endParaRPr/>
          </a:p>
          <a:p>
            <a:pPr marL="0" lvl="0" indent="0" algn="l" rtl="0">
              <a:lnSpc>
                <a:spcPct val="115000"/>
              </a:lnSpc>
              <a:spcBef>
                <a:spcPts val="0"/>
              </a:spcBef>
              <a:spcAft>
                <a:spcPts val="0"/>
              </a:spcAft>
              <a:buSzPts val="1100"/>
              <a:buNone/>
            </a:pPr>
            <a:r>
              <a:rPr lang="fr-FR" sz="1200"/>
              <a:t> }</a:t>
            </a:r>
            <a:endParaRPr sz="1200">
              <a:solidFill>
                <a:schemeClr val="dk1"/>
              </a:solidFill>
            </a:endParaRPr>
          </a:p>
          <a:p>
            <a:pPr marL="0" lvl="0" indent="0" algn="l" rtl="0">
              <a:lnSpc>
                <a:spcPct val="115000"/>
              </a:lnSpc>
              <a:spcBef>
                <a:spcPts val="0"/>
              </a:spcBef>
              <a:spcAft>
                <a:spcPts val="0"/>
              </a:spcAft>
              <a:buSzPts val="1100"/>
              <a:buNone/>
            </a:pPr>
            <a:endParaRPr sz="1200">
              <a:solidFill>
                <a:schemeClr val="dk1"/>
              </a:solidFill>
            </a:endParaRPr>
          </a:p>
          <a:p>
            <a:pPr marL="0" lvl="0" indent="0" algn="l" rtl="0">
              <a:lnSpc>
                <a:spcPct val="115000"/>
              </a:lnSpc>
              <a:spcBef>
                <a:spcPts val="0"/>
              </a:spcBef>
              <a:spcAft>
                <a:spcPts val="0"/>
              </a:spcAft>
              <a:buSzPts val="1100"/>
              <a:buNone/>
            </a:pPr>
            <a:endParaRPr sz="1200"/>
          </a:p>
        </p:txBody>
      </p:sp>
      <p:sp>
        <p:nvSpPr>
          <p:cNvPr id="348" name="Google Shape;348;p18"/>
          <p:cNvSpPr txBox="1"/>
          <p:nvPr/>
        </p:nvSpPr>
        <p:spPr>
          <a:xfrm>
            <a:off x="8277725" y="1337250"/>
            <a:ext cx="519300" cy="791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600"/>
              <a:buFont typeface="Arial"/>
              <a:buNone/>
            </a:pPr>
            <a:endParaRPr sz="9600" b="0" i="0" u="none" strike="noStrike" cap="none">
              <a:solidFill>
                <a:schemeClr val="accent1"/>
              </a:solidFill>
              <a:latin typeface="Comfortaa"/>
              <a:ea typeface="Comfortaa"/>
              <a:cs typeface="Comfortaa"/>
              <a:sym typeface="Comfortaa"/>
            </a:endParaRPr>
          </a:p>
        </p:txBody>
      </p:sp>
      <p:sp>
        <p:nvSpPr>
          <p:cNvPr id="349" name="Google Shape;349;p18"/>
          <p:cNvSpPr txBox="1"/>
          <p:nvPr/>
        </p:nvSpPr>
        <p:spPr>
          <a:xfrm>
            <a:off x="6565900" y="4743450"/>
            <a:ext cx="4571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50" name="Google Shape;350;p18"/>
          <p:cNvSpPr txBox="1"/>
          <p:nvPr/>
        </p:nvSpPr>
        <p:spPr>
          <a:xfrm>
            <a:off x="158622" y="1605039"/>
            <a:ext cx="3897396" cy="2847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Nunito Light"/>
              <a:buNone/>
            </a:pPr>
            <a:r>
              <a:rPr lang="fr-FR" sz="1400" b="0" i="0" u="none" strike="noStrike" cap="none">
                <a:solidFill>
                  <a:schemeClr val="dk1"/>
                </a:solidFill>
                <a:latin typeface="Source Code Pro"/>
                <a:ea typeface="Source Code Pro"/>
                <a:cs typeface="Source Code Pro"/>
                <a:sym typeface="Source Code Pro"/>
              </a:rPr>
              <a:t>Le nom de la méthode doit commencer par un verbe</a:t>
            </a:r>
            <a:endParaRPr/>
          </a:p>
          <a:p>
            <a:pPr marL="0" marR="0" lvl="0" indent="0" algn="l" rtl="0">
              <a:lnSpc>
                <a:spcPct val="115000"/>
              </a:lnSpc>
              <a:spcBef>
                <a:spcPts val="0"/>
              </a:spcBef>
              <a:spcAft>
                <a:spcPts val="0"/>
              </a:spcAft>
              <a:buClr>
                <a:schemeClr val="dk1"/>
              </a:buClr>
              <a:buSzPts val="1100"/>
              <a:buFont typeface="Nunito Light"/>
              <a:buNone/>
            </a:pPr>
            <a:endParaRPr sz="1400" b="0" i="0" u="none" strike="noStrike" cap="none">
              <a:solidFill>
                <a:schemeClr val="dk1"/>
              </a:solidFill>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dk1"/>
              </a:buClr>
              <a:buSzPts val="1100"/>
              <a:buFont typeface="Nunito Light"/>
              <a:buNone/>
            </a:pPr>
            <a:r>
              <a:rPr lang="fr-FR" sz="1400" b="0" i="0" u="none" strike="noStrike" cap="none">
                <a:solidFill>
                  <a:schemeClr val="dk1"/>
                </a:solidFill>
                <a:latin typeface="Source Code Pro"/>
                <a:ea typeface="Source Code Pro"/>
                <a:cs typeface="Source Code Pro"/>
                <a:sym typeface="Source Code Pro"/>
              </a:rPr>
              <a:t>Une méthode est une fonction faisant partie d'une classe.</a:t>
            </a:r>
            <a:endParaRPr/>
          </a:p>
          <a:p>
            <a:pPr marL="0" marR="0" lvl="0" indent="0" algn="l" rtl="0">
              <a:lnSpc>
                <a:spcPct val="115000"/>
              </a:lnSpc>
              <a:spcBef>
                <a:spcPts val="0"/>
              </a:spcBef>
              <a:spcAft>
                <a:spcPts val="0"/>
              </a:spcAft>
              <a:buClr>
                <a:schemeClr val="dk1"/>
              </a:buClr>
              <a:buSzPts val="1100"/>
              <a:buFont typeface="Nunito Light"/>
              <a:buNone/>
            </a:pPr>
            <a:endParaRPr sz="1400" b="0" i="0" u="none" strike="noStrike" cap="none">
              <a:solidFill>
                <a:schemeClr val="dk1"/>
              </a:solidFill>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dk1"/>
              </a:buClr>
              <a:buSzPts val="1100"/>
              <a:buFont typeface="Nunito Light"/>
              <a:buNone/>
            </a:pPr>
            <a:r>
              <a:rPr lang="fr-FR" sz="1400" b="0" i="0" u="none" strike="noStrike" cap="none">
                <a:solidFill>
                  <a:schemeClr val="dk1"/>
                </a:solidFill>
                <a:latin typeface="Source Code Pro"/>
                <a:ea typeface="Source Code Pro"/>
                <a:cs typeface="Source Code Pro"/>
                <a:sym typeface="Source Code Pro"/>
              </a:rPr>
              <a:t>Elle permet d'effectuer des traitements sur (ou avec) les données membres des objets.</a:t>
            </a:r>
            <a:endParaRPr/>
          </a:p>
        </p:txBody>
      </p:sp>
      <p:sp>
        <p:nvSpPr>
          <p:cNvPr id="351" name="Google Shape;351;p18"/>
          <p:cNvSpPr txBox="1">
            <a:spLocks noGrp="1"/>
          </p:cNvSpPr>
          <p:nvPr>
            <p:ph type="sldNum" idx="12"/>
          </p:nvPr>
        </p:nvSpPr>
        <p:spPr>
          <a:xfrm>
            <a:off x="8550875" y="4785798"/>
            <a:ext cx="501993" cy="27463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fr-F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720000" y="314405"/>
            <a:ext cx="77109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fr-FR">
                <a:solidFill>
                  <a:schemeClr val="lt1"/>
                </a:solidFill>
              </a:rPr>
              <a:t>Objectifs du chapitre</a:t>
            </a:r>
            <a:endParaRPr/>
          </a:p>
        </p:txBody>
      </p:sp>
      <p:grpSp>
        <p:nvGrpSpPr>
          <p:cNvPr id="93" name="Google Shape;93;p2"/>
          <p:cNvGrpSpPr/>
          <p:nvPr/>
        </p:nvGrpSpPr>
        <p:grpSpPr>
          <a:xfrm>
            <a:off x="321967" y="1337250"/>
            <a:ext cx="2415354" cy="3413475"/>
            <a:chOff x="719992" y="1135488"/>
            <a:chExt cx="2415354" cy="3413475"/>
          </a:xfrm>
        </p:grpSpPr>
        <p:sp>
          <p:nvSpPr>
            <p:cNvPr id="94" name="Google Shape;94;p2"/>
            <p:cNvSpPr/>
            <p:nvPr/>
          </p:nvSpPr>
          <p:spPr>
            <a:xfrm>
              <a:off x="719992" y="114406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
            <p:cNvSpPr/>
            <p:nvPr/>
          </p:nvSpPr>
          <p:spPr>
            <a:xfrm>
              <a:off x="1206317" y="1135488"/>
              <a:ext cx="354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
            <p:cNvSpPr/>
            <p:nvPr/>
          </p:nvSpPr>
          <p:spPr>
            <a:xfrm>
              <a:off x="719992" y="145628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
            <p:cNvSpPr/>
            <p:nvPr/>
          </p:nvSpPr>
          <p:spPr>
            <a:xfrm>
              <a:off x="719992" y="1783000"/>
              <a:ext cx="354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
            <p:cNvSpPr/>
            <p:nvPr/>
          </p:nvSpPr>
          <p:spPr>
            <a:xfrm>
              <a:off x="719992" y="2109738"/>
              <a:ext cx="354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
            <p:cNvSpPr/>
            <p:nvPr/>
          </p:nvSpPr>
          <p:spPr>
            <a:xfrm>
              <a:off x="1154846" y="2109738"/>
              <a:ext cx="4545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
            <p:cNvSpPr/>
            <p:nvPr/>
          </p:nvSpPr>
          <p:spPr>
            <a:xfrm>
              <a:off x="1689227" y="2109738"/>
              <a:ext cx="3549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
            <p:cNvSpPr/>
            <p:nvPr/>
          </p:nvSpPr>
          <p:spPr>
            <a:xfrm>
              <a:off x="719992" y="2420313"/>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2"/>
            <p:cNvSpPr/>
            <p:nvPr/>
          </p:nvSpPr>
          <p:spPr>
            <a:xfrm>
              <a:off x="719992" y="2763163"/>
              <a:ext cx="3276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2"/>
            <p:cNvSpPr/>
            <p:nvPr/>
          </p:nvSpPr>
          <p:spPr>
            <a:xfrm>
              <a:off x="719992" y="30720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
            <p:cNvSpPr/>
            <p:nvPr/>
          </p:nvSpPr>
          <p:spPr>
            <a:xfrm>
              <a:off x="719992" y="3381013"/>
              <a:ext cx="3276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
            <p:cNvSpPr/>
            <p:nvPr/>
          </p:nvSpPr>
          <p:spPr>
            <a:xfrm>
              <a:off x="733714" y="4161988"/>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2"/>
            <p:cNvSpPr/>
            <p:nvPr/>
          </p:nvSpPr>
          <p:spPr>
            <a:xfrm>
              <a:off x="1154846" y="2420313"/>
              <a:ext cx="3276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2"/>
            <p:cNvSpPr/>
            <p:nvPr/>
          </p:nvSpPr>
          <p:spPr>
            <a:xfrm>
              <a:off x="1115907" y="2763163"/>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
            <p:cNvSpPr/>
            <p:nvPr/>
          </p:nvSpPr>
          <p:spPr>
            <a:xfrm>
              <a:off x="1154846" y="3072088"/>
              <a:ext cx="3276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2"/>
            <p:cNvSpPr/>
            <p:nvPr/>
          </p:nvSpPr>
          <p:spPr>
            <a:xfrm>
              <a:off x="1154846" y="3397975"/>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
            <p:cNvSpPr/>
            <p:nvPr/>
          </p:nvSpPr>
          <p:spPr>
            <a:xfrm>
              <a:off x="1154846" y="3723863"/>
              <a:ext cx="3276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2"/>
            <p:cNvSpPr/>
            <p:nvPr/>
          </p:nvSpPr>
          <p:spPr>
            <a:xfrm>
              <a:off x="1558536" y="2420313"/>
              <a:ext cx="6333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
            <p:cNvSpPr/>
            <p:nvPr/>
          </p:nvSpPr>
          <p:spPr>
            <a:xfrm>
              <a:off x="1558536" y="2763163"/>
              <a:ext cx="8847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2"/>
            <p:cNvSpPr/>
            <p:nvPr/>
          </p:nvSpPr>
          <p:spPr>
            <a:xfrm>
              <a:off x="1589699" y="3072088"/>
              <a:ext cx="1029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2"/>
            <p:cNvSpPr/>
            <p:nvPr/>
          </p:nvSpPr>
          <p:spPr>
            <a:xfrm>
              <a:off x="1589699" y="3416588"/>
              <a:ext cx="10299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
            <p:cNvSpPr/>
            <p:nvPr/>
          </p:nvSpPr>
          <p:spPr>
            <a:xfrm>
              <a:off x="1589699" y="3723863"/>
              <a:ext cx="10299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2"/>
            <p:cNvSpPr/>
            <p:nvPr/>
          </p:nvSpPr>
          <p:spPr>
            <a:xfrm>
              <a:off x="2268127" y="2420313"/>
              <a:ext cx="5769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2"/>
            <p:cNvSpPr/>
            <p:nvPr/>
          </p:nvSpPr>
          <p:spPr>
            <a:xfrm>
              <a:off x="2558446" y="2746200"/>
              <a:ext cx="5769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2"/>
            <p:cNvSpPr/>
            <p:nvPr/>
          </p:nvSpPr>
          <p:spPr>
            <a:xfrm>
              <a:off x="2727100" y="3072113"/>
              <a:ext cx="3549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2"/>
            <p:cNvSpPr/>
            <p:nvPr/>
          </p:nvSpPr>
          <p:spPr>
            <a:xfrm>
              <a:off x="2727100" y="3723913"/>
              <a:ext cx="3549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2"/>
            <p:cNvSpPr/>
            <p:nvPr/>
          </p:nvSpPr>
          <p:spPr>
            <a:xfrm>
              <a:off x="733714" y="4401063"/>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2"/>
            <p:cNvSpPr/>
            <p:nvPr/>
          </p:nvSpPr>
          <p:spPr>
            <a:xfrm>
              <a:off x="1634836" y="11473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
            <p:cNvSpPr/>
            <p:nvPr/>
          </p:nvSpPr>
          <p:spPr>
            <a:xfrm>
              <a:off x="1206336" y="145631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2"/>
            <p:cNvSpPr/>
            <p:nvPr/>
          </p:nvSpPr>
          <p:spPr>
            <a:xfrm>
              <a:off x="1939636" y="145218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
            <p:cNvSpPr/>
            <p:nvPr/>
          </p:nvSpPr>
          <p:spPr>
            <a:xfrm>
              <a:off x="1206329" y="178303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2"/>
            <p:cNvSpPr/>
            <p:nvPr/>
          </p:nvSpPr>
          <p:spPr>
            <a:xfrm>
              <a:off x="2124079" y="2107675"/>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2"/>
            <p:cNvSpPr/>
            <p:nvPr/>
          </p:nvSpPr>
          <p:spPr>
            <a:xfrm>
              <a:off x="2727104" y="3416588"/>
              <a:ext cx="4029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2"/>
            <p:cNvSpPr/>
            <p:nvPr/>
          </p:nvSpPr>
          <p:spPr>
            <a:xfrm>
              <a:off x="1154861" y="43756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2"/>
            <p:cNvSpPr/>
            <p:nvPr/>
          </p:nvSpPr>
          <p:spPr>
            <a:xfrm>
              <a:off x="1154861" y="4145525"/>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9" name="Google Shape;129;p2"/>
          <p:cNvSpPr txBox="1">
            <a:spLocks noGrp="1"/>
          </p:cNvSpPr>
          <p:nvPr>
            <p:ph type="subTitle" idx="1"/>
          </p:nvPr>
        </p:nvSpPr>
        <p:spPr>
          <a:xfrm>
            <a:off x="3465225" y="1529000"/>
            <a:ext cx="4965600" cy="3075000"/>
          </a:xfrm>
          <a:prstGeom prst="rect">
            <a:avLst/>
          </a:prstGeom>
          <a:noFill/>
          <a:ln>
            <a:noFill/>
          </a:ln>
        </p:spPr>
        <p:txBody>
          <a:bodyPr spcFirstLastPara="1" wrap="square" lIns="91425" tIns="91425" rIns="91425" bIns="91425" anchor="t" anchorCtr="0">
            <a:noAutofit/>
          </a:bodyPr>
          <a:lstStyle/>
          <a:p>
            <a:pPr marL="628650" lvl="0" indent="-171450" algn="l" rtl="0">
              <a:lnSpc>
                <a:spcPct val="115000"/>
              </a:lnSpc>
              <a:spcBef>
                <a:spcPts val="1200"/>
              </a:spcBef>
              <a:spcAft>
                <a:spcPts val="0"/>
              </a:spcAft>
              <a:buSzPts val="1600"/>
              <a:buChar char="●"/>
            </a:pPr>
            <a:r>
              <a:rPr lang="fr-FR" sz="1800"/>
              <a:t>Comprendre la notion de classe et d’objet</a:t>
            </a:r>
            <a:endParaRPr/>
          </a:p>
          <a:p>
            <a:pPr marL="628650" lvl="0" indent="-171450" algn="l" rtl="0">
              <a:lnSpc>
                <a:spcPct val="115000"/>
              </a:lnSpc>
              <a:spcBef>
                <a:spcPts val="1200"/>
              </a:spcBef>
              <a:spcAft>
                <a:spcPts val="0"/>
              </a:spcAft>
              <a:buSzPts val="1600"/>
              <a:buChar char="●"/>
            </a:pPr>
            <a:r>
              <a:rPr lang="fr-FR" sz="1800"/>
              <a:t>Déclarer une classe</a:t>
            </a:r>
            <a:endParaRPr/>
          </a:p>
          <a:p>
            <a:pPr marL="628650" lvl="0" indent="-171450" algn="l" rtl="0">
              <a:lnSpc>
                <a:spcPct val="115000"/>
              </a:lnSpc>
              <a:spcBef>
                <a:spcPts val="1200"/>
              </a:spcBef>
              <a:spcAft>
                <a:spcPts val="0"/>
              </a:spcAft>
              <a:buSzPts val="1600"/>
              <a:buChar char="●"/>
            </a:pPr>
            <a:r>
              <a:rPr lang="fr-FR" sz="1800"/>
              <a:t>Déclarer des attributs et des méthodes</a:t>
            </a:r>
            <a:endParaRPr/>
          </a:p>
          <a:p>
            <a:pPr marL="628650" lvl="0" indent="-171450" algn="l" rtl="0">
              <a:lnSpc>
                <a:spcPct val="115000"/>
              </a:lnSpc>
              <a:spcBef>
                <a:spcPts val="1200"/>
              </a:spcBef>
              <a:spcAft>
                <a:spcPts val="0"/>
              </a:spcAft>
              <a:buSzPts val="1600"/>
              <a:buChar char="●"/>
            </a:pPr>
            <a:r>
              <a:rPr lang="fr-FR" sz="1800"/>
              <a:t>Déclarer des constructeurs</a:t>
            </a:r>
            <a:endParaRPr/>
          </a:p>
        </p:txBody>
      </p:sp>
      <p:sp>
        <p:nvSpPr>
          <p:cNvPr id="130" name="Google Shape;130;p2"/>
          <p:cNvSpPr txBox="1">
            <a:spLocks noGrp="1"/>
          </p:cNvSpPr>
          <p:nvPr>
            <p:ph type="sldNum" idx="12"/>
          </p:nvPr>
        </p:nvSpPr>
        <p:spPr>
          <a:xfrm>
            <a:off x="8550875" y="4785798"/>
            <a:ext cx="501993" cy="27463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fr-F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19"/>
          <p:cNvSpPr txBox="1">
            <a:spLocks noGrp="1"/>
          </p:cNvSpPr>
          <p:nvPr>
            <p:ph type="title"/>
          </p:nvPr>
        </p:nvSpPr>
        <p:spPr>
          <a:xfrm>
            <a:off x="720000" y="445025"/>
            <a:ext cx="77109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fr-FR" sz="2800">
                <a:solidFill>
                  <a:schemeClr val="lt1"/>
                </a:solidFill>
              </a:rPr>
              <a:t>Déclaration des méthodes</a:t>
            </a:r>
            <a:br>
              <a:rPr lang="fr-FR" sz="2800">
                <a:solidFill>
                  <a:schemeClr val="lt1"/>
                </a:solidFill>
              </a:rPr>
            </a:br>
            <a:endParaRPr sz="2800">
              <a:solidFill>
                <a:schemeClr val="lt1"/>
              </a:solidFill>
            </a:endParaRPr>
          </a:p>
        </p:txBody>
      </p:sp>
      <p:sp>
        <p:nvSpPr>
          <p:cNvPr id="357" name="Google Shape;357;p19"/>
          <p:cNvSpPr txBox="1">
            <a:spLocks noGrp="1"/>
          </p:cNvSpPr>
          <p:nvPr>
            <p:ph type="subTitle" idx="1"/>
          </p:nvPr>
        </p:nvSpPr>
        <p:spPr>
          <a:xfrm>
            <a:off x="3971109" y="1337249"/>
            <a:ext cx="4916827" cy="3713977"/>
          </a:xfrm>
          <a:prstGeom prst="rect">
            <a:avLst/>
          </a:prstGeom>
          <a:solidFill>
            <a:srgbClr val="E7E7EC"/>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fr-FR" sz="1200">
                <a:solidFill>
                  <a:schemeClr val="dk1"/>
                </a:solidFill>
              </a:rPr>
              <a:t>Syntaxe:</a:t>
            </a:r>
            <a:endParaRPr/>
          </a:p>
          <a:p>
            <a:pPr marL="0" lvl="0" indent="0" algn="l" rtl="0">
              <a:lnSpc>
                <a:spcPct val="115000"/>
              </a:lnSpc>
              <a:spcBef>
                <a:spcPts val="0"/>
              </a:spcBef>
              <a:spcAft>
                <a:spcPts val="0"/>
              </a:spcAft>
              <a:buSzPts val="1100"/>
              <a:buNone/>
            </a:pPr>
            <a:endParaRPr sz="1200">
              <a:solidFill>
                <a:schemeClr val="dk1"/>
              </a:solidFill>
            </a:endParaRPr>
          </a:p>
          <a:p>
            <a:pPr marL="0" lvl="0" indent="0" algn="l" rtl="0">
              <a:lnSpc>
                <a:spcPct val="115000"/>
              </a:lnSpc>
              <a:spcBef>
                <a:spcPts val="0"/>
              </a:spcBef>
              <a:spcAft>
                <a:spcPts val="0"/>
              </a:spcAft>
              <a:buSzPts val="1100"/>
              <a:buNone/>
            </a:pPr>
            <a:r>
              <a:rPr lang="fr-FR" sz="1200">
                <a:solidFill>
                  <a:schemeClr val="dk1"/>
                </a:solidFill>
              </a:rPr>
              <a:t>objet.nomDeLaMethode(argument1,argument2);</a:t>
            </a:r>
            <a:endParaRPr/>
          </a:p>
          <a:p>
            <a:pPr marL="0" lvl="0" indent="0" algn="l" rtl="0">
              <a:lnSpc>
                <a:spcPct val="115000"/>
              </a:lnSpc>
              <a:spcBef>
                <a:spcPts val="0"/>
              </a:spcBef>
              <a:spcAft>
                <a:spcPts val="0"/>
              </a:spcAft>
              <a:buSzPts val="1100"/>
              <a:buNone/>
            </a:pPr>
            <a:endParaRPr sz="1200">
              <a:solidFill>
                <a:schemeClr val="dk1"/>
              </a:solidFill>
            </a:endParaRPr>
          </a:p>
          <a:p>
            <a:pPr marL="0" lvl="0" indent="0" algn="l" rtl="0">
              <a:lnSpc>
                <a:spcPct val="115000"/>
              </a:lnSpc>
              <a:spcBef>
                <a:spcPts val="0"/>
              </a:spcBef>
              <a:spcAft>
                <a:spcPts val="0"/>
              </a:spcAft>
              <a:buSzPts val="1100"/>
              <a:buNone/>
            </a:pPr>
            <a:endParaRPr sz="1200">
              <a:solidFill>
                <a:schemeClr val="dk1"/>
              </a:solidFill>
            </a:endParaRPr>
          </a:p>
          <a:p>
            <a:pPr marL="0" lvl="0" indent="0" algn="l" rtl="0">
              <a:lnSpc>
                <a:spcPct val="115000"/>
              </a:lnSpc>
              <a:spcBef>
                <a:spcPts val="0"/>
              </a:spcBef>
              <a:spcAft>
                <a:spcPts val="0"/>
              </a:spcAft>
              <a:buSzPts val="1100"/>
              <a:buNone/>
            </a:pPr>
            <a:r>
              <a:rPr lang="fr-FR" sz="1200">
                <a:solidFill>
                  <a:schemeClr val="dk1"/>
                </a:solidFill>
              </a:rPr>
              <a:t>Ex:</a:t>
            </a:r>
            <a:endParaRPr/>
          </a:p>
          <a:p>
            <a:pPr marL="0" lvl="0" indent="0" algn="l" rtl="0">
              <a:lnSpc>
                <a:spcPct val="115000"/>
              </a:lnSpc>
              <a:spcBef>
                <a:spcPts val="0"/>
              </a:spcBef>
              <a:spcAft>
                <a:spcPts val="0"/>
              </a:spcAft>
              <a:buSzPts val="1100"/>
              <a:buNone/>
            </a:pPr>
            <a:r>
              <a:rPr lang="fr-FR" sz="1200">
                <a:solidFill>
                  <a:schemeClr val="dk1"/>
                </a:solidFill>
              </a:rPr>
              <a:t>Candidate c2 = </a:t>
            </a:r>
            <a:r>
              <a:rPr lang="fr-FR" sz="1200">
                <a:solidFill>
                  <a:srgbClr val="0070C0"/>
                </a:solidFill>
              </a:rPr>
              <a:t>new</a:t>
            </a:r>
            <a:r>
              <a:rPr lang="fr-FR" sz="1200">
                <a:solidFill>
                  <a:schemeClr val="dk1"/>
                </a:solidFill>
              </a:rPr>
              <a:t> Candidate(</a:t>
            </a:r>
            <a:r>
              <a:rPr lang="fr-FR" sz="1200">
                <a:solidFill>
                  <a:schemeClr val="dk2"/>
                </a:solidFill>
              </a:rPr>
              <a:t>1, "Ali", 0</a:t>
            </a:r>
            <a:r>
              <a:rPr lang="fr-FR" sz="1200">
                <a:solidFill>
                  <a:schemeClr val="dk1"/>
                </a:solidFill>
              </a:rPr>
              <a:t>);</a:t>
            </a:r>
            <a:endParaRPr/>
          </a:p>
          <a:p>
            <a:pPr marL="0" lvl="0" indent="0" algn="l" rtl="0">
              <a:lnSpc>
                <a:spcPct val="115000"/>
              </a:lnSpc>
              <a:spcBef>
                <a:spcPts val="0"/>
              </a:spcBef>
              <a:spcAft>
                <a:spcPts val="0"/>
              </a:spcAft>
              <a:buSzPts val="1100"/>
              <a:buNone/>
            </a:pPr>
            <a:endParaRPr sz="1200">
              <a:solidFill>
                <a:schemeClr val="dk1"/>
              </a:solidFill>
            </a:endParaRPr>
          </a:p>
          <a:p>
            <a:pPr marL="0" lvl="0" indent="0" algn="l" rtl="0">
              <a:lnSpc>
                <a:spcPct val="115000"/>
              </a:lnSpc>
              <a:spcBef>
                <a:spcPts val="0"/>
              </a:spcBef>
              <a:spcAft>
                <a:spcPts val="0"/>
              </a:spcAft>
              <a:buSzPts val="1100"/>
              <a:buNone/>
            </a:pPr>
            <a:r>
              <a:rPr lang="fr-FR" sz="1200"/>
              <a:t>c2.voter();</a:t>
            </a:r>
            <a:endParaRPr/>
          </a:p>
          <a:p>
            <a:pPr marL="0" lvl="0" indent="0" algn="l" rtl="0">
              <a:lnSpc>
                <a:spcPct val="115000"/>
              </a:lnSpc>
              <a:spcBef>
                <a:spcPts val="0"/>
              </a:spcBef>
              <a:spcAft>
                <a:spcPts val="0"/>
              </a:spcAft>
              <a:buSzPts val="1100"/>
              <a:buNone/>
            </a:pPr>
            <a:r>
              <a:rPr lang="fr-FR" sz="1200"/>
              <a:t>c2.calculerVotes(1);</a:t>
            </a:r>
            <a:endParaRPr/>
          </a:p>
          <a:p>
            <a:pPr marL="0" lvl="0" indent="0" algn="l" rtl="0">
              <a:lnSpc>
                <a:spcPct val="115000"/>
              </a:lnSpc>
              <a:spcBef>
                <a:spcPts val="0"/>
              </a:spcBef>
              <a:spcAft>
                <a:spcPts val="0"/>
              </a:spcAft>
              <a:buSzPts val="1100"/>
              <a:buNone/>
            </a:pPr>
            <a:endParaRPr sz="1200">
              <a:solidFill>
                <a:schemeClr val="dk1"/>
              </a:solidFill>
            </a:endParaRPr>
          </a:p>
          <a:p>
            <a:pPr marL="0" lvl="0" indent="0" algn="l" rtl="0">
              <a:lnSpc>
                <a:spcPct val="115000"/>
              </a:lnSpc>
              <a:spcBef>
                <a:spcPts val="0"/>
              </a:spcBef>
              <a:spcAft>
                <a:spcPts val="0"/>
              </a:spcAft>
              <a:buSzPts val="1100"/>
              <a:buNone/>
            </a:pPr>
            <a:endParaRPr sz="1200"/>
          </a:p>
        </p:txBody>
      </p:sp>
      <p:sp>
        <p:nvSpPr>
          <p:cNvPr id="358" name="Google Shape;358;p19"/>
          <p:cNvSpPr txBox="1"/>
          <p:nvPr/>
        </p:nvSpPr>
        <p:spPr>
          <a:xfrm>
            <a:off x="8277725" y="1337250"/>
            <a:ext cx="519300" cy="791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600"/>
              <a:buFont typeface="Arial"/>
              <a:buNone/>
            </a:pPr>
            <a:endParaRPr sz="9600" b="0" i="0" u="none" strike="noStrike" cap="none">
              <a:solidFill>
                <a:schemeClr val="accent1"/>
              </a:solidFill>
              <a:latin typeface="Comfortaa"/>
              <a:ea typeface="Comfortaa"/>
              <a:cs typeface="Comfortaa"/>
              <a:sym typeface="Comfortaa"/>
            </a:endParaRPr>
          </a:p>
        </p:txBody>
      </p:sp>
      <p:sp>
        <p:nvSpPr>
          <p:cNvPr id="359" name="Google Shape;359;p19"/>
          <p:cNvSpPr txBox="1"/>
          <p:nvPr/>
        </p:nvSpPr>
        <p:spPr>
          <a:xfrm>
            <a:off x="6565900" y="4743450"/>
            <a:ext cx="4571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60" name="Google Shape;360;p19"/>
          <p:cNvSpPr txBox="1"/>
          <p:nvPr/>
        </p:nvSpPr>
        <p:spPr>
          <a:xfrm>
            <a:off x="158622" y="1605039"/>
            <a:ext cx="3897396" cy="2847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Nunito Light"/>
              <a:buNone/>
            </a:pPr>
            <a:r>
              <a:rPr lang="fr-FR" sz="1400" b="0" i="0" u="none" strike="noStrike" cap="none">
                <a:solidFill>
                  <a:schemeClr val="dk1"/>
                </a:solidFill>
                <a:latin typeface="Source Code Pro"/>
                <a:ea typeface="Source Code Pro"/>
                <a:cs typeface="Source Code Pro"/>
                <a:sym typeface="Source Code Pro"/>
              </a:rPr>
              <a:t>Le passage d'arguments à une méthode se fait au moyen d'une liste d'arguments (séparés par des virgules) entre parenthèses suivant immédiatement le nom de la méthode.</a:t>
            </a:r>
            <a:endParaRPr/>
          </a:p>
          <a:p>
            <a:pPr marL="0" marR="0" lvl="0" indent="0" algn="l" rtl="0">
              <a:lnSpc>
                <a:spcPct val="115000"/>
              </a:lnSpc>
              <a:spcBef>
                <a:spcPts val="0"/>
              </a:spcBef>
              <a:spcAft>
                <a:spcPts val="0"/>
              </a:spcAft>
              <a:buClr>
                <a:schemeClr val="dk1"/>
              </a:buClr>
              <a:buSzPts val="1100"/>
              <a:buFont typeface="Nunito Light"/>
              <a:buNone/>
            </a:pPr>
            <a:endParaRPr sz="1400" b="0" i="0" u="none" strike="noStrike" cap="none">
              <a:solidFill>
                <a:schemeClr val="dk1"/>
              </a:solidFill>
              <a:latin typeface="Source Code Pro"/>
              <a:ea typeface="Source Code Pro"/>
              <a:cs typeface="Source Code Pro"/>
              <a:sym typeface="Source Code Pro"/>
            </a:endParaRPr>
          </a:p>
          <a:p>
            <a:pPr marL="0" marR="0" lvl="0" indent="0" algn="l" rtl="0">
              <a:lnSpc>
                <a:spcPct val="115000"/>
              </a:lnSpc>
              <a:spcBef>
                <a:spcPts val="0"/>
              </a:spcBef>
              <a:spcAft>
                <a:spcPts val="0"/>
              </a:spcAft>
              <a:buClr>
                <a:schemeClr val="dk1"/>
              </a:buClr>
              <a:buSzPts val="1100"/>
              <a:buFont typeface="Nunito Light"/>
              <a:buNone/>
            </a:pPr>
            <a:r>
              <a:rPr lang="fr-FR" sz="1400" b="0" i="0" u="none" strike="noStrike" cap="none">
                <a:solidFill>
                  <a:schemeClr val="dk1"/>
                </a:solidFill>
                <a:latin typeface="Source Code Pro"/>
                <a:ea typeface="Source Code Pro"/>
                <a:cs typeface="Source Code Pro"/>
                <a:sym typeface="Source Code Pro"/>
              </a:rPr>
              <a:t>Le nombre et le type d'arguments dans la déclaration, le prototype et dans l'appel doit correspondre, sinon, on risque de générer une erreur lors de la compilation.</a:t>
            </a:r>
            <a:endParaRPr/>
          </a:p>
        </p:txBody>
      </p:sp>
      <p:sp>
        <p:nvSpPr>
          <p:cNvPr id="361" name="Google Shape;361;p19"/>
          <p:cNvSpPr txBox="1">
            <a:spLocks noGrp="1"/>
          </p:cNvSpPr>
          <p:nvPr>
            <p:ph type="sldNum" idx="12"/>
          </p:nvPr>
        </p:nvSpPr>
        <p:spPr>
          <a:xfrm>
            <a:off x="8550875" y="4785798"/>
            <a:ext cx="501993" cy="27463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fr-F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pic>
        <p:nvPicPr>
          <p:cNvPr id="366" name="Google Shape;366;p20"/>
          <p:cNvPicPr preferRelativeResize="0"/>
          <p:nvPr/>
        </p:nvPicPr>
        <p:blipFill rotWithShape="1">
          <a:blip r:embed="rId3">
            <a:alphaModFix/>
          </a:blip>
          <a:srcRect/>
          <a:stretch/>
        </p:blipFill>
        <p:spPr>
          <a:xfrm>
            <a:off x="1367856" y="1233655"/>
            <a:ext cx="6492240" cy="3176494"/>
          </a:xfrm>
          <a:prstGeom prst="rect">
            <a:avLst/>
          </a:prstGeom>
          <a:noFill/>
          <a:ln>
            <a:noFill/>
          </a:ln>
        </p:spPr>
      </p:pic>
      <p:sp>
        <p:nvSpPr>
          <p:cNvPr id="367" name="Google Shape;367;p20"/>
          <p:cNvSpPr txBox="1"/>
          <p:nvPr/>
        </p:nvSpPr>
        <p:spPr>
          <a:xfrm>
            <a:off x="326836" y="1168778"/>
            <a:ext cx="704700" cy="87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5000"/>
              <a:buFont typeface="Arial"/>
              <a:buNone/>
            </a:pPr>
            <a:r>
              <a:rPr lang="fr-FR" sz="5000" b="0" i="0" u="none" strike="noStrike" cap="none">
                <a:solidFill>
                  <a:schemeClr val="accent2"/>
                </a:solidFill>
                <a:latin typeface="Comfortaa"/>
                <a:ea typeface="Comfortaa"/>
                <a:cs typeface="Comfortaa"/>
                <a:sym typeface="Comfortaa"/>
              </a:rPr>
              <a:t>{</a:t>
            </a:r>
            <a:endParaRPr sz="5000" b="0" i="0" u="none" strike="noStrike" cap="none">
              <a:solidFill>
                <a:schemeClr val="accent2"/>
              </a:solidFill>
              <a:latin typeface="Comfortaa"/>
              <a:ea typeface="Comfortaa"/>
              <a:cs typeface="Comfortaa"/>
              <a:sym typeface="Comfortaa"/>
            </a:endParaRPr>
          </a:p>
        </p:txBody>
      </p:sp>
      <p:sp>
        <p:nvSpPr>
          <p:cNvPr id="368" name="Google Shape;368;p20"/>
          <p:cNvSpPr txBox="1"/>
          <p:nvPr/>
        </p:nvSpPr>
        <p:spPr>
          <a:xfrm>
            <a:off x="6952098" y="4050640"/>
            <a:ext cx="519300" cy="75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5000"/>
              <a:buFont typeface="Arial"/>
              <a:buNone/>
            </a:pPr>
            <a:r>
              <a:rPr lang="fr-FR" sz="5000" b="0" i="0" u="none" strike="noStrike" cap="none">
                <a:solidFill>
                  <a:schemeClr val="accent3"/>
                </a:solidFill>
                <a:latin typeface="Comfortaa"/>
                <a:ea typeface="Comfortaa"/>
                <a:cs typeface="Comfortaa"/>
                <a:sym typeface="Comfortaa"/>
              </a:rPr>
              <a:t>}</a:t>
            </a:r>
            <a:endParaRPr sz="5000" b="0" i="0" u="none" strike="noStrike" cap="none">
              <a:solidFill>
                <a:schemeClr val="accent3"/>
              </a:solidFill>
              <a:latin typeface="Comfortaa"/>
              <a:ea typeface="Comfortaa"/>
              <a:cs typeface="Comfortaa"/>
              <a:sym typeface="Comfortaa"/>
            </a:endParaRPr>
          </a:p>
        </p:txBody>
      </p:sp>
      <p:sp>
        <p:nvSpPr>
          <p:cNvPr id="369" name="Google Shape;369;p20"/>
          <p:cNvSpPr txBox="1"/>
          <p:nvPr/>
        </p:nvSpPr>
        <p:spPr>
          <a:xfrm>
            <a:off x="7641723" y="4263640"/>
            <a:ext cx="976200" cy="5463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5000"/>
              <a:buFont typeface="Arial"/>
              <a:buNone/>
            </a:pPr>
            <a:r>
              <a:rPr lang="fr-FR" sz="5000" b="0" i="0" u="none" strike="noStrike" cap="none">
                <a:solidFill>
                  <a:schemeClr val="accent2"/>
                </a:solidFill>
                <a:latin typeface="Fira Code"/>
                <a:ea typeface="Fira Code"/>
                <a:cs typeface="Fira Code"/>
                <a:sym typeface="Fira Code"/>
              </a:rPr>
              <a:t>..</a:t>
            </a:r>
            <a:endParaRPr sz="5000" b="0" i="0" u="none" strike="noStrike" cap="none">
              <a:solidFill>
                <a:schemeClr val="accent2"/>
              </a:solidFill>
              <a:latin typeface="Arial"/>
              <a:ea typeface="Arial"/>
              <a:cs typeface="Arial"/>
              <a:sym typeface="Arial"/>
            </a:endParaRPr>
          </a:p>
        </p:txBody>
      </p:sp>
      <p:sp>
        <p:nvSpPr>
          <p:cNvPr id="370" name="Google Shape;370;p20"/>
          <p:cNvSpPr txBox="1"/>
          <p:nvPr/>
        </p:nvSpPr>
        <p:spPr>
          <a:xfrm>
            <a:off x="771186" y="1383453"/>
            <a:ext cx="976200" cy="5463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5000"/>
              <a:buFont typeface="Arial"/>
              <a:buNone/>
            </a:pPr>
            <a:r>
              <a:rPr lang="fr-FR" sz="5000" b="0" i="0" u="none" strike="noStrike" cap="none">
                <a:solidFill>
                  <a:schemeClr val="accent5"/>
                </a:solidFill>
                <a:latin typeface="Fira Code"/>
                <a:ea typeface="Fira Code"/>
                <a:cs typeface="Fira Code"/>
                <a:sym typeface="Fira Code"/>
              </a:rPr>
              <a:t>..</a:t>
            </a:r>
            <a:endParaRPr sz="5000" b="0" i="0" u="none" strike="noStrike" cap="none">
              <a:solidFill>
                <a:schemeClr val="accent5"/>
              </a:solidFill>
              <a:latin typeface="Arial"/>
              <a:ea typeface="Arial"/>
              <a:cs typeface="Arial"/>
              <a:sym typeface="Arial"/>
            </a:endParaRPr>
          </a:p>
        </p:txBody>
      </p:sp>
      <p:grpSp>
        <p:nvGrpSpPr>
          <p:cNvPr id="371" name="Google Shape;371;p20"/>
          <p:cNvGrpSpPr/>
          <p:nvPr/>
        </p:nvGrpSpPr>
        <p:grpSpPr>
          <a:xfrm>
            <a:off x="350039" y="3944000"/>
            <a:ext cx="2536147" cy="887325"/>
            <a:chOff x="880714" y="3731738"/>
            <a:chExt cx="2536147" cy="887325"/>
          </a:xfrm>
        </p:grpSpPr>
        <p:sp>
          <p:nvSpPr>
            <p:cNvPr id="372" name="Google Shape;372;p20"/>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20"/>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20"/>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20"/>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20"/>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20"/>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20"/>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20"/>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20"/>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0"/>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0"/>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0"/>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0"/>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85" name="Google Shape;385;p20"/>
          <p:cNvSpPr txBox="1">
            <a:spLocks noGrp="1"/>
          </p:cNvSpPr>
          <p:nvPr>
            <p:ph type="sldNum" idx="12"/>
          </p:nvPr>
        </p:nvSpPr>
        <p:spPr>
          <a:xfrm>
            <a:off x="8550875" y="4785798"/>
            <a:ext cx="501993" cy="27463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fr-FR"/>
              <a:t>21</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3"/>
          <p:cNvSpPr txBox="1">
            <a:spLocks noGrp="1"/>
          </p:cNvSpPr>
          <p:nvPr>
            <p:ph type="title"/>
          </p:nvPr>
        </p:nvSpPr>
        <p:spPr>
          <a:xfrm>
            <a:off x="1535738" y="2266450"/>
            <a:ext cx="6635700" cy="1202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fr-FR">
                <a:solidFill>
                  <a:schemeClr val="dk1"/>
                </a:solidFill>
              </a:rPr>
              <a:t>Classe vs Objet</a:t>
            </a:r>
            <a:endParaRPr/>
          </a:p>
        </p:txBody>
      </p:sp>
      <p:sp>
        <p:nvSpPr>
          <p:cNvPr id="136" name="Google Shape;136;p3"/>
          <p:cNvSpPr txBox="1"/>
          <p:nvPr/>
        </p:nvSpPr>
        <p:spPr>
          <a:xfrm>
            <a:off x="843456" y="1245613"/>
            <a:ext cx="704700" cy="87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5000"/>
              <a:buFont typeface="Arial"/>
              <a:buNone/>
            </a:pPr>
            <a:r>
              <a:rPr lang="fr-FR" sz="5000" b="0" i="0" u="none" strike="noStrike" cap="none">
                <a:solidFill>
                  <a:schemeClr val="accent2"/>
                </a:solidFill>
                <a:latin typeface="Comfortaa"/>
                <a:ea typeface="Comfortaa"/>
                <a:cs typeface="Comfortaa"/>
                <a:sym typeface="Comfortaa"/>
              </a:rPr>
              <a:t>{</a:t>
            </a:r>
            <a:endParaRPr sz="5000" b="0" i="0" u="none" strike="noStrike" cap="none">
              <a:solidFill>
                <a:schemeClr val="accent2"/>
              </a:solidFill>
              <a:latin typeface="Comfortaa"/>
              <a:ea typeface="Comfortaa"/>
              <a:cs typeface="Comfortaa"/>
              <a:sym typeface="Comfortaa"/>
            </a:endParaRPr>
          </a:p>
        </p:txBody>
      </p:sp>
      <p:sp>
        <p:nvSpPr>
          <p:cNvPr id="137" name="Google Shape;137;p3"/>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5000"/>
              <a:buFont typeface="Arial"/>
              <a:buNone/>
            </a:pPr>
            <a:r>
              <a:rPr lang="fr-FR" sz="5000" b="0" i="0" u="none" strike="noStrike" cap="none">
                <a:solidFill>
                  <a:schemeClr val="accent3"/>
                </a:solidFill>
                <a:latin typeface="Comfortaa"/>
                <a:ea typeface="Comfortaa"/>
                <a:cs typeface="Comfortaa"/>
                <a:sym typeface="Comfortaa"/>
              </a:rPr>
              <a:t>}</a:t>
            </a:r>
            <a:endParaRPr sz="5000" b="0" i="0" u="none" strike="noStrike" cap="none">
              <a:solidFill>
                <a:schemeClr val="accent3"/>
              </a:solidFill>
              <a:latin typeface="Comfortaa"/>
              <a:ea typeface="Comfortaa"/>
              <a:cs typeface="Comfortaa"/>
              <a:sym typeface="Comfortaa"/>
            </a:endParaRPr>
          </a:p>
        </p:txBody>
      </p:sp>
      <p:sp>
        <p:nvSpPr>
          <p:cNvPr id="138" name="Google Shape;138;p3"/>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5000"/>
              <a:buFont typeface="Arial"/>
              <a:buNone/>
            </a:pPr>
            <a:r>
              <a:rPr lang="fr-FR" sz="5000" b="0" i="0" u="none" strike="noStrike" cap="none">
                <a:solidFill>
                  <a:schemeClr val="accent2"/>
                </a:solidFill>
                <a:latin typeface="Fira Code"/>
                <a:ea typeface="Fira Code"/>
                <a:cs typeface="Fira Code"/>
                <a:sym typeface="Fira Code"/>
              </a:rPr>
              <a:t>..</a:t>
            </a:r>
            <a:endParaRPr sz="5000" b="0" i="0" u="none" strike="noStrike" cap="none">
              <a:solidFill>
                <a:schemeClr val="accent2"/>
              </a:solidFill>
              <a:latin typeface="Arial"/>
              <a:ea typeface="Arial"/>
              <a:cs typeface="Arial"/>
              <a:sym typeface="Arial"/>
            </a:endParaRPr>
          </a:p>
        </p:txBody>
      </p:sp>
      <p:sp>
        <p:nvSpPr>
          <p:cNvPr id="139" name="Google Shape;139;p3"/>
          <p:cNvSpPr txBox="1"/>
          <p:nvPr/>
        </p:nvSpPr>
        <p:spPr>
          <a:xfrm>
            <a:off x="1287806" y="1460288"/>
            <a:ext cx="976200" cy="5463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5000"/>
              <a:buFont typeface="Arial"/>
              <a:buNone/>
            </a:pPr>
            <a:r>
              <a:rPr lang="fr-FR" sz="5000" b="0" i="0" u="none" strike="noStrike" cap="none">
                <a:solidFill>
                  <a:schemeClr val="accent5"/>
                </a:solidFill>
                <a:latin typeface="Fira Code"/>
                <a:ea typeface="Fira Code"/>
                <a:cs typeface="Fira Code"/>
                <a:sym typeface="Fira Code"/>
              </a:rPr>
              <a:t>..</a:t>
            </a:r>
            <a:endParaRPr sz="5000" b="0" i="0" u="none" strike="noStrike" cap="none">
              <a:solidFill>
                <a:schemeClr val="accent5"/>
              </a:solidFill>
              <a:latin typeface="Arial"/>
              <a:ea typeface="Arial"/>
              <a:cs typeface="Arial"/>
              <a:sym typeface="Arial"/>
            </a:endParaRPr>
          </a:p>
        </p:txBody>
      </p:sp>
      <p:grpSp>
        <p:nvGrpSpPr>
          <p:cNvPr id="140" name="Google Shape;140;p3"/>
          <p:cNvGrpSpPr/>
          <p:nvPr/>
        </p:nvGrpSpPr>
        <p:grpSpPr>
          <a:xfrm>
            <a:off x="350039" y="3944000"/>
            <a:ext cx="2536147" cy="887325"/>
            <a:chOff x="880714" y="3731738"/>
            <a:chExt cx="2536147" cy="887325"/>
          </a:xfrm>
        </p:grpSpPr>
        <p:sp>
          <p:nvSpPr>
            <p:cNvPr id="141" name="Google Shape;141;p3"/>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3"/>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3"/>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3"/>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3"/>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3"/>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3"/>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3"/>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3"/>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3"/>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3"/>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4" name="Google Shape;154;p3"/>
          <p:cNvSpPr txBox="1">
            <a:spLocks noGrp="1"/>
          </p:cNvSpPr>
          <p:nvPr>
            <p:ph type="sldNum" idx="12"/>
          </p:nvPr>
        </p:nvSpPr>
        <p:spPr>
          <a:xfrm>
            <a:off x="8550875" y="4785798"/>
            <a:ext cx="501993" cy="27463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fr-F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720000" y="445025"/>
            <a:ext cx="77109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fr-FR" sz="2800">
                <a:solidFill>
                  <a:schemeClr val="lt1"/>
                </a:solidFill>
              </a:rPr>
              <a:t>Classe</a:t>
            </a:r>
            <a:endParaRPr sz="2800">
              <a:solidFill>
                <a:schemeClr val="lt1"/>
              </a:solidFill>
            </a:endParaRPr>
          </a:p>
        </p:txBody>
      </p:sp>
      <p:sp>
        <p:nvSpPr>
          <p:cNvPr id="160" name="Google Shape;160;p4"/>
          <p:cNvSpPr txBox="1">
            <a:spLocks noGrp="1"/>
          </p:cNvSpPr>
          <p:nvPr>
            <p:ph type="subTitle" idx="1"/>
          </p:nvPr>
        </p:nvSpPr>
        <p:spPr>
          <a:xfrm>
            <a:off x="251776" y="1529000"/>
            <a:ext cx="4965600" cy="3075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fr-FR"/>
              <a:t>C’est une unité de base de la</a:t>
            </a:r>
            <a:endParaRPr/>
          </a:p>
          <a:p>
            <a:pPr marL="0" lvl="0" indent="0" algn="l" rtl="0">
              <a:lnSpc>
                <a:spcPct val="115000"/>
              </a:lnSpc>
              <a:spcBef>
                <a:spcPts val="0"/>
              </a:spcBef>
              <a:spcAft>
                <a:spcPts val="0"/>
              </a:spcAft>
              <a:buClr>
                <a:schemeClr val="dk1"/>
              </a:buClr>
              <a:buSzPts val="1100"/>
              <a:buFont typeface="Arial"/>
              <a:buNone/>
            </a:pPr>
            <a:r>
              <a:rPr lang="fr-FR"/>
              <a:t>programmation orientée objet et</a:t>
            </a:r>
            <a:endParaRPr/>
          </a:p>
          <a:p>
            <a:pPr marL="0" lvl="0" indent="0" algn="l" rtl="0">
              <a:lnSpc>
                <a:spcPct val="115000"/>
              </a:lnSpc>
              <a:spcBef>
                <a:spcPts val="0"/>
              </a:spcBef>
              <a:spcAft>
                <a:spcPts val="0"/>
              </a:spcAft>
              <a:buClr>
                <a:schemeClr val="dk1"/>
              </a:buClr>
              <a:buSzPts val="1100"/>
              <a:buFont typeface="Arial"/>
              <a:buNone/>
            </a:pPr>
            <a:r>
              <a:rPr lang="fr-FR"/>
              <a:t>représente les entités de la vie réelle.</a:t>
            </a:r>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Clr>
                <a:schemeClr val="dk1"/>
              </a:buClr>
              <a:buSzPts val="1100"/>
              <a:buFont typeface="Arial"/>
              <a:buNone/>
            </a:pPr>
            <a:r>
              <a:rPr lang="fr-FR"/>
              <a:t>Le concept d’utilisation de classes consiste à encapsuler l’état et le comportement dans une seule unité de programmation.</a:t>
            </a:r>
            <a:endParaRPr/>
          </a:p>
          <a:p>
            <a:pPr marL="0" lvl="0" indent="0" algn="l" rtl="0">
              <a:lnSpc>
                <a:spcPct val="115000"/>
              </a:lnSpc>
              <a:spcBef>
                <a:spcPts val="0"/>
              </a:spcBef>
              <a:spcAft>
                <a:spcPts val="0"/>
              </a:spcAft>
              <a:buSzPts val="1100"/>
              <a:buNone/>
            </a:pPr>
            <a:endParaRPr/>
          </a:p>
          <a:p>
            <a:pPr marL="285750" lvl="0" indent="-285750" algn="l" rtl="0">
              <a:lnSpc>
                <a:spcPct val="115000"/>
              </a:lnSpc>
              <a:spcBef>
                <a:spcPts val="0"/>
              </a:spcBef>
              <a:spcAft>
                <a:spcPts val="0"/>
              </a:spcAft>
              <a:buSzPts val="1100"/>
              <a:buFont typeface="Noto Sans Symbols"/>
              <a:buChar char="⮚"/>
            </a:pPr>
            <a:r>
              <a:rPr lang="fr-FR"/>
              <a:t>Une </a:t>
            </a:r>
            <a:r>
              <a:rPr lang="fr-FR" b="1"/>
              <a:t>classe</a:t>
            </a:r>
            <a:r>
              <a:rPr lang="fr-FR"/>
              <a:t> définit les attributs et les méthodes que les </a:t>
            </a:r>
            <a:r>
              <a:rPr lang="fr-FR" b="1"/>
              <a:t>objets</a:t>
            </a:r>
            <a:r>
              <a:rPr lang="fr-FR"/>
              <a:t> créés à partir de cette classe auront. </a:t>
            </a:r>
            <a:endParaRPr/>
          </a:p>
          <a:p>
            <a:pPr marL="0" lvl="0" indent="0" algn="l" rtl="0">
              <a:lnSpc>
                <a:spcPct val="115000"/>
              </a:lnSpc>
              <a:spcBef>
                <a:spcPts val="0"/>
              </a:spcBef>
              <a:spcAft>
                <a:spcPts val="0"/>
              </a:spcAft>
              <a:buClr>
                <a:schemeClr val="dk1"/>
              </a:buClr>
              <a:buSzPts val="1100"/>
              <a:buFont typeface="Arial"/>
              <a:buNone/>
            </a:pPr>
            <a:endParaRPr/>
          </a:p>
        </p:txBody>
      </p:sp>
      <p:sp>
        <p:nvSpPr>
          <p:cNvPr id="161" name="Google Shape;161;p4"/>
          <p:cNvSpPr txBox="1"/>
          <p:nvPr/>
        </p:nvSpPr>
        <p:spPr>
          <a:xfrm>
            <a:off x="8277725" y="1337250"/>
            <a:ext cx="519300" cy="791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600"/>
              <a:buFont typeface="Arial"/>
              <a:buNone/>
            </a:pPr>
            <a:endParaRPr sz="9600" b="0" i="0" u="none" strike="noStrike" cap="none">
              <a:solidFill>
                <a:schemeClr val="accent1"/>
              </a:solidFill>
              <a:latin typeface="Comfortaa"/>
              <a:ea typeface="Comfortaa"/>
              <a:cs typeface="Comfortaa"/>
              <a:sym typeface="Comfortaa"/>
            </a:endParaRPr>
          </a:p>
        </p:txBody>
      </p:sp>
      <p:pic>
        <p:nvPicPr>
          <p:cNvPr id="162" name="Google Shape;162;p4"/>
          <p:cNvPicPr preferRelativeResize="0"/>
          <p:nvPr/>
        </p:nvPicPr>
        <p:blipFill rotWithShape="1">
          <a:blip r:embed="rId3">
            <a:alphaModFix/>
          </a:blip>
          <a:srcRect/>
          <a:stretch/>
        </p:blipFill>
        <p:spPr>
          <a:xfrm>
            <a:off x="5177474" y="2004459"/>
            <a:ext cx="3714750" cy="1839907"/>
          </a:xfrm>
          <a:prstGeom prst="rect">
            <a:avLst/>
          </a:prstGeom>
          <a:noFill/>
          <a:ln>
            <a:noFill/>
          </a:ln>
        </p:spPr>
      </p:pic>
      <p:sp>
        <p:nvSpPr>
          <p:cNvPr id="163" name="Google Shape;163;p4"/>
          <p:cNvSpPr txBox="1">
            <a:spLocks noGrp="1"/>
          </p:cNvSpPr>
          <p:nvPr>
            <p:ph type="sldNum" idx="12"/>
          </p:nvPr>
        </p:nvSpPr>
        <p:spPr>
          <a:xfrm>
            <a:off x="8550875" y="4785798"/>
            <a:ext cx="501993" cy="27463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fr-F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5"/>
          <p:cNvSpPr txBox="1">
            <a:spLocks noGrp="1"/>
          </p:cNvSpPr>
          <p:nvPr>
            <p:ph type="title"/>
          </p:nvPr>
        </p:nvSpPr>
        <p:spPr>
          <a:xfrm>
            <a:off x="720000" y="445025"/>
            <a:ext cx="77109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fr-FR" sz="2800">
                <a:solidFill>
                  <a:schemeClr val="lt1"/>
                </a:solidFill>
              </a:rPr>
              <a:t>Objet</a:t>
            </a:r>
            <a:endParaRPr sz="2800">
              <a:solidFill>
                <a:schemeClr val="lt1"/>
              </a:solidFill>
            </a:endParaRPr>
          </a:p>
        </p:txBody>
      </p:sp>
      <p:sp>
        <p:nvSpPr>
          <p:cNvPr id="169" name="Google Shape;169;p5"/>
          <p:cNvSpPr txBox="1">
            <a:spLocks noGrp="1"/>
          </p:cNvSpPr>
          <p:nvPr>
            <p:ph type="subTitle" idx="1"/>
          </p:nvPr>
        </p:nvSpPr>
        <p:spPr>
          <a:xfrm>
            <a:off x="251776" y="1528999"/>
            <a:ext cx="4965600" cy="3323851"/>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SzPts val="1100"/>
              <a:buChar char="●"/>
            </a:pPr>
            <a:r>
              <a:rPr lang="fr-FR"/>
              <a:t>Un objet est « issu » d'une classe, c'est le produit qui sort d'un moule.</a:t>
            </a:r>
            <a:endParaRPr/>
          </a:p>
          <a:p>
            <a:pPr marL="285750" lvl="0" indent="-215900" algn="l" rtl="0">
              <a:lnSpc>
                <a:spcPct val="115000"/>
              </a:lnSpc>
              <a:spcBef>
                <a:spcPts val="0"/>
              </a:spcBef>
              <a:spcAft>
                <a:spcPts val="0"/>
              </a:spcAft>
              <a:buSzPts val="1100"/>
              <a:buNone/>
            </a:pPr>
            <a:endParaRPr/>
          </a:p>
          <a:p>
            <a:pPr marL="285750" lvl="0" indent="-285750" algn="l" rtl="0">
              <a:lnSpc>
                <a:spcPct val="115000"/>
              </a:lnSpc>
              <a:spcBef>
                <a:spcPts val="0"/>
              </a:spcBef>
              <a:spcAft>
                <a:spcPts val="0"/>
              </a:spcAft>
              <a:buSzPts val="1100"/>
              <a:buChar char="●"/>
            </a:pPr>
            <a:r>
              <a:rPr lang="fr-FR"/>
              <a:t>En réalité on dit qu'un objet est une instanciation d'une classe</a:t>
            </a:r>
            <a:endParaRPr/>
          </a:p>
          <a:p>
            <a:pPr marL="285750" lvl="0" indent="-215900" algn="l" rtl="0">
              <a:lnSpc>
                <a:spcPct val="115000"/>
              </a:lnSpc>
              <a:spcBef>
                <a:spcPts val="0"/>
              </a:spcBef>
              <a:spcAft>
                <a:spcPts val="0"/>
              </a:spcAft>
              <a:buSzPts val="1100"/>
              <a:buNone/>
            </a:pPr>
            <a:endParaRPr/>
          </a:p>
        </p:txBody>
      </p:sp>
      <p:sp>
        <p:nvSpPr>
          <p:cNvPr id="170" name="Google Shape;170;p5"/>
          <p:cNvSpPr txBox="1"/>
          <p:nvPr/>
        </p:nvSpPr>
        <p:spPr>
          <a:xfrm>
            <a:off x="8277725" y="1337250"/>
            <a:ext cx="519300" cy="791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600"/>
              <a:buFont typeface="Arial"/>
              <a:buNone/>
            </a:pPr>
            <a:endParaRPr sz="9600" b="0" i="0" u="none" strike="noStrike" cap="none">
              <a:solidFill>
                <a:schemeClr val="accent1"/>
              </a:solidFill>
              <a:latin typeface="Comfortaa"/>
              <a:ea typeface="Comfortaa"/>
              <a:cs typeface="Comfortaa"/>
              <a:sym typeface="Comfortaa"/>
            </a:endParaRPr>
          </a:p>
        </p:txBody>
      </p:sp>
      <p:pic>
        <p:nvPicPr>
          <p:cNvPr id="171" name="Google Shape;171;p5"/>
          <p:cNvPicPr preferRelativeResize="0"/>
          <p:nvPr/>
        </p:nvPicPr>
        <p:blipFill rotWithShape="1">
          <a:blip r:embed="rId3">
            <a:alphaModFix/>
          </a:blip>
          <a:srcRect/>
          <a:stretch/>
        </p:blipFill>
        <p:spPr>
          <a:xfrm>
            <a:off x="5177474" y="2006679"/>
            <a:ext cx="3714750" cy="1835466"/>
          </a:xfrm>
          <a:prstGeom prst="rect">
            <a:avLst/>
          </a:prstGeom>
          <a:noFill/>
          <a:ln>
            <a:noFill/>
          </a:ln>
        </p:spPr>
      </p:pic>
      <p:sp>
        <p:nvSpPr>
          <p:cNvPr id="172" name="Google Shape;172;p5"/>
          <p:cNvSpPr txBox="1"/>
          <p:nvPr/>
        </p:nvSpPr>
        <p:spPr>
          <a:xfrm>
            <a:off x="6565900" y="4743450"/>
            <a:ext cx="4571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3" name="Google Shape;173;p5"/>
          <p:cNvSpPr txBox="1"/>
          <p:nvPr/>
        </p:nvSpPr>
        <p:spPr>
          <a:xfrm>
            <a:off x="1770016" y="3207138"/>
            <a:ext cx="1436915" cy="307777"/>
          </a:xfrm>
          <a:prstGeom prst="rect">
            <a:avLst/>
          </a:prstGeom>
          <a:noFill/>
          <a:ln w="12700" cap="flat" cmpd="sng">
            <a:solidFill>
              <a:schemeClr val="dk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fr-FR" sz="1400" b="0" i="0" u="none" strike="noStrike" cap="none">
                <a:solidFill>
                  <a:srgbClr val="000000"/>
                </a:solidFill>
                <a:latin typeface="Arial"/>
                <a:ea typeface="Arial"/>
                <a:cs typeface="Arial"/>
                <a:sym typeface="Arial"/>
              </a:rPr>
              <a:t>objet = instance</a:t>
            </a:r>
            <a:endParaRPr sz="1400" b="0" i="0" u="none" strike="noStrike" cap="none">
              <a:solidFill>
                <a:srgbClr val="000000"/>
              </a:solidFill>
              <a:latin typeface="Arial"/>
              <a:ea typeface="Arial"/>
              <a:cs typeface="Arial"/>
              <a:sym typeface="Arial"/>
            </a:endParaRPr>
          </a:p>
        </p:txBody>
      </p:sp>
      <p:sp>
        <p:nvSpPr>
          <p:cNvPr id="174" name="Google Shape;174;p5"/>
          <p:cNvSpPr txBox="1">
            <a:spLocks noGrp="1"/>
          </p:cNvSpPr>
          <p:nvPr>
            <p:ph type="sldNum" idx="12"/>
          </p:nvPr>
        </p:nvSpPr>
        <p:spPr>
          <a:xfrm>
            <a:off x="8550875" y="4785798"/>
            <a:ext cx="501993" cy="27463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fr-F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6"/>
          <p:cNvSpPr txBox="1">
            <a:spLocks noGrp="1"/>
          </p:cNvSpPr>
          <p:nvPr>
            <p:ph type="title"/>
          </p:nvPr>
        </p:nvSpPr>
        <p:spPr>
          <a:xfrm>
            <a:off x="1535738" y="2266450"/>
            <a:ext cx="6635700" cy="1202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fr-FR">
                <a:solidFill>
                  <a:schemeClr val="dk1"/>
                </a:solidFill>
              </a:rPr>
              <a:t>Règles de nommage</a:t>
            </a:r>
            <a:endParaRPr/>
          </a:p>
        </p:txBody>
      </p:sp>
      <p:sp>
        <p:nvSpPr>
          <p:cNvPr id="180" name="Google Shape;180;p6"/>
          <p:cNvSpPr txBox="1"/>
          <p:nvPr/>
        </p:nvSpPr>
        <p:spPr>
          <a:xfrm>
            <a:off x="843456" y="1245613"/>
            <a:ext cx="704700" cy="87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5000"/>
              <a:buFont typeface="Arial"/>
              <a:buNone/>
            </a:pPr>
            <a:r>
              <a:rPr lang="fr-FR" sz="5000" b="0" i="0" u="none" strike="noStrike" cap="none">
                <a:solidFill>
                  <a:schemeClr val="accent2"/>
                </a:solidFill>
                <a:latin typeface="Comfortaa"/>
                <a:ea typeface="Comfortaa"/>
                <a:cs typeface="Comfortaa"/>
                <a:sym typeface="Comfortaa"/>
              </a:rPr>
              <a:t>{</a:t>
            </a:r>
            <a:endParaRPr sz="5000" b="0" i="0" u="none" strike="noStrike" cap="none">
              <a:solidFill>
                <a:schemeClr val="accent2"/>
              </a:solidFill>
              <a:latin typeface="Comfortaa"/>
              <a:ea typeface="Comfortaa"/>
              <a:cs typeface="Comfortaa"/>
              <a:sym typeface="Comfortaa"/>
            </a:endParaRPr>
          </a:p>
        </p:txBody>
      </p:sp>
      <p:sp>
        <p:nvSpPr>
          <p:cNvPr id="181" name="Google Shape;181;p6"/>
          <p:cNvSpPr txBox="1"/>
          <p:nvPr/>
        </p:nvSpPr>
        <p:spPr>
          <a:xfrm>
            <a:off x="6717450" y="4008025"/>
            <a:ext cx="519300" cy="75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5000"/>
              <a:buFont typeface="Arial"/>
              <a:buNone/>
            </a:pPr>
            <a:r>
              <a:rPr lang="fr-FR" sz="5000" b="0" i="0" u="none" strike="noStrike" cap="none">
                <a:solidFill>
                  <a:schemeClr val="accent3"/>
                </a:solidFill>
                <a:latin typeface="Comfortaa"/>
                <a:ea typeface="Comfortaa"/>
                <a:cs typeface="Comfortaa"/>
                <a:sym typeface="Comfortaa"/>
              </a:rPr>
              <a:t>}</a:t>
            </a:r>
            <a:endParaRPr sz="5000" b="0" i="0" u="none" strike="noStrike" cap="none">
              <a:solidFill>
                <a:schemeClr val="accent3"/>
              </a:solidFill>
              <a:latin typeface="Comfortaa"/>
              <a:ea typeface="Comfortaa"/>
              <a:cs typeface="Comfortaa"/>
              <a:sym typeface="Comfortaa"/>
            </a:endParaRPr>
          </a:p>
        </p:txBody>
      </p:sp>
      <p:sp>
        <p:nvSpPr>
          <p:cNvPr id="182" name="Google Shape;182;p6"/>
          <p:cNvSpPr txBox="1"/>
          <p:nvPr/>
        </p:nvSpPr>
        <p:spPr>
          <a:xfrm>
            <a:off x="7407075" y="4221025"/>
            <a:ext cx="976200" cy="5463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5000"/>
              <a:buFont typeface="Arial"/>
              <a:buNone/>
            </a:pPr>
            <a:r>
              <a:rPr lang="fr-FR" sz="5000" b="0" i="0" u="none" strike="noStrike" cap="none">
                <a:solidFill>
                  <a:schemeClr val="accent2"/>
                </a:solidFill>
                <a:latin typeface="Fira Code"/>
                <a:ea typeface="Fira Code"/>
                <a:cs typeface="Fira Code"/>
                <a:sym typeface="Fira Code"/>
              </a:rPr>
              <a:t>..</a:t>
            </a:r>
            <a:endParaRPr sz="5000" b="0" i="0" u="none" strike="noStrike" cap="none">
              <a:solidFill>
                <a:schemeClr val="accent2"/>
              </a:solidFill>
              <a:latin typeface="Arial"/>
              <a:ea typeface="Arial"/>
              <a:cs typeface="Arial"/>
              <a:sym typeface="Arial"/>
            </a:endParaRPr>
          </a:p>
        </p:txBody>
      </p:sp>
      <p:sp>
        <p:nvSpPr>
          <p:cNvPr id="183" name="Google Shape;183;p6"/>
          <p:cNvSpPr txBox="1"/>
          <p:nvPr/>
        </p:nvSpPr>
        <p:spPr>
          <a:xfrm>
            <a:off x="1287806" y="1460288"/>
            <a:ext cx="976200" cy="5463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5000"/>
              <a:buFont typeface="Arial"/>
              <a:buNone/>
            </a:pPr>
            <a:r>
              <a:rPr lang="fr-FR" sz="5000" b="0" i="0" u="none" strike="noStrike" cap="none">
                <a:solidFill>
                  <a:schemeClr val="accent5"/>
                </a:solidFill>
                <a:latin typeface="Fira Code"/>
                <a:ea typeface="Fira Code"/>
                <a:cs typeface="Fira Code"/>
                <a:sym typeface="Fira Code"/>
              </a:rPr>
              <a:t>..</a:t>
            </a:r>
            <a:endParaRPr sz="5000" b="0" i="0" u="none" strike="noStrike" cap="none">
              <a:solidFill>
                <a:schemeClr val="accent5"/>
              </a:solidFill>
              <a:latin typeface="Arial"/>
              <a:ea typeface="Arial"/>
              <a:cs typeface="Arial"/>
              <a:sym typeface="Arial"/>
            </a:endParaRPr>
          </a:p>
        </p:txBody>
      </p:sp>
      <p:grpSp>
        <p:nvGrpSpPr>
          <p:cNvPr id="184" name="Google Shape;184;p6"/>
          <p:cNvGrpSpPr/>
          <p:nvPr/>
        </p:nvGrpSpPr>
        <p:grpSpPr>
          <a:xfrm>
            <a:off x="350039" y="3944000"/>
            <a:ext cx="2536147" cy="887325"/>
            <a:chOff x="880714" y="3731738"/>
            <a:chExt cx="2536147" cy="887325"/>
          </a:xfrm>
        </p:grpSpPr>
        <p:sp>
          <p:nvSpPr>
            <p:cNvPr id="185" name="Google Shape;185;p6"/>
            <p:cNvSpPr/>
            <p:nvPr/>
          </p:nvSpPr>
          <p:spPr>
            <a:xfrm>
              <a:off x="880714" y="3748200"/>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6"/>
            <p:cNvSpPr/>
            <p:nvPr/>
          </p:nvSpPr>
          <p:spPr>
            <a:xfrm>
              <a:off x="880714" y="3987275"/>
              <a:ext cx="327600" cy="147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6"/>
            <p:cNvSpPr/>
            <p:nvPr/>
          </p:nvSpPr>
          <p:spPr>
            <a:xfrm>
              <a:off x="880732" y="4260575"/>
              <a:ext cx="327600" cy="147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6"/>
            <p:cNvSpPr/>
            <p:nvPr/>
          </p:nvSpPr>
          <p:spPr>
            <a:xfrm>
              <a:off x="1374131" y="4260575"/>
              <a:ext cx="524400" cy="147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6"/>
            <p:cNvSpPr/>
            <p:nvPr/>
          </p:nvSpPr>
          <p:spPr>
            <a:xfrm>
              <a:off x="2032952" y="4260575"/>
              <a:ext cx="661800" cy="147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6"/>
            <p:cNvSpPr/>
            <p:nvPr/>
          </p:nvSpPr>
          <p:spPr>
            <a:xfrm>
              <a:off x="2783250" y="4260575"/>
              <a:ext cx="241500" cy="147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6"/>
            <p:cNvSpPr/>
            <p:nvPr/>
          </p:nvSpPr>
          <p:spPr>
            <a:xfrm>
              <a:off x="880732" y="4469100"/>
              <a:ext cx="327600" cy="147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6"/>
            <p:cNvSpPr/>
            <p:nvPr/>
          </p:nvSpPr>
          <p:spPr>
            <a:xfrm>
              <a:off x="1374131" y="4469100"/>
              <a:ext cx="834000" cy="147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6"/>
            <p:cNvSpPr/>
            <p:nvPr/>
          </p:nvSpPr>
          <p:spPr>
            <a:xfrm>
              <a:off x="2318331" y="4469100"/>
              <a:ext cx="354900" cy="147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6"/>
            <p:cNvSpPr/>
            <p:nvPr/>
          </p:nvSpPr>
          <p:spPr>
            <a:xfrm>
              <a:off x="2783561" y="4471163"/>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6"/>
            <p:cNvSpPr/>
            <p:nvPr/>
          </p:nvSpPr>
          <p:spPr>
            <a:xfrm>
              <a:off x="1301861"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6"/>
            <p:cNvSpPr/>
            <p:nvPr/>
          </p:nvSpPr>
          <p:spPr>
            <a:xfrm>
              <a:off x="1301861" y="37317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6"/>
            <p:cNvSpPr/>
            <p:nvPr/>
          </p:nvSpPr>
          <p:spPr>
            <a:xfrm>
              <a:off x="2028686" y="3961838"/>
              <a:ext cx="633300" cy="1479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8" name="Google Shape;198;p6"/>
          <p:cNvSpPr txBox="1">
            <a:spLocks noGrp="1"/>
          </p:cNvSpPr>
          <p:nvPr>
            <p:ph type="sldNum" idx="12"/>
          </p:nvPr>
        </p:nvSpPr>
        <p:spPr>
          <a:xfrm>
            <a:off x="8550875" y="4785798"/>
            <a:ext cx="501993" cy="27463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fr-F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7"/>
          <p:cNvSpPr txBox="1">
            <a:spLocks noGrp="1"/>
          </p:cNvSpPr>
          <p:nvPr>
            <p:ph type="title"/>
          </p:nvPr>
        </p:nvSpPr>
        <p:spPr>
          <a:xfrm>
            <a:off x="533487" y="445025"/>
            <a:ext cx="8077025"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fr-FR" sz="2800">
                <a:solidFill>
                  <a:schemeClr val="lt1"/>
                </a:solidFill>
              </a:rPr>
              <a:t>Classe</a:t>
            </a:r>
            <a:endParaRPr/>
          </a:p>
        </p:txBody>
      </p:sp>
      <p:sp>
        <p:nvSpPr>
          <p:cNvPr id="204" name="Google Shape;204;p7"/>
          <p:cNvSpPr txBox="1">
            <a:spLocks noGrp="1"/>
          </p:cNvSpPr>
          <p:nvPr>
            <p:ph type="subTitle" idx="1"/>
          </p:nvPr>
        </p:nvSpPr>
        <p:spPr>
          <a:xfrm>
            <a:off x="251776" y="1529000"/>
            <a:ext cx="4965600" cy="3075000"/>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SzPts val="1100"/>
              <a:buChar char="●"/>
            </a:pPr>
            <a:r>
              <a:rPr lang="fr-FR"/>
              <a:t>1ère lettre en majuscule</a:t>
            </a:r>
            <a:endParaRPr/>
          </a:p>
          <a:p>
            <a:pPr marL="285750" lvl="0" indent="-215900" algn="l" rtl="0">
              <a:lnSpc>
                <a:spcPct val="115000"/>
              </a:lnSpc>
              <a:spcBef>
                <a:spcPts val="0"/>
              </a:spcBef>
              <a:spcAft>
                <a:spcPts val="0"/>
              </a:spcAft>
              <a:buSzPts val="1100"/>
              <a:buNone/>
            </a:pPr>
            <a:endParaRPr/>
          </a:p>
          <a:p>
            <a:pPr marL="285750" lvl="0" indent="-285750" algn="l" rtl="0">
              <a:lnSpc>
                <a:spcPct val="115000"/>
              </a:lnSpc>
              <a:spcBef>
                <a:spcPts val="0"/>
              </a:spcBef>
              <a:spcAft>
                <a:spcPts val="0"/>
              </a:spcAft>
              <a:buSzPts val="1100"/>
              <a:buChar char="●"/>
            </a:pPr>
            <a:r>
              <a:rPr lang="fr-FR"/>
              <a:t>Le nom de la classe doit</a:t>
            </a:r>
            <a:endParaRPr/>
          </a:p>
          <a:p>
            <a:pPr marL="0" lvl="0" indent="0" algn="l" rtl="0">
              <a:lnSpc>
                <a:spcPct val="115000"/>
              </a:lnSpc>
              <a:spcBef>
                <a:spcPts val="0"/>
              </a:spcBef>
              <a:spcAft>
                <a:spcPts val="0"/>
              </a:spcAft>
              <a:buSzPts val="1100"/>
              <a:buNone/>
            </a:pPr>
            <a:r>
              <a:rPr lang="fr-FR"/>
              <a:t>correspondre au nom du fichier</a:t>
            </a:r>
            <a:endParaRPr/>
          </a:p>
          <a:p>
            <a:pPr marL="0" lvl="0" indent="0" algn="l" rtl="0">
              <a:lnSpc>
                <a:spcPct val="115000"/>
              </a:lnSpc>
              <a:spcBef>
                <a:spcPts val="0"/>
              </a:spcBef>
              <a:spcAft>
                <a:spcPts val="0"/>
              </a:spcAft>
              <a:buSzPts val="1100"/>
              <a:buNone/>
            </a:pPr>
            <a:endParaRPr/>
          </a:p>
          <a:p>
            <a:pPr marL="285750" lvl="0" indent="-285750" algn="l" rtl="0">
              <a:lnSpc>
                <a:spcPct val="115000"/>
              </a:lnSpc>
              <a:spcBef>
                <a:spcPts val="0"/>
              </a:spcBef>
              <a:spcAft>
                <a:spcPts val="0"/>
              </a:spcAft>
              <a:buSzPts val="1100"/>
              <a:buChar char="●"/>
            </a:pPr>
            <a:r>
              <a:rPr lang="fr-FR"/>
              <a:t>Donner des noms simples et </a:t>
            </a:r>
            <a:endParaRPr/>
          </a:p>
          <a:p>
            <a:pPr marL="0" lvl="0" indent="0" algn="l" rtl="0">
              <a:lnSpc>
                <a:spcPct val="115000"/>
              </a:lnSpc>
              <a:spcBef>
                <a:spcPts val="0"/>
              </a:spcBef>
              <a:spcAft>
                <a:spcPts val="0"/>
              </a:spcAft>
              <a:buSzPts val="1100"/>
              <a:buNone/>
            </a:pPr>
            <a:r>
              <a:rPr lang="fr-FR"/>
              <a:t>descriptifs</a:t>
            </a:r>
            <a:endParaRPr/>
          </a:p>
          <a:p>
            <a:pPr marL="0" lvl="0" indent="0" algn="l" rtl="0">
              <a:lnSpc>
                <a:spcPct val="115000"/>
              </a:lnSpc>
              <a:spcBef>
                <a:spcPts val="0"/>
              </a:spcBef>
              <a:spcAft>
                <a:spcPts val="0"/>
              </a:spcAft>
              <a:buSzPts val="1100"/>
              <a:buNone/>
            </a:pPr>
            <a:endParaRPr/>
          </a:p>
        </p:txBody>
      </p:sp>
      <p:sp>
        <p:nvSpPr>
          <p:cNvPr id="205" name="Google Shape;205;p7"/>
          <p:cNvSpPr txBox="1"/>
          <p:nvPr/>
        </p:nvSpPr>
        <p:spPr>
          <a:xfrm>
            <a:off x="8277725" y="1337250"/>
            <a:ext cx="519300" cy="791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600"/>
              <a:buFont typeface="Arial"/>
              <a:buNone/>
            </a:pPr>
            <a:endParaRPr sz="9600" b="0" i="0" u="none" strike="noStrike" cap="none">
              <a:solidFill>
                <a:schemeClr val="accent1"/>
              </a:solidFill>
              <a:latin typeface="Comfortaa"/>
              <a:ea typeface="Comfortaa"/>
              <a:cs typeface="Comfortaa"/>
              <a:sym typeface="Comfortaa"/>
            </a:endParaRPr>
          </a:p>
        </p:txBody>
      </p:sp>
      <p:grpSp>
        <p:nvGrpSpPr>
          <p:cNvPr id="206" name="Google Shape;206;p7"/>
          <p:cNvGrpSpPr/>
          <p:nvPr/>
        </p:nvGrpSpPr>
        <p:grpSpPr>
          <a:xfrm>
            <a:off x="4572000" y="1529000"/>
            <a:ext cx="4267444" cy="3169475"/>
            <a:chOff x="4572000" y="1529000"/>
            <a:chExt cx="4267444" cy="3169475"/>
          </a:xfrm>
        </p:grpSpPr>
        <p:pic>
          <p:nvPicPr>
            <p:cNvPr id="207" name="Google Shape;207;p7"/>
            <p:cNvPicPr preferRelativeResize="0"/>
            <p:nvPr/>
          </p:nvPicPr>
          <p:blipFill rotWithShape="1">
            <a:blip r:embed="rId3">
              <a:alphaModFix/>
            </a:blip>
            <a:srcRect/>
            <a:stretch/>
          </p:blipFill>
          <p:spPr>
            <a:xfrm>
              <a:off x="4572000" y="1529000"/>
              <a:ext cx="4267444" cy="2645550"/>
            </a:xfrm>
            <a:prstGeom prst="rect">
              <a:avLst/>
            </a:prstGeom>
            <a:noFill/>
            <a:ln>
              <a:noFill/>
            </a:ln>
          </p:spPr>
        </p:pic>
        <p:sp>
          <p:nvSpPr>
            <p:cNvPr id="208" name="Google Shape;208;p7"/>
            <p:cNvSpPr txBox="1"/>
            <p:nvPr/>
          </p:nvSpPr>
          <p:spPr>
            <a:xfrm>
              <a:off x="6134222" y="4390698"/>
              <a:ext cx="1143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fr-FR" sz="1400" b="0" i="0" u="none" strike="noStrike" cap="none">
                  <a:solidFill>
                    <a:srgbClr val="000000"/>
                  </a:solidFill>
                  <a:latin typeface="Arial"/>
                  <a:ea typeface="Arial"/>
                  <a:cs typeface="Arial"/>
                  <a:sym typeface="Arial"/>
                </a:rPr>
                <a:t>Voiture.java</a:t>
              </a:r>
              <a:endParaRPr/>
            </a:p>
          </p:txBody>
        </p:sp>
      </p:grpSp>
      <p:sp>
        <p:nvSpPr>
          <p:cNvPr id="209" name="Google Shape;209;p7"/>
          <p:cNvSpPr txBox="1">
            <a:spLocks noGrp="1"/>
          </p:cNvSpPr>
          <p:nvPr>
            <p:ph type="sldNum" idx="12"/>
          </p:nvPr>
        </p:nvSpPr>
        <p:spPr>
          <a:xfrm>
            <a:off x="8550875" y="4785798"/>
            <a:ext cx="501993" cy="27463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fr-F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8"/>
          <p:cNvSpPr txBox="1">
            <a:spLocks noGrp="1"/>
          </p:cNvSpPr>
          <p:nvPr>
            <p:ph type="title"/>
          </p:nvPr>
        </p:nvSpPr>
        <p:spPr>
          <a:xfrm>
            <a:off x="533487" y="431987"/>
            <a:ext cx="8077025"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fr-FR" sz="2800">
                <a:solidFill>
                  <a:schemeClr val="lt1"/>
                </a:solidFill>
              </a:rPr>
              <a:t>Variable</a:t>
            </a:r>
            <a:endParaRPr/>
          </a:p>
        </p:txBody>
      </p:sp>
      <p:sp>
        <p:nvSpPr>
          <p:cNvPr id="215" name="Google Shape;215;p8"/>
          <p:cNvSpPr txBox="1">
            <a:spLocks noGrp="1"/>
          </p:cNvSpPr>
          <p:nvPr>
            <p:ph type="subTitle" idx="1"/>
          </p:nvPr>
        </p:nvSpPr>
        <p:spPr>
          <a:xfrm>
            <a:off x="238713" y="1386912"/>
            <a:ext cx="4965600" cy="3075000"/>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SzPts val="1100"/>
              <a:buChar char="●"/>
            </a:pPr>
            <a:r>
              <a:rPr lang="fr-FR"/>
              <a:t>Commence par une lettre minuscule</a:t>
            </a:r>
            <a:endParaRPr/>
          </a:p>
          <a:p>
            <a:pPr marL="285750" lvl="0" indent="-215900" algn="l" rtl="0">
              <a:lnSpc>
                <a:spcPct val="115000"/>
              </a:lnSpc>
              <a:spcBef>
                <a:spcPts val="0"/>
              </a:spcBef>
              <a:spcAft>
                <a:spcPts val="0"/>
              </a:spcAft>
              <a:buSzPts val="1100"/>
              <a:buNone/>
            </a:pPr>
            <a:endParaRPr/>
          </a:p>
          <a:p>
            <a:pPr marL="285750" lvl="0" indent="-285750" algn="l" rtl="0">
              <a:lnSpc>
                <a:spcPct val="115000"/>
              </a:lnSpc>
              <a:spcBef>
                <a:spcPts val="0"/>
              </a:spcBef>
              <a:spcAft>
                <a:spcPts val="0"/>
              </a:spcAft>
              <a:buSzPts val="1100"/>
              <a:buChar char="●"/>
            </a:pPr>
            <a:r>
              <a:rPr lang="fr-FR"/>
              <a:t>Est de longueur quelconque</a:t>
            </a:r>
            <a:endParaRPr/>
          </a:p>
          <a:p>
            <a:pPr marL="285750" lvl="0" indent="-215900" algn="l" rtl="0">
              <a:lnSpc>
                <a:spcPct val="115000"/>
              </a:lnSpc>
              <a:spcBef>
                <a:spcPts val="0"/>
              </a:spcBef>
              <a:spcAft>
                <a:spcPts val="0"/>
              </a:spcAft>
              <a:buSzPts val="1100"/>
              <a:buNone/>
            </a:pPr>
            <a:endParaRPr/>
          </a:p>
          <a:p>
            <a:pPr marL="285750" lvl="0" indent="-285750" algn="l" rtl="0">
              <a:lnSpc>
                <a:spcPct val="115000"/>
              </a:lnSpc>
              <a:spcBef>
                <a:spcPts val="0"/>
              </a:spcBef>
              <a:spcAft>
                <a:spcPts val="0"/>
              </a:spcAft>
              <a:buSzPts val="1100"/>
              <a:buChar char="●"/>
            </a:pPr>
            <a:r>
              <a:rPr lang="fr-FR"/>
              <a:t>Peut contenir des lettres ou des chiffres ou le caractère souligné «_»</a:t>
            </a:r>
            <a:endParaRPr/>
          </a:p>
          <a:p>
            <a:pPr marL="285750" lvl="0" indent="-215900" algn="l" rtl="0">
              <a:lnSpc>
                <a:spcPct val="115000"/>
              </a:lnSpc>
              <a:spcBef>
                <a:spcPts val="0"/>
              </a:spcBef>
              <a:spcAft>
                <a:spcPts val="0"/>
              </a:spcAft>
              <a:buSzPts val="1100"/>
              <a:buNone/>
            </a:pPr>
            <a:endParaRPr/>
          </a:p>
          <a:p>
            <a:pPr marL="285750" lvl="0" indent="-285750" algn="l" rtl="0">
              <a:lnSpc>
                <a:spcPct val="115000"/>
              </a:lnSpc>
              <a:spcBef>
                <a:spcPts val="0"/>
              </a:spcBef>
              <a:spcAft>
                <a:spcPts val="0"/>
              </a:spcAft>
              <a:buSzPts val="1100"/>
              <a:buChar char="●"/>
            </a:pPr>
            <a:r>
              <a:rPr lang="fr-FR"/>
              <a:t>Ne doit pas être un mot réservé du langage(if, for, true, … )</a:t>
            </a:r>
            <a:endParaRPr/>
          </a:p>
          <a:p>
            <a:pPr marL="285750" lvl="0" indent="-215900" algn="l" rtl="0">
              <a:lnSpc>
                <a:spcPct val="115000"/>
              </a:lnSpc>
              <a:spcBef>
                <a:spcPts val="0"/>
              </a:spcBef>
              <a:spcAft>
                <a:spcPts val="0"/>
              </a:spcAft>
              <a:buSzPts val="1100"/>
              <a:buNone/>
            </a:pPr>
            <a:endParaRPr/>
          </a:p>
          <a:p>
            <a:pPr marL="285750" lvl="0" indent="-285750" algn="l" rtl="0">
              <a:lnSpc>
                <a:spcPct val="115000"/>
              </a:lnSpc>
              <a:spcBef>
                <a:spcPts val="0"/>
              </a:spcBef>
              <a:spcAft>
                <a:spcPts val="0"/>
              </a:spcAft>
              <a:buSzPts val="1100"/>
              <a:buChar char="●"/>
            </a:pPr>
            <a:r>
              <a:rPr lang="fr-FR"/>
              <a:t>Les espaces ne sont pas permis</a:t>
            </a:r>
            <a:endParaRPr/>
          </a:p>
          <a:p>
            <a:pPr marL="285750" lvl="0" indent="-215900" algn="l" rtl="0">
              <a:lnSpc>
                <a:spcPct val="115000"/>
              </a:lnSpc>
              <a:spcBef>
                <a:spcPts val="0"/>
              </a:spcBef>
              <a:spcAft>
                <a:spcPts val="0"/>
              </a:spcAft>
              <a:buSzPts val="1100"/>
              <a:buNone/>
            </a:pPr>
            <a:endParaRPr/>
          </a:p>
        </p:txBody>
      </p:sp>
      <p:sp>
        <p:nvSpPr>
          <p:cNvPr id="216" name="Google Shape;216;p8"/>
          <p:cNvSpPr txBox="1"/>
          <p:nvPr/>
        </p:nvSpPr>
        <p:spPr>
          <a:xfrm>
            <a:off x="8277725" y="1337250"/>
            <a:ext cx="519300" cy="791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600"/>
              <a:buFont typeface="Arial"/>
              <a:buNone/>
            </a:pPr>
            <a:endParaRPr sz="9600" b="0" i="0" u="none" strike="noStrike" cap="none">
              <a:solidFill>
                <a:schemeClr val="accent1"/>
              </a:solidFill>
              <a:latin typeface="Comfortaa"/>
              <a:ea typeface="Comfortaa"/>
              <a:cs typeface="Comfortaa"/>
              <a:sym typeface="Comfortaa"/>
            </a:endParaRPr>
          </a:p>
        </p:txBody>
      </p:sp>
      <p:pic>
        <p:nvPicPr>
          <p:cNvPr id="217" name="Google Shape;217;p8"/>
          <p:cNvPicPr preferRelativeResize="0"/>
          <p:nvPr/>
        </p:nvPicPr>
        <p:blipFill rotWithShape="1">
          <a:blip r:embed="rId3">
            <a:alphaModFix/>
          </a:blip>
          <a:srcRect/>
          <a:stretch/>
        </p:blipFill>
        <p:spPr>
          <a:xfrm>
            <a:off x="5164409" y="2083296"/>
            <a:ext cx="3740878" cy="1682231"/>
          </a:xfrm>
          <a:prstGeom prst="rect">
            <a:avLst/>
          </a:prstGeom>
          <a:noFill/>
          <a:ln>
            <a:noFill/>
          </a:ln>
        </p:spPr>
      </p:pic>
      <p:sp>
        <p:nvSpPr>
          <p:cNvPr id="218" name="Google Shape;218;p8"/>
          <p:cNvSpPr txBox="1">
            <a:spLocks noGrp="1"/>
          </p:cNvSpPr>
          <p:nvPr>
            <p:ph type="sldNum" idx="12"/>
          </p:nvPr>
        </p:nvSpPr>
        <p:spPr>
          <a:xfrm>
            <a:off x="8550875" y="4785798"/>
            <a:ext cx="501993" cy="27463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fr-F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9"/>
          <p:cNvSpPr txBox="1">
            <a:spLocks noGrp="1"/>
          </p:cNvSpPr>
          <p:nvPr>
            <p:ph type="title"/>
          </p:nvPr>
        </p:nvSpPr>
        <p:spPr>
          <a:xfrm>
            <a:off x="533487" y="431987"/>
            <a:ext cx="8077025"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fr-FR" sz="2800">
                <a:solidFill>
                  <a:schemeClr val="lt1"/>
                </a:solidFill>
              </a:rPr>
              <a:t>Constante</a:t>
            </a:r>
            <a:endParaRPr/>
          </a:p>
        </p:txBody>
      </p:sp>
      <p:sp>
        <p:nvSpPr>
          <p:cNvPr id="224" name="Google Shape;224;p9"/>
          <p:cNvSpPr txBox="1">
            <a:spLocks noGrp="1"/>
          </p:cNvSpPr>
          <p:nvPr>
            <p:ph type="subTitle" idx="1"/>
          </p:nvPr>
        </p:nvSpPr>
        <p:spPr>
          <a:xfrm>
            <a:off x="238712" y="1813599"/>
            <a:ext cx="4965600" cy="3075000"/>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SzPts val="1100"/>
              <a:buChar char="●"/>
            </a:pPr>
            <a:r>
              <a:rPr lang="fr-FR"/>
              <a:t>Les constantes sont en majuscules et les mots sont séparés par le caractère souligné «_»</a:t>
            </a:r>
            <a:endParaRPr/>
          </a:p>
        </p:txBody>
      </p:sp>
      <p:sp>
        <p:nvSpPr>
          <p:cNvPr id="225" name="Google Shape;225;p9"/>
          <p:cNvSpPr txBox="1"/>
          <p:nvPr/>
        </p:nvSpPr>
        <p:spPr>
          <a:xfrm>
            <a:off x="8277725" y="1337250"/>
            <a:ext cx="519300" cy="791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600"/>
              <a:buFont typeface="Arial"/>
              <a:buNone/>
            </a:pPr>
            <a:endParaRPr sz="9600" b="0" i="0" u="none" strike="noStrike" cap="none">
              <a:solidFill>
                <a:schemeClr val="accent1"/>
              </a:solidFill>
              <a:latin typeface="Comfortaa"/>
              <a:ea typeface="Comfortaa"/>
              <a:cs typeface="Comfortaa"/>
              <a:sym typeface="Comfortaa"/>
            </a:endParaRPr>
          </a:p>
        </p:txBody>
      </p:sp>
      <p:pic>
        <p:nvPicPr>
          <p:cNvPr id="226" name="Google Shape;226;p9"/>
          <p:cNvPicPr preferRelativeResize="0"/>
          <p:nvPr/>
        </p:nvPicPr>
        <p:blipFill rotWithShape="1">
          <a:blip r:embed="rId3">
            <a:alphaModFix/>
          </a:blip>
          <a:srcRect/>
          <a:stretch/>
        </p:blipFill>
        <p:spPr>
          <a:xfrm>
            <a:off x="5164410" y="1792400"/>
            <a:ext cx="3740878" cy="1558699"/>
          </a:xfrm>
          <a:prstGeom prst="rect">
            <a:avLst/>
          </a:prstGeom>
          <a:noFill/>
          <a:ln>
            <a:noFill/>
          </a:ln>
        </p:spPr>
      </p:pic>
      <p:sp>
        <p:nvSpPr>
          <p:cNvPr id="227" name="Google Shape;227;p9"/>
          <p:cNvSpPr txBox="1">
            <a:spLocks noGrp="1"/>
          </p:cNvSpPr>
          <p:nvPr>
            <p:ph type="sldNum" idx="12"/>
          </p:nvPr>
        </p:nvSpPr>
        <p:spPr>
          <a:xfrm>
            <a:off x="8550875" y="4785798"/>
            <a:ext cx="501993" cy="27463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fr-FR"/>
              <a:t>9</a:t>
            </a:fld>
            <a:endParaRPr/>
          </a:p>
        </p:txBody>
      </p:sp>
    </p:spTree>
  </p:cSld>
  <p:clrMapOvr>
    <a:masterClrMapping/>
  </p:clrMapOvr>
</p:sld>
</file>

<file path=ppt/theme/theme1.xml><?xml version="1.0" encoding="utf-8"?>
<a:theme xmlns:a="http://schemas.openxmlformats.org/drawingml/2006/main" name="Introduction to Java Programming for High School by Slidesgo">
  <a:themeElements>
    <a:clrScheme name="Custom 2">
      <a:dk1>
        <a:srgbClr val="171717"/>
      </a:dk1>
      <a:lt1>
        <a:srgbClr val="F8F8F8"/>
      </a:lt1>
      <a:dk2>
        <a:srgbClr val="FD4A4A"/>
      </a:dk2>
      <a:lt2>
        <a:srgbClr val="EC7955"/>
      </a:lt2>
      <a:accent1>
        <a:srgbClr val="E81A81"/>
      </a:accent1>
      <a:accent2>
        <a:srgbClr val="94EE6B"/>
      </a:accent2>
      <a:accent3>
        <a:srgbClr val="4CAE97"/>
      </a:accent3>
      <a:accent4>
        <a:srgbClr val="BD64B5"/>
      </a:accent4>
      <a:accent5>
        <a:srgbClr val="FFFF99"/>
      </a:accent5>
      <a:accent6>
        <a:srgbClr val="2C293A"/>
      </a:accent6>
      <a:hlink>
        <a:srgbClr val="F8F8F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Affichage à l'écran (16:9)</PresentationFormat>
  <Slides>21</Slides>
  <Notes>21</Notes>
  <HiddenSlides>0</HiddenSlides>
  <ScaleCrop>false</ScaleCrop>
  <HeadingPairs>
    <vt:vector size="4" baseType="variant">
      <vt:variant>
        <vt:lpstr>Thème</vt:lpstr>
      </vt:variant>
      <vt:variant>
        <vt:i4>1</vt:i4>
      </vt:variant>
      <vt:variant>
        <vt:lpstr>Titres des diapositives</vt:lpstr>
      </vt:variant>
      <vt:variant>
        <vt:i4>21</vt:i4>
      </vt:variant>
    </vt:vector>
  </HeadingPairs>
  <TitlesOfParts>
    <vt:vector size="22" baseType="lpstr">
      <vt:lpstr>Introduction to Java Programming for High School by Slidesgo</vt:lpstr>
      <vt:lpstr>Conception Orientée Objet &amp; Programmation JAVA</vt:lpstr>
      <vt:lpstr>Objectifs du chapitre</vt:lpstr>
      <vt:lpstr>Classe vs Objet</vt:lpstr>
      <vt:lpstr>Classe</vt:lpstr>
      <vt:lpstr>Objet</vt:lpstr>
      <vt:lpstr>Règles de nommage</vt:lpstr>
      <vt:lpstr>Classe</vt:lpstr>
      <vt:lpstr>Variable</vt:lpstr>
      <vt:lpstr>Constante</vt:lpstr>
      <vt:lpstr>Méthode</vt:lpstr>
      <vt:lpstr>Déclaration d’une classe et Manipulation des constructeurs</vt:lpstr>
      <vt:lpstr>Déclaration d’une classe</vt:lpstr>
      <vt:lpstr>Déclaration d’un constructeur</vt:lpstr>
      <vt:lpstr>Déclaration d’un constructeur</vt:lpstr>
      <vt:lpstr>Présentation PowerPoint</vt:lpstr>
      <vt:lpstr>Déclaration d’un constructeur</vt:lpstr>
      <vt:lpstr>Instancier un objet</vt:lpstr>
      <vt:lpstr>Déclaration des méthodes</vt:lpstr>
      <vt:lpstr>Déclaration des méthodes </vt:lpstr>
      <vt:lpstr>Déclaration des méthodes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1</cp:revision>
  <dcterms:modified xsi:type="dcterms:W3CDTF">2024-09-16T13:15:16Z</dcterms:modified>
</cp:coreProperties>
</file>