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9144000" cy="5143500" type="screen16x9"/>
  <p:notesSz cx="6858000" cy="9144000"/>
  <p:embeddedFontLst>
    <p:embeddedFont>
      <p:font typeface="Barlow Condensed" panose="00000506000000000000" pitchFamily="2" charset="0"/>
      <p:regular r:id="rId27"/>
      <p:bold r:id="rId28"/>
      <p:italic r:id="rId29"/>
      <p:boldItalic r:id="rId30"/>
    </p:embeddedFont>
    <p:embeddedFont>
      <p:font typeface="Barlow Condensed Medium" panose="00000606000000000000" pitchFamily="2" charset="0"/>
      <p:regular r:id="rId31"/>
      <p:bold r:id="rId32"/>
      <p:italic r:id="rId33"/>
      <p:boldItalic r:id="rId34"/>
    </p:embeddedFont>
    <p:embeddedFont>
      <p:font typeface="Roboto" panose="02000000000000000000" pitchFamily="2" charset="0"/>
      <p:regular r:id="rId35"/>
      <p:bold r:id="rId36"/>
      <p:italic r:id="rId37"/>
      <p:boldItalic r:id="rId38"/>
    </p:embeddedFont>
    <p:embeddedFont>
      <p:font typeface="Roboto Light" panose="02000000000000000000" pitchFamily="2"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7" roundtripDataSignature="AMtx7mi6mABfs+JLI2LpihdoAYoVavAQB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B593DCB-001F-4179-9835-FDB861402D90}">
  <a:tblStyle styleId="{7B593DCB-001F-4179-9835-FDB861402D9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font" Target="fonts/font13.fntdata"/><Relationship Id="rId21" Type="http://schemas.openxmlformats.org/officeDocument/2006/relationships/slide" Target="slides/slide20.xml"/><Relationship Id="rId34" Type="http://schemas.openxmlformats.org/officeDocument/2006/relationships/font" Target="fonts/font8.fntdata"/><Relationship Id="rId42" Type="http://schemas.openxmlformats.org/officeDocument/2006/relationships/font" Target="fonts/font16.fntdata"/><Relationship Id="rId47" Type="http://customschemas.google.com/relationships/presentationmetadata" Target="metadata"/><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font" Target="fonts/font1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font" Target="fonts/font12.fntdata"/><Relationship Id="rId20" Type="http://schemas.openxmlformats.org/officeDocument/2006/relationships/slide" Target="slides/slide19.xml"/><Relationship Id="rId41" Type="http://schemas.openxmlformats.org/officeDocument/2006/relationships/font" Target="fonts/font1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29cd914b6ba_1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3" name="Google Shape;163;g29cd914b6ba_1_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29cd914b6ba_1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2" name="Google Shape;172;g29cd914b6ba_1_7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0" name="Google Shape;180;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9" name="Google Shape;189;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29cd914b6ba_1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7" name="Google Shape;197;g29cd914b6ba_1_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29cd914b6ba_1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8" name="Google Shape;208;g29cd914b6ba_1_10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29cd914b6ba_1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0" name="Google Shape;220;g29cd914b6ba_1_9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29cd914b6ba_1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3" name="Google Shape;233;g29cd914b6ba_1_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2" name="Google Shape;242;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1" name="Google Shape;251;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7" name="Google Shape;6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29cd914b6ba_1_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9" name="Google Shape;259;g29cd914b6ba_1_15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29cd914b6ba_1_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8" name="Google Shape;268;g29cd914b6ba_1_16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7" name="Google Shape;277;p1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8" name="Google Shape;278;p1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fr-TN" sz="1400" b="0" i="0" u="none" strike="noStrike" cap="none">
                <a:solidFill>
                  <a:srgbClr val="000000"/>
                </a:solidFill>
                <a:latin typeface="Arial"/>
                <a:ea typeface="Arial"/>
                <a:cs typeface="Arial"/>
                <a:sym typeface="Arial"/>
              </a:rPr>
              <a:t>22</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6" name="Google Shape;286;p2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7" name="Google Shape;287;p2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fr-TN" sz="1400" b="0" i="0" u="none" strike="noStrike" cap="none">
                <a:solidFill>
                  <a:srgbClr val="000000"/>
                </a:solidFill>
                <a:latin typeface="Arial"/>
                <a:ea typeface="Arial"/>
                <a:cs typeface="Arial"/>
                <a:sym typeface="Arial"/>
              </a:rPr>
              <a:t>23</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5" name="Google Shape;295;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6" name="Google Shape;7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5" name="Google Shape;85;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7" name="Google Shape;97;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9" name="Google Shape;109;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3" name="Google Shape;123;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2" name="Google Shape;132;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4" name="Google Shape;154;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3"/>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3"/>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TN"/>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7"/>
        <p:cNvGrpSpPr/>
        <p:nvPr/>
      </p:nvGrpSpPr>
      <p:grpSpPr>
        <a:xfrm>
          <a:off x="0" y="0"/>
          <a:ext cx="0" cy="0"/>
          <a:chOff x="0" y="0"/>
          <a:chExt cx="0" cy="0"/>
        </a:xfrm>
      </p:grpSpPr>
      <p:sp>
        <p:nvSpPr>
          <p:cNvPr id="48" name="Google Shape;48;p32"/>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9" name="Google Shape;49;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TN"/>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0"/>
        <p:cNvGrpSpPr/>
        <p:nvPr/>
      </p:nvGrpSpPr>
      <p:grpSpPr>
        <a:xfrm>
          <a:off x="0" y="0"/>
          <a:ext cx="0" cy="0"/>
          <a:chOff x="0" y="0"/>
          <a:chExt cx="0" cy="0"/>
        </a:xfrm>
      </p:grpSpPr>
      <p:sp>
        <p:nvSpPr>
          <p:cNvPr id="51" name="Google Shape;51;p33"/>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52" name="Google Shape;52;p33"/>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53" name="Google Shape;5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TN"/>
              <a:t>‹N°›</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3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TN"/>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2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5" name="Google Shape;15;p2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6" name="Google Shape;16;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TN"/>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re et contenu" type="obj">
  <p:cSld name="OBJECT">
    <p:spTree>
      <p:nvGrpSpPr>
        <p:cNvPr id="1" name="Shape 17"/>
        <p:cNvGrpSpPr/>
        <p:nvPr/>
      </p:nvGrpSpPr>
      <p:grpSpPr>
        <a:xfrm>
          <a:off x="0" y="0"/>
          <a:ext cx="0" cy="0"/>
          <a:chOff x="0" y="0"/>
          <a:chExt cx="0" cy="0"/>
        </a:xfrm>
      </p:grpSpPr>
      <p:sp>
        <p:nvSpPr>
          <p:cNvPr id="18" name="Google Shape;18;p25"/>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5"/>
          <p:cNvSpPr txBox="1">
            <a:spLocks noGrp="1"/>
          </p:cNvSpPr>
          <p:nvPr>
            <p:ph type="body" idx="1"/>
          </p:nvPr>
        </p:nvSpPr>
        <p:spPr>
          <a:xfrm>
            <a:off x="628650" y="1369219"/>
            <a:ext cx="7886700" cy="3263504"/>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20" name="Google Shape;20;p25"/>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1" name="Google Shape;21;p25"/>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2" name="Google Shape;22;p25"/>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TN"/>
              <a:t>‹N°›</a:t>
            </a:fld>
            <a:endParaRPr/>
          </a:p>
        </p:txBody>
      </p:sp>
    </p:spTree>
  </p:cSld>
  <p:clrMapOvr>
    <a:masterClrMapping/>
  </p:clrMapOvr>
  <mc:AlternateContent xmlns:mc="http://schemas.openxmlformats.org/markup-compatibility/2006" xmlns:p14="http://schemas.microsoft.com/office/powerpoint/2010/main">
    <mc:Choice Requires="p14">
      <p:transition spd="slow" p14:dur="1600">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26"/>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5" name="Google Shape;25;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TN"/>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6"/>
        <p:cNvGrpSpPr/>
        <p:nvPr/>
      </p:nvGrpSpPr>
      <p:grpSpPr>
        <a:xfrm>
          <a:off x="0" y="0"/>
          <a:ext cx="0" cy="0"/>
          <a:chOff x="0" y="0"/>
          <a:chExt cx="0" cy="0"/>
        </a:xfrm>
      </p:grpSpPr>
      <p:sp>
        <p:nvSpPr>
          <p:cNvPr id="27" name="Google Shape;27;p2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27"/>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9" name="Google Shape;29;p27"/>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0" name="Google Shape;30;p2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TN"/>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3" name="Google Shape;33;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TN"/>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sp>
        <p:nvSpPr>
          <p:cNvPr id="35" name="Google Shape;35;p29"/>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6" name="Google Shape;36;p29"/>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7" name="Google Shape;37;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TN"/>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8"/>
        <p:cNvGrpSpPr/>
        <p:nvPr/>
      </p:nvGrpSpPr>
      <p:grpSpPr>
        <a:xfrm>
          <a:off x="0" y="0"/>
          <a:ext cx="0" cy="0"/>
          <a:chOff x="0" y="0"/>
          <a:chExt cx="0" cy="0"/>
        </a:xfrm>
      </p:grpSpPr>
      <p:sp>
        <p:nvSpPr>
          <p:cNvPr id="39" name="Google Shape;39;p30"/>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40" name="Google Shape;40;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TN"/>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p31"/>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 name="Google Shape;43;p31"/>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44" name="Google Shape;44;p31"/>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5" name="Google Shape;45;p31"/>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6" name="Google Shape;46;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TN"/>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2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2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TN"/>
              <a:t>‹N°›</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pic>
        <p:nvPicPr>
          <p:cNvPr id="60" name="Google Shape;60;p1" descr="D:\esprit 2014\ESPRIT 2014\charte essprit 2014\render\support final\triangle.png"/>
          <p:cNvPicPr preferRelativeResize="0"/>
          <p:nvPr/>
        </p:nvPicPr>
        <p:blipFill rotWithShape="1">
          <a:blip r:embed="rId3">
            <a:alphaModFix/>
          </a:blip>
          <a:srcRect/>
          <a:stretch/>
        </p:blipFill>
        <p:spPr>
          <a:xfrm rot="10800000" flipH="1">
            <a:off x="4" y="0"/>
            <a:ext cx="2371432" cy="1631872"/>
          </a:xfrm>
          <a:prstGeom prst="rect">
            <a:avLst/>
          </a:prstGeom>
          <a:noFill/>
          <a:ln>
            <a:noFill/>
          </a:ln>
        </p:spPr>
      </p:pic>
      <p:sp>
        <p:nvSpPr>
          <p:cNvPr id="61" name="Google Shape;61;p1"/>
          <p:cNvSpPr txBox="1"/>
          <p:nvPr/>
        </p:nvSpPr>
        <p:spPr>
          <a:xfrm>
            <a:off x="1118850" y="1697500"/>
            <a:ext cx="6906300" cy="974700"/>
          </a:xfrm>
          <a:prstGeom prst="rect">
            <a:avLst/>
          </a:prstGeom>
          <a:noFill/>
          <a:ln>
            <a:noFill/>
          </a:ln>
        </p:spPr>
        <p:txBody>
          <a:bodyPr spcFirstLastPara="1" wrap="square" lIns="68575" tIns="68575" rIns="68575" bIns="34275" anchor="ctr" anchorCtr="0">
            <a:noAutofit/>
          </a:bodyPr>
          <a:lstStyle/>
          <a:p>
            <a:pPr marL="0" marR="0" lvl="0" indent="0" algn="ctr" rtl="0">
              <a:lnSpc>
                <a:spcPct val="90000"/>
              </a:lnSpc>
              <a:spcBef>
                <a:spcPts val="0"/>
              </a:spcBef>
              <a:spcAft>
                <a:spcPts val="0"/>
              </a:spcAft>
              <a:buClr>
                <a:srgbClr val="000000"/>
              </a:buClr>
              <a:buSzPts val="4800"/>
              <a:buFont typeface="Arial"/>
              <a:buNone/>
            </a:pPr>
            <a:r>
              <a:rPr lang="fr-TN" sz="4800" b="0" i="0" u="none" strike="noStrike" cap="none">
                <a:solidFill>
                  <a:srgbClr val="434343"/>
                </a:solidFill>
                <a:latin typeface="Barlow Condensed Medium"/>
                <a:ea typeface="Barlow Condensed Medium"/>
                <a:cs typeface="Barlow Condensed Medium"/>
                <a:sym typeface="Barlow Condensed Medium"/>
              </a:rPr>
              <a:t>Conception Orienté Objet et Programmation Java</a:t>
            </a:r>
            <a:endParaRPr sz="4800" b="0" i="0" u="none" strike="noStrike" cap="none">
              <a:solidFill>
                <a:srgbClr val="434343"/>
              </a:solidFill>
              <a:latin typeface="Barlow Condensed Medium"/>
              <a:ea typeface="Barlow Condensed Medium"/>
              <a:cs typeface="Barlow Condensed Medium"/>
              <a:sym typeface="Barlow Condensed Medium"/>
            </a:endParaRPr>
          </a:p>
        </p:txBody>
      </p:sp>
      <p:cxnSp>
        <p:nvCxnSpPr>
          <p:cNvPr id="62" name="Google Shape;62;p1"/>
          <p:cNvCxnSpPr/>
          <p:nvPr/>
        </p:nvCxnSpPr>
        <p:spPr>
          <a:xfrm>
            <a:off x="2675850" y="3002625"/>
            <a:ext cx="3792300" cy="8100"/>
          </a:xfrm>
          <a:prstGeom prst="straightConnector1">
            <a:avLst/>
          </a:prstGeom>
          <a:noFill/>
          <a:ln w="28575" cap="flat" cmpd="sng">
            <a:solidFill>
              <a:srgbClr val="F5340B"/>
            </a:solidFill>
            <a:prstDash val="solid"/>
            <a:round/>
            <a:headEnd type="none" w="sm" len="sm"/>
            <a:tailEnd type="none" w="sm" len="sm"/>
          </a:ln>
        </p:spPr>
      </p:cxnSp>
      <p:pic>
        <p:nvPicPr>
          <p:cNvPr id="63" name="Google Shape;63;p1"/>
          <p:cNvPicPr preferRelativeResize="0"/>
          <p:nvPr/>
        </p:nvPicPr>
        <p:blipFill rotWithShape="1">
          <a:blip r:embed="rId4">
            <a:alphaModFix/>
          </a:blip>
          <a:srcRect/>
          <a:stretch/>
        </p:blipFill>
        <p:spPr>
          <a:xfrm>
            <a:off x="7365200" y="76200"/>
            <a:ext cx="1702600" cy="859974"/>
          </a:xfrm>
          <a:prstGeom prst="rect">
            <a:avLst/>
          </a:prstGeom>
          <a:noFill/>
          <a:ln>
            <a:noFill/>
          </a:ln>
        </p:spPr>
      </p:pic>
      <p:sp>
        <p:nvSpPr>
          <p:cNvPr id="64" name="Google Shape;64;p1"/>
          <p:cNvSpPr txBox="1"/>
          <p:nvPr/>
        </p:nvSpPr>
        <p:spPr>
          <a:xfrm>
            <a:off x="2324100" y="3059475"/>
            <a:ext cx="4575300" cy="1029482"/>
          </a:xfrm>
          <a:prstGeom prst="rect">
            <a:avLst/>
          </a:prstGeom>
          <a:noFill/>
          <a:ln>
            <a:noFill/>
          </a:ln>
        </p:spPr>
        <p:txBody>
          <a:bodyPr spcFirstLastPara="1" wrap="square" lIns="91425" tIns="91425" rIns="91425" bIns="91425" anchor="t" anchorCtr="0">
            <a:spAutoFit/>
          </a:bodyPr>
          <a:lstStyle/>
          <a:p>
            <a:pPr marL="228600" marR="0" lvl="0" indent="-228600" algn="ctr" rtl="0">
              <a:lnSpc>
                <a:spcPct val="115000"/>
              </a:lnSpc>
              <a:spcBef>
                <a:spcPts val="2400"/>
              </a:spcBef>
              <a:spcAft>
                <a:spcPts val="600"/>
              </a:spcAft>
              <a:buClr>
                <a:srgbClr val="000000"/>
              </a:buClr>
              <a:buSzPts val="2600"/>
              <a:buFont typeface="Arial"/>
              <a:buNone/>
            </a:pPr>
            <a:r>
              <a:rPr lang="fr-TN" sz="2600" b="1" i="0" u="none" strike="noStrike" cap="none">
                <a:solidFill>
                  <a:srgbClr val="E20B0B"/>
                </a:solidFill>
                <a:latin typeface="Barlow Condensed"/>
                <a:ea typeface="Barlow Condensed"/>
                <a:cs typeface="Barlow Condensed"/>
                <a:sym typeface="Barlow Condensed"/>
              </a:rPr>
              <a:t>Chapitre 11 : MAP</a:t>
            </a:r>
            <a:endParaRPr sz="2600" b="1" i="0" u="none" strike="noStrike" cap="none">
              <a:solidFill>
                <a:srgbClr val="E20B0B"/>
              </a:solidFill>
              <a:latin typeface="Barlow Condensed"/>
              <a:ea typeface="Barlow Condensed"/>
              <a:cs typeface="Barlow Condensed"/>
              <a:sym typeface="Barlow Condense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pic>
        <p:nvPicPr>
          <p:cNvPr id="165" name="Google Shape;165;g29cd914b6ba_1_21" descr="D:\esprit 2014\ESPRIT 2014\charte essprit 2014\render\support final\triangle.png"/>
          <p:cNvPicPr preferRelativeResize="0"/>
          <p:nvPr/>
        </p:nvPicPr>
        <p:blipFill rotWithShape="1">
          <a:blip r:embed="rId3">
            <a:alphaModFix/>
          </a:blip>
          <a:srcRect/>
          <a:stretch/>
        </p:blipFill>
        <p:spPr>
          <a:xfrm rot="10800000">
            <a:off x="6772580" y="0"/>
            <a:ext cx="2371432" cy="1631872"/>
          </a:xfrm>
          <a:prstGeom prst="rect">
            <a:avLst/>
          </a:prstGeom>
          <a:noFill/>
          <a:ln>
            <a:noFill/>
          </a:ln>
        </p:spPr>
      </p:pic>
      <p:cxnSp>
        <p:nvCxnSpPr>
          <p:cNvPr id="166" name="Google Shape;166;g29cd914b6ba_1_21"/>
          <p:cNvCxnSpPr/>
          <p:nvPr/>
        </p:nvCxnSpPr>
        <p:spPr>
          <a:xfrm>
            <a:off x="744650" y="2150"/>
            <a:ext cx="9000" cy="450000"/>
          </a:xfrm>
          <a:prstGeom prst="straightConnector1">
            <a:avLst/>
          </a:prstGeom>
          <a:noFill/>
          <a:ln w="28575" cap="flat" cmpd="sng">
            <a:solidFill>
              <a:srgbClr val="F5340B"/>
            </a:solidFill>
            <a:prstDash val="solid"/>
            <a:round/>
            <a:headEnd type="none" w="sm" len="sm"/>
            <a:tailEnd type="none" w="sm" len="sm"/>
          </a:ln>
        </p:spPr>
      </p:cxnSp>
      <p:sp>
        <p:nvSpPr>
          <p:cNvPr id="167" name="Google Shape;167;g29cd914b6ba_1_21"/>
          <p:cNvSpPr txBox="1">
            <a:spLocks noGrp="1"/>
          </p:cNvSpPr>
          <p:nvPr>
            <p:ph type="sldNum" idx="12"/>
          </p:nvPr>
        </p:nvSpPr>
        <p:spPr>
          <a:xfrm>
            <a:off x="8472458" y="4663214"/>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100"/>
              <a:buNone/>
            </a:pPr>
            <a:fld id="{00000000-1234-1234-1234-123412341234}" type="slidenum">
              <a:rPr lang="fr-TN" sz="1100" b="1"/>
              <a:t>10</a:t>
            </a:fld>
            <a:endParaRPr sz="1100" b="1"/>
          </a:p>
        </p:txBody>
      </p:sp>
      <p:sp>
        <p:nvSpPr>
          <p:cNvPr id="168" name="Google Shape;168;g29cd914b6ba_1_21"/>
          <p:cNvSpPr txBox="1"/>
          <p:nvPr/>
        </p:nvSpPr>
        <p:spPr>
          <a:xfrm>
            <a:off x="686425" y="149325"/>
            <a:ext cx="39738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fr-TN" sz="1400" b="1" i="0" u="none" strike="noStrike" cap="none">
                <a:solidFill>
                  <a:srgbClr val="E20B0B"/>
                </a:solidFill>
                <a:latin typeface="Arial"/>
                <a:ea typeface="Arial"/>
                <a:cs typeface="Arial"/>
                <a:sym typeface="Arial"/>
              </a:rPr>
              <a:t>  MAP… Quelques méthodes utiles</a:t>
            </a:r>
            <a:endParaRPr sz="1400" b="0" i="0" u="none" strike="noStrike" cap="none">
              <a:solidFill>
                <a:srgbClr val="000000"/>
              </a:solidFill>
              <a:latin typeface="Arial"/>
              <a:ea typeface="Arial"/>
              <a:cs typeface="Arial"/>
              <a:sym typeface="Arial"/>
            </a:endParaRPr>
          </a:p>
        </p:txBody>
      </p:sp>
      <p:graphicFrame>
        <p:nvGraphicFramePr>
          <p:cNvPr id="169" name="Google Shape;169;g29cd914b6ba_1_21"/>
          <p:cNvGraphicFramePr/>
          <p:nvPr/>
        </p:nvGraphicFramePr>
        <p:xfrm>
          <a:off x="744650" y="599750"/>
          <a:ext cx="3000000" cy="3000000"/>
        </p:xfrm>
        <a:graphic>
          <a:graphicData uri="http://schemas.openxmlformats.org/drawingml/2006/table">
            <a:tbl>
              <a:tblPr>
                <a:noFill/>
                <a:tableStyleId>{7B593DCB-001F-4179-9835-FDB861402D90}</a:tableStyleId>
              </a:tblPr>
              <a:tblGrid>
                <a:gridCol w="1809750">
                  <a:extLst>
                    <a:ext uri="{9D8B030D-6E8A-4147-A177-3AD203B41FA5}">
                      <a16:colId xmlns:a16="http://schemas.microsoft.com/office/drawing/2014/main" val="20000"/>
                    </a:ext>
                  </a:extLst>
                </a:gridCol>
                <a:gridCol w="2842125">
                  <a:extLst>
                    <a:ext uri="{9D8B030D-6E8A-4147-A177-3AD203B41FA5}">
                      <a16:colId xmlns:a16="http://schemas.microsoft.com/office/drawing/2014/main" val="20001"/>
                    </a:ext>
                  </a:extLst>
                </a:gridCol>
                <a:gridCol w="1218050">
                  <a:extLst>
                    <a:ext uri="{9D8B030D-6E8A-4147-A177-3AD203B41FA5}">
                      <a16:colId xmlns:a16="http://schemas.microsoft.com/office/drawing/2014/main" val="20002"/>
                    </a:ext>
                  </a:extLst>
                </a:gridCol>
                <a:gridCol w="1968475">
                  <a:extLst>
                    <a:ext uri="{9D8B030D-6E8A-4147-A177-3AD203B41FA5}">
                      <a16:colId xmlns:a16="http://schemas.microsoft.com/office/drawing/2014/main" val="20003"/>
                    </a:ext>
                  </a:extLst>
                </a:gridCol>
              </a:tblGrid>
              <a:tr h="381000">
                <a:tc>
                  <a:txBody>
                    <a:bodyPr/>
                    <a:lstStyle/>
                    <a:p>
                      <a:pPr marL="0" lvl="0" indent="0" algn="ctr" rtl="0">
                        <a:lnSpc>
                          <a:spcPct val="150000"/>
                        </a:lnSpc>
                        <a:spcBef>
                          <a:spcPts val="0"/>
                        </a:spcBef>
                        <a:spcAft>
                          <a:spcPts val="0"/>
                        </a:spcAft>
                        <a:buNone/>
                      </a:pPr>
                      <a:r>
                        <a:rPr lang="fr-TN" sz="1100">
                          <a:solidFill>
                            <a:srgbClr val="FFFFFF"/>
                          </a:solidFill>
                          <a:latin typeface="Barlow Condensed"/>
                          <a:ea typeface="Barlow Condensed"/>
                          <a:cs typeface="Barlow Condensed"/>
                          <a:sym typeface="Barlow Condensed"/>
                        </a:rPr>
                        <a:t>Méthode</a:t>
                      </a:r>
                      <a:endParaRPr sz="1100">
                        <a:solidFill>
                          <a:srgbClr val="FFFFFF"/>
                        </a:solidFill>
                        <a:latin typeface="Barlow Condensed"/>
                        <a:ea typeface="Barlow Condensed"/>
                        <a:cs typeface="Barlow Condensed"/>
                        <a:sym typeface="Barlow Condensed"/>
                      </a:endParaRPr>
                    </a:p>
                  </a:txBody>
                  <a:tcPr marL="91425" marR="91425" marT="91425" marB="91425" anchor="ctr">
                    <a:lnL w="9525" cap="flat" cmpd="sng">
                      <a:solidFill>
                        <a:srgbClr val="CDCDCD"/>
                      </a:solidFill>
                      <a:prstDash val="solid"/>
                      <a:round/>
                      <a:headEnd type="none" w="sm" len="sm"/>
                      <a:tailEnd type="none" w="sm" len="sm"/>
                    </a:lnL>
                    <a:lnR w="9525" cap="flat" cmpd="sng">
                      <a:solidFill>
                        <a:srgbClr val="CDCDCD"/>
                      </a:solidFill>
                      <a:prstDash val="solid"/>
                      <a:round/>
                      <a:headEnd type="none" w="sm" len="sm"/>
                      <a:tailEnd type="none" w="sm" len="sm"/>
                    </a:lnR>
                    <a:lnT w="9525" cap="flat" cmpd="sng">
                      <a:solidFill>
                        <a:srgbClr val="CDCDCD"/>
                      </a:solidFill>
                      <a:prstDash val="solid"/>
                      <a:round/>
                      <a:headEnd type="none" w="sm" len="sm"/>
                      <a:tailEnd type="none" w="sm" len="sm"/>
                    </a:lnT>
                    <a:lnB w="9525" cap="flat" cmpd="sng">
                      <a:solidFill>
                        <a:srgbClr val="CDCDCD"/>
                      </a:solidFill>
                      <a:prstDash val="solid"/>
                      <a:round/>
                      <a:headEnd type="none" w="sm" len="sm"/>
                      <a:tailEnd type="none" w="sm" len="sm"/>
                    </a:lnB>
                    <a:solidFill>
                      <a:srgbClr val="595959"/>
                    </a:solidFill>
                  </a:tcPr>
                </a:tc>
                <a:tc>
                  <a:txBody>
                    <a:bodyPr/>
                    <a:lstStyle/>
                    <a:p>
                      <a:pPr marL="0" lvl="0" indent="0" algn="ctr" rtl="0">
                        <a:lnSpc>
                          <a:spcPct val="150000"/>
                        </a:lnSpc>
                        <a:spcBef>
                          <a:spcPts val="0"/>
                        </a:spcBef>
                        <a:spcAft>
                          <a:spcPts val="0"/>
                        </a:spcAft>
                        <a:buNone/>
                      </a:pPr>
                      <a:r>
                        <a:rPr lang="fr-TN" sz="1100">
                          <a:solidFill>
                            <a:srgbClr val="FFFFFF"/>
                          </a:solidFill>
                          <a:latin typeface="Barlow Condensed"/>
                          <a:ea typeface="Barlow Condensed"/>
                          <a:cs typeface="Barlow Condensed"/>
                          <a:sym typeface="Barlow Condensed"/>
                        </a:rPr>
                        <a:t>Explication</a:t>
                      </a:r>
                      <a:endParaRPr sz="1100">
                        <a:solidFill>
                          <a:srgbClr val="FFFFFF"/>
                        </a:solidFill>
                        <a:latin typeface="Barlow Condensed"/>
                        <a:ea typeface="Barlow Condensed"/>
                        <a:cs typeface="Barlow Condensed"/>
                        <a:sym typeface="Barlow Condensed"/>
                      </a:endParaRPr>
                    </a:p>
                  </a:txBody>
                  <a:tcPr marL="91425" marR="91425" marT="91425" marB="91425" anchor="ctr">
                    <a:lnL w="9525" cap="flat" cmpd="sng">
                      <a:solidFill>
                        <a:srgbClr val="CDCDCD"/>
                      </a:solidFill>
                      <a:prstDash val="solid"/>
                      <a:round/>
                      <a:headEnd type="none" w="sm" len="sm"/>
                      <a:tailEnd type="none" w="sm" len="sm"/>
                    </a:lnL>
                    <a:lnR w="9525" cap="flat" cmpd="sng">
                      <a:solidFill>
                        <a:srgbClr val="CDCDCD"/>
                      </a:solidFill>
                      <a:prstDash val="solid"/>
                      <a:round/>
                      <a:headEnd type="none" w="sm" len="sm"/>
                      <a:tailEnd type="none" w="sm" len="sm"/>
                    </a:lnR>
                    <a:lnT w="9525" cap="flat" cmpd="sng">
                      <a:solidFill>
                        <a:srgbClr val="CDCDCD"/>
                      </a:solidFill>
                      <a:prstDash val="solid"/>
                      <a:round/>
                      <a:headEnd type="none" w="sm" len="sm"/>
                      <a:tailEnd type="none" w="sm" len="sm"/>
                    </a:lnT>
                    <a:lnB w="9525" cap="flat" cmpd="sng">
                      <a:solidFill>
                        <a:srgbClr val="CDCDCD"/>
                      </a:solidFill>
                      <a:prstDash val="solid"/>
                      <a:round/>
                      <a:headEnd type="none" w="sm" len="sm"/>
                      <a:tailEnd type="none" w="sm" len="sm"/>
                    </a:lnB>
                    <a:solidFill>
                      <a:srgbClr val="595959"/>
                    </a:solidFill>
                  </a:tcPr>
                </a:tc>
                <a:tc>
                  <a:txBody>
                    <a:bodyPr/>
                    <a:lstStyle/>
                    <a:p>
                      <a:pPr marL="0" lvl="0" indent="0" algn="ctr" rtl="0">
                        <a:lnSpc>
                          <a:spcPct val="150000"/>
                        </a:lnSpc>
                        <a:spcBef>
                          <a:spcPts val="0"/>
                        </a:spcBef>
                        <a:spcAft>
                          <a:spcPts val="0"/>
                        </a:spcAft>
                        <a:buNone/>
                      </a:pPr>
                      <a:r>
                        <a:rPr lang="fr-TN" sz="1100">
                          <a:solidFill>
                            <a:schemeClr val="lt1"/>
                          </a:solidFill>
                          <a:latin typeface="Barlow Condensed"/>
                          <a:ea typeface="Barlow Condensed"/>
                          <a:cs typeface="Barlow Condensed"/>
                          <a:sym typeface="Barlow Condensed"/>
                        </a:rPr>
                        <a:t>Paramètres</a:t>
                      </a:r>
                      <a:endParaRPr sz="1100">
                        <a:solidFill>
                          <a:srgbClr val="FFFFFF"/>
                        </a:solidFill>
                        <a:latin typeface="Barlow Condensed"/>
                        <a:ea typeface="Barlow Condensed"/>
                        <a:cs typeface="Barlow Condensed"/>
                        <a:sym typeface="Barlow Condensed"/>
                      </a:endParaRPr>
                    </a:p>
                  </a:txBody>
                  <a:tcPr marL="91425" marR="91425" marT="91425" marB="91425" anchor="ctr">
                    <a:lnL w="9525" cap="flat" cmpd="sng">
                      <a:solidFill>
                        <a:srgbClr val="CDCDCD"/>
                      </a:solidFill>
                      <a:prstDash val="solid"/>
                      <a:round/>
                      <a:headEnd type="none" w="sm" len="sm"/>
                      <a:tailEnd type="none" w="sm" len="sm"/>
                    </a:lnL>
                    <a:lnR w="9525" cap="flat" cmpd="sng">
                      <a:solidFill>
                        <a:srgbClr val="CDCDCD"/>
                      </a:solidFill>
                      <a:prstDash val="solid"/>
                      <a:round/>
                      <a:headEnd type="none" w="sm" len="sm"/>
                      <a:tailEnd type="none" w="sm" len="sm"/>
                    </a:lnR>
                    <a:lnT w="9525" cap="flat" cmpd="sng">
                      <a:solidFill>
                        <a:srgbClr val="CDCDCD"/>
                      </a:solidFill>
                      <a:prstDash val="solid"/>
                      <a:round/>
                      <a:headEnd type="none" w="sm" len="sm"/>
                      <a:tailEnd type="none" w="sm" len="sm"/>
                    </a:lnT>
                    <a:lnB w="9525" cap="flat" cmpd="sng">
                      <a:solidFill>
                        <a:srgbClr val="CDCDCD"/>
                      </a:solidFill>
                      <a:prstDash val="solid"/>
                      <a:round/>
                      <a:headEnd type="none" w="sm" len="sm"/>
                      <a:tailEnd type="none" w="sm" len="sm"/>
                    </a:lnB>
                    <a:solidFill>
                      <a:srgbClr val="595959"/>
                    </a:solidFill>
                  </a:tcPr>
                </a:tc>
                <a:tc>
                  <a:txBody>
                    <a:bodyPr/>
                    <a:lstStyle/>
                    <a:p>
                      <a:pPr marL="0" lvl="0" indent="0" algn="ctr" rtl="0">
                        <a:lnSpc>
                          <a:spcPct val="150000"/>
                        </a:lnSpc>
                        <a:spcBef>
                          <a:spcPts val="0"/>
                        </a:spcBef>
                        <a:spcAft>
                          <a:spcPts val="0"/>
                        </a:spcAft>
                        <a:buClr>
                          <a:schemeClr val="dk1"/>
                        </a:buClr>
                        <a:buSzPts val="1100"/>
                        <a:buFont typeface="Arial"/>
                        <a:buNone/>
                      </a:pPr>
                      <a:r>
                        <a:rPr lang="fr-TN" sz="1100">
                          <a:solidFill>
                            <a:schemeClr val="lt1"/>
                          </a:solidFill>
                          <a:latin typeface="Barlow Condensed"/>
                          <a:ea typeface="Barlow Condensed"/>
                          <a:cs typeface="Barlow Condensed"/>
                          <a:sym typeface="Barlow Condensed"/>
                        </a:rPr>
                        <a:t>Type de retour</a:t>
                      </a:r>
                      <a:endParaRPr sz="1100">
                        <a:solidFill>
                          <a:srgbClr val="FFFFFF"/>
                        </a:solidFill>
                        <a:latin typeface="Barlow Condensed"/>
                        <a:ea typeface="Barlow Condensed"/>
                        <a:cs typeface="Barlow Condensed"/>
                        <a:sym typeface="Barlow Condensed"/>
                      </a:endParaRPr>
                    </a:p>
                  </a:txBody>
                  <a:tcPr marL="91425" marR="91425" marT="91425" marB="91425" anchor="ctr">
                    <a:lnL w="9525" cap="flat" cmpd="sng">
                      <a:solidFill>
                        <a:srgbClr val="CDCDCD"/>
                      </a:solidFill>
                      <a:prstDash val="solid"/>
                      <a:round/>
                      <a:headEnd type="none" w="sm" len="sm"/>
                      <a:tailEnd type="none" w="sm" len="sm"/>
                    </a:lnL>
                    <a:lnR w="9525" cap="flat" cmpd="sng">
                      <a:solidFill>
                        <a:srgbClr val="CDCDCD"/>
                      </a:solidFill>
                      <a:prstDash val="solid"/>
                      <a:round/>
                      <a:headEnd type="none" w="sm" len="sm"/>
                      <a:tailEnd type="none" w="sm" len="sm"/>
                    </a:lnR>
                    <a:lnT w="9525" cap="flat" cmpd="sng">
                      <a:solidFill>
                        <a:srgbClr val="CDCDCD"/>
                      </a:solidFill>
                      <a:prstDash val="solid"/>
                      <a:round/>
                      <a:headEnd type="none" w="sm" len="sm"/>
                      <a:tailEnd type="none" w="sm" len="sm"/>
                    </a:lnT>
                    <a:lnB w="9525" cap="flat" cmpd="sng">
                      <a:solidFill>
                        <a:srgbClr val="CDCDCD"/>
                      </a:solidFill>
                      <a:prstDash val="solid"/>
                      <a:round/>
                      <a:headEnd type="none" w="sm" len="sm"/>
                      <a:tailEnd type="none" w="sm" len="sm"/>
                    </a:lnB>
                    <a:solidFill>
                      <a:srgbClr val="595959"/>
                    </a:solidFill>
                  </a:tcPr>
                </a:tc>
                <a:extLst>
                  <a:ext uri="{0D108BD9-81ED-4DB2-BD59-A6C34878D82A}">
                    <a16:rowId xmlns:a16="http://schemas.microsoft.com/office/drawing/2014/main" val="10000"/>
                  </a:ext>
                </a:extLst>
              </a:tr>
              <a:tr h="381000">
                <a:tc>
                  <a:txBody>
                    <a:bodyPr/>
                    <a:lstStyle/>
                    <a:p>
                      <a:pPr marL="0" lvl="0" indent="0" algn="l" rtl="0">
                        <a:lnSpc>
                          <a:spcPct val="150000"/>
                        </a:lnSpc>
                        <a:spcBef>
                          <a:spcPts val="0"/>
                        </a:spcBef>
                        <a:spcAft>
                          <a:spcPts val="0"/>
                        </a:spcAft>
                        <a:buNone/>
                      </a:pPr>
                      <a:r>
                        <a:rPr lang="fr-TN" sz="1100">
                          <a:latin typeface="Barlow Condensed"/>
                          <a:ea typeface="Barlow Condensed"/>
                          <a:cs typeface="Barlow Condensed"/>
                          <a:sym typeface="Barlow Condensed"/>
                        </a:rPr>
                        <a:t>size()</a:t>
                      </a:r>
                      <a:endParaRPr sz="1100">
                        <a:latin typeface="Barlow Condensed"/>
                        <a:ea typeface="Barlow Condensed"/>
                        <a:cs typeface="Barlow Condensed"/>
                        <a:sym typeface="Barlow Condensed"/>
                      </a:endParaRPr>
                    </a:p>
                  </a:txBody>
                  <a:tcPr marL="91425" marR="91425" marT="91425" marB="91425">
                    <a:lnL w="9525" cap="flat" cmpd="sng">
                      <a:solidFill>
                        <a:srgbClr val="CDCDCD"/>
                      </a:solidFill>
                      <a:prstDash val="solid"/>
                      <a:round/>
                      <a:headEnd type="none" w="sm" len="sm"/>
                      <a:tailEnd type="none" w="sm" len="sm"/>
                    </a:lnL>
                    <a:lnR w="9525" cap="flat" cmpd="sng">
                      <a:solidFill>
                        <a:srgbClr val="CDCDCD"/>
                      </a:solidFill>
                      <a:prstDash val="solid"/>
                      <a:round/>
                      <a:headEnd type="none" w="sm" len="sm"/>
                      <a:tailEnd type="none" w="sm" len="sm"/>
                    </a:lnR>
                    <a:lnT w="9525" cap="flat" cmpd="sng">
                      <a:solidFill>
                        <a:srgbClr val="CDCDCD"/>
                      </a:solidFill>
                      <a:prstDash val="solid"/>
                      <a:round/>
                      <a:headEnd type="none" w="sm" len="sm"/>
                      <a:tailEnd type="none" w="sm" len="sm"/>
                    </a:lnT>
                    <a:lnB w="9525" cap="flat" cmpd="sng">
                      <a:solidFill>
                        <a:srgbClr val="CDCDCD"/>
                      </a:solidFill>
                      <a:prstDash val="solid"/>
                      <a:round/>
                      <a:headEnd type="none" w="sm" len="sm"/>
                      <a:tailEnd type="none" w="sm" len="sm"/>
                    </a:lnB>
                  </a:tcPr>
                </a:tc>
                <a:tc>
                  <a:txBody>
                    <a:bodyPr/>
                    <a:lstStyle/>
                    <a:p>
                      <a:pPr marL="0" lvl="0" indent="0" algn="l" rtl="0">
                        <a:lnSpc>
                          <a:spcPct val="150000"/>
                        </a:lnSpc>
                        <a:spcBef>
                          <a:spcPts val="0"/>
                        </a:spcBef>
                        <a:spcAft>
                          <a:spcPts val="0"/>
                        </a:spcAft>
                        <a:buNone/>
                      </a:pPr>
                      <a:r>
                        <a:rPr lang="fr-TN" sz="1100">
                          <a:latin typeface="Barlow Condensed"/>
                          <a:ea typeface="Barlow Condensed"/>
                          <a:cs typeface="Barlow Condensed"/>
                          <a:sym typeface="Barlow Condensed"/>
                        </a:rPr>
                        <a:t>Renvoie le nombre de paires clé-valeur dans la Map.</a:t>
                      </a:r>
                      <a:endParaRPr sz="1100">
                        <a:latin typeface="Barlow Condensed"/>
                        <a:ea typeface="Barlow Condensed"/>
                        <a:cs typeface="Barlow Condensed"/>
                        <a:sym typeface="Barlow Condensed"/>
                      </a:endParaRPr>
                    </a:p>
                  </a:txBody>
                  <a:tcPr marL="91425" marR="91425" marT="91425" marB="91425">
                    <a:lnL w="9525" cap="flat" cmpd="sng">
                      <a:solidFill>
                        <a:srgbClr val="CDCDCD"/>
                      </a:solidFill>
                      <a:prstDash val="solid"/>
                      <a:round/>
                      <a:headEnd type="none" w="sm" len="sm"/>
                      <a:tailEnd type="none" w="sm" len="sm"/>
                    </a:lnL>
                    <a:lnR w="9525" cap="flat" cmpd="sng">
                      <a:solidFill>
                        <a:srgbClr val="CDCDCD"/>
                      </a:solidFill>
                      <a:prstDash val="solid"/>
                      <a:round/>
                      <a:headEnd type="none" w="sm" len="sm"/>
                      <a:tailEnd type="none" w="sm" len="sm"/>
                    </a:lnR>
                    <a:lnT w="9525" cap="flat" cmpd="sng">
                      <a:solidFill>
                        <a:srgbClr val="CDCDCD"/>
                      </a:solidFill>
                      <a:prstDash val="solid"/>
                      <a:round/>
                      <a:headEnd type="none" w="sm" len="sm"/>
                      <a:tailEnd type="none" w="sm" len="sm"/>
                    </a:lnT>
                    <a:lnB w="9525" cap="flat" cmpd="sng">
                      <a:solidFill>
                        <a:srgbClr val="CDCDCD"/>
                      </a:solidFill>
                      <a:prstDash val="solid"/>
                      <a:round/>
                      <a:headEnd type="none" w="sm" len="sm"/>
                      <a:tailEnd type="none" w="sm" len="sm"/>
                    </a:lnB>
                  </a:tcPr>
                </a:tc>
                <a:tc>
                  <a:txBody>
                    <a:bodyPr/>
                    <a:lstStyle/>
                    <a:p>
                      <a:pPr marL="0" lvl="0" indent="0" algn="l" rtl="0">
                        <a:lnSpc>
                          <a:spcPct val="150000"/>
                        </a:lnSpc>
                        <a:spcBef>
                          <a:spcPts val="0"/>
                        </a:spcBef>
                        <a:spcAft>
                          <a:spcPts val="0"/>
                        </a:spcAft>
                        <a:buNone/>
                      </a:pPr>
                      <a:r>
                        <a:rPr lang="fr-TN" sz="1100">
                          <a:latin typeface="Barlow Condensed"/>
                          <a:ea typeface="Barlow Condensed"/>
                          <a:cs typeface="Barlow Condensed"/>
                          <a:sym typeface="Barlow Condensed"/>
                        </a:rPr>
                        <a:t>-</a:t>
                      </a:r>
                      <a:endParaRPr sz="1100">
                        <a:latin typeface="Barlow Condensed"/>
                        <a:ea typeface="Barlow Condensed"/>
                        <a:cs typeface="Barlow Condensed"/>
                        <a:sym typeface="Barlow Condensed"/>
                      </a:endParaRPr>
                    </a:p>
                  </a:txBody>
                  <a:tcPr marL="91425" marR="91425" marT="91425" marB="91425">
                    <a:lnL w="9525" cap="flat" cmpd="sng">
                      <a:solidFill>
                        <a:srgbClr val="CDCDCD"/>
                      </a:solidFill>
                      <a:prstDash val="solid"/>
                      <a:round/>
                      <a:headEnd type="none" w="sm" len="sm"/>
                      <a:tailEnd type="none" w="sm" len="sm"/>
                    </a:lnL>
                    <a:lnR w="9525" cap="flat" cmpd="sng">
                      <a:solidFill>
                        <a:srgbClr val="CDCDCD"/>
                      </a:solidFill>
                      <a:prstDash val="solid"/>
                      <a:round/>
                      <a:headEnd type="none" w="sm" len="sm"/>
                      <a:tailEnd type="none" w="sm" len="sm"/>
                    </a:lnR>
                    <a:lnT w="9525" cap="flat" cmpd="sng">
                      <a:solidFill>
                        <a:srgbClr val="CDCDCD"/>
                      </a:solidFill>
                      <a:prstDash val="solid"/>
                      <a:round/>
                      <a:headEnd type="none" w="sm" len="sm"/>
                      <a:tailEnd type="none" w="sm" len="sm"/>
                    </a:lnT>
                    <a:lnB w="9525" cap="flat" cmpd="sng">
                      <a:solidFill>
                        <a:srgbClr val="CDCDCD"/>
                      </a:solidFill>
                      <a:prstDash val="solid"/>
                      <a:round/>
                      <a:headEnd type="none" w="sm" len="sm"/>
                      <a:tailEnd type="none" w="sm" len="sm"/>
                    </a:lnB>
                  </a:tcPr>
                </a:tc>
                <a:tc>
                  <a:txBody>
                    <a:bodyPr/>
                    <a:lstStyle/>
                    <a:p>
                      <a:pPr marL="0" lvl="0" indent="0" algn="l" rtl="0">
                        <a:lnSpc>
                          <a:spcPct val="150000"/>
                        </a:lnSpc>
                        <a:spcBef>
                          <a:spcPts val="0"/>
                        </a:spcBef>
                        <a:spcAft>
                          <a:spcPts val="0"/>
                        </a:spcAft>
                        <a:buNone/>
                      </a:pPr>
                      <a:r>
                        <a:rPr lang="fr-TN" sz="1100">
                          <a:latin typeface="Barlow Condensed"/>
                          <a:ea typeface="Barlow Condensed"/>
                          <a:cs typeface="Barlow Condensed"/>
                          <a:sym typeface="Barlow Condensed"/>
                        </a:rPr>
                        <a:t>int : le nombre de paires clé-valeur dans la Map</a:t>
                      </a:r>
                      <a:endParaRPr sz="1100">
                        <a:latin typeface="Barlow Condensed"/>
                        <a:ea typeface="Barlow Condensed"/>
                        <a:cs typeface="Barlow Condensed"/>
                        <a:sym typeface="Barlow Condensed"/>
                      </a:endParaRPr>
                    </a:p>
                  </a:txBody>
                  <a:tcPr marL="91425" marR="91425" marT="91425" marB="91425">
                    <a:lnL w="9525" cap="flat" cmpd="sng">
                      <a:solidFill>
                        <a:srgbClr val="CDCDCD"/>
                      </a:solidFill>
                      <a:prstDash val="solid"/>
                      <a:round/>
                      <a:headEnd type="none" w="sm" len="sm"/>
                      <a:tailEnd type="none" w="sm" len="sm"/>
                    </a:lnL>
                    <a:lnR w="9525" cap="flat" cmpd="sng">
                      <a:solidFill>
                        <a:srgbClr val="CDCDCD"/>
                      </a:solidFill>
                      <a:prstDash val="solid"/>
                      <a:round/>
                      <a:headEnd type="none" w="sm" len="sm"/>
                      <a:tailEnd type="none" w="sm" len="sm"/>
                    </a:lnR>
                    <a:lnT w="9525" cap="flat" cmpd="sng">
                      <a:solidFill>
                        <a:srgbClr val="CDCDCD"/>
                      </a:solidFill>
                      <a:prstDash val="solid"/>
                      <a:round/>
                      <a:headEnd type="none" w="sm" len="sm"/>
                      <a:tailEnd type="none" w="sm" len="sm"/>
                    </a:lnT>
                    <a:lnB w="9525" cap="flat" cmpd="sng">
                      <a:solidFill>
                        <a:srgbClr val="CDCDCD"/>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l" rtl="0">
                        <a:lnSpc>
                          <a:spcPct val="150000"/>
                        </a:lnSpc>
                        <a:spcBef>
                          <a:spcPts val="0"/>
                        </a:spcBef>
                        <a:spcAft>
                          <a:spcPts val="0"/>
                        </a:spcAft>
                        <a:buNone/>
                      </a:pPr>
                      <a:r>
                        <a:rPr lang="fr-TN" sz="1100">
                          <a:solidFill>
                            <a:srgbClr val="262626"/>
                          </a:solidFill>
                          <a:latin typeface="Barlow Condensed"/>
                          <a:ea typeface="Barlow Condensed"/>
                          <a:cs typeface="Barlow Condensed"/>
                          <a:sym typeface="Barlow Condensed"/>
                        </a:rPr>
                        <a:t>isEmpty()</a:t>
                      </a:r>
                      <a:endParaRPr sz="1100">
                        <a:solidFill>
                          <a:srgbClr val="262626"/>
                        </a:solidFill>
                        <a:latin typeface="Barlow Condensed"/>
                        <a:ea typeface="Barlow Condensed"/>
                        <a:cs typeface="Barlow Condensed"/>
                        <a:sym typeface="Barlow Condensed"/>
                      </a:endParaRPr>
                    </a:p>
                  </a:txBody>
                  <a:tcPr marL="91425" marR="91425" marT="91425" marB="91425">
                    <a:lnL w="9525" cap="flat" cmpd="sng">
                      <a:solidFill>
                        <a:srgbClr val="CDCDCD"/>
                      </a:solidFill>
                      <a:prstDash val="solid"/>
                      <a:round/>
                      <a:headEnd type="none" w="sm" len="sm"/>
                      <a:tailEnd type="none" w="sm" len="sm"/>
                    </a:lnL>
                    <a:lnR w="9525" cap="flat" cmpd="sng">
                      <a:solidFill>
                        <a:srgbClr val="CDCDCD"/>
                      </a:solidFill>
                      <a:prstDash val="solid"/>
                      <a:round/>
                      <a:headEnd type="none" w="sm" len="sm"/>
                      <a:tailEnd type="none" w="sm" len="sm"/>
                    </a:lnR>
                    <a:lnT w="9525" cap="flat" cmpd="sng">
                      <a:solidFill>
                        <a:srgbClr val="CDCDCD"/>
                      </a:solidFill>
                      <a:prstDash val="solid"/>
                      <a:round/>
                      <a:headEnd type="none" w="sm" len="sm"/>
                      <a:tailEnd type="none" w="sm" len="sm"/>
                    </a:lnT>
                    <a:lnB w="9525" cap="flat" cmpd="sng">
                      <a:solidFill>
                        <a:srgbClr val="CDCDCD"/>
                      </a:solidFill>
                      <a:prstDash val="solid"/>
                      <a:round/>
                      <a:headEnd type="none" w="sm" len="sm"/>
                      <a:tailEnd type="none" w="sm" len="sm"/>
                    </a:lnB>
                  </a:tcPr>
                </a:tc>
                <a:tc>
                  <a:txBody>
                    <a:bodyPr/>
                    <a:lstStyle/>
                    <a:p>
                      <a:pPr marL="0" lvl="0" indent="0" algn="l" rtl="0">
                        <a:lnSpc>
                          <a:spcPct val="150000"/>
                        </a:lnSpc>
                        <a:spcBef>
                          <a:spcPts val="0"/>
                        </a:spcBef>
                        <a:spcAft>
                          <a:spcPts val="0"/>
                        </a:spcAft>
                        <a:buNone/>
                      </a:pPr>
                      <a:r>
                        <a:rPr lang="fr-TN" sz="1100">
                          <a:solidFill>
                            <a:srgbClr val="262626"/>
                          </a:solidFill>
                          <a:latin typeface="Barlow Condensed"/>
                          <a:ea typeface="Barlow Condensed"/>
                          <a:cs typeface="Barlow Condensed"/>
                          <a:sym typeface="Barlow Condensed"/>
                        </a:rPr>
                        <a:t>Vérifie si la Map est vide. La méthode renvoie true si la Map ne contient aucune paire clé-valeur, et false sinon.</a:t>
                      </a:r>
                      <a:endParaRPr sz="1100">
                        <a:solidFill>
                          <a:srgbClr val="262626"/>
                        </a:solidFill>
                        <a:latin typeface="Barlow Condensed"/>
                        <a:ea typeface="Barlow Condensed"/>
                        <a:cs typeface="Barlow Condensed"/>
                        <a:sym typeface="Barlow Condensed"/>
                      </a:endParaRPr>
                    </a:p>
                  </a:txBody>
                  <a:tcPr marL="91425" marR="91425" marT="91425" marB="91425">
                    <a:lnL w="9525" cap="flat" cmpd="sng">
                      <a:solidFill>
                        <a:srgbClr val="CDCDCD"/>
                      </a:solidFill>
                      <a:prstDash val="solid"/>
                      <a:round/>
                      <a:headEnd type="none" w="sm" len="sm"/>
                      <a:tailEnd type="none" w="sm" len="sm"/>
                    </a:lnL>
                    <a:lnR w="9525" cap="flat" cmpd="sng">
                      <a:solidFill>
                        <a:srgbClr val="CDCDCD"/>
                      </a:solidFill>
                      <a:prstDash val="solid"/>
                      <a:round/>
                      <a:headEnd type="none" w="sm" len="sm"/>
                      <a:tailEnd type="none" w="sm" len="sm"/>
                    </a:lnR>
                    <a:lnT w="9525" cap="flat" cmpd="sng">
                      <a:solidFill>
                        <a:srgbClr val="CDCDCD"/>
                      </a:solidFill>
                      <a:prstDash val="solid"/>
                      <a:round/>
                      <a:headEnd type="none" w="sm" len="sm"/>
                      <a:tailEnd type="none" w="sm" len="sm"/>
                    </a:lnT>
                    <a:lnB w="9525" cap="flat" cmpd="sng">
                      <a:solidFill>
                        <a:srgbClr val="CDCDCD"/>
                      </a:solidFill>
                      <a:prstDash val="solid"/>
                      <a:round/>
                      <a:headEnd type="none" w="sm" len="sm"/>
                      <a:tailEnd type="none" w="sm" len="sm"/>
                    </a:lnB>
                  </a:tcPr>
                </a:tc>
                <a:tc>
                  <a:txBody>
                    <a:bodyPr/>
                    <a:lstStyle/>
                    <a:p>
                      <a:pPr marL="0" lvl="0" indent="0" algn="l" rtl="0">
                        <a:lnSpc>
                          <a:spcPct val="150000"/>
                        </a:lnSpc>
                        <a:spcBef>
                          <a:spcPts val="0"/>
                        </a:spcBef>
                        <a:spcAft>
                          <a:spcPts val="0"/>
                        </a:spcAft>
                        <a:buNone/>
                      </a:pPr>
                      <a:r>
                        <a:rPr lang="fr-TN" sz="1100">
                          <a:solidFill>
                            <a:srgbClr val="262626"/>
                          </a:solidFill>
                          <a:latin typeface="Barlow Condensed"/>
                          <a:ea typeface="Barlow Condensed"/>
                          <a:cs typeface="Barlow Condensed"/>
                          <a:sym typeface="Barlow Condensed"/>
                        </a:rPr>
                        <a:t>-</a:t>
                      </a:r>
                      <a:endParaRPr sz="1100">
                        <a:solidFill>
                          <a:srgbClr val="262626"/>
                        </a:solidFill>
                        <a:latin typeface="Barlow Condensed"/>
                        <a:ea typeface="Barlow Condensed"/>
                        <a:cs typeface="Barlow Condensed"/>
                        <a:sym typeface="Barlow Condensed"/>
                      </a:endParaRPr>
                    </a:p>
                  </a:txBody>
                  <a:tcPr marL="91425" marR="91425" marT="91425" marB="91425">
                    <a:lnL w="9525" cap="flat" cmpd="sng">
                      <a:solidFill>
                        <a:srgbClr val="CDCDCD"/>
                      </a:solidFill>
                      <a:prstDash val="solid"/>
                      <a:round/>
                      <a:headEnd type="none" w="sm" len="sm"/>
                      <a:tailEnd type="none" w="sm" len="sm"/>
                    </a:lnL>
                    <a:lnR w="9525" cap="flat" cmpd="sng">
                      <a:solidFill>
                        <a:srgbClr val="CDCDCD"/>
                      </a:solidFill>
                      <a:prstDash val="solid"/>
                      <a:round/>
                      <a:headEnd type="none" w="sm" len="sm"/>
                      <a:tailEnd type="none" w="sm" len="sm"/>
                    </a:lnR>
                    <a:lnT w="9525" cap="flat" cmpd="sng">
                      <a:solidFill>
                        <a:srgbClr val="CDCDCD"/>
                      </a:solidFill>
                      <a:prstDash val="solid"/>
                      <a:round/>
                      <a:headEnd type="none" w="sm" len="sm"/>
                      <a:tailEnd type="none" w="sm" len="sm"/>
                    </a:lnT>
                    <a:lnB w="9525" cap="flat" cmpd="sng">
                      <a:solidFill>
                        <a:srgbClr val="CDCDCD"/>
                      </a:solidFill>
                      <a:prstDash val="solid"/>
                      <a:round/>
                      <a:headEnd type="none" w="sm" len="sm"/>
                      <a:tailEnd type="none" w="sm" len="sm"/>
                    </a:lnB>
                  </a:tcPr>
                </a:tc>
                <a:tc>
                  <a:txBody>
                    <a:bodyPr/>
                    <a:lstStyle/>
                    <a:p>
                      <a:pPr marL="0" lvl="0" indent="0" algn="l" rtl="0">
                        <a:lnSpc>
                          <a:spcPct val="150000"/>
                        </a:lnSpc>
                        <a:spcBef>
                          <a:spcPts val="0"/>
                        </a:spcBef>
                        <a:spcAft>
                          <a:spcPts val="0"/>
                        </a:spcAft>
                        <a:buNone/>
                      </a:pPr>
                      <a:r>
                        <a:rPr lang="fr-TN" sz="1100">
                          <a:solidFill>
                            <a:srgbClr val="262626"/>
                          </a:solidFill>
                          <a:latin typeface="Barlow Condensed"/>
                          <a:ea typeface="Barlow Condensed"/>
                          <a:cs typeface="Barlow Condensed"/>
                          <a:sym typeface="Barlow Condensed"/>
                        </a:rPr>
                        <a:t>boolean : true si la Map est vide, false sinon</a:t>
                      </a:r>
                      <a:endParaRPr sz="1100">
                        <a:solidFill>
                          <a:srgbClr val="262626"/>
                        </a:solidFill>
                        <a:latin typeface="Barlow Condensed"/>
                        <a:ea typeface="Barlow Condensed"/>
                        <a:cs typeface="Barlow Condensed"/>
                        <a:sym typeface="Barlow Condensed"/>
                      </a:endParaRPr>
                    </a:p>
                  </a:txBody>
                  <a:tcPr marL="91425" marR="91425" marT="91425" marB="91425">
                    <a:lnL w="9525" cap="flat" cmpd="sng">
                      <a:solidFill>
                        <a:srgbClr val="CDCDCD"/>
                      </a:solidFill>
                      <a:prstDash val="solid"/>
                      <a:round/>
                      <a:headEnd type="none" w="sm" len="sm"/>
                      <a:tailEnd type="none" w="sm" len="sm"/>
                    </a:lnL>
                    <a:lnR w="9525" cap="flat" cmpd="sng">
                      <a:solidFill>
                        <a:srgbClr val="CDCDCD"/>
                      </a:solidFill>
                      <a:prstDash val="solid"/>
                      <a:round/>
                      <a:headEnd type="none" w="sm" len="sm"/>
                      <a:tailEnd type="none" w="sm" len="sm"/>
                    </a:lnR>
                    <a:lnT w="9525" cap="flat" cmpd="sng">
                      <a:solidFill>
                        <a:srgbClr val="CDCDCD"/>
                      </a:solidFill>
                      <a:prstDash val="solid"/>
                      <a:round/>
                      <a:headEnd type="none" w="sm" len="sm"/>
                      <a:tailEnd type="none" w="sm" len="sm"/>
                    </a:lnT>
                    <a:lnB w="9525" cap="flat" cmpd="sng">
                      <a:solidFill>
                        <a:srgbClr val="CDCDCD"/>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l" rtl="0">
                        <a:lnSpc>
                          <a:spcPct val="150000"/>
                        </a:lnSpc>
                        <a:spcBef>
                          <a:spcPts val="0"/>
                        </a:spcBef>
                        <a:spcAft>
                          <a:spcPts val="0"/>
                        </a:spcAft>
                        <a:buNone/>
                      </a:pPr>
                      <a:r>
                        <a:rPr lang="fr-TN" sz="1100">
                          <a:solidFill>
                            <a:srgbClr val="262626"/>
                          </a:solidFill>
                          <a:latin typeface="Barlow Condensed"/>
                          <a:ea typeface="Barlow Condensed"/>
                          <a:cs typeface="Barlow Condensed"/>
                          <a:sym typeface="Barlow Condensed"/>
                        </a:rPr>
                        <a:t>keySet()</a:t>
                      </a:r>
                      <a:endParaRPr sz="1100">
                        <a:solidFill>
                          <a:srgbClr val="262626"/>
                        </a:solidFill>
                        <a:latin typeface="Barlow Condensed"/>
                        <a:ea typeface="Barlow Condensed"/>
                        <a:cs typeface="Barlow Condensed"/>
                        <a:sym typeface="Barlow Condensed"/>
                      </a:endParaRPr>
                    </a:p>
                  </a:txBody>
                  <a:tcPr marL="91425" marR="91425" marT="91425" marB="91425">
                    <a:lnL w="9525" cap="flat" cmpd="sng">
                      <a:solidFill>
                        <a:srgbClr val="CDCDCD"/>
                      </a:solidFill>
                      <a:prstDash val="solid"/>
                      <a:round/>
                      <a:headEnd type="none" w="sm" len="sm"/>
                      <a:tailEnd type="none" w="sm" len="sm"/>
                    </a:lnL>
                    <a:lnR w="9525" cap="flat" cmpd="sng">
                      <a:solidFill>
                        <a:srgbClr val="CDCDCD"/>
                      </a:solidFill>
                      <a:prstDash val="solid"/>
                      <a:round/>
                      <a:headEnd type="none" w="sm" len="sm"/>
                      <a:tailEnd type="none" w="sm" len="sm"/>
                    </a:lnR>
                    <a:lnT w="9525" cap="flat" cmpd="sng">
                      <a:solidFill>
                        <a:srgbClr val="CDCDCD"/>
                      </a:solidFill>
                      <a:prstDash val="solid"/>
                      <a:round/>
                      <a:headEnd type="none" w="sm" len="sm"/>
                      <a:tailEnd type="none" w="sm" len="sm"/>
                    </a:lnT>
                    <a:lnB w="9525" cap="flat" cmpd="sng">
                      <a:solidFill>
                        <a:srgbClr val="CDCDCD"/>
                      </a:solidFill>
                      <a:prstDash val="solid"/>
                      <a:round/>
                      <a:headEnd type="none" w="sm" len="sm"/>
                      <a:tailEnd type="none" w="sm" len="sm"/>
                    </a:lnB>
                  </a:tcPr>
                </a:tc>
                <a:tc>
                  <a:txBody>
                    <a:bodyPr/>
                    <a:lstStyle/>
                    <a:p>
                      <a:pPr marL="0" lvl="0" indent="0" algn="l" rtl="0">
                        <a:lnSpc>
                          <a:spcPct val="150000"/>
                        </a:lnSpc>
                        <a:spcBef>
                          <a:spcPts val="0"/>
                        </a:spcBef>
                        <a:spcAft>
                          <a:spcPts val="0"/>
                        </a:spcAft>
                        <a:buNone/>
                      </a:pPr>
                      <a:r>
                        <a:rPr lang="fr-TN" sz="1100">
                          <a:solidFill>
                            <a:srgbClr val="262626"/>
                          </a:solidFill>
                          <a:latin typeface="Barlow Condensed"/>
                          <a:ea typeface="Barlow Condensed"/>
                          <a:cs typeface="Barlow Condensed"/>
                          <a:sym typeface="Barlow Condensed"/>
                        </a:rPr>
                        <a:t>Renvoie un ensemble contenant toutes les clés de la Map. La méthode renvoie un objet Set qui peut être utilisé pour parcourir les clés de la Map.</a:t>
                      </a:r>
                      <a:endParaRPr sz="1100">
                        <a:solidFill>
                          <a:srgbClr val="262626"/>
                        </a:solidFill>
                        <a:latin typeface="Barlow Condensed"/>
                        <a:ea typeface="Barlow Condensed"/>
                        <a:cs typeface="Barlow Condensed"/>
                        <a:sym typeface="Barlow Condensed"/>
                      </a:endParaRPr>
                    </a:p>
                  </a:txBody>
                  <a:tcPr marL="91425" marR="91425" marT="91425" marB="91425">
                    <a:lnL w="9525" cap="flat" cmpd="sng">
                      <a:solidFill>
                        <a:srgbClr val="CDCDCD"/>
                      </a:solidFill>
                      <a:prstDash val="solid"/>
                      <a:round/>
                      <a:headEnd type="none" w="sm" len="sm"/>
                      <a:tailEnd type="none" w="sm" len="sm"/>
                    </a:lnL>
                    <a:lnR w="9525" cap="flat" cmpd="sng">
                      <a:solidFill>
                        <a:srgbClr val="CDCDCD"/>
                      </a:solidFill>
                      <a:prstDash val="solid"/>
                      <a:round/>
                      <a:headEnd type="none" w="sm" len="sm"/>
                      <a:tailEnd type="none" w="sm" len="sm"/>
                    </a:lnR>
                    <a:lnT w="9525" cap="flat" cmpd="sng">
                      <a:solidFill>
                        <a:srgbClr val="CDCDCD"/>
                      </a:solidFill>
                      <a:prstDash val="solid"/>
                      <a:round/>
                      <a:headEnd type="none" w="sm" len="sm"/>
                      <a:tailEnd type="none" w="sm" len="sm"/>
                    </a:lnT>
                    <a:lnB w="9525" cap="flat" cmpd="sng">
                      <a:solidFill>
                        <a:srgbClr val="CDCDCD"/>
                      </a:solidFill>
                      <a:prstDash val="solid"/>
                      <a:round/>
                      <a:headEnd type="none" w="sm" len="sm"/>
                      <a:tailEnd type="none" w="sm" len="sm"/>
                    </a:lnB>
                  </a:tcPr>
                </a:tc>
                <a:tc>
                  <a:txBody>
                    <a:bodyPr/>
                    <a:lstStyle/>
                    <a:p>
                      <a:pPr marL="0" lvl="0" indent="0" algn="l" rtl="0">
                        <a:lnSpc>
                          <a:spcPct val="150000"/>
                        </a:lnSpc>
                        <a:spcBef>
                          <a:spcPts val="0"/>
                        </a:spcBef>
                        <a:spcAft>
                          <a:spcPts val="0"/>
                        </a:spcAft>
                        <a:buNone/>
                      </a:pPr>
                      <a:r>
                        <a:rPr lang="fr-TN" sz="1100">
                          <a:solidFill>
                            <a:srgbClr val="262626"/>
                          </a:solidFill>
                          <a:latin typeface="Barlow Condensed"/>
                          <a:ea typeface="Barlow Condensed"/>
                          <a:cs typeface="Barlow Condensed"/>
                          <a:sym typeface="Barlow Condensed"/>
                        </a:rPr>
                        <a:t>-</a:t>
                      </a:r>
                      <a:endParaRPr sz="1100">
                        <a:solidFill>
                          <a:srgbClr val="262626"/>
                        </a:solidFill>
                        <a:latin typeface="Barlow Condensed"/>
                        <a:ea typeface="Barlow Condensed"/>
                        <a:cs typeface="Barlow Condensed"/>
                        <a:sym typeface="Barlow Condensed"/>
                      </a:endParaRPr>
                    </a:p>
                  </a:txBody>
                  <a:tcPr marL="91425" marR="91425" marT="91425" marB="91425">
                    <a:lnL w="9525" cap="flat" cmpd="sng">
                      <a:solidFill>
                        <a:srgbClr val="CDCDCD"/>
                      </a:solidFill>
                      <a:prstDash val="solid"/>
                      <a:round/>
                      <a:headEnd type="none" w="sm" len="sm"/>
                      <a:tailEnd type="none" w="sm" len="sm"/>
                    </a:lnL>
                    <a:lnR w="9525" cap="flat" cmpd="sng">
                      <a:solidFill>
                        <a:srgbClr val="CDCDCD"/>
                      </a:solidFill>
                      <a:prstDash val="solid"/>
                      <a:round/>
                      <a:headEnd type="none" w="sm" len="sm"/>
                      <a:tailEnd type="none" w="sm" len="sm"/>
                    </a:lnR>
                    <a:lnT w="9525" cap="flat" cmpd="sng">
                      <a:solidFill>
                        <a:srgbClr val="CDCDCD"/>
                      </a:solidFill>
                      <a:prstDash val="solid"/>
                      <a:round/>
                      <a:headEnd type="none" w="sm" len="sm"/>
                      <a:tailEnd type="none" w="sm" len="sm"/>
                    </a:lnT>
                    <a:lnB w="9525" cap="flat" cmpd="sng">
                      <a:solidFill>
                        <a:srgbClr val="CDCDCD"/>
                      </a:solidFill>
                      <a:prstDash val="solid"/>
                      <a:round/>
                      <a:headEnd type="none" w="sm" len="sm"/>
                      <a:tailEnd type="none" w="sm" len="sm"/>
                    </a:lnB>
                  </a:tcPr>
                </a:tc>
                <a:tc>
                  <a:txBody>
                    <a:bodyPr/>
                    <a:lstStyle/>
                    <a:p>
                      <a:pPr marL="0" lvl="0" indent="0" algn="l" rtl="0">
                        <a:lnSpc>
                          <a:spcPct val="150000"/>
                        </a:lnSpc>
                        <a:spcBef>
                          <a:spcPts val="0"/>
                        </a:spcBef>
                        <a:spcAft>
                          <a:spcPts val="0"/>
                        </a:spcAft>
                        <a:buNone/>
                      </a:pPr>
                      <a:r>
                        <a:rPr lang="fr-TN" sz="1100">
                          <a:solidFill>
                            <a:srgbClr val="262626"/>
                          </a:solidFill>
                          <a:latin typeface="Barlow Condensed"/>
                          <a:ea typeface="Barlow Condensed"/>
                          <a:cs typeface="Barlow Condensed"/>
                          <a:sym typeface="Barlow Condensed"/>
                        </a:rPr>
                        <a:t>Set&lt;K&gt; : un ensemble contenant toutes les clés de la Map</a:t>
                      </a:r>
                      <a:endParaRPr sz="1100">
                        <a:solidFill>
                          <a:srgbClr val="262626"/>
                        </a:solidFill>
                        <a:latin typeface="Barlow Condensed"/>
                        <a:ea typeface="Barlow Condensed"/>
                        <a:cs typeface="Barlow Condensed"/>
                        <a:sym typeface="Barlow Condensed"/>
                      </a:endParaRPr>
                    </a:p>
                  </a:txBody>
                  <a:tcPr marL="91425" marR="91425" marT="91425" marB="91425">
                    <a:lnL w="9525" cap="flat" cmpd="sng">
                      <a:solidFill>
                        <a:srgbClr val="CDCDCD"/>
                      </a:solidFill>
                      <a:prstDash val="solid"/>
                      <a:round/>
                      <a:headEnd type="none" w="sm" len="sm"/>
                      <a:tailEnd type="none" w="sm" len="sm"/>
                    </a:lnL>
                    <a:lnR w="9525" cap="flat" cmpd="sng">
                      <a:solidFill>
                        <a:srgbClr val="CDCDCD"/>
                      </a:solidFill>
                      <a:prstDash val="solid"/>
                      <a:round/>
                      <a:headEnd type="none" w="sm" len="sm"/>
                      <a:tailEnd type="none" w="sm" len="sm"/>
                    </a:lnR>
                    <a:lnT w="9525" cap="flat" cmpd="sng">
                      <a:solidFill>
                        <a:srgbClr val="CDCDCD"/>
                      </a:solidFill>
                      <a:prstDash val="solid"/>
                      <a:round/>
                      <a:headEnd type="none" w="sm" len="sm"/>
                      <a:tailEnd type="none" w="sm" len="sm"/>
                    </a:lnT>
                    <a:lnB w="9525" cap="flat" cmpd="sng">
                      <a:solidFill>
                        <a:srgbClr val="CDCDCD"/>
                      </a:solidFill>
                      <a:prstDash val="solid"/>
                      <a:round/>
                      <a:headEnd type="none" w="sm" len="sm"/>
                      <a:tailEnd type="none" w="sm" len="sm"/>
                    </a:lnB>
                  </a:tcPr>
                </a:tc>
                <a:extLst>
                  <a:ext uri="{0D108BD9-81ED-4DB2-BD59-A6C34878D82A}">
                    <a16:rowId xmlns:a16="http://schemas.microsoft.com/office/drawing/2014/main" val="10003"/>
                  </a:ext>
                </a:extLst>
              </a:tr>
              <a:tr h="381000">
                <a:tc>
                  <a:txBody>
                    <a:bodyPr/>
                    <a:lstStyle/>
                    <a:p>
                      <a:pPr marL="0" lvl="0" indent="0" algn="l" rtl="0">
                        <a:lnSpc>
                          <a:spcPct val="150000"/>
                        </a:lnSpc>
                        <a:spcBef>
                          <a:spcPts val="0"/>
                        </a:spcBef>
                        <a:spcAft>
                          <a:spcPts val="0"/>
                        </a:spcAft>
                        <a:buNone/>
                      </a:pPr>
                      <a:r>
                        <a:rPr lang="fr-TN" sz="1100">
                          <a:solidFill>
                            <a:srgbClr val="262626"/>
                          </a:solidFill>
                          <a:latin typeface="Barlow Condensed"/>
                          <a:ea typeface="Barlow Condensed"/>
                          <a:cs typeface="Barlow Condensed"/>
                          <a:sym typeface="Barlow Condensed"/>
                        </a:rPr>
                        <a:t>values()</a:t>
                      </a:r>
                      <a:endParaRPr sz="1100">
                        <a:solidFill>
                          <a:srgbClr val="262626"/>
                        </a:solidFill>
                        <a:latin typeface="Barlow Condensed"/>
                        <a:ea typeface="Barlow Condensed"/>
                        <a:cs typeface="Barlow Condensed"/>
                        <a:sym typeface="Barlow Condensed"/>
                      </a:endParaRPr>
                    </a:p>
                  </a:txBody>
                  <a:tcPr marL="91425" marR="91425" marT="91425" marB="91425">
                    <a:lnL w="9525" cap="flat" cmpd="sng">
                      <a:solidFill>
                        <a:srgbClr val="CDCDCD"/>
                      </a:solidFill>
                      <a:prstDash val="solid"/>
                      <a:round/>
                      <a:headEnd type="none" w="sm" len="sm"/>
                      <a:tailEnd type="none" w="sm" len="sm"/>
                    </a:lnL>
                    <a:lnR w="9525" cap="flat" cmpd="sng">
                      <a:solidFill>
                        <a:srgbClr val="CDCDCD"/>
                      </a:solidFill>
                      <a:prstDash val="solid"/>
                      <a:round/>
                      <a:headEnd type="none" w="sm" len="sm"/>
                      <a:tailEnd type="none" w="sm" len="sm"/>
                    </a:lnR>
                    <a:lnT w="9525" cap="flat" cmpd="sng">
                      <a:solidFill>
                        <a:srgbClr val="CDCDCD"/>
                      </a:solidFill>
                      <a:prstDash val="solid"/>
                      <a:round/>
                      <a:headEnd type="none" w="sm" len="sm"/>
                      <a:tailEnd type="none" w="sm" len="sm"/>
                    </a:lnT>
                    <a:lnB w="9525" cap="flat" cmpd="sng">
                      <a:solidFill>
                        <a:srgbClr val="CDCDCD"/>
                      </a:solidFill>
                      <a:prstDash val="solid"/>
                      <a:round/>
                      <a:headEnd type="none" w="sm" len="sm"/>
                      <a:tailEnd type="none" w="sm" len="sm"/>
                    </a:lnB>
                  </a:tcPr>
                </a:tc>
                <a:tc>
                  <a:txBody>
                    <a:bodyPr/>
                    <a:lstStyle/>
                    <a:p>
                      <a:pPr marL="0" lvl="0" indent="0" algn="l" rtl="0">
                        <a:lnSpc>
                          <a:spcPct val="150000"/>
                        </a:lnSpc>
                        <a:spcBef>
                          <a:spcPts val="0"/>
                        </a:spcBef>
                        <a:spcAft>
                          <a:spcPts val="0"/>
                        </a:spcAft>
                        <a:buNone/>
                      </a:pPr>
                      <a:r>
                        <a:rPr lang="fr-TN" sz="1100">
                          <a:solidFill>
                            <a:srgbClr val="262626"/>
                          </a:solidFill>
                          <a:latin typeface="Barlow Condensed"/>
                          <a:ea typeface="Barlow Condensed"/>
                          <a:cs typeface="Barlow Condensed"/>
                          <a:sym typeface="Barlow Condensed"/>
                        </a:rPr>
                        <a:t>Renvoie une collection contenant toutes les valeurs de la Map. La méthode renvoie un objet Collection qui peut être utilisé pour parcourir les valeurs de la Map.</a:t>
                      </a:r>
                      <a:endParaRPr sz="1100">
                        <a:solidFill>
                          <a:srgbClr val="262626"/>
                        </a:solidFill>
                        <a:latin typeface="Barlow Condensed"/>
                        <a:ea typeface="Barlow Condensed"/>
                        <a:cs typeface="Barlow Condensed"/>
                        <a:sym typeface="Barlow Condensed"/>
                      </a:endParaRPr>
                    </a:p>
                  </a:txBody>
                  <a:tcPr marL="91425" marR="91425" marT="91425" marB="91425">
                    <a:lnL w="9525" cap="flat" cmpd="sng">
                      <a:solidFill>
                        <a:srgbClr val="CDCDCD"/>
                      </a:solidFill>
                      <a:prstDash val="solid"/>
                      <a:round/>
                      <a:headEnd type="none" w="sm" len="sm"/>
                      <a:tailEnd type="none" w="sm" len="sm"/>
                    </a:lnL>
                    <a:lnR w="9525" cap="flat" cmpd="sng">
                      <a:solidFill>
                        <a:srgbClr val="CDCDCD"/>
                      </a:solidFill>
                      <a:prstDash val="solid"/>
                      <a:round/>
                      <a:headEnd type="none" w="sm" len="sm"/>
                      <a:tailEnd type="none" w="sm" len="sm"/>
                    </a:lnR>
                    <a:lnT w="9525" cap="flat" cmpd="sng">
                      <a:solidFill>
                        <a:srgbClr val="CDCDCD"/>
                      </a:solidFill>
                      <a:prstDash val="solid"/>
                      <a:round/>
                      <a:headEnd type="none" w="sm" len="sm"/>
                      <a:tailEnd type="none" w="sm" len="sm"/>
                    </a:lnT>
                    <a:lnB w="9525" cap="flat" cmpd="sng">
                      <a:solidFill>
                        <a:srgbClr val="CDCDCD"/>
                      </a:solidFill>
                      <a:prstDash val="solid"/>
                      <a:round/>
                      <a:headEnd type="none" w="sm" len="sm"/>
                      <a:tailEnd type="none" w="sm" len="sm"/>
                    </a:lnB>
                  </a:tcPr>
                </a:tc>
                <a:tc>
                  <a:txBody>
                    <a:bodyPr/>
                    <a:lstStyle/>
                    <a:p>
                      <a:pPr marL="0" lvl="0" indent="0" algn="l" rtl="0">
                        <a:lnSpc>
                          <a:spcPct val="150000"/>
                        </a:lnSpc>
                        <a:spcBef>
                          <a:spcPts val="0"/>
                        </a:spcBef>
                        <a:spcAft>
                          <a:spcPts val="0"/>
                        </a:spcAft>
                        <a:buNone/>
                      </a:pPr>
                      <a:r>
                        <a:rPr lang="fr-TN" sz="1100">
                          <a:solidFill>
                            <a:srgbClr val="262626"/>
                          </a:solidFill>
                          <a:latin typeface="Barlow Condensed"/>
                          <a:ea typeface="Barlow Condensed"/>
                          <a:cs typeface="Barlow Condensed"/>
                          <a:sym typeface="Barlow Condensed"/>
                        </a:rPr>
                        <a:t>-</a:t>
                      </a:r>
                      <a:endParaRPr sz="1100">
                        <a:solidFill>
                          <a:srgbClr val="262626"/>
                        </a:solidFill>
                        <a:latin typeface="Barlow Condensed"/>
                        <a:ea typeface="Barlow Condensed"/>
                        <a:cs typeface="Barlow Condensed"/>
                        <a:sym typeface="Barlow Condensed"/>
                      </a:endParaRPr>
                    </a:p>
                  </a:txBody>
                  <a:tcPr marL="91425" marR="91425" marT="91425" marB="91425">
                    <a:lnL w="9525" cap="flat" cmpd="sng">
                      <a:solidFill>
                        <a:srgbClr val="CDCDCD"/>
                      </a:solidFill>
                      <a:prstDash val="solid"/>
                      <a:round/>
                      <a:headEnd type="none" w="sm" len="sm"/>
                      <a:tailEnd type="none" w="sm" len="sm"/>
                    </a:lnL>
                    <a:lnR w="9525" cap="flat" cmpd="sng">
                      <a:solidFill>
                        <a:srgbClr val="CDCDCD"/>
                      </a:solidFill>
                      <a:prstDash val="solid"/>
                      <a:round/>
                      <a:headEnd type="none" w="sm" len="sm"/>
                      <a:tailEnd type="none" w="sm" len="sm"/>
                    </a:lnR>
                    <a:lnT w="9525" cap="flat" cmpd="sng">
                      <a:solidFill>
                        <a:srgbClr val="CDCDCD"/>
                      </a:solidFill>
                      <a:prstDash val="solid"/>
                      <a:round/>
                      <a:headEnd type="none" w="sm" len="sm"/>
                      <a:tailEnd type="none" w="sm" len="sm"/>
                    </a:lnT>
                    <a:lnB w="9525" cap="flat" cmpd="sng">
                      <a:solidFill>
                        <a:srgbClr val="CDCDCD"/>
                      </a:solidFill>
                      <a:prstDash val="solid"/>
                      <a:round/>
                      <a:headEnd type="none" w="sm" len="sm"/>
                      <a:tailEnd type="none" w="sm" len="sm"/>
                    </a:lnB>
                  </a:tcPr>
                </a:tc>
                <a:tc>
                  <a:txBody>
                    <a:bodyPr/>
                    <a:lstStyle/>
                    <a:p>
                      <a:pPr marL="0" lvl="0" indent="0" algn="l" rtl="0">
                        <a:lnSpc>
                          <a:spcPct val="150000"/>
                        </a:lnSpc>
                        <a:spcBef>
                          <a:spcPts val="0"/>
                        </a:spcBef>
                        <a:spcAft>
                          <a:spcPts val="0"/>
                        </a:spcAft>
                        <a:buNone/>
                      </a:pPr>
                      <a:r>
                        <a:rPr lang="fr-TN" sz="1100">
                          <a:solidFill>
                            <a:srgbClr val="262626"/>
                          </a:solidFill>
                          <a:latin typeface="Barlow Condensed"/>
                          <a:ea typeface="Barlow Condensed"/>
                          <a:cs typeface="Barlow Condensed"/>
                          <a:sym typeface="Barlow Condensed"/>
                        </a:rPr>
                        <a:t>Collection&lt;V&gt; : une collection contenant toutes les valeurs de la Map</a:t>
                      </a:r>
                      <a:endParaRPr sz="1100">
                        <a:solidFill>
                          <a:srgbClr val="262626"/>
                        </a:solidFill>
                        <a:latin typeface="Barlow Condensed"/>
                        <a:ea typeface="Barlow Condensed"/>
                        <a:cs typeface="Barlow Condensed"/>
                        <a:sym typeface="Barlow Condensed"/>
                      </a:endParaRPr>
                    </a:p>
                  </a:txBody>
                  <a:tcPr marL="91425" marR="91425" marT="91425" marB="91425">
                    <a:lnL w="9525" cap="flat" cmpd="sng">
                      <a:solidFill>
                        <a:srgbClr val="CDCDCD"/>
                      </a:solidFill>
                      <a:prstDash val="solid"/>
                      <a:round/>
                      <a:headEnd type="none" w="sm" len="sm"/>
                      <a:tailEnd type="none" w="sm" len="sm"/>
                    </a:lnL>
                    <a:lnR w="9525" cap="flat" cmpd="sng">
                      <a:solidFill>
                        <a:srgbClr val="CDCDCD"/>
                      </a:solidFill>
                      <a:prstDash val="solid"/>
                      <a:round/>
                      <a:headEnd type="none" w="sm" len="sm"/>
                      <a:tailEnd type="none" w="sm" len="sm"/>
                    </a:lnR>
                    <a:lnT w="9525" cap="flat" cmpd="sng">
                      <a:solidFill>
                        <a:srgbClr val="CDCDCD"/>
                      </a:solidFill>
                      <a:prstDash val="solid"/>
                      <a:round/>
                      <a:headEnd type="none" w="sm" len="sm"/>
                      <a:tailEnd type="none" w="sm" len="sm"/>
                    </a:lnT>
                    <a:lnB w="9525" cap="flat" cmpd="sng">
                      <a:solidFill>
                        <a:srgbClr val="CDCDCD"/>
                      </a:solidFill>
                      <a:prstDash val="solid"/>
                      <a:round/>
                      <a:headEnd type="none" w="sm" len="sm"/>
                      <a:tailEnd type="none" w="sm" len="sm"/>
                    </a:lnB>
                  </a:tcPr>
                </a:tc>
                <a:extLst>
                  <a:ext uri="{0D108BD9-81ED-4DB2-BD59-A6C34878D82A}">
                    <a16:rowId xmlns:a16="http://schemas.microsoft.com/office/drawing/2014/main" val="10004"/>
                  </a:ext>
                </a:extLst>
              </a:tr>
              <a:tr h="381000">
                <a:tc>
                  <a:txBody>
                    <a:bodyPr/>
                    <a:lstStyle/>
                    <a:p>
                      <a:pPr marL="0" lvl="0" indent="0" algn="l" rtl="0">
                        <a:lnSpc>
                          <a:spcPct val="150000"/>
                        </a:lnSpc>
                        <a:spcBef>
                          <a:spcPts val="0"/>
                        </a:spcBef>
                        <a:spcAft>
                          <a:spcPts val="0"/>
                        </a:spcAft>
                        <a:buNone/>
                      </a:pPr>
                      <a:r>
                        <a:rPr lang="fr-TN" sz="1100">
                          <a:solidFill>
                            <a:srgbClr val="262626"/>
                          </a:solidFill>
                          <a:latin typeface="Barlow Condensed"/>
                          <a:ea typeface="Barlow Condensed"/>
                          <a:cs typeface="Barlow Condensed"/>
                          <a:sym typeface="Barlow Condensed"/>
                        </a:rPr>
                        <a:t>entrySet()</a:t>
                      </a:r>
                      <a:endParaRPr sz="1100">
                        <a:solidFill>
                          <a:srgbClr val="262626"/>
                        </a:solidFill>
                        <a:latin typeface="Barlow Condensed"/>
                        <a:ea typeface="Barlow Condensed"/>
                        <a:cs typeface="Barlow Condensed"/>
                        <a:sym typeface="Barlow Condensed"/>
                      </a:endParaRPr>
                    </a:p>
                  </a:txBody>
                  <a:tcPr marL="91425" marR="91425" marT="91425" marB="91425">
                    <a:lnL w="9525" cap="flat" cmpd="sng">
                      <a:solidFill>
                        <a:srgbClr val="CDCDCD"/>
                      </a:solidFill>
                      <a:prstDash val="solid"/>
                      <a:round/>
                      <a:headEnd type="none" w="sm" len="sm"/>
                      <a:tailEnd type="none" w="sm" len="sm"/>
                    </a:lnL>
                    <a:lnR w="9525" cap="flat" cmpd="sng">
                      <a:solidFill>
                        <a:srgbClr val="CDCDCD"/>
                      </a:solidFill>
                      <a:prstDash val="solid"/>
                      <a:round/>
                      <a:headEnd type="none" w="sm" len="sm"/>
                      <a:tailEnd type="none" w="sm" len="sm"/>
                    </a:lnR>
                    <a:lnT w="9525" cap="flat" cmpd="sng">
                      <a:solidFill>
                        <a:srgbClr val="CDCDCD"/>
                      </a:solidFill>
                      <a:prstDash val="solid"/>
                      <a:round/>
                      <a:headEnd type="none" w="sm" len="sm"/>
                      <a:tailEnd type="none" w="sm" len="sm"/>
                    </a:lnT>
                    <a:lnB w="9525" cap="flat" cmpd="sng">
                      <a:solidFill>
                        <a:srgbClr val="CDCDCD"/>
                      </a:solidFill>
                      <a:prstDash val="solid"/>
                      <a:round/>
                      <a:headEnd type="none" w="sm" len="sm"/>
                      <a:tailEnd type="none" w="sm" len="sm"/>
                    </a:lnB>
                  </a:tcPr>
                </a:tc>
                <a:tc>
                  <a:txBody>
                    <a:bodyPr/>
                    <a:lstStyle/>
                    <a:p>
                      <a:pPr marL="0" lvl="0" indent="0" algn="l" rtl="0">
                        <a:lnSpc>
                          <a:spcPct val="150000"/>
                        </a:lnSpc>
                        <a:spcBef>
                          <a:spcPts val="0"/>
                        </a:spcBef>
                        <a:spcAft>
                          <a:spcPts val="0"/>
                        </a:spcAft>
                        <a:buNone/>
                      </a:pPr>
                      <a:r>
                        <a:rPr lang="fr-TN" sz="1100">
                          <a:solidFill>
                            <a:srgbClr val="262626"/>
                          </a:solidFill>
                          <a:latin typeface="Barlow Condensed"/>
                          <a:ea typeface="Barlow Condensed"/>
                          <a:cs typeface="Barlow Condensed"/>
                          <a:sym typeface="Barlow Condensed"/>
                        </a:rPr>
                        <a:t>Renvoie un ensemble contenant toutes les paires clé-valeur de la Map. La méthode renvoie un objet Set qui peut être utilisé pour parcourir les paires clé-valeur de la Map.</a:t>
                      </a:r>
                      <a:endParaRPr sz="1100">
                        <a:solidFill>
                          <a:srgbClr val="262626"/>
                        </a:solidFill>
                        <a:latin typeface="Barlow Condensed"/>
                        <a:ea typeface="Barlow Condensed"/>
                        <a:cs typeface="Barlow Condensed"/>
                        <a:sym typeface="Barlow Condensed"/>
                      </a:endParaRPr>
                    </a:p>
                  </a:txBody>
                  <a:tcPr marL="91425" marR="91425" marT="91425" marB="91425">
                    <a:lnL w="9525" cap="flat" cmpd="sng">
                      <a:solidFill>
                        <a:srgbClr val="CDCDCD"/>
                      </a:solidFill>
                      <a:prstDash val="solid"/>
                      <a:round/>
                      <a:headEnd type="none" w="sm" len="sm"/>
                      <a:tailEnd type="none" w="sm" len="sm"/>
                    </a:lnL>
                    <a:lnR w="9525" cap="flat" cmpd="sng">
                      <a:solidFill>
                        <a:srgbClr val="CDCDCD"/>
                      </a:solidFill>
                      <a:prstDash val="solid"/>
                      <a:round/>
                      <a:headEnd type="none" w="sm" len="sm"/>
                      <a:tailEnd type="none" w="sm" len="sm"/>
                    </a:lnR>
                    <a:lnT w="9525" cap="flat" cmpd="sng">
                      <a:solidFill>
                        <a:srgbClr val="CDCDCD"/>
                      </a:solidFill>
                      <a:prstDash val="solid"/>
                      <a:round/>
                      <a:headEnd type="none" w="sm" len="sm"/>
                      <a:tailEnd type="none" w="sm" len="sm"/>
                    </a:lnT>
                    <a:lnB w="9525" cap="flat" cmpd="sng">
                      <a:solidFill>
                        <a:srgbClr val="CDCDCD"/>
                      </a:solidFill>
                      <a:prstDash val="solid"/>
                      <a:round/>
                      <a:headEnd type="none" w="sm" len="sm"/>
                      <a:tailEnd type="none" w="sm" len="sm"/>
                    </a:lnB>
                  </a:tcPr>
                </a:tc>
                <a:tc>
                  <a:txBody>
                    <a:bodyPr/>
                    <a:lstStyle/>
                    <a:p>
                      <a:pPr marL="0" lvl="0" indent="0" algn="l" rtl="0">
                        <a:lnSpc>
                          <a:spcPct val="150000"/>
                        </a:lnSpc>
                        <a:spcBef>
                          <a:spcPts val="0"/>
                        </a:spcBef>
                        <a:spcAft>
                          <a:spcPts val="0"/>
                        </a:spcAft>
                        <a:buNone/>
                      </a:pPr>
                      <a:r>
                        <a:rPr lang="fr-TN" sz="1100">
                          <a:solidFill>
                            <a:srgbClr val="262626"/>
                          </a:solidFill>
                          <a:latin typeface="Barlow Condensed"/>
                          <a:ea typeface="Barlow Condensed"/>
                          <a:cs typeface="Barlow Condensed"/>
                          <a:sym typeface="Barlow Condensed"/>
                        </a:rPr>
                        <a:t>-</a:t>
                      </a:r>
                      <a:endParaRPr sz="1100">
                        <a:solidFill>
                          <a:srgbClr val="262626"/>
                        </a:solidFill>
                        <a:latin typeface="Barlow Condensed"/>
                        <a:ea typeface="Barlow Condensed"/>
                        <a:cs typeface="Barlow Condensed"/>
                        <a:sym typeface="Barlow Condensed"/>
                      </a:endParaRPr>
                    </a:p>
                  </a:txBody>
                  <a:tcPr marL="91425" marR="91425" marT="91425" marB="91425">
                    <a:lnL w="9525" cap="flat" cmpd="sng">
                      <a:solidFill>
                        <a:srgbClr val="CDCDCD"/>
                      </a:solidFill>
                      <a:prstDash val="solid"/>
                      <a:round/>
                      <a:headEnd type="none" w="sm" len="sm"/>
                      <a:tailEnd type="none" w="sm" len="sm"/>
                    </a:lnL>
                    <a:lnR w="9525" cap="flat" cmpd="sng">
                      <a:solidFill>
                        <a:srgbClr val="CDCDCD"/>
                      </a:solidFill>
                      <a:prstDash val="solid"/>
                      <a:round/>
                      <a:headEnd type="none" w="sm" len="sm"/>
                      <a:tailEnd type="none" w="sm" len="sm"/>
                    </a:lnR>
                    <a:lnT w="9525" cap="flat" cmpd="sng">
                      <a:solidFill>
                        <a:srgbClr val="CDCDCD"/>
                      </a:solidFill>
                      <a:prstDash val="solid"/>
                      <a:round/>
                      <a:headEnd type="none" w="sm" len="sm"/>
                      <a:tailEnd type="none" w="sm" len="sm"/>
                    </a:lnT>
                    <a:lnB w="9525" cap="flat" cmpd="sng">
                      <a:solidFill>
                        <a:srgbClr val="CDCDCD"/>
                      </a:solidFill>
                      <a:prstDash val="solid"/>
                      <a:round/>
                      <a:headEnd type="none" w="sm" len="sm"/>
                      <a:tailEnd type="none" w="sm" len="sm"/>
                    </a:lnB>
                  </a:tcPr>
                </a:tc>
                <a:tc>
                  <a:txBody>
                    <a:bodyPr/>
                    <a:lstStyle/>
                    <a:p>
                      <a:pPr marL="0" lvl="0" indent="0" algn="l" rtl="0">
                        <a:lnSpc>
                          <a:spcPct val="150000"/>
                        </a:lnSpc>
                        <a:spcBef>
                          <a:spcPts val="0"/>
                        </a:spcBef>
                        <a:spcAft>
                          <a:spcPts val="0"/>
                        </a:spcAft>
                        <a:buNone/>
                      </a:pPr>
                      <a:r>
                        <a:rPr lang="fr-TN" sz="1100">
                          <a:solidFill>
                            <a:srgbClr val="262626"/>
                          </a:solidFill>
                          <a:latin typeface="Barlow Condensed"/>
                          <a:ea typeface="Barlow Condensed"/>
                          <a:cs typeface="Barlow Condensed"/>
                          <a:sym typeface="Barlow Condensed"/>
                        </a:rPr>
                        <a:t>Set&lt;Map.Entry&lt;K, V&gt;&gt; : un ensemble contenant toutes les paires clé-valeur de la Map</a:t>
                      </a:r>
                      <a:endParaRPr sz="1100">
                        <a:solidFill>
                          <a:srgbClr val="262626"/>
                        </a:solidFill>
                        <a:latin typeface="Barlow Condensed"/>
                        <a:ea typeface="Barlow Condensed"/>
                        <a:cs typeface="Barlow Condensed"/>
                        <a:sym typeface="Barlow Condensed"/>
                      </a:endParaRPr>
                    </a:p>
                  </a:txBody>
                  <a:tcPr marL="91425" marR="91425" marT="91425" marB="91425">
                    <a:lnL w="9525" cap="flat" cmpd="sng">
                      <a:solidFill>
                        <a:srgbClr val="CDCDCD"/>
                      </a:solidFill>
                      <a:prstDash val="solid"/>
                      <a:round/>
                      <a:headEnd type="none" w="sm" len="sm"/>
                      <a:tailEnd type="none" w="sm" len="sm"/>
                    </a:lnL>
                    <a:lnR w="9525" cap="flat" cmpd="sng">
                      <a:solidFill>
                        <a:srgbClr val="CDCDCD"/>
                      </a:solidFill>
                      <a:prstDash val="solid"/>
                      <a:round/>
                      <a:headEnd type="none" w="sm" len="sm"/>
                      <a:tailEnd type="none" w="sm" len="sm"/>
                    </a:lnR>
                    <a:lnT w="9525" cap="flat" cmpd="sng">
                      <a:solidFill>
                        <a:srgbClr val="CDCDCD"/>
                      </a:solidFill>
                      <a:prstDash val="solid"/>
                      <a:round/>
                      <a:headEnd type="none" w="sm" len="sm"/>
                      <a:tailEnd type="none" w="sm" len="sm"/>
                    </a:lnT>
                    <a:lnB w="9525" cap="flat" cmpd="sng">
                      <a:solidFill>
                        <a:srgbClr val="CDCDCD"/>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g29cd914b6ba_1_7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100"/>
              <a:buNone/>
            </a:pPr>
            <a:fld id="{00000000-1234-1234-1234-123412341234}" type="slidenum">
              <a:rPr lang="fr-TN" sz="1100" b="1"/>
              <a:t>11</a:t>
            </a:fld>
            <a:endParaRPr sz="1100" b="1"/>
          </a:p>
        </p:txBody>
      </p:sp>
      <p:sp>
        <p:nvSpPr>
          <p:cNvPr id="175" name="Google Shape;175;g29cd914b6ba_1_76"/>
          <p:cNvSpPr txBox="1">
            <a:spLocks noGrp="1"/>
          </p:cNvSpPr>
          <p:nvPr>
            <p:ph type="body" idx="1"/>
          </p:nvPr>
        </p:nvSpPr>
        <p:spPr>
          <a:xfrm>
            <a:off x="466350" y="958875"/>
            <a:ext cx="8211300" cy="35850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fr-TN">
                <a:solidFill>
                  <a:schemeClr val="dk1"/>
                </a:solidFill>
                <a:latin typeface="Roboto Light"/>
                <a:ea typeface="Roboto Light"/>
                <a:cs typeface="Roboto Light"/>
                <a:sym typeface="Roboto Light"/>
              </a:rPr>
              <a:t>L’interface </a:t>
            </a:r>
            <a:r>
              <a:rPr lang="fr-TN" b="1">
                <a:solidFill>
                  <a:srgbClr val="FF0000"/>
                </a:solidFill>
                <a:latin typeface="Roboto"/>
                <a:ea typeface="Roboto"/>
                <a:cs typeface="Roboto"/>
                <a:sym typeface="Roboto"/>
              </a:rPr>
              <a:t>Map </a:t>
            </a:r>
            <a:r>
              <a:rPr lang="fr-TN">
                <a:solidFill>
                  <a:schemeClr val="dk1"/>
                </a:solidFill>
                <a:latin typeface="Roboto Light"/>
                <a:ea typeface="Roboto Light"/>
                <a:cs typeface="Roboto Light"/>
                <a:sym typeface="Roboto Light"/>
              </a:rPr>
              <a:t>contient une interface interne </a:t>
            </a:r>
            <a:r>
              <a:rPr lang="fr-TN" b="1">
                <a:solidFill>
                  <a:srgbClr val="FF0000"/>
                </a:solidFill>
                <a:latin typeface="Roboto"/>
                <a:ea typeface="Roboto"/>
                <a:cs typeface="Roboto"/>
                <a:sym typeface="Roboto"/>
              </a:rPr>
              <a:t>Map.Entry&lt;K,V&gt;</a:t>
            </a:r>
            <a:r>
              <a:rPr lang="fr-TN">
                <a:solidFill>
                  <a:schemeClr val="dk1"/>
                </a:solidFill>
                <a:latin typeface="Roboto Light"/>
                <a:ea typeface="Roboto Light"/>
                <a:cs typeface="Roboto Light"/>
                <a:sym typeface="Roboto Light"/>
              </a:rPr>
              <a:t> est pour représenter une couple clé-valeur.</a:t>
            </a:r>
            <a:endParaRPr>
              <a:solidFill>
                <a:schemeClr val="dk1"/>
              </a:solidFill>
              <a:latin typeface="Roboto Light"/>
              <a:ea typeface="Roboto Light"/>
              <a:cs typeface="Roboto Light"/>
              <a:sym typeface="Roboto Light"/>
            </a:endParaRPr>
          </a:p>
          <a:p>
            <a:pPr marL="0" lvl="0" indent="0" algn="l" rtl="0">
              <a:lnSpc>
                <a:spcPct val="90000"/>
              </a:lnSpc>
              <a:spcBef>
                <a:spcPts val="1000"/>
              </a:spcBef>
              <a:spcAft>
                <a:spcPts val="0"/>
              </a:spcAft>
              <a:buSzPts val="1800"/>
              <a:buNone/>
            </a:pPr>
            <a:endParaRPr>
              <a:solidFill>
                <a:schemeClr val="dk1"/>
              </a:solidFill>
              <a:latin typeface="Roboto Light"/>
              <a:ea typeface="Roboto Light"/>
              <a:cs typeface="Roboto Light"/>
              <a:sym typeface="Roboto Light"/>
            </a:endParaRPr>
          </a:p>
          <a:p>
            <a:pPr marL="0" lvl="0" indent="0" algn="l" rtl="0">
              <a:lnSpc>
                <a:spcPct val="90000"/>
              </a:lnSpc>
              <a:spcBef>
                <a:spcPts val="1000"/>
              </a:spcBef>
              <a:spcAft>
                <a:spcPts val="0"/>
              </a:spcAft>
              <a:buSzPts val="1800"/>
              <a:buNone/>
            </a:pPr>
            <a:r>
              <a:rPr lang="fr-TN">
                <a:solidFill>
                  <a:schemeClr val="dk1"/>
                </a:solidFill>
                <a:latin typeface="Roboto Light"/>
                <a:ea typeface="Roboto Light"/>
                <a:cs typeface="Roboto Light"/>
                <a:sym typeface="Roboto Light"/>
              </a:rPr>
              <a:t>Cette interface définit 3 méthodes:</a:t>
            </a:r>
            <a:endParaRPr>
              <a:solidFill>
                <a:schemeClr val="dk1"/>
              </a:solidFill>
              <a:latin typeface="Roboto Light"/>
              <a:ea typeface="Roboto Light"/>
              <a:cs typeface="Roboto Light"/>
              <a:sym typeface="Roboto Light"/>
            </a:endParaRPr>
          </a:p>
          <a:p>
            <a:pPr marL="914400" lvl="0" indent="-342900" algn="l" rtl="0">
              <a:lnSpc>
                <a:spcPct val="90000"/>
              </a:lnSpc>
              <a:spcBef>
                <a:spcPts val="1000"/>
              </a:spcBef>
              <a:spcAft>
                <a:spcPts val="0"/>
              </a:spcAft>
              <a:buClr>
                <a:schemeClr val="dk1"/>
              </a:buClr>
              <a:buSzPts val="1800"/>
              <a:buFont typeface="Roboto Light"/>
              <a:buChar char="●"/>
            </a:pPr>
            <a:r>
              <a:rPr lang="fr-TN">
                <a:solidFill>
                  <a:schemeClr val="dk1"/>
                </a:solidFill>
                <a:latin typeface="Roboto Light"/>
                <a:ea typeface="Roboto Light"/>
                <a:cs typeface="Roboto Light"/>
                <a:sym typeface="Roboto Light"/>
              </a:rPr>
              <a:t>V getValue()</a:t>
            </a:r>
            <a:endParaRPr>
              <a:solidFill>
                <a:schemeClr val="dk1"/>
              </a:solidFill>
              <a:latin typeface="Roboto Light"/>
              <a:ea typeface="Roboto Light"/>
              <a:cs typeface="Roboto Light"/>
              <a:sym typeface="Roboto Light"/>
            </a:endParaRPr>
          </a:p>
          <a:p>
            <a:pPr marL="914400" lvl="0" indent="-342900" algn="l" rtl="0">
              <a:lnSpc>
                <a:spcPct val="90000"/>
              </a:lnSpc>
              <a:spcBef>
                <a:spcPts val="1000"/>
              </a:spcBef>
              <a:spcAft>
                <a:spcPts val="0"/>
              </a:spcAft>
              <a:buClr>
                <a:schemeClr val="dk1"/>
              </a:buClr>
              <a:buSzPts val="1800"/>
              <a:buFont typeface="Roboto Light"/>
              <a:buChar char="●"/>
            </a:pPr>
            <a:r>
              <a:rPr lang="fr-TN">
                <a:solidFill>
                  <a:schemeClr val="dk1"/>
                </a:solidFill>
                <a:latin typeface="Roboto Light"/>
                <a:ea typeface="Roboto Light"/>
                <a:cs typeface="Roboto Light"/>
                <a:sym typeface="Roboto Light"/>
              </a:rPr>
              <a:t>K getKey()</a:t>
            </a:r>
            <a:endParaRPr>
              <a:solidFill>
                <a:schemeClr val="dk1"/>
              </a:solidFill>
              <a:latin typeface="Roboto Light"/>
              <a:ea typeface="Roboto Light"/>
              <a:cs typeface="Roboto Light"/>
              <a:sym typeface="Roboto Light"/>
            </a:endParaRPr>
          </a:p>
          <a:p>
            <a:pPr marL="914400" lvl="0" indent="-342900" algn="l" rtl="0">
              <a:lnSpc>
                <a:spcPct val="90000"/>
              </a:lnSpc>
              <a:spcBef>
                <a:spcPts val="1000"/>
              </a:spcBef>
              <a:spcAft>
                <a:spcPts val="0"/>
              </a:spcAft>
              <a:buClr>
                <a:schemeClr val="dk1"/>
              </a:buClr>
              <a:buSzPts val="1800"/>
              <a:buFont typeface="Roboto Light"/>
              <a:buChar char="●"/>
            </a:pPr>
            <a:r>
              <a:rPr lang="fr-TN">
                <a:solidFill>
                  <a:schemeClr val="dk1"/>
                </a:solidFill>
                <a:latin typeface="Roboto Light"/>
                <a:ea typeface="Roboto Light"/>
                <a:cs typeface="Roboto Light"/>
                <a:sym typeface="Roboto Light"/>
              </a:rPr>
              <a:t>V setValue(V value)</a:t>
            </a:r>
            <a:endParaRPr>
              <a:solidFill>
                <a:schemeClr val="dk1"/>
              </a:solidFill>
              <a:latin typeface="Roboto Light"/>
              <a:ea typeface="Roboto Light"/>
              <a:cs typeface="Roboto Light"/>
              <a:sym typeface="Roboto Light"/>
            </a:endParaRPr>
          </a:p>
          <a:p>
            <a:pPr marL="0" lvl="0" indent="0" algn="l" rtl="0">
              <a:lnSpc>
                <a:spcPct val="90000"/>
              </a:lnSpc>
              <a:spcBef>
                <a:spcPts val="1000"/>
              </a:spcBef>
              <a:spcAft>
                <a:spcPts val="0"/>
              </a:spcAft>
              <a:buNone/>
            </a:pPr>
            <a:endParaRPr>
              <a:solidFill>
                <a:schemeClr val="dk1"/>
              </a:solidFill>
              <a:latin typeface="Roboto Light"/>
              <a:ea typeface="Roboto Light"/>
              <a:cs typeface="Roboto Light"/>
              <a:sym typeface="Roboto Light"/>
            </a:endParaRPr>
          </a:p>
          <a:p>
            <a:pPr marL="0" lvl="0" indent="0" algn="l" rtl="0">
              <a:lnSpc>
                <a:spcPct val="90000"/>
              </a:lnSpc>
              <a:spcBef>
                <a:spcPts val="1000"/>
              </a:spcBef>
              <a:spcAft>
                <a:spcPts val="0"/>
              </a:spcAft>
              <a:buNone/>
            </a:pPr>
            <a:endParaRPr>
              <a:solidFill>
                <a:schemeClr val="dk1"/>
              </a:solidFill>
              <a:latin typeface="Roboto Light"/>
              <a:ea typeface="Roboto Light"/>
              <a:cs typeface="Roboto Light"/>
              <a:sym typeface="Roboto Light"/>
            </a:endParaRPr>
          </a:p>
          <a:p>
            <a:pPr marL="0" lvl="0" indent="0" algn="l" rtl="0">
              <a:lnSpc>
                <a:spcPct val="90000"/>
              </a:lnSpc>
              <a:spcBef>
                <a:spcPts val="1000"/>
              </a:spcBef>
              <a:spcAft>
                <a:spcPts val="1000"/>
              </a:spcAft>
              <a:buNone/>
            </a:pPr>
            <a:r>
              <a:rPr lang="fr-TN">
                <a:solidFill>
                  <a:schemeClr val="dk1"/>
                </a:solidFill>
                <a:latin typeface="Roboto Light"/>
                <a:ea typeface="Roboto Light"/>
                <a:cs typeface="Roboto Light"/>
                <a:sym typeface="Roboto Light"/>
              </a:rPr>
              <a:t>La méthode </a:t>
            </a:r>
            <a:r>
              <a:rPr lang="fr-TN" b="1">
                <a:solidFill>
                  <a:schemeClr val="dk1"/>
                </a:solidFill>
                <a:latin typeface="Roboto"/>
                <a:ea typeface="Roboto"/>
                <a:cs typeface="Roboto"/>
                <a:sym typeface="Roboto"/>
              </a:rPr>
              <a:t>entrySet() </a:t>
            </a:r>
            <a:r>
              <a:rPr lang="fr-TN">
                <a:solidFill>
                  <a:schemeClr val="dk1"/>
                </a:solidFill>
                <a:latin typeface="Roboto Light"/>
                <a:ea typeface="Roboto Light"/>
                <a:cs typeface="Roboto Light"/>
                <a:sym typeface="Roboto Light"/>
              </a:rPr>
              <a:t>de Map renvoie un objet de type </a:t>
            </a:r>
            <a:r>
              <a:rPr lang="fr-TN" b="1">
                <a:solidFill>
                  <a:srgbClr val="FF0000"/>
                </a:solidFill>
                <a:latin typeface="Roboto"/>
                <a:ea typeface="Roboto"/>
                <a:cs typeface="Roboto"/>
                <a:sym typeface="Roboto"/>
              </a:rPr>
              <a:t>Set&lt;Map.Entry&lt;K, V&gt;&gt;</a:t>
            </a:r>
            <a:endParaRPr b="1">
              <a:solidFill>
                <a:srgbClr val="FF0000"/>
              </a:solidFill>
              <a:latin typeface="Roboto"/>
              <a:ea typeface="Roboto"/>
              <a:cs typeface="Roboto"/>
              <a:sym typeface="Roboto"/>
            </a:endParaRPr>
          </a:p>
        </p:txBody>
      </p:sp>
      <p:cxnSp>
        <p:nvCxnSpPr>
          <p:cNvPr id="176" name="Google Shape;176;g29cd914b6ba_1_76"/>
          <p:cNvCxnSpPr/>
          <p:nvPr/>
        </p:nvCxnSpPr>
        <p:spPr>
          <a:xfrm>
            <a:off x="744650" y="2150"/>
            <a:ext cx="9000" cy="450000"/>
          </a:xfrm>
          <a:prstGeom prst="straightConnector1">
            <a:avLst/>
          </a:prstGeom>
          <a:noFill/>
          <a:ln w="28575" cap="flat" cmpd="sng">
            <a:solidFill>
              <a:srgbClr val="F5340B"/>
            </a:solidFill>
            <a:prstDash val="solid"/>
            <a:round/>
            <a:headEnd type="none" w="sm" len="sm"/>
            <a:tailEnd type="none" w="sm" len="sm"/>
          </a:ln>
        </p:spPr>
      </p:cxnSp>
      <p:sp>
        <p:nvSpPr>
          <p:cNvPr id="177" name="Google Shape;177;g29cd914b6ba_1_76"/>
          <p:cNvSpPr txBox="1"/>
          <p:nvPr/>
        </p:nvSpPr>
        <p:spPr>
          <a:xfrm>
            <a:off x="686425" y="149325"/>
            <a:ext cx="3973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fr-TN" b="1">
                <a:solidFill>
                  <a:srgbClr val="E20B0B"/>
                </a:solidFill>
              </a:rPr>
              <a:t>   Map.Entry&lt;K,V&gt;</a:t>
            </a:r>
            <a:endParaRPr b="1">
              <a:solidFill>
                <a:srgbClr val="E20B0B"/>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cxnSp>
        <p:nvCxnSpPr>
          <p:cNvPr id="182" name="Google Shape;182;p10"/>
          <p:cNvCxnSpPr/>
          <p:nvPr/>
        </p:nvCxnSpPr>
        <p:spPr>
          <a:xfrm rot="10800000">
            <a:off x="1447200" y="2612150"/>
            <a:ext cx="6249600" cy="9300"/>
          </a:xfrm>
          <a:prstGeom prst="straightConnector1">
            <a:avLst/>
          </a:prstGeom>
          <a:noFill/>
          <a:ln w="28575" cap="flat" cmpd="sng">
            <a:solidFill>
              <a:srgbClr val="F5340B"/>
            </a:solidFill>
            <a:prstDash val="solid"/>
            <a:round/>
            <a:headEnd type="none" w="sm" len="sm"/>
            <a:tailEnd type="none" w="sm" len="sm"/>
          </a:ln>
        </p:spPr>
      </p:cxnSp>
      <p:sp>
        <p:nvSpPr>
          <p:cNvPr id="183" name="Google Shape;183;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100"/>
              <a:buNone/>
            </a:pPr>
            <a:fld id="{00000000-1234-1234-1234-123412341234}" type="slidenum">
              <a:rPr lang="fr-TN" sz="1100" b="1"/>
              <a:t>12</a:t>
            </a:fld>
            <a:endParaRPr sz="1100" b="1"/>
          </a:p>
        </p:txBody>
      </p:sp>
      <p:sp>
        <p:nvSpPr>
          <p:cNvPr id="184" name="Google Shape;184;p10"/>
          <p:cNvSpPr txBox="1"/>
          <p:nvPr/>
        </p:nvSpPr>
        <p:spPr>
          <a:xfrm>
            <a:off x="3618443" y="1771871"/>
            <a:ext cx="2029522" cy="646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000"/>
              <a:buFont typeface="Arial"/>
              <a:buNone/>
            </a:pPr>
            <a:r>
              <a:rPr lang="fr-TN" sz="3000" b="1" i="0" u="none" strike="noStrike" cap="none">
                <a:solidFill>
                  <a:srgbClr val="E20B0B"/>
                </a:solidFill>
                <a:latin typeface="Arial"/>
                <a:ea typeface="Arial"/>
                <a:cs typeface="Arial"/>
                <a:sym typeface="Arial"/>
              </a:rPr>
              <a:t>HashMap </a:t>
            </a:r>
            <a:endParaRPr sz="3000" b="1" i="0" u="none" strike="noStrike" cap="none">
              <a:solidFill>
                <a:srgbClr val="E20B0B"/>
              </a:solidFill>
              <a:latin typeface="Arial"/>
              <a:ea typeface="Arial"/>
              <a:cs typeface="Arial"/>
              <a:sym typeface="Arial"/>
            </a:endParaRPr>
          </a:p>
        </p:txBody>
      </p:sp>
      <p:pic>
        <p:nvPicPr>
          <p:cNvPr id="185" name="Google Shape;185;p10" descr="D:\esprit 2014\ESPRIT 2014\charte essprit 2014\render\support final\triangle.png"/>
          <p:cNvPicPr preferRelativeResize="0"/>
          <p:nvPr/>
        </p:nvPicPr>
        <p:blipFill rotWithShape="1">
          <a:blip r:embed="rId3">
            <a:alphaModFix/>
          </a:blip>
          <a:srcRect/>
          <a:stretch/>
        </p:blipFill>
        <p:spPr>
          <a:xfrm rot="10800000">
            <a:off x="2109380" y="2688350"/>
            <a:ext cx="2371432" cy="1631872"/>
          </a:xfrm>
          <a:prstGeom prst="rect">
            <a:avLst/>
          </a:prstGeom>
          <a:noFill/>
          <a:ln>
            <a:noFill/>
          </a:ln>
        </p:spPr>
      </p:pic>
      <p:pic>
        <p:nvPicPr>
          <p:cNvPr id="186" name="Google Shape;186;p10" descr="D:\esprit 2014\ESPRIT 2014\charte essprit 2014\render\support final\triangle.png"/>
          <p:cNvPicPr preferRelativeResize="0"/>
          <p:nvPr/>
        </p:nvPicPr>
        <p:blipFill rotWithShape="1">
          <a:blip r:embed="rId3">
            <a:alphaModFix/>
          </a:blip>
          <a:srcRect/>
          <a:stretch/>
        </p:blipFill>
        <p:spPr>
          <a:xfrm rot="10800000" flipH="1">
            <a:off x="4633205" y="2694425"/>
            <a:ext cx="2371432" cy="163187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100"/>
              <a:buNone/>
            </a:pPr>
            <a:fld id="{00000000-1234-1234-1234-123412341234}" type="slidenum">
              <a:rPr lang="fr-TN" sz="1100" b="1"/>
              <a:t>13</a:t>
            </a:fld>
            <a:endParaRPr sz="1100" b="1"/>
          </a:p>
        </p:txBody>
      </p:sp>
      <p:sp>
        <p:nvSpPr>
          <p:cNvPr id="192" name="Google Shape;192;p11"/>
          <p:cNvSpPr txBox="1">
            <a:spLocks noGrp="1"/>
          </p:cNvSpPr>
          <p:nvPr>
            <p:ph type="body" idx="1"/>
          </p:nvPr>
        </p:nvSpPr>
        <p:spPr>
          <a:xfrm>
            <a:off x="864502" y="951653"/>
            <a:ext cx="7004700" cy="16962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fr-TN">
                <a:solidFill>
                  <a:schemeClr val="dk1"/>
                </a:solidFill>
                <a:latin typeface="Roboto Light"/>
                <a:ea typeface="Roboto Light"/>
                <a:cs typeface="Roboto Light"/>
                <a:sym typeface="Roboto Light"/>
              </a:rPr>
              <a:t>La classe HashMap présente plusieurs caractéristiques :</a:t>
            </a:r>
            <a:endParaRPr>
              <a:solidFill>
                <a:schemeClr val="dk1"/>
              </a:solidFill>
              <a:latin typeface="Roboto Light"/>
              <a:ea typeface="Roboto Light"/>
              <a:cs typeface="Roboto Light"/>
              <a:sym typeface="Roboto Light"/>
            </a:endParaRPr>
          </a:p>
          <a:p>
            <a:pPr marL="0" marR="0" lvl="0" indent="0" algn="l" rtl="0">
              <a:lnSpc>
                <a:spcPct val="150000"/>
              </a:lnSpc>
              <a:spcBef>
                <a:spcPts val="0"/>
              </a:spcBef>
              <a:spcAft>
                <a:spcPts val="0"/>
              </a:spcAft>
              <a:buSzPts val="1800"/>
              <a:buNone/>
            </a:pPr>
            <a:endParaRPr>
              <a:solidFill>
                <a:schemeClr val="dk1"/>
              </a:solidFill>
              <a:latin typeface="Roboto Light"/>
              <a:ea typeface="Roboto Light"/>
              <a:cs typeface="Roboto Light"/>
              <a:sym typeface="Roboto Light"/>
            </a:endParaRPr>
          </a:p>
          <a:p>
            <a:pPr marL="457200" marR="0" lvl="0" indent="-381000" algn="l" rtl="0">
              <a:lnSpc>
                <a:spcPct val="150000"/>
              </a:lnSpc>
              <a:spcBef>
                <a:spcPts val="0"/>
              </a:spcBef>
              <a:spcAft>
                <a:spcPts val="0"/>
              </a:spcAft>
              <a:buSzPts val="2400"/>
              <a:buFont typeface="Roboto Light"/>
              <a:buChar char="-"/>
            </a:pPr>
            <a:r>
              <a:rPr lang="fr-TN">
                <a:solidFill>
                  <a:schemeClr val="dk1"/>
                </a:solidFill>
                <a:latin typeface="Roboto Light"/>
                <a:ea typeface="Roboto Light"/>
                <a:cs typeface="Roboto Light"/>
                <a:sym typeface="Roboto Light"/>
              </a:rPr>
              <a:t>Elle permet l'utilisation de la valeur null comme clé et comme valeur.</a:t>
            </a:r>
            <a:endParaRPr>
              <a:solidFill>
                <a:schemeClr val="dk1"/>
              </a:solidFill>
              <a:latin typeface="Roboto Light"/>
              <a:ea typeface="Roboto Light"/>
              <a:cs typeface="Roboto Light"/>
              <a:sym typeface="Roboto Light"/>
            </a:endParaRPr>
          </a:p>
          <a:p>
            <a:pPr marL="0" marR="0" lvl="0" indent="0" algn="l" rtl="0">
              <a:lnSpc>
                <a:spcPct val="150000"/>
              </a:lnSpc>
              <a:spcBef>
                <a:spcPts val="0"/>
              </a:spcBef>
              <a:spcAft>
                <a:spcPts val="0"/>
              </a:spcAft>
              <a:buNone/>
            </a:pPr>
            <a:endParaRPr>
              <a:solidFill>
                <a:schemeClr val="dk1"/>
              </a:solidFill>
              <a:latin typeface="Roboto Light"/>
              <a:ea typeface="Roboto Light"/>
              <a:cs typeface="Roboto Light"/>
              <a:sym typeface="Roboto Light"/>
            </a:endParaRPr>
          </a:p>
          <a:p>
            <a:pPr marL="457200" marR="0" lvl="0" indent="-381000" algn="l" rtl="0">
              <a:lnSpc>
                <a:spcPct val="150000"/>
              </a:lnSpc>
              <a:spcBef>
                <a:spcPts val="0"/>
              </a:spcBef>
              <a:spcAft>
                <a:spcPts val="0"/>
              </a:spcAft>
              <a:buSzPts val="2400"/>
              <a:buFont typeface="Roboto Light"/>
              <a:buChar char="-"/>
            </a:pPr>
            <a:r>
              <a:rPr lang="fr-TN">
                <a:solidFill>
                  <a:schemeClr val="dk1"/>
                </a:solidFill>
                <a:latin typeface="Roboto Light"/>
                <a:ea typeface="Roboto Light"/>
                <a:cs typeface="Roboto Light"/>
                <a:sym typeface="Roboto Light"/>
              </a:rPr>
              <a:t>Elle ne garantit aucun ordre lors du parcours des éléments.</a:t>
            </a:r>
            <a:endParaRPr>
              <a:solidFill>
                <a:schemeClr val="dk1"/>
              </a:solidFill>
              <a:latin typeface="Roboto Light"/>
              <a:ea typeface="Roboto Light"/>
              <a:cs typeface="Roboto Light"/>
              <a:sym typeface="Roboto Light"/>
            </a:endParaRPr>
          </a:p>
          <a:p>
            <a:pPr marL="0" lvl="0" indent="0" algn="l" rtl="0">
              <a:lnSpc>
                <a:spcPct val="90000"/>
              </a:lnSpc>
              <a:spcBef>
                <a:spcPts val="1000"/>
              </a:spcBef>
              <a:spcAft>
                <a:spcPts val="0"/>
              </a:spcAft>
              <a:buSzPts val="1800"/>
              <a:buNone/>
            </a:pPr>
            <a:endParaRPr>
              <a:latin typeface="Roboto Light"/>
              <a:ea typeface="Roboto Light"/>
              <a:cs typeface="Roboto Light"/>
              <a:sym typeface="Roboto Light"/>
            </a:endParaRPr>
          </a:p>
        </p:txBody>
      </p:sp>
      <p:cxnSp>
        <p:nvCxnSpPr>
          <p:cNvPr id="193" name="Google Shape;193;p11"/>
          <p:cNvCxnSpPr/>
          <p:nvPr/>
        </p:nvCxnSpPr>
        <p:spPr>
          <a:xfrm>
            <a:off x="744650" y="2150"/>
            <a:ext cx="9000" cy="450000"/>
          </a:xfrm>
          <a:prstGeom prst="straightConnector1">
            <a:avLst/>
          </a:prstGeom>
          <a:noFill/>
          <a:ln w="28575" cap="flat" cmpd="sng">
            <a:solidFill>
              <a:srgbClr val="F5340B"/>
            </a:solidFill>
            <a:prstDash val="solid"/>
            <a:round/>
            <a:headEnd type="none" w="sm" len="sm"/>
            <a:tailEnd type="none" w="sm" len="sm"/>
          </a:ln>
        </p:spPr>
      </p:cxnSp>
      <p:sp>
        <p:nvSpPr>
          <p:cNvPr id="194" name="Google Shape;194;p11"/>
          <p:cNvSpPr txBox="1"/>
          <p:nvPr/>
        </p:nvSpPr>
        <p:spPr>
          <a:xfrm>
            <a:off x="686425" y="149325"/>
            <a:ext cx="39738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fr-TN" sz="1400" b="1" i="0" u="none" strike="noStrike" cap="none">
                <a:solidFill>
                  <a:srgbClr val="E20B0B"/>
                </a:solidFill>
                <a:latin typeface="Arial"/>
                <a:ea typeface="Arial"/>
                <a:cs typeface="Arial"/>
                <a:sym typeface="Arial"/>
              </a:rPr>
              <a:t>  HashMap… par définition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g29cd914b6ba_1_36"/>
          <p:cNvSpPr txBox="1"/>
          <p:nvPr/>
        </p:nvSpPr>
        <p:spPr>
          <a:xfrm>
            <a:off x="577100" y="3366125"/>
            <a:ext cx="8056500" cy="16320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fr-TN" sz="1200" b="1" i="1">
                <a:solidFill>
                  <a:srgbClr val="8C8C8C"/>
                </a:solidFill>
                <a:latin typeface="Courier New"/>
                <a:ea typeface="Courier New"/>
                <a:cs typeface="Courier New"/>
                <a:sym typeface="Courier New"/>
              </a:rPr>
              <a:t>// Checking if a key is present (equals(Object o) </a:t>
            </a:r>
            <a:r>
              <a:rPr lang="fr-TN" sz="1300" b="1" i="1">
                <a:solidFill>
                  <a:srgbClr val="8C8C8C"/>
                </a:solidFill>
                <a:latin typeface="Courier New"/>
                <a:ea typeface="Courier New"/>
                <a:cs typeface="Courier New"/>
                <a:sym typeface="Courier New"/>
              </a:rPr>
              <a:t>override needed</a:t>
            </a:r>
            <a:r>
              <a:rPr lang="fr-TN" sz="1200" b="1" i="1">
                <a:solidFill>
                  <a:srgbClr val="8C8C8C"/>
                </a:solidFill>
                <a:latin typeface="Courier New"/>
                <a:ea typeface="Courier New"/>
                <a:cs typeface="Courier New"/>
                <a:sym typeface="Courier New"/>
              </a:rPr>
              <a:t>)</a:t>
            </a:r>
            <a:endParaRPr sz="1200" b="1" i="1">
              <a:solidFill>
                <a:srgbClr val="8C8C8C"/>
              </a:solidFill>
              <a:latin typeface="Courier New"/>
              <a:ea typeface="Courier New"/>
              <a:cs typeface="Courier New"/>
              <a:sym typeface="Courier New"/>
            </a:endParaRPr>
          </a:p>
          <a:p>
            <a:pPr marL="0" lvl="0" indent="0" algn="l" rtl="0">
              <a:spcBef>
                <a:spcPts val="0"/>
              </a:spcBef>
              <a:spcAft>
                <a:spcPts val="0"/>
              </a:spcAft>
              <a:buNone/>
            </a:pPr>
            <a:r>
              <a:rPr lang="fr-TN" sz="1200" b="1">
                <a:solidFill>
                  <a:schemeClr val="dk1"/>
                </a:solidFill>
                <a:latin typeface="Courier New"/>
                <a:ea typeface="Courier New"/>
                <a:cs typeface="Courier New"/>
                <a:sym typeface="Courier New"/>
              </a:rPr>
              <a:t>String newStudent </a:t>
            </a:r>
            <a:r>
              <a:rPr lang="fr-TN" sz="1200" b="1">
                <a:solidFill>
                  <a:srgbClr val="080808"/>
                </a:solidFill>
                <a:latin typeface="Courier New"/>
                <a:ea typeface="Courier New"/>
                <a:cs typeface="Courier New"/>
                <a:sym typeface="Courier New"/>
              </a:rPr>
              <a:t>= </a:t>
            </a:r>
            <a:r>
              <a:rPr lang="fr-TN" sz="1200" b="1">
                <a:solidFill>
                  <a:srgbClr val="067D17"/>
                </a:solidFill>
                <a:latin typeface="Courier New"/>
                <a:ea typeface="Courier New"/>
                <a:cs typeface="Courier New"/>
                <a:sym typeface="Courier New"/>
              </a:rPr>
              <a:t>"Eva"</a:t>
            </a:r>
            <a:r>
              <a:rPr lang="fr-TN" sz="1200" b="1">
                <a:solidFill>
                  <a:srgbClr val="080808"/>
                </a:solidFill>
                <a:latin typeface="Courier New"/>
                <a:ea typeface="Courier New"/>
                <a:cs typeface="Courier New"/>
                <a:sym typeface="Courier New"/>
              </a:rPr>
              <a:t>;</a:t>
            </a:r>
            <a:endParaRPr sz="1200" b="1">
              <a:solidFill>
                <a:srgbClr val="080808"/>
              </a:solidFill>
              <a:latin typeface="Courier New"/>
              <a:ea typeface="Courier New"/>
              <a:cs typeface="Courier New"/>
              <a:sym typeface="Courier New"/>
            </a:endParaRPr>
          </a:p>
          <a:p>
            <a:pPr marL="0" lvl="0" indent="0" algn="l" rtl="0">
              <a:spcBef>
                <a:spcPts val="0"/>
              </a:spcBef>
              <a:spcAft>
                <a:spcPts val="0"/>
              </a:spcAft>
              <a:buNone/>
            </a:pPr>
            <a:r>
              <a:rPr lang="fr-TN" sz="1200" b="1">
                <a:solidFill>
                  <a:srgbClr val="0033B3"/>
                </a:solidFill>
                <a:latin typeface="Courier New"/>
                <a:ea typeface="Courier New"/>
                <a:cs typeface="Courier New"/>
                <a:sym typeface="Courier New"/>
              </a:rPr>
              <a:t>if </a:t>
            </a:r>
            <a:r>
              <a:rPr lang="fr-TN" sz="1200" b="1">
                <a:solidFill>
                  <a:srgbClr val="080808"/>
                </a:solidFill>
                <a:latin typeface="Courier New"/>
                <a:ea typeface="Courier New"/>
                <a:cs typeface="Courier New"/>
                <a:sym typeface="Courier New"/>
              </a:rPr>
              <a:t>(</a:t>
            </a:r>
            <a:r>
              <a:rPr lang="fr-TN" sz="1200" b="1">
                <a:solidFill>
                  <a:schemeClr val="dk1"/>
                </a:solidFill>
                <a:latin typeface="Courier New"/>
                <a:ea typeface="Courier New"/>
                <a:cs typeface="Courier New"/>
                <a:sym typeface="Courier New"/>
              </a:rPr>
              <a:t>studentScores</a:t>
            </a:r>
            <a:r>
              <a:rPr lang="fr-TN" sz="1200" b="1">
                <a:solidFill>
                  <a:srgbClr val="080808"/>
                </a:solidFill>
                <a:latin typeface="Courier New"/>
                <a:ea typeface="Courier New"/>
                <a:cs typeface="Courier New"/>
                <a:sym typeface="Courier New"/>
              </a:rPr>
              <a:t>.containsKey(</a:t>
            </a:r>
            <a:r>
              <a:rPr lang="fr-TN" sz="1200" b="1">
                <a:solidFill>
                  <a:schemeClr val="dk1"/>
                </a:solidFill>
                <a:latin typeface="Courier New"/>
                <a:ea typeface="Courier New"/>
                <a:cs typeface="Courier New"/>
                <a:sym typeface="Courier New"/>
              </a:rPr>
              <a:t>newStudent</a:t>
            </a:r>
            <a:r>
              <a:rPr lang="fr-TN" sz="1200" b="1">
                <a:solidFill>
                  <a:srgbClr val="080808"/>
                </a:solidFill>
                <a:latin typeface="Courier New"/>
                <a:ea typeface="Courier New"/>
                <a:cs typeface="Courier New"/>
                <a:sym typeface="Courier New"/>
              </a:rPr>
              <a:t>)) {</a:t>
            </a:r>
            <a:endParaRPr sz="1200" b="1">
              <a:solidFill>
                <a:srgbClr val="080808"/>
              </a:solidFill>
              <a:latin typeface="Courier New"/>
              <a:ea typeface="Courier New"/>
              <a:cs typeface="Courier New"/>
              <a:sym typeface="Courier New"/>
            </a:endParaRPr>
          </a:p>
          <a:p>
            <a:pPr marL="0" lvl="0" indent="0" algn="l" rtl="0">
              <a:spcBef>
                <a:spcPts val="0"/>
              </a:spcBef>
              <a:spcAft>
                <a:spcPts val="0"/>
              </a:spcAft>
              <a:buNone/>
            </a:pPr>
            <a:r>
              <a:rPr lang="fr-TN" sz="1200" b="1">
                <a:solidFill>
                  <a:srgbClr val="080808"/>
                </a:solidFill>
                <a:latin typeface="Courier New"/>
                <a:ea typeface="Courier New"/>
                <a:cs typeface="Courier New"/>
                <a:sym typeface="Courier New"/>
              </a:rPr>
              <a:t>   </a:t>
            </a:r>
            <a:r>
              <a:rPr lang="fr-TN" sz="1200" b="1">
                <a:solidFill>
                  <a:schemeClr val="dk1"/>
                </a:solidFill>
                <a:latin typeface="Courier New"/>
                <a:ea typeface="Courier New"/>
                <a:cs typeface="Courier New"/>
                <a:sym typeface="Courier New"/>
              </a:rPr>
              <a:t>System</a:t>
            </a:r>
            <a:r>
              <a:rPr lang="fr-TN" sz="1200" b="1">
                <a:solidFill>
                  <a:srgbClr val="080808"/>
                </a:solidFill>
                <a:latin typeface="Courier New"/>
                <a:ea typeface="Courier New"/>
                <a:cs typeface="Courier New"/>
                <a:sym typeface="Courier New"/>
              </a:rPr>
              <a:t>.</a:t>
            </a:r>
            <a:r>
              <a:rPr lang="fr-TN" sz="1200" b="1" i="1">
                <a:solidFill>
                  <a:srgbClr val="871094"/>
                </a:solidFill>
                <a:latin typeface="Courier New"/>
                <a:ea typeface="Courier New"/>
                <a:cs typeface="Courier New"/>
                <a:sym typeface="Courier New"/>
              </a:rPr>
              <a:t>out</a:t>
            </a:r>
            <a:r>
              <a:rPr lang="fr-TN" sz="1200" b="1">
                <a:solidFill>
                  <a:srgbClr val="080808"/>
                </a:solidFill>
                <a:latin typeface="Courier New"/>
                <a:ea typeface="Courier New"/>
                <a:cs typeface="Courier New"/>
                <a:sym typeface="Courier New"/>
              </a:rPr>
              <a:t>.println(</a:t>
            </a:r>
            <a:r>
              <a:rPr lang="fr-TN" sz="1200" b="1">
                <a:solidFill>
                  <a:schemeClr val="dk1"/>
                </a:solidFill>
                <a:latin typeface="Courier New"/>
                <a:ea typeface="Courier New"/>
                <a:cs typeface="Courier New"/>
                <a:sym typeface="Courier New"/>
              </a:rPr>
              <a:t>newStudent </a:t>
            </a:r>
            <a:r>
              <a:rPr lang="fr-TN" sz="1200" b="1">
                <a:solidFill>
                  <a:srgbClr val="080808"/>
                </a:solidFill>
                <a:latin typeface="Courier New"/>
                <a:ea typeface="Courier New"/>
                <a:cs typeface="Courier New"/>
                <a:sym typeface="Courier New"/>
              </a:rPr>
              <a:t>+ </a:t>
            </a:r>
            <a:r>
              <a:rPr lang="fr-TN" sz="1200" b="1">
                <a:solidFill>
                  <a:srgbClr val="067D17"/>
                </a:solidFill>
                <a:latin typeface="Courier New"/>
                <a:ea typeface="Courier New"/>
                <a:cs typeface="Courier New"/>
                <a:sym typeface="Courier New"/>
              </a:rPr>
              <a:t>" is in the map."</a:t>
            </a:r>
            <a:r>
              <a:rPr lang="fr-TN" sz="1200" b="1">
                <a:solidFill>
                  <a:srgbClr val="080808"/>
                </a:solidFill>
                <a:latin typeface="Courier New"/>
                <a:ea typeface="Courier New"/>
                <a:cs typeface="Courier New"/>
                <a:sym typeface="Courier New"/>
              </a:rPr>
              <a:t>);</a:t>
            </a:r>
            <a:endParaRPr sz="1200" b="1">
              <a:solidFill>
                <a:srgbClr val="080808"/>
              </a:solidFill>
              <a:latin typeface="Courier New"/>
              <a:ea typeface="Courier New"/>
              <a:cs typeface="Courier New"/>
              <a:sym typeface="Courier New"/>
            </a:endParaRPr>
          </a:p>
          <a:p>
            <a:pPr marL="0" lvl="0" indent="0" algn="l" rtl="0">
              <a:spcBef>
                <a:spcPts val="0"/>
              </a:spcBef>
              <a:spcAft>
                <a:spcPts val="0"/>
              </a:spcAft>
              <a:buNone/>
            </a:pPr>
            <a:r>
              <a:rPr lang="fr-TN" sz="1200" b="1">
                <a:solidFill>
                  <a:srgbClr val="080808"/>
                </a:solidFill>
                <a:latin typeface="Courier New"/>
                <a:ea typeface="Courier New"/>
                <a:cs typeface="Courier New"/>
                <a:sym typeface="Courier New"/>
              </a:rPr>
              <a:t>} </a:t>
            </a:r>
            <a:r>
              <a:rPr lang="fr-TN" sz="1200" b="1">
                <a:solidFill>
                  <a:srgbClr val="0033B3"/>
                </a:solidFill>
                <a:latin typeface="Courier New"/>
                <a:ea typeface="Courier New"/>
                <a:cs typeface="Courier New"/>
                <a:sym typeface="Courier New"/>
              </a:rPr>
              <a:t>else </a:t>
            </a:r>
            <a:r>
              <a:rPr lang="fr-TN" sz="1200" b="1">
                <a:solidFill>
                  <a:srgbClr val="080808"/>
                </a:solidFill>
                <a:latin typeface="Courier New"/>
                <a:ea typeface="Courier New"/>
                <a:cs typeface="Courier New"/>
                <a:sym typeface="Courier New"/>
              </a:rPr>
              <a:t>{</a:t>
            </a:r>
            <a:endParaRPr sz="1200" b="1">
              <a:solidFill>
                <a:srgbClr val="080808"/>
              </a:solidFill>
              <a:latin typeface="Courier New"/>
              <a:ea typeface="Courier New"/>
              <a:cs typeface="Courier New"/>
              <a:sym typeface="Courier New"/>
            </a:endParaRPr>
          </a:p>
          <a:p>
            <a:pPr marL="0" lvl="0" indent="0" algn="l" rtl="0">
              <a:spcBef>
                <a:spcPts val="0"/>
              </a:spcBef>
              <a:spcAft>
                <a:spcPts val="0"/>
              </a:spcAft>
              <a:buNone/>
            </a:pPr>
            <a:r>
              <a:rPr lang="fr-TN" sz="1200" b="1">
                <a:solidFill>
                  <a:srgbClr val="080808"/>
                </a:solidFill>
                <a:latin typeface="Courier New"/>
                <a:ea typeface="Courier New"/>
                <a:cs typeface="Courier New"/>
                <a:sym typeface="Courier New"/>
              </a:rPr>
              <a:t>   </a:t>
            </a:r>
            <a:r>
              <a:rPr lang="fr-TN" sz="1200" b="1">
                <a:solidFill>
                  <a:schemeClr val="dk1"/>
                </a:solidFill>
                <a:latin typeface="Courier New"/>
                <a:ea typeface="Courier New"/>
                <a:cs typeface="Courier New"/>
                <a:sym typeface="Courier New"/>
              </a:rPr>
              <a:t>System</a:t>
            </a:r>
            <a:r>
              <a:rPr lang="fr-TN" sz="1200" b="1">
                <a:solidFill>
                  <a:srgbClr val="080808"/>
                </a:solidFill>
                <a:latin typeface="Courier New"/>
                <a:ea typeface="Courier New"/>
                <a:cs typeface="Courier New"/>
                <a:sym typeface="Courier New"/>
              </a:rPr>
              <a:t>.</a:t>
            </a:r>
            <a:r>
              <a:rPr lang="fr-TN" sz="1200" b="1" i="1">
                <a:solidFill>
                  <a:srgbClr val="871094"/>
                </a:solidFill>
                <a:latin typeface="Courier New"/>
                <a:ea typeface="Courier New"/>
                <a:cs typeface="Courier New"/>
                <a:sym typeface="Courier New"/>
              </a:rPr>
              <a:t>out</a:t>
            </a:r>
            <a:r>
              <a:rPr lang="fr-TN" sz="1200" b="1">
                <a:solidFill>
                  <a:srgbClr val="080808"/>
                </a:solidFill>
                <a:latin typeface="Courier New"/>
                <a:ea typeface="Courier New"/>
                <a:cs typeface="Courier New"/>
                <a:sym typeface="Courier New"/>
              </a:rPr>
              <a:t>.println(</a:t>
            </a:r>
            <a:r>
              <a:rPr lang="fr-TN" sz="1200" b="1">
                <a:solidFill>
                  <a:schemeClr val="dk1"/>
                </a:solidFill>
                <a:latin typeface="Courier New"/>
                <a:ea typeface="Courier New"/>
                <a:cs typeface="Courier New"/>
                <a:sym typeface="Courier New"/>
              </a:rPr>
              <a:t>newStudent </a:t>
            </a:r>
            <a:r>
              <a:rPr lang="fr-TN" sz="1200" b="1">
                <a:solidFill>
                  <a:srgbClr val="080808"/>
                </a:solidFill>
                <a:latin typeface="Courier New"/>
                <a:ea typeface="Courier New"/>
                <a:cs typeface="Courier New"/>
                <a:sym typeface="Courier New"/>
              </a:rPr>
              <a:t>+ </a:t>
            </a:r>
            <a:r>
              <a:rPr lang="fr-TN" sz="1200" b="1">
                <a:solidFill>
                  <a:srgbClr val="067D17"/>
                </a:solidFill>
                <a:latin typeface="Courier New"/>
                <a:ea typeface="Courier New"/>
                <a:cs typeface="Courier New"/>
                <a:sym typeface="Courier New"/>
              </a:rPr>
              <a:t>" is not in the map."</a:t>
            </a:r>
            <a:r>
              <a:rPr lang="fr-TN" sz="1200" b="1">
                <a:solidFill>
                  <a:srgbClr val="080808"/>
                </a:solidFill>
                <a:latin typeface="Courier New"/>
                <a:ea typeface="Courier New"/>
                <a:cs typeface="Courier New"/>
                <a:sym typeface="Courier New"/>
              </a:rPr>
              <a:t>);</a:t>
            </a:r>
            <a:endParaRPr sz="1200" b="1">
              <a:solidFill>
                <a:srgbClr val="080808"/>
              </a:solidFill>
              <a:latin typeface="Courier New"/>
              <a:ea typeface="Courier New"/>
              <a:cs typeface="Courier New"/>
              <a:sym typeface="Courier New"/>
            </a:endParaRPr>
          </a:p>
          <a:p>
            <a:pPr marL="0" lvl="0" indent="0" algn="l" rtl="0">
              <a:spcBef>
                <a:spcPts val="0"/>
              </a:spcBef>
              <a:spcAft>
                <a:spcPts val="0"/>
              </a:spcAft>
              <a:buNone/>
            </a:pPr>
            <a:r>
              <a:rPr lang="fr-TN" sz="1200" b="1">
                <a:solidFill>
                  <a:srgbClr val="080808"/>
                </a:solidFill>
                <a:latin typeface="Courier New"/>
                <a:ea typeface="Courier New"/>
                <a:cs typeface="Courier New"/>
                <a:sym typeface="Courier New"/>
              </a:rPr>
              <a:t>}</a:t>
            </a:r>
            <a:endParaRPr sz="1200" b="1">
              <a:solidFill>
                <a:srgbClr val="080808"/>
              </a:solidFill>
              <a:latin typeface="Courier New"/>
              <a:ea typeface="Courier New"/>
              <a:cs typeface="Courier New"/>
              <a:sym typeface="Courier New"/>
            </a:endParaRPr>
          </a:p>
          <a:p>
            <a:pPr marL="0" lvl="0" indent="0" algn="l" rtl="0">
              <a:spcBef>
                <a:spcPts val="0"/>
              </a:spcBef>
              <a:spcAft>
                <a:spcPts val="0"/>
              </a:spcAft>
              <a:buNone/>
            </a:pPr>
            <a:r>
              <a:rPr lang="fr-TN" sz="1200" b="1" i="1">
                <a:solidFill>
                  <a:srgbClr val="FF0000"/>
                </a:solidFill>
                <a:latin typeface="Courier New"/>
                <a:ea typeface="Courier New"/>
                <a:cs typeface="Courier New"/>
                <a:sym typeface="Courier New"/>
              </a:rPr>
              <a:t>// Output: Eva is not in the map.</a:t>
            </a:r>
            <a:endParaRPr sz="1300" b="1" i="1">
              <a:solidFill>
                <a:srgbClr val="8C8C8C"/>
              </a:solidFill>
              <a:latin typeface="Courier New"/>
              <a:ea typeface="Courier New"/>
              <a:cs typeface="Courier New"/>
              <a:sym typeface="Courier New"/>
            </a:endParaRPr>
          </a:p>
          <a:p>
            <a:pPr marL="0" lvl="0" indent="0" algn="l" rtl="0">
              <a:spcBef>
                <a:spcPts val="0"/>
              </a:spcBef>
              <a:spcAft>
                <a:spcPts val="0"/>
              </a:spcAft>
              <a:buNone/>
            </a:pPr>
            <a:endParaRPr sz="1300" b="1" i="1">
              <a:solidFill>
                <a:srgbClr val="8C8C8C"/>
              </a:solidFill>
              <a:latin typeface="Courier New"/>
              <a:ea typeface="Courier New"/>
              <a:cs typeface="Courier New"/>
              <a:sym typeface="Courier New"/>
            </a:endParaRPr>
          </a:p>
        </p:txBody>
      </p:sp>
      <p:pic>
        <p:nvPicPr>
          <p:cNvPr id="200" name="Google Shape;200;g29cd914b6ba_1_36" descr="D:\esprit 2014\ESPRIT 2014\charte essprit 2014\render\support final\triangle.png"/>
          <p:cNvPicPr preferRelativeResize="0"/>
          <p:nvPr/>
        </p:nvPicPr>
        <p:blipFill rotWithShape="1">
          <a:blip r:embed="rId3">
            <a:alphaModFix/>
          </a:blip>
          <a:srcRect/>
          <a:stretch/>
        </p:blipFill>
        <p:spPr>
          <a:xfrm rot="10800000">
            <a:off x="6772580" y="0"/>
            <a:ext cx="2371432" cy="1631872"/>
          </a:xfrm>
          <a:prstGeom prst="rect">
            <a:avLst/>
          </a:prstGeom>
          <a:noFill/>
          <a:ln>
            <a:noFill/>
          </a:ln>
        </p:spPr>
      </p:pic>
      <p:cxnSp>
        <p:nvCxnSpPr>
          <p:cNvPr id="201" name="Google Shape;201;g29cd914b6ba_1_36"/>
          <p:cNvCxnSpPr/>
          <p:nvPr/>
        </p:nvCxnSpPr>
        <p:spPr>
          <a:xfrm>
            <a:off x="744650" y="2150"/>
            <a:ext cx="9000" cy="450000"/>
          </a:xfrm>
          <a:prstGeom prst="straightConnector1">
            <a:avLst/>
          </a:prstGeom>
          <a:noFill/>
          <a:ln w="28575" cap="flat" cmpd="sng">
            <a:solidFill>
              <a:srgbClr val="F5340B"/>
            </a:solidFill>
            <a:prstDash val="solid"/>
            <a:round/>
            <a:headEnd type="none" w="sm" len="sm"/>
            <a:tailEnd type="none" w="sm" len="sm"/>
          </a:ln>
        </p:spPr>
      </p:cxnSp>
      <p:sp>
        <p:nvSpPr>
          <p:cNvPr id="202" name="Google Shape;202;g29cd914b6ba_1_36"/>
          <p:cNvSpPr txBox="1">
            <a:spLocks noGrp="1"/>
          </p:cNvSpPr>
          <p:nvPr>
            <p:ph type="sldNum" idx="12"/>
          </p:nvPr>
        </p:nvSpPr>
        <p:spPr>
          <a:xfrm>
            <a:off x="8472458" y="4663214"/>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100"/>
              <a:buNone/>
            </a:pPr>
            <a:fld id="{00000000-1234-1234-1234-123412341234}" type="slidenum">
              <a:rPr lang="fr-TN" sz="1100" b="1"/>
              <a:t>14</a:t>
            </a:fld>
            <a:endParaRPr sz="1100" b="1"/>
          </a:p>
        </p:txBody>
      </p:sp>
      <p:sp>
        <p:nvSpPr>
          <p:cNvPr id="203" name="Google Shape;203;g29cd914b6ba_1_36"/>
          <p:cNvSpPr txBox="1"/>
          <p:nvPr/>
        </p:nvSpPr>
        <p:spPr>
          <a:xfrm>
            <a:off x="686425" y="149325"/>
            <a:ext cx="39738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fr-TN" sz="1400" b="1" i="0" u="none" strike="noStrike" cap="none">
                <a:solidFill>
                  <a:srgbClr val="E20B0B"/>
                </a:solidFill>
                <a:latin typeface="Arial"/>
                <a:ea typeface="Arial"/>
                <a:cs typeface="Arial"/>
                <a:sym typeface="Arial"/>
              </a:rPr>
              <a:t>  M</a:t>
            </a:r>
            <a:r>
              <a:rPr lang="fr-TN" b="1">
                <a:solidFill>
                  <a:srgbClr val="E20B0B"/>
                </a:solidFill>
              </a:rPr>
              <a:t>ap : exemple (1/4)</a:t>
            </a:r>
            <a:endParaRPr b="1">
              <a:solidFill>
                <a:srgbClr val="E20B0B"/>
              </a:solidFill>
            </a:endParaRPr>
          </a:p>
        </p:txBody>
      </p:sp>
      <p:sp>
        <p:nvSpPr>
          <p:cNvPr id="204" name="Google Shape;204;g29cd914b6ba_1_36"/>
          <p:cNvSpPr txBox="1"/>
          <p:nvPr/>
        </p:nvSpPr>
        <p:spPr>
          <a:xfrm>
            <a:off x="577100" y="619375"/>
            <a:ext cx="8070000" cy="16320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fr-TN" sz="1200" b="1" i="1">
                <a:solidFill>
                  <a:srgbClr val="8C8C8C"/>
                </a:solidFill>
                <a:latin typeface="Courier New"/>
                <a:ea typeface="Courier New"/>
                <a:cs typeface="Courier New"/>
                <a:sym typeface="Courier New"/>
              </a:rPr>
              <a:t>// Creating a HashMap</a:t>
            </a:r>
            <a:endParaRPr sz="1200" b="1" i="1">
              <a:solidFill>
                <a:srgbClr val="8C8C8C"/>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fr-TN" sz="1200" b="1">
                <a:solidFill>
                  <a:schemeClr val="dk1"/>
                </a:solidFill>
                <a:latin typeface="Courier New"/>
                <a:ea typeface="Courier New"/>
                <a:cs typeface="Courier New"/>
                <a:sym typeface="Courier New"/>
              </a:rPr>
              <a:t>Map</a:t>
            </a:r>
            <a:r>
              <a:rPr lang="fr-TN" sz="1200" b="1">
                <a:solidFill>
                  <a:srgbClr val="080808"/>
                </a:solidFill>
                <a:latin typeface="Courier New"/>
                <a:ea typeface="Courier New"/>
                <a:cs typeface="Courier New"/>
                <a:sym typeface="Courier New"/>
              </a:rPr>
              <a:t>&lt;</a:t>
            </a:r>
            <a:r>
              <a:rPr lang="fr-TN" sz="1200" b="1">
                <a:solidFill>
                  <a:schemeClr val="dk1"/>
                </a:solidFill>
                <a:latin typeface="Courier New"/>
                <a:ea typeface="Courier New"/>
                <a:cs typeface="Courier New"/>
                <a:sym typeface="Courier New"/>
              </a:rPr>
              <a:t>String</a:t>
            </a:r>
            <a:r>
              <a:rPr lang="fr-TN" sz="1200" b="1">
                <a:solidFill>
                  <a:srgbClr val="080808"/>
                </a:solidFill>
                <a:latin typeface="Courier New"/>
                <a:ea typeface="Courier New"/>
                <a:cs typeface="Courier New"/>
                <a:sym typeface="Courier New"/>
              </a:rPr>
              <a:t>, </a:t>
            </a:r>
            <a:r>
              <a:rPr lang="fr-TN" sz="1200" b="1">
                <a:solidFill>
                  <a:schemeClr val="dk1"/>
                </a:solidFill>
                <a:latin typeface="Courier New"/>
                <a:ea typeface="Courier New"/>
                <a:cs typeface="Courier New"/>
                <a:sym typeface="Courier New"/>
              </a:rPr>
              <a:t>Integer</a:t>
            </a:r>
            <a:r>
              <a:rPr lang="fr-TN" sz="1200" b="1">
                <a:solidFill>
                  <a:srgbClr val="080808"/>
                </a:solidFill>
                <a:latin typeface="Courier New"/>
                <a:ea typeface="Courier New"/>
                <a:cs typeface="Courier New"/>
                <a:sym typeface="Courier New"/>
              </a:rPr>
              <a:t>&gt; </a:t>
            </a:r>
            <a:r>
              <a:rPr lang="fr-TN" sz="1200" b="1">
                <a:solidFill>
                  <a:schemeClr val="dk1"/>
                </a:solidFill>
                <a:latin typeface="Courier New"/>
                <a:ea typeface="Courier New"/>
                <a:cs typeface="Courier New"/>
                <a:sym typeface="Courier New"/>
              </a:rPr>
              <a:t>studentScores </a:t>
            </a:r>
            <a:r>
              <a:rPr lang="fr-TN" sz="1200" b="1">
                <a:solidFill>
                  <a:srgbClr val="080808"/>
                </a:solidFill>
                <a:latin typeface="Courier New"/>
                <a:ea typeface="Courier New"/>
                <a:cs typeface="Courier New"/>
                <a:sym typeface="Courier New"/>
              </a:rPr>
              <a:t>= </a:t>
            </a:r>
            <a:r>
              <a:rPr lang="fr-TN" sz="1200" b="1">
                <a:solidFill>
                  <a:srgbClr val="0033B3"/>
                </a:solidFill>
                <a:latin typeface="Courier New"/>
                <a:ea typeface="Courier New"/>
                <a:cs typeface="Courier New"/>
                <a:sym typeface="Courier New"/>
              </a:rPr>
              <a:t>new </a:t>
            </a:r>
            <a:r>
              <a:rPr lang="fr-TN" sz="1200" b="1">
                <a:solidFill>
                  <a:srgbClr val="080808"/>
                </a:solidFill>
                <a:latin typeface="Courier New"/>
                <a:ea typeface="Courier New"/>
                <a:cs typeface="Courier New"/>
                <a:sym typeface="Courier New"/>
              </a:rPr>
              <a:t>HashMap&lt;&gt;();</a:t>
            </a:r>
            <a:endParaRPr sz="1200" b="1">
              <a:solidFill>
                <a:srgbClr val="080808"/>
              </a:solidFill>
              <a:latin typeface="Courier New"/>
              <a:ea typeface="Courier New"/>
              <a:cs typeface="Courier New"/>
              <a:sym typeface="Courier New"/>
            </a:endParaRPr>
          </a:p>
          <a:p>
            <a:pPr marL="457200" lvl="0" indent="0" algn="l" rtl="0">
              <a:spcBef>
                <a:spcPts val="0"/>
              </a:spcBef>
              <a:spcAft>
                <a:spcPts val="0"/>
              </a:spcAft>
              <a:buClr>
                <a:schemeClr val="dk1"/>
              </a:buClr>
              <a:buSzPts val="1100"/>
              <a:buFont typeface="Arial"/>
              <a:buNone/>
            </a:pPr>
            <a:endParaRPr sz="1200" b="1">
              <a:solidFill>
                <a:srgbClr val="080808"/>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fr-TN" sz="1200" b="1" i="1">
                <a:solidFill>
                  <a:srgbClr val="8C8C8C"/>
                </a:solidFill>
                <a:latin typeface="Courier New"/>
                <a:ea typeface="Courier New"/>
                <a:cs typeface="Courier New"/>
                <a:sym typeface="Courier New"/>
              </a:rPr>
              <a:t>// Adding key-value pairs</a:t>
            </a:r>
            <a:endParaRPr sz="1200" b="1" i="1">
              <a:solidFill>
                <a:srgbClr val="8C8C8C"/>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fr-TN" sz="1200" b="1">
                <a:solidFill>
                  <a:schemeClr val="dk1"/>
                </a:solidFill>
                <a:latin typeface="Courier New"/>
                <a:ea typeface="Courier New"/>
                <a:cs typeface="Courier New"/>
                <a:sym typeface="Courier New"/>
              </a:rPr>
              <a:t>studentScores</a:t>
            </a:r>
            <a:r>
              <a:rPr lang="fr-TN" sz="1200" b="1">
                <a:solidFill>
                  <a:srgbClr val="080808"/>
                </a:solidFill>
                <a:latin typeface="Courier New"/>
                <a:ea typeface="Courier New"/>
                <a:cs typeface="Courier New"/>
                <a:sym typeface="Courier New"/>
              </a:rPr>
              <a:t>.put(</a:t>
            </a:r>
            <a:r>
              <a:rPr lang="fr-TN" sz="1200" b="1">
                <a:solidFill>
                  <a:srgbClr val="067D17"/>
                </a:solidFill>
                <a:latin typeface="Courier New"/>
                <a:ea typeface="Courier New"/>
                <a:cs typeface="Courier New"/>
                <a:sym typeface="Courier New"/>
              </a:rPr>
              <a:t>"Alice"</a:t>
            </a:r>
            <a:r>
              <a:rPr lang="fr-TN" sz="1200" b="1">
                <a:solidFill>
                  <a:srgbClr val="080808"/>
                </a:solidFill>
                <a:latin typeface="Courier New"/>
                <a:ea typeface="Courier New"/>
                <a:cs typeface="Courier New"/>
                <a:sym typeface="Courier New"/>
              </a:rPr>
              <a:t>, </a:t>
            </a:r>
            <a:r>
              <a:rPr lang="fr-TN" sz="1200" b="1">
                <a:solidFill>
                  <a:srgbClr val="1750EB"/>
                </a:solidFill>
                <a:latin typeface="Courier New"/>
                <a:ea typeface="Courier New"/>
                <a:cs typeface="Courier New"/>
                <a:sym typeface="Courier New"/>
              </a:rPr>
              <a:t>12</a:t>
            </a:r>
            <a:r>
              <a:rPr lang="fr-TN" sz="1200" b="1">
                <a:solidFill>
                  <a:srgbClr val="080808"/>
                </a:solidFill>
                <a:latin typeface="Courier New"/>
                <a:ea typeface="Courier New"/>
                <a:cs typeface="Courier New"/>
                <a:sym typeface="Courier New"/>
              </a:rPr>
              <a:t>);</a:t>
            </a:r>
            <a:endParaRPr sz="1200" b="1">
              <a:solidFill>
                <a:srgbClr val="080808"/>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fr-TN" sz="1200" b="1">
                <a:solidFill>
                  <a:schemeClr val="dk1"/>
                </a:solidFill>
                <a:latin typeface="Courier New"/>
                <a:ea typeface="Courier New"/>
                <a:cs typeface="Courier New"/>
                <a:sym typeface="Courier New"/>
              </a:rPr>
              <a:t>studentScores</a:t>
            </a:r>
            <a:r>
              <a:rPr lang="fr-TN" sz="1200" b="1">
                <a:solidFill>
                  <a:srgbClr val="080808"/>
                </a:solidFill>
                <a:latin typeface="Courier New"/>
                <a:ea typeface="Courier New"/>
                <a:cs typeface="Courier New"/>
                <a:sym typeface="Courier New"/>
              </a:rPr>
              <a:t>.put(</a:t>
            </a:r>
            <a:r>
              <a:rPr lang="fr-TN" sz="1200" b="1">
                <a:solidFill>
                  <a:srgbClr val="067D17"/>
                </a:solidFill>
                <a:latin typeface="Courier New"/>
                <a:ea typeface="Courier New"/>
                <a:cs typeface="Courier New"/>
                <a:sym typeface="Courier New"/>
              </a:rPr>
              <a:t>"Bob"</a:t>
            </a:r>
            <a:r>
              <a:rPr lang="fr-TN" sz="1200" b="1">
                <a:solidFill>
                  <a:srgbClr val="080808"/>
                </a:solidFill>
                <a:latin typeface="Courier New"/>
                <a:ea typeface="Courier New"/>
                <a:cs typeface="Courier New"/>
                <a:sym typeface="Courier New"/>
              </a:rPr>
              <a:t>, </a:t>
            </a:r>
            <a:r>
              <a:rPr lang="fr-TN" sz="1200" b="1">
                <a:solidFill>
                  <a:srgbClr val="1750EB"/>
                </a:solidFill>
                <a:latin typeface="Courier New"/>
                <a:ea typeface="Courier New"/>
                <a:cs typeface="Courier New"/>
                <a:sym typeface="Courier New"/>
              </a:rPr>
              <a:t>15</a:t>
            </a:r>
            <a:r>
              <a:rPr lang="fr-TN" sz="1200" b="1">
                <a:solidFill>
                  <a:srgbClr val="080808"/>
                </a:solidFill>
                <a:latin typeface="Courier New"/>
                <a:ea typeface="Courier New"/>
                <a:cs typeface="Courier New"/>
                <a:sym typeface="Courier New"/>
              </a:rPr>
              <a:t>);</a:t>
            </a:r>
            <a:endParaRPr sz="1200" b="1">
              <a:solidFill>
                <a:srgbClr val="080808"/>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fr-TN" sz="1200" b="1">
                <a:solidFill>
                  <a:schemeClr val="dk1"/>
                </a:solidFill>
                <a:latin typeface="Courier New"/>
                <a:ea typeface="Courier New"/>
                <a:cs typeface="Courier New"/>
                <a:sym typeface="Courier New"/>
              </a:rPr>
              <a:t>studentScores</a:t>
            </a:r>
            <a:r>
              <a:rPr lang="fr-TN" sz="1200" b="1">
                <a:solidFill>
                  <a:srgbClr val="080808"/>
                </a:solidFill>
                <a:latin typeface="Courier New"/>
                <a:ea typeface="Courier New"/>
                <a:cs typeface="Courier New"/>
                <a:sym typeface="Courier New"/>
              </a:rPr>
              <a:t>.put(</a:t>
            </a:r>
            <a:r>
              <a:rPr lang="fr-TN" sz="1200" b="1">
                <a:solidFill>
                  <a:srgbClr val="067D17"/>
                </a:solidFill>
                <a:latin typeface="Courier New"/>
                <a:ea typeface="Courier New"/>
                <a:cs typeface="Courier New"/>
                <a:sym typeface="Courier New"/>
              </a:rPr>
              <a:t>"Charlie"</a:t>
            </a:r>
            <a:r>
              <a:rPr lang="fr-TN" sz="1200" b="1">
                <a:solidFill>
                  <a:srgbClr val="080808"/>
                </a:solidFill>
                <a:latin typeface="Courier New"/>
                <a:ea typeface="Courier New"/>
                <a:cs typeface="Courier New"/>
                <a:sym typeface="Courier New"/>
              </a:rPr>
              <a:t>, </a:t>
            </a:r>
            <a:r>
              <a:rPr lang="fr-TN" sz="1200" b="1">
                <a:solidFill>
                  <a:srgbClr val="1750EB"/>
                </a:solidFill>
                <a:latin typeface="Courier New"/>
                <a:ea typeface="Courier New"/>
                <a:cs typeface="Courier New"/>
                <a:sym typeface="Courier New"/>
              </a:rPr>
              <a:t>14</a:t>
            </a:r>
            <a:r>
              <a:rPr lang="fr-TN" sz="1200" b="1">
                <a:solidFill>
                  <a:srgbClr val="080808"/>
                </a:solidFill>
                <a:latin typeface="Courier New"/>
                <a:ea typeface="Courier New"/>
                <a:cs typeface="Courier New"/>
                <a:sym typeface="Courier New"/>
              </a:rPr>
              <a:t>);</a:t>
            </a:r>
            <a:endParaRPr sz="1200" b="1">
              <a:solidFill>
                <a:srgbClr val="080808"/>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fr-TN" sz="1200" b="1">
                <a:solidFill>
                  <a:schemeClr val="dk1"/>
                </a:solidFill>
                <a:latin typeface="Courier New"/>
                <a:ea typeface="Courier New"/>
                <a:cs typeface="Courier New"/>
                <a:sym typeface="Courier New"/>
              </a:rPr>
              <a:t>studentScores</a:t>
            </a:r>
            <a:r>
              <a:rPr lang="fr-TN" sz="1200" b="1">
                <a:solidFill>
                  <a:srgbClr val="080808"/>
                </a:solidFill>
                <a:latin typeface="Courier New"/>
                <a:ea typeface="Courier New"/>
                <a:cs typeface="Courier New"/>
                <a:sym typeface="Courier New"/>
              </a:rPr>
              <a:t>.put(</a:t>
            </a:r>
            <a:r>
              <a:rPr lang="fr-TN" sz="1200" b="1">
                <a:solidFill>
                  <a:srgbClr val="067D17"/>
                </a:solidFill>
                <a:latin typeface="Courier New"/>
                <a:ea typeface="Courier New"/>
                <a:cs typeface="Courier New"/>
                <a:sym typeface="Courier New"/>
              </a:rPr>
              <a:t>"David"</a:t>
            </a:r>
            <a:r>
              <a:rPr lang="fr-TN" sz="1200" b="1">
                <a:solidFill>
                  <a:srgbClr val="080808"/>
                </a:solidFill>
                <a:latin typeface="Courier New"/>
                <a:ea typeface="Courier New"/>
                <a:cs typeface="Courier New"/>
                <a:sym typeface="Courier New"/>
              </a:rPr>
              <a:t>, </a:t>
            </a:r>
            <a:r>
              <a:rPr lang="fr-TN" sz="1200" b="1">
                <a:solidFill>
                  <a:srgbClr val="1750EB"/>
                </a:solidFill>
                <a:latin typeface="Courier New"/>
                <a:ea typeface="Courier New"/>
                <a:cs typeface="Courier New"/>
                <a:sym typeface="Courier New"/>
              </a:rPr>
              <a:t>20</a:t>
            </a:r>
            <a:r>
              <a:rPr lang="fr-TN" sz="1200" b="1">
                <a:solidFill>
                  <a:srgbClr val="080808"/>
                </a:solidFill>
                <a:latin typeface="Courier New"/>
                <a:ea typeface="Courier New"/>
                <a:cs typeface="Courier New"/>
                <a:sym typeface="Courier New"/>
              </a:rPr>
              <a:t>);</a:t>
            </a:r>
            <a:endParaRPr sz="1300" b="1" i="1">
              <a:solidFill>
                <a:srgbClr val="8C8C8C"/>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300" b="1" i="1">
              <a:solidFill>
                <a:srgbClr val="8C8C8C"/>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300" b="1">
              <a:solidFill>
                <a:srgbClr val="080808"/>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300" b="1">
              <a:solidFill>
                <a:srgbClr val="080808"/>
              </a:solidFill>
              <a:latin typeface="Courier New"/>
              <a:ea typeface="Courier New"/>
              <a:cs typeface="Courier New"/>
              <a:sym typeface="Courier New"/>
            </a:endParaRPr>
          </a:p>
        </p:txBody>
      </p:sp>
      <p:sp>
        <p:nvSpPr>
          <p:cNvPr id="205" name="Google Shape;205;g29cd914b6ba_1_36"/>
          <p:cNvSpPr txBox="1"/>
          <p:nvPr/>
        </p:nvSpPr>
        <p:spPr>
          <a:xfrm>
            <a:off x="577100" y="2354850"/>
            <a:ext cx="8056500" cy="9078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fr-TN" sz="1200" b="1" i="1">
                <a:solidFill>
                  <a:srgbClr val="8C8C8C"/>
                </a:solidFill>
                <a:latin typeface="Courier New"/>
                <a:ea typeface="Courier New"/>
                <a:cs typeface="Courier New"/>
                <a:sym typeface="Courier New"/>
              </a:rPr>
              <a:t>// Getting the value for a specific key</a:t>
            </a:r>
            <a:endParaRPr sz="1200" b="1" i="1">
              <a:solidFill>
                <a:srgbClr val="8C8C8C"/>
              </a:solidFill>
              <a:latin typeface="Courier New"/>
              <a:ea typeface="Courier New"/>
              <a:cs typeface="Courier New"/>
              <a:sym typeface="Courier New"/>
            </a:endParaRPr>
          </a:p>
          <a:p>
            <a:pPr marL="0" lvl="0" indent="0" algn="l" rtl="0">
              <a:spcBef>
                <a:spcPts val="0"/>
              </a:spcBef>
              <a:spcAft>
                <a:spcPts val="0"/>
              </a:spcAft>
              <a:buNone/>
            </a:pPr>
            <a:r>
              <a:rPr lang="fr-TN" sz="1200" b="1">
                <a:solidFill>
                  <a:schemeClr val="dk1"/>
                </a:solidFill>
                <a:latin typeface="Courier New"/>
                <a:ea typeface="Courier New"/>
                <a:cs typeface="Courier New"/>
                <a:sym typeface="Courier New"/>
              </a:rPr>
              <a:t>String studentName </a:t>
            </a:r>
            <a:r>
              <a:rPr lang="fr-TN" sz="1200" b="1">
                <a:solidFill>
                  <a:srgbClr val="080808"/>
                </a:solidFill>
                <a:latin typeface="Courier New"/>
                <a:ea typeface="Courier New"/>
                <a:cs typeface="Courier New"/>
                <a:sym typeface="Courier New"/>
              </a:rPr>
              <a:t>= </a:t>
            </a:r>
            <a:r>
              <a:rPr lang="fr-TN" sz="1200" b="1">
                <a:solidFill>
                  <a:srgbClr val="067D17"/>
                </a:solidFill>
                <a:latin typeface="Courier New"/>
                <a:ea typeface="Courier New"/>
                <a:cs typeface="Courier New"/>
                <a:sym typeface="Courier New"/>
              </a:rPr>
              <a:t>"Bob"</a:t>
            </a:r>
            <a:r>
              <a:rPr lang="fr-TN" sz="1200" b="1">
                <a:solidFill>
                  <a:srgbClr val="080808"/>
                </a:solidFill>
                <a:latin typeface="Courier New"/>
                <a:ea typeface="Courier New"/>
                <a:cs typeface="Courier New"/>
                <a:sym typeface="Courier New"/>
              </a:rPr>
              <a:t>;</a:t>
            </a:r>
            <a:endParaRPr sz="1200" b="1">
              <a:solidFill>
                <a:srgbClr val="080808"/>
              </a:solidFill>
              <a:latin typeface="Courier New"/>
              <a:ea typeface="Courier New"/>
              <a:cs typeface="Courier New"/>
              <a:sym typeface="Courier New"/>
            </a:endParaRPr>
          </a:p>
          <a:p>
            <a:pPr marL="0" lvl="0" indent="0" algn="l" rtl="0">
              <a:spcBef>
                <a:spcPts val="0"/>
              </a:spcBef>
              <a:spcAft>
                <a:spcPts val="0"/>
              </a:spcAft>
              <a:buNone/>
            </a:pPr>
            <a:r>
              <a:rPr lang="fr-TN" sz="1200" b="1">
                <a:solidFill>
                  <a:srgbClr val="0033B3"/>
                </a:solidFill>
                <a:latin typeface="Courier New"/>
                <a:ea typeface="Courier New"/>
                <a:cs typeface="Courier New"/>
                <a:sym typeface="Courier New"/>
              </a:rPr>
              <a:t>int </a:t>
            </a:r>
            <a:r>
              <a:rPr lang="fr-TN" sz="1200" b="1">
                <a:solidFill>
                  <a:schemeClr val="dk1"/>
                </a:solidFill>
                <a:latin typeface="Courier New"/>
                <a:ea typeface="Courier New"/>
                <a:cs typeface="Courier New"/>
                <a:sym typeface="Courier New"/>
              </a:rPr>
              <a:t>score </a:t>
            </a:r>
            <a:r>
              <a:rPr lang="fr-TN" sz="1200" b="1">
                <a:solidFill>
                  <a:srgbClr val="080808"/>
                </a:solidFill>
                <a:latin typeface="Courier New"/>
                <a:ea typeface="Courier New"/>
                <a:cs typeface="Courier New"/>
                <a:sym typeface="Courier New"/>
              </a:rPr>
              <a:t>= </a:t>
            </a:r>
            <a:r>
              <a:rPr lang="fr-TN" sz="1200" b="1">
                <a:solidFill>
                  <a:schemeClr val="dk1"/>
                </a:solidFill>
                <a:latin typeface="Courier New"/>
                <a:ea typeface="Courier New"/>
                <a:cs typeface="Courier New"/>
                <a:sym typeface="Courier New"/>
              </a:rPr>
              <a:t>studentScores</a:t>
            </a:r>
            <a:r>
              <a:rPr lang="fr-TN" sz="1200" b="1">
                <a:solidFill>
                  <a:srgbClr val="080808"/>
                </a:solidFill>
                <a:latin typeface="Courier New"/>
                <a:ea typeface="Courier New"/>
                <a:cs typeface="Courier New"/>
                <a:sym typeface="Courier New"/>
              </a:rPr>
              <a:t>.get(</a:t>
            </a:r>
            <a:r>
              <a:rPr lang="fr-TN" sz="1200" b="1">
                <a:solidFill>
                  <a:schemeClr val="dk1"/>
                </a:solidFill>
                <a:latin typeface="Courier New"/>
                <a:ea typeface="Courier New"/>
                <a:cs typeface="Courier New"/>
                <a:sym typeface="Courier New"/>
              </a:rPr>
              <a:t>studentName</a:t>
            </a:r>
            <a:r>
              <a:rPr lang="fr-TN" sz="1200" b="1">
                <a:solidFill>
                  <a:srgbClr val="080808"/>
                </a:solidFill>
                <a:latin typeface="Courier New"/>
                <a:ea typeface="Courier New"/>
                <a:cs typeface="Courier New"/>
                <a:sym typeface="Courier New"/>
              </a:rPr>
              <a:t>);</a:t>
            </a:r>
            <a:endParaRPr sz="1200" b="1">
              <a:solidFill>
                <a:srgbClr val="080808"/>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fr-TN" sz="1200" b="1">
                <a:solidFill>
                  <a:schemeClr val="dk1"/>
                </a:solidFill>
                <a:latin typeface="Courier New"/>
                <a:ea typeface="Courier New"/>
                <a:cs typeface="Courier New"/>
                <a:sym typeface="Courier New"/>
              </a:rPr>
              <a:t>System</a:t>
            </a:r>
            <a:r>
              <a:rPr lang="fr-TN" sz="1200" b="1">
                <a:solidFill>
                  <a:srgbClr val="080808"/>
                </a:solidFill>
                <a:latin typeface="Courier New"/>
                <a:ea typeface="Courier New"/>
                <a:cs typeface="Courier New"/>
                <a:sym typeface="Courier New"/>
              </a:rPr>
              <a:t>.</a:t>
            </a:r>
            <a:r>
              <a:rPr lang="fr-TN" sz="1200" b="1" i="1">
                <a:solidFill>
                  <a:srgbClr val="871094"/>
                </a:solidFill>
                <a:latin typeface="Courier New"/>
                <a:ea typeface="Courier New"/>
                <a:cs typeface="Courier New"/>
                <a:sym typeface="Courier New"/>
              </a:rPr>
              <a:t>out</a:t>
            </a:r>
            <a:r>
              <a:rPr lang="fr-TN" sz="1200" b="1">
                <a:solidFill>
                  <a:srgbClr val="080808"/>
                </a:solidFill>
                <a:latin typeface="Courier New"/>
                <a:ea typeface="Courier New"/>
                <a:cs typeface="Courier New"/>
                <a:sym typeface="Courier New"/>
              </a:rPr>
              <a:t>.println(</a:t>
            </a:r>
            <a:r>
              <a:rPr lang="fr-TN" sz="1200" b="1">
                <a:solidFill>
                  <a:schemeClr val="dk1"/>
                </a:solidFill>
                <a:latin typeface="Courier New"/>
                <a:ea typeface="Courier New"/>
                <a:cs typeface="Courier New"/>
                <a:sym typeface="Courier New"/>
              </a:rPr>
              <a:t>studentName </a:t>
            </a:r>
            <a:r>
              <a:rPr lang="fr-TN" sz="1200" b="1">
                <a:solidFill>
                  <a:srgbClr val="080808"/>
                </a:solidFill>
                <a:latin typeface="Courier New"/>
                <a:ea typeface="Courier New"/>
                <a:cs typeface="Courier New"/>
                <a:sym typeface="Courier New"/>
              </a:rPr>
              <a:t>+ </a:t>
            </a:r>
            <a:r>
              <a:rPr lang="fr-TN" sz="1200" b="1">
                <a:solidFill>
                  <a:srgbClr val="067D17"/>
                </a:solidFill>
                <a:latin typeface="Courier New"/>
                <a:ea typeface="Courier New"/>
                <a:cs typeface="Courier New"/>
                <a:sym typeface="Courier New"/>
              </a:rPr>
              <a:t>"'s score: " </a:t>
            </a:r>
            <a:r>
              <a:rPr lang="fr-TN" sz="1200" b="1">
                <a:solidFill>
                  <a:srgbClr val="080808"/>
                </a:solidFill>
                <a:latin typeface="Courier New"/>
                <a:ea typeface="Courier New"/>
                <a:cs typeface="Courier New"/>
                <a:sym typeface="Courier New"/>
              </a:rPr>
              <a:t>+ </a:t>
            </a:r>
            <a:r>
              <a:rPr lang="fr-TN" sz="1200" b="1">
                <a:solidFill>
                  <a:schemeClr val="dk1"/>
                </a:solidFill>
                <a:latin typeface="Courier New"/>
                <a:ea typeface="Courier New"/>
                <a:cs typeface="Courier New"/>
                <a:sym typeface="Courier New"/>
              </a:rPr>
              <a:t>score</a:t>
            </a:r>
            <a:r>
              <a:rPr lang="fr-TN" sz="1200" b="1">
                <a:solidFill>
                  <a:srgbClr val="080808"/>
                </a:solidFill>
                <a:latin typeface="Courier New"/>
                <a:ea typeface="Courier New"/>
                <a:cs typeface="Courier New"/>
                <a:sym typeface="Courier New"/>
              </a:rPr>
              <a:t>); </a:t>
            </a:r>
            <a:r>
              <a:rPr lang="fr-TN" sz="1200" b="1" i="1">
                <a:solidFill>
                  <a:srgbClr val="E20B0B"/>
                </a:solidFill>
                <a:latin typeface="Courier New"/>
                <a:ea typeface="Courier New"/>
                <a:cs typeface="Courier New"/>
                <a:sym typeface="Courier New"/>
              </a:rPr>
              <a:t>// Output: Bob's score: 15</a:t>
            </a:r>
            <a:endParaRPr sz="1800">
              <a:solidFill>
                <a:schemeClr val="dk2"/>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g29cd914b6ba_1_104"/>
          <p:cNvSpPr txBox="1"/>
          <p:nvPr/>
        </p:nvSpPr>
        <p:spPr>
          <a:xfrm>
            <a:off x="577100" y="3061325"/>
            <a:ext cx="8056500" cy="1531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20000"/>
              </a:lnSpc>
              <a:spcBef>
                <a:spcPts val="0"/>
              </a:spcBef>
              <a:spcAft>
                <a:spcPts val="0"/>
              </a:spcAft>
              <a:buNone/>
            </a:pPr>
            <a:r>
              <a:rPr lang="fr-TN" sz="1300" b="1" i="1">
                <a:solidFill>
                  <a:srgbClr val="8C8C8C"/>
                </a:solidFill>
                <a:latin typeface="Courier New"/>
                <a:ea typeface="Courier New"/>
                <a:cs typeface="Courier New"/>
                <a:sym typeface="Courier New"/>
              </a:rPr>
              <a:t>// Looping and displaying keys </a:t>
            </a:r>
            <a:endParaRPr sz="1300" b="1" i="1">
              <a:solidFill>
                <a:srgbClr val="8C8C8C"/>
              </a:solidFill>
              <a:latin typeface="Courier New"/>
              <a:ea typeface="Courier New"/>
              <a:cs typeface="Courier New"/>
              <a:sym typeface="Courier New"/>
            </a:endParaRPr>
          </a:p>
          <a:p>
            <a:pPr marL="0" lvl="0" indent="0" algn="l" rtl="0">
              <a:lnSpc>
                <a:spcPct val="120000"/>
              </a:lnSpc>
              <a:spcBef>
                <a:spcPts val="0"/>
              </a:spcBef>
              <a:spcAft>
                <a:spcPts val="0"/>
              </a:spcAft>
              <a:buNone/>
            </a:pPr>
            <a:r>
              <a:rPr lang="fr-TN" sz="1300" b="1">
                <a:solidFill>
                  <a:schemeClr val="dk1"/>
                </a:solidFill>
                <a:latin typeface="Courier New"/>
                <a:ea typeface="Courier New"/>
                <a:cs typeface="Courier New"/>
                <a:sym typeface="Courier New"/>
              </a:rPr>
              <a:t>Set</a:t>
            </a:r>
            <a:r>
              <a:rPr lang="fr-TN" sz="1300" b="1">
                <a:solidFill>
                  <a:srgbClr val="080808"/>
                </a:solidFill>
                <a:latin typeface="Courier New"/>
                <a:ea typeface="Courier New"/>
                <a:cs typeface="Courier New"/>
                <a:sym typeface="Courier New"/>
              </a:rPr>
              <a:t>&lt;</a:t>
            </a:r>
            <a:r>
              <a:rPr lang="fr-TN" sz="1300" b="1">
                <a:solidFill>
                  <a:schemeClr val="dk1"/>
                </a:solidFill>
                <a:latin typeface="Courier New"/>
                <a:ea typeface="Courier New"/>
                <a:cs typeface="Courier New"/>
                <a:sym typeface="Courier New"/>
              </a:rPr>
              <a:t>String</a:t>
            </a:r>
            <a:r>
              <a:rPr lang="fr-TN" sz="1300" b="1">
                <a:solidFill>
                  <a:srgbClr val="080808"/>
                </a:solidFill>
                <a:latin typeface="Courier New"/>
                <a:ea typeface="Courier New"/>
                <a:cs typeface="Courier New"/>
                <a:sym typeface="Courier New"/>
              </a:rPr>
              <a:t>&gt; </a:t>
            </a:r>
            <a:r>
              <a:rPr lang="fr-TN" sz="1300" b="1">
                <a:solidFill>
                  <a:schemeClr val="dk1"/>
                </a:solidFill>
                <a:latin typeface="Courier New"/>
                <a:ea typeface="Courier New"/>
                <a:cs typeface="Courier New"/>
                <a:sym typeface="Courier New"/>
              </a:rPr>
              <a:t>keys </a:t>
            </a:r>
            <a:r>
              <a:rPr lang="fr-TN" sz="1300" b="1">
                <a:solidFill>
                  <a:srgbClr val="080808"/>
                </a:solidFill>
                <a:latin typeface="Courier New"/>
                <a:ea typeface="Courier New"/>
                <a:cs typeface="Courier New"/>
                <a:sym typeface="Courier New"/>
              </a:rPr>
              <a:t>= </a:t>
            </a:r>
            <a:r>
              <a:rPr lang="fr-TN" sz="1300" b="1">
                <a:solidFill>
                  <a:schemeClr val="dk1"/>
                </a:solidFill>
                <a:latin typeface="Courier New"/>
                <a:ea typeface="Courier New"/>
                <a:cs typeface="Courier New"/>
                <a:sym typeface="Courier New"/>
              </a:rPr>
              <a:t>studentScores</a:t>
            </a:r>
            <a:r>
              <a:rPr lang="fr-TN" sz="1300" b="1">
                <a:solidFill>
                  <a:srgbClr val="080808"/>
                </a:solidFill>
                <a:latin typeface="Courier New"/>
                <a:ea typeface="Courier New"/>
                <a:cs typeface="Courier New"/>
                <a:sym typeface="Courier New"/>
              </a:rPr>
              <a:t>.keySet();</a:t>
            </a:r>
            <a:endParaRPr sz="1300" b="1">
              <a:solidFill>
                <a:srgbClr val="080808"/>
              </a:solidFill>
              <a:latin typeface="Courier New"/>
              <a:ea typeface="Courier New"/>
              <a:cs typeface="Courier New"/>
              <a:sym typeface="Courier New"/>
            </a:endParaRPr>
          </a:p>
          <a:p>
            <a:pPr marL="0" lvl="0" indent="0" algn="l" rtl="0">
              <a:lnSpc>
                <a:spcPct val="120000"/>
              </a:lnSpc>
              <a:spcBef>
                <a:spcPts val="0"/>
              </a:spcBef>
              <a:spcAft>
                <a:spcPts val="0"/>
              </a:spcAft>
              <a:buNone/>
            </a:pPr>
            <a:r>
              <a:rPr lang="fr-TN" sz="1300" b="1">
                <a:solidFill>
                  <a:schemeClr val="dk1"/>
                </a:solidFill>
                <a:latin typeface="Courier New"/>
                <a:ea typeface="Courier New"/>
                <a:cs typeface="Courier New"/>
                <a:sym typeface="Courier New"/>
              </a:rPr>
              <a:t>Iterator</a:t>
            </a:r>
            <a:r>
              <a:rPr lang="fr-TN" sz="1300" b="1">
                <a:solidFill>
                  <a:srgbClr val="080808"/>
                </a:solidFill>
                <a:latin typeface="Courier New"/>
                <a:ea typeface="Courier New"/>
                <a:cs typeface="Courier New"/>
                <a:sym typeface="Courier New"/>
              </a:rPr>
              <a:t>&lt;</a:t>
            </a:r>
            <a:r>
              <a:rPr lang="fr-TN" sz="1300" b="1">
                <a:solidFill>
                  <a:schemeClr val="dk1"/>
                </a:solidFill>
                <a:latin typeface="Courier New"/>
                <a:ea typeface="Courier New"/>
                <a:cs typeface="Courier New"/>
                <a:sym typeface="Courier New"/>
              </a:rPr>
              <a:t>String</a:t>
            </a:r>
            <a:r>
              <a:rPr lang="fr-TN" sz="1300" b="1">
                <a:solidFill>
                  <a:srgbClr val="080808"/>
                </a:solidFill>
                <a:latin typeface="Courier New"/>
                <a:ea typeface="Courier New"/>
                <a:cs typeface="Courier New"/>
                <a:sym typeface="Courier New"/>
              </a:rPr>
              <a:t>&gt; </a:t>
            </a:r>
            <a:r>
              <a:rPr lang="fr-TN" sz="1300" b="1">
                <a:solidFill>
                  <a:schemeClr val="dk1"/>
                </a:solidFill>
                <a:latin typeface="Courier New"/>
                <a:ea typeface="Courier New"/>
                <a:cs typeface="Courier New"/>
                <a:sym typeface="Courier New"/>
              </a:rPr>
              <a:t>iterator </a:t>
            </a:r>
            <a:r>
              <a:rPr lang="fr-TN" sz="1300" b="1">
                <a:solidFill>
                  <a:srgbClr val="080808"/>
                </a:solidFill>
                <a:latin typeface="Courier New"/>
                <a:ea typeface="Courier New"/>
                <a:cs typeface="Courier New"/>
                <a:sym typeface="Courier New"/>
              </a:rPr>
              <a:t>= </a:t>
            </a:r>
            <a:r>
              <a:rPr lang="fr-TN" sz="1300" b="1">
                <a:solidFill>
                  <a:schemeClr val="dk1"/>
                </a:solidFill>
                <a:latin typeface="Courier New"/>
                <a:ea typeface="Courier New"/>
                <a:cs typeface="Courier New"/>
                <a:sym typeface="Courier New"/>
              </a:rPr>
              <a:t>keys</a:t>
            </a:r>
            <a:r>
              <a:rPr lang="fr-TN" sz="1300" b="1">
                <a:solidFill>
                  <a:srgbClr val="080808"/>
                </a:solidFill>
                <a:latin typeface="Courier New"/>
                <a:ea typeface="Courier New"/>
                <a:cs typeface="Courier New"/>
                <a:sym typeface="Courier New"/>
              </a:rPr>
              <a:t>.iterator();</a:t>
            </a:r>
            <a:endParaRPr sz="1300" b="1">
              <a:solidFill>
                <a:srgbClr val="080808"/>
              </a:solidFill>
              <a:latin typeface="Courier New"/>
              <a:ea typeface="Courier New"/>
              <a:cs typeface="Courier New"/>
              <a:sym typeface="Courier New"/>
            </a:endParaRPr>
          </a:p>
          <a:p>
            <a:pPr marL="0" lvl="0" indent="0" algn="l" rtl="0">
              <a:lnSpc>
                <a:spcPct val="120000"/>
              </a:lnSpc>
              <a:spcBef>
                <a:spcPts val="0"/>
              </a:spcBef>
              <a:spcAft>
                <a:spcPts val="0"/>
              </a:spcAft>
              <a:buNone/>
            </a:pPr>
            <a:r>
              <a:rPr lang="fr-TN" sz="1300" b="1">
                <a:solidFill>
                  <a:srgbClr val="0033B3"/>
                </a:solidFill>
                <a:latin typeface="Courier New"/>
                <a:ea typeface="Courier New"/>
                <a:cs typeface="Courier New"/>
                <a:sym typeface="Courier New"/>
              </a:rPr>
              <a:t>while </a:t>
            </a:r>
            <a:r>
              <a:rPr lang="fr-TN" sz="1300" b="1">
                <a:solidFill>
                  <a:srgbClr val="080808"/>
                </a:solidFill>
                <a:latin typeface="Courier New"/>
                <a:ea typeface="Courier New"/>
                <a:cs typeface="Courier New"/>
                <a:sym typeface="Courier New"/>
              </a:rPr>
              <a:t>(</a:t>
            </a:r>
            <a:r>
              <a:rPr lang="fr-TN" sz="1300" b="1">
                <a:solidFill>
                  <a:schemeClr val="dk1"/>
                </a:solidFill>
                <a:latin typeface="Courier New"/>
                <a:ea typeface="Courier New"/>
                <a:cs typeface="Courier New"/>
                <a:sym typeface="Courier New"/>
              </a:rPr>
              <a:t>iterator</a:t>
            </a:r>
            <a:r>
              <a:rPr lang="fr-TN" sz="1300" b="1">
                <a:solidFill>
                  <a:srgbClr val="080808"/>
                </a:solidFill>
                <a:latin typeface="Courier New"/>
                <a:ea typeface="Courier New"/>
                <a:cs typeface="Courier New"/>
                <a:sym typeface="Courier New"/>
              </a:rPr>
              <a:t>.hasNext()) {</a:t>
            </a:r>
            <a:endParaRPr sz="1300" b="1">
              <a:solidFill>
                <a:srgbClr val="080808"/>
              </a:solidFill>
              <a:latin typeface="Courier New"/>
              <a:ea typeface="Courier New"/>
              <a:cs typeface="Courier New"/>
              <a:sym typeface="Courier New"/>
            </a:endParaRPr>
          </a:p>
          <a:p>
            <a:pPr marL="0" lvl="0" indent="0" algn="l" rtl="0">
              <a:lnSpc>
                <a:spcPct val="120000"/>
              </a:lnSpc>
              <a:spcBef>
                <a:spcPts val="0"/>
              </a:spcBef>
              <a:spcAft>
                <a:spcPts val="0"/>
              </a:spcAft>
              <a:buNone/>
            </a:pPr>
            <a:r>
              <a:rPr lang="fr-TN" sz="1300" b="1">
                <a:solidFill>
                  <a:srgbClr val="080808"/>
                </a:solidFill>
                <a:latin typeface="Courier New"/>
                <a:ea typeface="Courier New"/>
                <a:cs typeface="Courier New"/>
                <a:sym typeface="Courier New"/>
              </a:rPr>
              <a:t>   </a:t>
            </a:r>
            <a:r>
              <a:rPr lang="fr-TN" sz="1300" b="1">
                <a:solidFill>
                  <a:schemeClr val="dk1"/>
                </a:solidFill>
                <a:latin typeface="Courier New"/>
                <a:ea typeface="Courier New"/>
                <a:cs typeface="Courier New"/>
                <a:sym typeface="Courier New"/>
              </a:rPr>
              <a:t>System</a:t>
            </a:r>
            <a:r>
              <a:rPr lang="fr-TN" sz="1300" b="1">
                <a:solidFill>
                  <a:srgbClr val="080808"/>
                </a:solidFill>
                <a:latin typeface="Courier New"/>
                <a:ea typeface="Courier New"/>
                <a:cs typeface="Courier New"/>
                <a:sym typeface="Courier New"/>
              </a:rPr>
              <a:t>.</a:t>
            </a:r>
            <a:r>
              <a:rPr lang="fr-TN" sz="1300" b="1" i="1">
                <a:solidFill>
                  <a:srgbClr val="871094"/>
                </a:solidFill>
                <a:latin typeface="Courier New"/>
                <a:ea typeface="Courier New"/>
                <a:cs typeface="Courier New"/>
                <a:sym typeface="Courier New"/>
              </a:rPr>
              <a:t>out</a:t>
            </a:r>
            <a:r>
              <a:rPr lang="fr-TN" sz="1300" b="1">
                <a:solidFill>
                  <a:srgbClr val="080808"/>
                </a:solidFill>
                <a:latin typeface="Courier New"/>
                <a:ea typeface="Courier New"/>
                <a:cs typeface="Courier New"/>
                <a:sym typeface="Courier New"/>
              </a:rPr>
              <a:t>.println(</a:t>
            </a:r>
            <a:r>
              <a:rPr lang="fr-TN" sz="1300" b="1">
                <a:solidFill>
                  <a:srgbClr val="067D17"/>
                </a:solidFill>
                <a:latin typeface="Courier New"/>
                <a:ea typeface="Courier New"/>
                <a:cs typeface="Courier New"/>
                <a:sym typeface="Courier New"/>
              </a:rPr>
              <a:t>"Key: " </a:t>
            </a:r>
            <a:r>
              <a:rPr lang="fr-TN" sz="1300" b="1">
                <a:solidFill>
                  <a:srgbClr val="080808"/>
                </a:solidFill>
                <a:latin typeface="Courier New"/>
                <a:ea typeface="Courier New"/>
                <a:cs typeface="Courier New"/>
                <a:sym typeface="Courier New"/>
              </a:rPr>
              <a:t>+ </a:t>
            </a:r>
            <a:r>
              <a:rPr lang="fr-TN" sz="1300" b="1">
                <a:solidFill>
                  <a:schemeClr val="dk1"/>
                </a:solidFill>
                <a:latin typeface="Courier New"/>
                <a:ea typeface="Courier New"/>
                <a:cs typeface="Courier New"/>
                <a:sym typeface="Courier New"/>
              </a:rPr>
              <a:t>iterator</a:t>
            </a:r>
            <a:r>
              <a:rPr lang="fr-TN" sz="1300" b="1">
                <a:solidFill>
                  <a:srgbClr val="080808"/>
                </a:solidFill>
                <a:latin typeface="Courier New"/>
                <a:ea typeface="Courier New"/>
                <a:cs typeface="Courier New"/>
                <a:sym typeface="Courier New"/>
              </a:rPr>
              <a:t>.next());</a:t>
            </a:r>
            <a:endParaRPr sz="1300" b="1">
              <a:solidFill>
                <a:srgbClr val="080808"/>
              </a:solidFill>
              <a:latin typeface="Courier New"/>
              <a:ea typeface="Courier New"/>
              <a:cs typeface="Courier New"/>
              <a:sym typeface="Courier New"/>
            </a:endParaRPr>
          </a:p>
          <a:p>
            <a:pPr marL="0" lvl="0" indent="0" algn="l" rtl="0">
              <a:lnSpc>
                <a:spcPct val="120000"/>
              </a:lnSpc>
              <a:spcBef>
                <a:spcPts val="0"/>
              </a:spcBef>
              <a:spcAft>
                <a:spcPts val="0"/>
              </a:spcAft>
              <a:buNone/>
            </a:pPr>
            <a:r>
              <a:rPr lang="fr-TN" sz="1300" b="1">
                <a:solidFill>
                  <a:srgbClr val="080808"/>
                </a:solidFill>
                <a:latin typeface="Courier New"/>
                <a:ea typeface="Courier New"/>
                <a:cs typeface="Courier New"/>
                <a:sym typeface="Courier New"/>
              </a:rPr>
              <a:t>}</a:t>
            </a:r>
            <a:endParaRPr sz="1300" b="1">
              <a:solidFill>
                <a:srgbClr val="080808"/>
              </a:solidFill>
              <a:latin typeface="Courier New"/>
              <a:ea typeface="Courier New"/>
              <a:cs typeface="Courier New"/>
              <a:sym typeface="Courier New"/>
            </a:endParaRPr>
          </a:p>
          <a:p>
            <a:pPr marL="0" lvl="0" indent="0" algn="l" rtl="0">
              <a:spcBef>
                <a:spcPts val="0"/>
              </a:spcBef>
              <a:spcAft>
                <a:spcPts val="0"/>
              </a:spcAft>
              <a:buNone/>
            </a:pPr>
            <a:endParaRPr sz="1300" b="1" i="1">
              <a:solidFill>
                <a:srgbClr val="8C8C8C"/>
              </a:solidFill>
              <a:latin typeface="Courier New"/>
              <a:ea typeface="Courier New"/>
              <a:cs typeface="Courier New"/>
              <a:sym typeface="Courier New"/>
            </a:endParaRPr>
          </a:p>
        </p:txBody>
      </p:sp>
      <p:pic>
        <p:nvPicPr>
          <p:cNvPr id="211" name="Google Shape;211;g29cd914b6ba_1_104" descr="D:\esprit 2014\ESPRIT 2014\charte essprit 2014\render\support final\triangle.png"/>
          <p:cNvPicPr preferRelativeResize="0"/>
          <p:nvPr/>
        </p:nvPicPr>
        <p:blipFill rotWithShape="1">
          <a:blip r:embed="rId3">
            <a:alphaModFix/>
          </a:blip>
          <a:srcRect/>
          <a:stretch/>
        </p:blipFill>
        <p:spPr>
          <a:xfrm rot="10800000">
            <a:off x="6772580" y="0"/>
            <a:ext cx="2371432" cy="1631872"/>
          </a:xfrm>
          <a:prstGeom prst="rect">
            <a:avLst/>
          </a:prstGeom>
          <a:noFill/>
          <a:ln>
            <a:noFill/>
          </a:ln>
        </p:spPr>
      </p:pic>
      <p:cxnSp>
        <p:nvCxnSpPr>
          <p:cNvPr id="212" name="Google Shape;212;g29cd914b6ba_1_104"/>
          <p:cNvCxnSpPr/>
          <p:nvPr/>
        </p:nvCxnSpPr>
        <p:spPr>
          <a:xfrm>
            <a:off x="744650" y="2150"/>
            <a:ext cx="9000" cy="450000"/>
          </a:xfrm>
          <a:prstGeom prst="straightConnector1">
            <a:avLst/>
          </a:prstGeom>
          <a:noFill/>
          <a:ln w="28575" cap="flat" cmpd="sng">
            <a:solidFill>
              <a:srgbClr val="F5340B"/>
            </a:solidFill>
            <a:prstDash val="solid"/>
            <a:round/>
            <a:headEnd type="none" w="sm" len="sm"/>
            <a:tailEnd type="none" w="sm" len="sm"/>
          </a:ln>
        </p:spPr>
      </p:cxnSp>
      <p:sp>
        <p:nvSpPr>
          <p:cNvPr id="213" name="Google Shape;213;g29cd914b6ba_1_104"/>
          <p:cNvSpPr txBox="1">
            <a:spLocks noGrp="1"/>
          </p:cNvSpPr>
          <p:nvPr>
            <p:ph type="sldNum" idx="12"/>
          </p:nvPr>
        </p:nvSpPr>
        <p:spPr>
          <a:xfrm>
            <a:off x="8472458" y="4663214"/>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100"/>
              <a:buNone/>
            </a:pPr>
            <a:fld id="{00000000-1234-1234-1234-123412341234}" type="slidenum">
              <a:rPr lang="fr-TN" sz="1100" b="1"/>
              <a:t>15</a:t>
            </a:fld>
            <a:endParaRPr sz="1100" b="1"/>
          </a:p>
        </p:txBody>
      </p:sp>
      <p:sp>
        <p:nvSpPr>
          <p:cNvPr id="214" name="Google Shape;214;g29cd914b6ba_1_104"/>
          <p:cNvSpPr txBox="1"/>
          <p:nvPr/>
        </p:nvSpPr>
        <p:spPr>
          <a:xfrm>
            <a:off x="686425" y="149325"/>
            <a:ext cx="39738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fr-TN" sz="1400" b="1" i="0" u="none" strike="noStrike" cap="none">
                <a:solidFill>
                  <a:srgbClr val="E20B0B"/>
                </a:solidFill>
                <a:latin typeface="Arial"/>
                <a:ea typeface="Arial"/>
                <a:cs typeface="Arial"/>
                <a:sym typeface="Arial"/>
              </a:rPr>
              <a:t>  M</a:t>
            </a:r>
            <a:r>
              <a:rPr lang="fr-TN" b="1">
                <a:solidFill>
                  <a:srgbClr val="E20B0B"/>
                </a:solidFill>
              </a:rPr>
              <a:t>ap : exemple (2/4)</a:t>
            </a:r>
            <a:endParaRPr b="1">
              <a:solidFill>
                <a:srgbClr val="E20B0B"/>
              </a:solidFill>
            </a:endParaRPr>
          </a:p>
        </p:txBody>
      </p:sp>
      <p:sp>
        <p:nvSpPr>
          <p:cNvPr id="215" name="Google Shape;215;g29cd914b6ba_1_104"/>
          <p:cNvSpPr txBox="1"/>
          <p:nvPr/>
        </p:nvSpPr>
        <p:spPr>
          <a:xfrm>
            <a:off x="577100" y="924175"/>
            <a:ext cx="8070000" cy="12123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fr-TN" sz="1300" b="1" i="1">
                <a:solidFill>
                  <a:srgbClr val="8C8C8C"/>
                </a:solidFill>
                <a:latin typeface="Courier New"/>
                <a:ea typeface="Courier New"/>
                <a:cs typeface="Courier New"/>
                <a:sym typeface="Courier New"/>
              </a:rPr>
              <a:t>// Removing a key-value pair</a:t>
            </a:r>
            <a:endParaRPr sz="1300" b="1" i="1">
              <a:solidFill>
                <a:srgbClr val="8C8C8C"/>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fr-TN" sz="1300" b="1">
                <a:solidFill>
                  <a:schemeClr val="dk1"/>
                </a:solidFill>
                <a:latin typeface="Courier New"/>
                <a:ea typeface="Courier New"/>
                <a:cs typeface="Courier New"/>
                <a:sym typeface="Courier New"/>
              </a:rPr>
              <a:t>String removeStudent </a:t>
            </a:r>
            <a:r>
              <a:rPr lang="fr-TN" sz="1300" b="1">
                <a:solidFill>
                  <a:srgbClr val="080808"/>
                </a:solidFill>
                <a:latin typeface="Courier New"/>
                <a:ea typeface="Courier New"/>
                <a:cs typeface="Courier New"/>
                <a:sym typeface="Courier New"/>
              </a:rPr>
              <a:t>= </a:t>
            </a:r>
            <a:r>
              <a:rPr lang="fr-TN" sz="1300" b="1">
                <a:solidFill>
                  <a:srgbClr val="067D17"/>
                </a:solidFill>
                <a:latin typeface="Courier New"/>
                <a:ea typeface="Courier New"/>
                <a:cs typeface="Courier New"/>
                <a:sym typeface="Courier New"/>
              </a:rPr>
              <a:t>"Charlie"</a:t>
            </a:r>
            <a:r>
              <a:rPr lang="fr-TN" sz="1300" b="1">
                <a:solidFill>
                  <a:srgbClr val="080808"/>
                </a:solidFill>
                <a:latin typeface="Courier New"/>
                <a:ea typeface="Courier New"/>
                <a:cs typeface="Courier New"/>
                <a:sym typeface="Courier New"/>
              </a:rPr>
              <a:t>;</a:t>
            </a:r>
            <a:endParaRPr sz="1300" b="1">
              <a:solidFill>
                <a:srgbClr val="080808"/>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fr-TN" sz="1300" b="1">
                <a:solidFill>
                  <a:schemeClr val="dk1"/>
                </a:solidFill>
                <a:latin typeface="Courier New"/>
                <a:ea typeface="Courier New"/>
                <a:cs typeface="Courier New"/>
                <a:sym typeface="Courier New"/>
              </a:rPr>
              <a:t>studentScores</a:t>
            </a:r>
            <a:r>
              <a:rPr lang="fr-TN" sz="1300" b="1">
                <a:solidFill>
                  <a:srgbClr val="080808"/>
                </a:solidFill>
                <a:latin typeface="Courier New"/>
                <a:ea typeface="Courier New"/>
                <a:cs typeface="Courier New"/>
                <a:sym typeface="Courier New"/>
              </a:rPr>
              <a:t>.remove(</a:t>
            </a:r>
            <a:r>
              <a:rPr lang="fr-TN" sz="1300" b="1">
                <a:solidFill>
                  <a:schemeClr val="dk1"/>
                </a:solidFill>
                <a:latin typeface="Courier New"/>
                <a:ea typeface="Courier New"/>
                <a:cs typeface="Courier New"/>
                <a:sym typeface="Courier New"/>
              </a:rPr>
              <a:t>removeStudent</a:t>
            </a:r>
            <a:r>
              <a:rPr lang="fr-TN" sz="1300" b="1">
                <a:solidFill>
                  <a:srgbClr val="080808"/>
                </a:solidFill>
                <a:latin typeface="Courier New"/>
                <a:ea typeface="Courier New"/>
                <a:cs typeface="Courier New"/>
                <a:sym typeface="Courier New"/>
              </a:rPr>
              <a:t>);</a:t>
            </a:r>
            <a:endParaRPr sz="1300" b="1">
              <a:solidFill>
                <a:srgbClr val="080808"/>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fr-TN" sz="1300" b="1">
                <a:solidFill>
                  <a:schemeClr val="dk1"/>
                </a:solidFill>
                <a:latin typeface="Courier New"/>
                <a:ea typeface="Courier New"/>
                <a:cs typeface="Courier New"/>
                <a:sym typeface="Courier New"/>
              </a:rPr>
              <a:t>System</a:t>
            </a:r>
            <a:r>
              <a:rPr lang="fr-TN" sz="1300" b="1">
                <a:solidFill>
                  <a:srgbClr val="080808"/>
                </a:solidFill>
                <a:latin typeface="Courier New"/>
                <a:ea typeface="Courier New"/>
                <a:cs typeface="Courier New"/>
                <a:sym typeface="Courier New"/>
              </a:rPr>
              <a:t>.</a:t>
            </a:r>
            <a:r>
              <a:rPr lang="fr-TN" sz="1300" b="1" i="1">
                <a:solidFill>
                  <a:srgbClr val="871094"/>
                </a:solidFill>
                <a:latin typeface="Courier New"/>
                <a:ea typeface="Courier New"/>
                <a:cs typeface="Courier New"/>
                <a:sym typeface="Courier New"/>
              </a:rPr>
              <a:t>out</a:t>
            </a:r>
            <a:r>
              <a:rPr lang="fr-TN" sz="1300" b="1">
                <a:solidFill>
                  <a:srgbClr val="080808"/>
                </a:solidFill>
                <a:latin typeface="Courier New"/>
                <a:ea typeface="Courier New"/>
                <a:cs typeface="Courier New"/>
                <a:sym typeface="Courier New"/>
              </a:rPr>
              <a:t>.println(</a:t>
            </a:r>
            <a:r>
              <a:rPr lang="fr-TN" sz="1300" b="1">
                <a:solidFill>
                  <a:schemeClr val="dk1"/>
                </a:solidFill>
                <a:latin typeface="Courier New"/>
                <a:ea typeface="Courier New"/>
                <a:cs typeface="Courier New"/>
                <a:sym typeface="Courier New"/>
              </a:rPr>
              <a:t>removeStudent </a:t>
            </a:r>
            <a:r>
              <a:rPr lang="fr-TN" sz="1300" b="1">
                <a:solidFill>
                  <a:srgbClr val="080808"/>
                </a:solidFill>
                <a:latin typeface="Courier New"/>
                <a:ea typeface="Courier New"/>
                <a:cs typeface="Courier New"/>
                <a:sym typeface="Courier New"/>
              </a:rPr>
              <a:t>+ </a:t>
            </a:r>
            <a:r>
              <a:rPr lang="fr-TN" sz="1300" b="1">
                <a:solidFill>
                  <a:srgbClr val="067D17"/>
                </a:solidFill>
                <a:latin typeface="Courier New"/>
                <a:ea typeface="Courier New"/>
                <a:cs typeface="Courier New"/>
                <a:sym typeface="Courier New"/>
              </a:rPr>
              <a:t>" has been removed.</a:t>
            </a:r>
            <a:r>
              <a:rPr lang="fr-TN" sz="1300" b="1">
                <a:solidFill>
                  <a:srgbClr val="080808"/>
                </a:solidFill>
                <a:latin typeface="Courier New"/>
                <a:ea typeface="Courier New"/>
                <a:cs typeface="Courier New"/>
                <a:sym typeface="Courier New"/>
              </a:rPr>
              <a:t>);</a:t>
            </a:r>
            <a:endParaRPr sz="1300" b="1">
              <a:solidFill>
                <a:srgbClr val="080808"/>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fr-TN" sz="1200" b="1" i="1">
                <a:solidFill>
                  <a:srgbClr val="FF0000"/>
                </a:solidFill>
                <a:latin typeface="Courier New"/>
                <a:ea typeface="Courier New"/>
                <a:cs typeface="Courier New"/>
                <a:sym typeface="Courier New"/>
              </a:rPr>
              <a:t>// Output: Charlie has been removed.</a:t>
            </a:r>
            <a:endParaRPr sz="1300" b="1" i="1">
              <a:solidFill>
                <a:srgbClr val="8C8C8C"/>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300" b="1" i="1">
              <a:solidFill>
                <a:srgbClr val="8C8C8C"/>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300" b="1">
              <a:solidFill>
                <a:srgbClr val="080808"/>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300" b="1">
              <a:solidFill>
                <a:srgbClr val="080808"/>
              </a:solidFill>
              <a:latin typeface="Courier New"/>
              <a:ea typeface="Courier New"/>
              <a:cs typeface="Courier New"/>
              <a:sym typeface="Courier New"/>
            </a:endParaRPr>
          </a:p>
        </p:txBody>
      </p:sp>
      <p:sp>
        <p:nvSpPr>
          <p:cNvPr id="216" name="Google Shape;216;g29cd914b6ba_1_104"/>
          <p:cNvSpPr txBox="1"/>
          <p:nvPr/>
        </p:nvSpPr>
        <p:spPr>
          <a:xfrm>
            <a:off x="7269738" y="3239650"/>
            <a:ext cx="1202700" cy="10257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fr-TN" sz="1200" b="1" i="1">
                <a:solidFill>
                  <a:srgbClr val="FF0000"/>
                </a:solidFill>
                <a:latin typeface="Courier New"/>
                <a:ea typeface="Courier New"/>
                <a:cs typeface="Courier New"/>
                <a:sym typeface="Courier New"/>
              </a:rPr>
              <a:t>// Output:</a:t>
            </a:r>
            <a:endParaRPr sz="1200" b="1" i="1">
              <a:solidFill>
                <a:srgbClr val="FF0000"/>
              </a:solidFill>
              <a:latin typeface="Courier New"/>
              <a:ea typeface="Courier New"/>
              <a:cs typeface="Courier New"/>
              <a:sym typeface="Courier New"/>
            </a:endParaRPr>
          </a:p>
          <a:p>
            <a:pPr marL="0" lvl="0" indent="0" algn="l" rtl="0">
              <a:spcBef>
                <a:spcPts val="0"/>
              </a:spcBef>
              <a:spcAft>
                <a:spcPts val="0"/>
              </a:spcAft>
              <a:buNone/>
            </a:pPr>
            <a:r>
              <a:rPr lang="fr-TN" sz="1200" b="1" i="1">
                <a:solidFill>
                  <a:srgbClr val="FF0000"/>
                </a:solidFill>
                <a:latin typeface="Courier New"/>
                <a:ea typeface="Courier New"/>
                <a:cs typeface="Courier New"/>
                <a:sym typeface="Courier New"/>
              </a:rPr>
              <a:t>Key: Bob</a:t>
            </a:r>
            <a:endParaRPr sz="1200" b="1" i="1">
              <a:solidFill>
                <a:srgbClr val="FF0000"/>
              </a:solidFill>
              <a:latin typeface="Courier New"/>
              <a:ea typeface="Courier New"/>
              <a:cs typeface="Courier New"/>
              <a:sym typeface="Courier New"/>
            </a:endParaRPr>
          </a:p>
          <a:p>
            <a:pPr marL="0" lvl="0" indent="0" algn="l" rtl="0">
              <a:spcBef>
                <a:spcPts val="0"/>
              </a:spcBef>
              <a:spcAft>
                <a:spcPts val="0"/>
              </a:spcAft>
              <a:buNone/>
            </a:pPr>
            <a:r>
              <a:rPr lang="fr-TN" sz="1200" b="1" i="1">
                <a:solidFill>
                  <a:srgbClr val="FF0000"/>
                </a:solidFill>
                <a:latin typeface="Courier New"/>
                <a:ea typeface="Courier New"/>
                <a:cs typeface="Courier New"/>
                <a:sym typeface="Courier New"/>
              </a:rPr>
              <a:t>Key: Alice</a:t>
            </a:r>
            <a:endParaRPr sz="1200" b="1" i="1">
              <a:solidFill>
                <a:srgbClr val="FF0000"/>
              </a:solidFill>
              <a:latin typeface="Courier New"/>
              <a:ea typeface="Courier New"/>
              <a:cs typeface="Courier New"/>
              <a:sym typeface="Courier New"/>
            </a:endParaRPr>
          </a:p>
          <a:p>
            <a:pPr marL="0" lvl="0" indent="0" algn="l" rtl="0">
              <a:spcBef>
                <a:spcPts val="0"/>
              </a:spcBef>
              <a:spcAft>
                <a:spcPts val="0"/>
              </a:spcAft>
              <a:buNone/>
            </a:pPr>
            <a:r>
              <a:rPr lang="fr-TN" sz="1200" b="1" i="1">
                <a:solidFill>
                  <a:srgbClr val="FF0000"/>
                </a:solidFill>
                <a:latin typeface="Courier New"/>
                <a:ea typeface="Courier New"/>
                <a:cs typeface="Courier New"/>
                <a:sym typeface="Courier New"/>
              </a:rPr>
              <a:t>Key: David</a:t>
            </a:r>
            <a:endParaRPr sz="1200" b="1" i="1">
              <a:solidFill>
                <a:srgbClr val="FF0000"/>
              </a:solidFill>
              <a:latin typeface="Courier New"/>
              <a:ea typeface="Courier New"/>
              <a:cs typeface="Courier New"/>
              <a:sym typeface="Courier New"/>
            </a:endParaRPr>
          </a:p>
          <a:p>
            <a:pPr marL="0" lvl="0" indent="0" algn="l" rtl="0">
              <a:spcBef>
                <a:spcPts val="0"/>
              </a:spcBef>
              <a:spcAft>
                <a:spcPts val="0"/>
              </a:spcAft>
              <a:buNone/>
            </a:pPr>
            <a:endParaRPr sz="1200" b="1" i="1">
              <a:solidFill>
                <a:srgbClr val="FF0000"/>
              </a:solidFill>
              <a:latin typeface="Courier New"/>
              <a:ea typeface="Courier New"/>
              <a:cs typeface="Courier New"/>
              <a:sym typeface="Courier New"/>
            </a:endParaRPr>
          </a:p>
        </p:txBody>
      </p:sp>
      <p:sp>
        <p:nvSpPr>
          <p:cNvPr id="217" name="Google Shape;217;g29cd914b6ba_1_104"/>
          <p:cNvSpPr txBox="1"/>
          <p:nvPr/>
        </p:nvSpPr>
        <p:spPr>
          <a:xfrm>
            <a:off x="577100" y="2232750"/>
            <a:ext cx="8056500" cy="7323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fr-TN" sz="1300" b="1" i="1">
                <a:solidFill>
                  <a:srgbClr val="8C8C8C"/>
                </a:solidFill>
                <a:latin typeface="Courier New"/>
                <a:ea typeface="Courier New"/>
                <a:cs typeface="Courier New"/>
                <a:sym typeface="Courier New"/>
              </a:rPr>
              <a:t>// Displaying the map (toString() override needed for both Key and Value)</a:t>
            </a:r>
            <a:endParaRPr sz="1300" b="1" i="1">
              <a:solidFill>
                <a:srgbClr val="8C8C8C"/>
              </a:solidFill>
              <a:latin typeface="Courier New"/>
              <a:ea typeface="Courier New"/>
              <a:cs typeface="Courier New"/>
              <a:sym typeface="Courier New"/>
            </a:endParaRPr>
          </a:p>
          <a:p>
            <a:pPr marL="0" lvl="0" indent="0" algn="l" rtl="0">
              <a:spcBef>
                <a:spcPts val="0"/>
              </a:spcBef>
              <a:spcAft>
                <a:spcPts val="0"/>
              </a:spcAft>
              <a:buNone/>
            </a:pPr>
            <a:r>
              <a:rPr lang="fr-TN" sz="1300" b="1">
                <a:solidFill>
                  <a:schemeClr val="dk1"/>
                </a:solidFill>
                <a:latin typeface="Courier New"/>
                <a:ea typeface="Courier New"/>
                <a:cs typeface="Courier New"/>
                <a:sym typeface="Courier New"/>
              </a:rPr>
              <a:t>System</a:t>
            </a:r>
            <a:r>
              <a:rPr lang="fr-TN" sz="1300" b="1">
                <a:solidFill>
                  <a:srgbClr val="080808"/>
                </a:solidFill>
                <a:latin typeface="Courier New"/>
                <a:ea typeface="Courier New"/>
                <a:cs typeface="Courier New"/>
                <a:sym typeface="Courier New"/>
              </a:rPr>
              <a:t>.</a:t>
            </a:r>
            <a:r>
              <a:rPr lang="fr-TN" sz="1300" b="1" i="1">
                <a:solidFill>
                  <a:srgbClr val="871094"/>
                </a:solidFill>
                <a:latin typeface="Courier New"/>
                <a:ea typeface="Courier New"/>
                <a:cs typeface="Courier New"/>
                <a:sym typeface="Courier New"/>
              </a:rPr>
              <a:t>out</a:t>
            </a:r>
            <a:r>
              <a:rPr lang="fr-TN" sz="1300" b="1">
                <a:solidFill>
                  <a:srgbClr val="080808"/>
                </a:solidFill>
                <a:latin typeface="Courier New"/>
                <a:ea typeface="Courier New"/>
                <a:cs typeface="Courier New"/>
                <a:sym typeface="Courier New"/>
              </a:rPr>
              <a:t>.println(</a:t>
            </a:r>
            <a:r>
              <a:rPr lang="fr-TN" sz="1300" b="1">
                <a:solidFill>
                  <a:srgbClr val="067D17"/>
                </a:solidFill>
                <a:latin typeface="Courier New"/>
                <a:ea typeface="Courier New"/>
                <a:cs typeface="Courier New"/>
                <a:sym typeface="Courier New"/>
              </a:rPr>
              <a:t>"Student Scores: " </a:t>
            </a:r>
            <a:r>
              <a:rPr lang="fr-TN" sz="1300" b="1">
                <a:solidFill>
                  <a:srgbClr val="080808"/>
                </a:solidFill>
                <a:latin typeface="Courier New"/>
                <a:ea typeface="Courier New"/>
                <a:cs typeface="Courier New"/>
                <a:sym typeface="Courier New"/>
              </a:rPr>
              <a:t>+ </a:t>
            </a:r>
            <a:r>
              <a:rPr lang="fr-TN" sz="1300" b="1">
                <a:solidFill>
                  <a:schemeClr val="dk1"/>
                </a:solidFill>
                <a:latin typeface="Courier New"/>
                <a:ea typeface="Courier New"/>
                <a:cs typeface="Courier New"/>
                <a:sym typeface="Courier New"/>
              </a:rPr>
              <a:t>studentScores</a:t>
            </a:r>
            <a:r>
              <a:rPr lang="fr-TN" sz="1300" b="1">
                <a:solidFill>
                  <a:srgbClr val="080808"/>
                </a:solidFill>
                <a:latin typeface="Courier New"/>
                <a:ea typeface="Courier New"/>
                <a:cs typeface="Courier New"/>
                <a:sym typeface="Courier New"/>
              </a:rPr>
              <a:t>);</a:t>
            </a:r>
            <a:endParaRPr sz="1300" b="1">
              <a:solidFill>
                <a:srgbClr val="080808"/>
              </a:solidFill>
              <a:latin typeface="Courier New"/>
              <a:ea typeface="Courier New"/>
              <a:cs typeface="Courier New"/>
              <a:sym typeface="Courier New"/>
            </a:endParaRPr>
          </a:p>
          <a:p>
            <a:pPr marL="0" lvl="0" indent="0" algn="l" rtl="0">
              <a:spcBef>
                <a:spcPts val="0"/>
              </a:spcBef>
              <a:spcAft>
                <a:spcPts val="0"/>
              </a:spcAft>
              <a:buNone/>
            </a:pPr>
            <a:r>
              <a:rPr lang="fr-TN" sz="1200" b="1" i="1">
                <a:solidFill>
                  <a:srgbClr val="FF0000"/>
                </a:solidFill>
                <a:latin typeface="Courier New"/>
                <a:ea typeface="Courier New"/>
                <a:cs typeface="Courier New"/>
                <a:sym typeface="Courier New"/>
              </a:rPr>
              <a:t>// Output: Student Scores: {Bob=15, Alice=12, David=20}</a:t>
            </a:r>
            <a:endParaRPr sz="1300" b="1">
              <a:solidFill>
                <a:srgbClr val="080808"/>
              </a:solidFill>
              <a:latin typeface="Courier New"/>
              <a:ea typeface="Courier New"/>
              <a:cs typeface="Courier New"/>
              <a:sym typeface="Courier New"/>
            </a:endParaRPr>
          </a:p>
          <a:p>
            <a:pPr marL="0" lvl="0" indent="0" algn="l" rtl="0">
              <a:spcBef>
                <a:spcPts val="0"/>
              </a:spcBef>
              <a:spcAft>
                <a:spcPts val="0"/>
              </a:spcAft>
              <a:buNone/>
            </a:pPr>
            <a:endParaRPr sz="1300" b="1" i="1">
              <a:solidFill>
                <a:srgbClr val="8C8C8C"/>
              </a:solidFill>
              <a:latin typeface="Courier New"/>
              <a:ea typeface="Courier New"/>
              <a:cs typeface="Courier New"/>
              <a:sym typeface="Courier New"/>
            </a:endParaRPr>
          </a:p>
          <a:p>
            <a:pPr marL="0" lvl="0" indent="0" algn="l" rtl="0">
              <a:spcBef>
                <a:spcPts val="0"/>
              </a:spcBef>
              <a:spcAft>
                <a:spcPts val="0"/>
              </a:spcAft>
              <a:buNone/>
            </a:pPr>
            <a:endParaRPr sz="1800">
              <a:solidFill>
                <a:schemeClr val="dk2"/>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g29cd914b6ba_1_92"/>
          <p:cNvSpPr txBox="1"/>
          <p:nvPr/>
        </p:nvSpPr>
        <p:spPr>
          <a:xfrm>
            <a:off x="577100" y="927725"/>
            <a:ext cx="8056500" cy="1531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20000"/>
              </a:lnSpc>
              <a:spcBef>
                <a:spcPts val="0"/>
              </a:spcBef>
              <a:spcAft>
                <a:spcPts val="0"/>
              </a:spcAft>
              <a:buNone/>
            </a:pPr>
            <a:r>
              <a:rPr lang="fr-TN" sz="1300" b="1" i="1">
                <a:solidFill>
                  <a:srgbClr val="8C8C8C"/>
                </a:solidFill>
                <a:latin typeface="Courier New"/>
                <a:ea typeface="Courier New"/>
                <a:cs typeface="Courier New"/>
                <a:sym typeface="Courier New"/>
              </a:rPr>
              <a:t>// Looping and displaying values</a:t>
            </a:r>
            <a:endParaRPr sz="1300" b="1" i="1">
              <a:solidFill>
                <a:srgbClr val="8C8C8C"/>
              </a:solidFill>
              <a:latin typeface="Courier New"/>
              <a:ea typeface="Courier New"/>
              <a:cs typeface="Courier New"/>
              <a:sym typeface="Courier New"/>
            </a:endParaRPr>
          </a:p>
          <a:p>
            <a:pPr marL="0" lvl="0" indent="0" algn="l" rtl="0">
              <a:lnSpc>
                <a:spcPct val="120000"/>
              </a:lnSpc>
              <a:spcBef>
                <a:spcPts val="0"/>
              </a:spcBef>
              <a:spcAft>
                <a:spcPts val="0"/>
              </a:spcAft>
              <a:buNone/>
            </a:pPr>
            <a:r>
              <a:rPr lang="fr-TN" sz="1300" b="1">
                <a:solidFill>
                  <a:schemeClr val="dk1"/>
                </a:solidFill>
                <a:latin typeface="Courier New"/>
                <a:ea typeface="Courier New"/>
                <a:cs typeface="Courier New"/>
                <a:sym typeface="Courier New"/>
              </a:rPr>
              <a:t>Collection</a:t>
            </a:r>
            <a:r>
              <a:rPr lang="fr-TN" sz="1300" b="1">
                <a:solidFill>
                  <a:srgbClr val="080808"/>
                </a:solidFill>
                <a:latin typeface="Courier New"/>
                <a:ea typeface="Courier New"/>
                <a:cs typeface="Courier New"/>
                <a:sym typeface="Courier New"/>
              </a:rPr>
              <a:t>&lt;</a:t>
            </a:r>
            <a:r>
              <a:rPr lang="fr-TN" sz="1300" b="1">
                <a:solidFill>
                  <a:schemeClr val="dk1"/>
                </a:solidFill>
                <a:latin typeface="Courier New"/>
                <a:ea typeface="Courier New"/>
                <a:cs typeface="Courier New"/>
                <a:sym typeface="Courier New"/>
              </a:rPr>
              <a:t>Integer</a:t>
            </a:r>
            <a:r>
              <a:rPr lang="fr-TN" sz="1300" b="1">
                <a:solidFill>
                  <a:srgbClr val="080808"/>
                </a:solidFill>
                <a:latin typeface="Courier New"/>
                <a:ea typeface="Courier New"/>
                <a:cs typeface="Courier New"/>
                <a:sym typeface="Courier New"/>
              </a:rPr>
              <a:t>&gt; </a:t>
            </a:r>
            <a:r>
              <a:rPr lang="fr-TN" sz="1300" b="1">
                <a:solidFill>
                  <a:schemeClr val="dk1"/>
                </a:solidFill>
                <a:latin typeface="Courier New"/>
                <a:ea typeface="Courier New"/>
                <a:cs typeface="Courier New"/>
                <a:sym typeface="Courier New"/>
              </a:rPr>
              <a:t>values </a:t>
            </a:r>
            <a:r>
              <a:rPr lang="fr-TN" sz="1300" b="1">
                <a:solidFill>
                  <a:srgbClr val="080808"/>
                </a:solidFill>
                <a:latin typeface="Courier New"/>
                <a:ea typeface="Courier New"/>
                <a:cs typeface="Courier New"/>
                <a:sym typeface="Courier New"/>
              </a:rPr>
              <a:t>= </a:t>
            </a:r>
            <a:r>
              <a:rPr lang="fr-TN" sz="1300" b="1">
                <a:solidFill>
                  <a:schemeClr val="dk1"/>
                </a:solidFill>
                <a:latin typeface="Courier New"/>
                <a:ea typeface="Courier New"/>
                <a:cs typeface="Courier New"/>
                <a:sym typeface="Courier New"/>
              </a:rPr>
              <a:t>studentScores</a:t>
            </a:r>
            <a:r>
              <a:rPr lang="fr-TN" sz="1300" b="1">
                <a:solidFill>
                  <a:srgbClr val="080808"/>
                </a:solidFill>
                <a:latin typeface="Courier New"/>
                <a:ea typeface="Courier New"/>
                <a:cs typeface="Courier New"/>
                <a:sym typeface="Courier New"/>
              </a:rPr>
              <a:t>.values();</a:t>
            </a:r>
            <a:endParaRPr sz="1300" b="1">
              <a:solidFill>
                <a:srgbClr val="080808"/>
              </a:solidFill>
              <a:latin typeface="Courier New"/>
              <a:ea typeface="Courier New"/>
              <a:cs typeface="Courier New"/>
              <a:sym typeface="Courier New"/>
            </a:endParaRPr>
          </a:p>
          <a:p>
            <a:pPr marL="0" lvl="0" indent="0" algn="l" rtl="0">
              <a:lnSpc>
                <a:spcPct val="120000"/>
              </a:lnSpc>
              <a:spcBef>
                <a:spcPts val="0"/>
              </a:spcBef>
              <a:spcAft>
                <a:spcPts val="0"/>
              </a:spcAft>
              <a:buNone/>
            </a:pPr>
            <a:r>
              <a:rPr lang="fr-TN" sz="1300" b="1">
                <a:solidFill>
                  <a:srgbClr val="0033B3"/>
                </a:solidFill>
                <a:latin typeface="Courier New"/>
                <a:ea typeface="Courier New"/>
                <a:cs typeface="Courier New"/>
                <a:sym typeface="Courier New"/>
              </a:rPr>
              <a:t>for </a:t>
            </a:r>
            <a:r>
              <a:rPr lang="fr-TN" sz="1300" b="1">
                <a:solidFill>
                  <a:srgbClr val="080808"/>
                </a:solidFill>
                <a:latin typeface="Courier New"/>
                <a:ea typeface="Courier New"/>
                <a:cs typeface="Courier New"/>
                <a:sym typeface="Courier New"/>
              </a:rPr>
              <a:t>(</a:t>
            </a:r>
            <a:r>
              <a:rPr lang="fr-TN" sz="1300" b="1">
                <a:solidFill>
                  <a:schemeClr val="dk1"/>
                </a:solidFill>
                <a:latin typeface="Courier New"/>
                <a:ea typeface="Courier New"/>
                <a:cs typeface="Courier New"/>
                <a:sym typeface="Courier New"/>
              </a:rPr>
              <a:t>Integer value </a:t>
            </a:r>
            <a:r>
              <a:rPr lang="fr-TN" sz="1300" b="1">
                <a:solidFill>
                  <a:srgbClr val="080808"/>
                </a:solidFill>
                <a:latin typeface="Courier New"/>
                <a:ea typeface="Courier New"/>
                <a:cs typeface="Courier New"/>
                <a:sym typeface="Courier New"/>
              </a:rPr>
              <a:t>: </a:t>
            </a:r>
            <a:r>
              <a:rPr lang="fr-TN" sz="1300" b="1">
                <a:solidFill>
                  <a:schemeClr val="dk1"/>
                </a:solidFill>
                <a:latin typeface="Courier New"/>
                <a:ea typeface="Courier New"/>
                <a:cs typeface="Courier New"/>
                <a:sym typeface="Courier New"/>
              </a:rPr>
              <a:t>values</a:t>
            </a:r>
            <a:r>
              <a:rPr lang="fr-TN" sz="1300" b="1">
                <a:solidFill>
                  <a:srgbClr val="080808"/>
                </a:solidFill>
                <a:latin typeface="Courier New"/>
                <a:ea typeface="Courier New"/>
                <a:cs typeface="Courier New"/>
                <a:sym typeface="Courier New"/>
              </a:rPr>
              <a:t>) {</a:t>
            </a:r>
            <a:endParaRPr sz="1300" b="1">
              <a:solidFill>
                <a:srgbClr val="080808"/>
              </a:solidFill>
              <a:latin typeface="Courier New"/>
              <a:ea typeface="Courier New"/>
              <a:cs typeface="Courier New"/>
              <a:sym typeface="Courier New"/>
            </a:endParaRPr>
          </a:p>
          <a:p>
            <a:pPr marL="0" lvl="0" indent="0" algn="l" rtl="0">
              <a:lnSpc>
                <a:spcPct val="120000"/>
              </a:lnSpc>
              <a:spcBef>
                <a:spcPts val="0"/>
              </a:spcBef>
              <a:spcAft>
                <a:spcPts val="0"/>
              </a:spcAft>
              <a:buNone/>
            </a:pPr>
            <a:r>
              <a:rPr lang="fr-TN" sz="1300" b="1">
                <a:solidFill>
                  <a:srgbClr val="080808"/>
                </a:solidFill>
                <a:latin typeface="Courier New"/>
                <a:ea typeface="Courier New"/>
                <a:cs typeface="Courier New"/>
                <a:sym typeface="Courier New"/>
              </a:rPr>
              <a:t>   </a:t>
            </a:r>
            <a:r>
              <a:rPr lang="fr-TN" sz="1300" b="1">
                <a:solidFill>
                  <a:schemeClr val="dk1"/>
                </a:solidFill>
                <a:latin typeface="Courier New"/>
                <a:ea typeface="Courier New"/>
                <a:cs typeface="Courier New"/>
                <a:sym typeface="Courier New"/>
              </a:rPr>
              <a:t>System</a:t>
            </a:r>
            <a:r>
              <a:rPr lang="fr-TN" sz="1300" b="1">
                <a:solidFill>
                  <a:srgbClr val="080808"/>
                </a:solidFill>
                <a:latin typeface="Courier New"/>
                <a:ea typeface="Courier New"/>
                <a:cs typeface="Courier New"/>
                <a:sym typeface="Courier New"/>
              </a:rPr>
              <a:t>.</a:t>
            </a:r>
            <a:r>
              <a:rPr lang="fr-TN" sz="1300" b="1" i="1">
                <a:solidFill>
                  <a:srgbClr val="871094"/>
                </a:solidFill>
                <a:latin typeface="Courier New"/>
                <a:ea typeface="Courier New"/>
                <a:cs typeface="Courier New"/>
                <a:sym typeface="Courier New"/>
              </a:rPr>
              <a:t>out</a:t>
            </a:r>
            <a:r>
              <a:rPr lang="fr-TN" sz="1300" b="1">
                <a:solidFill>
                  <a:srgbClr val="080808"/>
                </a:solidFill>
                <a:latin typeface="Courier New"/>
                <a:ea typeface="Courier New"/>
                <a:cs typeface="Courier New"/>
                <a:sym typeface="Courier New"/>
              </a:rPr>
              <a:t>.println(</a:t>
            </a:r>
            <a:r>
              <a:rPr lang="fr-TN" sz="1300" b="1">
                <a:solidFill>
                  <a:srgbClr val="067D17"/>
                </a:solidFill>
                <a:latin typeface="Courier New"/>
                <a:ea typeface="Courier New"/>
                <a:cs typeface="Courier New"/>
                <a:sym typeface="Courier New"/>
              </a:rPr>
              <a:t>"Value: " </a:t>
            </a:r>
            <a:r>
              <a:rPr lang="fr-TN" sz="1300" b="1">
                <a:solidFill>
                  <a:srgbClr val="080808"/>
                </a:solidFill>
                <a:latin typeface="Courier New"/>
                <a:ea typeface="Courier New"/>
                <a:cs typeface="Courier New"/>
                <a:sym typeface="Courier New"/>
              </a:rPr>
              <a:t>+ </a:t>
            </a:r>
            <a:r>
              <a:rPr lang="fr-TN" sz="1300" b="1">
                <a:solidFill>
                  <a:schemeClr val="dk1"/>
                </a:solidFill>
                <a:latin typeface="Courier New"/>
                <a:ea typeface="Courier New"/>
                <a:cs typeface="Courier New"/>
                <a:sym typeface="Courier New"/>
              </a:rPr>
              <a:t>value</a:t>
            </a:r>
            <a:r>
              <a:rPr lang="fr-TN" sz="1300" b="1">
                <a:solidFill>
                  <a:srgbClr val="080808"/>
                </a:solidFill>
                <a:latin typeface="Courier New"/>
                <a:ea typeface="Courier New"/>
                <a:cs typeface="Courier New"/>
                <a:sym typeface="Courier New"/>
              </a:rPr>
              <a:t>);</a:t>
            </a:r>
            <a:endParaRPr sz="1300" b="1">
              <a:solidFill>
                <a:srgbClr val="080808"/>
              </a:solidFill>
              <a:latin typeface="Courier New"/>
              <a:ea typeface="Courier New"/>
              <a:cs typeface="Courier New"/>
              <a:sym typeface="Courier New"/>
            </a:endParaRPr>
          </a:p>
          <a:p>
            <a:pPr marL="0" lvl="0" indent="0" algn="l" rtl="0">
              <a:lnSpc>
                <a:spcPct val="120000"/>
              </a:lnSpc>
              <a:spcBef>
                <a:spcPts val="0"/>
              </a:spcBef>
              <a:spcAft>
                <a:spcPts val="0"/>
              </a:spcAft>
              <a:buNone/>
            </a:pPr>
            <a:r>
              <a:rPr lang="fr-TN" sz="1300" b="1">
                <a:solidFill>
                  <a:srgbClr val="080808"/>
                </a:solidFill>
                <a:latin typeface="Courier New"/>
                <a:ea typeface="Courier New"/>
                <a:cs typeface="Courier New"/>
                <a:sym typeface="Courier New"/>
              </a:rPr>
              <a:t>}</a:t>
            </a:r>
            <a:endParaRPr sz="1300" b="1" i="1">
              <a:solidFill>
                <a:srgbClr val="8C8C8C"/>
              </a:solidFill>
              <a:latin typeface="Courier New"/>
              <a:ea typeface="Courier New"/>
              <a:cs typeface="Courier New"/>
              <a:sym typeface="Courier New"/>
            </a:endParaRPr>
          </a:p>
          <a:p>
            <a:pPr marL="0" lvl="0" indent="0" algn="l" rtl="0">
              <a:spcBef>
                <a:spcPts val="0"/>
              </a:spcBef>
              <a:spcAft>
                <a:spcPts val="0"/>
              </a:spcAft>
              <a:buNone/>
            </a:pPr>
            <a:endParaRPr sz="1300" b="1" i="1">
              <a:solidFill>
                <a:srgbClr val="8C8C8C"/>
              </a:solidFill>
              <a:latin typeface="Courier New"/>
              <a:ea typeface="Courier New"/>
              <a:cs typeface="Courier New"/>
              <a:sym typeface="Courier New"/>
            </a:endParaRPr>
          </a:p>
        </p:txBody>
      </p:sp>
      <p:pic>
        <p:nvPicPr>
          <p:cNvPr id="223" name="Google Shape;223;g29cd914b6ba_1_92" descr="D:\esprit 2014\ESPRIT 2014\charte essprit 2014\render\support final\triangle.png"/>
          <p:cNvPicPr preferRelativeResize="0"/>
          <p:nvPr/>
        </p:nvPicPr>
        <p:blipFill rotWithShape="1">
          <a:blip r:embed="rId3">
            <a:alphaModFix/>
          </a:blip>
          <a:srcRect/>
          <a:stretch/>
        </p:blipFill>
        <p:spPr>
          <a:xfrm rot="10800000">
            <a:off x="6772580" y="0"/>
            <a:ext cx="2371432" cy="1631872"/>
          </a:xfrm>
          <a:prstGeom prst="rect">
            <a:avLst/>
          </a:prstGeom>
          <a:noFill/>
          <a:ln>
            <a:noFill/>
          </a:ln>
        </p:spPr>
      </p:pic>
      <p:cxnSp>
        <p:nvCxnSpPr>
          <p:cNvPr id="224" name="Google Shape;224;g29cd914b6ba_1_92"/>
          <p:cNvCxnSpPr/>
          <p:nvPr/>
        </p:nvCxnSpPr>
        <p:spPr>
          <a:xfrm>
            <a:off x="744650" y="2150"/>
            <a:ext cx="9000" cy="450000"/>
          </a:xfrm>
          <a:prstGeom prst="straightConnector1">
            <a:avLst/>
          </a:prstGeom>
          <a:noFill/>
          <a:ln w="28575" cap="flat" cmpd="sng">
            <a:solidFill>
              <a:srgbClr val="F5340B"/>
            </a:solidFill>
            <a:prstDash val="solid"/>
            <a:round/>
            <a:headEnd type="none" w="sm" len="sm"/>
            <a:tailEnd type="none" w="sm" len="sm"/>
          </a:ln>
        </p:spPr>
      </p:cxnSp>
      <p:sp>
        <p:nvSpPr>
          <p:cNvPr id="225" name="Google Shape;225;g29cd914b6ba_1_92"/>
          <p:cNvSpPr txBox="1">
            <a:spLocks noGrp="1"/>
          </p:cNvSpPr>
          <p:nvPr>
            <p:ph type="sldNum" idx="12"/>
          </p:nvPr>
        </p:nvSpPr>
        <p:spPr>
          <a:xfrm>
            <a:off x="8472458" y="4663214"/>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100"/>
              <a:buNone/>
            </a:pPr>
            <a:fld id="{00000000-1234-1234-1234-123412341234}" type="slidenum">
              <a:rPr lang="fr-TN" sz="1100" b="1"/>
              <a:t>16</a:t>
            </a:fld>
            <a:endParaRPr sz="1100" b="1"/>
          </a:p>
        </p:txBody>
      </p:sp>
      <p:sp>
        <p:nvSpPr>
          <p:cNvPr id="226" name="Google Shape;226;g29cd914b6ba_1_92"/>
          <p:cNvSpPr txBox="1"/>
          <p:nvPr/>
        </p:nvSpPr>
        <p:spPr>
          <a:xfrm>
            <a:off x="686425" y="149325"/>
            <a:ext cx="39738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fr-TN" sz="1400" b="1" i="0" u="none" strike="noStrike" cap="none">
                <a:solidFill>
                  <a:srgbClr val="E20B0B"/>
                </a:solidFill>
                <a:latin typeface="Arial"/>
                <a:ea typeface="Arial"/>
                <a:cs typeface="Arial"/>
                <a:sym typeface="Arial"/>
              </a:rPr>
              <a:t>  M</a:t>
            </a:r>
            <a:r>
              <a:rPr lang="fr-TN" b="1">
                <a:solidFill>
                  <a:srgbClr val="E20B0B"/>
                </a:solidFill>
              </a:rPr>
              <a:t>ap : exemple (3/4)</a:t>
            </a:r>
            <a:endParaRPr b="1">
              <a:solidFill>
                <a:srgbClr val="E20B0B"/>
              </a:solidFill>
            </a:endParaRPr>
          </a:p>
        </p:txBody>
      </p:sp>
      <p:sp>
        <p:nvSpPr>
          <p:cNvPr id="227" name="Google Shape;227;g29cd914b6ba_1_92"/>
          <p:cNvSpPr txBox="1"/>
          <p:nvPr/>
        </p:nvSpPr>
        <p:spPr>
          <a:xfrm>
            <a:off x="577100" y="2534975"/>
            <a:ext cx="8070000" cy="12123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fr-TN" sz="1300" b="1" i="1">
                <a:solidFill>
                  <a:srgbClr val="8C8C8C"/>
                </a:solidFill>
                <a:latin typeface="Courier New"/>
                <a:ea typeface="Courier New"/>
                <a:cs typeface="Courier New"/>
                <a:sym typeface="Courier New"/>
              </a:rPr>
              <a:t>// Looping and displaying both keys and values</a:t>
            </a:r>
            <a:endParaRPr sz="1300" b="1">
              <a:solidFill>
                <a:srgbClr val="080808"/>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fr-TN" sz="1300" b="1">
                <a:solidFill>
                  <a:srgbClr val="0033B3"/>
                </a:solidFill>
                <a:latin typeface="Courier New"/>
                <a:ea typeface="Courier New"/>
                <a:cs typeface="Courier New"/>
                <a:sym typeface="Courier New"/>
              </a:rPr>
              <a:t>for </a:t>
            </a:r>
            <a:r>
              <a:rPr lang="fr-TN" sz="1300" b="1">
                <a:solidFill>
                  <a:srgbClr val="080808"/>
                </a:solidFill>
                <a:latin typeface="Courier New"/>
                <a:ea typeface="Courier New"/>
                <a:cs typeface="Courier New"/>
                <a:sym typeface="Courier New"/>
              </a:rPr>
              <a:t>(</a:t>
            </a:r>
            <a:r>
              <a:rPr lang="fr-TN" sz="1300" b="1">
                <a:solidFill>
                  <a:schemeClr val="dk1"/>
                </a:solidFill>
                <a:latin typeface="Courier New"/>
                <a:ea typeface="Courier New"/>
                <a:cs typeface="Courier New"/>
                <a:sym typeface="Courier New"/>
              </a:rPr>
              <a:t>Map</a:t>
            </a:r>
            <a:r>
              <a:rPr lang="fr-TN" sz="1300" b="1">
                <a:solidFill>
                  <a:srgbClr val="080808"/>
                </a:solidFill>
                <a:latin typeface="Courier New"/>
                <a:ea typeface="Courier New"/>
                <a:cs typeface="Courier New"/>
                <a:sym typeface="Courier New"/>
              </a:rPr>
              <a:t>.</a:t>
            </a:r>
            <a:r>
              <a:rPr lang="fr-TN" sz="1300" b="1">
                <a:solidFill>
                  <a:schemeClr val="dk1"/>
                </a:solidFill>
                <a:latin typeface="Courier New"/>
                <a:ea typeface="Courier New"/>
                <a:cs typeface="Courier New"/>
                <a:sym typeface="Courier New"/>
              </a:rPr>
              <a:t>Entry</a:t>
            </a:r>
            <a:r>
              <a:rPr lang="fr-TN" sz="1300" b="1">
                <a:solidFill>
                  <a:srgbClr val="080808"/>
                </a:solidFill>
                <a:latin typeface="Courier New"/>
                <a:ea typeface="Courier New"/>
                <a:cs typeface="Courier New"/>
                <a:sym typeface="Courier New"/>
              </a:rPr>
              <a:t>&lt;</a:t>
            </a:r>
            <a:r>
              <a:rPr lang="fr-TN" sz="1300" b="1">
                <a:solidFill>
                  <a:schemeClr val="dk1"/>
                </a:solidFill>
                <a:latin typeface="Courier New"/>
                <a:ea typeface="Courier New"/>
                <a:cs typeface="Courier New"/>
                <a:sym typeface="Courier New"/>
              </a:rPr>
              <a:t>String</a:t>
            </a:r>
            <a:r>
              <a:rPr lang="fr-TN" sz="1300" b="1">
                <a:solidFill>
                  <a:srgbClr val="080808"/>
                </a:solidFill>
                <a:latin typeface="Courier New"/>
                <a:ea typeface="Courier New"/>
                <a:cs typeface="Courier New"/>
                <a:sym typeface="Courier New"/>
              </a:rPr>
              <a:t>, </a:t>
            </a:r>
            <a:r>
              <a:rPr lang="fr-TN" sz="1300" b="1">
                <a:solidFill>
                  <a:schemeClr val="dk1"/>
                </a:solidFill>
                <a:latin typeface="Courier New"/>
                <a:ea typeface="Courier New"/>
                <a:cs typeface="Courier New"/>
                <a:sym typeface="Courier New"/>
              </a:rPr>
              <a:t>Integer</a:t>
            </a:r>
            <a:r>
              <a:rPr lang="fr-TN" sz="1300" b="1">
                <a:solidFill>
                  <a:srgbClr val="080808"/>
                </a:solidFill>
                <a:latin typeface="Courier New"/>
                <a:ea typeface="Courier New"/>
                <a:cs typeface="Courier New"/>
                <a:sym typeface="Courier New"/>
              </a:rPr>
              <a:t>&gt; </a:t>
            </a:r>
            <a:r>
              <a:rPr lang="fr-TN" sz="1300" b="1">
                <a:solidFill>
                  <a:schemeClr val="dk1"/>
                </a:solidFill>
                <a:latin typeface="Courier New"/>
                <a:ea typeface="Courier New"/>
                <a:cs typeface="Courier New"/>
                <a:sym typeface="Courier New"/>
              </a:rPr>
              <a:t>entry </a:t>
            </a:r>
            <a:r>
              <a:rPr lang="fr-TN" sz="1300" b="1">
                <a:solidFill>
                  <a:srgbClr val="080808"/>
                </a:solidFill>
                <a:latin typeface="Courier New"/>
                <a:ea typeface="Courier New"/>
                <a:cs typeface="Courier New"/>
                <a:sym typeface="Courier New"/>
              </a:rPr>
              <a:t>: </a:t>
            </a:r>
            <a:r>
              <a:rPr lang="fr-TN" sz="1300" b="1">
                <a:solidFill>
                  <a:schemeClr val="dk1"/>
                </a:solidFill>
                <a:latin typeface="Courier New"/>
                <a:ea typeface="Courier New"/>
                <a:cs typeface="Courier New"/>
                <a:sym typeface="Courier New"/>
              </a:rPr>
              <a:t>studentScores</a:t>
            </a:r>
            <a:r>
              <a:rPr lang="fr-TN" sz="1300" b="1">
                <a:solidFill>
                  <a:srgbClr val="080808"/>
                </a:solidFill>
                <a:latin typeface="Courier New"/>
                <a:ea typeface="Courier New"/>
                <a:cs typeface="Courier New"/>
                <a:sym typeface="Courier New"/>
              </a:rPr>
              <a:t>.entrySet()){</a:t>
            </a:r>
            <a:endParaRPr sz="1300" b="1">
              <a:solidFill>
                <a:srgbClr val="080808"/>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fr-TN" sz="1300" b="1">
                <a:solidFill>
                  <a:srgbClr val="080808"/>
                </a:solidFill>
                <a:latin typeface="Courier New"/>
                <a:ea typeface="Courier New"/>
                <a:cs typeface="Courier New"/>
                <a:sym typeface="Courier New"/>
              </a:rPr>
              <a:t>   </a:t>
            </a:r>
            <a:r>
              <a:rPr lang="fr-TN" sz="1300" b="1">
                <a:solidFill>
                  <a:schemeClr val="dk1"/>
                </a:solidFill>
                <a:latin typeface="Courier New"/>
                <a:ea typeface="Courier New"/>
                <a:cs typeface="Courier New"/>
                <a:sym typeface="Courier New"/>
              </a:rPr>
              <a:t>System</a:t>
            </a:r>
            <a:r>
              <a:rPr lang="fr-TN" sz="1300" b="1">
                <a:solidFill>
                  <a:srgbClr val="080808"/>
                </a:solidFill>
                <a:latin typeface="Courier New"/>
                <a:ea typeface="Courier New"/>
                <a:cs typeface="Courier New"/>
                <a:sym typeface="Courier New"/>
              </a:rPr>
              <a:t>.</a:t>
            </a:r>
            <a:r>
              <a:rPr lang="fr-TN" sz="1300" b="1" i="1">
                <a:solidFill>
                  <a:srgbClr val="871094"/>
                </a:solidFill>
                <a:latin typeface="Courier New"/>
                <a:ea typeface="Courier New"/>
                <a:cs typeface="Courier New"/>
                <a:sym typeface="Courier New"/>
              </a:rPr>
              <a:t>out</a:t>
            </a:r>
            <a:r>
              <a:rPr lang="fr-TN" sz="1300" b="1">
                <a:solidFill>
                  <a:srgbClr val="080808"/>
                </a:solidFill>
                <a:latin typeface="Courier New"/>
                <a:ea typeface="Courier New"/>
                <a:cs typeface="Courier New"/>
                <a:sym typeface="Courier New"/>
              </a:rPr>
              <a:t>.println(</a:t>
            </a:r>
            <a:r>
              <a:rPr lang="fr-TN" sz="1300" b="1">
                <a:solidFill>
                  <a:schemeClr val="dk1"/>
                </a:solidFill>
                <a:latin typeface="Courier New"/>
                <a:ea typeface="Courier New"/>
                <a:cs typeface="Courier New"/>
                <a:sym typeface="Courier New"/>
              </a:rPr>
              <a:t>entry</a:t>
            </a:r>
            <a:r>
              <a:rPr lang="fr-TN" sz="1300" b="1">
                <a:solidFill>
                  <a:srgbClr val="080808"/>
                </a:solidFill>
                <a:latin typeface="Courier New"/>
                <a:ea typeface="Courier New"/>
                <a:cs typeface="Courier New"/>
                <a:sym typeface="Courier New"/>
              </a:rPr>
              <a:t>.getKey() + </a:t>
            </a:r>
            <a:r>
              <a:rPr lang="fr-TN" sz="1300" b="1">
                <a:solidFill>
                  <a:srgbClr val="067D17"/>
                </a:solidFill>
                <a:latin typeface="Courier New"/>
                <a:ea typeface="Courier New"/>
                <a:cs typeface="Courier New"/>
                <a:sym typeface="Courier New"/>
              </a:rPr>
              <a:t>": " </a:t>
            </a:r>
            <a:r>
              <a:rPr lang="fr-TN" sz="1300" b="1">
                <a:solidFill>
                  <a:srgbClr val="080808"/>
                </a:solidFill>
                <a:latin typeface="Courier New"/>
                <a:ea typeface="Courier New"/>
                <a:cs typeface="Courier New"/>
                <a:sym typeface="Courier New"/>
              </a:rPr>
              <a:t>+ </a:t>
            </a:r>
            <a:r>
              <a:rPr lang="fr-TN" sz="1300" b="1">
                <a:solidFill>
                  <a:schemeClr val="dk1"/>
                </a:solidFill>
                <a:latin typeface="Courier New"/>
                <a:ea typeface="Courier New"/>
                <a:cs typeface="Courier New"/>
                <a:sym typeface="Courier New"/>
              </a:rPr>
              <a:t>entry</a:t>
            </a:r>
            <a:r>
              <a:rPr lang="fr-TN" sz="1300" b="1">
                <a:solidFill>
                  <a:srgbClr val="080808"/>
                </a:solidFill>
                <a:latin typeface="Courier New"/>
                <a:ea typeface="Courier New"/>
                <a:cs typeface="Courier New"/>
                <a:sym typeface="Courier New"/>
              </a:rPr>
              <a:t>.getValue());</a:t>
            </a:r>
            <a:endParaRPr sz="1300" b="1">
              <a:solidFill>
                <a:srgbClr val="080808"/>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fr-TN" sz="1300" b="1">
                <a:solidFill>
                  <a:srgbClr val="080808"/>
                </a:solidFill>
                <a:latin typeface="Courier New"/>
                <a:ea typeface="Courier New"/>
                <a:cs typeface="Courier New"/>
                <a:sym typeface="Courier New"/>
              </a:rPr>
              <a:t>}</a:t>
            </a:r>
            <a:endParaRPr sz="1300" b="1" i="1">
              <a:solidFill>
                <a:srgbClr val="8C8C8C"/>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300" b="1" i="1">
              <a:solidFill>
                <a:srgbClr val="8C8C8C"/>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300" b="1">
              <a:solidFill>
                <a:srgbClr val="080808"/>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300" b="1">
              <a:solidFill>
                <a:srgbClr val="080808"/>
              </a:solidFill>
              <a:latin typeface="Courier New"/>
              <a:ea typeface="Courier New"/>
              <a:cs typeface="Courier New"/>
              <a:sym typeface="Courier New"/>
            </a:endParaRPr>
          </a:p>
        </p:txBody>
      </p:sp>
      <p:sp>
        <p:nvSpPr>
          <p:cNvPr id="228" name="Google Shape;228;g29cd914b6ba_1_92"/>
          <p:cNvSpPr txBox="1"/>
          <p:nvPr/>
        </p:nvSpPr>
        <p:spPr>
          <a:xfrm>
            <a:off x="7269738" y="1106050"/>
            <a:ext cx="1202700" cy="10257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fr-TN" sz="1200" b="1" i="1">
                <a:solidFill>
                  <a:srgbClr val="FF0000"/>
                </a:solidFill>
                <a:latin typeface="Courier New"/>
                <a:ea typeface="Courier New"/>
                <a:cs typeface="Courier New"/>
                <a:sym typeface="Courier New"/>
              </a:rPr>
              <a:t>// Output:</a:t>
            </a:r>
            <a:endParaRPr sz="1200" b="1" i="1">
              <a:solidFill>
                <a:srgbClr val="FF0000"/>
              </a:solidFill>
              <a:latin typeface="Courier New"/>
              <a:ea typeface="Courier New"/>
              <a:cs typeface="Courier New"/>
              <a:sym typeface="Courier New"/>
            </a:endParaRPr>
          </a:p>
          <a:p>
            <a:pPr marL="0" lvl="0" indent="0" algn="l" rtl="0">
              <a:spcBef>
                <a:spcPts val="0"/>
              </a:spcBef>
              <a:spcAft>
                <a:spcPts val="0"/>
              </a:spcAft>
              <a:buNone/>
            </a:pPr>
            <a:r>
              <a:rPr lang="fr-TN" sz="1200" b="1" i="1">
                <a:solidFill>
                  <a:srgbClr val="FF0000"/>
                </a:solidFill>
                <a:latin typeface="Courier New"/>
                <a:ea typeface="Courier New"/>
                <a:cs typeface="Courier New"/>
                <a:sym typeface="Courier New"/>
              </a:rPr>
              <a:t>Value: 15</a:t>
            </a:r>
            <a:endParaRPr sz="1200" b="1" i="1">
              <a:solidFill>
                <a:srgbClr val="FF0000"/>
              </a:solidFill>
              <a:latin typeface="Courier New"/>
              <a:ea typeface="Courier New"/>
              <a:cs typeface="Courier New"/>
              <a:sym typeface="Courier New"/>
            </a:endParaRPr>
          </a:p>
          <a:p>
            <a:pPr marL="0" lvl="0" indent="0" algn="l" rtl="0">
              <a:spcBef>
                <a:spcPts val="0"/>
              </a:spcBef>
              <a:spcAft>
                <a:spcPts val="0"/>
              </a:spcAft>
              <a:buNone/>
            </a:pPr>
            <a:r>
              <a:rPr lang="fr-TN" sz="1200" b="1" i="1">
                <a:solidFill>
                  <a:srgbClr val="FF0000"/>
                </a:solidFill>
                <a:latin typeface="Courier New"/>
                <a:ea typeface="Courier New"/>
                <a:cs typeface="Courier New"/>
                <a:sym typeface="Courier New"/>
              </a:rPr>
              <a:t>Value: 12</a:t>
            </a:r>
            <a:endParaRPr sz="1200" b="1" i="1">
              <a:solidFill>
                <a:srgbClr val="FF0000"/>
              </a:solidFill>
              <a:latin typeface="Courier New"/>
              <a:ea typeface="Courier New"/>
              <a:cs typeface="Courier New"/>
              <a:sym typeface="Courier New"/>
            </a:endParaRPr>
          </a:p>
          <a:p>
            <a:pPr marL="0" lvl="0" indent="0" algn="l" rtl="0">
              <a:spcBef>
                <a:spcPts val="0"/>
              </a:spcBef>
              <a:spcAft>
                <a:spcPts val="0"/>
              </a:spcAft>
              <a:buNone/>
            </a:pPr>
            <a:r>
              <a:rPr lang="fr-TN" sz="1200" b="1" i="1">
                <a:solidFill>
                  <a:srgbClr val="FF0000"/>
                </a:solidFill>
                <a:latin typeface="Courier New"/>
                <a:ea typeface="Courier New"/>
                <a:cs typeface="Courier New"/>
                <a:sym typeface="Courier New"/>
              </a:rPr>
              <a:t>Value: 20</a:t>
            </a:r>
            <a:endParaRPr sz="1200" b="1" i="1">
              <a:solidFill>
                <a:srgbClr val="FF0000"/>
              </a:solidFill>
              <a:latin typeface="Courier New"/>
              <a:ea typeface="Courier New"/>
              <a:cs typeface="Courier New"/>
              <a:sym typeface="Courier New"/>
            </a:endParaRPr>
          </a:p>
          <a:p>
            <a:pPr marL="0" lvl="0" indent="0" algn="l" rtl="0">
              <a:spcBef>
                <a:spcPts val="0"/>
              </a:spcBef>
              <a:spcAft>
                <a:spcPts val="0"/>
              </a:spcAft>
              <a:buNone/>
            </a:pPr>
            <a:endParaRPr sz="1200" b="1" i="1">
              <a:solidFill>
                <a:srgbClr val="FF0000"/>
              </a:solidFill>
              <a:latin typeface="Courier New"/>
              <a:ea typeface="Courier New"/>
              <a:cs typeface="Courier New"/>
              <a:sym typeface="Courier New"/>
            </a:endParaRPr>
          </a:p>
        </p:txBody>
      </p:sp>
      <p:sp>
        <p:nvSpPr>
          <p:cNvPr id="229" name="Google Shape;229;g29cd914b6ba_1_92"/>
          <p:cNvSpPr txBox="1"/>
          <p:nvPr/>
        </p:nvSpPr>
        <p:spPr>
          <a:xfrm>
            <a:off x="577100" y="3823325"/>
            <a:ext cx="8056500" cy="7323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fr-TN" sz="1300" b="1" i="1">
                <a:solidFill>
                  <a:srgbClr val="8C8C8C"/>
                </a:solidFill>
                <a:latin typeface="Courier New"/>
                <a:ea typeface="Courier New"/>
                <a:cs typeface="Courier New"/>
                <a:sym typeface="Courier New"/>
              </a:rPr>
              <a:t>// Checking the size of the map</a:t>
            </a:r>
            <a:endParaRPr sz="1300" b="1" i="1">
              <a:solidFill>
                <a:srgbClr val="8C8C8C"/>
              </a:solidFill>
              <a:latin typeface="Courier New"/>
              <a:ea typeface="Courier New"/>
              <a:cs typeface="Courier New"/>
              <a:sym typeface="Courier New"/>
            </a:endParaRPr>
          </a:p>
          <a:p>
            <a:pPr marL="0" lvl="0" indent="0" algn="l" rtl="0">
              <a:spcBef>
                <a:spcPts val="0"/>
              </a:spcBef>
              <a:spcAft>
                <a:spcPts val="0"/>
              </a:spcAft>
              <a:buNone/>
            </a:pPr>
            <a:r>
              <a:rPr lang="fr-TN" sz="1300" b="1">
                <a:solidFill>
                  <a:schemeClr val="dk1"/>
                </a:solidFill>
                <a:latin typeface="Courier New"/>
                <a:ea typeface="Courier New"/>
                <a:cs typeface="Courier New"/>
                <a:sym typeface="Courier New"/>
              </a:rPr>
              <a:t>System</a:t>
            </a:r>
            <a:r>
              <a:rPr lang="fr-TN" sz="1300" b="1">
                <a:solidFill>
                  <a:srgbClr val="080808"/>
                </a:solidFill>
                <a:latin typeface="Courier New"/>
                <a:ea typeface="Courier New"/>
                <a:cs typeface="Courier New"/>
                <a:sym typeface="Courier New"/>
              </a:rPr>
              <a:t>.</a:t>
            </a:r>
            <a:r>
              <a:rPr lang="fr-TN" sz="1300" b="1" i="1">
                <a:solidFill>
                  <a:srgbClr val="871094"/>
                </a:solidFill>
                <a:latin typeface="Courier New"/>
                <a:ea typeface="Courier New"/>
                <a:cs typeface="Courier New"/>
                <a:sym typeface="Courier New"/>
              </a:rPr>
              <a:t>out</a:t>
            </a:r>
            <a:r>
              <a:rPr lang="fr-TN" sz="1300" b="1">
                <a:solidFill>
                  <a:srgbClr val="080808"/>
                </a:solidFill>
                <a:latin typeface="Courier New"/>
                <a:ea typeface="Courier New"/>
                <a:cs typeface="Courier New"/>
                <a:sym typeface="Courier New"/>
              </a:rPr>
              <a:t>.println(</a:t>
            </a:r>
            <a:r>
              <a:rPr lang="fr-TN" sz="1300" b="1">
                <a:solidFill>
                  <a:srgbClr val="067D17"/>
                </a:solidFill>
                <a:latin typeface="Courier New"/>
                <a:ea typeface="Courier New"/>
                <a:cs typeface="Courier New"/>
                <a:sym typeface="Courier New"/>
              </a:rPr>
              <a:t>"Number of students: " </a:t>
            </a:r>
            <a:r>
              <a:rPr lang="fr-TN" sz="1300" b="1">
                <a:solidFill>
                  <a:srgbClr val="080808"/>
                </a:solidFill>
                <a:latin typeface="Courier New"/>
                <a:ea typeface="Courier New"/>
                <a:cs typeface="Courier New"/>
                <a:sym typeface="Courier New"/>
              </a:rPr>
              <a:t>+ </a:t>
            </a:r>
            <a:r>
              <a:rPr lang="fr-TN" sz="1300" b="1">
                <a:solidFill>
                  <a:schemeClr val="dk1"/>
                </a:solidFill>
                <a:latin typeface="Courier New"/>
                <a:ea typeface="Courier New"/>
                <a:cs typeface="Courier New"/>
                <a:sym typeface="Courier New"/>
              </a:rPr>
              <a:t>studentScores</a:t>
            </a:r>
            <a:r>
              <a:rPr lang="fr-TN" sz="1300" b="1">
                <a:solidFill>
                  <a:srgbClr val="080808"/>
                </a:solidFill>
                <a:latin typeface="Courier New"/>
                <a:ea typeface="Courier New"/>
                <a:cs typeface="Courier New"/>
                <a:sym typeface="Courier New"/>
              </a:rPr>
              <a:t>.size());</a:t>
            </a:r>
            <a:endParaRPr sz="1300" b="1">
              <a:solidFill>
                <a:srgbClr val="080808"/>
              </a:solidFill>
              <a:latin typeface="Courier New"/>
              <a:ea typeface="Courier New"/>
              <a:cs typeface="Courier New"/>
              <a:sym typeface="Courier New"/>
            </a:endParaRPr>
          </a:p>
          <a:p>
            <a:pPr marL="0" lvl="0" indent="0" algn="l" rtl="0">
              <a:spcBef>
                <a:spcPts val="0"/>
              </a:spcBef>
              <a:spcAft>
                <a:spcPts val="0"/>
              </a:spcAft>
              <a:buNone/>
            </a:pPr>
            <a:r>
              <a:rPr lang="fr-TN" sz="1200" b="1" i="1">
                <a:solidFill>
                  <a:srgbClr val="FF0000"/>
                </a:solidFill>
                <a:latin typeface="Courier New"/>
                <a:ea typeface="Courier New"/>
                <a:cs typeface="Courier New"/>
                <a:sym typeface="Courier New"/>
              </a:rPr>
              <a:t>// Output: Number of students: 3</a:t>
            </a:r>
            <a:endParaRPr sz="1300" b="1" i="1">
              <a:solidFill>
                <a:srgbClr val="8C8C8C"/>
              </a:solidFill>
              <a:latin typeface="Courier New"/>
              <a:ea typeface="Courier New"/>
              <a:cs typeface="Courier New"/>
              <a:sym typeface="Courier New"/>
            </a:endParaRPr>
          </a:p>
          <a:p>
            <a:pPr marL="0" lvl="0" indent="0" algn="l" rtl="0">
              <a:spcBef>
                <a:spcPts val="0"/>
              </a:spcBef>
              <a:spcAft>
                <a:spcPts val="0"/>
              </a:spcAft>
              <a:buNone/>
            </a:pPr>
            <a:endParaRPr sz="1300" b="1" i="1">
              <a:solidFill>
                <a:srgbClr val="8C8C8C"/>
              </a:solidFill>
              <a:latin typeface="Courier New"/>
              <a:ea typeface="Courier New"/>
              <a:cs typeface="Courier New"/>
              <a:sym typeface="Courier New"/>
            </a:endParaRPr>
          </a:p>
          <a:p>
            <a:pPr marL="0" lvl="0" indent="0" algn="l" rtl="0">
              <a:spcBef>
                <a:spcPts val="0"/>
              </a:spcBef>
              <a:spcAft>
                <a:spcPts val="0"/>
              </a:spcAft>
              <a:buNone/>
            </a:pPr>
            <a:endParaRPr sz="1800">
              <a:solidFill>
                <a:schemeClr val="dk2"/>
              </a:solidFill>
            </a:endParaRPr>
          </a:p>
        </p:txBody>
      </p:sp>
      <p:sp>
        <p:nvSpPr>
          <p:cNvPr id="230" name="Google Shape;230;g29cd914b6ba_1_92"/>
          <p:cNvSpPr txBox="1"/>
          <p:nvPr/>
        </p:nvSpPr>
        <p:spPr>
          <a:xfrm>
            <a:off x="7269738" y="2628275"/>
            <a:ext cx="1202700" cy="10257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fr-TN" sz="1200" b="1" i="1">
                <a:solidFill>
                  <a:srgbClr val="FF0000"/>
                </a:solidFill>
                <a:latin typeface="Courier New"/>
                <a:ea typeface="Courier New"/>
                <a:cs typeface="Courier New"/>
                <a:sym typeface="Courier New"/>
              </a:rPr>
              <a:t>// Output:</a:t>
            </a:r>
            <a:endParaRPr sz="1200" b="1" i="1">
              <a:solidFill>
                <a:srgbClr val="FF0000"/>
              </a:solidFill>
              <a:latin typeface="Courier New"/>
              <a:ea typeface="Courier New"/>
              <a:cs typeface="Courier New"/>
              <a:sym typeface="Courier New"/>
            </a:endParaRPr>
          </a:p>
          <a:p>
            <a:pPr marL="0" lvl="0" indent="0" algn="l" rtl="0">
              <a:spcBef>
                <a:spcPts val="0"/>
              </a:spcBef>
              <a:spcAft>
                <a:spcPts val="0"/>
              </a:spcAft>
              <a:buNone/>
            </a:pPr>
            <a:r>
              <a:rPr lang="fr-TN" sz="1200" b="1" i="1">
                <a:solidFill>
                  <a:srgbClr val="FF0000"/>
                </a:solidFill>
                <a:latin typeface="Courier New"/>
                <a:ea typeface="Courier New"/>
                <a:cs typeface="Courier New"/>
                <a:sym typeface="Courier New"/>
              </a:rPr>
              <a:t>Bob: 15</a:t>
            </a:r>
            <a:endParaRPr sz="1200" b="1" i="1">
              <a:solidFill>
                <a:srgbClr val="FF0000"/>
              </a:solidFill>
              <a:latin typeface="Courier New"/>
              <a:ea typeface="Courier New"/>
              <a:cs typeface="Courier New"/>
              <a:sym typeface="Courier New"/>
            </a:endParaRPr>
          </a:p>
          <a:p>
            <a:pPr marL="0" lvl="0" indent="0" algn="l" rtl="0">
              <a:spcBef>
                <a:spcPts val="0"/>
              </a:spcBef>
              <a:spcAft>
                <a:spcPts val="0"/>
              </a:spcAft>
              <a:buNone/>
            </a:pPr>
            <a:r>
              <a:rPr lang="fr-TN" sz="1200" b="1" i="1">
                <a:solidFill>
                  <a:srgbClr val="FF0000"/>
                </a:solidFill>
                <a:latin typeface="Courier New"/>
                <a:ea typeface="Courier New"/>
                <a:cs typeface="Courier New"/>
                <a:sym typeface="Courier New"/>
              </a:rPr>
              <a:t>Alice: 12</a:t>
            </a:r>
            <a:endParaRPr sz="1200" b="1" i="1">
              <a:solidFill>
                <a:srgbClr val="FF0000"/>
              </a:solidFill>
              <a:latin typeface="Courier New"/>
              <a:ea typeface="Courier New"/>
              <a:cs typeface="Courier New"/>
              <a:sym typeface="Courier New"/>
            </a:endParaRPr>
          </a:p>
          <a:p>
            <a:pPr marL="0" lvl="0" indent="0" algn="l" rtl="0">
              <a:spcBef>
                <a:spcPts val="0"/>
              </a:spcBef>
              <a:spcAft>
                <a:spcPts val="0"/>
              </a:spcAft>
              <a:buNone/>
            </a:pPr>
            <a:r>
              <a:rPr lang="fr-TN" sz="1200" b="1" i="1">
                <a:solidFill>
                  <a:srgbClr val="FF0000"/>
                </a:solidFill>
                <a:latin typeface="Courier New"/>
                <a:ea typeface="Courier New"/>
                <a:cs typeface="Courier New"/>
                <a:sym typeface="Courier New"/>
              </a:rPr>
              <a:t>David: 20</a:t>
            </a:r>
            <a:endParaRPr sz="1200" b="1" i="1">
              <a:solidFill>
                <a:srgbClr val="FF0000"/>
              </a:solidFill>
              <a:latin typeface="Courier New"/>
              <a:ea typeface="Courier New"/>
              <a:cs typeface="Courier New"/>
              <a:sym typeface="Courier New"/>
            </a:endParaRPr>
          </a:p>
          <a:p>
            <a:pPr marL="0" lvl="0" indent="0" algn="l" rtl="0">
              <a:spcBef>
                <a:spcPts val="0"/>
              </a:spcBef>
              <a:spcAft>
                <a:spcPts val="0"/>
              </a:spcAft>
              <a:buNone/>
            </a:pPr>
            <a:endParaRPr sz="1200" b="1" i="1">
              <a:solidFill>
                <a:srgbClr val="FF0000"/>
              </a:solidFill>
              <a:latin typeface="Courier New"/>
              <a:ea typeface="Courier New"/>
              <a:cs typeface="Courier New"/>
              <a:sym typeface="Courier New"/>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pic>
        <p:nvPicPr>
          <p:cNvPr id="235" name="Google Shape;235;g29cd914b6ba_1_49" descr="D:\esprit 2014\ESPRIT 2014\charte essprit 2014\render\support final\triangle.png"/>
          <p:cNvPicPr preferRelativeResize="0"/>
          <p:nvPr/>
        </p:nvPicPr>
        <p:blipFill rotWithShape="1">
          <a:blip r:embed="rId3">
            <a:alphaModFix/>
          </a:blip>
          <a:srcRect/>
          <a:stretch/>
        </p:blipFill>
        <p:spPr>
          <a:xfrm rot="10800000">
            <a:off x="6772580" y="0"/>
            <a:ext cx="2371432" cy="1631872"/>
          </a:xfrm>
          <a:prstGeom prst="rect">
            <a:avLst/>
          </a:prstGeom>
          <a:noFill/>
          <a:ln>
            <a:noFill/>
          </a:ln>
        </p:spPr>
      </p:pic>
      <p:cxnSp>
        <p:nvCxnSpPr>
          <p:cNvPr id="236" name="Google Shape;236;g29cd914b6ba_1_49"/>
          <p:cNvCxnSpPr/>
          <p:nvPr/>
        </p:nvCxnSpPr>
        <p:spPr>
          <a:xfrm>
            <a:off x="744650" y="2150"/>
            <a:ext cx="9000" cy="450000"/>
          </a:xfrm>
          <a:prstGeom prst="straightConnector1">
            <a:avLst/>
          </a:prstGeom>
          <a:noFill/>
          <a:ln w="28575" cap="flat" cmpd="sng">
            <a:solidFill>
              <a:srgbClr val="F5340B"/>
            </a:solidFill>
            <a:prstDash val="solid"/>
            <a:round/>
            <a:headEnd type="none" w="sm" len="sm"/>
            <a:tailEnd type="none" w="sm" len="sm"/>
          </a:ln>
        </p:spPr>
      </p:cxnSp>
      <p:sp>
        <p:nvSpPr>
          <p:cNvPr id="237" name="Google Shape;237;g29cd914b6ba_1_49"/>
          <p:cNvSpPr txBox="1">
            <a:spLocks noGrp="1"/>
          </p:cNvSpPr>
          <p:nvPr>
            <p:ph type="sldNum" idx="12"/>
          </p:nvPr>
        </p:nvSpPr>
        <p:spPr>
          <a:xfrm>
            <a:off x="8472458" y="4663214"/>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100"/>
              <a:buNone/>
            </a:pPr>
            <a:fld id="{00000000-1234-1234-1234-123412341234}" type="slidenum">
              <a:rPr lang="fr-TN" sz="1100" b="1"/>
              <a:t>17</a:t>
            </a:fld>
            <a:endParaRPr sz="1100" b="1"/>
          </a:p>
        </p:txBody>
      </p:sp>
      <p:sp>
        <p:nvSpPr>
          <p:cNvPr id="238" name="Google Shape;238;g29cd914b6ba_1_49"/>
          <p:cNvSpPr txBox="1"/>
          <p:nvPr/>
        </p:nvSpPr>
        <p:spPr>
          <a:xfrm>
            <a:off x="686425" y="149325"/>
            <a:ext cx="39738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fr-TN" sz="1400" b="1" i="0" u="none" strike="noStrike" cap="none">
                <a:solidFill>
                  <a:srgbClr val="E20B0B"/>
                </a:solidFill>
                <a:latin typeface="Arial"/>
                <a:ea typeface="Arial"/>
                <a:cs typeface="Arial"/>
                <a:sym typeface="Arial"/>
              </a:rPr>
              <a:t>  M</a:t>
            </a:r>
            <a:r>
              <a:rPr lang="fr-TN" b="1">
                <a:solidFill>
                  <a:srgbClr val="E20B0B"/>
                </a:solidFill>
              </a:rPr>
              <a:t>ap : exemple (4/4)</a:t>
            </a:r>
            <a:endParaRPr b="1">
              <a:solidFill>
                <a:srgbClr val="E20B0B"/>
              </a:solidFill>
            </a:endParaRPr>
          </a:p>
        </p:txBody>
      </p:sp>
      <p:sp>
        <p:nvSpPr>
          <p:cNvPr id="239" name="Google Shape;239;g29cd914b6ba_1_49"/>
          <p:cNvSpPr txBox="1"/>
          <p:nvPr/>
        </p:nvSpPr>
        <p:spPr>
          <a:xfrm>
            <a:off x="541950" y="680013"/>
            <a:ext cx="8060100" cy="37554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endParaRPr sz="1100">
              <a:solidFill>
                <a:schemeClr val="dk1"/>
              </a:solidFill>
            </a:endParaRPr>
          </a:p>
          <a:p>
            <a:pPr marL="0" lvl="0" indent="0" algn="l" rtl="0">
              <a:spcBef>
                <a:spcPts val="0"/>
              </a:spcBef>
              <a:spcAft>
                <a:spcPts val="0"/>
              </a:spcAft>
              <a:buClr>
                <a:schemeClr val="dk1"/>
              </a:buClr>
              <a:buSzPts val="1100"/>
              <a:buFont typeface="Arial"/>
              <a:buNone/>
            </a:pPr>
            <a:endParaRPr sz="1300" b="1">
              <a:solidFill>
                <a:srgbClr val="080808"/>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fr-TN" sz="1300" b="1" i="1">
                <a:solidFill>
                  <a:srgbClr val="8C8C8C"/>
                </a:solidFill>
                <a:latin typeface="Courier New"/>
                <a:ea typeface="Courier New"/>
                <a:cs typeface="Courier New"/>
                <a:sym typeface="Courier New"/>
              </a:rPr>
              <a:t>// Checking the size of the map</a:t>
            </a:r>
            <a:endParaRPr sz="1300" b="1" i="1">
              <a:solidFill>
                <a:srgbClr val="8C8C8C"/>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fr-TN" sz="1300" b="1">
                <a:solidFill>
                  <a:schemeClr val="dk1"/>
                </a:solidFill>
                <a:latin typeface="Courier New"/>
                <a:ea typeface="Courier New"/>
                <a:cs typeface="Courier New"/>
                <a:sym typeface="Courier New"/>
              </a:rPr>
              <a:t>System</a:t>
            </a:r>
            <a:r>
              <a:rPr lang="fr-TN" sz="1300" b="1">
                <a:solidFill>
                  <a:srgbClr val="080808"/>
                </a:solidFill>
                <a:latin typeface="Courier New"/>
                <a:ea typeface="Courier New"/>
                <a:cs typeface="Courier New"/>
                <a:sym typeface="Courier New"/>
              </a:rPr>
              <a:t>.</a:t>
            </a:r>
            <a:r>
              <a:rPr lang="fr-TN" sz="1300" b="1" i="1">
                <a:solidFill>
                  <a:srgbClr val="871094"/>
                </a:solidFill>
                <a:latin typeface="Courier New"/>
                <a:ea typeface="Courier New"/>
                <a:cs typeface="Courier New"/>
                <a:sym typeface="Courier New"/>
              </a:rPr>
              <a:t>out</a:t>
            </a:r>
            <a:r>
              <a:rPr lang="fr-TN" sz="1300" b="1">
                <a:solidFill>
                  <a:srgbClr val="080808"/>
                </a:solidFill>
                <a:latin typeface="Courier New"/>
                <a:ea typeface="Courier New"/>
                <a:cs typeface="Courier New"/>
                <a:sym typeface="Courier New"/>
              </a:rPr>
              <a:t>.println(</a:t>
            </a:r>
            <a:r>
              <a:rPr lang="fr-TN" sz="1300" b="1">
                <a:solidFill>
                  <a:srgbClr val="067D17"/>
                </a:solidFill>
                <a:latin typeface="Courier New"/>
                <a:ea typeface="Courier New"/>
                <a:cs typeface="Courier New"/>
                <a:sym typeface="Courier New"/>
              </a:rPr>
              <a:t>"Number of students: " </a:t>
            </a:r>
            <a:r>
              <a:rPr lang="fr-TN" sz="1300" b="1">
                <a:solidFill>
                  <a:srgbClr val="080808"/>
                </a:solidFill>
                <a:latin typeface="Courier New"/>
                <a:ea typeface="Courier New"/>
                <a:cs typeface="Courier New"/>
                <a:sym typeface="Courier New"/>
              </a:rPr>
              <a:t>+ </a:t>
            </a:r>
            <a:r>
              <a:rPr lang="fr-TN" sz="1300" b="1">
                <a:solidFill>
                  <a:schemeClr val="dk1"/>
                </a:solidFill>
                <a:latin typeface="Courier New"/>
                <a:ea typeface="Courier New"/>
                <a:cs typeface="Courier New"/>
                <a:sym typeface="Courier New"/>
              </a:rPr>
              <a:t>studentScores</a:t>
            </a:r>
            <a:r>
              <a:rPr lang="fr-TN" sz="1300" b="1">
                <a:solidFill>
                  <a:srgbClr val="080808"/>
                </a:solidFill>
                <a:latin typeface="Courier New"/>
                <a:ea typeface="Courier New"/>
                <a:cs typeface="Courier New"/>
                <a:sym typeface="Courier New"/>
              </a:rPr>
              <a:t>.size());</a:t>
            </a:r>
            <a:endParaRPr sz="1300" b="1">
              <a:solidFill>
                <a:srgbClr val="080808"/>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fr-TN" sz="1200" b="1" i="1">
                <a:solidFill>
                  <a:srgbClr val="FF0000"/>
                </a:solidFill>
                <a:latin typeface="Courier New"/>
                <a:ea typeface="Courier New"/>
                <a:cs typeface="Courier New"/>
                <a:sym typeface="Courier New"/>
              </a:rPr>
              <a:t>// Output: Number of students: 3</a:t>
            </a:r>
            <a:endParaRPr sz="1300" b="1">
              <a:solidFill>
                <a:srgbClr val="080808"/>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300" b="1" i="1">
              <a:solidFill>
                <a:srgbClr val="8C8C8C"/>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300" b="1">
              <a:solidFill>
                <a:srgbClr val="080808"/>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fr-TN" sz="1300" b="1" i="1">
                <a:solidFill>
                  <a:srgbClr val="8C8C8C"/>
                </a:solidFill>
                <a:latin typeface="Courier New"/>
                <a:ea typeface="Courier New"/>
                <a:cs typeface="Courier New"/>
                <a:sym typeface="Courier New"/>
              </a:rPr>
              <a:t>// Clearing the map</a:t>
            </a:r>
            <a:endParaRPr sz="1300" b="1" i="1">
              <a:solidFill>
                <a:srgbClr val="8C8C8C"/>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fr-TN" sz="1300" b="1">
                <a:solidFill>
                  <a:schemeClr val="dk1"/>
                </a:solidFill>
                <a:latin typeface="Courier New"/>
                <a:ea typeface="Courier New"/>
                <a:cs typeface="Courier New"/>
                <a:sym typeface="Courier New"/>
              </a:rPr>
              <a:t>studentScores</a:t>
            </a:r>
            <a:r>
              <a:rPr lang="fr-TN" sz="1300" b="1">
                <a:solidFill>
                  <a:srgbClr val="080808"/>
                </a:solidFill>
                <a:latin typeface="Courier New"/>
                <a:ea typeface="Courier New"/>
                <a:cs typeface="Courier New"/>
                <a:sym typeface="Courier New"/>
              </a:rPr>
              <a:t>.clear();</a:t>
            </a:r>
            <a:endParaRPr sz="1300" b="1">
              <a:solidFill>
                <a:srgbClr val="080808"/>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300" b="1" i="1">
              <a:solidFill>
                <a:srgbClr val="8C8C8C"/>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300" b="1" i="1">
              <a:solidFill>
                <a:srgbClr val="8C8C8C"/>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fr-TN" sz="1300" b="1" i="1">
                <a:solidFill>
                  <a:srgbClr val="8C8C8C"/>
                </a:solidFill>
                <a:latin typeface="Courier New"/>
                <a:ea typeface="Courier New"/>
                <a:cs typeface="Courier New"/>
                <a:sym typeface="Courier New"/>
              </a:rPr>
              <a:t>// Check if the map is empty</a:t>
            </a:r>
            <a:endParaRPr sz="1300" b="1" i="1">
              <a:solidFill>
                <a:srgbClr val="8C8C8C"/>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fr-TN" sz="1300" b="1">
                <a:solidFill>
                  <a:schemeClr val="dk1"/>
                </a:solidFill>
                <a:latin typeface="Courier New"/>
                <a:ea typeface="Courier New"/>
                <a:cs typeface="Courier New"/>
                <a:sym typeface="Courier New"/>
              </a:rPr>
              <a:t>System</a:t>
            </a:r>
            <a:r>
              <a:rPr lang="fr-TN" sz="1300" b="1">
                <a:solidFill>
                  <a:srgbClr val="080808"/>
                </a:solidFill>
                <a:latin typeface="Courier New"/>
                <a:ea typeface="Courier New"/>
                <a:cs typeface="Courier New"/>
                <a:sym typeface="Courier New"/>
              </a:rPr>
              <a:t>.</a:t>
            </a:r>
            <a:r>
              <a:rPr lang="fr-TN" sz="1300" b="1" i="1">
                <a:solidFill>
                  <a:srgbClr val="871094"/>
                </a:solidFill>
                <a:latin typeface="Courier New"/>
                <a:ea typeface="Courier New"/>
                <a:cs typeface="Courier New"/>
                <a:sym typeface="Courier New"/>
              </a:rPr>
              <a:t>out</a:t>
            </a:r>
            <a:r>
              <a:rPr lang="fr-TN" sz="1300" b="1">
                <a:solidFill>
                  <a:srgbClr val="080808"/>
                </a:solidFill>
                <a:latin typeface="Courier New"/>
                <a:ea typeface="Courier New"/>
                <a:cs typeface="Courier New"/>
                <a:sym typeface="Courier New"/>
              </a:rPr>
              <a:t>.println(</a:t>
            </a:r>
            <a:r>
              <a:rPr lang="fr-TN" sz="1300" b="1">
                <a:solidFill>
                  <a:srgbClr val="067D17"/>
                </a:solidFill>
                <a:latin typeface="Courier New"/>
                <a:ea typeface="Courier New"/>
                <a:cs typeface="Courier New"/>
                <a:sym typeface="Courier New"/>
              </a:rPr>
              <a:t>"Is the map empty? " </a:t>
            </a:r>
            <a:r>
              <a:rPr lang="fr-TN" sz="1300" b="1">
                <a:solidFill>
                  <a:srgbClr val="080808"/>
                </a:solidFill>
                <a:latin typeface="Courier New"/>
                <a:ea typeface="Courier New"/>
                <a:cs typeface="Courier New"/>
                <a:sym typeface="Courier New"/>
              </a:rPr>
              <a:t>+ </a:t>
            </a:r>
            <a:r>
              <a:rPr lang="fr-TN" sz="1300" b="1">
                <a:solidFill>
                  <a:schemeClr val="dk1"/>
                </a:solidFill>
                <a:latin typeface="Courier New"/>
                <a:ea typeface="Courier New"/>
                <a:cs typeface="Courier New"/>
                <a:sym typeface="Courier New"/>
              </a:rPr>
              <a:t>studentScores</a:t>
            </a:r>
            <a:r>
              <a:rPr lang="fr-TN" sz="1300" b="1">
                <a:solidFill>
                  <a:srgbClr val="080808"/>
                </a:solidFill>
                <a:latin typeface="Courier New"/>
                <a:ea typeface="Courier New"/>
                <a:cs typeface="Courier New"/>
                <a:sym typeface="Courier New"/>
              </a:rPr>
              <a:t>.isEmpty());</a:t>
            </a:r>
            <a:endParaRPr sz="1300" b="1">
              <a:solidFill>
                <a:srgbClr val="080808"/>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fr-TN" sz="1200" b="1" i="1">
                <a:solidFill>
                  <a:srgbClr val="FF0000"/>
                </a:solidFill>
                <a:latin typeface="Courier New"/>
                <a:ea typeface="Courier New"/>
                <a:cs typeface="Courier New"/>
                <a:sym typeface="Courier New"/>
              </a:rPr>
              <a:t>// Output: Is the map empty? true</a:t>
            </a:r>
            <a:endParaRPr sz="1300" b="1">
              <a:solidFill>
                <a:srgbClr val="080808"/>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300" b="1" i="1">
              <a:solidFill>
                <a:srgbClr val="8C8C8C"/>
              </a:solidFill>
              <a:latin typeface="Courier New"/>
              <a:ea typeface="Courier New"/>
              <a:cs typeface="Courier New"/>
              <a:sym typeface="Courier New"/>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cxnSp>
        <p:nvCxnSpPr>
          <p:cNvPr id="244" name="Google Shape;244;p13"/>
          <p:cNvCxnSpPr/>
          <p:nvPr/>
        </p:nvCxnSpPr>
        <p:spPr>
          <a:xfrm rot="10800000">
            <a:off x="1447200" y="2612150"/>
            <a:ext cx="6249600" cy="9300"/>
          </a:xfrm>
          <a:prstGeom prst="straightConnector1">
            <a:avLst/>
          </a:prstGeom>
          <a:noFill/>
          <a:ln w="28575" cap="flat" cmpd="sng">
            <a:solidFill>
              <a:srgbClr val="F5340B"/>
            </a:solidFill>
            <a:prstDash val="solid"/>
            <a:round/>
            <a:headEnd type="none" w="sm" len="sm"/>
            <a:tailEnd type="none" w="sm" len="sm"/>
          </a:ln>
        </p:spPr>
      </p:cxnSp>
      <p:sp>
        <p:nvSpPr>
          <p:cNvPr id="245" name="Google Shape;245;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100"/>
              <a:buNone/>
            </a:pPr>
            <a:fld id="{00000000-1234-1234-1234-123412341234}" type="slidenum">
              <a:rPr lang="fr-TN" sz="1100" b="1"/>
              <a:t>18</a:t>
            </a:fld>
            <a:endParaRPr sz="1100" b="1"/>
          </a:p>
        </p:txBody>
      </p:sp>
      <p:sp>
        <p:nvSpPr>
          <p:cNvPr id="246" name="Google Shape;246;p13"/>
          <p:cNvSpPr txBox="1"/>
          <p:nvPr/>
        </p:nvSpPr>
        <p:spPr>
          <a:xfrm>
            <a:off x="3618443" y="1771871"/>
            <a:ext cx="2029522" cy="646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000"/>
              <a:buFont typeface="Arial"/>
              <a:buNone/>
            </a:pPr>
            <a:r>
              <a:rPr lang="fr-TN" sz="3000" b="1" i="0" u="none" strike="noStrike" cap="none">
                <a:solidFill>
                  <a:srgbClr val="E20B0B"/>
                </a:solidFill>
                <a:latin typeface="Arial"/>
                <a:ea typeface="Arial"/>
                <a:cs typeface="Arial"/>
                <a:sym typeface="Arial"/>
              </a:rPr>
              <a:t>TreeMap </a:t>
            </a:r>
            <a:endParaRPr sz="3000" b="1" i="0" u="none" strike="noStrike" cap="none">
              <a:solidFill>
                <a:srgbClr val="E20B0B"/>
              </a:solidFill>
              <a:latin typeface="Arial"/>
              <a:ea typeface="Arial"/>
              <a:cs typeface="Arial"/>
              <a:sym typeface="Arial"/>
            </a:endParaRPr>
          </a:p>
        </p:txBody>
      </p:sp>
      <p:pic>
        <p:nvPicPr>
          <p:cNvPr id="247" name="Google Shape;247;p13" descr="D:\esprit 2014\ESPRIT 2014\charte essprit 2014\render\support final\triangle.png"/>
          <p:cNvPicPr preferRelativeResize="0"/>
          <p:nvPr/>
        </p:nvPicPr>
        <p:blipFill rotWithShape="1">
          <a:blip r:embed="rId3">
            <a:alphaModFix/>
          </a:blip>
          <a:srcRect/>
          <a:stretch/>
        </p:blipFill>
        <p:spPr>
          <a:xfrm rot="10800000">
            <a:off x="2109380" y="2688350"/>
            <a:ext cx="2371432" cy="1631872"/>
          </a:xfrm>
          <a:prstGeom prst="rect">
            <a:avLst/>
          </a:prstGeom>
          <a:noFill/>
          <a:ln>
            <a:noFill/>
          </a:ln>
        </p:spPr>
      </p:pic>
      <p:pic>
        <p:nvPicPr>
          <p:cNvPr id="248" name="Google Shape;248;p13" descr="D:\esprit 2014\ESPRIT 2014\charte essprit 2014\render\support final\triangle.png"/>
          <p:cNvPicPr preferRelativeResize="0"/>
          <p:nvPr/>
        </p:nvPicPr>
        <p:blipFill rotWithShape="1">
          <a:blip r:embed="rId3">
            <a:alphaModFix/>
          </a:blip>
          <a:srcRect/>
          <a:stretch/>
        </p:blipFill>
        <p:spPr>
          <a:xfrm rot="10800000" flipH="1">
            <a:off x="4633205" y="2694425"/>
            <a:ext cx="2371432" cy="1631872"/>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100"/>
              <a:buNone/>
            </a:pPr>
            <a:fld id="{00000000-1234-1234-1234-123412341234}" type="slidenum">
              <a:rPr lang="fr-TN" sz="1100" b="1"/>
              <a:t>19</a:t>
            </a:fld>
            <a:endParaRPr sz="1100" b="1"/>
          </a:p>
        </p:txBody>
      </p:sp>
      <p:cxnSp>
        <p:nvCxnSpPr>
          <p:cNvPr id="254" name="Google Shape;254;p14"/>
          <p:cNvCxnSpPr/>
          <p:nvPr/>
        </p:nvCxnSpPr>
        <p:spPr>
          <a:xfrm>
            <a:off x="744650" y="2150"/>
            <a:ext cx="9000" cy="450000"/>
          </a:xfrm>
          <a:prstGeom prst="straightConnector1">
            <a:avLst/>
          </a:prstGeom>
          <a:noFill/>
          <a:ln w="28575" cap="flat" cmpd="sng">
            <a:solidFill>
              <a:srgbClr val="F5340B"/>
            </a:solidFill>
            <a:prstDash val="solid"/>
            <a:round/>
            <a:headEnd type="none" w="sm" len="sm"/>
            <a:tailEnd type="none" w="sm" len="sm"/>
          </a:ln>
        </p:spPr>
      </p:cxnSp>
      <p:sp>
        <p:nvSpPr>
          <p:cNvPr id="255" name="Google Shape;255;p14"/>
          <p:cNvSpPr txBox="1"/>
          <p:nvPr/>
        </p:nvSpPr>
        <p:spPr>
          <a:xfrm>
            <a:off x="686425" y="149325"/>
            <a:ext cx="39738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fr-TN" sz="1400" b="1" i="0" u="none" strike="noStrike" cap="none">
                <a:solidFill>
                  <a:srgbClr val="E20B0B"/>
                </a:solidFill>
                <a:latin typeface="Arial"/>
                <a:ea typeface="Arial"/>
                <a:cs typeface="Arial"/>
                <a:sym typeface="Arial"/>
              </a:rPr>
              <a:t>  TreeMap… par définition</a:t>
            </a:r>
            <a:endParaRPr sz="1400" b="0" i="0" u="none" strike="noStrike" cap="none">
              <a:solidFill>
                <a:srgbClr val="000000"/>
              </a:solidFill>
              <a:latin typeface="Arial"/>
              <a:ea typeface="Arial"/>
              <a:cs typeface="Arial"/>
              <a:sym typeface="Arial"/>
            </a:endParaRPr>
          </a:p>
        </p:txBody>
      </p:sp>
      <p:sp>
        <p:nvSpPr>
          <p:cNvPr id="256" name="Google Shape;256;p14"/>
          <p:cNvSpPr txBox="1"/>
          <p:nvPr/>
        </p:nvSpPr>
        <p:spPr>
          <a:xfrm>
            <a:off x="407194" y="1343445"/>
            <a:ext cx="8329612" cy="3225915"/>
          </a:xfrm>
          <a:prstGeom prst="rect">
            <a:avLst/>
          </a:prstGeom>
          <a:noFill/>
          <a:ln>
            <a:noFill/>
          </a:ln>
        </p:spPr>
        <p:txBody>
          <a:bodyPr spcFirstLastPara="1" wrap="square" lIns="91425" tIns="45700" rIns="91425" bIns="45700" anchor="t" anchorCtr="0">
            <a:noAutofit/>
          </a:bodyPr>
          <a:lstStyle/>
          <a:p>
            <a:pPr marL="0" marR="0" lvl="0" indent="0" algn="l" rtl="0">
              <a:lnSpc>
                <a:spcPct val="115000"/>
              </a:lnSpc>
              <a:spcBef>
                <a:spcPts val="0"/>
              </a:spcBef>
              <a:spcAft>
                <a:spcPts val="0"/>
              </a:spcAft>
              <a:buClr>
                <a:schemeClr val="dk2"/>
              </a:buClr>
              <a:buSzPts val="2400"/>
              <a:buFont typeface="Arial"/>
              <a:buNone/>
            </a:pPr>
            <a:r>
              <a:rPr lang="fr-TN" sz="1800" i="0" u="none" strike="noStrike" cap="none">
                <a:solidFill>
                  <a:schemeClr val="dk1"/>
                </a:solidFill>
                <a:latin typeface="Roboto Light"/>
                <a:ea typeface="Roboto Light"/>
                <a:cs typeface="Roboto Light"/>
                <a:sym typeface="Roboto Light"/>
              </a:rPr>
              <a:t>La classe </a:t>
            </a:r>
            <a:r>
              <a:rPr lang="fr-TN" sz="1800" b="1" i="0" u="none" strike="noStrike" cap="none">
                <a:solidFill>
                  <a:srgbClr val="FF0000"/>
                </a:solidFill>
                <a:latin typeface="Roboto"/>
                <a:ea typeface="Roboto"/>
                <a:cs typeface="Roboto"/>
                <a:sym typeface="Roboto"/>
              </a:rPr>
              <a:t>TreeMap</a:t>
            </a:r>
            <a:r>
              <a:rPr lang="fr-TN" sz="1800" i="0" u="none" strike="noStrike" cap="none">
                <a:solidFill>
                  <a:schemeClr val="dk1"/>
                </a:solidFill>
                <a:latin typeface="Roboto Light"/>
                <a:ea typeface="Roboto Light"/>
                <a:cs typeface="Roboto Light"/>
                <a:sym typeface="Roboto Light"/>
              </a:rPr>
              <a:t>, ajoutée à </a:t>
            </a:r>
            <a:r>
              <a:rPr lang="fr-TN" sz="1800" b="1" i="0" u="none" strike="noStrike" cap="none">
                <a:solidFill>
                  <a:schemeClr val="dk1"/>
                </a:solidFill>
                <a:latin typeface="Roboto"/>
                <a:ea typeface="Roboto"/>
                <a:cs typeface="Roboto"/>
                <a:sym typeface="Roboto"/>
              </a:rPr>
              <a:t>Java 1.2</a:t>
            </a:r>
            <a:r>
              <a:rPr lang="fr-TN" sz="1800" i="0" u="none" strike="noStrike" cap="none">
                <a:solidFill>
                  <a:schemeClr val="dk1"/>
                </a:solidFill>
                <a:latin typeface="Roboto Light"/>
                <a:ea typeface="Roboto Light"/>
                <a:cs typeface="Roboto Light"/>
                <a:sym typeface="Roboto Light"/>
              </a:rPr>
              <a:t>, est une Map qui stocke des éléments de manière triée.</a:t>
            </a:r>
            <a:endParaRPr sz="1800" i="0" u="none" strike="noStrike" cap="none">
              <a:solidFill>
                <a:srgbClr val="000000"/>
              </a:solidFill>
              <a:latin typeface="Roboto Light"/>
              <a:ea typeface="Roboto Light"/>
              <a:cs typeface="Roboto Light"/>
              <a:sym typeface="Roboto Light"/>
            </a:endParaRPr>
          </a:p>
          <a:p>
            <a:pPr marL="0" marR="0" lvl="0" indent="0" algn="l" rtl="0">
              <a:lnSpc>
                <a:spcPct val="115000"/>
              </a:lnSpc>
              <a:spcBef>
                <a:spcPts val="0"/>
              </a:spcBef>
              <a:spcAft>
                <a:spcPts val="0"/>
              </a:spcAft>
              <a:buClr>
                <a:schemeClr val="dk2"/>
              </a:buClr>
              <a:buSzPts val="1800"/>
              <a:buFont typeface="Arial"/>
              <a:buNone/>
            </a:pPr>
            <a:endParaRPr sz="1800" i="0" u="none" strike="noStrike" cap="none">
              <a:solidFill>
                <a:schemeClr val="dk1"/>
              </a:solidFill>
              <a:latin typeface="Roboto Light"/>
              <a:ea typeface="Roboto Light"/>
              <a:cs typeface="Roboto Light"/>
              <a:sym typeface="Roboto Light"/>
            </a:endParaRPr>
          </a:p>
          <a:p>
            <a:pPr marL="0" marR="0" lvl="0" indent="0" algn="l" rtl="0">
              <a:lnSpc>
                <a:spcPct val="115000"/>
              </a:lnSpc>
              <a:spcBef>
                <a:spcPts val="1200"/>
              </a:spcBef>
              <a:spcAft>
                <a:spcPts val="0"/>
              </a:spcAft>
              <a:buClr>
                <a:schemeClr val="dk2"/>
              </a:buClr>
              <a:buSzPts val="2400"/>
              <a:buFont typeface="Arial"/>
              <a:buNone/>
            </a:pPr>
            <a:r>
              <a:rPr lang="fr-TN" sz="1800" i="0" u="none" strike="noStrike" cap="none">
                <a:solidFill>
                  <a:schemeClr val="dk1"/>
                </a:solidFill>
                <a:latin typeface="Roboto Light"/>
                <a:ea typeface="Roboto Light"/>
                <a:cs typeface="Roboto Light"/>
                <a:sym typeface="Roboto Light"/>
              </a:rPr>
              <a:t>Les éléments de la collection sont triés selon l'ordre naturel de leur clé (s'ils implémentent l'interface Comparable) ou en utilisant une instance de type Comparator fournie au constructeur de la collection.</a:t>
            </a:r>
            <a:endParaRPr sz="1800" i="0" u="none" strike="noStrike" cap="none">
              <a:solidFill>
                <a:srgbClr val="000000"/>
              </a:solidFill>
              <a:latin typeface="Roboto Light"/>
              <a:ea typeface="Roboto Light"/>
              <a:cs typeface="Roboto Light"/>
              <a:sym typeface="Roboto Light"/>
            </a:endParaRPr>
          </a:p>
          <a:p>
            <a:pPr marL="0" marR="0" lvl="0" indent="0" algn="l" rtl="0">
              <a:lnSpc>
                <a:spcPct val="115000"/>
              </a:lnSpc>
              <a:spcBef>
                <a:spcPts val="1200"/>
              </a:spcBef>
              <a:spcAft>
                <a:spcPts val="0"/>
              </a:spcAft>
              <a:buClr>
                <a:schemeClr val="dk2"/>
              </a:buClr>
              <a:buSzPts val="1800"/>
              <a:buFont typeface="Arial"/>
              <a:buNone/>
            </a:pPr>
            <a:endParaRPr sz="1800" i="0" u="none" strike="noStrike" cap="none">
              <a:solidFill>
                <a:schemeClr val="dk1"/>
              </a:solidFill>
              <a:latin typeface="Roboto Light"/>
              <a:ea typeface="Roboto Light"/>
              <a:cs typeface="Roboto Light"/>
              <a:sym typeface="Roboto Light"/>
            </a:endParaRPr>
          </a:p>
          <a:p>
            <a:pPr marL="0" marR="0" lvl="0" indent="0" algn="l" rtl="0">
              <a:lnSpc>
                <a:spcPct val="115000"/>
              </a:lnSpc>
              <a:spcBef>
                <a:spcPts val="1200"/>
              </a:spcBef>
              <a:spcAft>
                <a:spcPts val="0"/>
              </a:spcAft>
              <a:buClr>
                <a:schemeClr val="dk2"/>
              </a:buClr>
              <a:buSzPts val="2400"/>
              <a:buFont typeface="Arial"/>
              <a:buNone/>
            </a:pPr>
            <a:r>
              <a:rPr lang="fr-TN" sz="1800" i="0" u="none" strike="noStrike" cap="none">
                <a:solidFill>
                  <a:schemeClr val="dk1"/>
                </a:solidFill>
                <a:latin typeface="Roboto Light"/>
                <a:ea typeface="Roboto Light"/>
                <a:cs typeface="Roboto Light"/>
                <a:sym typeface="Roboto Light"/>
              </a:rPr>
              <a:t>Elle implémente les interfaces </a:t>
            </a:r>
            <a:r>
              <a:rPr lang="fr-TN" sz="1800" b="1" i="0" u="none" strike="noStrike" cap="none">
                <a:solidFill>
                  <a:srgbClr val="FF0000"/>
                </a:solidFill>
                <a:latin typeface="Roboto"/>
                <a:ea typeface="Roboto"/>
                <a:cs typeface="Roboto"/>
                <a:sym typeface="Roboto"/>
              </a:rPr>
              <a:t>Map </a:t>
            </a:r>
            <a:r>
              <a:rPr lang="fr-TN" sz="1800" i="0" u="none" strike="noStrike" cap="none">
                <a:solidFill>
                  <a:schemeClr val="dk1"/>
                </a:solidFill>
                <a:latin typeface="Roboto Light"/>
                <a:ea typeface="Roboto Light"/>
                <a:cs typeface="Roboto Light"/>
                <a:sym typeface="Roboto Light"/>
              </a:rPr>
              <a:t>et </a:t>
            </a:r>
            <a:r>
              <a:rPr lang="fr-TN" sz="1800" b="1" i="0" u="none" strike="noStrike" cap="none">
                <a:solidFill>
                  <a:srgbClr val="FF0000"/>
                </a:solidFill>
                <a:latin typeface="Roboto"/>
                <a:ea typeface="Roboto"/>
                <a:cs typeface="Roboto"/>
                <a:sym typeface="Roboto"/>
              </a:rPr>
              <a:t>SortedMap</a:t>
            </a:r>
            <a:r>
              <a:rPr lang="fr-TN" sz="1800" i="0" u="none" strike="noStrike" cap="none">
                <a:solidFill>
                  <a:schemeClr val="dk1"/>
                </a:solidFill>
                <a:latin typeface="Roboto Light"/>
                <a:ea typeface="Roboto Light"/>
                <a:cs typeface="Roboto Light"/>
                <a:sym typeface="Roboto Light"/>
              </a:rPr>
              <a:t>. </a:t>
            </a:r>
            <a:endParaRPr sz="1800" i="0" u="none" strike="noStrike" cap="none">
              <a:solidFill>
                <a:srgbClr val="000000"/>
              </a:solidFill>
              <a:latin typeface="Roboto Light"/>
              <a:ea typeface="Roboto Light"/>
              <a:cs typeface="Roboto Light"/>
              <a:sym typeface="Roboto Light"/>
            </a:endParaRPr>
          </a:p>
          <a:p>
            <a:pPr marL="0" marR="0" lvl="0" indent="0" algn="l" rtl="0">
              <a:lnSpc>
                <a:spcPct val="90000"/>
              </a:lnSpc>
              <a:spcBef>
                <a:spcPts val="1000"/>
              </a:spcBef>
              <a:spcAft>
                <a:spcPts val="0"/>
              </a:spcAft>
              <a:buClr>
                <a:schemeClr val="dk2"/>
              </a:buClr>
              <a:buSzPts val="1800"/>
              <a:buFont typeface="Arial"/>
              <a:buNone/>
            </a:pPr>
            <a:endParaRPr sz="1800" b="0" i="0" u="none" strike="noStrike" cap="none">
              <a:solidFill>
                <a:schemeClr val="dk2"/>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descr="D:\esprit 2014\ESPRIT 2014\charte essprit 2014\render\support final\triangle.png"/>
          <p:cNvPicPr preferRelativeResize="0"/>
          <p:nvPr/>
        </p:nvPicPr>
        <p:blipFill rotWithShape="1">
          <a:blip r:embed="rId3">
            <a:alphaModFix/>
          </a:blip>
          <a:srcRect/>
          <a:stretch/>
        </p:blipFill>
        <p:spPr>
          <a:xfrm rot="10800000">
            <a:off x="6772580" y="0"/>
            <a:ext cx="2371432" cy="1631872"/>
          </a:xfrm>
          <a:prstGeom prst="rect">
            <a:avLst/>
          </a:prstGeom>
          <a:noFill/>
          <a:ln>
            <a:noFill/>
          </a:ln>
        </p:spPr>
      </p:pic>
      <p:cxnSp>
        <p:nvCxnSpPr>
          <p:cNvPr id="70" name="Google Shape;70;p2"/>
          <p:cNvCxnSpPr/>
          <p:nvPr/>
        </p:nvCxnSpPr>
        <p:spPr>
          <a:xfrm>
            <a:off x="744650" y="2150"/>
            <a:ext cx="9000" cy="450000"/>
          </a:xfrm>
          <a:prstGeom prst="straightConnector1">
            <a:avLst/>
          </a:prstGeom>
          <a:noFill/>
          <a:ln w="28575" cap="flat" cmpd="sng">
            <a:solidFill>
              <a:srgbClr val="F5340B"/>
            </a:solidFill>
            <a:prstDash val="solid"/>
            <a:round/>
            <a:headEnd type="none" w="sm" len="sm"/>
            <a:tailEnd type="none" w="sm" len="sm"/>
          </a:ln>
        </p:spPr>
      </p:cxnSp>
      <p:sp>
        <p:nvSpPr>
          <p:cNvPr id="71" name="Google Shape;71;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100"/>
              <a:buNone/>
            </a:pPr>
            <a:fld id="{00000000-1234-1234-1234-123412341234}" type="slidenum">
              <a:rPr lang="fr-TN" sz="1100" b="1"/>
              <a:t>2</a:t>
            </a:fld>
            <a:endParaRPr sz="1100" b="1"/>
          </a:p>
        </p:txBody>
      </p:sp>
      <p:sp>
        <p:nvSpPr>
          <p:cNvPr id="72" name="Google Shape;72;p2"/>
          <p:cNvSpPr txBox="1"/>
          <p:nvPr/>
        </p:nvSpPr>
        <p:spPr>
          <a:xfrm>
            <a:off x="487250" y="1844948"/>
            <a:ext cx="7888800" cy="1836900"/>
          </a:xfrm>
          <a:prstGeom prst="rect">
            <a:avLst/>
          </a:prstGeom>
          <a:noFill/>
          <a:ln>
            <a:noFill/>
          </a:ln>
        </p:spPr>
        <p:txBody>
          <a:bodyPr spcFirstLastPara="1" wrap="square" lIns="91425" tIns="91425" rIns="91425" bIns="91425" anchor="t" anchorCtr="0">
            <a:spAutoFit/>
          </a:bodyPr>
          <a:lstStyle/>
          <a:p>
            <a:pPr marL="457200" marR="0" lvl="0" indent="-342900" algn="l" rtl="0">
              <a:lnSpc>
                <a:spcPct val="150000"/>
              </a:lnSpc>
              <a:spcBef>
                <a:spcPts val="1000"/>
              </a:spcBef>
              <a:spcAft>
                <a:spcPts val="0"/>
              </a:spcAft>
              <a:buClr>
                <a:schemeClr val="dk1"/>
              </a:buClr>
              <a:buSzPts val="1800"/>
              <a:buFont typeface="Barlow Condensed"/>
              <a:buChar char="●"/>
            </a:pPr>
            <a:r>
              <a:rPr lang="fr-TN" sz="1800" b="0" i="0" u="none" strike="noStrike" cap="none">
                <a:solidFill>
                  <a:schemeClr val="dk1"/>
                </a:solidFill>
                <a:latin typeface="Barlow Condensed"/>
                <a:ea typeface="Barlow Condensed"/>
                <a:cs typeface="Barlow Condensed"/>
                <a:sym typeface="Barlow Condensed"/>
              </a:rPr>
              <a:t>Découvrir l’interface MAP , son architecture ainsi que les classes qui l’implémentent</a:t>
            </a:r>
            <a:endParaRPr sz="1800" b="0" i="0" u="none" strike="noStrike" cap="none">
              <a:solidFill>
                <a:schemeClr val="dk1"/>
              </a:solidFill>
              <a:latin typeface="Barlow Condensed"/>
              <a:ea typeface="Barlow Condensed"/>
              <a:cs typeface="Barlow Condensed"/>
              <a:sym typeface="Barlow Condensed"/>
            </a:endParaRPr>
          </a:p>
          <a:p>
            <a:pPr marL="457200" marR="0" lvl="0" indent="-342900" algn="l" rtl="0">
              <a:lnSpc>
                <a:spcPct val="150000"/>
              </a:lnSpc>
              <a:spcBef>
                <a:spcPts val="0"/>
              </a:spcBef>
              <a:spcAft>
                <a:spcPts val="0"/>
              </a:spcAft>
              <a:buClr>
                <a:schemeClr val="dk1"/>
              </a:buClr>
              <a:buSzPts val="1800"/>
              <a:buFont typeface="Barlow Condensed"/>
              <a:buChar char="●"/>
            </a:pPr>
            <a:r>
              <a:rPr lang="fr-TN" sz="1800" b="0" i="0" u="none" strike="noStrike" cap="none">
                <a:solidFill>
                  <a:schemeClr val="dk1"/>
                </a:solidFill>
                <a:latin typeface="Barlow Condensed"/>
                <a:ea typeface="Barlow Condensed"/>
                <a:cs typeface="Barlow Condensed"/>
                <a:sym typeface="Barlow Condensed"/>
              </a:rPr>
              <a:t>Savoir différencier entre HashMap et TreeMap</a:t>
            </a:r>
            <a:endParaRPr sz="1800" b="0" i="0" u="none" strike="noStrike" cap="none">
              <a:solidFill>
                <a:schemeClr val="dk1"/>
              </a:solidFill>
              <a:latin typeface="Barlow Condensed"/>
              <a:ea typeface="Barlow Condensed"/>
              <a:cs typeface="Barlow Condensed"/>
              <a:sym typeface="Barlow Condensed"/>
            </a:endParaRPr>
          </a:p>
          <a:p>
            <a:pPr marL="457200" marR="0" lvl="0" indent="-228600" algn="l" rtl="0">
              <a:lnSpc>
                <a:spcPct val="150000"/>
              </a:lnSpc>
              <a:spcBef>
                <a:spcPts val="0"/>
              </a:spcBef>
              <a:spcAft>
                <a:spcPts val="0"/>
              </a:spcAft>
              <a:buClr>
                <a:schemeClr val="dk1"/>
              </a:buClr>
              <a:buSzPts val="1800"/>
              <a:buFont typeface="Roboto"/>
              <a:buNone/>
            </a:pPr>
            <a:endParaRPr sz="1800" b="0" i="0" u="none" strike="noStrike" cap="none">
              <a:solidFill>
                <a:schemeClr val="dk1"/>
              </a:solidFill>
              <a:latin typeface="Roboto"/>
              <a:ea typeface="Roboto"/>
              <a:cs typeface="Roboto"/>
              <a:sym typeface="Roboto"/>
            </a:endParaRPr>
          </a:p>
          <a:p>
            <a:pPr marL="457200" marR="0" lvl="0" indent="0" algn="l" rtl="0">
              <a:lnSpc>
                <a:spcPct val="150000"/>
              </a:lnSpc>
              <a:spcBef>
                <a:spcPts val="1000"/>
              </a:spcBef>
              <a:spcAft>
                <a:spcPts val="0"/>
              </a:spcAft>
              <a:buClr>
                <a:srgbClr val="000000"/>
              </a:buClr>
              <a:buSzPts val="1800"/>
              <a:buFont typeface="Arial"/>
              <a:buNone/>
            </a:pPr>
            <a:endParaRPr sz="1800" b="0" i="0" u="none" strike="noStrike" cap="none">
              <a:solidFill>
                <a:schemeClr val="dk1"/>
              </a:solidFill>
              <a:latin typeface="Roboto"/>
              <a:ea typeface="Roboto"/>
              <a:cs typeface="Roboto"/>
              <a:sym typeface="Roboto"/>
            </a:endParaRPr>
          </a:p>
        </p:txBody>
      </p:sp>
      <p:sp>
        <p:nvSpPr>
          <p:cNvPr id="73" name="Google Shape;73;p2"/>
          <p:cNvSpPr txBox="1"/>
          <p:nvPr/>
        </p:nvSpPr>
        <p:spPr>
          <a:xfrm>
            <a:off x="857250" y="27050"/>
            <a:ext cx="39738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fr-TN" sz="1400" b="1" i="0" u="none" strike="noStrike" cap="none">
                <a:solidFill>
                  <a:srgbClr val="E20B0B"/>
                </a:solidFill>
                <a:latin typeface="Arial"/>
                <a:ea typeface="Arial"/>
                <a:cs typeface="Arial"/>
                <a:sym typeface="Arial"/>
              </a:rPr>
              <a:t>Objectifs du chapitre</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pic>
        <p:nvPicPr>
          <p:cNvPr id="261" name="Google Shape;261;g29cd914b6ba_1_158" descr="D:\esprit 2014\ESPRIT 2014\charte essprit 2014\render\support final\triangle.png"/>
          <p:cNvPicPr preferRelativeResize="0"/>
          <p:nvPr/>
        </p:nvPicPr>
        <p:blipFill rotWithShape="1">
          <a:blip r:embed="rId3">
            <a:alphaModFix/>
          </a:blip>
          <a:srcRect/>
          <a:stretch/>
        </p:blipFill>
        <p:spPr>
          <a:xfrm rot="10800000">
            <a:off x="6772580" y="0"/>
            <a:ext cx="2371432" cy="1631872"/>
          </a:xfrm>
          <a:prstGeom prst="rect">
            <a:avLst/>
          </a:prstGeom>
          <a:noFill/>
          <a:ln>
            <a:noFill/>
          </a:ln>
        </p:spPr>
      </p:pic>
      <p:cxnSp>
        <p:nvCxnSpPr>
          <p:cNvPr id="262" name="Google Shape;262;g29cd914b6ba_1_158"/>
          <p:cNvCxnSpPr/>
          <p:nvPr/>
        </p:nvCxnSpPr>
        <p:spPr>
          <a:xfrm>
            <a:off x="744650" y="2150"/>
            <a:ext cx="9000" cy="450000"/>
          </a:xfrm>
          <a:prstGeom prst="straightConnector1">
            <a:avLst/>
          </a:prstGeom>
          <a:noFill/>
          <a:ln w="28575" cap="flat" cmpd="sng">
            <a:solidFill>
              <a:srgbClr val="F5340B"/>
            </a:solidFill>
            <a:prstDash val="solid"/>
            <a:round/>
            <a:headEnd type="none" w="sm" len="sm"/>
            <a:tailEnd type="none" w="sm" len="sm"/>
          </a:ln>
        </p:spPr>
      </p:cxnSp>
      <p:sp>
        <p:nvSpPr>
          <p:cNvPr id="263" name="Google Shape;263;g29cd914b6ba_1_158"/>
          <p:cNvSpPr txBox="1">
            <a:spLocks noGrp="1"/>
          </p:cNvSpPr>
          <p:nvPr>
            <p:ph type="sldNum" idx="12"/>
          </p:nvPr>
        </p:nvSpPr>
        <p:spPr>
          <a:xfrm>
            <a:off x="8472458" y="4663214"/>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100"/>
              <a:buNone/>
            </a:pPr>
            <a:fld id="{00000000-1234-1234-1234-123412341234}" type="slidenum">
              <a:rPr lang="fr-TN" sz="1100" b="1"/>
              <a:t>20</a:t>
            </a:fld>
            <a:endParaRPr sz="1100" b="1"/>
          </a:p>
        </p:txBody>
      </p:sp>
      <p:sp>
        <p:nvSpPr>
          <p:cNvPr id="264" name="Google Shape;264;g29cd914b6ba_1_158"/>
          <p:cNvSpPr txBox="1"/>
          <p:nvPr/>
        </p:nvSpPr>
        <p:spPr>
          <a:xfrm>
            <a:off x="686425" y="149325"/>
            <a:ext cx="39738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fr-TN" sz="1400" b="1" i="0" u="none" strike="noStrike" cap="none">
                <a:solidFill>
                  <a:srgbClr val="E20B0B"/>
                </a:solidFill>
                <a:latin typeface="Arial"/>
                <a:ea typeface="Arial"/>
                <a:cs typeface="Arial"/>
                <a:sym typeface="Arial"/>
              </a:rPr>
              <a:t>  TreeM</a:t>
            </a:r>
            <a:r>
              <a:rPr lang="fr-TN" b="1">
                <a:solidFill>
                  <a:srgbClr val="E20B0B"/>
                </a:solidFill>
              </a:rPr>
              <a:t>ap : exemple (1/2)</a:t>
            </a:r>
            <a:endParaRPr b="1">
              <a:solidFill>
                <a:srgbClr val="E20B0B"/>
              </a:solidFill>
            </a:endParaRPr>
          </a:p>
        </p:txBody>
      </p:sp>
      <p:sp>
        <p:nvSpPr>
          <p:cNvPr id="265" name="Google Shape;265;g29cd914b6ba_1_158"/>
          <p:cNvSpPr txBox="1"/>
          <p:nvPr/>
        </p:nvSpPr>
        <p:spPr>
          <a:xfrm>
            <a:off x="537000" y="701925"/>
            <a:ext cx="8070000" cy="43170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100" b="1" i="1">
              <a:solidFill>
                <a:srgbClr val="8C8C8C"/>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fr-TN" sz="1100" b="1" i="1">
                <a:solidFill>
                  <a:srgbClr val="8C8C8C"/>
                </a:solidFill>
                <a:latin typeface="Courier New"/>
                <a:ea typeface="Courier New"/>
                <a:cs typeface="Courier New"/>
                <a:sym typeface="Courier New"/>
              </a:rPr>
              <a:t>// Comparator for sorting by length of students names</a:t>
            </a:r>
            <a:endParaRPr sz="1100" b="1" i="1">
              <a:solidFill>
                <a:srgbClr val="8C8C8C"/>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fr-TN" sz="1100" b="1">
                <a:solidFill>
                  <a:schemeClr val="dk1"/>
                </a:solidFill>
                <a:latin typeface="Courier New"/>
                <a:ea typeface="Courier New"/>
                <a:cs typeface="Courier New"/>
                <a:sym typeface="Courier New"/>
              </a:rPr>
              <a:t>Comparator</a:t>
            </a:r>
            <a:r>
              <a:rPr lang="fr-TN" sz="1100" b="1">
                <a:solidFill>
                  <a:srgbClr val="080808"/>
                </a:solidFill>
                <a:latin typeface="Courier New"/>
                <a:ea typeface="Courier New"/>
                <a:cs typeface="Courier New"/>
                <a:sym typeface="Courier New"/>
              </a:rPr>
              <a:t>&lt;</a:t>
            </a:r>
            <a:r>
              <a:rPr lang="fr-TN" sz="1100" b="1">
                <a:solidFill>
                  <a:schemeClr val="dk1"/>
                </a:solidFill>
                <a:latin typeface="Courier New"/>
                <a:ea typeface="Courier New"/>
                <a:cs typeface="Courier New"/>
                <a:sym typeface="Courier New"/>
              </a:rPr>
              <a:t>String</a:t>
            </a:r>
            <a:r>
              <a:rPr lang="fr-TN" sz="1100" b="1">
                <a:solidFill>
                  <a:srgbClr val="080808"/>
                </a:solidFill>
                <a:latin typeface="Courier New"/>
                <a:ea typeface="Courier New"/>
                <a:cs typeface="Courier New"/>
                <a:sym typeface="Courier New"/>
              </a:rPr>
              <a:t>&gt; </a:t>
            </a:r>
            <a:r>
              <a:rPr lang="fr-TN" sz="1100" b="1">
                <a:solidFill>
                  <a:schemeClr val="dk1"/>
                </a:solidFill>
                <a:latin typeface="Courier New"/>
                <a:ea typeface="Courier New"/>
                <a:cs typeface="Courier New"/>
                <a:sym typeface="Courier New"/>
              </a:rPr>
              <a:t>nameLengthComparator </a:t>
            </a:r>
            <a:r>
              <a:rPr lang="fr-TN" sz="1100" b="1">
                <a:solidFill>
                  <a:srgbClr val="080808"/>
                </a:solidFill>
                <a:latin typeface="Courier New"/>
                <a:ea typeface="Courier New"/>
                <a:cs typeface="Courier New"/>
                <a:sym typeface="Courier New"/>
              </a:rPr>
              <a:t>= </a:t>
            </a:r>
            <a:r>
              <a:rPr lang="fr-TN" sz="1100" b="1">
                <a:solidFill>
                  <a:srgbClr val="0033B3"/>
                </a:solidFill>
                <a:latin typeface="Courier New"/>
                <a:ea typeface="Courier New"/>
                <a:cs typeface="Courier New"/>
                <a:sym typeface="Courier New"/>
              </a:rPr>
              <a:t>new </a:t>
            </a:r>
            <a:r>
              <a:rPr lang="fr-TN" sz="1100" b="1">
                <a:solidFill>
                  <a:schemeClr val="dk1"/>
                </a:solidFill>
                <a:latin typeface="Courier New"/>
                <a:ea typeface="Courier New"/>
                <a:cs typeface="Courier New"/>
                <a:sym typeface="Courier New"/>
              </a:rPr>
              <a:t>Comparator</a:t>
            </a:r>
            <a:r>
              <a:rPr lang="fr-TN" sz="1100" b="1">
                <a:solidFill>
                  <a:srgbClr val="080808"/>
                </a:solidFill>
                <a:latin typeface="Courier New"/>
                <a:ea typeface="Courier New"/>
                <a:cs typeface="Courier New"/>
                <a:sym typeface="Courier New"/>
              </a:rPr>
              <a:t>&lt;</a:t>
            </a:r>
            <a:r>
              <a:rPr lang="fr-TN" sz="1100" b="1">
                <a:solidFill>
                  <a:schemeClr val="dk1"/>
                </a:solidFill>
                <a:latin typeface="Courier New"/>
                <a:ea typeface="Courier New"/>
                <a:cs typeface="Courier New"/>
                <a:sym typeface="Courier New"/>
              </a:rPr>
              <a:t>String</a:t>
            </a:r>
            <a:r>
              <a:rPr lang="fr-TN" sz="1100" b="1">
                <a:solidFill>
                  <a:srgbClr val="080808"/>
                </a:solidFill>
                <a:latin typeface="Courier New"/>
                <a:ea typeface="Courier New"/>
                <a:cs typeface="Courier New"/>
                <a:sym typeface="Courier New"/>
              </a:rPr>
              <a:t>&gt;() {</a:t>
            </a:r>
            <a:endParaRPr sz="1100" b="1">
              <a:solidFill>
                <a:srgbClr val="080808"/>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fr-TN" sz="1100" b="1">
                <a:solidFill>
                  <a:srgbClr val="080808"/>
                </a:solidFill>
                <a:latin typeface="Courier New"/>
                <a:ea typeface="Courier New"/>
                <a:cs typeface="Courier New"/>
                <a:sym typeface="Courier New"/>
              </a:rPr>
              <a:t>   </a:t>
            </a:r>
            <a:r>
              <a:rPr lang="fr-TN" sz="1100" b="1">
                <a:solidFill>
                  <a:srgbClr val="9E880D"/>
                </a:solidFill>
                <a:latin typeface="Courier New"/>
                <a:ea typeface="Courier New"/>
                <a:cs typeface="Courier New"/>
                <a:sym typeface="Courier New"/>
              </a:rPr>
              <a:t>@Override</a:t>
            </a:r>
            <a:endParaRPr sz="1100" b="1">
              <a:solidFill>
                <a:srgbClr val="9E880D"/>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fr-TN" sz="1100" b="1">
                <a:solidFill>
                  <a:srgbClr val="9E880D"/>
                </a:solidFill>
                <a:latin typeface="Courier New"/>
                <a:ea typeface="Courier New"/>
                <a:cs typeface="Courier New"/>
                <a:sym typeface="Courier New"/>
              </a:rPr>
              <a:t>   </a:t>
            </a:r>
            <a:r>
              <a:rPr lang="fr-TN" sz="1100" b="1">
                <a:solidFill>
                  <a:srgbClr val="0033B3"/>
                </a:solidFill>
                <a:latin typeface="Courier New"/>
                <a:ea typeface="Courier New"/>
                <a:cs typeface="Courier New"/>
                <a:sym typeface="Courier New"/>
              </a:rPr>
              <a:t>public int </a:t>
            </a:r>
            <a:r>
              <a:rPr lang="fr-TN" sz="1100" b="1">
                <a:solidFill>
                  <a:srgbClr val="00627A"/>
                </a:solidFill>
                <a:latin typeface="Courier New"/>
                <a:ea typeface="Courier New"/>
                <a:cs typeface="Courier New"/>
                <a:sym typeface="Courier New"/>
              </a:rPr>
              <a:t>compare</a:t>
            </a:r>
            <a:r>
              <a:rPr lang="fr-TN" sz="1100" b="1">
                <a:solidFill>
                  <a:srgbClr val="080808"/>
                </a:solidFill>
                <a:latin typeface="Courier New"/>
                <a:ea typeface="Courier New"/>
                <a:cs typeface="Courier New"/>
                <a:sym typeface="Courier New"/>
              </a:rPr>
              <a:t>(</a:t>
            </a:r>
            <a:r>
              <a:rPr lang="fr-TN" sz="1100" b="1">
                <a:solidFill>
                  <a:schemeClr val="dk1"/>
                </a:solidFill>
                <a:latin typeface="Courier New"/>
                <a:ea typeface="Courier New"/>
                <a:cs typeface="Courier New"/>
                <a:sym typeface="Courier New"/>
              </a:rPr>
              <a:t>String </a:t>
            </a:r>
            <a:r>
              <a:rPr lang="fr-TN" sz="1100" b="1">
                <a:solidFill>
                  <a:srgbClr val="080808"/>
                </a:solidFill>
                <a:latin typeface="Courier New"/>
                <a:ea typeface="Courier New"/>
                <a:cs typeface="Courier New"/>
                <a:sym typeface="Courier New"/>
              </a:rPr>
              <a:t>o1, </a:t>
            </a:r>
            <a:r>
              <a:rPr lang="fr-TN" sz="1100" b="1">
                <a:solidFill>
                  <a:schemeClr val="dk1"/>
                </a:solidFill>
                <a:latin typeface="Courier New"/>
                <a:ea typeface="Courier New"/>
                <a:cs typeface="Courier New"/>
                <a:sym typeface="Courier New"/>
              </a:rPr>
              <a:t>String </a:t>
            </a:r>
            <a:r>
              <a:rPr lang="fr-TN" sz="1100" b="1">
                <a:solidFill>
                  <a:srgbClr val="080808"/>
                </a:solidFill>
                <a:latin typeface="Courier New"/>
                <a:ea typeface="Courier New"/>
                <a:cs typeface="Courier New"/>
                <a:sym typeface="Courier New"/>
              </a:rPr>
              <a:t>o2) {</a:t>
            </a:r>
            <a:endParaRPr sz="1100" b="1">
              <a:solidFill>
                <a:srgbClr val="080808"/>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fr-TN" sz="1100" b="1">
                <a:solidFill>
                  <a:srgbClr val="080808"/>
                </a:solidFill>
                <a:latin typeface="Courier New"/>
                <a:ea typeface="Courier New"/>
                <a:cs typeface="Courier New"/>
                <a:sym typeface="Courier New"/>
              </a:rPr>
              <a:t>       </a:t>
            </a:r>
            <a:r>
              <a:rPr lang="fr-TN" sz="1100" b="1">
                <a:solidFill>
                  <a:srgbClr val="0033B3"/>
                </a:solidFill>
                <a:latin typeface="Courier New"/>
                <a:ea typeface="Courier New"/>
                <a:cs typeface="Courier New"/>
                <a:sym typeface="Courier New"/>
              </a:rPr>
              <a:t>return </a:t>
            </a:r>
            <a:r>
              <a:rPr lang="fr-TN" sz="1100" b="1">
                <a:solidFill>
                  <a:srgbClr val="080808"/>
                </a:solidFill>
                <a:latin typeface="Courier New"/>
                <a:ea typeface="Courier New"/>
                <a:cs typeface="Courier New"/>
                <a:sym typeface="Courier New"/>
              </a:rPr>
              <a:t>o1.length() - o2.length();</a:t>
            </a:r>
            <a:endParaRPr sz="1100" b="1">
              <a:solidFill>
                <a:srgbClr val="080808"/>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fr-TN" sz="1100" b="1">
                <a:solidFill>
                  <a:srgbClr val="080808"/>
                </a:solidFill>
                <a:latin typeface="Courier New"/>
                <a:ea typeface="Courier New"/>
                <a:cs typeface="Courier New"/>
                <a:sym typeface="Courier New"/>
              </a:rPr>
              <a:t>   }</a:t>
            </a:r>
            <a:endParaRPr sz="1100" b="1">
              <a:solidFill>
                <a:srgbClr val="080808"/>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fr-TN" sz="1100" b="1">
                <a:solidFill>
                  <a:srgbClr val="080808"/>
                </a:solidFill>
                <a:latin typeface="Courier New"/>
                <a:ea typeface="Courier New"/>
                <a:cs typeface="Courier New"/>
                <a:sym typeface="Courier New"/>
              </a:rPr>
              <a:t>};</a:t>
            </a:r>
            <a:endParaRPr sz="1100" b="1">
              <a:solidFill>
                <a:srgbClr val="080808"/>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100" b="1">
              <a:solidFill>
                <a:srgbClr val="080808"/>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fr-TN" sz="1100" b="1" i="1">
                <a:solidFill>
                  <a:srgbClr val="8C8C8C"/>
                </a:solidFill>
                <a:latin typeface="Courier New"/>
                <a:ea typeface="Courier New"/>
                <a:cs typeface="Courier New"/>
                <a:sym typeface="Courier New"/>
              </a:rPr>
              <a:t>// Comparator for sorting Alphabetically</a:t>
            </a:r>
            <a:endParaRPr sz="1100" b="1" i="1">
              <a:solidFill>
                <a:srgbClr val="8C8C8C"/>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fr-TN" sz="1100" b="1">
                <a:solidFill>
                  <a:schemeClr val="dk1"/>
                </a:solidFill>
                <a:latin typeface="Courier New"/>
                <a:ea typeface="Courier New"/>
                <a:cs typeface="Courier New"/>
                <a:sym typeface="Courier New"/>
              </a:rPr>
              <a:t>Comparator</a:t>
            </a:r>
            <a:r>
              <a:rPr lang="fr-TN" sz="1100" b="1">
                <a:solidFill>
                  <a:srgbClr val="080808"/>
                </a:solidFill>
                <a:latin typeface="Courier New"/>
                <a:ea typeface="Courier New"/>
                <a:cs typeface="Courier New"/>
                <a:sym typeface="Courier New"/>
              </a:rPr>
              <a:t>&lt;</a:t>
            </a:r>
            <a:r>
              <a:rPr lang="fr-TN" sz="1100" b="1">
                <a:solidFill>
                  <a:schemeClr val="dk1"/>
                </a:solidFill>
                <a:latin typeface="Courier New"/>
                <a:ea typeface="Courier New"/>
                <a:cs typeface="Courier New"/>
                <a:sym typeface="Courier New"/>
              </a:rPr>
              <a:t>String</a:t>
            </a:r>
            <a:r>
              <a:rPr lang="fr-TN" sz="1100" b="1">
                <a:solidFill>
                  <a:srgbClr val="080808"/>
                </a:solidFill>
                <a:latin typeface="Courier New"/>
                <a:ea typeface="Courier New"/>
                <a:cs typeface="Courier New"/>
                <a:sym typeface="Courier New"/>
              </a:rPr>
              <a:t>&gt; </a:t>
            </a:r>
            <a:r>
              <a:rPr lang="fr-TN" sz="1100" b="1">
                <a:solidFill>
                  <a:schemeClr val="dk1"/>
                </a:solidFill>
                <a:latin typeface="Courier New"/>
                <a:ea typeface="Courier New"/>
                <a:cs typeface="Courier New"/>
                <a:sym typeface="Courier New"/>
              </a:rPr>
              <a:t>alphabeticComparator </a:t>
            </a:r>
            <a:r>
              <a:rPr lang="fr-TN" sz="1100" b="1">
                <a:solidFill>
                  <a:srgbClr val="080808"/>
                </a:solidFill>
                <a:latin typeface="Courier New"/>
                <a:ea typeface="Courier New"/>
                <a:cs typeface="Courier New"/>
                <a:sym typeface="Courier New"/>
              </a:rPr>
              <a:t>= </a:t>
            </a:r>
            <a:r>
              <a:rPr lang="fr-TN" sz="1100" b="1">
                <a:solidFill>
                  <a:srgbClr val="0033B3"/>
                </a:solidFill>
                <a:latin typeface="Courier New"/>
                <a:ea typeface="Courier New"/>
                <a:cs typeface="Courier New"/>
                <a:sym typeface="Courier New"/>
              </a:rPr>
              <a:t>new </a:t>
            </a:r>
            <a:r>
              <a:rPr lang="fr-TN" sz="1100" b="1">
                <a:solidFill>
                  <a:schemeClr val="dk1"/>
                </a:solidFill>
                <a:latin typeface="Courier New"/>
                <a:ea typeface="Courier New"/>
                <a:cs typeface="Courier New"/>
                <a:sym typeface="Courier New"/>
              </a:rPr>
              <a:t>Comparator</a:t>
            </a:r>
            <a:r>
              <a:rPr lang="fr-TN" sz="1100" b="1">
                <a:solidFill>
                  <a:srgbClr val="080808"/>
                </a:solidFill>
                <a:latin typeface="Courier New"/>
                <a:ea typeface="Courier New"/>
                <a:cs typeface="Courier New"/>
                <a:sym typeface="Courier New"/>
              </a:rPr>
              <a:t>&lt;</a:t>
            </a:r>
            <a:r>
              <a:rPr lang="fr-TN" sz="1100" b="1">
                <a:solidFill>
                  <a:schemeClr val="dk1"/>
                </a:solidFill>
                <a:latin typeface="Courier New"/>
                <a:ea typeface="Courier New"/>
                <a:cs typeface="Courier New"/>
                <a:sym typeface="Courier New"/>
              </a:rPr>
              <a:t>String</a:t>
            </a:r>
            <a:r>
              <a:rPr lang="fr-TN" sz="1100" b="1">
                <a:solidFill>
                  <a:srgbClr val="080808"/>
                </a:solidFill>
                <a:latin typeface="Courier New"/>
                <a:ea typeface="Courier New"/>
                <a:cs typeface="Courier New"/>
                <a:sym typeface="Courier New"/>
              </a:rPr>
              <a:t>&gt;() {</a:t>
            </a:r>
            <a:endParaRPr sz="1100" b="1">
              <a:solidFill>
                <a:srgbClr val="080808"/>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fr-TN" sz="1100" b="1">
                <a:solidFill>
                  <a:srgbClr val="080808"/>
                </a:solidFill>
                <a:latin typeface="Courier New"/>
                <a:ea typeface="Courier New"/>
                <a:cs typeface="Courier New"/>
                <a:sym typeface="Courier New"/>
              </a:rPr>
              <a:t>   </a:t>
            </a:r>
            <a:r>
              <a:rPr lang="fr-TN" sz="1100" b="1">
                <a:solidFill>
                  <a:srgbClr val="9E880D"/>
                </a:solidFill>
                <a:latin typeface="Courier New"/>
                <a:ea typeface="Courier New"/>
                <a:cs typeface="Courier New"/>
                <a:sym typeface="Courier New"/>
              </a:rPr>
              <a:t>@Override</a:t>
            </a:r>
            <a:endParaRPr sz="1100" b="1">
              <a:solidFill>
                <a:srgbClr val="9E880D"/>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fr-TN" sz="1100" b="1">
                <a:solidFill>
                  <a:srgbClr val="9E880D"/>
                </a:solidFill>
                <a:latin typeface="Courier New"/>
                <a:ea typeface="Courier New"/>
                <a:cs typeface="Courier New"/>
                <a:sym typeface="Courier New"/>
              </a:rPr>
              <a:t>   </a:t>
            </a:r>
            <a:r>
              <a:rPr lang="fr-TN" sz="1100" b="1">
                <a:solidFill>
                  <a:srgbClr val="0033B3"/>
                </a:solidFill>
                <a:latin typeface="Courier New"/>
                <a:ea typeface="Courier New"/>
                <a:cs typeface="Courier New"/>
                <a:sym typeface="Courier New"/>
              </a:rPr>
              <a:t>public int </a:t>
            </a:r>
            <a:r>
              <a:rPr lang="fr-TN" sz="1100" b="1">
                <a:solidFill>
                  <a:srgbClr val="00627A"/>
                </a:solidFill>
                <a:latin typeface="Courier New"/>
                <a:ea typeface="Courier New"/>
                <a:cs typeface="Courier New"/>
                <a:sym typeface="Courier New"/>
              </a:rPr>
              <a:t>compare</a:t>
            </a:r>
            <a:r>
              <a:rPr lang="fr-TN" sz="1100" b="1">
                <a:solidFill>
                  <a:srgbClr val="080808"/>
                </a:solidFill>
                <a:latin typeface="Courier New"/>
                <a:ea typeface="Courier New"/>
                <a:cs typeface="Courier New"/>
                <a:sym typeface="Courier New"/>
              </a:rPr>
              <a:t>(</a:t>
            </a:r>
            <a:r>
              <a:rPr lang="fr-TN" sz="1100" b="1">
                <a:solidFill>
                  <a:schemeClr val="dk1"/>
                </a:solidFill>
                <a:latin typeface="Courier New"/>
                <a:ea typeface="Courier New"/>
                <a:cs typeface="Courier New"/>
                <a:sym typeface="Courier New"/>
              </a:rPr>
              <a:t>String </a:t>
            </a:r>
            <a:r>
              <a:rPr lang="fr-TN" sz="1100" b="1">
                <a:solidFill>
                  <a:srgbClr val="080808"/>
                </a:solidFill>
                <a:latin typeface="Courier New"/>
                <a:ea typeface="Courier New"/>
                <a:cs typeface="Courier New"/>
                <a:sym typeface="Courier New"/>
              </a:rPr>
              <a:t>o1, </a:t>
            </a:r>
            <a:r>
              <a:rPr lang="fr-TN" sz="1100" b="1">
                <a:solidFill>
                  <a:schemeClr val="dk1"/>
                </a:solidFill>
                <a:latin typeface="Courier New"/>
                <a:ea typeface="Courier New"/>
                <a:cs typeface="Courier New"/>
                <a:sym typeface="Courier New"/>
              </a:rPr>
              <a:t>String </a:t>
            </a:r>
            <a:r>
              <a:rPr lang="fr-TN" sz="1100" b="1">
                <a:solidFill>
                  <a:srgbClr val="080808"/>
                </a:solidFill>
                <a:latin typeface="Courier New"/>
                <a:ea typeface="Courier New"/>
                <a:cs typeface="Courier New"/>
                <a:sym typeface="Courier New"/>
              </a:rPr>
              <a:t>o2) {</a:t>
            </a:r>
            <a:endParaRPr sz="1100" b="1">
              <a:solidFill>
                <a:srgbClr val="080808"/>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fr-TN" sz="1100" b="1">
                <a:solidFill>
                  <a:srgbClr val="080808"/>
                </a:solidFill>
                <a:latin typeface="Courier New"/>
                <a:ea typeface="Courier New"/>
                <a:cs typeface="Courier New"/>
                <a:sym typeface="Courier New"/>
              </a:rPr>
              <a:t>       </a:t>
            </a:r>
            <a:r>
              <a:rPr lang="fr-TN" sz="1100" b="1">
                <a:solidFill>
                  <a:srgbClr val="0033B3"/>
                </a:solidFill>
                <a:latin typeface="Courier New"/>
                <a:ea typeface="Courier New"/>
                <a:cs typeface="Courier New"/>
                <a:sym typeface="Courier New"/>
              </a:rPr>
              <a:t>return </a:t>
            </a:r>
            <a:r>
              <a:rPr lang="fr-TN" sz="1100" b="1">
                <a:solidFill>
                  <a:srgbClr val="080808"/>
                </a:solidFill>
                <a:latin typeface="Courier New"/>
                <a:ea typeface="Courier New"/>
                <a:cs typeface="Courier New"/>
                <a:sym typeface="Courier New"/>
              </a:rPr>
              <a:t>o1.compareTo(o2);</a:t>
            </a:r>
            <a:endParaRPr sz="1100" b="1">
              <a:solidFill>
                <a:srgbClr val="080808"/>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fr-TN" sz="1100" b="1">
                <a:solidFill>
                  <a:srgbClr val="080808"/>
                </a:solidFill>
                <a:latin typeface="Courier New"/>
                <a:ea typeface="Courier New"/>
                <a:cs typeface="Courier New"/>
                <a:sym typeface="Courier New"/>
              </a:rPr>
              <a:t>   }</a:t>
            </a:r>
            <a:endParaRPr sz="1100" b="1">
              <a:solidFill>
                <a:srgbClr val="080808"/>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fr-TN" sz="1100" b="1">
                <a:solidFill>
                  <a:srgbClr val="080808"/>
                </a:solidFill>
                <a:latin typeface="Courier New"/>
                <a:ea typeface="Courier New"/>
                <a:cs typeface="Courier New"/>
                <a:sym typeface="Courier New"/>
              </a:rPr>
              <a:t>};</a:t>
            </a:r>
            <a:endParaRPr sz="1100" b="1">
              <a:solidFill>
                <a:srgbClr val="080808"/>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100" b="1">
              <a:solidFill>
                <a:srgbClr val="080808"/>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fr-TN" sz="1200" b="1" i="1">
                <a:solidFill>
                  <a:srgbClr val="8C8C8C"/>
                </a:solidFill>
                <a:latin typeface="Courier New"/>
                <a:ea typeface="Courier New"/>
                <a:cs typeface="Courier New"/>
                <a:sym typeface="Courier New"/>
              </a:rPr>
              <a:t>// Creating a TreeMap with a combined comparator (first by length, then Alphabetically)</a:t>
            </a:r>
            <a:endParaRPr sz="1200" b="1" i="1">
              <a:solidFill>
                <a:srgbClr val="8C8C8C"/>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fr-TN" sz="1200" b="1">
                <a:solidFill>
                  <a:schemeClr val="dk1"/>
                </a:solidFill>
                <a:latin typeface="Courier New"/>
                <a:ea typeface="Courier New"/>
                <a:cs typeface="Courier New"/>
                <a:sym typeface="Courier New"/>
              </a:rPr>
              <a:t>Map</a:t>
            </a:r>
            <a:r>
              <a:rPr lang="fr-TN" sz="1200" b="1">
                <a:solidFill>
                  <a:srgbClr val="080808"/>
                </a:solidFill>
                <a:latin typeface="Courier New"/>
                <a:ea typeface="Courier New"/>
                <a:cs typeface="Courier New"/>
                <a:sym typeface="Courier New"/>
              </a:rPr>
              <a:t>&lt;</a:t>
            </a:r>
            <a:r>
              <a:rPr lang="fr-TN" sz="1200" b="1">
                <a:solidFill>
                  <a:schemeClr val="dk1"/>
                </a:solidFill>
                <a:latin typeface="Courier New"/>
                <a:ea typeface="Courier New"/>
                <a:cs typeface="Courier New"/>
                <a:sym typeface="Courier New"/>
              </a:rPr>
              <a:t>String</a:t>
            </a:r>
            <a:r>
              <a:rPr lang="fr-TN" sz="1200" b="1">
                <a:solidFill>
                  <a:srgbClr val="080808"/>
                </a:solidFill>
                <a:latin typeface="Courier New"/>
                <a:ea typeface="Courier New"/>
                <a:cs typeface="Courier New"/>
                <a:sym typeface="Courier New"/>
              </a:rPr>
              <a:t>, </a:t>
            </a:r>
            <a:r>
              <a:rPr lang="fr-TN" sz="1200" b="1">
                <a:solidFill>
                  <a:schemeClr val="dk1"/>
                </a:solidFill>
                <a:latin typeface="Courier New"/>
                <a:ea typeface="Courier New"/>
                <a:cs typeface="Courier New"/>
                <a:sym typeface="Courier New"/>
              </a:rPr>
              <a:t>Integer</a:t>
            </a:r>
            <a:r>
              <a:rPr lang="fr-TN" sz="1200" b="1">
                <a:solidFill>
                  <a:srgbClr val="080808"/>
                </a:solidFill>
                <a:latin typeface="Courier New"/>
                <a:ea typeface="Courier New"/>
                <a:cs typeface="Courier New"/>
                <a:sym typeface="Courier New"/>
              </a:rPr>
              <a:t>&gt; </a:t>
            </a:r>
            <a:r>
              <a:rPr lang="fr-TN" sz="1200" b="1">
                <a:solidFill>
                  <a:schemeClr val="dk1"/>
                </a:solidFill>
                <a:latin typeface="Courier New"/>
                <a:ea typeface="Courier New"/>
                <a:cs typeface="Courier New"/>
                <a:sym typeface="Courier New"/>
              </a:rPr>
              <a:t>studentScores </a:t>
            </a:r>
            <a:r>
              <a:rPr lang="fr-TN" sz="1200" b="1">
                <a:solidFill>
                  <a:srgbClr val="080808"/>
                </a:solidFill>
                <a:latin typeface="Courier New"/>
                <a:ea typeface="Courier New"/>
                <a:cs typeface="Courier New"/>
                <a:sym typeface="Courier New"/>
              </a:rPr>
              <a:t>= </a:t>
            </a:r>
            <a:r>
              <a:rPr lang="fr-TN" sz="1200" b="1">
                <a:solidFill>
                  <a:srgbClr val="0033B3"/>
                </a:solidFill>
                <a:latin typeface="Courier New"/>
                <a:ea typeface="Courier New"/>
                <a:cs typeface="Courier New"/>
                <a:sym typeface="Courier New"/>
              </a:rPr>
              <a:t>new </a:t>
            </a:r>
            <a:r>
              <a:rPr lang="fr-TN" sz="1200" b="1">
                <a:solidFill>
                  <a:srgbClr val="080808"/>
                </a:solidFill>
                <a:latin typeface="Courier New"/>
                <a:ea typeface="Courier New"/>
                <a:cs typeface="Courier New"/>
                <a:sym typeface="Courier New"/>
              </a:rPr>
              <a:t>TreeMap&lt;&gt;(</a:t>
            </a:r>
            <a:r>
              <a:rPr lang="fr-TN" sz="1200" b="1">
                <a:solidFill>
                  <a:schemeClr val="dk1"/>
                </a:solidFill>
                <a:latin typeface="Courier New"/>
                <a:ea typeface="Courier New"/>
                <a:cs typeface="Courier New"/>
                <a:sym typeface="Courier New"/>
              </a:rPr>
              <a:t>nameLengthComparator</a:t>
            </a:r>
            <a:r>
              <a:rPr lang="fr-TN" sz="1200" b="1">
                <a:solidFill>
                  <a:srgbClr val="080808"/>
                </a:solidFill>
                <a:latin typeface="Courier New"/>
                <a:ea typeface="Courier New"/>
                <a:cs typeface="Courier New"/>
                <a:sym typeface="Courier New"/>
              </a:rPr>
              <a:t>.thenComparing(</a:t>
            </a:r>
            <a:r>
              <a:rPr lang="fr-TN" sz="1200" b="1">
                <a:solidFill>
                  <a:schemeClr val="dk1"/>
                </a:solidFill>
                <a:latin typeface="Courier New"/>
                <a:ea typeface="Courier New"/>
                <a:cs typeface="Courier New"/>
                <a:sym typeface="Courier New"/>
              </a:rPr>
              <a:t>alphabeticComparator</a:t>
            </a:r>
            <a:r>
              <a:rPr lang="fr-TN" sz="1200" b="1">
                <a:solidFill>
                  <a:srgbClr val="080808"/>
                </a:solidFill>
                <a:latin typeface="Courier New"/>
                <a:ea typeface="Courier New"/>
                <a:cs typeface="Courier New"/>
                <a:sym typeface="Courier New"/>
              </a:rPr>
              <a:t>));</a:t>
            </a:r>
            <a:endParaRPr sz="1100" b="1">
              <a:solidFill>
                <a:srgbClr val="080808"/>
              </a:solidFill>
              <a:latin typeface="Courier New"/>
              <a:ea typeface="Courier New"/>
              <a:cs typeface="Courier New"/>
              <a:sym typeface="Courier New"/>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pic>
        <p:nvPicPr>
          <p:cNvPr id="270" name="Google Shape;270;g29cd914b6ba_1_166" descr="D:\esprit 2014\ESPRIT 2014\charte essprit 2014\render\support final\triangle.png"/>
          <p:cNvPicPr preferRelativeResize="0"/>
          <p:nvPr/>
        </p:nvPicPr>
        <p:blipFill rotWithShape="1">
          <a:blip r:embed="rId3">
            <a:alphaModFix/>
          </a:blip>
          <a:srcRect/>
          <a:stretch/>
        </p:blipFill>
        <p:spPr>
          <a:xfrm rot="10800000">
            <a:off x="6772580" y="0"/>
            <a:ext cx="2371432" cy="1631872"/>
          </a:xfrm>
          <a:prstGeom prst="rect">
            <a:avLst/>
          </a:prstGeom>
          <a:noFill/>
          <a:ln>
            <a:noFill/>
          </a:ln>
        </p:spPr>
      </p:pic>
      <p:cxnSp>
        <p:nvCxnSpPr>
          <p:cNvPr id="271" name="Google Shape;271;g29cd914b6ba_1_166"/>
          <p:cNvCxnSpPr/>
          <p:nvPr/>
        </p:nvCxnSpPr>
        <p:spPr>
          <a:xfrm>
            <a:off x="744650" y="2150"/>
            <a:ext cx="9000" cy="450000"/>
          </a:xfrm>
          <a:prstGeom prst="straightConnector1">
            <a:avLst/>
          </a:prstGeom>
          <a:noFill/>
          <a:ln w="28575" cap="flat" cmpd="sng">
            <a:solidFill>
              <a:srgbClr val="F5340B"/>
            </a:solidFill>
            <a:prstDash val="solid"/>
            <a:round/>
            <a:headEnd type="none" w="sm" len="sm"/>
            <a:tailEnd type="none" w="sm" len="sm"/>
          </a:ln>
        </p:spPr>
      </p:cxnSp>
      <p:sp>
        <p:nvSpPr>
          <p:cNvPr id="272" name="Google Shape;272;g29cd914b6ba_1_166"/>
          <p:cNvSpPr txBox="1">
            <a:spLocks noGrp="1"/>
          </p:cNvSpPr>
          <p:nvPr>
            <p:ph type="sldNum" idx="12"/>
          </p:nvPr>
        </p:nvSpPr>
        <p:spPr>
          <a:xfrm>
            <a:off x="8472458" y="4663214"/>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100"/>
              <a:buNone/>
            </a:pPr>
            <a:fld id="{00000000-1234-1234-1234-123412341234}" type="slidenum">
              <a:rPr lang="fr-TN" sz="1100" b="1"/>
              <a:t>21</a:t>
            </a:fld>
            <a:endParaRPr sz="1100" b="1"/>
          </a:p>
        </p:txBody>
      </p:sp>
      <p:sp>
        <p:nvSpPr>
          <p:cNvPr id="273" name="Google Shape;273;g29cd914b6ba_1_166"/>
          <p:cNvSpPr txBox="1"/>
          <p:nvPr/>
        </p:nvSpPr>
        <p:spPr>
          <a:xfrm>
            <a:off x="686425" y="149325"/>
            <a:ext cx="39738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fr-TN" sz="1400" b="1" i="0" u="none" strike="noStrike" cap="none">
                <a:solidFill>
                  <a:srgbClr val="E20B0B"/>
                </a:solidFill>
                <a:latin typeface="Arial"/>
                <a:ea typeface="Arial"/>
                <a:cs typeface="Arial"/>
                <a:sym typeface="Arial"/>
              </a:rPr>
              <a:t>  TreeM</a:t>
            </a:r>
            <a:r>
              <a:rPr lang="fr-TN" b="1">
                <a:solidFill>
                  <a:srgbClr val="E20B0B"/>
                </a:solidFill>
              </a:rPr>
              <a:t>ap : exemple (2/2)</a:t>
            </a:r>
            <a:endParaRPr b="1">
              <a:solidFill>
                <a:srgbClr val="E20B0B"/>
              </a:solidFill>
            </a:endParaRPr>
          </a:p>
        </p:txBody>
      </p:sp>
      <p:sp>
        <p:nvSpPr>
          <p:cNvPr id="274" name="Google Shape;274;g29cd914b6ba_1_166"/>
          <p:cNvSpPr txBox="1"/>
          <p:nvPr/>
        </p:nvSpPr>
        <p:spPr>
          <a:xfrm>
            <a:off x="537000" y="1278650"/>
            <a:ext cx="8070000" cy="30393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fr-TN" sz="1200" b="1" i="1">
                <a:solidFill>
                  <a:srgbClr val="8C8C8C"/>
                </a:solidFill>
                <a:latin typeface="Courier New"/>
                <a:ea typeface="Courier New"/>
                <a:cs typeface="Courier New"/>
                <a:sym typeface="Courier New"/>
              </a:rPr>
              <a:t>// Adding key-value pairs to the TreeMap</a:t>
            </a:r>
            <a:endParaRPr sz="1200" b="1" i="1">
              <a:solidFill>
                <a:srgbClr val="8C8C8C"/>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fr-TN" sz="1200" b="1">
                <a:solidFill>
                  <a:schemeClr val="dk1"/>
                </a:solidFill>
                <a:latin typeface="Courier New"/>
                <a:ea typeface="Courier New"/>
                <a:cs typeface="Courier New"/>
                <a:sym typeface="Courier New"/>
              </a:rPr>
              <a:t>studentScores</a:t>
            </a:r>
            <a:r>
              <a:rPr lang="fr-TN" sz="1200" b="1">
                <a:solidFill>
                  <a:srgbClr val="080808"/>
                </a:solidFill>
                <a:latin typeface="Courier New"/>
                <a:ea typeface="Courier New"/>
                <a:cs typeface="Courier New"/>
                <a:sym typeface="Courier New"/>
              </a:rPr>
              <a:t>.put(</a:t>
            </a:r>
            <a:r>
              <a:rPr lang="fr-TN" sz="1200" b="1">
                <a:solidFill>
                  <a:srgbClr val="067D17"/>
                </a:solidFill>
                <a:latin typeface="Courier New"/>
                <a:ea typeface="Courier New"/>
                <a:cs typeface="Courier New"/>
                <a:sym typeface="Courier New"/>
              </a:rPr>
              <a:t>"David"</a:t>
            </a:r>
            <a:r>
              <a:rPr lang="fr-TN" sz="1200" b="1">
                <a:solidFill>
                  <a:srgbClr val="080808"/>
                </a:solidFill>
                <a:latin typeface="Courier New"/>
                <a:ea typeface="Courier New"/>
                <a:cs typeface="Courier New"/>
                <a:sym typeface="Courier New"/>
              </a:rPr>
              <a:t>, </a:t>
            </a:r>
            <a:r>
              <a:rPr lang="fr-TN" sz="1200" b="1">
                <a:solidFill>
                  <a:srgbClr val="1750EB"/>
                </a:solidFill>
                <a:latin typeface="Courier New"/>
                <a:ea typeface="Courier New"/>
                <a:cs typeface="Courier New"/>
                <a:sym typeface="Courier New"/>
              </a:rPr>
              <a:t>20</a:t>
            </a:r>
            <a:r>
              <a:rPr lang="fr-TN" sz="1200" b="1">
                <a:solidFill>
                  <a:srgbClr val="080808"/>
                </a:solidFill>
                <a:latin typeface="Courier New"/>
                <a:ea typeface="Courier New"/>
                <a:cs typeface="Courier New"/>
                <a:sym typeface="Courier New"/>
              </a:rPr>
              <a:t>);</a:t>
            </a:r>
            <a:endParaRPr sz="1200" b="1">
              <a:solidFill>
                <a:srgbClr val="080808"/>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fr-TN" sz="1200" b="1">
                <a:solidFill>
                  <a:schemeClr val="dk1"/>
                </a:solidFill>
                <a:latin typeface="Courier New"/>
                <a:ea typeface="Courier New"/>
                <a:cs typeface="Courier New"/>
                <a:sym typeface="Courier New"/>
              </a:rPr>
              <a:t>studentScores</a:t>
            </a:r>
            <a:r>
              <a:rPr lang="fr-TN" sz="1200" b="1">
                <a:solidFill>
                  <a:srgbClr val="080808"/>
                </a:solidFill>
                <a:latin typeface="Courier New"/>
                <a:ea typeface="Courier New"/>
                <a:cs typeface="Courier New"/>
                <a:sym typeface="Courier New"/>
              </a:rPr>
              <a:t>.put(</a:t>
            </a:r>
            <a:r>
              <a:rPr lang="fr-TN" sz="1200" b="1">
                <a:solidFill>
                  <a:srgbClr val="067D17"/>
                </a:solidFill>
                <a:latin typeface="Courier New"/>
                <a:ea typeface="Courier New"/>
                <a:cs typeface="Courier New"/>
                <a:sym typeface="Courier New"/>
              </a:rPr>
              <a:t>"Charlie"</a:t>
            </a:r>
            <a:r>
              <a:rPr lang="fr-TN" sz="1200" b="1">
                <a:solidFill>
                  <a:srgbClr val="080808"/>
                </a:solidFill>
                <a:latin typeface="Courier New"/>
                <a:ea typeface="Courier New"/>
                <a:cs typeface="Courier New"/>
                <a:sym typeface="Courier New"/>
              </a:rPr>
              <a:t>, </a:t>
            </a:r>
            <a:r>
              <a:rPr lang="fr-TN" sz="1200" b="1">
                <a:solidFill>
                  <a:srgbClr val="1750EB"/>
                </a:solidFill>
                <a:latin typeface="Courier New"/>
                <a:ea typeface="Courier New"/>
                <a:cs typeface="Courier New"/>
                <a:sym typeface="Courier New"/>
              </a:rPr>
              <a:t>14</a:t>
            </a:r>
            <a:r>
              <a:rPr lang="fr-TN" sz="1200" b="1">
                <a:solidFill>
                  <a:srgbClr val="080808"/>
                </a:solidFill>
                <a:latin typeface="Courier New"/>
                <a:ea typeface="Courier New"/>
                <a:cs typeface="Courier New"/>
                <a:sym typeface="Courier New"/>
              </a:rPr>
              <a:t>);</a:t>
            </a:r>
            <a:endParaRPr sz="1200" b="1">
              <a:solidFill>
                <a:srgbClr val="080808"/>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fr-TN" sz="1200" b="1">
                <a:solidFill>
                  <a:schemeClr val="dk1"/>
                </a:solidFill>
                <a:latin typeface="Courier New"/>
                <a:ea typeface="Courier New"/>
                <a:cs typeface="Courier New"/>
                <a:sym typeface="Courier New"/>
              </a:rPr>
              <a:t>studentScores</a:t>
            </a:r>
            <a:r>
              <a:rPr lang="fr-TN" sz="1200" b="1">
                <a:solidFill>
                  <a:srgbClr val="080808"/>
                </a:solidFill>
                <a:latin typeface="Courier New"/>
                <a:ea typeface="Courier New"/>
                <a:cs typeface="Courier New"/>
                <a:sym typeface="Courier New"/>
              </a:rPr>
              <a:t>.put(</a:t>
            </a:r>
            <a:r>
              <a:rPr lang="fr-TN" sz="1200" b="1">
                <a:solidFill>
                  <a:srgbClr val="067D17"/>
                </a:solidFill>
                <a:latin typeface="Courier New"/>
                <a:ea typeface="Courier New"/>
                <a:cs typeface="Courier New"/>
                <a:sym typeface="Courier New"/>
              </a:rPr>
              <a:t>"Bob"</a:t>
            </a:r>
            <a:r>
              <a:rPr lang="fr-TN" sz="1200" b="1">
                <a:solidFill>
                  <a:srgbClr val="080808"/>
                </a:solidFill>
                <a:latin typeface="Courier New"/>
                <a:ea typeface="Courier New"/>
                <a:cs typeface="Courier New"/>
                <a:sym typeface="Courier New"/>
              </a:rPr>
              <a:t>, </a:t>
            </a:r>
            <a:r>
              <a:rPr lang="fr-TN" sz="1200" b="1">
                <a:solidFill>
                  <a:srgbClr val="1750EB"/>
                </a:solidFill>
                <a:latin typeface="Courier New"/>
                <a:ea typeface="Courier New"/>
                <a:cs typeface="Courier New"/>
                <a:sym typeface="Courier New"/>
              </a:rPr>
              <a:t>15</a:t>
            </a:r>
            <a:r>
              <a:rPr lang="fr-TN" sz="1200" b="1">
                <a:solidFill>
                  <a:srgbClr val="080808"/>
                </a:solidFill>
                <a:latin typeface="Courier New"/>
                <a:ea typeface="Courier New"/>
                <a:cs typeface="Courier New"/>
                <a:sym typeface="Courier New"/>
              </a:rPr>
              <a:t>);</a:t>
            </a:r>
            <a:endParaRPr sz="1200" b="1">
              <a:solidFill>
                <a:srgbClr val="080808"/>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fr-TN" sz="1200" b="1">
                <a:solidFill>
                  <a:schemeClr val="dk1"/>
                </a:solidFill>
                <a:latin typeface="Courier New"/>
                <a:ea typeface="Courier New"/>
                <a:cs typeface="Courier New"/>
                <a:sym typeface="Courier New"/>
              </a:rPr>
              <a:t>studentScores</a:t>
            </a:r>
            <a:r>
              <a:rPr lang="fr-TN" sz="1200" b="1">
                <a:solidFill>
                  <a:srgbClr val="080808"/>
                </a:solidFill>
                <a:latin typeface="Courier New"/>
                <a:ea typeface="Courier New"/>
                <a:cs typeface="Courier New"/>
                <a:sym typeface="Courier New"/>
              </a:rPr>
              <a:t>.put(</a:t>
            </a:r>
            <a:r>
              <a:rPr lang="fr-TN" sz="1200" b="1">
                <a:solidFill>
                  <a:srgbClr val="067D17"/>
                </a:solidFill>
                <a:latin typeface="Courier New"/>
                <a:ea typeface="Courier New"/>
                <a:cs typeface="Courier New"/>
                <a:sym typeface="Courier New"/>
              </a:rPr>
              <a:t>"Alice"</a:t>
            </a:r>
            <a:r>
              <a:rPr lang="fr-TN" sz="1200" b="1">
                <a:solidFill>
                  <a:srgbClr val="080808"/>
                </a:solidFill>
                <a:latin typeface="Courier New"/>
                <a:ea typeface="Courier New"/>
                <a:cs typeface="Courier New"/>
                <a:sym typeface="Courier New"/>
              </a:rPr>
              <a:t>, </a:t>
            </a:r>
            <a:r>
              <a:rPr lang="fr-TN" sz="1200" b="1">
                <a:solidFill>
                  <a:srgbClr val="1750EB"/>
                </a:solidFill>
                <a:latin typeface="Courier New"/>
                <a:ea typeface="Courier New"/>
                <a:cs typeface="Courier New"/>
                <a:sym typeface="Courier New"/>
              </a:rPr>
              <a:t>12</a:t>
            </a:r>
            <a:r>
              <a:rPr lang="fr-TN" sz="1200" b="1">
                <a:solidFill>
                  <a:srgbClr val="080808"/>
                </a:solidFill>
                <a:latin typeface="Courier New"/>
                <a:ea typeface="Courier New"/>
                <a:cs typeface="Courier New"/>
                <a:sym typeface="Courier New"/>
              </a:rPr>
              <a:t>);</a:t>
            </a:r>
            <a:endParaRPr sz="1200" b="1">
              <a:solidFill>
                <a:srgbClr val="080808"/>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200" b="1">
              <a:solidFill>
                <a:srgbClr val="080808"/>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fr-TN" sz="1200" b="1" i="1">
                <a:solidFill>
                  <a:srgbClr val="8C8C8C"/>
                </a:solidFill>
                <a:latin typeface="Courier New"/>
                <a:ea typeface="Courier New"/>
                <a:cs typeface="Courier New"/>
                <a:sym typeface="Courier New"/>
              </a:rPr>
              <a:t>// Displaying the sorted map</a:t>
            </a:r>
            <a:endParaRPr sz="1200" b="1" i="1">
              <a:solidFill>
                <a:srgbClr val="8C8C8C"/>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fr-TN" sz="1200" b="1">
                <a:solidFill>
                  <a:schemeClr val="dk1"/>
                </a:solidFill>
                <a:latin typeface="Courier New"/>
                <a:ea typeface="Courier New"/>
                <a:cs typeface="Courier New"/>
                <a:sym typeface="Courier New"/>
              </a:rPr>
              <a:t>System</a:t>
            </a:r>
            <a:r>
              <a:rPr lang="fr-TN" sz="1200" b="1">
                <a:solidFill>
                  <a:srgbClr val="080808"/>
                </a:solidFill>
                <a:latin typeface="Courier New"/>
                <a:ea typeface="Courier New"/>
                <a:cs typeface="Courier New"/>
                <a:sym typeface="Courier New"/>
              </a:rPr>
              <a:t>.</a:t>
            </a:r>
            <a:r>
              <a:rPr lang="fr-TN" sz="1200" b="1" i="1">
                <a:solidFill>
                  <a:srgbClr val="871094"/>
                </a:solidFill>
                <a:latin typeface="Courier New"/>
                <a:ea typeface="Courier New"/>
                <a:cs typeface="Courier New"/>
                <a:sym typeface="Courier New"/>
              </a:rPr>
              <a:t>out</a:t>
            </a:r>
            <a:r>
              <a:rPr lang="fr-TN" sz="1200" b="1">
                <a:solidFill>
                  <a:srgbClr val="080808"/>
                </a:solidFill>
                <a:latin typeface="Courier New"/>
                <a:ea typeface="Courier New"/>
                <a:cs typeface="Courier New"/>
                <a:sym typeface="Courier New"/>
              </a:rPr>
              <a:t>.println(</a:t>
            </a:r>
            <a:r>
              <a:rPr lang="fr-TN" sz="1200" b="1">
                <a:solidFill>
                  <a:srgbClr val="067D17"/>
                </a:solidFill>
                <a:latin typeface="Courier New"/>
                <a:ea typeface="Courier New"/>
                <a:cs typeface="Courier New"/>
                <a:sym typeface="Courier New"/>
              </a:rPr>
              <a:t>"Student Scores (first by length, then Alphabetically): " </a:t>
            </a:r>
            <a:r>
              <a:rPr lang="fr-TN" sz="1200" b="1">
                <a:solidFill>
                  <a:srgbClr val="080808"/>
                </a:solidFill>
                <a:latin typeface="Courier New"/>
                <a:ea typeface="Courier New"/>
                <a:cs typeface="Courier New"/>
                <a:sym typeface="Courier New"/>
              </a:rPr>
              <a:t>+ </a:t>
            </a:r>
            <a:r>
              <a:rPr lang="fr-TN" sz="1200" b="1">
                <a:solidFill>
                  <a:schemeClr val="dk1"/>
                </a:solidFill>
                <a:latin typeface="Courier New"/>
                <a:ea typeface="Courier New"/>
                <a:cs typeface="Courier New"/>
                <a:sym typeface="Courier New"/>
              </a:rPr>
              <a:t>studentScores</a:t>
            </a:r>
            <a:r>
              <a:rPr lang="fr-TN" sz="1200" b="1">
                <a:solidFill>
                  <a:srgbClr val="080808"/>
                </a:solidFill>
                <a:latin typeface="Courier New"/>
                <a:ea typeface="Courier New"/>
                <a:cs typeface="Courier New"/>
                <a:sym typeface="Courier New"/>
              </a:rPr>
              <a:t>);</a:t>
            </a:r>
            <a:endParaRPr sz="1200" b="1">
              <a:solidFill>
                <a:srgbClr val="080808"/>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200" b="1" i="1">
              <a:solidFill>
                <a:srgbClr val="8C8C8C"/>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fr-TN" sz="1200" b="1" i="1">
                <a:solidFill>
                  <a:srgbClr val="FF0000"/>
                </a:solidFill>
                <a:latin typeface="Courier New"/>
                <a:ea typeface="Courier New"/>
                <a:cs typeface="Courier New"/>
                <a:sym typeface="Courier New"/>
              </a:rPr>
              <a:t>// Output:</a:t>
            </a:r>
            <a:endParaRPr sz="1200" b="1" i="1">
              <a:solidFill>
                <a:srgbClr val="FF0000"/>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200" b="1" i="1">
              <a:solidFill>
                <a:srgbClr val="FF0000"/>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fr-TN" sz="1200" b="1" i="1">
                <a:solidFill>
                  <a:srgbClr val="FF0000"/>
                </a:solidFill>
                <a:latin typeface="Courier New"/>
                <a:ea typeface="Courier New"/>
                <a:cs typeface="Courier New"/>
                <a:sym typeface="Courier New"/>
              </a:rPr>
              <a:t>Student Scores (first by length, then Alphabetically): </a:t>
            </a:r>
            <a:endParaRPr sz="1200" b="1" i="1">
              <a:solidFill>
                <a:srgbClr val="FF0000"/>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200" b="1" i="1">
              <a:solidFill>
                <a:srgbClr val="FF0000"/>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fr-TN" sz="1200" b="1" i="1">
                <a:solidFill>
                  <a:srgbClr val="FF0000"/>
                </a:solidFill>
                <a:latin typeface="Courier New"/>
                <a:ea typeface="Courier New"/>
                <a:cs typeface="Courier New"/>
                <a:sym typeface="Courier New"/>
              </a:rPr>
              <a:t>{Bob=15, Alice=12, David=20, Charlie=14}</a:t>
            </a:r>
            <a:endParaRPr sz="1200" b="1">
              <a:solidFill>
                <a:srgbClr val="080808"/>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200" b="1" i="1">
              <a:solidFill>
                <a:srgbClr val="8C8C8C"/>
              </a:solidFill>
              <a:latin typeface="Courier New"/>
              <a:ea typeface="Courier New"/>
              <a:cs typeface="Courier New"/>
              <a:sym typeface="Courier New"/>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19"/>
          <p:cNvSpPr txBox="1">
            <a:spLocks noGrp="1"/>
          </p:cNvSpPr>
          <p:nvPr>
            <p:ph type="sldNum" idx="12"/>
          </p:nvPr>
        </p:nvSpPr>
        <p:spPr>
          <a:xfrm>
            <a:off x="6457950" y="4767263"/>
            <a:ext cx="2057400" cy="273825"/>
          </a:xfrm>
          <a:prstGeom prst="rect">
            <a:avLst/>
          </a:prstGeom>
          <a:noFill/>
          <a:ln>
            <a:noFill/>
          </a:ln>
        </p:spPr>
        <p:txBody>
          <a:bodyPr spcFirstLastPara="1" wrap="square" lIns="68550" tIns="34275" rIns="68550" bIns="34275" anchor="ctr"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fr-TN"/>
              <a:t>22</a:t>
            </a:fld>
            <a:endParaRPr/>
          </a:p>
        </p:txBody>
      </p:sp>
      <p:sp>
        <p:nvSpPr>
          <p:cNvPr id="281" name="Google Shape;281;p19"/>
          <p:cNvSpPr txBox="1"/>
          <p:nvPr/>
        </p:nvSpPr>
        <p:spPr>
          <a:xfrm>
            <a:off x="394619" y="863544"/>
            <a:ext cx="8240400" cy="3416400"/>
          </a:xfrm>
          <a:prstGeom prst="rect">
            <a:avLst/>
          </a:prstGeom>
          <a:noFill/>
          <a:ln>
            <a:noFill/>
          </a:ln>
        </p:spPr>
        <p:txBody>
          <a:bodyPr spcFirstLastPara="1" wrap="square" lIns="68550" tIns="68550" rIns="68550" bIns="68550" anchor="t" anchorCtr="0">
            <a:noAutofit/>
          </a:bodyPr>
          <a:lstStyle/>
          <a:p>
            <a:pPr marL="342900" marR="0" lvl="0" indent="-285750" algn="l" rtl="0">
              <a:lnSpc>
                <a:spcPct val="115000"/>
              </a:lnSpc>
              <a:spcBef>
                <a:spcPts val="0"/>
              </a:spcBef>
              <a:spcAft>
                <a:spcPts val="0"/>
              </a:spcAft>
              <a:buClr>
                <a:schemeClr val="dk1"/>
              </a:buClr>
              <a:buSzPts val="2400"/>
              <a:buFont typeface="Times New Roman"/>
              <a:buChar char="●"/>
            </a:pPr>
            <a:r>
              <a:rPr lang="fr-TN" sz="1800" i="0" u="none" strike="noStrike" cap="none">
                <a:solidFill>
                  <a:srgbClr val="000000"/>
                </a:solidFill>
                <a:latin typeface="Roboto Light"/>
                <a:ea typeface="Roboto Light"/>
                <a:cs typeface="Roboto Light"/>
                <a:sym typeface="Roboto Light"/>
              </a:rPr>
              <a:t>Si vous </a:t>
            </a:r>
            <a:r>
              <a:rPr lang="fr-TN" sz="1800" i="0" u="none" strike="noStrike" cap="none">
                <a:solidFill>
                  <a:srgbClr val="FF0000"/>
                </a:solidFill>
                <a:latin typeface="Roboto Light"/>
                <a:ea typeface="Roboto Light"/>
                <a:cs typeface="Roboto Light"/>
                <a:sym typeface="Roboto Light"/>
              </a:rPr>
              <a:t>ne souhaitez pas que les valeurs soient dupliquées</a:t>
            </a:r>
            <a:r>
              <a:rPr lang="fr-TN" sz="1800" i="0" u="none" strike="noStrike" cap="none">
                <a:solidFill>
                  <a:schemeClr val="dk1"/>
                </a:solidFill>
                <a:latin typeface="Roboto Light"/>
                <a:ea typeface="Roboto Light"/>
                <a:cs typeface="Roboto Light"/>
                <a:sym typeface="Roboto Light"/>
              </a:rPr>
              <a:t> </a:t>
            </a:r>
            <a:r>
              <a:rPr lang="fr-TN" sz="1800" i="0" u="none" strike="noStrike" cap="none">
                <a:solidFill>
                  <a:srgbClr val="000000"/>
                </a:solidFill>
                <a:latin typeface="Roboto Light"/>
                <a:ea typeface="Roboto Light"/>
                <a:cs typeface="Roboto Light"/>
                <a:sym typeface="Roboto Light"/>
              </a:rPr>
              <a:t>dans la base de données, </a:t>
            </a:r>
            <a:r>
              <a:rPr lang="fr-TN" sz="1800" i="0" u="none" strike="noStrike" cap="none">
                <a:solidFill>
                  <a:srgbClr val="FF0000"/>
                </a:solidFill>
                <a:latin typeface="Roboto Light"/>
                <a:ea typeface="Roboto Light"/>
                <a:cs typeface="Roboto Light"/>
                <a:sym typeface="Roboto Light"/>
              </a:rPr>
              <a:t>Set </a:t>
            </a:r>
            <a:r>
              <a:rPr lang="fr-TN" sz="1800" i="0" u="none" strike="noStrike" cap="none">
                <a:solidFill>
                  <a:srgbClr val="000000"/>
                </a:solidFill>
                <a:latin typeface="Roboto Light"/>
                <a:ea typeface="Roboto Light"/>
                <a:cs typeface="Roboto Light"/>
                <a:sym typeface="Roboto Light"/>
              </a:rPr>
              <a:t>doit être votre premier choix, car toutes ses classes n’autorisent pas les doublons.</a:t>
            </a:r>
            <a:endParaRPr sz="1800" i="0" u="none" strike="noStrike" cap="none">
              <a:solidFill>
                <a:srgbClr val="000000"/>
              </a:solidFill>
              <a:latin typeface="Roboto Light"/>
              <a:ea typeface="Roboto Light"/>
              <a:cs typeface="Roboto Light"/>
              <a:sym typeface="Roboto Light"/>
            </a:endParaRPr>
          </a:p>
          <a:p>
            <a:pPr marL="342900" marR="0" lvl="0" indent="0" algn="l" rtl="0">
              <a:lnSpc>
                <a:spcPct val="115000"/>
              </a:lnSpc>
              <a:spcBef>
                <a:spcPts val="0"/>
              </a:spcBef>
              <a:spcAft>
                <a:spcPts val="0"/>
              </a:spcAft>
              <a:buClr>
                <a:srgbClr val="000000"/>
              </a:buClr>
              <a:buSzPts val="1800"/>
              <a:buFont typeface="Arial"/>
              <a:buNone/>
            </a:pPr>
            <a:endParaRPr sz="1800" i="0" u="none" strike="noStrike" cap="none">
              <a:solidFill>
                <a:schemeClr val="dk1"/>
              </a:solidFill>
              <a:latin typeface="Roboto Light"/>
              <a:ea typeface="Roboto Light"/>
              <a:cs typeface="Roboto Light"/>
              <a:sym typeface="Roboto Light"/>
            </a:endParaRPr>
          </a:p>
          <a:p>
            <a:pPr marL="342900" marR="0" lvl="0" indent="-285750" algn="l" rtl="0">
              <a:lnSpc>
                <a:spcPct val="115000"/>
              </a:lnSpc>
              <a:spcBef>
                <a:spcPts val="0"/>
              </a:spcBef>
              <a:spcAft>
                <a:spcPts val="0"/>
              </a:spcAft>
              <a:buClr>
                <a:schemeClr val="dk1"/>
              </a:buClr>
              <a:buSzPts val="2400"/>
              <a:buFont typeface="Times New Roman"/>
              <a:buChar char="●"/>
            </a:pPr>
            <a:r>
              <a:rPr lang="fr-TN" sz="1800" i="0" u="none" strike="noStrike" cap="none">
                <a:solidFill>
                  <a:srgbClr val="000000"/>
                </a:solidFill>
                <a:latin typeface="Roboto Light"/>
                <a:ea typeface="Roboto Light"/>
                <a:cs typeface="Roboto Light"/>
                <a:sym typeface="Roboto Light"/>
              </a:rPr>
              <a:t>Si des opérations de recherche fréquentes basées sur les valeurs d’index sont nécessaires, alors </a:t>
            </a:r>
            <a:r>
              <a:rPr lang="fr-TN" sz="1800" i="0" u="none" strike="noStrike" cap="none">
                <a:solidFill>
                  <a:srgbClr val="FF0000"/>
                </a:solidFill>
                <a:latin typeface="Roboto Light"/>
                <a:ea typeface="Roboto Light"/>
                <a:cs typeface="Roboto Light"/>
                <a:sym typeface="Roboto Light"/>
              </a:rPr>
              <a:t>List (ArrayList)</a:t>
            </a:r>
            <a:r>
              <a:rPr lang="fr-TN" sz="1800" i="0" u="none" strike="noStrike" cap="none">
                <a:solidFill>
                  <a:schemeClr val="dk1"/>
                </a:solidFill>
                <a:latin typeface="Roboto Light"/>
                <a:ea typeface="Roboto Light"/>
                <a:cs typeface="Roboto Light"/>
                <a:sym typeface="Roboto Light"/>
              </a:rPr>
              <a:t> </a:t>
            </a:r>
            <a:r>
              <a:rPr lang="fr-TN" sz="1800" i="0" u="none" strike="noStrike" cap="none">
                <a:solidFill>
                  <a:srgbClr val="000000"/>
                </a:solidFill>
                <a:latin typeface="Roboto Light"/>
                <a:ea typeface="Roboto Light"/>
                <a:cs typeface="Roboto Light"/>
                <a:sym typeface="Roboto Light"/>
              </a:rPr>
              <a:t>constitue un meilleur choix.</a:t>
            </a:r>
            <a:endParaRPr sz="1800" i="0" u="none" strike="noStrike" cap="none">
              <a:solidFill>
                <a:srgbClr val="000000"/>
              </a:solidFill>
              <a:latin typeface="Roboto Light"/>
              <a:ea typeface="Roboto Light"/>
              <a:cs typeface="Roboto Light"/>
              <a:sym typeface="Roboto Light"/>
            </a:endParaRPr>
          </a:p>
          <a:p>
            <a:pPr marL="0" marR="0" lvl="0" indent="0" algn="l" rtl="0">
              <a:lnSpc>
                <a:spcPct val="115000"/>
              </a:lnSpc>
              <a:spcBef>
                <a:spcPts val="0"/>
              </a:spcBef>
              <a:spcAft>
                <a:spcPts val="0"/>
              </a:spcAft>
              <a:buClr>
                <a:srgbClr val="000000"/>
              </a:buClr>
              <a:buSzPts val="1800"/>
              <a:buFont typeface="Arial"/>
              <a:buNone/>
            </a:pPr>
            <a:endParaRPr sz="1800" i="0" u="none" strike="noStrike" cap="none">
              <a:solidFill>
                <a:schemeClr val="dk1"/>
              </a:solidFill>
              <a:latin typeface="Roboto Light"/>
              <a:ea typeface="Roboto Light"/>
              <a:cs typeface="Roboto Light"/>
              <a:sym typeface="Roboto Light"/>
            </a:endParaRPr>
          </a:p>
          <a:p>
            <a:pPr marL="342900" marR="0" lvl="0" indent="-285750" algn="l" rtl="0">
              <a:lnSpc>
                <a:spcPct val="115000"/>
              </a:lnSpc>
              <a:spcBef>
                <a:spcPts val="0"/>
              </a:spcBef>
              <a:spcAft>
                <a:spcPts val="0"/>
              </a:spcAft>
              <a:buClr>
                <a:schemeClr val="dk1"/>
              </a:buClr>
              <a:buSzPts val="2400"/>
              <a:buFont typeface="Times New Roman"/>
              <a:buChar char="●"/>
            </a:pPr>
            <a:r>
              <a:rPr lang="fr-TN" sz="1800" i="0" u="none" strike="noStrike" cap="none">
                <a:solidFill>
                  <a:schemeClr val="dk1"/>
                </a:solidFill>
                <a:latin typeface="Roboto Light"/>
                <a:ea typeface="Roboto Light"/>
                <a:cs typeface="Roboto Light"/>
                <a:sym typeface="Roboto Light"/>
              </a:rPr>
              <a:t>S’i</a:t>
            </a:r>
            <a:r>
              <a:rPr lang="fr-TN" sz="1800" i="0" u="none" strike="noStrike" cap="none">
                <a:solidFill>
                  <a:srgbClr val="000000"/>
                </a:solidFill>
                <a:latin typeface="Roboto Light"/>
                <a:ea typeface="Roboto Light"/>
                <a:cs typeface="Roboto Light"/>
                <a:sym typeface="Roboto Light"/>
              </a:rPr>
              <a:t>l est nécessaire de </a:t>
            </a:r>
            <a:r>
              <a:rPr lang="fr-TN" sz="1800" i="0" u="none" strike="noStrike" cap="none">
                <a:solidFill>
                  <a:srgbClr val="FF0000"/>
                </a:solidFill>
                <a:latin typeface="Roboto Light"/>
                <a:ea typeface="Roboto Light"/>
                <a:cs typeface="Roboto Light"/>
                <a:sym typeface="Roboto Light"/>
              </a:rPr>
              <a:t>maintenir l’ordre d’insertion</a:t>
            </a:r>
            <a:r>
              <a:rPr lang="fr-TN" sz="1800" i="0" u="none" strike="noStrike" cap="none">
                <a:solidFill>
                  <a:schemeClr val="dk1"/>
                </a:solidFill>
                <a:latin typeface="Roboto Light"/>
                <a:ea typeface="Roboto Light"/>
                <a:cs typeface="Roboto Light"/>
                <a:sym typeface="Roboto Light"/>
              </a:rPr>
              <a:t>, </a:t>
            </a:r>
            <a:r>
              <a:rPr lang="fr-TN" sz="1800" i="0" u="none" strike="noStrike" cap="none">
                <a:solidFill>
                  <a:srgbClr val="FF0000"/>
                </a:solidFill>
                <a:latin typeface="Roboto Light"/>
                <a:ea typeface="Roboto Light"/>
                <a:cs typeface="Roboto Light"/>
                <a:sym typeface="Roboto Light"/>
              </a:rPr>
              <a:t>List </a:t>
            </a:r>
            <a:r>
              <a:rPr lang="fr-TN" sz="1800" i="0" u="none" strike="noStrike" cap="none">
                <a:solidFill>
                  <a:srgbClr val="000000"/>
                </a:solidFill>
                <a:latin typeface="Roboto Light"/>
                <a:ea typeface="Roboto Light"/>
                <a:cs typeface="Roboto Light"/>
                <a:sym typeface="Roboto Light"/>
              </a:rPr>
              <a:t>est également préférée.</a:t>
            </a:r>
            <a:endParaRPr sz="1800" i="0" u="none" strike="noStrike" cap="none">
              <a:solidFill>
                <a:srgbClr val="000000"/>
              </a:solidFill>
              <a:latin typeface="Roboto Light"/>
              <a:ea typeface="Roboto Light"/>
              <a:cs typeface="Roboto Light"/>
              <a:sym typeface="Roboto Light"/>
            </a:endParaRPr>
          </a:p>
          <a:p>
            <a:pPr marL="342900" marR="0" lvl="0" indent="0" algn="l" rtl="0">
              <a:lnSpc>
                <a:spcPct val="115000"/>
              </a:lnSpc>
              <a:spcBef>
                <a:spcPts val="0"/>
              </a:spcBef>
              <a:spcAft>
                <a:spcPts val="0"/>
              </a:spcAft>
              <a:buClr>
                <a:srgbClr val="000000"/>
              </a:buClr>
              <a:buSzPts val="1800"/>
              <a:buFont typeface="Arial"/>
              <a:buNone/>
            </a:pPr>
            <a:endParaRPr sz="1800" i="0" u="none" strike="noStrike" cap="none">
              <a:solidFill>
                <a:schemeClr val="dk1"/>
              </a:solidFill>
              <a:latin typeface="Roboto Light"/>
              <a:ea typeface="Roboto Light"/>
              <a:cs typeface="Roboto Light"/>
              <a:sym typeface="Roboto Light"/>
            </a:endParaRPr>
          </a:p>
          <a:p>
            <a:pPr marL="342900" marR="0" lvl="0" indent="-285750" algn="l" rtl="0">
              <a:lnSpc>
                <a:spcPct val="115000"/>
              </a:lnSpc>
              <a:spcBef>
                <a:spcPts val="0"/>
              </a:spcBef>
              <a:spcAft>
                <a:spcPts val="0"/>
              </a:spcAft>
              <a:buClr>
                <a:schemeClr val="dk1"/>
              </a:buClr>
              <a:buSzPts val="2400"/>
              <a:buFont typeface="Times New Roman"/>
              <a:buChar char="●"/>
            </a:pPr>
            <a:r>
              <a:rPr lang="fr-TN" sz="1800" i="0" u="none" strike="noStrike" cap="none">
                <a:solidFill>
                  <a:srgbClr val="000000"/>
                </a:solidFill>
                <a:latin typeface="Roboto Light"/>
                <a:ea typeface="Roboto Light"/>
                <a:cs typeface="Roboto Light"/>
                <a:sym typeface="Roboto Light"/>
              </a:rPr>
              <a:t>Si l’exigence est d’avoir </a:t>
            </a:r>
            <a:r>
              <a:rPr lang="fr-TN" sz="1800" i="0" u="none" strike="noStrike" cap="none">
                <a:solidFill>
                  <a:srgbClr val="FF0000"/>
                </a:solidFill>
                <a:latin typeface="Roboto Light"/>
                <a:ea typeface="Roboto Light"/>
                <a:cs typeface="Roboto Light"/>
                <a:sym typeface="Roboto Light"/>
              </a:rPr>
              <a:t>un mappage clés/valeurs</a:t>
            </a:r>
            <a:r>
              <a:rPr lang="fr-TN" sz="1800" i="0" u="none" strike="noStrike" cap="none">
                <a:solidFill>
                  <a:srgbClr val="000000"/>
                </a:solidFill>
                <a:latin typeface="Roboto Light"/>
                <a:ea typeface="Roboto Light"/>
                <a:cs typeface="Roboto Light"/>
                <a:sym typeface="Roboto Light"/>
              </a:rPr>
              <a:t>, alors </a:t>
            </a:r>
            <a:r>
              <a:rPr lang="fr-TN" sz="1800" i="0" u="none" strike="noStrike" cap="none">
                <a:solidFill>
                  <a:srgbClr val="FF0000"/>
                </a:solidFill>
                <a:latin typeface="Roboto Light"/>
                <a:ea typeface="Roboto Light"/>
                <a:cs typeface="Roboto Light"/>
                <a:sym typeface="Roboto Light"/>
              </a:rPr>
              <a:t>Map </a:t>
            </a:r>
            <a:r>
              <a:rPr lang="fr-TN" sz="1800" i="0" u="none" strike="noStrike" cap="none">
                <a:solidFill>
                  <a:srgbClr val="000000"/>
                </a:solidFill>
                <a:latin typeface="Roboto Light"/>
                <a:ea typeface="Roboto Light"/>
                <a:cs typeface="Roboto Light"/>
                <a:sym typeface="Roboto Light"/>
              </a:rPr>
              <a:t>est votre meilleur choix.</a:t>
            </a:r>
            <a:endParaRPr sz="1800" i="0" u="none" strike="noStrike" cap="none">
              <a:solidFill>
                <a:srgbClr val="000000"/>
              </a:solidFill>
              <a:latin typeface="Roboto Light"/>
              <a:ea typeface="Roboto Light"/>
              <a:cs typeface="Roboto Light"/>
              <a:sym typeface="Roboto Light"/>
            </a:endParaRPr>
          </a:p>
        </p:txBody>
      </p:sp>
      <p:cxnSp>
        <p:nvCxnSpPr>
          <p:cNvPr id="282" name="Google Shape;282;p19"/>
          <p:cNvCxnSpPr/>
          <p:nvPr/>
        </p:nvCxnSpPr>
        <p:spPr>
          <a:xfrm>
            <a:off x="744650" y="2150"/>
            <a:ext cx="9000" cy="450000"/>
          </a:xfrm>
          <a:prstGeom prst="straightConnector1">
            <a:avLst/>
          </a:prstGeom>
          <a:noFill/>
          <a:ln w="28575" cap="flat" cmpd="sng">
            <a:solidFill>
              <a:srgbClr val="F5340B"/>
            </a:solidFill>
            <a:prstDash val="solid"/>
            <a:round/>
            <a:headEnd type="none" w="sm" len="sm"/>
            <a:tailEnd type="none" w="sm" len="sm"/>
          </a:ln>
        </p:spPr>
      </p:cxnSp>
      <p:sp>
        <p:nvSpPr>
          <p:cNvPr id="283" name="Google Shape;283;p19"/>
          <p:cNvSpPr txBox="1"/>
          <p:nvPr/>
        </p:nvSpPr>
        <p:spPr>
          <a:xfrm>
            <a:off x="838200" y="0"/>
            <a:ext cx="2712190" cy="6105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000000"/>
              </a:buClr>
              <a:buSzPts val="1400"/>
              <a:buFont typeface="Arial"/>
              <a:buNone/>
            </a:pPr>
            <a:r>
              <a:rPr lang="fr-TN" sz="1400" b="1" i="0" u="none" strike="noStrike" cap="none">
                <a:solidFill>
                  <a:srgbClr val="E20B0B"/>
                </a:solidFill>
                <a:latin typeface="Barlow Condensed"/>
                <a:ea typeface="Barlow Condensed"/>
                <a:cs typeface="Barlow Condensed"/>
                <a:sym typeface="Barlow Condensed"/>
              </a:rPr>
              <a:t>LIST, SET ou MAP … Quoi utiliser?</a:t>
            </a:r>
            <a:endParaRPr sz="1400" b="1" i="0" u="none" strike="noStrike" cap="none">
              <a:solidFill>
                <a:srgbClr val="E20B0B"/>
              </a:solidFill>
              <a:latin typeface="Barlow Condensed"/>
              <a:ea typeface="Barlow Condensed"/>
              <a:cs typeface="Barlow Condensed"/>
              <a:sym typeface="Barlow Condense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20"/>
          <p:cNvSpPr txBox="1">
            <a:spLocks noGrp="1"/>
          </p:cNvSpPr>
          <p:nvPr>
            <p:ph type="sldNum" idx="12"/>
          </p:nvPr>
        </p:nvSpPr>
        <p:spPr>
          <a:xfrm>
            <a:off x="6457950" y="4767263"/>
            <a:ext cx="2057400" cy="273825"/>
          </a:xfrm>
          <a:prstGeom prst="rect">
            <a:avLst/>
          </a:prstGeom>
          <a:noFill/>
          <a:ln>
            <a:noFill/>
          </a:ln>
        </p:spPr>
        <p:txBody>
          <a:bodyPr spcFirstLastPara="1" wrap="square" lIns="68550" tIns="34275" rIns="68550" bIns="34275" anchor="ctr"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fr-TN"/>
              <a:t>23</a:t>
            </a:fld>
            <a:endParaRPr/>
          </a:p>
        </p:txBody>
      </p:sp>
      <p:pic>
        <p:nvPicPr>
          <p:cNvPr id="290" name="Google Shape;290;p20"/>
          <p:cNvPicPr preferRelativeResize="0"/>
          <p:nvPr/>
        </p:nvPicPr>
        <p:blipFill rotWithShape="1">
          <a:blip r:embed="rId3">
            <a:alphaModFix/>
          </a:blip>
          <a:srcRect/>
          <a:stretch/>
        </p:blipFill>
        <p:spPr>
          <a:xfrm>
            <a:off x="896276" y="878025"/>
            <a:ext cx="7425801" cy="3646800"/>
          </a:xfrm>
          <a:prstGeom prst="rect">
            <a:avLst/>
          </a:prstGeom>
          <a:noFill/>
          <a:ln w="9525" cap="flat" cmpd="sng">
            <a:solidFill>
              <a:schemeClr val="dk1"/>
            </a:solidFill>
            <a:prstDash val="solid"/>
            <a:round/>
            <a:headEnd type="none" w="sm" len="sm"/>
            <a:tailEnd type="none" w="sm" len="sm"/>
          </a:ln>
        </p:spPr>
      </p:pic>
      <p:cxnSp>
        <p:nvCxnSpPr>
          <p:cNvPr id="291" name="Google Shape;291;p20"/>
          <p:cNvCxnSpPr/>
          <p:nvPr/>
        </p:nvCxnSpPr>
        <p:spPr>
          <a:xfrm>
            <a:off x="744650" y="2150"/>
            <a:ext cx="9000" cy="450000"/>
          </a:xfrm>
          <a:prstGeom prst="straightConnector1">
            <a:avLst/>
          </a:prstGeom>
          <a:noFill/>
          <a:ln w="28575" cap="flat" cmpd="sng">
            <a:solidFill>
              <a:srgbClr val="F5340B"/>
            </a:solidFill>
            <a:prstDash val="solid"/>
            <a:round/>
            <a:headEnd type="none" w="sm" len="sm"/>
            <a:tailEnd type="none" w="sm" len="sm"/>
          </a:ln>
        </p:spPr>
      </p:cxnSp>
      <p:sp>
        <p:nvSpPr>
          <p:cNvPr id="292" name="Google Shape;292;p20"/>
          <p:cNvSpPr txBox="1"/>
          <p:nvPr/>
        </p:nvSpPr>
        <p:spPr>
          <a:xfrm>
            <a:off x="838200" y="0"/>
            <a:ext cx="2170200" cy="6105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000000"/>
              </a:buClr>
              <a:buSzPts val="1400"/>
              <a:buFont typeface="Arial"/>
              <a:buNone/>
            </a:pPr>
            <a:r>
              <a:rPr lang="fr-TN" sz="1400" b="1" i="0" u="none" strike="noStrike" cap="none">
                <a:solidFill>
                  <a:srgbClr val="E20B0B"/>
                </a:solidFill>
                <a:latin typeface="Barlow Condensed"/>
                <a:ea typeface="Barlow Condensed"/>
                <a:cs typeface="Barlow Condensed"/>
                <a:sym typeface="Barlow Condensed"/>
              </a:rPr>
              <a:t>LIST Vs. SET Vs. MAP</a:t>
            </a:r>
            <a:endParaRPr sz="1400" b="1" i="0" u="none" strike="noStrike" cap="none">
              <a:solidFill>
                <a:srgbClr val="E20B0B"/>
              </a:solidFill>
              <a:latin typeface="Barlow Condensed"/>
              <a:ea typeface="Barlow Condensed"/>
              <a:cs typeface="Barlow Condensed"/>
              <a:sym typeface="Barlow Condense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marR="0" lvl="0" indent="0" algn="r" rtl="0">
              <a:lnSpc>
                <a:spcPct val="100000"/>
              </a:lnSpc>
              <a:spcBef>
                <a:spcPts val="0"/>
              </a:spcBef>
              <a:spcAft>
                <a:spcPts val="0"/>
              </a:spcAft>
              <a:buSzPts val="1100"/>
              <a:buNone/>
            </a:pPr>
            <a:fld id="{00000000-1234-1234-1234-123412341234}" type="slidenum">
              <a:rPr lang="fr-TN" sz="1100" b="1"/>
              <a:t>24</a:t>
            </a:fld>
            <a:endParaRPr/>
          </a:p>
        </p:txBody>
      </p:sp>
      <p:sp>
        <p:nvSpPr>
          <p:cNvPr id="298" name="Google Shape;298;p21"/>
          <p:cNvSpPr txBox="1"/>
          <p:nvPr/>
        </p:nvSpPr>
        <p:spPr>
          <a:xfrm>
            <a:off x="377400" y="1771575"/>
            <a:ext cx="8389200" cy="974700"/>
          </a:xfrm>
          <a:prstGeom prst="rect">
            <a:avLst/>
          </a:prstGeom>
          <a:noFill/>
          <a:ln>
            <a:noFill/>
          </a:ln>
        </p:spPr>
        <p:txBody>
          <a:bodyPr spcFirstLastPara="1" wrap="square" lIns="68575" tIns="68575" rIns="68575" bIns="34275" anchor="ctr" anchorCtr="0">
            <a:noAutofit/>
          </a:bodyPr>
          <a:lstStyle/>
          <a:p>
            <a:pPr marL="0" marR="0" lvl="0" indent="0" algn="ctr" rtl="0">
              <a:lnSpc>
                <a:spcPct val="90000"/>
              </a:lnSpc>
              <a:spcBef>
                <a:spcPts val="0"/>
              </a:spcBef>
              <a:spcAft>
                <a:spcPts val="0"/>
              </a:spcAft>
              <a:buClr>
                <a:srgbClr val="000000"/>
              </a:buClr>
              <a:buSzPts val="6000"/>
              <a:buFont typeface="Arial"/>
              <a:buNone/>
            </a:pPr>
            <a:r>
              <a:rPr lang="fr-TN" sz="6000" b="0" i="0" u="none" strike="noStrike" cap="none">
                <a:solidFill>
                  <a:srgbClr val="434343"/>
                </a:solidFill>
                <a:latin typeface="Barlow Condensed Medium"/>
                <a:ea typeface="Barlow Condensed Medium"/>
                <a:cs typeface="Barlow Condensed Medium"/>
                <a:sym typeface="Barlow Condensed Medium"/>
              </a:rPr>
              <a:t>Merci pour votre attention </a:t>
            </a:r>
            <a:endParaRPr sz="6000" b="0" i="0" u="none" strike="noStrike" cap="none">
              <a:solidFill>
                <a:srgbClr val="434343"/>
              </a:solidFill>
              <a:latin typeface="Barlow Condensed Medium"/>
              <a:ea typeface="Barlow Condensed Medium"/>
              <a:cs typeface="Barlow Condensed Medium"/>
              <a:sym typeface="Barlow Condensed Medium"/>
            </a:endParaRPr>
          </a:p>
        </p:txBody>
      </p:sp>
      <p:cxnSp>
        <p:nvCxnSpPr>
          <p:cNvPr id="299" name="Google Shape;299;p21"/>
          <p:cNvCxnSpPr/>
          <p:nvPr/>
        </p:nvCxnSpPr>
        <p:spPr>
          <a:xfrm>
            <a:off x="2069400" y="2767200"/>
            <a:ext cx="5005200" cy="15000"/>
          </a:xfrm>
          <a:prstGeom prst="straightConnector1">
            <a:avLst/>
          </a:prstGeom>
          <a:noFill/>
          <a:ln w="28575" cap="flat" cmpd="sng">
            <a:solidFill>
              <a:srgbClr val="F5340B"/>
            </a:solidFill>
            <a:prstDash val="solid"/>
            <a:round/>
            <a:headEnd type="none" w="sm" len="sm"/>
            <a:tailEnd type="none" w="sm" len="sm"/>
          </a:ln>
        </p:spPr>
      </p:cxnSp>
      <p:pic>
        <p:nvPicPr>
          <p:cNvPr id="300" name="Google Shape;300;p21"/>
          <p:cNvPicPr preferRelativeResize="0"/>
          <p:nvPr/>
        </p:nvPicPr>
        <p:blipFill rotWithShape="1">
          <a:blip r:embed="rId3">
            <a:alphaModFix/>
          </a:blip>
          <a:srcRect/>
          <a:stretch/>
        </p:blipFill>
        <p:spPr>
          <a:xfrm>
            <a:off x="7365200" y="76200"/>
            <a:ext cx="1702600" cy="859974"/>
          </a:xfrm>
          <a:prstGeom prst="rect">
            <a:avLst/>
          </a:prstGeom>
          <a:noFill/>
          <a:ln>
            <a:noFill/>
          </a:ln>
        </p:spPr>
      </p:pic>
      <p:pic>
        <p:nvPicPr>
          <p:cNvPr id="301" name="Google Shape;301;p21" descr="D:\esprit 2014\ESPRIT 2014\charte essprit 2014\render\support final\triangle.png"/>
          <p:cNvPicPr preferRelativeResize="0"/>
          <p:nvPr/>
        </p:nvPicPr>
        <p:blipFill rotWithShape="1">
          <a:blip r:embed="rId4">
            <a:alphaModFix/>
          </a:blip>
          <a:srcRect/>
          <a:stretch/>
        </p:blipFill>
        <p:spPr>
          <a:xfrm rot="10800000" flipH="1">
            <a:off x="4" y="0"/>
            <a:ext cx="2371432" cy="1631872"/>
          </a:xfrm>
          <a:prstGeom prst="rect">
            <a:avLst/>
          </a:prstGeom>
          <a:noFill/>
          <a:ln>
            <a:noFill/>
          </a:ln>
        </p:spPr>
      </p:pic>
      <p:pic>
        <p:nvPicPr>
          <p:cNvPr id="302" name="Google Shape;302;p21"/>
          <p:cNvPicPr preferRelativeResize="0"/>
          <p:nvPr/>
        </p:nvPicPr>
        <p:blipFill rotWithShape="1">
          <a:blip r:embed="rId5">
            <a:alphaModFix/>
          </a:blip>
          <a:srcRect l="34210" t="32046" r="39545"/>
          <a:stretch/>
        </p:blipFill>
        <p:spPr>
          <a:xfrm>
            <a:off x="3828087" y="3072575"/>
            <a:ext cx="1487813" cy="18847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cxnSp>
        <p:nvCxnSpPr>
          <p:cNvPr id="78" name="Google Shape;78;p3"/>
          <p:cNvCxnSpPr/>
          <p:nvPr/>
        </p:nvCxnSpPr>
        <p:spPr>
          <a:xfrm rot="10800000">
            <a:off x="1447200" y="2612150"/>
            <a:ext cx="6249600" cy="9300"/>
          </a:xfrm>
          <a:prstGeom prst="straightConnector1">
            <a:avLst/>
          </a:prstGeom>
          <a:noFill/>
          <a:ln w="28575" cap="flat" cmpd="sng">
            <a:solidFill>
              <a:srgbClr val="F5340B"/>
            </a:solidFill>
            <a:prstDash val="solid"/>
            <a:round/>
            <a:headEnd type="none" w="sm" len="sm"/>
            <a:tailEnd type="none" w="sm" len="sm"/>
          </a:ln>
        </p:spPr>
      </p:cxnSp>
      <p:sp>
        <p:nvSpPr>
          <p:cNvPr id="79" name="Google Shape;79;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100"/>
              <a:buNone/>
            </a:pPr>
            <a:fld id="{00000000-1234-1234-1234-123412341234}" type="slidenum">
              <a:rPr lang="fr-TN" sz="1100" b="1"/>
              <a:t>3</a:t>
            </a:fld>
            <a:endParaRPr sz="1100" b="1"/>
          </a:p>
        </p:txBody>
      </p:sp>
      <p:sp>
        <p:nvSpPr>
          <p:cNvPr id="80" name="Google Shape;80;p3"/>
          <p:cNvSpPr txBox="1"/>
          <p:nvPr/>
        </p:nvSpPr>
        <p:spPr>
          <a:xfrm>
            <a:off x="4099799" y="1816475"/>
            <a:ext cx="1104103" cy="646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000"/>
              <a:buFont typeface="Arial"/>
              <a:buNone/>
            </a:pPr>
            <a:r>
              <a:rPr lang="fr-TN" sz="3000" b="1" i="0" u="none" strike="noStrike" cap="none">
                <a:solidFill>
                  <a:srgbClr val="E20B0B"/>
                </a:solidFill>
                <a:latin typeface="Arial"/>
                <a:ea typeface="Arial"/>
                <a:cs typeface="Arial"/>
                <a:sym typeface="Arial"/>
              </a:rPr>
              <a:t>MAP </a:t>
            </a:r>
            <a:endParaRPr sz="3000" b="1" i="0" u="none" strike="noStrike" cap="none">
              <a:solidFill>
                <a:srgbClr val="E20B0B"/>
              </a:solidFill>
              <a:latin typeface="Arial"/>
              <a:ea typeface="Arial"/>
              <a:cs typeface="Arial"/>
              <a:sym typeface="Arial"/>
            </a:endParaRPr>
          </a:p>
        </p:txBody>
      </p:sp>
      <p:pic>
        <p:nvPicPr>
          <p:cNvPr id="81" name="Google Shape;81;p3" descr="D:\esprit 2014\ESPRIT 2014\charte essprit 2014\render\support final\triangle.png"/>
          <p:cNvPicPr preferRelativeResize="0"/>
          <p:nvPr/>
        </p:nvPicPr>
        <p:blipFill rotWithShape="1">
          <a:blip r:embed="rId3">
            <a:alphaModFix/>
          </a:blip>
          <a:srcRect/>
          <a:stretch/>
        </p:blipFill>
        <p:spPr>
          <a:xfrm rot="10800000">
            <a:off x="2109380" y="2688350"/>
            <a:ext cx="2371432" cy="1631872"/>
          </a:xfrm>
          <a:prstGeom prst="rect">
            <a:avLst/>
          </a:prstGeom>
          <a:noFill/>
          <a:ln>
            <a:noFill/>
          </a:ln>
        </p:spPr>
      </p:pic>
      <p:pic>
        <p:nvPicPr>
          <p:cNvPr id="82" name="Google Shape;82;p3" descr="D:\esprit 2014\ESPRIT 2014\charte essprit 2014\render\support final\triangle.png"/>
          <p:cNvPicPr preferRelativeResize="0"/>
          <p:nvPr/>
        </p:nvPicPr>
        <p:blipFill rotWithShape="1">
          <a:blip r:embed="rId3">
            <a:alphaModFix/>
          </a:blip>
          <a:srcRect/>
          <a:stretch/>
        </p:blipFill>
        <p:spPr>
          <a:xfrm rot="10800000" flipH="1">
            <a:off x="4633205" y="2694425"/>
            <a:ext cx="2371432" cy="163187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pic>
        <p:nvPicPr>
          <p:cNvPr id="87" name="Google Shape;87;p4"/>
          <p:cNvPicPr preferRelativeResize="0"/>
          <p:nvPr/>
        </p:nvPicPr>
        <p:blipFill rotWithShape="1">
          <a:blip r:embed="rId3">
            <a:alphaModFix/>
          </a:blip>
          <a:srcRect t="9649"/>
          <a:stretch/>
        </p:blipFill>
        <p:spPr>
          <a:xfrm>
            <a:off x="713575" y="777375"/>
            <a:ext cx="7716850" cy="3885850"/>
          </a:xfrm>
          <a:prstGeom prst="rect">
            <a:avLst/>
          </a:prstGeom>
          <a:noFill/>
          <a:ln w="9525" cap="flat" cmpd="sng">
            <a:solidFill>
              <a:srgbClr val="595959"/>
            </a:solidFill>
            <a:prstDash val="solid"/>
            <a:round/>
            <a:headEnd type="none" w="sm" len="sm"/>
            <a:tailEnd type="none" w="sm" len="sm"/>
          </a:ln>
        </p:spPr>
      </p:pic>
      <p:pic>
        <p:nvPicPr>
          <p:cNvPr id="88" name="Google Shape;88;p4" descr="D:\esprit 2014\ESPRIT 2014\charte essprit 2014\render\support final\triangle.png"/>
          <p:cNvPicPr preferRelativeResize="0"/>
          <p:nvPr/>
        </p:nvPicPr>
        <p:blipFill rotWithShape="1">
          <a:blip r:embed="rId4">
            <a:alphaModFix/>
          </a:blip>
          <a:srcRect/>
          <a:stretch/>
        </p:blipFill>
        <p:spPr>
          <a:xfrm rot="10800000">
            <a:off x="6772580" y="0"/>
            <a:ext cx="2371432" cy="1631872"/>
          </a:xfrm>
          <a:prstGeom prst="rect">
            <a:avLst/>
          </a:prstGeom>
          <a:noFill/>
          <a:ln>
            <a:noFill/>
          </a:ln>
        </p:spPr>
      </p:pic>
      <p:cxnSp>
        <p:nvCxnSpPr>
          <p:cNvPr id="89" name="Google Shape;89;p4"/>
          <p:cNvCxnSpPr/>
          <p:nvPr/>
        </p:nvCxnSpPr>
        <p:spPr>
          <a:xfrm>
            <a:off x="744650" y="2150"/>
            <a:ext cx="9000" cy="450000"/>
          </a:xfrm>
          <a:prstGeom prst="straightConnector1">
            <a:avLst/>
          </a:prstGeom>
          <a:noFill/>
          <a:ln w="28575" cap="flat" cmpd="sng">
            <a:solidFill>
              <a:srgbClr val="F5340B"/>
            </a:solidFill>
            <a:prstDash val="solid"/>
            <a:round/>
            <a:headEnd type="none" w="sm" len="sm"/>
            <a:tailEnd type="none" w="sm" len="sm"/>
          </a:ln>
        </p:spPr>
      </p:cxnSp>
      <p:sp>
        <p:nvSpPr>
          <p:cNvPr id="90" name="Google Shape;9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100"/>
              <a:buNone/>
            </a:pPr>
            <a:fld id="{00000000-1234-1234-1234-123412341234}" type="slidenum">
              <a:rPr lang="fr-TN" sz="1100" b="1"/>
              <a:t>4</a:t>
            </a:fld>
            <a:endParaRPr sz="1100" b="1"/>
          </a:p>
        </p:txBody>
      </p:sp>
      <p:sp>
        <p:nvSpPr>
          <p:cNvPr id="91" name="Google Shape;91;p4"/>
          <p:cNvSpPr txBox="1"/>
          <p:nvPr/>
        </p:nvSpPr>
        <p:spPr>
          <a:xfrm>
            <a:off x="838825" y="137675"/>
            <a:ext cx="48387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fr-TN" sz="1400" b="1" i="0" u="none" strike="noStrike" cap="none">
                <a:solidFill>
                  <a:srgbClr val="E20B0B"/>
                </a:solidFill>
                <a:latin typeface="Arial"/>
                <a:ea typeface="Arial"/>
                <a:cs typeface="Arial"/>
                <a:sym typeface="Arial"/>
              </a:rPr>
              <a:t>Architecture </a:t>
            </a:r>
            <a:endParaRPr sz="1400" b="1" i="0" u="none" strike="noStrike" cap="none">
              <a:solidFill>
                <a:srgbClr val="E20B0B"/>
              </a:solidFill>
              <a:latin typeface="Arial"/>
              <a:ea typeface="Arial"/>
              <a:cs typeface="Arial"/>
              <a:sym typeface="Arial"/>
            </a:endParaRPr>
          </a:p>
        </p:txBody>
      </p:sp>
      <p:sp>
        <p:nvSpPr>
          <p:cNvPr id="92" name="Google Shape;92;p4"/>
          <p:cNvSpPr/>
          <p:nvPr/>
        </p:nvSpPr>
        <p:spPr>
          <a:xfrm>
            <a:off x="5722849" y="915675"/>
            <a:ext cx="2635200" cy="2523000"/>
          </a:xfrm>
          <a:prstGeom prst="rect">
            <a:avLst/>
          </a:prstGeom>
          <a:noFill/>
          <a:ln w="28575"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93" name="Google Shape;93;p4"/>
          <p:cNvSpPr txBox="1"/>
          <p:nvPr/>
        </p:nvSpPr>
        <p:spPr>
          <a:xfrm>
            <a:off x="4301750" y="915675"/>
            <a:ext cx="9846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TN" sz="1200" b="1">
                <a:solidFill>
                  <a:srgbClr val="E20B0B"/>
                </a:solidFill>
                <a:latin typeface="Barlow Condensed"/>
                <a:ea typeface="Barlow Condensed"/>
                <a:cs typeface="Barlow Condensed"/>
                <a:sym typeface="Barlow Condensed"/>
              </a:rPr>
              <a:t>Interface Map</a:t>
            </a:r>
            <a:endParaRPr sz="1200" b="1">
              <a:solidFill>
                <a:srgbClr val="E20B0B"/>
              </a:solidFill>
              <a:latin typeface="Barlow Condensed"/>
              <a:ea typeface="Barlow Condensed"/>
              <a:cs typeface="Barlow Condensed"/>
              <a:sym typeface="Barlow Condensed"/>
            </a:endParaRPr>
          </a:p>
        </p:txBody>
      </p:sp>
      <p:cxnSp>
        <p:nvCxnSpPr>
          <p:cNvPr id="94" name="Google Shape;94;p4"/>
          <p:cNvCxnSpPr/>
          <p:nvPr/>
        </p:nvCxnSpPr>
        <p:spPr>
          <a:xfrm flipH="1">
            <a:off x="5286350" y="1125425"/>
            <a:ext cx="436500" cy="600"/>
          </a:xfrm>
          <a:prstGeom prst="bentConnector3">
            <a:avLst>
              <a:gd name="adj1" fmla="val 50014"/>
            </a:avLst>
          </a:prstGeom>
          <a:noFill/>
          <a:ln w="9525" cap="flat" cmpd="sng">
            <a:solidFill>
              <a:srgbClr val="E20B0B"/>
            </a:solidFill>
            <a:prstDash val="solid"/>
            <a:round/>
            <a:headEnd type="none" w="med" len="med"/>
            <a:tailEnd type="none" w="med" len="med"/>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pic>
        <p:nvPicPr>
          <p:cNvPr id="99" name="Google Shape;99;p6" descr="D:\esprit 2014\ESPRIT 2014\charte essprit 2014\render\support final\triangle.png"/>
          <p:cNvPicPr preferRelativeResize="0"/>
          <p:nvPr/>
        </p:nvPicPr>
        <p:blipFill rotWithShape="1">
          <a:blip r:embed="rId3">
            <a:alphaModFix/>
          </a:blip>
          <a:srcRect/>
          <a:stretch/>
        </p:blipFill>
        <p:spPr>
          <a:xfrm rot="10800000">
            <a:off x="6772580" y="0"/>
            <a:ext cx="2371432" cy="1631872"/>
          </a:xfrm>
          <a:prstGeom prst="rect">
            <a:avLst/>
          </a:prstGeom>
          <a:noFill/>
          <a:ln>
            <a:noFill/>
          </a:ln>
        </p:spPr>
      </p:pic>
      <p:cxnSp>
        <p:nvCxnSpPr>
          <p:cNvPr id="100" name="Google Shape;100;p6"/>
          <p:cNvCxnSpPr/>
          <p:nvPr/>
        </p:nvCxnSpPr>
        <p:spPr>
          <a:xfrm>
            <a:off x="744650" y="2150"/>
            <a:ext cx="9000" cy="450000"/>
          </a:xfrm>
          <a:prstGeom prst="straightConnector1">
            <a:avLst/>
          </a:prstGeom>
          <a:noFill/>
          <a:ln w="28575" cap="flat" cmpd="sng">
            <a:solidFill>
              <a:srgbClr val="F5340B"/>
            </a:solidFill>
            <a:prstDash val="solid"/>
            <a:round/>
            <a:headEnd type="none" w="sm" len="sm"/>
            <a:tailEnd type="none" w="sm" len="sm"/>
          </a:ln>
        </p:spPr>
      </p:cxnSp>
      <p:sp>
        <p:nvSpPr>
          <p:cNvPr id="101" name="Google Shape;101;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100"/>
              <a:buNone/>
            </a:pPr>
            <a:fld id="{00000000-1234-1234-1234-123412341234}" type="slidenum">
              <a:rPr lang="fr-TN" sz="1100" b="1"/>
              <a:t>5</a:t>
            </a:fld>
            <a:endParaRPr sz="1100" b="1"/>
          </a:p>
        </p:txBody>
      </p:sp>
      <p:sp>
        <p:nvSpPr>
          <p:cNvPr id="102" name="Google Shape;102;p6"/>
          <p:cNvSpPr txBox="1"/>
          <p:nvPr/>
        </p:nvSpPr>
        <p:spPr>
          <a:xfrm>
            <a:off x="487650" y="839375"/>
            <a:ext cx="8168700" cy="4223700"/>
          </a:xfrm>
          <a:prstGeom prst="rect">
            <a:avLst/>
          </a:prstGeom>
          <a:noFill/>
          <a:ln>
            <a:noFill/>
          </a:ln>
        </p:spPr>
        <p:txBody>
          <a:bodyPr spcFirstLastPara="1" wrap="square" lIns="91425" tIns="91425" rIns="91425" bIns="91425" anchor="t" anchorCtr="0">
            <a:spAutoFit/>
          </a:bodyPr>
          <a:lstStyle/>
          <a:p>
            <a:pPr marL="0" marR="0" lvl="0" indent="0" algn="l" rtl="0">
              <a:lnSpc>
                <a:spcPct val="140000"/>
              </a:lnSpc>
              <a:spcBef>
                <a:spcPts val="0"/>
              </a:spcBef>
              <a:spcAft>
                <a:spcPts val="0"/>
              </a:spcAft>
              <a:buNone/>
            </a:pPr>
            <a:r>
              <a:rPr lang="fr-TN" sz="1600" b="0" i="0" u="none" strike="noStrike" cap="none">
                <a:solidFill>
                  <a:schemeClr val="dk1"/>
                </a:solidFill>
                <a:latin typeface="Roboto Light"/>
                <a:ea typeface="Roboto Light"/>
                <a:cs typeface="Roboto Light"/>
                <a:sym typeface="Roboto Light"/>
              </a:rPr>
              <a:t>Une map est une </a:t>
            </a:r>
            <a:r>
              <a:rPr lang="fr-TN" sz="1600">
                <a:solidFill>
                  <a:schemeClr val="dk1"/>
                </a:solidFill>
                <a:latin typeface="Roboto Light"/>
                <a:ea typeface="Roboto Light"/>
                <a:cs typeface="Roboto Light"/>
                <a:sym typeface="Roboto Light"/>
              </a:rPr>
              <a:t>structure </a:t>
            </a:r>
            <a:r>
              <a:rPr lang="fr-TN" sz="1600" b="0" i="0" u="none" strike="noStrike" cap="none">
                <a:solidFill>
                  <a:schemeClr val="dk1"/>
                </a:solidFill>
                <a:latin typeface="Roboto Light"/>
                <a:ea typeface="Roboto Light"/>
                <a:cs typeface="Roboto Light"/>
                <a:sym typeface="Roboto Light"/>
              </a:rPr>
              <a:t>qui associe une </a:t>
            </a:r>
            <a:r>
              <a:rPr lang="fr-TN" sz="1600" b="1" i="0" u="none" strike="noStrike" cap="none">
                <a:solidFill>
                  <a:srgbClr val="FF0000"/>
                </a:solidFill>
                <a:latin typeface="Roboto"/>
                <a:ea typeface="Roboto"/>
                <a:cs typeface="Roboto"/>
                <a:sym typeface="Roboto"/>
              </a:rPr>
              <a:t>clé</a:t>
            </a:r>
            <a:r>
              <a:rPr lang="fr-TN" sz="1600" b="1" i="0" u="none" strike="noStrike" cap="none">
                <a:solidFill>
                  <a:schemeClr val="dk1"/>
                </a:solidFill>
                <a:latin typeface="Roboto"/>
                <a:ea typeface="Roboto"/>
                <a:cs typeface="Roboto"/>
                <a:sym typeface="Roboto"/>
              </a:rPr>
              <a:t> </a:t>
            </a:r>
            <a:r>
              <a:rPr lang="fr-TN" sz="1600" b="0" i="0" u="none" strike="noStrike" cap="none">
                <a:solidFill>
                  <a:schemeClr val="dk1"/>
                </a:solidFill>
                <a:latin typeface="Roboto Light"/>
                <a:ea typeface="Roboto Light"/>
                <a:cs typeface="Roboto Light"/>
                <a:sym typeface="Roboto Light"/>
              </a:rPr>
              <a:t>(</a:t>
            </a:r>
            <a:r>
              <a:rPr lang="fr-TN" sz="1600" b="0" i="0" u="none" strike="noStrike" cap="none">
                <a:solidFill>
                  <a:srgbClr val="FF0000"/>
                </a:solidFill>
                <a:latin typeface="Roboto Light"/>
                <a:ea typeface="Roboto Light"/>
                <a:cs typeface="Roboto Light"/>
                <a:sym typeface="Roboto Light"/>
              </a:rPr>
              <a:t>K</a:t>
            </a:r>
            <a:r>
              <a:rPr lang="fr-TN" sz="1600" b="0" i="0" u="none" strike="noStrike" cap="none">
                <a:solidFill>
                  <a:schemeClr val="dk1"/>
                </a:solidFill>
                <a:latin typeface="Roboto Light"/>
                <a:ea typeface="Roboto Light"/>
                <a:cs typeface="Roboto Light"/>
                <a:sym typeface="Roboto Light"/>
              </a:rPr>
              <a:t>ey) à une </a:t>
            </a:r>
            <a:r>
              <a:rPr lang="fr-TN" sz="1600" b="1" i="0" u="none" strike="noStrike" cap="none">
                <a:solidFill>
                  <a:srgbClr val="0C5ADB"/>
                </a:solidFill>
                <a:latin typeface="Roboto"/>
                <a:ea typeface="Roboto"/>
                <a:cs typeface="Roboto"/>
                <a:sym typeface="Roboto"/>
              </a:rPr>
              <a:t>valeur </a:t>
            </a:r>
            <a:r>
              <a:rPr lang="fr-TN" sz="1600" b="0" i="0" u="none" strike="noStrike" cap="none">
                <a:solidFill>
                  <a:schemeClr val="dk1"/>
                </a:solidFill>
                <a:latin typeface="Roboto Light"/>
                <a:ea typeface="Roboto Light"/>
                <a:cs typeface="Roboto Light"/>
                <a:sym typeface="Roboto Light"/>
              </a:rPr>
              <a:t>(</a:t>
            </a:r>
            <a:r>
              <a:rPr lang="fr-TN" sz="1600" b="0" i="0" u="none" strike="noStrike" cap="none">
                <a:solidFill>
                  <a:srgbClr val="0C5ADB"/>
                </a:solidFill>
                <a:latin typeface="Roboto Light"/>
                <a:ea typeface="Roboto Light"/>
                <a:cs typeface="Roboto Light"/>
                <a:sym typeface="Roboto Light"/>
              </a:rPr>
              <a:t>V</a:t>
            </a:r>
            <a:r>
              <a:rPr lang="fr-TN" sz="1600" b="0" i="0" u="none" strike="noStrike" cap="none">
                <a:solidFill>
                  <a:schemeClr val="dk1"/>
                </a:solidFill>
                <a:latin typeface="Roboto Light"/>
                <a:ea typeface="Roboto Light"/>
                <a:cs typeface="Roboto Light"/>
                <a:sym typeface="Roboto Light"/>
              </a:rPr>
              <a:t>alue)</a:t>
            </a:r>
            <a:r>
              <a:rPr lang="fr-TN" sz="1600">
                <a:solidFill>
                  <a:schemeClr val="dk1"/>
                </a:solidFill>
                <a:latin typeface="Roboto Light"/>
                <a:ea typeface="Roboto Light"/>
                <a:cs typeface="Roboto Light"/>
                <a:sym typeface="Roboto Light"/>
              </a:rPr>
              <a:t> </a:t>
            </a:r>
            <a:r>
              <a:rPr lang="fr-TN" sz="1600" b="0" i="0" u="none" strike="noStrike" cap="none">
                <a:solidFill>
                  <a:schemeClr val="dk1"/>
                </a:solidFill>
                <a:latin typeface="Roboto Light"/>
                <a:ea typeface="Roboto Light"/>
                <a:cs typeface="Roboto Light"/>
                <a:sym typeface="Roboto Light"/>
              </a:rPr>
              <a:t>( Map&lt;</a:t>
            </a:r>
            <a:r>
              <a:rPr lang="fr-TN" sz="1600" b="0" i="0" u="none" strike="noStrike" cap="none">
                <a:solidFill>
                  <a:srgbClr val="FF0000"/>
                </a:solidFill>
                <a:latin typeface="Roboto Light"/>
                <a:ea typeface="Roboto Light"/>
                <a:cs typeface="Roboto Light"/>
                <a:sym typeface="Roboto Light"/>
              </a:rPr>
              <a:t>K</a:t>
            </a:r>
            <a:r>
              <a:rPr lang="fr-TN" sz="1600" b="0" i="0" u="none" strike="noStrike" cap="none">
                <a:solidFill>
                  <a:schemeClr val="dk1"/>
                </a:solidFill>
                <a:latin typeface="Roboto Light"/>
                <a:ea typeface="Roboto Light"/>
                <a:cs typeface="Roboto Light"/>
                <a:sym typeface="Roboto Light"/>
              </a:rPr>
              <a:t>,</a:t>
            </a:r>
            <a:r>
              <a:rPr lang="fr-TN" sz="1600" b="0" i="0" u="none" strike="noStrike" cap="none">
                <a:solidFill>
                  <a:srgbClr val="0C5ADB"/>
                </a:solidFill>
                <a:latin typeface="Roboto Light"/>
                <a:ea typeface="Roboto Light"/>
                <a:cs typeface="Roboto Light"/>
                <a:sym typeface="Roboto Light"/>
              </a:rPr>
              <a:t>V</a:t>
            </a:r>
            <a:r>
              <a:rPr lang="fr-TN" sz="1600" b="0" i="0" u="none" strike="noStrike" cap="none">
                <a:solidFill>
                  <a:schemeClr val="dk1"/>
                </a:solidFill>
                <a:latin typeface="Roboto Light"/>
                <a:ea typeface="Roboto Light"/>
                <a:cs typeface="Roboto Light"/>
                <a:sym typeface="Roboto Light"/>
              </a:rPr>
              <a:t>&gt; ).</a:t>
            </a:r>
            <a:endParaRPr sz="1600" b="0" i="0" u="none" strike="noStrike" cap="none">
              <a:solidFill>
                <a:srgbClr val="000000"/>
              </a:solidFill>
              <a:latin typeface="Roboto Light"/>
              <a:ea typeface="Roboto Light"/>
              <a:cs typeface="Roboto Light"/>
              <a:sym typeface="Roboto Light"/>
            </a:endParaRPr>
          </a:p>
          <a:p>
            <a:pPr marL="0" marR="0" lvl="0" indent="0" algn="l" rtl="0">
              <a:lnSpc>
                <a:spcPct val="140000"/>
              </a:lnSpc>
              <a:spcBef>
                <a:spcPts val="0"/>
              </a:spcBef>
              <a:spcAft>
                <a:spcPts val="0"/>
              </a:spcAft>
              <a:buClr>
                <a:srgbClr val="000000"/>
              </a:buClr>
              <a:buSzPts val="1700"/>
              <a:buFont typeface="Arial"/>
              <a:buNone/>
            </a:pPr>
            <a:endParaRPr sz="1600">
              <a:solidFill>
                <a:schemeClr val="dk1"/>
              </a:solidFill>
              <a:latin typeface="Roboto Light"/>
              <a:ea typeface="Roboto Light"/>
              <a:cs typeface="Roboto Light"/>
              <a:sym typeface="Roboto Light"/>
            </a:endParaRPr>
          </a:p>
          <a:p>
            <a:pPr marL="0" marR="0" lvl="0" indent="0" algn="l" rtl="0">
              <a:lnSpc>
                <a:spcPct val="140000"/>
              </a:lnSpc>
              <a:spcBef>
                <a:spcPts val="0"/>
              </a:spcBef>
              <a:spcAft>
                <a:spcPts val="0"/>
              </a:spcAft>
              <a:buClr>
                <a:srgbClr val="000000"/>
              </a:buClr>
              <a:buSzPts val="1700"/>
              <a:buFont typeface="Arial"/>
              <a:buNone/>
            </a:pPr>
            <a:r>
              <a:rPr lang="fr-TN" sz="1600">
                <a:solidFill>
                  <a:schemeClr val="dk1"/>
                </a:solidFill>
                <a:latin typeface="Roboto Light"/>
                <a:ea typeface="Roboto Light"/>
                <a:cs typeface="Roboto Light"/>
                <a:sym typeface="Roboto Light"/>
              </a:rPr>
              <a:t>On peut penser à la clé comme étant le mécanisme d'accès à la valeur correspondante dans la Map.</a:t>
            </a:r>
            <a:endParaRPr sz="1600">
              <a:solidFill>
                <a:schemeClr val="dk1"/>
              </a:solidFill>
              <a:latin typeface="Roboto Light"/>
              <a:ea typeface="Roboto Light"/>
              <a:cs typeface="Roboto Light"/>
              <a:sym typeface="Roboto Light"/>
            </a:endParaRPr>
          </a:p>
          <a:p>
            <a:pPr marL="0" marR="0" lvl="0" indent="0" algn="l" rtl="0">
              <a:lnSpc>
                <a:spcPct val="140000"/>
              </a:lnSpc>
              <a:spcBef>
                <a:spcPts val="0"/>
              </a:spcBef>
              <a:spcAft>
                <a:spcPts val="0"/>
              </a:spcAft>
              <a:buClr>
                <a:srgbClr val="000000"/>
              </a:buClr>
              <a:buSzPts val="1700"/>
              <a:buFont typeface="Arial"/>
              <a:buNone/>
            </a:pPr>
            <a:endParaRPr sz="1600">
              <a:solidFill>
                <a:schemeClr val="dk1"/>
              </a:solidFill>
              <a:latin typeface="Roboto Light"/>
              <a:ea typeface="Roboto Light"/>
              <a:cs typeface="Roboto Light"/>
              <a:sym typeface="Roboto Light"/>
            </a:endParaRPr>
          </a:p>
          <a:p>
            <a:pPr marL="0" lvl="0" indent="0" algn="l" rtl="0">
              <a:lnSpc>
                <a:spcPct val="140000"/>
              </a:lnSpc>
              <a:spcBef>
                <a:spcPts val="0"/>
              </a:spcBef>
              <a:spcAft>
                <a:spcPts val="0"/>
              </a:spcAft>
              <a:buClr>
                <a:schemeClr val="dk1"/>
              </a:buClr>
              <a:buSzPts val="1100"/>
              <a:buFont typeface="Arial"/>
              <a:buNone/>
            </a:pPr>
            <a:r>
              <a:rPr lang="fr-TN" sz="1600">
                <a:solidFill>
                  <a:schemeClr val="dk1"/>
                </a:solidFill>
                <a:latin typeface="Roboto Light"/>
                <a:ea typeface="Roboto Light"/>
                <a:cs typeface="Roboto Light"/>
                <a:sym typeface="Roboto Light"/>
              </a:rPr>
              <a:t>La clé est utilisée pour indexer la valeur, permettant ainsi une recherche rapide d'une valeur donnée en utilisant sa clé.</a:t>
            </a:r>
            <a:endParaRPr sz="1600">
              <a:solidFill>
                <a:schemeClr val="dk1"/>
              </a:solidFill>
              <a:latin typeface="Roboto Light"/>
              <a:ea typeface="Roboto Light"/>
              <a:cs typeface="Roboto Light"/>
              <a:sym typeface="Roboto Light"/>
            </a:endParaRPr>
          </a:p>
          <a:p>
            <a:pPr marL="0" lvl="0" indent="0" algn="l" rtl="0">
              <a:lnSpc>
                <a:spcPct val="140000"/>
              </a:lnSpc>
              <a:spcBef>
                <a:spcPts val="0"/>
              </a:spcBef>
              <a:spcAft>
                <a:spcPts val="0"/>
              </a:spcAft>
              <a:buClr>
                <a:schemeClr val="dk1"/>
              </a:buClr>
              <a:buSzPts val="1100"/>
              <a:buFont typeface="Arial"/>
              <a:buNone/>
            </a:pPr>
            <a:endParaRPr sz="1600">
              <a:solidFill>
                <a:schemeClr val="dk1"/>
              </a:solidFill>
              <a:latin typeface="Roboto Light"/>
              <a:ea typeface="Roboto Light"/>
              <a:cs typeface="Roboto Light"/>
              <a:sym typeface="Roboto Light"/>
            </a:endParaRPr>
          </a:p>
          <a:p>
            <a:pPr marL="0" marR="0" lvl="0" indent="0" algn="l" rtl="0">
              <a:lnSpc>
                <a:spcPct val="140000"/>
              </a:lnSpc>
              <a:spcBef>
                <a:spcPts val="0"/>
              </a:spcBef>
              <a:spcAft>
                <a:spcPts val="0"/>
              </a:spcAft>
              <a:buNone/>
            </a:pPr>
            <a:r>
              <a:rPr lang="fr-TN" sz="1600">
                <a:solidFill>
                  <a:schemeClr val="dk1"/>
                </a:solidFill>
                <a:latin typeface="Roboto Light"/>
                <a:ea typeface="Roboto Light"/>
                <a:cs typeface="Roboto Light"/>
                <a:sym typeface="Roboto Light"/>
              </a:rPr>
              <a:t>Dans une Map l</a:t>
            </a:r>
            <a:r>
              <a:rPr lang="fr-TN" sz="1600" b="0" i="0" u="none" strike="noStrike" cap="none">
                <a:solidFill>
                  <a:schemeClr val="dk1"/>
                </a:solidFill>
                <a:latin typeface="Roboto Light"/>
                <a:ea typeface="Roboto Light"/>
                <a:cs typeface="Roboto Light"/>
                <a:sym typeface="Roboto Light"/>
              </a:rPr>
              <a:t>a clé est </a:t>
            </a:r>
            <a:r>
              <a:rPr lang="fr-TN" sz="1600" b="1" i="0" u="none" strike="noStrike" cap="none">
                <a:solidFill>
                  <a:srgbClr val="FF0000"/>
                </a:solidFill>
                <a:latin typeface="Roboto"/>
                <a:ea typeface="Roboto"/>
                <a:cs typeface="Roboto"/>
                <a:sym typeface="Roboto"/>
              </a:rPr>
              <a:t>unique</a:t>
            </a:r>
            <a:r>
              <a:rPr lang="fr-TN" sz="1600" b="0" i="0" u="none" strike="noStrike" cap="none">
                <a:solidFill>
                  <a:schemeClr val="dk1"/>
                </a:solidFill>
                <a:latin typeface="Roboto Light"/>
                <a:ea typeface="Roboto Light"/>
                <a:cs typeface="Roboto Light"/>
                <a:sym typeface="Roboto Light"/>
              </a:rPr>
              <a:t>, contrairement à la valeur qui peut être associée à plusieurs clés</a:t>
            </a:r>
            <a:r>
              <a:rPr lang="fr-TN" sz="1600">
                <a:solidFill>
                  <a:schemeClr val="dk1"/>
                </a:solidFill>
                <a:latin typeface="Roboto Light"/>
                <a:ea typeface="Roboto Light"/>
                <a:cs typeface="Roboto Light"/>
                <a:sym typeface="Roboto Light"/>
              </a:rPr>
              <a:t>. </a:t>
            </a:r>
            <a:endParaRPr sz="1300"/>
          </a:p>
          <a:p>
            <a:pPr marL="0" marR="0" lvl="0" indent="0" algn="l" rtl="0">
              <a:lnSpc>
                <a:spcPct val="140000"/>
              </a:lnSpc>
              <a:spcBef>
                <a:spcPts val="0"/>
              </a:spcBef>
              <a:spcAft>
                <a:spcPts val="0"/>
              </a:spcAft>
              <a:buClr>
                <a:srgbClr val="000000"/>
              </a:buClr>
              <a:buSzPts val="1700"/>
              <a:buFont typeface="Arial"/>
              <a:buNone/>
            </a:pPr>
            <a:endParaRPr sz="1600">
              <a:solidFill>
                <a:schemeClr val="dk1"/>
              </a:solidFill>
              <a:latin typeface="Roboto Light"/>
              <a:ea typeface="Roboto Light"/>
              <a:cs typeface="Roboto Light"/>
              <a:sym typeface="Roboto Light"/>
            </a:endParaRPr>
          </a:p>
          <a:p>
            <a:pPr marL="0" marR="0" lvl="0" indent="0" algn="l" rtl="0">
              <a:lnSpc>
                <a:spcPct val="140000"/>
              </a:lnSpc>
              <a:spcBef>
                <a:spcPts val="0"/>
              </a:spcBef>
              <a:spcAft>
                <a:spcPts val="0"/>
              </a:spcAft>
              <a:buClr>
                <a:srgbClr val="000000"/>
              </a:buClr>
              <a:buSzPts val="1700"/>
              <a:buFont typeface="Arial"/>
              <a:buNone/>
            </a:pPr>
            <a:r>
              <a:rPr lang="fr-TN" sz="1600" b="1">
                <a:solidFill>
                  <a:srgbClr val="FF0000"/>
                </a:solidFill>
                <a:latin typeface="Roboto"/>
                <a:ea typeface="Roboto"/>
                <a:cs typeface="Roboto"/>
                <a:sym typeface="Roboto"/>
              </a:rPr>
              <a:t>NB: La redéfinition des méthodes hashCode et equals est nécessaire pour la clé</a:t>
            </a:r>
            <a:endParaRPr sz="1600">
              <a:solidFill>
                <a:schemeClr val="dk1"/>
              </a:solidFill>
              <a:latin typeface="Roboto Light"/>
              <a:ea typeface="Roboto Light"/>
              <a:cs typeface="Roboto Light"/>
              <a:sym typeface="Roboto Light"/>
            </a:endParaRPr>
          </a:p>
        </p:txBody>
      </p:sp>
      <p:sp>
        <p:nvSpPr>
          <p:cNvPr id="103" name="Google Shape;103;p6"/>
          <p:cNvSpPr txBox="1"/>
          <p:nvPr/>
        </p:nvSpPr>
        <p:spPr>
          <a:xfrm>
            <a:off x="686425" y="149325"/>
            <a:ext cx="39738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fr-TN" sz="1400" b="1" i="0" u="none" strike="noStrike" cap="none">
                <a:solidFill>
                  <a:srgbClr val="E20B0B"/>
                </a:solidFill>
                <a:latin typeface="Arial"/>
                <a:ea typeface="Arial"/>
                <a:cs typeface="Arial"/>
                <a:sym typeface="Arial"/>
              </a:rPr>
              <a:t>  MAP… Par définition</a:t>
            </a:r>
            <a:endParaRPr sz="1400" b="0" i="0" u="none" strike="noStrike" cap="none">
              <a:solidFill>
                <a:srgbClr val="000000"/>
              </a:solidFill>
              <a:latin typeface="Arial"/>
              <a:ea typeface="Arial"/>
              <a:cs typeface="Arial"/>
              <a:sym typeface="Arial"/>
            </a:endParaRPr>
          </a:p>
        </p:txBody>
      </p:sp>
      <p:grpSp>
        <p:nvGrpSpPr>
          <p:cNvPr id="104" name="Google Shape;104;p6"/>
          <p:cNvGrpSpPr/>
          <p:nvPr/>
        </p:nvGrpSpPr>
        <p:grpSpPr>
          <a:xfrm>
            <a:off x="1851953" y="1938362"/>
            <a:ext cx="2290724" cy="338843"/>
            <a:chOff x="3395165" y="4075112"/>
            <a:chExt cx="2290724" cy="338843"/>
          </a:xfrm>
        </p:grpSpPr>
        <p:sp>
          <p:nvSpPr>
            <p:cNvPr id="105" name="Google Shape;105;p6"/>
            <p:cNvSpPr txBox="1"/>
            <p:nvPr/>
          </p:nvSpPr>
          <p:spPr>
            <a:xfrm>
              <a:off x="3395165" y="4075112"/>
              <a:ext cx="2290724" cy="33884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fr-TN" sz="1600" b="1" i="0" u="none" strike="noStrike" cap="none">
                  <a:solidFill>
                    <a:srgbClr val="FF0000"/>
                  </a:solidFill>
                  <a:latin typeface="Roboto"/>
                  <a:ea typeface="Roboto"/>
                  <a:cs typeface="Roboto"/>
                  <a:sym typeface="Roboto"/>
                </a:rPr>
                <a:t>K</a:t>
              </a:r>
              <a:r>
                <a:rPr lang="fr-TN" sz="1600" b="1" i="0" u="none" strike="noStrike" cap="none">
                  <a:solidFill>
                    <a:schemeClr val="dk1"/>
                  </a:solidFill>
                  <a:latin typeface="Roboto"/>
                  <a:ea typeface="Roboto"/>
                  <a:cs typeface="Roboto"/>
                  <a:sym typeface="Roboto"/>
                </a:rPr>
                <a:t>ey</a:t>
              </a:r>
              <a:r>
                <a:rPr lang="fr-TN" sz="1400" b="1" i="0" u="none" strike="noStrike" cap="none">
                  <a:solidFill>
                    <a:srgbClr val="000000"/>
                  </a:solidFill>
                  <a:latin typeface="Roboto"/>
                  <a:ea typeface="Roboto"/>
                  <a:cs typeface="Roboto"/>
                  <a:sym typeface="Roboto"/>
                </a:rPr>
                <a:t>                            </a:t>
              </a:r>
              <a:r>
                <a:rPr lang="fr-TN" sz="1600" b="1" i="0" u="none" strike="noStrike" cap="none">
                  <a:solidFill>
                    <a:srgbClr val="0C5ADB"/>
                  </a:solidFill>
                  <a:latin typeface="Roboto"/>
                  <a:ea typeface="Roboto"/>
                  <a:cs typeface="Roboto"/>
                  <a:sym typeface="Roboto"/>
                </a:rPr>
                <a:t>V</a:t>
              </a:r>
              <a:r>
                <a:rPr lang="fr-TN" sz="1600" b="1" i="0" u="none" strike="noStrike" cap="none">
                  <a:solidFill>
                    <a:schemeClr val="dk1"/>
                  </a:solidFill>
                  <a:latin typeface="Roboto"/>
                  <a:ea typeface="Roboto"/>
                  <a:cs typeface="Roboto"/>
                  <a:sym typeface="Roboto"/>
                </a:rPr>
                <a:t>alue</a:t>
              </a:r>
              <a:endParaRPr sz="1600" b="1" i="0" u="none" strike="noStrike" cap="none">
                <a:solidFill>
                  <a:srgbClr val="000000"/>
                </a:solidFill>
                <a:latin typeface="Roboto"/>
                <a:ea typeface="Roboto"/>
                <a:cs typeface="Roboto"/>
                <a:sym typeface="Roboto"/>
              </a:endParaRPr>
            </a:p>
          </p:txBody>
        </p:sp>
        <p:sp>
          <p:nvSpPr>
            <p:cNvPr id="106" name="Google Shape;106;p6"/>
            <p:cNvSpPr/>
            <p:nvPr/>
          </p:nvSpPr>
          <p:spPr>
            <a:xfrm>
              <a:off x="3914688" y="4091801"/>
              <a:ext cx="1108118" cy="303680"/>
            </a:xfrm>
            <a:prstGeom prst="rightArrow">
              <a:avLst>
                <a:gd name="adj1" fmla="val 50000"/>
                <a:gd name="adj2" fmla="val 50000"/>
              </a:avLst>
            </a:prstGeom>
            <a:solidFill>
              <a:schemeClr val="accent1"/>
            </a:solidFill>
            <a:ln w="25400" cap="flat" cmpd="sng">
              <a:solidFill>
                <a:srgbClr val="1B3867"/>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pic>
        <p:nvPicPr>
          <p:cNvPr id="111" name="Google Shape;111;p5" descr="D:\esprit 2014\ESPRIT 2014\charte essprit 2014\render\support final\triangle.png"/>
          <p:cNvPicPr preferRelativeResize="0"/>
          <p:nvPr/>
        </p:nvPicPr>
        <p:blipFill rotWithShape="1">
          <a:blip r:embed="rId3">
            <a:alphaModFix/>
          </a:blip>
          <a:srcRect/>
          <a:stretch/>
        </p:blipFill>
        <p:spPr>
          <a:xfrm rot="10800000">
            <a:off x="6772580" y="0"/>
            <a:ext cx="2371432" cy="1631872"/>
          </a:xfrm>
          <a:prstGeom prst="rect">
            <a:avLst/>
          </a:prstGeom>
          <a:noFill/>
          <a:ln>
            <a:noFill/>
          </a:ln>
        </p:spPr>
      </p:pic>
      <p:cxnSp>
        <p:nvCxnSpPr>
          <p:cNvPr id="112" name="Google Shape;112;p5"/>
          <p:cNvCxnSpPr/>
          <p:nvPr/>
        </p:nvCxnSpPr>
        <p:spPr>
          <a:xfrm>
            <a:off x="744650" y="2150"/>
            <a:ext cx="9000" cy="450000"/>
          </a:xfrm>
          <a:prstGeom prst="straightConnector1">
            <a:avLst/>
          </a:prstGeom>
          <a:noFill/>
          <a:ln w="28575" cap="flat" cmpd="sng">
            <a:solidFill>
              <a:srgbClr val="F5340B"/>
            </a:solidFill>
            <a:prstDash val="solid"/>
            <a:round/>
            <a:headEnd type="none" w="sm" len="sm"/>
            <a:tailEnd type="none" w="sm" len="sm"/>
          </a:ln>
        </p:spPr>
      </p:cxnSp>
      <p:sp>
        <p:nvSpPr>
          <p:cNvPr id="113" name="Google Shape;113;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100"/>
              <a:buNone/>
            </a:pPr>
            <a:fld id="{00000000-1234-1234-1234-123412341234}" type="slidenum">
              <a:rPr lang="fr-TN" sz="1100" b="1"/>
              <a:t>6</a:t>
            </a:fld>
            <a:endParaRPr sz="1100" b="1"/>
          </a:p>
        </p:txBody>
      </p:sp>
      <p:sp>
        <p:nvSpPr>
          <p:cNvPr id="114" name="Google Shape;114;p5"/>
          <p:cNvSpPr txBox="1"/>
          <p:nvPr/>
        </p:nvSpPr>
        <p:spPr>
          <a:xfrm>
            <a:off x="838825" y="137675"/>
            <a:ext cx="48387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fr-TN" sz="1400" b="1" i="0" u="none" strike="noStrike" cap="none">
                <a:solidFill>
                  <a:srgbClr val="E20B0B"/>
                </a:solidFill>
                <a:latin typeface="Arial"/>
                <a:ea typeface="Arial"/>
                <a:cs typeface="Arial"/>
                <a:sym typeface="Arial"/>
              </a:rPr>
              <a:t>Notez Bien!.... </a:t>
            </a:r>
            <a:endParaRPr sz="1400" b="1" i="0" u="none" strike="noStrike" cap="none">
              <a:solidFill>
                <a:srgbClr val="E20B0B"/>
              </a:solidFill>
              <a:latin typeface="Arial"/>
              <a:ea typeface="Arial"/>
              <a:cs typeface="Arial"/>
              <a:sym typeface="Arial"/>
            </a:endParaRPr>
          </a:p>
        </p:txBody>
      </p:sp>
      <p:sp>
        <p:nvSpPr>
          <p:cNvPr id="115" name="Google Shape;115;p5"/>
          <p:cNvSpPr txBox="1"/>
          <p:nvPr/>
        </p:nvSpPr>
        <p:spPr>
          <a:xfrm>
            <a:off x="2725649" y="634425"/>
            <a:ext cx="3692700" cy="369300"/>
          </a:xfrm>
          <a:prstGeom prst="rect">
            <a:avLst/>
          </a:prstGeom>
          <a:solidFill>
            <a:srgbClr val="FDE4DF"/>
          </a:solidFill>
          <a:ln>
            <a:noFill/>
          </a:ln>
        </p:spPr>
        <p:txBody>
          <a:bodyPr spcFirstLastPara="1" wrap="square" lIns="91425" tIns="45700" rIns="91425" bIns="45700" anchor="t" anchorCtr="0">
            <a:spAutoFit/>
          </a:bodyPr>
          <a:lstStyle/>
          <a:p>
            <a:pPr marL="76200" marR="0" lvl="0" indent="0" algn="ctr" rtl="0">
              <a:lnSpc>
                <a:spcPct val="150000"/>
              </a:lnSpc>
              <a:spcBef>
                <a:spcPts val="0"/>
              </a:spcBef>
              <a:spcAft>
                <a:spcPts val="0"/>
              </a:spcAft>
              <a:buClr>
                <a:srgbClr val="000000"/>
              </a:buClr>
              <a:buSzPts val="1800"/>
              <a:buFont typeface="Arial"/>
              <a:buNone/>
            </a:pPr>
            <a:r>
              <a:rPr lang="fr-TN" sz="1800" b="0" i="0" u="none" strike="noStrike" cap="none">
                <a:solidFill>
                  <a:schemeClr val="dk1"/>
                </a:solidFill>
                <a:latin typeface="Roboto"/>
                <a:ea typeface="Roboto"/>
                <a:cs typeface="Roboto"/>
                <a:sym typeface="Roboto"/>
              </a:rPr>
              <a:t>Map n’est pas une Collection !!!</a:t>
            </a:r>
            <a:endParaRPr sz="1800" b="0" i="0" u="none" strike="noStrike" cap="none">
              <a:solidFill>
                <a:schemeClr val="dk1"/>
              </a:solidFill>
              <a:latin typeface="Roboto"/>
              <a:ea typeface="Roboto"/>
              <a:cs typeface="Roboto"/>
              <a:sym typeface="Roboto"/>
            </a:endParaRPr>
          </a:p>
        </p:txBody>
      </p:sp>
      <p:sp>
        <p:nvSpPr>
          <p:cNvPr id="116" name="Google Shape;116;p5"/>
          <p:cNvSpPr/>
          <p:nvPr/>
        </p:nvSpPr>
        <p:spPr>
          <a:xfrm>
            <a:off x="4643384" y="2253184"/>
            <a:ext cx="522000" cy="976500"/>
          </a:xfrm>
          <a:prstGeom prst="chevron">
            <a:avLst>
              <a:gd name="adj" fmla="val 50000"/>
            </a:avLst>
          </a:prstGeom>
          <a:solidFill>
            <a:schemeClr val="accent1"/>
          </a:solidFill>
          <a:ln w="25400" cap="flat" cmpd="sng">
            <a:solidFill>
              <a:srgbClr val="1B3867"/>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17" name="Google Shape;117;p5"/>
          <p:cNvSpPr/>
          <p:nvPr/>
        </p:nvSpPr>
        <p:spPr>
          <a:xfrm>
            <a:off x="4947366" y="2249942"/>
            <a:ext cx="522000" cy="976500"/>
          </a:xfrm>
          <a:prstGeom prst="chevron">
            <a:avLst>
              <a:gd name="adj" fmla="val 50000"/>
            </a:avLst>
          </a:prstGeom>
          <a:solidFill>
            <a:schemeClr val="accent1"/>
          </a:solidFill>
          <a:ln w="25400" cap="flat" cmpd="sng">
            <a:solidFill>
              <a:srgbClr val="1B3867"/>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18" name="Google Shape;118;p5"/>
          <p:cNvSpPr/>
          <p:nvPr/>
        </p:nvSpPr>
        <p:spPr>
          <a:xfrm>
            <a:off x="4336325" y="2246700"/>
            <a:ext cx="522000" cy="976500"/>
          </a:xfrm>
          <a:prstGeom prst="chevron">
            <a:avLst>
              <a:gd name="adj" fmla="val 50000"/>
            </a:avLst>
          </a:prstGeom>
          <a:solidFill>
            <a:schemeClr val="accent1"/>
          </a:solidFill>
          <a:ln w="25400" cap="flat" cmpd="sng">
            <a:solidFill>
              <a:srgbClr val="1B3867"/>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19" name="Google Shape;119;p5"/>
          <p:cNvSpPr txBox="1"/>
          <p:nvPr/>
        </p:nvSpPr>
        <p:spPr>
          <a:xfrm>
            <a:off x="256310" y="1217565"/>
            <a:ext cx="4003500" cy="3294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100"/>
              <a:buFont typeface="Arial"/>
              <a:buNone/>
            </a:pPr>
            <a:r>
              <a:rPr lang="fr-TN" sz="1600" b="0" i="0" u="none" strike="noStrike" cap="none">
                <a:solidFill>
                  <a:schemeClr val="dk1"/>
                </a:solidFill>
                <a:latin typeface="Roboto Light"/>
                <a:ea typeface="Roboto Light"/>
                <a:cs typeface="Roboto Light"/>
                <a:sym typeface="Roboto Light"/>
              </a:rPr>
              <a:t>La raison pour laquelle </a:t>
            </a:r>
            <a:r>
              <a:rPr lang="fr-TN" sz="1600" b="1" i="0" u="none" strike="noStrike" cap="none">
                <a:solidFill>
                  <a:srgbClr val="FF0000"/>
                </a:solidFill>
                <a:latin typeface="Roboto"/>
                <a:ea typeface="Roboto"/>
                <a:cs typeface="Roboto"/>
                <a:sym typeface="Roboto"/>
              </a:rPr>
              <a:t>Map </a:t>
            </a:r>
            <a:r>
              <a:rPr lang="fr-TN" sz="1600">
                <a:solidFill>
                  <a:schemeClr val="dk1"/>
                </a:solidFill>
                <a:latin typeface="Roboto Light"/>
                <a:ea typeface="Roboto Light"/>
                <a:cs typeface="Roboto Light"/>
                <a:sym typeface="Roboto Light"/>
              </a:rPr>
              <a:t>n’est</a:t>
            </a:r>
            <a:r>
              <a:rPr lang="fr-TN" sz="1600" b="0" i="0" u="none" strike="noStrike" cap="none">
                <a:solidFill>
                  <a:schemeClr val="dk1"/>
                </a:solidFill>
                <a:latin typeface="Roboto Light"/>
                <a:ea typeface="Roboto Light"/>
                <a:cs typeface="Roboto Light"/>
                <a:sym typeface="Roboto Light"/>
              </a:rPr>
              <a:t> pas </a:t>
            </a:r>
            <a:r>
              <a:rPr lang="fr-TN" sz="1600">
                <a:solidFill>
                  <a:schemeClr val="dk1"/>
                </a:solidFill>
                <a:latin typeface="Roboto Light"/>
                <a:ea typeface="Roboto Light"/>
                <a:cs typeface="Roboto Light"/>
                <a:sym typeface="Roboto Light"/>
              </a:rPr>
              <a:t>une</a:t>
            </a:r>
            <a:r>
              <a:rPr lang="fr-TN" sz="1600" b="0" i="0" u="none" strike="noStrike" cap="none">
                <a:solidFill>
                  <a:schemeClr val="dk1"/>
                </a:solidFill>
                <a:latin typeface="Roboto Light"/>
                <a:ea typeface="Roboto Light"/>
                <a:cs typeface="Roboto Light"/>
                <a:sym typeface="Roboto Light"/>
              </a:rPr>
              <a:t> </a:t>
            </a:r>
            <a:r>
              <a:rPr lang="fr-TN" sz="1600" b="1" i="0" u="none" strike="noStrike" cap="none">
                <a:solidFill>
                  <a:srgbClr val="FF0000"/>
                </a:solidFill>
                <a:latin typeface="Roboto"/>
                <a:ea typeface="Roboto"/>
                <a:cs typeface="Roboto"/>
                <a:sym typeface="Roboto"/>
              </a:rPr>
              <a:t>Collection </a:t>
            </a:r>
            <a:r>
              <a:rPr lang="fr-TN" sz="1600" b="0" i="0" u="none" strike="noStrike" cap="none">
                <a:solidFill>
                  <a:schemeClr val="dk1"/>
                </a:solidFill>
                <a:latin typeface="Roboto Light"/>
                <a:ea typeface="Roboto Light"/>
                <a:cs typeface="Roboto Light"/>
                <a:sym typeface="Roboto Light"/>
              </a:rPr>
              <a:t>est liée à la nature distincte de ces deux structures de données :</a:t>
            </a:r>
            <a:endParaRPr sz="1600" b="0" i="0" u="none" strike="noStrike" cap="none">
              <a:solidFill>
                <a:schemeClr val="dk1"/>
              </a:solidFill>
              <a:latin typeface="Roboto Light"/>
              <a:ea typeface="Roboto Light"/>
              <a:cs typeface="Roboto Light"/>
              <a:sym typeface="Roboto Light"/>
            </a:endParaRPr>
          </a:p>
          <a:p>
            <a:pPr marL="0" marR="0" lvl="0" indent="0" algn="l" rtl="0">
              <a:lnSpc>
                <a:spcPct val="100000"/>
              </a:lnSpc>
              <a:spcBef>
                <a:spcPts val="0"/>
              </a:spcBef>
              <a:spcAft>
                <a:spcPts val="0"/>
              </a:spcAft>
              <a:buClr>
                <a:schemeClr val="dk1"/>
              </a:buClr>
              <a:buSzPts val="1100"/>
              <a:buFont typeface="Arial"/>
              <a:buNone/>
            </a:pPr>
            <a:endParaRPr sz="1600" b="0" i="0" u="none" strike="noStrike" cap="none">
              <a:solidFill>
                <a:schemeClr val="dk1"/>
              </a:solidFill>
              <a:latin typeface="Roboto Light"/>
              <a:ea typeface="Roboto Light"/>
              <a:cs typeface="Roboto Light"/>
              <a:sym typeface="Roboto Light"/>
            </a:endParaRPr>
          </a:p>
          <a:p>
            <a:pPr marL="457200" marR="0" lvl="0" indent="-330200" algn="l" rtl="0">
              <a:lnSpc>
                <a:spcPct val="100000"/>
              </a:lnSpc>
              <a:spcBef>
                <a:spcPts val="0"/>
              </a:spcBef>
              <a:spcAft>
                <a:spcPts val="0"/>
              </a:spcAft>
              <a:buSzPts val="1600"/>
              <a:buChar char="●"/>
            </a:pPr>
            <a:r>
              <a:rPr lang="fr-TN" sz="1600" b="0" i="0" u="none" strike="noStrike" cap="none">
                <a:solidFill>
                  <a:schemeClr val="dk1"/>
                </a:solidFill>
                <a:latin typeface="Roboto Light"/>
                <a:ea typeface="Roboto Light"/>
                <a:cs typeface="Roboto Light"/>
                <a:sym typeface="Roboto Light"/>
              </a:rPr>
              <a:t>Une </a:t>
            </a:r>
            <a:r>
              <a:rPr lang="fr-TN" sz="1600" b="1" i="0" u="none" strike="noStrike" cap="none">
                <a:solidFill>
                  <a:srgbClr val="FF0000"/>
                </a:solidFill>
                <a:latin typeface="Roboto"/>
                <a:ea typeface="Roboto"/>
                <a:cs typeface="Roboto"/>
                <a:sym typeface="Roboto"/>
              </a:rPr>
              <a:t>Collection </a:t>
            </a:r>
            <a:r>
              <a:rPr lang="fr-TN" sz="1600" b="0" i="0" u="none" strike="noStrike" cap="none">
                <a:solidFill>
                  <a:schemeClr val="dk1"/>
                </a:solidFill>
                <a:latin typeface="Roboto Light"/>
                <a:ea typeface="Roboto Light"/>
                <a:cs typeface="Roboto Light"/>
                <a:sym typeface="Roboto Light"/>
              </a:rPr>
              <a:t>représente un ensemble d'éléments, où chaque élément est une entité individuelle.</a:t>
            </a:r>
            <a:endParaRPr sz="1600" b="0" i="0" u="none" strike="noStrike" cap="none">
              <a:solidFill>
                <a:schemeClr val="dk1"/>
              </a:solidFill>
              <a:latin typeface="Roboto Light"/>
              <a:ea typeface="Roboto Light"/>
              <a:cs typeface="Roboto Light"/>
              <a:sym typeface="Roboto Light"/>
            </a:endParaRPr>
          </a:p>
          <a:p>
            <a:pPr marL="457200" marR="0" lvl="0" indent="0" algn="l" rtl="0">
              <a:lnSpc>
                <a:spcPct val="100000"/>
              </a:lnSpc>
              <a:spcBef>
                <a:spcPts val="0"/>
              </a:spcBef>
              <a:spcAft>
                <a:spcPts val="0"/>
              </a:spcAft>
              <a:buNone/>
            </a:pPr>
            <a:endParaRPr sz="1600">
              <a:solidFill>
                <a:schemeClr val="dk1"/>
              </a:solidFill>
              <a:latin typeface="Roboto Light"/>
              <a:ea typeface="Roboto Light"/>
              <a:cs typeface="Roboto Light"/>
              <a:sym typeface="Roboto Light"/>
            </a:endParaRPr>
          </a:p>
          <a:p>
            <a:pPr marL="457200" marR="0" lvl="0" indent="-330200" algn="l" rtl="0">
              <a:lnSpc>
                <a:spcPct val="100000"/>
              </a:lnSpc>
              <a:spcBef>
                <a:spcPts val="0"/>
              </a:spcBef>
              <a:spcAft>
                <a:spcPts val="0"/>
              </a:spcAft>
              <a:buSzPts val="1600"/>
              <a:buChar char="●"/>
            </a:pPr>
            <a:r>
              <a:rPr lang="fr-TN" sz="1600">
                <a:solidFill>
                  <a:schemeClr val="dk1"/>
                </a:solidFill>
                <a:latin typeface="Roboto Light"/>
                <a:ea typeface="Roboto Light"/>
                <a:cs typeface="Roboto Light"/>
                <a:sym typeface="Roboto Light"/>
              </a:rPr>
              <a:t>U</a:t>
            </a:r>
            <a:r>
              <a:rPr lang="fr-TN" sz="1600" b="0" i="0" u="none" strike="noStrike" cap="none">
                <a:solidFill>
                  <a:schemeClr val="dk1"/>
                </a:solidFill>
                <a:latin typeface="Roboto Light"/>
                <a:ea typeface="Roboto Light"/>
                <a:cs typeface="Roboto Light"/>
                <a:sym typeface="Roboto Light"/>
              </a:rPr>
              <a:t>ne </a:t>
            </a:r>
            <a:r>
              <a:rPr lang="fr-TN" sz="1600" b="1" i="0" u="none" strike="noStrike" cap="none">
                <a:solidFill>
                  <a:srgbClr val="FF0000"/>
                </a:solidFill>
                <a:latin typeface="Roboto"/>
                <a:ea typeface="Roboto"/>
                <a:cs typeface="Roboto"/>
                <a:sym typeface="Roboto"/>
              </a:rPr>
              <a:t>Map </a:t>
            </a:r>
            <a:r>
              <a:rPr lang="fr-TN" sz="1600" b="0" i="0" u="none" strike="noStrike" cap="none">
                <a:solidFill>
                  <a:schemeClr val="dk1"/>
                </a:solidFill>
                <a:latin typeface="Roboto Light"/>
                <a:ea typeface="Roboto Light"/>
                <a:cs typeface="Roboto Light"/>
                <a:sym typeface="Roboto Light"/>
              </a:rPr>
              <a:t>est une structure de données qui stocke des paires </a:t>
            </a:r>
            <a:r>
              <a:rPr lang="fr-TN" sz="1600" b="1" i="0" u="none" strike="noStrike" cap="none">
                <a:solidFill>
                  <a:srgbClr val="FF0000"/>
                </a:solidFill>
                <a:latin typeface="Roboto"/>
                <a:ea typeface="Roboto"/>
                <a:cs typeface="Roboto"/>
                <a:sym typeface="Roboto"/>
              </a:rPr>
              <a:t>clé-valeur</a:t>
            </a:r>
            <a:r>
              <a:rPr lang="fr-TN" sz="1600" b="0" i="0" u="none" strike="noStrike" cap="none">
                <a:solidFill>
                  <a:schemeClr val="dk1"/>
                </a:solidFill>
                <a:latin typeface="Roboto Light"/>
                <a:ea typeface="Roboto Light"/>
                <a:cs typeface="Roboto Light"/>
                <a:sym typeface="Roboto Light"/>
              </a:rPr>
              <a:t>, où chaque élément correspond à une association entre une clé et une valeur.</a:t>
            </a:r>
            <a:endParaRPr sz="1600" b="0" i="0" u="none" strike="noStrike" cap="none">
              <a:solidFill>
                <a:schemeClr val="dk1"/>
              </a:solidFill>
              <a:latin typeface="Roboto Light"/>
              <a:ea typeface="Roboto Light"/>
              <a:cs typeface="Roboto Light"/>
              <a:sym typeface="Roboto Light"/>
            </a:endParaRPr>
          </a:p>
        </p:txBody>
      </p:sp>
      <p:pic>
        <p:nvPicPr>
          <p:cNvPr id="120" name="Google Shape;120;p5"/>
          <p:cNvPicPr preferRelativeResize="0"/>
          <p:nvPr/>
        </p:nvPicPr>
        <p:blipFill rotWithShape="1">
          <a:blip r:embed="rId4">
            <a:alphaModFix/>
          </a:blip>
          <a:srcRect l="22435" t="27033" r="22818" b="-4939"/>
          <a:stretch/>
        </p:blipFill>
        <p:spPr>
          <a:xfrm>
            <a:off x="5637964" y="1703364"/>
            <a:ext cx="3415721" cy="20761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pic>
        <p:nvPicPr>
          <p:cNvPr id="125" name="Google Shape;125;p7" descr="D:\esprit 2014\ESPRIT 2014\charte essprit 2014\render\support final\triangle.png"/>
          <p:cNvPicPr preferRelativeResize="0"/>
          <p:nvPr/>
        </p:nvPicPr>
        <p:blipFill rotWithShape="1">
          <a:blip r:embed="rId3">
            <a:alphaModFix/>
          </a:blip>
          <a:srcRect/>
          <a:stretch/>
        </p:blipFill>
        <p:spPr>
          <a:xfrm rot="10800000">
            <a:off x="6772580" y="0"/>
            <a:ext cx="2371432" cy="1631872"/>
          </a:xfrm>
          <a:prstGeom prst="rect">
            <a:avLst/>
          </a:prstGeom>
          <a:noFill/>
          <a:ln>
            <a:noFill/>
          </a:ln>
        </p:spPr>
      </p:pic>
      <p:cxnSp>
        <p:nvCxnSpPr>
          <p:cNvPr id="126" name="Google Shape;126;p7"/>
          <p:cNvCxnSpPr/>
          <p:nvPr/>
        </p:nvCxnSpPr>
        <p:spPr>
          <a:xfrm>
            <a:off x="744650" y="2150"/>
            <a:ext cx="9000" cy="450000"/>
          </a:xfrm>
          <a:prstGeom prst="straightConnector1">
            <a:avLst/>
          </a:prstGeom>
          <a:noFill/>
          <a:ln w="28575" cap="flat" cmpd="sng">
            <a:solidFill>
              <a:srgbClr val="F5340B"/>
            </a:solidFill>
            <a:prstDash val="solid"/>
            <a:round/>
            <a:headEnd type="none" w="sm" len="sm"/>
            <a:tailEnd type="none" w="sm" len="sm"/>
          </a:ln>
        </p:spPr>
      </p:cxnSp>
      <p:sp>
        <p:nvSpPr>
          <p:cNvPr id="127" name="Google Shape;127;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100"/>
              <a:buNone/>
            </a:pPr>
            <a:fld id="{00000000-1234-1234-1234-123412341234}" type="slidenum">
              <a:rPr lang="fr-TN" sz="1100" b="1"/>
              <a:t>7</a:t>
            </a:fld>
            <a:endParaRPr sz="1100" b="1"/>
          </a:p>
        </p:txBody>
      </p:sp>
      <p:sp>
        <p:nvSpPr>
          <p:cNvPr id="128" name="Google Shape;128;p7"/>
          <p:cNvSpPr txBox="1"/>
          <p:nvPr/>
        </p:nvSpPr>
        <p:spPr>
          <a:xfrm>
            <a:off x="838825" y="137675"/>
            <a:ext cx="48387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fr-TN" sz="1400" b="1" i="0" u="none" strike="noStrike" cap="none">
                <a:solidFill>
                  <a:srgbClr val="E20B0B"/>
                </a:solidFill>
                <a:latin typeface="Arial"/>
                <a:ea typeface="Arial"/>
                <a:cs typeface="Arial"/>
                <a:sym typeface="Arial"/>
              </a:rPr>
              <a:t>Architecture </a:t>
            </a:r>
            <a:endParaRPr sz="1400" b="1" i="0" u="none" strike="noStrike" cap="none">
              <a:solidFill>
                <a:srgbClr val="E20B0B"/>
              </a:solidFill>
              <a:latin typeface="Arial"/>
              <a:ea typeface="Arial"/>
              <a:cs typeface="Arial"/>
              <a:sym typeface="Arial"/>
            </a:endParaRPr>
          </a:p>
        </p:txBody>
      </p:sp>
      <p:sp>
        <p:nvSpPr>
          <p:cNvPr id="129" name="Google Shape;129;p7"/>
          <p:cNvSpPr txBox="1"/>
          <p:nvPr/>
        </p:nvSpPr>
        <p:spPr>
          <a:xfrm>
            <a:off x="838825" y="965526"/>
            <a:ext cx="7732800" cy="286290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rgbClr val="000000"/>
              </a:buClr>
              <a:buSzPts val="1800"/>
              <a:buFont typeface="Arial"/>
              <a:buNone/>
            </a:pPr>
            <a:r>
              <a:rPr lang="fr-TN" sz="1800" b="0" i="0" u="none" strike="noStrike" cap="none">
                <a:solidFill>
                  <a:schemeClr val="dk1"/>
                </a:solidFill>
                <a:latin typeface="Roboto Light"/>
                <a:ea typeface="Roboto Light"/>
                <a:cs typeface="Roboto Light"/>
                <a:sym typeface="Roboto Light"/>
              </a:rPr>
              <a:t>L’interface </a:t>
            </a:r>
            <a:r>
              <a:rPr lang="fr-TN" sz="1800" b="1" i="0" u="none" strike="noStrike" cap="none">
                <a:solidFill>
                  <a:srgbClr val="E20B0B"/>
                </a:solidFill>
                <a:latin typeface="Roboto"/>
                <a:ea typeface="Roboto"/>
                <a:cs typeface="Roboto"/>
                <a:sym typeface="Roboto"/>
              </a:rPr>
              <a:t>Map </a:t>
            </a:r>
            <a:r>
              <a:rPr lang="fr-TN" sz="1800" b="0" i="0" u="none" strike="noStrike" cap="none">
                <a:solidFill>
                  <a:schemeClr val="dk1"/>
                </a:solidFill>
                <a:latin typeface="Roboto Light"/>
                <a:ea typeface="Roboto Light"/>
                <a:cs typeface="Roboto Light"/>
                <a:sym typeface="Roboto Light"/>
              </a:rPr>
              <a:t>peut être implémentée avec les classes:</a:t>
            </a:r>
            <a:endParaRPr sz="1800" b="0" i="0" u="none" strike="noStrike" cap="none">
              <a:solidFill>
                <a:srgbClr val="000000"/>
              </a:solidFill>
              <a:latin typeface="Roboto Light"/>
              <a:ea typeface="Roboto Light"/>
              <a:cs typeface="Roboto Light"/>
              <a:sym typeface="Roboto Light"/>
            </a:endParaRPr>
          </a:p>
          <a:p>
            <a:pPr marL="228600" marR="0" lvl="0" indent="0" algn="l" rtl="0">
              <a:lnSpc>
                <a:spcPct val="150000"/>
              </a:lnSpc>
              <a:spcBef>
                <a:spcPts val="0"/>
              </a:spcBef>
              <a:spcAft>
                <a:spcPts val="0"/>
              </a:spcAft>
              <a:buClr>
                <a:srgbClr val="000000"/>
              </a:buClr>
              <a:buSzPts val="2400"/>
              <a:buFont typeface="Arial"/>
              <a:buNone/>
            </a:pPr>
            <a:endParaRPr sz="1800" b="0" i="0" u="none" strike="noStrike" cap="none">
              <a:solidFill>
                <a:schemeClr val="dk1"/>
              </a:solidFill>
              <a:latin typeface="Roboto Light"/>
              <a:ea typeface="Roboto Light"/>
              <a:cs typeface="Roboto Light"/>
              <a:sym typeface="Roboto Light"/>
            </a:endParaRPr>
          </a:p>
          <a:p>
            <a:pPr marL="914400" marR="0" lvl="0" indent="-342900" algn="l" rtl="0">
              <a:lnSpc>
                <a:spcPct val="150000"/>
              </a:lnSpc>
              <a:spcBef>
                <a:spcPts val="0"/>
              </a:spcBef>
              <a:spcAft>
                <a:spcPts val="0"/>
              </a:spcAft>
              <a:buClr>
                <a:srgbClr val="000000"/>
              </a:buClr>
              <a:buSzPts val="1800"/>
              <a:buFont typeface="Arial"/>
              <a:buChar char="❖"/>
            </a:pPr>
            <a:r>
              <a:rPr lang="fr-TN" sz="1800" b="1" i="0" u="none" strike="noStrike" cap="none">
                <a:solidFill>
                  <a:srgbClr val="FF0000"/>
                </a:solidFill>
                <a:latin typeface="Roboto"/>
                <a:ea typeface="Roboto"/>
                <a:cs typeface="Roboto"/>
                <a:sym typeface="Roboto"/>
              </a:rPr>
              <a:t>HashMap</a:t>
            </a:r>
            <a:r>
              <a:rPr lang="fr-TN" sz="1800" b="0" i="0" u="none" strike="noStrike" cap="none">
                <a:solidFill>
                  <a:schemeClr val="dk1"/>
                </a:solidFill>
                <a:latin typeface="Roboto Light"/>
                <a:ea typeface="Roboto Light"/>
                <a:cs typeface="Roboto Light"/>
                <a:sym typeface="Roboto Light"/>
              </a:rPr>
              <a:t>: </a:t>
            </a:r>
            <a:r>
              <a:rPr lang="fr-TN" sz="1800" b="1" i="0" u="none" strike="noStrike" cap="none">
                <a:solidFill>
                  <a:schemeClr val="dk1"/>
                </a:solidFill>
                <a:latin typeface="Roboto"/>
                <a:ea typeface="Roboto"/>
                <a:cs typeface="Roboto"/>
                <a:sym typeface="Roboto"/>
              </a:rPr>
              <a:t>ne garantie pas</a:t>
            </a:r>
            <a:r>
              <a:rPr lang="fr-TN" sz="1800" b="0" i="0" u="none" strike="noStrike" cap="none">
                <a:solidFill>
                  <a:schemeClr val="dk1"/>
                </a:solidFill>
                <a:latin typeface="Roboto Light"/>
                <a:ea typeface="Roboto Light"/>
                <a:cs typeface="Roboto Light"/>
                <a:sym typeface="Roboto Light"/>
              </a:rPr>
              <a:t> l'ordre d'insertion des éléments lors de parcours.</a:t>
            </a:r>
            <a:endParaRPr sz="1800" b="0" i="0" u="none" strike="noStrike" cap="none">
              <a:solidFill>
                <a:srgbClr val="000000"/>
              </a:solidFill>
              <a:latin typeface="Roboto Light"/>
              <a:ea typeface="Roboto Light"/>
              <a:cs typeface="Roboto Light"/>
              <a:sym typeface="Roboto Light"/>
            </a:endParaRPr>
          </a:p>
          <a:p>
            <a:pPr marL="1371600" marR="0" lvl="0" indent="0" algn="l" rtl="0">
              <a:lnSpc>
                <a:spcPct val="150000"/>
              </a:lnSpc>
              <a:spcBef>
                <a:spcPts val="0"/>
              </a:spcBef>
              <a:spcAft>
                <a:spcPts val="0"/>
              </a:spcAft>
              <a:buClr>
                <a:srgbClr val="000000"/>
              </a:buClr>
              <a:buSzPts val="1800"/>
              <a:buFont typeface="Arial"/>
              <a:buNone/>
            </a:pPr>
            <a:endParaRPr sz="1800" b="0" i="0" u="none" strike="noStrike" cap="none">
              <a:solidFill>
                <a:srgbClr val="000000"/>
              </a:solidFill>
              <a:latin typeface="Roboto Light"/>
              <a:ea typeface="Roboto Light"/>
              <a:cs typeface="Roboto Light"/>
              <a:sym typeface="Roboto Light"/>
            </a:endParaRPr>
          </a:p>
          <a:p>
            <a:pPr marL="914400" marR="0" lvl="0" indent="-342900" algn="l" rtl="0">
              <a:lnSpc>
                <a:spcPct val="150000"/>
              </a:lnSpc>
              <a:spcBef>
                <a:spcPts val="0"/>
              </a:spcBef>
              <a:spcAft>
                <a:spcPts val="0"/>
              </a:spcAft>
              <a:buClr>
                <a:srgbClr val="000000"/>
              </a:buClr>
              <a:buSzPts val="1800"/>
              <a:buFont typeface="Arial"/>
              <a:buChar char="❖"/>
            </a:pPr>
            <a:r>
              <a:rPr lang="fr-TN" sz="1800" b="1" i="0" u="none" strike="noStrike" cap="none">
                <a:solidFill>
                  <a:srgbClr val="FF0000"/>
                </a:solidFill>
                <a:latin typeface="Roboto"/>
                <a:ea typeface="Roboto"/>
                <a:cs typeface="Roboto"/>
                <a:sym typeface="Roboto"/>
              </a:rPr>
              <a:t>TreeMap</a:t>
            </a:r>
            <a:r>
              <a:rPr lang="fr-TN" sz="1800" b="0" i="0" u="none" strike="noStrike" cap="none">
                <a:solidFill>
                  <a:schemeClr val="dk1"/>
                </a:solidFill>
                <a:latin typeface="Roboto Light"/>
                <a:ea typeface="Roboto Light"/>
                <a:cs typeface="Roboto Light"/>
                <a:sym typeface="Roboto Light"/>
              </a:rPr>
              <a:t>: stocke les éléments triés selon leurs </a:t>
            </a:r>
            <a:r>
              <a:rPr lang="fr-TN" sz="1800" b="1" i="0" u="none" strike="noStrike" cap="none">
                <a:solidFill>
                  <a:schemeClr val="dk1"/>
                </a:solidFill>
                <a:latin typeface="Roboto"/>
                <a:ea typeface="Roboto"/>
                <a:cs typeface="Roboto"/>
                <a:sym typeface="Roboto"/>
              </a:rPr>
              <a:t>clés</a:t>
            </a:r>
            <a:r>
              <a:rPr lang="fr-TN" sz="1800" b="0" i="0" u="none" strike="noStrike" cap="none">
                <a:solidFill>
                  <a:schemeClr val="dk1"/>
                </a:solidFill>
                <a:latin typeface="Roboto Light"/>
                <a:ea typeface="Roboto Light"/>
                <a:cs typeface="Roboto Light"/>
                <a:sym typeface="Roboto Light"/>
              </a:rPr>
              <a:t>.</a:t>
            </a:r>
            <a:endParaRPr sz="1800" b="0" i="0" u="none" strike="noStrike" cap="none">
              <a:solidFill>
                <a:srgbClr val="000000"/>
              </a:solidFill>
              <a:latin typeface="Roboto Light"/>
              <a:ea typeface="Roboto Light"/>
              <a:cs typeface="Roboto Light"/>
              <a:sym typeface="Roboto Light"/>
            </a:endParaRPr>
          </a:p>
          <a:p>
            <a:pPr marL="0" marR="0" lvl="0" indent="0" algn="l" rtl="0">
              <a:lnSpc>
                <a:spcPct val="15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8" descr="D:\esprit 2014\ESPRIT 2014\charte essprit 2014\render\support final\triangle.png"/>
          <p:cNvPicPr preferRelativeResize="0"/>
          <p:nvPr/>
        </p:nvPicPr>
        <p:blipFill rotWithShape="1">
          <a:blip r:embed="rId3">
            <a:alphaModFix/>
          </a:blip>
          <a:srcRect/>
          <a:stretch/>
        </p:blipFill>
        <p:spPr>
          <a:xfrm rot="10800000">
            <a:off x="6772580" y="0"/>
            <a:ext cx="2371432" cy="1631872"/>
          </a:xfrm>
          <a:prstGeom prst="rect">
            <a:avLst/>
          </a:prstGeom>
          <a:noFill/>
          <a:ln>
            <a:noFill/>
          </a:ln>
        </p:spPr>
      </p:pic>
      <p:cxnSp>
        <p:nvCxnSpPr>
          <p:cNvPr id="135" name="Google Shape;135;p8"/>
          <p:cNvCxnSpPr/>
          <p:nvPr/>
        </p:nvCxnSpPr>
        <p:spPr>
          <a:xfrm>
            <a:off x="744650" y="2150"/>
            <a:ext cx="9000" cy="450000"/>
          </a:xfrm>
          <a:prstGeom prst="straightConnector1">
            <a:avLst/>
          </a:prstGeom>
          <a:noFill/>
          <a:ln w="28575" cap="flat" cmpd="sng">
            <a:solidFill>
              <a:srgbClr val="F5340B"/>
            </a:solidFill>
            <a:prstDash val="solid"/>
            <a:round/>
            <a:headEnd type="none" w="sm" len="sm"/>
            <a:tailEnd type="none" w="sm" len="sm"/>
          </a:ln>
        </p:spPr>
      </p:cxnSp>
      <p:sp>
        <p:nvSpPr>
          <p:cNvPr id="136" name="Google Shape;136;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100"/>
              <a:buNone/>
            </a:pPr>
            <a:fld id="{00000000-1234-1234-1234-123412341234}" type="slidenum">
              <a:rPr lang="fr-TN" sz="1100" b="1"/>
              <a:t>8</a:t>
            </a:fld>
            <a:endParaRPr sz="1100" b="1"/>
          </a:p>
        </p:txBody>
      </p:sp>
      <p:sp>
        <p:nvSpPr>
          <p:cNvPr id="137" name="Google Shape;137;p8"/>
          <p:cNvSpPr txBox="1"/>
          <p:nvPr/>
        </p:nvSpPr>
        <p:spPr>
          <a:xfrm>
            <a:off x="686425" y="149325"/>
            <a:ext cx="39738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fr-TN" sz="1400" b="1" i="0" u="none" strike="noStrike" cap="none">
                <a:solidFill>
                  <a:srgbClr val="E20B0B"/>
                </a:solidFill>
                <a:latin typeface="Arial"/>
                <a:ea typeface="Arial"/>
                <a:cs typeface="Arial"/>
                <a:sym typeface="Arial"/>
              </a:rPr>
              <a:t>  MAP… Un simple exemple</a:t>
            </a:r>
            <a:endParaRPr sz="1400" b="0" i="0" u="none" strike="noStrike" cap="none">
              <a:solidFill>
                <a:srgbClr val="000000"/>
              </a:solidFill>
              <a:latin typeface="Arial"/>
              <a:ea typeface="Arial"/>
              <a:cs typeface="Arial"/>
              <a:sym typeface="Arial"/>
            </a:endParaRPr>
          </a:p>
        </p:txBody>
      </p:sp>
      <p:sp>
        <p:nvSpPr>
          <p:cNvPr id="138" name="Google Shape;138;p8"/>
          <p:cNvSpPr txBox="1"/>
          <p:nvPr/>
        </p:nvSpPr>
        <p:spPr>
          <a:xfrm>
            <a:off x="1267482" y="2678414"/>
            <a:ext cx="954107"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fr-TN" sz="2400" b="0" i="0" u="none" strike="noStrike" cap="none">
                <a:solidFill>
                  <a:srgbClr val="000000"/>
                </a:solidFill>
                <a:latin typeface="Arial"/>
                <a:ea typeface="Arial"/>
                <a:cs typeface="Arial"/>
                <a:sym typeface="Arial"/>
              </a:rPr>
              <a:t>Keys:</a:t>
            </a:r>
            <a:endParaRPr sz="1400" b="0" i="0" u="none" strike="noStrike" cap="none">
              <a:solidFill>
                <a:srgbClr val="000000"/>
              </a:solidFill>
              <a:latin typeface="Arial"/>
              <a:ea typeface="Arial"/>
              <a:cs typeface="Arial"/>
              <a:sym typeface="Arial"/>
            </a:endParaRPr>
          </a:p>
        </p:txBody>
      </p:sp>
      <p:sp>
        <p:nvSpPr>
          <p:cNvPr id="139" name="Google Shape;139;p8"/>
          <p:cNvSpPr txBox="1"/>
          <p:nvPr/>
        </p:nvSpPr>
        <p:spPr>
          <a:xfrm>
            <a:off x="1115082" y="1611614"/>
            <a:ext cx="1327076"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fr-TN" sz="2400" b="0" i="0" u="none" strike="noStrike" cap="none">
                <a:solidFill>
                  <a:srgbClr val="000000"/>
                </a:solidFill>
                <a:latin typeface="Arial"/>
                <a:ea typeface="Arial"/>
                <a:cs typeface="Arial"/>
                <a:sym typeface="Arial"/>
              </a:rPr>
              <a:t>Values:</a:t>
            </a:r>
            <a:endParaRPr sz="1400" b="0" i="0" u="none" strike="noStrike" cap="none">
              <a:solidFill>
                <a:srgbClr val="000000"/>
              </a:solidFill>
              <a:latin typeface="Arial"/>
              <a:ea typeface="Arial"/>
              <a:cs typeface="Arial"/>
              <a:sym typeface="Arial"/>
            </a:endParaRPr>
          </a:p>
        </p:txBody>
      </p:sp>
      <p:sp>
        <p:nvSpPr>
          <p:cNvPr id="140" name="Google Shape;140;p8"/>
          <p:cNvSpPr/>
          <p:nvPr/>
        </p:nvSpPr>
        <p:spPr>
          <a:xfrm>
            <a:off x="2639082" y="1078214"/>
            <a:ext cx="1185756" cy="1505080"/>
          </a:xfrm>
          <a:custGeom>
            <a:avLst/>
            <a:gdLst/>
            <a:ahLst/>
            <a:cxnLst/>
            <a:rect l="l" t="t" r="r" b="b"/>
            <a:pathLst>
              <a:path w="1272103" h="1633928" extrusionOk="0">
                <a:moveTo>
                  <a:pt x="758667" y="104932"/>
                </a:moveTo>
                <a:cubicBezTo>
                  <a:pt x="738680" y="109929"/>
                  <a:pt x="719291" y="119082"/>
                  <a:pt x="698706" y="119922"/>
                </a:cubicBezTo>
                <a:cubicBezTo>
                  <a:pt x="-186113" y="156037"/>
                  <a:pt x="29868" y="-105296"/>
                  <a:pt x="9159" y="764499"/>
                </a:cubicBezTo>
                <a:cubicBezTo>
                  <a:pt x="14156" y="1024328"/>
                  <a:pt x="-9259" y="1286266"/>
                  <a:pt x="24149" y="1543987"/>
                </a:cubicBezTo>
                <a:cubicBezTo>
                  <a:pt x="28212" y="1575327"/>
                  <a:pt x="84110" y="1563974"/>
                  <a:pt x="114090" y="1573968"/>
                </a:cubicBezTo>
                <a:lnTo>
                  <a:pt x="249001" y="1618938"/>
                </a:lnTo>
                <a:lnTo>
                  <a:pt x="293972" y="1633928"/>
                </a:lnTo>
                <a:cubicBezTo>
                  <a:pt x="378916" y="1628931"/>
                  <a:pt x="464097" y="1627005"/>
                  <a:pt x="548805" y="1618938"/>
                </a:cubicBezTo>
                <a:cubicBezTo>
                  <a:pt x="569314" y="1616985"/>
                  <a:pt x="588496" y="1607633"/>
                  <a:pt x="608765" y="1603948"/>
                </a:cubicBezTo>
                <a:cubicBezTo>
                  <a:pt x="643527" y="1597628"/>
                  <a:pt x="678845" y="1594766"/>
                  <a:pt x="713696" y="1588958"/>
                </a:cubicBezTo>
                <a:cubicBezTo>
                  <a:pt x="738828" y="1584769"/>
                  <a:pt x="763775" y="1579495"/>
                  <a:pt x="788647" y="1573968"/>
                </a:cubicBezTo>
                <a:cubicBezTo>
                  <a:pt x="808759" y="1569499"/>
                  <a:pt x="828115" y="1561097"/>
                  <a:pt x="848608" y="1558977"/>
                </a:cubicBezTo>
                <a:cubicBezTo>
                  <a:pt x="973260" y="1546082"/>
                  <a:pt x="1223362" y="1528997"/>
                  <a:pt x="1223362" y="1528997"/>
                </a:cubicBezTo>
                <a:cubicBezTo>
                  <a:pt x="1318249" y="1244336"/>
                  <a:pt x="1250013" y="1465770"/>
                  <a:pt x="1223362" y="719528"/>
                </a:cubicBezTo>
                <a:cubicBezTo>
                  <a:pt x="1222453" y="694066"/>
                  <a:pt x="1212930" y="669644"/>
                  <a:pt x="1208372" y="644577"/>
                </a:cubicBezTo>
                <a:cubicBezTo>
                  <a:pt x="1202935" y="614673"/>
                  <a:pt x="1198819" y="584540"/>
                  <a:pt x="1193382" y="554636"/>
                </a:cubicBezTo>
                <a:cubicBezTo>
                  <a:pt x="1188824" y="529569"/>
                  <a:pt x="1182266" y="504868"/>
                  <a:pt x="1178392" y="479686"/>
                </a:cubicBezTo>
                <a:cubicBezTo>
                  <a:pt x="1172266" y="439869"/>
                  <a:pt x="1168725" y="399696"/>
                  <a:pt x="1163401" y="359764"/>
                </a:cubicBezTo>
                <a:cubicBezTo>
                  <a:pt x="1158731" y="324742"/>
                  <a:pt x="1152313" y="289949"/>
                  <a:pt x="1148411" y="254833"/>
                </a:cubicBezTo>
                <a:cubicBezTo>
                  <a:pt x="1142316" y="199980"/>
                  <a:pt x="1140715" y="144648"/>
                  <a:pt x="1133421" y="89941"/>
                </a:cubicBezTo>
                <a:cubicBezTo>
                  <a:pt x="1130698" y="69520"/>
                  <a:pt x="1127644" y="48408"/>
                  <a:pt x="1118431" y="29981"/>
                </a:cubicBezTo>
                <a:cubicBezTo>
                  <a:pt x="1112111" y="17340"/>
                  <a:pt x="1098444" y="9994"/>
                  <a:pt x="1088451" y="0"/>
                </a:cubicBezTo>
                <a:cubicBezTo>
                  <a:pt x="977865" y="8507"/>
                  <a:pt x="904382" y="8393"/>
                  <a:pt x="803637" y="29981"/>
                </a:cubicBezTo>
                <a:cubicBezTo>
                  <a:pt x="689222" y="54498"/>
                  <a:pt x="716138" y="43750"/>
                  <a:pt x="653736" y="74951"/>
                </a:cubicBezTo>
              </a:path>
            </a:pathLst>
          </a:custGeom>
          <a:solidFill>
            <a:schemeClr val="lt1"/>
          </a:solid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41" name="Google Shape;141;p8"/>
          <p:cNvSpPr txBox="1"/>
          <p:nvPr/>
        </p:nvSpPr>
        <p:spPr>
          <a:xfrm rot="-1615124">
            <a:off x="2591611" y="1638659"/>
            <a:ext cx="1290738"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fr-TN" sz="2400" b="0" i="0" u="none" strike="noStrike" cap="none">
                <a:solidFill>
                  <a:srgbClr val="0432FF"/>
                </a:solidFill>
                <a:latin typeface="Courier"/>
                <a:ea typeface="Courier"/>
                <a:cs typeface="Courier"/>
                <a:sym typeface="Courier"/>
              </a:rPr>
              <a:t>“bark”</a:t>
            </a:r>
            <a:endParaRPr sz="1400" b="0" i="0" u="none" strike="noStrike" cap="none">
              <a:solidFill>
                <a:srgbClr val="000000"/>
              </a:solidFill>
              <a:latin typeface="Arial"/>
              <a:ea typeface="Arial"/>
              <a:cs typeface="Arial"/>
              <a:sym typeface="Arial"/>
            </a:endParaRPr>
          </a:p>
        </p:txBody>
      </p:sp>
      <p:sp>
        <p:nvSpPr>
          <p:cNvPr id="142" name="Google Shape;142;p8"/>
          <p:cNvSpPr txBox="1"/>
          <p:nvPr/>
        </p:nvSpPr>
        <p:spPr>
          <a:xfrm>
            <a:off x="2442158" y="2754614"/>
            <a:ext cx="1486388"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fr-TN" sz="2400" b="0" i="0" u="none" strike="noStrike" cap="none">
                <a:solidFill>
                  <a:srgbClr val="0432FF"/>
                </a:solidFill>
                <a:latin typeface="Courier"/>
                <a:ea typeface="Courier"/>
                <a:cs typeface="Courier"/>
                <a:sym typeface="Courier"/>
              </a:rPr>
              <a:t>“chien”</a:t>
            </a:r>
            <a:endParaRPr sz="1400" b="0" i="0" u="none" strike="noStrike" cap="none">
              <a:solidFill>
                <a:srgbClr val="000000"/>
              </a:solidFill>
              <a:latin typeface="Arial"/>
              <a:ea typeface="Arial"/>
              <a:cs typeface="Arial"/>
              <a:sym typeface="Arial"/>
            </a:endParaRPr>
          </a:p>
        </p:txBody>
      </p:sp>
      <p:sp>
        <p:nvSpPr>
          <p:cNvPr id="143" name="Google Shape;143;p8"/>
          <p:cNvSpPr/>
          <p:nvPr/>
        </p:nvSpPr>
        <p:spPr>
          <a:xfrm>
            <a:off x="6753882" y="1078214"/>
            <a:ext cx="1185756" cy="1505080"/>
          </a:xfrm>
          <a:custGeom>
            <a:avLst/>
            <a:gdLst/>
            <a:ahLst/>
            <a:cxnLst/>
            <a:rect l="l" t="t" r="r" b="b"/>
            <a:pathLst>
              <a:path w="1272103" h="1633928" extrusionOk="0">
                <a:moveTo>
                  <a:pt x="758667" y="104932"/>
                </a:moveTo>
                <a:cubicBezTo>
                  <a:pt x="738680" y="109929"/>
                  <a:pt x="719291" y="119082"/>
                  <a:pt x="698706" y="119922"/>
                </a:cubicBezTo>
                <a:cubicBezTo>
                  <a:pt x="-186113" y="156037"/>
                  <a:pt x="29868" y="-105296"/>
                  <a:pt x="9159" y="764499"/>
                </a:cubicBezTo>
                <a:cubicBezTo>
                  <a:pt x="14156" y="1024328"/>
                  <a:pt x="-9259" y="1286266"/>
                  <a:pt x="24149" y="1543987"/>
                </a:cubicBezTo>
                <a:cubicBezTo>
                  <a:pt x="28212" y="1575327"/>
                  <a:pt x="84110" y="1563974"/>
                  <a:pt x="114090" y="1573968"/>
                </a:cubicBezTo>
                <a:lnTo>
                  <a:pt x="249001" y="1618938"/>
                </a:lnTo>
                <a:lnTo>
                  <a:pt x="293972" y="1633928"/>
                </a:lnTo>
                <a:cubicBezTo>
                  <a:pt x="378916" y="1628931"/>
                  <a:pt x="464097" y="1627005"/>
                  <a:pt x="548805" y="1618938"/>
                </a:cubicBezTo>
                <a:cubicBezTo>
                  <a:pt x="569314" y="1616985"/>
                  <a:pt x="588496" y="1607633"/>
                  <a:pt x="608765" y="1603948"/>
                </a:cubicBezTo>
                <a:cubicBezTo>
                  <a:pt x="643527" y="1597628"/>
                  <a:pt x="678845" y="1594766"/>
                  <a:pt x="713696" y="1588958"/>
                </a:cubicBezTo>
                <a:cubicBezTo>
                  <a:pt x="738828" y="1584769"/>
                  <a:pt x="763775" y="1579495"/>
                  <a:pt x="788647" y="1573968"/>
                </a:cubicBezTo>
                <a:cubicBezTo>
                  <a:pt x="808759" y="1569499"/>
                  <a:pt x="828115" y="1561097"/>
                  <a:pt x="848608" y="1558977"/>
                </a:cubicBezTo>
                <a:cubicBezTo>
                  <a:pt x="973260" y="1546082"/>
                  <a:pt x="1223362" y="1528997"/>
                  <a:pt x="1223362" y="1528997"/>
                </a:cubicBezTo>
                <a:cubicBezTo>
                  <a:pt x="1318249" y="1244336"/>
                  <a:pt x="1250013" y="1465770"/>
                  <a:pt x="1223362" y="719528"/>
                </a:cubicBezTo>
                <a:cubicBezTo>
                  <a:pt x="1222453" y="694066"/>
                  <a:pt x="1212930" y="669644"/>
                  <a:pt x="1208372" y="644577"/>
                </a:cubicBezTo>
                <a:cubicBezTo>
                  <a:pt x="1202935" y="614673"/>
                  <a:pt x="1198819" y="584540"/>
                  <a:pt x="1193382" y="554636"/>
                </a:cubicBezTo>
                <a:cubicBezTo>
                  <a:pt x="1188824" y="529569"/>
                  <a:pt x="1182266" y="504868"/>
                  <a:pt x="1178392" y="479686"/>
                </a:cubicBezTo>
                <a:cubicBezTo>
                  <a:pt x="1172266" y="439869"/>
                  <a:pt x="1168725" y="399696"/>
                  <a:pt x="1163401" y="359764"/>
                </a:cubicBezTo>
                <a:cubicBezTo>
                  <a:pt x="1158731" y="324742"/>
                  <a:pt x="1152313" y="289949"/>
                  <a:pt x="1148411" y="254833"/>
                </a:cubicBezTo>
                <a:cubicBezTo>
                  <a:pt x="1142316" y="199980"/>
                  <a:pt x="1140715" y="144648"/>
                  <a:pt x="1133421" y="89941"/>
                </a:cubicBezTo>
                <a:cubicBezTo>
                  <a:pt x="1130698" y="69520"/>
                  <a:pt x="1127644" y="48408"/>
                  <a:pt x="1118431" y="29981"/>
                </a:cubicBezTo>
                <a:cubicBezTo>
                  <a:pt x="1112111" y="17340"/>
                  <a:pt x="1098444" y="9994"/>
                  <a:pt x="1088451" y="0"/>
                </a:cubicBezTo>
                <a:cubicBezTo>
                  <a:pt x="977865" y="8507"/>
                  <a:pt x="904382" y="8393"/>
                  <a:pt x="803637" y="29981"/>
                </a:cubicBezTo>
                <a:cubicBezTo>
                  <a:pt x="689222" y="54498"/>
                  <a:pt x="716138" y="43750"/>
                  <a:pt x="653736" y="74951"/>
                </a:cubicBezTo>
              </a:path>
            </a:pathLst>
          </a:custGeom>
          <a:solidFill>
            <a:schemeClr val="lt1"/>
          </a:solid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44" name="Google Shape;144;p8"/>
          <p:cNvSpPr txBox="1"/>
          <p:nvPr/>
        </p:nvSpPr>
        <p:spPr>
          <a:xfrm>
            <a:off x="6753882" y="2754614"/>
            <a:ext cx="1290738"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fr-TN" sz="2400" b="0" i="0" u="none" strike="noStrike" cap="none">
                <a:solidFill>
                  <a:srgbClr val="0432FF"/>
                </a:solidFill>
                <a:latin typeface="Courier"/>
                <a:ea typeface="Courier"/>
                <a:cs typeface="Courier"/>
                <a:sym typeface="Courier"/>
              </a:rPr>
              <a:t>“chat”</a:t>
            </a:r>
            <a:endParaRPr sz="1400" b="0" i="0" u="none" strike="noStrike" cap="none">
              <a:solidFill>
                <a:srgbClr val="000000"/>
              </a:solidFill>
              <a:latin typeface="Arial"/>
              <a:ea typeface="Arial"/>
              <a:cs typeface="Arial"/>
              <a:sym typeface="Arial"/>
            </a:endParaRPr>
          </a:p>
        </p:txBody>
      </p:sp>
      <p:sp>
        <p:nvSpPr>
          <p:cNvPr id="145" name="Google Shape;145;p8"/>
          <p:cNvSpPr txBox="1"/>
          <p:nvPr/>
        </p:nvSpPr>
        <p:spPr>
          <a:xfrm rot="-1615124">
            <a:off x="6706412" y="1638658"/>
            <a:ext cx="1290738"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fr-TN" sz="2400" b="0" i="0" u="none" strike="noStrike" cap="none">
                <a:solidFill>
                  <a:srgbClr val="0432FF"/>
                </a:solidFill>
                <a:latin typeface="Courier"/>
                <a:ea typeface="Courier"/>
                <a:cs typeface="Courier"/>
                <a:sym typeface="Courier"/>
              </a:rPr>
              <a:t>“meow”</a:t>
            </a:r>
            <a:endParaRPr sz="2400" b="0" i="0" u="none" strike="noStrike" cap="none">
              <a:solidFill>
                <a:srgbClr val="0432FF"/>
              </a:solidFill>
              <a:latin typeface="Courier"/>
              <a:ea typeface="Courier"/>
              <a:cs typeface="Courier"/>
              <a:sym typeface="Courier"/>
            </a:endParaRPr>
          </a:p>
        </p:txBody>
      </p:sp>
      <p:sp>
        <p:nvSpPr>
          <p:cNvPr id="146" name="Google Shape;146;p8"/>
          <p:cNvSpPr/>
          <p:nvPr/>
        </p:nvSpPr>
        <p:spPr>
          <a:xfrm>
            <a:off x="4620281" y="1078215"/>
            <a:ext cx="1185756" cy="1505080"/>
          </a:xfrm>
          <a:custGeom>
            <a:avLst/>
            <a:gdLst/>
            <a:ahLst/>
            <a:cxnLst/>
            <a:rect l="l" t="t" r="r" b="b"/>
            <a:pathLst>
              <a:path w="1272103" h="1633928" extrusionOk="0">
                <a:moveTo>
                  <a:pt x="758667" y="104932"/>
                </a:moveTo>
                <a:cubicBezTo>
                  <a:pt x="738680" y="109929"/>
                  <a:pt x="719291" y="119082"/>
                  <a:pt x="698706" y="119922"/>
                </a:cubicBezTo>
                <a:cubicBezTo>
                  <a:pt x="-186113" y="156037"/>
                  <a:pt x="29868" y="-105296"/>
                  <a:pt x="9159" y="764499"/>
                </a:cubicBezTo>
                <a:cubicBezTo>
                  <a:pt x="14156" y="1024328"/>
                  <a:pt x="-9259" y="1286266"/>
                  <a:pt x="24149" y="1543987"/>
                </a:cubicBezTo>
                <a:cubicBezTo>
                  <a:pt x="28212" y="1575327"/>
                  <a:pt x="84110" y="1563974"/>
                  <a:pt x="114090" y="1573968"/>
                </a:cubicBezTo>
                <a:lnTo>
                  <a:pt x="249001" y="1618938"/>
                </a:lnTo>
                <a:lnTo>
                  <a:pt x="293972" y="1633928"/>
                </a:lnTo>
                <a:cubicBezTo>
                  <a:pt x="378916" y="1628931"/>
                  <a:pt x="464097" y="1627005"/>
                  <a:pt x="548805" y="1618938"/>
                </a:cubicBezTo>
                <a:cubicBezTo>
                  <a:pt x="569314" y="1616985"/>
                  <a:pt x="588496" y="1607633"/>
                  <a:pt x="608765" y="1603948"/>
                </a:cubicBezTo>
                <a:cubicBezTo>
                  <a:pt x="643527" y="1597628"/>
                  <a:pt x="678845" y="1594766"/>
                  <a:pt x="713696" y="1588958"/>
                </a:cubicBezTo>
                <a:cubicBezTo>
                  <a:pt x="738828" y="1584769"/>
                  <a:pt x="763775" y="1579495"/>
                  <a:pt x="788647" y="1573968"/>
                </a:cubicBezTo>
                <a:cubicBezTo>
                  <a:pt x="808759" y="1569499"/>
                  <a:pt x="828115" y="1561097"/>
                  <a:pt x="848608" y="1558977"/>
                </a:cubicBezTo>
                <a:cubicBezTo>
                  <a:pt x="973260" y="1546082"/>
                  <a:pt x="1223362" y="1528997"/>
                  <a:pt x="1223362" y="1528997"/>
                </a:cubicBezTo>
                <a:cubicBezTo>
                  <a:pt x="1318249" y="1244336"/>
                  <a:pt x="1250013" y="1465770"/>
                  <a:pt x="1223362" y="719528"/>
                </a:cubicBezTo>
                <a:cubicBezTo>
                  <a:pt x="1222453" y="694066"/>
                  <a:pt x="1212930" y="669644"/>
                  <a:pt x="1208372" y="644577"/>
                </a:cubicBezTo>
                <a:cubicBezTo>
                  <a:pt x="1202935" y="614673"/>
                  <a:pt x="1198819" y="584540"/>
                  <a:pt x="1193382" y="554636"/>
                </a:cubicBezTo>
                <a:cubicBezTo>
                  <a:pt x="1188824" y="529569"/>
                  <a:pt x="1182266" y="504868"/>
                  <a:pt x="1178392" y="479686"/>
                </a:cubicBezTo>
                <a:cubicBezTo>
                  <a:pt x="1172266" y="439869"/>
                  <a:pt x="1168725" y="399696"/>
                  <a:pt x="1163401" y="359764"/>
                </a:cubicBezTo>
                <a:cubicBezTo>
                  <a:pt x="1158731" y="324742"/>
                  <a:pt x="1152313" y="289949"/>
                  <a:pt x="1148411" y="254833"/>
                </a:cubicBezTo>
                <a:cubicBezTo>
                  <a:pt x="1142316" y="199980"/>
                  <a:pt x="1140715" y="144648"/>
                  <a:pt x="1133421" y="89941"/>
                </a:cubicBezTo>
                <a:cubicBezTo>
                  <a:pt x="1130698" y="69520"/>
                  <a:pt x="1127644" y="48408"/>
                  <a:pt x="1118431" y="29981"/>
                </a:cubicBezTo>
                <a:cubicBezTo>
                  <a:pt x="1112111" y="17340"/>
                  <a:pt x="1098444" y="9994"/>
                  <a:pt x="1088451" y="0"/>
                </a:cubicBezTo>
                <a:cubicBezTo>
                  <a:pt x="977865" y="8507"/>
                  <a:pt x="904382" y="8393"/>
                  <a:pt x="803637" y="29981"/>
                </a:cubicBezTo>
                <a:cubicBezTo>
                  <a:pt x="689222" y="54498"/>
                  <a:pt x="716138" y="43750"/>
                  <a:pt x="653736" y="74951"/>
                </a:cubicBezTo>
              </a:path>
            </a:pathLst>
          </a:custGeom>
          <a:solidFill>
            <a:schemeClr val="lt1"/>
          </a:solid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47" name="Google Shape;147;p8"/>
          <p:cNvSpPr txBox="1"/>
          <p:nvPr/>
        </p:nvSpPr>
        <p:spPr>
          <a:xfrm>
            <a:off x="4170558" y="2754615"/>
            <a:ext cx="2389766"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fr-TN" sz="2400" b="0" i="0" u="none" strike="noStrike" cap="none">
                <a:solidFill>
                  <a:srgbClr val="0432FF"/>
                </a:solidFill>
                <a:latin typeface="Courier"/>
                <a:ea typeface="Courier"/>
                <a:cs typeface="Courier"/>
                <a:sym typeface="Courier"/>
              </a:rPr>
              <a:t>“pinnipèdes”</a:t>
            </a:r>
            <a:endParaRPr sz="1400" b="0" i="0" u="none" strike="noStrike" cap="none">
              <a:solidFill>
                <a:srgbClr val="000000"/>
              </a:solidFill>
              <a:latin typeface="Arial"/>
              <a:ea typeface="Arial"/>
              <a:cs typeface="Arial"/>
              <a:sym typeface="Arial"/>
            </a:endParaRPr>
          </a:p>
        </p:txBody>
      </p:sp>
      <p:sp>
        <p:nvSpPr>
          <p:cNvPr id="148" name="Google Shape;148;p8"/>
          <p:cNvSpPr txBox="1"/>
          <p:nvPr/>
        </p:nvSpPr>
        <p:spPr>
          <a:xfrm>
            <a:off x="4747665" y="1268427"/>
            <a:ext cx="1097257" cy="120032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fr-TN" sz="2400" b="0" i="0" u="none" strike="noStrike" cap="none">
                <a:solidFill>
                  <a:srgbClr val="0432FF"/>
                </a:solidFill>
                <a:latin typeface="Courier"/>
                <a:ea typeface="Courier"/>
                <a:cs typeface="Courier"/>
                <a:sym typeface="Courier"/>
              </a:rPr>
              <a:t>“ow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fr-TN" sz="2400" b="0" i="0" u="none" strike="noStrike" cap="none">
                <a:solidFill>
                  <a:srgbClr val="0432FF"/>
                </a:solidFill>
                <a:latin typeface="Courier"/>
                <a:ea typeface="Courier"/>
                <a:cs typeface="Courier"/>
                <a:sym typeface="Courier"/>
              </a:rPr>
              <a:t> ow</a:t>
            </a:r>
            <a:endParaRPr sz="2400" b="0" i="0" u="none" strike="noStrike" cap="none">
              <a:solidFill>
                <a:srgbClr val="0432FF"/>
              </a:solidFill>
              <a:latin typeface="Courier"/>
              <a:ea typeface="Courier"/>
              <a:cs typeface="Courier"/>
              <a:sym typeface="Courier"/>
            </a:endParaRPr>
          </a:p>
          <a:p>
            <a:pPr marL="0" marR="0" lvl="0" indent="0" algn="l" rtl="0">
              <a:lnSpc>
                <a:spcPct val="100000"/>
              </a:lnSpc>
              <a:spcBef>
                <a:spcPts val="0"/>
              </a:spcBef>
              <a:spcAft>
                <a:spcPts val="0"/>
              </a:spcAft>
              <a:buClr>
                <a:srgbClr val="000000"/>
              </a:buClr>
              <a:buSzPts val="2400"/>
              <a:buFont typeface="Arial"/>
              <a:buNone/>
            </a:pPr>
            <a:r>
              <a:rPr lang="fr-TN" sz="2400" b="0" i="0" u="none" strike="noStrike" cap="none">
                <a:solidFill>
                  <a:srgbClr val="0432FF"/>
                </a:solidFill>
                <a:latin typeface="Courier"/>
                <a:ea typeface="Courier"/>
                <a:cs typeface="Courier"/>
                <a:sym typeface="Courier"/>
              </a:rPr>
              <a:t> ow”</a:t>
            </a:r>
            <a:endParaRPr sz="1400" b="0" i="0" u="none" strike="noStrike" cap="none">
              <a:solidFill>
                <a:srgbClr val="000000"/>
              </a:solidFill>
              <a:latin typeface="Arial"/>
              <a:ea typeface="Arial"/>
              <a:cs typeface="Arial"/>
              <a:sym typeface="Arial"/>
            </a:endParaRPr>
          </a:p>
        </p:txBody>
      </p:sp>
      <p:sp>
        <p:nvSpPr>
          <p:cNvPr id="149" name="Google Shape;149;p8"/>
          <p:cNvSpPr/>
          <p:nvPr/>
        </p:nvSpPr>
        <p:spPr>
          <a:xfrm>
            <a:off x="929085" y="793224"/>
            <a:ext cx="7674964" cy="2718404"/>
          </a:xfrm>
          <a:custGeom>
            <a:avLst/>
            <a:gdLst/>
            <a:ahLst/>
            <a:cxnLst/>
            <a:rect l="l" t="t" r="r" b="b"/>
            <a:pathLst>
              <a:path w="7674964" h="2718404" extrusionOk="0">
                <a:moveTo>
                  <a:pt x="7165298" y="62819"/>
                </a:moveTo>
                <a:cubicBezTo>
                  <a:pt x="6913650" y="125730"/>
                  <a:pt x="7055107" y="96017"/>
                  <a:pt x="6490741" y="62819"/>
                </a:cubicBezTo>
                <a:cubicBezTo>
                  <a:pt x="6439872" y="59827"/>
                  <a:pt x="6391646" y="36746"/>
                  <a:pt x="6340839" y="32838"/>
                </a:cubicBezTo>
                <a:lnTo>
                  <a:pt x="6145967" y="17848"/>
                </a:lnTo>
                <a:cubicBezTo>
                  <a:pt x="6059665" y="-10919"/>
                  <a:pt x="6112136" y="-408"/>
                  <a:pt x="5966085" y="17848"/>
                </a:cubicBezTo>
                <a:cubicBezTo>
                  <a:pt x="5931026" y="22230"/>
                  <a:pt x="5895916" y="26518"/>
                  <a:pt x="5861154" y="32838"/>
                </a:cubicBezTo>
                <a:cubicBezTo>
                  <a:pt x="5775317" y="48445"/>
                  <a:pt x="5807180" y="58553"/>
                  <a:pt x="5696262" y="62819"/>
                </a:cubicBezTo>
                <a:cubicBezTo>
                  <a:pt x="5471520" y="71463"/>
                  <a:pt x="5246557" y="72812"/>
                  <a:pt x="5021705" y="77809"/>
                </a:cubicBezTo>
                <a:cubicBezTo>
                  <a:pt x="4966741" y="82806"/>
                  <a:pt x="4911449" y="84994"/>
                  <a:pt x="4856813" y="92799"/>
                </a:cubicBezTo>
                <a:cubicBezTo>
                  <a:pt x="4841171" y="95034"/>
                  <a:pt x="4827267" y="104361"/>
                  <a:pt x="4811842" y="107789"/>
                </a:cubicBezTo>
                <a:cubicBezTo>
                  <a:pt x="4782172" y="114382"/>
                  <a:pt x="4751705" y="116818"/>
                  <a:pt x="4721901" y="122779"/>
                </a:cubicBezTo>
                <a:cubicBezTo>
                  <a:pt x="4701699" y="126819"/>
                  <a:pt x="4682517" y="136740"/>
                  <a:pt x="4661941" y="137769"/>
                </a:cubicBezTo>
                <a:cubicBezTo>
                  <a:pt x="4482214" y="146756"/>
                  <a:pt x="4302177" y="147763"/>
                  <a:pt x="4122295" y="152760"/>
                </a:cubicBezTo>
                <a:cubicBezTo>
                  <a:pt x="3652721" y="246674"/>
                  <a:pt x="3957325" y="191160"/>
                  <a:pt x="2818151" y="152760"/>
                </a:cubicBezTo>
                <a:cubicBezTo>
                  <a:pt x="2781795" y="151534"/>
                  <a:pt x="2748314" y="132351"/>
                  <a:pt x="2713219" y="122779"/>
                </a:cubicBezTo>
                <a:cubicBezTo>
                  <a:pt x="2642941" y="103612"/>
                  <a:pt x="2645301" y="106463"/>
                  <a:pt x="2563318" y="92799"/>
                </a:cubicBezTo>
                <a:lnTo>
                  <a:pt x="1439055" y="107789"/>
                </a:lnTo>
                <a:cubicBezTo>
                  <a:pt x="1334028" y="109977"/>
                  <a:pt x="1228949" y="114055"/>
                  <a:pt x="1124262" y="122779"/>
                </a:cubicBezTo>
                <a:cubicBezTo>
                  <a:pt x="1108516" y="124091"/>
                  <a:pt x="1094717" y="134341"/>
                  <a:pt x="1079292" y="137769"/>
                </a:cubicBezTo>
                <a:cubicBezTo>
                  <a:pt x="1049622" y="144363"/>
                  <a:pt x="1019155" y="146799"/>
                  <a:pt x="989351" y="152760"/>
                </a:cubicBezTo>
                <a:cubicBezTo>
                  <a:pt x="947994" y="161032"/>
                  <a:pt x="896016" y="179660"/>
                  <a:pt x="854439" y="182740"/>
                </a:cubicBezTo>
                <a:cubicBezTo>
                  <a:pt x="744698" y="190869"/>
                  <a:pt x="634583" y="192733"/>
                  <a:pt x="524655" y="197730"/>
                </a:cubicBezTo>
                <a:cubicBezTo>
                  <a:pt x="479695" y="205223"/>
                  <a:pt x="384369" y="216305"/>
                  <a:pt x="344774" y="242701"/>
                </a:cubicBezTo>
                <a:cubicBezTo>
                  <a:pt x="286656" y="281446"/>
                  <a:pt x="316894" y="266984"/>
                  <a:pt x="254833" y="287671"/>
                </a:cubicBezTo>
                <a:cubicBezTo>
                  <a:pt x="169394" y="373110"/>
                  <a:pt x="210551" y="324114"/>
                  <a:pt x="134911" y="437573"/>
                </a:cubicBezTo>
                <a:lnTo>
                  <a:pt x="104931" y="482543"/>
                </a:lnTo>
                <a:cubicBezTo>
                  <a:pt x="99934" y="497533"/>
                  <a:pt x="98071" y="513965"/>
                  <a:pt x="89941" y="527514"/>
                </a:cubicBezTo>
                <a:cubicBezTo>
                  <a:pt x="28210" y="630399"/>
                  <a:pt x="87435" y="475069"/>
                  <a:pt x="44970" y="602464"/>
                </a:cubicBezTo>
                <a:cubicBezTo>
                  <a:pt x="49967" y="702399"/>
                  <a:pt x="59960" y="802208"/>
                  <a:pt x="59960" y="902268"/>
                </a:cubicBezTo>
                <a:cubicBezTo>
                  <a:pt x="59960" y="1071416"/>
                  <a:pt x="53895" y="1535577"/>
                  <a:pt x="29980" y="1786687"/>
                </a:cubicBezTo>
                <a:cubicBezTo>
                  <a:pt x="27098" y="1816944"/>
                  <a:pt x="19288" y="1846540"/>
                  <a:pt x="14990" y="1876628"/>
                </a:cubicBezTo>
                <a:cubicBezTo>
                  <a:pt x="9293" y="1916508"/>
                  <a:pt x="4997" y="1956576"/>
                  <a:pt x="0" y="1996550"/>
                </a:cubicBezTo>
                <a:cubicBezTo>
                  <a:pt x="4997" y="2131461"/>
                  <a:pt x="2767" y="2266835"/>
                  <a:pt x="14990" y="2401284"/>
                </a:cubicBezTo>
                <a:cubicBezTo>
                  <a:pt x="18968" y="2445046"/>
                  <a:pt x="53876" y="2534168"/>
                  <a:pt x="104931" y="2551186"/>
                </a:cubicBezTo>
                <a:cubicBezTo>
                  <a:pt x="119921" y="2556183"/>
                  <a:pt x="134118" y="2565424"/>
                  <a:pt x="149901" y="2566176"/>
                </a:cubicBezTo>
                <a:cubicBezTo>
                  <a:pt x="344617" y="2575448"/>
                  <a:pt x="539646" y="2576169"/>
                  <a:pt x="734518" y="2581166"/>
                </a:cubicBezTo>
                <a:cubicBezTo>
                  <a:pt x="749508" y="2591159"/>
                  <a:pt x="761474" y="2610889"/>
                  <a:pt x="779488" y="2611146"/>
                </a:cubicBezTo>
                <a:lnTo>
                  <a:pt x="1783829" y="2596156"/>
                </a:lnTo>
                <a:cubicBezTo>
                  <a:pt x="2133635" y="2596156"/>
                  <a:pt x="2483370" y="2606149"/>
                  <a:pt x="2833141" y="2611146"/>
                </a:cubicBezTo>
                <a:lnTo>
                  <a:pt x="3043003" y="2641127"/>
                </a:lnTo>
                <a:cubicBezTo>
                  <a:pt x="3077980" y="2646124"/>
                  <a:pt x="3112610" y="2655349"/>
                  <a:pt x="3147934" y="2656117"/>
                </a:cubicBezTo>
                <a:lnTo>
                  <a:pt x="3837482" y="2671107"/>
                </a:lnTo>
                <a:lnTo>
                  <a:pt x="6475751" y="2686097"/>
                </a:lnTo>
                <a:cubicBezTo>
                  <a:pt x="6638752" y="2740431"/>
                  <a:pt x="6548604" y="2716252"/>
                  <a:pt x="6910465" y="2686097"/>
                </a:cubicBezTo>
                <a:cubicBezTo>
                  <a:pt x="6961246" y="2681865"/>
                  <a:pt x="7009481" y="2658795"/>
                  <a:pt x="7060367" y="2656117"/>
                </a:cubicBezTo>
                <a:lnTo>
                  <a:pt x="7345180" y="2641127"/>
                </a:lnTo>
                <a:cubicBezTo>
                  <a:pt x="7355173" y="2616143"/>
                  <a:pt x="7361810" y="2589539"/>
                  <a:pt x="7375160" y="2566176"/>
                </a:cubicBezTo>
                <a:cubicBezTo>
                  <a:pt x="7382172" y="2553905"/>
                  <a:pt x="7396093" y="2547053"/>
                  <a:pt x="7405141" y="2536196"/>
                </a:cubicBezTo>
                <a:cubicBezTo>
                  <a:pt x="7421135" y="2517003"/>
                  <a:pt x="7436870" y="2497421"/>
                  <a:pt x="7450111" y="2476235"/>
                </a:cubicBezTo>
                <a:cubicBezTo>
                  <a:pt x="7461954" y="2457285"/>
                  <a:pt x="7468248" y="2435224"/>
                  <a:pt x="7480092" y="2416274"/>
                </a:cubicBezTo>
                <a:cubicBezTo>
                  <a:pt x="7493333" y="2395088"/>
                  <a:pt x="7510735" y="2376781"/>
                  <a:pt x="7525062" y="2356314"/>
                </a:cubicBezTo>
                <a:cubicBezTo>
                  <a:pt x="7545725" y="2326796"/>
                  <a:pt x="7585023" y="2266373"/>
                  <a:pt x="7585023" y="2266373"/>
                </a:cubicBezTo>
                <a:cubicBezTo>
                  <a:pt x="7607677" y="2175755"/>
                  <a:pt x="7593499" y="2225955"/>
                  <a:pt x="7629993" y="2116471"/>
                </a:cubicBezTo>
                <a:lnTo>
                  <a:pt x="7644983" y="2071501"/>
                </a:lnTo>
                <a:cubicBezTo>
                  <a:pt x="7649980" y="2056511"/>
                  <a:pt x="7656142" y="2041859"/>
                  <a:pt x="7659974" y="2026530"/>
                </a:cubicBezTo>
                <a:lnTo>
                  <a:pt x="7674964" y="1966569"/>
                </a:lnTo>
                <a:cubicBezTo>
                  <a:pt x="7669967" y="1836654"/>
                  <a:pt x="7668919" y="1706528"/>
                  <a:pt x="7659974" y="1576825"/>
                </a:cubicBezTo>
                <a:cubicBezTo>
                  <a:pt x="7658887" y="1561061"/>
                  <a:pt x="7647071" y="1547517"/>
                  <a:pt x="7644983" y="1531855"/>
                </a:cubicBezTo>
                <a:cubicBezTo>
                  <a:pt x="7637031" y="1472214"/>
                  <a:pt x="7637023" y="1411729"/>
                  <a:pt x="7629993" y="1351973"/>
                </a:cubicBezTo>
                <a:cubicBezTo>
                  <a:pt x="7623415" y="1296062"/>
                  <a:pt x="7615921" y="1279776"/>
                  <a:pt x="7600013" y="1232051"/>
                </a:cubicBezTo>
                <a:cubicBezTo>
                  <a:pt x="7595016" y="1197074"/>
                  <a:pt x="7589151" y="1162210"/>
                  <a:pt x="7585023" y="1127120"/>
                </a:cubicBezTo>
                <a:cubicBezTo>
                  <a:pt x="7579156" y="1077248"/>
                  <a:pt x="7579287" y="1026575"/>
                  <a:pt x="7570033" y="977219"/>
                </a:cubicBezTo>
                <a:cubicBezTo>
                  <a:pt x="7564209" y="946158"/>
                  <a:pt x="7550046" y="917258"/>
                  <a:pt x="7540052" y="887278"/>
                </a:cubicBezTo>
                <a:lnTo>
                  <a:pt x="7510072" y="797337"/>
                </a:lnTo>
                <a:cubicBezTo>
                  <a:pt x="7505075" y="782347"/>
                  <a:pt x="7503847" y="765513"/>
                  <a:pt x="7495082" y="752366"/>
                </a:cubicBezTo>
                <a:lnTo>
                  <a:pt x="7465101" y="707396"/>
                </a:lnTo>
                <a:cubicBezTo>
                  <a:pt x="7460104" y="692406"/>
                  <a:pt x="7457177" y="676558"/>
                  <a:pt x="7450111" y="662425"/>
                </a:cubicBezTo>
                <a:cubicBezTo>
                  <a:pt x="7442054" y="646311"/>
                  <a:pt x="7427228" y="634014"/>
                  <a:pt x="7420131" y="617455"/>
                </a:cubicBezTo>
                <a:cubicBezTo>
                  <a:pt x="7407572" y="588150"/>
                  <a:pt x="7394067" y="489089"/>
                  <a:pt x="7390151" y="467553"/>
                </a:cubicBezTo>
                <a:cubicBezTo>
                  <a:pt x="7385593" y="442485"/>
                  <a:pt x="7389293" y="413801"/>
                  <a:pt x="7375160" y="392602"/>
                </a:cubicBezTo>
                <a:cubicBezTo>
                  <a:pt x="7366395" y="379455"/>
                  <a:pt x="7345180" y="382609"/>
                  <a:pt x="7330190" y="377612"/>
                </a:cubicBezTo>
                <a:cubicBezTo>
                  <a:pt x="7320197" y="362622"/>
                  <a:pt x="7311464" y="346710"/>
                  <a:pt x="7300210" y="332642"/>
                </a:cubicBezTo>
                <a:cubicBezTo>
                  <a:pt x="7281620" y="309404"/>
                  <a:pt x="7251230" y="285666"/>
                  <a:pt x="7225259" y="272681"/>
                </a:cubicBezTo>
                <a:cubicBezTo>
                  <a:pt x="7211126" y="265615"/>
                  <a:pt x="7195278" y="262688"/>
                  <a:pt x="7180288" y="257691"/>
                </a:cubicBezTo>
                <a:cubicBezTo>
                  <a:pt x="7155304" y="232707"/>
                  <a:pt x="7134735" y="202339"/>
                  <a:pt x="7105337" y="182740"/>
                </a:cubicBezTo>
                <a:cubicBezTo>
                  <a:pt x="7090347" y="172747"/>
                  <a:pt x="7074046" y="164484"/>
                  <a:pt x="7060367" y="152760"/>
                </a:cubicBezTo>
                <a:lnTo>
                  <a:pt x="6970426" y="62819"/>
                </a:lnTo>
              </a:path>
            </a:pathLst>
          </a:custGeom>
          <a:no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50" name="Google Shape;150;p8"/>
          <p:cNvSpPr/>
          <p:nvPr/>
        </p:nvSpPr>
        <p:spPr>
          <a:xfrm>
            <a:off x="4391682" y="544814"/>
            <a:ext cx="859019" cy="494675"/>
          </a:xfrm>
          <a:custGeom>
            <a:avLst/>
            <a:gdLst/>
            <a:ahLst/>
            <a:cxnLst/>
            <a:rect l="l" t="t" r="r" b="b"/>
            <a:pathLst>
              <a:path w="859019" h="494675" extrusionOk="0">
                <a:moveTo>
                  <a:pt x="394324" y="404734"/>
                </a:moveTo>
                <a:cubicBezTo>
                  <a:pt x="222171" y="447774"/>
                  <a:pt x="227210" y="467245"/>
                  <a:pt x="154481" y="59961"/>
                </a:cubicBezTo>
                <a:cubicBezTo>
                  <a:pt x="147399" y="20303"/>
                  <a:pt x="224435" y="19987"/>
                  <a:pt x="259412" y="0"/>
                </a:cubicBezTo>
                <a:cubicBezTo>
                  <a:pt x="299409" y="59994"/>
                  <a:pt x="290036" y="39243"/>
                  <a:pt x="319373" y="119921"/>
                </a:cubicBezTo>
                <a:cubicBezTo>
                  <a:pt x="330173" y="149620"/>
                  <a:pt x="349353" y="209862"/>
                  <a:pt x="349353" y="209862"/>
                </a:cubicBezTo>
                <a:lnTo>
                  <a:pt x="379334" y="119921"/>
                </a:lnTo>
                <a:cubicBezTo>
                  <a:pt x="394610" y="74093"/>
                  <a:pt x="386893" y="74899"/>
                  <a:pt x="424304" y="44970"/>
                </a:cubicBezTo>
                <a:cubicBezTo>
                  <a:pt x="438372" y="33715"/>
                  <a:pt x="454285" y="24983"/>
                  <a:pt x="469275" y="14990"/>
                </a:cubicBezTo>
                <a:cubicBezTo>
                  <a:pt x="499255" y="19987"/>
                  <a:pt x="532031" y="16387"/>
                  <a:pt x="559216" y="29980"/>
                </a:cubicBezTo>
                <a:cubicBezTo>
                  <a:pt x="575330" y="38037"/>
                  <a:pt x="588197" y="56963"/>
                  <a:pt x="589196" y="74951"/>
                </a:cubicBezTo>
                <a:cubicBezTo>
                  <a:pt x="593363" y="149952"/>
                  <a:pt x="582501" y="225145"/>
                  <a:pt x="574206" y="299803"/>
                </a:cubicBezTo>
                <a:cubicBezTo>
                  <a:pt x="572461" y="315508"/>
                  <a:pt x="569332" y="332635"/>
                  <a:pt x="559216" y="344774"/>
                </a:cubicBezTo>
                <a:cubicBezTo>
                  <a:pt x="534673" y="374225"/>
                  <a:pt x="484108" y="394872"/>
                  <a:pt x="454284" y="419725"/>
                </a:cubicBezTo>
                <a:cubicBezTo>
                  <a:pt x="437998" y="433296"/>
                  <a:pt x="427845" y="454400"/>
                  <a:pt x="409314" y="464695"/>
                </a:cubicBezTo>
                <a:cubicBezTo>
                  <a:pt x="381689" y="480042"/>
                  <a:pt x="319373" y="494675"/>
                  <a:pt x="319373" y="494675"/>
                </a:cubicBezTo>
                <a:cubicBezTo>
                  <a:pt x="294389" y="489678"/>
                  <a:pt x="265621" y="493818"/>
                  <a:pt x="244422" y="479685"/>
                </a:cubicBezTo>
                <a:cubicBezTo>
                  <a:pt x="231275" y="470920"/>
                  <a:pt x="237561" y="448264"/>
                  <a:pt x="229432" y="434715"/>
                </a:cubicBezTo>
                <a:cubicBezTo>
                  <a:pt x="222161" y="422596"/>
                  <a:pt x="209445" y="414728"/>
                  <a:pt x="199452" y="404734"/>
                </a:cubicBezTo>
                <a:cubicBezTo>
                  <a:pt x="163774" y="297702"/>
                  <a:pt x="187001" y="341088"/>
                  <a:pt x="139491" y="269823"/>
                </a:cubicBezTo>
                <a:cubicBezTo>
                  <a:pt x="124982" y="226296"/>
                  <a:pt x="126222" y="216866"/>
                  <a:pt x="94521" y="179882"/>
                </a:cubicBezTo>
                <a:cubicBezTo>
                  <a:pt x="76126" y="158421"/>
                  <a:pt x="50239" y="143440"/>
                  <a:pt x="34560" y="119921"/>
                </a:cubicBezTo>
                <a:cubicBezTo>
                  <a:pt x="24567" y="104931"/>
                  <a:pt x="-12898" y="70582"/>
                  <a:pt x="4580" y="74951"/>
                </a:cubicBezTo>
                <a:cubicBezTo>
                  <a:pt x="28562" y="80946"/>
                  <a:pt x="99527" y="133674"/>
                  <a:pt x="124501" y="164892"/>
                </a:cubicBezTo>
                <a:cubicBezTo>
                  <a:pt x="135755" y="178960"/>
                  <a:pt x="143227" y="195794"/>
                  <a:pt x="154481" y="209862"/>
                </a:cubicBezTo>
                <a:cubicBezTo>
                  <a:pt x="239920" y="316660"/>
                  <a:pt x="122168" y="146403"/>
                  <a:pt x="214442" y="284813"/>
                </a:cubicBezTo>
                <a:cubicBezTo>
                  <a:pt x="219439" y="299803"/>
                  <a:pt x="218259" y="318611"/>
                  <a:pt x="229432" y="329784"/>
                </a:cubicBezTo>
                <a:cubicBezTo>
                  <a:pt x="280976" y="381328"/>
                  <a:pt x="307794" y="385885"/>
                  <a:pt x="364344" y="404734"/>
                </a:cubicBezTo>
                <a:cubicBezTo>
                  <a:pt x="378456" y="401206"/>
                  <a:pt x="451681" y="384528"/>
                  <a:pt x="469275" y="374754"/>
                </a:cubicBezTo>
                <a:cubicBezTo>
                  <a:pt x="500773" y="357255"/>
                  <a:pt x="526988" y="330907"/>
                  <a:pt x="559216" y="314793"/>
                </a:cubicBezTo>
                <a:cubicBezTo>
                  <a:pt x="579203" y="304800"/>
                  <a:pt x="601299" y="298220"/>
                  <a:pt x="619176" y="284813"/>
                </a:cubicBezTo>
                <a:cubicBezTo>
                  <a:pt x="641789" y="267853"/>
                  <a:pt x="655618" y="240531"/>
                  <a:pt x="679137" y="224852"/>
                </a:cubicBezTo>
                <a:cubicBezTo>
                  <a:pt x="694127" y="214859"/>
                  <a:pt x="710039" y="206126"/>
                  <a:pt x="724107" y="194872"/>
                </a:cubicBezTo>
                <a:cubicBezTo>
                  <a:pt x="735143" y="186043"/>
                  <a:pt x="741969" y="172163"/>
                  <a:pt x="754088" y="164892"/>
                </a:cubicBezTo>
                <a:cubicBezTo>
                  <a:pt x="767637" y="156763"/>
                  <a:pt x="784068" y="154899"/>
                  <a:pt x="799058" y="149902"/>
                </a:cubicBezTo>
                <a:cubicBezTo>
                  <a:pt x="848186" y="117149"/>
                  <a:pt x="826013" y="119921"/>
                  <a:pt x="859019" y="119921"/>
                </a:cubicBezTo>
              </a:path>
            </a:pathLst>
          </a:custGeom>
          <a:no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51" name="Google Shape;151;p8"/>
          <p:cNvSpPr txBox="1"/>
          <p:nvPr/>
        </p:nvSpPr>
        <p:spPr>
          <a:xfrm>
            <a:off x="2371424" y="3832225"/>
            <a:ext cx="4401300" cy="87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700"/>
              <a:buFont typeface="Arial"/>
              <a:buNone/>
            </a:pPr>
            <a:r>
              <a:rPr lang="fr-TN" sz="1700" b="0" i="0" u="none" strike="noStrike" cap="none">
                <a:solidFill>
                  <a:srgbClr val="000000"/>
                </a:solidFill>
                <a:latin typeface="Roboto"/>
                <a:ea typeface="Roboto"/>
                <a:cs typeface="Roboto"/>
                <a:sym typeface="Roboto"/>
              </a:rPr>
              <a:t>[key = “chien”, value = “bark”]</a:t>
            </a:r>
            <a:endParaRPr sz="1700"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700"/>
              <a:buFont typeface="Arial"/>
              <a:buNone/>
            </a:pPr>
            <a:r>
              <a:rPr lang="fr-TN" sz="1700" b="0" i="0" u="none" strike="noStrike" cap="none">
                <a:solidFill>
                  <a:srgbClr val="000000"/>
                </a:solidFill>
                <a:latin typeface="Roboto"/>
                <a:ea typeface="Roboto"/>
                <a:cs typeface="Roboto"/>
                <a:sym typeface="Roboto"/>
              </a:rPr>
              <a:t>[key=“chat”, value=“meow”]</a:t>
            </a:r>
            <a:endParaRPr sz="1700"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700"/>
              <a:buFont typeface="Arial"/>
              <a:buNone/>
            </a:pPr>
            <a:r>
              <a:rPr lang="fr-TN" sz="1700" b="0" i="0" u="none" strike="noStrike" cap="none">
                <a:solidFill>
                  <a:srgbClr val="000000"/>
                </a:solidFill>
                <a:latin typeface="Roboto"/>
                <a:ea typeface="Roboto"/>
                <a:cs typeface="Roboto"/>
                <a:sym typeface="Roboto"/>
              </a:rPr>
              <a:t>[key=“pinnipèdes”, value=“ow ow ow”]</a:t>
            </a:r>
            <a:endParaRPr sz="1700" b="0" i="0" u="none" strike="noStrike" cap="none">
              <a:solidFill>
                <a:srgbClr val="000000"/>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pic>
        <p:nvPicPr>
          <p:cNvPr id="156" name="Google Shape;156;p9" descr="D:\esprit 2014\ESPRIT 2014\charte essprit 2014\render\support final\triangle.png"/>
          <p:cNvPicPr preferRelativeResize="0"/>
          <p:nvPr/>
        </p:nvPicPr>
        <p:blipFill rotWithShape="1">
          <a:blip r:embed="rId3">
            <a:alphaModFix/>
          </a:blip>
          <a:srcRect/>
          <a:stretch/>
        </p:blipFill>
        <p:spPr>
          <a:xfrm rot="10800000">
            <a:off x="6772580" y="0"/>
            <a:ext cx="2371432" cy="1631872"/>
          </a:xfrm>
          <a:prstGeom prst="rect">
            <a:avLst/>
          </a:prstGeom>
          <a:noFill/>
          <a:ln>
            <a:noFill/>
          </a:ln>
        </p:spPr>
      </p:pic>
      <p:cxnSp>
        <p:nvCxnSpPr>
          <p:cNvPr id="157" name="Google Shape;157;p9"/>
          <p:cNvCxnSpPr/>
          <p:nvPr/>
        </p:nvCxnSpPr>
        <p:spPr>
          <a:xfrm>
            <a:off x="744650" y="2150"/>
            <a:ext cx="9000" cy="450000"/>
          </a:xfrm>
          <a:prstGeom prst="straightConnector1">
            <a:avLst/>
          </a:prstGeom>
          <a:noFill/>
          <a:ln w="28575" cap="flat" cmpd="sng">
            <a:solidFill>
              <a:srgbClr val="F5340B"/>
            </a:solidFill>
            <a:prstDash val="solid"/>
            <a:round/>
            <a:headEnd type="none" w="sm" len="sm"/>
            <a:tailEnd type="none" w="sm" len="sm"/>
          </a:ln>
        </p:spPr>
      </p:cxnSp>
      <p:sp>
        <p:nvSpPr>
          <p:cNvPr id="158" name="Google Shape;158;p9"/>
          <p:cNvSpPr txBox="1">
            <a:spLocks noGrp="1"/>
          </p:cNvSpPr>
          <p:nvPr>
            <p:ph type="sldNum" idx="12"/>
          </p:nvPr>
        </p:nvSpPr>
        <p:spPr>
          <a:xfrm>
            <a:off x="8472458" y="4663214"/>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100"/>
              <a:buNone/>
            </a:pPr>
            <a:fld id="{00000000-1234-1234-1234-123412341234}" type="slidenum">
              <a:rPr lang="fr-TN" sz="1100" b="1"/>
              <a:t>9</a:t>
            </a:fld>
            <a:endParaRPr sz="1100" b="1"/>
          </a:p>
        </p:txBody>
      </p:sp>
      <p:sp>
        <p:nvSpPr>
          <p:cNvPr id="159" name="Google Shape;159;p9"/>
          <p:cNvSpPr txBox="1"/>
          <p:nvPr/>
        </p:nvSpPr>
        <p:spPr>
          <a:xfrm>
            <a:off x="686425" y="149325"/>
            <a:ext cx="39738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fr-TN" sz="1400" b="1" i="0" u="none" strike="noStrike" cap="none">
                <a:solidFill>
                  <a:srgbClr val="E20B0B"/>
                </a:solidFill>
                <a:latin typeface="Arial"/>
                <a:ea typeface="Arial"/>
                <a:cs typeface="Arial"/>
                <a:sym typeface="Arial"/>
              </a:rPr>
              <a:t>  MAP… Quelques méthodes utiles</a:t>
            </a:r>
            <a:endParaRPr sz="1400" b="0" i="0" u="none" strike="noStrike" cap="none">
              <a:solidFill>
                <a:srgbClr val="000000"/>
              </a:solidFill>
              <a:latin typeface="Arial"/>
              <a:ea typeface="Arial"/>
              <a:cs typeface="Arial"/>
              <a:sym typeface="Arial"/>
            </a:endParaRPr>
          </a:p>
        </p:txBody>
      </p:sp>
      <p:graphicFrame>
        <p:nvGraphicFramePr>
          <p:cNvPr id="160" name="Google Shape;160;p9"/>
          <p:cNvGraphicFramePr/>
          <p:nvPr/>
        </p:nvGraphicFramePr>
        <p:xfrm>
          <a:off x="744650" y="599750"/>
          <a:ext cx="3000000" cy="3000000"/>
        </p:xfrm>
        <a:graphic>
          <a:graphicData uri="http://schemas.openxmlformats.org/drawingml/2006/table">
            <a:tbl>
              <a:tblPr>
                <a:noFill/>
                <a:tableStyleId>{7B593DCB-001F-4179-9835-FDB861402D90}</a:tableStyleId>
              </a:tblPr>
              <a:tblGrid>
                <a:gridCol w="1809750">
                  <a:extLst>
                    <a:ext uri="{9D8B030D-6E8A-4147-A177-3AD203B41FA5}">
                      <a16:colId xmlns:a16="http://schemas.microsoft.com/office/drawing/2014/main" val="20000"/>
                    </a:ext>
                  </a:extLst>
                </a:gridCol>
                <a:gridCol w="2842125">
                  <a:extLst>
                    <a:ext uri="{9D8B030D-6E8A-4147-A177-3AD203B41FA5}">
                      <a16:colId xmlns:a16="http://schemas.microsoft.com/office/drawing/2014/main" val="20001"/>
                    </a:ext>
                  </a:extLst>
                </a:gridCol>
                <a:gridCol w="1218050">
                  <a:extLst>
                    <a:ext uri="{9D8B030D-6E8A-4147-A177-3AD203B41FA5}">
                      <a16:colId xmlns:a16="http://schemas.microsoft.com/office/drawing/2014/main" val="20002"/>
                    </a:ext>
                  </a:extLst>
                </a:gridCol>
                <a:gridCol w="1968475">
                  <a:extLst>
                    <a:ext uri="{9D8B030D-6E8A-4147-A177-3AD203B41FA5}">
                      <a16:colId xmlns:a16="http://schemas.microsoft.com/office/drawing/2014/main" val="20003"/>
                    </a:ext>
                  </a:extLst>
                </a:gridCol>
              </a:tblGrid>
              <a:tr h="381000">
                <a:tc>
                  <a:txBody>
                    <a:bodyPr/>
                    <a:lstStyle/>
                    <a:p>
                      <a:pPr marL="0" lvl="0" indent="0" algn="ctr" rtl="0">
                        <a:lnSpc>
                          <a:spcPct val="150000"/>
                        </a:lnSpc>
                        <a:spcBef>
                          <a:spcPts val="0"/>
                        </a:spcBef>
                        <a:spcAft>
                          <a:spcPts val="0"/>
                        </a:spcAft>
                        <a:buNone/>
                      </a:pPr>
                      <a:r>
                        <a:rPr lang="fr-TN" sz="1100">
                          <a:solidFill>
                            <a:srgbClr val="FFFFFF"/>
                          </a:solidFill>
                          <a:latin typeface="Barlow Condensed"/>
                          <a:ea typeface="Barlow Condensed"/>
                          <a:cs typeface="Barlow Condensed"/>
                          <a:sym typeface="Barlow Condensed"/>
                        </a:rPr>
                        <a:t>Méthode</a:t>
                      </a:r>
                      <a:endParaRPr sz="1100">
                        <a:solidFill>
                          <a:srgbClr val="FFFFFF"/>
                        </a:solidFill>
                        <a:latin typeface="Barlow Condensed"/>
                        <a:ea typeface="Barlow Condensed"/>
                        <a:cs typeface="Barlow Condensed"/>
                        <a:sym typeface="Barlow Condensed"/>
                      </a:endParaRPr>
                    </a:p>
                  </a:txBody>
                  <a:tcPr marL="91425" marR="91425" marT="91425" marB="91425" anchor="ctr">
                    <a:lnL w="9525" cap="flat" cmpd="sng">
                      <a:solidFill>
                        <a:srgbClr val="CDCDCD"/>
                      </a:solidFill>
                      <a:prstDash val="solid"/>
                      <a:round/>
                      <a:headEnd type="none" w="sm" len="sm"/>
                      <a:tailEnd type="none" w="sm" len="sm"/>
                    </a:lnL>
                    <a:lnR w="9525" cap="flat" cmpd="sng">
                      <a:solidFill>
                        <a:srgbClr val="CDCDCD"/>
                      </a:solidFill>
                      <a:prstDash val="solid"/>
                      <a:round/>
                      <a:headEnd type="none" w="sm" len="sm"/>
                      <a:tailEnd type="none" w="sm" len="sm"/>
                    </a:lnR>
                    <a:lnT w="9525" cap="flat" cmpd="sng">
                      <a:solidFill>
                        <a:srgbClr val="CDCDCD"/>
                      </a:solidFill>
                      <a:prstDash val="solid"/>
                      <a:round/>
                      <a:headEnd type="none" w="sm" len="sm"/>
                      <a:tailEnd type="none" w="sm" len="sm"/>
                    </a:lnT>
                    <a:lnB w="9525" cap="flat" cmpd="sng">
                      <a:solidFill>
                        <a:srgbClr val="CDCDCD"/>
                      </a:solidFill>
                      <a:prstDash val="solid"/>
                      <a:round/>
                      <a:headEnd type="none" w="sm" len="sm"/>
                      <a:tailEnd type="none" w="sm" len="sm"/>
                    </a:lnB>
                    <a:solidFill>
                      <a:srgbClr val="595959"/>
                    </a:solidFill>
                  </a:tcPr>
                </a:tc>
                <a:tc>
                  <a:txBody>
                    <a:bodyPr/>
                    <a:lstStyle/>
                    <a:p>
                      <a:pPr marL="0" lvl="0" indent="0" algn="ctr" rtl="0">
                        <a:lnSpc>
                          <a:spcPct val="150000"/>
                        </a:lnSpc>
                        <a:spcBef>
                          <a:spcPts val="0"/>
                        </a:spcBef>
                        <a:spcAft>
                          <a:spcPts val="0"/>
                        </a:spcAft>
                        <a:buNone/>
                      </a:pPr>
                      <a:r>
                        <a:rPr lang="fr-TN" sz="1100">
                          <a:solidFill>
                            <a:srgbClr val="FFFFFF"/>
                          </a:solidFill>
                          <a:latin typeface="Barlow Condensed"/>
                          <a:ea typeface="Barlow Condensed"/>
                          <a:cs typeface="Barlow Condensed"/>
                          <a:sym typeface="Barlow Condensed"/>
                        </a:rPr>
                        <a:t>Explication</a:t>
                      </a:r>
                      <a:endParaRPr sz="1100">
                        <a:solidFill>
                          <a:srgbClr val="FFFFFF"/>
                        </a:solidFill>
                        <a:latin typeface="Barlow Condensed"/>
                        <a:ea typeface="Barlow Condensed"/>
                        <a:cs typeface="Barlow Condensed"/>
                        <a:sym typeface="Barlow Condensed"/>
                      </a:endParaRPr>
                    </a:p>
                  </a:txBody>
                  <a:tcPr marL="91425" marR="91425" marT="91425" marB="91425" anchor="ctr">
                    <a:lnL w="9525" cap="flat" cmpd="sng">
                      <a:solidFill>
                        <a:srgbClr val="CDCDCD"/>
                      </a:solidFill>
                      <a:prstDash val="solid"/>
                      <a:round/>
                      <a:headEnd type="none" w="sm" len="sm"/>
                      <a:tailEnd type="none" w="sm" len="sm"/>
                    </a:lnL>
                    <a:lnR w="9525" cap="flat" cmpd="sng">
                      <a:solidFill>
                        <a:srgbClr val="CDCDCD"/>
                      </a:solidFill>
                      <a:prstDash val="solid"/>
                      <a:round/>
                      <a:headEnd type="none" w="sm" len="sm"/>
                      <a:tailEnd type="none" w="sm" len="sm"/>
                    </a:lnR>
                    <a:lnT w="9525" cap="flat" cmpd="sng">
                      <a:solidFill>
                        <a:srgbClr val="CDCDCD"/>
                      </a:solidFill>
                      <a:prstDash val="solid"/>
                      <a:round/>
                      <a:headEnd type="none" w="sm" len="sm"/>
                      <a:tailEnd type="none" w="sm" len="sm"/>
                    </a:lnT>
                    <a:lnB w="9525" cap="flat" cmpd="sng">
                      <a:solidFill>
                        <a:srgbClr val="CDCDCD"/>
                      </a:solidFill>
                      <a:prstDash val="solid"/>
                      <a:round/>
                      <a:headEnd type="none" w="sm" len="sm"/>
                      <a:tailEnd type="none" w="sm" len="sm"/>
                    </a:lnB>
                    <a:solidFill>
                      <a:srgbClr val="595959"/>
                    </a:solidFill>
                  </a:tcPr>
                </a:tc>
                <a:tc>
                  <a:txBody>
                    <a:bodyPr/>
                    <a:lstStyle/>
                    <a:p>
                      <a:pPr marL="0" lvl="0" indent="0" algn="ctr" rtl="0">
                        <a:lnSpc>
                          <a:spcPct val="150000"/>
                        </a:lnSpc>
                        <a:spcBef>
                          <a:spcPts val="0"/>
                        </a:spcBef>
                        <a:spcAft>
                          <a:spcPts val="0"/>
                        </a:spcAft>
                        <a:buClr>
                          <a:schemeClr val="dk1"/>
                        </a:buClr>
                        <a:buSzPts val="1100"/>
                        <a:buFont typeface="Arial"/>
                        <a:buNone/>
                      </a:pPr>
                      <a:r>
                        <a:rPr lang="fr-TN" sz="1100">
                          <a:solidFill>
                            <a:schemeClr val="lt1"/>
                          </a:solidFill>
                          <a:latin typeface="Barlow Condensed"/>
                          <a:ea typeface="Barlow Condensed"/>
                          <a:cs typeface="Barlow Condensed"/>
                          <a:sym typeface="Barlow Condensed"/>
                        </a:rPr>
                        <a:t>Paramètres</a:t>
                      </a:r>
                      <a:endParaRPr sz="1100">
                        <a:solidFill>
                          <a:srgbClr val="FFFFFF"/>
                        </a:solidFill>
                        <a:latin typeface="Barlow Condensed"/>
                        <a:ea typeface="Barlow Condensed"/>
                        <a:cs typeface="Barlow Condensed"/>
                        <a:sym typeface="Barlow Condensed"/>
                      </a:endParaRPr>
                    </a:p>
                  </a:txBody>
                  <a:tcPr marL="91425" marR="91425" marT="91425" marB="91425" anchor="ctr">
                    <a:lnL w="9525" cap="flat" cmpd="sng">
                      <a:solidFill>
                        <a:srgbClr val="CDCDCD"/>
                      </a:solidFill>
                      <a:prstDash val="solid"/>
                      <a:round/>
                      <a:headEnd type="none" w="sm" len="sm"/>
                      <a:tailEnd type="none" w="sm" len="sm"/>
                    </a:lnL>
                    <a:lnR w="9525" cap="flat" cmpd="sng">
                      <a:solidFill>
                        <a:srgbClr val="CDCDCD"/>
                      </a:solidFill>
                      <a:prstDash val="solid"/>
                      <a:round/>
                      <a:headEnd type="none" w="sm" len="sm"/>
                      <a:tailEnd type="none" w="sm" len="sm"/>
                    </a:lnR>
                    <a:lnT w="9525" cap="flat" cmpd="sng">
                      <a:solidFill>
                        <a:srgbClr val="CDCDCD"/>
                      </a:solidFill>
                      <a:prstDash val="solid"/>
                      <a:round/>
                      <a:headEnd type="none" w="sm" len="sm"/>
                      <a:tailEnd type="none" w="sm" len="sm"/>
                    </a:lnT>
                    <a:lnB w="9525" cap="flat" cmpd="sng">
                      <a:solidFill>
                        <a:srgbClr val="CDCDCD"/>
                      </a:solidFill>
                      <a:prstDash val="solid"/>
                      <a:round/>
                      <a:headEnd type="none" w="sm" len="sm"/>
                      <a:tailEnd type="none" w="sm" len="sm"/>
                    </a:lnB>
                    <a:solidFill>
                      <a:srgbClr val="595959"/>
                    </a:solidFill>
                  </a:tcPr>
                </a:tc>
                <a:tc>
                  <a:txBody>
                    <a:bodyPr/>
                    <a:lstStyle/>
                    <a:p>
                      <a:pPr marL="0" lvl="0" indent="0" algn="ctr" rtl="0">
                        <a:lnSpc>
                          <a:spcPct val="150000"/>
                        </a:lnSpc>
                        <a:spcBef>
                          <a:spcPts val="0"/>
                        </a:spcBef>
                        <a:spcAft>
                          <a:spcPts val="0"/>
                        </a:spcAft>
                        <a:buNone/>
                      </a:pPr>
                      <a:r>
                        <a:rPr lang="fr-TN" sz="1100">
                          <a:solidFill>
                            <a:schemeClr val="lt1"/>
                          </a:solidFill>
                          <a:latin typeface="Barlow Condensed"/>
                          <a:ea typeface="Barlow Condensed"/>
                          <a:cs typeface="Barlow Condensed"/>
                          <a:sym typeface="Barlow Condensed"/>
                        </a:rPr>
                        <a:t>Type de retour</a:t>
                      </a:r>
                      <a:endParaRPr sz="1100">
                        <a:solidFill>
                          <a:srgbClr val="FFFFFF"/>
                        </a:solidFill>
                        <a:latin typeface="Barlow Condensed"/>
                        <a:ea typeface="Barlow Condensed"/>
                        <a:cs typeface="Barlow Condensed"/>
                        <a:sym typeface="Barlow Condensed"/>
                      </a:endParaRPr>
                    </a:p>
                  </a:txBody>
                  <a:tcPr marL="91425" marR="91425" marT="91425" marB="91425" anchor="ctr">
                    <a:lnL w="9525" cap="flat" cmpd="sng">
                      <a:solidFill>
                        <a:srgbClr val="CDCDCD"/>
                      </a:solidFill>
                      <a:prstDash val="solid"/>
                      <a:round/>
                      <a:headEnd type="none" w="sm" len="sm"/>
                      <a:tailEnd type="none" w="sm" len="sm"/>
                    </a:lnL>
                    <a:lnR w="9525" cap="flat" cmpd="sng">
                      <a:solidFill>
                        <a:srgbClr val="CDCDCD"/>
                      </a:solidFill>
                      <a:prstDash val="solid"/>
                      <a:round/>
                      <a:headEnd type="none" w="sm" len="sm"/>
                      <a:tailEnd type="none" w="sm" len="sm"/>
                    </a:lnR>
                    <a:lnT w="9525" cap="flat" cmpd="sng">
                      <a:solidFill>
                        <a:srgbClr val="CDCDCD"/>
                      </a:solidFill>
                      <a:prstDash val="solid"/>
                      <a:round/>
                      <a:headEnd type="none" w="sm" len="sm"/>
                      <a:tailEnd type="none" w="sm" len="sm"/>
                    </a:lnT>
                    <a:lnB w="9525" cap="flat" cmpd="sng">
                      <a:solidFill>
                        <a:srgbClr val="CDCDCD"/>
                      </a:solidFill>
                      <a:prstDash val="solid"/>
                      <a:round/>
                      <a:headEnd type="none" w="sm" len="sm"/>
                      <a:tailEnd type="none" w="sm" len="sm"/>
                    </a:lnB>
                    <a:solidFill>
                      <a:srgbClr val="595959"/>
                    </a:solidFill>
                  </a:tcPr>
                </a:tc>
                <a:extLst>
                  <a:ext uri="{0D108BD9-81ED-4DB2-BD59-A6C34878D82A}">
                    <a16:rowId xmlns:a16="http://schemas.microsoft.com/office/drawing/2014/main" val="10000"/>
                  </a:ext>
                </a:extLst>
              </a:tr>
              <a:tr h="381000">
                <a:tc>
                  <a:txBody>
                    <a:bodyPr/>
                    <a:lstStyle/>
                    <a:p>
                      <a:pPr marL="0" lvl="0" indent="0" algn="l" rtl="0">
                        <a:lnSpc>
                          <a:spcPct val="150000"/>
                        </a:lnSpc>
                        <a:spcBef>
                          <a:spcPts val="0"/>
                        </a:spcBef>
                        <a:spcAft>
                          <a:spcPts val="0"/>
                        </a:spcAft>
                        <a:buNone/>
                      </a:pPr>
                      <a:r>
                        <a:rPr lang="fr-TN" sz="1100">
                          <a:latin typeface="Barlow Condensed"/>
                          <a:ea typeface="Barlow Condensed"/>
                          <a:cs typeface="Barlow Condensed"/>
                          <a:sym typeface="Barlow Condensed"/>
                        </a:rPr>
                        <a:t>put(K key, V value)</a:t>
                      </a:r>
                      <a:endParaRPr sz="1100">
                        <a:latin typeface="Barlow Condensed"/>
                        <a:ea typeface="Barlow Condensed"/>
                        <a:cs typeface="Barlow Condensed"/>
                        <a:sym typeface="Barlow Condensed"/>
                      </a:endParaRPr>
                    </a:p>
                  </a:txBody>
                  <a:tcPr marL="91425" marR="91425" marT="91425" marB="91425">
                    <a:lnL w="9525" cap="flat" cmpd="sng">
                      <a:solidFill>
                        <a:srgbClr val="CDCDCD"/>
                      </a:solidFill>
                      <a:prstDash val="solid"/>
                      <a:round/>
                      <a:headEnd type="none" w="sm" len="sm"/>
                      <a:tailEnd type="none" w="sm" len="sm"/>
                    </a:lnL>
                    <a:lnR w="9525" cap="flat" cmpd="sng">
                      <a:solidFill>
                        <a:srgbClr val="CDCDCD"/>
                      </a:solidFill>
                      <a:prstDash val="solid"/>
                      <a:round/>
                      <a:headEnd type="none" w="sm" len="sm"/>
                      <a:tailEnd type="none" w="sm" len="sm"/>
                    </a:lnR>
                    <a:lnT w="9525" cap="flat" cmpd="sng">
                      <a:solidFill>
                        <a:srgbClr val="CDCDCD"/>
                      </a:solidFill>
                      <a:prstDash val="solid"/>
                      <a:round/>
                      <a:headEnd type="none" w="sm" len="sm"/>
                      <a:tailEnd type="none" w="sm" len="sm"/>
                    </a:lnT>
                    <a:lnB w="9525" cap="flat" cmpd="sng">
                      <a:solidFill>
                        <a:srgbClr val="CDCDCD"/>
                      </a:solidFill>
                      <a:prstDash val="solid"/>
                      <a:round/>
                      <a:headEnd type="none" w="sm" len="sm"/>
                      <a:tailEnd type="none" w="sm" len="sm"/>
                    </a:lnB>
                  </a:tcPr>
                </a:tc>
                <a:tc>
                  <a:txBody>
                    <a:bodyPr/>
                    <a:lstStyle/>
                    <a:p>
                      <a:pPr marL="0" lvl="0" indent="0" algn="l" rtl="0">
                        <a:lnSpc>
                          <a:spcPct val="150000"/>
                        </a:lnSpc>
                        <a:spcBef>
                          <a:spcPts val="0"/>
                        </a:spcBef>
                        <a:spcAft>
                          <a:spcPts val="0"/>
                        </a:spcAft>
                        <a:buNone/>
                      </a:pPr>
                      <a:r>
                        <a:rPr lang="fr-TN" sz="1100">
                          <a:latin typeface="Barlow Condensed"/>
                          <a:ea typeface="Barlow Condensed"/>
                          <a:cs typeface="Barlow Condensed"/>
                          <a:sym typeface="Barlow Condensed"/>
                        </a:rPr>
                        <a:t>Ajoute une paire clé-valeur à la Map ou remplace la valeur existante pour une clé donnée. La méthode renvoie la valeur précédemment associée à la clé donnée, ou null si aucune valeur n'était associée à cette clé.</a:t>
                      </a:r>
                      <a:endParaRPr sz="1100">
                        <a:latin typeface="Barlow Condensed"/>
                        <a:ea typeface="Barlow Condensed"/>
                        <a:cs typeface="Barlow Condensed"/>
                        <a:sym typeface="Barlow Condensed"/>
                      </a:endParaRPr>
                    </a:p>
                  </a:txBody>
                  <a:tcPr marL="91425" marR="91425" marT="91425" marB="91425">
                    <a:lnL w="9525" cap="flat" cmpd="sng">
                      <a:solidFill>
                        <a:srgbClr val="CDCDCD"/>
                      </a:solidFill>
                      <a:prstDash val="solid"/>
                      <a:round/>
                      <a:headEnd type="none" w="sm" len="sm"/>
                      <a:tailEnd type="none" w="sm" len="sm"/>
                    </a:lnL>
                    <a:lnR w="9525" cap="flat" cmpd="sng">
                      <a:solidFill>
                        <a:srgbClr val="CDCDCD"/>
                      </a:solidFill>
                      <a:prstDash val="solid"/>
                      <a:round/>
                      <a:headEnd type="none" w="sm" len="sm"/>
                      <a:tailEnd type="none" w="sm" len="sm"/>
                    </a:lnR>
                    <a:lnT w="9525" cap="flat" cmpd="sng">
                      <a:solidFill>
                        <a:srgbClr val="CDCDCD"/>
                      </a:solidFill>
                      <a:prstDash val="solid"/>
                      <a:round/>
                      <a:headEnd type="none" w="sm" len="sm"/>
                      <a:tailEnd type="none" w="sm" len="sm"/>
                    </a:lnT>
                    <a:lnB w="9525" cap="flat" cmpd="sng">
                      <a:solidFill>
                        <a:srgbClr val="CDCDCD"/>
                      </a:solidFill>
                      <a:prstDash val="solid"/>
                      <a:round/>
                      <a:headEnd type="none" w="sm" len="sm"/>
                      <a:tailEnd type="none" w="sm" len="sm"/>
                    </a:lnB>
                  </a:tcPr>
                </a:tc>
                <a:tc>
                  <a:txBody>
                    <a:bodyPr/>
                    <a:lstStyle/>
                    <a:p>
                      <a:pPr marL="0" lvl="0" indent="0" algn="l" rtl="0">
                        <a:lnSpc>
                          <a:spcPct val="150000"/>
                        </a:lnSpc>
                        <a:spcBef>
                          <a:spcPts val="0"/>
                        </a:spcBef>
                        <a:spcAft>
                          <a:spcPts val="0"/>
                        </a:spcAft>
                        <a:buNone/>
                      </a:pPr>
                      <a:r>
                        <a:rPr lang="fr-TN" sz="1100">
                          <a:latin typeface="Barlow Condensed"/>
                          <a:ea typeface="Barlow Condensed"/>
                          <a:cs typeface="Barlow Condensed"/>
                          <a:sym typeface="Barlow Condensed"/>
                        </a:rPr>
                        <a:t>K : type de la clé, V : type de la valeur</a:t>
                      </a:r>
                      <a:endParaRPr sz="1100">
                        <a:latin typeface="Barlow Condensed"/>
                        <a:ea typeface="Barlow Condensed"/>
                        <a:cs typeface="Barlow Condensed"/>
                        <a:sym typeface="Barlow Condensed"/>
                      </a:endParaRPr>
                    </a:p>
                  </a:txBody>
                  <a:tcPr marL="91425" marR="91425" marT="91425" marB="91425">
                    <a:lnL w="9525" cap="flat" cmpd="sng">
                      <a:solidFill>
                        <a:srgbClr val="CDCDCD"/>
                      </a:solidFill>
                      <a:prstDash val="solid"/>
                      <a:round/>
                      <a:headEnd type="none" w="sm" len="sm"/>
                      <a:tailEnd type="none" w="sm" len="sm"/>
                    </a:lnL>
                    <a:lnR w="9525" cap="flat" cmpd="sng">
                      <a:solidFill>
                        <a:srgbClr val="CDCDCD"/>
                      </a:solidFill>
                      <a:prstDash val="solid"/>
                      <a:round/>
                      <a:headEnd type="none" w="sm" len="sm"/>
                      <a:tailEnd type="none" w="sm" len="sm"/>
                    </a:lnR>
                    <a:lnT w="9525" cap="flat" cmpd="sng">
                      <a:solidFill>
                        <a:srgbClr val="CDCDCD"/>
                      </a:solidFill>
                      <a:prstDash val="solid"/>
                      <a:round/>
                      <a:headEnd type="none" w="sm" len="sm"/>
                      <a:tailEnd type="none" w="sm" len="sm"/>
                    </a:lnT>
                    <a:lnB w="9525" cap="flat" cmpd="sng">
                      <a:solidFill>
                        <a:srgbClr val="CDCDCD"/>
                      </a:solidFill>
                      <a:prstDash val="solid"/>
                      <a:round/>
                      <a:headEnd type="none" w="sm" len="sm"/>
                      <a:tailEnd type="none" w="sm" len="sm"/>
                    </a:lnB>
                  </a:tcPr>
                </a:tc>
                <a:tc>
                  <a:txBody>
                    <a:bodyPr/>
                    <a:lstStyle/>
                    <a:p>
                      <a:pPr marL="0" lvl="0" indent="0" algn="l" rtl="0">
                        <a:lnSpc>
                          <a:spcPct val="150000"/>
                        </a:lnSpc>
                        <a:spcBef>
                          <a:spcPts val="0"/>
                        </a:spcBef>
                        <a:spcAft>
                          <a:spcPts val="0"/>
                        </a:spcAft>
                        <a:buNone/>
                      </a:pPr>
                      <a:r>
                        <a:rPr lang="fr-TN" sz="1100">
                          <a:latin typeface="Barlow Condensed"/>
                          <a:ea typeface="Barlow Condensed"/>
                          <a:cs typeface="Barlow Condensed"/>
                          <a:sym typeface="Barlow Condensed"/>
                        </a:rPr>
                        <a:t>V : la valeur précédemment associée à la clé donnée, ou null</a:t>
                      </a:r>
                      <a:endParaRPr sz="1100">
                        <a:latin typeface="Barlow Condensed"/>
                        <a:ea typeface="Barlow Condensed"/>
                        <a:cs typeface="Barlow Condensed"/>
                        <a:sym typeface="Barlow Condensed"/>
                      </a:endParaRPr>
                    </a:p>
                  </a:txBody>
                  <a:tcPr marL="91425" marR="91425" marT="91425" marB="91425">
                    <a:lnL w="9525" cap="flat" cmpd="sng">
                      <a:solidFill>
                        <a:srgbClr val="CDCDCD"/>
                      </a:solidFill>
                      <a:prstDash val="solid"/>
                      <a:round/>
                      <a:headEnd type="none" w="sm" len="sm"/>
                      <a:tailEnd type="none" w="sm" len="sm"/>
                    </a:lnL>
                    <a:lnR w="9525" cap="flat" cmpd="sng">
                      <a:solidFill>
                        <a:srgbClr val="CDCDCD"/>
                      </a:solidFill>
                      <a:prstDash val="solid"/>
                      <a:round/>
                      <a:headEnd type="none" w="sm" len="sm"/>
                      <a:tailEnd type="none" w="sm" len="sm"/>
                    </a:lnR>
                    <a:lnT w="9525" cap="flat" cmpd="sng">
                      <a:solidFill>
                        <a:srgbClr val="CDCDCD"/>
                      </a:solidFill>
                      <a:prstDash val="solid"/>
                      <a:round/>
                      <a:headEnd type="none" w="sm" len="sm"/>
                      <a:tailEnd type="none" w="sm" len="sm"/>
                    </a:lnT>
                    <a:lnB w="9525" cap="flat" cmpd="sng">
                      <a:solidFill>
                        <a:srgbClr val="CDCDCD"/>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l" rtl="0">
                        <a:lnSpc>
                          <a:spcPct val="150000"/>
                        </a:lnSpc>
                        <a:spcBef>
                          <a:spcPts val="0"/>
                        </a:spcBef>
                        <a:spcAft>
                          <a:spcPts val="0"/>
                        </a:spcAft>
                        <a:buNone/>
                      </a:pPr>
                      <a:r>
                        <a:rPr lang="fr-TN" sz="1100">
                          <a:latin typeface="Barlow Condensed"/>
                          <a:ea typeface="Barlow Condensed"/>
                          <a:cs typeface="Barlow Condensed"/>
                          <a:sym typeface="Barlow Condensed"/>
                        </a:rPr>
                        <a:t>get(K key)</a:t>
                      </a:r>
                      <a:endParaRPr sz="1100">
                        <a:latin typeface="Barlow Condensed"/>
                        <a:ea typeface="Barlow Condensed"/>
                        <a:cs typeface="Barlow Condensed"/>
                        <a:sym typeface="Barlow Condensed"/>
                      </a:endParaRPr>
                    </a:p>
                  </a:txBody>
                  <a:tcPr marL="91425" marR="91425" marT="91425" marB="91425">
                    <a:lnL w="9525" cap="flat" cmpd="sng">
                      <a:solidFill>
                        <a:srgbClr val="CDCDCD"/>
                      </a:solidFill>
                      <a:prstDash val="solid"/>
                      <a:round/>
                      <a:headEnd type="none" w="sm" len="sm"/>
                      <a:tailEnd type="none" w="sm" len="sm"/>
                    </a:lnL>
                    <a:lnR w="9525" cap="flat" cmpd="sng">
                      <a:solidFill>
                        <a:srgbClr val="CDCDCD"/>
                      </a:solidFill>
                      <a:prstDash val="solid"/>
                      <a:round/>
                      <a:headEnd type="none" w="sm" len="sm"/>
                      <a:tailEnd type="none" w="sm" len="sm"/>
                    </a:lnR>
                    <a:lnT w="9525" cap="flat" cmpd="sng">
                      <a:solidFill>
                        <a:srgbClr val="CDCDCD"/>
                      </a:solidFill>
                      <a:prstDash val="solid"/>
                      <a:round/>
                      <a:headEnd type="none" w="sm" len="sm"/>
                      <a:tailEnd type="none" w="sm" len="sm"/>
                    </a:lnT>
                    <a:lnB w="9525" cap="flat" cmpd="sng">
                      <a:solidFill>
                        <a:srgbClr val="CDCDCD"/>
                      </a:solidFill>
                      <a:prstDash val="solid"/>
                      <a:round/>
                      <a:headEnd type="none" w="sm" len="sm"/>
                      <a:tailEnd type="none" w="sm" len="sm"/>
                    </a:lnB>
                  </a:tcPr>
                </a:tc>
                <a:tc>
                  <a:txBody>
                    <a:bodyPr/>
                    <a:lstStyle/>
                    <a:p>
                      <a:pPr marL="0" lvl="0" indent="0" algn="l" rtl="0">
                        <a:lnSpc>
                          <a:spcPct val="150000"/>
                        </a:lnSpc>
                        <a:spcBef>
                          <a:spcPts val="0"/>
                        </a:spcBef>
                        <a:spcAft>
                          <a:spcPts val="0"/>
                        </a:spcAft>
                        <a:buNone/>
                      </a:pPr>
                      <a:r>
                        <a:rPr lang="fr-TN" sz="1100">
                          <a:latin typeface="Barlow Condensed"/>
                          <a:ea typeface="Barlow Condensed"/>
                          <a:cs typeface="Barlow Condensed"/>
                          <a:sym typeface="Barlow Condensed"/>
                        </a:rPr>
                        <a:t>Récupère la valeur associée à la clé donnée, ou null si la clé n'existe pas dans la Map.</a:t>
                      </a:r>
                      <a:endParaRPr sz="1100">
                        <a:latin typeface="Barlow Condensed"/>
                        <a:ea typeface="Barlow Condensed"/>
                        <a:cs typeface="Barlow Condensed"/>
                        <a:sym typeface="Barlow Condensed"/>
                      </a:endParaRPr>
                    </a:p>
                  </a:txBody>
                  <a:tcPr marL="91425" marR="91425" marT="91425" marB="91425">
                    <a:lnL w="9525" cap="flat" cmpd="sng">
                      <a:solidFill>
                        <a:srgbClr val="CDCDCD"/>
                      </a:solidFill>
                      <a:prstDash val="solid"/>
                      <a:round/>
                      <a:headEnd type="none" w="sm" len="sm"/>
                      <a:tailEnd type="none" w="sm" len="sm"/>
                    </a:lnL>
                    <a:lnR w="9525" cap="flat" cmpd="sng">
                      <a:solidFill>
                        <a:srgbClr val="CDCDCD"/>
                      </a:solidFill>
                      <a:prstDash val="solid"/>
                      <a:round/>
                      <a:headEnd type="none" w="sm" len="sm"/>
                      <a:tailEnd type="none" w="sm" len="sm"/>
                    </a:lnR>
                    <a:lnT w="9525" cap="flat" cmpd="sng">
                      <a:solidFill>
                        <a:srgbClr val="CDCDCD"/>
                      </a:solidFill>
                      <a:prstDash val="solid"/>
                      <a:round/>
                      <a:headEnd type="none" w="sm" len="sm"/>
                      <a:tailEnd type="none" w="sm" len="sm"/>
                    </a:lnT>
                    <a:lnB w="9525" cap="flat" cmpd="sng">
                      <a:solidFill>
                        <a:srgbClr val="CDCDCD"/>
                      </a:solidFill>
                      <a:prstDash val="solid"/>
                      <a:round/>
                      <a:headEnd type="none" w="sm" len="sm"/>
                      <a:tailEnd type="none" w="sm" len="sm"/>
                    </a:lnB>
                  </a:tcPr>
                </a:tc>
                <a:tc>
                  <a:txBody>
                    <a:bodyPr/>
                    <a:lstStyle/>
                    <a:p>
                      <a:pPr marL="0" lvl="0" indent="0" algn="l" rtl="0">
                        <a:lnSpc>
                          <a:spcPct val="150000"/>
                        </a:lnSpc>
                        <a:spcBef>
                          <a:spcPts val="0"/>
                        </a:spcBef>
                        <a:spcAft>
                          <a:spcPts val="0"/>
                        </a:spcAft>
                        <a:buNone/>
                      </a:pPr>
                      <a:r>
                        <a:rPr lang="fr-TN" sz="1100">
                          <a:latin typeface="Barlow Condensed"/>
                          <a:ea typeface="Barlow Condensed"/>
                          <a:cs typeface="Barlow Condensed"/>
                          <a:sym typeface="Barlow Condensed"/>
                        </a:rPr>
                        <a:t>K : la clé</a:t>
                      </a:r>
                      <a:endParaRPr sz="1100">
                        <a:latin typeface="Barlow Condensed"/>
                        <a:ea typeface="Barlow Condensed"/>
                        <a:cs typeface="Barlow Condensed"/>
                        <a:sym typeface="Barlow Condensed"/>
                      </a:endParaRPr>
                    </a:p>
                  </a:txBody>
                  <a:tcPr marL="91425" marR="91425" marT="91425" marB="91425">
                    <a:lnL w="9525" cap="flat" cmpd="sng">
                      <a:solidFill>
                        <a:srgbClr val="CDCDCD"/>
                      </a:solidFill>
                      <a:prstDash val="solid"/>
                      <a:round/>
                      <a:headEnd type="none" w="sm" len="sm"/>
                      <a:tailEnd type="none" w="sm" len="sm"/>
                    </a:lnL>
                    <a:lnR w="9525" cap="flat" cmpd="sng">
                      <a:solidFill>
                        <a:srgbClr val="CDCDCD"/>
                      </a:solidFill>
                      <a:prstDash val="solid"/>
                      <a:round/>
                      <a:headEnd type="none" w="sm" len="sm"/>
                      <a:tailEnd type="none" w="sm" len="sm"/>
                    </a:lnR>
                    <a:lnT w="9525" cap="flat" cmpd="sng">
                      <a:solidFill>
                        <a:srgbClr val="CDCDCD"/>
                      </a:solidFill>
                      <a:prstDash val="solid"/>
                      <a:round/>
                      <a:headEnd type="none" w="sm" len="sm"/>
                      <a:tailEnd type="none" w="sm" len="sm"/>
                    </a:lnT>
                    <a:lnB w="9525" cap="flat" cmpd="sng">
                      <a:solidFill>
                        <a:srgbClr val="CDCDCD"/>
                      </a:solidFill>
                      <a:prstDash val="solid"/>
                      <a:round/>
                      <a:headEnd type="none" w="sm" len="sm"/>
                      <a:tailEnd type="none" w="sm" len="sm"/>
                    </a:lnB>
                  </a:tcPr>
                </a:tc>
                <a:tc>
                  <a:txBody>
                    <a:bodyPr/>
                    <a:lstStyle/>
                    <a:p>
                      <a:pPr marL="0" lvl="0" indent="0" algn="l" rtl="0">
                        <a:lnSpc>
                          <a:spcPct val="150000"/>
                        </a:lnSpc>
                        <a:spcBef>
                          <a:spcPts val="0"/>
                        </a:spcBef>
                        <a:spcAft>
                          <a:spcPts val="0"/>
                        </a:spcAft>
                        <a:buNone/>
                      </a:pPr>
                      <a:r>
                        <a:rPr lang="fr-TN" sz="1100">
                          <a:latin typeface="Barlow Condensed"/>
                          <a:ea typeface="Barlow Condensed"/>
                          <a:cs typeface="Barlow Condensed"/>
                          <a:sym typeface="Barlow Condensed"/>
                        </a:rPr>
                        <a:t>V : la valeur associée à la clé donnée, ou null</a:t>
                      </a:r>
                      <a:endParaRPr sz="1100">
                        <a:latin typeface="Barlow Condensed"/>
                        <a:ea typeface="Barlow Condensed"/>
                        <a:cs typeface="Barlow Condensed"/>
                        <a:sym typeface="Barlow Condensed"/>
                      </a:endParaRPr>
                    </a:p>
                  </a:txBody>
                  <a:tcPr marL="91425" marR="91425" marT="91425" marB="91425">
                    <a:lnL w="9525" cap="flat" cmpd="sng">
                      <a:solidFill>
                        <a:srgbClr val="CDCDCD"/>
                      </a:solidFill>
                      <a:prstDash val="solid"/>
                      <a:round/>
                      <a:headEnd type="none" w="sm" len="sm"/>
                      <a:tailEnd type="none" w="sm" len="sm"/>
                    </a:lnL>
                    <a:lnR w="9525" cap="flat" cmpd="sng">
                      <a:solidFill>
                        <a:srgbClr val="CDCDCD"/>
                      </a:solidFill>
                      <a:prstDash val="solid"/>
                      <a:round/>
                      <a:headEnd type="none" w="sm" len="sm"/>
                      <a:tailEnd type="none" w="sm" len="sm"/>
                    </a:lnR>
                    <a:lnT w="9525" cap="flat" cmpd="sng">
                      <a:solidFill>
                        <a:srgbClr val="CDCDCD"/>
                      </a:solidFill>
                      <a:prstDash val="solid"/>
                      <a:round/>
                      <a:headEnd type="none" w="sm" len="sm"/>
                      <a:tailEnd type="none" w="sm" len="sm"/>
                    </a:lnT>
                    <a:lnB w="9525" cap="flat" cmpd="sng">
                      <a:solidFill>
                        <a:srgbClr val="CDCDCD"/>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l" rtl="0">
                        <a:lnSpc>
                          <a:spcPct val="150000"/>
                        </a:lnSpc>
                        <a:spcBef>
                          <a:spcPts val="0"/>
                        </a:spcBef>
                        <a:spcAft>
                          <a:spcPts val="0"/>
                        </a:spcAft>
                        <a:buNone/>
                      </a:pPr>
                      <a:r>
                        <a:rPr lang="fr-TN" sz="1100">
                          <a:latin typeface="Barlow Condensed"/>
                          <a:ea typeface="Barlow Condensed"/>
                          <a:cs typeface="Barlow Condensed"/>
                          <a:sym typeface="Barlow Condensed"/>
                        </a:rPr>
                        <a:t>remove(K key)</a:t>
                      </a:r>
                      <a:endParaRPr sz="1100">
                        <a:latin typeface="Barlow Condensed"/>
                        <a:ea typeface="Barlow Condensed"/>
                        <a:cs typeface="Barlow Condensed"/>
                        <a:sym typeface="Barlow Condensed"/>
                      </a:endParaRPr>
                    </a:p>
                  </a:txBody>
                  <a:tcPr marL="91425" marR="91425" marT="91425" marB="91425">
                    <a:lnL w="9525" cap="flat" cmpd="sng">
                      <a:solidFill>
                        <a:srgbClr val="CDCDCD"/>
                      </a:solidFill>
                      <a:prstDash val="solid"/>
                      <a:round/>
                      <a:headEnd type="none" w="sm" len="sm"/>
                      <a:tailEnd type="none" w="sm" len="sm"/>
                    </a:lnL>
                    <a:lnR w="9525" cap="flat" cmpd="sng">
                      <a:solidFill>
                        <a:srgbClr val="CDCDCD"/>
                      </a:solidFill>
                      <a:prstDash val="solid"/>
                      <a:round/>
                      <a:headEnd type="none" w="sm" len="sm"/>
                      <a:tailEnd type="none" w="sm" len="sm"/>
                    </a:lnR>
                    <a:lnT w="9525" cap="flat" cmpd="sng">
                      <a:solidFill>
                        <a:srgbClr val="CDCDCD"/>
                      </a:solidFill>
                      <a:prstDash val="solid"/>
                      <a:round/>
                      <a:headEnd type="none" w="sm" len="sm"/>
                      <a:tailEnd type="none" w="sm" len="sm"/>
                    </a:lnT>
                    <a:lnB w="9525" cap="flat" cmpd="sng">
                      <a:solidFill>
                        <a:srgbClr val="CDCDCD"/>
                      </a:solidFill>
                      <a:prstDash val="solid"/>
                      <a:round/>
                      <a:headEnd type="none" w="sm" len="sm"/>
                      <a:tailEnd type="none" w="sm" len="sm"/>
                    </a:lnB>
                  </a:tcPr>
                </a:tc>
                <a:tc>
                  <a:txBody>
                    <a:bodyPr/>
                    <a:lstStyle/>
                    <a:p>
                      <a:pPr marL="0" lvl="0" indent="0" algn="l" rtl="0">
                        <a:lnSpc>
                          <a:spcPct val="150000"/>
                        </a:lnSpc>
                        <a:spcBef>
                          <a:spcPts val="0"/>
                        </a:spcBef>
                        <a:spcAft>
                          <a:spcPts val="0"/>
                        </a:spcAft>
                        <a:buNone/>
                      </a:pPr>
                      <a:r>
                        <a:rPr lang="fr-TN" sz="1100">
                          <a:latin typeface="Barlow Condensed"/>
                          <a:ea typeface="Barlow Condensed"/>
                          <a:cs typeface="Barlow Condensed"/>
                          <a:sym typeface="Barlow Condensed"/>
                        </a:rPr>
                        <a:t>Supprime la paire clé-valeur associée à la clé donnée. La méthode renvoie la valeur associée à la clé donnée, ou null si la clé n'existe pas dans la Map.</a:t>
                      </a:r>
                      <a:endParaRPr sz="1100">
                        <a:latin typeface="Barlow Condensed"/>
                        <a:ea typeface="Barlow Condensed"/>
                        <a:cs typeface="Barlow Condensed"/>
                        <a:sym typeface="Barlow Condensed"/>
                      </a:endParaRPr>
                    </a:p>
                  </a:txBody>
                  <a:tcPr marL="91425" marR="91425" marT="91425" marB="91425">
                    <a:lnL w="9525" cap="flat" cmpd="sng">
                      <a:solidFill>
                        <a:srgbClr val="CDCDCD"/>
                      </a:solidFill>
                      <a:prstDash val="solid"/>
                      <a:round/>
                      <a:headEnd type="none" w="sm" len="sm"/>
                      <a:tailEnd type="none" w="sm" len="sm"/>
                    </a:lnL>
                    <a:lnR w="9525" cap="flat" cmpd="sng">
                      <a:solidFill>
                        <a:srgbClr val="CDCDCD"/>
                      </a:solidFill>
                      <a:prstDash val="solid"/>
                      <a:round/>
                      <a:headEnd type="none" w="sm" len="sm"/>
                      <a:tailEnd type="none" w="sm" len="sm"/>
                    </a:lnR>
                    <a:lnT w="9525" cap="flat" cmpd="sng">
                      <a:solidFill>
                        <a:srgbClr val="CDCDCD"/>
                      </a:solidFill>
                      <a:prstDash val="solid"/>
                      <a:round/>
                      <a:headEnd type="none" w="sm" len="sm"/>
                      <a:tailEnd type="none" w="sm" len="sm"/>
                    </a:lnT>
                    <a:lnB w="9525" cap="flat" cmpd="sng">
                      <a:solidFill>
                        <a:srgbClr val="CDCDCD"/>
                      </a:solidFill>
                      <a:prstDash val="solid"/>
                      <a:round/>
                      <a:headEnd type="none" w="sm" len="sm"/>
                      <a:tailEnd type="none" w="sm" len="sm"/>
                    </a:lnB>
                  </a:tcPr>
                </a:tc>
                <a:tc>
                  <a:txBody>
                    <a:bodyPr/>
                    <a:lstStyle/>
                    <a:p>
                      <a:pPr marL="0" lvl="0" indent="0" algn="l" rtl="0">
                        <a:lnSpc>
                          <a:spcPct val="150000"/>
                        </a:lnSpc>
                        <a:spcBef>
                          <a:spcPts val="0"/>
                        </a:spcBef>
                        <a:spcAft>
                          <a:spcPts val="0"/>
                        </a:spcAft>
                        <a:buNone/>
                      </a:pPr>
                      <a:r>
                        <a:rPr lang="fr-TN" sz="1100">
                          <a:latin typeface="Barlow Condensed"/>
                          <a:ea typeface="Barlow Condensed"/>
                          <a:cs typeface="Barlow Condensed"/>
                          <a:sym typeface="Barlow Condensed"/>
                        </a:rPr>
                        <a:t>K : la clé</a:t>
                      </a:r>
                      <a:endParaRPr sz="1100">
                        <a:latin typeface="Barlow Condensed"/>
                        <a:ea typeface="Barlow Condensed"/>
                        <a:cs typeface="Barlow Condensed"/>
                        <a:sym typeface="Barlow Condensed"/>
                      </a:endParaRPr>
                    </a:p>
                  </a:txBody>
                  <a:tcPr marL="91425" marR="91425" marT="91425" marB="91425">
                    <a:lnL w="9525" cap="flat" cmpd="sng">
                      <a:solidFill>
                        <a:srgbClr val="CDCDCD"/>
                      </a:solidFill>
                      <a:prstDash val="solid"/>
                      <a:round/>
                      <a:headEnd type="none" w="sm" len="sm"/>
                      <a:tailEnd type="none" w="sm" len="sm"/>
                    </a:lnL>
                    <a:lnR w="9525" cap="flat" cmpd="sng">
                      <a:solidFill>
                        <a:srgbClr val="CDCDCD"/>
                      </a:solidFill>
                      <a:prstDash val="solid"/>
                      <a:round/>
                      <a:headEnd type="none" w="sm" len="sm"/>
                      <a:tailEnd type="none" w="sm" len="sm"/>
                    </a:lnR>
                    <a:lnT w="9525" cap="flat" cmpd="sng">
                      <a:solidFill>
                        <a:srgbClr val="CDCDCD"/>
                      </a:solidFill>
                      <a:prstDash val="solid"/>
                      <a:round/>
                      <a:headEnd type="none" w="sm" len="sm"/>
                      <a:tailEnd type="none" w="sm" len="sm"/>
                    </a:lnT>
                    <a:lnB w="9525" cap="flat" cmpd="sng">
                      <a:solidFill>
                        <a:srgbClr val="CDCDCD"/>
                      </a:solidFill>
                      <a:prstDash val="solid"/>
                      <a:round/>
                      <a:headEnd type="none" w="sm" len="sm"/>
                      <a:tailEnd type="none" w="sm" len="sm"/>
                    </a:lnB>
                  </a:tcPr>
                </a:tc>
                <a:tc>
                  <a:txBody>
                    <a:bodyPr/>
                    <a:lstStyle/>
                    <a:p>
                      <a:pPr marL="0" lvl="0" indent="0" algn="l" rtl="0">
                        <a:lnSpc>
                          <a:spcPct val="150000"/>
                        </a:lnSpc>
                        <a:spcBef>
                          <a:spcPts val="0"/>
                        </a:spcBef>
                        <a:spcAft>
                          <a:spcPts val="0"/>
                        </a:spcAft>
                        <a:buNone/>
                      </a:pPr>
                      <a:r>
                        <a:rPr lang="fr-TN" sz="1100">
                          <a:latin typeface="Barlow Condensed"/>
                          <a:ea typeface="Barlow Condensed"/>
                          <a:cs typeface="Barlow Condensed"/>
                          <a:sym typeface="Barlow Condensed"/>
                        </a:rPr>
                        <a:t>V : la valeur associée à la clé donnée, ou null</a:t>
                      </a:r>
                      <a:endParaRPr sz="1100">
                        <a:latin typeface="Barlow Condensed"/>
                        <a:ea typeface="Barlow Condensed"/>
                        <a:cs typeface="Barlow Condensed"/>
                        <a:sym typeface="Barlow Condensed"/>
                      </a:endParaRPr>
                    </a:p>
                  </a:txBody>
                  <a:tcPr marL="91425" marR="91425" marT="91425" marB="91425">
                    <a:lnL w="9525" cap="flat" cmpd="sng">
                      <a:solidFill>
                        <a:srgbClr val="CDCDCD"/>
                      </a:solidFill>
                      <a:prstDash val="solid"/>
                      <a:round/>
                      <a:headEnd type="none" w="sm" len="sm"/>
                      <a:tailEnd type="none" w="sm" len="sm"/>
                    </a:lnL>
                    <a:lnR w="9525" cap="flat" cmpd="sng">
                      <a:solidFill>
                        <a:srgbClr val="CDCDCD"/>
                      </a:solidFill>
                      <a:prstDash val="solid"/>
                      <a:round/>
                      <a:headEnd type="none" w="sm" len="sm"/>
                      <a:tailEnd type="none" w="sm" len="sm"/>
                    </a:lnR>
                    <a:lnT w="9525" cap="flat" cmpd="sng">
                      <a:solidFill>
                        <a:srgbClr val="CDCDCD"/>
                      </a:solidFill>
                      <a:prstDash val="solid"/>
                      <a:round/>
                      <a:headEnd type="none" w="sm" len="sm"/>
                      <a:tailEnd type="none" w="sm" len="sm"/>
                    </a:lnT>
                    <a:lnB w="9525" cap="flat" cmpd="sng">
                      <a:solidFill>
                        <a:srgbClr val="CDCDCD"/>
                      </a:solidFill>
                      <a:prstDash val="solid"/>
                      <a:round/>
                      <a:headEnd type="none" w="sm" len="sm"/>
                      <a:tailEnd type="none" w="sm" len="sm"/>
                    </a:lnB>
                  </a:tcPr>
                </a:tc>
                <a:extLst>
                  <a:ext uri="{0D108BD9-81ED-4DB2-BD59-A6C34878D82A}">
                    <a16:rowId xmlns:a16="http://schemas.microsoft.com/office/drawing/2014/main" val="10003"/>
                  </a:ext>
                </a:extLst>
              </a:tr>
              <a:tr h="381000">
                <a:tc>
                  <a:txBody>
                    <a:bodyPr/>
                    <a:lstStyle/>
                    <a:p>
                      <a:pPr marL="0" lvl="0" indent="0" algn="l" rtl="0">
                        <a:lnSpc>
                          <a:spcPct val="150000"/>
                        </a:lnSpc>
                        <a:spcBef>
                          <a:spcPts val="0"/>
                        </a:spcBef>
                        <a:spcAft>
                          <a:spcPts val="0"/>
                        </a:spcAft>
                        <a:buNone/>
                      </a:pPr>
                      <a:r>
                        <a:rPr lang="fr-TN" sz="1100">
                          <a:latin typeface="Barlow Condensed"/>
                          <a:ea typeface="Barlow Condensed"/>
                          <a:cs typeface="Barlow Condensed"/>
                          <a:sym typeface="Barlow Condensed"/>
                        </a:rPr>
                        <a:t>containsKey(K key)</a:t>
                      </a:r>
                      <a:endParaRPr sz="1100">
                        <a:latin typeface="Barlow Condensed"/>
                        <a:ea typeface="Barlow Condensed"/>
                        <a:cs typeface="Barlow Condensed"/>
                        <a:sym typeface="Barlow Condensed"/>
                      </a:endParaRPr>
                    </a:p>
                  </a:txBody>
                  <a:tcPr marL="91425" marR="91425" marT="91425" marB="91425">
                    <a:lnL w="9525" cap="flat" cmpd="sng">
                      <a:solidFill>
                        <a:srgbClr val="CDCDCD"/>
                      </a:solidFill>
                      <a:prstDash val="solid"/>
                      <a:round/>
                      <a:headEnd type="none" w="sm" len="sm"/>
                      <a:tailEnd type="none" w="sm" len="sm"/>
                    </a:lnL>
                    <a:lnR w="9525" cap="flat" cmpd="sng">
                      <a:solidFill>
                        <a:srgbClr val="CDCDCD"/>
                      </a:solidFill>
                      <a:prstDash val="solid"/>
                      <a:round/>
                      <a:headEnd type="none" w="sm" len="sm"/>
                      <a:tailEnd type="none" w="sm" len="sm"/>
                    </a:lnR>
                    <a:lnT w="9525" cap="flat" cmpd="sng">
                      <a:solidFill>
                        <a:srgbClr val="CDCDCD"/>
                      </a:solidFill>
                      <a:prstDash val="solid"/>
                      <a:round/>
                      <a:headEnd type="none" w="sm" len="sm"/>
                      <a:tailEnd type="none" w="sm" len="sm"/>
                    </a:lnT>
                    <a:lnB w="9525" cap="flat" cmpd="sng">
                      <a:solidFill>
                        <a:srgbClr val="CDCDCD"/>
                      </a:solidFill>
                      <a:prstDash val="solid"/>
                      <a:round/>
                      <a:headEnd type="none" w="sm" len="sm"/>
                      <a:tailEnd type="none" w="sm" len="sm"/>
                    </a:lnB>
                  </a:tcPr>
                </a:tc>
                <a:tc>
                  <a:txBody>
                    <a:bodyPr/>
                    <a:lstStyle/>
                    <a:p>
                      <a:pPr marL="0" lvl="0" indent="0" algn="l" rtl="0">
                        <a:lnSpc>
                          <a:spcPct val="150000"/>
                        </a:lnSpc>
                        <a:spcBef>
                          <a:spcPts val="0"/>
                        </a:spcBef>
                        <a:spcAft>
                          <a:spcPts val="0"/>
                        </a:spcAft>
                        <a:buNone/>
                      </a:pPr>
                      <a:r>
                        <a:rPr lang="fr-TN" sz="1100">
                          <a:latin typeface="Barlow Condensed"/>
                          <a:ea typeface="Barlow Condensed"/>
                          <a:cs typeface="Barlow Condensed"/>
                          <a:sym typeface="Barlow Condensed"/>
                        </a:rPr>
                        <a:t>Vérifie si la Map contient la clé donnée. La méthode renvoie true si la Map contient la clé, et false sinon.</a:t>
                      </a:r>
                      <a:endParaRPr sz="1100">
                        <a:latin typeface="Barlow Condensed"/>
                        <a:ea typeface="Barlow Condensed"/>
                        <a:cs typeface="Barlow Condensed"/>
                        <a:sym typeface="Barlow Condensed"/>
                      </a:endParaRPr>
                    </a:p>
                  </a:txBody>
                  <a:tcPr marL="91425" marR="91425" marT="91425" marB="91425">
                    <a:lnL w="9525" cap="flat" cmpd="sng">
                      <a:solidFill>
                        <a:srgbClr val="CDCDCD"/>
                      </a:solidFill>
                      <a:prstDash val="solid"/>
                      <a:round/>
                      <a:headEnd type="none" w="sm" len="sm"/>
                      <a:tailEnd type="none" w="sm" len="sm"/>
                    </a:lnL>
                    <a:lnR w="9525" cap="flat" cmpd="sng">
                      <a:solidFill>
                        <a:srgbClr val="CDCDCD"/>
                      </a:solidFill>
                      <a:prstDash val="solid"/>
                      <a:round/>
                      <a:headEnd type="none" w="sm" len="sm"/>
                      <a:tailEnd type="none" w="sm" len="sm"/>
                    </a:lnR>
                    <a:lnT w="9525" cap="flat" cmpd="sng">
                      <a:solidFill>
                        <a:srgbClr val="CDCDCD"/>
                      </a:solidFill>
                      <a:prstDash val="solid"/>
                      <a:round/>
                      <a:headEnd type="none" w="sm" len="sm"/>
                      <a:tailEnd type="none" w="sm" len="sm"/>
                    </a:lnT>
                    <a:lnB w="9525" cap="flat" cmpd="sng">
                      <a:solidFill>
                        <a:srgbClr val="CDCDCD"/>
                      </a:solidFill>
                      <a:prstDash val="solid"/>
                      <a:round/>
                      <a:headEnd type="none" w="sm" len="sm"/>
                      <a:tailEnd type="none" w="sm" len="sm"/>
                    </a:lnB>
                  </a:tcPr>
                </a:tc>
                <a:tc>
                  <a:txBody>
                    <a:bodyPr/>
                    <a:lstStyle/>
                    <a:p>
                      <a:pPr marL="0" lvl="0" indent="0" algn="l" rtl="0">
                        <a:lnSpc>
                          <a:spcPct val="150000"/>
                        </a:lnSpc>
                        <a:spcBef>
                          <a:spcPts val="0"/>
                        </a:spcBef>
                        <a:spcAft>
                          <a:spcPts val="0"/>
                        </a:spcAft>
                        <a:buNone/>
                      </a:pPr>
                      <a:r>
                        <a:rPr lang="fr-TN" sz="1100">
                          <a:latin typeface="Barlow Condensed"/>
                          <a:ea typeface="Barlow Condensed"/>
                          <a:cs typeface="Barlow Condensed"/>
                          <a:sym typeface="Barlow Condensed"/>
                        </a:rPr>
                        <a:t>K : la clé</a:t>
                      </a:r>
                      <a:endParaRPr sz="1100">
                        <a:latin typeface="Barlow Condensed"/>
                        <a:ea typeface="Barlow Condensed"/>
                        <a:cs typeface="Barlow Condensed"/>
                        <a:sym typeface="Barlow Condensed"/>
                      </a:endParaRPr>
                    </a:p>
                  </a:txBody>
                  <a:tcPr marL="91425" marR="91425" marT="91425" marB="91425">
                    <a:lnL w="9525" cap="flat" cmpd="sng">
                      <a:solidFill>
                        <a:srgbClr val="CDCDCD"/>
                      </a:solidFill>
                      <a:prstDash val="solid"/>
                      <a:round/>
                      <a:headEnd type="none" w="sm" len="sm"/>
                      <a:tailEnd type="none" w="sm" len="sm"/>
                    </a:lnL>
                    <a:lnR w="9525" cap="flat" cmpd="sng">
                      <a:solidFill>
                        <a:srgbClr val="CDCDCD"/>
                      </a:solidFill>
                      <a:prstDash val="solid"/>
                      <a:round/>
                      <a:headEnd type="none" w="sm" len="sm"/>
                      <a:tailEnd type="none" w="sm" len="sm"/>
                    </a:lnR>
                    <a:lnT w="9525" cap="flat" cmpd="sng">
                      <a:solidFill>
                        <a:srgbClr val="CDCDCD"/>
                      </a:solidFill>
                      <a:prstDash val="solid"/>
                      <a:round/>
                      <a:headEnd type="none" w="sm" len="sm"/>
                      <a:tailEnd type="none" w="sm" len="sm"/>
                    </a:lnT>
                    <a:lnB w="9525" cap="flat" cmpd="sng">
                      <a:solidFill>
                        <a:srgbClr val="CDCDCD"/>
                      </a:solidFill>
                      <a:prstDash val="solid"/>
                      <a:round/>
                      <a:headEnd type="none" w="sm" len="sm"/>
                      <a:tailEnd type="none" w="sm" len="sm"/>
                    </a:lnB>
                  </a:tcPr>
                </a:tc>
                <a:tc>
                  <a:txBody>
                    <a:bodyPr/>
                    <a:lstStyle/>
                    <a:p>
                      <a:pPr marL="0" lvl="0" indent="0" algn="l" rtl="0">
                        <a:lnSpc>
                          <a:spcPct val="150000"/>
                        </a:lnSpc>
                        <a:spcBef>
                          <a:spcPts val="0"/>
                        </a:spcBef>
                        <a:spcAft>
                          <a:spcPts val="0"/>
                        </a:spcAft>
                        <a:buNone/>
                      </a:pPr>
                      <a:r>
                        <a:rPr lang="fr-TN" sz="1100">
                          <a:latin typeface="Barlow Condensed"/>
                          <a:ea typeface="Barlow Condensed"/>
                          <a:cs typeface="Barlow Condensed"/>
                          <a:sym typeface="Barlow Condensed"/>
                        </a:rPr>
                        <a:t>boolean : true si la Map contient la clé, false sinon</a:t>
                      </a:r>
                      <a:endParaRPr sz="1100">
                        <a:latin typeface="Barlow Condensed"/>
                        <a:ea typeface="Barlow Condensed"/>
                        <a:cs typeface="Barlow Condensed"/>
                        <a:sym typeface="Barlow Condensed"/>
                      </a:endParaRPr>
                    </a:p>
                  </a:txBody>
                  <a:tcPr marL="91425" marR="91425" marT="91425" marB="91425">
                    <a:lnL w="9525" cap="flat" cmpd="sng">
                      <a:solidFill>
                        <a:srgbClr val="CDCDCD"/>
                      </a:solidFill>
                      <a:prstDash val="solid"/>
                      <a:round/>
                      <a:headEnd type="none" w="sm" len="sm"/>
                      <a:tailEnd type="none" w="sm" len="sm"/>
                    </a:lnL>
                    <a:lnR w="9525" cap="flat" cmpd="sng">
                      <a:solidFill>
                        <a:srgbClr val="CDCDCD"/>
                      </a:solidFill>
                      <a:prstDash val="solid"/>
                      <a:round/>
                      <a:headEnd type="none" w="sm" len="sm"/>
                      <a:tailEnd type="none" w="sm" len="sm"/>
                    </a:lnR>
                    <a:lnT w="9525" cap="flat" cmpd="sng">
                      <a:solidFill>
                        <a:srgbClr val="CDCDCD"/>
                      </a:solidFill>
                      <a:prstDash val="solid"/>
                      <a:round/>
                      <a:headEnd type="none" w="sm" len="sm"/>
                      <a:tailEnd type="none" w="sm" len="sm"/>
                    </a:lnT>
                    <a:lnB w="9525" cap="flat" cmpd="sng">
                      <a:solidFill>
                        <a:srgbClr val="CDCDCD"/>
                      </a:solidFill>
                      <a:prstDash val="solid"/>
                      <a:round/>
                      <a:headEnd type="none" w="sm" len="sm"/>
                      <a:tailEnd type="none" w="sm" len="sm"/>
                    </a:lnB>
                  </a:tcPr>
                </a:tc>
                <a:extLst>
                  <a:ext uri="{0D108BD9-81ED-4DB2-BD59-A6C34878D82A}">
                    <a16:rowId xmlns:a16="http://schemas.microsoft.com/office/drawing/2014/main" val="10004"/>
                  </a:ext>
                </a:extLst>
              </a:tr>
              <a:tr h="381000">
                <a:tc>
                  <a:txBody>
                    <a:bodyPr/>
                    <a:lstStyle/>
                    <a:p>
                      <a:pPr marL="0" lvl="0" indent="0" algn="l" rtl="0">
                        <a:lnSpc>
                          <a:spcPct val="150000"/>
                        </a:lnSpc>
                        <a:spcBef>
                          <a:spcPts val="0"/>
                        </a:spcBef>
                        <a:spcAft>
                          <a:spcPts val="0"/>
                        </a:spcAft>
                        <a:buNone/>
                      </a:pPr>
                      <a:r>
                        <a:rPr lang="fr-TN" sz="1100">
                          <a:latin typeface="Barlow Condensed"/>
                          <a:ea typeface="Barlow Condensed"/>
                          <a:cs typeface="Barlow Condensed"/>
                          <a:sym typeface="Barlow Condensed"/>
                        </a:rPr>
                        <a:t>containsValue(V value)</a:t>
                      </a:r>
                      <a:endParaRPr sz="1100">
                        <a:latin typeface="Barlow Condensed"/>
                        <a:ea typeface="Barlow Condensed"/>
                        <a:cs typeface="Barlow Condensed"/>
                        <a:sym typeface="Barlow Condensed"/>
                      </a:endParaRPr>
                    </a:p>
                  </a:txBody>
                  <a:tcPr marL="91425" marR="91425" marT="91425" marB="91425">
                    <a:lnL w="9525" cap="flat" cmpd="sng">
                      <a:solidFill>
                        <a:srgbClr val="CDCDCD"/>
                      </a:solidFill>
                      <a:prstDash val="solid"/>
                      <a:round/>
                      <a:headEnd type="none" w="sm" len="sm"/>
                      <a:tailEnd type="none" w="sm" len="sm"/>
                    </a:lnL>
                    <a:lnR w="9525" cap="flat" cmpd="sng">
                      <a:solidFill>
                        <a:srgbClr val="CDCDCD"/>
                      </a:solidFill>
                      <a:prstDash val="solid"/>
                      <a:round/>
                      <a:headEnd type="none" w="sm" len="sm"/>
                      <a:tailEnd type="none" w="sm" len="sm"/>
                    </a:lnR>
                    <a:lnT w="9525" cap="flat" cmpd="sng">
                      <a:solidFill>
                        <a:srgbClr val="CDCDCD"/>
                      </a:solidFill>
                      <a:prstDash val="solid"/>
                      <a:round/>
                      <a:headEnd type="none" w="sm" len="sm"/>
                      <a:tailEnd type="none" w="sm" len="sm"/>
                    </a:lnT>
                    <a:lnB w="9525" cap="flat" cmpd="sng">
                      <a:solidFill>
                        <a:srgbClr val="CDCDCD"/>
                      </a:solidFill>
                      <a:prstDash val="solid"/>
                      <a:round/>
                      <a:headEnd type="none" w="sm" len="sm"/>
                      <a:tailEnd type="none" w="sm" len="sm"/>
                    </a:lnB>
                  </a:tcPr>
                </a:tc>
                <a:tc>
                  <a:txBody>
                    <a:bodyPr/>
                    <a:lstStyle/>
                    <a:p>
                      <a:pPr marL="0" lvl="0" indent="0" algn="l" rtl="0">
                        <a:lnSpc>
                          <a:spcPct val="150000"/>
                        </a:lnSpc>
                        <a:spcBef>
                          <a:spcPts val="0"/>
                        </a:spcBef>
                        <a:spcAft>
                          <a:spcPts val="0"/>
                        </a:spcAft>
                        <a:buNone/>
                      </a:pPr>
                      <a:r>
                        <a:rPr lang="fr-TN" sz="1100">
                          <a:latin typeface="Barlow Condensed"/>
                          <a:ea typeface="Barlow Condensed"/>
                          <a:cs typeface="Barlow Condensed"/>
                          <a:sym typeface="Barlow Condensed"/>
                        </a:rPr>
                        <a:t>Vérifie si la Map contient la valeur donnée. La méthode renvoie true si la Map contient la valeur, et false sinon.</a:t>
                      </a:r>
                      <a:endParaRPr sz="1100">
                        <a:latin typeface="Barlow Condensed"/>
                        <a:ea typeface="Barlow Condensed"/>
                        <a:cs typeface="Barlow Condensed"/>
                        <a:sym typeface="Barlow Condensed"/>
                      </a:endParaRPr>
                    </a:p>
                  </a:txBody>
                  <a:tcPr marL="91425" marR="91425" marT="91425" marB="91425">
                    <a:lnL w="9525" cap="flat" cmpd="sng">
                      <a:solidFill>
                        <a:srgbClr val="CDCDCD"/>
                      </a:solidFill>
                      <a:prstDash val="solid"/>
                      <a:round/>
                      <a:headEnd type="none" w="sm" len="sm"/>
                      <a:tailEnd type="none" w="sm" len="sm"/>
                    </a:lnL>
                    <a:lnR w="9525" cap="flat" cmpd="sng">
                      <a:solidFill>
                        <a:srgbClr val="CDCDCD"/>
                      </a:solidFill>
                      <a:prstDash val="solid"/>
                      <a:round/>
                      <a:headEnd type="none" w="sm" len="sm"/>
                      <a:tailEnd type="none" w="sm" len="sm"/>
                    </a:lnR>
                    <a:lnT w="9525" cap="flat" cmpd="sng">
                      <a:solidFill>
                        <a:srgbClr val="CDCDCD"/>
                      </a:solidFill>
                      <a:prstDash val="solid"/>
                      <a:round/>
                      <a:headEnd type="none" w="sm" len="sm"/>
                      <a:tailEnd type="none" w="sm" len="sm"/>
                    </a:lnT>
                    <a:lnB w="9525" cap="flat" cmpd="sng">
                      <a:solidFill>
                        <a:srgbClr val="CDCDCD"/>
                      </a:solidFill>
                      <a:prstDash val="solid"/>
                      <a:round/>
                      <a:headEnd type="none" w="sm" len="sm"/>
                      <a:tailEnd type="none" w="sm" len="sm"/>
                    </a:lnB>
                  </a:tcPr>
                </a:tc>
                <a:tc>
                  <a:txBody>
                    <a:bodyPr/>
                    <a:lstStyle/>
                    <a:p>
                      <a:pPr marL="0" lvl="0" indent="0" algn="l" rtl="0">
                        <a:lnSpc>
                          <a:spcPct val="150000"/>
                        </a:lnSpc>
                        <a:spcBef>
                          <a:spcPts val="0"/>
                        </a:spcBef>
                        <a:spcAft>
                          <a:spcPts val="0"/>
                        </a:spcAft>
                        <a:buNone/>
                      </a:pPr>
                      <a:r>
                        <a:rPr lang="fr-TN" sz="1100">
                          <a:latin typeface="Barlow Condensed"/>
                          <a:ea typeface="Barlow Condensed"/>
                          <a:cs typeface="Barlow Condensed"/>
                          <a:sym typeface="Barlow Condensed"/>
                        </a:rPr>
                        <a:t>V : la valeur</a:t>
                      </a:r>
                      <a:endParaRPr sz="1100">
                        <a:latin typeface="Barlow Condensed"/>
                        <a:ea typeface="Barlow Condensed"/>
                        <a:cs typeface="Barlow Condensed"/>
                        <a:sym typeface="Barlow Condensed"/>
                      </a:endParaRPr>
                    </a:p>
                  </a:txBody>
                  <a:tcPr marL="91425" marR="91425" marT="91425" marB="91425">
                    <a:lnL w="9525" cap="flat" cmpd="sng">
                      <a:solidFill>
                        <a:srgbClr val="CDCDCD"/>
                      </a:solidFill>
                      <a:prstDash val="solid"/>
                      <a:round/>
                      <a:headEnd type="none" w="sm" len="sm"/>
                      <a:tailEnd type="none" w="sm" len="sm"/>
                    </a:lnL>
                    <a:lnR w="9525" cap="flat" cmpd="sng">
                      <a:solidFill>
                        <a:srgbClr val="CDCDCD"/>
                      </a:solidFill>
                      <a:prstDash val="solid"/>
                      <a:round/>
                      <a:headEnd type="none" w="sm" len="sm"/>
                      <a:tailEnd type="none" w="sm" len="sm"/>
                    </a:lnR>
                    <a:lnT w="9525" cap="flat" cmpd="sng">
                      <a:solidFill>
                        <a:srgbClr val="CDCDCD"/>
                      </a:solidFill>
                      <a:prstDash val="solid"/>
                      <a:round/>
                      <a:headEnd type="none" w="sm" len="sm"/>
                      <a:tailEnd type="none" w="sm" len="sm"/>
                    </a:lnT>
                    <a:lnB w="9525" cap="flat" cmpd="sng">
                      <a:solidFill>
                        <a:srgbClr val="CDCDCD"/>
                      </a:solidFill>
                      <a:prstDash val="solid"/>
                      <a:round/>
                      <a:headEnd type="none" w="sm" len="sm"/>
                      <a:tailEnd type="none" w="sm" len="sm"/>
                    </a:lnB>
                  </a:tcPr>
                </a:tc>
                <a:tc>
                  <a:txBody>
                    <a:bodyPr/>
                    <a:lstStyle/>
                    <a:p>
                      <a:pPr marL="0" lvl="0" indent="0" algn="l" rtl="0">
                        <a:lnSpc>
                          <a:spcPct val="150000"/>
                        </a:lnSpc>
                        <a:spcBef>
                          <a:spcPts val="0"/>
                        </a:spcBef>
                        <a:spcAft>
                          <a:spcPts val="0"/>
                        </a:spcAft>
                        <a:buNone/>
                      </a:pPr>
                      <a:r>
                        <a:rPr lang="fr-TN" sz="1100">
                          <a:latin typeface="Barlow Condensed"/>
                          <a:ea typeface="Barlow Condensed"/>
                          <a:cs typeface="Barlow Condensed"/>
                          <a:sym typeface="Barlow Condensed"/>
                        </a:rPr>
                        <a:t>boolean : true si la Map contient la valeur, false sinon</a:t>
                      </a:r>
                      <a:endParaRPr sz="1100">
                        <a:latin typeface="Barlow Condensed"/>
                        <a:ea typeface="Barlow Condensed"/>
                        <a:cs typeface="Barlow Condensed"/>
                        <a:sym typeface="Barlow Condensed"/>
                      </a:endParaRPr>
                    </a:p>
                  </a:txBody>
                  <a:tcPr marL="91425" marR="91425" marT="91425" marB="91425">
                    <a:lnL w="9525" cap="flat" cmpd="sng">
                      <a:solidFill>
                        <a:srgbClr val="CDCDCD"/>
                      </a:solidFill>
                      <a:prstDash val="solid"/>
                      <a:round/>
                      <a:headEnd type="none" w="sm" len="sm"/>
                      <a:tailEnd type="none" w="sm" len="sm"/>
                    </a:lnL>
                    <a:lnR w="9525" cap="flat" cmpd="sng">
                      <a:solidFill>
                        <a:srgbClr val="CDCDCD"/>
                      </a:solidFill>
                      <a:prstDash val="solid"/>
                      <a:round/>
                      <a:headEnd type="none" w="sm" len="sm"/>
                      <a:tailEnd type="none" w="sm" len="sm"/>
                    </a:lnR>
                    <a:lnT w="9525" cap="flat" cmpd="sng">
                      <a:solidFill>
                        <a:srgbClr val="CDCDCD"/>
                      </a:solidFill>
                      <a:prstDash val="solid"/>
                      <a:round/>
                      <a:headEnd type="none" w="sm" len="sm"/>
                      <a:tailEnd type="none" w="sm" len="sm"/>
                    </a:lnT>
                    <a:lnB w="9525" cap="flat" cmpd="sng">
                      <a:solidFill>
                        <a:srgbClr val="CDCDCD"/>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Affichage à l'écran (16:9)</PresentationFormat>
  <Slides>24</Slides>
  <Notes>24</Notes>
  <HiddenSlides>0</HiddenSlides>
  <ScaleCrop>false</ScaleCrop>
  <HeadingPairs>
    <vt:vector size="4" baseType="variant">
      <vt:variant>
        <vt:lpstr>Thème</vt:lpstr>
      </vt:variant>
      <vt:variant>
        <vt:i4>1</vt:i4>
      </vt:variant>
      <vt:variant>
        <vt:lpstr>Titres des diapositives</vt:lpstr>
      </vt:variant>
      <vt:variant>
        <vt:i4>24</vt:i4>
      </vt:variant>
    </vt:vector>
  </HeadingPairs>
  <TitlesOfParts>
    <vt:vector size="25" baseType="lpstr">
      <vt:lpstr>Simple Light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revision>1</cp:revision>
  <dcterms:modified xsi:type="dcterms:W3CDTF">2024-11-26T14:38:55Z</dcterms:modified>
</cp:coreProperties>
</file>