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Barlow Condensed" panose="00000506000000000000" pitchFamily="2" charset="0"/>
      <p:regular r:id="rId42"/>
      <p:bold r:id="rId43"/>
      <p:italic r:id="rId44"/>
      <p:boldItalic r:id="rId45"/>
    </p:embeddedFont>
    <p:embeddedFont>
      <p:font typeface="Barlow Condensed Medium" panose="00000606000000000000" pitchFamily="2" charset="0"/>
      <p:regular r:id="rId46"/>
      <p:bold r:id="rId47"/>
      <p:italic r:id="rId48"/>
      <p:boldItalic r:id="rId49"/>
    </p:embeddedFont>
    <p:embeddedFont>
      <p:font typeface="Roboto" panose="02000000000000000000" pitchFamily="2" charset="0"/>
      <p:regular r:id="rId50"/>
      <p:bold r:id="rId51"/>
      <p:italic r:id="rId52"/>
      <p:boldItalic r:id="rId53"/>
    </p:embeddedFont>
    <p:embeddedFont>
      <p:font typeface="Roboto Light" panose="02000000000000000000" pitchFamily="2" charset="0"/>
      <p:regular r:id="rId54"/>
      <p:bold r:id="rId55"/>
      <p:italic r:id="rId56"/>
      <p:boldItalic r:id="rId57"/>
    </p:embeddedFont>
    <p:embeddedFont>
      <p:font typeface="Roboto Medium" panose="02000000000000000000"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5B0B97-B82B-440F-84FC-506A72788848}">
  <a:tblStyle styleId="{4A5B0B97-B82B-440F-84FC-506A7278884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9e5f73490d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9e5f73490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9e5f73490d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9e5f73490d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e5f73490d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9e5f73490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e5f73490d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e5f73490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e5f73490d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e5f73490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e5f73490d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9e5f73490d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9e5f73490d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9e5f73490d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9e5f73490d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9e5f73490d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9eaa1c0a6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9eaa1c0a6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9e5f73490d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9e5f73490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c088f8ff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c088f8f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9e5f73490d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9e5f73490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9e5f73490d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9e5f73490d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9eaa1c0a6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9eaa1c0a6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9eaa1c0a6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9eaa1c0a6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9eaa1c0a6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9eaa1c0a6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9eaa1c0a6c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9eaa1c0a6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9eaa1c0a6c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9eaa1c0a6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9eaa1c0a6c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9eaa1c0a6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9eaa1c0a6c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9eaa1c0a6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9eaa1c0a6c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9eaa1c0a6c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e5f73490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e5f7349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9eaa1c0a6c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9eaa1c0a6c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9eaa1c0a6c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9eaa1c0a6c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9edb95131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9edb95131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9edb95131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9edb95131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9edb95131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9edb95131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9edb951311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9edb95131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9edb951311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9edb95131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9edb95131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9edb95131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9edb951311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9edb95131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7c334f1f5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7c334f1f5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e5f73490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9e5f7349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e5f73490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e5f73490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e5f73490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e5f73490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e5f73490d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e5f73490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e5f73490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e5f73490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e5f73490d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e5f73490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descr="D:\esprit 2014\ESPRIT 2014\charte essprit 2014\render\support final\triangle.png"/>
          <p:cNvPicPr preferRelativeResize="0"/>
          <p:nvPr/>
        </p:nvPicPr>
        <p:blipFill rotWithShape="1">
          <a:blip r:embed="rId3">
            <a:alphaModFix/>
          </a:blip>
          <a:srcRect/>
          <a:stretch/>
        </p:blipFill>
        <p:spPr>
          <a:xfrm rot="10800000" flipH="1">
            <a:off x="4" y="0"/>
            <a:ext cx="2371432" cy="1631872"/>
          </a:xfrm>
          <a:prstGeom prst="rect">
            <a:avLst/>
          </a:prstGeom>
          <a:noFill/>
          <a:ln>
            <a:noFill/>
          </a:ln>
        </p:spPr>
      </p:pic>
      <p:sp>
        <p:nvSpPr>
          <p:cNvPr id="55" name="Google Shape;55;p13"/>
          <p:cNvSpPr txBox="1"/>
          <p:nvPr/>
        </p:nvSpPr>
        <p:spPr>
          <a:xfrm>
            <a:off x="1118850" y="1697500"/>
            <a:ext cx="6906300" cy="974700"/>
          </a:xfrm>
          <a:prstGeom prst="rect">
            <a:avLst/>
          </a:prstGeom>
          <a:noFill/>
          <a:ln>
            <a:noFill/>
          </a:ln>
        </p:spPr>
        <p:txBody>
          <a:bodyPr spcFirstLastPara="1" wrap="square" lIns="68575" tIns="68575" rIns="68575" bIns="34275" anchor="ctr" anchorCtr="0">
            <a:noAutofit/>
          </a:bodyPr>
          <a:lstStyle/>
          <a:p>
            <a:pPr marL="0" lvl="0" indent="0" algn="ctr" rtl="0">
              <a:lnSpc>
                <a:spcPct val="90000"/>
              </a:lnSpc>
              <a:spcBef>
                <a:spcPts val="0"/>
              </a:spcBef>
              <a:spcAft>
                <a:spcPts val="0"/>
              </a:spcAft>
              <a:buNone/>
            </a:pPr>
            <a:r>
              <a:rPr lang="en" sz="4800">
                <a:solidFill>
                  <a:srgbClr val="434343"/>
                </a:solidFill>
                <a:latin typeface="Barlow Condensed Medium"/>
                <a:ea typeface="Barlow Condensed Medium"/>
                <a:cs typeface="Barlow Condensed Medium"/>
                <a:sym typeface="Barlow Condensed Medium"/>
              </a:rPr>
              <a:t>Conception Orienté Objet et Programmation Java</a:t>
            </a:r>
            <a:endParaRPr sz="4800">
              <a:solidFill>
                <a:srgbClr val="434343"/>
              </a:solidFill>
              <a:latin typeface="Barlow Condensed Medium"/>
              <a:ea typeface="Barlow Condensed Medium"/>
              <a:cs typeface="Barlow Condensed Medium"/>
              <a:sym typeface="Barlow Condensed Medium"/>
            </a:endParaRPr>
          </a:p>
        </p:txBody>
      </p:sp>
      <p:cxnSp>
        <p:nvCxnSpPr>
          <p:cNvPr id="56" name="Google Shape;56;p13"/>
          <p:cNvCxnSpPr/>
          <p:nvPr/>
        </p:nvCxnSpPr>
        <p:spPr>
          <a:xfrm>
            <a:off x="2675850" y="3002625"/>
            <a:ext cx="3792300" cy="8100"/>
          </a:xfrm>
          <a:prstGeom prst="straightConnector1">
            <a:avLst/>
          </a:prstGeom>
          <a:noFill/>
          <a:ln w="28575" cap="flat" cmpd="sng">
            <a:solidFill>
              <a:srgbClr val="F5340B"/>
            </a:solidFill>
            <a:prstDash val="solid"/>
            <a:round/>
            <a:headEnd type="none" w="med" len="med"/>
            <a:tailEnd type="none" w="med" len="med"/>
          </a:ln>
        </p:spPr>
      </p:cxnSp>
      <p:pic>
        <p:nvPicPr>
          <p:cNvPr id="57" name="Google Shape;57;p13"/>
          <p:cNvPicPr preferRelativeResize="0"/>
          <p:nvPr/>
        </p:nvPicPr>
        <p:blipFill>
          <a:blip r:embed="rId4">
            <a:alphaModFix/>
          </a:blip>
          <a:stretch>
            <a:fillRect/>
          </a:stretch>
        </p:blipFill>
        <p:spPr>
          <a:xfrm>
            <a:off x="7365200" y="76200"/>
            <a:ext cx="1702600" cy="859974"/>
          </a:xfrm>
          <a:prstGeom prst="rect">
            <a:avLst/>
          </a:prstGeom>
          <a:noFill/>
          <a:ln>
            <a:noFill/>
          </a:ln>
        </p:spPr>
      </p:pic>
      <p:sp>
        <p:nvSpPr>
          <p:cNvPr id="58" name="Google Shape;58;p13"/>
          <p:cNvSpPr txBox="1"/>
          <p:nvPr/>
        </p:nvSpPr>
        <p:spPr>
          <a:xfrm>
            <a:off x="1956150" y="3059475"/>
            <a:ext cx="5311200" cy="1045200"/>
          </a:xfrm>
          <a:prstGeom prst="rect">
            <a:avLst/>
          </a:prstGeom>
          <a:noFill/>
          <a:ln>
            <a:noFill/>
          </a:ln>
        </p:spPr>
        <p:txBody>
          <a:bodyPr spcFirstLastPara="1" wrap="square" lIns="91425" tIns="91425" rIns="91425" bIns="91425" anchor="t" anchorCtr="0">
            <a:spAutoFit/>
          </a:bodyPr>
          <a:lstStyle/>
          <a:p>
            <a:pPr marL="228600" lvl="0" indent="-228600" algn="ctr" rtl="0">
              <a:lnSpc>
                <a:spcPct val="115000"/>
              </a:lnSpc>
              <a:spcBef>
                <a:spcPts val="2400"/>
              </a:spcBef>
              <a:spcAft>
                <a:spcPts val="600"/>
              </a:spcAft>
              <a:buNone/>
            </a:pPr>
            <a:r>
              <a:rPr lang="en" sz="2600" b="1">
                <a:solidFill>
                  <a:srgbClr val="E20B0B"/>
                </a:solidFill>
                <a:latin typeface="Barlow Condensed"/>
                <a:ea typeface="Barlow Condensed"/>
                <a:cs typeface="Barlow Condensed"/>
                <a:sym typeface="Barlow Condensed"/>
              </a:rPr>
              <a:t>Chapitre 12 : Interfaces fonctionnelles &amp; Expressions Lambda</a:t>
            </a:r>
            <a:endParaRPr sz="2600" b="1">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cxnSp>
        <p:nvCxnSpPr>
          <p:cNvPr id="141" name="Google Shape;141;p22"/>
          <p:cNvCxnSpPr/>
          <p:nvPr/>
        </p:nvCxnSpPr>
        <p:spPr>
          <a:xfrm rot="10800000">
            <a:off x="1447200" y="2612150"/>
            <a:ext cx="6249600" cy="9300"/>
          </a:xfrm>
          <a:prstGeom prst="straightConnector1">
            <a:avLst/>
          </a:prstGeom>
          <a:noFill/>
          <a:ln w="28575" cap="flat" cmpd="sng">
            <a:solidFill>
              <a:srgbClr val="F5340B"/>
            </a:solidFill>
            <a:prstDash val="solid"/>
            <a:round/>
            <a:headEnd type="none" w="med" len="med"/>
            <a:tailEnd type="none" w="med" len="med"/>
          </a:ln>
        </p:spPr>
      </p:cxnSp>
      <p:sp>
        <p:nvSpPr>
          <p:cNvPr id="142" name="Google Shape;14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10</a:t>
            </a:fld>
            <a:endParaRPr sz="1100" b="1"/>
          </a:p>
        </p:txBody>
      </p:sp>
      <p:sp>
        <p:nvSpPr>
          <p:cNvPr id="143" name="Google Shape;143;p22"/>
          <p:cNvSpPr txBox="1"/>
          <p:nvPr/>
        </p:nvSpPr>
        <p:spPr>
          <a:xfrm>
            <a:off x="2418450" y="1823700"/>
            <a:ext cx="4307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rgbClr val="E20B0B"/>
                </a:solidFill>
              </a:rPr>
              <a:t>Lambda Expression</a:t>
            </a:r>
            <a:endParaRPr sz="3000" b="1">
              <a:solidFill>
                <a:srgbClr val="E20B0B"/>
              </a:solidFill>
            </a:endParaRPr>
          </a:p>
        </p:txBody>
      </p:sp>
      <p:pic>
        <p:nvPicPr>
          <p:cNvPr id="144" name="Google Shape;144;p22" descr="D:\esprit 2014\ESPRIT 2014\charte essprit 2014\render\support final\triangle.png"/>
          <p:cNvPicPr preferRelativeResize="0"/>
          <p:nvPr/>
        </p:nvPicPr>
        <p:blipFill rotWithShape="1">
          <a:blip r:embed="rId3">
            <a:alphaModFix/>
          </a:blip>
          <a:srcRect/>
          <a:stretch/>
        </p:blipFill>
        <p:spPr>
          <a:xfrm rot="10800000">
            <a:off x="2109380" y="2688350"/>
            <a:ext cx="2371432" cy="1631872"/>
          </a:xfrm>
          <a:prstGeom prst="rect">
            <a:avLst/>
          </a:prstGeom>
          <a:noFill/>
          <a:ln>
            <a:noFill/>
          </a:ln>
        </p:spPr>
      </p:pic>
      <p:pic>
        <p:nvPicPr>
          <p:cNvPr id="145" name="Google Shape;145;p22" descr="D:\esprit 2014\ESPRIT 2014\charte essprit 2014\render\support final\triangle.png"/>
          <p:cNvPicPr preferRelativeResize="0"/>
          <p:nvPr/>
        </p:nvPicPr>
        <p:blipFill rotWithShape="1">
          <a:blip r:embed="rId3">
            <a:alphaModFix/>
          </a:blip>
          <a:srcRect/>
          <a:stretch/>
        </p:blipFill>
        <p:spPr>
          <a:xfrm rot="10800000" flipH="1">
            <a:off x="4633205" y="2694425"/>
            <a:ext cx="2371432" cy="16318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3"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51" name="Google Shape;151;p23"/>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52" name="Google Shape;15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53" name="Google Shape;153;p23"/>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Expression Lambda</a:t>
            </a:r>
            <a:endParaRPr b="1">
              <a:solidFill>
                <a:srgbClr val="E20B0B"/>
              </a:solidFill>
            </a:endParaRPr>
          </a:p>
        </p:txBody>
      </p:sp>
      <p:sp>
        <p:nvSpPr>
          <p:cNvPr id="154" name="Google Shape;154;p23"/>
          <p:cNvSpPr txBox="1"/>
          <p:nvPr/>
        </p:nvSpPr>
        <p:spPr>
          <a:xfrm>
            <a:off x="390450" y="586525"/>
            <a:ext cx="83631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b="1">
                <a:solidFill>
                  <a:srgbClr val="FF0000"/>
                </a:solidFill>
                <a:latin typeface="Roboto"/>
                <a:ea typeface="Roboto"/>
                <a:cs typeface="Roboto"/>
                <a:sym typeface="Roboto"/>
              </a:rPr>
              <a:t>Lambda Expression</a:t>
            </a:r>
            <a:r>
              <a:rPr lang="en" sz="1800">
                <a:solidFill>
                  <a:schemeClr val="dk1"/>
                </a:solidFill>
                <a:latin typeface="Roboto Light"/>
                <a:ea typeface="Roboto Light"/>
                <a:cs typeface="Roboto Light"/>
                <a:sym typeface="Roboto Light"/>
              </a:rPr>
              <a:t> est une manière simplifiée pour l'implémentation d'une</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interface qui n'a qu'une seule méthode abstraite (SAM).</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b="1">
                <a:solidFill>
                  <a:schemeClr val="dk1"/>
                </a:solidFill>
                <a:latin typeface="Roboto"/>
                <a:ea typeface="Roboto"/>
                <a:cs typeface="Roboto"/>
                <a:sym typeface="Roboto"/>
              </a:rPr>
              <a:t>-&gt; SAM (Single Abstract Method) Interface = interface fonctionnelle</a:t>
            </a:r>
            <a:endParaRPr sz="1800" b="1">
              <a:solidFill>
                <a:schemeClr val="dk1"/>
              </a:solidFill>
              <a:latin typeface="Roboto"/>
              <a:ea typeface="Roboto"/>
              <a:cs typeface="Roboto"/>
              <a:sym typeface="Roboto"/>
            </a:endParaRPr>
          </a:p>
          <a:p>
            <a:pPr marL="0" lvl="0" indent="0" algn="l" rtl="0">
              <a:spcBef>
                <a:spcPts val="0"/>
              </a:spcBef>
              <a:spcAft>
                <a:spcPts val="0"/>
              </a:spcAft>
              <a:buNone/>
            </a:pPr>
            <a:endParaRPr sz="1800" b="1">
              <a:solidFill>
                <a:schemeClr val="dk1"/>
              </a:solidFill>
              <a:latin typeface="Roboto"/>
              <a:ea typeface="Roboto"/>
              <a:cs typeface="Roboto"/>
              <a:sym typeface="Roboto"/>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On Peut simplifier un objet anonyme d’une interface fonctionnelle en l’écrivant</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sous format d’une Lambda Expression.</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L’expression Lambda s’écrit d’une façon assez simple en suivant quelques règles:</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ctr" rtl="0">
              <a:spcBef>
                <a:spcPts val="0"/>
              </a:spcBef>
              <a:spcAft>
                <a:spcPts val="0"/>
              </a:spcAft>
              <a:buNone/>
            </a:pPr>
            <a:r>
              <a:rPr lang="en" sz="1800" b="1">
                <a:solidFill>
                  <a:srgbClr val="FF0000"/>
                </a:solidFill>
                <a:latin typeface="Roboto"/>
                <a:ea typeface="Roboto"/>
                <a:cs typeface="Roboto"/>
                <a:sym typeface="Roboto"/>
              </a:rPr>
              <a:t>(</a:t>
            </a:r>
            <a:r>
              <a:rPr lang="en" sz="1800" b="1">
                <a:solidFill>
                  <a:schemeClr val="dk1"/>
                </a:solidFill>
                <a:latin typeface="Roboto"/>
                <a:ea typeface="Roboto"/>
                <a:cs typeface="Roboto"/>
                <a:sym typeface="Roboto"/>
              </a:rPr>
              <a:t>parameters</a:t>
            </a:r>
            <a:r>
              <a:rPr lang="en" sz="1800" b="1">
                <a:solidFill>
                  <a:srgbClr val="FF0000"/>
                </a:solidFill>
                <a:latin typeface="Roboto"/>
                <a:ea typeface="Roboto"/>
                <a:cs typeface="Roboto"/>
                <a:sym typeface="Roboto"/>
              </a:rPr>
              <a:t>)</a:t>
            </a:r>
            <a:r>
              <a:rPr lang="en" sz="1800" b="1">
                <a:solidFill>
                  <a:schemeClr val="dk1"/>
                </a:solidFill>
                <a:latin typeface="Roboto"/>
                <a:ea typeface="Roboto"/>
                <a:cs typeface="Roboto"/>
                <a:sym typeface="Roboto"/>
              </a:rPr>
              <a:t> </a:t>
            </a:r>
            <a:r>
              <a:rPr lang="en" sz="1800" b="1">
                <a:solidFill>
                  <a:srgbClr val="FF0000"/>
                </a:solidFill>
                <a:latin typeface="Roboto"/>
                <a:ea typeface="Roboto"/>
                <a:cs typeface="Roboto"/>
                <a:sym typeface="Roboto"/>
              </a:rPr>
              <a:t>-&gt;</a:t>
            </a:r>
            <a:r>
              <a:rPr lang="en" sz="1800" b="1">
                <a:solidFill>
                  <a:schemeClr val="dk1"/>
                </a:solidFill>
                <a:latin typeface="Roboto"/>
                <a:ea typeface="Roboto"/>
                <a:cs typeface="Roboto"/>
                <a:sym typeface="Roboto"/>
              </a:rPr>
              <a:t> </a:t>
            </a:r>
            <a:r>
              <a:rPr lang="en" sz="1800" b="1">
                <a:solidFill>
                  <a:srgbClr val="FF0000"/>
                </a:solidFill>
                <a:latin typeface="Roboto"/>
                <a:ea typeface="Roboto"/>
                <a:cs typeface="Roboto"/>
                <a:sym typeface="Roboto"/>
              </a:rPr>
              <a:t>{</a:t>
            </a:r>
            <a:r>
              <a:rPr lang="en" sz="1800" b="1">
                <a:solidFill>
                  <a:schemeClr val="dk1"/>
                </a:solidFill>
                <a:latin typeface="Roboto"/>
                <a:ea typeface="Roboto"/>
                <a:cs typeface="Roboto"/>
                <a:sym typeface="Roboto"/>
              </a:rPr>
              <a:t> lambda-body </a:t>
            </a:r>
            <a:r>
              <a:rPr lang="en" sz="1800" b="1">
                <a:solidFill>
                  <a:srgbClr val="FF0000"/>
                </a:solidFill>
                <a:latin typeface="Roboto"/>
                <a:ea typeface="Roboto"/>
                <a:cs typeface="Roboto"/>
                <a:sym typeface="Roboto"/>
              </a:rPr>
              <a:t>}</a:t>
            </a:r>
            <a:endParaRPr sz="1800" b="1">
              <a:solidFill>
                <a:srgbClr val="FF0000"/>
              </a:solidFill>
              <a:latin typeface="Roboto"/>
              <a:ea typeface="Roboto"/>
              <a:cs typeface="Roboto"/>
              <a:sym typeface="Roboto"/>
            </a:endParaRPr>
          </a:p>
          <a:p>
            <a:pPr marL="0" lvl="0" indent="0" algn="l" rtl="0">
              <a:spcBef>
                <a:spcPts val="0"/>
              </a:spcBef>
              <a:spcAft>
                <a:spcPts val="0"/>
              </a:spcAft>
              <a:buNone/>
            </a:pPr>
            <a:endParaRPr sz="1800" b="1">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cxnSp>
        <p:nvCxnSpPr>
          <p:cNvPr id="155" name="Google Shape;155;p23"/>
          <p:cNvCxnSpPr/>
          <p:nvPr/>
        </p:nvCxnSpPr>
        <p:spPr>
          <a:xfrm flipH="1">
            <a:off x="2380900" y="4064800"/>
            <a:ext cx="1828800" cy="484500"/>
          </a:xfrm>
          <a:prstGeom prst="bentConnector3">
            <a:avLst>
              <a:gd name="adj1" fmla="val 63708"/>
            </a:avLst>
          </a:prstGeom>
          <a:noFill/>
          <a:ln w="9525" cap="flat" cmpd="sng">
            <a:solidFill>
              <a:schemeClr val="dk2"/>
            </a:solidFill>
            <a:prstDash val="solid"/>
            <a:round/>
            <a:headEnd type="none" w="med" len="med"/>
            <a:tailEnd type="none" w="med" len="med"/>
          </a:ln>
        </p:spPr>
      </p:cxnSp>
      <p:cxnSp>
        <p:nvCxnSpPr>
          <p:cNvPr id="156" name="Google Shape;156;p23"/>
          <p:cNvCxnSpPr/>
          <p:nvPr/>
        </p:nvCxnSpPr>
        <p:spPr>
          <a:xfrm>
            <a:off x="4829500" y="4064800"/>
            <a:ext cx="1828800" cy="484500"/>
          </a:xfrm>
          <a:prstGeom prst="bentConnector3">
            <a:avLst>
              <a:gd name="adj1" fmla="val 63708"/>
            </a:avLst>
          </a:prstGeom>
          <a:noFill/>
          <a:ln w="9525" cap="flat" cmpd="sng">
            <a:solidFill>
              <a:schemeClr val="dk2"/>
            </a:solidFill>
            <a:prstDash val="solid"/>
            <a:round/>
            <a:headEnd type="none" w="med" len="med"/>
            <a:tailEnd type="none" w="med" len="med"/>
          </a:ln>
        </p:spPr>
      </p:cxnSp>
      <p:cxnSp>
        <p:nvCxnSpPr>
          <p:cNvPr id="157" name="Google Shape;157;p23"/>
          <p:cNvCxnSpPr/>
          <p:nvPr/>
        </p:nvCxnSpPr>
        <p:spPr>
          <a:xfrm>
            <a:off x="4439675" y="3937575"/>
            <a:ext cx="1200" cy="611700"/>
          </a:xfrm>
          <a:prstGeom prst="straightConnector1">
            <a:avLst/>
          </a:prstGeom>
          <a:noFill/>
          <a:ln w="9525" cap="flat" cmpd="sng">
            <a:solidFill>
              <a:schemeClr val="dk2"/>
            </a:solidFill>
            <a:prstDash val="solid"/>
            <a:round/>
            <a:headEnd type="none" w="med" len="med"/>
            <a:tailEnd type="none" w="med" len="med"/>
          </a:ln>
        </p:spPr>
      </p:cxnSp>
      <p:sp>
        <p:nvSpPr>
          <p:cNvPr id="158" name="Google Shape;158;p23"/>
          <p:cNvSpPr txBox="1"/>
          <p:nvPr/>
        </p:nvSpPr>
        <p:spPr>
          <a:xfrm>
            <a:off x="6752550" y="4082150"/>
            <a:ext cx="1828800" cy="6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Corps de la </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méthode</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159" name="Google Shape;159;p23"/>
          <p:cNvSpPr txBox="1"/>
          <p:nvPr/>
        </p:nvSpPr>
        <p:spPr>
          <a:xfrm>
            <a:off x="340175" y="4005525"/>
            <a:ext cx="2491500" cy="8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Paramètres de la méthode abstraite</a:t>
            </a:r>
            <a:endParaRPr sz="1800">
              <a:solidFill>
                <a:schemeClr val="dk2"/>
              </a:solidFill>
            </a:endParaRPr>
          </a:p>
        </p:txBody>
      </p:sp>
      <p:sp>
        <p:nvSpPr>
          <p:cNvPr id="160" name="Google Shape;160;p23"/>
          <p:cNvSpPr txBox="1"/>
          <p:nvPr/>
        </p:nvSpPr>
        <p:spPr>
          <a:xfrm>
            <a:off x="3366425" y="4549300"/>
            <a:ext cx="2136300" cy="4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Roboto Light"/>
                <a:ea typeface="Roboto Light"/>
                <a:cs typeface="Roboto Light"/>
                <a:sym typeface="Roboto Light"/>
              </a:rPr>
              <a:t>Opérateur lambda</a:t>
            </a:r>
            <a:endParaRPr sz="1800">
              <a:solidFill>
                <a:schemeClr val="dk2"/>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4"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66" name="Google Shape;166;p24"/>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67" name="Google Shape;16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8" name="Google Shape;168;p24"/>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Expression Lambda : Comment implémenter ?</a:t>
            </a:r>
            <a:endParaRPr b="1">
              <a:solidFill>
                <a:srgbClr val="E20B0B"/>
              </a:solidFill>
            </a:endParaRPr>
          </a:p>
        </p:txBody>
      </p:sp>
      <p:sp>
        <p:nvSpPr>
          <p:cNvPr id="169" name="Google Shape;169;p24"/>
          <p:cNvSpPr txBox="1"/>
          <p:nvPr/>
        </p:nvSpPr>
        <p:spPr>
          <a:xfrm>
            <a:off x="541913" y="2503988"/>
            <a:ext cx="8060100" cy="20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6F94"/>
                </a:solidFill>
                <a:latin typeface="Courier New"/>
                <a:ea typeface="Courier New"/>
                <a:cs typeface="Courier New"/>
                <a:sym typeface="Courier New"/>
              </a:rPr>
              <a:t>Math</a:t>
            </a:r>
            <a:r>
              <a:rPr lang="en" sz="1300" b="1">
                <a:solidFill>
                  <a:schemeClr val="dk1"/>
                </a:solidFill>
                <a:latin typeface="Courier New"/>
                <a:ea typeface="Courier New"/>
                <a:cs typeface="Courier New"/>
                <a:sym typeface="Courier New"/>
              </a:rPr>
              <a:t> add </a:t>
            </a: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new </a:t>
            </a:r>
            <a:r>
              <a:rPr lang="en" sz="1300" b="1">
                <a:solidFill>
                  <a:srgbClr val="006F94"/>
                </a:solidFill>
                <a:latin typeface="Courier New"/>
                <a:ea typeface="Courier New"/>
                <a:cs typeface="Courier New"/>
                <a:sym typeface="Courier New"/>
              </a:rPr>
              <a:t>Math</a:t>
            </a: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9E880D"/>
                </a:solidFill>
                <a:latin typeface="Courier New"/>
                <a:ea typeface="Courier New"/>
                <a:cs typeface="Courier New"/>
                <a:sym typeface="Courier New"/>
              </a:rPr>
              <a:t>@Override</a:t>
            </a:r>
            <a:endParaRPr sz="1300" b="1">
              <a:solidFill>
                <a:srgbClr val="9E880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9E880D"/>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public int </a:t>
            </a:r>
            <a:r>
              <a:rPr lang="en" sz="1300" b="1">
                <a:solidFill>
                  <a:srgbClr val="00627A"/>
                </a:solidFill>
                <a:latin typeface="Courier New"/>
                <a:ea typeface="Courier New"/>
                <a:cs typeface="Courier New"/>
                <a:sym typeface="Courier New"/>
              </a:rPr>
              <a:t>calculate</a:t>
            </a:r>
            <a:r>
              <a:rPr lang="en" sz="1300" b="1">
                <a:solidFill>
                  <a:srgbClr val="080808"/>
                </a:solidFill>
                <a:latin typeface="Courier New"/>
                <a:ea typeface="Courier New"/>
                <a:cs typeface="Courier New"/>
                <a:sym typeface="Courier New"/>
              </a:rPr>
              <a:t>(</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x,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y)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return </a:t>
            </a:r>
            <a:r>
              <a:rPr lang="en" sz="1300" b="1">
                <a:solidFill>
                  <a:srgbClr val="080808"/>
                </a:solidFill>
                <a:latin typeface="Courier New"/>
                <a:ea typeface="Courier New"/>
                <a:cs typeface="Courier New"/>
                <a:sym typeface="Courier New"/>
              </a:rPr>
              <a:t>x + 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latin typeface="Courier New"/>
                <a:ea typeface="Courier New"/>
                <a:cs typeface="Courier New"/>
                <a:sym typeface="Courier New"/>
              </a:rPr>
              <a:t>int </a:t>
            </a:r>
            <a:r>
              <a:rPr lang="en" sz="1300" b="1">
                <a:solidFill>
                  <a:schemeClr val="dk1"/>
                </a:solidFill>
                <a:latin typeface="Courier New"/>
                <a:ea typeface="Courier New"/>
                <a:cs typeface="Courier New"/>
                <a:sym typeface="Courier New"/>
              </a:rPr>
              <a:t>sum </a:t>
            </a:r>
            <a:r>
              <a:rPr lang="en" sz="1300" b="1">
                <a:solidFill>
                  <a:srgbClr val="080808"/>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add</a:t>
            </a:r>
            <a:r>
              <a:rPr lang="en" sz="1300" b="1">
                <a:solidFill>
                  <a:srgbClr val="080808"/>
                </a:solidFill>
                <a:latin typeface="Courier New"/>
                <a:ea typeface="Courier New"/>
                <a:cs typeface="Courier New"/>
                <a:sym typeface="Courier New"/>
              </a:rPr>
              <a:t>.calculate(</a:t>
            </a:r>
            <a:r>
              <a:rPr lang="en" sz="1300" b="1">
                <a:solidFill>
                  <a:srgbClr val="1750EB"/>
                </a:solidFill>
                <a:latin typeface="Courier New"/>
                <a:ea typeface="Courier New"/>
                <a:cs typeface="Courier New"/>
                <a:sym typeface="Courier New"/>
              </a:rPr>
              <a:t>7</a:t>
            </a:r>
            <a:r>
              <a:rPr lang="en" sz="1300" b="1">
                <a:solidFill>
                  <a:srgbClr val="080808"/>
                </a:solidFill>
                <a:latin typeface="Courier New"/>
                <a:ea typeface="Courier New"/>
                <a:cs typeface="Courier New"/>
                <a:sym typeface="Courier New"/>
              </a:rPr>
              <a:t>, </a:t>
            </a:r>
            <a:r>
              <a:rPr lang="en" sz="1300" b="1">
                <a:solidFill>
                  <a:srgbClr val="1750EB"/>
                </a:solidFill>
                <a:latin typeface="Courier New"/>
                <a:ea typeface="Courier New"/>
                <a:cs typeface="Courier New"/>
                <a:sym typeface="Courier New"/>
              </a:rPr>
              <a:t>8</a:t>
            </a:r>
            <a:r>
              <a:rPr lang="en" sz="1300" b="1">
                <a:solidFill>
                  <a:srgbClr val="080808"/>
                </a:solidFill>
                <a:latin typeface="Courier New"/>
                <a:ea typeface="Courier New"/>
                <a:cs typeface="Courier New"/>
                <a:sym typeface="Courier New"/>
              </a:rPr>
              <a:t>);</a:t>
            </a:r>
            <a:endParaRPr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262626"/>
              </a:solidFill>
              <a:latin typeface="Courier New"/>
              <a:ea typeface="Courier New"/>
              <a:cs typeface="Courier New"/>
              <a:sym typeface="Courier New"/>
            </a:endParaRPr>
          </a:p>
        </p:txBody>
      </p:sp>
      <p:sp>
        <p:nvSpPr>
          <p:cNvPr id="170" name="Google Shape;170;p24"/>
          <p:cNvSpPr txBox="1"/>
          <p:nvPr/>
        </p:nvSpPr>
        <p:spPr>
          <a:xfrm>
            <a:off x="542000" y="1607526"/>
            <a:ext cx="8060100" cy="750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latin typeface="Courier New"/>
                <a:ea typeface="Courier New"/>
                <a:cs typeface="Courier New"/>
                <a:sym typeface="Courier New"/>
              </a:rPr>
              <a:t>public interface </a:t>
            </a:r>
            <a:r>
              <a:rPr lang="en" sz="1300" b="1">
                <a:solidFill>
                  <a:srgbClr val="006F94"/>
                </a:solidFill>
                <a:latin typeface="Courier New"/>
                <a:ea typeface="Courier New"/>
                <a:cs typeface="Courier New"/>
                <a:sym typeface="Courier New"/>
              </a:rPr>
              <a:t>Math</a:t>
            </a:r>
            <a:r>
              <a:rPr lang="en" sz="1300" b="1">
                <a:solidFill>
                  <a:schemeClr val="dk1"/>
                </a:solidFill>
                <a:latin typeface="Courier New"/>
                <a:ea typeface="Courier New"/>
                <a:cs typeface="Courier New"/>
                <a:sym typeface="Courier New"/>
              </a:rPr>
              <a:t> </a:t>
            </a:r>
            <a:r>
              <a:rPr lang="en" sz="1300" b="1">
                <a:solidFill>
                  <a:srgbClr val="080808"/>
                </a:solidFill>
                <a:latin typeface="Courier New"/>
                <a:ea typeface="Courier New"/>
                <a:cs typeface="Courier New"/>
                <a:sym typeface="Courier New"/>
              </a:rPr>
              <a:t>{</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int </a:t>
            </a:r>
            <a:r>
              <a:rPr lang="en" sz="1300" b="1">
                <a:solidFill>
                  <a:srgbClr val="00627A"/>
                </a:solidFill>
                <a:latin typeface="Courier New"/>
                <a:ea typeface="Courier New"/>
                <a:cs typeface="Courier New"/>
                <a:sym typeface="Courier New"/>
              </a:rPr>
              <a:t>calculate</a:t>
            </a:r>
            <a:r>
              <a:rPr lang="en" sz="1300" b="1">
                <a:solidFill>
                  <a:srgbClr val="080808"/>
                </a:solidFill>
                <a:latin typeface="Courier New"/>
                <a:ea typeface="Courier New"/>
                <a:cs typeface="Courier New"/>
                <a:sym typeface="Courier New"/>
              </a:rPr>
              <a:t>(</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x,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latin typeface="Courier New"/>
                <a:ea typeface="Courier New"/>
                <a:cs typeface="Courier New"/>
                <a:sym typeface="Courier New"/>
              </a:rPr>
              <a:t>}</a:t>
            </a:r>
            <a:endParaRPr sz="1800">
              <a:solidFill>
                <a:schemeClr val="dk2"/>
              </a:solidFill>
            </a:endParaRPr>
          </a:p>
        </p:txBody>
      </p:sp>
      <p:sp>
        <p:nvSpPr>
          <p:cNvPr id="171" name="Google Shape;171;p24"/>
          <p:cNvSpPr txBox="1"/>
          <p:nvPr/>
        </p:nvSpPr>
        <p:spPr>
          <a:xfrm>
            <a:off x="542000" y="563050"/>
            <a:ext cx="80601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a:latin typeface="Roboto Light"/>
                <a:ea typeface="Roboto Light"/>
                <a:cs typeface="Roboto Light"/>
                <a:sym typeface="Roboto Light"/>
              </a:rPr>
              <a:t>Pour appliquer l’expression lambda, nous commencerons </a:t>
            </a:r>
            <a:r>
              <a:rPr lang="en" sz="1800">
                <a:highlight>
                  <a:schemeClr val="lt1"/>
                </a:highlight>
                <a:latin typeface="Roboto Light"/>
                <a:ea typeface="Roboto Light"/>
                <a:cs typeface="Roboto Light"/>
                <a:sym typeface="Roboto Light"/>
              </a:rPr>
              <a:t>par la création d’un </a:t>
            </a:r>
            <a:r>
              <a:rPr lang="en" sz="1800">
                <a:latin typeface="Roboto Light"/>
                <a:ea typeface="Roboto Light"/>
                <a:cs typeface="Roboto Light"/>
                <a:sym typeface="Roboto Light"/>
              </a:rPr>
              <a:t>objet anonyme.</a:t>
            </a:r>
            <a:endParaRPr sz="1800">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5"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77" name="Google Shape;177;p25"/>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78" name="Google Shape;17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9" name="Google Shape;179;p25"/>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Expression Lambda : Comment implémenter ?</a:t>
            </a:r>
            <a:endParaRPr b="1">
              <a:solidFill>
                <a:srgbClr val="E20B0B"/>
              </a:solidFill>
            </a:endParaRPr>
          </a:p>
        </p:txBody>
      </p:sp>
      <p:sp>
        <p:nvSpPr>
          <p:cNvPr id="180" name="Google Shape;180;p25"/>
          <p:cNvSpPr txBox="1"/>
          <p:nvPr/>
        </p:nvSpPr>
        <p:spPr>
          <a:xfrm>
            <a:off x="237125" y="2504000"/>
            <a:ext cx="4125300" cy="20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6F94"/>
                </a:solidFill>
                <a:latin typeface="Courier New"/>
                <a:ea typeface="Courier New"/>
                <a:cs typeface="Courier New"/>
                <a:sym typeface="Courier New"/>
              </a:rPr>
              <a:t>Math</a:t>
            </a:r>
            <a:r>
              <a:rPr lang="en" sz="1300" b="1">
                <a:solidFill>
                  <a:schemeClr val="dk1"/>
                </a:solidFill>
                <a:latin typeface="Courier New"/>
                <a:ea typeface="Courier New"/>
                <a:cs typeface="Courier New"/>
                <a:sym typeface="Courier New"/>
              </a:rPr>
              <a:t> add </a:t>
            </a:r>
            <a:r>
              <a:rPr lang="en" sz="1300" b="1">
                <a:solidFill>
                  <a:srgbClr val="080808"/>
                </a:solidFill>
                <a:latin typeface="Courier New"/>
                <a:ea typeface="Courier New"/>
                <a:cs typeface="Courier New"/>
                <a:sym typeface="Courier New"/>
              </a:rPr>
              <a:t>= </a:t>
            </a:r>
            <a:r>
              <a:rPr lang="en" sz="1300" b="1" strike="sngStrike">
                <a:solidFill>
                  <a:srgbClr val="0033B3"/>
                </a:solidFill>
                <a:latin typeface="Courier New"/>
                <a:ea typeface="Courier New"/>
                <a:cs typeface="Courier New"/>
                <a:sym typeface="Courier New"/>
              </a:rPr>
              <a:t>new </a:t>
            </a:r>
            <a:r>
              <a:rPr lang="en" sz="1300" b="1" strike="sngStrike">
                <a:solidFill>
                  <a:srgbClr val="006F94"/>
                </a:solidFill>
                <a:latin typeface="Courier New"/>
                <a:ea typeface="Courier New"/>
                <a:cs typeface="Courier New"/>
                <a:sym typeface="Courier New"/>
              </a:rPr>
              <a:t>Math</a:t>
            </a:r>
            <a:r>
              <a:rPr lang="en" sz="1300" b="1" strike="sngStrike">
                <a:solidFill>
                  <a:srgbClr val="080808"/>
                </a:solidFill>
                <a:latin typeface="Courier New"/>
                <a:ea typeface="Courier New"/>
                <a:cs typeface="Courier New"/>
                <a:sym typeface="Courier New"/>
              </a:rPr>
              <a:t>() {</a:t>
            </a:r>
            <a:endParaRPr sz="1300" b="1" strike="sngStrike">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9E880D"/>
                </a:solidFill>
                <a:latin typeface="Courier New"/>
                <a:ea typeface="Courier New"/>
                <a:cs typeface="Courier New"/>
                <a:sym typeface="Courier New"/>
              </a:rPr>
              <a:t>@Override</a:t>
            </a:r>
            <a:endParaRPr sz="1300" b="1">
              <a:solidFill>
                <a:srgbClr val="9E880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9E880D"/>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public int </a:t>
            </a:r>
            <a:r>
              <a:rPr lang="en" sz="1300" b="1">
                <a:solidFill>
                  <a:srgbClr val="00627A"/>
                </a:solidFill>
                <a:latin typeface="Courier New"/>
                <a:ea typeface="Courier New"/>
                <a:cs typeface="Courier New"/>
                <a:sym typeface="Courier New"/>
              </a:rPr>
              <a:t>calculate</a:t>
            </a:r>
            <a:r>
              <a:rPr lang="en" sz="1300" b="1">
                <a:solidFill>
                  <a:srgbClr val="080808"/>
                </a:solidFill>
                <a:latin typeface="Courier New"/>
                <a:ea typeface="Courier New"/>
                <a:cs typeface="Courier New"/>
                <a:sym typeface="Courier New"/>
              </a:rPr>
              <a:t>(</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x,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y)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return </a:t>
            </a:r>
            <a:r>
              <a:rPr lang="en" sz="1300" b="1">
                <a:solidFill>
                  <a:srgbClr val="080808"/>
                </a:solidFill>
                <a:latin typeface="Courier New"/>
                <a:ea typeface="Courier New"/>
                <a:cs typeface="Courier New"/>
                <a:sym typeface="Courier New"/>
              </a:rPr>
              <a:t>x + 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strike="sngStrike">
                <a:solidFill>
                  <a:srgbClr val="080808"/>
                </a:solidFill>
                <a:latin typeface="Courier New"/>
                <a:ea typeface="Courier New"/>
                <a:cs typeface="Courier New"/>
                <a:sym typeface="Courier New"/>
              </a:rPr>
              <a:t>};</a:t>
            </a:r>
            <a:endParaRPr sz="1300" b="1" strike="sngStrike">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latin typeface="Courier New"/>
                <a:ea typeface="Courier New"/>
                <a:cs typeface="Courier New"/>
                <a:sym typeface="Courier New"/>
              </a:rPr>
              <a:t>int </a:t>
            </a:r>
            <a:r>
              <a:rPr lang="en" sz="1300" b="1">
                <a:solidFill>
                  <a:schemeClr val="dk1"/>
                </a:solidFill>
                <a:latin typeface="Courier New"/>
                <a:ea typeface="Courier New"/>
                <a:cs typeface="Courier New"/>
                <a:sym typeface="Courier New"/>
              </a:rPr>
              <a:t>sum </a:t>
            </a:r>
            <a:r>
              <a:rPr lang="en" sz="1300" b="1">
                <a:solidFill>
                  <a:srgbClr val="080808"/>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add</a:t>
            </a:r>
            <a:r>
              <a:rPr lang="en" sz="1300" b="1">
                <a:solidFill>
                  <a:srgbClr val="080808"/>
                </a:solidFill>
                <a:latin typeface="Courier New"/>
                <a:ea typeface="Courier New"/>
                <a:cs typeface="Courier New"/>
                <a:sym typeface="Courier New"/>
              </a:rPr>
              <a:t>.calculate(</a:t>
            </a:r>
            <a:r>
              <a:rPr lang="en" sz="1300" b="1">
                <a:solidFill>
                  <a:srgbClr val="1750EB"/>
                </a:solidFill>
                <a:latin typeface="Courier New"/>
                <a:ea typeface="Courier New"/>
                <a:cs typeface="Courier New"/>
                <a:sym typeface="Courier New"/>
              </a:rPr>
              <a:t>7</a:t>
            </a:r>
            <a:r>
              <a:rPr lang="en" sz="1300" b="1">
                <a:solidFill>
                  <a:srgbClr val="080808"/>
                </a:solidFill>
                <a:latin typeface="Courier New"/>
                <a:ea typeface="Courier New"/>
                <a:cs typeface="Courier New"/>
                <a:sym typeface="Courier New"/>
              </a:rPr>
              <a:t>, </a:t>
            </a:r>
            <a:r>
              <a:rPr lang="en" sz="1300" b="1">
                <a:solidFill>
                  <a:srgbClr val="1750EB"/>
                </a:solidFill>
                <a:latin typeface="Courier New"/>
                <a:ea typeface="Courier New"/>
                <a:cs typeface="Courier New"/>
                <a:sym typeface="Courier New"/>
              </a:rPr>
              <a:t>8</a:t>
            </a:r>
            <a:r>
              <a:rPr lang="en" sz="1300" b="1">
                <a:solidFill>
                  <a:srgbClr val="080808"/>
                </a:solidFill>
                <a:latin typeface="Courier New"/>
                <a:ea typeface="Courier New"/>
                <a:cs typeface="Courier New"/>
                <a:sym typeface="Courier New"/>
              </a:rPr>
              <a:t>);</a:t>
            </a: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262626"/>
              </a:solidFill>
              <a:latin typeface="Courier New"/>
              <a:ea typeface="Courier New"/>
              <a:cs typeface="Courier New"/>
              <a:sym typeface="Courier New"/>
            </a:endParaRPr>
          </a:p>
        </p:txBody>
      </p:sp>
      <p:sp>
        <p:nvSpPr>
          <p:cNvPr id="181" name="Google Shape;181;p25"/>
          <p:cNvSpPr txBox="1"/>
          <p:nvPr/>
        </p:nvSpPr>
        <p:spPr>
          <a:xfrm>
            <a:off x="542000" y="563050"/>
            <a:ext cx="80601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a:latin typeface="Roboto Light"/>
                <a:ea typeface="Roboto Light"/>
                <a:cs typeface="Roboto Light"/>
                <a:sym typeface="Roboto Light"/>
              </a:rPr>
              <a:t>Le compilateur identifie l'interface à instancier à travers son type, donc il n'est pas nécessaire de spécifier son nom. </a:t>
            </a:r>
            <a:endParaRPr sz="1800">
              <a:latin typeface="Roboto Light"/>
              <a:ea typeface="Roboto Light"/>
              <a:cs typeface="Roboto Light"/>
              <a:sym typeface="Roboto Light"/>
            </a:endParaRPr>
          </a:p>
          <a:p>
            <a:pPr marL="0" lvl="0" indent="0" algn="l"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=&gt; On supprime donc la partie d’instanciation.</a:t>
            </a:r>
            <a:endParaRPr sz="1800" b="1">
              <a:latin typeface="Roboto"/>
              <a:ea typeface="Roboto"/>
              <a:cs typeface="Roboto"/>
              <a:sym typeface="Roboto"/>
            </a:endParaRPr>
          </a:p>
        </p:txBody>
      </p:sp>
      <p:sp>
        <p:nvSpPr>
          <p:cNvPr id="182" name="Google Shape;182;p25"/>
          <p:cNvSpPr txBox="1"/>
          <p:nvPr/>
        </p:nvSpPr>
        <p:spPr>
          <a:xfrm>
            <a:off x="4809125" y="2504000"/>
            <a:ext cx="4125300" cy="20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6F94"/>
                </a:solidFill>
                <a:latin typeface="Courier New"/>
                <a:ea typeface="Courier New"/>
                <a:cs typeface="Courier New"/>
                <a:sym typeface="Courier New"/>
              </a:rPr>
              <a:t>Math</a:t>
            </a:r>
            <a:r>
              <a:rPr lang="en" sz="1300" b="1">
                <a:solidFill>
                  <a:schemeClr val="dk1"/>
                </a:solidFill>
                <a:latin typeface="Courier New"/>
                <a:ea typeface="Courier New"/>
                <a:cs typeface="Courier New"/>
                <a:sym typeface="Courier New"/>
              </a:rPr>
              <a:t> add </a:t>
            </a: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9E880D"/>
                </a:solidFill>
                <a:latin typeface="Courier New"/>
                <a:ea typeface="Courier New"/>
                <a:cs typeface="Courier New"/>
                <a:sym typeface="Courier New"/>
              </a:rPr>
              <a:t>@Override</a:t>
            </a:r>
            <a:endParaRPr sz="1300" b="1">
              <a:solidFill>
                <a:srgbClr val="9E880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9E880D"/>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public int </a:t>
            </a:r>
            <a:r>
              <a:rPr lang="en" sz="1300" b="1">
                <a:solidFill>
                  <a:srgbClr val="00627A"/>
                </a:solidFill>
                <a:latin typeface="Courier New"/>
                <a:ea typeface="Courier New"/>
                <a:cs typeface="Courier New"/>
                <a:sym typeface="Courier New"/>
              </a:rPr>
              <a:t>calculate</a:t>
            </a:r>
            <a:r>
              <a:rPr lang="en" sz="1300" b="1">
                <a:solidFill>
                  <a:srgbClr val="080808"/>
                </a:solidFill>
                <a:latin typeface="Courier New"/>
                <a:ea typeface="Courier New"/>
                <a:cs typeface="Courier New"/>
                <a:sym typeface="Courier New"/>
              </a:rPr>
              <a:t>(</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x,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y)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return </a:t>
            </a:r>
            <a:r>
              <a:rPr lang="en" sz="1300" b="1">
                <a:solidFill>
                  <a:srgbClr val="080808"/>
                </a:solidFill>
                <a:latin typeface="Courier New"/>
                <a:ea typeface="Courier New"/>
                <a:cs typeface="Courier New"/>
                <a:sym typeface="Courier New"/>
              </a:rPr>
              <a:t>x + 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latin typeface="Courier New"/>
                <a:ea typeface="Courier New"/>
                <a:cs typeface="Courier New"/>
                <a:sym typeface="Courier New"/>
              </a:rPr>
              <a:t>int </a:t>
            </a:r>
            <a:r>
              <a:rPr lang="en" sz="1300" b="1">
                <a:solidFill>
                  <a:schemeClr val="dk1"/>
                </a:solidFill>
                <a:latin typeface="Courier New"/>
                <a:ea typeface="Courier New"/>
                <a:cs typeface="Courier New"/>
                <a:sym typeface="Courier New"/>
              </a:rPr>
              <a:t>sum </a:t>
            </a:r>
            <a:r>
              <a:rPr lang="en" sz="1300" b="1">
                <a:solidFill>
                  <a:srgbClr val="080808"/>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add</a:t>
            </a:r>
            <a:r>
              <a:rPr lang="en" sz="1300" b="1">
                <a:solidFill>
                  <a:srgbClr val="080808"/>
                </a:solidFill>
                <a:latin typeface="Courier New"/>
                <a:ea typeface="Courier New"/>
                <a:cs typeface="Courier New"/>
                <a:sym typeface="Courier New"/>
              </a:rPr>
              <a:t>.calculate(</a:t>
            </a:r>
            <a:r>
              <a:rPr lang="en" sz="1300" b="1">
                <a:solidFill>
                  <a:srgbClr val="1750EB"/>
                </a:solidFill>
                <a:latin typeface="Courier New"/>
                <a:ea typeface="Courier New"/>
                <a:cs typeface="Courier New"/>
                <a:sym typeface="Courier New"/>
              </a:rPr>
              <a:t>7</a:t>
            </a:r>
            <a:r>
              <a:rPr lang="en" sz="1300" b="1">
                <a:solidFill>
                  <a:srgbClr val="080808"/>
                </a:solidFill>
                <a:latin typeface="Courier New"/>
                <a:ea typeface="Courier New"/>
                <a:cs typeface="Courier New"/>
                <a:sym typeface="Courier New"/>
              </a:rPr>
              <a:t>, </a:t>
            </a:r>
            <a:r>
              <a:rPr lang="en" sz="1300" b="1">
                <a:solidFill>
                  <a:srgbClr val="1750EB"/>
                </a:solidFill>
                <a:latin typeface="Courier New"/>
                <a:ea typeface="Courier New"/>
                <a:cs typeface="Courier New"/>
                <a:sym typeface="Courier New"/>
              </a:rPr>
              <a:t>8</a:t>
            </a:r>
            <a:r>
              <a:rPr lang="en" sz="1300" b="1">
                <a:solidFill>
                  <a:srgbClr val="080808"/>
                </a:solidFill>
                <a:latin typeface="Courier New"/>
                <a:ea typeface="Courier New"/>
                <a:cs typeface="Courier New"/>
                <a:sym typeface="Courier New"/>
              </a:rPr>
              <a:t>);</a:t>
            </a: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262626"/>
              </a:solidFill>
              <a:latin typeface="Courier New"/>
              <a:ea typeface="Courier New"/>
              <a:cs typeface="Courier New"/>
              <a:sym typeface="Courier New"/>
            </a:endParaRPr>
          </a:p>
        </p:txBody>
      </p:sp>
      <p:cxnSp>
        <p:nvCxnSpPr>
          <p:cNvPr id="183" name="Google Shape;183;p25"/>
          <p:cNvCxnSpPr>
            <a:stCxn id="180" idx="3"/>
            <a:endCxn id="182" idx="1"/>
          </p:cNvCxnSpPr>
          <p:nvPr/>
        </p:nvCxnSpPr>
        <p:spPr>
          <a:xfrm>
            <a:off x="4362425" y="3553400"/>
            <a:ext cx="446700" cy="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89" name="Google Shape;189;p26"/>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90" name="Google Shape;19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191" name="Google Shape;191;p26"/>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Expression Lambda : Comment implémenter ?</a:t>
            </a:r>
            <a:endParaRPr b="1">
              <a:solidFill>
                <a:srgbClr val="E20B0B"/>
              </a:solidFill>
            </a:endParaRPr>
          </a:p>
        </p:txBody>
      </p:sp>
      <p:sp>
        <p:nvSpPr>
          <p:cNvPr id="192" name="Google Shape;192;p26"/>
          <p:cNvSpPr txBox="1"/>
          <p:nvPr/>
        </p:nvSpPr>
        <p:spPr>
          <a:xfrm>
            <a:off x="237125" y="2504000"/>
            <a:ext cx="4125300" cy="20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6F94"/>
                </a:solidFill>
                <a:latin typeface="Courier New"/>
                <a:ea typeface="Courier New"/>
                <a:cs typeface="Courier New"/>
                <a:sym typeface="Courier New"/>
              </a:rPr>
              <a:t>Math</a:t>
            </a:r>
            <a:r>
              <a:rPr lang="en" sz="1300" b="1">
                <a:solidFill>
                  <a:schemeClr val="dk1"/>
                </a:solidFill>
                <a:latin typeface="Courier New"/>
                <a:ea typeface="Courier New"/>
                <a:cs typeface="Courier New"/>
                <a:sym typeface="Courier New"/>
              </a:rPr>
              <a:t> add </a:t>
            </a: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strike="sngStrike">
                <a:solidFill>
                  <a:srgbClr val="9E880D"/>
                </a:solidFill>
                <a:latin typeface="Courier New"/>
                <a:ea typeface="Courier New"/>
                <a:cs typeface="Courier New"/>
                <a:sym typeface="Courier New"/>
              </a:rPr>
              <a:t>@Override</a:t>
            </a:r>
            <a:endParaRPr sz="1300" b="1" strike="sngStrike">
              <a:solidFill>
                <a:srgbClr val="9E880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9E880D"/>
                </a:solidFill>
                <a:latin typeface="Courier New"/>
                <a:ea typeface="Courier New"/>
                <a:cs typeface="Courier New"/>
                <a:sym typeface="Courier New"/>
              </a:rPr>
              <a:t>   </a:t>
            </a:r>
            <a:r>
              <a:rPr lang="en" sz="1300" b="1" strike="sngStrike">
                <a:solidFill>
                  <a:srgbClr val="0033B3"/>
                </a:solidFill>
                <a:latin typeface="Courier New"/>
                <a:ea typeface="Courier New"/>
                <a:cs typeface="Courier New"/>
                <a:sym typeface="Courier New"/>
              </a:rPr>
              <a:t>public int </a:t>
            </a:r>
            <a:r>
              <a:rPr lang="en" sz="1300" b="1" strike="sngStrike">
                <a:solidFill>
                  <a:srgbClr val="00627A"/>
                </a:solidFill>
                <a:latin typeface="Courier New"/>
                <a:ea typeface="Courier New"/>
                <a:cs typeface="Courier New"/>
                <a:sym typeface="Courier New"/>
              </a:rPr>
              <a:t>calculate</a:t>
            </a:r>
            <a:r>
              <a:rPr lang="en" sz="1300" b="1">
                <a:solidFill>
                  <a:srgbClr val="080808"/>
                </a:solidFill>
                <a:latin typeface="Courier New"/>
                <a:ea typeface="Courier New"/>
                <a:cs typeface="Courier New"/>
                <a:sym typeface="Courier New"/>
              </a:rPr>
              <a:t>(</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x,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y)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return </a:t>
            </a:r>
            <a:r>
              <a:rPr lang="en" sz="1300" b="1">
                <a:solidFill>
                  <a:srgbClr val="080808"/>
                </a:solidFill>
                <a:latin typeface="Courier New"/>
                <a:ea typeface="Courier New"/>
                <a:cs typeface="Courier New"/>
                <a:sym typeface="Courier New"/>
              </a:rPr>
              <a:t>x + 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latin typeface="Courier New"/>
                <a:ea typeface="Courier New"/>
                <a:cs typeface="Courier New"/>
                <a:sym typeface="Courier New"/>
              </a:rPr>
              <a:t>int </a:t>
            </a:r>
            <a:r>
              <a:rPr lang="en" sz="1300" b="1">
                <a:solidFill>
                  <a:schemeClr val="dk1"/>
                </a:solidFill>
                <a:latin typeface="Courier New"/>
                <a:ea typeface="Courier New"/>
                <a:cs typeface="Courier New"/>
                <a:sym typeface="Courier New"/>
              </a:rPr>
              <a:t>sum </a:t>
            </a:r>
            <a:r>
              <a:rPr lang="en" sz="1300" b="1">
                <a:solidFill>
                  <a:srgbClr val="080808"/>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add</a:t>
            </a:r>
            <a:r>
              <a:rPr lang="en" sz="1300" b="1">
                <a:solidFill>
                  <a:srgbClr val="080808"/>
                </a:solidFill>
                <a:latin typeface="Courier New"/>
                <a:ea typeface="Courier New"/>
                <a:cs typeface="Courier New"/>
                <a:sym typeface="Courier New"/>
              </a:rPr>
              <a:t>.calculate(</a:t>
            </a:r>
            <a:r>
              <a:rPr lang="en" sz="1300" b="1">
                <a:solidFill>
                  <a:srgbClr val="1750EB"/>
                </a:solidFill>
                <a:latin typeface="Courier New"/>
                <a:ea typeface="Courier New"/>
                <a:cs typeface="Courier New"/>
                <a:sym typeface="Courier New"/>
              </a:rPr>
              <a:t>7</a:t>
            </a:r>
            <a:r>
              <a:rPr lang="en" sz="1300" b="1">
                <a:solidFill>
                  <a:srgbClr val="080808"/>
                </a:solidFill>
                <a:latin typeface="Courier New"/>
                <a:ea typeface="Courier New"/>
                <a:cs typeface="Courier New"/>
                <a:sym typeface="Courier New"/>
              </a:rPr>
              <a:t>, </a:t>
            </a:r>
            <a:r>
              <a:rPr lang="en" sz="1300" b="1">
                <a:solidFill>
                  <a:srgbClr val="1750EB"/>
                </a:solidFill>
                <a:latin typeface="Courier New"/>
                <a:ea typeface="Courier New"/>
                <a:cs typeface="Courier New"/>
                <a:sym typeface="Courier New"/>
              </a:rPr>
              <a:t>8</a:t>
            </a:r>
            <a:r>
              <a:rPr lang="en" sz="1300" b="1">
                <a:solidFill>
                  <a:srgbClr val="080808"/>
                </a:solidFill>
                <a:latin typeface="Courier New"/>
                <a:ea typeface="Courier New"/>
                <a:cs typeface="Courier New"/>
                <a:sym typeface="Courier New"/>
              </a:rPr>
              <a:t>);</a:t>
            </a: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262626"/>
              </a:solidFill>
              <a:latin typeface="Courier New"/>
              <a:ea typeface="Courier New"/>
              <a:cs typeface="Courier New"/>
              <a:sym typeface="Courier New"/>
            </a:endParaRPr>
          </a:p>
        </p:txBody>
      </p:sp>
      <p:sp>
        <p:nvSpPr>
          <p:cNvPr id="193" name="Google Shape;193;p26"/>
          <p:cNvSpPr txBox="1"/>
          <p:nvPr/>
        </p:nvSpPr>
        <p:spPr>
          <a:xfrm>
            <a:off x="542000" y="563050"/>
            <a:ext cx="806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a:latin typeface="Roboto Light"/>
                <a:ea typeface="Roboto Light"/>
                <a:cs typeface="Roboto Light"/>
                <a:sym typeface="Roboto Light"/>
              </a:rPr>
              <a:t>Le compilateur reconnaît qu'il s'agit d'une interface avec une seule méthode abstraite, ainsi que sa visibilité et son type de retour.</a:t>
            </a:r>
            <a:endParaRPr sz="1800">
              <a:latin typeface="Roboto Light"/>
              <a:ea typeface="Roboto Light"/>
              <a:cs typeface="Roboto Light"/>
              <a:sym typeface="Roboto Light"/>
            </a:endParaRPr>
          </a:p>
          <a:p>
            <a:pPr marL="0" lvl="0" indent="0" algn="l"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=&gt; On supprime donc le nom de la méthode, son modificateur et le type de retour.</a:t>
            </a:r>
            <a:endParaRPr sz="1800" b="1">
              <a:latin typeface="Roboto"/>
              <a:ea typeface="Roboto"/>
              <a:cs typeface="Roboto"/>
              <a:sym typeface="Roboto"/>
            </a:endParaRPr>
          </a:p>
        </p:txBody>
      </p:sp>
      <p:sp>
        <p:nvSpPr>
          <p:cNvPr id="194" name="Google Shape;194;p26"/>
          <p:cNvSpPr txBox="1"/>
          <p:nvPr/>
        </p:nvSpPr>
        <p:spPr>
          <a:xfrm>
            <a:off x="4809125" y="2504000"/>
            <a:ext cx="4125300" cy="20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6F94"/>
                </a:solidFill>
                <a:latin typeface="Courier New"/>
                <a:ea typeface="Courier New"/>
                <a:cs typeface="Courier New"/>
                <a:sym typeface="Courier New"/>
              </a:rPr>
              <a:t>Math</a:t>
            </a:r>
            <a:r>
              <a:rPr lang="en" sz="1300" b="1">
                <a:solidFill>
                  <a:schemeClr val="dk1"/>
                </a:solidFill>
                <a:latin typeface="Courier New"/>
                <a:ea typeface="Courier New"/>
                <a:cs typeface="Courier New"/>
                <a:sym typeface="Courier New"/>
              </a:rPr>
              <a:t> add </a:t>
            </a: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x,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y)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return </a:t>
            </a:r>
            <a:r>
              <a:rPr lang="en" sz="1300" b="1">
                <a:solidFill>
                  <a:srgbClr val="080808"/>
                </a:solidFill>
                <a:latin typeface="Courier New"/>
                <a:ea typeface="Courier New"/>
                <a:cs typeface="Courier New"/>
                <a:sym typeface="Courier New"/>
              </a:rPr>
              <a:t>x + 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latin typeface="Courier New"/>
                <a:ea typeface="Courier New"/>
                <a:cs typeface="Courier New"/>
                <a:sym typeface="Courier New"/>
              </a:rPr>
              <a:t>int </a:t>
            </a:r>
            <a:r>
              <a:rPr lang="en" sz="1300" b="1">
                <a:solidFill>
                  <a:schemeClr val="dk1"/>
                </a:solidFill>
                <a:latin typeface="Courier New"/>
                <a:ea typeface="Courier New"/>
                <a:cs typeface="Courier New"/>
                <a:sym typeface="Courier New"/>
              </a:rPr>
              <a:t>sum </a:t>
            </a:r>
            <a:r>
              <a:rPr lang="en" sz="1300" b="1">
                <a:solidFill>
                  <a:srgbClr val="080808"/>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add</a:t>
            </a:r>
            <a:r>
              <a:rPr lang="en" sz="1300" b="1">
                <a:solidFill>
                  <a:srgbClr val="080808"/>
                </a:solidFill>
                <a:latin typeface="Courier New"/>
                <a:ea typeface="Courier New"/>
                <a:cs typeface="Courier New"/>
                <a:sym typeface="Courier New"/>
              </a:rPr>
              <a:t>.calculate(</a:t>
            </a:r>
            <a:r>
              <a:rPr lang="en" sz="1300" b="1">
                <a:solidFill>
                  <a:srgbClr val="1750EB"/>
                </a:solidFill>
                <a:latin typeface="Courier New"/>
                <a:ea typeface="Courier New"/>
                <a:cs typeface="Courier New"/>
                <a:sym typeface="Courier New"/>
              </a:rPr>
              <a:t>7</a:t>
            </a:r>
            <a:r>
              <a:rPr lang="en" sz="1300" b="1">
                <a:solidFill>
                  <a:srgbClr val="080808"/>
                </a:solidFill>
                <a:latin typeface="Courier New"/>
                <a:ea typeface="Courier New"/>
                <a:cs typeface="Courier New"/>
                <a:sym typeface="Courier New"/>
              </a:rPr>
              <a:t>, </a:t>
            </a:r>
            <a:r>
              <a:rPr lang="en" sz="1300" b="1">
                <a:solidFill>
                  <a:srgbClr val="1750EB"/>
                </a:solidFill>
                <a:latin typeface="Courier New"/>
                <a:ea typeface="Courier New"/>
                <a:cs typeface="Courier New"/>
                <a:sym typeface="Courier New"/>
              </a:rPr>
              <a:t>8</a:t>
            </a:r>
            <a:r>
              <a:rPr lang="en" sz="1300" b="1">
                <a:solidFill>
                  <a:srgbClr val="080808"/>
                </a:solidFill>
                <a:latin typeface="Courier New"/>
                <a:ea typeface="Courier New"/>
                <a:cs typeface="Courier New"/>
                <a:sym typeface="Courier New"/>
              </a:rPr>
              <a:t>);</a:t>
            </a: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262626"/>
              </a:solidFill>
              <a:latin typeface="Courier New"/>
              <a:ea typeface="Courier New"/>
              <a:cs typeface="Courier New"/>
              <a:sym typeface="Courier New"/>
            </a:endParaRPr>
          </a:p>
        </p:txBody>
      </p:sp>
      <p:cxnSp>
        <p:nvCxnSpPr>
          <p:cNvPr id="195" name="Google Shape;195;p26"/>
          <p:cNvCxnSpPr>
            <a:stCxn id="192" idx="3"/>
            <a:endCxn id="194" idx="1"/>
          </p:cNvCxnSpPr>
          <p:nvPr/>
        </p:nvCxnSpPr>
        <p:spPr>
          <a:xfrm>
            <a:off x="4362425" y="3553400"/>
            <a:ext cx="446700" cy="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7"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01" name="Google Shape;201;p27"/>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02" name="Google Shape;20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203" name="Google Shape;203;p27"/>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Expression Lambda : Comment implémenter ?</a:t>
            </a:r>
            <a:endParaRPr b="1">
              <a:solidFill>
                <a:srgbClr val="E20B0B"/>
              </a:solidFill>
            </a:endParaRPr>
          </a:p>
        </p:txBody>
      </p:sp>
      <p:sp>
        <p:nvSpPr>
          <p:cNvPr id="204" name="Google Shape;204;p27"/>
          <p:cNvSpPr txBox="1"/>
          <p:nvPr/>
        </p:nvSpPr>
        <p:spPr>
          <a:xfrm>
            <a:off x="237125" y="2504000"/>
            <a:ext cx="4125300" cy="20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6F94"/>
                </a:solidFill>
                <a:latin typeface="Courier New"/>
                <a:ea typeface="Courier New"/>
                <a:cs typeface="Courier New"/>
                <a:sym typeface="Courier New"/>
              </a:rPr>
              <a:t>Math</a:t>
            </a:r>
            <a:r>
              <a:rPr lang="en" sz="1300" b="1">
                <a:solidFill>
                  <a:schemeClr val="dk1"/>
                </a:solidFill>
                <a:latin typeface="Courier New"/>
                <a:ea typeface="Courier New"/>
                <a:cs typeface="Courier New"/>
                <a:sym typeface="Courier New"/>
              </a:rPr>
              <a:t> add </a:t>
            </a: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new </a:t>
            </a:r>
            <a:r>
              <a:rPr lang="en" sz="1300" b="1">
                <a:solidFill>
                  <a:srgbClr val="006F94"/>
                </a:solidFill>
                <a:latin typeface="Courier New"/>
                <a:ea typeface="Courier New"/>
                <a:cs typeface="Courier New"/>
                <a:sym typeface="Courier New"/>
              </a:rPr>
              <a:t>Math</a:t>
            </a: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9E880D"/>
                </a:solidFill>
                <a:latin typeface="Courier New"/>
                <a:ea typeface="Courier New"/>
                <a:cs typeface="Courier New"/>
                <a:sym typeface="Courier New"/>
              </a:rPr>
              <a:t>@Override</a:t>
            </a:r>
            <a:endParaRPr sz="1300" b="1">
              <a:solidFill>
                <a:srgbClr val="9E880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9E880D"/>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public int </a:t>
            </a:r>
            <a:r>
              <a:rPr lang="en" sz="1300" b="1">
                <a:solidFill>
                  <a:srgbClr val="00627A"/>
                </a:solidFill>
                <a:latin typeface="Courier New"/>
                <a:ea typeface="Courier New"/>
                <a:cs typeface="Courier New"/>
                <a:sym typeface="Courier New"/>
              </a:rPr>
              <a:t>calculate</a:t>
            </a:r>
            <a:r>
              <a:rPr lang="en" sz="1300" b="1">
                <a:solidFill>
                  <a:srgbClr val="080808"/>
                </a:solidFill>
                <a:latin typeface="Courier New"/>
                <a:ea typeface="Courier New"/>
                <a:cs typeface="Courier New"/>
                <a:sym typeface="Courier New"/>
              </a:rPr>
              <a:t>(</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x,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y)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return </a:t>
            </a:r>
            <a:r>
              <a:rPr lang="en" sz="1300" b="1">
                <a:solidFill>
                  <a:srgbClr val="080808"/>
                </a:solidFill>
                <a:latin typeface="Courier New"/>
                <a:ea typeface="Courier New"/>
                <a:cs typeface="Courier New"/>
                <a:sym typeface="Courier New"/>
              </a:rPr>
              <a:t>x + 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latin typeface="Courier New"/>
                <a:ea typeface="Courier New"/>
                <a:cs typeface="Courier New"/>
                <a:sym typeface="Courier New"/>
              </a:rPr>
              <a:t>int </a:t>
            </a:r>
            <a:r>
              <a:rPr lang="en" sz="1300" b="1">
                <a:solidFill>
                  <a:schemeClr val="dk1"/>
                </a:solidFill>
                <a:latin typeface="Courier New"/>
                <a:ea typeface="Courier New"/>
                <a:cs typeface="Courier New"/>
                <a:sym typeface="Courier New"/>
              </a:rPr>
              <a:t>sum </a:t>
            </a:r>
            <a:r>
              <a:rPr lang="en" sz="1300" b="1">
                <a:solidFill>
                  <a:srgbClr val="080808"/>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add</a:t>
            </a:r>
            <a:r>
              <a:rPr lang="en" sz="1300" b="1">
                <a:solidFill>
                  <a:srgbClr val="080808"/>
                </a:solidFill>
                <a:latin typeface="Courier New"/>
                <a:ea typeface="Courier New"/>
                <a:cs typeface="Courier New"/>
                <a:sym typeface="Courier New"/>
              </a:rPr>
              <a:t>.calculate(</a:t>
            </a:r>
            <a:r>
              <a:rPr lang="en" sz="1300" b="1">
                <a:solidFill>
                  <a:srgbClr val="1750EB"/>
                </a:solidFill>
                <a:latin typeface="Courier New"/>
                <a:ea typeface="Courier New"/>
                <a:cs typeface="Courier New"/>
                <a:sym typeface="Courier New"/>
              </a:rPr>
              <a:t>7</a:t>
            </a:r>
            <a:r>
              <a:rPr lang="en" sz="1300" b="1">
                <a:solidFill>
                  <a:srgbClr val="080808"/>
                </a:solidFill>
                <a:latin typeface="Courier New"/>
                <a:ea typeface="Courier New"/>
                <a:cs typeface="Courier New"/>
                <a:sym typeface="Courier New"/>
              </a:rPr>
              <a:t>, </a:t>
            </a:r>
            <a:r>
              <a:rPr lang="en" sz="1300" b="1">
                <a:solidFill>
                  <a:srgbClr val="1750EB"/>
                </a:solidFill>
                <a:latin typeface="Courier New"/>
                <a:ea typeface="Courier New"/>
                <a:cs typeface="Courier New"/>
                <a:sym typeface="Courier New"/>
              </a:rPr>
              <a:t>8</a:t>
            </a:r>
            <a:r>
              <a:rPr lang="en" sz="1300" b="1">
                <a:solidFill>
                  <a:srgbClr val="080808"/>
                </a:solidFill>
                <a:latin typeface="Courier New"/>
                <a:ea typeface="Courier New"/>
                <a:cs typeface="Courier New"/>
                <a:sym typeface="Courier New"/>
              </a:rPr>
              <a:t>);</a:t>
            </a: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262626"/>
              </a:solidFill>
              <a:latin typeface="Courier New"/>
              <a:ea typeface="Courier New"/>
              <a:cs typeface="Courier New"/>
              <a:sym typeface="Courier New"/>
            </a:endParaRPr>
          </a:p>
        </p:txBody>
      </p:sp>
      <p:sp>
        <p:nvSpPr>
          <p:cNvPr id="205" name="Google Shape;205;p27"/>
          <p:cNvSpPr txBox="1"/>
          <p:nvPr/>
        </p:nvSpPr>
        <p:spPr>
          <a:xfrm>
            <a:off x="542000" y="563050"/>
            <a:ext cx="8060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a:latin typeface="Roboto Light"/>
                <a:ea typeface="Roboto Light"/>
                <a:cs typeface="Roboto Light"/>
                <a:sym typeface="Roboto Light"/>
              </a:rPr>
              <a:t>Maintenant il suffit d’ajouter l’opérateur lambda (-&gt;).</a:t>
            </a:r>
            <a:endParaRPr sz="1800" b="1">
              <a:latin typeface="Roboto"/>
              <a:ea typeface="Roboto"/>
              <a:cs typeface="Roboto"/>
              <a:sym typeface="Roboto"/>
            </a:endParaRPr>
          </a:p>
        </p:txBody>
      </p:sp>
      <p:sp>
        <p:nvSpPr>
          <p:cNvPr id="206" name="Google Shape;206;p27"/>
          <p:cNvSpPr txBox="1"/>
          <p:nvPr/>
        </p:nvSpPr>
        <p:spPr>
          <a:xfrm>
            <a:off x="4809125" y="2504000"/>
            <a:ext cx="4125300" cy="20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6F94"/>
                </a:solidFill>
                <a:latin typeface="Courier New"/>
                <a:ea typeface="Courier New"/>
                <a:cs typeface="Courier New"/>
                <a:sym typeface="Courier New"/>
              </a:rPr>
              <a:t>Math</a:t>
            </a:r>
            <a:r>
              <a:rPr lang="en" sz="1300" b="1">
                <a:solidFill>
                  <a:schemeClr val="dk1"/>
                </a:solidFill>
                <a:latin typeface="Courier New"/>
                <a:ea typeface="Courier New"/>
                <a:cs typeface="Courier New"/>
                <a:sym typeface="Courier New"/>
              </a:rPr>
              <a:t> add </a:t>
            </a: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x,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y) -&gt;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return </a:t>
            </a:r>
            <a:r>
              <a:rPr lang="en" sz="1300" b="1">
                <a:solidFill>
                  <a:srgbClr val="080808"/>
                </a:solidFill>
                <a:latin typeface="Courier New"/>
                <a:ea typeface="Courier New"/>
                <a:cs typeface="Courier New"/>
                <a:sym typeface="Courier New"/>
              </a:rPr>
              <a:t>x + 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latin typeface="Courier New"/>
                <a:ea typeface="Courier New"/>
                <a:cs typeface="Courier New"/>
                <a:sym typeface="Courier New"/>
              </a:rPr>
              <a:t>int </a:t>
            </a:r>
            <a:r>
              <a:rPr lang="en" sz="1300" b="1">
                <a:solidFill>
                  <a:schemeClr val="dk1"/>
                </a:solidFill>
                <a:latin typeface="Courier New"/>
                <a:ea typeface="Courier New"/>
                <a:cs typeface="Courier New"/>
                <a:sym typeface="Courier New"/>
              </a:rPr>
              <a:t>sum </a:t>
            </a:r>
            <a:r>
              <a:rPr lang="en" sz="1300" b="1">
                <a:solidFill>
                  <a:srgbClr val="080808"/>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add</a:t>
            </a:r>
            <a:r>
              <a:rPr lang="en" sz="1300" b="1">
                <a:solidFill>
                  <a:srgbClr val="080808"/>
                </a:solidFill>
                <a:latin typeface="Courier New"/>
                <a:ea typeface="Courier New"/>
                <a:cs typeface="Courier New"/>
                <a:sym typeface="Courier New"/>
              </a:rPr>
              <a:t>.calculate(</a:t>
            </a:r>
            <a:r>
              <a:rPr lang="en" sz="1300" b="1">
                <a:solidFill>
                  <a:srgbClr val="1750EB"/>
                </a:solidFill>
                <a:latin typeface="Courier New"/>
                <a:ea typeface="Courier New"/>
                <a:cs typeface="Courier New"/>
                <a:sym typeface="Courier New"/>
              </a:rPr>
              <a:t>7</a:t>
            </a:r>
            <a:r>
              <a:rPr lang="en" sz="1300" b="1">
                <a:solidFill>
                  <a:srgbClr val="080808"/>
                </a:solidFill>
                <a:latin typeface="Courier New"/>
                <a:ea typeface="Courier New"/>
                <a:cs typeface="Courier New"/>
                <a:sym typeface="Courier New"/>
              </a:rPr>
              <a:t>, </a:t>
            </a:r>
            <a:r>
              <a:rPr lang="en" sz="1300" b="1">
                <a:solidFill>
                  <a:srgbClr val="1750EB"/>
                </a:solidFill>
                <a:latin typeface="Courier New"/>
                <a:ea typeface="Courier New"/>
                <a:cs typeface="Courier New"/>
                <a:sym typeface="Courier New"/>
              </a:rPr>
              <a:t>8</a:t>
            </a:r>
            <a:r>
              <a:rPr lang="en" sz="1300" b="1">
                <a:solidFill>
                  <a:srgbClr val="080808"/>
                </a:solidFill>
                <a:latin typeface="Courier New"/>
                <a:ea typeface="Courier New"/>
                <a:cs typeface="Courier New"/>
                <a:sym typeface="Courier New"/>
              </a:rPr>
              <a:t>);</a:t>
            </a: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262626"/>
              </a:solidFill>
              <a:latin typeface="Courier New"/>
              <a:ea typeface="Courier New"/>
              <a:cs typeface="Courier New"/>
              <a:sym typeface="Courier New"/>
            </a:endParaRPr>
          </a:p>
        </p:txBody>
      </p:sp>
      <p:cxnSp>
        <p:nvCxnSpPr>
          <p:cNvPr id="207" name="Google Shape;207;p27"/>
          <p:cNvCxnSpPr>
            <a:stCxn id="204" idx="3"/>
            <a:endCxn id="206" idx="1"/>
          </p:cNvCxnSpPr>
          <p:nvPr/>
        </p:nvCxnSpPr>
        <p:spPr>
          <a:xfrm>
            <a:off x="4362425" y="3553400"/>
            <a:ext cx="446700" cy="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8"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13" name="Google Shape;213;p28"/>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14" name="Google Shape;21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15" name="Google Shape;215;p28"/>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Expression Lambda : Comment implémenter ?</a:t>
            </a:r>
            <a:endParaRPr b="1">
              <a:solidFill>
                <a:srgbClr val="E20B0B"/>
              </a:solidFill>
            </a:endParaRPr>
          </a:p>
        </p:txBody>
      </p:sp>
      <p:sp>
        <p:nvSpPr>
          <p:cNvPr id="216" name="Google Shape;216;p28"/>
          <p:cNvSpPr txBox="1"/>
          <p:nvPr/>
        </p:nvSpPr>
        <p:spPr>
          <a:xfrm>
            <a:off x="542000" y="563050"/>
            <a:ext cx="8060100" cy="440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a:latin typeface="Roboto Light"/>
                <a:ea typeface="Roboto Light"/>
                <a:cs typeface="Roboto Light"/>
                <a:sym typeface="Roboto Light"/>
              </a:rPr>
              <a:t>On peut encore simplifier cette expression en appliquant ces règles:</a:t>
            </a:r>
            <a:endParaRPr sz="1800">
              <a:latin typeface="Roboto Light"/>
              <a:ea typeface="Roboto Light"/>
              <a:cs typeface="Roboto Light"/>
              <a:sym typeface="Roboto Light"/>
            </a:endParaRPr>
          </a:p>
          <a:p>
            <a:pPr marL="0" lvl="0" indent="0" algn="l" rtl="0">
              <a:spcBef>
                <a:spcPts val="0"/>
              </a:spcBef>
              <a:spcAft>
                <a:spcPts val="0"/>
              </a:spcAft>
              <a:buNone/>
            </a:pPr>
            <a:endParaRPr sz="1800">
              <a:latin typeface="Roboto Light"/>
              <a:ea typeface="Roboto Light"/>
              <a:cs typeface="Roboto Light"/>
              <a:sym typeface="Roboto Light"/>
            </a:endParaRPr>
          </a:p>
          <a:p>
            <a:pPr marL="457200" lvl="0" indent="-342900" algn="l" rtl="0">
              <a:spcBef>
                <a:spcPts val="0"/>
              </a:spcBef>
              <a:spcAft>
                <a:spcPts val="0"/>
              </a:spcAft>
              <a:buSzPts val="1800"/>
              <a:buFont typeface="Roboto Light"/>
              <a:buChar char="●"/>
            </a:pPr>
            <a:r>
              <a:rPr lang="en" sz="1800">
                <a:latin typeface="Roboto Light"/>
                <a:ea typeface="Roboto Light"/>
                <a:cs typeface="Roboto Light"/>
                <a:sym typeface="Roboto Light"/>
              </a:rPr>
              <a:t>Si le corps de l'expression se compose d'une seule instruction :</a:t>
            </a:r>
            <a:endParaRPr sz="1800">
              <a:latin typeface="Roboto Light"/>
              <a:ea typeface="Roboto Light"/>
              <a:cs typeface="Roboto Light"/>
              <a:sym typeface="Roboto Light"/>
            </a:endParaRPr>
          </a:p>
          <a:p>
            <a:pPr marL="914400" lvl="1" indent="-342900" algn="l" rtl="0">
              <a:spcBef>
                <a:spcPts val="1000"/>
              </a:spcBef>
              <a:spcAft>
                <a:spcPts val="0"/>
              </a:spcAft>
              <a:buSzPts val="1800"/>
              <a:buFont typeface="Roboto Light"/>
              <a:buChar char="○"/>
            </a:pPr>
            <a:r>
              <a:rPr lang="en" sz="1800">
                <a:latin typeface="Roboto Light"/>
                <a:ea typeface="Roboto Light"/>
                <a:cs typeface="Roboto Light"/>
                <a:sym typeface="Roboto Light"/>
              </a:rPr>
              <a:t>Aucun besoin d'accolades.</a:t>
            </a:r>
            <a:endParaRPr sz="1800">
              <a:latin typeface="Roboto Light"/>
              <a:ea typeface="Roboto Light"/>
              <a:cs typeface="Roboto Light"/>
              <a:sym typeface="Roboto Light"/>
            </a:endParaRPr>
          </a:p>
          <a:p>
            <a:pPr marL="914400" lvl="1" indent="-342900" algn="l" rtl="0">
              <a:spcBef>
                <a:spcPts val="1000"/>
              </a:spcBef>
              <a:spcAft>
                <a:spcPts val="0"/>
              </a:spcAft>
              <a:buSzPts val="1800"/>
              <a:buFont typeface="Roboto Light"/>
              <a:buChar char="○"/>
            </a:pPr>
            <a:r>
              <a:rPr lang="en" sz="1800">
                <a:latin typeface="Roboto Light"/>
                <a:ea typeface="Roboto Light"/>
                <a:cs typeface="Roboto Light"/>
                <a:sym typeface="Roboto Light"/>
              </a:rPr>
              <a:t>Aucun besoin d'utiliser le mot clé "return".</a:t>
            </a:r>
            <a:endParaRPr sz="1800">
              <a:latin typeface="Roboto Light"/>
              <a:ea typeface="Roboto Light"/>
              <a:cs typeface="Roboto Light"/>
              <a:sym typeface="Roboto Light"/>
            </a:endParaRPr>
          </a:p>
          <a:p>
            <a:pPr marL="457200" lvl="0" indent="-342900" algn="l" rtl="0">
              <a:spcBef>
                <a:spcPts val="1000"/>
              </a:spcBef>
              <a:spcAft>
                <a:spcPts val="0"/>
              </a:spcAft>
              <a:buSzPts val="1800"/>
              <a:buFont typeface="Roboto Light"/>
              <a:buChar char="●"/>
            </a:pPr>
            <a:r>
              <a:rPr lang="en" sz="1800">
                <a:latin typeface="Roboto Light"/>
                <a:ea typeface="Roboto Light"/>
                <a:cs typeface="Roboto Light"/>
                <a:sym typeface="Roboto Light"/>
              </a:rPr>
              <a:t>Les lambdas avec un seul paramètre n'ont pas besoin de parenthèses.</a:t>
            </a:r>
            <a:endParaRPr sz="1800">
              <a:latin typeface="Roboto Light"/>
              <a:ea typeface="Roboto Light"/>
              <a:cs typeface="Roboto Light"/>
              <a:sym typeface="Roboto Light"/>
            </a:endParaRPr>
          </a:p>
          <a:p>
            <a:pPr marL="457200" lvl="0" indent="-342900" algn="l" rtl="0">
              <a:spcBef>
                <a:spcPts val="1000"/>
              </a:spcBef>
              <a:spcAft>
                <a:spcPts val="0"/>
              </a:spcAft>
              <a:buSzPts val="1800"/>
              <a:buFont typeface="Roboto Light"/>
              <a:buChar char="●"/>
            </a:pPr>
            <a:r>
              <a:rPr lang="en" sz="1800">
                <a:latin typeface="Roboto Light"/>
                <a:ea typeface="Roboto Light"/>
                <a:cs typeface="Roboto Light"/>
                <a:sym typeface="Roboto Light"/>
              </a:rPr>
              <a:t>Les lambdas sans paramètres doivent inclure des parenthèses.</a:t>
            </a:r>
            <a:endParaRPr sz="1800">
              <a:latin typeface="Roboto Light"/>
              <a:ea typeface="Roboto Light"/>
              <a:cs typeface="Roboto Light"/>
              <a:sym typeface="Roboto Light"/>
            </a:endParaRPr>
          </a:p>
          <a:p>
            <a:pPr marL="457200" lvl="0" indent="-342900" algn="l" rtl="0">
              <a:spcBef>
                <a:spcPts val="1000"/>
              </a:spcBef>
              <a:spcAft>
                <a:spcPts val="0"/>
              </a:spcAft>
              <a:buSzPts val="1800"/>
              <a:buFont typeface="Roboto Light"/>
              <a:buChar char="●"/>
            </a:pPr>
            <a:r>
              <a:rPr lang="en" sz="1800">
                <a:latin typeface="Roboto Light"/>
                <a:ea typeface="Roboto Light"/>
                <a:cs typeface="Roboto Light"/>
                <a:sym typeface="Roboto Light"/>
              </a:rPr>
              <a:t>Les lambdas avec plus d'un paramètre nécessitent l'utilisation de parenthèses.</a:t>
            </a:r>
            <a:endParaRPr sz="1800">
              <a:latin typeface="Roboto Light"/>
              <a:ea typeface="Roboto Light"/>
              <a:cs typeface="Roboto Light"/>
              <a:sym typeface="Roboto Light"/>
            </a:endParaRPr>
          </a:p>
          <a:p>
            <a:pPr marL="457200" lvl="0" indent="-342900" algn="l" rtl="0">
              <a:spcBef>
                <a:spcPts val="1000"/>
              </a:spcBef>
              <a:spcAft>
                <a:spcPts val="0"/>
              </a:spcAft>
              <a:buSzPts val="1800"/>
              <a:buFont typeface="Roboto Light"/>
              <a:buChar char="●"/>
            </a:pPr>
            <a:r>
              <a:rPr lang="en" sz="1800">
                <a:latin typeface="Roboto Light"/>
                <a:ea typeface="Roboto Light"/>
                <a:cs typeface="Roboto Light"/>
                <a:sym typeface="Roboto Light"/>
              </a:rPr>
              <a:t>La spécification des types de paramètres est optionnelle</a:t>
            </a:r>
            <a:endParaRPr sz="1800">
              <a:latin typeface="Roboto Light"/>
              <a:ea typeface="Roboto Light"/>
              <a:cs typeface="Roboto Light"/>
              <a:sym typeface="Roboto Light"/>
            </a:endParaRPr>
          </a:p>
          <a:p>
            <a:pPr marL="0" lvl="0" indent="0" algn="l" rtl="0">
              <a:spcBef>
                <a:spcPts val="1000"/>
              </a:spcBef>
              <a:spcAft>
                <a:spcPts val="0"/>
              </a:spcAft>
              <a:buNone/>
            </a:pPr>
            <a:endParaRPr sz="1800">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9"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22" name="Google Shape;222;p29"/>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23" name="Google Shape;22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24" name="Google Shape;224;p29"/>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Expression Lambda : Comment implémenter ?</a:t>
            </a:r>
            <a:endParaRPr b="1">
              <a:solidFill>
                <a:srgbClr val="E20B0B"/>
              </a:solidFill>
            </a:endParaRPr>
          </a:p>
        </p:txBody>
      </p:sp>
      <p:sp>
        <p:nvSpPr>
          <p:cNvPr id="225" name="Google Shape;225;p29"/>
          <p:cNvSpPr txBox="1"/>
          <p:nvPr/>
        </p:nvSpPr>
        <p:spPr>
          <a:xfrm>
            <a:off x="237125" y="2504000"/>
            <a:ext cx="4125300" cy="20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6F94"/>
                </a:solidFill>
                <a:latin typeface="Courier New"/>
                <a:ea typeface="Courier New"/>
                <a:cs typeface="Courier New"/>
                <a:sym typeface="Courier New"/>
              </a:rPr>
              <a:t>Math</a:t>
            </a:r>
            <a:r>
              <a:rPr lang="en" sz="1300" b="1">
                <a:solidFill>
                  <a:schemeClr val="dk1"/>
                </a:solidFill>
                <a:latin typeface="Courier New"/>
                <a:ea typeface="Courier New"/>
                <a:cs typeface="Courier New"/>
                <a:sym typeface="Courier New"/>
              </a:rPr>
              <a:t> add </a:t>
            </a: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new </a:t>
            </a:r>
            <a:r>
              <a:rPr lang="en" sz="1300" b="1">
                <a:solidFill>
                  <a:srgbClr val="006F94"/>
                </a:solidFill>
                <a:latin typeface="Courier New"/>
                <a:ea typeface="Courier New"/>
                <a:cs typeface="Courier New"/>
                <a:sym typeface="Courier New"/>
              </a:rPr>
              <a:t>Math</a:t>
            </a: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9E880D"/>
                </a:solidFill>
                <a:latin typeface="Courier New"/>
                <a:ea typeface="Courier New"/>
                <a:cs typeface="Courier New"/>
                <a:sym typeface="Courier New"/>
              </a:rPr>
              <a:t>@Override</a:t>
            </a:r>
            <a:endParaRPr sz="1300" b="1">
              <a:solidFill>
                <a:srgbClr val="9E880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9E880D"/>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public int </a:t>
            </a:r>
            <a:r>
              <a:rPr lang="en" sz="1300" b="1">
                <a:solidFill>
                  <a:srgbClr val="00627A"/>
                </a:solidFill>
                <a:latin typeface="Courier New"/>
                <a:ea typeface="Courier New"/>
                <a:cs typeface="Courier New"/>
                <a:sym typeface="Courier New"/>
              </a:rPr>
              <a:t>calculate</a:t>
            </a:r>
            <a:r>
              <a:rPr lang="en" sz="1300" b="1">
                <a:solidFill>
                  <a:srgbClr val="080808"/>
                </a:solidFill>
                <a:latin typeface="Courier New"/>
                <a:ea typeface="Courier New"/>
                <a:cs typeface="Courier New"/>
                <a:sym typeface="Courier New"/>
              </a:rPr>
              <a:t>(</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x, </a:t>
            </a:r>
            <a:r>
              <a:rPr lang="en" sz="1300" b="1">
                <a:solidFill>
                  <a:srgbClr val="0033B3"/>
                </a:solidFill>
                <a:latin typeface="Courier New"/>
                <a:ea typeface="Courier New"/>
                <a:cs typeface="Courier New"/>
                <a:sym typeface="Courier New"/>
              </a:rPr>
              <a:t>int </a:t>
            </a:r>
            <a:r>
              <a:rPr lang="en" sz="1300" b="1">
                <a:solidFill>
                  <a:srgbClr val="080808"/>
                </a:solidFill>
                <a:latin typeface="Courier New"/>
                <a:ea typeface="Courier New"/>
                <a:cs typeface="Courier New"/>
                <a:sym typeface="Courier New"/>
              </a:rPr>
              <a:t>y)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r>
              <a:rPr lang="en" sz="1300" b="1">
                <a:solidFill>
                  <a:srgbClr val="0033B3"/>
                </a:solidFill>
                <a:latin typeface="Courier New"/>
                <a:ea typeface="Courier New"/>
                <a:cs typeface="Courier New"/>
                <a:sym typeface="Courier New"/>
              </a:rPr>
              <a:t>return </a:t>
            </a:r>
            <a:r>
              <a:rPr lang="en" sz="1300" b="1">
                <a:solidFill>
                  <a:srgbClr val="080808"/>
                </a:solidFill>
                <a:latin typeface="Courier New"/>
                <a:ea typeface="Courier New"/>
                <a:cs typeface="Courier New"/>
                <a:sym typeface="Courier New"/>
              </a:rPr>
              <a:t>x + 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   }</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latin typeface="Courier New"/>
                <a:ea typeface="Courier New"/>
                <a:cs typeface="Courier New"/>
                <a:sym typeface="Courier New"/>
              </a:rPr>
              <a:t>};</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latin typeface="Courier New"/>
                <a:ea typeface="Courier New"/>
                <a:cs typeface="Courier New"/>
                <a:sym typeface="Courier New"/>
              </a:rPr>
              <a:t>int </a:t>
            </a:r>
            <a:r>
              <a:rPr lang="en" sz="1300" b="1">
                <a:solidFill>
                  <a:schemeClr val="dk1"/>
                </a:solidFill>
                <a:latin typeface="Courier New"/>
                <a:ea typeface="Courier New"/>
                <a:cs typeface="Courier New"/>
                <a:sym typeface="Courier New"/>
              </a:rPr>
              <a:t>sum </a:t>
            </a:r>
            <a:r>
              <a:rPr lang="en" sz="1300" b="1">
                <a:solidFill>
                  <a:srgbClr val="080808"/>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add</a:t>
            </a:r>
            <a:r>
              <a:rPr lang="en" sz="1300" b="1">
                <a:solidFill>
                  <a:srgbClr val="080808"/>
                </a:solidFill>
                <a:latin typeface="Courier New"/>
                <a:ea typeface="Courier New"/>
                <a:cs typeface="Courier New"/>
                <a:sym typeface="Courier New"/>
              </a:rPr>
              <a:t>.calculate(</a:t>
            </a:r>
            <a:r>
              <a:rPr lang="en" sz="1300" b="1">
                <a:solidFill>
                  <a:srgbClr val="1750EB"/>
                </a:solidFill>
                <a:latin typeface="Courier New"/>
                <a:ea typeface="Courier New"/>
                <a:cs typeface="Courier New"/>
                <a:sym typeface="Courier New"/>
              </a:rPr>
              <a:t>7</a:t>
            </a:r>
            <a:r>
              <a:rPr lang="en" sz="1300" b="1">
                <a:solidFill>
                  <a:srgbClr val="080808"/>
                </a:solidFill>
                <a:latin typeface="Courier New"/>
                <a:ea typeface="Courier New"/>
                <a:cs typeface="Courier New"/>
                <a:sym typeface="Courier New"/>
              </a:rPr>
              <a:t>, </a:t>
            </a:r>
            <a:r>
              <a:rPr lang="en" sz="1300" b="1">
                <a:solidFill>
                  <a:srgbClr val="1750EB"/>
                </a:solidFill>
                <a:latin typeface="Courier New"/>
                <a:ea typeface="Courier New"/>
                <a:cs typeface="Courier New"/>
                <a:sym typeface="Courier New"/>
              </a:rPr>
              <a:t>8</a:t>
            </a:r>
            <a:r>
              <a:rPr lang="en" sz="1300" b="1">
                <a:solidFill>
                  <a:srgbClr val="080808"/>
                </a:solidFill>
                <a:latin typeface="Courier New"/>
                <a:ea typeface="Courier New"/>
                <a:cs typeface="Courier New"/>
                <a:sym typeface="Courier New"/>
              </a:rPr>
              <a:t>);</a:t>
            </a: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262626"/>
              </a:solidFill>
              <a:latin typeface="Courier New"/>
              <a:ea typeface="Courier New"/>
              <a:cs typeface="Courier New"/>
              <a:sym typeface="Courier New"/>
            </a:endParaRPr>
          </a:p>
        </p:txBody>
      </p:sp>
      <p:sp>
        <p:nvSpPr>
          <p:cNvPr id="226" name="Google Shape;226;p29"/>
          <p:cNvSpPr txBox="1"/>
          <p:nvPr/>
        </p:nvSpPr>
        <p:spPr>
          <a:xfrm>
            <a:off x="542000" y="563050"/>
            <a:ext cx="80601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a:latin typeface="Roboto Light"/>
                <a:ea typeface="Roboto Light"/>
                <a:cs typeface="Roboto Light"/>
                <a:sym typeface="Roboto Light"/>
              </a:rPr>
              <a:t>L'utilisation de lambdas au lieu d'objets anonymes permet donc de réduire la quantité de code nécessaire grâce à une syntaxe concise.</a:t>
            </a:r>
            <a:endParaRPr sz="1800">
              <a:latin typeface="Roboto Light"/>
              <a:ea typeface="Roboto Light"/>
              <a:cs typeface="Roboto Light"/>
              <a:sym typeface="Roboto Light"/>
            </a:endParaRPr>
          </a:p>
          <a:p>
            <a:pPr marL="0" lvl="0" indent="0" algn="l" rtl="0">
              <a:spcBef>
                <a:spcPts val="0"/>
              </a:spcBef>
              <a:spcAft>
                <a:spcPts val="0"/>
              </a:spcAft>
              <a:buNone/>
            </a:pPr>
            <a:endParaRPr sz="1800">
              <a:latin typeface="Roboto Light"/>
              <a:ea typeface="Roboto Light"/>
              <a:cs typeface="Roboto Light"/>
              <a:sym typeface="Roboto Light"/>
            </a:endParaRPr>
          </a:p>
          <a:p>
            <a:pPr marL="0" lvl="0" indent="0" algn="ctr" rtl="0">
              <a:spcBef>
                <a:spcPts val="0"/>
              </a:spcBef>
              <a:spcAft>
                <a:spcPts val="0"/>
              </a:spcAft>
              <a:buNone/>
            </a:pPr>
            <a:r>
              <a:rPr lang="en" sz="1800" b="1">
                <a:solidFill>
                  <a:srgbClr val="FF0000"/>
                </a:solidFill>
                <a:latin typeface="Roboto"/>
                <a:ea typeface="Roboto"/>
                <a:cs typeface="Roboto"/>
                <a:sym typeface="Roboto"/>
              </a:rPr>
              <a:t>Résultat final:</a:t>
            </a:r>
            <a:endParaRPr sz="1800" b="1">
              <a:solidFill>
                <a:srgbClr val="FF0000"/>
              </a:solidFill>
              <a:latin typeface="Roboto"/>
              <a:ea typeface="Roboto"/>
              <a:cs typeface="Roboto"/>
              <a:sym typeface="Roboto"/>
            </a:endParaRPr>
          </a:p>
        </p:txBody>
      </p:sp>
      <p:sp>
        <p:nvSpPr>
          <p:cNvPr id="227" name="Google Shape;227;p29"/>
          <p:cNvSpPr txBox="1"/>
          <p:nvPr/>
        </p:nvSpPr>
        <p:spPr>
          <a:xfrm>
            <a:off x="4809125" y="2504000"/>
            <a:ext cx="4125300" cy="20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6F94"/>
                </a:solidFill>
                <a:latin typeface="Courier New"/>
                <a:ea typeface="Courier New"/>
                <a:cs typeface="Courier New"/>
                <a:sym typeface="Courier New"/>
              </a:rPr>
              <a:t>Math</a:t>
            </a:r>
            <a:r>
              <a:rPr lang="en" sz="1300" b="1">
                <a:solidFill>
                  <a:schemeClr val="dk1"/>
                </a:solidFill>
                <a:latin typeface="Courier New"/>
                <a:ea typeface="Courier New"/>
                <a:cs typeface="Courier New"/>
                <a:sym typeface="Courier New"/>
              </a:rPr>
              <a:t> add </a:t>
            </a:r>
            <a:r>
              <a:rPr lang="en" sz="1300" b="1">
                <a:solidFill>
                  <a:srgbClr val="080808"/>
                </a:solidFill>
                <a:latin typeface="Courier New"/>
                <a:ea typeface="Courier New"/>
                <a:cs typeface="Courier New"/>
                <a:sym typeface="Courier New"/>
              </a:rPr>
              <a:t>= (x, y) -&gt; x + y;</a:t>
            </a: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latin typeface="Courier New"/>
                <a:ea typeface="Courier New"/>
                <a:cs typeface="Courier New"/>
                <a:sym typeface="Courier New"/>
              </a:rPr>
              <a:t>int </a:t>
            </a:r>
            <a:r>
              <a:rPr lang="en" sz="1300" b="1">
                <a:solidFill>
                  <a:schemeClr val="dk1"/>
                </a:solidFill>
                <a:latin typeface="Courier New"/>
                <a:ea typeface="Courier New"/>
                <a:cs typeface="Courier New"/>
                <a:sym typeface="Courier New"/>
              </a:rPr>
              <a:t>sum </a:t>
            </a:r>
            <a:r>
              <a:rPr lang="en" sz="1300" b="1">
                <a:solidFill>
                  <a:srgbClr val="080808"/>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add</a:t>
            </a:r>
            <a:r>
              <a:rPr lang="en" sz="1300" b="1">
                <a:solidFill>
                  <a:srgbClr val="080808"/>
                </a:solidFill>
                <a:latin typeface="Courier New"/>
                <a:ea typeface="Courier New"/>
                <a:cs typeface="Courier New"/>
                <a:sym typeface="Courier New"/>
              </a:rPr>
              <a:t>.calculate(</a:t>
            </a:r>
            <a:r>
              <a:rPr lang="en" sz="1300" b="1">
                <a:solidFill>
                  <a:srgbClr val="1750EB"/>
                </a:solidFill>
                <a:latin typeface="Courier New"/>
                <a:ea typeface="Courier New"/>
                <a:cs typeface="Courier New"/>
                <a:sym typeface="Courier New"/>
              </a:rPr>
              <a:t>7</a:t>
            </a:r>
            <a:r>
              <a:rPr lang="en" sz="1300" b="1">
                <a:solidFill>
                  <a:srgbClr val="080808"/>
                </a:solidFill>
                <a:latin typeface="Courier New"/>
                <a:ea typeface="Courier New"/>
                <a:cs typeface="Courier New"/>
                <a:sym typeface="Courier New"/>
              </a:rPr>
              <a:t>, </a:t>
            </a:r>
            <a:r>
              <a:rPr lang="en" sz="1300" b="1">
                <a:solidFill>
                  <a:srgbClr val="1750EB"/>
                </a:solidFill>
                <a:latin typeface="Courier New"/>
                <a:ea typeface="Courier New"/>
                <a:cs typeface="Courier New"/>
                <a:sym typeface="Courier New"/>
              </a:rPr>
              <a:t>8</a:t>
            </a:r>
            <a:r>
              <a:rPr lang="en" sz="1300" b="1">
                <a:solidFill>
                  <a:srgbClr val="080808"/>
                </a:solidFill>
                <a:latin typeface="Courier New"/>
                <a:ea typeface="Courier New"/>
                <a:cs typeface="Courier New"/>
                <a:sym typeface="Courier New"/>
              </a:rPr>
              <a:t>);</a:t>
            </a: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262626"/>
              </a:solidFill>
              <a:latin typeface="Courier New"/>
              <a:ea typeface="Courier New"/>
              <a:cs typeface="Courier New"/>
              <a:sym typeface="Courier New"/>
            </a:endParaRPr>
          </a:p>
        </p:txBody>
      </p:sp>
      <p:cxnSp>
        <p:nvCxnSpPr>
          <p:cNvPr id="228" name="Google Shape;228;p29"/>
          <p:cNvCxnSpPr>
            <a:stCxn id="225" idx="3"/>
            <a:endCxn id="227" idx="1"/>
          </p:cNvCxnSpPr>
          <p:nvPr/>
        </p:nvCxnSpPr>
        <p:spPr>
          <a:xfrm>
            <a:off x="4362425" y="3553400"/>
            <a:ext cx="446700" cy="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cxnSp>
        <p:nvCxnSpPr>
          <p:cNvPr id="233" name="Google Shape;233;p30"/>
          <p:cNvCxnSpPr/>
          <p:nvPr/>
        </p:nvCxnSpPr>
        <p:spPr>
          <a:xfrm rot="10800000">
            <a:off x="1447200" y="2612150"/>
            <a:ext cx="6249600" cy="9300"/>
          </a:xfrm>
          <a:prstGeom prst="straightConnector1">
            <a:avLst/>
          </a:prstGeom>
          <a:noFill/>
          <a:ln w="28575" cap="flat" cmpd="sng">
            <a:solidFill>
              <a:srgbClr val="F5340B"/>
            </a:solidFill>
            <a:prstDash val="solid"/>
            <a:round/>
            <a:headEnd type="none" w="med" len="med"/>
            <a:tailEnd type="none" w="med" len="med"/>
          </a:ln>
        </p:spPr>
      </p:cxnSp>
      <p:sp>
        <p:nvSpPr>
          <p:cNvPr id="234" name="Google Shape;23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18</a:t>
            </a:fld>
            <a:endParaRPr sz="1100" b="1"/>
          </a:p>
        </p:txBody>
      </p:sp>
      <p:sp>
        <p:nvSpPr>
          <p:cNvPr id="235" name="Google Shape;235;p30"/>
          <p:cNvSpPr txBox="1"/>
          <p:nvPr/>
        </p:nvSpPr>
        <p:spPr>
          <a:xfrm>
            <a:off x="1291500" y="1518900"/>
            <a:ext cx="6561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rgbClr val="E20B0B"/>
                </a:solidFill>
              </a:rPr>
              <a:t>Les interfaces fonctionnelles prédéfinies</a:t>
            </a:r>
            <a:endParaRPr sz="3000" b="1">
              <a:solidFill>
                <a:srgbClr val="E20B0B"/>
              </a:solidFill>
            </a:endParaRPr>
          </a:p>
        </p:txBody>
      </p:sp>
      <p:pic>
        <p:nvPicPr>
          <p:cNvPr id="236" name="Google Shape;236;p30" descr="D:\esprit 2014\ESPRIT 2014\charte essprit 2014\render\support final\triangle.png"/>
          <p:cNvPicPr preferRelativeResize="0"/>
          <p:nvPr/>
        </p:nvPicPr>
        <p:blipFill rotWithShape="1">
          <a:blip r:embed="rId3">
            <a:alphaModFix/>
          </a:blip>
          <a:srcRect/>
          <a:stretch/>
        </p:blipFill>
        <p:spPr>
          <a:xfrm rot="10800000">
            <a:off x="2109380" y="2688350"/>
            <a:ext cx="2371432" cy="1631872"/>
          </a:xfrm>
          <a:prstGeom prst="rect">
            <a:avLst/>
          </a:prstGeom>
          <a:noFill/>
          <a:ln>
            <a:noFill/>
          </a:ln>
        </p:spPr>
      </p:pic>
      <p:pic>
        <p:nvPicPr>
          <p:cNvPr id="237" name="Google Shape;237;p30" descr="D:\esprit 2014\ESPRIT 2014\charte essprit 2014\render\support final\triangle.png"/>
          <p:cNvPicPr preferRelativeResize="0"/>
          <p:nvPr/>
        </p:nvPicPr>
        <p:blipFill rotWithShape="1">
          <a:blip r:embed="rId3">
            <a:alphaModFix/>
          </a:blip>
          <a:srcRect/>
          <a:stretch/>
        </p:blipFill>
        <p:spPr>
          <a:xfrm rot="10800000" flipH="1">
            <a:off x="4633205" y="2694425"/>
            <a:ext cx="2371432" cy="16318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1"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43" name="Google Shape;243;p31"/>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44" name="Google Shape;24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45" name="Google Shape;245;p31"/>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fonctionnelles prédéfinies</a:t>
            </a:r>
            <a:endParaRPr b="1">
              <a:solidFill>
                <a:srgbClr val="E20B0B"/>
              </a:solidFill>
            </a:endParaRPr>
          </a:p>
        </p:txBody>
      </p:sp>
      <p:graphicFrame>
        <p:nvGraphicFramePr>
          <p:cNvPr id="246" name="Google Shape;246;p31"/>
          <p:cNvGraphicFramePr/>
          <p:nvPr/>
        </p:nvGraphicFramePr>
        <p:xfrm>
          <a:off x="578400" y="605176"/>
          <a:ext cx="3000000" cy="3000000"/>
        </p:xfrm>
        <a:graphic>
          <a:graphicData uri="http://schemas.openxmlformats.org/drawingml/2006/table">
            <a:tbl>
              <a:tblPr>
                <a:noFill/>
                <a:tableStyleId>{4A5B0B97-B82B-440F-84FC-506A72788848}</a:tableStyleId>
              </a:tblPr>
              <a:tblGrid>
                <a:gridCol w="1629275">
                  <a:extLst>
                    <a:ext uri="{9D8B030D-6E8A-4147-A177-3AD203B41FA5}">
                      <a16:colId xmlns:a16="http://schemas.microsoft.com/office/drawing/2014/main" val="20000"/>
                    </a:ext>
                  </a:extLst>
                </a:gridCol>
                <a:gridCol w="1629275">
                  <a:extLst>
                    <a:ext uri="{9D8B030D-6E8A-4147-A177-3AD203B41FA5}">
                      <a16:colId xmlns:a16="http://schemas.microsoft.com/office/drawing/2014/main" val="20001"/>
                    </a:ext>
                  </a:extLst>
                </a:gridCol>
                <a:gridCol w="1629275">
                  <a:extLst>
                    <a:ext uri="{9D8B030D-6E8A-4147-A177-3AD203B41FA5}">
                      <a16:colId xmlns:a16="http://schemas.microsoft.com/office/drawing/2014/main" val="20002"/>
                    </a:ext>
                  </a:extLst>
                </a:gridCol>
                <a:gridCol w="1629275">
                  <a:extLst>
                    <a:ext uri="{9D8B030D-6E8A-4147-A177-3AD203B41FA5}">
                      <a16:colId xmlns:a16="http://schemas.microsoft.com/office/drawing/2014/main" val="20003"/>
                    </a:ext>
                  </a:extLst>
                </a:gridCol>
                <a:gridCol w="1629275">
                  <a:extLst>
                    <a:ext uri="{9D8B030D-6E8A-4147-A177-3AD203B41FA5}">
                      <a16:colId xmlns:a16="http://schemas.microsoft.com/office/drawing/2014/main" val="20004"/>
                    </a:ext>
                  </a:extLst>
                </a:gridCol>
              </a:tblGrid>
              <a:tr h="494825">
                <a:tc>
                  <a:txBody>
                    <a:bodyPr/>
                    <a:lstStyle/>
                    <a:p>
                      <a:pPr marL="0" marR="0" lvl="0" indent="0" algn="l" rtl="0">
                        <a:spcBef>
                          <a:spcPts val="0"/>
                        </a:spcBef>
                        <a:spcAft>
                          <a:spcPts val="0"/>
                        </a:spcAft>
                        <a:buNone/>
                      </a:pPr>
                      <a:r>
                        <a:rPr lang="en" b="1" u="none" strike="noStrike" cap="none">
                          <a:latin typeface="Roboto"/>
                          <a:ea typeface="Roboto"/>
                          <a:cs typeface="Roboto"/>
                          <a:sym typeface="Roboto"/>
                        </a:rPr>
                        <a:t>Interface fonctionnelle</a:t>
                      </a:r>
                      <a:endParaRPr b="1">
                        <a:latin typeface="Roboto"/>
                        <a:ea typeface="Roboto"/>
                        <a:cs typeface="Roboto"/>
                        <a:sym typeface="Roboto"/>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8F8F8"/>
                    </a:solidFill>
                  </a:tcPr>
                </a:tc>
                <a:tc>
                  <a:txBody>
                    <a:bodyPr/>
                    <a:lstStyle/>
                    <a:p>
                      <a:pPr marL="0" marR="0" lvl="0" indent="0" algn="l" rtl="0">
                        <a:spcBef>
                          <a:spcPts val="0"/>
                        </a:spcBef>
                        <a:spcAft>
                          <a:spcPts val="0"/>
                        </a:spcAft>
                        <a:buNone/>
                      </a:pPr>
                      <a:r>
                        <a:rPr lang="en" b="1">
                          <a:latin typeface="Roboto"/>
                          <a:ea typeface="Roboto"/>
                          <a:cs typeface="Roboto"/>
                          <a:sym typeface="Roboto"/>
                        </a:rPr>
                        <a:t>Description</a:t>
                      </a:r>
                      <a:endParaRPr b="1">
                        <a:latin typeface="Roboto"/>
                        <a:ea typeface="Roboto"/>
                        <a:cs typeface="Roboto"/>
                        <a:sym typeface="Roboto"/>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8F8F8"/>
                    </a:solidFill>
                  </a:tcPr>
                </a:tc>
                <a:tc>
                  <a:txBody>
                    <a:bodyPr/>
                    <a:lstStyle/>
                    <a:p>
                      <a:pPr marL="0" marR="0" lvl="0" indent="0" algn="l" rtl="0">
                        <a:spcBef>
                          <a:spcPts val="0"/>
                        </a:spcBef>
                        <a:spcAft>
                          <a:spcPts val="0"/>
                        </a:spcAft>
                        <a:buNone/>
                      </a:pPr>
                      <a:r>
                        <a:rPr lang="en" b="1">
                          <a:latin typeface="Roboto"/>
                          <a:ea typeface="Roboto"/>
                          <a:cs typeface="Roboto"/>
                          <a:sym typeface="Roboto"/>
                        </a:rPr>
                        <a:t>Argument(s)</a:t>
                      </a:r>
                      <a:endParaRPr b="1">
                        <a:latin typeface="Roboto"/>
                        <a:ea typeface="Roboto"/>
                        <a:cs typeface="Roboto"/>
                        <a:sym typeface="Roboto"/>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8F8F8"/>
                    </a:solidFill>
                  </a:tcPr>
                </a:tc>
                <a:tc>
                  <a:txBody>
                    <a:bodyPr/>
                    <a:lstStyle/>
                    <a:p>
                      <a:pPr marL="0" marR="0" lvl="0" indent="0" algn="l" rtl="0">
                        <a:spcBef>
                          <a:spcPts val="0"/>
                        </a:spcBef>
                        <a:spcAft>
                          <a:spcPts val="0"/>
                        </a:spcAft>
                        <a:buNone/>
                      </a:pPr>
                      <a:r>
                        <a:rPr lang="en" b="1">
                          <a:latin typeface="Roboto"/>
                          <a:ea typeface="Roboto"/>
                          <a:cs typeface="Roboto"/>
                          <a:sym typeface="Roboto"/>
                        </a:rPr>
                        <a:t>Type de retour</a:t>
                      </a:r>
                      <a:endParaRPr b="1">
                        <a:latin typeface="Roboto"/>
                        <a:ea typeface="Roboto"/>
                        <a:cs typeface="Roboto"/>
                        <a:sym typeface="Roboto"/>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8F8F8"/>
                    </a:solidFill>
                  </a:tcPr>
                </a:tc>
                <a:tc>
                  <a:txBody>
                    <a:bodyPr/>
                    <a:lstStyle/>
                    <a:p>
                      <a:pPr marL="0" marR="0" lvl="0" indent="0" algn="l" rtl="0">
                        <a:spcBef>
                          <a:spcPts val="0"/>
                        </a:spcBef>
                        <a:spcAft>
                          <a:spcPts val="0"/>
                        </a:spcAft>
                        <a:buNone/>
                      </a:pPr>
                      <a:r>
                        <a:rPr lang="en" b="1">
                          <a:latin typeface="Roboto"/>
                          <a:ea typeface="Roboto"/>
                          <a:cs typeface="Roboto"/>
                          <a:sym typeface="Roboto"/>
                        </a:rPr>
                        <a:t>Méthode abstraite</a:t>
                      </a:r>
                      <a:endParaRPr b="1">
                        <a:latin typeface="Roboto"/>
                        <a:ea typeface="Roboto"/>
                        <a:cs typeface="Roboto"/>
                        <a:sym typeface="Roboto"/>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8F8F8"/>
                    </a:solidFill>
                  </a:tcPr>
                </a:tc>
                <a:extLst>
                  <a:ext uri="{0D108BD9-81ED-4DB2-BD59-A6C34878D82A}">
                    <a16:rowId xmlns:a16="http://schemas.microsoft.com/office/drawing/2014/main" val="10000"/>
                  </a:ext>
                </a:extLst>
              </a:tr>
              <a:tr h="712650">
                <a:tc>
                  <a:txBody>
                    <a:bodyPr/>
                    <a:lstStyle/>
                    <a:p>
                      <a:pPr marL="0" marR="0" lvl="0" indent="0" algn="l" rtl="0">
                        <a:spcBef>
                          <a:spcPts val="0"/>
                        </a:spcBef>
                        <a:spcAft>
                          <a:spcPts val="0"/>
                        </a:spcAft>
                        <a:buNone/>
                      </a:pPr>
                      <a:r>
                        <a:rPr lang="en">
                          <a:latin typeface="Roboto Light"/>
                          <a:ea typeface="Roboto Light"/>
                          <a:cs typeface="Roboto Light"/>
                          <a:sym typeface="Roboto Light"/>
                        </a:rPr>
                        <a:t>Comparator&lt;T&gt;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compare deux objets de type 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T, 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int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compare(T t1, T t2)</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94825">
                <a:tc>
                  <a:txBody>
                    <a:bodyPr/>
                    <a:lstStyle/>
                    <a:p>
                      <a:pPr marL="0" marR="0" lvl="0" indent="0" algn="l" rtl="0">
                        <a:spcBef>
                          <a:spcPts val="0"/>
                        </a:spcBef>
                        <a:spcAft>
                          <a:spcPts val="0"/>
                        </a:spcAft>
                        <a:buNone/>
                      </a:pPr>
                      <a:r>
                        <a:rPr lang="en">
                          <a:latin typeface="Roboto Light"/>
                          <a:ea typeface="Roboto Light"/>
                          <a:cs typeface="Roboto Light"/>
                          <a:sym typeface="Roboto Light"/>
                        </a:rPr>
                        <a:t>Supplier&lt;T&gt;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Fournit une valeur de type 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Aucun</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get()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94825">
                <a:tc>
                  <a:txBody>
                    <a:bodyPr/>
                    <a:lstStyle/>
                    <a:p>
                      <a:pPr marL="0" marR="0" lvl="0" indent="0" algn="l" rtl="0">
                        <a:spcBef>
                          <a:spcPts val="0"/>
                        </a:spcBef>
                        <a:spcAft>
                          <a:spcPts val="0"/>
                        </a:spcAft>
                        <a:buNone/>
                      </a:pPr>
                      <a:r>
                        <a:rPr lang="en">
                          <a:latin typeface="Roboto Light"/>
                          <a:ea typeface="Roboto Light"/>
                          <a:cs typeface="Roboto Light"/>
                          <a:sym typeface="Roboto Light"/>
                        </a:rPr>
                        <a:t>Predicate&lt;T&gt;</a:t>
                      </a:r>
                      <a:endParaRPr>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Vérifie si une valeur de type T satisfait une condition.</a:t>
                      </a:r>
                      <a:endParaRPr>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T</a:t>
                      </a:r>
                      <a:endParaRPr>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boolean</a:t>
                      </a:r>
                      <a:endParaRPr>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test(T t)</a:t>
                      </a:r>
                      <a:endParaRPr>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712650">
                <a:tc>
                  <a:txBody>
                    <a:bodyPr/>
                    <a:lstStyle/>
                    <a:p>
                      <a:pPr marL="0" marR="0" lvl="0" indent="0" algn="l" rtl="0">
                        <a:spcBef>
                          <a:spcPts val="0"/>
                        </a:spcBef>
                        <a:spcAft>
                          <a:spcPts val="0"/>
                        </a:spcAft>
                        <a:buNone/>
                      </a:pPr>
                      <a:r>
                        <a:rPr lang="en">
                          <a:latin typeface="Roboto Light"/>
                          <a:ea typeface="Roboto Light"/>
                          <a:cs typeface="Roboto Light"/>
                          <a:sym typeface="Roboto Light"/>
                        </a:rPr>
                        <a:t>Consumer&lt;T&gt;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Consomme une valeur de type T sans retour.</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void</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accept(T 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930450">
                <a:tc>
                  <a:txBody>
                    <a:bodyPr/>
                    <a:lstStyle/>
                    <a:p>
                      <a:pPr marL="0" marR="0" lvl="0" indent="0" algn="l" rtl="0">
                        <a:spcBef>
                          <a:spcPts val="0"/>
                        </a:spcBef>
                        <a:spcAft>
                          <a:spcPts val="0"/>
                        </a:spcAft>
                        <a:buNone/>
                      </a:pPr>
                      <a:r>
                        <a:rPr lang="en">
                          <a:latin typeface="Roboto Light"/>
                          <a:ea typeface="Roboto Light"/>
                          <a:cs typeface="Roboto Light"/>
                          <a:sym typeface="Roboto Light"/>
                        </a:rPr>
                        <a:t>Function&lt;T, R&gt;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Transforme une valeur de type T en une valeur de type R.</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R</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a:latin typeface="Roboto Light"/>
                          <a:ea typeface="Roboto Light"/>
                          <a:cs typeface="Roboto Light"/>
                          <a:sym typeface="Roboto Light"/>
                        </a:rPr>
                        <a:t>apply(T t)</a:t>
                      </a:r>
                      <a:endParaRPr>
                        <a:latin typeface="Roboto Light"/>
                        <a:ea typeface="Roboto Light"/>
                        <a:cs typeface="Roboto Light"/>
                        <a:sym typeface="Roboto Light"/>
                      </a:endParaRPr>
                    </a:p>
                  </a:txBody>
                  <a:tcPr marL="58025" marR="58025" marT="29000" marB="2900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14"/>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2</a:t>
            </a:fld>
            <a:endParaRPr sz="1100" b="1"/>
          </a:p>
        </p:txBody>
      </p:sp>
      <p:sp>
        <p:nvSpPr>
          <p:cNvPr id="66" name="Google Shape;66;p14"/>
          <p:cNvSpPr txBox="1"/>
          <p:nvPr/>
        </p:nvSpPr>
        <p:spPr>
          <a:xfrm>
            <a:off x="487250" y="1094100"/>
            <a:ext cx="7888800" cy="17085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1000"/>
              </a:spcBef>
              <a:spcAft>
                <a:spcPts val="0"/>
              </a:spcAft>
              <a:buClr>
                <a:schemeClr val="dk1"/>
              </a:buClr>
              <a:buSzPts val="1800"/>
              <a:buFont typeface="Roboto Medium"/>
              <a:buChar char="●"/>
            </a:pPr>
            <a:r>
              <a:rPr lang="en" sz="1800">
                <a:solidFill>
                  <a:schemeClr val="dk1"/>
                </a:solidFill>
                <a:latin typeface="Roboto Medium"/>
                <a:ea typeface="Roboto Medium"/>
                <a:cs typeface="Roboto Medium"/>
                <a:sym typeface="Roboto Medium"/>
              </a:rPr>
              <a:t>Découvrir les Interfaces fonctionnelles</a:t>
            </a:r>
            <a:endParaRPr sz="1800">
              <a:solidFill>
                <a:schemeClr val="dk1"/>
              </a:solidFill>
              <a:latin typeface="Roboto Medium"/>
              <a:ea typeface="Roboto Medium"/>
              <a:cs typeface="Roboto Medium"/>
              <a:sym typeface="Roboto Medium"/>
            </a:endParaRPr>
          </a:p>
          <a:p>
            <a:pPr marL="457200" lvl="0" indent="-342900" algn="l" rtl="0">
              <a:lnSpc>
                <a:spcPct val="150000"/>
              </a:lnSpc>
              <a:spcBef>
                <a:spcPts val="0"/>
              </a:spcBef>
              <a:spcAft>
                <a:spcPts val="0"/>
              </a:spcAft>
              <a:buClr>
                <a:schemeClr val="dk1"/>
              </a:buClr>
              <a:buSzPts val="1800"/>
              <a:buFont typeface="Roboto Medium"/>
              <a:buChar char="●"/>
            </a:pPr>
            <a:r>
              <a:rPr lang="en" sz="1800">
                <a:solidFill>
                  <a:schemeClr val="dk1"/>
                </a:solidFill>
                <a:latin typeface="Roboto Medium"/>
                <a:ea typeface="Roboto Medium"/>
                <a:cs typeface="Roboto Medium"/>
                <a:sym typeface="Roboto Medium"/>
              </a:rPr>
              <a:t>Instancier des interfaces avec un objet anonyme</a:t>
            </a:r>
            <a:endParaRPr sz="1800">
              <a:solidFill>
                <a:schemeClr val="dk1"/>
              </a:solidFill>
              <a:latin typeface="Roboto Medium"/>
              <a:ea typeface="Roboto Medium"/>
              <a:cs typeface="Roboto Medium"/>
              <a:sym typeface="Roboto Medium"/>
            </a:endParaRPr>
          </a:p>
          <a:p>
            <a:pPr marL="457200" lvl="0" indent="-342900" algn="l" rtl="0">
              <a:lnSpc>
                <a:spcPct val="150000"/>
              </a:lnSpc>
              <a:spcBef>
                <a:spcPts val="0"/>
              </a:spcBef>
              <a:spcAft>
                <a:spcPts val="0"/>
              </a:spcAft>
              <a:buClr>
                <a:schemeClr val="dk1"/>
              </a:buClr>
              <a:buSzPts val="1800"/>
              <a:buFont typeface="Roboto Medium"/>
              <a:buChar char="●"/>
            </a:pPr>
            <a:r>
              <a:rPr lang="en" sz="1800">
                <a:solidFill>
                  <a:schemeClr val="dk1"/>
                </a:solidFill>
                <a:latin typeface="Roboto Medium"/>
                <a:ea typeface="Roboto Medium"/>
                <a:cs typeface="Roboto Medium"/>
                <a:sym typeface="Roboto Medium"/>
              </a:rPr>
              <a:t>Instancier des interfaces fonctionnelles avec l’expression lambda</a:t>
            </a:r>
            <a:endParaRPr sz="1800">
              <a:solidFill>
                <a:schemeClr val="dk1"/>
              </a:solidFill>
              <a:latin typeface="Roboto Medium"/>
              <a:ea typeface="Roboto Medium"/>
              <a:cs typeface="Roboto Medium"/>
              <a:sym typeface="Roboto Medium"/>
            </a:endParaRPr>
          </a:p>
          <a:p>
            <a:pPr marL="457200" lvl="0" indent="-342900" algn="l" rtl="0">
              <a:lnSpc>
                <a:spcPct val="150000"/>
              </a:lnSpc>
              <a:spcBef>
                <a:spcPts val="0"/>
              </a:spcBef>
              <a:spcAft>
                <a:spcPts val="0"/>
              </a:spcAft>
              <a:buClr>
                <a:schemeClr val="dk1"/>
              </a:buClr>
              <a:buSzPts val="1800"/>
              <a:buFont typeface="Roboto Medium"/>
              <a:buChar char="●"/>
            </a:pPr>
            <a:r>
              <a:rPr lang="en" sz="1800">
                <a:solidFill>
                  <a:schemeClr val="dk1"/>
                </a:solidFill>
                <a:latin typeface="Roboto Medium"/>
                <a:ea typeface="Roboto Medium"/>
                <a:cs typeface="Roboto Medium"/>
                <a:sym typeface="Roboto Medium"/>
              </a:rPr>
              <a:t>Découvrir les méthodes de référence</a:t>
            </a:r>
            <a:endParaRPr sz="1800">
              <a:solidFill>
                <a:schemeClr val="dk1"/>
              </a:solidFill>
              <a:latin typeface="Roboto Medium"/>
              <a:ea typeface="Roboto Medium"/>
              <a:cs typeface="Roboto Medium"/>
              <a:sym typeface="Roboto Medium"/>
            </a:endParaRPr>
          </a:p>
        </p:txBody>
      </p:sp>
      <p:sp>
        <p:nvSpPr>
          <p:cNvPr id="67" name="Google Shape;67;p14"/>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Objectifs du chapitre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52" name="Google Shape;252;p32"/>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53" name="Google Shape;25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54" name="Google Shape;254;p32"/>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fonctionnelles prédéfinies</a:t>
            </a:r>
            <a:endParaRPr b="1">
              <a:solidFill>
                <a:srgbClr val="E20B0B"/>
              </a:solidFill>
            </a:endParaRPr>
          </a:p>
        </p:txBody>
      </p:sp>
      <p:graphicFrame>
        <p:nvGraphicFramePr>
          <p:cNvPr id="255" name="Google Shape;255;p32"/>
          <p:cNvGraphicFramePr/>
          <p:nvPr/>
        </p:nvGraphicFramePr>
        <p:xfrm>
          <a:off x="578400" y="605176"/>
          <a:ext cx="3000000" cy="3000000"/>
        </p:xfrm>
        <a:graphic>
          <a:graphicData uri="http://schemas.openxmlformats.org/drawingml/2006/table">
            <a:tbl>
              <a:tblPr>
                <a:noFill/>
                <a:tableStyleId>{4A5B0B97-B82B-440F-84FC-506A72788848}</a:tableStyleId>
              </a:tblPr>
              <a:tblGrid>
                <a:gridCol w="1629275">
                  <a:extLst>
                    <a:ext uri="{9D8B030D-6E8A-4147-A177-3AD203B41FA5}">
                      <a16:colId xmlns:a16="http://schemas.microsoft.com/office/drawing/2014/main" val="20000"/>
                    </a:ext>
                  </a:extLst>
                </a:gridCol>
                <a:gridCol w="1629275">
                  <a:extLst>
                    <a:ext uri="{9D8B030D-6E8A-4147-A177-3AD203B41FA5}">
                      <a16:colId xmlns:a16="http://schemas.microsoft.com/office/drawing/2014/main" val="20001"/>
                    </a:ext>
                  </a:extLst>
                </a:gridCol>
                <a:gridCol w="1629275">
                  <a:extLst>
                    <a:ext uri="{9D8B030D-6E8A-4147-A177-3AD203B41FA5}">
                      <a16:colId xmlns:a16="http://schemas.microsoft.com/office/drawing/2014/main" val="20002"/>
                    </a:ext>
                  </a:extLst>
                </a:gridCol>
                <a:gridCol w="1629275">
                  <a:extLst>
                    <a:ext uri="{9D8B030D-6E8A-4147-A177-3AD203B41FA5}">
                      <a16:colId xmlns:a16="http://schemas.microsoft.com/office/drawing/2014/main" val="20003"/>
                    </a:ext>
                  </a:extLst>
                </a:gridCol>
                <a:gridCol w="1629275">
                  <a:extLst>
                    <a:ext uri="{9D8B030D-6E8A-4147-A177-3AD203B41FA5}">
                      <a16:colId xmlns:a16="http://schemas.microsoft.com/office/drawing/2014/main" val="20004"/>
                    </a:ext>
                  </a:extLst>
                </a:gridCol>
              </a:tblGrid>
              <a:tr h="494825">
                <a:tc>
                  <a:txBody>
                    <a:bodyPr/>
                    <a:lstStyle/>
                    <a:p>
                      <a:pPr marL="0" marR="0" lvl="0" indent="0" algn="l" rtl="0">
                        <a:spcBef>
                          <a:spcPts val="0"/>
                        </a:spcBef>
                        <a:spcAft>
                          <a:spcPts val="0"/>
                        </a:spcAft>
                        <a:buNone/>
                      </a:pPr>
                      <a:r>
                        <a:rPr lang="en" b="1" u="none" strike="noStrike" cap="none">
                          <a:latin typeface="Roboto"/>
                          <a:ea typeface="Roboto"/>
                          <a:cs typeface="Roboto"/>
                          <a:sym typeface="Roboto"/>
                        </a:rPr>
                        <a:t>Interface fonctionnelle</a:t>
                      </a:r>
                      <a:endParaRPr b="1">
                        <a:latin typeface="Roboto"/>
                        <a:ea typeface="Roboto"/>
                        <a:cs typeface="Roboto"/>
                        <a:sym typeface="Roboto"/>
                      </a:endParaRPr>
                    </a:p>
                  </a:txBody>
                  <a:tcPr marL="58025" marR="58025" marT="29000" marB="29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8F8F8"/>
                    </a:solidFill>
                  </a:tcPr>
                </a:tc>
                <a:tc>
                  <a:txBody>
                    <a:bodyPr/>
                    <a:lstStyle/>
                    <a:p>
                      <a:pPr marL="0" marR="0" lvl="0" indent="0" algn="l" rtl="0">
                        <a:spcBef>
                          <a:spcPts val="0"/>
                        </a:spcBef>
                        <a:spcAft>
                          <a:spcPts val="0"/>
                        </a:spcAft>
                        <a:buNone/>
                      </a:pPr>
                      <a:r>
                        <a:rPr lang="en" b="1">
                          <a:latin typeface="Roboto"/>
                          <a:ea typeface="Roboto"/>
                          <a:cs typeface="Roboto"/>
                          <a:sym typeface="Roboto"/>
                        </a:rPr>
                        <a:t>Description</a:t>
                      </a:r>
                      <a:endParaRPr b="1">
                        <a:latin typeface="Roboto"/>
                        <a:ea typeface="Roboto"/>
                        <a:cs typeface="Roboto"/>
                        <a:sym typeface="Roboto"/>
                      </a:endParaRPr>
                    </a:p>
                  </a:txBody>
                  <a:tcPr marL="58025" marR="58025" marT="29000" marB="29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8F8F8"/>
                    </a:solidFill>
                  </a:tcPr>
                </a:tc>
                <a:tc>
                  <a:txBody>
                    <a:bodyPr/>
                    <a:lstStyle/>
                    <a:p>
                      <a:pPr marL="0" marR="0" lvl="0" indent="0" algn="l" rtl="0">
                        <a:spcBef>
                          <a:spcPts val="0"/>
                        </a:spcBef>
                        <a:spcAft>
                          <a:spcPts val="0"/>
                        </a:spcAft>
                        <a:buNone/>
                      </a:pPr>
                      <a:r>
                        <a:rPr lang="en" b="1">
                          <a:latin typeface="Roboto"/>
                          <a:ea typeface="Roboto"/>
                          <a:cs typeface="Roboto"/>
                          <a:sym typeface="Roboto"/>
                        </a:rPr>
                        <a:t>Argument(s)</a:t>
                      </a:r>
                      <a:endParaRPr b="1">
                        <a:latin typeface="Roboto"/>
                        <a:ea typeface="Roboto"/>
                        <a:cs typeface="Roboto"/>
                        <a:sym typeface="Roboto"/>
                      </a:endParaRPr>
                    </a:p>
                  </a:txBody>
                  <a:tcPr marL="58025" marR="58025" marT="29000" marB="29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8F8F8"/>
                    </a:solidFill>
                  </a:tcPr>
                </a:tc>
                <a:tc>
                  <a:txBody>
                    <a:bodyPr/>
                    <a:lstStyle/>
                    <a:p>
                      <a:pPr marL="0" marR="0" lvl="0" indent="0" algn="l" rtl="0">
                        <a:spcBef>
                          <a:spcPts val="0"/>
                        </a:spcBef>
                        <a:spcAft>
                          <a:spcPts val="0"/>
                        </a:spcAft>
                        <a:buNone/>
                      </a:pPr>
                      <a:r>
                        <a:rPr lang="en" b="1">
                          <a:latin typeface="Roboto"/>
                          <a:ea typeface="Roboto"/>
                          <a:cs typeface="Roboto"/>
                          <a:sym typeface="Roboto"/>
                        </a:rPr>
                        <a:t>Type de retour</a:t>
                      </a:r>
                      <a:endParaRPr b="1">
                        <a:latin typeface="Roboto"/>
                        <a:ea typeface="Roboto"/>
                        <a:cs typeface="Roboto"/>
                        <a:sym typeface="Roboto"/>
                      </a:endParaRPr>
                    </a:p>
                  </a:txBody>
                  <a:tcPr marL="58025" marR="58025" marT="29000" marB="29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8F8F8"/>
                    </a:solidFill>
                  </a:tcPr>
                </a:tc>
                <a:tc>
                  <a:txBody>
                    <a:bodyPr/>
                    <a:lstStyle/>
                    <a:p>
                      <a:pPr marL="0" marR="0" lvl="0" indent="0" algn="l" rtl="0">
                        <a:spcBef>
                          <a:spcPts val="0"/>
                        </a:spcBef>
                        <a:spcAft>
                          <a:spcPts val="0"/>
                        </a:spcAft>
                        <a:buNone/>
                      </a:pPr>
                      <a:r>
                        <a:rPr lang="en" b="1">
                          <a:latin typeface="Roboto"/>
                          <a:ea typeface="Roboto"/>
                          <a:cs typeface="Roboto"/>
                          <a:sym typeface="Roboto"/>
                        </a:rPr>
                        <a:t>Méthode abstraite</a:t>
                      </a:r>
                      <a:endParaRPr b="1">
                        <a:latin typeface="Roboto"/>
                        <a:ea typeface="Roboto"/>
                        <a:cs typeface="Roboto"/>
                        <a:sym typeface="Roboto"/>
                      </a:endParaRPr>
                    </a:p>
                  </a:txBody>
                  <a:tcPr marL="58025" marR="58025" marT="29000" marB="29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8F8F8"/>
                    </a:solidFill>
                  </a:tcPr>
                </a:tc>
                <a:extLst>
                  <a:ext uri="{0D108BD9-81ED-4DB2-BD59-A6C34878D82A}">
                    <a16:rowId xmlns:a16="http://schemas.microsoft.com/office/drawing/2014/main" val="10000"/>
                  </a:ext>
                </a:extLst>
              </a:tr>
              <a:tr h="712650">
                <a:tc>
                  <a:txBody>
                    <a:bodyPr/>
                    <a:lstStyle/>
                    <a:p>
                      <a:pPr marL="0" marR="0" lvl="0" indent="0" algn="l" rtl="0">
                        <a:spcBef>
                          <a:spcPts val="0"/>
                        </a:spcBef>
                        <a:spcAft>
                          <a:spcPts val="0"/>
                        </a:spcAft>
                        <a:buNone/>
                      </a:pPr>
                      <a:r>
                        <a:rPr lang="en" sz="1200">
                          <a:latin typeface="Roboto Light"/>
                          <a:ea typeface="Roboto Light"/>
                          <a:cs typeface="Roboto Light"/>
                          <a:sym typeface="Roboto Light"/>
                        </a:rPr>
                        <a:t>BiFunction&lt;T, U, R&gt;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Transforme deux valeurs de type T et U en une valeur de type R.</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T, U</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R</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apply(T t, U u)</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12650">
                <a:tc>
                  <a:txBody>
                    <a:bodyPr/>
                    <a:lstStyle/>
                    <a:p>
                      <a:pPr marL="0" marR="0" lvl="0" indent="0" algn="l" rtl="0">
                        <a:spcBef>
                          <a:spcPts val="0"/>
                        </a:spcBef>
                        <a:spcAft>
                          <a:spcPts val="0"/>
                        </a:spcAft>
                        <a:buNone/>
                      </a:pPr>
                      <a:r>
                        <a:rPr lang="en" sz="1200">
                          <a:latin typeface="Roboto Light"/>
                          <a:ea typeface="Roboto Light"/>
                          <a:cs typeface="Roboto Light"/>
                          <a:sym typeface="Roboto Light"/>
                        </a:rPr>
                        <a:t>BiPredicate&lt;T, U&gt;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Vérifie si deux valeurs de type T et U satisfont une condition.</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T, U</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boolean</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test(T t, U u)</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12650">
                <a:tc>
                  <a:txBody>
                    <a:bodyPr/>
                    <a:lstStyle/>
                    <a:p>
                      <a:pPr marL="0" marR="0" lvl="0" indent="0" algn="l" rtl="0">
                        <a:spcBef>
                          <a:spcPts val="0"/>
                        </a:spcBef>
                        <a:spcAft>
                          <a:spcPts val="0"/>
                        </a:spcAft>
                        <a:buNone/>
                      </a:pPr>
                      <a:r>
                        <a:rPr lang="en" sz="1200">
                          <a:latin typeface="Roboto Light"/>
                          <a:ea typeface="Roboto Light"/>
                          <a:cs typeface="Roboto Light"/>
                          <a:sym typeface="Roboto Light"/>
                        </a:rPr>
                        <a:t>BiConsumer&lt;T, U&gt; </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Consomme deux valeurs de type T et U sans retour.</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 T, U</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void</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Roboto Light"/>
                          <a:ea typeface="Roboto Light"/>
                          <a:cs typeface="Roboto Light"/>
                          <a:sym typeface="Roboto Light"/>
                        </a:rPr>
                        <a:t>accept(T t, U u)</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712650">
                <a:tc>
                  <a:txBody>
                    <a:bodyPr/>
                    <a:lstStyle/>
                    <a:p>
                      <a:pPr marL="0" marR="0" lvl="0" indent="0" algn="l" rtl="0">
                        <a:spcBef>
                          <a:spcPts val="0"/>
                        </a:spcBef>
                        <a:spcAft>
                          <a:spcPts val="0"/>
                        </a:spcAft>
                        <a:buNone/>
                      </a:pPr>
                      <a:r>
                        <a:rPr lang="en" sz="1200">
                          <a:latin typeface="Roboto Light"/>
                          <a:ea typeface="Roboto Light"/>
                          <a:cs typeface="Roboto Light"/>
                          <a:sym typeface="Roboto Light"/>
                        </a:rPr>
                        <a:t>UnaryOperator&lt;T&gt;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Transforme une valeur de type T en une valeur de type 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apply(T 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930450">
                <a:tc>
                  <a:txBody>
                    <a:bodyPr/>
                    <a:lstStyle/>
                    <a:p>
                      <a:pPr marL="0" marR="0" lvl="0" indent="0" algn="l" rtl="0">
                        <a:spcBef>
                          <a:spcPts val="0"/>
                        </a:spcBef>
                        <a:spcAft>
                          <a:spcPts val="0"/>
                        </a:spcAft>
                        <a:buNone/>
                      </a:pPr>
                      <a:r>
                        <a:rPr lang="en" sz="1200">
                          <a:latin typeface="Roboto Light"/>
                          <a:ea typeface="Roboto Light"/>
                          <a:cs typeface="Roboto Light"/>
                          <a:sym typeface="Roboto Light"/>
                        </a:rPr>
                        <a:t>BinaryOperator&lt;T&gt;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Combine deux valeurs de type T en une seule valeur de type 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T, 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T</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 sz="1200">
                          <a:latin typeface="Roboto Light"/>
                          <a:ea typeface="Roboto Light"/>
                          <a:cs typeface="Roboto Light"/>
                          <a:sym typeface="Roboto Light"/>
                        </a:rPr>
                        <a:t>apply(T t1, T t2)</a:t>
                      </a:r>
                      <a:endParaRPr sz="1200">
                        <a:latin typeface="Roboto Light"/>
                        <a:ea typeface="Roboto Light"/>
                        <a:cs typeface="Roboto Light"/>
                        <a:sym typeface="Roboto Light"/>
                      </a:endParaRPr>
                    </a:p>
                  </a:txBody>
                  <a:tcPr marL="48900" marR="48900" marT="24450" marB="24450" anchor="ctr">
                    <a:lnL w="9525" cap="flat" cmpd="sng">
                      <a:solidFill>
                        <a:srgbClr val="CDCDCD"/>
                      </a:solidFill>
                      <a:prstDash val="solid"/>
                      <a:round/>
                      <a:headEnd type="none" w="sm" len="sm"/>
                      <a:tailEnd type="none" w="sm" len="sm"/>
                    </a:lnL>
                    <a:lnR w="9525" cap="flat" cmpd="sng">
                      <a:solidFill>
                        <a:srgbClr val="CDCDCD"/>
                      </a:solidFill>
                      <a:prstDash val="solid"/>
                      <a:round/>
                      <a:headEnd type="none" w="sm" len="sm"/>
                      <a:tailEnd type="none" w="sm" len="sm"/>
                    </a:lnR>
                    <a:lnT w="9525" cap="flat" cmpd="sng">
                      <a:solidFill>
                        <a:srgbClr val="CDCDCD"/>
                      </a:solidFill>
                      <a:prstDash val="solid"/>
                      <a:round/>
                      <a:headEnd type="none" w="sm" len="sm"/>
                      <a:tailEnd type="none" w="sm" len="sm"/>
                    </a:lnT>
                    <a:lnB w="9525" cap="flat" cmpd="sng">
                      <a:solidFill>
                        <a:srgbClr val="CDCDCD"/>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3"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61" name="Google Shape;261;p33"/>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62" name="Google Shape;26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63" name="Google Shape;263;p33"/>
          <p:cNvSpPr txBox="1"/>
          <p:nvPr/>
        </p:nvSpPr>
        <p:spPr>
          <a:xfrm>
            <a:off x="857250" y="27050"/>
            <a:ext cx="46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Interfaces fonctionnelles &amp; Expression Lambda : Appliquons (1/8)</a:t>
            </a:r>
            <a:endParaRPr b="1">
              <a:solidFill>
                <a:srgbClr val="E20B0B"/>
              </a:solidFill>
            </a:endParaRPr>
          </a:p>
        </p:txBody>
      </p:sp>
      <p:sp>
        <p:nvSpPr>
          <p:cNvPr id="264" name="Google Shape;264;p33"/>
          <p:cNvSpPr txBox="1"/>
          <p:nvPr/>
        </p:nvSpPr>
        <p:spPr>
          <a:xfrm>
            <a:off x="542000" y="563050"/>
            <a:ext cx="80601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Function:</a:t>
            </a:r>
            <a:r>
              <a:rPr lang="en" sz="1800">
                <a:latin typeface="Roboto Light"/>
                <a:ea typeface="Roboto Light"/>
                <a:cs typeface="Roboto Light"/>
                <a:sym typeface="Roboto Light"/>
              </a:rPr>
              <a:t> Une interface fonctionnelle représentant une méthode qui prend un type d'entrée et renvoie un type de sortie.</a:t>
            </a:r>
            <a:endParaRPr sz="1800" b="1">
              <a:latin typeface="Roboto"/>
              <a:ea typeface="Roboto"/>
              <a:cs typeface="Roboto"/>
              <a:sym typeface="Roboto"/>
            </a:endParaRPr>
          </a:p>
        </p:txBody>
      </p:sp>
      <p:sp>
        <p:nvSpPr>
          <p:cNvPr id="265" name="Google Shape;265;p33"/>
          <p:cNvSpPr txBox="1"/>
          <p:nvPr/>
        </p:nvSpPr>
        <p:spPr>
          <a:xfrm>
            <a:off x="541925" y="3380850"/>
            <a:ext cx="8060100" cy="129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i="1">
                <a:solidFill>
                  <a:srgbClr val="8C8C8C"/>
                </a:solidFill>
                <a:highlight>
                  <a:srgbClr val="FFFFFF"/>
                </a:highlight>
                <a:latin typeface="Courier New"/>
                <a:ea typeface="Courier New"/>
                <a:cs typeface="Courier New"/>
                <a:sym typeface="Courier New"/>
              </a:rPr>
              <a:t>// Définition d'un “Function” qui prend un String et retourne sa longueur</a:t>
            </a:r>
            <a:endParaRPr sz="1300" b="1" i="1">
              <a:solidFill>
                <a:srgbClr val="8C8C8C"/>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chemeClr val="accent5"/>
                </a:solidFill>
                <a:highlight>
                  <a:srgbClr val="FFFFFF"/>
                </a:highlight>
                <a:latin typeface="Courier New"/>
                <a:ea typeface="Courier New"/>
                <a:cs typeface="Courier New"/>
                <a:sym typeface="Courier New"/>
              </a:rPr>
              <a:t>Function</a:t>
            </a:r>
            <a:r>
              <a:rPr lang="en" sz="1300" b="1">
                <a:solidFill>
                  <a:srgbClr val="080808"/>
                </a:solidFill>
                <a:highlight>
                  <a:srgbClr val="FFFFFF"/>
                </a:highlight>
                <a:latin typeface="Courier New"/>
                <a:ea typeface="Courier New"/>
                <a:cs typeface="Courier New"/>
                <a:sym typeface="Courier New"/>
              </a:rPr>
              <a:t>&lt;</a:t>
            </a:r>
            <a:r>
              <a:rPr lang="en" sz="1300" b="1">
                <a:solidFill>
                  <a:schemeClr val="accent4"/>
                </a:solidFill>
                <a:highlight>
                  <a:srgbClr val="FFFFFF"/>
                </a:highlight>
                <a:latin typeface="Courier New"/>
                <a:ea typeface="Courier New"/>
                <a:cs typeface="Courier New"/>
                <a:sym typeface="Courier New"/>
              </a:rPr>
              <a:t>String</a:t>
            </a:r>
            <a:r>
              <a:rPr lang="en" sz="1300" b="1">
                <a:solidFill>
                  <a:schemeClr val="dk1"/>
                </a:solidFill>
                <a:highlight>
                  <a:srgbClr val="FFFFFF"/>
                </a:highlight>
                <a:latin typeface="Courier New"/>
                <a:ea typeface="Courier New"/>
                <a:cs typeface="Courier New"/>
                <a:sym typeface="Courier New"/>
              </a:rPr>
              <a:t>,</a:t>
            </a:r>
            <a:r>
              <a:rPr lang="en" sz="1300" b="1">
                <a:solidFill>
                  <a:schemeClr val="accent4"/>
                </a:solidFill>
                <a:highlight>
                  <a:srgbClr val="FFFFFF"/>
                </a:highlight>
                <a:latin typeface="Courier New"/>
                <a:ea typeface="Courier New"/>
                <a:cs typeface="Courier New"/>
                <a:sym typeface="Courier New"/>
              </a:rPr>
              <a:t> Integer</a:t>
            </a:r>
            <a:r>
              <a:rPr lang="en" sz="1300" b="1">
                <a:solidFill>
                  <a:srgbClr val="080808"/>
                </a:solidFill>
                <a:highlight>
                  <a:srgbClr val="FFFFFF"/>
                </a:highlight>
                <a:latin typeface="Courier New"/>
                <a:ea typeface="Courier New"/>
                <a:cs typeface="Courier New"/>
                <a:sym typeface="Courier New"/>
              </a:rPr>
              <a:t>&gt; </a:t>
            </a:r>
            <a:r>
              <a:rPr lang="en" sz="1300" b="1">
                <a:solidFill>
                  <a:schemeClr val="dk1"/>
                </a:solidFill>
                <a:highlight>
                  <a:srgbClr val="FFFFFF"/>
                </a:highlight>
                <a:latin typeface="Courier New"/>
                <a:ea typeface="Courier New"/>
                <a:cs typeface="Courier New"/>
                <a:sym typeface="Courier New"/>
              </a:rPr>
              <a:t>fun </a:t>
            </a:r>
            <a:r>
              <a:rPr lang="en" sz="1300" b="1">
                <a:solidFill>
                  <a:srgbClr val="080808"/>
                </a:solidFill>
                <a:highlight>
                  <a:srgbClr val="FFFFFF"/>
                </a:highlight>
                <a:latin typeface="Courier New"/>
                <a:ea typeface="Courier New"/>
                <a:cs typeface="Courier New"/>
                <a:sym typeface="Courier New"/>
              </a:rPr>
              <a:t>= s -&gt; s.length();</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Application de la fonction à la chaîne "Hello" pour obtenir la longueur</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highlight>
                  <a:srgbClr val="FFFFFF"/>
                </a:highlight>
                <a:latin typeface="Courier New"/>
                <a:ea typeface="Courier New"/>
                <a:cs typeface="Courier New"/>
                <a:sym typeface="Courier New"/>
              </a:rPr>
              <a:t>int </a:t>
            </a:r>
            <a:r>
              <a:rPr lang="en" sz="1300" b="1">
                <a:solidFill>
                  <a:schemeClr val="dk1"/>
                </a:solidFill>
                <a:highlight>
                  <a:srgbClr val="FFFFFF"/>
                </a:highlight>
                <a:latin typeface="Courier New"/>
                <a:ea typeface="Courier New"/>
                <a:cs typeface="Courier New"/>
                <a:sym typeface="Courier New"/>
              </a:rPr>
              <a:t>x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fun</a:t>
            </a:r>
            <a:r>
              <a:rPr lang="en" sz="1300" b="1">
                <a:solidFill>
                  <a:srgbClr val="080808"/>
                </a:solidFill>
                <a:highlight>
                  <a:srgbClr val="FFFFFF"/>
                </a:highlight>
                <a:latin typeface="Courier New"/>
                <a:ea typeface="Courier New"/>
                <a:cs typeface="Courier New"/>
                <a:sym typeface="Courier New"/>
              </a:rPr>
              <a:t>.apply(</a:t>
            </a:r>
            <a:r>
              <a:rPr lang="en" sz="1300" b="1">
                <a:solidFill>
                  <a:srgbClr val="067D17"/>
                </a:solidFill>
                <a:highlight>
                  <a:srgbClr val="FFFFFF"/>
                </a:highlight>
                <a:latin typeface="Courier New"/>
                <a:ea typeface="Courier New"/>
                <a:cs typeface="Courier New"/>
                <a:sym typeface="Courier New"/>
              </a:rPr>
              <a:t>"Hello"</a:t>
            </a:r>
            <a:r>
              <a:rPr lang="en" sz="1300" b="1">
                <a:solidFill>
                  <a:srgbClr val="080808"/>
                </a:solidFill>
                <a:highlight>
                  <a:srgbClr val="FFFFFF"/>
                </a:highlight>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//x = 5</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262626"/>
              </a:solidFill>
              <a:latin typeface="Courier New"/>
              <a:ea typeface="Courier New"/>
              <a:cs typeface="Courier New"/>
              <a:sym typeface="Courier New"/>
            </a:endParaRPr>
          </a:p>
        </p:txBody>
      </p:sp>
      <p:sp>
        <p:nvSpPr>
          <p:cNvPr id="266" name="Google Shape;266;p33"/>
          <p:cNvSpPr txBox="1"/>
          <p:nvPr/>
        </p:nvSpPr>
        <p:spPr>
          <a:xfrm>
            <a:off x="542000" y="1918350"/>
            <a:ext cx="8060100" cy="1015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public interface </a:t>
            </a:r>
            <a:r>
              <a:rPr lang="en" sz="1300" b="1">
                <a:solidFill>
                  <a:schemeClr val="dk1"/>
                </a:solidFill>
                <a:highlight>
                  <a:srgbClr val="FFFFFF"/>
                </a:highlight>
                <a:latin typeface="Courier New"/>
                <a:ea typeface="Courier New"/>
                <a:cs typeface="Courier New"/>
                <a:sym typeface="Courier New"/>
              </a:rPr>
              <a:t>Function</a:t>
            </a:r>
            <a:r>
              <a:rPr lang="en" sz="1300" b="1">
                <a:solidFill>
                  <a:srgbClr val="080808"/>
                </a:solidFill>
                <a:highlight>
                  <a:srgbClr val="FFFFFF"/>
                </a:highlight>
                <a:latin typeface="Courier New"/>
                <a:ea typeface="Courier New"/>
                <a:cs typeface="Courier New"/>
                <a:sym typeface="Courier New"/>
              </a:rPr>
              <a:t>&lt;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 </a:t>
            </a:r>
            <a:r>
              <a:rPr lang="en" sz="1300" b="1">
                <a:solidFill>
                  <a:srgbClr val="007E8A"/>
                </a:solidFill>
                <a:highlight>
                  <a:srgbClr val="FFFFFF"/>
                </a:highlight>
                <a:latin typeface="Courier New"/>
                <a:ea typeface="Courier New"/>
                <a:cs typeface="Courier New"/>
                <a:sym typeface="Courier New"/>
              </a:rPr>
              <a:t>R</a:t>
            </a:r>
            <a:r>
              <a:rPr lang="en" sz="1300" b="1">
                <a:solidFill>
                  <a:srgbClr val="080808"/>
                </a:solidFill>
                <a:highlight>
                  <a:srgbClr val="FFFFFF"/>
                </a:highlight>
                <a:latin typeface="Courier New"/>
                <a:ea typeface="Courier New"/>
                <a:cs typeface="Courier New"/>
                <a:sym typeface="Courier New"/>
              </a:rPr>
              <a:t>&gt;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i="1">
                <a:solidFill>
                  <a:srgbClr val="8C8C8C"/>
                </a:solidFill>
                <a:highlight>
                  <a:srgbClr val="FFFFFF"/>
                </a:highlight>
                <a:latin typeface="Courier New"/>
                <a:ea typeface="Courier New"/>
                <a:cs typeface="Courier New"/>
                <a:sym typeface="Courier New"/>
              </a:rPr>
              <a:t>   </a:t>
            </a:r>
            <a:r>
              <a:rPr lang="en" sz="1300" b="1">
                <a:solidFill>
                  <a:srgbClr val="007E8A"/>
                </a:solidFill>
                <a:highlight>
                  <a:srgbClr val="FFFFFF"/>
                </a:highlight>
                <a:latin typeface="Courier New"/>
                <a:ea typeface="Courier New"/>
                <a:cs typeface="Courier New"/>
                <a:sym typeface="Courier New"/>
              </a:rPr>
              <a:t>R </a:t>
            </a:r>
            <a:r>
              <a:rPr lang="en" sz="1300" b="1">
                <a:solidFill>
                  <a:srgbClr val="00627A"/>
                </a:solidFill>
                <a:highlight>
                  <a:srgbClr val="FFFFFF"/>
                </a:highlight>
                <a:latin typeface="Courier New"/>
                <a:ea typeface="Courier New"/>
                <a:cs typeface="Courier New"/>
                <a:sym typeface="Courier New"/>
              </a:rPr>
              <a:t>apply</a:t>
            </a:r>
            <a:r>
              <a:rPr lang="en" sz="1300" b="1">
                <a:solidFill>
                  <a:srgbClr val="080808"/>
                </a:solidFill>
                <a:highlight>
                  <a:srgbClr val="FFFFFF"/>
                </a:highlight>
                <a:latin typeface="Courier New"/>
                <a:ea typeface="Courier New"/>
                <a:cs typeface="Courier New"/>
                <a:sym typeface="Courier New"/>
              </a:rPr>
              <a:t>(</a:t>
            </a:r>
            <a:r>
              <a:rPr lang="en" sz="1300" b="1">
                <a:solidFill>
                  <a:srgbClr val="007E8A"/>
                </a:solidFill>
                <a:highlight>
                  <a:srgbClr val="FFFFFF"/>
                </a:highlight>
                <a:latin typeface="Courier New"/>
                <a:ea typeface="Courier New"/>
                <a:cs typeface="Courier New"/>
                <a:sym typeface="Courier New"/>
              </a:rPr>
              <a:t>T </a:t>
            </a:r>
            <a:r>
              <a:rPr lang="en" sz="1300" b="1">
                <a:solidFill>
                  <a:srgbClr val="080808"/>
                </a:solidFill>
                <a:highlight>
                  <a:srgbClr val="FFFFFF"/>
                </a:highlight>
                <a:latin typeface="Courier New"/>
                <a:ea typeface="Courier New"/>
                <a:cs typeface="Courier New"/>
                <a:sym typeface="Courier New"/>
              </a:rPr>
              <a:t>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4"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72" name="Google Shape;272;p34"/>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73" name="Google Shape;27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74" name="Google Shape;274;p34"/>
          <p:cNvSpPr txBox="1"/>
          <p:nvPr/>
        </p:nvSpPr>
        <p:spPr>
          <a:xfrm>
            <a:off x="857250" y="27050"/>
            <a:ext cx="46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Interfaces fonctionnelles &amp; Expression Lambda : Appliquons (2/8)</a:t>
            </a:r>
            <a:endParaRPr b="1">
              <a:solidFill>
                <a:srgbClr val="E20B0B"/>
              </a:solidFill>
            </a:endParaRPr>
          </a:p>
        </p:txBody>
      </p:sp>
      <p:sp>
        <p:nvSpPr>
          <p:cNvPr id="275" name="Google Shape;275;p34"/>
          <p:cNvSpPr txBox="1"/>
          <p:nvPr/>
        </p:nvSpPr>
        <p:spPr>
          <a:xfrm>
            <a:off x="542000" y="563050"/>
            <a:ext cx="80601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Consumer: </a:t>
            </a:r>
            <a:r>
              <a:rPr lang="en" sz="1800">
                <a:latin typeface="Roboto Light"/>
                <a:ea typeface="Roboto Light"/>
                <a:cs typeface="Roboto Light"/>
                <a:sym typeface="Roboto Light"/>
              </a:rPr>
              <a:t>Une interface fonctionnelle représentant une action qui prend un type d'entrée mais ne renvoie rien (void).</a:t>
            </a:r>
            <a:endParaRPr sz="1800">
              <a:latin typeface="Roboto Light"/>
              <a:ea typeface="Roboto Light"/>
              <a:cs typeface="Roboto Light"/>
              <a:sym typeface="Roboto Light"/>
            </a:endParaRPr>
          </a:p>
        </p:txBody>
      </p:sp>
      <p:sp>
        <p:nvSpPr>
          <p:cNvPr id="276" name="Google Shape;276;p34"/>
          <p:cNvSpPr txBox="1"/>
          <p:nvPr/>
        </p:nvSpPr>
        <p:spPr>
          <a:xfrm>
            <a:off x="541925" y="3380850"/>
            <a:ext cx="8060100" cy="129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 sz="1200" b="1" i="1">
                <a:solidFill>
                  <a:srgbClr val="8C8C8C"/>
                </a:solidFill>
                <a:highlight>
                  <a:srgbClr val="FFFFFF"/>
                </a:highlight>
                <a:latin typeface="Courier New"/>
                <a:ea typeface="Courier New"/>
                <a:cs typeface="Courier New"/>
                <a:sym typeface="Courier New"/>
              </a:rPr>
              <a:t>// Définition d'un “Consumer” qui prend un String et effectue une action (affichage)</a:t>
            </a:r>
            <a:endParaRPr sz="1200" b="1" i="1">
              <a:solidFill>
                <a:srgbClr val="8C8C8C"/>
              </a:solidFill>
              <a:highlight>
                <a:srgbClr val="FFFFFF"/>
              </a:highlight>
              <a:latin typeface="Courier New"/>
              <a:ea typeface="Courier New"/>
              <a:cs typeface="Courier New"/>
              <a:sym typeface="Courier New"/>
            </a:endParaRPr>
          </a:p>
          <a:p>
            <a:pPr marL="0" lvl="0" indent="0" algn="l" rtl="0">
              <a:lnSpc>
                <a:spcPct val="120000"/>
              </a:lnSpc>
              <a:spcBef>
                <a:spcPts val="0"/>
              </a:spcBef>
              <a:spcAft>
                <a:spcPts val="0"/>
              </a:spcAft>
              <a:buClr>
                <a:schemeClr val="dk1"/>
              </a:buClr>
              <a:buSzPts val="1100"/>
              <a:buFont typeface="Arial"/>
              <a:buNone/>
            </a:pPr>
            <a:r>
              <a:rPr lang="en" sz="1300" b="1">
                <a:solidFill>
                  <a:srgbClr val="0097A7"/>
                </a:solidFill>
                <a:highlight>
                  <a:srgbClr val="FFFFFF"/>
                </a:highlight>
                <a:latin typeface="Courier New"/>
                <a:ea typeface="Courier New"/>
                <a:cs typeface="Courier New"/>
                <a:sym typeface="Courier New"/>
              </a:rPr>
              <a:t>Consumer</a:t>
            </a:r>
            <a:r>
              <a:rPr lang="en" sz="1300" b="1">
                <a:solidFill>
                  <a:srgbClr val="080808"/>
                </a:solidFill>
                <a:highlight>
                  <a:srgbClr val="FFFFFF"/>
                </a:highlight>
                <a:latin typeface="Courier New"/>
                <a:ea typeface="Courier New"/>
                <a:cs typeface="Courier New"/>
                <a:sym typeface="Courier New"/>
              </a:rPr>
              <a:t>&lt;</a:t>
            </a:r>
            <a:r>
              <a:rPr lang="en" sz="1300" b="1">
                <a:solidFill>
                  <a:srgbClr val="FFAB40"/>
                </a:solidFill>
                <a:highlight>
                  <a:srgbClr val="FFFFFF"/>
                </a:highlight>
                <a:latin typeface="Courier New"/>
                <a:ea typeface="Courier New"/>
                <a:cs typeface="Courier New"/>
                <a:sym typeface="Courier New"/>
              </a:rPr>
              <a:t>String</a:t>
            </a:r>
            <a:r>
              <a:rPr lang="en" sz="1300" b="1">
                <a:solidFill>
                  <a:srgbClr val="080808"/>
                </a:solidFill>
                <a:highlight>
                  <a:srgbClr val="FFFFFF"/>
                </a:highlight>
                <a:latin typeface="Courier New"/>
                <a:ea typeface="Courier New"/>
                <a:cs typeface="Courier New"/>
                <a:sym typeface="Courier New"/>
              </a:rPr>
              <a:t>&gt; </a:t>
            </a:r>
            <a:r>
              <a:rPr lang="en" sz="1300" b="1">
                <a:solidFill>
                  <a:schemeClr val="dk1"/>
                </a:solidFill>
                <a:highlight>
                  <a:srgbClr val="FFFFFF"/>
                </a:highlight>
                <a:latin typeface="Courier New"/>
                <a:ea typeface="Courier New"/>
                <a:cs typeface="Courier New"/>
                <a:sym typeface="Courier New"/>
              </a:rPr>
              <a:t>con </a:t>
            </a:r>
            <a:r>
              <a:rPr lang="en" sz="1300" b="1">
                <a:solidFill>
                  <a:srgbClr val="080808"/>
                </a:solidFill>
                <a:highlight>
                  <a:srgbClr val="FFFFFF"/>
                </a:highlight>
                <a:latin typeface="Courier New"/>
                <a:ea typeface="Courier New"/>
                <a:cs typeface="Courier New"/>
                <a:sym typeface="Courier New"/>
              </a:rPr>
              <a:t>= s -&gt; </a:t>
            </a:r>
            <a:r>
              <a:rPr lang="en" sz="1300" b="1">
                <a:solidFill>
                  <a:schemeClr val="dk1"/>
                </a:solidFill>
                <a:highlight>
                  <a:srgbClr val="FFFFFF"/>
                </a:highlight>
                <a:latin typeface="Courier New"/>
                <a:ea typeface="Courier New"/>
                <a:cs typeface="Courier New"/>
                <a:sym typeface="Courier New"/>
              </a:rPr>
              <a:t>System</a:t>
            </a:r>
            <a:r>
              <a:rPr lang="en" sz="1300" b="1">
                <a:solidFill>
                  <a:srgbClr val="080808"/>
                </a:solidFill>
                <a:highlight>
                  <a:srgbClr val="FFFFFF"/>
                </a:highlight>
                <a:latin typeface="Courier New"/>
                <a:ea typeface="Courier New"/>
                <a:cs typeface="Courier New"/>
                <a:sym typeface="Courier New"/>
              </a:rPr>
              <a:t>.</a:t>
            </a:r>
            <a:r>
              <a:rPr lang="en" sz="1300" b="1" i="1">
                <a:solidFill>
                  <a:srgbClr val="871094"/>
                </a:solidFill>
                <a:highlight>
                  <a:srgbClr val="FFFFFF"/>
                </a:highlight>
                <a:latin typeface="Courier New"/>
                <a:ea typeface="Courier New"/>
                <a:cs typeface="Courier New"/>
                <a:sym typeface="Courier New"/>
              </a:rPr>
              <a:t>out</a:t>
            </a:r>
            <a:r>
              <a:rPr lang="en" sz="1300" b="1">
                <a:solidFill>
                  <a:srgbClr val="080808"/>
                </a:solidFill>
                <a:highlight>
                  <a:srgbClr val="FFFFFF"/>
                </a:highlight>
                <a:latin typeface="Courier New"/>
                <a:ea typeface="Courier New"/>
                <a:cs typeface="Courier New"/>
                <a:sym typeface="Courier New"/>
              </a:rPr>
              <a:t>.println(</a:t>
            </a:r>
            <a:r>
              <a:rPr lang="en" sz="1300" b="1">
                <a:solidFill>
                  <a:srgbClr val="067D17"/>
                </a:solidFill>
                <a:highlight>
                  <a:srgbClr val="FFFFFF"/>
                </a:highlight>
                <a:latin typeface="Courier New"/>
                <a:ea typeface="Courier New"/>
                <a:cs typeface="Courier New"/>
                <a:sym typeface="Courier New"/>
              </a:rPr>
              <a:t>"Hello " </a:t>
            </a:r>
            <a:r>
              <a:rPr lang="en" sz="1300" b="1">
                <a:solidFill>
                  <a:srgbClr val="080808"/>
                </a:solidFill>
                <a:highlight>
                  <a:srgbClr val="FFFFFF"/>
                </a:highlight>
                <a:latin typeface="Courier New"/>
                <a:ea typeface="Courier New"/>
                <a:cs typeface="Courier New"/>
                <a:sym typeface="Courier New"/>
              </a:rPr>
              <a:t>+ s);</a:t>
            </a:r>
            <a:endParaRPr sz="1300" b="1">
              <a:solidFill>
                <a:srgbClr val="080808"/>
              </a:solidFill>
              <a:highlight>
                <a:srgbClr val="FFFFFF"/>
              </a:highlight>
              <a:latin typeface="Courier New"/>
              <a:ea typeface="Courier New"/>
              <a:cs typeface="Courier New"/>
              <a:sym typeface="Courier New"/>
            </a:endParaRPr>
          </a:p>
          <a:p>
            <a:pPr marL="0" lvl="0" indent="0" algn="l" rtl="0">
              <a:lnSpc>
                <a:spcPct val="120000"/>
              </a:lnSpc>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lnSpc>
                <a:spcPct val="120000"/>
              </a:lnSpc>
              <a:spcBef>
                <a:spcPts val="0"/>
              </a:spcBef>
              <a:spcAft>
                <a:spcPts val="0"/>
              </a:spcAft>
              <a:buClr>
                <a:schemeClr val="dk1"/>
              </a:buClr>
              <a:buSzPts val="1100"/>
              <a:buFont typeface="Arial"/>
              <a:buNone/>
            </a:pPr>
            <a:r>
              <a:rPr lang="en" sz="1200" b="1" i="1">
                <a:solidFill>
                  <a:srgbClr val="8C8C8C"/>
                </a:solidFill>
                <a:highlight>
                  <a:srgbClr val="FFFFFF"/>
                </a:highlight>
                <a:latin typeface="Courier New"/>
                <a:ea typeface="Courier New"/>
                <a:cs typeface="Courier New"/>
                <a:sym typeface="Courier New"/>
              </a:rPr>
              <a:t>// Application du “Consumer” à la chaîne "3A" pour effectuer l'action (affichage)</a:t>
            </a:r>
            <a:endParaRPr sz="1200" b="1" i="1">
              <a:solidFill>
                <a:srgbClr val="8C8C8C"/>
              </a:solidFill>
              <a:highlight>
                <a:srgbClr val="FFFFFF"/>
              </a:highlight>
              <a:latin typeface="Courier New"/>
              <a:ea typeface="Courier New"/>
              <a:cs typeface="Courier New"/>
              <a:sym typeface="Courier New"/>
            </a:endParaRPr>
          </a:p>
          <a:p>
            <a:pPr marL="0" lvl="0" indent="0" algn="l" rtl="0">
              <a:lnSpc>
                <a:spcPct val="120000"/>
              </a:lnSpc>
              <a:spcBef>
                <a:spcPts val="0"/>
              </a:spcBef>
              <a:spcAft>
                <a:spcPts val="0"/>
              </a:spcAft>
              <a:buClr>
                <a:schemeClr val="dk1"/>
              </a:buClr>
              <a:buSzPts val="1100"/>
              <a:buFont typeface="Arial"/>
              <a:buNone/>
            </a:pPr>
            <a:r>
              <a:rPr lang="en" sz="1300" b="1">
                <a:solidFill>
                  <a:schemeClr val="dk1"/>
                </a:solidFill>
                <a:highlight>
                  <a:srgbClr val="FFFFFF"/>
                </a:highlight>
                <a:latin typeface="Courier New"/>
                <a:ea typeface="Courier New"/>
                <a:cs typeface="Courier New"/>
                <a:sym typeface="Courier New"/>
              </a:rPr>
              <a:t>con</a:t>
            </a:r>
            <a:r>
              <a:rPr lang="en" sz="1300" b="1">
                <a:solidFill>
                  <a:srgbClr val="080808"/>
                </a:solidFill>
                <a:highlight>
                  <a:srgbClr val="FFFFFF"/>
                </a:highlight>
                <a:latin typeface="Courier New"/>
                <a:ea typeface="Courier New"/>
                <a:cs typeface="Courier New"/>
                <a:sym typeface="Courier New"/>
              </a:rPr>
              <a:t>.accept(</a:t>
            </a:r>
            <a:r>
              <a:rPr lang="en" sz="1300" b="1">
                <a:solidFill>
                  <a:srgbClr val="067D17"/>
                </a:solidFill>
                <a:highlight>
                  <a:srgbClr val="FFFFFF"/>
                </a:highlight>
                <a:latin typeface="Courier New"/>
                <a:ea typeface="Courier New"/>
                <a:cs typeface="Courier New"/>
                <a:sym typeface="Courier New"/>
              </a:rPr>
              <a:t>"3A"</a:t>
            </a:r>
            <a:r>
              <a:rPr lang="en" sz="1300" b="1">
                <a:solidFill>
                  <a:srgbClr val="080808"/>
                </a:solidFill>
                <a:highlight>
                  <a:srgbClr val="FFFFFF"/>
                </a:highlight>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//Output: Hello 3A</a:t>
            </a:r>
            <a:endParaRPr sz="1300" b="1" i="1">
              <a:solidFill>
                <a:srgbClr val="8C8C8C"/>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262626"/>
              </a:solidFill>
              <a:latin typeface="Courier New"/>
              <a:ea typeface="Courier New"/>
              <a:cs typeface="Courier New"/>
              <a:sym typeface="Courier New"/>
            </a:endParaRPr>
          </a:p>
        </p:txBody>
      </p:sp>
      <p:sp>
        <p:nvSpPr>
          <p:cNvPr id="277" name="Google Shape;277;p34"/>
          <p:cNvSpPr txBox="1"/>
          <p:nvPr/>
        </p:nvSpPr>
        <p:spPr>
          <a:xfrm>
            <a:off x="542000" y="1918350"/>
            <a:ext cx="8060100" cy="1015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public interface </a:t>
            </a:r>
            <a:r>
              <a:rPr lang="en" sz="1300" b="1">
                <a:solidFill>
                  <a:schemeClr val="dk1"/>
                </a:solidFill>
                <a:highlight>
                  <a:srgbClr val="FFFFFF"/>
                </a:highlight>
                <a:latin typeface="Courier New"/>
                <a:ea typeface="Courier New"/>
                <a:cs typeface="Courier New"/>
                <a:sym typeface="Courier New"/>
              </a:rPr>
              <a:t>Consumer</a:t>
            </a:r>
            <a:r>
              <a:rPr lang="en" sz="1300" b="1">
                <a:solidFill>
                  <a:srgbClr val="080808"/>
                </a:solidFill>
                <a:highlight>
                  <a:srgbClr val="FFFFFF"/>
                </a:highlight>
                <a:latin typeface="Courier New"/>
                <a:ea typeface="Courier New"/>
                <a:cs typeface="Courier New"/>
                <a:sym typeface="Courier New"/>
              </a:rPr>
              <a:t>&lt;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&gt;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i="1">
                <a:solidFill>
                  <a:srgbClr val="8C8C8C"/>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void </a:t>
            </a:r>
            <a:r>
              <a:rPr lang="en" sz="1300" b="1">
                <a:solidFill>
                  <a:srgbClr val="00627A"/>
                </a:solidFill>
                <a:highlight>
                  <a:srgbClr val="FFFFFF"/>
                </a:highlight>
                <a:latin typeface="Courier New"/>
                <a:ea typeface="Courier New"/>
                <a:cs typeface="Courier New"/>
                <a:sym typeface="Courier New"/>
              </a:rPr>
              <a:t>accept</a:t>
            </a:r>
            <a:r>
              <a:rPr lang="en" sz="1300" b="1">
                <a:solidFill>
                  <a:srgbClr val="080808"/>
                </a:solidFill>
                <a:highlight>
                  <a:srgbClr val="FFFFFF"/>
                </a:highlight>
                <a:latin typeface="Courier New"/>
                <a:ea typeface="Courier New"/>
                <a:cs typeface="Courier New"/>
                <a:sym typeface="Courier New"/>
              </a:rPr>
              <a:t>(</a:t>
            </a:r>
            <a:r>
              <a:rPr lang="en" sz="1300" b="1">
                <a:solidFill>
                  <a:srgbClr val="007E8A"/>
                </a:solidFill>
                <a:highlight>
                  <a:srgbClr val="FFFFFF"/>
                </a:highlight>
                <a:latin typeface="Courier New"/>
                <a:ea typeface="Courier New"/>
                <a:cs typeface="Courier New"/>
                <a:sym typeface="Courier New"/>
              </a:rPr>
              <a:t>T </a:t>
            </a:r>
            <a:r>
              <a:rPr lang="en" sz="1300" b="1">
                <a:solidFill>
                  <a:srgbClr val="080808"/>
                </a:solidFill>
                <a:highlight>
                  <a:srgbClr val="FFFFFF"/>
                </a:highlight>
                <a:latin typeface="Courier New"/>
                <a:ea typeface="Courier New"/>
                <a:cs typeface="Courier New"/>
                <a:sym typeface="Courier New"/>
              </a:rPr>
              <a:t>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5"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83" name="Google Shape;283;p35"/>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84" name="Google Shape;28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285" name="Google Shape;285;p35"/>
          <p:cNvSpPr txBox="1"/>
          <p:nvPr/>
        </p:nvSpPr>
        <p:spPr>
          <a:xfrm>
            <a:off x="857250" y="27050"/>
            <a:ext cx="46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Interfaces fonctionnelles &amp; Expression Lambda : Appliquons (3/8)</a:t>
            </a:r>
            <a:endParaRPr b="1">
              <a:solidFill>
                <a:srgbClr val="E20B0B"/>
              </a:solidFill>
            </a:endParaRPr>
          </a:p>
        </p:txBody>
      </p:sp>
      <p:sp>
        <p:nvSpPr>
          <p:cNvPr id="286" name="Google Shape;286;p35"/>
          <p:cNvSpPr txBox="1"/>
          <p:nvPr/>
        </p:nvSpPr>
        <p:spPr>
          <a:xfrm>
            <a:off x="542000" y="563050"/>
            <a:ext cx="80601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Predicate: </a:t>
            </a:r>
            <a:r>
              <a:rPr lang="en" sz="1800">
                <a:latin typeface="Roboto Light"/>
                <a:ea typeface="Roboto Light"/>
                <a:cs typeface="Roboto Light"/>
                <a:sym typeface="Roboto Light"/>
              </a:rPr>
              <a:t>Une interface fonctionnelle représentant un test, qui prend un type d'entrée et renvoie un booléen.</a:t>
            </a:r>
            <a:endParaRPr sz="1800">
              <a:latin typeface="Roboto Light"/>
              <a:ea typeface="Roboto Light"/>
              <a:cs typeface="Roboto Light"/>
              <a:sym typeface="Roboto Light"/>
            </a:endParaRPr>
          </a:p>
        </p:txBody>
      </p:sp>
      <p:sp>
        <p:nvSpPr>
          <p:cNvPr id="287" name="Google Shape;287;p35"/>
          <p:cNvSpPr txBox="1"/>
          <p:nvPr/>
        </p:nvSpPr>
        <p:spPr>
          <a:xfrm>
            <a:off x="541925" y="3380850"/>
            <a:ext cx="8060100" cy="129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Définition d'un “Predicate” qui prend un String et vérifie une condition</a:t>
            </a:r>
            <a:endParaRPr sz="13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97A7"/>
                </a:solidFill>
                <a:highlight>
                  <a:srgbClr val="FFFFFF"/>
                </a:highlight>
                <a:latin typeface="Courier New"/>
                <a:ea typeface="Courier New"/>
                <a:cs typeface="Courier New"/>
                <a:sym typeface="Courier New"/>
              </a:rPr>
              <a:t>Predicate</a:t>
            </a:r>
            <a:r>
              <a:rPr lang="en" sz="1300" b="1">
                <a:solidFill>
                  <a:srgbClr val="080808"/>
                </a:solidFill>
                <a:highlight>
                  <a:srgbClr val="FFFFFF"/>
                </a:highlight>
                <a:latin typeface="Courier New"/>
                <a:ea typeface="Courier New"/>
                <a:cs typeface="Courier New"/>
                <a:sym typeface="Courier New"/>
              </a:rPr>
              <a:t>&lt;</a:t>
            </a:r>
            <a:r>
              <a:rPr lang="en" sz="1300" b="1">
                <a:solidFill>
                  <a:schemeClr val="accent4"/>
                </a:solidFill>
                <a:highlight>
                  <a:schemeClr val="lt1"/>
                </a:highlight>
                <a:latin typeface="Courier New"/>
                <a:ea typeface="Courier New"/>
                <a:cs typeface="Courier New"/>
                <a:sym typeface="Courier New"/>
              </a:rPr>
              <a:t>String</a:t>
            </a:r>
            <a:r>
              <a:rPr lang="en" sz="1300" b="1">
                <a:solidFill>
                  <a:srgbClr val="080808"/>
                </a:solidFill>
                <a:highlight>
                  <a:srgbClr val="FFFFFF"/>
                </a:highlight>
                <a:latin typeface="Courier New"/>
                <a:ea typeface="Courier New"/>
                <a:cs typeface="Courier New"/>
                <a:sym typeface="Courier New"/>
              </a:rPr>
              <a:t>&gt; </a:t>
            </a:r>
            <a:r>
              <a:rPr lang="en" sz="1300" b="1">
                <a:solidFill>
                  <a:schemeClr val="dk1"/>
                </a:solidFill>
                <a:highlight>
                  <a:srgbClr val="FFFFFF"/>
                </a:highlight>
                <a:latin typeface="Courier New"/>
                <a:ea typeface="Courier New"/>
                <a:cs typeface="Courier New"/>
                <a:sym typeface="Courier New"/>
              </a:rPr>
              <a:t>pre </a:t>
            </a:r>
            <a:r>
              <a:rPr lang="en" sz="1300" b="1">
                <a:solidFill>
                  <a:srgbClr val="080808"/>
                </a:solidFill>
                <a:highlight>
                  <a:srgbClr val="FFFFFF"/>
                </a:highlight>
                <a:latin typeface="Courier New"/>
                <a:ea typeface="Courier New"/>
                <a:cs typeface="Courier New"/>
                <a:sym typeface="Courier New"/>
              </a:rPr>
              <a:t>= s -&gt; s.startsWith(</a:t>
            </a:r>
            <a:r>
              <a:rPr lang="en" sz="1300" b="1">
                <a:solidFill>
                  <a:srgbClr val="067D17"/>
                </a:solidFill>
                <a:highlight>
                  <a:srgbClr val="FFFFFF"/>
                </a:highlight>
                <a:latin typeface="Courier New"/>
                <a:ea typeface="Courier New"/>
                <a:cs typeface="Courier New"/>
                <a:sym typeface="Courier New"/>
              </a:rPr>
              <a:t>"n"</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i="1">
                <a:solidFill>
                  <a:srgbClr val="8C8C8C"/>
                </a:solidFill>
                <a:highlight>
                  <a:schemeClr val="lt1"/>
                </a:highlight>
                <a:latin typeface="Courier New"/>
                <a:ea typeface="Courier New"/>
                <a:cs typeface="Courier New"/>
                <a:sym typeface="Courier New"/>
              </a:rPr>
              <a:t>// Application du “Predicate” avec "Hamdi" pour vérifier si elle commence par "n"</a:t>
            </a:r>
            <a:endParaRPr sz="1200" b="1" i="1">
              <a:solidFill>
                <a:srgbClr val="8C8C8C"/>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highlight>
                  <a:srgbClr val="FFFFFF"/>
                </a:highlight>
                <a:latin typeface="Courier New"/>
                <a:ea typeface="Courier New"/>
                <a:cs typeface="Courier New"/>
                <a:sym typeface="Courier New"/>
              </a:rPr>
              <a:t>boolean </a:t>
            </a:r>
            <a:r>
              <a:rPr lang="en" sz="1300" b="1">
                <a:solidFill>
                  <a:schemeClr val="dk1"/>
                </a:solidFill>
                <a:highlight>
                  <a:srgbClr val="FFFFFF"/>
                </a:highlight>
                <a:latin typeface="Courier New"/>
                <a:ea typeface="Courier New"/>
                <a:cs typeface="Courier New"/>
                <a:sym typeface="Courier New"/>
              </a:rPr>
              <a:t>check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pre</a:t>
            </a:r>
            <a:r>
              <a:rPr lang="en" sz="1300" b="1">
                <a:solidFill>
                  <a:srgbClr val="080808"/>
                </a:solidFill>
                <a:highlight>
                  <a:srgbClr val="FFFFFF"/>
                </a:highlight>
                <a:latin typeface="Courier New"/>
                <a:ea typeface="Courier New"/>
                <a:cs typeface="Courier New"/>
                <a:sym typeface="Courier New"/>
              </a:rPr>
              <a:t>.test(</a:t>
            </a:r>
            <a:r>
              <a:rPr lang="en" sz="1300" b="1">
                <a:solidFill>
                  <a:srgbClr val="067D17"/>
                </a:solidFill>
                <a:highlight>
                  <a:srgbClr val="FFFFFF"/>
                </a:highlight>
                <a:latin typeface="Courier New"/>
                <a:ea typeface="Courier New"/>
                <a:cs typeface="Courier New"/>
                <a:sym typeface="Courier New"/>
              </a:rPr>
              <a:t>"Hamdi"</a:t>
            </a:r>
            <a:r>
              <a:rPr lang="en" sz="1300" b="1">
                <a:solidFill>
                  <a:srgbClr val="080808"/>
                </a:solidFill>
                <a:highlight>
                  <a:srgbClr val="FFFFFF"/>
                </a:highlight>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//check = false</a:t>
            </a:r>
            <a:endParaRPr sz="1200" b="1" i="1">
              <a:solidFill>
                <a:srgbClr val="8C8C8C"/>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262626"/>
              </a:solidFill>
              <a:latin typeface="Courier New"/>
              <a:ea typeface="Courier New"/>
              <a:cs typeface="Courier New"/>
              <a:sym typeface="Courier New"/>
            </a:endParaRPr>
          </a:p>
        </p:txBody>
      </p:sp>
      <p:sp>
        <p:nvSpPr>
          <p:cNvPr id="288" name="Google Shape;288;p35"/>
          <p:cNvSpPr txBox="1"/>
          <p:nvPr/>
        </p:nvSpPr>
        <p:spPr>
          <a:xfrm>
            <a:off x="542000" y="1918350"/>
            <a:ext cx="8060100" cy="1015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public interface </a:t>
            </a:r>
            <a:r>
              <a:rPr lang="en" sz="1300" b="1">
                <a:solidFill>
                  <a:schemeClr val="dk1"/>
                </a:solidFill>
                <a:highlight>
                  <a:srgbClr val="FFFFFF"/>
                </a:highlight>
                <a:latin typeface="Courier New"/>
                <a:ea typeface="Courier New"/>
                <a:cs typeface="Courier New"/>
                <a:sym typeface="Courier New"/>
              </a:rPr>
              <a:t>Predicate</a:t>
            </a:r>
            <a:r>
              <a:rPr lang="en" sz="1300" b="1">
                <a:solidFill>
                  <a:srgbClr val="080808"/>
                </a:solidFill>
                <a:highlight>
                  <a:srgbClr val="FFFFFF"/>
                </a:highlight>
                <a:latin typeface="Courier New"/>
                <a:ea typeface="Courier New"/>
                <a:cs typeface="Courier New"/>
                <a:sym typeface="Courier New"/>
              </a:rPr>
              <a:t>&lt;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&gt;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i="1">
                <a:solidFill>
                  <a:srgbClr val="8C8C8C"/>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boolean </a:t>
            </a:r>
            <a:r>
              <a:rPr lang="en" sz="1300" b="1">
                <a:solidFill>
                  <a:srgbClr val="00627A"/>
                </a:solidFill>
                <a:highlight>
                  <a:srgbClr val="FFFFFF"/>
                </a:highlight>
                <a:latin typeface="Courier New"/>
                <a:ea typeface="Courier New"/>
                <a:cs typeface="Courier New"/>
                <a:sym typeface="Courier New"/>
              </a:rPr>
              <a:t>test</a:t>
            </a:r>
            <a:r>
              <a:rPr lang="en" sz="1300" b="1">
                <a:solidFill>
                  <a:srgbClr val="080808"/>
                </a:solidFill>
                <a:highlight>
                  <a:srgbClr val="FFFFFF"/>
                </a:highlight>
                <a:latin typeface="Courier New"/>
                <a:ea typeface="Courier New"/>
                <a:cs typeface="Courier New"/>
                <a:sym typeface="Courier New"/>
              </a:rPr>
              <a:t>(</a:t>
            </a:r>
            <a:r>
              <a:rPr lang="en" sz="1300" b="1">
                <a:solidFill>
                  <a:srgbClr val="007E8A"/>
                </a:solidFill>
                <a:highlight>
                  <a:srgbClr val="FFFFFF"/>
                </a:highlight>
                <a:latin typeface="Courier New"/>
                <a:ea typeface="Courier New"/>
                <a:cs typeface="Courier New"/>
                <a:sym typeface="Courier New"/>
              </a:rPr>
              <a:t>T </a:t>
            </a:r>
            <a:r>
              <a:rPr lang="en" sz="1300" b="1">
                <a:solidFill>
                  <a:srgbClr val="080808"/>
                </a:solidFill>
                <a:highlight>
                  <a:srgbClr val="FFFFFF"/>
                </a:highlight>
                <a:latin typeface="Courier New"/>
                <a:ea typeface="Courier New"/>
                <a:cs typeface="Courier New"/>
                <a:sym typeface="Courier New"/>
              </a:rPr>
              <a:t>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94" name="Google Shape;294;p36"/>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95" name="Google Shape;29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96" name="Google Shape;296;p36"/>
          <p:cNvSpPr txBox="1"/>
          <p:nvPr/>
        </p:nvSpPr>
        <p:spPr>
          <a:xfrm>
            <a:off x="857250" y="27050"/>
            <a:ext cx="46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Interfaces fonctionnelles &amp; Expression Lambda : Appliquons (4/8)</a:t>
            </a:r>
            <a:endParaRPr b="1">
              <a:solidFill>
                <a:srgbClr val="E20B0B"/>
              </a:solidFill>
            </a:endParaRPr>
          </a:p>
        </p:txBody>
      </p:sp>
      <p:sp>
        <p:nvSpPr>
          <p:cNvPr id="297" name="Google Shape;297;p36"/>
          <p:cNvSpPr txBox="1"/>
          <p:nvPr/>
        </p:nvSpPr>
        <p:spPr>
          <a:xfrm>
            <a:off x="542000" y="563050"/>
            <a:ext cx="80601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Supplier: </a:t>
            </a:r>
            <a:r>
              <a:rPr lang="en" sz="1800">
                <a:latin typeface="Roboto Light"/>
                <a:ea typeface="Roboto Light"/>
                <a:cs typeface="Roboto Light"/>
                <a:sym typeface="Roboto Light"/>
              </a:rPr>
              <a:t>Une interface fonctionnelle représentant une fourniture qui ne prend aucun argument et renvoie un type spécifié.</a:t>
            </a:r>
            <a:endParaRPr sz="1800">
              <a:latin typeface="Roboto Light"/>
              <a:ea typeface="Roboto Light"/>
              <a:cs typeface="Roboto Light"/>
              <a:sym typeface="Roboto Light"/>
            </a:endParaRPr>
          </a:p>
        </p:txBody>
      </p:sp>
      <p:sp>
        <p:nvSpPr>
          <p:cNvPr id="298" name="Google Shape;298;p36"/>
          <p:cNvSpPr txBox="1"/>
          <p:nvPr/>
        </p:nvSpPr>
        <p:spPr>
          <a:xfrm>
            <a:off x="541925" y="3380850"/>
            <a:ext cx="8060100" cy="1350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Définition d'un “Supplier” qui renvoie une nouvelle instance de la classe String initialisée avec "Hello"</a:t>
            </a:r>
            <a:endParaRPr sz="13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97A7"/>
                </a:solidFill>
                <a:highlight>
                  <a:srgbClr val="FFFFFF"/>
                </a:highlight>
                <a:latin typeface="Courier New"/>
                <a:ea typeface="Courier New"/>
                <a:cs typeface="Courier New"/>
                <a:sym typeface="Courier New"/>
              </a:rPr>
              <a:t>Supplier</a:t>
            </a:r>
            <a:r>
              <a:rPr lang="en" sz="1300" b="1">
                <a:solidFill>
                  <a:srgbClr val="080808"/>
                </a:solidFill>
                <a:highlight>
                  <a:srgbClr val="FFFFFF"/>
                </a:highlight>
                <a:latin typeface="Courier New"/>
                <a:ea typeface="Courier New"/>
                <a:cs typeface="Courier New"/>
                <a:sym typeface="Courier New"/>
              </a:rPr>
              <a:t>&lt;</a:t>
            </a:r>
            <a:r>
              <a:rPr lang="en" sz="1300" b="1">
                <a:solidFill>
                  <a:schemeClr val="accent4"/>
                </a:solidFill>
                <a:highlight>
                  <a:schemeClr val="lt1"/>
                </a:highlight>
                <a:latin typeface="Courier New"/>
                <a:ea typeface="Courier New"/>
                <a:cs typeface="Courier New"/>
                <a:sym typeface="Courier New"/>
              </a:rPr>
              <a:t>String</a:t>
            </a:r>
            <a:r>
              <a:rPr lang="en" sz="1300" b="1">
                <a:solidFill>
                  <a:srgbClr val="080808"/>
                </a:solidFill>
                <a:highlight>
                  <a:srgbClr val="FFFFFF"/>
                </a:highlight>
                <a:latin typeface="Courier New"/>
                <a:ea typeface="Courier New"/>
                <a:cs typeface="Courier New"/>
                <a:sym typeface="Courier New"/>
              </a:rPr>
              <a:t>&gt; </a:t>
            </a:r>
            <a:r>
              <a:rPr lang="en" sz="1300" b="1">
                <a:solidFill>
                  <a:schemeClr val="dk1"/>
                </a:solidFill>
                <a:highlight>
                  <a:srgbClr val="FFFFFF"/>
                </a:highlight>
                <a:latin typeface="Courier New"/>
                <a:ea typeface="Courier New"/>
                <a:cs typeface="Courier New"/>
                <a:sym typeface="Courier New"/>
              </a:rPr>
              <a:t>sup </a:t>
            </a:r>
            <a:r>
              <a:rPr lang="en" sz="1300" b="1">
                <a:solidFill>
                  <a:srgbClr val="080808"/>
                </a:solidFill>
                <a:highlight>
                  <a:srgbClr val="FFFFFF"/>
                </a:highlight>
                <a:latin typeface="Courier New"/>
                <a:ea typeface="Courier New"/>
                <a:cs typeface="Courier New"/>
                <a:sym typeface="Courier New"/>
              </a:rPr>
              <a:t>= () -&gt; </a:t>
            </a:r>
            <a:r>
              <a:rPr lang="en" sz="1300" b="1">
                <a:solidFill>
                  <a:srgbClr val="0033B3"/>
                </a:solidFill>
                <a:highlight>
                  <a:srgbClr val="FFFFFF"/>
                </a:highlight>
                <a:latin typeface="Courier New"/>
                <a:ea typeface="Courier New"/>
                <a:cs typeface="Courier New"/>
                <a:sym typeface="Courier New"/>
              </a:rPr>
              <a:t>new </a:t>
            </a:r>
            <a:r>
              <a:rPr lang="en" sz="1300" b="1">
                <a:solidFill>
                  <a:srgbClr val="080808"/>
                </a:solidFill>
                <a:highlight>
                  <a:srgbClr val="FFFFFF"/>
                </a:highlight>
                <a:latin typeface="Courier New"/>
                <a:ea typeface="Courier New"/>
                <a:cs typeface="Courier New"/>
                <a:sym typeface="Courier New"/>
              </a:rPr>
              <a:t>String(</a:t>
            </a:r>
            <a:r>
              <a:rPr lang="en" sz="1300" b="1">
                <a:solidFill>
                  <a:srgbClr val="067D17"/>
                </a:solidFill>
                <a:highlight>
                  <a:srgbClr val="FFFFFF"/>
                </a:highlight>
                <a:latin typeface="Courier New"/>
                <a:ea typeface="Courier New"/>
                <a:cs typeface="Courier New"/>
                <a:sym typeface="Courier New"/>
              </a:rPr>
              <a:t>"Hello"</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Application du “Supplier” pour récupérer la nouvelle chaîne créée</a:t>
            </a:r>
            <a:endParaRPr sz="1300" b="1" i="1">
              <a:solidFill>
                <a:srgbClr val="8C8C8C"/>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chemeClr val="dk1"/>
                </a:solidFill>
                <a:highlight>
                  <a:srgbClr val="FFFFFF"/>
                </a:highlight>
                <a:latin typeface="Courier New"/>
                <a:ea typeface="Courier New"/>
                <a:cs typeface="Courier New"/>
                <a:sym typeface="Courier New"/>
              </a:rPr>
              <a:t>String txt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sup</a:t>
            </a:r>
            <a:r>
              <a:rPr lang="en" sz="1300" b="1">
                <a:solidFill>
                  <a:srgbClr val="080808"/>
                </a:solidFill>
                <a:highlight>
                  <a:srgbClr val="FFFFFF"/>
                </a:highlight>
                <a:latin typeface="Courier New"/>
                <a:ea typeface="Courier New"/>
                <a:cs typeface="Courier New"/>
                <a:sym typeface="Courier New"/>
              </a:rPr>
              <a:t>.get(); </a:t>
            </a:r>
            <a:r>
              <a:rPr lang="en" sz="1300" b="1">
                <a:solidFill>
                  <a:srgbClr val="FF0000"/>
                </a:solidFill>
                <a:latin typeface="Courier New"/>
                <a:ea typeface="Courier New"/>
                <a:cs typeface="Courier New"/>
                <a:sym typeface="Courier New"/>
              </a:rPr>
              <a:t>// txt = "Hello"</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262626"/>
              </a:solidFill>
              <a:latin typeface="Courier New"/>
              <a:ea typeface="Courier New"/>
              <a:cs typeface="Courier New"/>
              <a:sym typeface="Courier New"/>
            </a:endParaRPr>
          </a:p>
        </p:txBody>
      </p:sp>
      <p:sp>
        <p:nvSpPr>
          <p:cNvPr id="299" name="Google Shape;299;p36"/>
          <p:cNvSpPr txBox="1"/>
          <p:nvPr/>
        </p:nvSpPr>
        <p:spPr>
          <a:xfrm>
            <a:off x="542000" y="1918350"/>
            <a:ext cx="8060100" cy="1015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public interface </a:t>
            </a:r>
            <a:r>
              <a:rPr lang="en" sz="1300" b="1">
                <a:solidFill>
                  <a:schemeClr val="dk1"/>
                </a:solidFill>
                <a:highlight>
                  <a:srgbClr val="FFFFFF"/>
                </a:highlight>
                <a:latin typeface="Courier New"/>
                <a:ea typeface="Courier New"/>
                <a:cs typeface="Courier New"/>
                <a:sym typeface="Courier New"/>
              </a:rPr>
              <a:t>Supplier</a:t>
            </a:r>
            <a:r>
              <a:rPr lang="en" sz="1300" b="1">
                <a:solidFill>
                  <a:srgbClr val="080808"/>
                </a:solidFill>
                <a:highlight>
                  <a:srgbClr val="FFFFFF"/>
                </a:highlight>
                <a:latin typeface="Courier New"/>
                <a:ea typeface="Courier New"/>
                <a:cs typeface="Courier New"/>
                <a:sym typeface="Courier New"/>
              </a:rPr>
              <a:t>&lt;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&gt;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i="1">
                <a:solidFill>
                  <a:srgbClr val="8C8C8C"/>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T </a:t>
            </a:r>
            <a:r>
              <a:rPr lang="en" sz="1300" b="1">
                <a:solidFill>
                  <a:srgbClr val="00627A"/>
                </a:solidFill>
                <a:highlight>
                  <a:srgbClr val="FFFFFF"/>
                </a:highlight>
                <a:latin typeface="Courier New"/>
                <a:ea typeface="Courier New"/>
                <a:cs typeface="Courier New"/>
                <a:sym typeface="Courier New"/>
              </a:rPr>
              <a:t>get</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7"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305" name="Google Shape;305;p37"/>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306" name="Google Shape;30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07" name="Google Shape;307;p37"/>
          <p:cNvSpPr txBox="1"/>
          <p:nvPr/>
        </p:nvSpPr>
        <p:spPr>
          <a:xfrm>
            <a:off x="857250" y="27050"/>
            <a:ext cx="46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Interfaces fonctionnelles &amp; Expression Lambda : Appliquons (5/8)</a:t>
            </a:r>
            <a:endParaRPr b="1">
              <a:solidFill>
                <a:srgbClr val="E20B0B"/>
              </a:solidFill>
            </a:endParaRPr>
          </a:p>
        </p:txBody>
      </p:sp>
      <p:sp>
        <p:nvSpPr>
          <p:cNvPr id="308" name="Google Shape;308;p37"/>
          <p:cNvSpPr txBox="1"/>
          <p:nvPr/>
        </p:nvSpPr>
        <p:spPr>
          <a:xfrm>
            <a:off x="542000" y="563050"/>
            <a:ext cx="80601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Comparator: </a:t>
            </a:r>
            <a:r>
              <a:rPr lang="en" sz="1800">
                <a:latin typeface="Roboto Light"/>
                <a:ea typeface="Roboto Light"/>
                <a:cs typeface="Roboto Light"/>
                <a:sym typeface="Roboto Light"/>
              </a:rPr>
              <a:t>Une interface fonctionnelle représentant un comparateur qui compare deux objets pour déterminer leur ordre.</a:t>
            </a:r>
            <a:endParaRPr sz="1800">
              <a:latin typeface="Roboto Light"/>
              <a:ea typeface="Roboto Light"/>
              <a:cs typeface="Roboto Light"/>
              <a:sym typeface="Roboto Light"/>
            </a:endParaRPr>
          </a:p>
        </p:txBody>
      </p:sp>
      <p:sp>
        <p:nvSpPr>
          <p:cNvPr id="309" name="Google Shape;309;p37"/>
          <p:cNvSpPr txBox="1"/>
          <p:nvPr/>
        </p:nvSpPr>
        <p:spPr>
          <a:xfrm>
            <a:off x="541925" y="3380850"/>
            <a:ext cx="8060100" cy="1350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Définition d'une “Comparator” qui compare deux chaînes</a:t>
            </a:r>
            <a:endParaRPr sz="1300" b="1" i="1">
              <a:solidFill>
                <a:srgbClr val="8C8C8C"/>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97A7"/>
                </a:solidFill>
                <a:highlight>
                  <a:srgbClr val="FFFFFF"/>
                </a:highlight>
                <a:latin typeface="Courier New"/>
                <a:ea typeface="Courier New"/>
                <a:cs typeface="Courier New"/>
                <a:sym typeface="Courier New"/>
              </a:rPr>
              <a:t>Comparator</a:t>
            </a:r>
            <a:r>
              <a:rPr lang="en" sz="1300" b="1">
                <a:solidFill>
                  <a:srgbClr val="080808"/>
                </a:solidFill>
                <a:highlight>
                  <a:srgbClr val="FFFFFF"/>
                </a:highlight>
                <a:latin typeface="Courier New"/>
                <a:ea typeface="Courier New"/>
                <a:cs typeface="Courier New"/>
                <a:sym typeface="Courier New"/>
              </a:rPr>
              <a:t>&lt;</a:t>
            </a:r>
            <a:r>
              <a:rPr lang="en" sz="1300" b="1">
                <a:solidFill>
                  <a:schemeClr val="accent4"/>
                </a:solidFill>
                <a:highlight>
                  <a:schemeClr val="lt1"/>
                </a:highlight>
                <a:latin typeface="Courier New"/>
                <a:ea typeface="Courier New"/>
                <a:cs typeface="Courier New"/>
                <a:sym typeface="Courier New"/>
              </a:rPr>
              <a:t>String</a:t>
            </a:r>
            <a:r>
              <a:rPr lang="en" sz="1300" b="1">
                <a:solidFill>
                  <a:srgbClr val="080808"/>
                </a:solidFill>
                <a:highlight>
                  <a:srgbClr val="FFFFFF"/>
                </a:highlight>
                <a:latin typeface="Courier New"/>
                <a:ea typeface="Courier New"/>
                <a:cs typeface="Courier New"/>
                <a:sym typeface="Courier New"/>
              </a:rPr>
              <a:t>&gt; </a:t>
            </a:r>
            <a:r>
              <a:rPr lang="en" sz="1300" b="1">
                <a:solidFill>
                  <a:schemeClr val="dk1"/>
                </a:solidFill>
                <a:highlight>
                  <a:srgbClr val="FFFFFF"/>
                </a:highlight>
                <a:latin typeface="Courier New"/>
                <a:ea typeface="Courier New"/>
                <a:cs typeface="Courier New"/>
                <a:sym typeface="Courier New"/>
              </a:rPr>
              <a:t>comp </a:t>
            </a:r>
            <a:r>
              <a:rPr lang="en" sz="1300" b="1">
                <a:solidFill>
                  <a:srgbClr val="080808"/>
                </a:solidFill>
                <a:highlight>
                  <a:srgbClr val="FFFFFF"/>
                </a:highlight>
                <a:latin typeface="Courier New"/>
                <a:ea typeface="Courier New"/>
                <a:cs typeface="Courier New"/>
                <a:sym typeface="Courier New"/>
              </a:rPr>
              <a:t>= (a, b) -&gt; a.compareTo(b);</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Application du “Comparator” pour comparer les chaînes "Ala" et "Ali"</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highlight>
                  <a:srgbClr val="FFFFFF"/>
                </a:highlight>
                <a:latin typeface="Courier New"/>
                <a:ea typeface="Courier New"/>
                <a:cs typeface="Courier New"/>
                <a:sym typeface="Courier New"/>
              </a:rPr>
              <a:t>int </a:t>
            </a:r>
            <a:r>
              <a:rPr lang="en" sz="1300" b="1">
                <a:solidFill>
                  <a:schemeClr val="dk1"/>
                </a:solidFill>
                <a:highlight>
                  <a:srgbClr val="FFFFFF"/>
                </a:highlight>
                <a:latin typeface="Courier New"/>
                <a:ea typeface="Courier New"/>
                <a:cs typeface="Courier New"/>
                <a:sym typeface="Courier New"/>
              </a:rPr>
              <a:t>result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comp</a:t>
            </a:r>
            <a:r>
              <a:rPr lang="en" sz="1300" b="1">
                <a:solidFill>
                  <a:srgbClr val="080808"/>
                </a:solidFill>
                <a:highlight>
                  <a:srgbClr val="FFFFFF"/>
                </a:highlight>
                <a:latin typeface="Courier New"/>
                <a:ea typeface="Courier New"/>
                <a:cs typeface="Courier New"/>
                <a:sym typeface="Courier New"/>
              </a:rPr>
              <a:t>.compare(</a:t>
            </a:r>
            <a:r>
              <a:rPr lang="en" sz="1300" b="1">
                <a:solidFill>
                  <a:srgbClr val="067D17"/>
                </a:solidFill>
                <a:highlight>
                  <a:srgbClr val="FFFFFF"/>
                </a:highlight>
                <a:latin typeface="Courier New"/>
                <a:ea typeface="Courier New"/>
                <a:cs typeface="Courier New"/>
                <a:sym typeface="Courier New"/>
              </a:rPr>
              <a:t>"Ala"</a:t>
            </a:r>
            <a:r>
              <a:rPr lang="en" sz="1300" b="1">
                <a:solidFill>
                  <a:srgbClr val="080808"/>
                </a:solidFill>
                <a:highlight>
                  <a:srgbClr val="FFFFFF"/>
                </a:highlight>
                <a:latin typeface="Courier New"/>
                <a:ea typeface="Courier New"/>
                <a:cs typeface="Courier New"/>
                <a:sym typeface="Courier New"/>
              </a:rPr>
              <a:t>, </a:t>
            </a:r>
            <a:r>
              <a:rPr lang="en" sz="1300" b="1">
                <a:solidFill>
                  <a:srgbClr val="067D17"/>
                </a:solidFill>
                <a:highlight>
                  <a:srgbClr val="FFFFFF"/>
                </a:highlight>
                <a:latin typeface="Courier New"/>
                <a:ea typeface="Courier New"/>
                <a:cs typeface="Courier New"/>
                <a:sym typeface="Courier New"/>
              </a:rPr>
              <a:t>"Ali"</a:t>
            </a:r>
            <a:r>
              <a:rPr lang="en" sz="1300" b="1">
                <a:solidFill>
                  <a:srgbClr val="080808"/>
                </a:solidFill>
                <a:highlight>
                  <a:srgbClr val="FFFFFF"/>
                </a:highlight>
                <a:latin typeface="Courier New"/>
                <a:ea typeface="Courier New"/>
                <a:cs typeface="Courier New"/>
                <a:sym typeface="Courier New"/>
              </a:rPr>
              <a:t>); </a:t>
            </a:r>
            <a:r>
              <a:rPr lang="en" sz="1300" b="1">
                <a:solidFill>
                  <a:srgbClr val="FF0000"/>
                </a:solidFill>
                <a:latin typeface="Courier New"/>
                <a:ea typeface="Courier New"/>
                <a:cs typeface="Courier New"/>
                <a:sym typeface="Courier New"/>
              </a:rPr>
              <a:t>// result = -8 =&gt; "Ala" &lt; "Ali"</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262626"/>
              </a:solidFill>
              <a:latin typeface="Courier New"/>
              <a:ea typeface="Courier New"/>
              <a:cs typeface="Courier New"/>
              <a:sym typeface="Courier New"/>
            </a:endParaRPr>
          </a:p>
        </p:txBody>
      </p:sp>
      <p:sp>
        <p:nvSpPr>
          <p:cNvPr id="310" name="Google Shape;310;p37"/>
          <p:cNvSpPr txBox="1"/>
          <p:nvPr/>
        </p:nvSpPr>
        <p:spPr>
          <a:xfrm>
            <a:off x="542000" y="1918350"/>
            <a:ext cx="8060100" cy="1015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public interface </a:t>
            </a:r>
            <a:r>
              <a:rPr lang="en" sz="1300" b="1">
                <a:solidFill>
                  <a:schemeClr val="dk1"/>
                </a:solidFill>
                <a:highlight>
                  <a:srgbClr val="FFFFFF"/>
                </a:highlight>
                <a:latin typeface="Courier New"/>
                <a:ea typeface="Courier New"/>
                <a:cs typeface="Courier New"/>
                <a:sym typeface="Courier New"/>
              </a:rPr>
              <a:t>Comparator</a:t>
            </a:r>
            <a:r>
              <a:rPr lang="en" sz="1300" b="1">
                <a:solidFill>
                  <a:srgbClr val="080808"/>
                </a:solidFill>
                <a:highlight>
                  <a:srgbClr val="FFFFFF"/>
                </a:highlight>
                <a:latin typeface="Courier New"/>
                <a:ea typeface="Courier New"/>
                <a:cs typeface="Courier New"/>
                <a:sym typeface="Courier New"/>
              </a:rPr>
              <a:t>&lt;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&gt;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i="1">
                <a:solidFill>
                  <a:srgbClr val="8C8C8C"/>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int </a:t>
            </a:r>
            <a:r>
              <a:rPr lang="en" sz="1300" b="1">
                <a:solidFill>
                  <a:srgbClr val="00627A"/>
                </a:solidFill>
                <a:highlight>
                  <a:srgbClr val="FFFFFF"/>
                </a:highlight>
                <a:latin typeface="Courier New"/>
                <a:ea typeface="Courier New"/>
                <a:cs typeface="Courier New"/>
                <a:sym typeface="Courier New"/>
              </a:rPr>
              <a:t>compare</a:t>
            </a:r>
            <a:r>
              <a:rPr lang="en" sz="1300" b="1">
                <a:solidFill>
                  <a:srgbClr val="080808"/>
                </a:solidFill>
                <a:highlight>
                  <a:srgbClr val="FFFFFF"/>
                </a:highlight>
                <a:latin typeface="Courier New"/>
                <a:ea typeface="Courier New"/>
                <a:cs typeface="Courier New"/>
                <a:sym typeface="Courier New"/>
              </a:rPr>
              <a:t>(</a:t>
            </a:r>
            <a:r>
              <a:rPr lang="en" sz="1300" b="1">
                <a:solidFill>
                  <a:srgbClr val="007E8A"/>
                </a:solidFill>
                <a:highlight>
                  <a:srgbClr val="FFFFFF"/>
                </a:highlight>
                <a:latin typeface="Courier New"/>
                <a:ea typeface="Courier New"/>
                <a:cs typeface="Courier New"/>
                <a:sym typeface="Courier New"/>
              </a:rPr>
              <a:t>T </a:t>
            </a:r>
            <a:r>
              <a:rPr lang="en" sz="1300" b="1">
                <a:solidFill>
                  <a:srgbClr val="080808"/>
                </a:solidFill>
                <a:highlight>
                  <a:srgbClr val="FFFFFF"/>
                </a:highlight>
                <a:latin typeface="Courier New"/>
                <a:ea typeface="Courier New"/>
                <a:cs typeface="Courier New"/>
                <a:sym typeface="Courier New"/>
              </a:rPr>
              <a:t>o1, </a:t>
            </a:r>
            <a:r>
              <a:rPr lang="en" sz="1300" b="1">
                <a:solidFill>
                  <a:srgbClr val="007E8A"/>
                </a:solidFill>
                <a:highlight>
                  <a:srgbClr val="FFFFFF"/>
                </a:highlight>
                <a:latin typeface="Courier New"/>
                <a:ea typeface="Courier New"/>
                <a:cs typeface="Courier New"/>
                <a:sym typeface="Courier New"/>
              </a:rPr>
              <a:t>T </a:t>
            </a:r>
            <a:r>
              <a:rPr lang="en" sz="1300" b="1">
                <a:solidFill>
                  <a:srgbClr val="080808"/>
                </a:solidFill>
                <a:highlight>
                  <a:srgbClr val="FFFFFF"/>
                </a:highlight>
                <a:latin typeface="Courier New"/>
                <a:ea typeface="Courier New"/>
                <a:cs typeface="Courier New"/>
                <a:sym typeface="Courier New"/>
              </a:rPr>
              <a:t>o2);</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38"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316" name="Google Shape;316;p38"/>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317" name="Google Shape;31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18" name="Google Shape;318;p38"/>
          <p:cNvSpPr txBox="1"/>
          <p:nvPr/>
        </p:nvSpPr>
        <p:spPr>
          <a:xfrm>
            <a:off x="857250" y="27050"/>
            <a:ext cx="46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Interfaces fonctionnelles &amp; Expression Lambda : Appliquons (6/8)</a:t>
            </a:r>
            <a:endParaRPr b="1">
              <a:solidFill>
                <a:srgbClr val="E20B0B"/>
              </a:solidFill>
            </a:endParaRPr>
          </a:p>
        </p:txBody>
      </p:sp>
      <p:sp>
        <p:nvSpPr>
          <p:cNvPr id="319" name="Google Shape;319;p38"/>
          <p:cNvSpPr txBox="1"/>
          <p:nvPr/>
        </p:nvSpPr>
        <p:spPr>
          <a:xfrm>
            <a:off x="542000" y="563050"/>
            <a:ext cx="80601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BiFunction: </a:t>
            </a:r>
            <a:r>
              <a:rPr lang="en" sz="1800">
                <a:latin typeface="Roboto Light"/>
                <a:ea typeface="Roboto Light"/>
                <a:cs typeface="Roboto Light"/>
                <a:sym typeface="Roboto Light"/>
              </a:rPr>
              <a:t>Une interface fonctionnelle représentant une opération prenant deux arguments de types différents et renvoyant un résultat.</a:t>
            </a:r>
            <a:endParaRPr sz="1800">
              <a:latin typeface="Roboto Light"/>
              <a:ea typeface="Roboto Light"/>
              <a:cs typeface="Roboto Light"/>
              <a:sym typeface="Roboto Light"/>
            </a:endParaRPr>
          </a:p>
        </p:txBody>
      </p:sp>
      <p:sp>
        <p:nvSpPr>
          <p:cNvPr id="320" name="Google Shape;320;p38"/>
          <p:cNvSpPr txBox="1"/>
          <p:nvPr/>
        </p:nvSpPr>
        <p:spPr>
          <a:xfrm>
            <a:off x="541925" y="3156900"/>
            <a:ext cx="8060100" cy="179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Définition d'un “BiFunction” qui prend une chaîne (a) et un entier (b), multiplie la longueur de la chaîne par l'entier, puis renvoie le résultat sous forme de Float</a:t>
            </a:r>
            <a:endParaRPr sz="1300" b="1" i="1">
              <a:solidFill>
                <a:srgbClr val="8C8C8C"/>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097A7"/>
                </a:solidFill>
                <a:highlight>
                  <a:srgbClr val="FFFFFF"/>
                </a:highlight>
                <a:latin typeface="Courier New"/>
                <a:ea typeface="Courier New"/>
                <a:cs typeface="Courier New"/>
                <a:sym typeface="Courier New"/>
              </a:rPr>
              <a:t>BiFunction</a:t>
            </a:r>
            <a:r>
              <a:rPr lang="en" sz="1200" b="1">
                <a:solidFill>
                  <a:srgbClr val="080808"/>
                </a:solidFill>
                <a:highlight>
                  <a:srgbClr val="FFFFFF"/>
                </a:highlight>
                <a:latin typeface="Courier New"/>
                <a:ea typeface="Courier New"/>
                <a:cs typeface="Courier New"/>
                <a:sym typeface="Courier New"/>
              </a:rPr>
              <a:t>&lt;</a:t>
            </a:r>
            <a:r>
              <a:rPr lang="en" sz="1200" b="1">
                <a:solidFill>
                  <a:schemeClr val="accent4"/>
                </a:solidFill>
                <a:highlight>
                  <a:schemeClr val="lt1"/>
                </a:highlight>
                <a:latin typeface="Courier New"/>
                <a:ea typeface="Courier New"/>
                <a:cs typeface="Courier New"/>
                <a:sym typeface="Courier New"/>
              </a:rPr>
              <a:t>String</a:t>
            </a:r>
            <a:r>
              <a:rPr lang="en" sz="1200" b="1">
                <a:solidFill>
                  <a:srgbClr val="080808"/>
                </a:solidFill>
                <a:highlight>
                  <a:srgbClr val="FFFFFF"/>
                </a:highlight>
                <a:latin typeface="Courier New"/>
                <a:ea typeface="Courier New"/>
                <a:cs typeface="Courier New"/>
                <a:sym typeface="Courier New"/>
              </a:rPr>
              <a:t>, </a:t>
            </a:r>
            <a:r>
              <a:rPr lang="en" sz="1200" b="1">
                <a:solidFill>
                  <a:schemeClr val="accent4"/>
                </a:solidFill>
                <a:highlight>
                  <a:schemeClr val="lt1"/>
                </a:highlight>
                <a:latin typeface="Courier New"/>
                <a:ea typeface="Courier New"/>
                <a:cs typeface="Courier New"/>
                <a:sym typeface="Courier New"/>
              </a:rPr>
              <a:t>Integer</a:t>
            </a:r>
            <a:r>
              <a:rPr lang="en" sz="1200" b="1">
                <a:solidFill>
                  <a:srgbClr val="080808"/>
                </a:solidFill>
                <a:highlight>
                  <a:srgbClr val="FFFFFF"/>
                </a:highlight>
                <a:latin typeface="Courier New"/>
                <a:ea typeface="Courier New"/>
                <a:cs typeface="Courier New"/>
                <a:sym typeface="Courier New"/>
              </a:rPr>
              <a:t>, </a:t>
            </a:r>
            <a:r>
              <a:rPr lang="en" sz="1200" b="1">
                <a:solidFill>
                  <a:schemeClr val="accent4"/>
                </a:solidFill>
                <a:highlight>
                  <a:schemeClr val="lt1"/>
                </a:highlight>
                <a:latin typeface="Courier New"/>
                <a:ea typeface="Courier New"/>
                <a:cs typeface="Courier New"/>
                <a:sym typeface="Courier New"/>
              </a:rPr>
              <a:t>Float</a:t>
            </a:r>
            <a:r>
              <a:rPr lang="en" sz="1200" b="1">
                <a:solidFill>
                  <a:srgbClr val="080808"/>
                </a:solidFill>
                <a:highlight>
                  <a:srgbClr val="FFFFFF"/>
                </a:highlight>
                <a:latin typeface="Courier New"/>
                <a:ea typeface="Courier New"/>
                <a:cs typeface="Courier New"/>
                <a:sym typeface="Courier New"/>
              </a:rPr>
              <a:t>&gt; </a:t>
            </a:r>
            <a:r>
              <a:rPr lang="en" sz="1200" b="1">
                <a:solidFill>
                  <a:schemeClr val="dk1"/>
                </a:solidFill>
                <a:highlight>
                  <a:srgbClr val="FFFFFF"/>
                </a:highlight>
                <a:latin typeface="Courier New"/>
                <a:ea typeface="Courier New"/>
                <a:cs typeface="Courier New"/>
                <a:sym typeface="Courier New"/>
              </a:rPr>
              <a:t>bif </a:t>
            </a:r>
            <a:r>
              <a:rPr lang="en" sz="1200" b="1">
                <a:solidFill>
                  <a:srgbClr val="080808"/>
                </a:solidFill>
                <a:highlight>
                  <a:srgbClr val="FFFFFF"/>
                </a:highlight>
                <a:latin typeface="Courier New"/>
                <a:ea typeface="Courier New"/>
                <a:cs typeface="Courier New"/>
                <a:sym typeface="Courier New"/>
              </a:rPr>
              <a:t>= (a, b) -&gt; </a:t>
            </a:r>
            <a:r>
              <a:rPr lang="en" sz="1200" b="1">
                <a:solidFill>
                  <a:schemeClr val="dk1"/>
                </a:solidFill>
                <a:highlight>
                  <a:srgbClr val="FFFFFF"/>
                </a:highlight>
                <a:latin typeface="Courier New"/>
                <a:ea typeface="Courier New"/>
                <a:cs typeface="Courier New"/>
                <a:sym typeface="Courier New"/>
              </a:rPr>
              <a:t>Float</a:t>
            </a:r>
            <a:r>
              <a:rPr lang="en" sz="1200" b="1">
                <a:solidFill>
                  <a:srgbClr val="080808"/>
                </a:solidFill>
                <a:highlight>
                  <a:srgbClr val="FFFFFF"/>
                </a:highlight>
                <a:latin typeface="Courier New"/>
                <a:ea typeface="Courier New"/>
                <a:cs typeface="Courier New"/>
                <a:sym typeface="Courier New"/>
              </a:rPr>
              <a:t>.</a:t>
            </a:r>
            <a:r>
              <a:rPr lang="en" sz="1200" b="1" i="1">
                <a:solidFill>
                  <a:srgbClr val="080808"/>
                </a:solidFill>
                <a:highlight>
                  <a:srgbClr val="FFFFFF"/>
                </a:highlight>
                <a:latin typeface="Courier New"/>
                <a:ea typeface="Courier New"/>
                <a:cs typeface="Courier New"/>
                <a:sym typeface="Courier New"/>
              </a:rPr>
              <a:t>valueOf</a:t>
            </a:r>
            <a:r>
              <a:rPr lang="en" sz="1200" b="1">
                <a:solidFill>
                  <a:srgbClr val="080808"/>
                </a:solidFill>
                <a:highlight>
                  <a:srgbClr val="FFFFFF"/>
                </a:highlight>
                <a:latin typeface="Courier New"/>
                <a:ea typeface="Courier New"/>
                <a:cs typeface="Courier New"/>
                <a:sym typeface="Courier New"/>
              </a:rPr>
              <a:t>(a.length() * b);</a:t>
            </a:r>
            <a:endParaRPr sz="12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Application du “BiFunction ” avec la chaîne "Hello" et l’entier 3</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highlight>
                  <a:srgbClr val="FFFFFF"/>
                </a:highlight>
                <a:latin typeface="Courier New"/>
                <a:ea typeface="Courier New"/>
                <a:cs typeface="Courier New"/>
                <a:sym typeface="Courier New"/>
              </a:rPr>
              <a:t>float </a:t>
            </a:r>
            <a:r>
              <a:rPr lang="en" sz="1300" b="1">
                <a:solidFill>
                  <a:schemeClr val="dk1"/>
                </a:solidFill>
                <a:highlight>
                  <a:srgbClr val="FFFFFF"/>
                </a:highlight>
                <a:latin typeface="Courier New"/>
                <a:ea typeface="Courier New"/>
                <a:cs typeface="Courier New"/>
                <a:sym typeface="Courier New"/>
              </a:rPr>
              <a:t>x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bif</a:t>
            </a:r>
            <a:r>
              <a:rPr lang="en" sz="1300" b="1">
                <a:solidFill>
                  <a:srgbClr val="080808"/>
                </a:solidFill>
                <a:highlight>
                  <a:srgbClr val="FFFFFF"/>
                </a:highlight>
                <a:latin typeface="Courier New"/>
                <a:ea typeface="Courier New"/>
                <a:cs typeface="Courier New"/>
                <a:sym typeface="Courier New"/>
              </a:rPr>
              <a:t>.apply(</a:t>
            </a:r>
            <a:r>
              <a:rPr lang="en" sz="1300" b="1">
                <a:solidFill>
                  <a:srgbClr val="067D17"/>
                </a:solidFill>
                <a:highlight>
                  <a:srgbClr val="FFFFFF"/>
                </a:highlight>
                <a:latin typeface="Courier New"/>
                <a:ea typeface="Courier New"/>
                <a:cs typeface="Courier New"/>
                <a:sym typeface="Courier New"/>
              </a:rPr>
              <a:t>"Hello"</a:t>
            </a: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3</a:t>
            </a:r>
            <a:r>
              <a:rPr lang="en" sz="1300" b="1">
                <a:solidFill>
                  <a:srgbClr val="080808"/>
                </a:solidFill>
                <a:highlight>
                  <a:srgbClr val="FFFFFF"/>
                </a:highlight>
                <a:latin typeface="Courier New"/>
                <a:ea typeface="Courier New"/>
                <a:cs typeface="Courier New"/>
                <a:sym typeface="Courier New"/>
              </a:rPr>
              <a:t>); </a:t>
            </a:r>
            <a:r>
              <a:rPr lang="en" sz="1300" b="1">
                <a:solidFill>
                  <a:srgbClr val="FF0000"/>
                </a:solidFill>
                <a:latin typeface="Courier New"/>
                <a:ea typeface="Courier New"/>
                <a:cs typeface="Courier New"/>
                <a:sym typeface="Courier New"/>
              </a:rPr>
              <a:t>// x = 15.0</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97A7"/>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262626"/>
              </a:solidFill>
              <a:latin typeface="Courier New"/>
              <a:ea typeface="Courier New"/>
              <a:cs typeface="Courier New"/>
              <a:sym typeface="Courier New"/>
            </a:endParaRPr>
          </a:p>
        </p:txBody>
      </p:sp>
      <p:sp>
        <p:nvSpPr>
          <p:cNvPr id="321" name="Google Shape;321;p38"/>
          <p:cNvSpPr txBox="1"/>
          <p:nvPr/>
        </p:nvSpPr>
        <p:spPr>
          <a:xfrm>
            <a:off x="542000" y="1918350"/>
            <a:ext cx="8060100" cy="1015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public interface </a:t>
            </a:r>
            <a:r>
              <a:rPr lang="en" sz="1300" b="1">
                <a:solidFill>
                  <a:schemeClr val="dk1"/>
                </a:solidFill>
                <a:highlight>
                  <a:srgbClr val="FFFFFF"/>
                </a:highlight>
                <a:latin typeface="Courier New"/>
                <a:ea typeface="Courier New"/>
                <a:cs typeface="Courier New"/>
                <a:sym typeface="Courier New"/>
              </a:rPr>
              <a:t>BiFunction</a:t>
            </a:r>
            <a:r>
              <a:rPr lang="en" sz="1300" b="1">
                <a:solidFill>
                  <a:srgbClr val="080808"/>
                </a:solidFill>
                <a:highlight>
                  <a:srgbClr val="FFFFFF"/>
                </a:highlight>
                <a:latin typeface="Courier New"/>
                <a:ea typeface="Courier New"/>
                <a:cs typeface="Courier New"/>
                <a:sym typeface="Courier New"/>
              </a:rPr>
              <a:t>&lt;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 </a:t>
            </a:r>
            <a:r>
              <a:rPr lang="en" sz="1300" b="1">
                <a:solidFill>
                  <a:srgbClr val="007E8A"/>
                </a:solidFill>
                <a:highlight>
                  <a:srgbClr val="FFFFFF"/>
                </a:highlight>
                <a:latin typeface="Courier New"/>
                <a:ea typeface="Courier New"/>
                <a:cs typeface="Courier New"/>
                <a:sym typeface="Courier New"/>
              </a:rPr>
              <a:t>U</a:t>
            </a:r>
            <a:r>
              <a:rPr lang="en" sz="1300" b="1">
                <a:solidFill>
                  <a:srgbClr val="080808"/>
                </a:solidFill>
                <a:highlight>
                  <a:srgbClr val="FFFFFF"/>
                </a:highlight>
                <a:latin typeface="Courier New"/>
                <a:ea typeface="Courier New"/>
                <a:cs typeface="Courier New"/>
                <a:sym typeface="Courier New"/>
              </a:rPr>
              <a:t>, </a:t>
            </a:r>
            <a:r>
              <a:rPr lang="en" sz="1300" b="1">
                <a:solidFill>
                  <a:srgbClr val="007E8A"/>
                </a:solidFill>
                <a:highlight>
                  <a:srgbClr val="FFFFFF"/>
                </a:highlight>
                <a:latin typeface="Courier New"/>
                <a:ea typeface="Courier New"/>
                <a:cs typeface="Courier New"/>
                <a:sym typeface="Courier New"/>
              </a:rPr>
              <a:t>R</a:t>
            </a:r>
            <a:r>
              <a:rPr lang="en" sz="1300" b="1">
                <a:solidFill>
                  <a:srgbClr val="080808"/>
                </a:solidFill>
                <a:highlight>
                  <a:srgbClr val="FFFFFF"/>
                </a:highlight>
                <a:latin typeface="Courier New"/>
                <a:ea typeface="Courier New"/>
                <a:cs typeface="Courier New"/>
                <a:sym typeface="Courier New"/>
              </a:rPr>
              <a:t>&gt;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i="1">
                <a:solidFill>
                  <a:srgbClr val="8C8C8C"/>
                </a:solidFill>
                <a:highlight>
                  <a:srgbClr val="FFFFFF"/>
                </a:highlight>
                <a:latin typeface="Courier New"/>
                <a:ea typeface="Courier New"/>
                <a:cs typeface="Courier New"/>
                <a:sym typeface="Courier New"/>
              </a:rPr>
              <a:t>   </a:t>
            </a:r>
            <a:r>
              <a:rPr lang="en" sz="1300" b="1">
                <a:solidFill>
                  <a:srgbClr val="007E8A"/>
                </a:solidFill>
                <a:highlight>
                  <a:srgbClr val="FFFFFF"/>
                </a:highlight>
                <a:latin typeface="Courier New"/>
                <a:ea typeface="Courier New"/>
                <a:cs typeface="Courier New"/>
                <a:sym typeface="Courier New"/>
              </a:rPr>
              <a:t>R </a:t>
            </a:r>
            <a:r>
              <a:rPr lang="en" sz="1300" b="1">
                <a:solidFill>
                  <a:srgbClr val="00627A"/>
                </a:solidFill>
                <a:highlight>
                  <a:srgbClr val="FFFFFF"/>
                </a:highlight>
                <a:latin typeface="Courier New"/>
                <a:ea typeface="Courier New"/>
                <a:cs typeface="Courier New"/>
                <a:sym typeface="Courier New"/>
              </a:rPr>
              <a:t>apply</a:t>
            </a:r>
            <a:r>
              <a:rPr lang="en" sz="1300" b="1">
                <a:solidFill>
                  <a:srgbClr val="080808"/>
                </a:solidFill>
                <a:highlight>
                  <a:srgbClr val="FFFFFF"/>
                </a:highlight>
                <a:latin typeface="Courier New"/>
                <a:ea typeface="Courier New"/>
                <a:cs typeface="Courier New"/>
                <a:sym typeface="Courier New"/>
              </a:rPr>
              <a:t>(</a:t>
            </a:r>
            <a:r>
              <a:rPr lang="en" sz="1300" b="1">
                <a:solidFill>
                  <a:srgbClr val="007E8A"/>
                </a:solidFill>
                <a:highlight>
                  <a:srgbClr val="FFFFFF"/>
                </a:highlight>
                <a:latin typeface="Courier New"/>
                <a:ea typeface="Courier New"/>
                <a:cs typeface="Courier New"/>
                <a:sym typeface="Courier New"/>
              </a:rPr>
              <a:t>T </a:t>
            </a:r>
            <a:r>
              <a:rPr lang="en" sz="1300" b="1">
                <a:solidFill>
                  <a:srgbClr val="080808"/>
                </a:solidFill>
                <a:highlight>
                  <a:srgbClr val="FFFFFF"/>
                </a:highlight>
                <a:latin typeface="Courier New"/>
                <a:ea typeface="Courier New"/>
                <a:cs typeface="Courier New"/>
                <a:sym typeface="Courier New"/>
              </a:rPr>
              <a:t>t, </a:t>
            </a:r>
            <a:r>
              <a:rPr lang="en" sz="1300" b="1">
                <a:solidFill>
                  <a:srgbClr val="007E8A"/>
                </a:solidFill>
                <a:highlight>
                  <a:srgbClr val="FFFFFF"/>
                </a:highlight>
                <a:latin typeface="Courier New"/>
                <a:ea typeface="Courier New"/>
                <a:cs typeface="Courier New"/>
                <a:sym typeface="Courier New"/>
              </a:rPr>
              <a:t>U </a:t>
            </a:r>
            <a:r>
              <a:rPr lang="en" sz="1300" b="1">
                <a:solidFill>
                  <a:srgbClr val="080808"/>
                </a:solidFill>
                <a:highlight>
                  <a:srgbClr val="FFFFFF"/>
                </a:highlight>
                <a:latin typeface="Courier New"/>
                <a:ea typeface="Courier New"/>
                <a:cs typeface="Courier New"/>
                <a:sym typeface="Courier New"/>
              </a:rPr>
              <a:t>u);</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39"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327" name="Google Shape;327;p39"/>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328" name="Google Shape;32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29" name="Google Shape;329;p39"/>
          <p:cNvSpPr txBox="1"/>
          <p:nvPr/>
        </p:nvSpPr>
        <p:spPr>
          <a:xfrm>
            <a:off x="857250" y="27050"/>
            <a:ext cx="46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Interfaces fonctionnelles &amp; Expression Lambda : Appliquons (7/8)</a:t>
            </a:r>
            <a:endParaRPr b="1">
              <a:solidFill>
                <a:srgbClr val="E20B0B"/>
              </a:solidFill>
            </a:endParaRPr>
          </a:p>
        </p:txBody>
      </p:sp>
      <p:sp>
        <p:nvSpPr>
          <p:cNvPr id="330" name="Google Shape;330;p39"/>
          <p:cNvSpPr txBox="1"/>
          <p:nvPr/>
        </p:nvSpPr>
        <p:spPr>
          <a:xfrm>
            <a:off x="542000" y="563050"/>
            <a:ext cx="80601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BinaryOperator: </a:t>
            </a:r>
            <a:r>
              <a:rPr lang="en" sz="1800">
                <a:latin typeface="Roboto Light"/>
                <a:ea typeface="Roboto Light"/>
                <a:cs typeface="Roboto Light"/>
                <a:sym typeface="Roboto Light"/>
              </a:rPr>
              <a:t>Une interface fonctionnelle similaire à BiFunction, mais opérant sur deux opérandes du même type, et renvoyant un résultat du même type que les opérandes.</a:t>
            </a:r>
            <a:endParaRPr sz="1800">
              <a:latin typeface="Roboto Light"/>
              <a:ea typeface="Roboto Light"/>
              <a:cs typeface="Roboto Light"/>
              <a:sym typeface="Roboto Light"/>
            </a:endParaRPr>
          </a:p>
        </p:txBody>
      </p:sp>
      <p:sp>
        <p:nvSpPr>
          <p:cNvPr id="331" name="Google Shape;331;p39"/>
          <p:cNvSpPr txBox="1"/>
          <p:nvPr/>
        </p:nvSpPr>
        <p:spPr>
          <a:xfrm>
            <a:off x="541925" y="3156900"/>
            <a:ext cx="8060100" cy="1632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Définition d'une opération sur deux opérandes du même type (ici, multiplication)</a:t>
            </a:r>
            <a:endParaRPr sz="1300" b="1" i="1">
              <a:solidFill>
                <a:srgbClr val="8C8C8C"/>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097A7"/>
                </a:solidFill>
                <a:highlight>
                  <a:srgbClr val="FFFFFF"/>
                </a:highlight>
                <a:latin typeface="Courier New"/>
                <a:ea typeface="Courier New"/>
                <a:cs typeface="Courier New"/>
                <a:sym typeface="Courier New"/>
              </a:rPr>
              <a:t>BinaryOperator</a:t>
            </a:r>
            <a:r>
              <a:rPr lang="en" sz="1200" b="1">
                <a:solidFill>
                  <a:srgbClr val="080808"/>
                </a:solidFill>
                <a:highlight>
                  <a:srgbClr val="FFFFFF"/>
                </a:highlight>
                <a:latin typeface="Courier New"/>
                <a:ea typeface="Courier New"/>
                <a:cs typeface="Courier New"/>
                <a:sym typeface="Courier New"/>
              </a:rPr>
              <a:t>&lt;</a:t>
            </a:r>
            <a:r>
              <a:rPr lang="en" sz="1200" b="1">
                <a:solidFill>
                  <a:schemeClr val="accent4"/>
                </a:solidFill>
                <a:highlight>
                  <a:schemeClr val="lt1"/>
                </a:highlight>
                <a:latin typeface="Courier New"/>
                <a:ea typeface="Courier New"/>
                <a:cs typeface="Courier New"/>
                <a:sym typeface="Courier New"/>
              </a:rPr>
              <a:t>Integer</a:t>
            </a:r>
            <a:r>
              <a:rPr lang="en" sz="1200" b="1">
                <a:solidFill>
                  <a:srgbClr val="080808"/>
                </a:solidFill>
                <a:highlight>
                  <a:srgbClr val="FFFFFF"/>
                </a:highlight>
                <a:latin typeface="Courier New"/>
                <a:ea typeface="Courier New"/>
                <a:cs typeface="Courier New"/>
                <a:sym typeface="Courier New"/>
              </a:rPr>
              <a:t>&gt; </a:t>
            </a:r>
            <a:r>
              <a:rPr lang="en" sz="1200" b="1">
                <a:solidFill>
                  <a:schemeClr val="dk1"/>
                </a:solidFill>
                <a:highlight>
                  <a:srgbClr val="FFFFFF"/>
                </a:highlight>
                <a:latin typeface="Courier New"/>
                <a:ea typeface="Courier New"/>
                <a:cs typeface="Courier New"/>
                <a:sym typeface="Courier New"/>
              </a:rPr>
              <a:t>bin </a:t>
            </a:r>
            <a:r>
              <a:rPr lang="en" sz="1200" b="1">
                <a:solidFill>
                  <a:srgbClr val="080808"/>
                </a:solidFill>
                <a:highlight>
                  <a:srgbClr val="FFFFFF"/>
                </a:highlight>
                <a:latin typeface="Courier New"/>
                <a:ea typeface="Courier New"/>
                <a:cs typeface="Courier New"/>
                <a:sym typeface="Courier New"/>
              </a:rPr>
              <a:t>= (a, b) -&gt; </a:t>
            </a:r>
            <a:r>
              <a:rPr lang="en" sz="1200" b="1">
                <a:solidFill>
                  <a:schemeClr val="dk1"/>
                </a:solidFill>
                <a:highlight>
                  <a:srgbClr val="FFFFFF"/>
                </a:highlight>
                <a:latin typeface="Courier New"/>
                <a:ea typeface="Courier New"/>
                <a:cs typeface="Courier New"/>
                <a:sym typeface="Courier New"/>
              </a:rPr>
              <a:t>a * b</a:t>
            </a:r>
            <a:r>
              <a:rPr lang="en" sz="1200" b="1">
                <a:solidFill>
                  <a:srgbClr val="080808"/>
                </a:solidFill>
                <a:highlight>
                  <a:srgbClr val="FFFFFF"/>
                </a:highlight>
                <a:latin typeface="Courier New"/>
                <a:ea typeface="Courier New"/>
                <a:cs typeface="Courier New"/>
                <a:sym typeface="Courier New"/>
              </a:rPr>
              <a:t>;</a:t>
            </a:r>
            <a:endParaRPr sz="12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Application du “BinaryOperator” avec les entiers 2 et 4</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highlight>
                  <a:srgbClr val="FFFFFF"/>
                </a:highlight>
                <a:latin typeface="Courier New"/>
                <a:ea typeface="Courier New"/>
                <a:cs typeface="Courier New"/>
                <a:sym typeface="Courier New"/>
              </a:rPr>
              <a:t>int </a:t>
            </a:r>
            <a:r>
              <a:rPr lang="en" sz="1300" b="1">
                <a:solidFill>
                  <a:schemeClr val="dk1"/>
                </a:solidFill>
                <a:highlight>
                  <a:srgbClr val="FFFFFF"/>
                </a:highlight>
                <a:latin typeface="Courier New"/>
                <a:ea typeface="Courier New"/>
                <a:cs typeface="Courier New"/>
                <a:sym typeface="Courier New"/>
              </a:rPr>
              <a:t>x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bin</a:t>
            </a:r>
            <a:r>
              <a:rPr lang="en" sz="1300" b="1">
                <a:solidFill>
                  <a:srgbClr val="080808"/>
                </a:solidFill>
                <a:highlight>
                  <a:srgbClr val="FFFFFF"/>
                </a:highlight>
                <a:latin typeface="Courier New"/>
                <a:ea typeface="Courier New"/>
                <a:cs typeface="Courier New"/>
                <a:sym typeface="Courier New"/>
              </a:rPr>
              <a:t>.apply(</a:t>
            </a:r>
            <a:r>
              <a:rPr lang="en" sz="1300" b="1">
                <a:solidFill>
                  <a:srgbClr val="0033B3"/>
                </a:solidFill>
                <a:highlight>
                  <a:srgbClr val="FFFFFF"/>
                </a:highlight>
                <a:latin typeface="Courier New"/>
                <a:ea typeface="Courier New"/>
                <a:cs typeface="Courier New"/>
                <a:sym typeface="Courier New"/>
              </a:rPr>
              <a:t>2, 4</a:t>
            </a:r>
            <a:r>
              <a:rPr lang="en" sz="1300" b="1">
                <a:solidFill>
                  <a:srgbClr val="080808"/>
                </a:solidFill>
                <a:highlight>
                  <a:srgbClr val="FFFFFF"/>
                </a:highlight>
                <a:latin typeface="Courier New"/>
                <a:ea typeface="Courier New"/>
                <a:cs typeface="Courier New"/>
                <a:sym typeface="Courier New"/>
              </a:rPr>
              <a:t>); </a:t>
            </a:r>
            <a:r>
              <a:rPr lang="en" sz="1300" b="1">
                <a:solidFill>
                  <a:srgbClr val="FF0000"/>
                </a:solidFill>
                <a:latin typeface="Courier New"/>
                <a:ea typeface="Courier New"/>
                <a:cs typeface="Courier New"/>
                <a:sym typeface="Courier New"/>
              </a:rPr>
              <a:t>// x = 8</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97A7"/>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262626"/>
              </a:solidFill>
              <a:latin typeface="Courier New"/>
              <a:ea typeface="Courier New"/>
              <a:cs typeface="Courier New"/>
              <a:sym typeface="Courier New"/>
            </a:endParaRPr>
          </a:p>
        </p:txBody>
      </p:sp>
      <p:sp>
        <p:nvSpPr>
          <p:cNvPr id="332" name="Google Shape;332;p39"/>
          <p:cNvSpPr txBox="1"/>
          <p:nvPr/>
        </p:nvSpPr>
        <p:spPr>
          <a:xfrm>
            <a:off x="542000" y="1918350"/>
            <a:ext cx="8060100" cy="1015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public interface </a:t>
            </a:r>
            <a:r>
              <a:rPr lang="en" sz="1300" b="1">
                <a:solidFill>
                  <a:schemeClr val="dk1"/>
                </a:solidFill>
                <a:highlight>
                  <a:srgbClr val="FFFFFF"/>
                </a:highlight>
                <a:latin typeface="Courier New"/>
                <a:ea typeface="Courier New"/>
                <a:cs typeface="Courier New"/>
                <a:sym typeface="Courier New"/>
              </a:rPr>
              <a:t>BinaryOperator</a:t>
            </a:r>
            <a:r>
              <a:rPr lang="en" sz="1300" b="1">
                <a:solidFill>
                  <a:srgbClr val="080808"/>
                </a:solidFill>
                <a:highlight>
                  <a:srgbClr val="FFFFFF"/>
                </a:highlight>
                <a:latin typeface="Courier New"/>
                <a:ea typeface="Courier New"/>
                <a:cs typeface="Courier New"/>
                <a:sym typeface="Courier New"/>
              </a:rPr>
              <a:t>&lt;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&gt; </a:t>
            </a:r>
            <a:r>
              <a:rPr lang="en" sz="1300" b="1">
                <a:solidFill>
                  <a:srgbClr val="0033B3"/>
                </a:solidFill>
                <a:highlight>
                  <a:srgbClr val="FFFFFF"/>
                </a:highlight>
                <a:latin typeface="Courier New"/>
                <a:ea typeface="Courier New"/>
                <a:cs typeface="Courier New"/>
                <a:sym typeface="Courier New"/>
              </a:rPr>
              <a:t>extends </a:t>
            </a:r>
            <a:r>
              <a:rPr lang="en" sz="1300" b="1">
                <a:solidFill>
                  <a:schemeClr val="dk1"/>
                </a:solidFill>
                <a:highlight>
                  <a:srgbClr val="FFFFFF"/>
                </a:highlight>
                <a:latin typeface="Courier New"/>
                <a:ea typeface="Courier New"/>
                <a:cs typeface="Courier New"/>
                <a:sym typeface="Courier New"/>
              </a:rPr>
              <a:t>BiFunction</a:t>
            </a:r>
            <a:r>
              <a:rPr lang="en" sz="1300" b="1">
                <a:solidFill>
                  <a:srgbClr val="080808"/>
                </a:solidFill>
                <a:highlight>
                  <a:srgbClr val="FFFFFF"/>
                </a:highlight>
                <a:latin typeface="Courier New"/>
                <a:ea typeface="Courier New"/>
                <a:cs typeface="Courier New"/>
                <a:sym typeface="Courier New"/>
              </a:rPr>
              <a:t>&lt;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&gt;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i="1">
                <a:solidFill>
                  <a:srgbClr val="8C8C8C"/>
                </a:solidFill>
                <a:highlight>
                  <a:srgbClr val="FFFFFF"/>
                </a:highlight>
                <a:latin typeface="Courier New"/>
                <a:ea typeface="Courier New"/>
                <a:cs typeface="Courier New"/>
                <a:sym typeface="Courier New"/>
              </a:rPr>
              <a:t>   </a:t>
            </a:r>
            <a:r>
              <a:rPr lang="en" sz="1300" b="1">
                <a:solidFill>
                  <a:srgbClr val="007E8A"/>
                </a:solidFill>
                <a:highlight>
                  <a:srgbClr val="FFFFFF"/>
                </a:highlight>
                <a:latin typeface="Courier New"/>
                <a:ea typeface="Courier New"/>
                <a:cs typeface="Courier New"/>
                <a:sym typeface="Courier New"/>
              </a:rPr>
              <a:t>T </a:t>
            </a:r>
            <a:r>
              <a:rPr lang="en" sz="1300" b="1">
                <a:solidFill>
                  <a:srgbClr val="00627A"/>
                </a:solidFill>
                <a:highlight>
                  <a:srgbClr val="FFFFFF"/>
                </a:highlight>
                <a:latin typeface="Courier New"/>
                <a:ea typeface="Courier New"/>
                <a:cs typeface="Courier New"/>
                <a:sym typeface="Courier New"/>
              </a:rPr>
              <a:t>apply</a:t>
            </a:r>
            <a:r>
              <a:rPr lang="en" sz="1300" b="1">
                <a:solidFill>
                  <a:srgbClr val="080808"/>
                </a:solidFill>
                <a:highlight>
                  <a:srgbClr val="FFFFFF"/>
                </a:highlight>
                <a:latin typeface="Courier New"/>
                <a:ea typeface="Courier New"/>
                <a:cs typeface="Courier New"/>
                <a:sym typeface="Courier New"/>
              </a:rPr>
              <a:t>(</a:t>
            </a:r>
            <a:r>
              <a:rPr lang="en" sz="1300" b="1">
                <a:solidFill>
                  <a:srgbClr val="007E8A"/>
                </a:solidFill>
                <a:highlight>
                  <a:srgbClr val="FFFFFF"/>
                </a:highlight>
                <a:latin typeface="Courier New"/>
                <a:ea typeface="Courier New"/>
                <a:cs typeface="Courier New"/>
                <a:sym typeface="Courier New"/>
              </a:rPr>
              <a:t>T </a:t>
            </a:r>
            <a:r>
              <a:rPr lang="en" sz="1300" b="1">
                <a:solidFill>
                  <a:srgbClr val="080808"/>
                </a:solidFill>
                <a:highlight>
                  <a:srgbClr val="FFFFFF"/>
                </a:highlight>
                <a:latin typeface="Courier New"/>
                <a:ea typeface="Courier New"/>
                <a:cs typeface="Courier New"/>
                <a:sym typeface="Courier New"/>
              </a:rPr>
              <a:t>t, </a:t>
            </a:r>
            <a:r>
              <a:rPr lang="en" sz="1300" b="1">
                <a:solidFill>
                  <a:srgbClr val="007E8A"/>
                </a:solidFill>
                <a:highlight>
                  <a:srgbClr val="FFFFFF"/>
                </a:highlight>
                <a:latin typeface="Courier New"/>
                <a:ea typeface="Courier New"/>
                <a:cs typeface="Courier New"/>
                <a:sym typeface="Courier New"/>
              </a:rPr>
              <a:t>T </a:t>
            </a:r>
            <a:r>
              <a:rPr lang="en" sz="1300" b="1">
                <a:solidFill>
                  <a:srgbClr val="080808"/>
                </a:solidFill>
                <a:highlight>
                  <a:srgbClr val="FFFFFF"/>
                </a:highlight>
                <a:latin typeface="Courier New"/>
                <a:ea typeface="Courier New"/>
                <a:cs typeface="Courier New"/>
                <a:sym typeface="Courier New"/>
              </a:rPr>
              <a:t>u);</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40"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338" name="Google Shape;338;p40"/>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339" name="Google Shape;339;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340" name="Google Shape;340;p40"/>
          <p:cNvSpPr txBox="1"/>
          <p:nvPr/>
        </p:nvSpPr>
        <p:spPr>
          <a:xfrm>
            <a:off x="857250" y="27050"/>
            <a:ext cx="46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Interfaces fonctionnelles &amp; Expression Lambda : Appliquons (8/8)</a:t>
            </a:r>
            <a:endParaRPr b="1">
              <a:solidFill>
                <a:srgbClr val="E20B0B"/>
              </a:solidFill>
            </a:endParaRPr>
          </a:p>
        </p:txBody>
      </p:sp>
      <p:sp>
        <p:nvSpPr>
          <p:cNvPr id="341" name="Google Shape;341;p40"/>
          <p:cNvSpPr txBox="1"/>
          <p:nvPr/>
        </p:nvSpPr>
        <p:spPr>
          <a:xfrm>
            <a:off x="542000" y="563050"/>
            <a:ext cx="80601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a:latin typeface="Roboto Light"/>
              <a:ea typeface="Roboto Light"/>
              <a:cs typeface="Roboto Light"/>
              <a:sym typeface="Roboto Light"/>
            </a:endParaRPr>
          </a:p>
          <a:p>
            <a:pPr marL="0" lvl="0" indent="0" algn="l" rtl="0">
              <a:spcBef>
                <a:spcPts val="0"/>
              </a:spcBef>
              <a:spcAft>
                <a:spcPts val="0"/>
              </a:spcAft>
              <a:buNone/>
            </a:pPr>
            <a:r>
              <a:rPr lang="en" sz="1800" b="1">
                <a:latin typeface="Roboto"/>
                <a:ea typeface="Roboto"/>
                <a:cs typeface="Roboto"/>
                <a:sym typeface="Roboto"/>
              </a:rPr>
              <a:t>UnaryOperator: </a:t>
            </a:r>
            <a:r>
              <a:rPr lang="en" sz="1800">
                <a:latin typeface="Roboto Light"/>
                <a:ea typeface="Roboto Light"/>
                <a:cs typeface="Roboto Light"/>
                <a:sym typeface="Roboto Light"/>
              </a:rPr>
              <a:t>Une interface fonctionnelle représentant une opération sur un seul opérande, prenant et renvoyant le même type.</a:t>
            </a:r>
            <a:endParaRPr sz="1800">
              <a:latin typeface="Roboto Light"/>
              <a:ea typeface="Roboto Light"/>
              <a:cs typeface="Roboto Light"/>
              <a:sym typeface="Roboto Light"/>
            </a:endParaRPr>
          </a:p>
        </p:txBody>
      </p:sp>
      <p:sp>
        <p:nvSpPr>
          <p:cNvPr id="342" name="Google Shape;342;p40"/>
          <p:cNvSpPr txBox="1"/>
          <p:nvPr/>
        </p:nvSpPr>
        <p:spPr>
          <a:xfrm>
            <a:off x="541925" y="3156900"/>
            <a:ext cx="8060100" cy="1632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Définition d'une “UnaryOperator” qui prend un entier et renvoie le carré de cet entier</a:t>
            </a:r>
            <a:endParaRPr sz="1300" b="1" i="1">
              <a:solidFill>
                <a:srgbClr val="8C8C8C"/>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97A7"/>
                </a:solidFill>
                <a:highlight>
                  <a:srgbClr val="FFFFFF"/>
                </a:highlight>
                <a:latin typeface="Courier New"/>
                <a:ea typeface="Courier New"/>
                <a:cs typeface="Courier New"/>
                <a:sym typeface="Courier New"/>
              </a:rPr>
              <a:t>UnaryOperator</a:t>
            </a:r>
            <a:r>
              <a:rPr lang="en" sz="1300" b="1">
                <a:solidFill>
                  <a:srgbClr val="080808"/>
                </a:solidFill>
                <a:highlight>
                  <a:srgbClr val="FFFFFF"/>
                </a:highlight>
                <a:latin typeface="Courier New"/>
                <a:ea typeface="Courier New"/>
                <a:cs typeface="Courier New"/>
                <a:sym typeface="Courier New"/>
              </a:rPr>
              <a:t>&lt;</a:t>
            </a:r>
            <a:r>
              <a:rPr lang="en" sz="1300" b="1">
                <a:solidFill>
                  <a:schemeClr val="accent4"/>
                </a:solidFill>
                <a:highlight>
                  <a:schemeClr val="lt1"/>
                </a:highlight>
                <a:latin typeface="Courier New"/>
                <a:ea typeface="Courier New"/>
                <a:cs typeface="Courier New"/>
                <a:sym typeface="Courier New"/>
              </a:rPr>
              <a:t>Integer</a:t>
            </a:r>
            <a:r>
              <a:rPr lang="en" sz="1300" b="1">
                <a:solidFill>
                  <a:srgbClr val="080808"/>
                </a:solidFill>
                <a:highlight>
                  <a:srgbClr val="FFFFFF"/>
                </a:highlight>
                <a:latin typeface="Courier New"/>
                <a:ea typeface="Courier New"/>
                <a:cs typeface="Courier New"/>
                <a:sym typeface="Courier New"/>
              </a:rPr>
              <a:t>&gt; </a:t>
            </a:r>
            <a:r>
              <a:rPr lang="en" sz="1300" b="1">
                <a:solidFill>
                  <a:schemeClr val="dk1"/>
                </a:solidFill>
                <a:highlight>
                  <a:srgbClr val="FFFFFF"/>
                </a:highlight>
                <a:latin typeface="Courier New"/>
                <a:ea typeface="Courier New"/>
                <a:cs typeface="Courier New"/>
                <a:sym typeface="Courier New"/>
              </a:rPr>
              <a:t>un </a:t>
            </a:r>
            <a:r>
              <a:rPr lang="en" sz="1300" b="1">
                <a:solidFill>
                  <a:srgbClr val="080808"/>
                </a:solidFill>
                <a:highlight>
                  <a:srgbClr val="FFFFFF"/>
                </a:highlight>
                <a:latin typeface="Courier New"/>
                <a:ea typeface="Courier New"/>
                <a:cs typeface="Courier New"/>
                <a:sym typeface="Courier New"/>
              </a:rPr>
              <a:t>= a -&gt; a * a;</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i="1">
                <a:solidFill>
                  <a:srgbClr val="8C8C8C"/>
                </a:solidFill>
                <a:highlight>
                  <a:schemeClr val="lt1"/>
                </a:highlight>
                <a:latin typeface="Courier New"/>
                <a:ea typeface="Courier New"/>
                <a:cs typeface="Courier New"/>
                <a:sym typeface="Courier New"/>
              </a:rPr>
              <a:t>// Application du “UnaryOperator” avec l’entier 2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033B3"/>
                </a:solidFill>
                <a:highlight>
                  <a:srgbClr val="FFFFFF"/>
                </a:highlight>
                <a:latin typeface="Courier New"/>
                <a:ea typeface="Courier New"/>
                <a:cs typeface="Courier New"/>
                <a:sym typeface="Courier New"/>
              </a:rPr>
              <a:t>int </a:t>
            </a:r>
            <a:r>
              <a:rPr lang="en" sz="1300" b="1">
                <a:solidFill>
                  <a:schemeClr val="dk1"/>
                </a:solidFill>
                <a:highlight>
                  <a:srgbClr val="FFFFFF"/>
                </a:highlight>
                <a:latin typeface="Courier New"/>
                <a:ea typeface="Courier New"/>
                <a:cs typeface="Courier New"/>
                <a:sym typeface="Courier New"/>
              </a:rPr>
              <a:t>x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un</a:t>
            </a:r>
            <a:r>
              <a:rPr lang="en" sz="1300" b="1">
                <a:solidFill>
                  <a:srgbClr val="080808"/>
                </a:solidFill>
                <a:highlight>
                  <a:srgbClr val="FFFFFF"/>
                </a:highlight>
                <a:latin typeface="Courier New"/>
                <a:ea typeface="Courier New"/>
                <a:cs typeface="Courier New"/>
                <a:sym typeface="Courier New"/>
              </a:rPr>
              <a:t>.apply(</a:t>
            </a:r>
            <a:r>
              <a:rPr lang="en" sz="1300" b="1">
                <a:solidFill>
                  <a:srgbClr val="0033B3"/>
                </a:solidFill>
                <a:highlight>
                  <a:srgbClr val="FFFFFF"/>
                </a:highlight>
                <a:latin typeface="Courier New"/>
                <a:ea typeface="Courier New"/>
                <a:cs typeface="Courier New"/>
                <a:sym typeface="Courier New"/>
              </a:rPr>
              <a:t>2</a:t>
            </a:r>
            <a:r>
              <a:rPr lang="en" sz="1300" b="1">
                <a:solidFill>
                  <a:srgbClr val="080808"/>
                </a:solidFill>
                <a:highlight>
                  <a:srgbClr val="FFFFFF"/>
                </a:highlight>
                <a:latin typeface="Courier New"/>
                <a:ea typeface="Courier New"/>
                <a:cs typeface="Courier New"/>
                <a:sym typeface="Courier New"/>
              </a:rPr>
              <a:t>); </a:t>
            </a:r>
            <a:r>
              <a:rPr lang="en" sz="1300" b="1">
                <a:solidFill>
                  <a:srgbClr val="FF0000"/>
                </a:solidFill>
                <a:latin typeface="Courier New"/>
                <a:ea typeface="Courier New"/>
                <a:cs typeface="Courier New"/>
                <a:sym typeface="Courier New"/>
              </a:rPr>
              <a:t>// x = 4</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97A7"/>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rgbClr val="006F9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262626"/>
              </a:solidFill>
              <a:latin typeface="Courier New"/>
              <a:ea typeface="Courier New"/>
              <a:cs typeface="Courier New"/>
              <a:sym typeface="Courier New"/>
            </a:endParaRPr>
          </a:p>
        </p:txBody>
      </p:sp>
      <p:sp>
        <p:nvSpPr>
          <p:cNvPr id="343" name="Google Shape;343;p40"/>
          <p:cNvSpPr txBox="1"/>
          <p:nvPr/>
        </p:nvSpPr>
        <p:spPr>
          <a:xfrm>
            <a:off x="542000" y="1918350"/>
            <a:ext cx="8060100" cy="1015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public interface </a:t>
            </a:r>
            <a:r>
              <a:rPr lang="en" sz="1300" b="1">
                <a:solidFill>
                  <a:schemeClr val="dk1"/>
                </a:solidFill>
                <a:highlight>
                  <a:srgbClr val="FFFFFF"/>
                </a:highlight>
                <a:latin typeface="Courier New"/>
                <a:ea typeface="Courier New"/>
                <a:cs typeface="Courier New"/>
                <a:sym typeface="Courier New"/>
              </a:rPr>
              <a:t>UnaryOperator</a:t>
            </a:r>
            <a:r>
              <a:rPr lang="en" sz="1300" b="1">
                <a:solidFill>
                  <a:srgbClr val="080808"/>
                </a:solidFill>
                <a:highlight>
                  <a:srgbClr val="FFFFFF"/>
                </a:highlight>
                <a:latin typeface="Courier New"/>
                <a:ea typeface="Courier New"/>
                <a:cs typeface="Courier New"/>
                <a:sym typeface="Courier New"/>
              </a:rPr>
              <a:t>&lt;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&gt; </a:t>
            </a:r>
            <a:r>
              <a:rPr lang="en" sz="1300" b="1">
                <a:solidFill>
                  <a:srgbClr val="0033B3"/>
                </a:solidFill>
                <a:highlight>
                  <a:srgbClr val="FFFFFF"/>
                </a:highlight>
                <a:latin typeface="Courier New"/>
                <a:ea typeface="Courier New"/>
                <a:cs typeface="Courier New"/>
                <a:sym typeface="Courier New"/>
              </a:rPr>
              <a:t>extends </a:t>
            </a:r>
            <a:r>
              <a:rPr lang="en" sz="1300" b="1">
                <a:solidFill>
                  <a:schemeClr val="dk1"/>
                </a:solidFill>
                <a:highlight>
                  <a:srgbClr val="FFFFFF"/>
                </a:highlight>
                <a:latin typeface="Courier New"/>
                <a:ea typeface="Courier New"/>
                <a:cs typeface="Courier New"/>
                <a:sym typeface="Courier New"/>
              </a:rPr>
              <a:t>Function</a:t>
            </a:r>
            <a:r>
              <a:rPr lang="en" sz="1300" b="1">
                <a:solidFill>
                  <a:srgbClr val="080808"/>
                </a:solidFill>
                <a:highlight>
                  <a:srgbClr val="FFFFFF"/>
                </a:highlight>
                <a:latin typeface="Courier New"/>
                <a:ea typeface="Courier New"/>
                <a:cs typeface="Courier New"/>
                <a:sym typeface="Courier New"/>
              </a:rPr>
              <a:t>&lt;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a:t>
            </a:r>
            <a:r>
              <a:rPr lang="en" sz="1300" b="1">
                <a:solidFill>
                  <a:srgbClr val="007E8A"/>
                </a:solidFill>
                <a:highlight>
                  <a:srgbClr val="FFFFFF"/>
                </a:highlight>
                <a:latin typeface="Courier New"/>
                <a:ea typeface="Courier New"/>
                <a:cs typeface="Courier New"/>
                <a:sym typeface="Courier New"/>
              </a:rPr>
              <a:t>T</a:t>
            </a:r>
            <a:r>
              <a:rPr lang="en" sz="1300" b="1">
                <a:solidFill>
                  <a:srgbClr val="080808"/>
                </a:solidFill>
                <a:highlight>
                  <a:srgbClr val="FFFFFF"/>
                </a:highlight>
                <a:latin typeface="Courier New"/>
                <a:ea typeface="Courier New"/>
                <a:cs typeface="Courier New"/>
                <a:sym typeface="Courier New"/>
              </a:rPr>
              <a:t>&gt;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i="1">
                <a:solidFill>
                  <a:srgbClr val="8C8C8C"/>
                </a:solidFill>
                <a:highlight>
                  <a:srgbClr val="FFFFFF"/>
                </a:highlight>
                <a:latin typeface="Courier New"/>
                <a:ea typeface="Courier New"/>
                <a:cs typeface="Courier New"/>
                <a:sym typeface="Courier New"/>
              </a:rPr>
              <a:t>   </a:t>
            </a:r>
            <a:r>
              <a:rPr lang="en" sz="1300" b="1">
                <a:solidFill>
                  <a:srgbClr val="007E8A"/>
                </a:solidFill>
                <a:highlight>
                  <a:srgbClr val="FFFFFF"/>
                </a:highlight>
                <a:latin typeface="Courier New"/>
                <a:ea typeface="Courier New"/>
                <a:cs typeface="Courier New"/>
                <a:sym typeface="Courier New"/>
              </a:rPr>
              <a:t>T </a:t>
            </a:r>
            <a:r>
              <a:rPr lang="en" sz="1300" b="1">
                <a:solidFill>
                  <a:srgbClr val="00627A"/>
                </a:solidFill>
                <a:highlight>
                  <a:srgbClr val="FFFFFF"/>
                </a:highlight>
                <a:latin typeface="Courier New"/>
                <a:ea typeface="Courier New"/>
                <a:cs typeface="Courier New"/>
                <a:sym typeface="Courier New"/>
              </a:rPr>
              <a:t>apply</a:t>
            </a:r>
            <a:r>
              <a:rPr lang="en" sz="1300" b="1">
                <a:solidFill>
                  <a:srgbClr val="080808"/>
                </a:solidFill>
                <a:highlight>
                  <a:srgbClr val="FFFFFF"/>
                </a:highlight>
                <a:latin typeface="Courier New"/>
                <a:ea typeface="Courier New"/>
                <a:cs typeface="Courier New"/>
                <a:sym typeface="Courier New"/>
              </a:rPr>
              <a:t>(</a:t>
            </a:r>
            <a:r>
              <a:rPr lang="en" sz="1300" b="1">
                <a:solidFill>
                  <a:srgbClr val="007E8A"/>
                </a:solidFill>
                <a:highlight>
                  <a:srgbClr val="FFFFFF"/>
                </a:highlight>
                <a:latin typeface="Courier New"/>
                <a:ea typeface="Courier New"/>
                <a:cs typeface="Courier New"/>
                <a:sym typeface="Courier New"/>
              </a:rPr>
              <a:t>T </a:t>
            </a:r>
            <a:r>
              <a:rPr lang="en" sz="1300" b="1">
                <a:solidFill>
                  <a:srgbClr val="080808"/>
                </a:solidFill>
                <a:highlight>
                  <a:srgbClr val="FFFFFF"/>
                </a:highlight>
                <a:latin typeface="Courier New"/>
                <a:ea typeface="Courier New"/>
                <a:cs typeface="Courier New"/>
                <a:sym typeface="Courier New"/>
              </a:rPr>
              <a:t>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cxnSp>
        <p:nvCxnSpPr>
          <p:cNvPr id="348" name="Google Shape;348;p41"/>
          <p:cNvCxnSpPr/>
          <p:nvPr/>
        </p:nvCxnSpPr>
        <p:spPr>
          <a:xfrm rot="10800000">
            <a:off x="1447200" y="2612150"/>
            <a:ext cx="6249600" cy="9300"/>
          </a:xfrm>
          <a:prstGeom prst="straightConnector1">
            <a:avLst/>
          </a:prstGeom>
          <a:noFill/>
          <a:ln w="28575" cap="flat" cmpd="sng">
            <a:solidFill>
              <a:srgbClr val="F5340B"/>
            </a:solidFill>
            <a:prstDash val="solid"/>
            <a:round/>
            <a:headEnd type="none" w="med" len="med"/>
            <a:tailEnd type="none" w="med" len="med"/>
          </a:ln>
        </p:spPr>
      </p:cxnSp>
      <p:sp>
        <p:nvSpPr>
          <p:cNvPr id="349" name="Google Shape;349;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29</a:t>
            </a:fld>
            <a:endParaRPr sz="1100" b="1"/>
          </a:p>
        </p:txBody>
      </p:sp>
      <p:sp>
        <p:nvSpPr>
          <p:cNvPr id="350" name="Google Shape;350;p41"/>
          <p:cNvSpPr txBox="1"/>
          <p:nvPr/>
        </p:nvSpPr>
        <p:spPr>
          <a:xfrm>
            <a:off x="1291500" y="1823700"/>
            <a:ext cx="65610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rgbClr val="E20B0B"/>
                </a:solidFill>
              </a:rPr>
              <a:t>Les méthodes de référence</a:t>
            </a:r>
            <a:endParaRPr sz="3000" b="1">
              <a:solidFill>
                <a:srgbClr val="E20B0B"/>
              </a:solidFill>
            </a:endParaRPr>
          </a:p>
        </p:txBody>
      </p:sp>
      <p:pic>
        <p:nvPicPr>
          <p:cNvPr id="351" name="Google Shape;351;p41" descr="D:\esprit 2014\ESPRIT 2014\charte essprit 2014\render\support final\triangle.png"/>
          <p:cNvPicPr preferRelativeResize="0"/>
          <p:nvPr/>
        </p:nvPicPr>
        <p:blipFill rotWithShape="1">
          <a:blip r:embed="rId3">
            <a:alphaModFix/>
          </a:blip>
          <a:srcRect/>
          <a:stretch/>
        </p:blipFill>
        <p:spPr>
          <a:xfrm rot="10800000">
            <a:off x="2109380" y="2688350"/>
            <a:ext cx="2371432" cy="1631872"/>
          </a:xfrm>
          <a:prstGeom prst="rect">
            <a:avLst/>
          </a:prstGeom>
          <a:noFill/>
          <a:ln>
            <a:noFill/>
          </a:ln>
        </p:spPr>
      </p:pic>
      <p:pic>
        <p:nvPicPr>
          <p:cNvPr id="352" name="Google Shape;352;p41" descr="D:\esprit 2014\ESPRIT 2014\charte essprit 2014\render\support final\triangle.png"/>
          <p:cNvPicPr preferRelativeResize="0"/>
          <p:nvPr/>
        </p:nvPicPr>
        <p:blipFill rotWithShape="1">
          <a:blip r:embed="rId3">
            <a:alphaModFix/>
          </a:blip>
          <a:srcRect/>
          <a:stretch/>
        </p:blipFill>
        <p:spPr>
          <a:xfrm rot="10800000" flipH="1">
            <a:off x="4633205" y="2694425"/>
            <a:ext cx="2371432" cy="16318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rot="10800000">
            <a:off x="1447200" y="2612150"/>
            <a:ext cx="6249600" cy="9300"/>
          </a:xfrm>
          <a:prstGeom prst="straightConnector1">
            <a:avLst/>
          </a:prstGeom>
          <a:noFill/>
          <a:ln w="28575" cap="flat" cmpd="sng">
            <a:solidFill>
              <a:srgbClr val="F5340B"/>
            </a:solidFill>
            <a:prstDash val="solid"/>
            <a:round/>
            <a:headEnd type="none" w="med" len="med"/>
            <a:tailEnd type="none" w="med" len="med"/>
          </a:ln>
        </p:spPr>
      </p:cxnSp>
      <p:sp>
        <p:nvSpPr>
          <p:cNvPr id="73" name="Google Shape;7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3</a:t>
            </a:fld>
            <a:endParaRPr sz="1100" b="1"/>
          </a:p>
        </p:txBody>
      </p:sp>
      <p:sp>
        <p:nvSpPr>
          <p:cNvPr id="74" name="Google Shape;74;p15"/>
          <p:cNvSpPr txBox="1"/>
          <p:nvPr/>
        </p:nvSpPr>
        <p:spPr>
          <a:xfrm>
            <a:off x="2418450" y="1823700"/>
            <a:ext cx="4307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E20B0B"/>
                </a:solidFill>
              </a:rPr>
              <a:t>Interface fonctionnelle</a:t>
            </a:r>
            <a:endParaRPr sz="3000" b="1">
              <a:solidFill>
                <a:srgbClr val="E20B0B"/>
              </a:solidFill>
            </a:endParaRPr>
          </a:p>
        </p:txBody>
      </p:sp>
      <p:pic>
        <p:nvPicPr>
          <p:cNvPr id="75" name="Google Shape;75;p15" descr="D:\esprit 2014\ESPRIT 2014\charte essprit 2014\render\support final\triangle.png"/>
          <p:cNvPicPr preferRelativeResize="0"/>
          <p:nvPr/>
        </p:nvPicPr>
        <p:blipFill rotWithShape="1">
          <a:blip r:embed="rId3">
            <a:alphaModFix/>
          </a:blip>
          <a:srcRect/>
          <a:stretch/>
        </p:blipFill>
        <p:spPr>
          <a:xfrm rot="10800000">
            <a:off x="2109380" y="2688350"/>
            <a:ext cx="2371432" cy="1631872"/>
          </a:xfrm>
          <a:prstGeom prst="rect">
            <a:avLst/>
          </a:prstGeom>
          <a:noFill/>
          <a:ln>
            <a:noFill/>
          </a:ln>
        </p:spPr>
      </p:pic>
      <p:pic>
        <p:nvPicPr>
          <p:cNvPr id="76" name="Google Shape;76;p15" descr="D:\esprit 2014\ESPRIT 2014\charte essprit 2014\render\support final\triangle.png"/>
          <p:cNvPicPr preferRelativeResize="0"/>
          <p:nvPr/>
        </p:nvPicPr>
        <p:blipFill rotWithShape="1">
          <a:blip r:embed="rId3">
            <a:alphaModFix/>
          </a:blip>
          <a:srcRect/>
          <a:stretch/>
        </p:blipFill>
        <p:spPr>
          <a:xfrm rot="10800000" flipH="1">
            <a:off x="4633205" y="2694425"/>
            <a:ext cx="2371432" cy="163187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358" name="Google Shape;358;p42"/>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359" name="Google Shape;35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60" name="Google Shape;360;p42"/>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méthodes de référence</a:t>
            </a:r>
            <a:endParaRPr b="1">
              <a:solidFill>
                <a:srgbClr val="E20B0B"/>
              </a:solidFill>
            </a:endParaRPr>
          </a:p>
        </p:txBody>
      </p:sp>
      <p:sp>
        <p:nvSpPr>
          <p:cNvPr id="361" name="Google Shape;361;p42"/>
          <p:cNvSpPr txBox="1"/>
          <p:nvPr/>
        </p:nvSpPr>
        <p:spPr>
          <a:xfrm>
            <a:off x="426550" y="593750"/>
            <a:ext cx="8363100" cy="4299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a:solidFill>
                  <a:schemeClr val="dk1"/>
                </a:solidFill>
                <a:latin typeface="Roboto Light"/>
                <a:ea typeface="Roboto Light"/>
                <a:cs typeface="Roboto Light"/>
                <a:sym typeface="Roboto Light"/>
              </a:rPr>
              <a:t>Les </a:t>
            </a:r>
            <a:r>
              <a:rPr lang="en" sz="1800" b="1">
                <a:solidFill>
                  <a:srgbClr val="FF0000"/>
                </a:solidFill>
                <a:latin typeface="Roboto"/>
                <a:ea typeface="Roboto"/>
                <a:cs typeface="Roboto"/>
                <a:sym typeface="Roboto"/>
              </a:rPr>
              <a:t>méthodes de référence</a:t>
            </a:r>
            <a:r>
              <a:rPr lang="en" sz="1800">
                <a:solidFill>
                  <a:schemeClr val="dk1"/>
                </a:solidFill>
                <a:latin typeface="Roboto Light"/>
                <a:ea typeface="Roboto Light"/>
                <a:cs typeface="Roboto Light"/>
                <a:sym typeface="Roboto Light"/>
              </a:rPr>
              <a:t> sont un type particulier </a:t>
            </a:r>
            <a:r>
              <a:rPr lang="en" sz="1800">
                <a:solidFill>
                  <a:schemeClr val="dk1"/>
                </a:solidFill>
                <a:highlight>
                  <a:schemeClr val="lt1"/>
                </a:highlight>
                <a:latin typeface="Roboto Light"/>
                <a:ea typeface="Roboto Light"/>
                <a:cs typeface="Roboto Light"/>
                <a:sym typeface="Roboto Light"/>
              </a:rPr>
              <a:t>d'expressions lambda. Ils </a:t>
            </a:r>
            <a:r>
              <a:rPr lang="en" sz="1800">
                <a:solidFill>
                  <a:schemeClr val="dk1"/>
                </a:solidFill>
                <a:latin typeface="Roboto Light"/>
                <a:ea typeface="Roboto Light"/>
                <a:cs typeface="Roboto Light"/>
                <a:sym typeface="Roboto Light"/>
              </a:rPr>
              <a:t>sont souvent utilisés pour créer des expressions lambda simples en faisant référence à des méthodes existantes. Leur utilisation est généralement associé avec </a:t>
            </a:r>
            <a:r>
              <a:rPr lang="en" sz="1800" b="1">
                <a:solidFill>
                  <a:schemeClr val="dk1"/>
                </a:solidFill>
                <a:latin typeface="Roboto"/>
                <a:ea typeface="Roboto"/>
                <a:cs typeface="Roboto"/>
                <a:sym typeface="Roboto"/>
              </a:rPr>
              <a:t>“Stream”</a:t>
            </a:r>
            <a:r>
              <a:rPr lang="en" sz="1800">
                <a:solidFill>
                  <a:schemeClr val="dk1"/>
                </a:solidFill>
                <a:latin typeface="Roboto Light"/>
                <a:ea typeface="Roboto Light"/>
                <a:cs typeface="Roboto Light"/>
                <a:sym typeface="Roboto Light"/>
              </a:rPr>
              <a:t>.</a:t>
            </a:r>
            <a:endParaRPr sz="1800">
              <a:solidFill>
                <a:schemeClr val="dk1"/>
              </a:solidFill>
              <a:latin typeface="Roboto Light"/>
              <a:ea typeface="Roboto Light"/>
              <a:cs typeface="Roboto Light"/>
              <a:sym typeface="Roboto Light"/>
            </a:endParaRPr>
          </a:p>
          <a:p>
            <a:pPr marL="0" lvl="0" indent="0" algn="l" rtl="0">
              <a:lnSpc>
                <a:spcPct val="150000"/>
              </a:lnSpc>
              <a:spcBef>
                <a:spcPts val="0"/>
              </a:spcBef>
              <a:spcAft>
                <a:spcPts val="0"/>
              </a:spcAft>
              <a:buNone/>
            </a:pPr>
            <a:r>
              <a:rPr lang="en" sz="1800">
                <a:solidFill>
                  <a:schemeClr val="dk1"/>
                </a:solidFill>
                <a:latin typeface="Roboto Light"/>
                <a:ea typeface="Roboto Light"/>
                <a:cs typeface="Roboto Light"/>
                <a:sym typeface="Roboto Light"/>
              </a:rPr>
              <a:t>Il existe quatre types de références de méthodes :</a:t>
            </a:r>
            <a:endParaRPr sz="1800">
              <a:solidFill>
                <a:schemeClr val="dk1"/>
              </a:solidFill>
              <a:latin typeface="Roboto Light"/>
              <a:ea typeface="Roboto Light"/>
              <a:cs typeface="Roboto Light"/>
              <a:sym typeface="Roboto Light"/>
            </a:endParaRPr>
          </a:p>
          <a:p>
            <a:pPr marL="914400" lvl="0" indent="-342900" algn="l" rtl="0">
              <a:lnSpc>
                <a:spcPct val="150000"/>
              </a:lnSpc>
              <a:spcBef>
                <a:spcPts val="100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Référence à une méthode statique.</a:t>
            </a:r>
            <a:endParaRPr sz="1800">
              <a:solidFill>
                <a:schemeClr val="dk1"/>
              </a:solidFill>
              <a:latin typeface="Roboto Light"/>
              <a:ea typeface="Roboto Light"/>
              <a:cs typeface="Roboto Light"/>
              <a:sym typeface="Roboto Light"/>
            </a:endParaRPr>
          </a:p>
          <a:p>
            <a:pPr marL="914400" lvl="0" indent="-342900" algn="l" rtl="0">
              <a:lnSpc>
                <a:spcPct val="150000"/>
              </a:lnSpc>
              <a:spcBef>
                <a:spcPts val="100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Référence à une méthode d'instance d'un objet particulier.</a:t>
            </a:r>
            <a:endParaRPr sz="1800">
              <a:solidFill>
                <a:schemeClr val="dk1"/>
              </a:solidFill>
              <a:latin typeface="Roboto Light"/>
              <a:ea typeface="Roboto Light"/>
              <a:cs typeface="Roboto Light"/>
              <a:sym typeface="Roboto Light"/>
            </a:endParaRPr>
          </a:p>
          <a:p>
            <a:pPr marL="914400" lvl="0" indent="-342900" algn="l" rtl="0">
              <a:lnSpc>
                <a:spcPct val="150000"/>
              </a:lnSpc>
              <a:spcBef>
                <a:spcPts val="100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Référence à une méthode d'instance d'un type particulier.</a:t>
            </a:r>
            <a:endParaRPr sz="1800">
              <a:solidFill>
                <a:schemeClr val="dk1"/>
              </a:solidFill>
              <a:latin typeface="Roboto Light"/>
              <a:ea typeface="Roboto Light"/>
              <a:cs typeface="Roboto Light"/>
              <a:sym typeface="Roboto Light"/>
            </a:endParaRPr>
          </a:p>
          <a:p>
            <a:pPr marL="914400" lvl="0" indent="-342900" algn="l" rtl="0">
              <a:lnSpc>
                <a:spcPct val="150000"/>
              </a:lnSpc>
              <a:spcBef>
                <a:spcPts val="100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Référence à un constructeur.</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43"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367" name="Google Shape;367;p43"/>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368" name="Google Shape;36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69" name="Google Shape;369;p43"/>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Référence à une méthode statique</a:t>
            </a:r>
            <a:endParaRPr b="1">
              <a:solidFill>
                <a:srgbClr val="E20B0B"/>
              </a:solidFill>
            </a:endParaRPr>
          </a:p>
        </p:txBody>
      </p:sp>
      <p:sp>
        <p:nvSpPr>
          <p:cNvPr id="370" name="Google Shape;370;p43"/>
          <p:cNvSpPr txBox="1"/>
          <p:nvPr/>
        </p:nvSpPr>
        <p:spPr>
          <a:xfrm>
            <a:off x="426550" y="593750"/>
            <a:ext cx="8363100" cy="334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 sz="1800">
                <a:solidFill>
                  <a:schemeClr val="dk1"/>
                </a:solidFill>
                <a:latin typeface="Roboto Light"/>
                <a:ea typeface="Roboto Light"/>
                <a:cs typeface="Roboto Light"/>
                <a:sym typeface="Roboto Light"/>
              </a:rPr>
              <a:t>Une méthode de référence vers une méthode statique permet </a:t>
            </a:r>
            <a:r>
              <a:rPr lang="en" sz="1800">
                <a:solidFill>
                  <a:schemeClr val="dk1"/>
                </a:solidFill>
                <a:highlight>
                  <a:schemeClr val="lt1"/>
                </a:highlight>
                <a:latin typeface="Roboto Light"/>
                <a:ea typeface="Roboto Light"/>
                <a:cs typeface="Roboto Light"/>
                <a:sym typeface="Roboto Light"/>
              </a:rPr>
              <a:t>d'appeler une </a:t>
            </a:r>
            <a:r>
              <a:rPr lang="en" sz="1800">
                <a:solidFill>
                  <a:schemeClr val="dk1"/>
                </a:solidFill>
                <a:latin typeface="Roboto Light"/>
                <a:ea typeface="Roboto Light"/>
                <a:cs typeface="Roboto Light"/>
                <a:sym typeface="Roboto Light"/>
              </a:rPr>
              <a:t>méthode statique existante en utilisant l’opérateur de référence (</a:t>
            </a:r>
            <a:r>
              <a:rPr lang="en" sz="1800" b="1">
                <a:solidFill>
                  <a:schemeClr val="dk1"/>
                </a:solidFill>
                <a:latin typeface="Roboto"/>
                <a:ea typeface="Roboto"/>
                <a:cs typeface="Roboto"/>
                <a:sym typeface="Roboto"/>
              </a:rPr>
              <a:t>::</a:t>
            </a:r>
            <a:r>
              <a:rPr lang="en" sz="1800">
                <a:solidFill>
                  <a:schemeClr val="dk1"/>
                </a:solidFill>
                <a:latin typeface="Roboto Light"/>
                <a:ea typeface="Roboto Light"/>
                <a:cs typeface="Roboto Light"/>
                <a:sym typeface="Roboto Light"/>
              </a:rPr>
              <a:t>)</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r>
              <a:rPr lang="en" sz="1800" b="1">
                <a:solidFill>
                  <a:schemeClr val="dk1"/>
                </a:solidFill>
                <a:latin typeface="Roboto"/>
                <a:ea typeface="Roboto"/>
                <a:cs typeface="Roboto"/>
                <a:sym typeface="Roboto"/>
              </a:rPr>
              <a:t>Syntaxe :</a:t>
            </a:r>
            <a:r>
              <a:rPr lang="en" sz="1800">
                <a:solidFill>
                  <a:schemeClr val="dk1"/>
                </a:solidFill>
                <a:latin typeface="Roboto Light"/>
                <a:ea typeface="Roboto Light"/>
                <a:cs typeface="Roboto Light"/>
                <a:sym typeface="Roboto Light"/>
              </a:rPr>
              <a:t> NomDeLaClasse::nomDeLaMethodeStatique</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r>
              <a:rPr lang="en" sz="1800">
                <a:solidFill>
                  <a:schemeClr val="dk1"/>
                </a:solidFill>
                <a:latin typeface="Roboto Light"/>
                <a:ea typeface="Roboto Light"/>
                <a:cs typeface="Roboto Light"/>
                <a:sym typeface="Roboto Light"/>
              </a:rPr>
              <a:t>Exemple:</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r>
              <a:rPr lang="en" sz="1800">
                <a:solidFill>
                  <a:schemeClr val="dk1"/>
                </a:solidFill>
                <a:latin typeface="Roboto Light"/>
                <a:ea typeface="Roboto Light"/>
                <a:cs typeface="Roboto Light"/>
                <a:sym typeface="Roboto Light"/>
              </a:rPr>
              <a:t>Si une classe existe déjà pour calculer le carré d'un entier, il n'est pas nécessaire de créer une expression lambda pour ce cas, car la méthode correspondante est déjà disponible.</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4"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376" name="Google Shape;376;p44"/>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377" name="Google Shape;37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78" name="Google Shape;378;p44"/>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Référence à une méthode statique</a:t>
            </a:r>
            <a:endParaRPr b="1">
              <a:solidFill>
                <a:srgbClr val="E20B0B"/>
              </a:solidFill>
            </a:endParaRPr>
          </a:p>
        </p:txBody>
      </p:sp>
      <p:sp>
        <p:nvSpPr>
          <p:cNvPr id="379" name="Google Shape;379;p44"/>
          <p:cNvSpPr txBox="1"/>
          <p:nvPr/>
        </p:nvSpPr>
        <p:spPr>
          <a:xfrm>
            <a:off x="542000" y="622950"/>
            <a:ext cx="8060100" cy="138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33B3"/>
                </a:solidFill>
                <a:highlight>
                  <a:srgbClr val="FFFFFF"/>
                </a:highlight>
                <a:latin typeface="Courier New"/>
                <a:ea typeface="Courier New"/>
                <a:cs typeface="Courier New"/>
                <a:sym typeface="Courier New"/>
              </a:rPr>
              <a:t>class </a:t>
            </a:r>
            <a:r>
              <a:rPr lang="en" sz="1300" b="1">
                <a:solidFill>
                  <a:schemeClr val="dk1"/>
                </a:solidFill>
                <a:highlight>
                  <a:srgbClr val="FFFFFF"/>
                </a:highlight>
                <a:latin typeface="Courier New"/>
                <a:ea typeface="Courier New"/>
                <a:cs typeface="Courier New"/>
                <a:sym typeface="Courier New"/>
              </a:rPr>
              <a:t>MathUtils </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highlight>
                  <a:srgbClr val="FFFFFF"/>
                </a:highlight>
                <a:latin typeface="Courier New"/>
                <a:ea typeface="Courier New"/>
                <a:cs typeface="Courier New"/>
                <a:sym typeface="Courier New"/>
              </a:rPr>
              <a:t>   </a:t>
            </a:r>
            <a:r>
              <a:rPr lang="en" sz="1300" b="1" i="1">
                <a:solidFill>
                  <a:srgbClr val="8C8C8C"/>
                </a:solidFill>
                <a:highlight>
                  <a:srgbClr val="FFFFFF"/>
                </a:highlight>
                <a:latin typeface="Courier New"/>
                <a:ea typeface="Courier New"/>
                <a:cs typeface="Courier New"/>
                <a:sym typeface="Courier New"/>
              </a:rPr>
              <a:t>// Méthode statique qui calcule le carré d’un entier</a:t>
            </a:r>
            <a:endParaRPr sz="1300" b="1" i="1">
              <a:solidFill>
                <a:srgbClr val="8C8C8C"/>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i="1">
                <a:solidFill>
                  <a:srgbClr val="8C8C8C"/>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public static int </a:t>
            </a:r>
            <a:r>
              <a:rPr lang="en" sz="1300" b="1">
                <a:solidFill>
                  <a:srgbClr val="00627A"/>
                </a:solidFill>
                <a:highlight>
                  <a:srgbClr val="FFFFFF"/>
                </a:highlight>
                <a:latin typeface="Courier New"/>
                <a:ea typeface="Courier New"/>
                <a:cs typeface="Courier New"/>
                <a:sym typeface="Courier New"/>
              </a:rPr>
              <a:t>carre</a:t>
            </a:r>
            <a:r>
              <a:rPr lang="en" sz="1300" b="1">
                <a:solidFill>
                  <a:srgbClr val="080808"/>
                </a:solidFill>
                <a:highlight>
                  <a:srgbClr val="FFFFFF"/>
                </a:highlight>
                <a:latin typeface="Courier New"/>
                <a:ea typeface="Courier New"/>
                <a:cs typeface="Courier New"/>
                <a:sym typeface="Courier New"/>
              </a:rPr>
              <a:t>(</a:t>
            </a:r>
            <a:r>
              <a:rPr lang="en" sz="1300" b="1">
                <a:solidFill>
                  <a:srgbClr val="0033B3"/>
                </a:solidFill>
                <a:highlight>
                  <a:srgbClr val="FFFFFF"/>
                </a:highlight>
                <a:latin typeface="Courier New"/>
                <a:ea typeface="Courier New"/>
                <a:cs typeface="Courier New"/>
                <a:sym typeface="Courier New"/>
              </a:rPr>
              <a:t>int </a:t>
            </a:r>
            <a:r>
              <a:rPr lang="en" sz="1300" b="1">
                <a:solidFill>
                  <a:srgbClr val="080808"/>
                </a:solidFill>
                <a:highlight>
                  <a:srgbClr val="FFFFFF"/>
                </a:highlight>
                <a:latin typeface="Courier New"/>
                <a:ea typeface="Courier New"/>
                <a:cs typeface="Courier New"/>
                <a:sym typeface="Courier New"/>
              </a:rPr>
              <a:t>x)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return </a:t>
            </a:r>
            <a:r>
              <a:rPr lang="en" sz="1300" b="1">
                <a:solidFill>
                  <a:srgbClr val="080808"/>
                </a:solidFill>
                <a:highlight>
                  <a:srgbClr val="FFFFFF"/>
                </a:highlight>
                <a:latin typeface="Courier New"/>
                <a:ea typeface="Courier New"/>
                <a:cs typeface="Courier New"/>
                <a:sym typeface="Courier New"/>
              </a:rPr>
              <a:t>x * x;</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080808"/>
                </a:solidFill>
                <a:highlight>
                  <a:srgbClr val="FFFFFF"/>
                </a:highlight>
                <a:latin typeface="Courier New"/>
                <a:ea typeface="Courier New"/>
                <a:cs typeface="Courier New"/>
                <a:sym typeface="Courier New"/>
              </a:rPr>
              <a: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033B3"/>
              </a:solidFill>
              <a:highlight>
                <a:srgbClr val="FFFFFF"/>
              </a:highlight>
              <a:latin typeface="Courier New"/>
              <a:ea typeface="Courier New"/>
              <a:cs typeface="Courier New"/>
              <a:sym typeface="Courier New"/>
            </a:endParaRPr>
          </a:p>
        </p:txBody>
      </p:sp>
      <p:sp>
        <p:nvSpPr>
          <p:cNvPr id="380" name="Google Shape;380;p44"/>
          <p:cNvSpPr txBox="1"/>
          <p:nvPr/>
        </p:nvSpPr>
        <p:spPr>
          <a:xfrm>
            <a:off x="542000" y="3747150"/>
            <a:ext cx="8060100" cy="80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i="1">
                <a:solidFill>
                  <a:srgbClr val="8C8C8C"/>
                </a:solidFill>
                <a:highlight>
                  <a:srgbClr val="FFFFFF"/>
                </a:highlight>
                <a:latin typeface="Courier New"/>
                <a:ea typeface="Courier New"/>
                <a:cs typeface="Courier New"/>
                <a:sym typeface="Courier New"/>
              </a:rPr>
              <a:t>// Utilisation de la référence à la méthode statique</a:t>
            </a:r>
            <a:endParaRPr sz="1300" b="1" i="1">
              <a:solidFill>
                <a:srgbClr val="8C8C8C"/>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chemeClr val="dk1"/>
                </a:solidFill>
                <a:highlight>
                  <a:srgbClr val="FFFFFF"/>
                </a:highlight>
                <a:latin typeface="Courier New"/>
                <a:ea typeface="Courier New"/>
                <a:cs typeface="Courier New"/>
                <a:sym typeface="Courier New"/>
              </a:rPr>
              <a:t>UnaryOperator</a:t>
            </a:r>
            <a:r>
              <a:rPr lang="en" sz="1300" b="1">
                <a:solidFill>
                  <a:srgbClr val="080808"/>
                </a:solidFill>
                <a:highlight>
                  <a:srgbClr val="FFFFFF"/>
                </a:highlight>
                <a:latin typeface="Courier New"/>
                <a:ea typeface="Courier New"/>
                <a:cs typeface="Courier New"/>
                <a:sym typeface="Courier New"/>
              </a:rPr>
              <a:t>&lt;</a:t>
            </a:r>
            <a:r>
              <a:rPr lang="en" sz="1300" b="1">
                <a:solidFill>
                  <a:schemeClr val="dk1"/>
                </a:solidFill>
                <a:highlight>
                  <a:srgbClr val="FFFFFF"/>
                </a:highlight>
                <a:latin typeface="Courier New"/>
                <a:ea typeface="Courier New"/>
                <a:cs typeface="Courier New"/>
                <a:sym typeface="Courier New"/>
              </a:rPr>
              <a:t>Integer</a:t>
            </a:r>
            <a:r>
              <a:rPr lang="en" sz="1300" b="1">
                <a:solidFill>
                  <a:srgbClr val="080808"/>
                </a:solidFill>
                <a:highlight>
                  <a:srgbClr val="FFFFFF"/>
                </a:highlight>
                <a:latin typeface="Courier New"/>
                <a:ea typeface="Courier New"/>
                <a:cs typeface="Courier New"/>
                <a:sym typeface="Courier New"/>
              </a:rPr>
              <a:t>&gt; </a:t>
            </a:r>
            <a:r>
              <a:rPr lang="en" sz="1300" b="1">
                <a:solidFill>
                  <a:schemeClr val="dk1"/>
                </a:solidFill>
                <a:highlight>
                  <a:srgbClr val="FFFFFF"/>
                </a:highlight>
                <a:latin typeface="Courier New"/>
                <a:ea typeface="Courier New"/>
                <a:cs typeface="Courier New"/>
                <a:sym typeface="Courier New"/>
              </a:rPr>
              <a:t>carre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MathUtils</a:t>
            </a:r>
            <a:r>
              <a:rPr lang="en" sz="1300" b="1">
                <a:solidFill>
                  <a:srgbClr val="080808"/>
                </a:solidFill>
                <a:highlight>
                  <a:srgbClr val="FFFFFF"/>
                </a:highlight>
                <a:latin typeface="Courier New"/>
                <a:ea typeface="Courier New"/>
                <a:cs typeface="Courier New"/>
                <a:sym typeface="Courier New"/>
              </a:rPr>
              <a:t>::</a:t>
            </a:r>
            <a:r>
              <a:rPr lang="en" sz="1300" b="1" i="1">
                <a:solidFill>
                  <a:srgbClr val="080808"/>
                </a:solidFill>
                <a:highlight>
                  <a:srgbClr val="FFFFFF"/>
                </a:highlight>
                <a:latin typeface="Courier New"/>
                <a:ea typeface="Courier New"/>
                <a:cs typeface="Courier New"/>
                <a:sym typeface="Courier New"/>
              </a:rPr>
              <a:t>carre</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int </a:t>
            </a:r>
            <a:r>
              <a:rPr lang="en" sz="1300" b="1">
                <a:solidFill>
                  <a:schemeClr val="dk1"/>
                </a:solidFill>
                <a:highlight>
                  <a:srgbClr val="FFFFFF"/>
                </a:highlight>
                <a:latin typeface="Courier New"/>
                <a:ea typeface="Courier New"/>
                <a:cs typeface="Courier New"/>
                <a:sym typeface="Courier New"/>
              </a:rPr>
              <a:t>y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carre</a:t>
            </a:r>
            <a:r>
              <a:rPr lang="en" sz="1300" b="1">
                <a:solidFill>
                  <a:srgbClr val="080808"/>
                </a:solidFill>
                <a:highlight>
                  <a:srgbClr val="FFFFFF"/>
                </a:highlight>
                <a:latin typeface="Courier New"/>
                <a:ea typeface="Courier New"/>
                <a:cs typeface="Courier New"/>
                <a:sym typeface="Courier New"/>
              </a:rPr>
              <a:t>.apply(</a:t>
            </a:r>
            <a:r>
              <a:rPr lang="en" sz="1300" b="1">
                <a:solidFill>
                  <a:srgbClr val="1750EB"/>
                </a:solidFill>
                <a:highlight>
                  <a:srgbClr val="FFFFFF"/>
                </a:highlight>
                <a:latin typeface="Courier New"/>
                <a:ea typeface="Courier New"/>
                <a:cs typeface="Courier New"/>
                <a:sym typeface="Courier New"/>
              </a:rPr>
              <a:t>12</a:t>
            </a:r>
            <a:r>
              <a:rPr lang="en" sz="1300" b="1">
                <a:solidFill>
                  <a:srgbClr val="080808"/>
                </a:solidFill>
                <a:highlight>
                  <a:srgbClr val="FFFFFF"/>
                </a:highlight>
                <a:latin typeface="Courier New"/>
                <a:ea typeface="Courier New"/>
                <a:cs typeface="Courier New"/>
                <a:sym typeface="Courier New"/>
              </a:rPr>
              <a:t>);</a:t>
            </a:r>
            <a:endParaRPr sz="1300" b="1">
              <a:solidFill>
                <a:srgbClr val="0033B3"/>
              </a:solidFill>
              <a:highlight>
                <a:srgbClr val="FFFFFF"/>
              </a:highlight>
              <a:latin typeface="Courier New"/>
              <a:ea typeface="Courier New"/>
              <a:cs typeface="Courier New"/>
              <a:sym typeface="Courier New"/>
            </a:endParaRPr>
          </a:p>
        </p:txBody>
      </p:sp>
      <p:sp>
        <p:nvSpPr>
          <p:cNvPr id="381" name="Google Shape;381;p44"/>
          <p:cNvSpPr txBox="1"/>
          <p:nvPr/>
        </p:nvSpPr>
        <p:spPr>
          <a:xfrm>
            <a:off x="542000" y="2109425"/>
            <a:ext cx="8059800" cy="15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On remarque que cette méthode ressemble au comportement d'un </a:t>
            </a:r>
            <a:r>
              <a:rPr lang="en" sz="1800" b="1">
                <a:solidFill>
                  <a:schemeClr val="dk1"/>
                </a:solidFill>
                <a:latin typeface="Roboto"/>
                <a:ea typeface="Roboto"/>
                <a:cs typeface="Roboto"/>
                <a:sym typeface="Roboto"/>
              </a:rPr>
              <a:t>UnaryOperator </a:t>
            </a:r>
            <a:r>
              <a:rPr lang="en" sz="1800">
                <a:solidFill>
                  <a:schemeClr val="dk1"/>
                </a:solidFill>
                <a:latin typeface="Roboto Light"/>
                <a:ea typeface="Roboto Light"/>
                <a:cs typeface="Roboto Light"/>
                <a:sym typeface="Roboto Light"/>
              </a:rPr>
              <a:t>car elle prend un entier en entrée et renvoie un entier. Dans ce cas, il est possible d'utiliser l'opérateur de référence (</a:t>
            </a:r>
            <a:r>
              <a:rPr lang="en" sz="1800" b="1">
                <a:solidFill>
                  <a:schemeClr val="dk1"/>
                </a:solidFill>
                <a:latin typeface="Roboto"/>
                <a:ea typeface="Roboto"/>
                <a:cs typeface="Roboto"/>
                <a:sym typeface="Roboto"/>
              </a:rPr>
              <a:t>::</a:t>
            </a:r>
            <a:r>
              <a:rPr lang="en" sz="1800">
                <a:solidFill>
                  <a:schemeClr val="dk1"/>
                </a:solidFill>
                <a:latin typeface="Roboto Light"/>
                <a:ea typeface="Roboto Light"/>
                <a:cs typeface="Roboto Light"/>
                <a:sym typeface="Roboto Light"/>
              </a:rPr>
              <a:t>) pour appeler la méthode</a:t>
            </a:r>
            <a:r>
              <a:rPr lang="en" sz="1800" b="1">
                <a:solidFill>
                  <a:schemeClr val="dk1"/>
                </a:solidFill>
                <a:latin typeface="Roboto"/>
                <a:ea typeface="Roboto"/>
                <a:cs typeface="Roboto"/>
                <a:sym typeface="Roboto"/>
              </a:rPr>
              <a:t> "carre" </a:t>
            </a:r>
            <a:r>
              <a:rPr lang="en" sz="1800">
                <a:solidFill>
                  <a:schemeClr val="dk1"/>
                </a:solidFill>
                <a:latin typeface="Roboto Light"/>
                <a:ea typeface="Roboto Light"/>
                <a:cs typeface="Roboto Light"/>
                <a:sym typeface="Roboto Light"/>
              </a:rPr>
              <a:t>plutôt que de fournir une expression lambda.</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45"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387" name="Google Shape;387;p45"/>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388" name="Google Shape;388;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389" name="Google Shape;389;p45"/>
          <p:cNvSpPr txBox="1"/>
          <p:nvPr/>
        </p:nvSpPr>
        <p:spPr>
          <a:xfrm>
            <a:off x="857250" y="27050"/>
            <a:ext cx="5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Référence à une méthode d'instance d'un objet particulier</a:t>
            </a:r>
            <a:endParaRPr b="1">
              <a:solidFill>
                <a:srgbClr val="E20B0B"/>
              </a:solidFill>
            </a:endParaRPr>
          </a:p>
        </p:txBody>
      </p:sp>
      <p:sp>
        <p:nvSpPr>
          <p:cNvPr id="390" name="Google Shape;390;p45"/>
          <p:cNvSpPr txBox="1"/>
          <p:nvPr/>
        </p:nvSpPr>
        <p:spPr>
          <a:xfrm>
            <a:off x="426550" y="593750"/>
            <a:ext cx="8363100" cy="3755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 sz="1800">
                <a:solidFill>
                  <a:schemeClr val="dk1"/>
                </a:solidFill>
                <a:latin typeface="Roboto Light"/>
                <a:ea typeface="Roboto Light"/>
                <a:cs typeface="Roboto Light"/>
                <a:sym typeface="Roboto Light"/>
              </a:rPr>
              <a:t>Une méthode de référence vers une méthode d’instance </a:t>
            </a:r>
            <a:r>
              <a:rPr lang="en" sz="1800">
                <a:solidFill>
                  <a:schemeClr val="dk1"/>
                </a:solidFill>
                <a:highlight>
                  <a:schemeClr val="lt1"/>
                </a:highlight>
                <a:latin typeface="Roboto Light"/>
                <a:ea typeface="Roboto Light"/>
                <a:cs typeface="Roboto Light"/>
                <a:sym typeface="Roboto Light"/>
              </a:rPr>
              <a:t>d’un objet permet d'appeler une </a:t>
            </a:r>
            <a:r>
              <a:rPr lang="en" sz="1800">
                <a:solidFill>
                  <a:schemeClr val="dk1"/>
                </a:solidFill>
                <a:latin typeface="Roboto Light"/>
                <a:ea typeface="Roboto Light"/>
                <a:cs typeface="Roboto Light"/>
                <a:sym typeface="Roboto Light"/>
              </a:rPr>
              <a:t>méthode existante d’un objet déjà créé en utilisant l’opérateur de référence (</a:t>
            </a:r>
            <a:r>
              <a:rPr lang="en" sz="1800" b="1">
                <a:solidFill>
                  <a:schemeClr val="dk1"/>
                </a:solidFill>
                <a:latin typeface="Roboto"/>
                <a:ea typeface="Roboto"/>
                <a:cs typeface="Roboto"/>
                <a:sym typeface="Roboto"/>
              </a:rPr>
              <a:t>::</a:t>
            </a:r>
            <a:r>
              <a:rPr lang="en" sz="1800">
                <a:solidFill>
                  <a:schemeClr val="dk1"/>
                </a:solidFill>
                <a:latin typeface="Roboto Light"/>
                <a:ea typeface="Roboto Light"/>
                <a:cs typeface="Roboto Light"/>
                <a:sym typeface="Roboto Light"/>
              </a:rPr>
              <a:t>)</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r>
              <a:rPr lang="en" sz="1800" b="1">
                <a:solidFill>
                  <a:schemeClr val="dk1"/>
                </a:solidFill>
                <a:latin typeface="Roboto"/>
                <a:ea typeface="Roboto"/>
                <a:cs typeface="Roboto"/>
                <a:sym typeface="Roboto"/>
              </a:rPr>
              <a:t>Syntaxe :</a:t>
            </a:r>
            <a:r>
              <a:rPr lang="en" sz="1800">
                <a:solidFill>
                  <a:schemeClr val="dk1"/>
                </a:solidFill>
                <a:latin typeface="Roboto Light"/>
                <a:ea typeface="Roboto Light"/>
                <a:cs typeface="Roboto Light"/>
                <a:sym typeface="Roboto Light"/>
              </a:rPr>
              <a:t> nomObjet::nomDeLaMethode</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r>
              <a:rPr lang="en" sz="1800">
                <a:solidFill>
                  <a:schemeClr val="dk1"/>
                </a:solidFill>
                <a:latin typeface="Roboto Light"/>
                <a:ea typeface="Roboto Light"/>
                <a:cs typeface="Roboto Light"/>
                <a:sym typeface="Roboto Light"/>
              </a:rPr>
              <a:t>Exemple:</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r>
              <a:rPr lang="en" sz="1800">
                <a:solidFill>
                  <a:schemeClr val="dk1"/>
                </a:solidFill>
                <a:latin typeface="Roboto Light"/>
                <a:ea typeface="Roboto Light"/>
                <a:cs typeface="Roboto Light"/>
                <a:sym typeface="Roboto Light"/>
              </a:rPr>
              <a:t>Si une classe existe déjà pour retourner le nombres de caractères dans une chaîne, il n'est pas nécessaire de créer une expression lambda pour ce cas, car la méthode correspondante est déjà disponible.</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4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396" name="Google Shape;396;p46"/>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397" name="Google Shape;39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398" name="Google Shape;398;p46"/>
          <p:cNvSpPr txBox="1"/>
          <p:nvPr/>
        </p:nvSpPr>
        <p:spPr>
          <a:xfrm>
            <a:off x="857250" y="27050"/>
            <a:ext cx="532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solidFill>
                  <a:srgbClr val="E20B0B"/>
                </a:solidFill>
              </a:rPr>
              <a:t>Référence à une méthode d'instance d'un objet particulier</a:t>
            </a:r>
            <a:endParaRPr b="1">
              <a:solidFill>
                <a:srgbClr val="E20B0B"/>
              </a:solidFill>
            </a:endParaRPr>
          </a:p>
          <a:p>
            <a:pPr marL="0" lvl="0" indent="0" algn="l" rtl="0">
              <a:spcBef>
                <a:spcPts val="0"/>
              </a:spcBef>
              <a:spcAft>
                <a:spcPts val="0"/>
              </a:spcAft>
              <a:buNone/>
            </a:pPr>
            <a:endParaRPr b="1">
              <a:solidFill>
                <a:srgbClr val="E20B0B"/>
              </a:solidFill>
            </a:endParaRPr>
          </a:p>
        </p:txBody>
      </p:sp>
      <p:sp>
        <p:nvSpPr>
          <p:cNvPr id="399" name="Google Shape;399;p46"/>
          <p:cNvSpPr txBox="1"/>
          <p:nvPr/>
        </p:nvSpPr>
        <p:spPr>
          <a:xfrm>
            <a:off x="542000" y="622950"/>
            <a:ext cx="8060100" cy="1161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class </a:t>
            </a:r>
            <a:r>
              <a:rPr lang="en" sz="1300" b="1">
                <a:solidFill>
                  <a:schemeClr val="dk1"/>
                </a:solidFill>
                <a:highlight>
                  <a:srgbClr val="FFFFFF"/>
                </a:highlight>
                <a:latin typeface="Courier New"/>
                <a:ea typeface="Courier New"/>
                <a:cs typeface="Courier New"/>
                <a:sym typeface="Courier New"/>
              </a:rPr>
              <a:t>StringUtils </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public int </a:t>
            </a:r>
            <a:r>
              <a:rPr lang="en" sz="1300" b="1">
                <a:solidFill>
                  <a:srgbClr val="00627A"/>
                </a:solidFill>
                <a:highlight>
                  <a:srgbClr val="FFFFFF"/>
                </a:highlight>
                <a:latin typeface="Courier New"/>
                <a:ea typeface="Courier New"/>
                <a:cs typeface="Courier New"/>
                <a:sym typeface="Courier New"/>
              </a:rPr>
              <a:t>getNumberOfLetters</a:t>
            </a:r>
            <a:r>
              <a:rPr lang="en" sz="1300" b="1">
                <a:solidFill>
                  <a:srgbClr val="080808"/>
                </a:solidFill>
                <a:highlight>
                  <a:srgbClr val="FFFFFF"/>
                </a:highlight>
                <a:latin typeface="Courier New"/>
                <a:ea typeface="Courier New"/>
                <a:cs typeface="Courier New"/>
                <a:sym typeface="Courier New"/>
              </a:rPr>
              <a:t>(</a:t>
            </a:r>
            <a:r>
              <a:rPr lang="en" sz="1300" b="1">
                <a:solidFill>
                  <a:schemeClr val="dk1"/>
                </a:solidFill>
                <a:highlight>
                  <a:srgbClr val="FFFFFF"/>
                </a:highlight>
                <a:latin typeface="Courier New"/>
                <a:ea typeface="Courier New"/>
                <a:cs typeface="Courier New"/>
                <a:sym typeface="Courier New"/>
              </a:rPr>
              <a:t>String </a:t>
            </a:r>
            <a:r>
              <a:rPr lang="en" sz="1300" b="1">
                <a:solidFill>
                  <a:srgbClr val="080808"/>
                </a:solidFill>
                <a:highlight>
                  <a:srgbClr val="FFFFFF"/>
                </a:highlight>
                <a:latin typeface="Courier New"/>
                <a:ea typeface="Courier New"/>
                <a:cs typeface="Courier New"/>
                <a:sym typeface="Courier New"/>
              </a:rPr>
              <a:t>s)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return </a:t>
            </a:r>
            <a:r>
              <a:rPr lang="en" sz="1300" b="1">
                <a:solidFill>
                  <a:srgbClr val="080808"/>
                </a:solidFill>
                <a:highlight>
                  <a:srgbClr val="FFFFFF"/>
                </a:highlight>
                <a:latin typeface="Courier New"/>
                <a:ea typeface="Courier New"/>
                <a:cs typeface="Courier New"/>
                <a:sym typeface="Courier New"/>
              </a:rPr>
              <a:t>s.length();</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033B3"/>
              </a:solidFill>
              <a:highlight>
                <a:srgbClr val="FFFFFF"/>
              </a:highlight>
              <a:latin typeface="Courier New"/>
              <a:ea typeface="Courier New"/>
              <a:cs typeface="Courier New"/>
              <a:sym typeface="Courier New"/>
            </a:endParaRPr>
          </a:p>
        </p:txBody>
      </p:sp>
      <p:sp>
        <p:nvSpPr>
          <p:cNvPr id="400" name="Google Shape;400;p46"/>
          <p:cNvSpPr txBox="1"/>
          <p:nvPr/>
        </p:nvSpPr>
        <p:spPr>
          <a:xfrm>
            <a:off x="542000" y="3747150"/>
            <a:ext cx="8060100" cy="80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i="1">
                <a:solidFill>
                  <a:srgbClr val="8C8C8C"/>
                </a:solidFill>
                <a:highlight>
                  <a:srgbClr val="FFFFFF"/>
                </a:highlight>
                <a:latin typeface="Courier New"/>
                <a:ea typeface="Courier New"/>
                <a:cs typeface="Courier New"/>
                <a:sym typeface="Courier New"/>
              </a:rPr>
              <a:t>// Utilisation de la référence à la méthode d'instance d'un objet particulier</a:t>
            </a:r>
            <a:endParaRPr sz="1300" b="1" i="1">
              <a:solidFill>
                <a:srgbClr val="8C8C8C"/>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chemeClr val="dk1"/>
                </a:solidFill>
                <a:highlight>
                  <a:srgbClr val="FFFFFF"/>
                </a:highlight>
                <a:latin typeface="Courier New"/>
                <a:ea typeface="Courier New"/>
                <a:cs typeface="Courier New"/>
                <a:sym typeface="Courier New"/>
              </a:rPr>
              <a:t>StringUtils su </a:t>
            </a: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new </a:t>
            </a:r>
            <a:r>
              <a:rPr lang="en" sz="1300" b="1">
                <a:solidFill>
                  <a:srgbClr val="080808"/>
                </a:solidFill>
                <a:highlight>
                  <a:srgbClr val="FFFFFF"/>
                </a:highlight>
                <a:latin typeface="Courier New"/>
                <a:ea typeface="Courier New"/>
                <a:cs typeface="Courier New"/>
                <a:sym typeface="Courier New"/>
              </a:rPr>
              <a:t>StringUtils();</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chemeClr val="dk1"/>
                </a:solidFill>
                <a:highlight>
                  <a:srgbClr val="FFFFFF"/>
                </a:highlight>
                <a:latin typeface="Courier New"/>
                <a:ea typeface="Courier New"/>
                <a:cs typeface="Courier New"/>
                <a:sym typeface="Courier New"/>
              </a:rPr>
              <a:t>Function</a:t>
            </a:r>
            <a:r>
              <a:rPr lang="en" sz="1300" b="1">
                <a:solidFill>
                  <a:srgbClr val="080808"/>
                </a:solidFill>
                <a:highlight>
                  <a:srgbClr val="FFFFFF"/>
                </a:highlight>
                <a:latin typeface="Courier New"/>
                <a:ea typeface="Courier New"/>
                <a:cs typeface="Courier New"/>
                <a:sym typeface="Courier New"/>
              </a:rPr>
              <a:t>&lt;</a:t>
            </a:r>
            <a:r>
              <a:rPr lang="en" sz="1300" b="1">
                <a:solidFill>
                  <a:schemeClr val="dk1"/>
                </a:solidFill>
                <a:highlight>
                  <a:srgbClr val="FFFFFF"/>
                </a:highlight>
                <a:latin typeface="Courier New"/>
                <a:ea typeface="Courier New"/>
                <a:cs typeface="Courier New"/>
                <a:sym typeface="Courier New"/>
              </a:rPr>
              <a:t>String</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Integer</a:t>
            </a:r>
            <a:r>
              <a:rPr lang="en" sz="1300" b="1">
                <a:solidFill>
                  <a:srgbClr val="080808"/>
                </a:solidFill>
                <a:highlight>
                  <a:srgbClr val="FFFFFF"/>
                </a:highlight>
                <a:latin typeface="Courier New"/>
                <a:ea typeface="Courier New"/>
                <a:cs typeface="Courier New"/>
                <a:sym typeface="Courier New"/>
              </a:rPr>
              <a:t>&gt; </a:t>
            </a:r>
            <a:r>
              <a:rPr lang="en" sz="1300" b="1">
                <a:solidFill>
                  <a:schemeClr val="dk1"/>
                </a:solidFill>
                <a:highlight>
                  <a:srgbClr val="FFFFFF"/>
                </a:highlight>
                <a:latin typeface="Courier New"/>
                <a:ea typeface="Courier New"/>
                <a:cs typeface="Courier New"/>
                <a:sym typeface="Courier New"/>
              </a:rPr>
              <a:t>function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su</a:t>
            </a:r>
            <a:r>
              <a:rPr lang="en" sz="1300" b="1">
                <a:solidFill>
                  <a:srgbClr val="080808"/>
                </a:solidFill>
                <a:highlight>
                  <a:srgbClr val="FFFFFF"/>
                </a:highlight>
                <a:latin typeface="Courier New"/>
                <a:ea typeface="Courier New"/>
                <a:cs typeface="Courier New"/>
                <a:sym typeface="Courier New"/>
              </a:rPr>
              <a:t>::getNumberOfLetters;</a:t>
            </a:r>
            <a:endParaRPr sz="1300" b="1" i="1">
              <a:solidFill>
                <a:srgbClr val="8C8C8C"/>
              </a:solidFill>
              <a:highlight>
                <a:srgbClr val="FFFFFF"/>
              </a:highlight>
              <a:latin typeface="Courier New"/>
              <a:ea typeface="Courier New"/>
              <a:cs typeface="Courier New"/>
              <a:sym typeface="Courier New"/>
            </a:endParaRPr>
          </a:p>
        </p:txBody>
      </p:sp>
      <p:sp>
        <p:nvSpPr>
          <p:cNvPr id="401" name="Google Shape;401;p46"/>
          <p:cNvSpPr txBox="1"/>
          <p:nvPr/>
        </p:nvSpPr>
        <p:spPr>
          <a:xfrm>
            <a:off x="542000" y="1996350"/>
            <a:ext cx="8059800" cy="15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On remarque que cette méthode ressemble au comportement d'un </a:t>
            </a:r>
            <a:r>
              <a:rPr lang="en" sz="1800" b="1">
                <a:solidFill>
                  <a:schemeClr val="dk1"/>
                </a:solidFill>
                <a:latin typeface="Roboto"/>
                <a:ea typeface="Roboto"/>
                <a:cs typeface="Roboto"/>
                <a:sym typeface="Roboto"/>
              </a:rPr>
              <a:t>Function </a:t>
            </a:r>
            <a:r>
              <a:rPr lang="en" sz="1800">
                <a:solidFill>
                  <a:schemeClr val="dk1"/>
                </a:solidFill>
                <a:latin typeface="Roboto Light"/>
                <a:ea typeface="Roboto Light"/>
                <a:cs typeface="Roboto Light"/>
                <a:sym typeface="Roboto Light"/>
              </a:rPr>
              <a:t>car elle prend une chaîne en entrée et renvoie un entier. Dans ce cas, il est possible d'utiliser l'opérateur de référence (</a:t>
            </a:r>
            <a:r>
              <a:rPr lang="en" sz="1800" b="1">
                <a:solidFill>
                  <a:schemeClr val="dk1"/>
                </a:solidFill>
                <a:latin typeface="Roboto"/>
                <a:ea typeface="Roboto"/>
                <a:cs typeface="Roboto"/>
                <a:sym typeface="Roboto"/>
              </a:rPr>
              <a:t>::</a:t>
            </a:r>
            <a:r>
              <a:rPr lang="en" sz="1800">
                <a:solidFill>
                  <a:schemeClr val="dk1"/>
                </a:solidFill>
                <a:latin typeface="Roboto Light"/>
                <a:ea typeface="Roboto Light"/>
                <a:cs typeface="Roboto Light"/>
                <a:sym typeface="Roboto Light"/>
              </a:rPr>
              <a:t>) pour appeler la méthode</a:t>
            </a:r>
            <a:r>
              <a:rPr lang="en" sz="1800" b="1">
                <a:solidFill>
                  <a:schemeClr val="dk1"/>
                </a:solidFill>
                <a:latin typeface="Roboto"/>
                <a:ea typeface="Roboto"/>
                <a:cs typeface="Roboto"/>
                <a:sym typeface="Roboto"/>
              </a:rPr>
              <a:t> "getNumberOfLetters" </a:t>
            </a:r>
            <a:r>
              <a:rPr lang="en" sz="1800">
                <a:solidFill>
                  <a:schemeClr val="dk1"/>
                </a:solidFill>
                <a:latin typeface="Roboto Light"/>
                <a:ea typeface="Roboto Light"/>
                <a:cs typeface="Roboto Light"/>
                <a:sym typeface="Roboto Light"/>
              </a:rPr>
              <a:t>plutôt que de fournir une expression lambda.</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47"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407" name="Google Shape;407;p47"/>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408" name="Google Shape;408;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409" name="Google Shape;409;p47"/>
          <p:cNvSpPr txBox="1"/>
          <p:nvPr/>
        </p:nvSpPr>
        <p:spPr>
          <a:xfrm>
            <a:off x="857250" y="27050"/>
            <a:ext cx="5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Référence à une méthode d'instance d'un type particulier</a:t>
            </a:r>
            <a:endParaRPr b="1">
              <a:solidFill>
                <a:srgbClr val="E20B0B"/>
              </a:solidFill>
            </a:endParaRPr>
          </a:p>
        </p:txBody>
      </p:sp>
      <p:sp>
        <p:nvSpPr>
          <p:cNvPr id="410" name="Google Shape;410;p47"/>
          <p:cNvSpPr txBox="1"/>
          <p:nvPr/>
        </p:nvSpPr>
        <p:spPr>
          <a:xfrm>
            <a:off x="426550" y="593750"/>
            <a:ext cx="8363100" cy="1965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 sz="1800">
                <a:solidFill>
                  <a:schemeClr val="dk1"/>
                </a:solidFill>
                <a:latin typeface="Roboto Light"/>
                <a:ea typeface="Roboto Light"/>
                <a:cs typeface="Roboto Light"/>
                <a:sym typeface="Roboto Light"/>
              </a:rPr>
              <a:t>Une méthode de référence vers une méthode d’instance </a:t>
            </a:r>
            <a:r>
              <a:rPr lang="en" sz="1800">
                <a:solidFill>
                  <a:schemeClr val="dk1"/>
                </a:solidFill>
                <a:highlight>
                  <a:schemeClr val="lt1"/>
                </a:highlight>
                <a:latin typeface="Roboto Light"/>
                <a:ea typeface="Roboto Light"/>
                <a:cs typeface="Roboto Light"/>
                <a:sym typeface="Roboto Light"/>
              </a:rPr>
              <a:t>permet d'appeler une </a:t>
            </a:r>
            <a:r>
              <a:rPr lang="en" sz="1800">
                <a:solidFill>
                  <a:schemeClr val="dk1"/>
                </a:solidFill>
                <a:latin typeface="Roboto Light"/>
                <a:ea typeface="Roboto Light"/>
                <a:cs typeface="Roboto Light"/>
                <a:sym typeface="Roboto Light"/>
              </a:rPr>
              <a:t>méthode existante d’une classe en utilisant l’opérateur de référence (</a:t>
            </a:r>
            <a:r>
              <a:rPr lang="en" sz="1800" b="1">
                <a:solidFill>
                  <a:schemeClr val="dk1"/>
                </a:solidFill>
                <a:latin typeface="Roboto"/>
                <a:ea typeface="Roboto"/>
                <a:cs typeface="Roboto"/>
                <a:sym typeface="Roboto"/>
              </a:rPr>
              <a:t>::</a:t>
            </a:r>
            <a:r>
              <a:rPr lang="en" sz="1800">
                <a:solidFill>
                  <a:schemeClr val="dk1"/>
                </a:solidFill>
                <a:latin typeface="Roboto Light"/>
                <a:ea typeface="Roboto Light"/>
                <a:cs typeface="Roboto Light"/>
                <a:sym typeface="Roboto Light"/>
              </a:rPr>
              <a:t>)</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endParaRPr sz="1800" b="1">
              <a:solidFill>
                <a:schemeClr val="dk1"/>
              </a:solidFill>
              <a:latin typeface="Roboto"/>
              <a:ea typeface="Roboto"/>
              <a:cs typeface="Roboto"/>
              <a:sym typeface="Roboto"/>
            </a:endParaRPr>
          </a:p>
          <a:p>
            <a:pPr marL="0" lvl="0" indent="0" algn="l" rtl="0">
              <a:lnSpc>
                <a:spcPct val="150000"/>
              </a:lnSpc>
              <a:spcBef>
                <a:spcPts val="1000"/>
              </a:spcBef>
              <a:spcAft>
                <a:spcPts val="0"/>
              </a:spcAft>
              <a:buNone/>
            </a:pPr>
            <a:r>
              <a:rPr lang="en" sz="1800" b="1">
                <a:solidFill>
                  <a:schemeClr val="dk1"/>
                </a:solidFill>
                <a:latin typeface="Roboto"/>
                <a:ea typeface="Roboto"/>
                <a:cs typeface="Roboto"/>
                <a:sym typeface="Roboto"/>
              </a:rPr>
              <a:t>Syntaxe :</a:t>
            </a:r>
            <a:r>
              <a:rPr lang="en" sz="1800">
                <a:solidFill>
                  <a:schemeClr val="dk1"/>
                </a:solidFill>
                <a:latin typeface="Roboto Light"/>
                <a:ea typeface="Roboto Light"/>
                <a:cs typeface="Roboto Light"/>
                <a:sym typeface="Roboto Light"/>
              </a:rPr>
              <a:t> NomDeLaClasse::nomDeLaMethode</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48"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416" name="Google Shape;416;p48"/>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417" name="Google Shape;41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418" name="Google Shape;418;p48"/>
          <p:cNvSpPr txBox="1"/>
          <p:nvPr/>
        </p:nvSpPr>
        <p:spPr>
          <a:xfrm>
            <a:off x="857250" y="27050"/>
            <a:ext cx="532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Référence à une méthode d'instance d'un type particulier</a:t>
            </a:r>
            <a:endParaRPr b="1">
              <a:solidFill>
                <a:srgbClr val="E20B0B"/>
              </a:solidFill>
            </a:endParaRPr>
          </a:p>
        </p:txBody>
      </p:sp>
      <p:sp>
        <p:nvSpPr>
          <p:cNvPr id="419" name="Google Shape;419;p48"/>
          <p:cNvSpPr txBox="1"/>
          <p:nvPr/>
        </p:nvSpPr>
        <p:spPr>
          <a:xfrm>
            <a:off x="542000" y="3137550"/>
            <a:ext cx="8060100" cy="1399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highlight>
                  <a:srgbClr val="FFFFFF"/>
                </a:highlight>
                <a:latin typeface="Courier New"/>
                <a:ea typeface="Courier New"/>
                <a:cs typeface="Courier New"/>
                <a:sym typeface="Courier New"/>
              </a:rPr>
              <a:t>List</a:t>
            </a:r>
            <a:r>
              <a:rPr lang="en" sz="1300" b="1">
                <a:solidFill>
                  <a:srgbClr val="080808"/>
                </a:solidFill>
                <a:highlight>
                  <a:srgbClr val="FFFFFF"/>
                </a:highlight>
                <a:latin typeface="Courier New"/>
                <a:ea typeface="Courier New"/>
                <a:cs typeface="Courier New"/>
                <a:sym typeface="Courier New"/>
              </a:rPr>
              <a:t>&lt;</a:t>
            </a:r>
            <a:r>
              <a:rPr lang="en" sz="1300" b="1">
                <a:solidFill>
                  <a:schemeClr val="dk1"/>
                </a:solidFill>
                <a:highlight>
                  <a:srgbClr val="FFFFFF"/>
                </a:highlight>
                <a:latin typeface="Courier New"/>
                <a:ea typeface="Courier New"/>
                <a:cs typeface="Courier New"/>
                <a:sym typeface="Courier New"/>
              </a:rPr>
              <a:t>String</a:t>
            </a:r>
            <a:r>
              <a:rPr lang="en" sz="1300" b="1">
                <a:solidFill>
                  <a:srgbClr val="080808"/>
                </a:solidFill>
                <a:highlight>
                  <a:srgbClr val="FFFFFF"/>
                </a:highlight>
                <a:latin typeface="Courier New"/>
                <a:ea typeface="Courier New"/>
                <a:cs typeface="Courier New"/>
                <a:sym typeface="Courier New"/>
              </a:rPr>
              <a:t>&gt; </a:t>
            </a:r>
            <a:r>
              <a:rPr lang="en" sz="1300" b="1">
                <a:solidFill>
                  <a:schemeClr val="dk1"/>
                </a:solidFill>
                <a:highlight>
                  <a:srgbClr val="FFFFFF"/>
                </a:highlight>
                <a:latin typeface="Courier New"/>
                <a:ea typeface="Courier New"/>
                <a:cs typeface="Courier New"/>
                <a:sym typeface="Courier New"/>
              </a:rPr>
              <a:t>strings </a:t>
            </a: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new </a:t>
            </a:r>
            <a:r>
              <a:rPr lang="en" sz="1300" b="1">
                <a:solidFill>
                  <a:srgbClr val="080808"/>
                </a:solidFill>
                <a:highlight>
                  <a:srgbClr val="FFFFFF"/>
                </a:highlight>
                <a:latin typeface="Courier New"/>
                <a:ea typeface="Courier New"/>
                <a:cs typeface="Courier New"/>
                <a:sym typeface="Courier New"/>
              </a:rPr>
              <a:t>ArrayList&lt;&gt;();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chemeClr val="dk1"/>
                </a:solidFill>
                <a:highlight>
                  <a:srgbClr val="FFFFFF"/>
                </a:highlight>
                <a:latin typeface="Courier New"/>
                <a:ea typeface="Courier New"/>
                <a:cs typeface="Courier New"/>
                <a:sym typeface="Courier New"/>
              </a:rPr>
              <a:t>strings</a:t>
            </a:r>
            <a:r>
              <a:rPr lang="en" sz="1300" b="1">
                <a:solidFill>
                  <a:srgbClr val="080808"/>
                </a:solidFill>
                <a:highlight>
                  <a:srgbClr val="FFFFFF"/>
                </a:highlight>
                <a:latin typeface="Courier New"/>
                <a:ea typeface="Courier New"/>
                <a:cs typeface="Courier New"/>
                <a:sym typeface="Courier New"/>
              </a:rPr>
              <a:t>.add(</a:t>
            </a:r>
            <a:r>
              <a:rPr lang="en" sz="1300" b="1">
                <a:solidFill>
                  <a:srgbClr val="067D17"/>
                </a:solidFill>
                <a:highlight>
                  <a:srgbClr val="FFFFFF"/>
                </a:highlight>
                <a:latin typeface="Courier New"/>
                <a:ea typeface="Courier New"/>
                <a:cs typeface="Courier New"/>
                <a:sym typeface="Courier New"/>
              </a:rPr>
              <a:t>"Hello"</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chemeClr val="dk1"/>
                </a:solidFill>
                <a:highlight>
                  <a:srgbClr val="FFFFFF"/>
                </a:highlight>
                <a:latin typeface="Courier New"/>
                <a:ea typeface="Courier New"/>
                <a:cs typeface="Courier New"/>
                <a:sym typeface="Courier New"/>
              </a:rPr>
              <a:t>strings</a:t>
            </a:r>
            <a:r>
              <a:rPr lang="en" sz="1300" b="1">
                <a:solidFill>
                  <a:srgbClr val="080808"/>
                </a:solidFill>
                <a:highlight>
                  <a:srgbClr val="FFFFFF"/>
                </a:highlight>
                <a:latin typeface="Courier New"/>
                <a:ea typeface="Courier New"/>
                <a:cs typeface="Courier New"/>
                <a:sym typeface="Courier New"/>
              </a:rPr>
              <a:t>.add(</a:t>
            </a:r>
            <a:r>
              <a:rPr lang="en" sz="1300" b="1">
                <a:solidFill>
                  <a:srgbClr val="067D17"/>
                </a:solidFill>
                <a:highlight>
                  <a:srgbClr val="FFFFFF"/>
                </a:highlight>
                <a:latin typeface="Courier New"/>
                <a:ea typeface="Courier New"/>
                <a:cs typeface="Courier New"/>
                <a:sym typeface="Courier New"/>
              </a:rPr>
              <a:t>"Welcome"</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chemeClr val="dk1"/>
                </a:solidFill>
                <a:highlight>
                  <a:srgbClr val="FFFFFF"/>
                </a:highlight>
                <a:latin typeface="Courier New"/>
                <a:ea typeface="Courier New"/>
                <a:cs typeface="Courier New"/>
                <a:sym typeface="Courier New"/>
              </a:rPr>
              <a:t>strings</a:t>
            </a:r>
            <a:r>
              <a:rPr lang="en" sz="1300" b="1">
                <a:solidFill>
                  <a:srgbClr val="080808"/>
                </a:solidFill>
                <a:highlight>
                  <a:srgbClr val="FFFFFF"/>
                </a:highlight>
                <a:latin typeface="Courier New"/>
                <a:ea typeface="Courier New"/>
                <a:cs typeface="Courier New"/>
                <a:sym typeface="Courier New"/>
              </a:rPr>
              <a:t>.add(</a:t>
            </a:r>
            <a:r>
              <a:rPr lang="en" sz="1300" b="1">
                <a:solidFill>
                  <a:srgbClr val="067D17"/>
                </a:solidFill>
                <a:highlight>
                  <a:srgbClr val="FFFFFF"/>
                </a:highlight>
                <a:latin typeface="Courier New"/>
                <a:ea typeface="Courier New"/>
                <a:cs typeface="Courier New"/>
                <a:sym typeface="Courier New"/>
              </a:rPr>
              <a:t>"Goodbye"</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chemeClr val="dk1"/>
                </a:solidFill>
                <a:highlight>
                  <a:srgbClr val="FFFFFF"/>
                </a:highlight>
                <a:latin typeface="Courier New"/>
                <a:ea typeface="Courier New"/>
                <a:cs typeface="Courier New"/>
                <a:sym typeface="Courier New"/>
              </a:rPr>
              <a:t>Collections</a:t>
            </a:r>
            <a:r>
              <a:rPr lang="en" sz="1300" b="1">
                <a:solidFill>
                  <a:srgbClr val="080808"/>
                </a:solidFill>
                <a:highlight>
                  <a:srgbClr val="FFFFFF"/>
                </a:highlight>
                <a:latin typeface="Courier New"/>
                <a:ea typeface="Courier New"/>
                <a:cs typeface="Courier New"/>
                <a:sym typeface="Courier New"/>
              </a:rPr>
              <a:t>.</a:t>
            </a:r>
            <a:r>
              <a:rPr lang="en" sz="1300" b="1" i="1">
                <a:solidFill>
                  <a:srgbClr val="080808"/>
                </a:solidFill>
                <a:highlight>
                  <a:srgbClr val="FFFFFF"/>
                </a:highlight>
                <a:latin typeface="Courier New"/>
                <a:ea typeface="Courier New"/>
                <a:cs typeface="Courier New"/>
                <a:sym typeface="Courier New"/>
              </a:rPr>
              <a:t>sort</a:t>
            </a:r>
            <a:r>
              <a:rPr lang="en" sz="1300" b="1">
                <a:solidFill>
                  <a:srgbClr val="080808"/>
                </a:solidFill>
                <a:highlight>
                  <a:srgbClr val="FFFFFF"/>
                </a:highlight>
                <a:latin typeface="Courier New"/>
                <a:ea typeface="Courier New"/>
                <a:cs typeface="Courier New"/>
                <a:sym typeface="Courier New"/>
              </a:rPr>
              <a:t>(</a:t>
            </a:r>
            <a:r>
              <a:rPr lang="en" sz="1300" b="1">
                <a:solidFill>
                  <a:schemeClr val="dk1"/>
                </a:solidFill>
                <a:highlight>
                  <a:srgbClr val="FFFFFF"/>
                </a:highlight>
                <a:latin typeface="Courier New"/>
                <a:ea typeface="Courier New"/>
                <a:cs typeface="Courier New"/>
                <a:sym typeface="Courier New"/>
              </a:rPr>
              <a:t>strings</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String</a:t>
            </a:r>
            <a:r>
              <a:rPr lang="en" sz="1300" b="1">
                <a:solidFill>
                  <a:srgbClr val="080808"/>
                </a:solidFill>
                <a:highlight>
                  <a:srgbClr val="FFFFFF"/>
                </a:highlight>
                <a:latin typeface="Courier New"/>
                <a:ea typeface="Courier New"/>
                <a:cs typeface="Courier New"/>
                <a:sym typeface="Courier New"/>
              </a:rPr>
              <a:t>::compareTo);</a:t>
            </a:r>
            <a:endParaRPr sz="1300" b="1">
              <a:solidFill>
                <a:srgbClr val="0033B3"/>
              </a:solidFill>
              <a:highlight>
                <a:srgbClr val="FFFFFF"/>
              </a:highlight>
              <a:latin typeface="Courier New"/>
              <a:ea typeface="Courier New"/>
              <a:cs typeface="Courier New"/>
              <a:sym typeface="Courier New"/>
            </a:endParaRPr>
          </a:p>
        </p:txBody>
      </p:sp>
      <p:sp>
        <p:nvSpPr>
          <p:cNvPr id="420" name="Google Shape;420;p48"/>
          <p:cNvSpPr txBox="1"/>
          <p:nvPr/>
        </p:nvSpPr>
        <p:spPr>
          <a:xfrm>
            <a:off x="542000" y="853350"/>
            <a:ext cx="8059800" cy="1538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00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Exemple:</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Dans cet exemple, nous trions une liste de chaînes de caractères à l'aide de la méthode </a:t>
            </a:r>
            <a:r>
              <a:rPr lang="en" sz="1800" b="1">
                <a:solidFill>
                  <a:schemeClr val="dk1"/>
                </a:solidFill>
                <a:latin typeface="Roboto"/>
                <a:ea typeface="Roboto"/>
                <a:cs typeface="Roboto"/>
                <a:sym typeface="Roboto"/>
              </a:rPr>
              <a:t>“compareTo”</a:t>
            </a:r>
            <a:r>
              <a:rPr lang="en" sz="1800">
                <a:solidFill>
                  <a:schemeClr val="dk1"/>
                </a:solidFill>
                <a:latin typeface="Roboto Light"/>
                <a:ea typeface="Roboto Light"/>
                <a:cs typeface="Roboto Light"/>
                <a:sym typeface="Roboto Light"/>
              </a:rPr>
              <a:t> de la classe </a:t>
            </a:r>
            <a:r>
              <a:rPr lang="en" sz="1800" b="1">
                <a:solidFill>
                  <a:schemeClr val="dk1"/>
                </a:solidFill>
                <a:latin typeface="Roboto"/>
                <a:ea typeface="Roboto"/>
                <a:cs typeface="Roboto"/>
                <a:sym typeface="Roboto"/>
              </a:rPr>
              <a:t>String</a:t>
            </a:r>
            <a:r>
              <a:rPr lang="en" sz="1800">
                <a:solidFill>
                  <a:schemeClr val="dk1"/>
                </a:solidFill>
                <a:latin typeface="Roboto Light"/>
                <a:ea typeface="Roboto Light"/>
                <a:cs typeface="Roboto Light"/>
                <a:sym typeface="Roboto Light"/>
              </a:rPr>
              <a:t>. Nous utilisons la référence de méthode pour faire référence à la méthode </a:t>
            </a:r>
            <a:r>
              <a:rPr lang="en" sz="1800" b="1">
                <a:solidFill>
                  <a:schemeClr val="dk1"/>
                </a:solidFill>
                <a:latin typeface="Roboto"/>
                <a:ea typeface="Roboto"/>
                <a:cs typeface="Roboto"/>
                <a:sym typeface="Roboto"/>
              </a:rPr>
              <a:t>“compareTo”</a:t>
            </a:r>
            <a:r>
              <a:rPr lang="en" sz="1800">
                <a:solidFill>
                  <a:schemeClr val="dk1"/>
                </a:solidFill>
                <a:latin typeface="Roboto Light"/>
                <a:ea typeface="Roboto Light"/>
                <a:cs typeface="Roboto Light"/>
                <a:sym typeface="Roboto Light"/>
              </a:rPr>
              <a:t> de chaque chaîne de la liste.</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49"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426" name="Google Shape;426;p49"/>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427" name="Google Shape;42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428" name="Google Shape;428;p49"/>
          <p:cNvSpPr txBox="1"/>
          <p:nvPr/>
        </p:nvSpPr>
        <p:spPr>
          <a:xfrm>
            <a:off x="857250" y="27050"/>
            <a:ext cx="51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Référence à un constructeur</a:t>
            </a:r>
            <a:endParaRPr b="1">
              <a:solidFill>
                <a:srgbClr val="E20B0B"/>
              </a:solidFill>
            </a:endParaRPr>
          </a:p>
        </p:txBody>
      </p:sp>
      <p:sp>
        <p:nvSpPr>
          <p:cNvPr id="429" name="Google Shape;429;p49"/>
          <p:cNvSpPr txBox="1"/>
          <p:nvPr/>
        </p:nvSpPr>
        <p:spPr>
          <a:xfrm>
            <a:off x="426550" y="593750"/>
            <a:ext cx="8363100" cy="4012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 sz="1800">
                <a:solidFill>
                  <a:schemeClr val="dk1"/>
                </a:solidFill>
                <a:latin typeface="Roboto Light"/>
                <a:ea typeface="Roboto Light"/>
                <a:cs typeface="Roboto Light"/>
                <a:sym typeface="Roboto Light"/>
              </a:rPr>
              <a:t>Une méthode de référence vers un constructeur permet de </a:t>
            </a:r>
            <a:r>
              <a:rPr lang="en" sz="1800">
                <a:solidFill>
                  <a:schemeClr val="dk1"/>
                </a:solidFill>
                <a:highlight>
                  <a:schemeClr val="lt1"/>
                </a:highlight>
                <a:latin typeface="Roboto Light"/>
                <a:ea typeface="Roboto Light"/>
                <a:cs typeface="Roboto Light"/>
                <a:sym typeface="Roboto Light"/>
              </a:rPr>
              <a:t>créer de nouveaux</a:t>
            </a:r>
            <a:r>
              <a:rPr lang="en" sz="1800">
                <a:solidFill>
                  <a:schemeClr val="dk1"/>
                </a:solidFill>
                <a:latin typeface="Roboto Light"/>
                <a:ea typeface="Roboto Light"/>
                <a:cs typeface="Roboto Light"/>
                <a:sym typeface="Roboto Light"/>
              </a:rPr>
              <a:t> objets en utilisant l’opérateur de référence (</a:t>
            </a:r>
            <a:r>
              <a:rPr lang="en" sz="1800" b="1">
                <a:solidFill>
                  <a:schemeClr val="dk1"/>
                </a:solidFill>
                <a:latin typeface="Roboto"/>
                <a:ea typeface="Roboto"/>
                <a:cs typeface="Roboto"/>
                <a:sym typeface="Roboto"/>
              </a:rPr>
              <a:t>::</a:t>
            </a:r>
            <a:r>
              <a:rPr lang="en" sz="1800">
                <a:solidFill>
                  <a:schemeClr val="dk1"/>
                </a:solidFill>
                <a:latin typeface="Roboto Light"/>
                <a:ea typeface="Roboto Light"/>
                <a:cs typeface="Roboto Light"/>
                <a:sym typeface="Roboto Light"/>
              </a:rPr>
              <a:t>)</a:t>
            </a:r>
            <a:endParaRPr sz="1800" b="1">
              <a:solidFill>
                <a:schemeClr val="dk1"/>
              </a:solidFill>
              <a:latin typeface="Roboto"/>
              <a:ea typeface="Roboto"/>
              <a:cs typeface="Roboto"/>
              <a:sym typeface="Roboto"/>
            </a:endParaRPr>
          </a:p>
          <a:p>
            <a:pPr marL="0" lvl="0" indent="0" algn="l" rtl="0">
              <a:lnSpc>
                <a:spcPct val="150000"/>
              </a:lnSpc>
              <a:spcBef>
                <a:spcPts val="1000"/>
              </a:spcBef>
              <a:spcAft>
                <a:spcPts val="0"/>
              </a:spcAft>
              <a:buNone/>
            </a:pPr>
            <a:r>
              <a:rPr lang="en" sz="1800" b="1">
                <a:solidFill>
                  <a:schemeClr val="dk1"/>
                </a:solidFill>
                <a:latin typeface="Roboto"/>
                <a:ea typeface="Roboto"/>
                <a:cs typeface="Roboto"/>
                <a:sym typeface="Roboto"/>
              </a:rPr>
              <a:t>Syntaxe :</a:t>
            </a:r>
            <a:r>
              <a:rPr lang="en" sz="1800">
                <a:solidFill>
                  <a:schemeClr val="dk1"/>
                </a:solidFill>
                <a:latin typeface="Roboto Light"/>
                <a:ea typeface="Roboto Light"/>
                <a:cs typeface="Roboto Light"/>
                <a:sym typeface="Roboto Light"/>
              </a:rPr>
              <a:t> NomDeLaClasse::new</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r>
              <a:rPr lang="en" sz="1800">
                <a:solidFill>
                  <a:schemeClr val="dk1"/>
                </a:solidFill>
                <a:latin typeface="Roboto Light"/>
                <a:ea typeface="Roboto Light"/>
                <a:cs typeface="Roboto Light"/>
                <a:sym typeface="Roboto Light"/>
              </a:rPr>
              <a:t>Exemple:</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r>
              <a:rPr lang="en" sz="1800">
                <a:solidFill>
                  <a:schemeClr val="dk1"/>
                </a:solidFill>
                <a:latin typeface="Roboto Light"/>
                <a:ea typeface="Roboto Light"/>
                <a:cs typeface="Roboto Light"/>
                <a:sym typeface="Roboto Light"/>
              </a:rPr>
              <a:t>Imaginons une classe Point qui définit 2 entiers x et y qui représente les coordonnées d’un point dans un repère orthonormé. </a:t>
            </a:r>
            <a:endParaRPr sz="1800">
              <a:solidFill>
                <a:schemeClr val="dk1"/>
              </a:solidFill>
              <a:latin typeface="Roboto Light"/>
              <a:ea typeface="Roboto Light"/>
              <a:cs typeface="Roboto Light"/>
              <a:sym typeface="Roboto Light"/>
            </a:endParaRPr>
          </a:p>
          <a:p>
            <a:pPr marL="0" lvl="0" indent="0" algn="l" rtl="0">
              <a:lnSpc>
                <a:spcPct val="150000"/>
              </a:lnSpc>
              <a:spcBef>
                <a:spcPts val="1000"/>
              </a:spcBef>
              <a:spcAft>
                <a:spcPts val="0"/>
              </a:spcAft>
              <a:buNone/>
            </a:pP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50"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435" name="Google Shape;435;p50"/>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436" name="Google Shape;436;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437" name="Google Shape;437;p50"/>
          <p:cNvSpPr txBox="1"/>
          <p:nvPr/>
        </p:nvSpPr>
        <p:spPr>
          <a:xfrm>
            <a:off x="857250" y="27050"/>
            <a:ext cx="532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Référence à une méthode d'instance d'un objet particulier</a:t>
            </a:r>
            <a:endParaRPr b="1">
              <a:solidFill>
                <a:srgbClr val="E20B0B"/>
              </a:solidFill>
            </a:endParaRPr>
          </a:p>
          <a:p>
            <a:pPr marL="0" lvl="0" indent="0" algn="l" rtl="0">
              <a:spcBef>
                <a:spcPts val="0"/>
              </a:spcBef>
              <a:spcAft>
                <a:spcPts val="0"/>
              </a:spcAft>
              <a:buNone/>
            </a:pPr>
            <a:endParaRPr b="1">
              <a:solidFill>
                <a:srgbClr val="E20B0B"/>
              </a:solidFill>
            </a:endParaRPr>
          </a:p>
        </p:txBody>
      </p:sp>
      <p:sp>
        <p:nvSpPr>
          <p:cNvPr id="438" name="Google Shape;438;p50"/>
          <p:cNvSpPr txBox="1"/>
          <p:nvPr/>
        </p:nvSpPr>
        <p:spPr>
          <a:xfrm>
            <a:off x="542000" y="622950"/>
            <a:ext cx="8060100" cy="1948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33B3"/>
                </a:solidFill>
                <a:highlight>
                  <a:srgbClr val="FFFFFF"/>
                </a:highlight>
                <a:latin typeface="Courier New"/>
                <a:ea typeface="Courier New"/>
                <a:cs typeface="Courier New"/>
                <a:sym typeface="Courier New"/>
              </a:rPr>
              <a:t>public class </a:t>
            </a:r>
            <a:r>
              <a:rPr lang="en" sz="1300" b="1">
                <a:solidFill>
                  <a:schemeClr val="dk1"/>
                </a:solidFill>
                <a:highlight>
                  <a:srgbClr val="FFFFFF"/>
                </a:highlight>
                <a:latin typeface="Courier New"/>
                <a:ea typeface="Courier New"/>
                <a:cs typeface="Courier New"/>
                <a:sym typeface="Courier New"/>
              </a:rPr>
              <a:t>Point </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int </a:t>
            </a:r>
            <a:r>
              <a:rPr lang="en" sz="1300" b="1">
                <a:solidFill>
                  <a:srgbClr val="871094"/>
                </a:solidFill>
                <a:highlight>
                  <a:srgbClr val="FFFFFF"/>
                </a:highlight>
                <a:latin typeface="Courier New"/>
                <a:ea typeface="Courier New"/>
                <a:cs typeface="Courier New"/>
                <a:sym typeface="Courier New"/>
              </a:rPr>
              <a:t>x</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int </a:t>
            </a:r>
            <a:r>
              <a:rPr lang="en" sz="1300" b="1">
                <a:solidFill>
                  <a:srgbClr val="871094"/>
                </a:solidFill>
                <a:highlight>
                  <a:srgbClr val="FFFFFF"/>
                </a:highlight>
                <a:latin typeface="Courier New"/>
                <a:ea typeface="Courier New"/>
                <a:cs typeface="Courier New"/>
                <a:sym typeface="Courier New"/>
              </a:rPr>
              <a:t>y</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public </a:t>
            </a:r>
            <a:r>
              <a:rPr lang="en" sz="1300" b="1">
                <a:solidFill>
                  <a:srgbClr val="00627A"/>
                </a:solidFill>
                <a:highlight>
                  <a:srgbClr val="FFFFFF"/>
                </a:highlight>
                <a:latin typeface="Courier New"/>
                <a:ea typeface="Courier New"/>
                <a:cs typeface="Courier New"/>
                <a:sym typeface="Courier New"/>
              </a:rPr>
              <a:t>Point</a:t>
            </a:r>
            <a:r>
              <a:rPr lang="en" sz="1300" b="1">
                <a:solidFill>
                  <a:srgbClr val="080808"/>
                </a:solidFill>
                <a:highlight>
                  <a:srgbClr val="FFFFFF"/>
                </a:highlight>
                <a:latin typeface="Courier New"/>
                <a:ea typeface="Courier New"/>
                <a:cs typeface="Courier New"/>
                <a:sym typeface="Courier New"/>
              </a:rPr>
              <a:t>(</a:t>
            </a:r>
            <a:r>
              <a:rPr lang="en" sz="1300" b="1">
                <a:solidFill>
                  <a:srgbClr val="0033B3"/>
                </a:solidFill>
                <a:highlight>
                  <a:srgbClr val="FFFFFF"/>
                </a:highlight>
                <a:latin typeface="Courier New"/>
                <a:ea typeface="Courier New"/>
                <a:cs typeface="Courier New"/>
                <a:sym typeface="Courier New"/>
              </a:rPr>
              <a:t>int </a:t>
            </a:r>
            <a:r>
              <a:rPr lang="en" sz="1300" b="1">
                <a:solidFill>
                  <a:srgbClr val="080808"/>
                </a:solidFill>
                <a:highlight>
                  <a:srgbClr val="FFFFFF"/>
                </a:highlight>
                <a:latin typeface="Courier New"/>
                <a:ea typeface="Courier New"/>
                <a:cs typeface="Courier New"/>
                <a:sym typeface="Courier New"/>
              </a:rPr>
              <a:t>x, </a:t>
            </a:r>
            <a:r>
              <a:rPr lang="en" sz="1300" b="1">
                <a:solidFill>
                  <a:srgbClr val="0033B3"/>
                </a:solidFill>
                <a:highlight>
                  <a:srgbClr val="FFFFFF"/>
                </a:highlight>
                <a:latin typeface="Courier New"/>
                <a:ea typeface="Courier New"/>
                <a:cs typeface="Courier New"/>
                <a:sym typeface="Courier New"/>
              </a:rPr>
              <a:t>int </a:t>
            </a:r>
            <a:r>
              <a:rPr lang="en" sz="1300" b="1">
                <a:solidFill>
                  <a:srgbClr val="080808"/>
                </a:solidFill>
                <a:highlight>
                  <a:srgbClr val="FFFFFF"/>
                </a:highlight>
                <a:latin typeface="Courier New"/>
                <a:ea typeface="Courier New"/>
                <a:cs typeface="Courier New"/>
                <a:sym typeface="Courier New"/>
              </a:rPr>
              <a:t>y)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this</a:t>
            </a:r>
            <a:r>
              <a:rPr lang="en" sz="1300" b="1">
                <a:solidFill>
                  <a:srgbClr val="080808"/>
                </a:solidFill>
                <a:highlight>
                  <a:srgbClr val="FFFFFF"/>
                </a:highlight>
                <a:latin typeface="Courier New"/>
                <a:ea typeface="Courier New"/>
                <a:cs typeface="Courier New"/>
                <a:sym typeface="Courier New"/>
              </a:rPr>
              <a:t>.</a:t>
            </a:r>
            <a:r>
              <a:rPr lang="en" sz="1300" b="1">
                <a:solidFill>
                  <a:srgbClr val="871094"/>
                </a:solidFill>
                <a:highlight>
                  <a:srgbClr val="FFFFFF"/>
                </a:highlight>
                <a:latin typeface="Courier New"/>
                <a:ea typeface="Courier New"/>
                <a:cs typeface="Courier New"/>
                <a:sym typeface="Courier New"/>
              </a:rPr>
              <a:t>x </a:t>
            </a:r>
            <a:r>
              <a:rPr lang="en" sz="1300" b="1">
                <a:solidFill>
                  <a:srgbClr val="080808"/>
                </a:solidFill>
                <a:highlight>
                  <a:srgbClr val="FFFFFF"/>
                </a:highlight>
                <a:latin typeface="Courier New"/>
                <a:ea typeface="Courier New"/>
                <a:cs typeface="Courier New"/>
                <a:sym typeface="Courier New"/>
              </a:rPr>
              <a:t>= x;</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r>
              <a:rPr lang="en" sz="1300" b="1">
                <a:solidFill>
                  <a:srgbClr val="0033B3"/>
                </a:solidFill>
                <a:highlight>
                  <a:srgbClr val="FFFFFF"/>
                </a:highlight>
                <a:latin typeface="Courier New"/>
                <a:ea typeface="Courier New"/>
                <a:cs typeface="Courier New"/>
                <a:sym typeface="Courier New"/>
              </a:rPr>
              <a:t>this</a:t>
            </a:r>
            <a:r>
              <a:rPr lang="en" sz="1300" b="1">
                <a:solidFill>
                  <a:srgbClr val="080808"/>
                </a:solidFill>
                <a:highlight>
                  <a:srgbClr val="FFFFFF"/>
                </a:highlight>
                <a:latin typeface="Courier New"/>
                <a:ea typeface="Courier New"/>
                <a:cs typeface="Courier New"/>
                <a:sym typeface="Courier New"/>
              </a:rPr>
              <a:t>.</a:t>
            </a:r>
            <a:r>
              <a:rPr lang="en" sz="1300" b="1">
                <a:solidFill>
                  <a:srgbClr val="871094"/>
                </a:solidFill>
                <a:highlight>
                  <a:srgbClr val="FFFFFF"/>
                </a:highlight>
                <a:latin typeface="Courier New"/>
                <a:ea typeface="Courier New"/>
                <a:cs typeface="Courier New"/>
                <a:sym typeface="Courier New"/>
              </a:rPr>
              <a:t>y </a:t>
            </a:r>
            <a:r>
              <a:rPr lang="en" sz="1300" b="1">
                <a:solidFill>
                  <a:srgbClr val="080808"/>
                </a:solidFill>
                <a:highlight>
                  <a:srgbClr val="FFFFFF"/>
                </a:highlight>
                <a:latin typeface="Courier New"/>
                <a:ea typeface="Courier New"/>
                <a:cs typeface="Courier New"/>
                <a:sym typeface="Courier New"/>
              </a:rPr>
              <a:t>= y;</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   }</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033B3"/>
              </a:solidFill>
              <a:highlight>
                <a:srgbClr val="FFFFFF"/>
              </a:highlight>
              <a:latin typeface="Courier New"/>
              <a:ea typeface="Courier New"/>
              <a:cs typeface="Courier New"/>
              <a:sym typeface="Courier New"/>
            </a:endParaRPr>
          </a:p>
        </p:txBody>
      </p:sp>
      <p:sp>
        <p:nvSpPr>
          <p:cNvPr id="439" name="Google Shape;439;p50"/>
          <p:cNvSpPr txBox="1"/>
          <p:nvPr/>
        </p:nvSpPr>
        <p:spPr>
          <a:xfrm>
            <a:off x="542000" y="3899550"/>
            <a:ext cx="8060100" cy="940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i="1">
                <a:solidFill>
                  <a:srgbClr val="8C8C8C"/>
                </a:solidFill>
                <a:highlight>
                  <a:srgbClr val="FFFFFF"/>
                </a:highlight>
                <a:latin typeface="Courier New"/>
                <a:ea typeface="Courier New"/>
                <a:cs typeface="Courier New"/>
                <a:sym typeface="Courier New"/>
              </a:rPr>
              <a:t>// Utilisation de la référence à un constructeur</a:t>
            </a:r>
            <a:endParaRPr sz="1300" b="1" i="1">
              <a:solidFill>
                <a:srgbClr val="8C8C8C"/>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chemeClr val="dk1"/>
                </a:solidFill>
                <a:highlight>
                  <a:srgbClr val="FFFFFF"/>
                </a:highlight>
                <a:latin typeface="Courier New"/>
                <a:ea typeface="Courier New"/>
                <a:cs typeface="Courier New"/>
                <a:sym typeface="Courier New"/>
              </a:rPr>
              <a:t>BiFunction</a:t>
            </a:r>
            <a:r>
              <a:rPr lang="en" sz="1300" b="1">
                <a:solidFill>
                  <a:srgbClr val="080808"/>
                </a:solidFill>
                <a:highlight>
                  <a:srgbClr val="FFFFFF"/>
                </a:highlight>
                <a:latin typeface="Courier New"/>
                <a:ea typeface="Courier New"/>
                <a:cs typeface="Courier New"/>
                <a:sym typeface="Courier New"/>
              </a:rPr>
              <a:t>&lt;</a:t>
            </a:r>
            <a:r>
              <a:rPr lang="en" sz="1300" b="1">
                <a:solidFill>
                  <a:schemeClr val="dk1"/>
                </a:solidFill>
                <a:highlight>
                  <a:srgbClr val="FFFFFF"/>
                </a:highlight>
                <a:latin typeface="Courier New"/>
                <a:ea typeface="Courier New"/>
                <a:cs typeface="Courier New"/>
                <a:sym typeface="Courier New"/>
              </a:rPr>
              <a:t>Integer</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Integer</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Point</a:t>
            </a:r>
            <a:r>
              <a:rPr lang="en" sz="1300" b="1">
                <a:solidFill>
                  <a:srgbClr val="080808"/>
                </a:solidFill>
                <a:highlight>
                  <a:srgbClr val="FFFFFF"/>
                </a:highlight>
                <a:latin typeface="Courier New"/>
                <a:ea typeface="Courier New"/>
                <a:cs typeface="Courier New"/>
                <a:sym typeface="Courier New"/>
              </a:rPr>
              <a:t>&gt; </a:t>
            </a:r>
            <a:r>
              <a:rPr lang="en" sz="1300" b="1">
                <a:solidFill>
                  <a:schemeClr val="dk1"/>
                </a:solidFill>
                <a:highlight>
                  <a:srgbClr val="FFFFFF"/>
                </a:highlight>
                <a:latin typeface="Courier New"/>
                <a:ea typeface="Courier New"/>
                <a:cs typeface="Courier New"/>
                <a:sym typeface="Courier New"/>
              </a:rPr>
              <a:t>bif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Point</a:t>
            </a:r>
            <a:r>
              <a:rPr lang="en" sz="1300" b="1">
                <a:solidFill>
                  <a:srgbClr val="080808"/>
                </a:solidFill>
                <a:highlight>
                  <a:srgbClr val="FFFFFF"/>
                </a:highlight>
                <a:latin typeface="Courier New"/>
                <a:ea typeface="Courier New"/>
                <a:cs typeface="Courier New"/>
                <a:sym typeface="Courier New"/>
              </a:rPr>
              <a:t>::</a:t>
            </a:r>
            <a:r>
              <a:rPr lang="en" sz="1300" b="1">
                <a:solidFill>
                  <a:srgbClr val="0033B3"/>
                </a:solidFill>
                <a:highlight>
                  <a:srgbClr val="FFFFFF"/>
                </a:highlight>
                <a:latin typeface="Courier New"/>
                <a:ea typeface="Courier New"/>
                <a:cs typeface="Courier New"/>
                <a:sym typeface="Courier New"/>
              </a:rPr>
              <a:t>new</a:t>
            </a:r>
            <a:r>
              <a:rPr lang="en" sz="1300" b="1">
                <a:solidFill>
                  <a:srgbClr val="080808"/>
                </a:solidFill>
                <a:highlight>
                  <a:srgbClr val="FFFFFF"/>
                </a:highlight>
                <a:latin typeface="Courier New"/>
                <a:ea typeface="Courier New"/>
                <a:cs typeface="Courier New"/>
                <a:sym typeface="Courier New"/>
              </a:rPr>
              <a:t>;</a:t>
            </a: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30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300" b="1">
                <a:solidFill>
                  <a:schemeClr val="dk1"/>
                </a:solidFill>
                <a:highlight>
                  <a:srgbClr val="FFFFFF"/>
                </a:highlight>
                <a:latin typeface="Courier New"/>
                <a:ea typeface="Courier New"/>
                <a:cs typeface="Courier New"/>
                <a:sym typeface="Courier New"/>
              </a:rPr>
              <a:t>Point p </a:t>
            </a:r>
            <a:r>
              <a:rPr lang="en" sz="1300" b="1">
                <a:solidFill>
                  <a:srgbClr val="080808"/>
                </a:solidFill>
                <a:highlight>
                  <a:srgbClr val="FFFFFF"/>
                </a:highlight>
                <a:latin typeface="Courier New"/>
                <a:ea typeface="Courier New"/>
                <a:cs typeface="Courier New"/>
                <a:sym typeface="Courier New"/>
              </a:rPr>
              <a:t>= </a:t>
            </a:r>
            <a:r>
              <a:rPr lang="en" sz="1300" b="1">
                <a:solidFill>
                  <a:schemeClr val="dk1"/>
                </a:solidFill>
                <a:highlight>
                  <a:srgbClr val="FFFFFF"/>
                </a:highlight>
                <a:latin typeface="Courier New"/>
                <a:ea typeface="Courier New"/>
                <a:cs typeface="Courier New"/>
                <a:sym typeface="Courier New"/>
              </a:rPr>
              <a:t>bif</a:t>
            </a:r>
            <a:r>
              <a:rPr lang="en" sz="1300" b="1">
                <a:solidFill>
                  <a:srgbClr val="080808"/>
                </a:solidFill>
                <a:highlight>
                  <a:srgbClr val="FFFFFF"/>
                </a:highlight>
                <a:latin typeface="Courier New"/>
                <a:ea typeface="Courier New"/>
                <a:cs typeface="Courier New"/>
                <a:sym typeface="Courier New"/>
              </a:rPr>
              <a:t>.apply(</a:t>
            </a:r>
            <a:r>
              <a:rPr lang="en" sz="1300" b="1">
                <a:solidFill>
                  <a:srgbClr val="1750EB"/>
                </a:solidFill>
                <a:highlight>
                  <a:srgbClr val="FFFFFF"/>
                </a:highlight>
                <a:latin typeface="Courier New"/>
                <a:ea typeface="Courier New"/>
                <a:cs typeface="Courier New"/>
                <a:sym typeface="Courier New"/>
              </a:rPr>
              <a:t>3</a:t>
            </a:r>
            <a:r>
              <a:rPr lang="en" sz="1300" b="1">
                <a:solidFill>
                  <a:srgbClr val="080808"/>
                </a:solidFill>
                <a:highlight>
                  <a:srgbClr val="FFFFFF"/>
                </a:highlight>
                <a:latin typeface="Courier New"/>
                <a:ea typeface="Courier New"/>
                <a:cs typeface="Courier New"/>
                <a:sym typeface="Courier New"/>
              </a:rPr>
              <a:t>, </a:t>
            </a:r>
            <a:r>
              <a:rPr lang="en" sz="1300" b="1">
                <a:solidFill>
                  <a:srgbClr val="1750EB"/>
                </a:solidFill>
                <a:highlight>
                  <a:srgbClr val="FFFFFF"/>
                </a:highlight>
                <a:latin typeface="Courier New"/>
                <a:ea typeface="Courier New"/>
                <a:cs typeface="Courier New"/>
                <a:sym typeface="Courier New"/>
              </a:rPr>
              <a:t>2</a:t>
            </a:r>
            <a:r>
              <a:rPr lang="en" sz="1300" b="1">
                <a:solidFill>
                  <a:srgbClr val="080808"/>
                </a:solidFill>
                <a:highlight>
                  <a:srgbClr val="FFFFFF"/>
                </a:highlight>
                <a:latin typeface="Courier New"/>
                <a:ea typeface="Courier New"/>
                <a:cs typeface="Courier New"/>
                <a:sym typeface="Courier New"/>
              </a:rPr>
              <a:t>);</a:t>
            </a:r>
            <a:endParaRPr sz="1300" b="1" i="1">
              <a:solidFill>
                <a:srgbClr val="8C8C8C"/>
              </a:solidFill>
              <a:highlight>
                <a:srgbClr val="FFFFFF"/>
              </a:highlight>
              <a:latin typeface="Courier New"/>
              <a:ea typeface="Courier New"/>
              <a:cs typeface="Courier New"/>
              <a:sym typeface="Courier New"/>
            </a:endParaRPr>
          </a:p>
        </p:txBody>
      </p:sp>
      <p:sp>
        <p:nvSpPr>
          <p:cNvPr id="440" name="Google Shape;440;p50"/>
          <p:cNvSpPr txBox="1"/>
          <p:nvPr/>
        </p:nvSpPr>
        <p:spPr>
          <a:xfrm>
            <a:off x="542000" y="2618850"/>
            <a:ext cx="8059800" cy="12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On remarque que ce constructeur ressemble au comportement d'un </a:t>
            </a:r>
            <a:r>
              <a:rPr lang="en" sz="1800" b="1">
                <a:solidFill>
                  <a:schemeClr val="dk1"/>
                </a:solidFill>
                <a:latin typeface="Roboto"/>
                <a:ea typeface="Roboto"/>
                <a:cs typeface="Roboto"/>
                <a:sym typeface="Roboto"/>
              </a:rPr>
              <a:t>BiFunction </a:t>
            </a:r>
            <a:r>
              <a:rPr lang="en" sz="1800">
                <a:solidFill>
                  <a:schemeClr val="dk1"/>
                </a:solidFill>
                <a:latin typeface="Roboto Light"/>
                <a:ea typeface="Roboto Light"/>
                <a:cs typeface="Roboto Light"/>
                <a:sym typeface="Roboto Light"/>
              </a:rPr>
              <a:t>car il prend 2 entiers en entrée et renvoie un Point . Dans ce cas, il est possible d'utiliser l'opérateur de référence (</a:t>
            </a:r>
            <a:r>
              <a:rPr lang="en" sz="1800" b="1">
                <a:solidFill>
                  <a:schemeClr val="dk1"/>
                </a:solidFill>
                <a:latin typeface="Roboto"/>
                <a:ea typeface="Roboto"/>
                <a:cs typeface="Roboto"/>
                <a:sym typeface="Roboto"/>
              </a:rPr>
              <a:t>::</a:t>
            </a:r>
            <a:r>
              <a:rPr lang="en" sz="1800">
                <a:solidFill>
                  <a:schemeClr val="dk1"/>
                </a:solidFill>
                <a:latin typeface="Roboto Light"/>
                <a:ea typeface="Roboto Light"/>
                <a:cs typeface="Roboto Light"/>
                <a:sym typeface="Roboto Light"/>
              </a:rPr>
              <a:t>) pour créer un nouveau objet de type </a:t>
            </a:r>
            <a:r>
              <a:rPr lang="en" sz="1800" b="1">
                <a:solidFill>
                  <a:schemeClr val="dk1"/>
                </a:solidFill>
                <a:latin typeface="Roboto"/>
                <a:ea typeface="Roboto"/>
                <a:cs typeface="Roboto"/>
                <a:sym typeface="Roboto"/>
              </a:rPr>
              <a:t>Point </a:t>
            </a:r>
            <a:r>
              <a:rPr lang="en" sz="1800">
                <a:solidFill>
                  <a:schemeClr val="dk1"/>
                </a:solidFill>
                <a:latin typeface="Roboto Light"/>
                <a:ea typeface="Roboto Light"/>
                <a:cs typeface="Roboto Light"/>
                <a:sym typeface="Roboto Light"/>
              </a:rPr>
              <a:t>plutôt que de fournir une expression lambda.</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None/>
            </a:pPr>
            <a:fld id="{00000000-1234-1234-1234-123412341234}" type="slidenum">
              <a:rPr lang="en" sz="1100" b="1"/>
              <a:t>39</a:t>
            </a:fld>
            <a:endParaRPr/>
          </a:p>
        </p:txBody>
      </p:sp>
      <p:sp>
        <p:nvSpPr>
          <p:cNvPr id="446" name="Google Shape;446;p51"/>
          <p:cNvSpPr txBox="1"/>
          <p:nvPr/>
        </p:nvSpPr>
        <p:spPr>
          <a:xfrm>
            <a:off x="377400" y="1771575"/>
            <a:ext cx="8389200" cy="974700"/>
          </a:xfrm>
          <a:prstGeom prst="rect">
            <a:avLst/>
          </a:prstGeom>
          <a:noFill/>
          <a:ln>
            <a:noFill/>
          </a:ln>
        </p:spPr>
        <p:txBody>
          <a:bodyPr spcFirstLastPara="1" wrap="square" lIns="68575" tIns="68575" rIns="68575" bIns="34275" anchor="ctr" anchorCtr="0">
            <a:noAutofit/>
          </a:bodyPr>
          <a:lstStyle/>
          <a:p>
            <a:pPr marL="0" lvl="0" indent="0" algn="ctr" rtl="0">
              <a:lnSpc>
                <a:spcPct val="90000"/>
              </a:lnSpc>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Merci pour votre attention </a:t>
            </a:r>
            <a:endParaRPr sz="6000">
              <a:solidFill>
                <a:srgbClr val="434343"/>
              </a:solidFill>
              <a:latin typeface="Barlow Condensed Medium"/>
              <a:ea typeface="Barlow Condensed Medium"/>
              <a:cs typeface="Barlow Condensed Medium"/>
              <a:sym typeface="Barlow Condensed Medium"/>
            </a:endParaRPr>
          </a:p>
        </p:txBody>
      </p:sp>
      <p:cxnSp>
        <p:nvCxnSpPr>
          <p:cNvPr id="447" name="Google Shape;447;p51"/>
          <p:cNvCxnSpPr/>
          <p:nvPr/>
        </p:nvCxnSpPr>
        <p:spPr>
          <a:xfrm>
            <a:off x="2069400" y="2767200"/>
            <a:ext cx="5005200" cy="15000"/>
          </a:xfrm>
          <a:prstGeom prst="straightConnector1">
            <a:avLst/>
          </a:prstGeom>
          <a:noFill/>
          <a:ln w="28575" cap="flat" cmpd="sng">
            <a:solidFill>
              <a:srgbClr val="F5340B"/>
            </a:solidFill>
            <a:prstDash val="solid"/>
            <a:round/>
            <a:headEnd type="none" w="med" len="med"/>
            <a:tailEnd type="none" w="med" len="med"/>
          </a:ln>
        </p:spPr>
      </p:cxnSp>
      <p:pic>
        <p:nvPicPr>
          <p:cNvPr id="448" name="Google Shape;448;p51"/>
          <p:cNvPicPr preferRelativeResize="0"/>
          <p:nvPr/>
        </p:nvPicPr>
        <p:blipFill>
          <a:blip r:embed="rId3">
            <a:alphaModFix/>
          </a:blip>
          <a:stretch>
            <a:fillRect/>
          </a:stretch>
        </p:blipFill>
        <p:spPr>
          <a:xfrm>
            <a:off x="7365200" y="76200"/>
            <a:ext cx="1702600" cy="859974"/>
          </a:xfrm>
          <a:prstGeom prst="rect">
            <a:avLst/>
          </a:prstGeom>
          <a:noFill/>
          <a:ln>
            <a:noFill/>
          </a:ln>
        </p:spPr>
      </p:pic>
      <p:pic>
        <p:nvPicPr>
          <p:cNvPr id="449" name="Google Shape;449;p51" descr="D:\esprit 2014\ESPRIT 2014\charte essprit 2014\render\support final\triangle.png"/>
          <p:cNvPicPr preferRelativeResize="0"/>
          <p:nvPr/>
        </p:nvPicPr>
        <p:blipFill rotWithShape="1">
          <a:blip r:embed="rId4">
            <a:alphaModFix/>
          </a:blip>
          <a:srcRect/>
          <a:stretch/>
        </p:blipFill>
        <p:spPr>
          <a:xfrm rot="10800000" flipH="1">
            <a:off x="4" y="0"/>
            <a:ext cx="2371432" cy="1631872"/>
          </a:xfrm>
          <a:prstGeom prst="rect">
            <a:avLst/>
          </a:prstGeom>
          <a:noFill/>
          <a:ln>
            <a:noFill/>
          </a:ln>
        </p:spPr>
      </p:pic>
      <p:pic>
        <p:nvPicPr>
          <p:cNvPr id="450" name="Google Shape;450;p51"/>
          <p:cNvPicPr preferRelativeResize="0"/>
          <p:nvPr/>
        </p:nvPicPr>
        <p:blipFill rotWithShape="1">
          <a:blip r:embed="rId5">
            <a:alphaModFix/>
          </a:blip>
          <a:srcRect l="34210" t="32046" r="39545"/>
          <a:stretch/>
        </p:blipFill>
        <p:spPr>
          <a:xfrm>
            <a:off x="3828087" y="3072575"/>
            <a:ext cx="1487813" cy="1884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82" name="Google Shape;82;p16"/>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83" name="Google Shape;8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4" name="Google Shape;84;p16"/>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fonctionnelles</a:t>
            </a:r>
            <a:endParaRPr b="1">
              <a:solidFill>
                <a:srgbClr val="E20B0B"/>
              </a:solidFill>
            </a:endParaRPr>
          </a:p>
        </p:txBody>
      </p:sp>
      <p:sp>
        <p:nvSpPr>
          <p:cNvPr id="85" name="Google Shape;85;p16"/>
          <p:cNvSpPr txBox="1"/>
          <p:nvPr/>
        </p:nvSpPr>
        <p:spPr>
          <a:xfrm>
            <a:off x="426550" y="593750"/>
            <a:ext cx="8363100" cy="337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Une </a:t>
            </a:r>
            <a:r>
              <a:rPr lang="en" sz="1800" b="1">
                <a:solidFill>
                  <a:srgbClr val="FF0000"/>
                </a:solidFill>
                <a:latin typeface="Roboto"/>
                <a:ea typeface="Roboto"/>
                <a:cs typeface="Roboto"/>
                <a:sym typeface="Roboto"/>
              </a:rPr>
              <a:t>interface fonctionnelle</a:t>
            </a:r>
            <a:r>
              <a:rPr lang="en" sz="1800">
                <a:solidFill>
                  <a:schemeClr val="dk1"/>
                </a:solidFill>
                <a:latin typeface="Roboto Light"/>
                <a:ea typeface="Roboto Light"/>
                <a:cs typeface="Roboto Light"/>
                <a:sym typeface="Roboto Light"/>
              </a:rPr>
              <a:t> est une interface Java qui ne comporte qu'</a:t>
            </a:r>
            <a:r>
              <a:rPr lang="en" sz="1800" b="1">
                <a:solidFill>
                  <a:srgbClr val="FF0000"/>
                </a:solidFill>
                <a:latin typeface="Roboto"/>
                <a:ea typeface="Roboto"/>
                <a:cs typeface="Roboto"/>
                <a:sym typeface="Roboto"/>
              </a:rPr>
              <a:t>une seule</a:t>
            </a:r>
            <a:r>
              <a:rPr lang="en" sz="1800">
                <a:solidFill>
                  <a:srgbClr val="FF0000"/>
                </a:solidFill>
                <a:latin typeface="Roboto Light"/>
                <a:ea typeface="Roboto Light"/>
                <a:cs typeface="Roboto Light"/>
                <a:sym typeface="Roboto Light"/>
              </a:rPr>
              <a:t> </a:t>
            </a:r>
            <a:r>
              <a:rPr lang="en" sz="1800" b="1">
                <a:solidFill>
                  <a:srgbClr val="FF0000"/>
                </a:solidFill>
                <a:latin typeface="Roboto"/>
                <a:ea typeface="Roboto"/>
                <a:cs typeface="Roboto"/>
                <a:sym typeface="Roboto"/>
              </a:rPr>
              <a:t>méthode abstraite</a:t>
            </a:r>
            <a:r>
              <a:rPr lang="en" sz="1800">
                <a:solidFill>
                  <a:schemeClr val="dk1"/>
                </a:solidFill>
                <a:latin typeface="Roboto Light"/>
                <a:ea typeface="Roboto Light"/>
                <a:cs typeface="Roboto Light"/>
                <a:sym typeface="Roboto Light"/>
              </a:rPr>
              <a:t>, permettant de représenter un comportement ou une fonction spécifique. </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Elle peut également contenir des méthodes par </a:t>
            </a:r>
            <a:r>
              <a:rPr lang="en" sz="1800" b="1">
                <a:solidFill>
                  <a:srgbClr val="FF0000"/>
                </a:solidFill>
                <a:latin typeface="Roboto"/>
                <a:ea typeface="Roboto"/>
                <a:cs typeface="Roboto"/>
                <a:sym typeface="Roboto"/>
              </a:rPr>
              <a:t>défaut ou statiques</a:t>
            </a:r>
            <a:r>
              <a:rPr lang="en" sz="1800">
                <a:solidFill>
                  <a:schemeClr val="dk1"/>
                </a:solidFill>
                <a:latin typeface="Roboto Light"/>
                <a:ea typeface="Roboto Light"/>
                <a:cs typeface="Roboto Light"/>
                <a:sym typeface="Roboto Light"/>
              </a:rPr>
              <a:t>, mais elle doit avoir </a:t>
            </a:r>
            <a:r>
              <a:rPr lang="en" sz="1800" b="1">
                <a:solidFill>
                  <a:schemeClr val="dk1"/>
                </a:solidFill>
                <a:latin typeface="Roboto"/>
                <a:ea typeface="Roboto"/>
                <a:cs typeface="Roboto"/>
                <a:sym typeface="Roboto"/>
              </a:rPr>
              <a:t>une et une seule</a:t>
            </a:r>
            <a:r>
              <a:rPr lang="en" sz="1800">
                <a:solidFill>
                  <a:schemeClr val="dk1"/>
                </a:solidFill>
                <a:latin typeface="Roboto Light"/>
                <a:ea typeface="Roboto Light"/>
                <a:cs typeface="Roboto Light"/>
                <a:sym typeface="Roboto Light"/>
              </a:rPr>
              <a:t> méthode abstraite.</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lnSpc>
                <a:spcPct val="150000"/>
              </a:lnSpc>
              <a:spcBef>
                <a:spcPts val="0"/>
              </a:spcBef>
              <a:spcAft>
                <a:spcPts val="0"/>
              </a:spcAft>
              <a:buNone/>
            </a:pPr>
            <a:r>
              <a:rPr lang="en" sz="1800">
                <a:solidFill>
                  <a:schemeClr val="dk1"/>
                </a:solidFill>
                <a:latin typeface="Roboto Light"/>
                <a:ea typeface="Roboto Light"/>
                <a:cs typeface="Roboto Light"/>
                <a:sym typeface="Roboto Light"/>
              </a:rPr>
              <a:t>Une interface fonctionnelle pourra être annotée avec l’annotation </a:t>
            </a:r>
            <a:r>
              <a:rPr lang="en" sz="1800" b="1">
                <a:solidFill>
                  <a:srgbClr val="6AAC91"/>
                </a:solidFill>
                <a:latin typeface="Roboto"/>
                <a:ea typeface="Roboto"/>
                <a:cs typeface="Roboto"/>
                <a:sym typeface="Roboto"/>
              </a:rPr>
              <a:t>@FunctionalInterface</a:t>
            </a:r>
            <a:endParaRPr sz="1800" b="1">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7"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91" name="Google Shape;91;p17"/>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92" name="Google Shape;9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93" name="Google Shape;93;p17"/>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fonctionnelles</a:t>
            </a:r>
            <a:endParaRPr b="1">
              <a:solidFill>
                <a:srgbClr val="E20B0B"/>
              </a:solidFill>
            </a:endParaRPr>
          </a:p>
        </p:txBody>
      </p:sp>
      <p:sp>
        <p:nvSpPr>
          <p:cNvPr id="94" name="Google Shape;94;p17"/>
          <p:cNvSpPr txBox="1"/>
          <p:nvPr/>
        </p:nvSpPr>
        <p:spPr>
          <a:xfrm>
            <a:off x="380700" y="2010325"/>
            <a:ext cx="8363100" cy="2741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50" b="1">
                <a:solidFill>
                  <a:srgbClr val="6AAC91"/>
                </a:solidFill>
                <a:latin typeface="Courier New"/>
                <a:ea typeface="Courier New"/>
                <a:cs typeface="Courier New"/>
                <a:sym typeface="Courier New"/>
              </a:rPr>
              <a:t>@FunctionalInterface  </a:t>
            </a:r>
            <a:r>
              <a:rPr lang="en" sz="1250" b="1">
                <a:solidFill>
                  <a:srgbClr val="FF0000"/>
                </a:solidFill>
                <a:latin typeface="Courier New"/>
                <a:ea typeface="Courier New"/>
                <a:cs typeface="Courier New"/>
                <a:sym typeface="Courier New"/>
              </a:rPr>
              <a:t>//optionnel</a:t>
            </a:r>
            <a:endParaRPr sz="1250" b="1">
              <a:solidFill>
                <a:srgbClr val="FF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interface</a:t>
            </a:r>
            <a:r>
              <a:rPr lang="en" sz="1850" b="1" i="0" u="none" strike="noStrike" cap="none">
                <a:solidFill>
                  <a:srgbClr val="262626"/>
                </a:solidFill>
                <a:latin typeface="Courier New"/>
                <a:ea typeface="Courier New"/>
                <a:cs typeface="Courier New"/>
                <a:sym typeface="Courier New"/>
              </a:rPr>
              <a:t> </a:t>
            </a:r>
            <a:r>
              <a:rPr lang="en" sz="1750" b="1">
                <a:solidFill>
                  <a:srgbClr val="006F94"/>
                </a:solidFill>
                <a:latin typeface="Courier New"/>
                <a:ea typeface="Courier New"/>
                <a:cs typeface="Courier New"/>
                <a:sym typeface="Courier New"/>
              </a:rPr>
              <a:t>Math1</a:t>
            </a: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add</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850" b="1">
              <a:solidFill>
                <a:srgbClr val="7928A1"/>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FF0000"/>
                </a:solidFill>
                <a:latin typeface="Courier New"/>
                <a:ea typeface="Courier New"/>
                <a:cs typeface="Courier New"/>
                <a:sym typeface="Courier New"/>
              </a:rPr>
              <a:t>default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divide</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850" b="1">
                <a:solidFill>
                  <a:srgbClr val="0033B3"/>
                </a:solidFill>
                <a:highlight>
                  <a:schemeClr val="lt1"/>
                </a:highlight>
                <a:latin typeface="Courier New"/>
                <a:ea typeface="Courier New"/>
                <a:cs typeface="Courier New"/>
                <a:sym typeface="Courier New"/>
              </a:rPr>
              <a:t>return </a:t>
            </a:r>
            <a:r>
              <a:rPr lang="en" sz="1750" b="1">
                <a:solidFill>
                  <a:srgbClr val="262626"/>
                </a:solidFill>
                <a:latin typeface="Courier New"/>
                <a:ea typeface="Courier New"/>
                <a:cs typeface="Courier New"/>
                <a:sym typeface="Courier New"/>
              </a:rPr>
              <a:t>x / y;</a:t>
            </a:r>
            <a:endParaRPr sz="17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a:t>
            </a:r>
            <a:endParaRPr sz="17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
        <p:nvSpPr>
          <p:cNvPr id="95" name="Google Shape;95;p17"/>
          <p:cNvSpPr txBox="1"/>
          <p:nvPr/>
        </p:nvSpPr>
        <p:spPr>
          <a:xfrm>
            <a:off x="390450" y="586525"/>
            <a:ext cx="8363100" cy="137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lnSpc>
                <a:spcPct val="115000"/>
              </a:lnSpc>
              <a:spcBef>
                <a:spcPts val="0"/>
              </a:spcBef>
              <a:spcAft>
                <a:spcPts val="0"/>
              </a:spcAft>
              <a:buNone/>
            </a:pPr>
            <a:r>
              <a:rPr lang="en" sz="1800">
                <a:solidFill>
                  <a:schemeClr val="dk1"/>
                </a:solidFill>
                <a:latin typeface="Roboto Light"/>
                <a:ea typeface="Roboto Light"/>
                <a:cs typeface="Roboto Light"/>
                <a:sym typeface="Roboto Light"/>
              </a:rPr>
              <a:t>L'annotation </a:t>
            </a:r>
            <a:r>
              <a:rPr lang="en" sz="1800" b="1">
                <a:solidFill>
                  <a:srgbClr val="6AAC91"/>
                </a:solidFill>
                <a:latin typeface="Roboto"/>
                <a:ea typeface="Roboto"/>
                <a:cs typeface="Roboto"/>
                <a:sym typeface="Roboto"/>
              </a:rPr>
              <a:t>@FunctionalInterface</a:t>
            </a:r>
            <a:r>
              <a:rPr lang="en" sz="1800">
                <a:solidFill>
                  <a:schemeClr val="dk1"/>
                </a:solidFill>
                <a:latin typeface="Roboto Light"/>
                <a:ea typeface="Roboto Light"/>
                <a:cs typeface="Roboto Light"/>
                <a:sym typeface="Roboto Light"/>
              </a:rPr>
              <a:t> n’est pas obligatoire, elle a un rôle important permettant au compilateur de forcer l’interface afin qu’elle ne contienne qu’une seule méthode abstraite</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01" name="Google Shape;101;p18"/>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02" name="Google Shape;10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03" name="Google Shape;103;p18"/>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fonctionnelles</a:t>
            </a:r>
            <a:endParaRPr b="1">
              <a:solidFill>
                <a:srgbClr val="E20B0B"/>
              </a:solidFill>
            </a:endParaRPr>
          </a:p>
        </p:txBody>
      </p:sp>
      <p:sp>
        <p:nvSpPr>
          <p:cNvPr id="104" name="Google Shape;104;p18"/>
          <p:cNvSpPr txBox="1"/>
          <p:nvPr/>
        </p:nvSpPr>
        <p:spPr>
          <a:xfrm>
            <a:off x="380700" y="2010325"/>
            <a:ext cx="8363100" cy="299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50" b="1">
                <a:solidFill>
                  <a:srgbClr val="6AAC91"/>
                </a:solidFill>
                <a:latin typeface="Courier New"/>
                <a:ea typeface="Courier New"/>
                <a:cs typeface="Courier New"/>
                <a:sym typeface="Courier New"/>
              </a:rPr>
              <a:t>@FunctionalInterface  </a:t>
            </a:r>
            <a:r>
              <a:rPr lang="en" sz="1250" b="1">
                <a:solidFill>
                  <a:srgbClr val="FF0000"/>
                </a:solidFill>
                <a:latin typeface="Courier New"/>
                <a:ea typeface="Courier New"/>
                <a:cs typeface="Courier New"/>
                <a:sym typeface="Courier New"/>
              </a:rPr>
              <a:t>//erreur de compilation</a:t>
            </a:r>
            <a:endParaRPr sz="1250" b="1">
              <a:solidFill>
                <a:srgbClr val="FF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interface</a:t>
            </a:r>
            <a:r>
              <a:rPr lang="en" sz="1850" b="1" i="0" u="none" strike="noStrike" cap="none">
                <a:solidFill>
                  <a:srgbClr val="262626"/>
                </a:solidFill>
                <a:latin typeface="Courier New"/>
                <a:ea typeface="Courier New"/>
                <a:cs typeface="Courier New"/>
                <a:sym typeface="Courier New"/>
              </a:rPr>
              <a:t> </a:t>
            </a:r>
            <a:r>
              <a:rPr lang="en" sz="1750" b="1">
                <a:solidFill>
                  <a:srgbClr val="006F94"/>
                </a:solidFill>
                <a:latin typeface="Courier New"/>
                <a:ea typeface="Courier New"/>
                <a:cs typeface="Courier New"/>
                <a:sym typeface="Courier New"/>
              </a:rPr>
              <a:t>Math1</a:t>
            </a: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add</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850" b="1">
              <a:solidFill>
                <a:srgbClr val="7928A1"/>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multiply</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endParaRPr sz="17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FF0000"/>
                </a:solidFill>
                <a:latin typeface="Courier New"/>
                <a:ea typeface="Courier New"/>
                <a:cs typeface="Courier New"/>
                <a:sym typeface="Courier New"/>
              </a:rPr>
              <a:t>default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divide</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850" b="1">
                <a:solidFill>
                  <a:srgbClr val="0033B3"/>
                </a:solidFill>
                <a:highlight>
                  <a:schemeClr val="lt1"/>
                </a:highlight>
                <a:latin typeface="Courier New"/>
                <a:ea typeface="Courier New"/>
                <a:cs typeface="Courier New"/>
                <a:sym typeface="Courier New"/>
              </a:rPr>
              <a:t>return </a:t>
            </a:r>
            <a:r>
              <a:rPr lang="en" sz="1750" b="1">
                <a:solidFill>
                  <a:srgbClr val="262626"/>
                </a:solidFill>
                <a:latin typeface="Courier New"/>
                <a:ea typeface="Courier New"/>
                <a:cs typeface="Courier New"/>
                <a:sym typeface="Courier New"/>
              </a:rPr>
              <a:t>x / y;</a:t>
            </a:r>
            <a:endParaRPr sz="17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a:t>
            </a:r>
            <a:endParaRPr sz="17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
        <p:nvSpPr>
          <p:cNvPr id="105" name="Google Shape;105;p18"/>
          <p:cNvSpPr txBox="1"/>
          <p:nvPr/>
        </p:nvSpPr>
        <p:spPr>
          <a:xfrm>
            <a:off x="390450" y="586525"/>
            <a:ext cx="83631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Si nous essayons de définir plus d'une seule méthode abstraite dans une interface annotée avec </a:t>
            </a:r>
            <a:r>
              <a:rPr lang="en" sz="1800" b="1">
                <a:solidFill>
                  <a:srgbClr val="6AAC91"/>
                </a:solidFill>
                <a:latin typeface="Roboto"/>
                <a:ea typeface="Roboto"/>
                <a:cs typeface="Roboto"/>
                <a:sym typeface="Roboto"/>
              </a:rPr>
              <a:t>@FunctionalInterface</a:t>
            </a:r>
            <a:r>
              <a:rPr lang="en" sz="1800">
                <a:solidFill>
                  <a:srgbClr val="3F3F3F"/>
                </a:solidFill>
                <a:latin typeface="Roboto Light"/>
                <a:ea typeface="Roboto Light"/>
                <a:cs typeface="Roboto Light"/>
                <a:sym typeface="Roboto Light"/>
              </a:rPr>
              <a:t>, le compilateur affichera une erreur.</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11" name="Google Shape;111;p19"/>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12" name="Google Shape;11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13" name="Google Shape;113;p19"/>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fonctionnelles: instanciation</a:t>
            </a:r>
            <a:endParaRPr b="1">
              <a:solidFill>
                <a:srgbClr val="E20B0B"/>
              </a:solidFill>
            </a:endParaRPr>
          </a:p>
        </p:txBody>
      </p:sp>
      <p:sp>
        <p:nvSpPr>
          <p:cNvPr id="114" name="Google Shape;114;p19"/>
          <p:cNvSpPr txBox="1"/>
          <p:nvPr/>
        </p:nvSpPr>
        <p:spPr>
          <a:xfrm>
            <a:off x="390450" y="586525"/>
            <a:ext cx="83631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Une interface fonctionnelle peut être instanciée à condition que vous fournissiez une implémentation de sa méthode abstraite.</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Elles offrent une flexibilité accrue pour personnaliser les comportements en fournissant des implémentations de méthodes, </a:t>
            </a:r>
            <a:r>
              <a:rPr lang="en" sz="1800" b="1">
                <a:solidFill>
                  <a:srgbClr val="FF0000"/>
                </a:solidFill>
                <a:latin typeface="Roboto"/>
                <a:ea typeface="Roboto"/>
                <a:cs typeface="Roboto"/>
                <a:sym typeface="Roboto"/>
              </a:rPr>
              <a:t>éliminant </a:t>
            </a:r>
            <a:r>
              <a:rPr lang="en" sz="1800">
                <a:solidFill>
                  <a:schemeClr val="dk1"/>
                </a:solidFill>
                <a:latin typeface="Roboto Light"/>
                <a:ea typeface="Roboto Light"/>
                <a:cs typeface="Roboto Light"/>
                <a:sym typeface="Roboto Light"/>
              </a:rPr>
              <a:t>ainsi la nécessité de créer </a:t>
            </a:r>
            <a:r>
              <a:rPr lang="en" sz="1800" b="1">
                <a:solidFill>
                  <a:schemeClr val="dk1"/>
                </a:solidFill>
                <a:latin typeface="Roboto"/>
                <a:ea typeface="Roboto"/>
                <a:cs typeface="Roboto"/>
                <a:sym typeface="Roboto"/>
              </a:rPr>
              <a:t>plusieurs classes</a:t>
            </a:r>
            <a:r>
              <a:rPr lang="en" sz="1800">
                <a:solidFill>
                  <a:schemeClr val="dk1"/>
                </a:solidFill>
                <a:latin typeface="Roboto Light"/>
                <a:ea typeface="Roboto Light"/>
                <a:cs typeface="Roboto Light"/>
                <a:sym typeface="Roboto Light"/>
              </a:rPr>
              <a:t> qui implémentent l'interface.</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0"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20" name="Google Shape;120;p20"/>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22" name="Google Shape;122;p20"/>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fonctionnelles: instanciation</a:t>
            </a:r>
            <a:endParaRPr b="1">
              <a:solidFill>
                <a:srgbClr val="E20B0B"/>
              </a:solidFill>
            </a:endParaRPr>
          </a:p>
        </p:txBody>
      </p:sp>
      <p:sp>
        <p:nvSpPr>
          <p:cNvPr id="123" name="Google Shape;123;p20"/>
          <p:cNvSpPr txBox="1"/>
          <p:nvPr/>
        </p:nvSpPr>
        <p:spPr>
          <a:xfrm>
            <a:off x="481050" y="1485575"/>
            <a:ext cx="8060100" cy="345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9E9E9E"/>
                </a:solidFill>
                <a:latin typeface="Courier New"/>
                <a:ea typeface="Courier New"/>
                <a:cs typeface="Courier New"/>
                <a:sym typeface="Courier New"/>
              </a:rPr>
              <a:t>//méthode main</a:t>
            </a:r>
            <a:endParaRPr sz="1200" b="1">
              <a:solidFill>
                <a:srgbClr val="9E9E9E"/>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06F94"/>
                </a:solidFill>
                <a:latin typeface="Courier New"/>
                <a:ea typeface="Courier New"/>
                <a:cs typeface="Courier New"/>
                <a:sym typeface="Courier New"/>
              </a:rPr>
              <a:t>Math</a:t>
            </a:r>
            <a:r>
              <a:rPr lang="en" sz="1200" b="1">
                <a:solidFill>
                  <a:schemeClr val="dk1"/>
                </a:solidFill>
                <a:latin typeface="Courier New"/>
                <a:ea typeface="Courier New"/>
                <a:cs typeface="Courier New"/>
                <a:sym typeface="Courier New"/>
              </a:rPr>
              <a:t> add </a:t>
            </a:r>
            <a:r>
              <a:rPr lang="en" sz="1200" b="1">
                <a:solidFill>
                  <a:srgbClr val="080808"/>
                </a:solidFill>
                <a:latin typeface="Courier New"/>
                <a:ea typeface="Courier New"/>
                <a:cs typeface="Courier New"/>
                <a:sym typeface="Courier New"/>
              </a:rPr>
              <a:t>= </a:t>
            </a:r>
            <a:r>
              <a:rPr lang="en" sz="1200" b="1">
                <a:solidFill>
                  <a:srgbClr val="0033B3"/>
                </a:solidFill>
                <a:latin typeface="Courier New"/>
                <a:ea typeface="Courier New"/>
                <a:cs typeface="Courier New"/>
                <a:sym typeface="Courier New"/>
              </a:rPr>
              <a:t>new </a:t>
            </a:r>
            <a:r>
              <a:rPr lang="en" sz="1200" b="1">
                <a:solidFill>
                  <a:srgbClr val="006F94"/>
                </a:solidFill>
                <a:latin typeface="Courier New"/>
                <a:ea typeface="Courier New"/>
                <a:cs typeface="Courier New"/>
                <a:sym typeface="Courier New"/>
              </a:rPr>
              <a:t>Math</a:t>
            </a:r>
            <a:r>
              <a:rPr lang="en" sz="1200" b="1">
                <a:solidFill>
                  <a:srgbClr val="080808"/>
                </a:solidFill>
                <a:latin typeface="Courier New"/>
                <a:ea typeface="Courier New"/>
                <a:cs typeface="Courier New"/>
                <a:sym typeface="Courier New"/>
              </a:rPr>
              <a:t>() {</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80808"/>
                </a:solidFill>
                <a:latin typeface="Courier New"/>
                <a:ea typeface="Courier New"/>
                <a:cs typeface="Courier New"/>
                <a:sym typeface="Courier New"/>
              </a:rPr>
              <a:t>   </a:t>
            </a:r>
            <a:r>
              <a:rPr lang="en" sz="1200" b="1">
                <a:solidFill>
                  <a:srgbClr val="9E880D"/>
                </a:solidFill>
                <a:latin typeface="Courier New"/>
                <a:ea typeface="Courier New"/>
                <a:cs typeface="Courier New"/>
                <a:sym typeface="Courier New"/>
              </a:rPr>
              <a:t>@Override</a:t>
            </a:r>
            <a:endParaRPr sz="1200" b="1">
              <a:solidFill>
                <a:srgbClr val="9E880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9E880D"/>
                </a:solidFill>
                <a:latin typeface="Courier New"/>
                <a:ea typeface="Courier New"/>
                <a:cs typeface="Courier New"/>
                <a:sym typeface="Courier New"/>
              </a:rPr>
              <a:t>   </a:t>
            </a:r>
            <a:r>
              <a:rPr lang="en" sz="1200" b="1">
                <a:solidFill>
                  <a:srgbClr val="0033B3"/>
                </a:solidFill>
                <a:latin typeface="Courier New"/>
                <a:ea typeface="Courier New"/>
                <a:cs typeface="Courier New"/>
                <a:sym typeface="Courier New"/>
              </a:rPr>
              <a:t>public int </a:t>
            </a:r>
            <a:r>
              <a:rPr lang="en" sz="1200" b="1">
                <a:solidFill>
                  <a:srgbClr val="00627A"/>
                </a:solidFill>
                <a:latin typeface="Courier New"/>
                <a:ea typeface="Courier New"/>
                <a:cs typeface="Courier New"/>
                <a:sym typeface="Courier New"/>
              </a:rPr>
              <a:t>calculate</a:t>
            </a:r>
            <a:r>
              <a:rPr lang="en" sz="1200" b="1">
                <a:solidFill>
                  <a:srgbClr val="080808"/>
                </a:solidFill>
                <a:latin typeface="Courier New"/>
                <a:ea typeface="Courier New"/>
                <a:cs typeface="Courier New"/>
                <a:sym typeface="Courier New"/>
              </a:rPr>
              <a:t>(</a:t>
            </a:r>
            <a:r>
              <a:rPr lang="en" sz="1200" b="1">
                <a:solidFill>
                  <a:srgbClr val="0033B3"/>
                </a:solidFill>
                <a:latin typeface="Courier New"/>
                <a:ea typeface="Courier New"/>
                <a:cs typeface="Courier New"/>
                <a:sym typeface="Courier New"/>
              </a:rPr>
              <a:t>int </a:t>
            </a:r>
            <a:r>
              <a:rPr lang="en" sz="1200" b="1">
                <a:solidFill>
                  <a:srgbClr val="080808"/>
                </a:solidFill>
                <a:latin typeface="Courier New"/>
                <a:ea typeface="Courier New"/>
                <a:cs typeface="Courier New"/>
                <a:sym typeface="Courier New"/>
              </a:rPr>
              <a:t>x, </a:t>
            </a:r>
            <a:r>
              <a:rPr lang="en" sz="1200" b="1">
                <a:solidFill>
                  <a:srgbClr val="0033B3"/>
                </a:solidFill>
                <a:latin typeface="Courier New"/>
                <a:ea typeface="Courier New"/>
                <a:cs typeface="Courier New"/>
                <a:sym typeface="Courier New"/>
              </a:rPr>
              <a:t>int </a:t>
            </a:r>
            <a:r>
              <a:rPr lang="en" sz="1200" b="1">
                <a:solidFill>
                  <a:srgbClr val="080808"/>
                </a:solidFill>
                <a:latin typeface="Courier New"/>
                <a:ea typeface="Courier New"/>
                <a:cs typeface="Courier New"/>
                <a:sym typeface="Courier New"/>
              </a:rPr>
              <a:t>y) {</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80808"/>
                </a:solidFill>
                <a:latin typeface="Courier New"/>
                <a:ea typeface="Courier New"/>
                <a:cs typeface="Courier New"/>
                <a:sym typeface="Courier New"/>
              </a:rPr>
              <a:t>       </a:t>
            </a:r>
            <a:r>
              <a:rPr lang="en" sz="1200" b="1">
                <a:solidFill>
                  <a:srgbClr val="0033B3"/>
                </a:solidFill>
                <a:latin typeface="Courier New"/>
                <a:ea typeface="Courier New"/>
                <a:cs typeface="Courier New"/>
                <a:sym typeface="Courier New"/>
              </a:rPr>
              <a:t>return </a:t>
            </a:r>
            <a:r>
              <a:rPr lang="en" sz="1200" b="1">
                <a:solidFill>
                  <a:srgbClr val="080808"/>
                </a:solidFill>
                <a:latin typeface="Courier New"/>
                <a:ea typeface="Courier New"/>
                <a:cs typeface="Courier New"/>
                <a:sym typeface="Courier New"/>
              </a:rPr>
              <a:t>x + y;</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80808"/>
                </a:solidFill>
                <a:latin typeface="Courier New"/>
                <a:ea typeface="Courier New"/>
                <a:cs typeface="Courier New"/>
                <a:sym typeface="Courier New"/>
              </a:rPr>
              <a:t>   }</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033B3"/>
                </a:solidFill>
                <a:latin typeface="Courier New"/>
                <a:ea typeface="Courier New"/>
                <a:cs typeface="Courier New"/>
                <a:sym typeface="Courier New"/>
              </a:rPr>
              <a:t>int </a:t>
            </a:r>
            <a:r>
              <a:rPr lang="en" sz="1200" b="1">
                <a:solidFill>
                  <a:schemeClr val="dk1"/>
                </a:solidFill>
                <a:latin typeface="Courier New"/>
                <a:ea typeface="Courier New"/>
                <a:cs typeface="Courier New"/>
                <a:sym typeface="Courier New"/>
              </a:rPr>
              <a:t>sum </a:t>
            </a:r>
            <a:r>
              <a:rPr lang="en" sz="1200" b="1">
                <a:solidFill>
                  <a:srgbClr val="080808"/>
                </a:solidFill>
                <a:latin typeface="Courier New"/>
                <a:ea typeface="Courier New"/>
                <a:cs typeface="Courier New"/>
                <a:sym typeface="Courier New"/>
              </a:rPr>
              <a:t>= </a:t>
            </a:r>
            <a:r>
              <a:rPr lang="en" sz="1200" b="1">
                <a:solidFill>
                  <a:schemeClr val="dk1"/>
                </a:solidFill>
                <a:latin typeface="Courier New"/>
                <a:ea typeface="Courier New"/>
                <a:cs typeface="Courier New"/>
                <a:sym typeface="Courier New"/>
              </a:rPr>
              <a:t>add</a:t>
            </a:r>
            <a:r>
              <a:rPr lang="en" sz="1200" b="1">
                <a:solidFill>
                  <a:srgbClr val="080808"/>
                </a:solidFill>
                <a:latin typeface="Courier New"/>
                <a:ea typeface="Courier New"/>
                <a:cs typeface="Courier New"/>
                <a:sym typeface="Courier New"/>
              </a:rPr>
              <a:t>.calculate(</a:t>
            </a:r>
            <a:r>
              <a:rPr lang="en" sz="1200" b="1">
                <a:solidFill>
                  <a:srgbClr val="1750EB"/>
                </a:solidFill>
                <a:latin typeface="Courier New"/>
                <a:ea typeface="Courier New"/>
                <a:cs typeface="Courier New"/>
                <a:sym typeface="Courier New"/>
              </a:rPr>
              <a:t>7</a:t>
            </a:r>
            <a:r>
              <a:rPr lang="en" sz="1200" b="1">
                <a:solidFill>
                  <a:srgbClr val="080808"/>
                </a:solidFill>
                <a:latin typeface="Courier New"/>
                <a:ea typeface="Courier New"/>
                <a:cs typeface="Courier New"/>
                <a:sym typeface="Courier New"/>
              </a:rPr>
              <a:t>, </a:t>
            </a:r>
            <a:r>
              <a:rPr lang="en" sz="1200" b="1">
                <a:solidFill>
                  <a:srgbClr val="1750EB"/>
                </a:solidFill>
                <a:latin typeface="Courier New"/>
                <a:ea typeface="Courier New"/>
                <a:cs typeface="Courier New"/>
                <a:sym typeface="Courier New"/>
              </a:rPr>
              <a:t>8</a:t>
            </a:r>
            <a:r>
              <a:rPr lang="en" sz="1200" b="1">
                <a:solidFill>
                  <a:srgbClr val="080808"/>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//sum = 15</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06F94"/>
                </a:solidFill>
                <a:latin typeface="Courier New"/>
                <a:ea typeface="Courier New"/>
                <a:cs typeface="Courier New"/>
                <a:sym typeface="Courier New"/>
              </a:rPr>
              <a:t>Math</a:t>
            </a:r>
            <a:r>
              <a:rPr lang="en" sz="1200" b="1">
                <a:solidFill>
                  <a:schemeClr val="dk1"/>
                </a:solidFill>
                <a:latin typeface="Courier New"/>
                <a:ea typeface="Courier New"/>
                <a:cs typeface="Courier New"/>
                <a:sym typeface="Courier New"/>
              </a:rPr>
              <a:t> multiply </a:t>
            </a:r>
            <a:r>
              <a:rPr lang="en" sz="1200" b="1">
                <a:solidFill>
                  <a:srgbClr val="080808"/>
                </a:solidFill>
                <a:latin typeface="Courier New"/>
                <a:ea typeface="Courier New"/>
                <a:cs typeface="Courier New"/>
                <a:sym typeface="Courier New"/>
              </a:rPr>
              <a:t>= </a:t>
            </a:r>
            <a:r>
              <a:rPr lang="en" sz="1200" b="1">
                <a:solidFill>
                  <a:srgbClr val="0033B3"/>
                </a:solidFill>
                <a:latin typeface="Courier New"/>
                <a:ea typeface="Courier New"/>
                <a:cs typeface="Courier New"/>
                <a:sym typeface="Courier New"/>
              </a:rPr>
              <a:t>new </a:t>
            </a:r>
            <a:r>
              <a:rPr lang="en" sz="1200" b="1">
                <a:solidFill>
                  <a:srgbClr val="006F94"/>
                </a:solidFill>
                <a:latin typeface="Courier New"/>
                <a:ea typeface="Courier New"/>
                <a:cs typeface="Courier New"/>
                <a:sym typeface="Courier New"/>
              </a:rPr>
              <a:t>Math</a:t>
            </a:r>
            <a:r>
              <a:rPr lang="en" sz="1200" b="1">
                <a:solidFill>
                  <a:srgbClr val="080808"/>
                </a:solidFill>
                <a:latin typeface="Courier New"/>
                <a:ea typeface="Courier New"/>
                <a:cs typeface="Courier New"/>
                <a:sym typeface="Courier New"/>
              </a:rPr>
              <a:t>() {</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80808"/>
                </a:solidFill>
                <a:latin typeface="Courier New"/>
                <a:ea typeface="Courier New"/>
                <a:cs typeface="Courier New"/>
                <a:sym typeface="Courier New"/>
              </a:rPr>
              <a:t>   </a:t>
            </a:r>
            <a:r>
              <a:rPr lang="en" sz="1200" b="1">
                <a:solidFill>
                  <a:srgbClr val="9E880D"/>
                </a:solidFill>
                <a:latin typeface="Courier New"/>
                <a:ea typeface="Courier New"/>
                <a:cs typeface="Courier New"/>
                <a:sym typeface="Courier New"/>
              </a:rPr>
              <a:t>@Override</a:t>
            </a:r>
            <a:endParaRPr sz="1200" b="1">
              <a:solidFill>
                <a:srgbClr val="9E880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9E880D"/>
                </a:solidFill>
                <a:latin typeface="Courier New"/>
                <a:ea typeface="Courier New"/>
                <a:cs typeface="Courier New"/>
                <a:sym typeface="Courier New"/>
              </a:rPr>
              <a:t>   </a:t>
            </a:r>
            <a:r>
              <a:rPr lang="en" sz="1200" b="1">
                <a:solidFill>
                  <a:srgbClr val="0033B3"/>
                </a:solidFill>
                <a:latin typeface="Courier New"/>
                <a:ea typeface="Courier New"/>
                <a:cs typeface="Courier New"/>
                <a:sym typeface="Courier New"/>
              </a:rPr>
              <a:t>public int </a:t>
            </a:r>
            <a:r>
              <a:rPr lang="en" sz="1200" b="1">
                <a:solidFill>
                  <a:srgbClr val="00627A"/>
                </a:solidFill>
                <a:latin typeface="Courier New"/>
                <a:ea typeface="Courier New"/>
                <a:cs typeface="Courier New"/>
                <a:sym typeface="Courier New"/>
              </a:rPr>
              <a:t>calculate</a:t>
            </a:r>
            <a:r>
              <a:rPr lang="en" sz="1200" b="1">
                <a:solidFill>
                  <a:srgbClr val="080808"/>
                </a:solidFill>
                <a:latin typeface="Courier New"/>
                <a:ea typeface="Courier New"/>
                <a:cs typeface="Courier New"/>
                <a:sym typeface="Courier New"/>
              </a:rPr>
              <a:t>(</a:t>
            </a:r>
            <a:r>
              <a:rPr lang="en" sz="1200" b="1">
                <a:solidFill>
                  <a:srgbClr val="0033B3"/>
                </a:solidFill>
                <a:latin typeface="Courier New"/>
                <a:ea typeface="Courier New"/>
                <a:cs typeface="Courier New"/>
                <a:sym typeface="Courier New"/>
              </a:rPr>
              <a:t>int </a:t>
            </a:r>
            <a:r>
              <a:rPr lang="en" sz="1200" b="1">
                <a:solidFill>
                  <a:srgbClr val="080808"/>
                </a:solidFill>
                <a:latin typeface="Courier New"/>
                <a:ea typeface="Courier New"/>
                <a:cs typeface="Courier New"/>
                <a:sym typeface="Courier New"/>
              </a:rPr>
              <a:t>x, </a:t>
            </a:r>
            <a:r>
              <a:rPr lang="en" sz="1200" b="1">
                <a:solidFill>
                  <a:srgbClr val="0033B3"/>
                </a:solidFill>
                <a:latin typeface="Courier New"/>
                <a:ea typeface="Courier New"/>
                <a:cs typeface="Courier New"/>
                <a:sym typeface="Courier New"/>
              </a:rPr>
              <a:t>int </a:t>
            </a:r>
            <a:r>
              <a:rPr lang="en" sz="1200" b="1">
                <a:solidFill>
                  <a:srgbClr val="080808"/>
                </a:solidFill>
                <a:latin typeface="Courier New"/>
                <a:ea typeface="Courier New"/>
                <a:cs typeface="Courier New"/>
                <a:sym typeface="Courier New"/>
              </a:rPr>
              <a:t>y) {</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80808"/>
                </a:solidFill>
                <a:latin typeface="Courier New"/>
                <a:ea typeface="Courier New"/>
                <a:cs typeface="Courier New"/>
                <a:sym typeface="Courier New"/>
              </a:rPr>
              <a:t>       </a:t>
            </a:r>
            <a:r>
              <a:rPr lang="en" sz="1200" b="1">
                <a:solidFill>
                  <a:srgbClr val="0033B3"/>
                </a:solidFill>
                <a:latin typeface="Courier New"/>
                <a:ea typeface="Courier New"/>
                <a:cs typeface="Courier New"/>
                <a:sym typeface="Courier New"/>
              </a:rPr>
              <a:t>return </a:t>
            </a:r>
            <a:r>
              <a:rPr lang="en" sz="1200" b="1">
                <a:solidFill>
                  <a:srgbClr val="080808"/>
                </a:solidFill>
                <a:latin typeface="Courier New"/>
                <a:ea typeface="Courier New"/>
                <a:cs typeface="Courier New"/>
                <a:sym typeface="Courier New"/>
              </a:rPr>
              <a:t>x * y;</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80808"/>
                </a:solidFill>
                <a:latin typeface="Courier New"/>
                <a:ea typeface="Courier New"/>
                <a:cs typeface="Courier New"/>
                <a:sym typeface="Courier New"/>
              </a:rPr>
              <a:t>   }</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033B3"/>
                </a:solidFill>
                <a:latin typeface="Courier New"/>
                <a:ea typeface="Courier New"/>
                <a:cs typeface="Courier New"/>
                <a:sym typeface="Courier New"/>
              </a:rPr>
              <a:t>int </a:t>
            </a:r>
            <a:r>
              <a:rPr lang="en" sz="1200" b="1">
                <a:solidFill>
                  <a:schemeClr val="dk1"/>
                </a:solidFill>
                <a:latin typeface="Courier New"/>
                <a:ea typeface="Courier New"/>
                <a:cs typeface="Courier New"/>
                <a:sym typeface="Courier New"/>
              </a:rPr>
              <a:t>result </a:t>
            </a:r>
            <a:r>
              <a:rPr lang="en" sz="1200" b="1">
                <a:solidFill>
                  <a:srgbClr val="080808"/>
                </a:solidFill>
                <a:latin typeface="Courier New"/>
                <a:ea typeface="Courier New"/>
                <a:cs typeface="Courier New"/>
                <a:sym typeface="Courier New"/>
              </a:rPr>
              <a:t>= </a:t>
            </a:r>
            <a:r>
              <a:rPr lang="en" sz="1200" b="1">
                <a:solidFill>
                  <a:schemeClr val="dk1"/>
                </a:solidFill>
                <a:latin typeface="Courier New"/>
                <a:ea typeface="Courier New"/>
                <a:cs typeface="Courier New"/>
                <a:sym typeface="Courier New"/>
              </a:rPr>
              <a:t>multiply</a:t>
            </a:r>
            <a:r>
              <a:rPr lang="en" sz="1200" b="1">
                <a:solidFill>
                  <a:srgbClr val="080808"/>
                </a:solidFill>
                <a:latin typeface="Courier New"/>
                <a:ea typeface="Courier New"/>
                <a:cs typeface="Courier New"/>
                <a:sym typeface="Courier New"/>
              </a:rPr>
              <a:t>.calculate(</a:t>
            </a:r>
            <a:r>
              <a:rPr lang="en" sz="1200" b="1">
                <a:solidFill>
                  <a:srgbClr val="1750EB"/>
                </a:solidFill>
                <a:latin typeface="Courier New"/>
                <a:ea typeface="Courier New"/>
                <a:cs typeface="Courier New"/>
                <a:sym typeface="Courier New"/>
              </a:rPr>
              <a:t>7</a:t>
            </a:r>
            <a:r>
              <a:rPr lang="en" sz="1200" b="1">
                <a:solidFill>
                  <a:srgbClr val="080808"/>
                </a:solidFill>
                <a:latin typeface="Courier New"/>
                <a:ea typeface="Courier New"/>
                <a:cs typeface="Courier New"/>
                <a:sym typeface="Courier New"/>
              </a:rPr>
              <a:t>, </a:t>
            </a:r>
            <a:r>
              <a:rPr lang="en" sz="1200" b="1">
                <a:solidFill>
                  <a:srgbClr val="1750EB"/>
                </a:solidFill>
                <a:latin typeface="Courier New"/>
                <a:ea typeface="Courier New"/>
                <a:cs typeface="Courier New"/>
                <a:sym typeface="Courier New"/>
              </a:rPr>
              <a:t>8</a:t>
            </a:r>
            <a:r>
              <a:rPr lang="en" sz="1200" b="1">
                <a:solidFill>
                  <a:srgbClr val="080808"/>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//result = 56</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rgbClr val="262626"/>
              </a:solidFill>
              <a:latin typeface="Courier New"/>
              <a:ea typeface="Courier New"/>
              <a:cs typeface="Courier New"/>
              <a:sym typeface="Courier New"/>
            </a:endParaRPr>
          </a:p>
        </p:txBody>
      </p:sp>
      <p:sp>
        <p:nvSpPr>
          <p:cNvPr id="124" name="Google Shape;124;p20"/>
          <p:cNvSpPr/>
          <p:nvPr/>
        </p:nvSpPr>
        <p:spPr>
          <a:xfrm>
            <a:off x="557325" y="1762200"/>
            <a:ext cx="4051800" cy="1134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25" name="Google Shape;125;p20"/>
          <p:cNvCxnSpPr>
            <a:stCxn id="124" idx="3"/>
          </p:cNvCxnSpPr>
          <p:nvPr/>
        </p:nvCxnSpPr>
        <p:spPr>
          <a:xfrm>
            <a:off x="4609125" y="2329200"/>
            <a:ext cx="1041000" cy="7200"/>
          </a:xfrm>
          <a:prstGeom prst="straightConnector1">
            <a:avLst/>
          </a:prstGeom>
          <a:noFill/>
          <a:ln w="9525" cap="flat" cmpd="sng">
            <a:solidFill>
              <a:srgbClr val="FF0000"/>
            </a:solidFill>
            <a:prstDash val="solid"/>
            <a:round/>
            <a:headEnd type="none" w="med" len="med"/>
            <a:tailEnd type="none" w="med" len="med"/>
          </a:ln>
        </p:spPr>
      </p:cxnSp>
      <p:sp>
        <p:nvSpPr>
          <p:cNvPr id="126" name="Google Shape;126;p20"/>
          <p:cNvSpPr txBox="1"/>
          <p:nvPr/>
        </p:nvSpPr>
        <p:spPr>
          <a:xfrm>
            <a:off x="5677200" y="2081225"/>
            <a:ext cx="2405700" cy="2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0000"/>
                </a:solidFill>
                <a:latin typeface="Roboto"/>
                <a:ea typeface="Roboto"/>
                <a:cs typeface="Roboto"/>
                <a:sym typeface="Roboto"/>
              </a:rPr>
              <a:t>Objet anonyme</a:t>
            </a:r>
            <a:endParaRPr sz="1600" b="1">
              <a:solidFill>
                <a:srgbClr val="FF0000"/>
              </a:solidFill>
              <a:latin typeface="Roboto"/>
              <a:ea typeface="Roboto"/>
              <a:cs typeface="Roboto"/>
              <a:sym typeface="Roboto"/>
            </a:endParaRPr>
          </a:p>
        </p:txBody>
      </p:sp>
      <p:sp>
        <p:nvSpPr>
          <p:cNvPr id="127" name="Google Shape;127;p20"/>
          <p:cNvSpPr txBox="1"/>
          <p:nvPr/>
        </p:nvSpPr>
        <p:spPr>
          <a:xfrm>
            <a:off x="481125" y="589100"/>
            <a:ext cx="8060100" cy="6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0033B3"/>
                </a:solidFill>
                <a:latin typeface="Courier New"/>
                <a:ea typeface="Courier New"/>
                <a:cs typeface="Courier New"/>
                <a:sym typeface="Courier New"/>
              </a:rPr>
              <a:t>public interface </a:t>
            </a:r>
            <a:r>
              <a:rPr lang="en" sz="1200" b="1">
                <a:solidFill>
                  <a:srgbClr val="006F94"/>
                </a:solidFill>
                <a:latin typeface="Courier New"/>
                <a:ea typeface="Courier New"/>
                <a:cs typeface="Courier New"/>
                <a:sym typeface="Courier New"/>
              </a:rPr>
              <a:t>Math</a:t>
            </a:r>
            <a:r>
              <a:rPr lang="en" sz="1200" b="1">
                <a:solidFill>
                  <a:schemeClr val="dk1"/>
                </a:solidFill>
                <a:latin typeface="Courier New"/>
                <a:ea typeface="Courier New"/>
                <a:cs typeface="Courier New"/>
                <a:sym typeface="Courier New"/>
              </a:rPr>
              <a:t> </a:t>
            </a:r>
            <a:r>
              <a:rPr lang="en" sz="1200" b="1">
                <a:solidFill>
                  <a:srgbClr val="080808"/>
                </a:solidFill>
                <a:latin typeface="Courier New"/>
                <a:ea typeface="Courier New"/>
                <a:cs typeface="Courier New"/>
                <a:sym typeface="Courier New"/>
              </a:rPr>
              <a:t>{</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rgbClr val="080808"/>
                </a:solidFill>
                <a:latin typeface="Courier New"/>
                <a:ea typeface="Courier New"/>
                <a:cs typeface="Courier New"/>
                <a:sym typeface="Courier New"/>
              </a:rPr>
              <a:t>   </a:t>
            </a:r>
            <a:r>
              <a:rPr lang="en" sz="1200" b="1">
                <a:solidFill>
                  <a:srgbClr val="0033B3"/>
                </a:solidFill>
                <a:latin typeface="Courier New"/>
                <a:ea typeface="Courier New"/>
                <a:cs typeface="Courier New"/>
                <a:sym typeface="Courier New"/>
              </a:rPr>
              <a:t>int </a:t>
            </a:r>
            <a:r>
              <a:rPr lang="en" sz="1200" b="1">
                <a:solidFill>
                  <a:srgbClr val="00627A"/>
                </a:solidFill>
                <a:latin typeface="Courier New"/>
                <a:ea typeface="Courier New"/>
                <a:cs typeface="Courier New"/>
                <a:sym typeface="Courier New"/>
              </a:rPr>
              <a:t>calculate</a:t>
            </a:r>
            <a:r>
              <a:rPr lang="en" sz="1200" b="1">
                <a:solidFill>
                  <a:srgbClr val="080808"/>
                </a:solidFill>
                <a:latin typeface="Courier New"/>
                <a:ea typeface="Courier New"/>
                <a:cs typeface="Courier New"/>
                <a:sym typeface="Courier New"/>
              </a:rPr>
              <a:t>(</a:t>
            </a:r>
            <a:r>
              <a:rPr lang="en" sz="1200" b="1">
                <a:solidFill>
                  <a:srgbClr val="0033B3"/>
                </a:solidFill>
                <a:latin typeface="Courier New"/>
                <a:ea typeface="Courier New"/>
                <a:cs typeface="Courier New"/>
                <a:sym typeface="Courier New"/>
              </a:rPr>
              <a:t>int </a:t>
            </a:r>
            <a:r>
              <a:rPr lang="en" sz="1200" b="1">
                <a:solidFill>
                  <a:srgbClr val="080808"/>
                </a:solidFill>
                <a:latin typeface="Courier New"/>
                <a:ea typeface="Courier New"/>
                <a:cs typeface="Courier New"/>
                <a:sym typeface="Courier New"/>
              </a:rPr>
              <a:t>x, </a:t>
            </a:r>
            <a:r>
              <a:rPr lang="en" sz="1200" b="1">
                <a:solidFill>
                  <a:srgbClr val="0033B3"/>
                </a:solidFill>
                <a:latin typeface="Courier New"/>
                <a:ea typeface="Courier New"/>
                <a:cs typeface="Courier New"/>
                <a:sym typeface="Courier New"/>
              </a:rPr>
              <a:t>int </a:t>
            </a:r>
            <a:r>
              <a:rPr lang="en" sz="1200" b="1">
                <a:solidFill>
                  <a:srgbClr val="080808"/>
                </a:solidFill>
                <a:latin typeface="Courier New"/>
                <a:ea typeface="Courier New"/>
                <a:cs typeface="Courier New"/>
                <a:sym typeface="Courier New"/>
              </a:rPr>
              <a:t>y);</a:t>
            </a:r>
            <a:endParaRPr sz="1200" b="1">
              <a:solidFill>
                <a:srgbClr val="080808"/>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080808"/>
                </a:solidFill>
                <a:latin typeface="Courier New"/>
                <a:ea typeface="Courier New"/>
                <a:cs typeface="Courier New"/>
                <a:sym typeface="Courier New"/>
              </a:rPr>
              <a:t>}</a:t>
            </a:r>
            <a:endParaRPr sz="17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1"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33" name="Google Shape;133;p21"/>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34" name="Google Shape;13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35" name="Google Shape;135;p21"/>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fonctionnelles: instanciation</a:t>
            </a:r>
            <a:endParaRPr b="1">
              <a:solidFill>
                <a:srgbClr val="E20B0B"/>
              </a:solidFill>
            </a:endParaRPr>
          </a:p>
        </p:txBody>
      </p:sp>
      <p:sp>
        <p:nvSpPr>
          <p:cNvPr id="136" name="Google Shape;136;p21"/>
          <p:cNvSpPr txBox="1"/>
          <p:nvPr/>
        </p:nvSpPr>
        <p:spPr>
          <a:xfrm>
            <a:off x="390450" y="586525"/>
            <a:ext cx="83631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Un </a:t>
            </a:r>
            <a:r>
              <a:rPr lang="en" sz="1800" b="1">
                <a:solidFill>
                  <a:srgbClr val="FF0000"/>
                </a:solidFill>
                <a:latin typeface="Roboto"/>
                <a:ea typeface="Roboto"/>
                <a:cs typeface="Roboto"/>
                <a:sym typeface="Roboto"/>
              </a:rPr>
              <a:t>objet anonyme</a:t>
            </a:r>
            <a:r>
              <a:rPr lang="en" sz="1800">
                <a:solidFill>
                  <a:schemeClr val="dk1"/>
                </a:solidFill>
                <a:latin typeface="Roboto Light"/>
                <a:ea typeface="Roboto Light"/>
                <a:cs typeface="Roboto Light"/>
                <a:sym typeface="Roboto Light"/>
              </a:rPr>
              <a:t> est une instance d'une interface/classe abstraite sans nom.</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800">
                <a:solidFill>
                  <a:schemeClr val="dk1"/>
                </a:solidFill>
                <a:latin typeface="Roboto Light"/>
                <a:ea typeface="Roboto Light"/>
                <a:cs typeface="Roboto Light"/>
                <a:sym typeface="Roboto Light"/>
              </a:rPr>
              <a:t>Les objets anonymes sont généralement utilisés dans des endroits où une classe complète n'est pas nécessaire et où la création d'une classe dédiée peut sembler lourde.</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L'instanciation d'une interface via un </a:t>
            </a:r>
            <a:r>
              <a:rPr lang="en" sz="1800" b="1">
                <a:solidFill>
                  <a:srgbClr val="FF0000"/>
                </a:solidFill>
                <a:latin typeface="Roboto"/>
                <a:ea typeface="Roboto"/>
                <a:cs typeface="Roboto"/>
                <a:sym typeface="Roboto"/>
              </a:rPr>
              <a:t>objet anonyme </a:t>
            </a:r>
            <a:r>
              <a:rPr lang="en" sz="1800">
                <a:solidFill>
                  <a:schemeClr val="dk1"/>
                </a:solidFill>
                <a:latin typeface="Roboto Light"/>
                <a:ea typeface="Roboto Light"/>
                <a:cs typeface="Roboto Light"/>
                <a:sym typeface="Roboto Light"/>
              </a:rPr>
              <a:t>signifie qu’on peut créer plusieurs implémentations de sa méthode </a:t>
            </a:r>
            <a:r>
              <a:rPr lang="en" sz="1800" b="1">
                <a:solidFill>
                  <a:srgbClr val="FF0000"/>
                </a:solidFill>
                <a:latin typeface="Roboto"/>
                <a:ea typeface="Roboto"/>
                <a:cs typeface="Roboto"/>
                <a:sym typeface="Roboto"/>
              </a:rPr>
              <a:t>abstraite</a:t>
            </a:r>
            <a:r>
              <a:rPr lang="en" sz="1800">
                <a:solidFill>
                  <a:schemeClr val="dk1"/>
                </a:solidFill>
                <a:latin typeface="Roboto Light"/>
                <a:ea typeface="Roboto Light"/>
                <a:cs typeface="Roboto Light"/>
                <a:sym typeface="Roboto Light"/>
              </a:rPr>
              <a:t> sans avoir à créer une classe dédiée pour chaque scénario spécifique. Cela simplifie considérablement le code en évitant la surcharge de classes.</a:t>
            </a:r>
            <a:endParaRPr sz="1800">
              <a:solidFill>
                <a:schemeClr val="dk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Affichage à l'écran (16:9)</PresentationFormat>
  <Slides>39</Slides>
  <Notes>39</Notes>
  <HiddenSlides>0</HiddenSlides>
  <ScaleCrop>false</ScaleCrop>
  <HeadingPairs>
    <vt:vector size="4" baseType="variant">
      <vt:variant>
        <vt:lpstr>Thème</vt:lpstr>
      </vt:variant>
      <vt:variant>
        <vt:i4>1</vt:i4>
      </vt:variant>
      <vt:variant>
        <vt:lpstr>Titres des diapositives</vt:lpstr>
      </vt:variant>
      <vt:variant>
        <vt:i4>39</vt:i4>
      </vt:variant>
    </vt:vector>
  </HeadingPairs>
  <TitlesOfParts>
    <vt:vector size="40" baseType="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2024-12-02T13:51:04Z</dcterms:modified>
</cp:coreProperties>
</file>