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Barlow Condensed" panose="00000506000000000000" pitchFamily="2" charset="0"/>
      <p:regular r:id="rId25"/>
      <p:bold r:id="rId26"/>
      <p:italic r:id="rId27"/>
      <p:boldItalic r:id="rId28"/>
    </p:embeddedFont>
    <p:embeddedFont>
      <p:font typeface="Barlow Condensed Medium" panose="00000606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686564-C66C-4851-A0C9-DCD8A30DBAAF}">
  <a:tblStyle styleId="{36686564-C66C-4851-A0C9-DCD8A30DBA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C51DA24-0071-4AEC-8630-19A23BF9A483}" styleName="Table_1">
    <a:wholeTbl>
      <a:tcTxStyle b="off" i="off">
        <a:font>
          <a:latin typeface="Arial"/>
          <a:ea typeface="Arial"/>
          <a:cs typeface="Aria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6E6E6"/>
          </a:solidFill>
        </a:fill>
      </a:tcStyle>
    </a:wholeTbl>
    <a:band1H>
      <a:tcTxStyle b="off" i="off"/>
      <a:tcStyle>
        <a:tcBdr/>
        <a:fill>
          <a:solidFill>
            <a:srgbClr val="CACACA"/>
          </a:solidFill>
        </a:fill>
      </a:tcStyle>
    </a:band1H>
    <a:band2H>
      <a:tcTxStyle b="off" i="off"/>
      <a:tcStyle>
        <a:tcBdr/>
      </a:tcStyle>
    </a:band2H>
    <a:band1V>
      <a:tcTxStyle b="off" i="off"/>
      <a:tcStyle>
        <a:tcBdr/>
        <a:fill>
          <a:solidFill>
            <a:srgbClr val="CACACA"/>
          </a:solidFill>
        </a:fill>
      </a:tcStyle>
    </a:band1V>
    <a:band2V>
      <a:tcTxStyle b="off" i="off"/>
      <a:tcStyle>
        <a:tcBdr/>
      </a:tcStyle>
    </a:band2V>
    <a:lastCol>
      <a:tcTxStyle b="on" i="off">
        <a:font>
          <a:latin typeface="Arial"/>
          <a:ea typeface="Arial"/>
          <a:cs typeface="Arial"/>
        </a:font>
        <a:srgbClr val="FFFFFF"/>
      </a:tcTxStyle>
      <a:tcStyle>
        <a:tcBdr/>
        <a:fill>
          <a:solidFill>
            <a:srgbClr val="000000"/>
          </a:solidFill>
        </a:fill>
      </a:tcStyle>
    </a:lastCol>
    <a:firstCol>
      <a:tcTxStyle b="on" i="off">
        <a:font>
          <a:latin typeface="Arial"/>
          <a:ea typeface="Arial"/>
          <a:cs typeface="Arial"/>
        </a:font>
        <a:srgbClr val="FFFFFF"/>
      </a:tcTxStyle>
      <a:tcStyle>
        <a:tcBdr/>
        <a:fill>
          <a:solidFill>
            <a:srgbClr val="000000"/>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000000"/>
          </a:solidFill>
        </a:fill>
      </a:tcStyle>
    </a:lastRow>
    <a:seCell>
      <a:tcTxStyle b="off" i="off"/>
      <a:tcStyle>
        <a:tcBdr/>
      </a:tcStyle>
    </a:seCell>
    <a:swCell>
      <a:tcTxStyle b="off" i="off"/>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000000"/>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8204f809da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8204f809da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8204f809da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8204f809da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8204f809da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8204f809da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8204f809da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8204f809d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8204f809da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8204f809da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8204f809da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8204f809da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8204f809da_0_2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8204f809da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8204f809da_0_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8204f809da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8204f809da_0_2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8204f809da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82f1f3a9b5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82f1f3a9b5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7c088f8ffa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7c088f8ff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8204f809da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8204f809da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47798f93e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47798f9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7c334f1f54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7c334f1f5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8204f809da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8204f809d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8204f809da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8204f809d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8204f809da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8204f809d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82cb547631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82cb547631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8204f809da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8204f809d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8204f809da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8204f809da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8204f809da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8204f809da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descr="D:\esprit 2014\ESPRIT 2014\charte essprit 2014\render\support final\triangle.png"/>
          <p:cNvPicPr preferRelativeResize="0"/>
          <p:nvPr/>
        </p:nvPicPr>
        <p:blipFill rotWithShape="1">
          <a:blip r:embed="rId3">
            <a:alphaModFix/>
          </a:blip>
          <a:srcRect/>
          <a:stretch/>
        </p:blipFill>
        <p:spPr>
          <a:xfrm rot="10800000" flipH="1">
            <a:off x="4" y="0"/>
            <a:ext cx="2371432" cy="1631872"/>
          </a:xfrm>
          <a:prstGeom prst="rect">
            <a:avLst/>
          </a:prstGeom>
          <a:noFill/>
          <a:ln>
            <a:noFill/>
          </a:ln>
        </p:spPr>
      </p:pic>
      <p:sp>
        <p:nvSpPr>
          <p:cNvPr id="55" name="Google Shape;55;p13"/>
          <p:cNvSpPr txBox="1"/>
          <p:nvPr/>
        </p:nvSpPr>
        <p:spPr>
          <a:xfrm>
            <a:off x="1118850" y="1697500"/>
            <a:ext cx="6906300" cy="974700"/>
          </a:xfrm>
          <a:prstGeom prst="rect">
            <a:avLst/>
          </a:prstGeom>
          <a:noFill/>
          <a:ln>
            <a:noFill/>
          </a:ln>
        </p:spPr>
        <p:txBody>
          <a:bodyPr spcFirstLastPara="1" wrap="square" lIns="68575" tIns="68575" rIns="68575" bIns="34275" anchor="ctr" anchorCtr="0">
            <a:noAutofit/>
          </a:bodyPr>
          <a:lstStyle/>
          <a:p>
            <a:pPr marL="0" lvl="0" indent="0" algn="ctr" rtl="0">
              <a:lnSpc>
                <a:spcPct val="90000"/>
              </a:lnSpc>
              <a:spcBef>
                <a:spcPts val="0"/>
              </a:spcBef>
              <a:spcAft>
                <a:spcPts val="0"/>
              </a:spcAft>
              <a:buNone/>
            </a:pPr>
            <a:r>
              <a:rPr lang="en" sz="4800">
                <a:solidFill>
                  <a:srgbClr val="434343"/>
                </a:solidFill>
                <a:latin typeface="Barlow Condensed Medium"/>
                <a:ea typeface="Barlow Condensed Medium"/>
                <a:cs typeface="Barlow Condensed Medium"/>
                <a:sym typeface="Barlow Condensed Medium"/>
              </a:rPr>
              <a:t>Conception Orienté Objet et Programmation Java</a:t>
            </a:r>
            <a:endParaRPr sz="4800">
              <a:solidFill>
                <a:srgbClr val="434343"/>
              </a:solidFill>
              <a:latin typeface="Barlow Condensed Medium"/>
              <a:ea typeface="Barlow Condensed Medium"/>
              <a:cs typeface="Barlow Condensed Medium"/>
              <a:sym typeface="Barlow Condensed Medium"/>
            </a:endParaRPr>
          </a:p>
        </p:txBody>
      </p:sp>
      <p:cxnSp>
        <p:nvCxnSpPr>
          <p:cNvPr id="56" name="Google Shape;56;p13"/>
          <p:cNvCxnSpPr/>
          <p:nvPr/>
        </p:nvCxnSpPr>
        <p:spPr>
          <a:xfrm>
            <a:off x="2675850" y="3002625"/>
            <a:ext cx="3792300" cy="8100"/>
          </a:xfrm>
          <a:prstGeom prst="straightConnector1">
            <a:avLst/>
          </a:prstGeom>
          <a:noFill/>
          <a:ln w="28575" cap="flat" cmpd="sng">
            <a:solidFill>
              <a:srgbClr val="F5340B"/>
            </a:solidFill>
            <a:prstDash val="solid"/>
            <a:round/>
            <a:headEnd type="none" w="med" len="med"/>
            <a:tailEnd type="none" w="med" len="med"/>
          </a:ln>
        </p:spPr>
      </p:cxnSp>
      <p:pic>
        <p:nvPicPr>
          <p:cNvPr id="57" name="Google Shape;57;p13"/>
          <p:cNvPicPr preferRelativeResize="0"/>
          <p:nvPr/>
        </p:nvPicPr>
        <p:blipFill>
          <a:blip r:embed="rId4">
            <a:alphaModFix/>
          </a:blip>
          <a:stretch>
            <a:fillRect/>
          </a:stretch>
        </p:blipFill>
        <p:spPr>
          <a:xfrm>
            <a:off x="7365200" y="76200"/>
            <a:ext cx="1702600" cy="859974"/>
          </a:xfrm>
          <a:prstGeom prst="rect">
            <a:avLst/>
          </a:prstGeom>
          <a:noFill/>
          <a:ln>
            <a:noFill/>
          </a:ln>
        </p:spPr>
      </p:pic>
      <p:sp>
        <p:nvSpPr>
          <p:cNvPr id="58" name="Google Shape;58;p13"/>
          <p:cNvSpPr txBox="1"/>
          <p:nvPr/>
        </p:nvSpPr>
        <p:spPr>
          <a:xfrm>
            <a:off x="2324100" y="3059475"/>
            <a:ext cx="4575300" cy="585000"/>
          </a:xfrm>
          <a:prstGeom prst="rect">
            <a:avLst/>
          </a:prstGeom>
          <a:noFill/>
          <a:ln>
            <a:noFill/>
          </a:ln>
        </p:spPr>
        <p:txBody>
          <a:bodyPr spcFirstLastPara="1" wrap="square" lIns="91425" tIns="91425" rIns="91425" bIns="91425" anchor="t" anchorCtr="0">
            <a:spAutoFit/>
          </a:bodyPr>
          <a:lstStyle/>
          <a:p>
            <a:pPr marL="228600" lvl="0" indent="-228600" algn="ctr" rtl="0">
              <a:lnSpc>
                <a:spcPct val="115000"/>
              </a:lnSpc>
              <a:spcBef>
                <a:spcPts val="2400"/>
              </a:spcBef>
              <a:spcAft>
                <a:spcPts val="600"/>
              </a:spcAft>
              <a:buNone/>
            </a:pPr>
            <a:r>
              <a:rPr lang="en" sz="2600" b="1">
                <a:solidFill>
                  <a:srgbClr val="E20B0B"/>
                </a:solidFill>
                <a:latin typeface="Barlow Condensed"/>
                <a:ea typeface="Barlow Condensed"/>
                <a:cs typeface="Barlow Condensed"/>
                <a:sym typeface="Barlow Condensed"/>
              </a:rPr>
              <a:t>Chapitre 3: Classe et Objet (partie 2)</a:t>
            </a:r>
            <a:endParaRPr sz="2600" b="1">
              <a:solidFill>
                <a:srgbClr val="E20B0B"/>
              </a:solidFill>
              <a:latin typeface="Barlow Condensed"/>
              <a:ea typeface="Barlow Condensed"/>
              <a:cs typeface="Barlow Condensed"/>
              <a:sym typeface="Barlow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2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159" name="Google Shape;159;p22"/>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160" name="Google Shape;160;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10</a:t>
            </a:fld>
            <a:endParaRPr sz="1100" b="1"/>
          </a:p>
        </p:txBody>
      </p:sp>
      <p:sp>
        <p:nvSpPr>
          <p:cNvPr id="161" name="Google Shape;161;p22"/>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Association one-to-many unidirectionnelle</a:t>
            </a:r>
            <a:endParaRPr b="1">
              <a:solidFill>
                <a:srgbClr val="E20B0B"/>
              </a:solidFill>
            </a:endParaRPr>
          </a:p>
        </p:txBody>
      </p:sp>
      <p:graphicFrame>
        <p:nvGraphicFramePr>
          <p:cNvPr id="162" name="Google Shape;162;p22"/>
          <p:cNvGraphicFramePr/>
          <p:nvPr/>
        </p:nvGraphicFramePr>
        <p:xfrm>
          <a:off x="2517617" y="881799"/>
          <a:ext cx="1266500" cy="924000"/>
        </p:xfrm>
        <a:graphic>
          <a:graphicData uri="http://schemas.openxmlformats.org/drawingml/2006/table">
            <a:tbl>
              <a:tblPr firstRow="1" bandRow="1">
                <a:noFill/>
                <a:tableStyleId>{CC51DA24-0071-4AEC-8630-19A23BF9A483}</a:tableStyleId>
              </a:tblPr>
              <a:tblGrid>
                <a:gridCol w="1266500">
                  <a:extLst>
                    <a:ext uri="{9D8B030D-6E8A-4147-A177-3AD203B41FA5}">
                      <a16:colId xmlns:a16="http://schemas.microsoft.com/office/drawing/2014/main" val="20000"/>
                    </a:ext>
                  </a:extLst>
                </a:gridCol>
              </a:tblGrid>
              <a:tr h="308000">
                <a:tc>
                  <a:txBody>
                    <a:bodyPr/>
                    <a:lstStyle/>
                    <a:p>
                      <a:pPr marL="0" marR="0" lvl="0" indent="0" algn="ctr" rtl="0">
                        <a:lnSpc>
                          <a:spcPct val="100000"/>
                        </a:lnSpc>
                        <a:spcBef>
                          <a:spcPts val="0"/>
                        </a:spcBef>
                        <a:spcAft>
                          <a:spcPts val="0"/>
                        </a:spcAft>
                        <a:buClr>
                          <a:srgbClr val="000000"/>
                        </a:buClr>
                        <a:buSzPts val="1100"/>
                        <a:buFont typeface="Arial"/>
                        <a:buNone/>
                      </a:pPr>
                      <a:r>
                        <a:rPr lang="en" sz="1100"/>
                        <a:t>Developer</a:t>
                      </a:r>
                      <a:endParaRPr sz="1100" u="none" strike="noStrike" cap="none"/>
                    </a:p>
                  </a:txBody>
                  <a:tcPr marL="91450" marR="91450" marT="45700" marB="45700"/>
                </a:tc>
                <a:extLst>
                  <a:ext uri="{0D108BD9-81ED-4DB2-BD59-A6C34878D82A}">
                    <a16:rowId xmlns:a16="http://schemas.microsoft.com/office/drawing/2014/main" val="10000"/>
                  </a:ext>
                </a:extLst>
              </a:tr>
              <a:tr h="30800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91450" marR="91450" marT="45700" marB="45700"/>
                </a:tc>
                <a:extLst>
                  <a:ext uri="{0D108BD9-81ED-4DB2-BD59-A6C34878D82A}">
                    <a16:rowId xmlns:a16="http://schemas.microsoft.com/office/drawing/2014/main" val="10001"/>
                  </a:ext>
                </a:extLst>
              </a:tr>
              <a:tr h="30800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91450" marR="91450" marT="45700" marB="45700"/>
                </a:tc>
                <a:extLst>
                  <a:ext uri="{0D108BD9-81ED-4DB2-BD59-A6C34878D82A}">
                    <a16:rowId xmlns:a16="http://schemas.microsoft.com/office/drawing/2014/main" val="10002"/>
                  </a:ext>
                </a:extLst>
              </a:tr>
            </a:tbl>
          </a:graphicData>
        </a:graphic>
      </p:graphicFrame>
      <p:graphicFrame>
        <p:nvGraphicFramePr>
          <p:cNvPr id="163" name="Google Shape;163;p22"/>
          <p:cNvGraphicFramePr/>
          <p:nvPr/>
        </p:nvGraphicFramePr>
        <p:xfrm>
          <a:off x="4854779" y="837511"/>
          <a:ext cx="1395200" cy="916950"/>
        </p:xfrm>
        <a:graphic>
          <a:graphicData uri="http://schemas.openxmlformats.org/drawingml/2006/table">
            <a:tbl>
              <a:tblPr firstRow="1" bandRow="1">
                <a:noFill/>
                <a:tableStyleId>{CC51DA24-0071-4AEC-8630-19A23BF9A483}</a:tableStyleId>
              </a:tblPr>
              <a:tblGrid>
                <a:gridCol w="1395200">
                  <a:extLst>
                    <a:ext uri="{9D8B030D-6E8A-4147-A177-3AD203B41FA5}">
                      <a16:colId xmlns:a16="http://schemas.microsoft.com/office/drawing/2014/main" val="20000"/>
                    </a:ext>
                  </a:extLst>
                </a:gridCol>
              </a:tblGrid>
              <a:tr h="299875">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a:t>Project</a:t>
                      </a:r>
                      <a:endParaRPr sz="1400" u="none" strike="noStrike" cap="none"/>
                    </a:p>
                  </a:txBody>
                  <a:tcPr marL="91450" marR="91450" marT="45700" marB="45700"/>
                </a:tc>
                <a:extLst>
                  <a:ext uri="{0D108BD9-81ED-4DB2-BD59-A6C34878D82A}">
                    <a16:rowId xmlns:a16="http://schemas.microsoft.com/office/drawing/2014/main" val="10000"/>
                  </a:ext>
                </a:extLst>
              </a:tr>
              <a:tr h="299875">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91450" marR="91450" marT="45700" marB="45700"/>
                </a:tc>
                <a:extLst>
                  <a:ext uri="{0D108BD9-81ED-4DB2-BD59-A6C34878D82A}">
                    <a16:rowId xmlns:a16="http://schemas.microsoft.com/office/drawing/2014/main" val="10001"/>
                  </a:ext>
                </a:extLst>
              </a:tr>
              <a:tr h="31720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91450" marR="91450" marT="45700" marB="45700"/>
                </a:tc>
                <a:extLst>
                  <a:ext uri="{0D108BD9-81ED-4DB2-BD59-A6C34878D82A}">
                    <a16:rowId xmlns:a16="http://schemas.microsoft.com/office/drawing/2014/main" val="10002"/>
                  </a:ext>
                </a:extLst>
              </a:tr>
            </a:tbl>
          </a:graphicData>
        </a:graphic>
      </p:graphicFrame>
      <p:cxnSp>
        <p:nvCxnSpPr>
          <p:cNvPr id="164" name="Google Shape;164;p22"/>
          <p:cNvCxnSpPr/>
          <p:nvPr/>
        </p:nvCxnSpPr>
        <p:spPr>
          <a:xfrm rot="10800000">
            <a:off x="3781421" y="1329688"/>
            <a:ext cx="1073400" cy="14100"/>
          </a:xfrm>
          <a:prstGeom prst="straightConnector1">
            <a:avLst/>
          </a:prstGeom>
          <a:noFill/>
          <a:ln w="25400" cap="flat" cmpd="sng">
            <a:solidFill>
              <a:srgbClr val="000000"/>
            </a:solidFill>
            <a:prstDash val="solid"/>
            <a:round/>
            <a:headEnd type="none" w="sm" len="sm"/>
            <a:tailEnd type="triangle" w="med" len="med"/>
          </a:ln>
          <a:effectLst>
            <a:outerShdw blurRad="40000" dist="20000" dir="5400000" rotWithShape="0">
              <a:srgbClr val="000000">
                <a:alpha val="36860"/>
              </a:srgbClr>
            </a:outerShdw>
          </a:effectLst>
        </p:spPr>
      </p:cxnSp>
      <p:sp>
        <p:nvSpPr>
          <p:cNvPr id="165" name="Google Shape;165;p22"/>
          <p:cNvSpPr txBox="1"/>
          <p:nvPr/>
        </p:nvSpPr>
        <p:spPr>
          <a:xfrm>
            <a:off x="213900" y="3236700"/>
            <a:ext cx="4133400" cy="1293000"/>
          </a:xfrm>
          <a:prstGeom prst="rect">
            <a:avLst/>
          </a:prstGeom>
          <a:solidFill>
            <a:srgbClr val="D9D9D9"/>
          </a:solidFill>
          <a:ln w="19050" cap="flat" cmpd="sng">
            <a:solidFill>
              <a:srgbClr val="E20B0B"/>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class </a:t>
            </a:r>
            <a:r>
              <a:rPr lang="en" sz="1800" b="1">
                <a:solidFill>
                  <a:schemeClr val="dk1"/>
                </a:solidFill>
              </a:rPr>
              <a:t>Project</a:t>
            </a:r>
            <a:r>
              <a:rPr lang="en" sz="1800">
                <a:solidFill>
                  <a:schemeClr val="dk1"/>
                </a:solidFill>
              </a:rPr>
              <a:t>{</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 sz="1800">
                <a:solidFill>
                  <a:schemeClr val="dk1"/>
                </a:solidFill>
              </a:rPr>
              <a:t>	</a:t>
            </a:r>
            <a:r>
              <a:rPr lang="en" sz="1800">
                <a:solidFill>
                  <a:srgbClr val="FF0000"/>
                </a:solidFill>
              </a:rPr>
              <a:t>private Developer[] developers;</a:t>
            </a:r>
            <a:endParaRPr sz="1600">
              <a:solidFill>
                <a:schemeClr val="dk1"/>
              </a:solidFill>
            </a:endParaRPr>
          </a:p>
          <a:p>
            <a:pPr marL="0" lvl="0" indent="0" algn="l" rtl="0">
              <a:spcBef>
                <a:spcPts val="0"/>
              </a:spcBef>
              <a:spcAft>
                <a:spcPts val="0"/>
              </a:spcAft>
              <a:buNone/>
            </a:pPr>
            <a:r>
              <a:rPr lang="en" sz="1800">
                <a:solidFill>
                  <a:schemeClr val="dk1"/>
                </a:solidFill>
              </a:rPr>
              <a:t>}</a:t>
            </a:r>
            <a:endParaRPr>
              <a:solidFill>
                <a:schemeClr val="dk1"/>
              </a:solidFill>
            </a:endParaRPr>
          </a:p>
        </p:txBody>
      </p:sp>
      <p:sp>
        <p:nvSpPr>
          <p:cNvPr id="166" name="Google Shape;166;p22"/>
          <p:cNvSpPr txBox="1"/>
          <p:nvPr/>
        </p:nvSpPr>
        <p:spPr>
          <a:xfrm>
            <a:off x="4607000" y="3229500"/>
            <a:ext cx="4133400" cy="1293000"/>
          </a:xfrm>
          <a:prstGeom prst="rect">
            <a:avLst/>
          </a:prstGeom>
          <a:solidFill>
            <a:srgbClr val="D9D9D9"/>
          </a:solidFill>
          <a:ln w="19050" cap="flat" cmpd="sng">
            <a:solidFill>
              <a:srgbClr val="E20B0B"/>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class </a:t>
            </a:r>
            <a:r>
              <a:rPr lang="en" sz="1800" b="1">
                <a:solidFill>
                  <a:schemeClr val="dk1"/>
                </a:solidFill>
              </a:rPr>
              <a:t>Developer</a:t>
            </a:r>
            <a:r>
              <a:rPr lang="en" sz="1800">
                <a:solidFill>
                  <a:schemeClr val="dk1"/>
                </a:solidFill>
              </a:rPr>
              <a:t>{</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 sz="1800">
                <a:solidFill>
                  <a:schemeClr val="dk1"/>
                </a:solidFill>
              </a:rPr>
              <a:t>}</a:t>
            </a:r>
            <a:endParaRPr>
              <a:solidFill>
                <a:schemeClr val="dk1"/>
              </a:solidFill>
            </a:endParaRPr>
          </a:p>
        </p:txBody>
      </p:sp>
      <p:sp>
        <p:nvSpPr>
          <p:cNvPr id="167" name="Google Shape;167;p22"/>
          <p:cNvSpPr/>
          <p:nvPr/>
        </p:nvSpPr>
        <p:spPr>
          <a:xfrm rot="5400000">
            <a:off x="3861473" y="2297134"/>
            <a:ext cx="1096800" cy="389700"/>
          </a:xfrm>
          <a:prstGeom prst="rightArrow">
            <a:avLst>
              <a:gd name="adj1" fmla="val 50000"/>
              <a:gd name="adj2" fmla="val 50000"/>
            </a:avLst>
          </a:prstGeom>
          <a:solidFill>
            <a:srgbClr val="FF0000"/>
          </a:solidFill>
          <a:ln>
            <a:noFill/>
          </a:ln>
          <a:effectLst>
            <a:outerShdw blurRad="40000" dist="23000" dir="5400000" rotWithShape="0">
              <a:srgbClr val="000000">
                <a:alpha val="3412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168" name="Google Shape;168;p22"/>
          <p:cNvSpPr/>
          <p:nvPr/>
        </p:nvSpPr>
        <p:spPr>
          <a:xfrm>
            <a:off x="3186937" y="2199626"/>
            <a:ext cx="1028100" cy="584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000000"/>
                </a:solidFill>
                <a:latin typeface="Arial"/>
                <a:ea typeface="Arial"/>
                <a:cs typeface="Arial"/>
                <a:sym typeface="Arial"/>
              </a:rPr>
              <a:t>Mapping </a:t>
            </a:r>
            <a:endParaRPr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000000"/>
                </a:solidFill>
                <a:latin typeface="Arial"/>
                <a:ea typeface="Arial"/>
                <a:cs typeface="Arial"/>
                <a:sym typeface="Arial"/>
              </a:rPr>
              <a:t>en java</a:t>
            </a:r>
            <a:endParaRPr b="0" i="0" u="none" strike="noStrike" cap="none">
              <a:solidFill>
                <a:srgbClr val="000000"/>
              </a:solidFill>
              <a:latin typeface="Arial"/>
              <a:ea typeface="Arial"/>
              <a:cs typeface="Arial"/>
              <a:sym typeface="Arial"/>
            </a:endParaRPr>
          </a:p>
        </p:txBody>
      </p:sp>
      <p:sp>
        <p:nvSpPr>
          <p:cNvPr id="169" name="Google Shape;169;p22"/>
          <p:cNvSpPr txBox="1"/>
          <p:nvPr/>
        </p:nvSpPr>
        <p:spPr>
          <a:xfrm>
            <a:off x="3784114" y="1396167"/>
            <a:ext cx="299400" cy="312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a:t>*</a:t>
            </a:r>
            <a:endParaRPr sz="1400" b="0" i="0" u="none" strike="noStrike" cap="none">
              <a:solidFill>
                <a:srgbClr val="000000"/>
              </a:solidFill>
              <a:latin typeface="Arial"/>
              <a:ea typeface="Arial"/>
              <a:cs typeface="Arial"/>
              <a:sym typeface="Arial"/>
            </a:endParaRPr>
          </a:p>
        </p:txBody>
      </p:sp>
      <p:sp>
        <p:nvSpPr>
          <p:cNvPr id="170" name="Google Shape;170;p22"/>
          <p:cNvSpPr txBox="1"/>
          <p:nvPr/>
        </p:nvSpPr>
        <p:spPr>
          <a:xfrm>
            <a:off x="4606989" y="1396167"/>
            <a:ext cx="299400" cy="312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23"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176" name="Google Shape;176;p23"/>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177" name="Google Shape;17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11</a:t>
            </a:fld>
            <a:endParaRPr sz="1100" b="1"/>
          </a:p>
        </p:txBody>
      </p:sp>
      <p:sp>
        <p:nvSpPr>
          <p:cNvPr id="178" name="Google Shape;178;p23"/>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Association one-to-one bidirectionnelle</a:t>
            </a:r>
            <a:endParaRPr b="1">
              <a:solidFill>
                <a:srgbClr val="E20B0B"/>
              </a:solidFill>
            </a:endParaRPr>
          </a:p>
        </p:txBody>
      </p:sp>
      <p:graphicFrame>
        <p:nvGraphicFramePr>
          <p:cNvPr id="179" name="Google Shape;179;p23"/>
          <p:cNvGraphicFramePr/>
          <p:nvPr/>
        </p:nvGraphicFramePr>
        <p:xfrm>
          <a:off x="2517617" y="881799"/>
          <a:ext cx="1266500" cy="924000"/>
        </p:xfrm>
        <a:graphic>
          <a:graphicData uri="http://schemas.openxmlformats.org/drawingml/2006/table">
            <a:tbl>
              <a:tblPr firstRow="1" bandRow="1">
                <a:noFill/>
                <a:tableStyleId>{CC51DA24-0071-4AEC-8630-19A23BF9A483}</a:tableStyleId>
              </a:tblPr>
              <a:tblGrid>
                <a:gridCol w="1266500">
                  <a:extLst>
                    <a:ext uri="{9D8B030D-6E8A-4147-A177-3AD203B41FA5}">
                      <a16:colId xmlns:a16="http://schemas.microsoft.com/office/drawing/2014/main" val="20000"/>
                    </a:ext>
                  </a:extLst>
                </a:gridCol>
              </a:tblGrid>
              <a:tr h="308000">
                <a:tc>
                  <a:txBody>
                    <a:bodyPr/>
                    <a:lstStyle/>
                    <a:p>
                      <a:pPr marL="0" marR="0" lvl="0" indent="0" algn="ctr" rtl="0">
                        <a:lnSpc>
                          <a:spcPct val="100000"/>
                        </a:lnSpc>
                        <a:spcBef>
                          <a:spcPts val="0"/>
                        </a:spcBef>
                        <a:spcAft>
                          <a:spcPts val="0"/>
                        </a:spcAft>
                        <a:buClr>
                          <a:srgbClr val="000000"/>
                        </a:buClr>
                        <a:buSzPts val="1100"/>
                        <a:buFont typeface="Arial"/>
                        <a:buNone/>
                      </a:pPr>
                      <a:r>
                        <a:rPr lang="en" sz="1100"/>
                        <a:t>Developer</a:t>
                      </a:r>
                      <a:endParaRPr sz="1100" u="none" strike="noStrike" cap="none"/>
                    </a:p>
                  </a:txBody>
                  <a:tcPr marL="91450" marR="91450" marT="45700" marB="45700"/>
                </a:tc>
                <a:extLst>
                  <a:ext uri="{0D108BD9-81ED-4DB2-BD59-A6C34878D82A}">
                    <a16:rowId xmlns:a16="http://schemas.microsoft.com/office/drawing/2014/main" val="10000"/>
                  </a:ext>
                </a:extLst>
              </a:tr>
              <a:tr h="30800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91450" marR="91450" marT="45700" marB="45700"/>
                </a:tc>
                <a:extLst>
                  <a:ext uri="{0D108BD9-81ED-4DB2-BD59-A6C34878D82A}">
                    <a16:rowId xmlns:a16="http://schemas.microsoft.com/office/drawing/2014/main" val="10001"/>
                  </a:ext>
                </a:extLst>
              </a:tr>
              <a:tr h="30800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91450" marR="91450" marT="45700" marB="45700"/>
                </a:tc>
                <a:extLst>
                  <a:ext uri="{0D108BD9-81ED-4DB2-BD59-A6C34878D82A}">
                    <a16:rowId xmlns:a16="http://schemas.microsoft.com/office/drawing/2014/main" val="10002"/>
                  </a:ext>
                </a:extLst>
              </a:tr>
            </a:tbl>
          </a:graphicData>
        </a:graphic>
      </p:graphicFrame>
      <p:graphicFrame>
        <p:nvGraphicFramePr>
          <p:cNvPr id="180" name="Google Shape;180;p23"/>
          <p:cNvGraphicFramePr/>
          <p:nvPr/>
        </p:nvGraphicFramePr>
        <p:xfrm>
          <a:off x="4854779" y="837511"/>
          <a:ext cx="1395200" cy="916950"/>
        </p:xfrm>
        <a:graphic>
          <a:graphicData uri="http://schemas.openxmlformats.org/drawingml/2006/table">
            <a:tbl>
              <a:tblPr firstRow="1" bandRow="1">
                <a:noFill/>
                <a:tableStyleId>{CC51DA24-0071-4AEC-8630-19A23BF9A483}</a:tableStyleId>
              </a:tblPr>
              <a:tblGrid>
                <a:gridCol w="1395200">
                  <a:extLst>
                    <a:ext uri="{9D8B030D-6E8A-4147-A177-3AD203B41FA5}">
                      <a16:colId xmlns:a16="http://schemas.microsoft.com/office/drawing/2014/main" val="20000"/>
                    </a:ext>
                  </a:extLst>
                </a:gridCol>
              </a:tblGrid>
              <a:tr h="299875">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a:t>Project</a:t>
                      </a:r>
                      <a:endParaRPr sz="1400" u="none" strike="noStrike" cap="none"/>
                    </a:p>
                  </a:txBody>
                  <a:tcPr marL="91450" marR="91450" marT="45700" marB="45700"/>
                </a:tc>
                <a:extLst>
                  <a:ext uri="{0D108BD9-81ED-4DB2-BD59-A6C34878D82A}">
                    <a16:rowId xmlns:a16="http://schemas.microsoft.com/office/drawing/2014/main" val="10000"/>
                  </a:ext>
                </a:extLst>
              </a:tr>
              <a:tr h="299875">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91450" marR="91450" marT="45700" marB="45700"/>
                </a:tc>
                <a:extLst>
                  <a:ext uri="{0D108BD9-81ED-4DB2-BD59-A6C34878D82A}">
                    <a16:rowId xmlns:a16="http://schemas.microsoft.com/office/drawing/2014/main" val="10001"/>
                  </a:ext>
                </a:extLst>
              </a:tr>
              <a:tr h="31720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91450" marR="91450" marT="45700" marB="45700"/>
                </a:tc>
                <a:extLst>
                  <a:ext uri="{0D108BD9-81ED-4DB2-BD59-A6C34878D82A}">
                    <a16:rowId xmlns:a16="http://schemas.microsoft.com/office/drawing/2014/main" val="10002"/>
                  </a:ext>
                </a:extLst>
              </a:tr>
            </a:tbl>
          </a:graphicData>
        </a:graphic>
      </p:graphicFrame>
      <p:cxnSp>
        <p:nvCxnSpPr>
          <p:cNvPr id="181" name="Google Shape;181;p23"/>
          <p:cNvCxnSpPr/>
          <p:nvPr/>
        </p:nvCxnSpPr>
        <p:spPr>
          <a:xfrm rot="10800000">
            <a:off x="3781421" y="1329688"/>
            <a:ext cx="1073400" cy="14100"/>
          </a:xfrm>
          <a:prstGeom prst="straightConnector1">
            <a:avLst/>
          </a:prstGeom>
          <a:noFill/>
          <a:ln w="25400" cap="flat" cmpd="sng">
            <a:solidFill>
              <a:srgbClr val="000000"/>
            </a:solidFill>
            <a:prstDash val="solid"/>
            <a:round/>
            <a:headEnd type="triangle" w="sm" len="sm"/>
            <a:tailEnd type="triangle" w="med" len="med"/>
          </a:ln>
          <a:effectLst>
            <a:outerShdw blurRad="40000" dist="20000" dir="5400000" rotWithShape="0">
              <a:srgbClr val="000000">
                <a:alpha val="36860"/>
              </a:srgbClr>
            </a:outerShdw>
          </a:effectLst>
        </p:spPr>
      </p:cxnSp>
      <p:sp>
        <p:nvSpPr>
          <p:cNvPr id="182" name="Google Shape;182;p23"/>
          <p:cNvSpPr txBox="1"/>
          <p:nvPr/>
        </p:nvSpPr>
        <p:spPr>
          <a:xfrm>
            <a:off x="213900" y="3236700"/>
            <a:ext cx="4133400" cy="1293000"/>
          </a:xfrm>
          <a:prstGeom prst="rect">
            <a:avLst/>
          </a:prstGeom>
          <a:solidFill>
            <a:srgbClr val="D9D9D9"/>
          </a:solidFill>
          <a:ln w="19050" cap="flat" cmpd="sng">
            <a:solidFill>
              <a:srgbClr val="E20B0B"/>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class </a:t>
            </a:r>
            <a:r>
              <a:rPr lang="en" sz="1800" b="1">
                <a:solidFill>
                  <a:schemeClr val="dk1"/>
                </a:solidFill>
              </a:rPr>
              <a:t>Project</a:t>
            </a:r>
            <a:r>
              <a:rPr lang="en" sz="1800">
                <a:solidFill>
                  <a:schemeClr val="dk1"/>
                </a:solidFill>
              </a:rPr>
              <a:t>{</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 sz="1800">
                <a:solidFill>
                  <a:schemeClr val="dk1"/>
                </a:solidFill>
              </a:rPr>
              <a:t>	</a:t>
            </a:r>
            <a:r>
              <a:rPr lang="en" sz="1800">
                <a:solidFill>
                  <a:srgbClr val="FF0000"/>
                </a:solidFill>
              </a:rPr>
              <a:t>private Developer developer;</a:t>
            </a:r>
            <a:endParaRPr sz="1600">
              <a:solidFill>
                <a:schemeClr val="dk1"/>
              </a:solidFill>
            </a:endParaRPr>
          </a:p>
          <a:p>
            <a:pPr marL="0" lvl="0" indent="0" algn="l" rtl="0">
              <a:spcBef>
                <a:spcPts val="0"/>
              </a:spcBef>
              <a:spcAft>
                <a:spcPts val="0"/>
              </a:spcAft>
              <a:buNone/>
            </a:pPr>
            <a:r>
              <a:rPr lang="en" sz="1800">
                <a:solidFill>
                  <a:schemeClr val="dk1"/>
                </a:solidFill>
              </a:rPr>
              <a:t>}</a:t>
            </a:r>
            <a:endParaRPr>
              <a:solidFill>
                <a:schemeClr val="dk1"/>
              </a:solidFill>
            </a:endParaRPr>
          </a:p>
        </p:txBody>
      </p:sp>
      <p:sp>
        <p:nvSpPr>
          <p:cNvPr id="183" name="Google Shape;183;p23"/>
          <p:cNvSpPr txBox="1"/>
          <p:nvPr/>
        </p:nvSpPr>
        <p:spPr>
          <a:xfrm>
            <a:off x="4607000" y="3229500"/>
            <a:ext cx="4133400" cy="1293000"/>
          </a:xfrm>
          <a:prstGeom prst="rect">
            <a:avLst/>
          </a:prstGeom>
          <a:solidFill>
            <a:srgbClr val="D9D9D9"/>
          </a:solidFill>
          <a:ln w="19050" cap="flat" cmpd="sng">
            <a:solidFill>
              <a:srgbClr val="E20B0B"/>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class </a:t>
            </a:r>
            <a:r>
              <a:rPr lang="en" sz="1800" b="1">
                <a:solidFill>
                  <a:schemeClr val="dk1"/>
                </a:solidFill>
              </a:rPr>
              <a:t>Developer</a:t>
            </a:r>
            <a:r>
              <a:rPr lang="en" sz="1800">
                <a:solidFill>
                  <a:schemeClr val="dk1"/>
                </a:solidFill>
              </a:rPr>
              <a:t>{</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Clr>
                <a:schemeClr val="dk1"/>
              </a:buClr>
              <a:buSzPts val="1100"/>
              <a:buFont typeface="Arial"/>
              <a:buNone/>
            </a:pPr>
            <a:r>
              <a:rPr lang="en" sz="1800">
                <a:solidFill>
                  <a:schemeClr val="dk1"/>
                </a:solidFill>
              </a:rPr>
              <a:t>	</a:t>
            </a:r>
            <a:r>
              <a:rPr lang="en" sz="1800">
                <a:solidFill>
                  <a:srgbClr val="FF0000"/>
                </a:solidFill>
              </a:rPr>
              <a:t>private Project project;</a:t>
            </a:r>
            <a:endParaRPr sz="1800">
              <a:solidFill>
                <a:schemeClr val="dk1"/>
              </a:solidFill>
            </a:endParaRPr>
          </a:p>
          <a:p>
            <a:pPr marL="0" lvl="0" indent="0" algn="l" rtl="0">
              <a:spcBef>
                <a:spcPts val="0"/>
              </a:spcBef>
              <a:spcAft>
                <a:spcPts val="0"/>
              </a:spcAft>
              <a:buNone/>
            </a:pPr>
            <a:r>
              <a:rPr lang="en" sz="1800">
                <a:solidFill>
                  <a:schemeClr val="dk1"/>
                </a:solidFill>
              </a:rPr>
              <a:t>}</a:t>
            </a:r>
            <a:endParaRPr>
              <a:solidFill>
                <a:schemeClr val="dk1"/>
              </a:solidFill>
            </a:endParaRPr>
          </a:p>
        </p:txBody>
      </p:sp>
      <p:sp>
        <p:nvSpPr>
          <p:cNvPr id="184" name="Google Shape;184;p23"/>
          <p:cNvSpPr/>
          <p:nvPr/>
        </p:nvSpPr>
        <p:spPr>
          <a:xfrm rot="5400000">
            <a:off x="3861473" y="2297134"/>
            <a:ext cx="1096800" cy="389700"/>
          </a:xfrm>
          <a:prstGeom prst="rightArrow">
            <a:avLst>
              <a:gd name="adj1" fmla="val 50000"/>
              <a:gd name="adj2" fmla="val 50000"/>
            </a:avLst>
          </a:prstGeom>
          <a:solidFill>
            <a:srgbClr val="FF0000"/>
          </a:solidFill>
          <a:ln>
            <a:noFill/>
          </a:ln>
          <a:effectLst>
            <a:outerShdw blurRad="40000" dist="23000" dir="5400000" rotWithShape="0">
              <a:srgbClr val="000000">
                <a:alpha val="3412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185" name="Google Shape;185;p23"/>
          <p:cNvSpPr/>
          <p:nvPr/>
        </p:nvSpPr>
        <p:spPr>
          <a:xfrm>
            <a:off x="3186937" y="2199626"/>
            <a:ext cx="1028100" cy="584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000000"/>
                </a:solidFill>
                <a:latin typeface="Arial"/>
                <a:ea typeface="Arial"/>
                <a:cs typeface="Arial"/>
                <a:sym typeface="Arial"/>
              </a:rPr>
              <a:t>Mapping </a:t>
            </a:r>
            <a:endParaRPr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000000"/>
                </a:solidFill>
                <a:latin typeface="Arial"/>
                <a:ea typeface="Arial"/>
                <a:cs typeface="Arial"/>
                <a:sym typeface="Arial"/>
              </a:rPr>
              <a:t>en java</a:t>
            </a:r>
            <a:endParaRPr b="0" i="0" u="none" strike="noStrike" cap="none">
              <a:solidFill>
                <a:srgbClr val="000000"/>
              </a:solidFill>
              <a:latin typeface="Arial"/>
              <a:ea typeface="Arial"/>
              <a:cs typeface="Arial"/>
              <a:sym typeface="Arial"/>
            </a:endParaRPr>
          </a:p>
        </p:txBody>
      </p:sp>
      <p:sp>
        <p:nvSpPr>
          <p:cNvPr id="186" name="Google Shape;186;p23"/>
          <p:cNvSpPr txBox="1"/>
          <p:nvPr/>
        </p:nvSpPr>
        <p:spPr>
          <a:xfrm>
            <a:off x="3784114" y="1396167"/>
            <a:ext cx="299400" cy="312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a:t>1</a:t>
            </a:r>
            <a:endParaRPr sz="1400" b="0" i="0" u="none" strike="noStrike" cap="none">
              <a:solidFill>
                <a:srgbClr val="000000"/>
              </a:solidFill>
              <a:latin typeface="Arial"/>
              <a:ea typeface="Arial"/>
              <a:cs typeface="Arial"/>
              <a:sym typeface="Arial"/>
            </a:endParaRPr>
          </a:p>
        </p:txBody>
      </p:sp>
      <p:sp>
        <p:nvSpPr>
          <p:cNvPr id="187" name="Google Shape;187;p23"/>
          <p:cNvSpPr txBox="1"/>
          <p:nvPr/>
        </p:nvSpPr>
        <p:spPr>
          <a:xfrm>
            <a:off x="4606989" y="1396167"/>
            <a:ext cx="299400" cy="312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a:t>1</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24"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193" name="Google Shape;193;p24"/>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194" name="Google Shape;1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12</a:t>
            </a:fld>
            <a:endParaRPr sz="1100" b="1"/>
          </a:p>
        </p:txBody>
      </p:sp>
      <p:sp>
        <p:nvSpPr>
          <p:cNvPr id="195" name="Google Shape;195;p24"/>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Association one-to-many bidirectionnelle</a:t>
            </a:r>
            <a:endParaRPr b="1">
              <a:solidFill>
                <a:srgbClr val="E20B0B"/>
              </a:solidFill>
            </a:endParaRPr>
          </a:p>
        </p:txBody>
      </p:sp>
      <p:graphicFrame>
        <p:nvGraphicFramePr>
          <p:cNvPr id="196" name="Google Shape;196;p24"/>
          <p:cNvGraphicFramePr/>
          <p:nvPr/>
        </p:nvGraphicFramePr>
        <p:xfrm>
          <a:off x="2517617" y="881799"/>
          <a:ext cx="1266500" cy="924000"/>
        </p:xfrm>
        <a:graphic>
          <a:graphicData uri="http://schemas.openxmlformats.org/drawingml/2006/table">
            <a:tbl>
              <a:tblPr firstRow="1" bandRow="1">
                <a:noFill/>
                <a:tableStyleId>{CC51DA24-0071-4AEC-8630-19A23BF9A483}</a:tableStyleId>
              </a:tblPr>
              <a:tblGrid>
                <a:gridCol w="1266500">
                  <a:extLst>
                    <a:ext uri="{9D8B030D-6E8A-4147-A177-3AD203B41FA5}">
                      <a16:colId xmlns:a16="http://schemas.microsoft.com/office/drawing/2014/main" val="20000"/>
                    </a:ext>
                  </a:extLst>
                </a:gridCol>
              </a:tblGrid>
              <a:tr h="308000">
                <a:tc>
                  <a:txBody>
                    <a:bodyPr/>
                    <a:lstStyle/>
                    <a:p>
                      <a:pPr marL="0" marR="0" lvl="0" indent="0" algn="ctr" rtl="0">
                        <a:lnSpc>
                          <a:spcPct val="100000"/>
                        </a:lnSpc>
                        <a:spcBef>
                          <a:spcPts val="0"/>
                        </a:spcBef>
                        <a:spcAft>
                          <a:spcPts val="0"/>
                        </a:spcAft>
                        <a:buClr>
                          <a:srgbClr val="000000"/>
                        </a:buClr>
                        <a:buSzPts val="1100"/>
                        <a:buFont typeface="Arial"/>
                        <a:buNone/>
                      </a:pPr>
                      <a:r>
                        <a:rPr lang="en" sz="1100"/>
                        <a:t>Developer</a:t>
                      </a:r>
                      <a:endParaRPr sz="1100" u="none" strike="noStrike" cap="none"/>
                    </a:p>
                  </a:txBody>
                  <a:tcPr marL="91450" marR="91450" marT="45700" marB="45700"/>
                </a:tc>
                <a:extLst>
                  <a:ext uri="{0D108BD9-81ED-4DB2-BD59-A6C34878D82A}">
                    <a16:rowId xmlns:a16="http://schemas.microsoft.com/office/drawing/2014/main" val="10000"/>
                  </a:ext>
                </a:extLst>
              </a:tr>
              <a:tr h="30800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91450" marR="91450" marT="45700" marB="45700"/>
                </a:tc>
                <a:extLst>
                  <a:ext uri="{0D108BD9-81ED-4DB2-BD59-A6C34878D82A}">
                    <a16:rowId xmlns:a16="http://schemas.microsoft.com/office/drawing/2014/main" val="10001"/>
                  </a:ext>
                </a:extLst>
              </a:tr>
              <a:tr h="30800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91450" marR="91450" marT="45700" marB="45700"/>
                </a:tc>
                <a:extLst>
                  <a:ext uri="{0D108BD9-81ED-4DB2-BD59-A6C34878D82A}">
                    <a16:rowId xmlns:a16="http://schemas.microsoft.com/office/drawing/2014/main" val="10002"/>
                  </a:ext>
                </a:extLst>
              </a:tr>
            </a:tbl>
          </a:graphicData>
        </a:graphic>
      </p:graphicFrame>
      <p:graphicFrame>
        <p:nvGraphicFramePr>
          <p:cNvPr id="197" name="Google Shape;197;p24"/>
          <p:cNvGraphicFramePr/>
          <p:nvPr/>
        </p:nvGraphicFramePr>
        <p:xfrm>
          <a:off x="4854779" y="837511"/>
          <a:ext cx="1395200" cy="916950"/>
        </p:xfrm>
        <a:graphic>
          <a:graphicData uri="http://schemas.openxmlformats.org/drawingml/2006/table">
            <a:tbl>
              <a:tblPr firstRow="1" bandRow="1">
                <a:noFill/>
                <a:tableStyleId>{CC51DA24-0071-4AEC-8630-19A23BF9A483}</a:tableStyleId>
              </a:tblPr>
              <a:tblGrid>
                <a:gridCol w="1395200">
                  <a:extLst>
                    <a:ext uri="{9D8B030D-6E8A-4147-A177-3AD203B41FA5}">
                      <a16:colId xmlns:a16="http://schemas.microsoft.com/office/drawing/2014/main" val="20000"/>
                    </a:ext>
                  </a:extLst>
                </a:gridCol>
              </a:tblGrid>
              <a:tr h="299875">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a:t>Project</a:t>
                      </a:r>
                      <a:endParaRPr sz="1400" u="none" strike="noStrike" cap="none"/>
                    </a:p>
                  </a:txBody>
                  <a:tcPr marL="91450" marR="91450" marT="45700" marB="45700"/>
                </a:tc>
                <a:extLst>
                  <a:ext uri="{0D108BD9-81ED-4DB2-BD59-A6C34878D82A}">
                    <a16:rowId xmlns:a16="http://schemas.microsoft.com/office/drawing/2014/main" val="10000"/>
                  </a:ext>
                </a:extLst>
              </a:tr>
              <a:tr h="299875">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91450" marR="91450" marT="45700" marB="45700"/>
                </a:tc>
                <a:extLst>
                  <a:ext uri="{0D108BD9-81ED-4DB2-BD59-A6C34878D82A}">
                    <a16:rowId xmlns:a16="http://schemas.microsoft.com/office/drawing/2014/main" val="10001"/>
                  </a:ext>
                </a:extLst>
              </a:tr>
              <a:tr h="31720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91450" marR="91450" marT="45700" marB="45700"/>
                </a:tc>
                <a:extLst>
                  <a:ext uri="{0D108BD9-81ED-4DB2-BD59-A6C34878D82A}">
                    <a16:rowId xmlns:a16="http://schemas.microsoft.com/office/drawing/2014/main" val="10002"/>
                  </a:ext>
                </a:extLst>
              </a:tr>
            </a:tbl>
          </a:graphicData>
        </a:graphic>
      </p:graphicFrame>
      <p:cxnSp>
        <p:nvCxnSpPr>
          <p:cNvPr id="198" name="Google Shape;198;p24"/>
          <p:cNvCxnSpPr/>
          <p:nvPr/>
        </p:nvCxnSpPr>
        <p:spPr>
          <a:xfrm rot="10800000">
            <a:off x="3781421" y="1329688"/>
            <a:ext cx="1073400" cy="14100"/>
          </a:xfrm>
          <a:prstGeom prst="straightConnector1">
            <a:avLst/>
          </a:prstGeom>
          <a:noFill/>
          <a:ln w="25400" cap="flat" cmpd="sng">
            <a:solidFill>
              <a:srgbClr val="000000"/>
            </a:solidFill>
            <a:prstDash val="solid"/>
            <a:round/>
            <a:headEnd type="triangle" w="sm" len="sm"/>
            <a:tailEnd type="triangle" w="med" len="med"/>
          </a:ln>
          <a:effectLst>
            <a:outerShdw blurRad="40000" dist="20000" dir="5400000" rotWithShape="0">
              <a:srgbClr val="000000">
                <a:alpha val="36860"/>
              </a:srgbClr>
            </a:outerShdw>
          </a:effectLst>
        </p:spPr>
      </p:cxnSp>
      <p:sp>
        <p:nvSpPr>
          <p:cNvPr id="199" name="Google Shape;199;p24"/>
          <p:cNvSpPr txBox="1"/>
          <p:nvPr/>
        </p:nvSpPr>
        <p:spPr>
          <a:xfrm>
            <a:off x="213900" y="3236700"/>
            <a:ext cx="4133400" cy="1293000"/>
          </a:xfrm>
          <a:prstGeom prst="rect">
            <a:avLst/>
          </a:prstGeom>
          <a:solidFill>
            <a:srgbClr val="D9D9D9"/>
          </a:solidFill>
          <a:ln w="19050" cap="flat" cmpd="sng">
            <a:solidFill>
              <a:srgbClr val="E20B0B"/>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class </a:t>
            </a:r>
            <a:r>
              <a:rPr lang="en" sz="1800" b="1">
                <a:solidFill>
                  <a:schemeClr val="dk1"/>
                </a:solidFill>
              </a:rPr>
              <a:t>Project</a:t>
            </a:r>
            <a:r>
              <a:rPr lang="en" sz="1800">
                <a:solidFill>
                  <a:schemeClr val="dk1"/>
                </a:solidFill>
              </a:rPr>
              <a:t>{</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 sz="1800">
                <a:solidFill>
                  <a:schemeClr val="dk1"/>
                </a:solidFill>
              </a:rPr>
              <a:t>	</a:t>
            </a:r>
            <a:r>
              <a:rPr lang="en" sz="1800">
                <a:solidFill>
                  <a:srgbClr val="FF0000"/>
                </a:solidFill>
              </a:rPr>
              <a:t>private Developer[] developers;</a:t>
            </a:r>
            <a:endParaRPr sz="1600">
              <a:solidFill>
                <a:schemeClr val="dk1"/>
              </a:solidFill>
            </a:endParaRPr>
          </a:p>
          <a:p>
            <a:pPr marL="0" lvl="0" indent="0" algn="l" rtl="0">
              <a:spcBef>
                <a:spcPts val="0"/>
              </a:spcBef>
              <a:spcAft>
                <a:spcPts val="0"/>
              </a:spcAft>
              <a:buNone/>
            </a:pPr>
            <a:r>
              <a:rPr lang="en" sz="1800">
                <a:solidFill>
                  <a:schemeClr val="dk1"/>
                </a:solidFill>
              </a:rPr>
              <a:t>}</a:t>
            </a:r>
            <a:endParaRPr>
              <a:solidFill>
                <a:schemeClr val="dk1"/>
              </a:solidFill>
            </a:endParaRPr>
          </a:p>
        </p:txBody>
      </p:sp>
      <p:sp>
        <p:nvSpPr>
          <p:cNvPr id="200" name="Google Shape;200;p24"/>
          <p:cNvSpPr txBox="1"/>
          <p:nvPr/>
        </p:nvSpPr>
        <p:spPr>
          <a:xfrm>
            <a:off x="4607000" y="3229500"/>
            <a:ext cx="4133400" cy="1293000"/>
          </a:xfrm>
          <a:prstGeom prst="rect">
            <a:avLst/>
          </a:prstGeom>
          <a:solidFill>
            <a:srgbClr val="D9D9D9"/>
          </a:solidFill>
          <a:ln w="19050" cap="flat" cmpd="sng">
            <a:solidFill>
              <a:srgbClr val="E20B0B"/>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class </a:t>
            </a:r>
            <a:r>
              <a:rPr lang="en" sz="1800" b="1">
                <a:solidFill>
                  <a:schemeClr val="dk1"/>
                </a:solidFill>
              </a:rPr>
              <a:t>Developer</a:t>
            </a:r>
            <a:r>
              <a:rPr lang="en" sz="1800">
                <a:solidFill>
                  <a:schemeClr val="dk1"/>
                </a:solidFill>
              </a:rPr>
              <a:t>{</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 sz="1800">
                <a:solidFill>
                  <a:schemeClr val="dk1"/>
                </a:solidFill>
              </a:rPr>
              <a:t>	</a:t>
            </a:r>
            <a:r>
              <a:rPr lang="en" sz="1800">
                <a:solidFill>
                  <a:srgbClr val="FF0000"/>
                </a:solidFill>
              </a:rPr>
              <a:t>private Project project;</a:t>
            </a:r>
            <a:endParaRPr sz="1800">
              <a:solidFill>
                <a:schemeClr val="dk1"/>
              </a:solidFill>
            </a:endParaRPr>
          </a:p>
          <a:p>
            <a:pPr marL="0" lvl="0" indent="0" algn="l" rtl="0">
              <a:spcBef>
                <a:spcPts val="0"/>
              </a:spcBef>
              <a:spcAft>
                <a:spcPts val="0"/>
              </a:spcAft>
              <a:buNone/>
            </a:pPr>
            <a:r>
              <a:rPr lang="en" sz="1800">
                <a:solidFill>
                  <a:schemeClr val="dk1"/>
                </a:solidFill>
              </a:rPr>
              <a:t>}</a:t>
            </a:r>
            <a:endParaRPr>
              <a:solidFill>
                <a:schemeClr val="dk1"/>
              </a:solidFill>
            </a:endParaRPr>
          </a:p>
        </p:txBody>
      </p:sp>
      <p:sp>
        <p:nvSpPr>
          <p:cNvPr id="201" name="Google Shape;201;p24"/>
          <p:cNvSpPr/>
          <p:nvPr/>
        </p:nvSpPr>
        <p:spPr>
          <a:xfrm rot="5400000">
            <a:off x="3861473" y="2297134"/>
            <a:ext cx="1096800" cy="389700"/>
          </a:xfrm>
          <a:prstGeom prst="rightArrow">
            <a:avLst>
              <a:gd name="adj1" fmla="val 50000"/>
              <a:gd name="adj2" fmla="val 50000"/>
            </a:avLst>
          </a:prstGeom>
          <a:solidFill>
            <a:srgbClr val="FF0000"/>
          </a:solidFill>
          <a:ln>
            <a:noFill/>
          </a:ln>
          <a:effectLst>
            <a:outerShdw blurRad="40000" dist="23000" dir="5400000" rotWithShape="0">
              <a:srgbClr val="000000">
                <a:alpha val="3412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202" name="Google Shape;202;p24"/>
          <p:cNvSpPr/>
          <p:nvPr/>
        </p:nvSpPr>
        <p:spPr>
          <a:xfrm>
            <a:off x="3186937" y="2199626"/>
            <a:ext cx="1028100" cy="584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000000"/>
                </a:solidFill>
                <a:latin typeface="Arial"/>
                <a:ea typeface="Arial"/>
                <a:cs typeface="Arial"/>
                <a:sym typeface="Arial"/>
              </a:rPr>
              <a:t>Mapping </a:t>
            </a:r>
            <a:endParaRPr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000000"/>
                </a:solidFill>
                <a:latin typeface="Arial"/>
                <a:ea typeface="Arial"/>
                <a:cs typeface="Arial"/>
                <a:sym typeface="Arial"/>
              </a:rPr>
              <a:t>en java</a:t>
            </a:r>
            <a:endParaRPr b="0" i="0" u="none" strike="noStrike" cap="none">
              <a:solidFill>
                <a:srgbClr val="000000"/>
              </a:solidFill>
              <a:latin typeface="Arial"/>
              <a:ea typeface="Arial"/>
              <a:cs typeface="Arial"/>
              <a:sym typeface="Arial"/>
            </a:endParaRPr>
          </a:p>
        </p:txBody>
      </p:sp>
      <p:sp>
        <p:nvSpPr>
          <p:cNvPr id="203" name="Google Shape;203;p24"/>
          <p:cNvSpPr txBox="1"/>
          <p:nvPr/>
        </p:nvSpPr>
        <p:spPr>
          <a:xfrm>
            <a:off x="3784114" y="1396167"/>
            <a:ext cx="299400" cy="312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a:t>*</a:t>
            </a:r>
            <a:endParaRPr sz="1400" b="0" i="0" u="none" strike="noStrike" cap="none">
              <a:solidFill>
                <a:srgbClr val="000000"/>
              </a:solidFill>
              <a:latin typeface="Arial"/>
              <a:ea typeface="Arial"/>
              <a:cs typeface="Arial"/>
              <a:sym typeface="Arial"/>
            </a:endParaRPr>
          </a:p>
        </p:txBody>
      </p:sp>
      <p:sp>
        <p:nvSpPr>
          <p:cNvPr id="204" name="Google Shape;204;p24"/>
          <p:cNvSpPr txBox="1"/>
          <p:nvPr/>
        </p:nvSpPr>
        <p:spPr>
          <a:xfrm>
            <a:off x="4606989" y="1396167"/>
            <a:ext cx="299400" cy="312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a:t>1</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25"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210" name="Google Shape;210;p25"/>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211" name="Google Shape;211;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13</a:t>
            </a:fld>
            <a:endParaRPr sz="1100" b="1"/>
          </a:p>
        </p:txBody>
      </p:sp>
      <p:sp>
        <p:nvSpPr>
          <p:cNvPr id="212" name="Google Shape;212;p25"/>
          <p:cNvSpPr txBox="1"/>
          <p:nvPr/>
        </p:nvSpPr>
        <p:spPr>
          <a:xfrm>
            <a:off x="380700" y="815125"/>
            <a:ext cx="7797600" cy="350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chemeClr val="dk1"/>
                </a:solidFill>
              </a:rPr>
              <a:t>Le mot clé </a:t>
            </a:r>
            <a:r>
              <a:rPr lang="en" sz="2400" b="1">
                <a:solidFill>
                  <a:schemeClr val="dk1"/>
                </a:solidFill>
              </a:rPr>
              <a:t>static </a:t>
            </a:r>
            <a:r>
              <a:rPr lang="en" sz="2400">
                <a:solidFill>
                  <a:schemeClr val="dk1"/>
                </a:solidFill>
              </a:rPr>
              <a:t>est un modificateur de comportement, qui peut être appliqué sur une </a:t>
            </a:r>
            <a:r>
              <a:rPr lang="en" sz="2400" b="1">
                <a:solidFill>
                  <a:srgbClr val="E20B0B"/>
                </a:solidFill>
              </a:rPr>
              <a:t>variable </a:t>
            </a:r>
            <a:r>
              <a:rPr lang="en" sz="2400">
                <a:solidFill>
                  <a:schemeClr val="dk1"/>
                </a:solidFill>
              </a:rPr>
              <a:t>ou bien une </a:t>
            </a:r>
            <a:r>
              <a:rPr lang="en" sz="2400" b="1">
                <a:solidFill>
                  <a:srgbClr val="E20B0B"/>
                </a:solidFill>
              </a:rPr>
              <a:t>méthode</a:t>
            </a:r>
            <a:r>
              <a:rPr lang="en" sz="2400" b="1">
                <a:solidFill>
                  <a:schemeClr val="dk1"/>
                </a:solidFill>
              </a:rPr>
              <a:t>. </a:t>
            </a:r>
            <a:endParaRPr sz="2400" b="1">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 sz="2400">
                <a:solidFill>
                  <a:schemeClr val="dk1"/>
                </a:solidFill>
              </a:rPr>
              <a:t>Un attribut/variable ou une méthode statique est dit </a:t>
            </a:r>
            <a:r>
              <a:rPr lang="en" sz="2400" b="1">
                <a:solidFill>
                  <a:schemeClr val="dk1"/>
                </a:solidFill>
              </a:rPr>
              <a:t>attribut de classe</a:t>
            </a:r>
            <a:r>
              <a:rPr lang="en" sz="2400">
                <a:solidFill>
                  <a:schemeClr val="dk1"/>
                </a:solidFill>
              </a:rPr>
              <a:t> ou </a:t>
            </a:r>
            <a:r>
              <a:rPr lang="en" sz="2400" b="1">
                <a:solidFill>
                  <a:schemeClr val="dk1"/>
                </a:solidFill>
              </a:rPr>
              <a:t>méthode de classe</a:t>
            </a:r>
            <a:r>
              <a:rPr lang="en" sz="2400">
                <a:solidFill>
                  <a:schemeClr val="dk1"/>
                </a:solidFill>
              </a:rPr>
              <a:t>.</a:t>
            </a:r>
            <a:endParaRPr sz="2400">
              <a:solidFill>
                <a:schemeClr val="dk1"/>
              </a:solidFill>
            </a:endParaRPr>
          </a:p>
          <a:p>
            <a:pPr marL="0" lvl="0" indent="0" algn="l" rtl="0">
              <a:spcBef>
                <a:spcPts val="0"/>
              </a:spcBef>
              <a:spcAft>
                <a:spcPts val="0"/>
              </a:spcAft>
              <a:buNone/>
            </a:pPr>
            <a:endParaRPr sz="2400">
              <a:solidFill>
                <a:schemeClr val="dk1"/>
              </a:solidFill>
            </a:endParaRPr>
          </a:p>
          <a:p>
            <a:pPr marL="0" lvl="0" indent="0" algn="l" rtl="0">
              <a:spcBef>
                <a:spcPts val="0"/>
              </a:spcBef>
              <a:spcAft>
                <a:spcPts val="0"/>
              </a:spcAft>
              <a:buNone/>
            </a:pPr>
            <a:r>
              <a:rPr lang="en" sz="2400">
                <a:solidFill>
                  <a:schemeClr val="dk1"/>
                </a:solidFill>
              </a:rPr>
              <a:t>Une variable statique ou une méthode statique est partagée par toutes les instances de la classe.</a:t>
            </a:r>
            <a:endParaRPr sz="2400">
              <a:solidFill>
                <a:schemeClr val="dk1"/>
              </a:solidFill>
            </a:endParaRPr>
          </a:p>
        </p:txBody>
      </p:sp>
      <p:sp>
        <p:nvSpPr>
          <p:cNvPr id="213" name="Google Shape;213;p25"/>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Le mot clé Static</a:t>
            </a:r>
            <a:endParaRPr b="1">
              <a:solidFill>
                <a:srgbClr val="E20B0B"/>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26"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219" name="Google Shape;219;p26"/>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220" name="Google Shape;220;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14</a:t>
            </a:fld>
            <a:endParaRPr sz="1100" b="1"/>
          </a:p>
        </p:txBody>
      </p:sp>
      <p:sp>
        <p:nvSpPr>
          <p:cNvPr id="221" name="Google Shape;221;p26"/>
          <p:cNvSpPr txBox="1"/>
          <p:nvPr/>
        </p:nvSpPr>
        <p:spPr>
          <a:xfrm>
            <a:off x="380700" y="815125"/>
            <a:ext cx="7797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a:solidFill>
                <a:schemeClr val="dk1"/>
              </a:solidFill>
            </a:endParaRPr>
          </a:p>
        </p:txBody>
      </p:sp>
      <p:sp>
        <p:nvSpPr>
          <p:cNvPr id="222" name="Google Shape;222;p26"/>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Le mot clé Static (exemples)</a:t>
            </a:r>
            <a:endParaRPr b="1">
              <a:solidFill>
                <a:srgbClr val="E20B0B"/>
              </a:solidFill>
            </a:endParaRPr>
          </a:p>
        </p:txBody>
      </p:sp>
      <p:sp>
        <p:nvSpPr>
          <p:cNvPr id="223" name="Google Shape;223;p26"/>
          <p:cNvSpPr txBox="1"/>
          <p:nvPr/>
        </p:nvSpPr>
        <p:spPr>
          <a:xfrm>
            <a:off x="438600" y="705550"/>
            <a:ext cx="4133400" cy="2955300"/>
          </a:xfrm>
          <a:prstGeom prst="rect">
            <a:avLst/>
          </a:prstGeom>
          <a:solidFill>
            <a:srgbClr val="D9D9D9"/>
          </a:solidFill>
          <a:ln w="19050" cap="flat" cmpd="sng">
            <a:solidFill>
              <a:srgbClr val="E20B0B"/>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class </a:t>
            </a:r>
            <a:r>
              <a:rPr lang="en" sz="1800" b="1">
                <a:solidFill>
                  <a:schemeClr val="dk1"/>
                </a:solidFill>
              </a:rPr>
              <a:t>Project</a:t>
            </a:r>
            <a:r>
              <a:rPr lang="en" sz="1800">
                <a:solidFill>
                  <a:schemeClr val="dk1"/>
                </a:solidFill>
              </a:rPr>
              <a:t>{</a:t>
            </a:r>
            <a:endParaRPr sz="1800">
              <a:solidFill>
                <a:schemeClr val="dk1"/>
              </a:solidFill>
            </a:endParaRPr>
          </a:p>
          <a:p>
            <a:pPr marL="0" lvl="0" indent="0" algn="l" rtl="0">
              <a:spcBef>
                <a:spcPts val="0"/>
              </a:spcBef>
              <a:spcAft>
                <a:spcPts val="0"/>
              </a:spcAft>
              <a:buNone/>
            </a:pPr>
            <a:r>
              <a:rPr lang="en" sz="1800">
                <a:solidFill>
                  <a:schemeClr val="dk1"/>
                </a:solidFill>
              </a:rPr>
              <a:t>	String name;</a:t>
            </a:r>
            <a:endParaRPr sz="1800">
              <a:solidFill>
                <a:schemeClr val="dk1"/>
              </a:solidFill>
            </a:endParaRPr>
          </a:p>
          <a:p>
            <a:pPr marL="0" lvl="0" indent="0" algn="l" rtl="0">
              <a:spcBef>
                <a:spcPts val="0"/>
              </a:spcBef>
              <a:spcAft>
                <a:spcPts val="0"/>
              </a:spcAft>
              <a:buNone/>
            </a:pPr>
            <a:r>
              <a:rPr lang="en" sz="1800">
                <a:solidFill>
                  <a:schemeClr val="dk1"/>
                </a:solidFill>
              </a:rPr>
              <a:t>	</a:t>
            </a:r>
            <a:r>
              <a:rPr lang="en" sz="1800">
                <a:solidFill>
                  <a:srgbClr val="E20B0B"/>
                </a:solidFill>
              </a:rPr>
              <a:t>static </a:t>
            </a:r>
            <a:r>
              <a:rPr lang="en" sz="1800">
                <a:solidFill>
                  <a:schemeClr val="dk1"/>
                </a:solidFill>
              </a:rPr>
              <a:t>int numberOfTasks;</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 sz="1800">
                <a:solidFill>
                  <a:schemeClr val="dk1"/>
                </a:solidFill>
              </a:rPr>
              <a:t>	Project(String name){</a:t>
            </a:r>
            <a:endParaRPr sz="1800">
              <a:solidFill>
                <a:schemeClr val="dk1"/>
              </a:solidFill>
            </a:endParaRPr>
          </a:p>
          <a:p>
            <a:pPr marL="0" lvl="0" indent="0" algn="l" rtl="0">
              <a:spcBef>
                <a:spcPts val="0"/>
              </a:spcBef>
              <a:spcAft>
                <a:spcPts val="0"/>
              </a:spcAft>
              <a:buNone/>
            </a:pPr>
            <a:r>
              <a:rPr lang="en" sz="1800">
                <a:solidFill>
                  <a:schemeClr val="dk1"/>
                </a:solidFill>
              </a:rPr>
              <a:t>		This.name = name;</a:t>
            </a:r>
            <a:endParaRPr sz="1800">
              <a:solidFill>
                <a:schemeClr val="dk1"/>
              </a:solidFill>
            </a:endParaRPr>
          </a:p>
          <a:p>
            <a:pPr marL="0" lvl="0" indent="0" algn="l" rtl="0">
              <a:spcBef>
                <a:spcPts val="0"/>
              </a:spcBef>
              <a:spcAft>
                <a:spcPts val="0"/>
              </a:spcAft>
              <a:buNone/>
            </a:pPr>
            <a:r>
              <a:rPr lang="en" sz="1800">
                <a:solidFill>
                  <a:schemeClr val="dk1"/>
                </a:solidFill>
              </a:rPr>
              <a:t>		numberOfTasks++;</a:t>
            </a:r>
            <a:endParaRPr sz="1800">
              <a:solidFill>
                <a:schemeClr val="dk1"/>
              </a:solidFill>
            </a:endParaRPr>
          </a:p>
          <a:p>
            <a:pPr marL="0" lvl="0" indent="0" algn="l" rtl="0">
              <a:spcBef>
                <a:spcPts val="0"/>
              </a:spcBef>
              <a:spcAft>
                <a:spcPts val="0"/>
              </a:spcAft>
              <a:buNone/>
            </a:pPr>
            <a:r>
              <a:rPr lang="en" sz="1800">
                <a:solidFill>
                  <a:schemeClr val="dk1"/>
                </a:solidFill>
              </a:rPr>
              <a:t>	}</a:t>
            </a:r>
            <a:endParaRPr sz="1800">
              <a:solidFill>
                <a:schemeClr val="dk1"/>
              </a:solidFill>
            </a:endParaRPr>
          </a:p>
          <a:p>
            <a:pPr marL="0" lvl="0" indent="0" algn="l" rtl="0">
              <a:spcBef>
                <a:spcPts val="0"/>
              </a:spcBef>
              <a:spcAft>
                <a:spcPts val="0"/>
              </a:spcAft>
              <a:buNone/>
            </a:pPr>
            <a:r>
              <a:rPr lang="en" sz="1800">
                <a:solidFill>
                  <a:schemeClr val="dk1"/>
                </a:solidFill>
              </a:rPr>
              <a:t>}</a:t>
            </a:r>
            <a:endParaRPr sz="1800">
              <a:solidFill>
                <a:schemeClr val="dk1"/>
              </a:solidFill>
            </a:endParaRPr>
          </a:p>
        </p:txBody>
      </p:sp>
      <p:sp>
        <p:nvSpPr>
          <p:cNvPr id="224" name="Google Shape;224;p26"/>
          <p:cNvSpPr txBox="1"/>
          <p:nvPr/>
        </p:nvSpPr>
        <p:spPr>
          <a:xfrm>
            <a:off x="4685500" y="705550"/>
            <a:ext cx="4133400" cy="2739900"/>
          </a:xfrm>
          <a:prstGeom prst="rect">
            <a:avLst/>
          </a:prstGeom>
          <a:solidFill>
            <a:srgbClr val="D9D9D9"/>
          </a:solidFill>
          <a:ln w="19050" cap="flat" cmpd="sng">
            <a:solidFill>
              <a:srgbClr val="E20B0B"/>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class </a:t>
            </a:r>
            <a:r>
              <a:rPr lang="en" sz="1800" b="1">
                <a:solidFill>
                  <a:schemeClr val="dk1"/>
                </a:solidFill>
              </a:rPr>
              <a:t>Test</a:t>
            </a:r>
            <a:r>
              <a:rPr lang="en" sz="1800">
                <a:solidFill>
                  <a:schemeClr val="dk1"/>
                </a:solidFill>
              </a:rPr>
              <a:t>{</a:t>
            </a:r>
            <a:endParaRPr sz="1800">
              <a:solidFill>
                <a:schemeClr val="dk1"/>
              </a:solidFill>
            </a:endParaRPr>
          </a:p>
          <a:p>
            <a:pPr marL="0" lvl="0" indent="0" algn="l" rtl="0">
              <a:spcBef>
                <a:spcPts val="0"/>
              </a:spcBef>
              <a:spcAft>
                <a:spcPts val="0"/>
              </a:spcAft>
              <a:buNone/>
            </a:pPr>
            <a:r>
              <a:rPr lang="en" sz="1800">
                <a:solidFill>
                  <a:schemeClr val="dk1"/>
                </a:solidFill>
              </a:rPr>
              <a:t>  </a:t>
            </a:r>
            <a:r>
              <a:rPr lang="en" sz="1600">
                <a:solidFill>
                  <a:schemeClr val="dk1"/>
                </a:solidFill>
              </a:rPr>
              <a:t>public static void main(String[] args){</a:t>
            </a:r>
            <a:endParaRPr sz="16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r>
              <a:rPr lang="en" sz="1600">
                <a:solidFill>
                  <a:schemeClr val="dk1"/>
                </a:solidFill>
              </a:rPr>
              <a:t>     Project p1 = new Project(“Project 1”);</a:t>
            </a:r>
            <a:endParaRPr sz="1600">
              <a:solidFill>
                <a:schemeClr val="dk1"/>
              </a:solidFill>
            </a:endParaRPr>
          </a:p>
          <a:p>
            <a:pPr marL="0" lvl="0" indent="0" algn="l" rtl="0">
              <a:spcBef>
                <a:spcPts val="0"/>
              </a:spcBef>
              <a:spcAft>
                <a:spcPts val="0"/>
              </a:spcAft>
              <a:buNone/>
            </a:pPr>
            <a:r>
              <a:rPr lang="en" sz="1600">
                <a:solidFill>
                  <a:schemeClr val="dk1"/>
                </a:solidFill>
              </a:rPr>
              <a:t>     Project p2 = new Project(“Project 2”);</a:t>
            </a:r>
            <a:endParaRPr sz="1600">
              <a:solidFill>
                <a:schemeClr val="dk1"/>
              </a:solidFill>
            </a:endParaRPr>
          </a:p>
          <a:p>
            <a:pPr marL="0" lvl="0" indent="457200" algn="l" rtl="0">
              <a:spcBef>
                <a:spcPts val="0"/>
              </a:spcBef>
              <a:spcAft>
                <a:spcPts val="0"/>
              </a:spcAft>
              <a:buNone/>
            </a:pPr>
            <a:endParaRPr sz="1600">
              <a:solidFill>
                <a:schemeClr val="dk1"/>
              </a:solidFill>
            </a:endParaRPr>
          </a:p>
          <a:p>
            <a:pPr marL="0" lvl="0" indent="0" algn="l" rtl="0">
              <a:spcBef>
                <a:spcPts val="0"/>
              </a:spcBef>
              <a:spcAft>
                <a:spcPts val="0"/>
              </a:spcAft>
              <a:buNone/>
            </a:pPr>
            <a:r>
              <a:rPr lang="en" sz="1600">
                <a:solidFill>
                  <a:schemeClr val="dk1"/>
                </a:solidFill>
              </a:rPr>
              <a:t>     System.out.println(p1.numberOfTasks);</a:t>
            </a:r>
            <a:endParaRPr sz="1600">
              <a:solidFill>
                <a:schemeClr val="dk1"/>
              </a:solidFill>
            </a:endParaRPr>
          </a:p>
          <a:p>
            <a:pPr marL="0" lvl="0" indent="0" algn="l" rtl="0">
              <a:spcBef>
                <a:spcPts val="0"/>
              </a:spcBef>
              <a:spcAft>
                <a:spcPts val="0"/>
              </a:spcAft>
              <a:buClr>
                <a:schemeClr val="dk1"/>
              </a:buClr>
              <a:buSzPts val="1600"/>
              <a:buFont typeface="Arial"/>
              <a:buNone/>
            </a:pPr>
            <a:r>
              <a:rPr lang="en" sz="1600">
                <a:solidFill>
                  <a:schemeClr val="dk1"/>
                </a:solidFill>
              </a:rPr>
              <a:t>     System.out.println(p2.numberOfTasks);</a:t>
            </a:r>
            <a:endParaRPr sz="1600">
              <a:solidFill>
                <a:schemeClr val="dk1"/>
              </a:solidFill>
            </a:endParaRPr>
          </a:p>
          <a:p>
            <a:pPr marL="0" lvl="0" indent="0" algn="l" rtl="0">
              <a:spcBef>
                <a:spcPts val="0"/>
              </a:spcBef>
              <a:spcAft>
                <a:spcPts val="0"/>
              </a:spcAft>
              <a:buNone/>
            </a:pPr>
            <a:r>
              <a:rPr lang="en" sz="1600">
                <a:solidFill>
                  <a:schemeClr val="dk1"/>
                </a:solidFill>
              </a:rPr>
              <a:t>  }</a:t>
            </a:r>
            <a:endParaRPr sz="1600">
              <a:solidFill>
                <a:schemeClr val="dk1"/>
              </a:solidFill>
            </a:endParaRPr>
          </a:p>
          <a:p>
            <a:pPr marL="0" lvl="0" indent="0" algn="l" rtl="0">
              <a:spcBef>
                <a:spcPts val="0"/>
              </a:spcBef>
              <a:spcAft>
                <a:spcPts val="0"/>
              </a:spcAft>
              <a:buNone/>
            </a:pPr>
            <a:r>
              <a:rPr lang="en" sz="1800">
                <a:solidFill>
                  <a:schemeClr val="dk1"/>
                </a:solidFill>
              </a:rPr>
              <a:t>}</a:t>
            </a:r>
            <a:endParaRPr sz="1800">
              <a:solidFill>
                <a:schemeClr val="dk1"/>
              </a:solidFill>
            </a:endParaRPr>
          </a:p>
        </p:txBody>
      </p:sp>
      <p:sp>
        <p:nvSpPr>
          <p:cNvPr id="225" name="Google Shape;225;p26"/>
          <p:cNvSpPr/>
          <p:nvPr/>
        </p:nvSpPr>
        <p:spPr>
          <a:xfrm>
            <a:off x="6915392" y="3584996"/>
            <a:ext cx="1903500" cy="831000"/>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rgbClr val="000000"/>
                </a:solidFill>
              </a:rPr>
              <a:t>Console : </a:t>
            </a:r>
            <a:endParaRPr sz="1600" i="0" u="none" strike="noStrike" cap="none">
              <a:solidFill>
                <a:srgbClr val="000000"/>
              </a:solidFill>
            </a:endParaRPr>
          </a:p>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rgbClr val="000000"/>
                </a:solidFill>
              </a:rPr>
              <a:t>2</a:t>
            </a:r>
            <a:endParaRPr sz="1600" i="0" u="none" strike="noStrike" cap="none">
              <a:solidFill>
                <a:srgbClr val="000000"/>
              </a:solidFill>
            </a:endParaRPr>
          </a:p>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rgbClr val="000000"/>
                </a:solidFill>
              </a:rPr>
              <a:t>2</a:t>
            </a:r>
            <a:endParaRPr sz="1600" b="1" i="0" u="none" strike="noStrike" cap="none">
              <a:solidFill>
                <a:srgbClr val="000000"/>
              </a:solidFill>
            </a:endParaRPr>
          </a:p>
        </p:txBody>
      </p:sp>
      <p:grpSp>
        <p:nvGrpSpPr>
          <p:cNvPr id="226" name="Google Shape;226;p26"/>
          <p:cNvGrpSpPr/>
          <p:nvPr/>
        </p:nvGrpSpPr>
        <p:grpSpPr>
          <a:xfrm>
            <a:off x="600550" y="3939150"/>
            <a:ext cx="2485500" cy="721800"/>
            <a:chOff x="600550" y="3939150"/>
            <a:chExt cx="2485500" cy="721800"/>
          </a:xfrm>
        </p:grpSpPr>
        <p:sp>
          <p:nvSpPr>
            <p:cNvPr id="227" name="Google Shape;227;p26"/>
            <p:cNvSpPr/>
            <p:nvPr/>
          </p:nvSpPr>
          <p:spPr>
            <a:xfrm>
              <a:off x="1057450" y="3939150"/>
              <a:ext cx="2028600" cy="721800"/>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a:t>name: Project 1</a:t>
              </a:r>
              <a:endParaRPr sz="1600" b="1"/>
            </a:p>
            <a:p>
              <a:pPr marL="0" marR="0" lvl="0" indent="0" algn="l" rtl="0">
                <a:lnSpc>
                  <a:spcPct val="100000"/>
                </a:lnSpc>
                <a:spcBef>
                  <a:spcPts val="0"/>
                </a:spcBef>
                <a:spcAft>
                  <a:spcPts val="0"/>
                </a:spcAft>
                <a:buClr>
                  <a:srgbClr val="000000"/>
                </a:buClr>
                <a:buSzPts val="1600"/>
                <a:buFont typeface="Arial"/>
                <a:buNone/>
              </a:pPr>
              <a:r>
                <a:rPr lang="en" sz="1600" b="1"/>
                <a:t>numberOfTasks: 1</a:t>
              </a:r>
              <a:endParaRPr sz="1600" b="1"/>
            </a:p>
          </p:txBody>
        </p:sp>
        <p:sp>
          <p:nvSpPr>
            <p:cNvPr id="228" name="Google Shape;228;p26"/>
            <p:cNvSpPr txBox="1"/>
            <p:nvPr/>
          </p:nvSpPr>
          <p:spPr>
            <a:xfrm>
              <a:off x="600550" y="4025500"/>
              <a:ext cx="456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dk1"/>
                  </a:solidFill>
                </a:rPr>
                <a:t>P1</a:t>
              </a:r>
              <a:endParaRPr/>
            </a:p>
          </p:txBody>
        </p:sp>
      </p:grpSp>
      <p:grpSp>
        <p:nvGrpSpPr>
          <p:cNvPr id="229" name="Google Shape;229;p26"/>
          <p:cNvGrpSpPr/>
          <p:nvPr/>
        </p:nvGrpSpPr>
        <p:grpSpPr>
          <a:xfrm>
            <a:off x="3358525" y="3939150"/>
            <a:ext cx="2485500" cy="721800"/>
            <a:chOff x="3358525" y="3939150"/>
            <a:chExt cx="2485500" cy="721800"/>
          </a:xfrm>
        </p:grpSpPr>
        <p:sp>
          <p:nvSpPr>
            <p:cNvPr id="230" name="Google Shape;230;p26"/>
            <p:cNvSpPr/>
            <p:nvPr/>
          </p:nvSpPr>
          <p:spPr>
            <a:xfrm>
              <a:off x="3815425" y="3939150"/>
              <a:ext cx="2028600" cy="721800"/>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a:t>name: Project 2</a:t>
              </a:r>
              <a:endParaRPr sz="1600" b="1"/>
            </a:p>
            <a:p>
              <a:pPr marL="0" marR="0" lvl="0" indent="0" algn="l" rtl="0">
                <a:lnSpc>
                  <a:spcPct val="100000"/>
                </a:lnSpc>
                <a:spcBef>
                  <a:spcPts val="0"/>
                </a:spcBef>
                <a:spcAft>
                  <a:spcPts val="0"/>
                </a:spcAft>
                <a:buClr>
                  <a:srgbClr val="000000"/>
                </a:buClr>
                <a:buSzPts val="1600"/>
                <a:buFont typeface="Arial"/>
                <a:buNone/>
              </a:pPr>
              <a:r>
                <a:rPr lang="en" sz="1600" b="1"/>
                <a:t>numberOfTasks: 2</a:t>
              </a:r>
              <a:endParaRPr sz="1600" b="1"/>
            </a:p>
          </p:txBody>
        </p:sp>
        <p:sp>
          <p:nvSpPr>
            <p:cNvPr id="231" name="Google Shape;231;p26"/>
            <p:cNvSpPr txBox="1"/>
            <p:nvPr/>
          </p:nvSpPr>
          <p:spPr>
            <a:xfrm>
              <a:off x="3358525" y="4025500"/>
              <a:ext cx="456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dk1"/>
                  </a:solidFill>
                </a:rPr>
                <a:t>P2</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27"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237" name="Google Shape;237;p27"/>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238" name="Google Shape;238;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15</a:t>
            </a:fld>
            <a:endParaRPr sz="1100" b="1"/>
          </a:p>
        </p:txBody>
      </p:sp>
      <p:sp>
        <p:nvSpPr>
          <p:cNvPr id="239" name="Google Shape;239;p27"/>
          <p:cNvSpPr txBox="1"/>
          <p:nvPr/>
        </p:nvSpPr>
        <p:spPr>
          <a:xfrm>
            <a:off x="380700" y="3939325"/>
            <a:ext cx="7797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a:solidFill>
                <a:schemeClr val="dk1"/>
              </a:solidFill>
            </a:endParaRPr>
          </a:p>
        </p:txBody>
      </p:sp>
      <p:sp>
        <p:nvSpPr>
          <p:cNvPr id="240" name="Google Shape;240;p27"/>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Le mot clé Static (exemple)</a:t>
            </a:r>
            <a:endParaRPr b="1">
              <a:solidFill>
                <a:srgbClr val="E20B0B"/>
              </a:solidFill>
            </a:endParaRPr>
          </a:p>
        </p:txBody>
      </p:sp>
      <p:sp>
        <p:nvSpPr>
          <p:cNvPr id="241" name="Google Shape;241;p27"/>
          <p:cNvSpPr txBox="1"/>
          <p:nvPr/>
        </p:nvSpPr>
        <p:spPr>
          <a:xfrm>
            <a:off x="406250" y="1117650"/>
            <a:ext cx="4133400" cy="2401200"/>
          </a:xfrm>
          <a:prstGeom prst="rect">
            <a:avLst/>
          </a:prstGeom>
          <a:solidFill>
            <a:srgbClr val="D9D9D9"/>
          </a:solidFill>
          <a:ln w="19050" cap="flat" cmpd="sng">
            <a:solidFill>
              <a:srgbClr val="E20B0B"/>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class </a:t>
            </a:r>
            <a:r>
              <a:rPr lang="en" sz="1800" b="1">
                <a:solidFill>
                  <a:schemeClr val="dk1"/>
                </a:solidFill>
              </a:rPr>
              <a:t>Project</a:t>
            </a:r>
            <a:r>
              <a:rPr lang="en" sz="1800">
                <a:solidFill>
                  <a:schemeClr val="dk1"/>
                </a:solidFill>
              </a:rPr>
              <a:t>{</a:t>
            </a:r>
            <a:endParaRPr sz="1800">
              <a:solidFill>
                <a:schemeClr val="dk1"/>
              </a:solidFill>
            </a:endParaRPr>
          </a:p>
          <a:p>
            <a:pPr marL="0" lvl="0" indent="0" algn="l" rtl="0">
              <a:spcBef>
                <a:spcPts val="0"/>
              </a:spcBef>
              <a:spcAft>
                <a:spcPts val="0"/>
              </a:spcAft>
              <a:buNone/>
            </a:pPr>
            <a:r>
              <a:rPr lang="en" sz="1800">
                <a:solidFill>
                  <a:schemeClr val="dk1"/>
                </a:solidFill>
              </a:rPr>
              <a:t>	String name;</a:t>
            </a:r>
            <a:endParaRPr sz="1800">
              <a:solidFill>
                <a:schemeClr val="dk1"/>
              </a:solidFill>
            </a:endParaRPr>
          </a:p>
          <a:p>
            <a:pPr marL="0" lvl="0" indent="0" algn="l" rtl="0">
              <a:spcBef>
                <a:spcPts val="0"/>
              </a:spcBef>
              <a:spcAft>
                <a:spcPts val="0"/>
              </a:spcAft>
              <a:buNone/>
            </a:pPr>
            <a:r>
              <a:rPr lang="en" sz="1800">
                <a:solidFill>
                  <a:schemeClr val="dk1"/>
                </a:solidFill>
              </a:rPr>
              <a:t>	</a:t>
            </a:r>
            <a:r>
              <a:rPr lang="en" sz="1800">
                <a:solidFill>
                  <a:srgbClr val="E20B0B"/>
                </a:solidFill>
              </a:rPr>
              <a:t>static </a:t>
            </a:r>
            <a:r>
              <a:rPr lang="en" sz="1800">
                <a:solidFill>
                  <a:schemeClr val="dk1"/>
                </a:solidFill>
              </a:rPr>
              <a:t>int numberOfTasks;</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 sz="1800">
                <a:solidFill>
                  <a:schemeClr val="dk1"/>
                </a:solidFill>
              </a:rPr>
              <a:t>	public </a:t>
            </a:r>
            <a:r>
              <a:rPr lang="en" sz="1800" b="1">
                <a:solidFill>
                  <a:srgbClr val="FF0000"/>
                </a:solidFill>
              </a:rPr>
              <a:t>static</a:t>
            </a:r>
            <a:r>
              <a:rPr lang="en" sz="1800">
                <a:solidFill>
                  <a:srgbClr val="FF0000"/>
                </a:solidFill>
              </a:rPr>
              <a:t> </a:t>
            </a:r>
            <a:r>
              <a:rPr lang="en" sz="1800">
                <a:solidFill>
                  <a:schemeClr val="dk1"/>
                </a:solidFill>
              </a:rPr>
              <a:t>void addTask(){</a:t>
            </a:r>
            <a:endParaRPr sz="1800">
              <a:solidFill>
                <a:schemeClr val="dk1"/>
              </a:solidFill>
            </a:endParaRPr>
          </a:p>
          <a:p>
            <a:pPr marL="457200" lvl="0" indent="457200" algn="l" rtl="0">
              <a:spcBef>
                <a:spcPts val="0"/>
              </a:spcBef>
              <a:spcAft>
                <a:spcPts val="0"/>
              </a:spcAft>
              <a:buNone/>
            </a:pPr>
            <a:r>
              <a:rPr lang="en" sz="1800">
                <a:solidFill>
                  <a:schemeClr val="dk1"/>
                </a:solidFill>
              </a:rPr>
              <a:t>  numberOfTasks++;</a:t>
            </a:r>
            <a:endParaRPr sz="1800">
              <a:solidFill>
                <a:schemeClr val="dk1"/>
              </a:solidFill>
            </a:endParaRPr>
          </a:p>
          <a:p>
            <a:pPr marL="0" lvl="0" indent="457200" algn="l" rtl="0">
              <a:spcBef>
                <a:spcPts val="0"/>
              </a:spcBef>
              <a:spcAft>
                <a:spcPts val="0"/>
              </a:spcAft>
              <a:buNone/>
            </a:pPr>
            <a:r>
              <a:rPr lang="en" sz="1800">
                <a:solidFill>
                  <a:schemeClr val="dk1"/>
                </a:solidFill>
              </a:rPr>
              <a:t>}</a:t>
            </a:r>
            <a:endParaRPr sz="1800">
              <a:solidFill>
                <a:schemeClr val="dk1"/>
              </a:solidFill>
            </a:endParaRPr>
          </a:p>
          <a:p>
            <a:pPr marL="0" lvl="0" indent="0" algn="l" rtl="0">
              <a:spcBef>
                <a:spcPts val="0"/>
              </a:spcBef>
              <a:spcAft>
                <a:spcPts val="0"/>
              </a:spcAft>
              <a:buNone/>
            </a:pPr>
            <a:r>
              <a:rPr lang="en" sz="1800">
                <a:solidFill>
                  <a:schemeClr val="dk1"/>
                </a:solidFill>
              </a:rPr>
              <a:t>}</a:t>
            </a:r>
            <a:endParaRPr sz="1800">
              <a:solidFill>
                <a:schemeClr val="dk1"/>
              </a:solidFill>
            </a:endParaRPr>
          </a:p>
        </p:txBody>
      </p:sp>
      <p:sp>
        <p:nvSpPr>
          <p:cNvPr id="242" name="Google Shape;242;p27"/>
          <p:cNvSpPr txBox="1"/>
          <p:nvPr/>
        </p:nvSpPr>
        <p:spPr>
          <a:xfrm>
            <a:off x="4685500" y="1010350"/>
            <a:ext cx="4133400" cy="2739900"/>
          </a:xfrm>
          <a:prstGeom prst="rect">
            <a:avLst/>
          </a:prstGeom>
          <a:solidFill>
            <a:srgbClr val="D9D9D9"/>
          </a:solidFill>
          <a:ln w="19050" cap="flat" cmpd="sng">
            <a:solidFill>
              <a:srgbClr val="E20B0B"/>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class </a:t>
            </a:r>
            <a:r>
              <a:rPr lang="en" sz="1800" b="1">
                <a:solidFill>
                  <a:schemeClr val="dk1"/>
                </a:solidFill>
              </a:rPr>
              <a:t>Test</a:t>
            </a:r>
            <a:r>
              <a:rPr lang="en" sz="1800">
                <a:solidFill>
                  <a:schemeClr val="dk1"/>
                </a:solidFill>
              </a:rPr>
              <a:t>{</a:t>
            </a:r>
            <a:endParaRPr sz="1800">
              <a:solidFill>
                <a:schemeClr val="dk1"/>
              </a:solidFill>
            </a:endParaRPr>
          </a:p>
          <a:p>
            <a:pPr marL="0" lvl="0" indent="0" algn="l" rtl="0">
              <a:spcBef>
                <a:spcPts val="0"/>
              </a:spcBef>
              <a:spcAft>
                <a:spcPts val="0"/>
              </a:spcAft>
              <a:buNone/>
            </a:pPr>
            <a:r>
              <a:rPr lang="en" sz="1800">
                <a:solidFill>
                  <a:schemeClr val="dk1"/>
                </a:solidFill>
              </a:rPr>
              <a:t>  </a:t>
            </a:r>
            <a:r>
              <a:rPr lang="en" sz="1600">
                <a:solidFill>
                  <a:schemeClr val="dk1"/>
                </a:solidFill>
              </a:rPr>
              <a:t>public static void main(String[] args){</a:t>
            </a:r>
            <a:endParaRPr sz="16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r>
              <a:rPr lang="en" sz="1600">
                <a:solidFill>
                  <a:schemeClr val="dk1"/>
                </a:solidFill>
              </a:rPr>
              <a:t>     Project p1 = new Project(“Project 1”);</a:t>
            </a:r>
            <a:endParaRPr sz="1600">
              <a:solidFill>
                <a:schemeClr val="dk1"/>
              </a:solidFill>
            </a:endParaRPr>
          </a:p>
          <a:p>
            <a:pPr marL="0" lvl="0" indent="0" algn="l" rtl="0">
              <a:spcBef>
                <a:spcPts val="0"/>
              </a:spcBef>
              <a:spcAft>
                <a:spcPts val="0"/>
              </a:spcAft>
              <a:buNone/>
            </a:pPr>
            <a:r>
              <a:rPr lang="en" sz="1600">
                <a:solidFill>
                  <a:schemeClr val="dk1"/>
                </a:solidFill>
              </a:rPr>
              <a:t>     Project p2 = new Project(“Project 2”);</a:t>
            </a:r>
            <a:endParaRPr sz="1600">
              <a:solidFill>
                <a:schemeClr val="dk1"/>
              </a:solidFill>
            </a:endParaRPr>
          </a:p>
          <a:p>
            <a:pPr marL="0" lvl="0" indent="457200" algn="l" rtl="0">
              <a:spcBef>
                <a:spcPts val="0"/>
              </a:spcBef>
              <a:spcAft>
                <a:spcPts val="0"/>
              </a:spcAft>
              <a:buNone/>
            </a:pPr>
            <a:endParaRPr sz="1600">
              <a:solidFill>
                <a:schemeClr val="dk1"/>
              </a:solidFill>
            </a:endParaRPr>
          </a:p>
          <a:p>
            <a:pPr marL="0" lvl="0" indent="0" algn="l" rtl="0">
              <a:spcBef>
                <a:spcPts val="0"/>
              </a:spcBef>
              <a:spcAft>
                <a:spcPts val="0"/>
              </a:spcAft>
              <a:buNone/>
            </a:pPr>
            <a:r>
              <a:rPr lang="en" sz="1600">
                <a:solidFill>
                  <a:schemeClr val="dk1"/>
                </a:solidFill>
              </a:rPr>
              <a:t>     p1.addTask();</a:t>
            </a:r>
            <a:endParaRPr sz="1600">
              <a:solidFill>
                <a:schemeClr val="dk1"/>
              </a:solidFill>
            </a:endParaRPr>
          </a:p>
          <a:p>
            <a:pPr marL="0" lvl="0" indent="0" algn="l" rtl="0">
              <a:spcBef>
                <a:spcPts val="0"/>
              </a:spcBef>
              <a:spcAft>
                <a:spcPts val="0"/>
              </a:spcAft>
              <a:buNone/>
            </a:pPr>
            <a:r>
              <a:rPr lang="en" sz="1600">
                <a:solidFill>
                  <a:schemeClr val="dk1"/>
                </a:solidFill>
              </a:rPr>
              <a:t>     System.out.println(p2.numberOfTasks);</a:t>
            </a:r>
            <a:endParaRPr sz="1600">
              <a:solidFill>
                <a:schemeClr val="dk1"/>
              </a:solidFill>
            </a:endParaRPr>
          </a:p>
          <a:p>
            <a:pPr marL="0" lvl="0" indent="0" algn="l" rtl="0">
              <a:spcBef>
                <a:spcPts val="0"/>
              </a:spcBef>
              <a:spcAft>
                <a:spcPts val="0"/>
              </a:spcAft>
              <a:buNone/>
            </a:pPr>
            <a:r>
              <a:rPr lang="en" sz="1600">
                <a:solidFill>
                  <a:schemeClr val="dk1"/>
                </a:solidFill>
              </a:rPr>
              <a:t>  }</a:t>
            </a:r>
            <a:endParaRPr sz="1600">
              <a:solidFill>
                <a:schemeClr val="dk1"/>
              </a:solidFill>
            </a:endParaRPr>
          </a:p>
          <a:p>
            <a:pPr marL="0" lvl="0" indent="0" algn="l" rtl="0">
              <a:spcBef>
                <a:spcPts val="0"/>
              </a:spcBef>
              <a:spcAft>
                <a:spcPts val="0"/>
              </a:spcAft>
              <a:buNone/>
            </a:pPr>
            <a:r>
              <a:rPr lang="en" sz="1800">
                <a:solidFill>
                  <a:schemeClr val="dk1"/>
                </a:solidFill>
              </a:rPr>
              <a:t>}</a:t>
            </a:r>
            <a:endParaRPr sz="1800">
              <a:solidFill>
                <a:schemeClr val="dk1"/>
              </a:solidFill>
            </a:endParaRPr>
          </a:p>
        </p:txBody>
      </p:sp>
      <p:sp>
        <p:nvSpPr>
          <p:cNvPr id="243" name="Google Shape;243;p27"/>
          <p:cNvSpPr/>
          <p:nvPr/>
        </p:nvSpPr>
        <p:spPr>
          <a:xfrm>
            <a:off x="6915400" y="4118399"/>
            <a:ext cx="1903500" cy="554100"/>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rgbClr val="000000"/>
                </a:solidFill>
              </a:rPr>
              <a:t>Console : </a:t>
            </a:r>
            <a:endParaRPr sz="1600" i="0" u="none" strike="noStrike" cap="none">
              <a:solidFill>
                <a:srgbClr val="000000"/>
              </a:solidFill>
            </a:endParaRPr>
          </a:p>
          <a:p>
            <a:pPr marL="0" marR="0" lvl="0" indent="0" algn="l" rtl="0">
              <a:lnSpc>
                <a:spcPct val="100000"/>
              </a:lnSpc>
              <a:spcBef>
                <a:spcPts val="0"/>
              </a:spcBef>
              <a:spcAft>
                <a:spcPts val="0"/>
              </a:spcAft>
              <a:buClr>
                <a:srgbClr val="000000"/>
              </a:buClr>
              <a:buSzPts val="1600"/>
              <a:buFont typeface="Arial"/>
              <a:buNone/>
            </a:pPr>
            <a:r>
              <a:rPr lang="en" sz="1600" b="1"/>
              <a:t>1</a:t>
            </a:r>
            <a:endParaRPr sz="1600" b="1" i="0" u="none" strike="noStrike" cap="none">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28"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249" name="Google Shape;249;p28"/>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250" name="Google Shape;25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16</a:t>
            </a:fld>
            <a:endParaRPr sz="1100" b="1"/>
          </a:p>
        </p:txBody>
      </p:sp>
      <p:sp>
        <p:nvSpPr>
          <p:cNvPr id="251" name="Google Shape;251;p28"/>
          <p:cNvSpPr txBox="1"/>
          <p:nvPr/>
        </p:nvSpPr>
        <p:spPr>
          <a:xfrm>
            <a:off x="380700" y="815125"/>
            <a:ext cx="3882900" cy="390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solidFill>
                  <a:schemeClr val="dk1"/>
                </a:solidFill>
              </a:rPr>
              <a:t>Le mot clé static permet d’utiliser une méthode/ un attribut statique sans avoir à instancier la classe qui la contient.</a:t>
            </a:r>
            <a:endParaRPr sz="2200">
              <a:solidFill>
                <a:schemeClr val="dk1"/>
              </a:solidFill>
            </a:endParaRPr>
          </a:p>
          <a:p>
            <a:pPr marL="0" lvl="0" indent="0" algn="l" rtl="0">
              <a:spcBef>
                <a:spcPts val="0"/>
              </a:spcBef>
              <a:spcAft>
                <a:spcPts val="0"/>
              </a:spcAft>
              <a:buNone/>
            </a:pPr>
            <a:endParaRPr sz="2200">
              <a:solidFill>
                <a:schemeClr val="dk1"/>
              </a:solidFill>
            </a:endParaRPr>
          </a:p>
          <a:p>
            <a:pPr marL="0" lvl="0" indent="0" algn="l" rtl="0">
              <a:spcBef>
                <a:spcPts val="0"/>
              </a:spcBef>
              <a:spcAft>
                <a:spcPts val="0"/>
              </a:spcAft>
              <a:buNone/>
            </a:pPr>
            <a:r>
              <a:rPr lang="en" sz="2200">
                <a:solidFill>
                  <a:schemeClr val="dk1"/>
                </a:solidFill>
              </a:rPr>
              <a:t>⇒ L'appel à une méthode/ un attribut statique se fait alors en utilisant le nom de la classe, plutôt que le nom de l'objet.</a:t>
            </a:r>
            <a:endParaRPr sz="2200">
              <a:solidFill>
                <a:schemeClr val="dk1"/>
              </a:solidFill>
            </a:endParaRPr>
          </a:p>
        </p:txBody>
      </p:sp>
      <p:sp>
        <p:nvSpPr>
          <p:cNvPr id="252" name="Google Shape;252;p28"/>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Le mot clé Static</a:t>
            </a:r>
            <a:endParaRPr b="1">
              <a:solidFill>
                <a:srgbClr val="E20B0B"/>
              </a:solidFill>
            </a:endParaRPr>
          </a:p>
        </p:txBody>
      </p:sp>
      <p:sp>
        <p:nvSpPr>
          <p:cNvPr id="253" name="Google Shape;253;p28"/>
          <p:cNvSpPr txBox="1"/>
          <p:nvPr/>
        </p:nvSpPr>
        <p:spPr>
          <a:xfrm>
            <a:off x="4489225" y="1133400"/>
            <a:ext cx="4133400" cy="2478000"/>
          </a:xfrm>
          <a:prstGeom prst="rect">
            <a:avLst/>
          </a:prstGeom>
          <a:solidFill>
            <a:srgbClr val="D9D9D9"/>
          </a:solidFill>
          <a:ln w="19050" cap="flat" cmpd="sng">
            <a:solidFill>
              <a:srgbClr val="E20B0B"/>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class </a:t>
            </a:r>
            <a:r>
              <a:rPr lang="en" sz="1800" b="1">
                <a:solidFill>
                  <a:schemeClr val="dk1"/>
                </a:solidFill>
              </a:rPr>
              <a:t>Test</a:t>
            </a:r>
            <a:r>
              <a:rPr lang="en" sz="1800">
                <a:solidFill>
                  <a:schemeClr val="dk1"/>
                </a:solidFill>
              </a:rPr>
              <a:t>{</a:t>
            </a:r>
            <a:endParaRPr sz="1800">
              <a:solidFill>
                <a:schemeClr val="dk1"/>
              </a:solidFill>
            </a:endParaRPr>
          </a:p>
          <a:p>
            <a:pPr marL="0" lvl="0" indent="0" algn="l" rtl="0">
              <a:spcBef>
                <a:spcPts val="0"/>
              </a:spcBef>
              <a:spcAft>
                <a:spcPts val="0"/>
              </a:spcAft>
              <a:buNone/>
            </a:pPr>
            <a:r>
              <a:rPr lang="en" sz="1800">
                <a:solidFill>
                  <a:schemeClr val="dk1"/>
                </a:solidFill>
              </a:rPr>
              <a:t>  </a:t>
            </a:r>
            <a:r>
              <a:rPr lang="en" sz="1600">
                <a:solidFill>
                  <a:schemeClr val="dk1"/>
                </a:solidFill>
              </a:rPr>
              <a:t>public static void main(String[] args){</a:t>
            </a:r>
            <a:endParaRPr sz="1600">
              <a:solidFill>
                <a:schemeClr val="dk1"/>
              </a:solidFill>
            </a:endParaRPr>
          </a:p>
          <a:p>
            <a:pPr marL="0" lvl="0" indent="0" algn="l" rtl="0">
              <a:spcBef>
                <a:spcPts val="0"/>
              </a:spcBef>
              <a:spcAft>
                <a:spcPts val="0"/>
              </a:spcAft>
              <a:buNone/>
            </a:pPr>
            <a:endParaRPr sz="1600">
              <a:solidFill>
                <a:schemeClr val="dk1"/>
              </a:solidFill>
            </a:endParaRPr>
          </a:p>
          <a:p>
            <a:pPr marL="0" lvl="0" indent="0" algn="l" rtl="0">
              <a:spcBef>
                <a:spcPts val="0"/>
              </a:spcBef>
              <a:spcAft>
                <a:spcPts val="0"/>
              </a:spcAft>
              <a:buNone/>
            </a:pPr>
            <a:r>
              <a:rPr lang="en" sz="1600">
                <a:solidFill>
                  <a:schemeClr val="dk1"/>
                </a:solidFill>
              </a:rPr>
              <a:t>    Project.numberOfTasks = 4;</a:t>
            </a:r>
            <a:endParaRPr sz="1600">
              <a:solidFill>
                <a:schemeClr val="dk1"/>
              </a:solidFill>
            </a:endParaRPr>
          </a:p>
          <a:p>
            <a:pPr marL="0" lvl="0" indent="0" algn="l" rtl="0">
              <a:spcBef>
                <a:spcPts val="0"/>
              </a:spcBef>
              <a:spcAft>
                <a:spcPts val="0"/>
              </a:spcAft>
              <a:buNone/>
            </a:pPr>
            <a:r>
              <a:rPr lang="en" sz="1600">
                <a:solidFill>
                  <a:schemeClr val="dk1"/>
                </a:solidFill>
              </a:rPr>
              <a:t>    </a:t>
            </a:r>
            <a:endParaRPr sz="1600">
              <a:solidFill>
                <a:schemeClr val="dk1"/>
              </a:solidFill>
            </a:endParaRPr>
          </a:p>
          <a:p>
            <a:pPr marL="0" lvl="0" indent="0" algn="l" rtl="0">
              <a:spcBef>
                <a:spcPts val="0"/>
              </a:spcBef>
              <a:spcAft>
                <a:spcPts val="0"/>
              </a:spcAft>
              <a:buNone/>
            </a:pPr>
            <a:r>
              <a:rPr lang="en" sz="1600">
                <a:solidFill>
                  <a:schemeClr val="dk1"/>
                </a:solidFill>
              </a:rPr>
              <a:t>     Project.addTask();</a:t>
            </a:r>
            <a:endParaRPr sz="1600">
              <a:solidFill>
                <a:schemeClr val="dk1"/>
              </a:solidFill>
            </a:endParaRPr>
          </a:p>
          <a:p>
            <a:pPr marL="0" lvl="0" indent="0" algn="l" rtl="0">
              <a:spcBef>
                <a:spcPts val="0"/>
              </a:spcBef>
              <a:spcAft>
                <a:spcPts val="0"/>
              </a:spcAft>
              <a:buNone/>
            </a:pPr>
            <a:r>
              <a:rPr lang="en" sz="1500">
                <a:solidFill>
                  <a:schemeClr val="dk1"/>
                </a:solidFill>
              </a:rPr>
              <a:t>     System.out.println(Project.numberOfTasks);</a:t>
            </a:r>
            <a:endParaRPr sz="1500">
              <a:solidFill>
                <a:schemeClr val="dk1"/>
              </a:solidFill>
            </a:endParaRPr>
          </a:p>
          <a:p>
            <a:pPr marL="0" lvl="0" indent="0" algn="l" rtl="0">
              <a:spcBef>
                <a:spcPts val="0"/>
              </a:spcBef>
              <a:spcAft>
                <a:spcPts val="0"/>
              </a:spcAft>
              <a:buNone/>
            </a:pPr>
            <a:r>
              <a:rPr lang="en" sz="1600">
                <a:solidFill>
                  <a:schemeClr val="dk1"/>
                </a:solidFill>
              </a:rPr>
              <a:t>  }</a:t>
            </a:r>
            <a:endParaRPr sz="1600">
              <a:solidFill>
                <a:schemeClr val="dk1"/>
              </a:solidFill>
            </a:endParaRPr>
          </a:p>
          <a:p>
            <a:pPr marL="0" lvl="0" indent="0" algn="l" rtl="0">
              <a:spcBef>
                <a:spcPts val="0"/>
              </a:spcBef>
              <a:spcAft>
                <a:spcPts val="0"/>
              </a:spcAft>
              <a:buNone/>
            </a:pPr>
            <a:r>
              <a:rPr lang="en" sz="1800">
                <a:solidFill>
                  <a:schemeClr val="dk1"/>
                </a:solidFill>
              </a:rPr>
              <a:t>}</a:t>
            </a:r>
            <a:endParaRPr sz="1800">
              <a:solidFill>
                <a:schemeClr val="dk1"/>
              </a:solidFill>
            </a:endParaRPr>
          </a:p>
        </p:txBody>
      </p:sp>
      <p:sp>
        <p:nvSpPr>
          <p:cNvPr id="254" name="Google Shape;254;p28"/>
          <p:cNvSpPr/>
          <p:nvPr/>
        </p:nvSpPr>
        <p:spPr>
          <a:xfrm>
            <a:off x="6719125" y="3737399"/>
            <a:ext cx="1903500" cy="554100"/>
          </a:xfrm>
          <a:prstGeom prst="rect">
            <a:avLst/>
          </a:pr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rgbClr val="000000"/>
                </a:solidFill>
              </a:rPr>
              <a:t>Console : </a:t>
            </a:r>
            <a:endParaRPr sz="1600" i="0" u="none" strike="noStrike" cap="none">
              <a:solidFill>
                <a:srgbClr val="000000"/>
              </a:solidFill>
            </a:endParaRPr>
          </a:p>
          <a:p>
            <a:pPr marL="0" marR="0" lvl="0" indent="0" algn="l" rtl="0">
              <a:lnSpc>
                <a:spcPct val="100000"/>
              </a:lnSpc>
              <a:spcBef>
                <a:spcPts val="0"/>
              </a:spcBef>
              <a:spcAft>
                <a:spcPts val="0"/>
              </a:spcAft>
              <a:buClr>
                <a:srgbClr val="000000"/>
              </a:buClr>
              <a:buSzPts val="1600"/>
              <a:buFont typeface="Arial"/>
              <a:buNone/>
            </a:pPr>
            <a:r>
              <a:rPr lang="en" sz="1600" b="1"/>
              <a:t>5</a:t>
            </a:r>
            <a:endParaRPr sz="1600" b="1" i="0" u="none" strike="noStrike" cap="none">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29"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260" name="Google Shape;260;p29"/>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261" name="Google Shape;261;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17</a:t>
            </a:fld>
            <a:endParaRPr sz="1100" b="1"/>
          </a:p>
        </p:txBody>
      </p:sp>
      <p:sp>
        <p:nvSpPr>
          <p:cNvPr id="262" name="Google Shape;262;p29"/>
          <p:cNvSpPr txBox="1"/>
          <p:nvPr/>
        </p:nvSpPr>
        <p:spPr>
          <a:xfrm>
            <a:off x="380700" y="815125"/>
            <a:ext cx="82413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solidFill>
                  <a:schemeClr val="dk1"/>
                </a:solidFill>
              </a:rPr>
              <a:t>Les variables statiques sont accessibles dans tous les types de méthodes : statiques ou non statiques.</a:t>
            </a:r>
            <a:endParaRPr sz="2200">
              <a:solidFill>
                <a:schemeClr val="dk1"/>
              </a:solidFill>
            </a:endParaRPr>
          </a:p>
          <a:p>
            <a:pPr marL="0" lvl="0" indent="0" algn="l" rtl="0">
              <a:spcBef>
                <a:spcPts val="0"/>
              </a:spcBef>
              <a:spcAft>
                <a:spcPts val="0"/>
              </a:spcAft>
              <a:buNone/>
            </a:pPr>
            <a:endParaRPr sz="2200">
              <a:solidFill>
                <a:schemeClr val="dk1"/>
              </a:solidFill>
            </a:endParaRPr>
          </a:p>
          <a:p>
            <a:pPr marL="0" lvl="0" indent="0" algn="l" rtl="0">
              <a:spcBef>
                <a:spcPts val="0"/>
              </a:spcBef>
              <a:spcAft>
                <a:spcPts val="0"/>
              </a:spcAft>
              <a:buNone/>
            </a:pPr>
            <a:r>
              <a:rPr lang="en" sz="2200">
                <a:solidFill>
                  <a:schemeClr val="dk1"/>
                </a:solidFill>
              </a:rPr>
              <a:t>Nous ne pouvons pas accéder aux variables non statiques dans les méthodes statiques, car les variables non statiques ne sont accessibles qu'en créant une instance de la classe.</a:t>
            </a:r>
            <a:endParaRPr sz="2200">
              <a:solidFill>
                <a:schemeClr val="dk1"/>
              </a:solidFill>
            </a:endParaRPr>
          </a:p>
          <a:p>
            <a:pPr marL="0" lvl="0" indent="0" algn="l" rtl="0">
              <a:spcBef>
                <a:spcPts val="0"/>
              </a:spcBef>
              <a:spcAft>
                <a:spcPts val="0"/>
              </a:spcAft>
              <a:buNone/>
            </a:pPr>
            <a:endParaRPr sz="2200">
              <a:solidFill>
                <a:schemeClr val="dk1"/>
              </a:solidFill>
            </a:endParaRPr>
          </a:p>
          <a:p>
            <a:pPr marL="0" lvl="0" indent="0" algn="l" rtl="0">
              <a:spcBef>
                <a:spcPts val="0"/>
              </a:spcBef>
              <a:spcAft>
                <a:spcPts val="0"/>
              </a:spcAft>
              <a:buNone/>
            </a:pPr>
            <a:endParaRPr sz="2200">
              <a:solidFill>
                <a:schemeClr val="dk1"/>
              </a:solidFill>
            </a:endParaRPr>
          </a:p>
          <a:p>
            <a:pPr marL="0" lvl="0" indent="0" algn="l" rtl="0">
              <a:spcBef>
                <a:spcPts val="0"/>
              </a:spcBef>
              <a:spcAft>
                <a:spcPts val="0"/>
              </a:spcAft>
              <a:buNone/>
            </a:pPr>
            <a:endParaRPr sz="2200">
              <a:solidFill>
                <a:schemeClr val="dk1"/>
              </a:solidFill>
            </a:endParaRPr>
          </a:p>
        </p:txBody>
      </p:sp>
      <p:sp>
        <p:nvSpPr>
          <p:cNvPr id="263" name="Google Shape;263;p29"/>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Le mot clé static</a:t>
            </a:r>
            <a:endParaRPr b="1">
              <a:solidFill>
                <a:srgbClr val="E20B0B"/>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30"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269" name="Google Shape;269;p30"/>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270" name="Google Shape;270;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18</a:t>
            </a:fld>
            <a:endParaRPr sz="1100" b="1"/>
          </a:p>
        </p:txBody>
      </p:sp>
      <p:sp>
        <p:nvSpPr>
          <p:cNvPr id="271" name="Google Shape;271;p30"/>
          <p:cNvSpPr txBox="1"/>
          <p:nvPr/>
        </p:nvSpPr>
        <p:spPr>
          <a:xfrm>
            <a:off x="380700" y="815125"/>
            <a:ext cx="8158200" cy="221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solidFill>
                  <a:schemeClr val="dk1"/>
                </a:solidFill>
              </a:rPr>
              <a:t>Lorsqu'une variable est déclarée comme </a:t>
            </a:r>
            <a:r>
              <a:rPr lang="en" sz="2200">
                <a:solidFill>
                  <a:srgbClr val="E20B0B"/>
                </a:solidFill>
              </a:rPr>
              <a:t>final</a:t>
            </a:r>
            <a:r>
              <a:rPr lang="en" sz="2200">
                <a:solidFill>
                  <a:schemeClr val="dk1"/>
                </a:solidFill>
              </a:rPr>
              <a:t>, cela signifie qu'elle ne peut être affectée qu'une seule fois, et son contenu ne peut pas être modifié par la suite.</a:t>
            </a:r>
            <a:endParaRPr sz="2200">
              <a:solidFill>
                <a:schemeClr val="dk1"/>
              </a:solidFill>
            </a:endParaRPr>
          </a:p>
          <a:p>
            <a:pPr marL="0" lvl="0" indent="0" algn="l" rtl="0">
              <a:spcBef>
                <a:spcPts val="0"/>
              </a:spcBef>
              <a:spcAft>
                <a:spcPts val="0"/>
              </a:spcAft>
              <a:buNone/>
            </a:pPr>
            <a:endParaRPr sz="2200">
              <a:solidFill>
                <a:schemeClr val="dk1"/>
              </a:solidFill>
            </a:endParaRPr>
          </a:p>
          <a:p>
            <a:pPr marL="0" lvl="0" indent="0" algn="l" rtl="0">
              <a:spcBef>
                <a:spcPts val="0"/>
              </a:spcBef>
              <a:spcAft>
                <a:spcPts val="0"/>
              </a:spcAft>
              <a:buNone/>
            </a:pPr>
            <a:r>
              <a:rPr lang="en" sz="2200">
                <a:solidFill>
                  <a:schemeClr val="dk1"/>
                </a:solidFill>
              </a:rPr>
              <a:t>Ex:</a:t>
            </a:r>
            <a:endParaRPr sz="2200">
              <a:solidFill>
                <a:schemeClr val="dk1"/>
              </a:solidFill>
            </a:endParaRPr>
          </a:p>
          <a:p>
            <a:pPr marL="0" lvl="0" indent="0" algn="l" rtl="0">
              <a:spcBef>
                <a:spcPts val="0"/>
              </a:spcBef>
              <a:spcAft>
                <a:spcPts val="0"/>
              </a:spcAft>
              <a:buNone/>
            </a:pPr>
            <a:endParaRPr sz="2200">
              <a:solidFill>
                <a:schemeClr val="dk1"/>
              </a:solidFill>
            </a:endParaRPr>
          </a:p>
        </p:txBody>
      </p:sp>
      <p:sp>
        <p:nvSpPr>
          <p:cNvPr id="272" name="Google Shape;272;p30"/>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Le mot clé final</a:t>
            </a:r>
            <a:endParaRPr b="1">
              <a:solidFill>
                <a:srgbClr val="E20B0B"/>
              </a:solidFill>
            </a:endParaRPr>
          </a:p>
        </p:txBody>
      </p:sp>
      <p:sp>
        <p:nvSpPr>
          <p:cNvPr id="273" name="Google Shape;273;p30"/>
          <p:cNvSpPr txBox="1"/>
          <p:nvPr/>
        </p:nvSpPr>
        <p:spPr>
          <a:xfrm>
            <a:off x="438600" y="2699700"/>
            <a:ext cx="7197300" cy="1446900"/>
          </a:xfrm>
          <a:prstGeom prst="rect">
            <a:avLst/>
          </a:prstGeom>
          <a:solidFill>
            <a:srgbClr val="D9D9D9"/>
          </a:solidFill>
          <a:ln w="19050" cap="flat" cmpd="sng">
            <a:solidFill>
              <a:srgbClr val="E20B0B"/>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200">
                <a:solidFill>
                  <a:srgbClr val="E20B0B"/>
                </a:solidFill>
              </a:rPr>
              <a:t>final </a:t>
            </a:r>
            <a:r>
              <a:rPr lang="en" sz="2200">
                <a:solidFill>
                  <a:schemeClr val="dk1"/>
                </a:solidFill>
              </a:rPr>
              <a:t>int x = 10;</a:t>
            </a:r>
            <a:endParaRPr sz="2200">
              <a:solidFill>
                <a:schemeClr val="dk1"/>
              </a:solidFill>
            </a:endParaRPr>
          </a:p>
          <a:p>
            <a:pPr marL="0" lvl="0" indent="0" algn="l" rtl="0">
              <a:spcBef>
                <a:spcPts val="0"/>
              </a:spcBef>
              <a:spcAft>
                <a:spcPts val="0"/>
              </a:spcAft>
              <a:buNone/>
            </a:pPr>
            <a:r>
              <a:rPr lang="en" sz="2200">
                <a:solidFill>
                  <a:schemeClr val="dk1"/>
                </a:solidFill>
              </a:rPr>
              <a:t>x = 20; </a:t>
            </a:r>
            <a:r>
              <a:rPr lang="en" sz="1600">
                <a:solidFill>
                  <a:srgbClr val="E20B0B"/>
                </a:solidFill>
              </a:rPr>
              <a:t>// Cela générera une erreur, car x est une variable finale.</a:t>
            </a:r>
            <a:endParaRPr sz="1600">
              <a:solidFill>
                <a:srgbClr val="E20B0B"/>
              </a:solidFill>
            </a:endParaRPr>
          </a:p>
          <a:p>
            <a:pPr marL="0" lvl="0" indent="0" algn="l" rtl="0">
              <a:spcBef>
                <a:spcPts val="0"/>
              </a:spcBef>
              <a:spcAft>
                <a:spcPts val="0"/>
              </a:spcAft>
              <a:buNone/>
            </a:pPr>
            <a:endParaRPr sz="1600">
              <a:solidFill>
                <a:srgbClr val="E20B0B"/>
              </a:solidFill>
            </a:endParaRPr>
          </a:p>
          <a:p>
            <a:pPr marL="0" lvl="0" indent="0" algn="l" rtl="0">
              <a:spcBef>
                <a:spcPts val="0"/>
              </a:spcBef>
              <a:spcAft>
                <a:spcPts val="0"/>
              </a:spcAft>
              <a:buClr>
                <a:schemeClr val="dk1"/>
              </a:buClr>
              <a:buSzPts val="1100"/>
              <a:buFont typeface="Arial"/>
              <a:buNone/>
            </a:pPr>
            <a:r>
              <a:rPr lang="en" sz="2200">
                <a:solidFill>
                  <a:schemeClr val="dk1"/>
                </a:solidFill>
              </a:rPr>
              <a:t>public </a:t>
            </a:r>
            <a:r>
              <a:rPr lang="en" sz="2200">
                <a:solidFill>
                  <a:srgbClr val="E20B0B"/>
                </a:solidFill>
              </a:rPr>
              <a:t>final</a:t>
            </a:r>
            <a:r>
              <a:rPr lang="en" sz="2200">
                <a:solidFill>
                  <a:schemeClr val="dk1"/>
                </a:solidFill>
              </a:rPr>
              <a:t> float PI = 3.14;</a:t>
            </a:r>
            <a:endParaRPr sz="2200">
              <a:solidFill>
                <a:schemeClr val="dk1"/>
              </a:solidFill>
            </a:endParaRPr>
          </a:p>
        </p:txBody>
      </p:sp>
      <p:sp>
        <p:nvSpPr>
          <p:cNvPr id="274" name="Google Shape;274;p30"/>
          <p:cNvSpPr txBox="1"/>
          <p:nvPr/>
        </p:nvSpPr>
        <p:spPr>
          <a:xfrm>
            <a:off x="438600" y="4276225"/>
            <a:ext cx="8034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solidFill>
                  <a:schemeClr val="dk1"/>
                </a:solidFill>
              </a:rPr>
              <a:t>⇒ </a:t>
            </a:r>
            <a:r>
              <a:rPr lang="en" sz="2000"/>
              <a:t>Une variable finale est une </a:t>
            </a:r>
            <a:r>
              <a:rPr lang="en" sz="2000">
                <a:solidFill>
                  <a:srgbClr val="E20B0B"/>
                </a:solidFill>
              </a:rPr>
              <a:t>constante</a:t>
            </a:r>
            <a:r>
              <a:rPr lang="en" sz="2000"/>
              <a:t>.</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p31"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280" name="Google Shape;280;p31"/>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281" name="Google Shape;281;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19</a:t>
            </a:fld>
            <a:endParaRPr sz="1100" b="1"/>
          </a:p>
        </p:txBody>
      </p:sp>
      <p:sp>
        <p:nvSpPr>
          <p:cNvPr id="282" name="Google Shape;282;p31"/>
          <p:cNvSpPr txBox="1"/>
          <p:nvPr/>
        </p:nvSpPr>
        <p:spPr>
          <a:xfrm>
            <a:off x="380700" y="815125"/>
            <a:ext cx="81582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chemeClr val="dk1"/>
                </a:solidFill>
              </a:rPr>
              <a:t>Comme la valeur de la variable finale ne peut être modifiée, il est inutile de conserver une copie de la variable pour chaque instance de la classe dans laquelle elle est déclarée. </a:t>
            </a:r>
            <a:endParaRPr sz="2100">
              <a:solidFill>
                <a:schemeClr val="dk1"/>
              </a:solidFill>
            </a:endParaRPr>
          </a:p>
          <a:p>
            <a:pPr marL="0" lvl="0" indent="0" algn="l" rtl="0">
              <a:spcBef>
                <a:spcPts val="0"/>
              </a:spcBef>
              <a:spcAft>
                <a:spcPts val="0"/>
              </a:spcAft>
              <a:buNone/>
            </a:pPr>
            <a:endParaRPr sz="2100">
              <a:solidFill>
                <a:schemeClr val="dk1"/>
              </a:solidFill>
            </a:endParaRPr>
          </a:p>
          <a:p>
            <a:pPr marL="0" lvl="0" indent="0" algn="l" rtl="0">
              <a:spcBef>
                <a:spcPts val="0"/>
              </a:spcBef>
              <a:spcAft>
                <a:spcPts val="0"/>
              </a:spcAft>
              <a:buNone/>
            </a:pPr>
            <a:r>
              <a:rPr lang="en" sz="2000">
                <a:solidFill>
                  <a:schemeClr val="dk1"/>
                </a:solidFill>
                <a:highlight>
                  <a:schemeClr val="lt1"/>
                </a:highlight>
              </a:rPr>
              <a:t>⇒ </a:t>
            </a:r>
            <a:r>
              <a:rPr lang="en" sz="2100">
                <a:solidFill>
                  <a:schemeClr val="dk1"/>
                </a:solidFill>
              </a:rPr>
              <a:t>La variable est donc associée à la classe et partagée entre toutes les instances.</a:t>
            </a:r>
            <a:endParaRPr sz="2100">
              <a:solidFill>
                <a:schemeClr val="dk1"/>
              </a:solidFill>
            </a:endParaRPr>
          </a:p>
        </p:txBody>
      </p:sp>
      <p:sp>
        <p:nvSpPr>
          <p:cNvPr id="283" name="Google Shape;283;p31"/>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static final</a:t>
            </a:r>
            <a:endParaRPr b="1">
              <a:solidFill>
                <a:srgbClr val="E20B0B"/>
              </a:solidFill>
            </a:endParaRPr>
          </a:p>
        </p:txBody>
      </p:sp>
      <p:sp>
        <p:nvSpPr>
          <p:cNvPr id="284" name="Google Shape;284;p31"/>
          <p:cNvSpPr txBox="1"/>
          <p:nvPr/>
        </p:nvSpPr>
        <p:spPr>
          <a:xfrm>
            <a:off x="380700" y="2970900"/>
            <a:ext cx="4133400" cy="1293000"/>
          </a:xfrm>
          <a:prstGeom prst="rect">
            <a:avLst/>
          </a:prstGeom>
          <a:solidFill>
            <a:srgbClr val="D9D9D9"/>
          </a:solidFill>
          <a:ln w="19050" cap="flat" cmpd="sng">
            <a:solidFill>
              <a:srgbClr val="E20B0B"/>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class </a:t>
            </a:r>
            <a:r>
              <a:rPr lang="en" sz="1800" b="1">
                <a:solidFill>
                  <a:schemeClr val="dk1"/>
                </a:solidFill>
              </a:rPr>
              <a:t>Project</a:t>
            </a:r>
            <a:r>
              <a:rPr lang="en" sz="1800">
                <a:solidFill>
                  <a:schemeClr val="dk1"/>
                </a:solidFill>
              </a:rPr>
              <a:t>{</a:t>
            </a:r>
            <a:endParaRPr sz="1800">
              <a:solidFill>
                <a:schemeClr val="dk1"/>
              </a:solidFill>
            </a:endParaRPr>
          </a:p>
          <a:p>
            <a:pPr marL="0" lvl="0" indent="0" algn="l" rtl="0">
              <a:spcBef>
                <a:spcPts val="0"/>
              </a:spcBef>
              <a:spcAft>
                <a:spcPts val="0"/>
              </a:spcAft>
              <a:buNone/>
            </a:pPr>
            <a:r>
              <a:rPr lang="en" sz="1800">
                <a:solidFill>
                  <a:schemeClr val="dk1"/>
                </a:solidFill>
              </a:rPr>
              <a:t>	String name;</a:t>
            </a:r>
            <a:endParaRPr sz="1800">
              <a:solidFill>
                <a:schemeClr val="dk1"/>
              </a:solidFill>
            </a:endParaRPr>
          </a:p>
          <a:p>
            <a:pPr marL="0" lvl="0" indent="0" algn="l" rtl="0">
              <a:spcBef>
                <a:spcPts val="0"/>
              </a:spcBef>
              <a:spcAft>
                <a:spcPts val="0"/>
              </a:spcAft>
              <a:buNone/>
            </a:pPr>
            <a:r>
              <a:rPr lang="en" sz="1800">
                <a:solidFill>
                  <a:schemeClr val="dk1"/>
                </a:solidFill>
              </a:rPr>
              <a:t>	</a:t>
            </a:r>
            <a:r>
              <a:rPr lang="en" sz="1800">
                <a:solidFill>
                  <a:srgbClr val="E20B0B"/>
                </a:solidFill>
              </a:rPr>
              <a:t>final </a:t>
            </a:r>
            <a:r>
              <a:rPr lang="en" sz="1800">
                <a:solidFill>
                  <a:schemeClr val="dk1"/>
                </a:solidFill>
              </a:rPr>
              <a:t>int numberOfTasks = 4;</a:t>
            </a:r>
            <a:endParaRPr sz="1800">
              <a:solidFill>
                <a:schemeClr val="dk1"/>
              </a:solidFill>
            </a:endParaRPr>
          </a:p>
          <a:p>
            <a:pPr marL="0" lvl="0" indent="0" algn="l" rtl="0">
              <a:spcBef>
                <a:spcPts val="0"/>
              </a:spcBef>
              <a:spcAft>
                <a:spcPts val="0"/>
              </a:spcAft>
              <a:buNone/>
            </a:pPr>
            <a:r>
              <a:rPr lang="en" sz="1800">
                <a:solidFill>
                  <a:schemeClr val="dk1"/>
                </a:solidFill>
              </a:rPr>
              <a:t>}</a:t>
            </a:r>
            <a:endParaRPr sz="1800">
              <a:solidFill>
                <a:schemeClr val="dk1"/>
              </a:solidFill>
            </a:endParaRPr>
          </a:p>
        </p:txBody>
      </p:sp>
      <p:sp>
        <p:nvSpPr>
          <p:cNvPr id="285" name="Google Shape;285;p31"/>
          <p:cNvSpPr txBox="1"/>
          <p:nvPr/>
        </p:nvSpPr>
        <p:spPr>
          <a:xfrm>
            <a:off x="4780800" y="2970900"/>
            <a:ext cx="4133400" cy="1293000"/>
          </a:xfrm>
          <a:prstGeom prst="rect">
            <a:avLst/>
          </a:prstGeom>
          <a:solidFill>
            <a:srgbClr val="D9D9D9"/>
          </a:solidFill>
          <a:ln w="19050" cap="flat" cmpd="sng">
            <a:solidFill>
              <a:srgbClr val="E20B0B"/>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class </a:t>
            </a:r>
            <a:r>
              <a:rPr lang="en" sz="1800" b="1">
                <a:solidFill>
                  <a:schemeClr val="dk1"/>
                </a:solidFill>
              </a:rPr>
              <a:t>Project</a:t>
            </a:r>
            <a:r>
              <a:rPr lang="en" sz="1800">
                <a:solidFill>
                  <a:schemeClr val="dk1"/>
                </a:solidFill>
              </a:rPr>
              <a:t>{</a:t>
            </a:r>
            <a:endParaRPr sz="1800">
              <a:solidFill>
                <a:schemeClr val="dk1"/>
              </a:solidFill>
            </a:endParaRPr>
          </a:p>
          <a:p>
            <a:pPr marL="0" lvl="0" indent="0" algn="l" rtl="0">
              <a:spcBef>
                <a:spcPts val="0"/>
              </a:spcBef>
              <a:spcAft>
                <a:spcPts val="0"/>
              </a:spcAft>
              <a:buNone/>
            </a:pPr>
            <a:r>
              <a:rPr lang="en" sz="1800">
                <a:solidFill>
                  <a:schemeClr val="dk1"/>
                </a:solidFill>
              </a:rPr>
              <a:t>	String name;</a:t>
            </a:r>
            <a:endParaRPr sz="1800">
              <a:solidFill>
                <a:schemeClr val="dk1"/>
              </a:solidFill>
            </a:endParaRPr>
          </a:p>
          <a:p>
            <a:pPr marL="0" lvl="0" indent="0" algn="l" rtl="0">
              <a:spcBef>
                <a:spcPts val="0"/>
              </a:spcBef>
              <a:spcAft>
                <a:spcPts val="0"/>
              </a:spcAft>
              <a:buNone/>
            </a:pPr>
            <a:r>
              <a:rPr lang="en" sz="1800">
                <a:solidFill>
                  <a:schemeClr val="dk1"/>
                </a:solidFill>
              </a:rPr>
              <a:t>	</a:t>
            </a:r>
            <a:r>
              <a:rPr lang="en" sz="1800">
                <a:solidFill>
                  <a:srgbClr val="E20B0B"/>
                </a:solidFill>
              </a:rPr>
              <a:t>static final </a:t>
            </a:r>
            <a:r>
              <a:rPr lang="en" sz="1800">
                <a:solidFill>
                  <a:schemeClr val="dk1"/>
                </a:solidFill>
              </a:rPr>
              <a:t>int numberOfTasks = 4;</a:t>
            </a:r>
            <a:endParaRPr sz="1800">
              <a:solidFill>
                <a:schemeClr val="dk1"/>
              </a:solidFill>
            </a:endParaRPr>
          </a:p>
          <a:p>
            <a:pPr marL="0" lvl="0" indent="0" algn="l" rtl="0">
              <a:spcBef>
                <a:spcPts val="0"/>
              </a:spcBef>
              <a:spcAft>
                <a:spcPts val="0"/>
              </a:spcAft>
              <a:buNone/>
            </a:pPr>
            <a:r>
              <a:rPr lang="en" sz="1800">
                <a:solidFill>
                  <a:schemeClr val="dk1"/>
                </a:solidFill>
              </a:rPr>
              <a:t>}</a:t>
            </a:r>
            <a:endParaRPr sz="1800">
              <a:solidFill>
                <a:schemeClr val="dk1"/>
              </a:solidFill>
            </a:endParaRPr>
          </a:p>
        </p:txBody>
      </p:sp>
      <p:sp>
        <p:nvSpPr>
          <p:cNvPr id="286" name="Google Shape;286;p31"/>
          <p:cNvSpPr txBox="1"/>
          <p:nvPr/>
        </p:nvSpPr>
        <p:spPr>
          <a:xfrm>
            <a:off x="1545950" y="4425750"/>
            <a:ext cx="186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Constante d’instance</a:t>
            </a:r>
            <a:endParaRPr/>
          </a:p>
        </p:txBody>
      </p:sp>
      <p:sp>
        <p:nvSpPr>
          <p:cNvPr id="287" name="Google Shape;287;p31"/>
          <p:cNvSpPr txBox="1"/>
          <p:nvPr/>
        </p:nvSpPr>
        <p:spPr>
          <a:xfrm>
            <a:off x="5915550" y="4425750"/>
            <a:ext cx="186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Constante de classe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14"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64" name="Google Shape;64;p14"/>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65" name="Google Shape;6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2</a:t>
            </a:fld>
            <a:endParaRPr sz="1100" b="1"/>
          </a:p>
        </p:txBody>
      </p:sp>
      <p:sp>
        <p:nvSpPr>
          <p:cNvPr id="66" name="Google Shape;66;p14"/>
          <p:cNvSpPr txBox="1"/>
          <p:nvPr/>
        </p:nvSpPr>
        <p:spPr>
          <a:xfrm>
            <a:off x="380700" y="815125"/>
            <a:ext cx="7888800" cy="4186800"/>
          </a:xfrm>
          <a:prstGeom prst="rect">
            <a:avLst/>
          </a:prstGeom>
          <a:noFill/>
          <a:ln>
            <a:noFill/>
          </a:ln>
        </p:spPr>
        <p:txBody>
          <a:bodyPr spcFirstLastPara="1" wrap="square" lIns="91425" tIns="91425" rIns="91425" bIns="91425" anchor="t" anchorCtr="0">
            <a:spAutoFit/>
          </a:bodyPr>
          <a:lstStyle/>
          <a:p>
            <a:pPr marL="457200" lvl="0" indent="-355600" algn="l" rtl="0">
              <a:lnSpc>
                <a:spcPct val="200000"/>
              </a:lnSpc>
              <a:spcBef>
                <a:spcPts val="0"/>
              </a:spcBef>
              <a:spcAft>
                <a:spcPts val="0"/>
              </a:spcAft>
              <a:buSzPts val="2000"/>
              <a:buChar char="●"/>
            </a:pPr>
            <a:r>
              <a:rPr lang="en" sz="2000"/>
              <a:t>Manipuler des tableaux</a:t>
            </a:r>
            <a:endParaRPr sz="2000"/>
          </a:p>
          <a:p>
            <a:pPr marL="457200" lvl="0" indent="0" algn="l" rtl="0">
              <a:lnSpc>
                <a:spcPct val="200000"/>
              </a:lnSpc>
              <a:spcBef>
                <a:spcPts val="0"/>
              </a:spcBef>
              <a:spcAft>
                <a:spcPts val="0"/>
              </a:spcAft>
              <a:buNone/>
            </a:pPr>
            <a:endParaRPr sz="2000"/>
          </a:p>
          <a:p>
            <a:pPr marL="457200" lvl="0" indent="-355600" algn="l" rtl="0">
              <a:lnSpc>
                <a:spcPct val="200000"/>
              </a:lnSpc>
              <a:spcBef>
                <a:spcPts val="0"/>
              </a:spcBef>
              <a:spcAft>
                <a:spcPts val="0"/>
              </a:spcAft>
              <a:buSzPts val="2000"/>
              <a:buChar char="●"/>
            </a:pPr>
            <a:r>
              <a:rPr lang="en" sz="2000"/>
              <a:t>Créer des associations entre les classes</a:t>
            </a:r>
            <a:endParaRPr sz="2000"/>
          </a:p>
          <a:p>
            <a:pPr marL="0" lvl="0" indent="0" algn="l" rtl="0">
              <a:lnSpc>
                <a:spcPct val="200000"/>
              </a:lnSpc>
              <a:spcBef>
                <a:spcPts val="0"/>
              </a:spcBef>
              <a:spcAft>
                <a:spcPts val="0"/>
              </a:spcAft>
              <a:buNone/>
            </a:pPr>
            <a:endParaRPr sz="2000"/>
          </a:p>
          <a:p>
            <a:pPr marL="457200" lvl="0" indent="-355600" algn="l" rtl="0">
              <a:lnSpc>
                <a:spcPct val="200000"/>
              </a:lnSpc>
              <a:spcBef>
                <a:spcPts val="0"/>
              </a:spcBef>
              <a:spcAft>
                <a:spcPts val="0"/>
              </a:spcAft>
              <a:buSzPts val="2000"/>
              <a:buChar char="●"/>
            </a:pPr>
            <a:r>
              <a:rPr lang="en" sz="2000"/>
              <a:t>Découvrir les mot clés static et final</a:t>
            </a:r>
            <a:endParaRPr sz="2000"/>
          </a:p>
          <a:p>
            <a:pPr marL="457200" lvl="0" indent="0" algn="l" rtl="0">
              <a:lnSpc>
                <a:spcPct val="200000"/>
              </a:lnSpc>
              <a:spcBef>
                <a:spcPts val="0"/>
              </a:spcBef>
              <a:spcAft>
                <a:spcPts val="0"/>
              </a:spcAft>
              <a:buNone/>
            </a:pPr>
            <a:endParaRPr sz="2000"/>
          </a:p>
          <a:p>
            <a:pPr marL="457200" lvl="0" indent="0" algn="l" rtl="0">
              <a:lnSpc>
                <a:spcPct val="200000"/>
              </a:lnSpc>
              <a:spcBef>
                <a:spcPts val="0"/>
              </a:spcBef>
              <a:spcAft>
                <a:spcPts val="0"/>
              </a:spcAft>
              <a:buNone/>
            </a:pPr>
            <a:endParaRPr sz="2000"/>
          </a:p>
        </p:txBody>
      </p:sp>
      <p:sp>
        <p:nvSpPr>
          <p:cNvPr id="67" name="Google Shape;67;p14"/>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Objectifs du chapitre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32"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293" name="Google Shape;293;p32"/>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294" name="Google Shape;294;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20</a:t>
            </a:fld>
            <a:endParaRPr sz="1100" b="1"/>
          </a:p>
        </p:txBody>
      </p:sp>
      <p:sp>
        <p:nvSpPr>
          <p:cNvPr id="295" name="Google Shape;295;p32"/>
          <p:cNvSpPr txBox="1"/>
          <p:nvPr/>
        </p:nvSpPr>
        <p:spPr>
          <a:xfrm>
            <a:off x="380700" y="815125"/>
            <a:ext cx="8158200" cy="289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solidFill>
                  <a:schemeClr val="dk1"/>
                </a:solidFill>
              </a:rPr>
              <a:t>Lorsqu'une méthode est déclarée comme </a:t>
            </a:r>
            <a:r>
              <a:rPr lang="en" sz="2200">
                <a:solidFill>
                  <a:srgbClr val="E20B0B"/>
                </a:solidFill>
              </a:rPr>
              <a:t>final</a:t>
            </a:r>
            <a:r>
              <a:rPr lang="en" sz="2200">
                <a:solidFill>
                  <a:schemeClr val="dk1"/>
                </a:solidFill>
              </a:rPr>
              <a:t>, cela signifie que son contenu ne sera pas modifié par d’autres objets (classes filles).</a:t>
            </a:r>
            <a:endParaRPr sz="2200">
              <a:solidFill>
                <a:schemeClr val="dk1"/>
              </a:solidFill>
            </a:endParaRPr>
          </a:p>
          <a:p>
            <a:pPr marL="0" lvl="0" indent="0" algn="l" rtl="0">
              <a:spcBef>
                <a:spcPts val="0"/>
              </a:spcBef>
              <a:spcAft>
                <a:spcPts val="0"/>
              </a:spcAft>
              <a:buNone/>
            </a:pPr>
            <a:endParaRPr sz="2200">
              <a:solidFill>
                <a:schemeClr val="dk1"/>
              </a:solidFill>
            </a:endParaRPr>
          </a:p>
          <a:p>
            <a:pPr marL="0" lvl="0" indent="0" algn="l" rtl="0">
              <a:spcBef>
                <a:spcPts val="0"/>
              </a:spcBef>
              <a:spcAft>
                <a:spcPts val="0"/>
              </a:spcAft>
              <a:buNone/>
            </a:pPr>
            <a:r>
              <a:rPr lang="en" sz="2200">
                <a:solidFill>
                  <a:schemeClr val="dk1"/>
                </a:solidFill>
              </a:rPr>
              <a:t>⇒ Une méthode finale ne peut pas être </a:t>
            </a:r>
            <a:r>
              <a:rPr lang="en" sz="2200">
                <a:solidFill>
                  <a:srgbClr val="E20B0B"/>
                </a:solidFill>
              </a:rPr>
              <a:t>redéfinie</a:t>
            </a:r>
            <a:r>
              <a:rPr lang="en" sz="2200">
                <a:solidFill>
                  <a:schemeClr val="dk1"/>
                </a:solidFill>
              </a:rPr>
              <a:t>.</a:t>
            </a:r>
            <a:endParaRPr sz="2200">
              <a:solidFill>
                <a:schemeClr val="dk1"/>
              </a:solidFill>
            </a:endParaRPr>
          </a:p>
          <a:p>
            <a:pPr marL="0" lvl="0" indent="0" algn="l" rtl="0">
              <a:spcBef>
                <a:spcPts val="0"/>
              </a:spcBef>
              <a:spcAft>
                <a:spcPts val="0"/>
              </a:spcAft>
              <a:buNone/>
            </a:pPr>
            <a:endParaRPr sz="2200">
              <a:solidFill>
                <a:schemeClr val="dk1"/>
              </a:solidFill>
            </a:endParaRPr>
          </a:p>
          <a:p>
            <a:pPr marL="0" lvl="0" indent="0" algn="l" rtl="0">
              <a:spcBef>
                <a:spcPts val="0"/>
              </a:spcBef>
              <a:spcAft>
                <a:spcPts val="0"/>
              </a:spcAft>
              <a:buNone/>
            </a:pPr>
            <a:r>
              <a:rPr lang="en" sz="2200">
                <a:solidFill>
                  <a:schemeClr val="dk1"/>
                </a:solidFill>
              </a:rPr>
              <a:t>Ex:</a:t>
            </a:r>
            <a:endParaRPr sz="2200">
              <a:solidFill>
                <a:schemeClr val="dk1"/>
              </a:solidFill>
            </a:endParaRPr>
          </a:p>
          <a:p>
            <a:pPr marL="0" lvl="0" indent="0" algn="l" rtl="0">
              <a:spcBef>
                <a:spcPts val="0"/>
              </a:spcBef>
              <a:spcAft>
                <a:spcPts val="0"/>
              </a:spcAft>
              <a:buNone/>
            </a:pPr>
            <a:endParaRPr sz="2200">
              <a:solidFill>
                <a:schemeClr val="dk1"/>
              </a:solidFill>
            </a:endParaRPr>
          </a:p>
        </p:txBody>
      </p:sp>
      <p:sp>
        <p:nvSpPr>
          <p:cNvPr id="296" name="Google Shape;296;p32"/>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Le mot clé final</a:t>
            </a:r>
            <a:endParaRPr b="1">
              <a:solidFill>
                <a:srgbClr val="E20B0B"/>
              </a:solidFill>
            </a:endParaRPr>
          </a:p>
        </p:txBody>
      </p:sp>
      <p:sp>
        <p:nvSpPr>
          <p:cNvPr id="297" name="Google Shape;297;p32"/>
          <p:cNvSpPr txBox="1"/>
          <p:nvPr/>
        </p:nvSpPr>
        <p:spPr>
          <a:xfrm>
            <a:off x="1059875" y="2816125"/>
            <a:ext cx="4133400" cy="1847100"/>
          </a:xfrm>
          <a:prstGeom prst="rect">
            <a:avLst/>
          </a:prstGeom>
          <a:solidFill>
            <a:srgbClr val="D9D9D9"/>
          </a:solidFill>
          <a:ln w="19050" cap="flat" cmpd="sng">
            <a:solidFill>
              <a:srgbClr val="E20B0B"/>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class </a:t>
            </a:r>
            <a:r>
              <a:rPr lang="en" sz="1800" b="1">
                <a:solidFill>
                  <a:schemeClr val="dk1"/>
                </a:solidFill>
              </a:rPr>
              <a:t>Project</a:t>
            </a:r>
            <a:r>
              <a:rPr lang="en" sz="1800">
                <a:solidFill>
                  <a:schemeClr val="dk1"/>
                </a:solidFill>
              </a:rPr>
              <a:t>{</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 sz="1800">
                <a:solidFill>
                  <a:schemeClr val="dk1"/>
                </a:solidFill>
              </a:rPr>
              <a:t>	public </a:t>
            </a:r>
            <a:r>
              <a:rPr lang="en" sz="1800" b="1">
                <a:solidFill>
                  <a:srgbClr val="FF0000"/>
                </a:solidFill>
              </a:rPr>
              <a:t>final </a:t>
            </a:r>
            <a:r>
              <a:rPr lang="en" sz="1800">
                <a:solidFill>
                  <a:schemeClr val="dk1"/>
                </a:solidFill>
              </a:rPr>
              <a:t>void printName(){</a:t>
            </a:r>
            <a:endParaRPr sz="1800">
              <a:solidFill>
                <a:schemeClr val="dk1"/>
              </a:solidFill>
            </a:endParaRPr>
          </a:p>
          <a:p>
            <a:pPr marL="457200" lvl="0" indent="457200" algn="l" rtl="0">
              <a:spcBef>
                <a:spcPts val="0"/>
              </a:spcBef>
              <a:spcAft>
                <a:spcPts val="0"/>
              </a:spcAft>
              <a:buNone/>
            </a:pPr>
            <a:r>
              <a:rPr lang="en" sz="1800">
                <a:solidFill>
                  <a:schemeClr val="dk1"/>
                </a:solidFill>
              </a:rPr>
              <a:t>  System.out.println(“Test”);</a:t>
            </a:r>
            <a:endParaRPr sz="1800">
              <a:solidFill>
                <a:schemeClr val="dk1"/>
              </a:solidFill>
            </a:endParaRPr>
          </a:p>
          <a:p>
            <a:pPr marL="0" lvl="0" indent="457200" algn="l" rtl="0">
              <a:spcBef>
                <a:spcPts val="0"/>
              </a:spcBef>
              <a:spcAft>
                <a:spcPts val="0"/>
              </a:spcAft>
              <a:buNone/>
            </a:pPr>
            <a:r>
              <a:rPr lang="en" sz="1800">
                <a:solidFill>
                  <a:schemeClr val="dk1"/>
                </a:solidFill>
              </a:rPr>
              <a:t>}</a:t>
            </a:r>
            <a:endParaRPr sz="1800">
              <a:solidFill>
                <a:schemeClr val="dk1"/>
              </a:solidFill>
            </a:endParaRPr>
          </a:p>
          <a:p>
            <a:pPr marL="0" lvl="0" indent="0" algn="l" rtl="0">
              <a:spcBef>
                <a:spcPts val="0"/>
              </a:spcBef>
              <a:spcAft>
                <a:spcPts val="0"/>
              </a:spcAft>
              <a:buNone/>
            </a:pPr>
            <a:r>
              <a:rPr lang="en" sz="1800">
                <a:solidFill>
                  <a:schemeClr val="dk1"/>
                </a:solidFill>
              </a:rPr>
              <a:t>}</a:t>
            </a:r>
            <a:endParaRPr sz="18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Google Shape;302;p33"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303" name="Google Shape;303;p33"/>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304" name="Google Shape;304;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21</a:t>
            </a:fld>
            <a:endParaRPr sz="1100" b="1"/>
          </a:p>
        </p:txBody>
      </p:sp>
      <p:sp>
        <p:nvSpPr>
          <p:cNvPr id="305" name="Google Shape;305;p33"/>
          <p:cNvSpPr txBox="1"/>
          <p:nvPr/>
        </p:nvSpPr>
        <p:spPr>
          <a:xfrm>
            <a:off x="380700" y="815125"/>
            <a:ext cx="8158200" cy="1877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solidFill>
                  <a:schemeClr val="dk1"/>
                </a:solidFill>
              </a:rPr>
              <a:t>Une classe est déclarée comme </a:t>
            </a:r>
            <a:r>
              <a:rPr lang="en" sz="2200">
                <a:solidFill>
                  <a:srgbClr val="E20B0B"/>
                </a:solidFill>
              </a:rPr>
              <a:t>final</a:t>
            </a:r>
            <a:r>
              <a:rPr lang="en" sz="2200">
                <a:solidFill>
                  <a:schemeClr val="dk1"/>
                </a:solidFill>
              </a:rPr>
              <a:t>, ne peut pas être </a:t>
            </a:r>
            <a:r>
              <a:rPr lang="en" sz="2200">
                <a:solidFill>
                  <a:srgbClr val="E20B0B"/>
                </a:solidFill>
              </a:rPr>
              <a:t>étendue/héritée</a:t>
            </a:r>
            <a:r>
              <a:rPr lang="en" sz="2200">
                <a:solidFill>
                  <a:schemeClr val="dk1"/>
                </a:solidFill>
              </a:rPr>
              <a:t>.</a:t>
            </a:r>
            <a:endParaRPr sz="2200">
              <a:solidFill>
                <a:schemeClr val="dk1"/>
              </a:solidFill>
            </a:endParaRPr>
          </a:p>
          <a:p>
            <a:pPr marL="0" lvl="0" indent="0" algn="l" rtl="0">
              <a:spcBef>
                <a:spcPts val="0"/>
              </a:spcBef>
              <a:spcAft>
                <a:spcPts val="0"/>
              </a:spcAft>
              <a:buNone/>
            </a:pPr>
            <a:endParaRPr sz="2200">
              <a:solidFill>
                <a:schemeClr val="dk1"/>
              </a:solidFill>
            </a:endParaRPr>
          </a:p>
          <a:p>
            <a:pPr marL="0" lvl="0" indent="0" algn="l" rtl="0">
              <a:spcBef>
                <a:spcPts val="0"/>
              </a:spcBef>
              <a:spcAft>
                <a:spcPts val="0"/>
              </a:spcAft>
              <a:buNone/>
            </a:pPr>
            <a:r>
              <a:rPr lang="en" sz="2200">
                <a:solidFill>
                  <a:schemeClr val="dk1"/>
                </a:solidFill>
              </a:rPr>
              <a:t>Ex:</a:t>
            </a:r>
            <a:endParaRPr sz="2200">
              <a:solidFill>
                <a:schemeClr val="dk1"/>
              </a:solidFill>
            </a:endParaRPr>
          </a:p>
          <a:p>
            <a:pPr marL="0" lvl="0" indent="0" algn="l" rtl="0">
              <a:spcBef>
                <a:spcPts val="0"/>
              </a:spcBef>
              <a:spcAft>
                <a:spcPts val="0"/>
              </a:spcAft>
              <a:buNone/>
            </a:pPr>
            <a:endParaRPr sz="2200">
              <a:solidFill>
                <a:schemeClr val="dk1"/>
              </a:solidFill>
            </a:endParaRPr>
          </a:p>
        </p:txBody>
      </p:sp>
      <p:sp>
        <p:nvSpPr>
          <p:cNvPr id="306" name="Google Shape;306;p33"/>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Le mot clé final</a:t>
            </a:r>
            <a:endParaRPr b="1">
              <a:solidFill>
                <a:srgbClr val="E20B0B"/>
              </a:solidFill>
            </a:endParaRPr>
          </a:p>
        </p:txBody>
      </p:sp>
      <p:sp>
        <p:nvSpPr>
          <p:cNvPr id="307" name="Google Shape;307;p33"/>
          <p:cNvSpPr txBox="1"/>
          <p:nvPr/>
        </p:nvSpPr>
        <p:spPr>
          <a:xfrm>
            <a:off x="438600" y="2619500"/>
            <a:ext cx="4133400" cy="1015800"/>
          </a:xfrm>
          <a:prstGeom prst="rect">
            <a:avLst/>
          </a:prstGeom>
          <a:solidFill>
            <a:srgbClr val="D9D9D9"/>
          </a:solidFill>
          <a:ln w="19050" cap="flat" cmpd="sng">
            <a:solidFill>
              <a:srgbClr val="E20B0B"/>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FF0000"/>
                </a:solidFill>
              </a:rPr>
              <a:t>final </a:t>
            </a:r>
            <a:r>
              <a:rPr lang="en" sz="1800">
                <a:solidFill>
                  <a:schemeClr val="dk1"/>
                </a:solidFill>
              </a:rPr>
              <a:t>class </a:t>
            </a:r>
            <a:r>
              <a:rPr lang="en" sz="1800" b="1">
                <a:solidFill>
                  <a:schemeClr val="dk1"/>
                </a:solidFill>
              </a:rPr>
              <a:t>Project</a:t>
            </a:r>
            <a:r>
              <a:rPr lang="en" sz="1800">
                <a:solidFill>
                  <a:schemeClr val="dk1"/>
                </a:solidFill>
              </a:rPr>
              <a:t>{</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 sz="1800">
                <a:solidFill>
                  <a:schemeClr val="dk1"/>
                </a:solidFill>
              </a:rPr>
              <a:t>}</a:t>
            </a:r>
            <a:endParaRPr sz="18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marR="0" lvl="0" indent="0" algn="r" rtl="0">
              <a:lnSpc>
                <a:spcPct val="100000"/>
              </a:lnSpc>
              <a:spcBef>
                <a:spcPts val="0"/>
              </a:spcBef>
              <a:spcAft>
                <a:spcPts val="0"/>
              </a:spcAft>
              <a:buNone/>
            </a:pPr>
            <a:fld id="{00000000-1234-1234-1234-123412341234}" type="slidenum">
              <a:rPr lang="en" sz="1100" b="1"/>
              <a:t>22</a:t>
            </a:fld>
            <a:endParaRPr/>
          </a:p>
        </p:txBody>
      </p:sp>
      <p:sp>
        <p:nvSpPr>
          <p:cNvPr id="313" name="Google Shape;313;p34"/>
          <p:cNvSpPr txBox="1"/>
          <p:nvPr/>
        </p:nvSpPr>
        <p:spPr>
          <a:xfrm>
            <a:off x="377400" y="1771575"/>
            <a:ext cx="8389200" cy="974700"/>
          </a:xfrm>
          <a:prstGeom prst="rect">
            <a:avLst/>
          </a:prstGeom>
          <a:noFill/>
          <a:ln>
            <a:noFill/>
          </a:ln>
        </p:spPr>
        <p:txBody>
          <a:bodyPr spcFirstLastPara="1" wrap="square" lIns="68575" tIns="68575" rIns="68575" bIns="34275" anchor="ctr" anchorCtr="0">
            <a:noAutofit/>
          </a:bodyPr>
          <a:lstStyle/>
          <a:p>
            <a:pPr marL="0" lvl="0" indent="0" algn="ctr" rtl="0">
              <a:lnSpc>
                <a:spcPct val="90000"/>
              </a:lnSpc>
              <a:spcBef>
                <a:spcPts val="0"/>
              </a:spcBef>
              <a:spcAft>
                <a:spcPts val="0"/>
              </a:spcAft>
              <a:buNone/>
            </a:pPr>
            <a:r>
              <a:rPr lang="en" sz="6000">
                <a:solidFill>
                  <a:srgbClr val="434343"/>
                </a:solidFill>
                <a:latin typeface="Barlow Condensed Medium"/>
                <a:ea typeface="Barlow Condensed Medium"/>
                <a:cs typeface="Barlow Condensed Medium"/>
                <a:sym typeface="Barlow Condensed Medium"/>
              </a:rPr>
              <a:t>Merci pour votre attention </a:t>
            </a:r>
            <a:endParaRPr sz="6000">
              <a:solidFill>
                <a:srgbClr val="434343"/>
              </a:solidFill>
              <a:latin typeface="Barlow Condensed Medium"/>
              <a:ea typeface="Barlow Condensed Medium"/>
              <a:cs typeface="Barlow Condensed Medium"/>
              <a:sym typeface="Barlow Condensed Medium"/>
            </a:endParaRPr>
          </a:p>
        </p:txBody>
      </p:sp>
      <p:cxnSp>
        <p:nvCxnSpPr>
          <p:cNvPr id="314" name="Google Shape;314;p34"/>
          <p:cNvCxnSpPr/>
          <p:nvPr/>
        </p:nvCxnSpPr>
        <p:spPr>
          <a:xfrm>
            <a:off x="2069400" y="2767200"/>
            <a:ext cx="5005200" cy="15000"/>
          </a:xfrm>
          <a:prstGeom prst="straightConnector1">
            <a:avLst/>
          </a:prstGeom>
          <a:noFill/>
          <a:ln w="28575" cap="flat" cmpd="sng">
            <a:solidFill>
              <a:srgbClr val="F5340B"/>
            </a:solidFill>
            <a:prstDash val="solid"/>
            <a:round/>
            <a:headEnd type="none" w="med" len="med"/>
            <a:tailEnd type="none" w="med" len="med"/>
          </a:ln>
        </p:spPr>
      </p:cxnSp>
      <p:pic>
        <p:nvPicPr>
          <p:cNvPr id="315" name="Google Shape;315;p34"/>
          <p:cNvPicPr preferRelativeResize="0"/>
          <p:nvPr/>
        </p:nvPicPr>
        <p:blipFill>
          <a:blip r:embed="rId3">
            <a:alphaModFix/>
          </a:blip>
          <a:stretch>
            <a:fillRect/>
          </a:stretch>
        </p:blipFill>
        <p:spPr>
          <a:xfrm>
            <a:off x="7365200" y="76200"/>
            <a:ext cx="1702600" cy="859974"/>
          </a:xfrm>
          <a:prstGeom prst="rect">
            <a:avLst/>
          </a:prstGeom>
          <a:noFill/>
          <a:ln>
            <a:noFill/>
          </a:ln>
        </p:spPr>
      </p:pic>
      <p:pic>
        <p:nvPicPr>
          <p:cNvPr id="316" name="Google Shape;316;p34" descr="D:\esprit 2014\ESPRIT 2014\charte essprit 2014\render\support final\triangle.png"/>
          <p:cNvPicPr preferRelativeResize="0"/>
          <p:nvPr/>
        </p:nvPicPr>
        <p:blipFill rotWithShape="1">
          <a:blip r:embed="rId4">
            <a:alphaModFix/>
          </a:blip>
          <a:srcRect/>
          <a:stretch/>
        </p:blipFill>
        <p:spPr>
          <a:xfrm rot="10800000" flipH="1">
            <a:off x="4" y="0"/>
            <a:ext cx="2371432" cy="1631872"/>
          </a:xfrm>
          <a:prstGeom prst="rect">
            <a:avLst/>
          </a:prstGeom>
          <a:noFill/>
          <a:ln>
            <a:noFill/>
          </a:ln>
        </p:spPr>
      </p:pic>
      <p:pic>
        <p:nvPicPr>
          <p:cNvPr id="317" name="Google Shape;317;p34"/>
          <p:cNvPicPr preferRelativeResize="0"/>
          <p:nvPr/>
        </p:nvPicPr>
        <p:blipFill rotWithShape="1">
          <a:blip r:embed="rId5">
            <a:alphaModFix/>
          </a:blip>
          <a:srcRect l="34210" t="32046" r="39545"/>
          <a:stretch/>
        </p:blipFill>
        <p:spPr>
          <a:xfrm>
            <a:off x="3828087" y="3072575"/>
            <a:ext cx="1487813" cy="1884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5"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73" name="Google Shape;73;p15"/>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74" name="Google Shape;7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3</a:t>
            </a:fld>
            <a:endParaRPr sz="1100" b="1"/>
          </a:p>
        </p:txBody>
      </p:sp>
      <p:sp>
        <p:nvSpPr>
          <p:cNvPr id="75" name="Google Shape;75;p15"/>
          <p:cNvSpPr txBox="1"/>
          <p:nvPr/>
        </p:nvSpPr>
        <p:spPr>
          <a:xfrm>
            <a:off x="380700" y="586525"/>
            <a:ext cx="8363100" cy="4648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2000">
                <a:solidFill>
                  <a:srgbClr val="262626"/>
                </a:solidFill>
                <a:highlight>
                  <a:schemeClr val="lt1"/>
                </a:highlight>
              </a:rPr>
              <a:t>Les </a:t>
            </a:r>
            <a:r>
              <a:rPr lang="en" sz="2000" b="1">
                <a:solidFill>
                  <a:srgbClr val="262626"/>
                </a:solidFill>
                <a:highlight>
                  <a:schemeClr val="lt1"/>
                </a:highlight>
              </a:rPr>
              <a:t>tableaux</a:t>
            </a:r>
            <a:r>
              <a:rPr lang="en" sz="2000">
                <a:solidFill>
                  <a:srgbClr val="262626"/>
                </a:solidFill>
                <a:highlight>
                  <a:schemeClr val="lt1"/>
                </a:highlight>
              </a:rPr>
              <a:t> en Java sont des structures de données qui permettent de </a:t>
            </a:r>
            <a:r>
              <a:rPr lang="en" sz="2000" u="sng">
                <a:solidFill>
                  <a:srgbClr val="262626"/>
                </a:solidFill>
                <a:highlight>
                  <a:schemeClr val="lt1"/>
                </a:highlight>
              </a:rPr>
              <a:t>stocker</a:t>
            </a:r>
            <a:r>
              <a:rPr lang="en" sz="2000">
                <a:solidFill>
                  <a:srgbClr val="262626"/>
                </a:solidFill>
                <a:highlight>
                  <a:schemeClr val="lt1"/>
                </a:highlight>
              </a:rPr>
              <a:t> des ensembles d'éléments de </a:t>
            </a:r>
            <a:r>
              <a:rPr lang="en" sz="2000">
                <a:solidFill>
                  <a:srgbClr val="E20B0B"/>
                </a:solidFill>
                <a:highlight>
                  <a:schemeClr val="lt1"/>
                </a:highlight>
              </a:rPr>
              <a:t>même type </a:t>
            </a:r>
            <a:r>
              <a:rPr lang="en" sz="2000">
                <a:solidFill>
                  <a:schemeClr val="dk1"/>
                </a:solidFill>
              </a:rPr>
              <a:t>(type primitifs ou classe)</a:t>
            </a:r>
            <a:r>
              <a:rPr lang="en" sz="2000">
                <a:solidFill>
                  <a:srgbClr val="262626"/>
                </a:solidFill>
                <a:highlight>
                  <a:schemeClr val="lt1"/>
                </a:highlight>
              </a:rPr>
              <a:t>. </a:t>
            </a:r>
            <a:endParaRPr sz="2000">
              <a:solidFill>
                <a:srgbClr val="262626"/>
              </a:solidFill>
              <a:highlight>
                <a:schemeClr val="lt1"/>
              </a:highlight>
            </a:endParaRPr>
          </a:p>
          <a:p>
            <a:pPr marL="0" lvl="0" indent="0" algn="l" rtl="0">
              <a:lnSpc>
                <a:spcPct val="150000"/>
              </a:lnSpc>
              <a:spcBef>
                <a:spcPts val="1200"/>
              </a:spcBef>
              <a:spcAft>
                <a:spcPts val="0"/>
              </a:spcAft>
              <a:buNone/>
            </a:pPr>
            <a:r>
              <a:rPr lang="en" sz="2000">
                <a:solidFill>
                  <a:srgbClr val="262626"/>
                </a:solidFill>
                <a:highlight>
                  <a:schemeClr val="lt1"/>
                </a:highlight>
              </a:rPr>
              <a:t>Pour créer un tableau, vous utilisez </a:t>
            </a:r>
            <a:r>
              <a:rPr lang="en" sz="2000">
                <a:solidFill>
                  <a:schemeClr val="accent1"/>
                </a:solidFill>
                <a:highlight>
                  <a:schemeClr val="lt1"/>
                </a:highlight>
              </a:rPr>
              <a:t>"</a:t>
            </a:r>
            <a:r>
              <a:rPr lang="en" sz="2000" b="1">
                <a:solidFill>
                  <a:schemeClr val="accent1"/>
                </a:solidFill>
                <a:highlight>
                  <a:schemeClr val="lt1"/>
                </a:highlight>
              </a:rPr>
              <a:t>new</a:t>
            </a:r>
            <a:r>
              <a:rPr lang="en" sz="2000">
                <a:solidFill>
                  <a:schemeClr val="accent1"/>
                </a:solidFill>
                <a:highlight>
                  <a:schemeClr val="lt1"/>
                </a:highlight>
              </a:rPr>
              <a:t>"</a:t>
            </a:r>
            <a:r>
              <a:rPr lang="en" sz="2000">
                <a:solidFill>
                  <a:srgbClr val="262626"/>
                </a:solidFill>
                <a:highlight>
                  <a:schemeClr val="lt1"/>
                </a:highlight>
              </a:rPr>
              <a:t> suivie du </a:t>
            </a:r>
            <a:r>
              <a:rPr lang="en" sz="2000" b="1">
                <a:solidFill>
                  <a:srgbClr val="262626"/>
                </a:solidFill>
                <a:highlight>
                  <a:schemeClr val="lt1"/>
                </a:highlight>
              </a:rPr>
              <a:t>type de données</a:t>
            </a:r>
            <a:r>
              <a:rPr lang="en" sz="2000">
                <a:solidFill>
                  <a:srgbClr val="262626"/>
                </a:solidFill>
                <a:highlight>
                  <a:schemeClr val="lt1"/>
                </a:highlight>
              </a:rPr>
              <a:t> et de </a:t>
            </a:r>
            <a:r>
              <a:rPr lang="en" sz="2000" b="1">
                <a:solidFill>
                  <a:srgbClr val="262626"/>
                </a:solidFill>
                <a:highlight>
                  <a:schemeClr val="lt1"/>
                </a:highlight>
              </a:rPr>
              <a:t>la taille du tableau</a:t>
            </a:r>
            <a:r>
              <a:rPr lang="en" sz="2000">
                <a:solidFill>
                  <a:srgbClr val="262626"/>
                </a:solidFill>
                <a:highlight>
                  <a:schemeClr val="lt1"/>
                </a:highlight>
              </a:rPr>
              <a:t> entre crochets: </a:t>
            </a:r>
            <a:endParaRPr sz="2000">
              <a:solidFill>
                <a:srgbClr val="262626"/>
              </a:solidFill>
              <a:highlight>
                <a:schemeClr val="lt1"/>
              </a:highlight>
            </a:endParaRPr>
          </a:p>
          <a:p>
            <a:pPr marL="0" lvl="0" indent="0" algn="l" rtl="0">
              <a:lnSpc>
                <a:spcPct val="150000"/>
              </a:lnSpc>
              <a:spcBef>
                <a:spcPts val="1200"/>
              </a:spcBef>
              <a:spcAft>
                <a:spcPts val="0"/>
              </a:spcAft>
              <a:buNone/>
            </a:pPr>
            <a:endParaRPr sz="2000">
              <a:solidFill>
                <a:srgbClr val="262626"/>
              </a:solidFill>
              <a:highlight>
                <a:schemeClr val="lt1"/>
              </a:highlight>
            </a:endParaRPr>
          </a:p>
          <a:p>
            <a:pPr marL="0" lvl="0" indent="0" algn="l" rtl="0">
              <a:spcBef>
                <a:spcPts val="1200"/>
              </a:spcBef>
              <a:spcAft>
                <a:spcPts val="0"/>
              </a:spcAft>
              <a:buClr>
                <a:schemeClr val="dk1"/>
              </a:buClr>
              <a:buSzPts val="1100"/>
              <a:buFont typeface="Arial"/>
              <a:buNone/>
            </a:pPr>
            <a:r>
              <a:rPr lang="en" sz="2000" b="1">
                <a:solidFill>
                  <a:srgbClr val="E20B0B"/>
                </a:solidFill>
                <a:highlight>
                  <a:schemeClr val="lt1"/>
                </a:highlight>
              </a:rPr>
              <a:t>NB: </a:t>
            </a:r>
            <a:r>
              <a:rPr lang="en" sz="2000">
                <a:solidFill>
                  <a:srgbClr val="E20B0B"/>
                </a:solidFill>
                <a:highlight>
                  <a:schemeClr val="lt1"/>
                </a:highlight>
              </a:rPr>
              <a:t>Les tableaux en Java ont une </a:t>
            </a:r>
            <a:r>
              <a:rPr lang="en" sz="2000" b="1">
                <a:solidFill>
                  <a:srgbClr val="E20B0B"/>
                </a:solidFill>
                <a:highlight>
                  <a:schemeClr val="lt1"/>
                </a:highlight>
              </a:rPr>
              <a:t>taille fixe </a:t>
            </a:r>
            <a:r>
              <a:rPr lang="en" sz="2000">
                <a:solidFill>
                  <a:srgbClr val="E20B0B"/>
                </a:solidFill>
                <a:highlight>
                  <a:schemeClr val="lt1"/>
                </a:highlight>
              </a:rPr>
              <a:t>une fois créés, il est donc important de définir une taille suffisante pour éviter des erreurs de débordement de tableau.</a:t>
            </a:r>
            <a:endParaRPr sz="2000">
              <a:solidFill>
                <a:srgbClr val="262626"/>
              </a:solidFill>
              <a:highlight>
                <a:schemeClr val="lt1"/>
              </a:highlight>
            </a:endParaRPr>
          </a:p>
          <a:p>
            <a:pPr marL="457200" lvl="0" indent="457200" algn="l" rtl="0">
              <a:lnSpc>
                <a:spcPct val="150000"/>
              </a:lnSpc>
              <a:spcBef>
                <a:spcPts val="0"/>
              </a:spcBef>
              <a:spcAft>
                <a:spcPts val="1200"/>
              </a:spcAft>
              <a:buNone/>
            </a:pPr>
            <a:r>
              <a:rPr lang="en" sz="2000">
                <a:solidFill>
                  <a:srgbClr val="262626"/>
                </a:solidFill>
                <a:highlight>
                  <a:schemeClr val="lt1"/>
                </a:highlight>
              </a:rPr>
              <a:t>				</a:t>
            </a:r>
            <a:endParaRPr sz="2000">
              <a:solidFill>
                <a:srgbClr val="262626"/>
              </a:solidFill>
              <a:highlight>
                <a:srgbClr val="FFFFFF"/>
              </a:highlight>
            </a:endParaRPr>
          </a:p>
        </p:txBody>
      </p:sp>
      <p:sp>
        <p:nvSpPr>
          <p:cNvPr id="76" name="Google Shape;76;p15"/>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Manipulation des tableaux</a:t>
            </a:r>
            <a:endParaRPr/>
          </a:p>
        </p:txBody>
      </p:sp>
      <p:sp>
        <p:nvSpPr>
          <p:cNvPr id="77" name="Google Shape;77;p15"/>
          <p:cNvSpPr txBox="1"/>
          <p:nvPr/>
        </p:nvSpPr>
        <p:spPr>
          <a:xfrm>
            <a:off x="552450" y="3069800"/>
            <a:ext cx="3345900" cy="554100"/>
          </a:xfrm>
          <a:prstGeom prst="rect">
            <a:avLst/>
          </a:prstGeom>
          <a:solidFill>
            <a:srgbClr val="D9D9D9"/>
          </a:solidFill>
          <a:ln w="19050" cap="flat" cmpd="sng">
            <a:solidFill>
              <a:srgbClr val="E20B0B"/>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n" sz="2400">
                <a:solidFill>
                  <a:schemeClr val="dk1"/>
                </a:solidFill>
              </a:rPr>
              <a:t>int[] tab = new int[3]; </a:t>
            </a:r>
            <a:endParaRPr sz="2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6"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83" name="Google Shape;83;p16"/>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84" name="Google Shape;8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4</a:t>
            </a:fld>
            <a:endParaRPr sz="1100" b="1"/>
          </a:p>
        </p:txBody>
      </p:sp>
      <p:sp>
        <p:nvSpPr>
          <p:cNvPr id="85" name="Google Shape;85;p16"/>
          <p:cNvSpPr txBox="1"/>
          <p:nvPr/>
        </p:nvSpPr>
        <p:spPr>
          <a:xfrm>
            <a:off x="324775" y="452150"/>
            <a:ext cx="8363100" cy="3417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2000">
                <a:solidFill>
                  <a:srgbClr val="262626"/>
                </a:solidFill>
                <a:highlight>
                  <a:schemeClr val="lt1"/>
                </a:highlight>
              </a:rPr>
              <a:t>Vous pouvez également </a:t>
            </a:r>
            <a:r>
              <a:rPr lang="en" sz="2000" b="1">
                <a:solidFill>
                  <a:srgbClr val="262626"/>
                </a:solidFill>
                <a:highlight>
                  <a:schemeClr val="lt1"/>
                </a:highlight>
              </a:rPr>
              <a:t>initialiser</a:t>
            </a:r>
            <a:r>
              <a:rPr lang="en" sz="2000">
                <a:solidFill>
                  <a:srgbClr val="262626"/>
                </a:solidFill>
                <a:highlight>
                  <a:schemeClr val="lt1"/>
                </a:highlight>
              </a:rPr>
              <a:t> un tableau en utilisant une liste de valeurs entre accolades lors de la déclaration. </a:t>
            </a:r>
            <a:endParaRPr sz="2000">
              <a:solidFill>
                <a:srgbClr val="262626"/>
              </a:solidFill>
              <a:highlight>
                <a:schemeClr val="lt1"/>
              </a:highlight>
            </a:endParaRPr>
          </a:p>
          <a:p>
            <a:pPr marL="457200" lvl="0" indent="457200" algn="l" rtl="0">
              <a:lnSpc>
                <a:spcPct val="150000"/>
              </a:lnSpc>
              <a:spcBef>
                <a:spcPts val="1200"/>
              </a:spcBef>
              <a:spcAft>
                <a:spcPts val="0"/>
              </a:spcAft>
              <a:buNone/>
            </a:pPr>
            <a:r>
              <a:rPr lang="en" sz="2000">
                <a:solidFill>
                  <a:srgbClr val="262626"/>
                </a:solidFill>
                <a:highlight>
                  <a:schemeClr val="lt1"/>
                </a:highlight>
              </a:rPr>
              <a:t>				</a:t>
            </a:r>
            <a:endParaRPr sz="2000">
              <a:solidFill>
                <a:srgbClr val="262626"/>
              </a:solidFill>
              <a:highlight>
                <a:schemeClr val="lt1"/>
              </a:highlight>
            </a:endParaRPr>
          </a:p>
          <a:p>
            <a:pPr marL="0" lvl="0" indent="0" algn="l" rtl="0">
              <a:lnSpc>
                <a:spcPct val="150000"/>
              </a:lnSpc>
              <a:spcBef>
                <a:spcPts val="1200"/>
              </a:spcBef>
              <a:spcAft>
                <a:spcPts val="0"/>
              </a:spcAft>
              <a:buClr>
                <a:schemeClr val="dk1"/>
              </a:buClr>
              <a:buSzPts val="1100"/>
              <a:buFont typeface="Arial"/>
              <a:buNone/>
            </a:pPr>
            <a:r>
              <a:rPr lang="en" sz="2000">
                <a:solidFill>
                  <a:srgbClr val="262626"/>
                </a:solidFill>
                <a:highlight>
                  <a:schemeClr val="lt1"/>
                </a:highlight>
              </a:rPr>
              <a:t>Les éléments d’un tableau sont indexés à partir de 0</a:t>
            </a:r>
            <a:endParaRPr sz="2000">
              <a:solidFill>
                <a:srgbClr val="262626"/>
              </a:solidFill>
              <a:highlight>
                <a:schemeClr val="lt1"/>
              </a:highlight>
            </a:endParaRPr>
          </a:p>
          <a:p>
            <a:pPr marL="0" lvl="0" indent="0" algn="l" rtl="0">
              <a:lnSpc>
                <a:spcPct val="150000"/>
              </a:lnSpc>
              <a:spcBef>
                <a:spcPts val="1200"/>
              </a:spcBef>
              <a:spcAft>
                <a:spcPts val="0"/>
              </a:spcAft>
              <a:buNone/>
            </a:pPr>
            <a:r>
              <a:rPr lang="en" sz="2000">
                <a:solidFill>
                  <a:srgbClr val="262626"/>
                </a:solidFill>
                <a:highlight>
                  <a:schemeClr val="lt1"/>
                </a:highlight>
              </a:rPr>
              <a:t>On peut accéder à la taille du tableau avec </a:t>
            </a:r>
            <a:r>
              <a:rPr lang="en" sz="2000" b="1">
                <a:solidFill>
                  <a:srgbClr val="262626"/>
                </a:solidFill>
                <a:highlight>
                  <a:schemeClr val="lt1"/>
                </a:highlight>
              </a:rPr>
              <a:t>tab.length</a:t>
            </a:r>
            <a:endParaRPr sz="2000" b="1">
              <a:solidFill>
                <a:srgbClr val="262626"/>
              </a:solidFill>
              <a:highlight>
                <a:schemeClr val="lt1"/>
              </a:highlight>
            </a:endParaRPr>
          </a:p>
          <a:p>
            <a:pPr marL="0" lvl="0" indent="0" algn="l" rtl="0">
              <a:lnSpc>
                <a:spcPct val="150000"/>
              </a:lnSpc>
              <a:spcBef>
                <a:spcPts val="1200"/>
              </a:spcBef>
              <a:spcAft>
                <a:spcPts val="1200"/>
              </a:spcAft>
              <a:buNone/>
            </a:pPr>
            <a:r>
              <a:rPr lang="en" sz="2000">
                <a:solidFill>
                  <a:srgbClr val="E20B0B"/>
                </a:solidFill>
                <a:highlight>
                  <a:schemeClr val="lt1"/>
                </a:highlight>
              </a:rPr>
              <a:t>⇒ un tableau possède des éléments allant de 0 à tab.length-1</a:t>
            </a:r>
            <a:endParaRPr sz="2000">
              <a:solidFill>
                <a:srgbClr val="E20B0B"/>
              </a:solidFill>
              <a:highlight>
                <a:schemeClr val="lt1"/>
              </a:highlight>
            </a:endParaRPr>
          </a:p>
        </p:txBody>
      </p:sp>
      <p:sp>
        <p:nvSpPr>
          <p:cNvPr id="86" name="Google Shape;86;p16"/>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Manipulation des tableaux</a:t>
            </a:r>
            <a:endParaRPr/>
          </a:p>
        </p:txBody>
      </p:sp>
      <p:sp>
        <p:nvSpPr>
          <p:cNvPr id="87" name="Google Shape;87;p16"/>
          <p:cNvSpPr txBox="1"/>
          <p:nvPr/>
        </p:nvSpPr>
        <p:spPr>
          <a:xfrm>
            <a:off x="545675" y="1513225"/>
            <a:ext cx="3345900" cy="554100"/>
          </a:xfrm>
          <a:prstGeom prst="rect">
            <a:avLst/>
          </a:prstGeom>
          <a:solidFill>
            <a:srgbClr val="D9D9D9"/>
          </a:solidFill>
          <a:ln w="19050" cap="flat" cmpd="sng">
            <a:solidFill>
              <a:srgbClr val="E20B0B"/>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240000"/>
              </a:lnSpc>
              <a:spcBef>
                <a:spcPts val="0"/>
              </a:spcBef>
              <a:spcAft>
                <a:spcPts val="0"/>
              </a:spcAft>
              <a:buClr>
                <a:schemeClr val="dk1"/>
              </a:buClr>
              <a:buSzPts val="1100"/>
              <a:buFont typeface="Arial"/>
              <a:buNone/>
            </a:pPr>
            <a:r>
              <a:rPr lang="en" sz="2400">
                <a:solidFill>
                  <a:schemeClr val="dk1"/>
                </a:solidFill>
              </a:rPr>
              <a:t>int[] tab = {1,2,3};</a:t>
            </a:r>
            <a:endParaRPr sz="2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7"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93" name="Google Shape;93;p17"/>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94" name="Google Shape;9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5</a:t>
            </a:fld>
            <a:endParaRPr sz="1100" b="1"/>
          </a:p>
        </p:txBody>
      </p:sp>
      <p:sp>
        <p:nvSpPr>
          <p:cNvPr id="95" name="Google Shape;95;p17"/>
          <p:cNvSpPr txBox="1"/>
          <p:nvPr/>
        </p:nvSpPr>
        <p:spPr>
          <a:xfrm>
            <a:off x="380700" y="815125"/>
            <a:ext cx="7797600" cy="1200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a:solidFill>
                  <a:srgbClr val="262626"/>
                </a:solidFill>
                <a:highlight>
                  <a:srgbClr val="FFFFFF"/>
                </a:highlight>
              </a:rPr>
              <a:t>On peut accéder à un élément avec tab[indice] :</a:t>
            </a:r>
            <a:endParaRPr sz="2000">
              <a:solidFill>
                <a:srgbClr val="262626"/>
              </a:solidFill>
              <a:highlight>
                <a:srgbClr val="FFFFFF"/>
              </a:highlight>
            </a:endParaRPr>
          </a:p>
          <a:p>
            <a:pPr marL="0" lvl="0" indent="0" algn="l" rtl="0">
              <a:lnSpc>
                <a:spcPct val="115000"/>
              </a:lnSpc>
              <a:spcBef>
                <a:spcPts val="0"/>
              </a:spcBef>
              <a:spcAft>
                <a:spcPts val="0"/>
              </a:spcAft>
              <a:buNone/>
            </a:pPr>
            <a:endParaRPr sz="2000">
              <a:solidFill>
                <a:schemeClr val="dk1"/>
              </a:solidFill>
            </a:endParaRPr>
          </a:p>
          <a:p>
            <a:pPr marL="0" lvl="0" indent="0" algn="l" rtl="0">
              <a:lnSpc>
                <a:spcPct val="120000"/>
              </a:lnSpc>
              <a:spcBef>
                <a:spcPts val="0"/>
              </a:spcBef>
              <a:spcAft>
                <a:spcPts val="0"/>
              </a:spcAft>
              <a:buNone/>
            </a:pPr>
            <a:r>
              <a:rPr lang="en" sz="2000">
                <a:solidFill>
                  <a:srgbClr val="262626"/>
                </a:solidFill>
                <a:highlight>
                  <a:srgbClr val="FFFFFF"/>
                </a:highlight>
              </a:rPr>
              <a:t>Exemple : System.out.println(tab[0]);  </a:t>
            </a:r>
            <a:r>
              <a:rPr lang="en" sz="1600">
                <a:solidFill>
                  <a:srgbClr val="E20B0B"/>
                </a:solidFill>
                <a:highlight>
                  <a:srgbClr val="FFFFFF"/>
                </a:highlight>
              </a:rPr>
              <a:t>//afficher la première case du tableau</a:t>
            </a:r>
            <a:endParaRPr sz="1600" b="1">
              <a:solidFill>
                <a:srgbClr val="262626"/>
              </a:solidFill>
              <a:highlight>
                <a:srgbClr val="FFFFFF"/>
              </a:highlight>
            </a:endParaRPr>
          </a:p>
        </p:txBody>
      </p:sp>
      <p:sp>
        <p:nvSpPr>
          <p:cNvPr id="96" name="Google Shape;96;p17"/>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Manipulation des tableaux</a:t>
            </a:r>
            <a:endParaRPr/>
          </a:p>
        </p:txBody>
      </p:sp>
      <p:sp>
        <p:nvSpPr>
          <p:cNvPr id="97" name="Google Shape;97;p17"/>
          <p:cNvSpPr txBox="1"/>
          <p:nvPr/>
        </p:nvSpPr>
        <p:spPr>
          <a:xfrm>
            <a:off x="157100" y="2306550"/>
            <a:ext cx="7797600" cy="8313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endParaRPr/>
          </a:p>
          <a:p>
            <a:pPr marL="0" lvl="0" indent="0" algn="l" rtl="0">
              <a:lnSpc>
                <a:spcPct val="200000"/>
              </a:lnSpc>
              <a:spcBef>
                <a:spcPts val="0"/>
              </a:spcBef>
              <a:spcAft>
                <a:spcPts val="0"/>
              </a:spcAft>
              <a:buNone/>
            </a:pPr>
            <a:endParaRPr/>
          </a:p>
        </p:txBody>
      </p:sp>
      <p:sp>
        <p:nvSpPr>
          <p:cNvPr id="98" name="Google Shape;98;p17"/>
          <p:cNvSpPr txBox="1"/>
          <p:nvPr/>
        </p:nvSpPr>
        <p:spPr>
          <a:xfrm>
            <a:off x="405050" y="2193213"/>
            <a:ext cx="4673700" cy="1908600"/>
          </a:xfrm>
          <a:prstGeom prst="rect">
            <a:avLst/>
          </a:prstGeom>
          <a:solidFill>
            <a:srgbClr val="D9D9D9"/>
          </a:solidFill>
          <a:ln w="19050" cap="flat" cmpd="sng">
            <a:solidFill>
              <a:srgbClr val="E20B0B"/>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n" sz="1600">
                <a:solidFill>
                  <a:schemeClr val="dk1"/>
                </a:solidFill>
              </a:rPr>
              <a:t>int[] tab;	</a:t>
            </a:r>
            <a:endParaRPr sz="1600">
              <a:solidFill>
                <a:schemeClr val="dk1"/>
              </a:solidFill>
            </a:endParaRPr>
          </a:p>
          <a:p>
            <a:pPr marL="0" lvl="0" indent="0" algn="l" rtl="0">
              <a:lnSpc>
                <a:spcPct val="200000"/>
              </a:lnSpc>
              <a:spcBef>
                <a:spcPts val="0"/>
              </a:spcBef>
              <a:spcAft>
                <a:spcPts val="0"/>
              </a:spcAft>
              <a:buNone/>
            </a:pPr>
            <a:r>
              <a:rPr lang="en" sz="1600">
                <a:solidFill>
                  <a:schemeClr val="dk1"/>
                </a:solidFill>
              </a:rPr>
              <a:t>tab = new int[3];  </a:t>
            </a:r>
            <a:r>
              <a:rPr lang="en">
                <a:solidFill>
                  <a:srgbClr val="E20B0B"/>
                </a:solidFill>
              </a:rPr>
              <a:t>// spécifier la taille du tableau</a:t>
            </a:r>
            <a:endParaRPr>
              <a:solidFill>
                <a:srgbClr val="E20B0B"/>
              </a:solidFill>
            </a:endParaRPr>
          </a:p>
          <a:p>
            <a:pPr marL="0" lvl="0" indent="0" algn="l" rtl="0">
              <a:lnSpc>
                <a:spcPct val="200000"/>
              </a:lnSpc>
              <a:spcBef>
                <a:spcPts val="0"/>
              </a:spcBef>
              <a:spcAft>
                <a:spcPts val="0"/>
              </a:spcAft>
              <a:buNone/>
            </a:pPr>
            <a:r>
              <a:rPr lang="en" sz="1600">
                <a:solidFill>
                  <a:schemeClr val="dk1"/>
                </a:solidFill>
              </a:rPr>
              <a:t>tab[0] = 1; </a:t>
            </a:r>
            <a:r>
              <a:rPr lang="en">
                <a:solidFill>
                  <a:srgbClr val="E20B0B"/>
                </a:solidFill>
              </a:rPr>
              <a:t>// initialiser le premier élément</a:t>
            </a:r>
            <a:endParaRPr>
              <a:solidFill>
                <a:srgbClr val="E20B0B"/>
              </a:solidFill>
            </a:endParaRPr>
          </a:p>
          <a:p>
            <a:pPr marL="0" lvl="0" indent="0" algn="l" rtl="0">
              <a:lnSpc>
                <a:spcPct val="200000"/>
              </a:lnSpc>
              <a:spcBef>
                <a:spcPts val="0"/>
              </a:spcBef>
              <a:spcAft>
                <a:spcPts val="0"/>
              </a:spcAft>
              <a:buNone/>
            </a:pPr>
            <a:r>
              <a:rPr lang="en" sz="1600">
                <a:solidFill>
                  <a:schemeClr val="dk1"/>
                </a:solidFill>
              </a:rPr>
              <a:t>tab[1] = 2; </a:t>
            </a:r>
            <a:r>
              <a:rPr lang="en">
                <a:solidFill>
                  <a:srgbClr val="E20B0B"/>
                </a:solidFill>
              </a:rPr>
              <a:t>// initialiser le second élément</a:t>
            </a:r>
            <a:endParaRPr>
              <a:solidFill>
                <a:srgbClr val="E20B0B"/>
              </a:solidFill>
            </a:endParaRPr>
          </a:p>
        </p:txBody>
      </p:sp>
      <p:sp>
        <p:nvSpPr>
          <p:cNvPr id="99" name="Google Shape;99;p17"/>
          <p:cNvSpPr txBox="1"/>
          <p:nvPr/>
        </p:nvSpPr>
        <p:spPr>
          <a:xfrm>
            <a:off x="6014925" y="3402313"/>
            <a:ext cx="2271900" cy="45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0" i="0" u="none" strike="noStrike" cap="none">
                <a:solidFill>
                  <a:srgbClr val="000000"/>
                </a:solidFill>
                <a:latin typeface="Arial"/>
                <a:ea typeface="Arial"/>
                <a:cs typeface="Arial"/>
                <a:sym typeface="Arial"/>
              </a:rPr>
              <a:t>tab.length=3</a:t>
            </a:r>
            <a:endParaRPr sz="1400" b="0" i="0" u="none" strike="noStrike" cap="none">
              <a:solidFill>
                <a:srgbClr val="000000"/>
              </a:solidFill>
              <a:latin typeface="Arial"/>
              <a:ea typeface="Arial"/>
              <a:cs typeface="Arial"/>
              <a:sym typeface="Arial"/>
            </a:endParaRPr>
          </a:p>
        </p:txBody>
      </p:sp>
      <p:graphicFrame>
        <p:nvGraphicFramePr>
          <p:cNvPr id="100" name="Google Shape;100;p17"/>
          <p:cNvGraphicFramePr/>
          <p:nvPr/>
        </p:nvGraphicFramePr>
        <p:xfrm>
          <a:off x="6048725" y="2431738"/>
          <a:ext cx="2631975" cy="792420"/>
        </p:xfrm>
        <a:graphic>
          <a:graphicData uri="http://schemas.openxmlformats.org/drawingml/2006/table">
            <a:tbl>
              <a:tblPr>
                <a:noFill/>
                <a:tableStyleId>{36686564-C66C-4851-A0C9-DCD8A30DBAAF}</a:tableStyleId>
              </a:tblPr>
              <a:tblGrid>
                <a:gridCol w="877325">
                  <a:extLst>
                    <a:ext uri="{9D8B030D-6E8A-4147-A177-3AD203B41FA5}">
                      <a16:colId xmlns:a16="http://schemas.microsoft.com/office/drawing/2014/main" val="20000"/>
                    </a:ext>
                  </a:extLst>
                </a:gridCol>
                <a:gridCol w="877325">
                  <a:extLst>
                    <a:ext uri="{9D8B030D-6E8A-4147-A177-3AD203B41FA5}">
                      <a16:colId xmlns:a16="http://schemas.microsoft.com/office/drawing/2014/main" val="20001"/>
                    </a:ext>
                  </a:extLst>
                </a:gridCol>
                <a:gridCol w="877325">
                  <a:extLst>
                    <a:ext uri="{9D8B030D-6E8A-4147-A177-3AD203B41FA5}">
                      <a16:colId xmlns:a16="http://schemas.microsoft.com/office/drawing/2014/main" val="20002"/>
                    </a:ext>
                  </a:extLst>
                </a:gridCol>
              </a:tblGrid>
              <a:tr h="230850">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0"/>
                  </a:ext>
                </a:extLst>
              </a:tr>
              <a:tr h="230850">
                <a:tc>
                  <a:txBody>
                    <a:bodyPr/>
                    <a:lstStyle/>
                    <a:p>
                      <a:pPr marL="0" lvl="0" indent="0" algn="l" rtl="0">
                        <a:spcBef>
                          <a:spcPts val="0"/>
                        </a:spcBef>
                        <a:spcAft>
                          <a:spcPts val="0"/>
                        </a:spcAft>
                        <a:buNone/>
                      </a:pPr>
                      <a:r>
                        <a:rPr lang="en">
                          <a:solidFill>
                            <a:srgbClr val="E20B0B"/>
                          </a:solidFill>
                        </a:rPr>
                        <a:t>0</a:t>
                      </a:r>
                      <a:endParaRPr>
                        <a:solidFill>
                          <a:srgbClr val="E20B0B"/>
                        </a:solidFill>
                      </a:endParaRPr>
                    </a:p>
                  </a:txBody>
                  <a:tcPr marL="91425" marR="91425" marT="91425" marB="91425"/>
                </a:tc>
                <a:tc>
                  <a:txBody>
                    <a:bodyPr/>
                    <a:lstStyle/>
                    <a:p>
                      <a:pPr marL="0" lvl="0" indent="0" algn="l" rtl="0">
                        <a:spcBef>
                          <a:spcPts val="0"/>
                        </a:spcBef>
                        <a:spcAft>
                          <a:spcPts val="0"/>
                        </a:spcAft>
                        <a:buNone/>
                      </a:pPr>
                      <a:r>
                        <a:rPr lang="en">
                          <a:solidFill>
                            <a:srgbClr val="E20B0B"/>
                          </a:solidFill>
                        </a:rPr>
                        <a:t>1</a:t>
                      </a:r>
                      <a:endParaRPr>
                        <a:solidFill>
                          <a:srgbClr val="E20B0B"/>
                        </a:solidFill>
                      </a:endParaRPr>
                    </a:p>
                  </a:txBody>
                  <a:tcPr marL="91425" marR="91425" marT="91425" marB="91425"/>
                </a:tc>
                <a:tc>
                  <a:txBody>
                    <a:bodyPr/>
                    <a:lstStyle/>
                    <a:p>
                      <a:pPr marL="0" lvl="0" indent="0" algn="l" rtl="0">
                        <a:spcBef>
                          <a:spcPts val="0"/>
                        </a:spcBef>
                        <a:spcAft>
                          <a:spcPts val="0"/>
                        </a:spcAft>
                        <a:buNone/>
                      </a:pPr>
                      <a:r>
                        <a:rPr lang="en">
                          <a:solidFill>
                            <a:srgbClr val="E20B0B"/>
                          </a:solidFill>
                        </a:rPr>
                        <a:t>2</a:t>
                      </a:r>
                      <a:endParaRPr>
                        <a:solidFill>
                          <a:srgbClr val="E20B0B"/>
                        </a:solidFill>
                      </a:endParaRPr>
                    </a:p>
                  </a:txBody>
                  <a:tcPr marL="91425" marR="91425" marT="91425" marB="91425"/>
                </a:tc>
                <a:extLst>
                  <a:ext uri="{0D108BD9-81ED-4DB2-BD59-A6C34878D82A}">
                    <a16:rowId xmlns:a16="http://schemas.microsoft.com/office/drawing/2014/main" val="10001"/>
                  </a:ext>
                </a:extLst>
              </a:tr>
            </a:tbl>
          </a:graphicData>
        </a:graphic>
      </p:graphicFrame>
      <p:sp>
        <p:nvSpPr>
          <p:cNvPr id="101" name="Google Shape;101;p17"/>
          <p:cNvSpPr txBox="1"/>
          <p:nvPr/>
        </p:nvSpPr>
        <p:spPr>
          <a:xfrm>
            <a:off x="5078753" y="2431738"/>
            <a:ext cx="1086000" cy="45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1600"/>
              <a:t>valeur -&gt;</a:t>
            </a:r>
            <a:endParaRPr sz="1600"/>
          </a:p>
          <a:p>
            <a:pPr marL="0" marR="0" lvl="0" indent="0" algn="l" rtl="0">
              <a:lnSpc>
                <a:spcPct val="100000"/>
              </a:lnSpc>
              <a:spcBef>
                <a:spcPts val="0"/>
              </a:spcBef>
              <a:spcAft>
                <a:spcPts val="0"/>
              </a:spcAft>
              <a:buClr>
                <a:srgbClr val="000000"/>
              </a:buClr>
              <a:buSzPts val="2400"/>
              <a:buFont typeface="Arial"/>
              <a:buNone/>
            </a:pPr>
            <a:endParaRPr sz="1600"/>
          </a:p>
          <a:p>
            <a:pPr marL="0" marR="0" lvl="0" indent="0" algn="l" rtl="0">
              <a:lnSpc>
                <a:spcPct val="100000"/>
              </a:lnSpc>
              <a:spcBef>
                <a:spcPts val="0"/>
              </a:spcBef>
              <a:spcAft>
                <a:spcPts val="0"/>
              </a:spcAft>
              <a:buClr>
                <a:srgbClr val="000000"/>
              </a:buClr>
              <a:buSzPts val="2400"/>
              <a:buFont typeface="Arial"/>
              <a:buNone/>
            </a:pPr>
            <a:r>
              <a:rPr lang="en" sz="1600"/>
              <a:t>indice -&gt;</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18"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107" name="Google Shape;107;p18"/>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108" name="Google Shape;10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6</a:t>
            </a:fld>
            <a:endParaRPr sz="1100" b="1"/>
          </a:p>
        </p:txBody>
      </p:sp>
      <p:sp>
        <p:nvSpPr>
          <p:cNvPr id="109" name="Google Shape;109;p18"/>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Manipulation des tableaux</a:t>
            </a:r>
            <a:endParaRPr/>
          </a:p>
        </p:txBody>
      </p:sp>
      <p:sp>
        <p:nvSpPr>
          <p:cNvPr id="110" name="Google Shape;110;p18"/>
          <p:cNvSpPr txBox="1"/>
          <p:nvPr/>
        </p:nvSpPr>
        <p:spPr>
          <a:xfrm>
            <a:off x="157100" y="2306550"/>
            <a:ext cx="7797600" cy="8313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endParaRPr/>
          </a:p>
          <a:p>
            <a:pPr marL="0" lvl="0" indent="0" algn="l" rtl="0">
              <a:lnSpc>
                <a:spcPct val="200000"/>
              </a:lnSpc>
              <a:spcBef>
                <a:spcPts val="0"/>
              </a:spcBef>
              <a:spcAft>
                <a:spcPts val="0"/>
              </a:spcAft>
              <a:buNone/>
            </a:pPr>
            <a:endParaRPr/>
          </a:p>
        </p:txBody>
      </p:sp>
      <p:sp>
        <p:nvSpPr>
          <p:cNvPr id="111" name="Google Shape;111;p18"/>
          <p:cNvSpPr txBox="1"/>
          <p:nvPr/>
        </p:nvSpPr>
        <p:spPr>
          <a:xfrm>
            <a:off x="157100" y="672250"/>
            <a:ext cx="7797600" cy="3324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a:solidFill>
                  <a:srgbClr val="262626"/>
                </a:solidFill>
                <a:highlight>
                  <a:srgbClr val="FFFFFF"/>
                </a:highlight>
              </a:rPr>
              <a:t>•</a:t>
            </a:r>
            <a:r>
              <a:rPr lang="en" sz="2000" b="1">
                <a:solidFill>
                  <a:srgbClr val="262626"/>
                </a:solidFill>
                <a:highlight>
                  <a:srgbClr val="FFFFFF"/>
                </a:highlight>
              </a:rPr>
              <a:t>Un tableau contenant des éléments de type objet</a:t>
            </a:r>
            <a:endParaRPr sz="2000" b="1">
              <a:solidFill>
                <a:srgbClr val="262626"/>
              </a:solidFill>
              <a:highlight>
                <a:srgbClr val="FFFFFF"/>
              </a:highlight>
            </a:endParaRPr>
          </a:p>
          <a:p>
            <a:pPr marL="0" lvl="0" indent="0" algn="l" rtl="0">
              <a:lnSpc>
                <a:spcPct val="115000"/>
              </a:lnSpc>
              <a:spcBef>
                <a:spcPts val="0"/>
              </a:spcBef>
              <a:spcAft>
                <a:spcPts val="0"/>
              </a:spcAft>
              <a:buNone/>
            </a:pPr>
            <a:r>
              <a:rPr lang="en" sz="2000">
                <a:solidFill>
                  <a:srgbClr val="E20B0B"/>
                </a:solidFill>
                <a:highlight>
                  <a:srgbClr val="FFFFFF"/>
                </a:highlight>
              </a:rPr>
              <a:t>     String[] </a:t>
            </a:r>
            <a:r>
              <a:rPr lang="en" sz="2000">
                <a:solidFill>
                  <a:srgbClr val="262626"/>
                </a:solidFill>
                <a:highlight>
                  <a:srgbClr val="FFFFFF"/>
                </a:highlight>
              </a:rPr>
              <a:t>animaux={‘’chat’’,’’poisson’’,”oiseau”};</a:t>
            </a:r>
            <a:endParaRPr sz="2000">
              <a:solidFill>
                <a:srgbClr val="262626"/>
              </a:solidFill>
              <a:highlight>
                <a:srgbClr val="FFFFFF"/>
              </a:highlight>
            </a:endParaRPr>
          </a:p>
          <a:p>
            <a:pPr marL="0" lvl="0" indent="0" algn="l" rtl="0">
              <a:lnSpc>
                <a:spcPct val="115000"/>
              </a:lnSpc>
              <a:spcBef>
                <a:spcPts val="0"/>
              </a:spcBef>
              <a:spcAft>
                <a:spcPts val="0"/>
              </a:spcAft>
              <a:buNone/>
            </a:pPr>
            <a:r>
              <a:rPr lang="en" sz="2000">
                <a:solidFill>
                  <a:srgbClr val="262626"/>
                </a:solidFill>
                <a:highlight>
                  <a:srgbClr val="FFFFFF"/>
                </a:highlight>
              </a:rPr>
              <a:t>Ou</a:t>
            </a:r>
            <a:endParaRPr sz="2000">
              <a:solidFill>
                <a:srgbClr val="262626"/>
              </a:solidFill>
              <a:highlight>
                <a:srgbClr val="FFFFFF"/>
              </a:highlight>
            </a:endParaRPr>
          </a:p>
          <a:p>
            <a:pPr marL="0" lvl="0" indent="0" algn="l" rtl="0">
              <a:lnSpc>
                <a:spcPct val="115000"/>
              </a:lnSpc>
              <a:spcBef>
                <a:spcPts val="0"/>
              </a:spcBef>
              <a:spcAft>
                <a:spcPts val="0"/>
              </a:spcAft>
              <a:buNone/>
            </a:pPr>
            <a:r>
              <a:rPr lang="en" sz="2000">
                <a:solidFill>
                  <a:srgbClr val="E20B0B"/>
                </a:solidFill>
                <a:highlight>
                  <a:srgbClr val="FFFFFF"/>
                </a:highlight>
              </a:rPr>
              <a:t>     String[]</a:t>
            </a:r>
            <a:r>
              <a:rPr lang="en" sz="2000">
                <a:solidFill>
                  <a:srgbClr val="262626"/>
                </a:solidFill>
                <a:highlight>
                  <a:srgbClr val="FFFFFF"/>
                </a:highlight>
              </a:rPr>
              <a:t> </a:t>
            </a:r>
            <a:r>
              <a:rPr lang="en" sz="2000">
                <a:solidFill>
                  <a:srgbClr val="262626"/>
                </a:solidFill>
                <a:highlight>
                  <a:schemeClr val="lt1"/>
                </a:highlight>
              </a:rPr>
              <a:t>animaux</a:t>
            </a:r>
            <a:r>
              <a:rPr lang="en" sz="2000">
                <a:solidFill>
                  <a:srgbClr val="262626"/>
                </a:solidFill>
                <a:highlight>
                  <a:srgbClr val="FFFFFF"/>
                </a:highlight>
              </a:rPr>
              <a:t>= new </a:t>
            </a:r>
            <a:r>
              <a:rPr lang="en" sz="2000">
                <a:solidFill>
                  <a:srgbClr val="E20B0B"/>
                </a:solidFill>
                <a:highlight>
                  <a:srgbClr val="FFFFFF"/>
                </a:highlight>
              </a:rPr>
              <a:t>String[3]</a:t>
            </a:r>
            <a:r>
              <a:rPr lang="en" sz="2000">
                <a:solidFill>
                  <a:srgbClr val="262626"/>
                </a:solidFill>
                <a:highlight>
                  <a:srgbClr val="FFFFFF"/>
                </a:highlight>
              </a:rPr>
              <a:t>;  </a:t>
            </a:r>
            <a:endParaRPr sz="2000">
              <a:solidFill>
                <a:srgbClr val="262626"/>
              </a:solidFill>
              <a:highlight>
                <a:srgbClr val="FFFFFF"/>
              </a:highlight>
            </a:endParaRPr>
          </a:p>
          <a:p>
            <a:pPr marL="0" lvl="0" indent="0" algn="l" rtl="0">
              <a:lnSpc>
                <a:spcPct val="115000"/>
              </a:lnSpc>
              <a:spcBef>
                <a:spcPts val="0"/>
              </a:spcBef>
              <a:spcAft>
                <a:spcPts val="0"/>
              </a:spcAft>
              <a:buNone/>
            </a:pPr>
            <a:r>
              <a:rPr lang="en" sz="2000">
                <a:solidFill>
                  <a:srgbClr val="262626"/>
                </a:solidFill>
                <a:highlight>
                  <a:srgbClr val="FFFFFF"/>
                </a:highlight>
              </a:rPr>
              <a:t>     </a:t>
            </a:r>
            <a:r>
              <a:rPr lang="en" sz="2000">
                <a:solidFill>
                  <a:srgbClr val="262626"/>
                </a:solidFill>
                <a:highlight>
                  <a:schemeClr val="lt1"/>
                </a:highlight>
              </a:rPr>
              <a:t>animaux</a:t>
            </a:r>
            <a:r>
              <a:rPr lang="en" sz="2000">
                <a:solidFill>
                  <a:srgbClr val="262626"/>
                </a:solidFill>
                <a:highlight>
                  <a:srgbClr val="FFFFFF"/>
                </a:highlight>
              </a:rPr>
              <a:t>[0]=new String("chat");</a:t>
            </a:r>
            <a:endParaRPr sz="2000">
              <a:solidFill>
                <a:srgbClr val="262626"/>
              </a:solidFill>
              <a:highlight>
                <a:srgbClr val="FFFFFF"/>
              </a:highlight>
            </a:endParaRPr>
          </a:p>
          <a:p>
            <a:pPr marL="0" lvl="0" indent="0" algn="l" rtl="0">
              <a:lnSpc>
                <a:spcPct val="115000"/>
              </a:lnSpc>
              <a:spcBef>
                <a:spcPts val="0"/>
              </a:spcBef>
              <a:spcAft>
                <a:spcPts val="0"/>
              </a:spcAft>
              <a:buNone/>
            </a:pPr>
            <a:r>
              <a:rPr lang="en" sz="2000">
                <a:solidFill>
                  <a:srgbClr val="262626"/>
                </a:solidFill>
                <a:highlight>
                  <a:srgbClr val="FFFFFF"/>
                </a:highlight>
              </a:rPr>
              <a:t>     </a:t>
            </a:r>
            <a:r>
              <a:rPr lang="en" sz="2000">
                <a:solidFill>
                  <a:srgbClr val="262626"/>
                </a:solidFill>
                <a:highlight>
                  <a:schemeClr val="lt1"/>
                </a:highlight>
              </a:rPr>
              <a:t>animaux</a:t>
            </a:r>
            <a:r>
              <a:rPr lang="en" sz="2000">
                <a:solidFill>
                  <a:srgbClr val="262626"/>
                </a:solidFill>
                <a:highlight>
                  <a:srgbClr val="FFFFFF"/>
                </a:highlight>
              </a:rPr>
              <a:t>[1]="poisson";</a:t>
            </a:r>
            <a:endParaRPr sz="2000">
              <a:solidFill>
                <a:srgbClr val="262626"/>
              </a:solidFill>
              <a:highlight>
                <a:srgbClr val="FFFFFF"/>
              </a:highlight>
            </a:endParaRPr>
          </a:p>
          <a:p>
            <a:pPr marL="0" lvl="0" indent="0" algn="l" rtl="0">
              <a:lnSpc>
                <a:spcPct val="115000"/>
              </a:lnSpc>
              <a:spcBef>
                <a:spcPts val="0"/>
              </a:spcBef>
              <a:spcAft>
                <a:spcPts val="0"/>
              </a:spcAft>
              <a:buNone/>
            </a:pPr>
            <a:r>
              <a:rPr lang="en" sz="2000">
                <a:solidFill>
                  <a:srgbClr val="262626"/>
                </a:solidFill>
                <a:highlight>
                  <a:srgbClr val="FFFFFF"/>
                </a:highlight>
              </a:rPr>
              <a:t>     </a:t>
            </a:r>
            <a:r>
              <a:rPr lang="en" sz="2000">
                <a:solidFill>
                  <a:srgbClr val="262626"/>
                </a:solidFill>
                <a:highlight>
                  <a:schemeClr val="lt1"/>
                </a:highlight>
              </a:rPr>
              <a:t>animaux</a:t>
            </a:r>
            <a:r>
              <a:rPr lang="en" sz="2000">
                <a:solidFill>
                  <a:srgbClr val="262626"/>
                </a:solidFill>
                <a:highlight>
                  <a:srgbClr val="FFFFFF"/>
                </a:highlight>
              </a:rPr>
              <a:t>[2]=new String("oiseau");</a:t>
            </a:r>
            <a:endParaRPr sz="2000">
              <a:solidFill>
                <a:srgbClr val="262626"/>
              </a:solidFill>
              <a:highlight>
                <a:srgbClr val="FFFFFF"/>
              </a:highlight>
            </a:endParaRPr>
          </a:p>
          <a:p>
            <a:pPr marL="0" lvl="0" indent="0" algn="l" rtl="0">
              <a:lnSpc>
                <a:spcPct val="115000"/>
              </a:lnSpc>
              <a:spcBef>
                <a:spcPts val="0"/>
              </a:spcBef>
              <a:spcAft>
                <a:spcPts val="0"/>
              </a:spcAft>
              <a:buNone/>
            </a:pPr>
            <a:endParaRPr sz="2000">
              <a:solidFill>
                <a:srgbClr val="262626"/>
              </a:solidFill>
              <a:highlight>
                <a:srgbClr val="FFFFFF"/>
              </a:highlight>
            </a:endParaRPr>
          </a:p>
          <a:p>
            <a:pPr marL="0" lvl="0" indent="0" algn="l" rtl="0">
              <a:lnSpc>
                <a:spcPct val="120000"/>
              </a:lnSpc>
              <a:spcBef>
                <a:spcPts val="0"/>
              </a:spcBef>
              <a:spcAft>
                <a:spcPts val="0"/>
              </a:spcAft>
              <a:buNone/>
            </a:pPr>
            <a:endParaRPr sz="2000">
              <a:solidFill>
                <a:srgbClr val="262626"/>
              </a:solidFill>
              <a:highlight>
                <a:srgbClr val="FFFFFF"/>
              </a:highlight>
            </a:endParaRPr>
          </a:p>
        </p:txBody>
      </p:sp>
      <p:pic>
        <p:nvPicPr>
          <p:cNvPr id="112" name="Google Shape;112;p18"/>
          <p:cNvPicPr preferRelativeResize="0"/>
          <p:nvPr/>
        </p:nvPicPr>
        <p:blipFill rotWithShape="1">
          <a:blip r:embed="rId4">
            <a:alphaModFix/>
          </a:blip>
          <a:srcRect l="-1180" r="1180"/>
          <a:stretch/>
        </p:blipFill>
        <p:spPr>
          <a:xfrm>
            <a:off x="2396450" y="2910050"/>
            <a:ext cx="6440324" cy="2146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19"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118" name="Google Shape;118;p19"/>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119" name="Google Shape;11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7</a:t>
            </a:fld>
            <a:endParaRPr sz="1100" b="1"/>
          </a:p>
        </p:txBody>
      </p:sp>
      <p:sp>
        <p:nvSpPr>
          <p:cNvPr id="120" name="Google Shape;120;p19"/>
          <p:cNvSpPr txBox="1"/>
          <p:nvPr/>
        </p:nvSpPr>
        <p:spPr>
          <a:xfrm>
            <a:off x="380700" y="891325"/>
            <a:ext cx="7797600" cy="4926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n" sz="2000"/>
              <a:t>Pour parcourir un tableau, on utilise:</a:t>
            </a:r>
            <a:r>
              <a:rPr lang="en" sz="2000" b="1">
                <a:solidFill>
                  <a:srgbClr val="E20B0B"/>
                </a:solidFill>
              </a:rPr>
              <a:t>			</a:t>
            </a:r>
            <a:endParaRPr sz="2000"/>
          </a:p>
        </p:txBody>
      </p:sp>
      <p:sp>
        <p:nvSpPr>
          <p:cNvPr id="121" name="Google Shape;121;p19"/>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Manipulation des tableaux</a:t>
            </a:r>
            <a:endParaRPr/>
          </a:p>
        </p:txBody>
      </p:sp>
      <p:sp>
        <p:nvSpPr>
          <p:cNvPr id="122" name="Google Shape;122;p19"/>
          <p:cNvSpPr txBox="1"/>
          <p:nvPr/>
        </p:nvSpPr>
        <p:spPr>
          <a:xfrm>
            <a:off x="380700" y="2358725"/>
            <a:ext cx="3708900" cy="1262100"/>
          </a:xfrm>
          <a:prstGeom prst="rect">
            <a:avLst/>
          </a:prstGeom>
          <a:solidFill>
            <a:srgbClr val="D9D9D9"/>
          </a:solidFill>
          <a:ln w="19050" cap="flat" cmpd="sng">
            <a:solidFill>
              <a:srgbClr val="E20B0B"/>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n">
                <a:solidFill>
                  <a:schemeClr val="dk1"/>
                </a:solidFill>
              </a:rPr>
              <a:t>for(int i = 0; i &lt; tab.length; i++){</a:t>
            </a:r>
            <a:endParaRPr>
              <a:solidFill>
                <a:schemeClr val="dk1"/>
              </a:solidFill>
            </a:endParaRPr>
          </a:p>
          <a:p>
            <a:pPr marL="0" lvl="0" indent="0" algn="l" rtl="0">
              <a:lnSpc>
                <a:spcPct val="200000"/>
              </a:lnSpc>
              <a:spcBef>
                <a:spcPts val="0"/>
              </a:spcBef>
              <a:spcAft>
                <a:spcPts val="0"/>
              </a:spcAft>
              <a:buNone/>
            </a:pPr>
            <a:r>
              <a:rPr lang="en">
                <a:solidFill>
                  <a:schemeClr val="dk1"/>
                </a:solidFill>
              </a:rPr>
              <a:t>	System.out.println(tab[i]);</a:t>
            </a:r>
            <a:endParaRPr>
              <a:solidFill>
                <a:schemeClr val="dk1"/>
              </a:solidFill>
            </a:endParaRPr>
          </a:p>
          <a:p>
            <a:pPr marL="0" lvl="0" indent="0" algn="l" rtl="0">
              <a:lnSpc>
                <a:spcPct val="200000"/>
              </a:lnSpc>
              <a:spcBef>
                <a:spcPts val="0"/>
              </a:spcBef>
              <a:spcAft>
                <a:spcPts val="0"/>
              </a:spcAft>
              <a:buNone/>
            </a:pPr>
            <a:r>
              <a:rPr lang="en">
                <a:solidFill>
                  <a:schemeClr val="dk1"/>
                </a:solidFill>
              </a:rPr>
              <a:t>}</a:t>
            </a:r>
            <a:endParaRPr>
              <a:solidFill>
                <a:schemeClr val="dk1"/>
              </a:solidFill>
            </a:endParaRPr>
          </a:p>
        </p:txBody>
      </p:sp>
      <p:sp>
        <p:nvSpPr>
          <p:cNvPr id="123" name="Google Shape;123;p19"/>
          <p:cNvSpPr txBox="1"/>
          <p:nvPr/>
        </p:nvSpPr>
        <p:spPr>
          <a:xfrm>
            <a:off x="4600525" y="2358725"/>
            <a:ext cx="3708900" cy="1262100"/>
          </a:xfrm>
          <a:prstGeom prst="rect">
            <a:avLst/>
          </a:prstGeom>
          <a:solidFill>
            <a:srgbClr val="D9D9D9"/>
          </a:solidFill>
          <a:ln w="19050" cap="flat" cmpd="sng">
            <a:solidFill>
              <a:srgbClr val="E20B0B"/>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n">
                <a:solidFill>
                  <a:schemeClr val="dk1"/>
                </a:solidFill>
              </a:rPr>
              <a:t>for(int i : tab){</a:t>
            </a:r>
            <a:endParaRPr>
              <a:solidFill>
                <a:schemeClr val="dk1"/>
              </a:solidFill>
            </a:endParaRPr>
          </a:p>
          <a:p>
            <a:pPr marL="0" lvl="0" indent="0" algn="l" rtl="0">
              <a:lnSpc>
                <a:spcPct val="200000"/>
              </a:lnSpc>
              <a:spcBef>
                <a:spcPts val="0"/>
              </a:spcBef>
              <a:spcAft>
                <a:spcPts val="0"/>
              </a:spcAft>
              <a:buNone/>
            </a:pPr>
            <a:r>
              <a:rPr lang="en">
                <a:solidFill>
                  <a:schemeClr val="dk1"/>
                </a:solidFill>
              </a:rPr>
              <a:t>	System.out.println(i);</a:t>
            </a:r>
            <a:endParaRPr>
              <a:solidFill>
                <a:schemeClr val="dk1"/>
              </a:solidFill>
            </a:endParaRPr>
          </a:p>
          <a:p>
            <a:pPr marL="0" lvl="0" indent="0" algn="l" rtl="0">
              <a:lnSpc>
                <a:spcPct val="200000"/>
              </a:lnSpc>
              <a:spcBef>
                <a:spcPts val="0"/>
              </a:spcBef>
              <a:spcAft>
                <a:spcPts val="0"/>
              </a:spcAft>
              <a:buNone/>
            </a:pPr>
            <a:r>
              <a:rPr lang="en">
                <a:solidFill>
                  <a:schemeClr val="dk1"/>
                </a:solidFill>
              </a:rPr>
              <a:t>}</a:t>
            </a:r>
            <a:endParaRPr>
              <a:solidFill>
                <a:schemeClr val="dk1"/>
              </a:solidFill>
            </a:endParaRPr>
          </a:p>
        </p:txBody>
      </p:sp>
      <p:sp>
        <p:nvSpPr>
          <p:cNvPr id="124" name="Google Shape;124;p19"/>
          <p:cNvSpPr txBox="1"/>
          <p:nvPr/>
        </p:nvSpPr>
        <p:spPr>
          <a:xfrm>
            <a:off x="977700" y="3751575"/>
            <a:ext cx="2514900" cy="45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t>Accès par indice</a:t>
            </a:r>
            <a:endParaRPr sz="2000"/>
          </a:p>
        </p:txBody>
      </p:sp>
      <p:sp>
        <p:nvSpPr>
          <p:cNvPr id="125" name="Google Shape;125;p19"/>
          <p:cNvSpPr txBox="1"/>
          <p:nvPr/>
        </p:nvSpPr>
        <p:spPr>
          <a:xfrm>
            <a:off x="5052575" y="3751575"/>
            <a:ext cx="2804700" cy="45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t>Accès par élément</a:t>
            </a:r>
            <a:endParaRPr sz="2000"/>
          </a:p>
        </p:txBody>
      </p:sp>
      <p:sp>
        <p:nvSpPr>
          <p:cNvPr id="126" name="Google Shape;126;p19"/>
          <p:cNvSpPr txBox="1"/>
          <p:nvPr/>
        </p:nvSpPr>
        <p:spPr>
          <a:xfrm>
            <a:off x="4089600" y="1749000"/>
            <a:ext cx="4848600" cy="492600"/>
          </a:xfrm>
          <a:prstGeom prst="rect">
            <a:avLst/>
          </a:prstGeom>
          <a:noFill/>
          <a:ln>
            <a:noFill/>
          </a:ln>
        </p:spPr>
        <p:txBody>
          <a:bodyPr spcFirstLastPara="1" wrap="square" lIns="91425" tIns="91425" rIns="91425" bIns="91425" anchor="t" anchorCtr="0">
            <a:spAutoFit/>
          </a:bodyPr>
          <a:lstStyle/>
          <a:p>
            <a:pPr marL="0" lvl="0" indent="457200" algn="l" rtl="0">
              <a:lnSpc>
                <a:spcPct val="200000"/>
              </a:lnSpc>
              <a:spcBef>
                <a:spcPts val="0"/>
              </a:spcBef>
              <a:spcAft>
                <a:spcPts val="0"/>
              </a:spcAft>
              <a:buClr>
                <a:schemeClr val="dk1"/>
              </a:buClr>
              <a:buSzPts val="1100"/>
              <a:buFont typeface="Arial"/>
              <a:buNone/>
            </a:pPr>
            <a:r>
              <a:rPr lang="en" sz="2000" b="1">
                <a:solidFill>
                  <a:srgbClr val="E20B0B"/>
                </a:solidFill>
              </a:rPr>
              <a:t>La boucle for simplifié (for-each)</a:t>
            </a:r>
            <a:endParaRPr/>
          </a:p>
        </p:txBody>
      </p:sp>
      <p:sp>
        <p:nvSpPr>
          <p:cNvPr id="127" name="Google Shape;127;p19"/>
          <p:cNvSpPr txBox="1"/>
          <p:nvPr/>
        </p:nvSpPr>
        <p:spPr>
          <a:xfrm>
            <a:off x="977700" y="1735375"/>
            <a:ext cx="2514900" cy="492600"/>
          </a:xfrm>
          <a:prstGeom prst="rect">
            <a:avLst/>
          </a:prstGeom>
          <a:noFill/>
          <a:ln>
            <a:noFill/>
          </a:ln>
        </p:spPr>
        <p:txBody>
          <a:bodyPr spcFirstLastPara="1" wrap="square" lIns="91425" tIns="91425" rIns="91425" bIns="91425" anchor="t" anchorCtr="0">
            <a:spAutoFit/>
          </a:bodyPr>
          <a:lstStyle/>
          <a:p>
            <a:pPr marL="0" lvl="0" indent="457200" algn="l" rtl="0">
              <a:lnSpc>
                <a:spcPct val="200000"/>
              </a:lnSpc>
              <a:spcBef>
                <a:spcPts val="0"/>
              </a:spcBef>
              <a:spcAft>
                <a:spcPts val="0"/>
              </a:spcAft>
              <a:buNone/>
            </a:pPr>
            <a:r>
              <a:rPr lang="en" sz="2000" b="1">
                <a:solidFill>
                  <a:srgbClr val="E20B0B"/>
                </a:solidFill>
              </a:rPr>
              <a:t>La boucle for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0"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133" name="Google Shape;133;p20"/>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134" name="Google Shape;134;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8</a:t>
            </a:fld>
            <a:endParaRPr sz="1100" b="1"/>
          </a:p>
        </p:txBody>
      </p:sp>
      <p:sp>
        <p:nvSpPr>
          <p:cNvPr id="135" name="Google Shape;135;p20"/>
          <p:cNvSpPr txBox="1"/>
          <p:nvPr/>
        </p:nvSpPr>
        <p:spPr>
          <a:xfrm>
            <a:off x="380700" y="586525"/>
            <a:ext cx="8363100" cy="46485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2000">
                <a:solidFill>
                  <a:srgbClr val="262626"/>
                </a:solidFill>
                <a:highlight>
                  <a:schemeClr val="lt1"/>
                </a:highlight>
              </a:rPr>
              <a:t>Une association est une relation entre deux classes (association binaire) ou plus (association n‑aire), qui décrit les connexions structurelles entre leurs instances. </a:t>
            </a:r>
            <a:endParaRPr sz="2000">
              <a:solidFill>
                <a:srgbClr val="262626"/>
              </a:solidFill>
              <a:highlight>
                <a:schemeClr val="lt1"/>
              </a:highlight>
            </a:endParaRPr>
          </a:p>
          <a:p>
            <a:pPr marL="0" lvl="0" indent="0" algn="l" rtl="0">
              <a:lnSpc>
                <a:spcPct val="150000"/>
              </a:lnSpc>
              <a:spcBef>
                <a:spcPts val="1200"/>
              </a:spcBef>
              <a:spcAft>
                <a:spcPts val="0"/>
              </a:spcAft>
              <a:buNone/>
            </a:pPr>
            <a:r>
              <a:rPr lang="en" sz="2000">
                <a:solidFill>
                  <a:srgbClr val="262626"/>
                </a:solidFill>
                <a:highlight>
                  <a:schemeClr val="lt1"/>
                </a:highlight>
              </a:rPr>
              <a:t>Une association indique donc qu'il peut y avoir des liens entre des instances des classes associées.</a:t>
            </a:r>
            <a:endParaRPr sz="2000">
              <a:solidFill>
                <a:srgbClr val="262626"/>
              </a:solidFill>
              <a:highlight>
                <a:schemeClr val="lt1"/>
              </a:highlight>
            </a:endParaRPr>
          </a:p>
          <a:p>
            <a:pPr marL="0" lvl="0" indent="0" algn="l" rtl="0">
              <a:lnSpc>
                <a:spcPct val="150000"/>
              </a:lnSpc>
              <a:spcBef>
                <a:spcPts val="1200"/>
              </a:spcBef>
              <a:spcAft>
                <a:spcPts val="0"/>
              </a:spcAft>
              <a:buNone/>
            </a:pPr>
            <a:r>
              <a:rPr lang="en" sz="2000">
                <a:solidFill>
                  <a:srgbClr val="262626"/>
                </a:solidFill>
                <a:highlight>
                  <a:schemeClr val="lt1"/>
                </a:highlight>
              </a:rPr>
              <a:t>Il y a plusieurs type d’associations qu’on peut représenter: </a:t>
            </a:r>
            <a:endParaRPr sz="2000">
              <a:solidFill>
                <a:srgbClr val="262626"/>
              </a:solidFill>
              <a:highlight>
                <a:schemeClr val="lt1"/>
              </a:highlight>
            </a:endParaRPr>
          </a:p>
          <a:p>
            <a:pPr marL="457200" lvl="0" indent="-355600" algn="l" rtl="0">
              <a:lnSpc>
                <a:spcPct val="150000"/>
              </a:lnSpc>
              <a:spcBef>
                <a:spcPts val="1200"/>
              </a:spcBef>
              <a:spcAft>
                <a:spcPts val="0"/>
              </a:spcAft>
              <a:buClr>
                <a:srgbClr val="262626"/>
              </a:buClr>
              <a:buSzPts val="2000"/>
              <a:buChar char="●"/>
            </a:pPr>
            <a:r>
              <a:rPr lang="en" sz="2000">
                <a:solidFill>
                  <a:srgbClr val="262626"/>
                </a:solidFill>
                <a:highlight>
                  <a:schemeClr val="lt1"/>
                </a:highlight>
              </a:rPr>
              <a:t> Association one-to-one</a:t>
            </a:r>
            <a:endParaRPr sz="2000">
              <a:solidFill>
                <a:srgbClr val="262626"/>
              </a:solidFill>
              <a:highlight>
                <a:schemeClr val="lt1"/>
              </a:highlight>
            </a:endParaRPr>
          </a:p>
          <a:p>
            <a:pPr marL="457200" lvl="0" indent="-355600" algn="l" rtl="0">
              <a:lnSpc>
                <a:spcPct val="150000"/>
              </a:lnSpc>
              <a:spcBef>
                <a:spcPts val="0"/>
              </a:spcBef>
              <a:spcAft>
                <a:spcPts val="0"/>
              </a:spcAft>
              <a:buClr>
                <a:srgbClr val="262626"/>
              </a:buClr>
              <a:buSzPts val="2000"/>
              <a:buChar char="●"/>
            </a:pPr>
            <a:r>
              <a:rPr lang="en" sz="2000">
                <a:solidFill>
                  <a:srgbClr val="262626"/>
                </a:solidFill>
                <a:highlight>
                  <a:schemeClr val="lt1"/>
                </a:highlight>
              </a:rPr>
              <a:t> Association one-to-many</a:t>
            </a:r>
            <a:endParaRPr sz="2000">
              <a:solidFill>
                <a:srgbClr val="262626"/>
              </a:solidFill>
              <a:highlight>
                <a:schemeClr val="lt1"/>
              </a:highlight>
            </a:endParaRPr>
          </a:p>
          <a:p>
            <a:pPr marL="457200" lvl="0" indent="-355600" algn="l" rtl="0">
              <a:lnSpc>
                <a:spcPct val="150000"/>
              </a:lnSpc>
              <a:spcBef>
                <a:spcPts val="0"/>
              </a:spcBef>
              <a:spcAft>
                <a:spcPts val="0"/>
              </a:spcAft>
              <a:buClr>
                <a:srgbClr val="262626"/>
              </a:buClr>
              <a:buSzPts val="2000"/>
              <a:buChar char="●"/>
            </a:pPr>
            <a:r>
              <a:rPr lang="en" sz="2000">
                <a:solidFill>
                  <a:srgbClr val="262626"/>
                </a:solidFill>
                <a:highlight>
                  <a:schemeClr val="lt1"/>
                </a:highlight>
              </a:rPr>
              <a:t> Association many-to-many</a:t>
            </a:r>
            <a:endParaRPr sz="2000">
              <a:solidFill>
                <a:srgbClr val="262626"/>
              </a:solidFill>
              <a:highlight>
                <a:schemeClr val="lt1"/>
              </a:highlight>
            </a:endParaRPr>
          </a:p>
        </p:txBody>
      </p:sp>
      <p:sp>
        <p:nvSpPr>
          <p:cNvPr id="136" name="Google Shape;136;p20"/>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Les associations entre les classes</a:t>
            </a:r>
            <a:endParaRPr b="1">
              <a:solidFill>
                <a:srgbClr val="E20B0B"/>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21" descr="D:\esprit 2014\ESPRIT 2014\charte essprit 2014\render\support final\triangle.png"/>
          <p:cNvPicPr preferRelativeResize="0"/>
          <p:nvPr/>
        </p:nvPicPr>
        <p:blipFill rotWithShape="1">
          <a:blip r:embed="rId3">
            <a:alphaModFix/>
          </a:blip>
          <a:srcRect/>
          <a:stretch/>
        </p:blipFill>
        <p:spPr>
          <a:xfrm rot="10800000">
            <a:off x="6772580" y="0"/>
            <a:ext cx="2371432" cy="1631872"/>
          </a:xfrm>
          <a:prstGeom prst="rect">
            <a:avLst/>
          </a:prstGeom>
          <a:noFill/>
          <a:ln>
            <a:noFill/>
          </a:ln>
        </p:spPr>
      </p:pic>
      <p:cxnSp>
        <p:nvCxnSpPr>
          <p:cNvPr id="142" name="Google Shape;142;p21"/>
          <p:cNvCxnSpPr/>
          <p:nvPr/>
        </p:nvCxnSpPr>
        <p:spPr>
          <a:xfrm>
            <a:off x="744650" y="2150"/>
            <a:ext cx="9000" cy="450000"/>
          </a:xfrm>
          <a:prstGeom prst="straightConnector1">
            <a:avLst/>
          </a:prstGeom>
          <a:noFill/>
          <a:ln w="28575" cap="flat" cmpd="sng">
            <a:solidFill>
              <a:srgbClr val="F5340B"/>
            </a:solidFill>
            <a:prstDash val="solid"/>
            <a:round/>
            <a:headEnd type="none" w="med" len="med"/>
            <a:tailEnd type="none" w="med" len="med"/>
          </a:ln>
        </p:spPr>
      </p:cxnSp>
      <p:sp>
        <p:nvSpPr>
          <p:cNvPr id="143" name="Google Shape;14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1100" b="1"/>
              <a:t>9</a:t>
            </a:fld>
            <a:endParaRPr sz="1100" b="1"/>
          </a:p>
        </p:txBody>
      </p:sp>
      <p:sp>
        <p:nvSpPr>
          <p:cNvPr id="144" name="Google Shape;144;p21"/>
          <p:cNvSpPr txBox="1"/>
          <p:nvPr/>
        </p:nvSpPr>
        <p:spPr>
          <a:xfrm>
            <a:off x="857250" y="27050"/>
            <a:ext cx="397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E20B0B"/>
                </a:solidFill>
              </a:rPr>
              <a:t>Association one-to-one unidirectionnelle</a:t>
            </a:r>
            <a:endParaRPr b="1">
              <a:solidFill>
                <a:srgbClr val="E20B0B"/>
              </a:solidFill>
            </a:endParaRPr>
          </a:p>
        </p:txBody>
      </p:sp>
      <p:graphicFrame>
        <p:nvGraphicFramePr>
          <p:cNvPr id="145" name="Google Shape;145;p21"/>
          <p:cNvGraphicFramePr/>
          <p:nvPr/>
        </p:nvGraphicFramePr>
        <p:xfrm>
          <a:off x="2517617" y="881799"/>
          <a:ext cx="1266500" cy="924000"/>
        </p:xfrm>
        <a:graphic>
          <a:graphicData uri="http://schemas.openxmlformats.org/drawingml/2006/table">
            <a:tbl>
              <a:tblPr firstRow="1" bandRow="1">
                <a:noFill/>
                <a:tableStyleId>{CC51DA24-0071-4AEC-8630-19A23BF9A483}</a:tableStyleId>
              </a:tblPr>
              <a:tblGrid>
                <a:gridCol w="1266500">
                  <a:extLst>
                    <a:ext uri="{9D8B030D-6E8A-4147-A177-3AD203B41FA5}">
                      <a16:colId xmlns:a16="http://schemas.microsoft.com/office/drawing/2014/main" val="20000"/>
                    </a:ext>
                  </a:extLst>
                </a:gridCol>
              </a:tblGrid>
              <a:tr h="308000">
                <a:tc>
                  <a:txBody>
                    <a:bodyPr/>
                    <a:lstStyle/>
                    <a:p>
                      <a:pPr marL="0" marR="0" lvl="0" indent="0" algn="ctr" rtl="0">
                        <a:lnSpc>
                          <a:spcPct val="100000"/>
                        </a:lnSpc>
                        <a:spcBef>
                          <a:spcPts val="0"/>
                        </a:spcBef>
                        <a:spcAft>
                          <a:spcPts val="0"/>
                        </a:spcAft>
                        <a:buClr>
                          <a:srgbClr val="000000"/>
                        </a:buClr>
                        <a:buSzPts val="1100"/>
                        <a:buFont typeface="Arial"/>
                        <a:buNone/>
                      </a:pPr>
                      <a:r>
                        <a:rPr lang="en" sz="1100"/>
                        <a:t>Developer</a:t>
                      </a:r>
                      <a:endParaRPr sz="1100" u="none" strike="noStrike" cap="none"/>
                    </a:p>
                  </a:txBody>
                  <a:tcPr marL="91450" marR="91450" marT="45700" marB="45700"/>
                </a:tc>
                <a:extLst>
                  <a:ext uri="{0D108BD9-81ED-4DB2-BD59-A6C34878D82A}">
                    <a16:rowId xmlns:a16="http://schemas.microsoft.com/office/drawing/2014/main" val="10000"/>
                  </a:ext>
                </a:extLst>
              </a:tr>
              <a:tr h="30800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91450" marR="91450" marT="45700" marB="45700"/>
                </a:tc>
                <a:extLst>
                  <a:ext uri="{0D108BD9-81ED-4DB2-BD59-A6C34878D82A}">
                    <a16:rowId xmlns:a16="http://schemas.microsoft.com/office/drawing/2014/main" val="10001"/>
                  </a:ext>
                </a:extLst>
              </a:tr>
              <a:tr h="30800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91450" marR="91450" marT="45700" marB="45700"/>
                </a:tc>
                <a:extLst>
                  <a:ext uri="{0D108BD9-81ED-4DB2-BD59-A6C34878D82A}">
                    <a16:rowId xmlns:a16="http://schemas.microsoft.com/office/drawing/2014/main" val="10002"/>
                  </a:ext>
                </a:extLst>
              </a:tr>
            </a:tbl>
          </a:graphicData>
        </a:graphic>
      </p:graphicFrame>
      <p:graphicFrame>
        <p:nvGraphicFramePr>
          <p:cNvPr id="146" name="Google Shape;146;p21"/>
          <p:cNvGraphicFramePr/>
          <p:nvPr/>
        </p:nvGraphicFramePr>
        <p:xfrm>
          <a:off x="4854779" y="837511"/>
          <a:ext cx="1395200" cy="916950"/>
        </p:xfrm>
        <a:graphic>
          <a:graphicData uri="http://schemas.openxmlformats.org/drawingml/2006/table">
            <a:tbl>
              <a:tblPr firstRow="1" bandRow="1">
                <a:noFill/>
                <a:tableStyleId>{CC51DA24-0071-4AEC-8630-19A23BF9A483}</a:tableStyleId>
              </a:tblPr>
              <a:tblGrid>
                <a:gridCol w="1395200">
                  <a:extLst>
                    <a:ext uri="{9D8B030D-6E8A-4147-A177-3AD203B41FA5}">
                      <a16:colId xmlns:a16="http://schemas.microsoft.com/office/drawing/2014/main" val="20000"/>
                    </a:ext>
                  </a:extLst>
                </a:gridCol>
              </a:tblGrid>
              <a:tr h="299875">
                <a:tc>
                  <a:txBody>
                    <a:bodyPr/>
                    <a:lstStyle/>
                    <a:p>
                      <a:pPr marL="0" marR="0" lvl="0" indent="0" algn="ctr" rtl="0">
                        <a:lnSpc>
                          <a:spcPct val="100000"/>
                        </a:lnSpc>
                        <a:spcBef>
                          <a:spcPts val="0"/>
                        </a:spcBef>
                        <a:spcAft>
                          <a:spcPts val="0"/>
                        </a:spcAft>
                        <a:buClr>
                          <a:srgbClr val="000000"/>
                        </a:buClr>
                        <a:buSzPts val="1100"/>
                        <a:buFont typeface="Arial"/>
                        <a:buNone/>
                      </a:pPr>
                      <a:r>
                        <a:rPr lang="en" sz="1100" u="none" strike="noStrike" cap="none"/>
                        <a:t>Project</a:t>
                      </a:r>
                      <a:endParaRPr sz="1400" u="none" strike="noStrike" cap="none"/>
                    </a:p>
                  </a:txBody>
                  <a:tcPr marL="91450" marR="91450" marT="45700" marB="45700"/>
                </a:tc>
                <a:extLst>
                  <a:ext uri="{0D108BD9-81ED-4DB2-BD59-A6C34878D82A}">
                    <a16:rowId xmlns:a16="http://schemas.microsoft.com/office/drawing/2014/main" val="10000"/>
                  </a:ext>
                </a:extLst>
              </a:tr>
              <a:tr h="299875">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91450" marR="91450" marT="45700" marB="45700"/>
                </a:tc>
                <a:extLst>
                  <a:ext uri="{0D108BD9-81ED-4DB2-BD59-A6C34878D82A}">
                    <a16:rowId xmlns:a16="http://schemas.microsoft.com/office/drawing/2014/main" val="10001"/>
                  </a:ext>
                </a:extLst>
              </a:tr>
              <a:tr h="31720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91450" marR="91450" marT="45700" marB="45700"/>
                </a:tc>
                <a:extLst>
                  <a:ext uri="{0D108BD9-81ED-4DB2-BD59-A6C34878D82A}">
                    <a16:rowId xmlns:a16="http://schemas.microsoft.com/office/drawing/2014/main" val="10002"/>
                  </a:ext>
                </a:extLst>
              </a:tr>
            </a:tbl>
          </a:graphicData>
        </a:graphic>
      </p:graphicFrame>
      <p:cxnSp>
        <p:nvCxnSpPr>
          <p:cNvPr id="147" name="Google Shape;147;p21"/>
          <p:cNvCxnSpPr/>
          <p:nvPr/>
        </p:nvCxnSpPr>
        <p:spPr>
          <a:xfrm rot="10800000">
            <a:off x="3781421" y="1329688"/>
            <a:ext cx="1073400" cy="14100"/>
          </a:xfrm>
          <a:prstGeom prst="straightConnector1">
            <a:avLst/>
          </a:prstGeom>
          <a:noFill/>
          <a:ln w="25400" cap="flat" cmpd="sng">
            <a:solidFill>
              <a:srgbClr val="000000"/>
            </a:solidFill>
            <a:prstDash val="solid"/>
            <a:round/>
            <a:headEnd type="none" w="sm" len="sm"/>
            <a:tailEnd type="triangle" w="med" len="med"/>
          </a:ln>
          <a:effectLst>
            <a:outerShdw blurRad="40000" dist="20000" dir="5400000" rotWithShape="0">
              <a:srgbClr val="000000">
                <a:alpha val="36860"/>
              </a:srgbClr>
            </a:outerShdw>
          </a:effectLst>
        </p:spPr>
      </p:cxnSp>
      <p:sp>
        <p:nvSpPr>
          <p:cNvPr id="148" name="Google Shape;148;p21"/>
          <p:cNvSpPr txBox="1"/>
          <p:nvPr/>
        </p:nvSpPr>
        <p:spPr>
          <a:xfrm>
            <a:off x="213900" y="3236700"/>
            <a:ext cx="4133400" cy="1293000"/>
          </a:xfrm>
          <a:prstGeom prst="rect">
            <a:avLst/>
          </a:prstGeom>
          <a:solidFill>
            <a:srgbClr val="D9D9D9"/>
          </a:solidFill>
          <a:ln w="19050" cap="flat" cmpd="sng">
            <a:solidFill>
              <a:srgbClr val="E20B0B"/>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class </a:t>
            </a:r>
            <a:r>
              <a:rPr lang="en" sz="1800" b="1">
                <a:solidFill>
                  <a:schemeClr val="dk1"/>
                </a:solidFill>
              </a:rPr>
              <a:t>Project</a:t>
            </a:r>
            <a:r>
              <a:rPr lang="en" sz="1800">
                <a:solidFill>
                  <a:schemeClr val="dk1"/>
                </a:solidFill>
              </a:rPr>
              <a:t>{</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 sz="1800">
                <a:solidFill>
                  <a:schemeClr val="dk1"/>
                </a:solidFill>
              </a:rPr>
              <a:t>	</a:t>
            </a:r>
            <a:r>
              <a:rPr lang="en" sz="1800">
                <a:solidFill>
                  <a:srgbClr val="FF0000"/>
                </a:solidFill>
              </a:rPr>
              <a:t>private Developer developer;</a:t>
            </a:r>
            <a:endParaRPr sz="1800">
              <a:solidFill>
                <a:schemeClr val="dk1"/>
              </a:solidFill>
            </a:endParaRPr>
          </a:p>
          <a:p>
            <a:pPr marL="0" lvl="0" indent="0" algn="l" rtl="0">
              <a:spcBef>
                <a:spcPts val="0"/>
              </a:spcBef>
              <a:spcAft>
                <a:spcPts val="0"/>
              </a:spcAft>
              <a:buNone/>
            </a:pPr>
            <a:r>
              <a:rPr lang="en" sz="1800">
                <a:solidFill>
                  <a:schemeClr val="dk1"/>
                </a:solidFill>
              </a:rPr>
              <a:t>}</a:t>
            </a:r>
            <a:endParaRPr sz="1800">
              <a:solidFill>
                <a:schemeClr val="dk1"/>
              </a:solidFill>
            </a:endParaRPr>
          </a:p>
        </p:txBody>
      </p:sp>
      <p:sp>
        <p:nvSpPr>
          <p:cNvPr id="149" name="Google Shape;149;p21"/>
          <p:cNvSpPr txBox="1"/>
          <p:nvPr/>
        </p:nvSpPr>
        <p:spPr>
          <a:xfrm>
            <a:off x="4607000" y="3229500"/>
            <a:ext cx="4133400" cy="1293000"/>
          </a:xfrm>
          <a:prstGeom prst="rect">
            <a:avLst/>
          </a:prstGeom>
          <a:solidFill>
            <a:srgbClr val="D9D9D9"/>
          </a:solidFill>
          <a:ln w="19050" cap="flat" cmpd="sng">
            <a:solidFill>
              <a:srgbClr val="E20B0B"/>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class </a:t>
            </a:r>
            <a:r>
              <a:rPr lang="en" sz="1800" b="1">
                <a:solidFill>
                  <a:schemeClr val="dk1"/>
                </a:solidFill>
              </a:rPr>
              <a:t>Developer</a:t>
            </a:r>
            <a:r>
              <a:rPr lang="en" sz="1800">
                <a:solidFill>
                  <a:schemeClr val="dk1"/>
                </a:solidFill>
              </a:rPr>
              <a:t>{</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 sz="1800">
                <a:solidFill>
                  <a:schemeClr val="dk1"/>
                </a:solidFill>
              </a:rPr>
              <a:t>}</a:t>
            </a:r>
            <a:endParaRPr>
              <a:solidFill>
                <a:schemeClr val="dk1"/>
              </a:solidFill>
            </a:endParaRPr>
          </a:p>
        </p:txBody>
      </p:sp>
      <p:sp>
        <p:nvSpPr>
          <p:cNvPr id="150" name="Google Shape;150;p21"/>
          <p:cNvSpPr/>
          <p:nvPr/>
        </p:nvSpPr>
        <p:spPr>
          <a:xfrm rot="5400000">
            <a:off x="3861473" y="2297134"/>
            <a:ext cx="1096800" cy="389700"/>
          </a:xfrm>
          <a:prstGeom prst="rightArrow">
            <a:avLst>
              <a:gd name="adj1" fmla="val 50000"/>
              <a:gd name="adj2" fmla="val 50000"/>
            </a:avLst>
          </a:prstGeom>
          <a:solidFill>
            <a:srgbClr val="FF0000"/>
          </a:solidFill>
          <a:ln>
            <a:noFill/>
          </a:ln>
          <a:effectLst>
            <a:outerShdw blurRad="40000" dist="23000" dir="5400000" rotWithShape="0">
              <a:srgbClr val="000000">
                <a:alpha val="3412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
        <p:nvSpPr>
          <p:cNvPr id="151" name="Google Shape;151;p21"/>
          <p:cNvSpPr/>
          <p:nvPr/>
        </p:nvSpPr>
        <p:spPr>
          <a:xfrm>
            <a:off x="3186937" y="2199626"/>
            <a:ext cx="1028100" cy="584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000000"/>
                </a:solidFill>
                <a:latin typeface="Arial"/>
                <a:ea typeface="Arial"/>
                <a:cs typeface="Arial"/>
                <a:sym typeface="Arial"/>
              </a:rPr>
              <a:t>Mapping </a:t>
            </a:r>
            <a:endParaRPr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000000"/>
                </a:solidFill>
                <a:latin typeface="Arial"/>
                <a:ea typeface="Arial"/>
                <a:cs typeface="Arial"/>
                <a:sym typeface="Arial"/>
              </a:rPr>
              <a:t>en java</a:t>
            </a:r>
            <a:endParaRPr b="0" i="0" u="none" strike="noStrike" cap="none">
              <a:solidFill>
                <a:srgbClr val="000000"/>
              </a:solidFill>
              <a:latin typeface="Arial"/>
              <a:ea typeface="Arial"/>
              <a:cs typeface="Arial"/>
              <a:sym typeface="Arial"/>
            </a:endParaRPr>
          </a:p>
        </p:txBody>
      </p:sp>
      <p:sp>
        <p:nvSpPr>
          <p:cNvPr id="152" name="Google Shape;152;p21"/>
          <p:cNvSpPr txBox="1"/>
          <p:nvPr/>
        </p:nvSpPr>
        <p:spPr>
          <a:xfrm>
            <a:off x="3784114" y="1396167"/>
            <a:ext cx="299400" cy="312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153" name="Google Shape;153;p21"/>
          <p:cNvSpPr txBox="1"/>
          <p:nvPr/>
        </p:nvSpPr>
        <p:spPr>
          <a:xfrm>
            <a:off x="4606989" y="1396167"/>
            <a:ext cx="299400" cy="312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Affichage à l'écran (16:9)</PresentationFormat>
  <Slides>22</Slides>
  <Notes>22</Notes>
  <HiddenSlides>0</HiddenSlides>
  <ScaleCrop>false</ScaleCrop>
  <HeadingPairs>
    <vt:vector size="4" baseType="variant">
      <vt:variant>
        <vt:lpstr>Thème</vt:lpstr>
      </vt:variant>
      <vt:variant>
        <vt:i4>1</vt:i4>
      </vt:variant>
      <vt:variant>
        <vt:lpstr>Titres des diapositives</vt:lpstr>
      </vt:variant>
      <vt:variant>
        <vt:i4>22</vt:i4>
      </vt:variant>
    </vt:vector>
  </HeadingPairs>
  <TitlesOfParts>
    <vt:vector size="23" baseType="lpstr">
      <vt:lpstr>Simple Light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cp:revision>
  <dcterms:modified xsi:type="dcterms:W3CDTF">2024-09-23T13:16:47Z</dcterms:modified>
</cp:coreProperties>
</file>