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8"/>
  </p:notesMasterIdLst>
  <p:handoutMasterIdLst>
    <p:handoutMasterId r:id="rId39"/>
  </p:handoutMasterIdLst>
  <p:sldIdLst>
    <p:sldId id="351" r:id="rId2"/>
    <p:sldId id="304" r:id="rId3"/>
    <p:sldId id="305" r:id="rId4"/>
    <p:sldId id="353" r:id="rId5"/>
    <p:sldId id="317" r:id="rId6"/>
    <p:sldId id="318" r:id="rId7"/>
    <p:sldId id="319" r:id="rId8"/>
    <p:sldId id="331" r:id="rId9"/>
    <p:sldId id="320" r:id="rId10"/>
    <p:sldId id="333" r:id="rId11"/>
    <p:sldId id="360" r:id="rId12"/>
    <p:sldId id="321" r:id="rId13"/>
    <p:sldId id="322" r:id="rId14"/>
    <p:sldId id="332" r:id="rId15"/>
    <p:sldId id="323" r:id="rId16"/>
    <p:sldId id="324" r:id="rId17"/>
    <p:sldId id="356" r:id="rId18"/>
    <p:sldId id="357" r:id="rId19"/>
    <p:sldId id="358" r:id="rId20"/>
    <p:sldId id="349" r:id="rId21"/>
    <p:sldId id="354" r:id="rId22"/>
    <p:sldId id="339" r:id="rId23"/>
    <p:sldId id="340" r:id="rId24"/>
    <p:sldId id="341" r:id="rId25"/>
    <p:sldId id="361" r:id="rId26"/>
    <p:sldId id="345" r:id="rId27"/>
    <p:sldId id="347" r:id="rId28"/>
    <p:sldId id="346" r:id="rId29"/>
    <p:sldId id="355" r:id="rId30"/>
    <p:sldId id="310" r:id="rId31"/>
    <p:sldId id="311" r:id="rId32"/>
    <p:sldId id="312" r:id="rId33"/>
    <p:sldId id="313" r:id="rId34"/>
    <p:sldId id="362" r:id="rId35"/>
    <p:sldId id="363" r:id="rId36"/>
    <p:sldId id="364" r:id="rId37"/>
  </p:sldIdLst>
  <p:sldSz cx="1080135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8" autoAdjust="0"/>
    <p:restoredTop sz="94434" autoAdjust="0"/>
  </p:normalViewPr>
  <p:slideViewPr>
    <p:cSldViewPr>
      <p:cViewPr>
        <p:scale>
          <a:sx n="100" d="100"/>
          <a:sy n="100" d="100"/>
        </p:scale>
        <p:origin x="216" y="72"/>
      </p:cViewPr>
      <p:guideLst>
        <p:guide orient="horz" pos="2160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0D65F2-5331-423B-8C30-522BC547EBD4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1#2" csCatId="colorful" phldr="1"/>
      <dgm:spPr/>
      <dgm:t>
        <a:bodyPr/>
        <a:lstStyle/>
        <a:p>
          <a:endParaRPr lang="fr-FR"/>
        </a:p>
      </dgm:t>
    </dgm:pt>
    <dgm:pt modelId="{FDBAC139-6C95-456B-A705-EDD2CA60AF17}">
      <dgm:prSet/>
      <dgm:spPr/>
      <dgm:t>
        <a:bodyPr/>
        <a:lstStyle/>
        <a:p>
          <a:r>
            <a:rPr lang="fr-FR" dirty="0"/>
            <a:t>1</a:t>
          </a:r>
        </a:p>
      </dgm:t>
    </dgm:pt>
    <dgm:pt modelId="{A67101BF-8C88-4112-9453-C5BB8DBBD82D}" type="parTrans" cxnId="{7EEA091F-1D39-42D4-BC1E-939C3992B74A}">
      <dgm:prSet/>
      <dgm:spPr/>
      <dgm:t>
        <a:bodyPr/>
        <a:lstStyle/>
        <a:p>
          <a:endParaRPr lang="fr-FR"/>
        </a:p>
      </dgm:t>
    </dgm:pt>
    <dgm:pt modelId="{9B27C541-689B-4E99-81D9-80C3AB042E44}" type="sibTrans" cxnId="{7EEA091F-1D39-42D4-BC1E-939C3992B74A}">
      <dgm:prSet/>
      <dgm:spPr/>
      <dgm:t>
        <a:bodyPr/>
        <a:lstStyle/>
        <a:p>
          <a:endParaRPr lang="fr-FR"/>
        </a:p>
      </dgm:t>
    </dgm:pt>
    <dgm:pt modelId="{F3FA512F-4A02-4741-BDA4-8259AB28BF03}">
      <dgm:prSet/>
      <dgm:spPr/>
      <dgm:t>
        <a:bodyPr/>
        <a:lstStyle/>
        <a:p>
          <a:r>
            <a:rPr lang="fr-FR" dirty="0"/>
            <a:t>2</a:t>
          </a:r>
        </a:p>
      </dgm:t>
    </dgm:pt>
    <dgm:pt modelId="{FD84EF28-DDF2-4DFE-82B3-50BE277AB935}" type="parTrans" cxnId="{46AF8A99-14D0-46C9-BCDA-24588475C276}">
      <dgm:prSet/>
      <dgm:spPr/>
      <dgm:t>
        <a:bodyPr/>
        <a:lstStyle/>
        <a:p>
          <a:endParaRPr lang="fr-FR"/>
        </a:p>
      </dgm:t>
    </dgm:pt>
    <dgm:pt modelId="{69751650-9AFA-47B9-ACFE-059257D57ABC}" type="sibTrans" cxnId="{46AF8A99-14D0-46C9-BCDA-24588475C276}">
      <dgm:prSet/>
      <dgm:spPr/>
      <dgm:t>
        <a:bodyPr/>
        <a:lstStyle/>
        <a:p>
          <a:endParaRPr lang="fr-FR"/>
        </a:p>
      </dgm:t>
    </dgm:pt>
    <dgm:pt modelId="{D37DA6F0-F93C-41B3-BD49-82E32A5B58BE}">
      <dgm:prSet/>
      <dgm:spPr/>
      <dgm:t>
        <a:bodyPr/>
        <a:lstStyle/>
        <a:p>
          <a:r>
            <a:rPr lang="fr-FR" dirty="0"/>
            <a:t>3</a:t>
          </a:r>
        </a:p>
      </dgm:t>
    </dgm:pt>
    <dgm:pt modelId="{7F371520-D8B9-42A2-AD72-D4E5F58B63EE}" type="parTrans" cxnId="{8B6DC48D-7256-470B-BFF1-F337179FE80B}">
      <dgm:prSet/>
      <dgm:spPr/>
      <dgm:t>
        <a:bodyPr/>
        <a:lstStyle/>
        <a:p>
          <a:endParaRPr lang="fr-FR"/>
        </a:p>
      </dgm:t>
    </dgm:pt>
    <dgm:pt modelId="{9F933B7C-009D-4D5C-9A6B-6786794403B4}" type="sibTrans" cxnId="{8B6DC48D-7256-470B-BFF1-F337179FE80B}">
      <dgm:prSet/>
      <dgm:spPr/>
      <dgm:t>
        <a:bodyPr/>
        <a:lstStyle/>
        <a:p>
          <a:endParaRPr lang="fr-FR"/>
        </a:p>
      </dgm:t>
    </dgm:pt>
    <dgm:pt modelId="{3F27D763-2CA9-439E-BD22-D9FC771FE476}">
      <dgm:prSet/>
      <dgm:spPr/>
      <dgm:t>
        <a:bodyPr/>
        <a:lstStyle/>
        <a:p>
          <a:r>
            <a:rPr lang="fr-FR" dirty="0"/>
            <a:t>4</a:t>
          </a:r>
        </a:p>
      </dgm:t>
    </dgm:pt>
    <dgm:pt modelId="{FA78620D-4461-46AF-ACB8-8D37DDEB16CB}" type="parTrans" cxnId="{4B3A89F9-176B-4B5A-94A7-73995195CE68}">
      <dgm:prSet/>
      <dgm:spPr/>
      <dgm:t>
        <a:bodyPr/>
        <a:lstStyle/>
        <a:p>
          <a:endParaRPr lang="fr-FR"/>
        </a:p>
      </dgm:t>
    </dgm:pt>
    <dgm:pt modelId="{6BCA48E1-AEDB-456F-B530-28BA0205F36B}" type="sibTrans" cxnId="{4B3A89F9-176B-4B5A-94A7-73995195CE68}">
      <dgm:prSet/>
      <dgm:spPr/>
      <dgm:t>
        <a:bodyPr/>
        <a:lstStyle/>
        <a:p>
          <a:endParaRPr lang="fr-FR"/>
        </a:p>
      </dgm:t>
    </dgm:pt>
    <dgm:pt modelId="{D4013439-95D4-4A6E-B194-32874A50C693}" type="pres">
      <dgm:prSet presAssocID="{480D65F2-5331-423B-8C30-522BC547EBD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161FB560-7535-4743-9665-A92654C54869}" type="pres">
      <dgm:prSet presAssocID="{480D65F2-5331-423B-8C30-522BC547EBD4}" presName="Name1" presStyleCnt="0"/>
      <dgm:spPr/>
    </dgm:pt>
    <dgm:pt modelId="{14EAF7DC-3FA4-4555-B033-F41156C51386}" type="pres">
      <dgm:prSet presAssocID="{480D65F2-5331-423B-8C30-522BC547EBD4}" presName="cycle" presStyleCnt="0"/>
      <dgm:spPr/>
    </dgm:pt>
    <dgm:pt modelId="{4B6989F5-1BFD-48C4-B5B3-E789F909DA2E}" type="pres">
      <dgm:prSet presAssocID="{480D65F2-5331-423B-8C30-522BC547EBD4}" presName="srcNode" presStyleLbl="node1" presStyleIdx="0" presStyleCnt="4"/>
      <dgm:spPr/>
    </dgm:pt>
    <dgm:pt modelId="{BF1303DC-1D39-4990-98AE-FA7EDA5D3042}" type="pres">
      <dgm:prSet presAssocID="{480D65F2-5331-423B-8C30-522BC547EBD4}" presName="conn" presStyleLbl="parChTrans1D2" presStyleIdx="0" presStyleCnt="1"/>
      <dgm:spPr/>
      <dgm:t>
        <a:bodyPr/>
        <a:lstStyle/>
        <a:p>
          <a:endParaRPr lang="fr-FR"/>
        </a:p>
      </dgm:t>
    </dgm:pt>
    <dgm:pt modelId="{99BDBC4D-5D6C-48B0-90F6-8372A33BF0B0}" type="pres">
      <dgm:prSet presAssocID="{480D65F2-5331-423B-8C30-522BC547EBD4}" presName="extraNode" presStyleLbl="node1" presStyleIdx="0" presStyleCnt="4"/>
      <dgm:spPr/>
    </dgm:pt>
    <dgm:pt modelId="{DE53F5CC-D81D-4BEF-968E-85577F180BBC}" type="pres">
      <dgm:prSet presAssocID="{480D65F2-5331-423B-8C30-522BC547EBD4}" presName="dstNode" presStyleLbl="node1" presStyleIdx="0" presStyleCnt="4"/>
      <dgm:spPr/>
    </dgm:pt>
    <dgm:pt modelId="{6AE4A0CB-31C1-46A2-9B53-4A4FCEE337BE}" type="pres">
      <dgm:prSet presAssocID="{FDBAC139-6C95-456B-A705-EDD2CA60AF17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9EF0FF-1931-40CD-BD04-A5AB894F9EBF}" type="pres">
      <dgm:prSet presAssocID="{FDBAC139-6C95-456B-A705-EDD2CA60AF17}" presName="accent_1" presStyleCnt="0"/>
      <dgm:spPr/>
    </dgm:pt>
    <dgm:pt modelId="{43A50F78-A45E-4F89-9444-F4A04256304C}" type="pres">
      <dgm:prSet presAssocID="{FDBAC139-6C95-456B-A705-EDD2CA60AF17}" presName="accentRepeatNode" presStyleLbl="solidFgAcc1" presStyleIdx="0" presStyleCnt="4"/>
      <dgm:spPr/>
    </dgm:pt>
    <dgm:pt modelId="{514EB093-52AC-4379-918F-C7D950AB60C4}" type="pres">
      <dgm:prSet presAssocID="{F3FA512F-4A02-4741-BDA4-8259AB28BF03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76FA73-0085-47CF-9D44-6684E088FA51}" type="pres">
      <dgm:prSet presAssocID="{F3FA512F-4A02-4741-BDA4-8259AB28BF03}" presName="accent_2" presStyleCnt="0"/>
      <dgm:spPr/>
    </dgm:pt>
    <dgm:pt modelId="{057C8738-ECED-4AC5-B3F0-39EA8EF4605C}" type="pres">
      <dgm:prSet presAssocID="{F3FA512F-4A02-4741-BDA4-8259AB28BF03}" presName="accentRepeatNode" presStyleLbl="solidFgAcc1" presStyleIdx="1" presStyleCnt="4"/>
      <dgm:spPr/>
    </dgm:pt>
    <dgm:pt modelId="{B3E48290-9771-4436-A913-1A3C13748C41}" type="pres">
      <dgm:prSet presAssocID="{D37DA6F0-F93C-41B3-BD49-82E32A5B58B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DEBBFA-9DE1-44BB-8811-25901269480D}" type="pres">
      <dgm:prSet presAssocID="{D37DA6F0-F93C-41B3-BD49-82E32A5B58BE}" presName="accent_3" presStyleCnt="0"/>
      <dgm:spPr/>
    </dgm:pt>
    <dgm:pt modelId="{82655DBF-3243-4625-AECB-03A7E58F931C}" type="pres">
      <dgm:prSet presAssocID="{D37DA6F0-F93C-41B3-BD49-82E32A5B58BE}" presName="accentRepeatNode" presStyleLbl="solidFgAcc1" presStyleIdx="2" presStyleCnt="4"/>
      <dgm:spPr/>
    </dgm:pt>
    <dgm:pt modelId="{99E379D9-3CEF-4C2B-971B-4C040B0CC2A2}" type="pres">
      <dgm:prSet presAssocID="{3F27D763-2CA9-439E-BD22-D9FC771FE476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74D7B49-C53E-4102-ABDE-631FEBD18658}" type="pres">
      <dgm:prSet presAssocID="{3F27D763-2CA9-439E-BD22-D9FC771FE476}" presName="accent_4" presStyleCnt="0"/>
      <dgm:spPr/>
    </dgm:pt>
    <dgm:pt modelId="{3F35EE40-116F-4860-94B8-9DA3FC5D8D80}" type="pres">
      <dgm:prSet presAssocID="{3F27D763-2CA9-439E-BD22-D9FC771FE476}" presName="accentRepeatNode" presStyleLbl="solidFgAcc1" presStyleIdx="3" presStyleCnt="4"/>
      <dgm:spPr/>
    </dgm:pt>
  </dgm:ptLst>
  <dgm:cxnLst>
    <dgm:cxn modelId="{03A31DAA-8B20-480B-8D7F-0E6D2CD983C3}" type="presOf" srcId="{480D65F2-5331-423B-8C30-522BC547EBD4}" destId="{D4013439-95D4-4A6E-B194-32874A50C693}" srcOrd="0" destOrd="0" presId="urn:microsoft.com/office/officeart/2008/layout/VerticalCurvedList"/>
    <dgm:cxn modelId="{E47B675A-B61C-4366-A568-ED0E599456BA}" type="presOf" srcId="{D37DA6F0-F93C-41B3-BD49-82E32A5B58BE}" destId="{B3E48290-9771-4436-A913-1A3C13748C41}" srcOrd="0" destOrd="0" presId="urn:microsoft.com/office/officeart/2008/layout/VerticalCurvedList"/>
    <dgm:cxn modelId="{46AF8A99-14D0-46C9-BCDA-24588475C276}" srcId="{480D65F2-5331-423B-8C30-522BC547EBD4}" destId="{F3FA512F-4A02-4741-BDA4-8259AB28BF03}" srcOrd="1" destOrd="0" parTransId="{FD84EF28-DDF2-4DFE-82B3-50BE277AB935}" sibTransId="{69751650-9AFA-47B9-ACFE-059257D57ABC}"/>
    <dgm:cxn modelId="{8B6DC48D-7256-470B-BFF1-F337179FE80B}" srcId="{480D65F2-5331-423B-8C30-522BC547EBD4}" destId="{D37DA6F0-F93C-41B3-BD49-82E32A5B58BE}" srcOrd="2" destOrd="0" parTransId="{7F371520-D8B9-42A2-AD72-D4E5F58B63EE}" sibTransId="{9F933B7C-009D-4D5C-9A6B-6786794403B4}"/>
    <dgm:cxn modelId="{8BB4C7A6-E0A1-42A9-A4B9-0183E3D2495A}" type="presOf" srcId="{FDBAC139-6C95-456B-A705-EDD2CA60AF17}" destId="{6AE4A0CB-31C1-46A2-9B53-4A4FCEE337BE}" srcOrd="0" destOrd="0" presId="urn:microsoft.com/office/officeart/2008/layout/VerticalCurvedList"/>
    <dgm:cxn modelId="{74C24B44-1746-4AB7-869B-2FF32604973D}" type="presOf" srcId="{F3FA512F-4A02-4741-BDA4-8259AB28BF03}" destId="{514EB093-52AC-4379-918F-C7D950AB60C4}" srcOrd="0" destOrd="0" presId="urn:microsoft.com/office/officeart/2008/layout/VerticalCurvedList"/>
    <dgm:cxn modelId="{7EEA091F-1D39-42D4-BC1E-939C3992B74A}" srcId="{480D65F2-5331-423B-8C30-522BC547EBD4}" destId="{FDBAC139-6C95-456B-A705-EDD2CA60AF17}" srcOrd="0" destOrd="0" parTransId="{A67101BF-8C88-4112-9453-C5BB8DBBD82D}" sibTransId="{9B27C541-689B-4E99-81D9-80C3AB042E44}"/>
    <dgm:cxn modelId="{ADE606A1-C8BC-4FDA-ABC6-7D7EC841E3FE}" type="presOf" srcId="{3F27D763-2CA9-439E-BD22-D9FC771FE476}" destId="{99E379D9-3CEF-4C2B-971B-4C040B0CC2A2}" srcOrd="0" destOrd="0" presId="urn:microsoft.com/office/officeart/2008/layout/VerticalCurvedList"/>
    <dgm:cxn modelId="{4B3A89F9-176B-4B5A-94A7-73995195CE68}" srcId="{480D65F2-5331-423B-8C30-522BC547EBD4}" destId="{3F27D763-2CA9-439E-BD22-D9FC771FE476}" srcOrd="3" destOrd="0" parTransId="{FA78620D-4461-46AF-ACB8-8D37DDEB16CB}" sibTransId="{6BCA48E1-AEDB-456F-B530-28BA0205F36B}"/>
    <dgm:cxn modelId="{B2D653AC-2B69-490B-B0E7-4BBE3C74A1AA}" type="presOf" srcId="{9B27C541-689B-4E99-81D9-80C3AB042E44}" destId="{BF1303DC-1D39-4990-98AE-FA7EDA5D3042}" srcOrd="0" destOrd="0" presId="urn:microsoft.com/office/officeart/2008/layout/VerticalCurvedList"/>
    <dgm:cxn modelId="{1D130821-E042-4CFA-BDFA-279F3FAE3756}" type="presParOf" srcId="{D4013439-95D4-4A6E-B194-32874A50C693}" destId="{161FB560-7535-4743-9665-A92654C54869}" srcOrd="0" destOrd="0" presId="urn:microsoft.com/office/officeart/2008/layout/VerticalCurvedList"/>
    <dgm:cxn modelId="{8607AFEF-D8C6-4A45-9C89-EB25F89DF736}" type="presParOf" srcId="{161FB560-7535-4743-9665-A92654C54869}" destId="{14EAF7DC-3FA4-4555-B033-F41156C51386}" srcOrd="0" destOrd="0" presId="urn:microsoft.com/office/officeart/2008/layout/VerticalCurvedList"/>
    <dgm:cxn modelId="{1C393F6C-BFF4-4769-B247-11ADE893A6D7}" type="presParOf" srcId="{14EAF7DC-3FA4-4555-B033-F41156C51386}" destId="{4B6989F5-1BFD-48C4-B5B3-E789F909DA2E}" srcOrd="0" destOrd="0" presId="urn:microsoft.com/office/officeart/2008/layout/VerticalCurvedList"/>
    <dgm:cxn modelId="{8FC42F86-48B7-4EB8-AA67-5763DA6D23A9}" type="presParOf" srcId="{14EAF7DC-3FA4-4555-B033-F41156C51386}" destId="{BF1303DC-1D39-4990-98AE-FA7EDA5D3042}" srcOrd="1" destOrd="0" presId="urn:microsoft.com/office/officeart/2008/layout/VerticalCurvedList"/>
    <dgm:cxn modelId="{B8EF0607-E236-4F6B-8D95-89E3FEF1DD55}" type="presParOf" srcId="{14EAF7DC-3FA4-4555-B033-F41156C51386}" destId="{99BDBC4D-5D6C-48B0-90F6-8372A33BF0B0}" srcOrd="2" destOrd="0" presId="urn:microsoft.com/office/officeart/2008/layout/VerticalCurvedList"/>
    <dgm:cxn modelId="{B34B8C10-6235-4E14-B673-55640D160A71}" type="presParOf" srcId="{14EAF7DC-3FA4-4555-B033-F41156C51386}" destId="{DE53F5CC-D81D-4BEF-968E-85577F180BBC}" srcOrd="3" destOrd="0" presId="urn:microsoft.com/office/officeart/2008/layout/VerticalCurvedList"/>
    <dgm:cxn modelId="{3696DF56-8AB5-4BF1-95F9-2D0E8DA72BC9}" type="presParOf" srcId="{161FB560-7535-4743-9665-A92654C54869}" destId="{6AE4A0CB-31C1-46A2-9B53-4A4FCEE337BE}" srcOrd="1" destOrd="0" presId="urn:microsoft.com/office/officeart/2008/layout/VerticalCurvedList"/>
    <dgm:cxn modelId="{DDD68619-E865-4E6D-8F6E-AF8D0F7DEE2A}" type="presParOf" srcId="{161FB560-7535-4743-9665-A92654C54869}" destId="{9E9EF0FF-1931-40CD-BD04-A5AB894F9EBF}" srcOrd="2" destOrd="0" presId="urn:microsoft.com/office/officeart/2008/layout/VerticalCurvedList"/>
    <dgm:cxn modelId="{8CB55EC2-0725-45BD-AEDF-3B9267D4C49B}" type="presParOf" srcId="{9E9EF0FF-1931-40CD-BD04-A5AB894F9EBF}" destId="{43A50F78-A45E-4F89-9444-F4A04256304C}" srcOrd="0" destOrd="0" presId="urn:microsoft.com/office/officeart/2008/layout/VerticalCurvedList"/>
    <dgm:cxn modelId="{DEC0830B-EF73-4E77-A317-91AAC081CE1F}" type="presParOf" srcId="{161FB560-7535-4743-9665-A92654C54869}" destId="{514EB093-52AC-4379-918F-C7D950AB60C4}" srcOrd="3" destOrd="0" presId="urn:microsoft.com/office/officeart/2008/layout/VerticalCurvedList"/>
    <dgm:cxn modelId="{69632ADA-BE9F-45FD-9C73-68C8FAFC7754}" type="presParOf" srcId="{161FB560-7535-4743-9665-A92654C54869}" destId="{5E76FA73-0085-47CF-9D44-6684E088FA51}" srcOrd="4" destOrd="0" presId="urn:microsoft.com/office/officeart/2008/layout/VerticalCurvedList"/>
    <dgm:cxn modelId="{CEED6B8C-8CDC-4EE0-AE3D-67DF71C72980}" type="presParOf" srcId="{5E76FA73-0085-47CF-9D44-6684E088FA51}" destId="{057C8738-ECED-4AC5-B3F0-39EA8EF4605C}" srcOrd="0" destOrd="0" presId="urn:microsoft.com/office/officeart/2008/layout/VerticalCurvedList"/>
    <dgm:cxn modelId="{75E0D209-6B09-4DA3-A90A-553D1959F5DC}" type="presParOf" srcId="{161FB560-7535-4743-9665-A92654C54869}" destId="{B3E48290-9771-4436-A913-1A3C13748C41}" srcOrd="5" destOrd="0" presId="urn:microsoft.com/office/officeart/2008/layout/VerticalCurvedList"/>
    <dgm:cxn modelId="{EA7A5DD7-7A85-4D45-9736-1636D53E49ED}" type="presParOf" srcId="{161FB560-7535-4743-9665-A92654C54869}" destId="{CBDEBBFA-9DE1-44BB-8811-25901269480D}" srcOrd="6" destOrd="0" presId="urn:microsoft.com/office/officeart/2008/layout/VerticalCurvedList"/>
    <dgm:cxn modelId="{59A8EE5F-C700-4F41-B6C6-13D5B31787F7}" type="presParOf" srcId="{CBDEBBFA-9DE1-44BB-8811-25901269480D}" destId="{82655DBF-3243-4625-AECB-03A7E58F931C}" srcOrd="0" destOrd="0" presId="urn:microsoft.com/office/officeart/2008/layout/VerticalCurvedList"/>
    <dgm:cxn modelId="{66FC044B-74B7-474A-AEEB-4C8F5FB08263}" type="presParOf" srcId="{161FB560-7535-4743-9665-A92654C54869}" destId="{99E379D9-3CEF-4C2B-971B-4C040B0CC2A2}" srcOrd="7" destOrd="0" presId="urn:microsoft.com/office/officeart/2008/layout/VerticalCurvedList"/>
    <dgm:cxn modelId="{31B66A94-6489-4B35-8A46-EA7E6BCC22E7}" type="presParOf" srcId="{161FB560-7535-4743-9665-A92654C54869}" destId="{474D7B49-C53E-4102-ABDE-631FEBD18658}" srcOrd="8" destOrd="0" presId="urn:microsoft.com/office/officeart/2008/layout/VerticalCurvedList"/>
    <dgm:cxn modelId="{81A033C6-2B27-4AF1-B248-70B4B2420B16}" type="presParOf" srcId="{474D7B49-C53E-4102-ABDE-631FEBD18658}" destId="{3F35EE40-116F-4860-94B8-9DA3FC5D8D8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0D65F2-5331-423B-8C30-522BC547EBD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44E0C326-5C70-4B39-89A2-A89B75F1145E}">
      <dgm:prSet phldrT="[Texte]"/>
      <dgm:spPr/>
      <dgm:t>
        <a:bodyPr/>
        <a:lstStyle/>
        <a:p>
          <a:r>
            <a:rPr lang="fr-FR" dirty="0"/>
            <a:t>Conception détaillée des classes </a:t>
          </a:r>
        </a:p>
      </dgm:t>
    </dgm:pt>
    <dgm:pt modelId="{7A168671-0094-4900-99CA-54C31286803F}" type="parTrans" cxnId="{ABFB0948-99EB-41C8-836A-10D13E355E8A}">
      <dgm:prSet/>
      <dgm:spPr/>
      <dgm:t>
        <a:bodyPr/>
        <a:lstStyle/>
        <a:p>
          <a:endParaRPr lang="fr-FR"/>
        </a:p>
      </dgm:t>
    </dgm:pt>
    <dgm:pt modelId="{4D7FC259-DE50-44CD-9D0E-CF0F74A4C7D5}" type="sibTrans" cxnId="{ABFB0948-99EB-41C8-836A-10D13E355E8A}">
      <dgm:prSet/>
      <dgm:spPr/>
      <dgm:t>
        <a:bodyPr/>
        <a:lstStyle/>
        <a:p>
          <a:endParaRPr lang="fr-FR"/>
        </a:p>
      </dgm:t>
    </dgm:pt>
    <dgm:pt modelId="{6AECCD63-BE58-4A37-BC60-6C7FFF4C3885}">
      <dgm:prSet phldrT="[Texte]"/>
      <dgm:spPr/>
      <dgm:t>
        <a:bodyPr/>
        <a:lstStyle/>
        <a:p>
          <a:r>
            <a:rPr lang="fr-FR" dirty="0"/>
            <a:t>Les relations de dépendance</a:t>
          </a:r>
        </a:p>
      </dgm:t>
    </dgm:pt>
    <dgm:pt modelId="{33F731E2-31DD-457E-B55B-9B911EFCA9A8}" type="parTrans" cxnId="{0E70D0AC-60DC-4D10-9233-6A80D0A521E3}">
      <dgm:prSet/>
      <dgm:spPr/>
      <dgm:t>
        <a:bodyPr/>
        <a:lstStyle/>
        <a:p>
          <a:endParaRPr lang="fr-FR"/>
        </a:p>
      </dgm:t>
    </dgm:pt>
    <dgm:pt modelId="{82F8EB84-35AC-426C-9617-CCD2E5B27538}" type="sibTrans" cxnId="{0E70D0AC-60DC-4D10-9233-6A80D0A521E3}">
      <dgm:prSet/>
      <dgm:spPr/>
      <dgm:t>
        <a:bodyPr/>
        <a:lstStyle/>
        <a:p>
          <a:endParaRPr lang="fr-FR"/>
        </a:p>
      </dgm:t>
    </dgm:pt>
    <dgm:pt modelId="{6D56CC98-E556-4C8C-9D35-EA45495999CA}">
      <dgm:prSet/>
      <dgm:spPr/>
      <dgm:t>
        <a:bodyPr/>
        <a:lstStyle/>
        <a:p>
          <a:r>
            <a:rPr lang="fr-FR" dirty="0"/>
            <a:t>Diagramme de classes  : architecture en 3 couches  </a:t>
          </a:r>
        </a:p>
      </dgm:t>
    </dgm:pt>
    <dgm:pt modelId="{6AEEF6BD-DEF6-4F52-8E1A-4D930E06C229}" type="parTrans" cxnId="{E27CADA7-8A4D-4C29-885A-D8233941C3B8}">
      <dgm:prSet/>
      <dgm:spPr/>
      <dgm:t>
        <a:bodyPr/>
        <a:lstStyle/>
        <a:p>
          <a:endParaRPr lang="fr-FR"/>
        </a:p>
      </dgm:t>
    </dgm:pt>
    <dgm:pt modelId="{F510BAD9-25A8-41F9-8815-6D931F8B83A8}" type="sibTrans" cxnId="{E27CADA7-8A4D-4C29-885A-D8233941C3B8}">
      <dgm:prSet/>
      <dgm:spPr/>
      <dgm:t>
        <a:bodyPr/>
        <a:lstStyle/>
        <a:p>
          <a:endParaRPr lang="fr-FR"/>
        </a:p>
      </dgm:t>
    </dgm:pt>
    <dgm:pt modelId="{D4013439-95D4-4A6E-B194-32874A50C693}" type="pres">
      <dgm:prSet presAssocID="{480D65F2-5331-423B-8C30-522BC547EBD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161FB560-7535-4743-9665-A92654C54869}" type="pres">
      <dgm:prSet presAssocID="{480D65F2-5331-423B-8C30-522BC547EBD4}" presName="Name1" presStyleCnt="0"/>
      <dgm:spPr/>
    </dgm:pt>
    <dgm:pt modelId="{14EAF7DC-3FA4-4555-B033-F41156C51386}" type="pres">
      <dgm:prSet presAssocID="{480D65F2-5331-423B-8C30-522BC547EBD4}" presName="cycle" presStyleCnt="0"/>
      <dgm:spPr/>
    </dgm:pt>
    <dgm:pt modelId="{4B6989F5-1BFD-48C4-B5B3-E789F909DA2E}" type="pres">
      <dgm:prSet presAssocID="{480D65F2-5331-423B-8C30-522BC547EBD4}" presName="srcNode" presStyleLbl="node1" presStyleIdx="0" presStyleCnt="3"/>
      <dgm:spPr/>
    </dgm:pt>
    <dgm:pt modelId="{BF1303DC-1D39-4990-98AE-FA7EDA5D3042}" type="pres">
      <dgm:prSet presAssocID="{480D65F2-5331-423B-8C30-522BC547EBD4}" presName="conn" presStyleLbl="parChTrans1D2" presStyleIdx="0" presStyleCnt="1"/>
      <dgm:spPr/>
      <dgm:t>
        <a:bodyPr/>
        <a:lstStyle/>
        <a:p>
          <a:endParaRPr lang="fr-FR"/>
        </a:p>
      </dgm:t>
    </dgm:pt>
    <dgm:pt modelId="{99BDBC4D-5D6C-48B0-90F6-8372A33BF0B0}" type="pres">
      <dgm:prSet presAssocID="{480D65F2-5331-423B-8C30-522BC547EBD4}" presName="extraNode" presStyleLbl="node1" presStyleIdx="0" presStyleCnt="3"/>
      <dgm:spPr/>
    </dgm:pt>
    <dgm:pt modelId="{DE53F5CC-D81D-4BEF-968E-85577F180BBC}" type="pres">
      <dgm:prSet presAssocID="{480D65F2-5331-423B-8C30-522BC547EBD4}" presName="dstNode" presStyleLbl="node1" presStyleIdx="0" presStyleCnt="3"/>
      <dgm:spPr/>
    </dgm:pt>
    <dgm:pt modelId="{8E4FA5D7-61E0-4FDB-B1E3-8E203EC2F916}" type="pres">
      <dgm:prSet presAssocID="{44E0C326-5C70-4B39-89A2-A89B75F1145E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1F19554-A6C2-4ABC-B69B-244AE6283883}" type="pres">
      <dgm:prSet presAssocID="{44E0C326-5C70-4B39-89A2-A89B75F1145E}" presName="accent_1" presStyleCnt="0"/>
      <dgm:spPr/>
    </dgm:pt>
    <dgm:pt modelId="{D611C029-254A-4704-BB48-AA7AD3E39E0A}" type="pres">
      <dgm:prSet presAssocID="{44E0C326-5C70-4B39-89A2-A89B75F1145E}" presName="accentRepeatNode" presStyleLbl="solidFgAcc1" presStyleIdx="0" presStyleCnt="3"/>
      <dgm:spPr/>
    </dgm:pt>
    <dgm:pt modelId="{595288B5-C0DC-47A4-8335-5F0620930C10}" type="pres">
      <dgm:prSet presAssocID="{6AECCD63-BE58-4A37-BC60-6C7FFF4C388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2970FB-98C1-45C4-8568-B4DE9F8D9520}" type="pres">
      <dgm:prSet presAssocID="{6AECCD63-BE58-4A37-BC60-6C7FFF4C3885}" presName="accent_2" presStyleCnt="0"/>
      <dgm:spPr/>
    </dgm:pt>
    <dgm:pt modelId="{791BDE90-67DF-4596-B4F8-D2A1F3DEAEB8}" type="pres">
      <dgm:prSet presAssocID="{6AECCD63-BE58-4A37-BC60-6C7FFF4C3885}" presName="accentRepeatNode" presStyleLbl="solidFgAcc1" presStyleIdx="1" presStyleCnt="3"/>
      <dgm:spPr/>
    </dgm:pt>
    <dgm:pt modelId="{4D83CEF5-349E-4CC8-9367-2C7021F60382}" type="pres">
      <dgm:prSet presAssocID="{6D56CC98-E556-4C8C-9D35-EA45495999CA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D268C5-31B0-4F3C-ABD8-FA6B38737CAE}" type="pres">
      <dgm:prSet presAssocID="{6D56CC98-E556-4C8C-9D35-EA45495999CA}" presName="accent_3" presStyleCnt="0"/>
      <dgm:spPr/>
    </dgm:pt>
    <dgm:pt modelId="{7188D922-6E71-4CB7-85D0-BB0B7F85F97B}" type="pres">
      <dgm:prSet presAssocID="{6D56CC98-E556-4C8C-9D35-EA45495999CA}" presName="accentRepeatNode" presStyleLbl="solidFgAcc1" presStyleIdx="2" presStyleCnt="3"/>
      <dgm:spPr/>
    </dgm:pt>
  </dgm:ptLst>
  <dgm:cxnLst>
    <dgm:cxn modelId="{9DCF060C-14F4-45B0-B395-EDECA6CD64E3}" type="presOf" srcId="{4D7FC259-DE50-44CD-9D0E-CF0F74A4C7D5}" destId="{BF1303DC-1D39-4990-98AE-FA7EDA5D3042}" srcOrd="0" destOrd="0" presId="urn:microsoft.com/office/officeart/2008/layout/VerticalCurvedList"/>
    <dgm:cxn modelId="{0E70D0AC-60DC-4D10-9233-6A80D0A521E3}" srcId="{480D65F2-5331-423B-8C30-522BC547EBD4}" destId="{6AECCD63-BE58-4A37-BC60-6C7FFF4C3885}" srcOrd="1" destOrd="0" parTransId="{33F731E2-31DD-457E-B55B-9B911EFCA9A8}" sibTransId="{82F8EB84-35AC-426C-9617-CCD2E5B27538}"/>
    <dgm:cxn modelId="{2ADC7E3E-1FFC-4CBD-B40C-5FBDD0A27D2C}" type="presOf" srcId="{6D56CC98-E556-4C8C-9D35-EA45495999CA}" destId="{4D83CEF5-349E-4CC8-9367-2C7021F60382}" srcOrd="0" destOrd="0" presId="urn:microsoft.com/office/officeart/2008/layout/VerticalCurvedList"/>
    <dgm:cxn modelId="{E27CADA7-8A4D-4C29-885A-D8233941C3B8}" srcId="{480D65F2-5331-423B-8C30-522BC547EBD4}" destId="{6D56CC98-E556-4C8C-9D35-EA45495999CA}" srcOrd="2" destOrd="0" parTransId="{6AEEF6BD-DEF6-4F52-8E1A-4D930E06C229}" sibTransId="{F510BAD9-25A8-41F9-8815-6D931F8B83A8}"/>
    <dgm:cxn modelId="{56AC88FC-9ABA-4AF9-8A8D-CA4A4AEA965E}" type="presOf" srcId="{44E0C326-5C70-4B39-89A2-A89B75F1145E}" destId="{8E4FA5D7-61E0-4FDB-B1E3-8E203EC2F916}" srcOrd="0" destOrd="0" presId="urn:microsoft.com/office/officeart/2008/layout/VerticalCurvedList"/>
    <dgm:cxn modelId="{BFAC5028-551F-46B7-BA7D-711B3F4D9EE0}" type="presOf" srcId="{6AECCD63-BE58-4A37-BC60-6C7FFF4C3885}" destId="{595288B5-C0DC-47A4-8335-5F0620930C10}" srcOrd="0" destOrd="0" presId="urn:microsoft.com/office/officeart/2008/layout/VerticalCurvedList"/>
    <dgm:cxn modelId="{ABFB0948-99EB-41C8-836A-10D13E355E8A}" srcId="{480D65F2-5331-423B-8C30-522BC547EBD4}" destId="{44E0C326-5C70-4B39-89A2-A89B75F1145E}" srcOrd="0" destOrd="0" parTransId="{7A168671-0094-4900-99CA-54C31286803F}" sibTransId="{4D7FC259-DE50-44CD-9D0E-CF0F74A4C7D5}"/>
    <dgm:cxn modelId="{44EDBDE3-6DE8-4606-A5E4-842D157AE42B}" type="presOf" srcId="{480D65F2-5331-423B-8C30-522BC547EBD4}" destId="{D4013439-95D4-4A6E-B194-32874A50C693}" srcOrd="0" destOrd="0" presId="urn:microsoft.com/office/officeart/2008/layout/VerticalCurvedList"/>
    <dgm:cxn modelId="{8A29435F-5913-4FB8-9E6B-8E775CC95F40}" type="presParOf" srcId="{D4013439-95D4-4A6E-B194-32874A50C693}" destId="{161FB560-7535-4743-9665-A92654C54869}" srcOrd="0" destOrd="0" presId="urn:microsoft.com/office/officeart/2008/layout/VerticalCurvedList"/>
    <dgm:cxn modelId="{682EC7A9-769B-41FE-A0A8-558579699BD9}" type="presParOf" srcId="{161FB560-7535-4743-9665-A92654C54869}" destId="{14EAF7DC-3FA4-4555-B033-F41156C51386}" srcOrd="0" destOrd="0" presId="urn:microsoft.com/office/officeart/2008/layout/VerticalCurvedList"/>
    <dgm:cxn modelId="{9DB27B18-262E-458D-8FE7-5D9BDD5DEA69}" type="presParOf" srcId="{14EAF7DC-3FA4-4555-B033-F41156C51386}" destId="{4B6989F5-1BFD-48C4-B5B3-E789F909DA2E}" srcOrd="0" destOrd="0" presId="urn:microsoft.com/office/officeart/2008/layout/VerticalCurvedList"/>
    <dgm:cxn modelId="{6F05CA63-B0F7-4C70-B334-B45C51387258}" type="presParOf" srcId="{14EAF7DC-3FA4-4555-B033-F41156C51386}" destId="{BF1303DC-1D39-4990-98AE-FA7EDA5D3042}" srcOrd="1" destOrd="0" presId="urn:microsoft.com/office/officeart/2008/layout/VerticalCurvedList"/>
    <dgm:cxn modelId="{61CB74EB-41AA-4818-B123-57B8244A0738}" type="presParOf" srcId="{14EAF7DC-3FA4-4555-B033-F41156C51386}" destId="{99BDBC4D-5D6C-48B0-90F6-8372A33BF0B0}" srcOrd="2" destOrd="0" presId="urn:microsoft.com/office/officeart/2008/layout/VerticalCurvedList"/>
    <dgm:cxn modelId="{520D7B67-B5CA-4772-A3F8-A490ECE745E3}" type="presParOf" srcId="{14EAF7DC-3FA4-4555-B033-F41156C51386}" destId="{DE53F5CC-D81D-4BEF-968E-85577F180BBC}" srcOrd="3" destOrd="0" presId="urn:microsoft.com/office/officeart/2008/layout/VerticalCurvedList"/>
    <dgm:cxn modelId="{ABE07D72-FD05-4DD8-A881-A92CF8C3C892}" type="presParOf" srcId="{161FB560-7535-4743-9665-A92654C54869}" destId="{8E4FA5D7-61E0-4FDB-B1E3-8E203EC2F916}" srcOrd="1" destOrd="0" presId="urn:microsoft.com/office/officeart/2008/layout/VerticalCurvedList"/>
    <dgm:cxn modelId="{743D0C6D-B438-415B-8054-4CC5E903099E}" type="presParOf" srcId="{161FB560-7535-4743-9665-A92654C54869}" destId="{71F19554-A6C2-4ABC-B69B-244AE6283883}" srcOrd="2" destOrd="0" presId="urn:microsoft.com/office/officeart/2008/layout/VerticalCurvedList"/>
    <dgm:cxn modelId="{51D7D0BE-5C51-431A-A84B-BBE502AD479B}" type="presParOf" srcId="{71F19554-A6C2-4ABC-B69B-244AE6283883}" destId="{D611C029-254A-4704-BB48-AA7AD3E39E0A}" srcOrd="0" destOrd="0" presId="urn:microsoft.com/office/officeart/2008/layout/VerticalCurvedList"/>
    <dgm:cxn modelId="{4EB23210-8292-4691-A2E1-E65EEC67E09A}" type="presParOf" srcId="{161FB560-7535-4743-9665-A92654C54869}" destId="{595288B5-C0DC-47A4-8335-5F0620930C10}" srcOrd="3" destOrd="0" presId="urn:microsoft.com/office/officeart/2008/layout/VerticalCurvedList"/>
    <dgm:cxn modelId="{ED6A3C36-8B08-4C73-BCAE-3A07BBD093F2}" type="presParOf" srcId="{161FB560-7535-4743-9665-A92654C54869}" destId="{572970FB-98C1-45C4-8568-B4DE9F8D9520}" srcOrd="4" destOrd="0" presId="urn:microsoft.com/office/officeart/2008/layout/VerticalCurvedList"/>
    <dgm:cxn modelId="{0245C84C-8176-4F90-9419-8E365ABC150F}" type="presParOf" srcId="{572970FB-98C1-45C4-8568-B4DE9F8D9520}" destId="{791BDE90-67DF-4596-B4F8-D2A1F3DEAEB8}" srcOrd="0" destOrd="0" presId="urn:microsoft.com/office/officeart/2008/layout/VerticalCurvedList"/>
    <dgm:cxn modelId="{9F05DB1A-10FC-41B1-BA4D-CC5B8F9A05E5}" type="presParOf" srcId="{161FB560-7535-4743-9665-A92654C54869}" destId="{4D83CEF5-349E-4CC8-9367-2C7021F60382}" srcOrd="5" destOrd="0" presId="urn:microsoft.com/office/officeart/2008/layout/VerticalCurvedList"/>
    <dgm:cxn modelId="{3195F993-CCF7-40FA-8D69-52BF8F4C5BCC}" type="presParOf" srcId="{161FB560-7535-4743-9665-A92654C54869}" destId="{FAD268C5-31B0-4F3C-ABD8-FA6B38737CAE}" srcOrd="6" destOrd="0" presId="urn:microsoft.com/office/officeart/2008/layout/VerticalCurvedList"/>
    <dgm:cxn modelId="{73D37756-AFB1-40B3-94A8-5AED7897F8E5}" type="presParOf" srcId="{FAD268C5-31B0-4F3C-ABD8-FA6B38737CAE}" destId="{7188D922-6E71-4CB7-85D0-BB0B7F85F97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303DC-1D39-4990-98AE-FA7EDA5D3042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4FA5D7-61E0-4FDB-B1E3-8E203EC2F916}">
      <dsp:nvSpPr>
        <dsp:cNvPr id="0" name=""/>
        <dsp:cNvSpPr/>
      </dsp:nvSpPr>
      <dsp:spPr>
        <a:xfrm>
          <a:off x="564979" y="406400"/>
          <a:ext cx="6580733" cy="812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/>
            <a:t>Conception détaillée des classes </a:t>
          </a:r>
        </a:p>
      </dsp:txBody>
      <dsp:txXfrm>
        <a:off x="564979" y="406400"/>
        <a:ext cx="6580733" cy="812800"/>
      </dsp:txXfrm>
    </dsp:sp>
    <dsp:sp modelId="{D611C029-254A-4704-BB48-AA7AD3E39E0A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288B5-C0DC-47A4-8335-5F0620930C10}">
      <dsp:nvSpPr>
        <dsp:cNvPr id="0" name=""/>
        <dsp:cNvSpPr/>
      </dsp:nvSpPr>
      <dsp:spPr>
        <a:xfrm>
          <a:off x="860432" y="1625599"/>
          <a:ext cx="6285280" cy="812800"/>
        </a:xfrm>
        <a:prstGeom prst="rect">
          <a:avLst/>
        </a:prstGeom>
        <a:solidFill>
          <a:schemeClr val="accent3">
            <a:hueOff val="6553206"/>
            <a:satOff val="-37500"/>
            <a:lumOff val="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/>
            <a:t>Les relations de dépendance</a:t>
          </a:r>
        </a:p>
      </dsp:txBody>
      <dsp:txXfrm>
        <a:off x="860432" y="1625599"/>
        <a:ext cx="6285280" cy="812800"/>
      </dsp:txXfrm>
    </dsp:sp>
    <dsp:sp modelId="{791BDE90-67DF-4596-B4F8-D2A1F3DEAEB8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6553206"/>
              <a:satOff val="-37500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3CEF5-349E-4CC8-9367-2C7021F60382}">
      <dsp:nvSpPr>
        <dsp:cNvPr id="0" name=""/>
        <dsp:cNvSpPr/>
      </dsp:nvSpPr>
      <dsp:spPr>
        <a:xfrm>
          <a:off x="564979" y="2844800"/>
          <a:ext cx="6580733" cy="812800"/>
        </a:xfrm>
        <a:prstGeom prst="rect">
          <a:avLst/>
        </a:prstGeom>
        <a:solidFill>
          <a:schemeClr val="accent3">
            <a:hueOff val="13106412"/>
            <a:satOff val="-75000"/>
            <a:lumOff val="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/>
            <a:t>Diagramme de classes  : architecture en 3 couches  </a:t>
          </a:r>
        </a:p>
      </dsp:txBody>
      <dsp:txXfrm>
        <a:off x="564979" y="2844800"/>
        <a:ext cx="6580733" cy="812800"/>
      </dsp:txXfrm>
    </dsp:sp>
    <dsp:sp modelId="{7188D922-6E71-4CB7-85D0-BB0B7F85F97B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3106412"/>
              <a:satOff val="-75000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4BAC8-8BB0-4FF9-B5D9-CFA64503E509}" type="datetimeFigureOut">
              <a:rPr lang="fr-FR" smtClean="0"/>
              <a:pPr/>
              <a:t>26/11/2024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A6EA4-B711-4797-8556-C02A68A2743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4870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0A1B2-6AF0-4D31-AA60-8E37BD5370AE}" type="datetimeFigureOut">
              <a:rPr lang="fr-FR" smtClean="0"/>
              <a:pPr/>
              <a:t>26/11/2024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685800"/>
            <a:ext cx="5400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BECC4-B9F5-42DC-8A11-5E2911B6DA0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62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Pour</a:t>
            </a:r>
            <a:r>
              <a:rPr lang="fr-FR" baseline="0" dirty="0"/>
              <a:t> un u</a:t>
            </a:r>
            <a:r>
              <a:rPr lang="fr-FR" dirty="0"/>
              <a:t>tilisateur donné, on peut</a:t>
            </a:r>
            <a:r>
              <a:rPr lang="fr-FR" baseline="0" dirty="0"/>
              <a:t> connaître le mot de passe mais pas l’inverse.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4F527-9C12-4DF0-A7BF-9F9247AD2BDE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306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890319" y="2480410"/>
            <a:ext cx="5749703" cy="2014024"/>
          </a:xfr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fr-FR" sz="2800" b="1" kern="1200" smtClean="0">
                <a:solidFill>
                  <a:schemeClr val="lt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algn="ctr"/>
            <a:r>
              <a:rPr lang="fr-FR" sz="2800" b="1" dirty="0">
                <a:latin typeface="Arial" pitchFamily="34" charset="0"/>
                <a:cs typeface="Arial" pitchFamily="34" charset="0"/>
              </a:rPr>
              <a:t>….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890319" y="4784664"/>
            <a:ext cx="5630313" cy="648072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z="2000" b="1" dirty="0">
                <a:latin typeface="Arial" pitchFamily="34" charset="0"/>
                <a:cs typeface="Arial" pitchFamily="34" charset="0"/>
              </a:rPr>
              <a:t>Module Langage de modélisation UML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7184-6AC5-4867-A935-8CB9603B09FE}" type="datetime1">
              <a:rPr lang="fr-FR" smtClean="0"/>
              <a:pPr/>
              <a:t>26/11/2024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11"/>
          <p:cNvSpPr txBox="1">
            <a:spLocks noChangeArrowheads="1"/>
          </p:cNvSpPr>
          <p:nvPr/>
        </p:nvSpPr>
        <p:spPr>
          <a:xfrm>
            <a:off x="5060437" y="2708920"/>
            <a:ext cx="535874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fr-FR" sz="3200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Administrateu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56" y="525867"/>
            <a:ext cx="3861263" cy="103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-43129" y="2480410"/>
            <a:ext cx="782646" cy="202871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0"/>
              </a:spcBef>
              <a:buNone/>
            </a:pPr>
            <a:endParaRPr lang="fr-FR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382531" y="5229200"/>
            <a:ext cx="2592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Année Universitaire</a:t>
            </a:r>
          </a:p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2015-2016</a:t>
            </a:r>
          </a:p>
        </p:txBody>
      </p:sp>
      <p:pic>
        <p:nvPicPr>
          <p:cNvPr id="13" name="Image 12" descr="UML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519" y="2357430"/>
            <a:ext cx="3810736" cy="23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1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17140" y="4800600"/>
            <a:ext cx="64808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117140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117140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A33D-6DE7-40E6-8AB3-2B32A0A6D156}" type="datetime1">
              <a:rPr lang="fr-FR" smtClean="0"/>
              <a:pPr/>
              <a:t>26/11/2024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2" descr="C:\Users\Administrateu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9" y="6430523"/>
            <a:ext cx="894547" cy="2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 descr="UML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0955" y="6398733"/>
            <a:ext cx="440932" cy="27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6195-016C-4123-9D10-83343EED60EF}" type="datetime1">
              <a:rPr lang="fr-FR" smtClean="0"/>
              <a:pPr/>
              <a:t>26/11/2024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Picture 2" descr="C:\Users\Administrateu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9" y="6430523"/>
            <a:ext cx="894547" cy="2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UML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0955" y="6398733"/>
            <a:ext cx="440932" cy="27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94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830979" y="274640"/>
            <a:ext cx="2430303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40068" y="274640"/>
            <a:ext cx="7110888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C5DA-CC68-40AE-87D6-32D43281D647}" type="datetime1">
              <a:rPr lang="fr-FR" smtClean="0"/>
              <a:pPr/>
              <a:t>26/11/2024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Picture 2" descr="C:\Users\Administrateu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9" y="6430523"/>
            <a:ext cx="894547" cy="2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UML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0955" y="6398733"/>
            <a:ext cx="440932" cy="27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4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A184C23E-B160-49D1-ACA3-C5B086D9478A}" type="datetime1">
              <a:rPr lang="fr-FR" smtClean="0"/>
              <a:pPr/>
              <a:t>26/11/2024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Picture 2" descr="C:\Users\Administrateu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9" y="6430523"/>
            <a:ext cx="894547" cy="2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UML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0955" y="6398733"/>
            <a:ext cx="440932" cy="27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9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fr-FR" dirty="0"/>
              <a:t>Plan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AE5E9356-754B-414B-86B5-9F2EFDDF644A}" type="datetime1">
              <a:rPr lang="fr-FR" smtClean="0"/>
              <a:pPr/>
              <a:t>26/11/2024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Picture 2" descr="C:\Users\Administrateu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9" y="6430523"/>
            <a:ext cx="894547" cy="2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UML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0955" y="6398733"/>
            <a:ext cx="440932" cy="270627"/>
          </a:xfrm>
          <a:prstGeom prst="rect">
            <a:avLst/>
          </a:prstGeom>
        </p:spPr>
      </p:pic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807873324"/>
              </p:ext>
            </p:extLst>
          </p:nvPr>
        </p:nvGraphicFramePr>
        <p:xfrm>
          <a:off x="1656259" y="1643074"/>
          <a:ext cx="72009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424306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3232" y="4406902"/>
            <a:ext cx="91811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53232" y="2906713"/>
            <a:ext cx="91811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6704-ECF5-4156-8CC9-16B13B247710}" type="datetime1">
              <a:rPr lang="fr-FR" smtClean="0"/>
              <a:pPr/>
              <a:t>26/11/2024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12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40067" y="1600202"/>
            <a:ext cx="477059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90687" y="1600202"/>
            <a:ext cx="477059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C3C4-F551-480E-AA05-9AF98EC5B357}" type="datetime1">
              <a:rPr lang="fr-FR" smtClean="0"/>
              <a:pPr/>
              <a:t>26/11/2024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2" descr="C:\Users\Administrateu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9" y="6430523"/>
            <a:ext cx="894547" cy="2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 descr="UML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0955" y="6398733"/>
            <a:ext cx="440932" cy="27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7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002F-3466-474D-87DE-899CAD0B3F70}" type="datetime1">
              <a:rPr lang="fr-FR" smtClean="0"/>
              <a:pPr/>
              <a:t>26/11/2024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" name="Picture 2" descr="C:\Users\Administrateu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9" y="6430523"/>
            <a:ext cx="894547" cy="2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 descr="UML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0955" y="6398733"/>
            <a:ext cx="440932" cy="27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0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7B0B-3DC2-4CC1-8922-A661578D0AE2}" type="datetime1">
              <a:rPr lang="fr-FR" smtClean="0"/>
              <a:pPr/>
              <a:t>26/11/2024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6" name="Picture 2" descr="C:\Users\Administrateu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9" y="6430523"/>
            <a:ext cx="894547" cy="2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ML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0955" y="6398733"/>
            <a:ext cx="440932" cy="27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1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F611-7BBF-4606-AA39-1252FDC67F24}" type="datetime1">
              <a:rPr lang="fr-FR" smtClean="0"/>
              <a:pPr/>
              <a:t>26/11/2024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5" name="Picture 2" descr="C:\Users\Administrateu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9" y="6430523"/>
            <a:ext cx="894547" cy="2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UML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0955" y="6398733"/>
            <a:ext cx="440932" cy="27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5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23028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50A9-9479-409C-9FC9-EEF219457588}" type="datetime1">
              <a:rPr lang="fr-FR" smtClean="0"/>
              <a:pPr/>
              <a:t>26/11/2024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2" descr="C:\Users\Administrateu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9" y="6430523"/>
            <a:ext cx="894547" cy="2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 descr="UML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0955" y="6398733"/>
            <a:ext cx="440932" cy="27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6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95671" y="188641"/>
            <a:ext cx="7263749" cy="80515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none"/>
        </p:style>
        <p:txBody>
          <a:bodyPr rtlCol="0" anchor="ctr"/>
          <a:lstStyle/>
          <a:p>
            <a:pPr marL="0" lv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0069" y="2721332"/>
            <a:ext cx="9721215" cy="228370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40069" y="6356352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E9356-754B-414B-86B5-9F2EFDDF644A}" type="datetime1">
              <a:rPr lang="fr-FR" smtClean="0"/>
              <a:pPr/>
              <a:t>26/11/2024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690462" y="6356352"/>
            <a:ext cx="3420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740969" y="6356352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A41AB-5402-4300-8DAF-56F02156828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39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fr-FR" sz="2800" b="1" kern="1200" dirty="0">
          <a:solidFill>
            <a:schemeClr val="lt1"/>
          </a:solidFill>
          <a:latin typeface="+mn-lt"/>
          <a:ea typeface="+mn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1</a:t>
            </a:fld>
            <a:endParaRPr lang="fr-FR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66"/>
            <a:ext cx="10615649" cy="6500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ZoneTexte 6"/>
          <p:cNvSpPr txBox="1"/>
          <p:nvPr/>
        </p:nvSpPr>
        <p:spPr>
          <a:xfrm>
            <a:off x="1900213" y="5643578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rial" pitchFamily="34" charset="0"/>
                <a:cs typeface="Arial" pitchFamily="34" charset="0"/>
              </a:rPr>
              <a:t>2016-2017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DF08AED-D466-4D11-97D6-071296FB27D4}"/>
              </a:ext>
            </a:extLst>
          </p:cNvPr>
          <p:cNvSpPr/>
          <p:nvPr/>
        </p:nvSpPr>
        <p:spPr>
          <a:xfrm>
            <a:off x="1296219" y="5229200"/>
            <a:ext cx="2736304" cy="1127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7B4729E-F01F-4C4B-874D-52D14C79286A}"/>
              </a:ext>
            </a:extLst>
          </p:cNvPr>
          <p:cNvSpPr/>
          <p:nvPr/>
        </p:nvSpPr>
        <p:spPr>
          <a:xfrm>
            <a:off x="8280995" y="2852936"/>
            <a:ext cx="288032" cy="36004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1651" y="214290"/>
            <a:ext cx="8573455" cy="714380"/>
          </a:xfrm>
        </p:spPr>
        <p:txBody>
          <a:bodyPr/>
          <a:lstStyle/>
          <a:p>
            <a:r>
              <a:t>3- L’ attribut dérivé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8709" y="1571612"/>
            <a:ext cx="7215238" cy="364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8C6252E-B131-4532-B62C-A46A9BDA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4-L’attribut « </a:t>
            </a:r>
            <a:r>
              <a:rPr lang="fr-FR" dirty="0" err="1"/>
              <a:t>Static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36A4752-6B09-4646-8342-0249DB1A5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147" y="1999147"/>
            <a:ext cx="9721215" cy="1815882"/>
          </a:xfrm>
        </p:spPr>
        <p:txBody>
          <a:bodyPr/>
          <a:lstStyle/>
          <a:p>
            <a:pPr algn="just"/>
            <a:r>
              <a:rPr lang="fr-FR" sz="2800" dirty="0"/>
              <a:t>Un attribut ou une opération statique (attributs de classe ) est un attribut ou une opération appartenant à une classe plutôt qu'aux instances de la classe =&gt; son existence est indépendante de l’instance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5C350217-AC9D-43CF-8936-95A31590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11</a:t>
            </a:fld>
            <a:endParaRPr lang="fr-FR"/>
          </a:p>
        </p:txBody>
      </p:sp>
      <p:graphicFrame>
        <p:nvGraphicFramePr>
          <p:cNvPr id="7" name="Group 11">
            <a:extLst>
              <a:ext uri="{FF2B5EF4-FFF2-40B4-BE49-F238E27FC236}">
                <a16:creationId xmlns:a16="http://schemas.microsoft.com/office/drawing/2014/main" xmlns="" id="{50975239-9CFF-40F7-A2B3-6E954C904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74090"/>
              </p:ext>
            </p:extLst>
          </p:nvPr>
        </p:nvGraphicFramePr>
        <p:xfrm>
          <a:off x="4006056" y="3589974"/>
          <a:ext cx="2789238" cy="2948940"/>
        </p:xfrm>
        <a:graphic>
          <a:graphicData uri="http://schemas.openxmlformats.org/drawingml/2006/table">
            <a:tbl>
              <a:tblPr/>
              <a:tblGrid>
                <a:gridCol w="27892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S PGothic" pitchFamily="34" charset="-128"/>
                          <a:ea typeface="MS PGothic" pitchFamily="34" charset="-128"/>
                          <a:sym typeface="MS PGothic" pitchFamily="34" charset="-128"/>
                        </a:rPr>
                        <a:t>Personnel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6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36C09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+matricule: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36C09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-nom: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36C09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-prénom: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18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-</a:t>
                      </a:r>
                      <a:r>
                        <a:rPr kumimoji="0" lang="fr-FR" altLang="zh-CN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ageMin</a:t>
                      </a:r>
                      <a:r>
                        <a:rPr kumimoji="0" lang="fr-FR" altLang="zh-CN" sz="18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: </a:t>
                      </a:r>
                      <a:r>
                        <a:rPr kumimoji="0" lang="fr-FR" altLang="zh-CN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int</a:t>
                      </a:r>
                      <a:r>
                        <a:rPr kumimoji="0" lang="fr-FR" altLang="zh-CN" sz="18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=18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36C09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#Adresse:String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+</a:t>
                      </a:r>
                      <a:r>
                        <a:rPr kumimoji="0" lang="fr-FR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calculerDureePret</a:t>
                      </a:r>
                      <a:r>
                        <a:rPr kumimoji="0" lang="fr-F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():</a:t>
                      </a:r>
                      <a:r>
                        <a:rPr kumimoji="0" lang="fr-FR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int</a:t>
                      </a:r>
                      <a:endParaRPr kumimoji="0" lang="fr-FR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 pitchFamily="34" charset="0"/>
                        <a:ea typeface="MS PGothic" pitchFamily="34" charset="-128"/>
                        <a:sym typeface="MS PGothic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+</a:t>
                      </a:r>
                      <a:r>
                        <a:rPr kumimoji="0" lang="fr-FR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getAge</a:t>
                      </a:r>
                      <a:r>
                        <a:rPr kumimoji="0" lang="fr-F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():</a:t>
                      </a:r>
                      <a:r>
                        <a:rPr kumimoji="0" lang="fr-FR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int</a:t>
                      </a:r>
                      <a:endParaRPr kumimoji="0" lang="fr-FR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MS PGothic" pitchFamily="34" charset="-128"/>
                        <a:ea typeface="MS PGothic" pitchFamily="34" charset="-128"/>
                        <a:sym typeface="MS PGothic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fr-FR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S PGothic" pitchFamily="34" charset="-128"/>
                        <a:ea typeface="MS PGothic" pitchFamily="34" charset="-128"/>
                        <a:sym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Ellipse 4">
            <a:extLst>
              <a:ext uri="{FF2B5EF4-FFF2-40B4-BE49-F238E27FC236}">
                <a16:creationId xmlns:a16="http://schemas.microsoft.com/office/drawing/2014/main" xmlns="" id="{A246FC3E-BBA6-4BD0-8166-36F9E0F55FCE}"/>
              </a:ext>
            </a:extLst>
          </p:cNvPr>
          <p:cNvSpPr/>
          <p:nvPr/>
        </p:nvSpPr>
        <p:spPr>
          <a:xfrm>
            <a:off x="3888507" y="4941168"/>
            <a:ext cx="1872208" cy="464688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xmlns="" id="{BD43DF64-ECA4-4DFC-963A-660E3943AF13}"/>
              </a:ext>
            </a:extLst>
          </p:cNvPr>
          <p:cNvCxnSpPr>
            <a:cxnSpLocks/>
          </p:cNvCxnSpPr>
          <p:nvPr/>
        </p:nvCxnSpPr>
        <p:spPr>
          <a:xfrm flipV="1">
            <a:off x="2517699" y="5229200"/>
            <a:ext cx="1224136" cy="55688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E4339D3F-C3EE-4E02-8715-D190CB8FA4A3}"/>
              </a:ext>
            </a:extLst>
          </p:cNvPr>
          <p:cNvSpPr txBox="1"/>
          <p:nvPr/>
        </p:nvSpPr>
        <p:spPr>
          <a:xfrm>
            <a:off x="129432" y="4853806"/>
            <a:ext cx="3381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private static int </a:t>
            </a:r>
            <a:r>
              <a:rPr lang="en-US" sz="1800" dirty="0" err="1">
                <a:solidFill>
                  <a:srgbClr val="0000FF"/>
                </a:solidFill>
              </a:rPr>
              <a:t>ageMin</a:t>
            </a:r>
            <a:r>
              <a:rPr lang="en-US" sz="1800" dirty="0">
                <a:solidFill>
                  <a:srgbClr val="0000FF"/>
                </a:solidFill>
              </a:rPr>
              <a:t> = 18;</a:t>
            </a:r>
            <a:endParaRPr lang="fr-FR" altLang="en-US" sz="1800" dirty="0">
              <a:solidFill>
                <a:srgbClr val="0000FF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8417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0147" y="214290"/>
            <a:ext cx="9149711" cy="781064"/>
          </a:xfrm>
        </p:spPr>
        <p:txBody>
          <a:bodyPr/>
          <a:lstStyle/>
          <a:p>
            <a:r>
              <a:rPr sz="2800" dirty="0"/>
              <a:t>4</a:t>
            </a:r>
            <a:r>
              <a:rPr lang="fr-FR" sz="2800" dirty="0"/>
              <a:t>- Les types des attributs : La « Structure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1453" y="1857364"/>
            <a:ext cx="9721215" cy="1040285"/>
          </a:xfrm>
        </p:spPr>
        <p:txBody>
          <a:bodyPr/>
          <a:lstStyle/>
          <a:p>
            <a:r>
              <a:rPr lang="fr-FR" sz="2800" dirty="0"/>
              <a:t>Ensemble d’attributs pouvant être regroupés </a:t>
            </a:r>
          </a:p>
          <a:p>
            <a:pPr>
              <a:buNone/>
            </a:pPr>
            <a:endParaRPr lang="fr-FR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5755" y="3214687"/>
            <a:ext cx="1920342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58063" y="3357562"/>
            <a:ext cx="1434191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28709" y="357166"/>
            <a:ext cx="9171589" cy="638188"/>
          </a:xfrm>
        </p:spPr>
        <p:txBody>
          <a:bodyPr>
            <a:normAutofit/>
          </a:bodyPr>
          <a:lstStyle/>
          <a:p>
            <a:r>
              <a:t>4- Les types des attributs : L' « Enumeration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1453" y="1357298"/>
            <a:ext cx="9721215" cy="2181972"/>
          </a:xfrm>
        </p:spPr>
        <p:txBody>
          <a:bodyPr>
            <a:normAutofit/>
          </a:bodyPr>
          <a:lstStyle/>
          <a:p>
            <a:pPr algn="just"/>
            <a:r>
              <a:rPr lang="fr-FR" sz="2400" dirty="0"/>
              <a:t>Type énuméré : type possédant un nombre finis de valeurs possibles</a:t>
            </a:r>
          </a:p>
          <a:p>
            <a:pPr algn="just"/>
            <a:endParaRPr lang="fr-FR" sz="2400" dirty="0"/>
          </a:p>
          <a:p>
            <a:pPr algn="just"/>
            <a:r>
              <a:rPr lang="fr-FR" sz="2400" dirty="0"/>
              <a:t>Exemples:</a:t>
            </a:r>
          </a:p>
          <a:p>
            <a:pPr algn="just"/>
            <a:endParaRPr lang="fr-FR" sz="24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775" y="3286124"/>
            <a:ext cx="151895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7931" y="3214686"/>
            <a:ext cx="366221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4461" y="357166"/>
            <a:ext cx="8829699" cy="785818"/>
          </a:xfrm>
        </p:spPr>
        <p:txBody>
          <a:bodyPr/>
          <a:lstStyle/>
          <a:p>
            <a:r>
              <a:t>5- La spécification des opérations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767" y="1340768"/>
            <a:ext cx="9721215" cy="5567690"/>
          </a:xfrm>
        </p:spPr>
        <p:txBody>
          <a:bodyPr/>
          <a:lstStyle/>
          <a:p>
            <a:r>
              <a:rPr lang="fr-FR" sz="2400" dirty="0"/>
              <a:t>Format de description d’une opération :</a:t>
            </a:r>
          </a:p>
          <a:p>
            <a:pPr algn="ctr">
              <a:buNone/>
            </a:pPr>
            <a:r>
              <a:rPr lang="fr-FR" sz="2400" b="1" dirty="0">
                <a:solidFill>
                  <a:schemeClr val="accent2"/>
                </a:solidFill>
              </a:rPr>
              <a:t>[Visibilité] Nom ["(" </a:t>
            </a:r>
            <a:r>
              <a:rPr lang="fr-FR" sz="2400" b="1" dirty="0" err="1">
                <a:solidFill>
                  <a:schemeClr val="accent2"/>
                </a:solidFill>
              </a:rPr>
              <a:t>Arg</a:t>
            </a:r>
            <a:r>
              <a:rPr lang="fr-FR" sz="2400" b="1" dirty="0">
                <a:solidFill>
                  <a:schemeClr val="accent2"/>
                </a:solidFill>
              </a:rPr>
              <a:t> ")"] [":" Type retourné]</a:t>
            </a:r>
          </a:p>
          <a:p>
            <a:pPr algn="ctr">
              <a:buNone/>
            </a:pPr>
            <a:endParaRPr lang="fr-FR" sz="2400" b="1" dirty="0">
              <a:solidFill>
                <a:schemeClr val="accent2"/>
              </a:solidFill>
            </a:endParaRPr>
          </a:p>
          <a:p>
            <a:pPr lvl="1"/>
            <a:r>
              <a:rPr lang="fr-FR" sz="2000" dirty="0"/>
              <a:t>Visibilité : + (public), - (privé), # (protégé)</a:t>
            </a:r>
          </a:p>
          <a:p>
            <a:pPr lvl="1">
              <a:buNone/>
            </a:pPr>
            <a:endParaRPr lang="fr-FR" sz="2000" dirty="0"/>
          </a:p>
          <a:p>
            <a:pPr lvl="1"/>
            <a:r>
              <a:rPr lang="fr-FR" sz="2000" dirty="0" err="1"/>
              <a:t>Arg</a:t>
            </a:r>
            <a:r>
              <a:rPr lang="fr-FR" sz="2000" dirty="0"/>
              <a:t> : liste des arguments selon le format suivant:</a:t>
            </a:r>
          </a:p>
          <a:p>
            <a:pPr lvl="1">
              <a:buNone/>
            </a:pPr>
            <a:endParaRPr lang="fr-FR" sz="2000" dirty="0"/>
          </a:p>
          <a:p>
            <a:pPr lvl="1">
              <a:buNone/>
            </a:pPr>
            <a:r>
              <a:rPr lang="fr-FR" sz="2000" b="1" dirty="0"/>
              <a:t> [</a:t>
            </a:r>
            <a:r>
              <a:rPr lang="fr-FR" sz="2000" b="1" dirty="0" err="1"/>
              <a:t>Dir</a:t>
            </a:r>
            <a:r>
              <a:rPr lang="fr-FR" sz="2000" b="1" dirty="0"/>
              <a:t>] </a:t>
            </a:r>
            <a:r>
              <a:rPr lang="fr-FR" sz="2000" b="1" dirty="0" err="1"/>
              <a:t>NomArgument</a:t>
            </a:r>
            <a:r>
              <a:rPr lang="fr-FR" sz="2000" b="1" dirty="0"/>
              <a:t> : </a:t>
            </a:r>
            <a:r>
              <a:rPr lang="fr-FR" sz="2000" b="1" dirty="0" err="1"/>
              <a:t>TypeArgument</a:t>
            </a:r>
            <a:r>
              <a:rPr lang="fr-FR" sz="2000" b="1" dirty="0"/>
              <a:t> où </a:t>
            </a:r>
            <a:r>
              <a:rPr lang="fr-FR" sz="2000" b="1" dirty="0" err="1"/>
              <a:t>Dir</a:t>
            </a:r>
            <a:r>
              <a:rPr lang="fr-FR" sz="2000" b="1" dirty="0"/>
              <a:t> = in (par défaut), out, ou </a:t>
            </a:r>
            <a:r>
              <a:rPr lang="fr-FR" sz="2000" b="1" dirty="0" err="1"/>
              <a:t>inout</a:t>
            </a:r>
            <a:endParaRPr lang="fr-FR" sz="2000" b="1" dirty="0"/>
          </a:p>
          <a:p>
            <a:pPr lvl="1">
              <a:buNone/>
            </a:pPr>
            <a:endParaRPr lang="fr-FR" sz="2000" b="1" dirty="0"/>
          </a:p>
          <a:p>
            <a:pPr lvl="1"/>
            <a:r>
              <a:rPr lang="fr-FR" sz="2000" dirty="0"/>
              <a:t>Type : type de la valeur retournée (type primitif ou classe)</a:t>
            </a:r>
          </a:p>
          <a:p>
            <a:pPr lvl="1"/>
            <a:endParaRPr lang="fr-FR" sz="2000" dirty="0"/>
          </a:p>
          <a:p>
            <a:r>
              <a:rPr lang="fr-FR" sz="2400" dirty="0"/>
              <a:t>Méthode « </a:t>
            </a:r>
            <a:r>
              <a:rPr lang="fr-FR" sz="2400" dirty="0" err="1"/>
              <a:t>Static</a:t>
            </a:r>
            <a:r>
              <a:rPr lang="fr-FR" sz="2400" dirty="0"/>
              <a:t> » / Méthode de classe (son existence est indépendante de l’instance)  doit être souligné en UML</a:t>
            </a:r>
          </a:p>
          <a:p>
            <a:endParaRPr lang="fr-FR" sz="24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4461" y="428604"/>
            <a:ext cx="8972575" cy="785802"/>
          </a:xfrm>
        </p:spPr>
        <p:txBody>
          <a:bodyPr/>
          <a:lstStyle/>
          <a:p>
            <a:r>
              <a:rPr dirty="0"/>
              <a:t>6</a:t>
            </a:r>
            <a:r>
              <a:rPr lang="fr-FR" dirty="0"/>
              <a:t>- La transformation de la classe association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785926"/>
            <a:ext cx="5143535" cy="442915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/>
              <a:t>La transformation la plus courante en conception:</a:t>
            </a:r>
          </a:p>
          <a:p>
            <a:pPr lvl="1" algn="just">
              <a:lnSpc>
                <a:spcPct val="150000"/>
              </a:lnSpc>
            </a:pPr>
            <a:r>
              <a:rPr lang="fr-FR" sz="2000" dirty="0"/>
              <a:t>La classe d’association devient une classe intermédiaire</a:t>
            </a:r>
          </a:p>
          <a:p>
            <a:pPr lvl="1" algn="just">
              <a:lnSpc>
                <a:spcPct val="150000"/>
              </a:lnSpc>
            </a:pPr>
            <a:r>
              <a:rPr lang="fr-FR" sz="2000" dirty="0"/>
              <a:t>L’association initiale est découpée en deux 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6427" y="2143116"/>
            <a:ext cx="4725624" cy="177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0675" y="5214950"/>
            <a:ext cx="5400675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lèche vers le bas 5"/>
          <p:cNvSpPr/>
          <p:nvPr/>
        </p:nvSpPr>
        <p:spPr>
          <a:xfrm>
            <a:off x="7901005" y="4357694"/>
            <a:ext cx="285752" cy="57150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 : en arc 7">
            <a:extLst>
              <a:ext uri="{FF2B5EF4-FFF2-40B4-BE49-F238E27FC236}">
                <a16:creationId xmlns:a16="http://schemas.microsoft.com/office/drawing/2014/main" xmlns="" id="{5C778BF1-FE58-4D35-B721-CC891E29251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16567" y="3074120"/>
            <a:ext cx="2185695" cy="1895290"/>
          </a:xfrm>
          <a:prstGeom prst="curvedConnector3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xmlns="" id="{52BDD378-784F-46B2-8FB0-6E0FB88DC57F}"/>
              </a:ext>
            </a:extLst>
          </p:cNvPr>
          <p:cNvSpPr/>
          <p:nvPr/>
        </p:nvSpPr>
        <p:spPr>
          <a:xfrm>
            <a:off x="6696819" y="1988840"/>
            <a:ext cx="504056" cy="785802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xmlns="" id="{7423A044-E530-4CE4-A70F-9FF80FC391EB}"/>
              </a:ext>
            </a:extLst>
          </p:cNvPr>
          <p:cNvSpPr/>
          <p:nvPr/>
        </p:nvSpPr>
        <p:spPr>
          <a:xfrm>
            <a:off x="8509942" y="5244376"/>
            <a:ext cx="504056" cy="785802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xmlns="" id="{2D558C72-5AF0-44FD-9CB9-44365A54A574}"/>
              </a:ext>
            </a:extLst>
          </p:cNvPr>
          <p:cNvSpPr/>
          <p:nvPr/>
        </p:nvSpPr>
        <p:spPr>
          <a:xfrm>
            <a:off x="8780510" y="1958212"/>
            <a:ext cx="504056" cy="7858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xmlns="" id="{B0B2D6FF-444D-4296-B658-0D5FF53FB8CE}"/>
              </a:ext>
            </a:extLst>
          </p:cNvPr>
          <p:cNvSpPr/>
          <p:nvPr/>
        </p:nvSpPr>
        <p:spPr>
          <a:xfrm>
            <a:off x="6961770" y="5225074"/>
            <a:ext cx="504056" cy="7858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 : en arc 16">
            <a:extLst>
              <a:ext uri="{FF2B5EF4-FFF2-40B4-BE49-F238E27FC236}">
                <a16:creationId xmlns:a16="http://schemas.microsoft.com/office/drawing/2014/main" xmlns="" id="{C2E71B35-C587-44F7-9260-E840776EA637}"/>
              </a:ext>
            </a:extLst>
          </p:cNvPr>
          <p:cNvCxnSpPr/>
          <p:nvPr/>
        </p:nvCxnSpPr>
        <p:spPr>
          <a:xfrm rot="5400000">
            <a:off x="6961436" y="3014082"/>
            <a:ext cx="2310542" cy="1831663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0213" y="428604"/>
            <a:ext cx="8587137" cy="703262"/>
          </a:xfrm>
        </p:spPr>
        <p:txBody>
          <a:bodyPr/>
          <a:lstStyle/>
          <a:p>
            <a:r>
              <a:rPr sz="3600" dirty="0">
                <a:solidFill>
                  <a:schemeClr val="bg1"/>
                </a:solidFill>
              </a:rPr>
              <a:t>7</a:t>
            </a:r>
            <a:r>
              <a:rPr lang="fr-FR" sz="3600" dirty="0">
                <a:solidFill>
                  <a:schemeClr val="bg1"/>
                </a:solidFill>
              </a:rPr>
              <a:t>- La navigabilité d’une association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0015" y="1500174"/>
            <a:ext cx="9788792" cy="3571900"/>
          </a:xfrm>
        </p:spPr>
        <p:txBody>
          <a:bodyPr>
            <a:noAutofit/>
          </a:bodyPr>
          <a:lstStyle/>
          <a:p>
            <a:pPr algn="just"/>
            <a:r>
              <a:rPr lang="fr-FR" sz="1800" dirty="0"/>
              <a:t>C’est la capacité d’une instance de C1 (</a:t>
            </a:r>
            <a:r>
              <a:rPr lang="fr-FR" sz="1800" dirty="0" err="1"/>
              <a:t>resp</a:t>
            </a:r>
            <a:r>
              <a:rPr lang="fr-FR" sz="1800" dirty="0"/>
              <a:t>. C2) à accéder aux instances de C2 (</a:t>
            </a:r>
            <a:r>
              <a:rPr lang="fr-FR" sz="1800" dirty="0" err="1"/>
              <a:t>resp</a:t>
            </a:r>
            <a:r>
              <a:rPr lang="fr-FR" sz="1800" dirty="0"/>
              <a:t>. C1)</a:t>
            </a:r>
          </a:p>
          <a:p>
            <a:pPr lvl="1" algn="just"/>
            <a:r>
              <a:rPr lang="fr-FR" sz="1800" dirty="0"/>
              <a:t>Elle permet de spécifier dans quel sens il est possible de traverser l'association à l'exécution.</a:t>
            </a:r>
          </a:p>
          <a:p>
            <a:pPr algn="just">
              <a:buNone/>
            </a:pPr>
            <a:endParaRPr lang="fr-FR" sz="1800" dirty="0"/>
          </a:p>
          <a:p>
            <a:pPr algn="just"/>
            <a:r>
              <a:rPr lang="fr-FR" sz="1800" dirty="0"/>
              <a:t>Par défaut une association est bidirectionnelle</a:t>
            </a:r>
          </a:p>
          <a:p>
            <a:pPr lvl="1" algn="just"/>
            <a:r>
              <a:rPr lang="fr-FR" sz="1800" dirty="0"/>
              <a:t>Navigation dans les deux sens</a:t>
            </a:r>
          </a:p>
          <a:p>
            <a:pPr algn="just">
              <a:buNone/>
            </a:pPr>
            <a:endParaRPr lang="fr-FR" sz="1800" dirty="0"/>
          </a:p>
          <a:p>
            <a:pPr algn="just"/>
            <a:r>
              <a:rPr lang="fr-FR" sz="1800" dirty="0"/>
              <a:t>On restreint la navigabilité d'une association à un seul sens à l'aide d'une flèche.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0843" y="5214951"/>
            <a:ext cx="7088436" cy="814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6699C5C-FA14-409B-90C1-62D98001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323" y="188641"/>
            <a:ext cx="8527097" cy="805155"/>
          </a:xfrm>
        </p:spPr>
        <p:txBody>
          <a:bodyPr/>
          <a:lstStyle/>
          <a:p>
            <a:r>
              <a:rPr lang="fr-FR" sz="3200" dirty="0">
                <a:solidFill>
                  <a:schemeClr val="bg1"/>
                </a:solidFill>
              </a:rPr>
              <a:t>7-La navigabilité d’une association/implémentation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857A6685-9C8B-41DD-B705-1107341B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17</a:t>
            </a:fld>
            <a:endParaRPr lang="fr-FR"/>
          </a:p>
        </p:txBody>
      </p:sp>
      <p:graphicFrame>
        <p:nvGraphicFramePr>
          <p:cNvPr id="6" name="Group 12">
            <a:extLst>
              <a:ext uri="{FF2B5EF4-FFF2-40B4-BE49-F238E27FC236}">
                <a16:creationId xmlns:a16="http://schemas.microsoft.com/office/drawing/2014/main" xmlns="" id="{2399552A-5D18-4C69-80BD-B1C428136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236666"/>
              </p:ext>
            </p:extLst>
          </p:nvPr>
        </p:nvGraphicFramePr>
        <p:xfrm>
          <a:off x="1368227" y="1268760"/>
          <a:ext cx="1789113" cy="1112838"/>
        </p:xfrm>
        <a:graphic>
          <a:graphicData uri="http://schemas.openxmlformats.org/drawingml/2006/table">
            <a:tbl>
              <a:tblPr/>
              <a:tblGrid>
                <a:gridCol w="17891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Client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+</a:t>
                      </a:r>
                      <a:r>
                        <a:rPr kumimoji="0" lang="fr-FR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Id_client:int</a:t>
                      </a:r>
                      <a:endParaRPr kumimoji="0" lang="fr-FR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  <a:sym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  <a:sym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Group 22">
            <a:extLst>
              <a:ext uri="{FF2B5EF4-FFF2-40B4-BE49-F238E27FC236}">
                <a16:creationId xmlns:a16="http://schemas.microsoft.com/office/drawing/2014/main" xmlns="" id="{664D068A-23C1-48CC-817D-5431676CD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631724"/>
              </p:ext>
            </p:extLst>
          </p:nvPr>
        </p:nvGraphicFramePr>
        <p:xfrm>
          <a:off x="7078139" y="1412776"/>
          <a:ext cx="2000250" cy="1107123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7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Reclamation</a:t>
                      </a:r>
                      <a:endParaRPr kumimoji="0" lang="fr-FR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MS PGothic" pitchFamily="34" charset="-128"/>
                        <a:sym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+</a:t>
                      </a:r>
                      <a:r>
                        <a:rPr kumimoji="0" lang="fr-FR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reference</a:t>
                      </a:r>
                      <a:r>
                        <a:rPr kumimoji="0" lang="fr-F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: </a:t>
                      </a:r>
                      <a:r>
                        <a:rPr kumimoji="0" lang="fr-FR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int</a:t>
                      </a:r>
                      <a:endParaRPr kumimoji="0" lang="fr-FR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  <a:sym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  <a:sym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Connecteur droit 24">
            <a:extLst>
              <a:ext uri="{FF2B5EF4-FFF2-40B4-BE49-F238E27FC236}">
                <a16:creationId xmlns:a16="http://schemas.microsoft.com/office/drawing/2014/main" xmlns="" id="{057E6E4C-3D6C-4F3F-A592-A75837D39E3C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5117740" y="-58148"/>
            <a:ext cx="1" cy="3927148"/>
          </a:xfrm>
          <a:prstGeom prst="line">
            <a:avLst/>
          </a:prstGeom>
          <a:noFill/>
          <a:ln w="38100" cap="flat" cmpd="sng">
            <a:solidFill>
              <a:srgbClr val="F79646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" name="ZoneTexte 27">
            <a:extLst>
              <a:ext uri="{FF2B5EF4-FFF2-40B4-BE49-F238E27FC236}">
                <a16:creationId xmlns:a16="http://schemas.microsoft.com/office/drawing/2014/main" xmlns="" id="{5037950B-5655-4223-A513-50920EEAD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166" y="1437121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altLang="zh-CN" dirty="0">
                <a:solidFill>
                  <a:srgbClr val="0000FF"/>
                </a:solidFill>
                <a:latin typeface="Calibri" pitchFamily="34" charset="0"/>
                <a:ea typeface="MS PGothic" pitchFamily="34" charset="-128"/>
                <a:sym typeface="MS PGothic" pitchFamily="34" charset="-128"/>
              </a:rPr>
              <a:t>1..1</a:t>
            </a:r>
          </a:p>
        </p:txBody>
      </p:sp>
      <p:sp>
        <p:nvSpPr>
          <p:cNvPr id="14" name="ZoneTexte 26">
            <a:extLst>
              <a:ext uri="{FF2B5EF4-FFF2-40B4-BE49-F238E27FC236}">
                <a16:creationId xmlns:a16="http://schemas.microsoft.com/office/drawing/2014/main" xmlns="" id="{A06B91DA-5934-4918-9750-08DD73F75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9813" y="1544217"/>
            <a:ext cx="1643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altLang="zh-CN" dirty="0">
                <a:solidFill>
                  <a:srgbClr val="00B050"/>
                </a:solidFill>
                <a:latin typeface="Calibri" pitchFamily="34" charset="0"/>
                <a:ea typeface="MS PGothic" pitchFamily="34" charset="-128"/>
                <a:sym typeface="MS PGothic" pitchFamily="34" charset="-128"/>
              </a:rPr>
              <a:t>0..*  </a:t>
            </a:r>
          </a:p>
        </p:txBody>
      </p:sp>
      <p:sp>
        <p:nvSpPr>
          <p:cNvPr id="15" name="Espace réservé du contenu 17">
            <a:extLst>
              <a:ext uri="{FF2B5EF4-FFF2-40B4-BE49-F238E27FC236}">
                <a16:creationId xmlns:a16="http://schemas.microsoft.com/office/drawing/2014/main" xmlns="" id="{1892FAD6-539B-4D82-BC51-F9EBCF059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8139" y="3626242"/>
            <a:ext cx="3168352" cy="1560427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ctr" anchorCtr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fr-FR" altLang="en-US" sz="1800" dirty="0"/>
              <a:t>public class </a:t>
            </a:r>
            <a:r>
              <a:rPr lang="fr-FR" altLang="en-US" sz="1800" dirty="0" err="1"/>
              <a:t>Reclamation</a:t>
            </a:r>
            <a:r>
              <a:rPr lang="fr-FR" altLang="en-US" sz="1800" dirty="0"/>
              <a:t> {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fr-FR" altLang="en-US" sz="1800" dirty="0"/>
              <a:t>Public </a:t>
            </a:r>
            <a:r>
              <a:rPr lang="fr-FR" altLang="en-US" sz="1800" dirty="0" err="1"/>
              <a:t>int</a:t>
            </a:r>
            <a:r>
              <a:rPr lang="fr-FR" altLang="en-US" sz="1800" dirty="0"/>
              <a:t> </a:t>
            </a:r>
            <a:r>
              <a:rPr lang="fr-FR" altLang="en-US" sz="1800" dirty="0" err="1"/>
              <a:t>reference</a:t>
            </a:r>
            <a:r>
              <a:rPr lang="fr-FR" altLang="en-US" sz="1800" dirty="0"/>
              <a:t>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fr-FR" altLang="en-US" sz="1800" dirty="0" err="1">
                <a:solidFill>
                  <a:srgbClr val="0000FF"/>
                </a:solidFill>
              </a:rPr>
              <a:t>private</a:t>
            </a:r>
            <a:r>
              <a:rPr lang="fr-FR" altLang="en-US" sz="1800" dirty="0">
                <a:solidFill>
                  <a:srgbClr val="0000FF"/>
                </a:solidFill>
              </a:rPr>
              <a:t> Client </a:t>
            </a:r>
            <a:r>
              <a:rPr lang="fr-FR" altLang="en-US" sz="1800" dirty="0" err="1">
                <a:solidFill>
                  <a:srgbClr val="0000FF"/>
                </a:solidFill>
              </a:rPr>
              <a:t>client</a:t>
            </a:r>
            <a:r>
              <a:rPr lang="fr-FR" altLang="en-US" sz="1800" dirty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fr-FR" altLang="en-US" sz="1800" dirty="0"/>
              <a:t>…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fr-FR" altLang="en-US" sz="1800" dirty="0"/>
              <a:t>}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2A5B60F1-B7A0-4DA3-9AF3-92164DF072E3}"/>
              </a:ext>
            </a:extLst>
          </p:cNvPr>
          <p:cNvSpPr txBox="1"/>
          <p:nvPr/>
        </p:nvSpPr>
        <p:spPr>
          <a:xfrm>
            <a:off x="864171" y="3626242"/>
            <a:ext cx="4364267" cy="183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fr-FR" altLang="en-US" sz="1800" dirty="0"/>
              <a:t>public class Client {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fr-FR" altLang="en-US" sz="1800" dirty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fr-FR" altLang="en-US" sz="1800" dirty="0"/>
              <a:t>public </a:t>
            </a:r>
            <a:r>
              <a:rPr lang="fr-FR" altLang="en-US" sz="1800" dirty="0" err="1"/>
              <a:t>int</a:t>
            </a:r>
            <a:r>
              <a:rPr lang="fr-FR" altLang="en-US" sz="1800" dirty="0"/>
              <a:t> Id_client;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fr-FR" altLang="en-US" sz="1800" dirty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fr-FR" altLang="en-US" sz="1800" dirty="0" err="1">
                <a:solidFill>
                  <a:srgbClr val="00B050"/>
                </a:solidFill>
              </a:rPr>
              <a:t>private</a:t>
            </a:r>
            <a:r>
              <a:rPr lang="fr-FR" altLang="en-US" sz="1800" dirty="0">
                <a:solidFill>
                  <a:srgbClr val="00B050"/>
                </a:solidFill>
              </a:rPr>
              <a:t> </a:t>
            </a:r>
            <a:r>
              <a:rPr lang="fr-FR" altLang="en-US" sz="1800" dirty="0" err="1">
                <a:solidFill>
                  <a:srgbClr val="00B050"/>
                </a:solidFill>
              </a:rPr>
              <a:t>list</a:t>
            </a:r>
            <a:r>
              <a:rPr lang="fr-FR" altLang="en-US" sz="1800" dirty="0">
                <a:solidFill>
                  <a:srgbClr val="00B050"/>
                </a:solidFill>
              </a:rPr>
              <a:t>&lt;</a:t>
            </a:r>
            <a:r>
              <a:rPr lang="fr-FR" altLang="en-US" sz="1800" dirty="0" err="1">
                <a:solidFill>
                  <a:srgbClr val="00B050"/>
                </a:solidFill>
              </a:rPr>
              <a:t>Reclamation</a:t>
            </a:r>
            <a:r>
              <a:rPr lang="fr-FR" altLang="en-US" sz="1800" dirty="0">
                <a:solidFill>
                  <a:srgbClr val="00B050"/>
                </a:solidFill>
              </a:rPr>
              <a:t>&gt;   </a:t>
            </a:r>
            <a:r>
              <a:rPr lang="fr-FR" altLang="en-US" sz="1800" dirty="0" err="1">
                <a:solidFill>
                  <a:srgbClr val="00B050"/>
                </a:solidFill>
              </a:rPr>
              <a:t>reclamations</a:t>
            </a:r>
            <a:endParaRPr lang="fr-FR" altLang="en-US" sz="1800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fr-FR" altLang="en-US" sz="1800" dirty="0"/>
              <a:t>…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fr-FR" alt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5714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6699C5C-FA14-409B-90C1-62D98001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15" y="188641"/>
            <a:ext cx="8599105" cy="805155"/>
          </a:xfrm>
        </p:spPr>
        <p:txBody>
          <a:bodyPr/>
          <a:lstStyle/>
          <a:p>
            <a:r>
              <a:rPr lang="fr-FR" sz="3200" dirty="0">
                <a:solidFill>
                  <a:schemeClr val="bg1"/>
                </a:solidFill>
              </a:rPr>
              <a:t>7- La navigabilité d’une association/implémentation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857A6685-9C8B-41DD-B705-1107341B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18</a:t>
            </a:fld>
            <a:endParaRPr lang="fr-FR"/>
          </a:p>
        </p:txBody>
      </p:sp>
      <p:graphicFrame>
        <p:nvGraphicFramePr>
          <p:cNvPr id="6" name="Group 12">
            <a:extLst>
              <a:ext uri="{FF2B5EF4-FFF2-40B4-BE49-F238E27FC236}">
                <a16:creationId xmlns:a16="http://schemas.microsoft.com/office/drawing/2014/main" xmlns="" id="{2399552A-5D18-4C69-80BD-B1C428136CD9}"/>
              </a:ext>
            </a:extLst>
          </p:cNvPr>
          <p:cNvGraphicFramePr>
            <a:graphicFrameLocks noGrp="1"/>
          </p:cNvGraphicFramePr>
          <p:nvPr/>
        </p:nvGraphicFramePr>
        <p:xfrm>
          <a:off x="1368227" y="1268760"/>
          <a:ext cx="1789113" cy="1112838"/>
        </p:xfrm>
        <a:graphic>
          <a:graphicData uri="http://schemas.openxmlformats.org/drawingml/2006/table">
            <a:tbl>
              <a:tblPr/>
              <a:tblGrid>
                <a:gridCol w="17891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Client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+</a:t>
                      </a:r>
                      <a:r>
                        <a:rPr kumimoji="0" lang="fr-FR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Id_client:int</a:t>
                      </a:r>
                      <a:endParaRPr kumimoji="0" lang="fr-FR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  <a:sym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  <a:sym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Group 22">
            <a:extLst>
              <a:ext uri="{FF2B5EF4-FFF2-40B4-BE49-F238E27FC236}">
                <a16:creationId xmlns:a16="http://schemas.microsoft.com/office/drawing/2014/main" xmlns="" id="{664D068A-23C1-48CC-817D-5431676CD2D6}"/>
              </a:ext>
            </a:extLst>
          </p:cNvPr>
          <p:cNvGraphicFramePr>
            <a:graphicFrameLocks noGrp="1"/>
          </p:cNvGraphicFramePr>
          <p:nvPr/>
        </p:nvGraphicFramePr>
        <p:xfrm>
          <a:off x="7078139" y="1338707"/>
          <a:ext cx="2000250" cy="1112838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Reclamation</a:t>
                      </a:r>
                      <a:endParaRPr kumimoji="0" lang="fr-FR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MS PGothic" pitchFamily="34" charset="-128"/>
                        <a:sym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+</a:t>
                      </a:r>
                      <a:r>
                        <a:rPr kumimoji="0" lang="fr-FR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reference</a:t>
                      </a:r>
                      <a:r>
                        <a:rPr kumimoji="0" lang="fr-F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: </a:t>
                      </a:r>
                      <a:r>
                        <a:rPr kumimoji="0" lang="fr-FR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int</a:t>
                      </a:r>
                      <a:endParaRPr kumimoji="0" lang="fr-FR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  <a:sym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  <a:sym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Connecteur droit 24">
            <a:extLst>
              <a:ext uri="{FF2B5EF4-FFF2-40B4-BE49-F238E27FC236}">
                <a16:creationId xmlns:a16="http://schemas.microsoft.com/office/drawing/2014/main" xmlns="" id="{057E6E4C-3D6C-4F3F-A592-A75837D39E3C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5114927" y="14607"/>
            <a:ext cx="0" cy="3921521"/>
          </a:xfrm>
          <a:prstGeom prst="line">
            <a:avLst/>
          </a:prstGeom>
          <a:noFill/>
          <a:ln w="38100" cap="flat" cmpd="sng">
            <a:solidFill>
              <a:srgbClr val="F79646"/>
            </a:solidFill>
            <a:miter lim="800000"/>
            <a:headEnd type="arrow"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" name="ZoneTexte 27">
            <a:extLst>
              <a:ext uri="{FF2B5EF4-FFF2-40B4-BE49-F238E27FC236}">
                <a16:creationId xmlns:a16="http://schemas.microsoft.com/office/drawing/2014/main" xmlns="" id="{5037950B-5655-4223-A513-50920EEAD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166" y="1437121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altLang="zh-CN" dirty="0">
                <a:solidFill>
                  <a:srgbClr val="0000FF"/>
                </a:solidFill>
                <a:latin typeface="Calibri" pitchFamily="34" charset="0"/>
                <a:ea typeface="MS PGothic" pitchFamily="34" charset="-128"/>
                <a:sym typeface="MS PGothic" pitchFamily="34" charset="-128"/>
              </a:rPr>
              <a:t>1..1</a:t>
            </a:r>
          </a:p>
        </p:txBody>
      </p:sp>
      <p:sp>
        <p:nvSpPr>
          <p:cNvPr id="14" name="ZoneTexte 26">
            <a:extLst>
              <a:ext uri="{FF2B5EF4-FFF2-40B4-BE49-F238E27FC236}">
                <a16:creationId xmlns:a16="http://schemas.microsoft.com/office/drawing/2014/main" xmlns="" id="{A06B91DA-5934-4918-9750-08DD73F75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9813" y="1544217"/>
            <a:ext cx="1643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altLang="zh-CN" dirty="0">
                <a:solidFill>
                  <a:srgbClr val="00B050"/>
                </a:solidFill>
                <a:latin typeface="Calibri" pitchFamily="34" charset="0"/>
                <a:ea typeface="MS PGothic" pitchFamily="34" charset="-128"/>
                <a:sym typeface="MS PGothic" pitchFamily="34" charset="-128"/>
              </a:rPr>
              <a:t>0..*  </a:t>
            </a:r>
          </a:p>
        </p:txBody>
      </p:sp>
      <p:sp>
        <p:nvSpPr>
          <p:cNvPr id="15" name="Espace réservé du contenu 17">
            <a:extLst>
              <a:ext uri="{FF2B5EF4-FFF2-40B4-BE49-F238E27FC236}">
                <a16:creationId xmlns:a16="http://schemas.microsoft.com/office/drawing/2014/main" xmlns="" id="{1892FAD6-539B-4D82-BC51-F9EBCF059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8827" y="3753356"/>
            <a:ext cx="3677714" cy="1560427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ctr" anchorCtr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fr-FR" altLang="en-US" sz="1800" dirty="0"/>
              <a:t>public class </a:t>
            </a:r>
            <a:r>
              <a:rPr lang="fr-FR" altLang="en-US" sz="1800" dirty="0" err="1"/>
              <a:t>Reclamation</a:t>
            </a:r>
            <a:r>
              <a:rPr lang="fr-FR" altLang="en-US" sz="1800" dirty="0"/>
              <a:t> {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fr-FR" altLang="en-US" sz="1800" dirty="0"/>
              <a:t>Public </a:t>
            </a:r>
            <a:r>
              <a:rPr lang="fr-FR" altLang="en-US" sz="1800" dirty="0" err="1"/>
              <a:t>int</a:t>
            </a:r>
            <a:r>
              <a:rPr lang="fr-FR" altLang="en-US" sz="1800" dirty="0"/>
              <a:t> </a:t>
            </a:r>
            <a:r>
              <a:rPr lang="fr-FR" altLang="en-US" sz="1800" dirty="0" err="1"/>
              <a:t>reference</a:t>
            </a:r>
            <a:r>
              <a:rPr lang="fr-FR" altLang="en-US" sz="1800" dirty="0"/>
              <a:t>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fr-FR" altLang="en-US" sz="1800" strike="sngStrike" dirty="0" err="1">
                <a:solidFill>
                  <a:srgbClr val="0000FF"/>
                </a:solidFill>
              </a:rPr>
              <a:t>private</a:t>
            </a:r>
            <a:r>
              <a:rPr lang="fr-FR" altLang="en-US" sz="1800" strike="sngStrike" dirty="0">
                <a:solidFill>
                  <a:srgbClr val="0000FF"/>
                </a:solidFill>
              </a:rPr>
              <a:t> Client </a:t>
            </a:r>
            <a:r>
              <a:rPr lang="fr-FR" altLang="en-US" sz="1800" strike="sngStrike" dirty="0" err="1">
                <a:solidFill>
                  <a:srgbClr val="0000FF"/>
                </a:solidFill>
              </a:rPr>
              <a:t>client</a:t>
            </a:r>
            <a:r>
              <a:rPr lang="fr-FR" altLang="en-US" sz="1800" strike="sngStrike" dirty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fr-FR" altLang="en-US" sz="1800" dirty="0"/>
              <a:t>…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fr-FR" altLang="en-US" sz="1800" dirty="0"/>
              <a:t>}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2A5B60F1-B7A0-4DA3-9AF3-92164DF072E3}"/>
              </a:ext>
            </a:extLst>
          </p:cNvPr>
          <p:cNvSpPr txBox="1"/>
          <p:nvPr/>
        </p:nvSpPr>
        <p:spPr>
          <a:xfrm>
            <a:off x="504131" y="3818279"/>
            <a:ext cx="4364267" cy="183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fr-FR" altLang="en-US" sz="1800" dirty="0"/>
              <a:t>public class Client {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fr-FR" altLang="en-US" sz="1800" dirty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fr-FR" altLang="en-US" sz="1800" dirty="0"/>
              <a:t>public </a:t>
            </a:r>
            <a:r>
              <a:rPr lang="fr-FR" altLang="en-US" sz="1800" dirty="0" err="1"/>
              <a:t>int</a:t>
            </a:r>
            <a:r>
              <a:rPr lang="fr-FR" altLang="en-US" sz="1800" dirty="0"/>
              <a:t> Id_client;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fr-FR" altLang="en-US" sz="1800" dirty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fr-FR" altLang="en-US" sz="1800" dirty="0" err="1">
                <a:solidFill>
                  <a:srgbClr val="00B050"/>
                </a:solidFill>
              </a:rPr>
              <a:t>private</a:t>
            </a:r>
            <a:r>
              <a:rPr lang="fr-FR" altLang="en-US" sz="1800" dirty="0">
                <a:solidFill>
                  <a:srgbClr val="00B050"/>
                </a:solidFill>
              </a:rPr>
              <a:t> </a:t>
            </a:r>
            <a:r>
              <a:rPr lang="fr-FR" altLang="en-US" sz="1800" dirty="0" err="1">
                <a:solidFill>
                  <a:srgbClr val="00B050"/>
                </a:solidFill>
              </a:rPr>
              <a:t>list</a:t>
            </a:r>
            <a:r>
              <a:rPr lang="fr-FR" altLang="en-US" sz="1800" dirty="0">
                <a:solidFill>
                  <a:srgbClr val="00B050"/>
                </a:solidFill>
              </a:rPr>
              <a:t>&lt;</a:t>
            </a:r>
            <a:r>
              <a:rPr lang="fr-FR" altLang="en-US" sz="1800" dirty="0" err="1">
                <a:solidFill>
                  <a:srgbClr val="00B050"/>
                </a:solidFill>
              </a:rPr>
              <a:t>Reclamation</a:t>
            </a:r>
            <a:r>
              <a:rPr lang="fr-FR" altLang="en-US" sz="1800" dirty="0">
                <a:solidFill>
                  <a:srgbClr val="00B050"/>
                </a:solidFill>
              </a:rPr>
              <a:t>&gt;   </a:t>
            </a:r>
            <a:r>
              <a:rPr lang="fr-FR" altLang="en-US" sz="1800" dirty="0" err="1">
                <a:solidFill>
                  <a:srgbClr val="00B050"/>
                </a:solidFill>
              </a:rPr>
              <a:t>reclamations</a:t>
            </a:r>
            <a:endParaRPr lang="fr-FR" altLang="en-US" sz="1800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fr-FR" altLang="en-US" sz="1800" dirty="0"/>
              <a:t>…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fr-FR" alt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71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6699C5C-FA14-409B-90C1-62D98001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211" y="188641"/>
            <a:ext cx="9535209" cy="805155"/>
          </a:xfrm>
        </p:spPr>
        <p:txBody>
          <a:bodyPr/>
          <a:lstStyle/>
          <a:p>
            <a:r>
              <a:rPr lang="fr-FR" sz="3200" dirty="0">
                <a:solidFill>
                  <a:schemeClr val="bg1"/>
                </a:solidFill>
              </a:rPr>
              <a:t>7- La navigabilité d’une association/implémentation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857A6685-9C8B-41DD-B705-1107341B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19</a:t>
            </a:fld>
            <a:endParaRPr lang="fr-FR"/>
          </a:p>
        </p:txBody>
      </p:sp>
      <p:graphicFrame>
        <p:nvGraphicFramePr>
          <p:cNvPr id="6" name="Group 12">
            <a:extLst>
              <a:ext uri="{FF2B5EF4-FFF2-40B4-BE49-F238E27FC236}">
                <a16:creationId xmlns:a16="http://schemas.microsoft.com/office/drawing/2014/main" xmlns="" id="{2399552A-5D18-4C69-80BD-B1C428136CD9}"/>
              </a:ext>
            </a:extLst>
          </p:cNvPr>
          <p:cNvGraphicFramePr>
            <a:graphicFrameLocks noGrp="1"/>
          </p:cNvGraphicFramePr>
          <p:nvPr/>
        </p:nvGraphicFramePr>
        <p:xfrm>
          <a:off x="1368227" y="1268760"/>
          <a:ext cx="1789113" cy="1112838"/>
        </p:xfrm>
        <a:graphic>
          <a:graphicData uri="http://schemas.openxmlformats.org/drawingml/2006/table">
            <a:tbl>
              <a:tblPr/>
              <a:tblGrid>
                <a:gridCol w="17891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Client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+</a:t>
                      </a:r>
                      <a:r>
                        <a:rPr kumimoji="0" lang="fr-FR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Id_client:int</a:t>
                      </a:r>
                      <a:endParaRPr kumimoji="0" lang="fr-FR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  <a:sym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  <a:sym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Group 22">
            <a:extLst>
              <a:ext uri="{FF2B5EF4-FFF2-40B4-BE49-F238E27FC236}">
                <a16:creationId xmlns:a16="http://schemas.microsoft.com/office/drawing/2014/main" xmlns="" id="{664D068A-23C1-48CC-817D-5431676CD2D6}"/>
              </a:ext>
            </a:extLst>
          </p:cNvPr>
          <p:cNvGraphicFramePr>
            <a:graphicFrameLocks noGrp="1"/>
          </p:cNvGraphicFramePr>
          <p:nvPr/>
        </p:nvGraphicFramePr>
        <p:xfrm>
          <a:off x="7078139" y="1338707"/>
          <a:ext cx="2000250" cy="1112838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Reclamation</a:t>
                      </a:r>
                      <a:endParaRPr kumimoji="0" lang="fr-FR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MS PGothic" pitchFamily="34" charset="-128"/>
                        <a:sym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+</a:t>
                      </a:r>
                      <a:r>
                        <a:rPr kumimoji="0" lang="fr-FR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reference</a:t>
                      </a:r>
                      <a:r>
                        <a:rPr kumimoji="0" lang="fr-F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: </a:t>
                      </a:r>
                      <a:r>
                        <a:rPr kumimoji="0" lang="fr-FR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sym typeface="MS PGothic" pitchFamily="34" charset="-128"/>
                        </a:rPr>
                        <a:t>int</a:t>
                      </a:r>
                      <a:endParaRPr kumimoji="0" lang="fr-FR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  <a:sym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  <a:sym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Connecteur droit 24">
            <a:extLst>
              <a:ext uri="{FF2B5EF4-FFF2-40B4-BE49-F238E27FC236}">
                <a16:creationId xmlns:a16="http://schemas.microsoft.com/office/drawing/2014/main" xmlns="" id="{057E6E4C-3D6C-4F3F-A592-A75837D39E3C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116153" y="50533"/>
            <a:ext cx="2" cy="3923971"/>
          </a:xfrm>
          <a:prstGeom prst="line">
            <a:avLst/>
          </a:prstGeom>
          <a:noFill/>
          <a:ln w="38100" cap="flat" cmpd="sng">
            <a:solidFill>
              <a:srgbClr val="F79646"/>
            </a:solidFill>
            <a:miter lim="800000"/>
            <a:headEnd type="arrow"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" name="ZoneTexte 27">
            <a:extLst>
              <a:ext uri="{FF2B5EF4-FFF2-40B4-BE49-F238E27FC236}">
                <a16:creationId xmlns:a16="http://schemas.microsoft.com/office/drawing/2014/main" xmlns="" id="{5037950B-5655-4223-A513-50920EEAD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166" y="1437121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altLang="zh-CN" dirty="0">
                <a:solidFill>
                  <a:srgbClr val="0000FF"/>
                </a:solidFill>
                <a:latin typeface="Calibri" pitchFamily="34" charset="0"/>
                <a:ea typeface="MS PGothic" pitchFamily="34" charset="-128"/>
                <a:sym typeface="MS PGothic" pitchFamily="34" charset="-128"/>
              </a:rPr>
              <a:t>1..1</a:t>
            </a:r>
          </a:p>
        </p:txBody>
      </p:sp>
      <p:sp>
        <p:nvSpPr>
          <p:cNvPr id="14" name="ZoneTexte 26">
            <a:extLst>
              <a:ext uri="{FF2B5EF4-FFF2-40B4-BE49-F238E27FC236}">
                <a16:creationId xmlns:a16="http://schemas.microsoft.com/office/drawing/2014/main" xmlns="" id="{A06B91DA-5934-4918-9750-08DD73F75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9813" y="1544217"/>
            <a:ext cx="1643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altLang="zh-CN" dirty="0">
                <a:solidFill>
                  <a:srgbClr val="00B050"/>
                </a:solidFill>
                <a:latin typeface="Calibri" pitchFamily="34" charset="0"/>
                <a:ea typeface="MS PGothic" pitchFamily="34" charset="-128"/>
                <a:sym typeface="MS PGothic" pitchFamily="34" charset="-128"/>
              </a:rPr>
              <a:t>0..*  </a:t>
            </a:r>
          </a:p>
        </p:txBody>
      </p:sp>
      <p:sp>
        <p:nvSpPr>
          <p:cNvPr id="15" name="Espace réservé du contenu 17">
            <a:extLst>
              <a:ext uri="{FF2B5EF4-FFF2-40B4-BE49-F238E27FC236}">
                <a16:creationId xmlns:a16="http://schemas.microsoft.com/office/drawing/2014/main" xmlns="" id="{1892FAD6-539B-4D82-BC51-F9EBCF059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835" y="3793625"/>
            <a:ext cx="3312368" cy="1560427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ctr" anchorCtr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fr-FR" altLang="en-US" sz="1800" dirty="0"/>
              <a:t>public class </a:t>
            </a:r>
            <a:r>
              <a:rPr lang="fr-FR" altLang="en-US" sz="1800" dirty="0" err="1"/>
              <a:t>Reclamation</a:t>
            </a:r>
            <a:r>
              <a:rPr lang="fr-FR" altLang="en-US" sz="1800" dirty="0"/>
              <a:t> {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fr-FR" altLang="en-US" sz="1800" dirty="0"/>
              <a:t>Public </a:t>
            </a:r>
            <a:r>
              <a:rPr lang="fr-FR" altLang="en-US" sz="1800" dirty="0" err="1"/>
              <a:t>int</a:t>
            </a:r>
            <a:r>
              <a:rPr lang="fr-FR" altLang="en-US" sz="1800" dirty="0"/>
              <a:t> </a:t>
            </a:r>
            <a:r>
              <a:rPr lang="fr-FR" altLang="en-US" sz="1800" dirty="0" err="1"/>
              <a:t>reference</a:t>
            </a:r>
            <a:r>
              <a:rPr lang="fr-FR" altLang="en-US" sz="1800" dirty="0"/>
              <a:t>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fr-FR" altLang="en-US" sz="1800" dirty="0" err="1">
                <a:solidFill>
                  <a:srgbClr val="0000FF"/>
                </a:solidFill>
              </a:rPr>
              <a:t>private</a:t>
            </a:r>
            <a:r>
              <a:rPr lang="fr-FR" altLang="en-US" sz="1800" dirty="0">
                <a:solidFill>
                  <a:srgbClr val="0000FF"/>
                </a:solidFill>
              </a:rPr>
              <a:t> Client </a:t>
            </a:r>
            <a:r>
              <a:rPr lang="fr-FR" altLang="en-US" sz="1800" dirty="0" err="1">
                <a:solidFill>
                  <a:srgbClr val="0000FF"/>
                </a:solidFill>
              </a:rPr>
              <a:t>client</a:t>
            </a:r>
            <a:r>
              <a:rPr lang="fr-FR" altLang="en-US" sz="1800" dirty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fr-FR" altLang="en-US" sz="1800" dirty="0"/>
              <a:t>…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fr-FR" altLang="en-US" sz="1800" dirty="0"/>
              <a:t>}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2A5B60F1-B7A0-4DA3-9AF3-92164DF072E3}"/>
              </a:ext>
            </a:extLst>
          </p:cNvPr>
          <p:cNvSpPr txBox="1"/>
          <p:nvPr/>
        </p:nvSpPr>
        <p:spPr>
          <a:xfrm>
            <a:off x="504131" y="3818279"/>
            <a:ext cx="4364267" cy="183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fr-FR" altLang="en-US" sz="1800" dirty="0"/>
              <a:t>public class Client {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fr-FR" altLang="en-US" sz="1800" dirty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fr-FR" altLang="en-US" sz="1800" dirty="0"/>
              <a:t>public </a:t>
            </a:r>
            <a:r>
              <a:rPr lang="fr-FR" altLang="en-US" sz="1800" dirty="0" err="1"/>
              <a:t>int</a:t>
            </a:r>
            <a:r>
              <a:rPr lang="fr-FR" altLang="en-US" sz="1800" dirty="0"/>
              <a:t> Id_client;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fr-FR" altLang="en-US" sz="1800" dirty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fr-FR" altLang="en-US" sz="1800" strike="sngStrike" dirty="0" err="1">
                <a:solidFill>
                  <a:srgbClr val="00B050"/>
                </a:solidFill>
              </a:rPr>
              <a:t>private</a:t>
            </a:r>
            <a:r>
              <a:rPr lang="fr-FR" altLang="en-US" sz="1800" strike="sngStrike" dirty="0">
                <a:solidFill>
                  <a:srgbClr val="00B050"/>
                </a:solidFill>
              </a:rPr>
              <a:t> </a:t>
            </a:r>
            <a:r>
              <a:rPr lang="fr-FR" altLang="en-US" sz="1800" strike="sngStrike" dirty="0" err="1">
                <a:solidFill>
                  <a:srgbClr val="00B050"/>
                </a:solidFill>
              </a:rPr>
              <a:t>list</a:t>
            </a:r>
            <a:r>
              <a:rPr lang="fr-FR" altLang="en-US" sz="1800" strike="sngStrike" dirty="0">
                <a:solidFill>
                  <a:srgbClr val="00B050"/>
                </a:solidFill>
              </a:rPr>
              <a:t>&lt;</a:t>
            </a:r>
            <a:r>
              <a:rPr lang="fr-FR" altLang="en-US" sz="1800" strike="sngStrike" dirty="0" err="1">
                <a:solidFill>
                  <a:srgbClr val="00B050"/>
                </a:solidFill>
              </a:rPr>
              <a:t>Reclamation</a:t>
            </a:r>
            <a:r>
              <a:rPr lang="fr-FR" altLang="en-US" sz="1800" strike="sngStrike" dirty="0">
                <a:solidFill>
                  <a:srgbClr val="00B050"/>
                </a:solidFill>
              </a:rPr>
              <a:t>&gt;   </a:t>
            </a:r>
            <a:r>
              <a:rPr lang="fr-FR" altLang="en-US" sz="1800" strike="sngStrike" dirty="0" err="1">
                <a:solidFill>
                  <a:srgbClr val="00B050"/>
                </a:solidFill>
              </a:rPr>
              <a:t>reclamations</a:t>
            </a:r>
            <a:endParaRPr lang="fr-FR" altLang="en-US" sz="1800" strike="sngStrike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fr-FR" altLang="en-US" sz="1800" dirty="0"/>
              <a:t>…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fr-FR" alt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339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43353" y="500042"/>
            <a:ext cx="6242631" cy="1066800"/>
          </a:xfrm>
        </p:spPr>
        <p:txBody>
          <a:bodyPr/>
          <a:lstStyle/>
          <a:p>
            <a:pPr algn="ctr"/>
            <a:r>
              <a:rPr lang="fr-FR" dirty="0"/>
              <a:t>Plan</a:t>
            </a: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472734772"/>
              </p:ext>
            </p:extLst>
          </p:nvPr>
        </p:nvGraphicFramePr>
        <p:xfrm>
          <a:off x="1828775" y="1643050"/>
          <a:ext cx="72009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4461" y="188641"/>
            <a:ext cx="9144959" cy="805155"/>
          </a:xfrm>
        </p:spPr>
        <p:txBody>
          <a:bodyPr/>
          <a:lstStyle/>
          <a:p>
            <a:r>
              <a:rPr dirty="0"/>
              <a:t>8- La classe « interface** »: Définition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4329" y="1643050"/>
            <a:ext cx="9721215" cy="3342453"/>
          </a:xfrm>
        </p:spPr>
        <p:txBody>
          <a:bodyPr/>
          <a:lstStyle/>
          <a:p>
            <a:pPr algn="just"/>
            <a:r>
              <a:rPr lang="fr-FR" sz="2400" dirty="0"/>
              <a:t>Description d’un ensemble d’opérations utilisées pour spéciﬁer un service offert par une classe.</a:t>
            </a:r>
          </a:p>
          <a:p>
            <a:pPr algn="just"/>
            <a:endParaRPr lang="fr-FR" sz="2400" dirty="0"/>
          </a:p>
          <a:p>
            <a:pPr algn="just"/>
            <a:r>
              <a:rPr lang="fr-FR" sz="2400" dirty="0"/>
              <a:t>Elle ne contient ni attribut, ni association, ni implémentation des opérations (les opérations sont abstraites)</a:t>
            </a:r>
          </a:p>
          <a:p>
            <a:pPr algn="just"/>
            <a:endParaRPr lang="fr-FR" sz="2400" dirty="0"/>
          </a:p>
          <a:p>
            <a:pPr algn="just"/>
            <a:r>
              <a:rPr lang="fr-FR" sz="2400" dirty="0"/>
              <a:t>Une classe réalisant une interface doit implémenter les opérations de l’interface,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F386BABC-BD75-4853-8DF8-8B1C0621929C}"/>
              </a:ext>
            </a:extLst>
          </p:cNvPr>
          <p:cNvSpPr txBox="1"/>
          <p:nvPr/>
        </p:nvSpPr>
        <p:spPr>
          <a:xfrm>
            <a:off x="578908" y="5634757"/>
            <a:ext cx="9970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** Attention: Cette  définition ne concerne pas les interfaces fonctionnelles dans JAVA 8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21</a:t>
            </a:fld>
            <a:endParaRPr lang="fr-F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8604"/>
            <a:ext cx="10544211" cy="642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043089" y="578645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Arial" pitchFamily="34" charset="0"/>
                <a:cs typeface="Arial" pitchFamily="34" charset="0"/>
              </a:rPr>
              <a:t>2016-2017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A31CDBF-0E75-44CD-A707-6E210249ACFA}"/>
              </a:ext>
            </a:extLst>
          </p:cNvPr>
          <p:cNvSpPr/>
          <p:nvPr/>
        </p:nvSpPr>
        <p:spPr>
          <a:xfrm>
            <a:off x="1224211" y="5445224"/>
            <a:ext cx="2880320" cy="911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7507" y="571480"/>
            <a:ext cx="9721215" cy="857240"/>
          </a:xfrm>
        </p:spPr>
        <p:txBody>
          <a:bodyPr/>
          <a:lstStyle/>
          <a:p>
            <a:r>
              <a:rPr lang="fr-FR" dirty="0"/>
              <a:t>1- Définition : Relation de dépendance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3121" y="1857364"/>
            <a:ext cx="9873178" cy="4572032"/>
          </a:xfrm>
        </p:spPr>
        <p:txBody>
          <a:bodyPr>
            <a:noAutofit/>
          </a:bodyPr>
          <a:lstStyle/>
          <a:p>
            <a:pPr algn="just"/>
            <a:r>
              <a:rPr lang="fr-FR" sz="1800" dirty="0"/>
              <a:t>Relation unidirectionnelle indiquant qu’un changement dans la cible (fournisseur)  provoque un changement dans la source (client).</a:t>
            </a:r>
          </a:p>
          <a:p>
            <a:pPr algn="just">
              <a:buNone/>
            </a:pPr>
            <a:endParaRPr lang="fr-FR" sz="1800" dirty="0"/>
          </a:p>
          <a:p>
            <a:pPr algn="just"/>
            <a:endParaRPr lang="fr-FR" sz="1800" dirty="0"/>
          </a:p>
          <a:p>
            <a:pPr algn="just">
              <a:buNone/>
            </a:pPr>
            <a:endParaRPr lang="fr-FR" sz="1800" dirty="0"/>
          </a:p>
          <a:p>
            <a:pPr algn="just">
              <a:buNone/>
            </a:pPr>
            <a:endParaRPr lang="fr-FR" sz="1800" dirty="0"/>
          </a:p>
          <a:p>
            <a:pPr algn="just"/>
            <a:r>
              <a:rPr lang="fr-FR" sz="1800" dirty="0"/>
              <a:t>Types de relations de dépendances :</a:t>
            </a:r>
          </a:p>
          <a:p>
            <a:pPr algn="just">
              <a:buNone/>
            </a:pPr>
            <a:endParaRPr lang="fr-FR" sz="1800" dirty="0"/>
          </a:p>
          <a:p>
            <a:pPr lvl="1" algn="just"/>
            <a:r>
              <a:rPr lang="fr-FR" sz="1600" dirty="0"/>
              <a:t>Abstraction: relation entre éléments qui représentent un même concept à différents niveaux d’abstraction;</a:t>
            </a:r>
          </a:p>
          <a:p>
            <a:pPr lvl="1" algn="just"/>
            <a:endParaRPr lang="fr-FR" sz="1600" dirty="0"/>
          </a:p>
          <a:p>
            <a:pPr lvl="1" algn="just"/>
            <a:r>
              <a:rPr lang="fr-FR" sz="1600" dirty="0"/>
              <a:t>Permission: l’élément source a le droit d’accéder à l’espace de nommage de l’élément cible;</a:t>
            </a:r>
          </a:p>
          <a:p>
            <a:pPr lvl="1" algn="just"/>
            <a:endParaRPr lang="fr-FR" sz="1600" dirty="0"/>
          </a:p>
          <a:p>
            <a:pPr lvl="1" algn="just"/>
            <a:r>
              <a:rPr lang="fr-FR" sz="1600" dirty="0"/>
              <a:t>Utilisation: l’élément source requiert la présence d’un élément cible.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5899" y="3000372"/>
            <a:ext cx="6840855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8643" y="357166"/>
            <a:ext cx="9721215" cy="785818"/>
          </a:xfrm>
        </p:spPr>
        <p:txBody>
          <a:bodyPr>
            <a:normAutofit/>
          </a:bodyPr>
          <a:lstStyle/>
          <a:p>
            <a:r>
              <a:rPr lang="fr-FR" sz="3600" dirty="0"/>
              <a:t>2- Les types de relations de dépendance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0015" y="1643050"/>
            <a:ext cx="10005338" cy="4467988"/>
          </a:xfrm>
        </p:spPr>
        <p:txBody>
          <a:bodyPr>
            <a:normAutofit/>
          </a:bodyPr>
          <a:lstStyle/>
          <a:p>
            <a:pPr algn="just"/>
            <a:r>
              <a:rPr lang="fr-FR" sz="2400" b="1" dirty="0"/>
              <a:t>Pour l’utilisation : </a:t>
            </a:r>
          </a:p>
          <a:p>
            <a:pPr lvl="1" algn="just"/>
            <a:r>
              <a:rPr lang="fr-FR" sz="2000" b="1" dirty="0">
                <a:solidFill>
                  <a:srgbClr val="C00000"/>
                </a:solidFill>
              </a:rPr>
              <a:t>« use »: </a:t>
            </a:r>
            <a:r>
              <a:rPr lang="fr-FR" sz="2000" dirty="0"/>
              <a:t>la source a besoin de la cible pour être implémentée </a:t>
            </a:r>
            <a:endParaRPr lang="fr-FR" sz="2000" b="1" dirty="0"/>
          </a:p>
          <a:p>
            <a:pPr lvl="1" algn="just"/>
            <a:r>
              <a:rPr lang="fr-FR" sz="2000" b="1" dirty="0">
                <a:solidFill>
                  <a:srgbClr val="C00000"/>
                </a:solidFill>
              </a:rPr>
              <a:t>« call »: </a:t>
            </a:r>
            <a:r>
              <a:rPr lang="fr-FR" sz="2000" dirty="0"/>
              <a:t>une opération source appelle une autre opération cible</a:t>
            </a:r>
          </a:p>
          <a:p>
            <a:pPr lvl="1" algn="just"/>
            <a:endParaRPr lang="fr-FR" sz="2000" dirty="0"/>
          </a:p>
          <a:p>
            <a:pPr algn="just"/>
            <a:r>
              <a:rPr lang="fr-FR" sz="2400" b="1" dirty="0"/>
              <a:t>Pour la permission : </a:t>
            </a:r>
          </a:p>
          <a:p>
            <a:pPr lvl="1" algn="just"/>
            <a:r>
              <a:rPr lang="fr-FR" sz="2000" b="1" dirty="0">
                <a:solidFill>
                  <a:srgbClr val="C00000"/>
                </a:solidFill>
              </a:rPr>
              <a:t>« permit »</a:t>
            </a:r>
            <a:r>
              <a:rPr lang="fr-FR" sz="2000" b="1" dirty="0"/>
              <a:t>: </a:t>
            </a:r>
            <a:r>
              <a:rPr lang="fr-FR" sz="2000" dirty="0"/>
              <a:t>le source est amie de la cible; elle permet à l’élément source d’ignorer la propriété de visibilité de l’élément cible</a:t>
            </a:r>
          </a:p>
          <a:p>
            <a:pPr lvl="2" algn="just"/>
            <a:r>
              <a:rPr lang="fr-FR" sz="1600" dirty="0"/>
              <a:t>Exemple : la classe « Amie » en C++</a:t>
            </a:r>
          </a:p>
          <a:p>
            <a:pPr algn="just"/>
            <a:endParaRPr lang="fr-FR" sz="2400" dirty="0"/>
          </a:p>
          <a:p>
            <a:pPr algn="just"/>
            <a:r>
              <a:rPr lang="fr-FR" sz="2400" b="1" dirty="0"/>
              <a:t>Pour l’abstraction : </a:t>
            </a:r>
          </a:p>
          <a:p>
            <a:pPr lvl="1" algn="just"/>
            <a:r>
              <a:rPr lang="fr-FR" sz="2000" b="1" dirty="0">
                <a:solidFill>
                  <a:srgbClr val="C00000"/>
                </a:solidFill>
              </a:rPr>
              <a:t>« </a:t>
            </a:r>
            <a:r>
              <a:rPr lang="fr-FR" sz="2000" b="1" dirty="0" err="1">
                <a:solidFill>
                  <a:srgbClr val="C00000"/>
                </a:solidFill>
              </a:rPr>
              <a:t>realize</a:t>
            </a:r>
            <a:r>
              <a:rPr lang="fr-FR" sz="2000" b="1" dirty="0">
                <a:solidFill>
                  <a:srgbClr val="C00000"/>
                </a:solidFill>
              </a:rPr>
              <a:t> »: </a:t>
            </a:r>
            <a:r>
              <a:rPr lang="fr-FR" sz="2000" dirty="0"/>
              <a:t>l’élément source implémente la spécification désignée par l’élément cible.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734" y="785794"/>
            <a:ext cx="9721215" cy="785802"/>
          </a:xfrm>
        </p:spPr>
        <p:txBody>
          <a:bodyPr/>
          <a:lstStyle/>
          <a:p>
            <a:r>
              <a:rPr lang="fr-FR" dirty="0"/>
              <a:t>Exemples (1/2)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430" y="2491272"/>
            <a:ext cx="3827311" cy="229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2081" y="3929066"/>
            <a:ext cx="290027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Connecteur droit 11"/>
          <p:cNvCxnSpPr/>
          <p:nvPr/>
        </p:nvCxnSpPr>
        <p:spPr>
          <a:xfrm rot="5400000">
            <a:off x="3864759" y="3750470"/>
            <a:ext cx="2357454" cy="2"/>
          </a:xfrm>
          <a:prstGeom prst="line">
            <a:avLst/>
          </a:prstGeom>
          <a:noFill/>
          <a:ln w="10000" cap="flat" cmpd="sng" algn="ctr">
            <a:solidFill>
              <a:srgbClr val="00B050"/>
            </a:solidFill>
            <a:prstDash val="lgDashDot"/>
          </a:ln>
          <a:effectLst/>
        </p:spPr>
      </p:cxn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2606" y="2500306"/>
            <a:ext cx="4436581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lèche vers le bas 13"/>
          <p:cNvSpPr/>
          <p:nvPr/>
        </p:nvSpPr>
        <p:spPr>
          <a:xfrm>
            <a:off x="7679102" y="3500438"/>
            <a:ext cx="168772" cy="285752"/>
          </a:xfrm>
          <a:prstGeom prst="downArrow">
            <a:avLst/>
          </a:prstGeom>
          <a:solidFill>
            <a:srgbClr val="DA1F28"/>
          </a:solidFill>
          <a:ln w="19050" cap="flat" cmpd="sng" algn="ctr">
            <a:solidFill>
              <a:srgbClr val="DA1F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43089" y="3071810"/>
            <a:ext cx="782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&lt;&lt;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3A2FD6A5-FAA2-4AEB-99D8-1C09A21C7A1C}"/>
              </a:ext>
            </a:extLst>
          </p:cNvPr>
          <p:cNvSpPr txBox="1"/>
          <p:nvPr/>
        </p:nvSpPr>
        <p:spPr>
          <a:xfrm>
            <a:off x="410430" y="5744664"/>
            <a:ext cx="9135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méthode ajouter() de la classe « </a:t>
            </a:r>
            <a:r>
              <a:rPr lang="fr-FR" dirty="0" err="1"/>
              <a:t>EmploiDuTemps</a:t>
            </a:r>
            <a:r>
              <a:rPr lang="fr-FR" dirty="0"/>
              <a:t> » utilise un objet de la classe cours comme </a:t>
            </a:r>
          </a:p>
          <a:p>
            <a:r>
              <a:rPr lang="fr-FR" dirty="0"/>
              <a:t>paramètre grâce à la relation </a:t>
            </a:r>
            <a:r>
              <a:rPr lang="fr-FR" dirty="0">
                <a:solidFill>
                  <a:schemeClr val="accent6"/>
                </a:solidFill>
              </a:rPr>
              <a:t> «  use  »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40E3DD9-4766-42F9-BD8C-0B68D8B5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1365CAF-34AC-4E04-9002-24F03A883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16" y="4704296"/>
            <a:ext cx="3240360" cy="1317284"/>
          </a:xfrm>
        </p:spPr>
        <p:txBody>
          <a:bodyPr/>
          <a:lstStyle/>
          <a:p>
            <a:pPr marL="0" indent="0" algn="ctr">
              <a:buNone/>
            </a:pPr>
            <a:r>
              <a:rPr lang="fr-FR" sz="2000" dirty="0"/>
              <a:t>La relation de dépendance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</a:rPr>
              <a:t>« 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</a:rPr>
              <a:t>realize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</a:rPr>
              <a:t> »: </a:t>
            </a:r>
          </a:p>
          <a:p>
            <a:pPr marL="0" indent="0" algn="ctr">
              <a:buNone/>
            </a:pPr>
            <a:r>
              <a:rPr lang="fr-FR" sz="1800" dirty="0"/>
              <a:t>La classe Usine implémente l’interface </a:t>
            </a:r>
            <a:r>
              <a:rPr lang="fr-FR" sz="1800" dirty="0" err="1"/>
              <a:t>IUsine</a:t>
            </a:r>
            <a:endParaRPr lang="fr-FR" sz="1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51BE37DC-800A-46FE-A5DF-8F358B33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25</a:t>
            </a:fld>
            <a:endParaRPr lang="fr-FR"/>
          </a:p>
        </p:txBody>
      </p:sp>
      <p:pic>
        <p:nvPicPr>
          <p:cNvPr id="8" name="Picture 3" descr="C:\Users\asus\Desktop\Main.jpg">
            <a:extLst>
              <a:ext uri="{FF2B5EF4-FFF2-40B4-BE49-F238E27FC236}">
                <a16:creationId xmlns:a16="http://schemas.microsoft.com/office/drawing/2014/main" xmlns="" id="{BEA10554-2646-4D64-9D10-8E1462B366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0397" t="43802" r="28254"/>
          <a:stretch/>
        </p:blipFill>
        <p:spPr bwMode="auto">
          <a:xfrm>
            <a:off x="720020" y="1340768"/>
            <a:ext cx="2592288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necteur droit 6">
            <a:extLst>
              <a:ext uri="{FF2B5EF4-FFF2-40B4-BE49-F238E27FC236}">
                <a16:creationId xmlns:a16="http://schemas.microsoft.com/office/drawing/2014/main" xmlns="" id="{484F020B-CCC1-437C-A5D5-7D73ED7D599E}"/>
              </a:ext>
            </a:extLst>
          </p:cNvPr>
          <p:cNvSpPr>
            <a:spLocks noChangeShapeType="1"/>
          </p:cNvSpPr>
          <p:nvPr/>
        </p:nvSpPr>
        <p:spPr bwMode="auto">
          <a:xfrm rot="5400000" flipH="1" flipV="1">
            <a:off x="1585169" y="3352204"/>
            <a:ext cx="571500" cy="1587"/>
          </a:xfrm>
          <a:prstGeom prst="line">
            <a:avLst/>
          </a:prstGeom>
          <a:noFill/>
          <a:ln w="25400" cap="flat" cmpd="sng">
            <a:solidFill>
              <a:srgbClr val="E36C09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" name="Triangle isocèle 7">
            <a:extLst>
              <a:ext uri="{FF2B5EF4-FFF2-40B4-BE49-F238E27FC236}">
                <a16:creationId xmlns:a16="http://schemas.microsoft.com/office/drawing/2014/main" xmlns="" id="{0B5867C0-5CCB-4A96-9DF4-9B9BA85E9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75" y="2852936"/>
            <a:ext cx="142875" cy="214312"/>
          </a:xfrm>
          <a:prstGeom prst="triangle">
            <a:avLst>
              <a:gd name="adj" fmla="val 50000"/>
            </a:avLst>
          </a:prstGeom>
          <a:noFill/>
          <a:ln w="25400" cap="flat" cmpd="sng">
            <a:solidFill>
              <a:srgbClr val="E36C09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fr-FR">
              <a:solidFill>
                <a:srgbClr val="E36C09"/>
              </a:solidFill>
              <a:latin typeface="MS PGothic" pitchFamily="34" charset="-128"/>
              <a:ea typeface="MS PGothic" pitchFamily="34" charset="-128"/>
              <a:sym typeface="MS PGothic" pitchFamily="34" charset="-128"/>
            </a:endParaRP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xmlns="" id="{19E780B7-BFF2-4325-B4E4-B0D028AEC109}"/>
              </a:ext>
            </a:extLst>
          </p:cNvPr>
          <p:cNvSpPr txBox="1">
            <a:spLocks/>
          </p:cNvSpPr>
          <p:nvPr/>
        </p:nvSpPr>
        <p:spPr>
          <a:xfrm>
            <a:off x="5580695" y="4364988"/>
            <a:ext cx="3240360" cy="21482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000" dirty="0"/>
              <a:t>La relation de dépendance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</a:rPr>
              <a:t>« permit »: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/>
              <a:t>La classe « Amie de A » peut accéder à l’attribut « attributsprivé1 » malgré que cet attribut est </a:t>
            </a:r>
            <a:r>
              <a:rPr lang="fr-FR" sz="1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private</a:t>
            </a:r>
            <a:r>
              <a:rPr lang="fr-FR" sz="1800" dirty="0"/>
              <a:t> grâce à la relation permit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CC668C15-98CA-4810-9F62-2FB2F617E3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24222" t="35778" r="27334" b="44074"/>
          <a:stretch/>
        </p:blipFill>
        <p:spPr>
          <a:xfrm>
            <a:off x="4003124" y="1808820"/>
            <a:ext cx="6395503" cy="237626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980296" y="3140968"/>
            <a:ext cx="126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« 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realize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872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4395" y="188641"/>
            <a:ext cx="9645025" cy="740029"/>
          </a:xfrm>
        </p:spPr>
        <p:txBody>
          <a:bodyPr/>
          <a:lstStyle/>
          <a:p>
            <a:r>
              <a:rPr dirty="0"/>
              <a:t>Etude de cas (1/4): Diagramme de classes d'analyse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26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133F0821-AFCE-482B-B6FF-7548DC7FE7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8001" t="10889" r="23334" b="22741"/>
          <a:stretch/>
        </p:blipFill>
        <p:spPr>
          <a:xfrm>
            <a:off x="1944290" y="1052736"/>
            <a:ext cx="7807723" cy="4968551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4395" y="188641"/>
            <a:ext cx="9645025" cy="740029"/>
          </a:xfrm>
        </p:spPr>
        <p:txBody>
          <a:bodyPr/>
          <a:lstStyle/>
          <a:p>
            <a:r>
              <a:rPr dirty="0"/>
              <a:t>Etude de cas (3/4): Diagramme de classes de conception</a:t>
            </a:r>
            <a:r>
              <a:rPr lang="fr-FR" dirty="0"/>
              <a:t> (monocouche)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27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90231E52-37AD-43D5-842E-55DB552431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9334" t="12074" r="25334" b="15630"/>
          <a:stretch/>
        </p:blipFill>
        <p:spPr>
          <a:xfrm>
            <a:off x="2088307" y="1124745"/>
            <a:ext cx="7200800" cy="529215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096419" y="386104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X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552803" y="4479503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X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448347" y="566124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X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0081" y="188641"/>
            <a:ext cx="9859339" cy="882905"/>
          </a:xfrm>
        </p:spPr>
        <p:txBody>
          <a:bodyPr/>
          <a:lstStyle/>
          <a:p>
            <a:r>
              <a:rPr sz="2400" dirty="0"/>
              <a:t>Etude de cas (2/4): Extrait du diagramme de séquence objet </a:t>
            </a:r>
            <a:br>
              <a:rPr sz="2400" dirty="0"/>
            </a:br>
            <a:r>
              <a:rPr sz="2400" dirty="0"/>
              <a:t>" </a:t>
            </a:r>
            <a:r>
              <a:rPr dirty="0"/>
              <a:t>Ajouter Groupe</a:t>
            </a:r>
            <a:r>
              <a:rPr sz="2400" dirty="0"/>
              <a:t>"</a:t>
            </a:r>
            <a:endParaRPr lang="fr-FR" sz="2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28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0AFD8C03-1673-45F8-8BD4-748E0C7A26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4668" t="7334" r="40000" b="23926"/>
          <a:stretch/>
        </p:blipFill>
        <p:spPr>
          <a:xfrm>
            <a:off x="2376339" y="1340767"/>
            <a:ext cx="6552728" cy="4790651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29</a:t>
            </a:fld>
            <a:endParaRPr lang="fr-F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8604"/>
            <a:ext cx="10801350" cy="642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114527" y="5715016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Arial" pitchFamily="34" charset="0"/>
                <a:cs typeface="Arial" pitchFamily="34" charset="0"/>
              </a:rPr>
              <a:t>2016-2017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B67E05D-E080-49EF-AEC4-49A60B18588A}"/>
              </a:ext>
            </a:extLst>
          </p:cNvPr>
          <p:cNvSpPr/>
          <p:nvPr/>
        </p:nvSpPr>
        <p:spPr>
          <a:xfrm>
            <a:off x="1224211" y="5301208"/>
            <a:ext cx="3384376" cy="1055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57667" y="571480"/>
            <a:ext cx="6086807" cy="1066800"/>
          </a:xfrm>
        </p:spPr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7139" y="2357430"/>
            <a:ext cx="10072758" cy="3490186"/>
          </a:xfrm>
        </p:spPr>
        <p:txBody>
          <a:bodyPr/>
          <a:lstStyle/>
          <a:p>
            <a:pPr algn="just"/>
            <a:r>
              <a:rPr lang="fr-FR" sz="2400" dirty="0"/>
              <a:t>Passage du diagramme de classes d’analyse et des diagrammes d’interactions vers le diagramme de classes de conception</a:t>
            </a:r>
          </a:p>
          <a:p>
            <a:pPr algn="just"/>
            <a:endParaRPr lang="fr-FR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00345" y="428604"/>
            <a:ext cx="7671391" cy="852502"/>
          </a:xfrm>
        </p:spPr>
        <p:txBody>
          <a:bodyPr/>
          <a:lstStyle/>
          <a:p>
            <a:r>
              <a:t>2</a:t>
            </a:r>
            <a:r>
              <a:rPr lang="fr-FR" dirty="0"/>
              <a:t>- Classe graphique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7139" y="1928802"/>
            <a:ext cx="9721215" cy="2283702"/>
          </a:xfrm>
        </p:spPr>
        <p:txBody>
          <a:bodyPr>
            <a:normAutofit/>
          </a:bodyPr>
          <a:lstStyle/>
          <a:p>
            <a:pPr algn="just"/>
            <a:r>
              <a:rPr lang="fr-FR" sz="2000" dirty="0"/>
              <a:t>Les classes graphiques modélisent les interactions entre le </a:t>
            </a:r>
            <a:r>
              <a:rPr lang="fr-FR" sz="2000" u="sng" dirty="0"/>
              <a:t>système et ses acteurs.</a:t>
            </a:r>
          </a:p>
          <a:p>
            <a:pPr algn="just"/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F3B7E8E2-9BFD-4101-BE24-A61F9E3393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32667" t="60666" r="54667" b="26445"/>
          <a:stretch/>
        </p:blipFill>
        <p:spPr>
          <a:xfrm>
            <a:off x="3384451" y="3767942"/>
            <a:ext cx="3816424" cy="218451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71849" y="500042"/>
            <a:ext cx="6944063" cy="709626"/>
          </a:xfrm>
        </p:spPr>
        <p:txBody>
          <a:bodyPr/>
          <a:lstStyle/>
          <a:p>
            <a:r>
              <a:rPr lang="fr-FR" dirty="0"/>
              <a:t>2- Classe gestionnaire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8577" y="1285860"/>
            <a:ext cx="9721215" cy="43251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fr-FR" sz="1800" dirty="0"/>
          </a:p>
          <a:p>
            <a:pPr algn="just"/>
            <a:r>
              <a:rPr lang="fr-FR" sz="1800" dirty="0"/>
              <a:t>Un contrôleur est généralement classe de méthode qui est utilisée pour accepter les requêtes et renvoyer une réponse</a:t>
            </a:r>
          </a:p>
          <a:p>
            <a:pPr algn="just"/>
            <a:endParaRPr lang="fr-FR" sz="1800" dirty="0"/>
          </a:p>
          <a:p>
            <a:pPr algn="just"/>
            <a:r>
              <a:rPr lang="fr-FR" sz="1800" dirty="0"/>
              <a:t>Elle assure la coordination,  l’enchaînement et le contrôle d’autres objets</a:t>
            </a:r>
          </a:p>
          <a:p>
            <a:pPr algn="just"/>
            <a:endParaRPr lang="fr-FR" sz="1800" dirty="0"/>
          </a:p>
          <a:p>
            <a:pPr algn="just"/>
            <a:r>
              <a:rPr lang="fr-FR" sz="1800" dirty="0"/>
              <a:t>Exemple de classes Gestionnaires: Les </a:t>
            </a:r>
            <a:r>
              <a:rPr lang="fr-FR" sz="1800" dirty="0" err="1"/>
              <a:t>controllers</a:t>
            </a:r>
            <a:r>
              <a:rPr lang="fr-FR" sz="1800" dirty="0"/>
              <a:t> (Symfony) , les services (java)…</a:t>
            </a:r>
          </a:p>
          <a:p>
            <a:pPr algn="just"/>
            <a:endParaRPr lang="fr-FR" sz="1800" dirty="0"/>
          </a:p>
          <a:p>
            <a:pPr algn="just"/>
            <a:endParaRPr lang="fr-FR" sz="1800" dirty="0"/>
          </a:p>
          <a:p>
            <a:pPr algn="just"/>
            <a:endParaRPr lang="fr-FR" sz="1800" dirty="0"/>
          </a:p>
          <a:p>
            <a:pPr algn="just"/>
            <a:endParaRPr lang="fr-FR" sz="1800" dirty="0"/>
          </a:p>
          <a:p>
            <a:pPr algn="just"/>
            <a:endParaRPr lang="fr-FR" sz="1800" dirty="0"/>
          </a:p>
          <a:p>
            <a:pPr algn="just"/>
            <a:endParaRPr lang="fr-FR" sz="18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9E3B3A24-464F-491A-8CFF-57A2984508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4000" t="61852" r="64000" b="29852"/>
          <a:stretch/>
        </p:blipFill>
        <p:spPr>
          <a:xfrm>
            <a:off x="2592363" y="4149080"/>
            <a:ext cx="4464496" cy="1736193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3221" y="285728"/>
            <a:ext cx="7528515" cy="928678"/>
          </a:xfrm>
        </p:spPr>
        <p:txBody>
          <a:bodyPr/>
          <a:lstStyle/>
          <a:p>
            <a:r>
              <a:t>2</a:t>
            </a:r>
            <a:r>
              <a:rPr lang="fr-FR" dirty="0"/>
              <a:t>- Classe entité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0015" y="1142984"/>
            <a:ext cx="9721215" cy="3396418"/>
          </a:xfrm>
        </p:spPr>
        <p:txBody>
          <a:bodyPr>
            <a:normAutofit/>
          </a:bodyPr>
          <a:lstStyle/>
          <a:p>
            <a:pPr algn="just"/>
            <a:r>
              <a:rPr lang="fr-FR" sz="2000" dirty="0"/>
              <a:t>La classe  entité modélise les informations persistantes du système. 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Exemples : classes qui contiennent des informations d’un étudiant, d’un employé, … </a:t>
            </a:r>
          </a:p>
          <a:p>
            <a:pPr algn="just"/>
            <a:endParaRPr lang="fr-FR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1C4A0513-D5BF-4681-8DCF-62D05A305F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8667" t="47630" r="68666" b="39333"/>
          <a:stretch/>
        </p:blipFill>
        <p:spPr>
          <a:xfrm>
            <a:off x="1800275" y="3839246"/>
            <a:ext cx="3240360" cy="1875998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49F78A7B-6C41-47D9-B918-1CA5FB7A500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9334" t="20371" r="66000" b="56752"/>
          <a:stretch/>
        </p:blipFill>
        <p:spPr>
          <a:xfrm>
            <a:off x="6656919" y="3744722"/>
            <a:ext cx="2344156" cy="205675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344891" y="4930894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X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395149" y="4777005"/>
            <a:ext cx="1296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rgbClr val="FF0000"/>
                </a:solidFill>
              </a:rPr>
              <a:t>X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1585" y="500042"/>
            <a:ext cx="8776158" cy="781064"/>
          </a:xfrm>
        </p:spPr>
        <p:txBody>
          <a:bodyPr>
            <a:normAutofit/>
          </a:bodyPr>
          <a:lstStyle/>
          <a:p>
            <a:r>
              <a:rPr lang="fr-FR" sz="3200" dirty="0"/>
              <a:t>3- Associations entre classes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3121" y="2000240"/>
            <a:ext cx="9704406" cy="4325112"/>
          </a:xfrm>
        </p:spPr>
        <p:txBody>
          <a:bodyPr>
            <a:normAutofit/>
          </a:bodyPr>
          <a:lstStyle/>
          <a:p>
            <a:pPr algn="just"/>
            <a:r>
              <a:rPr lang="fr-FR" sz="2000" dirty="0"/>
              <a:t>Les associations entre les classes  suivent des règles assez strictes : </a:t>
            </a:r>
          </a:p>
          <a:p>
            <a:pPr algn="just">
              <a:buNone/>
            </a:pPr>
            <a:endParaRPr lang="fr-FR" sz="2400" dirty="0"/>
          </a:p>
          <a:p>
            <a:pPr lvl="1" algn="just"/>
            <a:r>
              <a:rPr lang="fr-FR" sz="2200" dirty="0"/>
              <a:t>Les classes graphiques ne peuvent être reliées qu’aux classes  gestionnaires. </a:t>
            </a:r>
          </a:p>
          <a:p>
            <a:pPr lvl="1" algn="just">
              <a:buNone/>
            </a:pPr>
            <a:endParaRPr lang="fr-FR" sz="2200" dirty="0"/>
          </a:p>
          <a:p>
            <a:pPr lvl="1" algn="just"/>
            <a:r>
              <a:rPr lang="fr-FR" sz="2200" dirty="0"/>
              <a:t>Les classes gestionnaires ont accès aux classes graphiques, aux classes entités et aux autres classes gestionnaires </a:t>
            </a:r>
          </a:p>
          <a:p>
            <a:pPr lvl="1" algn="just">
              <a:buNone/>
            </a:pPr>
            <a:endParaRPr lang="fr-FR" sz="2200" dirty="0"/>
          </a:p>
          <a:p>
            <a:pPr lvl="1" algn="just"/>
            <a:r>
              <a:rPr lang="fr-FR" sz="2200" dirty="0"/>
              <a:t>Les classes entités ont accès aux autres classes entités et ne sont reliées qu’aux  classes  gestionnaires</a:t>
            </a:r>
          </a:p>
          <a:p>
            <a:pPr algn="just"/>
            <a:endParaRPr lang="fr-FR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B87D19C-E239-474A-BD5D-11C7C471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Etude de cas (4/4): Extrait du diagramme de classes de conception                  (3 couches)</a:t>
            </a: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8D11C430-FFBA-486D-BC6F-8FEC439C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34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1FE73A02-25A4-4045-AA66-B857C6CB4F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35" y="1181087"/>
            <a:ext cx="7848872" cy="504056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847599" y="198884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X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976739" y="278092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X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230947" y="311948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X</a:t>
            </a:r>
            <a:endParaRPr lang="fr-F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188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7C5562A-4E36-42E1-BD93-2F1A85FE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Extrait du diagramme de classes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2621B66-F22A-4E4D-84F2-DE723A1F9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155" y="1135917"/>
            <a:ext cx="9721215" cy="1692771"/>
          </a:xfrm>
        </p:spPr>
        <p:txBody>
          <a:bodyPr/>
          <a:lstStyle/>
          <a:p>
            <a:pPr algn="just"/>
            <a:r>
              <a:rPr lang="fr-FR" sz="2000" dirty="0"/>
              <a:t>Remarque: Puisque le diagramme de classes de conception en 3 couches est souvent très détaillé, on peut parfois se limiter à représenter </a:t>
            </a:r>
            <a:r>
              <a:rPr lang="fr-FR" sz="2000" b="1" i="1" dirty="0"/>
              <a:t>un extrait du diagramme de classes de conception</a:t>
            </a:r>
            <a:r>
              <a:rPr lang="fr-FR" sz="2000" dirty="0"/>
              <a:t> modélisant </a:t>
            </a:r>
            <a:r>
              <a:rPr lang="fr-FR" sz="2000" u="sng" dirty="0"/>
              <a:t>un seul cas d’utilisation</a:t>
            </a:r>
            <a:r>
              <a:rPr lang="fr-FR" sz="2000" dirty="0"/>
              <a:t>.</a:t>
            </a:r>
          </a:p>
          <a:p>
            <a:pPr algn="just"/>
            <a:r>
              <a:rPr lang="fr-FR" sz="2000" dirty="0"/>
              <a:t>Exemple: Extrait du diagramme de classes de conception relatif au cas d’utilisation « Chercher cours »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7E229B0E-CFDF-46A7-B870-B001DA4F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35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ADFBF245-7556-4FA3-8AF8-906981968C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7333" t="27483" r="31334" b="28335"/>
          <a:stretch/>
        </p:blipFill>
        <p:spPr>
          <a:xfrm>
            <a:off x="1728267" y="2970809"/>
            <a:ext cx="7992888" cy="303303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992963" y="414908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X</a:t>
            </a:r>
            <a:endParaRPr lang="fr-F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514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C8CD846-F92A-408F-9113-243B3822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 bibliographiques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D6469DB-E339-4A80-BE5E-984F1F723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841" y="1566287"/>
            <a:ext cx="6336704" cy="4031873"/>
          </a:xfrm>
        </p:spPr>
        <p:txBody>
          <a:bodyPr/>
          <a:lstStyle/>
          <a:p>
            <a:r>
              <a:rPr lang="fr-FR" sz="2000" dirty="0"/>
              <a:t>UML 2 par la pratique , Edition 7, Pascal Roques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UML 2 en Action, Edition 4,  Pascal Roques, Frank Vallée</a:t>
            </a:r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Annexe : Préparation de l’implémentation, Partie 2, Equipe UML, UP GL-BD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797A6370-EAF1-4D52-BB99-761BC48E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36</a:t>
            </a:fld>
            <a:endParaRPr lang="fr-FR"/>
          </a:p>
        </p:txBody>
      </p:sp>
      <p:pic>
        <p:nvPicPr>
          <p:cNvPr id="1026" name="Picture 2" descr="Amazon.fr - UML 2 par la pratique: Etudes de cas et exercices corrigés -  Roques, Pascal - Livres">
            <a:extLst>
              <a:ext uri="{FF2B5EF4-FFF2-40B4-BE49-F238E27FC236}">
                <a16:creationId xmlns:a16="http://schemas.microsoft.com/office/drawing/2014/main" xmlns="" id="{4BC9CAEC-9094-4568-94D0-6973AB481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036" y="1196752"/>
            <a:ext cx="1247039" cy="128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ml 2 en action - De l'analyse des besoins à la conception j2ee -... -  Librairie Eyrolles">
            <a:extLst>
              <a:ext uri="{FF2B5EF4-FFF2-40B4-BE49-F238E27FC236}">
                <a16:creationId xmlns:a16="http://schemas.microsoft.com/office/drawing/2014/main" xmlns="" id="{CFBFBC05-C4AF-4631-9693-339DB6916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969" y="2790330"/>
            <a:ext cx="1293948" cy="127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641DA11B-77F8-4607-8619-522902A6675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27334" t="21556" r="12667" b="16935"/>
          <a:stretch/>
        </p:blipFill>
        <p:spPr>
          <a:xfrm>
            <a:off x="7754036" y="4265171"/>
            <a:ext cx="2523943" cy="168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3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0042"/>
            <a:ext cx="10801350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043089" y="578645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Arial" pitchFamily="34" charset="0"/>
                <a:cs typeface="Arial" pitchFamily="34" charset="0"/>
              </a:rPr>
              <a:t>2020-2021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7507" y="642918"/>
            <a:ext cx="9721215" cy="857256"/>
          </a:xfrm>
        </p:spPr>
        <p:txBody>
          <a:bodyPr/>
          <a:lstStyle/>
          <a:p>
            <a:r>
              <a:rPr lang="fr-FR" dirty="0"/>
              <a:t>Il s’agit de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1893" y="1928802"/>
            <a:ext cx="9721215" cy="4325112"/>
          </a:xfrm>
        </p:spPr>
        <p:txBody>
          <a:bodyPr>
            <a:normAutofit/>
          </a:bodyPr>
          <a:lstStyle/>
          <a:p>
            <a:pPr algn="just"/>
            <a:r>
              <a:rPr lang="fr-FR" sz="2000" dirty="0"/>
              <a:t>Spécifier les visibilités des attributs et des méthodes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Définir les types des attributs identifiés en analyse</a:t>
            </a:r>
          </a:p>
          <a:p>
            <a:pPr lvl="1" algn="just"/>
            <a:r>
              <a:rPr lang="fr-FR" sz="1800" dirty="0"/>
              <a:t>Type de base</a:t>
            </a:r>
          </a:p>
          <a:p>
            <a:pPr lvl="1" algn="just"/>
            <a:r>
              <a:rPr lang="fr-FR" sz="2000" dirty="0"/>
              <a:t>Structure </a:t>
            </a:r>
          </a:p>
          <a:p>
            <a:pPr lvl="1" algn="just"/>
            <a:r>
              <a:rPr lang="fr-FR" sz="2000" dirty="0"/>
              <a:t>Enumération </a:t>
            </a:r>
          </a:p>
          <a:p>
            <a:pPr algn="just">
              <a:buNone/>
            </a:pPr>
            <a:endParaRPr lang="fr-FR" sz="2000" dirty="0"/>
          </a:p>
          <a:p>
            <a:pPr algn="just"/>
            <a:r>
              <a:rPr lang="fr-FR" sz="2000" dirty="0"/>
              <a:t>Spécifier les méthodes</a:t>
            </a:r>
          </a:p>
          <a:p>
            <a:pPr algn="just">
              <a:buNone/>
            </a:pPr>
            <a:endParaRPr lang="fr-FR" sz="2000" dirty="0"/>
          </a:p>
          <a:p>
            <a:pPr algn="just"/>
            <a:r>
              <a:rPr lang="fr-FR" sz="2000" dirty="0"/>
              <a:t>Montrer les dépendances</a:t>
            </a:r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7507" y="714356"/>
            <a:ext cx="9721215" cy="785818"/>
          </a:xfrm>
        </p:spPr>
        <p:txBody>
          <a:bodyPr>
            <a:normAutofit/>
          </a:bodyPr>
          <a:lstStyle/>
          <a:p>
            <a:r>
              <a:rPr lang="fr-FR" dirty="0"/>
              <a:t>1- La visibilité des attributs et des méthodes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1453" y="2285992"/>
            <a:ext cx="9721215" cy="432511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fr-FR" dirty="0"/>
              <a:t>Visibilités :</a:t>
            </a:r>
          </a:p>
          <a:p>
            <a:pPr lvl="1">
              <a:lnSpc>
                <a:spcPct val="160000"/>
              </a:lnSpc>
            </a:pPr>
            <a:r>
              <a:rPr lang="fr-FR" dirty="0"/>
              <a:t>Public (+) : visible pour toutes les classes</a:t>
            </a:r>
          </a:p>
          <a:p>
            <a:pPr lvl="1">
              <a:lnSpc>
                <a:spcPct val="160000"/>
              </a:lnSpc>
            </a:pPr>
            <a:r>
              <a:rPr lang="fr-FR" dirty="0" err="1"/>
              <a:t>Private</a:t>
            </a:r>
            <a:r>
              <a:rPr lang="fr-FR" dirty="0"/>
              <a:t> (-) : n'est visible que pour la classe elle-même</a:t>
            </a:r>
          </a:p>
          <a:p>
            <a:pPr lvl="1">
              <a:lnSpc>
                <a:spcPct val="160000"/>
              </a:lnSpc>
            </a:pPr>
            <a:r>
              <a:rPr lang="fr-FR" dirty="0" err="1"/>
              <a:t>Protected</a:t>
            </a:r>
            <a:r>
              <a:rPr lang="fr-FR" dirty="0"/>
              <a:t> (#) : visible pour la classe et toutes les sous-classes</a:t>
            </a:r>
          </a:p>
          <a:p>
            <a:pPr lvl="1">
              <a:lnSpc>
                <a:spcPct val="160000"/>
              </a:lnSpc>
            </a:pPr>
            <a:r>
              <a:rPr lang="fr-FR" dirty="0"/>
              <a:t>Package (~) : visible par les classes contenues dans le même package</a:t>
            </a:r>
          </a:p>
          <a:p>
            <a:pPr lvl="1">
              <a:lnSpc>
                <a:spcPct val="160000"/>
              </a:lnSpc>
              <a:buNone/>
            </a:pPr>
            <a:endParaRPr lang="fr-FR" dirty="0"/>
          </a:p>
          <a:p>
            <a:pPr>
              <a:lnSpc>
                <a:spcPct val="160000"/>
              </a:lnSpc>
            </a:pPr>
            <a:r>
              <a:rPr lang="fr-FR" dirty="0"/>
              <a:t>Visibilité par défaut :</a:t>
            </a:r>
          </a:p>
          <a:p>
            <a:pPr lvl="1">
              <a:lnSpc>
                <a:spcPct val="160000"/>
              </a:lnSpc>
            </a:pPr>
            <a:r>
              <a:rPr lang="fr-FR" dirty="0"/>
              <a:t>Attribut : privé</a:t>
            </a:r>
          </a:p>
          <a:p>
            <a:pPr lvl="1">
              <a:lnSpc>
                <a:spcPct val="160000"/>
              </a:lnSpc>
            </a:pPr>
            <a:r>
              <a:rPr lang="fr-FR" dirty="0"/>
              <a:t>Opération : public</a:t>
            </a:r>
          </a:p>
          <a:p>
            <a:pPr lvl="1">
              <a:lnSpc>
                <a:spcPct val="160000"/>
              </a:lnSpc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0081" y="357166"/>
            <a:ext cx="9721215" cy="642942"/>
          </a:xfrm>
        </p:spPr>
        <p:txBody>
          <a:bodyPr/>
          <a:lstStyle/>
          <a:p>
            <a:r>
              <a:rPr lang="fr-FR" dirty="0"/>
              <a:t>1- </a:t>
            </a:r>
            <a:r>
              <a:t>La visibilité des attributs et des méthodes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7507" y="1714488"/>
            <a:ext cx="9721215" cy="2123658"/>
          </a:xfrm>
        </p:spPr>
        <p:txBody>
          <a:bodyPr/>
          <a:lstStyle/>
          <a:p>
            <a:r>
              <a:rPr lang="fr-FR" dirty="0"/>
              <a:t>Exemple :</a:t>
            </a:r>
          </a:p>
          <a:p>
            <a:pPr lvl="1"/>
            <a:r>
              <a:rPr lang="fr-FR" dirty="0"/>
              <a:t>La classe B correspond à l’objet B du diagramme de séquence objet</a:t>
            </a:r>
          </a:p>
          <a:p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05" y="3500438"/>
            <a:ext cx="4070994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e 4"/>
          <p:cNvGrpSpPr/>
          <p:nvPr/>
        </p:nvGrpSpPr>
        <p:grpSpPr>
          <a:xfrm>
            <a:off x="7115187" y="3500438"/>
            <a:ext cx="2500330" cy="2000264"/>
            <a:chOff x="5004047" y="2996952"/>
            <a:chExt cx="1244855" cy="1007740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04047" y="2996952"/>
              <a:ext cx="1244855" cy="1007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à coins arrondis 6"/>
            <p:cNvSpPr/>
            <p:nvPr/>
          </p:nvSpPr>
          <p:spPr>
            <a:xfrm>
              <a:off x="5076056" y="3501008"/>
              <a:ext cx="144016" cy="216024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5076056" y="3717032"/>
              <a:ext cx="72008" cy="216024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Flèche droite 8"/>
          <p:cNvSpPr/>
          <p:nvPr/>
        </p:nvSpPr>
        <p:spPr>
          <a:xfrm>
            <a:off x="4829171" y="4071942"/>
            <a:ext cx="1571636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14593" y="188641"/>
            <a:ext cx="8144827" cy="805155"/>
          </a:xfrm>
        </p:spPr>
        <p:txBody>
          <a:bodyPr/>
          <a:lstStyle/>
          <a:p>
            <a:r>
              <a:t>2- La spécification des attributs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8577" y="1207137"/>
            <a:ext cx="10215634" cy="5410712"/>
          </a:xfrm>
        </p:spPr>
        <p:txBody>
          <a:bodyPr/>
          <a:lstStyle/>
          <a:p>
            <a:r>
              <a:rPr lang="fr-FR" sz="2400" dirty="0"/>
              <a:t>Format de description d’un attribut :</a:t>
            </a:r>
          </a:p>
          <a:p>
            <a:endParaRPr lang="fr-FR" sz="2400" dirty="0"/>
          </a:p>
          <a:p>
            <a:pPr>
              <a:buNone/>
            </a:pPr>
            <a:r>
              <a:rPr lang="fr-FR" sz="2400" b="1" dirty="0">
                <a:solidFill>
                  <a:schemeClr val="accent2"/>
                </a:solidFill>
              </a:rPr>
              <a:t>            		[Vis] Nom [</a:t>
            </a:r>
            <a:r>
              <a:rPr lang="fr-FR" sz="2400" b="1" dirty="0" err="1">
                <a:solidFill>
                  <a:schemeClr val="accent2"/>
                </a:solidFill>
              </a:rPr>
              <a:t>Mult</a:t>
            </a:r>
            <a:r>
              <a:rPr lang="fr-FR" sz="2400" b="1" dirty="0">
                <a:solidFill>
                  <a:schemeClr val="accent2"/>
                </a:solidFill>
              </a:rPr>
              <a:t>] [":" </a:t>
            </a:r>
            <a:r>
              <a:rPr lang="fr-FR" sz="2400" b="1" dirty="0" err="1">
                <a:solidFill>
                  <a:schemeClr val="accent2"/>
                </a:solidFill>
              </a:rPr>
              <a:t>TypeAtt</a:t>
            </a:r>
            <a:r>
              <a:rPr lang="fr-FR" sz="2400" b="1" dirty="0">
                <a:solidFill>
                  <a:schemeClr val="accent2"/>
                </a:solidFill>
              </a:rPr>
              <a:t>] ["=" Val] </a:t>
            </a:r>
          </a:p>
          <a:p>
            <a:pPr>
              <a:buNone/>
            </a:pPr>
            <a:endParaRPr lang="fr-FR" sz="2400" b="1" dirty="0"/>
          </a:p>
          <a:p>
            <a:pPr lvl="1"/>
            <a:r>
              <a:rPr lang="fr-FR" sz="2000" dirty="0"/>
              <a:t>Visibilité : + (public), - (privé), # (protégé),  (package)	</a:t>
            </a:r>
          </a:p>
          <a:p>
            <a:pPr lvl="1"/>
            <a:r>
              <a:rPr lang="fr-FR" sz="2000" dirty="0"/>
              <a:t>Multiplicité : l’attribut représente un ensemble de valeurs: [" </a:t>
            </a:r>
            <a:r>
              <a:rPr lang="fr-FR" sz="2000" dirty="0" err="1"/>
              <a:t>nbElt</a:t>
            </a:r>
            <a:r>
              <a:rPr lang="fr-FR" sz="2000" dirty="0"/>
              <a:t> "] ou [" Min .. Max "] </a:t>
            </a:r>
          </a:p>
          <a:p>
            <a:pPr lvl="1"/>
            <a:r>
              <a:rPr lang="fr-FR" sz="2000" dirty="0"/>
              <a:t>Type de l’attribut : type primitif (Entier, Chaîne, ...) ou classe</a:t>
            </a:r>
          </a:p>
          <a:p>
            <a:pPr lvl="1" algn="just"/>
            <a:r>
              <a:rPr lang="fr-FR" sz="2000" dirty="0"/>
              <a:t>Valeur initiale : valeur prise par l’attribut lors de l’instanciation de la classe</a:t>
            </a:r>
          </a:p>
          <a:p>
            <a:pPr lvl="1" algn="just"/>
            <a:endParaRPr lang="fr-FR" sz="2000" dirty="0"/>
          </a:p>
          <a:p>
            <a:r>
              <a:rPr lang="fr-FR" sz="2400" dirty="0"/>
              <a:t>Attributs dérivés précédés de </a:t>
            </a:r>
            <a:r>
              <a:rPr lang="fr-FR" sz="2400" dirty="0" smtClean="0"/>
              <a:t>"/ "</a:t>
            </a:r>
            <a:endParaRPr lang="fr-FR" sz="2400" dirty="0"/>
          </a:p>
          <a:p>
            <a:r>
              <a:rPr lang="fr-FR" sz="2400" dirty="0"/>
              <a:t>Attributs « </a:t>
            </a:r>
            <a:r>
              <a:rPr lang="fr-FR" sz="2400" dirty="0" err="1"/>
              <a:t>Static</a:t>
            </a:r>
            <a:r>
              <a:rPr lang="fr-FR" sz="2400" dirty="0"/>
              <a:t> » doivent être soulignés en UML</a:t>
            </a:r>
          </a:p>
          <a:p>
            <a:endParaRPr lang="fr-FR" sz="2400" dirty="0"/>
          </a:p>
          <a:p>
            <a:endParaRPr lang="fr-FR" sz="2400" dirty="0">
              <a:solidFill>
                <a:schemeClr val="accent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1AB-5402-4300-8DAF-56F02156828B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7205" y="285728"/>
            <a:ext cx="9721215" cy="785818"/>
          </a:xfrm>
        </p:spPr>
        <p:txBody>
          <a:bodyPr/>
          <a:lstStyle/>
          <a:p>
            <a:r>
              <a:rPr lang="fr-FR" dirty="0"/>
              <a:t>3- L’ attribut dérivé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3121" y="1357298"/>
            <a:ext cx="9721215" cy="4825178"/>
          </a:xfrm>
        </p:spPr>
        <p:txBody>
          <a:bodyPr>
            <a:noAutofit/>
          </a:bodyPr>
          <a:lstStyle/>
          <a:p>
            <a:r>
              <a:rPr lang="fr-FR" sz="2400" dirty="0"/>
              <a:t>Les propriétés entièrement dépendantes d’autres propriétés peuvent être exprimées à l’aide d’attributs dérivés.</a:t>
            </a:r>
          </a:p>
          <a:p>
            <a:pPr lvl="1" algn="just">
              <a:lnSpc>
                <a:spcPct val="150000"/>
              </a:lnSpc>
            </a:pPr>
            <a:r>
              <a:rPr lang="fr-FR" sz="2000" dirty="0"/>
              <a:t>Les attributs dérivés sont calculables à partir d’autres attributs</a:t>
            </a:r>
          </a:p>
          <a:p>
            <a:pPr algn="just">
              <a:lnSpc>
                <a:spcPct val="150000"/>
              </a:lnSpc>
            </a:pPr>
            <a:r>
              <a:rPr lang="fr-FR" sz="2400" dirty="0"/>
              <a:t>Un attribut dérivé peut être traduit par:</a:t>
            </a:r>
          </a:p>
          <a:p>
            <a:pPr lvl="1" algn="just">
              <a:lnSpc>
                <a:spcPct val="150000"/>
              </a:lnSpc>
            </a:pPr>
            <a:r>
              <a:rPr lang="fr-FR" sz="2400" b="1" dirty="0"/>
              <a:t>un attribut et une opération</a:t>
            </a:r>
            <a:r>
              <a:rPr lang="fr-FR" sz="2400" dirty="0"/>
              <a:t> qui met à jour et retourne la valeur de l’attribut à chaque appel</a:t>
            </a:r>
          </a:p>
          <a:p>
            <a:pPr lvl="1" algn="just">
              <a:lnSpc>
                <a:spcPct val="150000"/>
              </a:lnSpc>
            </a:pPr>
            <a:r>
              <a:rPr lang="fr-FR" sz="2400" b="1" dirty="0"/>
              <a:t>une opération </a:t>
            </a:r>
            <a:r>
              <a:rPr lang="fr-FR" sz="2400" dirty="0"/>
              <a:t>qui calcule la valeur lors de chaque appel (sans stockage de l’attribut)</a:t>
            </a:r>
          </a:p>
          <a:p>
            <a:pPr algn="just">
              <a:buNone/>
            </a:pPr>
            <a:r>
              <a:rPr lang="fr-FR" sz="2400" dirty="0"/>
              <a:t>        		 =&gt; </a:t>
            </a:r>
            <a:r>
              <a:rPr lang="fr-FR" sz="2400" dirty="0">
                <a:solidFill>
                  <a:srgbClr val="FF0000"/>
                </a:solidFill>
              </a:rPr>
              <a:t>selon la fréquence d’usage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UML">
  <a:themeElements>
    <a:clrScheme name="Personnalisé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0000"/>
      </a:accent2>
      <a:accent3>
        <a:srgbClr val="EEC100"/>
      </a:accent3>
      <a:accent4>
        <a:srgbClr val="8064A2"/>
      </a:accent4>
      <a:accent5>
        <a:srgbClr val="72AF2F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UML" id="{D16D2897-585A-4EEC-8FFD-1AE21D90E191}" vid="{3D1C569A-E062-4AFA-8AAE-2D0D5D3EF08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ThèmeUML</Template>
  <TotalTime>32133</TotalTime>
  <Words>1192</Words>
  <Application>Microsoft Office PowerPoint</Application>
  <PresentationFormat>Personnalisé</PresentationFormat>
  <Paragraphs>269</Paragraphs>
  <Slides>36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1" baseType="lpstr">
      <vt:lpstr>MS PGothic</vt:lpstr>
      <vt:lpstr>Arial</vt:lpstr>
      <vt:lpstr>Calibri</vt:lpstr>
      <vt:lpstr>Tw Cen MT</vt:lpstr>
      <vt:lpstr>ThèmeUML</vt:lpstr>
      <vt:lpstr>Présentation PowerPoint</vt:lpstr>
      <vt:lpstr>Plan</vt:lpstr>
      <vt:lpstr>Objectif</vt:lpstr>
      <vt:lpstr>Présentation PowerPoint</vt:lpstr>
      <vt:lpstr>Il s’agit de :</vt:lpstr>
      <vt:lpstr>1- La visibilité des attributs et des méthodes</vt:lpstr>
      <vt:lpstr>1- La visibilité des attributs et des méthodes</vt:lpstr>
      <vt:lpstr>2- La spécification des attributs</vt:lpstr>
      <vt:lpstr>3- L’ attribut dérivé</vt:lpstr>
      <vt:lpstr>3- L’ attribut dérivé</vt:lpstr>
      <vt:lpstr>4-L’attribut « Static »</vt:lpstr>
      <vt:lpstr>4- Les types des attributs : La « Structure »</vt:lpstr>
      <vt:lpstr>4- Les types des attributs : L' « Enumeration »</vt:lpstr>
      <vt:lpstr>5- La spécification des opérations</vt:lpstr>
      <vt:lpstr>6- La transformation de la classe association</vt:lpstr>
      <vt:lpstr>7- La navigabilité d’une association</vt:lpstr>
      <vt:lpstr>7-La navigabilité d’une association/implémentation</vt:lpstr>
      <vt:lpstr>7- La navigabilité d’une association/implémentation</vt:lpstr>
      <vt:lpstr>7- La navigabilité d’une association/implémentation</vt:lpstr>
      <vt:lpstr>8- La classe « interface** »: Définition</vt:lpstr>
      <vt:lpstr>Présentation PowerPoint</vt:lpstr>
      <vt:lpstr>1- Définition : Relation de dépendance</vt:lpstr>
      <vt:lpstr>2- Les types de relations de dépendance</vt:lpstr>
      <vt:lpstr>Exemples (1/2)</vt:lpstr>
      <vt:lpstr>Exemples (2/2)</vt:lpstr>
      <vt:lpstr>Etude de cas (1/4): Diagramme de classes d'analyse</vt:lpstr>
      <vt:lpstr>Etude de cas (3/4): Diagramme de classes de conception (monocouche)</vt:lpstr>
      <vt:lpstr>Etude de cas (2/4): Extrait du diagramme de séquence objet  " Ajouter Groupe"</vt:lpstr>
      <vt:lpstr>Présentation PowerPoint</vt:lpstr>
      <vt:lpstr>2- Classe graphique</vt:lpstr>
      <vt:lpstr>2- Classe gestionnaire</vt:lpstr>
      <vt:lpstr>2- Classe entité</vt:lpstr>
      <vt:lpstr>3- Associations entre classes</vt:lpstr>
      <vt:lpstr>Etude de cas (4/4): Extrait du diagramme de classes de conception                  (3 couches)</vt:lpstr>
      <vt:lpstr>Extrait du diagramme de classes de conception</vt:lpstr>
      <vt:lpstr>Références bibliographiques</vt:lpstr>
    </vt:vector>
  </TitlesOfParts>
  <Company>BIAT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Administrateur</dc:creator>
  <cp:lastModifiedBy>Compte Microsoft</cp:lastModifiedBy>
  <cp:revision>477</cp:revision>
  <dcterms:created xsi:type="dcterms:W3CDTF">2014-07-08T13:32:57Z</dcterms:created>
  <dcterms:modified xsi:type="dcterms:W3CDTF">2024-11-27T09:19:39Z</dcterms:modified>
</cp:coreProperties>
</file>