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472C6B-E680-4DE7-A1B0-144971A77894}" type="datetimeFigureOut">
              <a:rPr lang="fr-FR" smtClean="0"/>
              <a:pPr/>
              <a:t>09/07/2021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72540A-4855-4732-9417-7A3689B0ABD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727418-35B1-476E-AD0B-29AAFAB0C792}" type="slidenum">
              <a:rPr lang="fr-FR" smtClean="0"/>
              <a:pPr/>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727418-35B1-476E-AD0B-29AAFAB0C792}"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C4727418-35B1-476E-AD0B-29AAFAB0C792}" type="slidenum">
              <a:rPr lang="fr-FR" smtClean="0"/>
              <a:pPr/>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C4727418-35B1-476E-AD0B-29AAFAB0C792}" type="slidenum">
              <a:rPr lang="fr-FR" smtClean="0"/>
              <a:pPr/>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727418-35B1-476E-AD0B-29AAFAB0C792}" type="slidenum">
              <a:rPr lang="fr-FR" smtClean="0"/>
              <a:pPr/>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E22F1C9B-8D7F-4D67-99BD-FCABC3603957}" type="datetimeFigureOut">
              <a:rPr lang="fr-FR" smtClean="0"/>
              <a:pPr/>
              <a:t>09/07/2021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727418-35B1-476E-AD0B-29AAFAB0C792}" type="slidenum">
              <a:rPr lang="fr-FR" smtClean="0"/>
              <a:pPr/>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C4727418-35B1-476E-AD0B-29AAFAB0C792}" type="slidenum">
              <a:rPr lang="fr-FR" smtClean="0"/>
              <a:pPr/>
              <a:t>‹N°›</a:t>
            </a:fld>
            <a:endParaRPr lang="fr-FR"/>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C4727418-35B1-476E-AD0B-29AAFAB0C79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4727418-35B1-476E-AD0B-29AAFAB0C79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4727418-35B1-476E-AD0B-29AAFAB0C792}" type="slidenum">
              <a:rPr lang="fr-FR" smtClean="0"/>
              <a:pPr/>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C4727418-35B1-476E-AD0B-29AAFAB0C792}" type="slidenum">
              <a:rPr lang="fr-FR" smtClean="0"/>
              <a:pPr/>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E22F1C9B-8D7F-4D67-99BD-FCABC3603957}" type="datetimeFigureOut">
              <a:rPr lang="fr-FR" smtClean="0"/>
              <a:pPr/>
              <a:t>09/07/2021</a:t>
            </a:fld>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22F1C9B-8D7F-4D67-99BD-FCABC3603957}" type="datetimeFigureOut">
              <a:rPr lang="fr-FR" smtClean="0"/>
              <a:pPr/>
              <a:t>09/07/2021</a:t>
            </a:fld>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4727418-35B1-476E-AD0B-29AAFAB0C792}" type="slidenum">
              <a:rPr lang="fr-FR" smtClean="0"/>
              <a:pPr/>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FR" sz="4000" dirty="0" smtClean="0">
              <a:solidFill>
                <a:srgbClr val="FF0000"/>
              </a:solidFill>
            </a:endParaRPr>
          </a:p>
          <a:p>
            <a:r>
              <a:rPr lang="fr-FR" sz="4000" dirty="0" smtClean="0">
                <a:solidFill>
                  <a:srgbClr val="FF0000"/>
                </a:solidFill>
              </a:rPr>
              <a:t>shop2here.tn</a:t>
            </a:r>
          </a:p>
          <a:p>
            <a:endParaRPr lang="fr-FR" dirty="0"/>
          </a:p>
        </p:txBody>
      </p:sp>
      <p:sp>
        <p:nvSpPr>
          <p:cNvPr id="2" name="Titre 1"/>
          <p:cNvSpPr>
            <a:spLocks noGrp="1"/>
          </p:cNvSpPr>
          <p:nvPr>
            <p:ph type="ctrTitle"/>
          </p:nvPr>
        </p:nvSpPr>
        <p:spPr/>
        <p:txBody>
          <a:bodyPr/>
          <a:lstStyle/>
          <a:p>
            <a:r>
              <a:rPr lang="fr-FR" sz="4400" dirty="0" smtClean="0"/>
              <a:t>Conception e-Commerce</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dirty="0" smtClean="0">
                <a:solidFill>
                  <a:srgbClr val="FF0000"/>
                </a:solidFill>
              </a:rPr>
              <a:t>Sommaire </a:t>
            </a:r>
            <a:endParaRPr lang="fr-FR" sz="4400" dirty="0">
              <a:solidFill>
                <a:srgbClr val="FF0000"/>
              </a:solidFill>
            </a:endParaRPr>
          </a:p>
        </p:txBody>
      </p:sp>
      <p:sp>
        <p:nvSpPr>
          <p:cNvPr id="3" name="Espace réservé du contenu 2"/>
          <p:cNvSpPr>
            <a:spLocks noGrp="1"/>
          </p:cNvSpPr>
          <p:nvPr>
            <p:ph sz="quarter" idx="1"/>
          </p:nvPr>
        </p:nvSpPr>
        <p:spPr/>
        <p:txBody>
          <a:bodyPr/>
          <a:lstStyle/>
          <a:p>
            <a:r>
              <a:rPr lang="fr-FR" sz="2800" dirty="0" smtClean="0"/>
              <a:t>Les acteurs de notre projet</a:t>
            </a:r>
          </a:p>
          <a:p>
            <a:r>
              <a:rPr lang="fr-FR" sz="2800" dirty="0" smtClean="0"/>
              <a:t>Diagramme de cas d’un visiteur</a:t>
            </a:r>
          </a:p>
          <a:p>
            <a:r>
              <a:rPr lang="fr-FR" sz="2800" dirty="0" smtClean="0"/>
              <a:t>Diagramme de cas d’un client</a:t>
            </a:r>
          </a:p>
          <a:p>
            <a:r>
              <a:rPr lang="fr-FR" sz="2800" dirty="0" smtClean="0"/>
              <a:t>Diagramme de cas d’administrateur</a:t>
            </a:r>
          </a:p>
          <a:p>
            <a:r>
              <a:rPr lang="fr-FR" sz="2800" dirty="0" smtClean="0"/>
              <a:t>Diagramme des classes</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Les acteurs de notre projet</a:t>
            </a:r>
            <a:endParaRPr lang="fr-FR" dirty="0">
              <a:solidFill>
                <a:srgbClr val="FF0000"/>
              </a:solidFill>
            </a:endParaRPr>
          </a:p>
        </p:txBody>
      </p:sp>
      <p:sp>
        <p:nvSpPr>
          <p:cNvPr id="4" name="ZoneTexte 3"/>
          <p:cNvSpPr txBox="1"/>
          <p:nvPr/>
        </p:nvSpPr>
        <p:spPr>
          <a:xfrm>
            <a:off x="395536" y="2492896"/>
            <a:ext cx="2448272" cy="3785652"/>
          </a:xfrm>
          <a:prstGeom prst="rect">
            <a:avLst/>
          </a:prstGeom>
          <a:noFill/>
        </p:spPr>
        <p:txBody>
          <a:bodyPr wrap="square" rtlCol="0">
            <a:spAutoFit/>
          </a:bodyPr>
          <a:lstStyle/>
          <a:p>
            <a:pPr>
              <a:buFont typeface="Arial" pitchFamily="34" charset="0"/>
              <a:buChar char="•"/>
            </a:pPr>
            <a:r>
              <a:rPr lang="fr-FR" dirty="0" smtClean="0"/>
              <a:t>  </a:t>
            </a:r>
            <a:r>
              <a:rPr lang="fr-FR" b="1" dirty="0" smtClean="0"/>
              <a:t>le visiteur :</a:t>
            </a:r>
            <a:r>
              <a:rPr lang="fr-FR" dirty="0" smtClean="0"/>
              <a:t>c’est un individu qui est entrain de fouiller sur le net, cherchant un produit pour l’acheter ou pour avoir une idée sur les modèles et les prix. Jusqu’au ce stade c’est un utilisateur inconnu donc il n’est pas encore un client.</a:t>
            </a:r>
          </a:p>
          <a:p>
            <a:endParaRPr lang="fr-FR" dirty="0"/>
          </a:p>
        </p:txBody>
      </p:sp>
      <p:sp>
        <p:nvSpPr>
          <p:cNvPr id="5" name="ZoneTexte 4"/>
          <p:cNvSpPr txBox="1"/>
          <p:nvPr/>
        </p:nvSpPr>
        <p:spPr>
          <a:xfrm>
            <a:off x="3203848" y="2492896"/>
            <a:ext cx="2664296" cy="3693319"/>
          </a:xfrm>
          <a:prstGeom prst="rect">
            <a:avLst/>
          </a:prstGeom>
          <a:noFill/>
        </p:spPr>
        <p:txBody>
          <a:bodyPr wrap="square" rtlCol="0">
            <a:spAutoFit/>
          </a:bodyPr>
          <a:lstStyle/>
          <a:p>
            <a:pPr>
              <a:buFont typeface="Arial" pitchFamily="34" charset="0"/>
              <a:buChar char="•"/>
            </a:pPr>
            <a:r>
              <a:rPr lang="fr-FR" dirty="0" smtClean="0"/>
              <a:t> </a:t>
            </a:r>
            <a:r>
              <a:rPr lang="fr-FR" b="1" dirty="0" smtClean="0">
                <a:solidFill>
                  <a:schemeClr val="tx1">
                    <a:lumMod val="95000"/>
                    <a:lumOff val="5000"/>
                  </a:schemeClr>
                </a:solidFill>
              </a:rPr>
              <a:t>Le Client : </a:t>
            </a:r>
            <a:r>
              <a:rPr lang="fr-FR" dirty="0" smtClean="0"/>
              <a:t>cette acteur est un visiteur ayant déjà créer un compte sur notre site, il peut donc suivre le processus d’achat des produits en toute sécurité sachant que notre système doit être l’unique responsable de la confidentialité des données personnelles de ses clients. </a:t>
            </a:r>
            <a:endParaRPr lang="fr-FR" dirty="0"/>
          </a:p>
        </p:txBody>
      </p:sp>
      <p:sp>
        <p:nvSpPr>
          <p:cNvPr id="6" name="ZoneTexte 5"/>
          <p:cNvSpPr txBox="1"/>
          <p:nvPr/>
        </p:nvSpPr>
        <p:spPr>
          <a:xfrm>
            <a:off x="6012160" y="2564904"/>
            <a:ext cx="2880320" cy="2862322"/>
          </a:xfrm>
          <a:prstGeom prst="rect">
            <a:avLst/>
          </a:prstGeom>
          <a:noFill/>
        </p:spPr>
        <p:txBody>
          <a:bodyPr wrap="square" rtlCol="0">
            <a:spAutoFit/>
          </a:bodyPr>
          <a:lstStyle/>
          <a:p>
            <a:pPr>
              <a:buFont typeface="Arial" pitchFamily="34" charset="0"/>
              <a:buChar char="•"/>
            </a:pPr>
            <a:r>
              <a:rPr lang="fr-FR" b="1" dirty="0" smtClean="0">
                <a:solidFill>
                  <a:schemeClr val="tx1">
                    <a:lumMod val="95000"/>
                    <a:lumOff val="5000"/>
                  </a:schemeClr>
                </a:solidFill>
              </a:rPr>
              <a:t>L’administrateur : </a:t>
            </a:r>
            <a:r>
              <a:rPr lang="fr-FR" dirty="0" smtClean="0"/>
              <a:t>C’est celui qui assure le dynamisme du site et veille sur les mises à jour des produits, de leurs prix, de leurs disponibilités, de la gestion des payements et la gestion des livraisons.</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 cas d’un visiteur</a:t>
            </a:r>
            <a:endParaRPr lang="fr-FR" dirty="0">
              <a:solidFill>
                <a:srgbClr val="FF0000"/>
              </a:solidFill>
            </a:endParaRPr>
          </a:p>
        </p:txBody>
      </p:sp>
      <p:pic>
        <p:nvPicPr>
          <p:cNvPr id="4" name="Espace réservé du contenu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4499992" y="1916832"/>
            <a:ext cx="4193771" cy="4104456"/>
          </a:xfrm>
        </p:spPr>
      </p:pic>
      <p:sp>
        <p:nvSpPr>
          <p:cNvPr id="5" name="ZoneTexte 4"/>
          <p:cNvSpPr txBox="1"/>
          <p:nvPr/>
        </p:nvSpPr>
        <p:spPr>
          <a:xfrm>
            <a:off x="323528" y="2420888"/>
            <a:ext cx="3240360" cy="3693319"/>
          </a:xfrm>
          <a:prstGeom prst="rect">
            <a:avLst/>
          </a:prstGeom>
          <a:noFill/>
        </p:spPr>
        <p:txBody>
          <a:bodyPr wrap="square" rtlCol="0">
            <a:spAutoFit/>
          </a:bodyPr>
          <a:lstStyle/>
          <a:p>
            <a:pPr>
              <a:lnSpc>
                <a:spcPct val="150000"/>
              </a:lnSpc>
            </a:pPr>
            <a:r>
              <a:rPr lang="fr-FR" dirty="0" smtClean="0"/>
              <a:t>Avant de devenir client,</a:t>
            </a:r>
          </a:p>
          <a:p>
            <a:pPr>
              <a:lnSpc>
                <a:spcPct val="150000"/>
              </a:lnSpc>
            </a:pPr>
            <a:r>
              <a:rPr lang="fr-FR" dirty="0" smtClean="0"/>
              <a:t>un internaute ne possède que la possibilité de consulter le catalogue des produits disponibles dans le stock du fournisseur et la possibilité de s’inscrire pour devenir client sur notre site web.</a:t>
            </a:r>
          </a:p>
          <a:p>
            <a:endParaRPr lang="fr-FR" dirty="0"/>
          </a:p>
        </p:txBody>
      </p:sp>
      <p:sp>
        <p:nvSpPr>
          <p:cNvPr id="6" name="ZoneTexte 5"/>
          <p:cNvSpPr txBox="1"/>
          <p:nvPr/>
        </p:nvSpPr>
        <p:spPr>
          <a:xfrm>
            <a:off x="539552" y="1772816"/>
            <a:ext cx="3384376" cy="369332"/>
          </a:xfrm>
          <a:prstGeom prst="rect">
            <a:avLst/>
          </a:prstGeom>
          <a:noFill/>
        </p:spPr>
        <p:txBody>
          <a:bodyPr wrap="square" rtlCol="0">
            <a:spAutoFit/>
          </a:bodyPr>
          <a:lstStyle/>
          <a:p>
            <a:endParaRPr lang="fr-FR" dirty="0"/>
          </a:p>
        </p:txBody>
      </p:sp>
      <p:sp>
        <p:nvSpPr>
          <p:cNvPr id="7" name="ZoneTexte 6"/>
          <p:cNvSpPr txBox="1"/>
          <p:nvPr/>
        </p:nvSpPr>
        <p:spPr>
          <a:xfrm>
            <a:off x="323528" y="1844824"/>
            <a:ext cx="3816424" cy="369332"/>
          </a:xfrm>
          <a:prstGeom prst="rect">
            <a:avLst/>
          </a:prstGeom>
          <a:noFill/>
        </p:spPr>
        <p:txBody>
          <a:bodyPr wrap="square" rtlCol="0">
            <a:spAutoFit/>
          </a:bodyPr>
          <a:lstStyle/>
          <a:p>
            <a:r>
              <a:rPr lang="fr-FR" b="1" dirty="0" smtClean="0"/>
              <a:t>Cas d’utilisation d’un visiteur</a:t>
            </a:r>
            <a:endParaRPr lang="fr-F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 cas d’un client</a:t>
            </a:r>
            <a:endParaRPr lang="fr-FR" dirty="0">
              <a:solidFill>
                <a:srgbClr val="FF0000"/>
              </a:solidFill>
            </a:endParaRPr>
          </a:p>
        </p:txBody>
      </p:sp>
      <p:sp>
        <p:nvSpPr>
          <p:cNvPr id="4" name="ZoneTexte 3"/>
          <p:cNvSpPr txBox="1"/>
          <p:nvPr/>
        </p:nvSpPr>
        <p:spPr>
          <a:xfrm>
            <a:off x="323528" y="1772816"/>
            <a:ext cx="4176464" cy="646331"/>
          </a:xfrm>
          <a:prstGeom prst="rect">
            <a:avLst/>
          </a:prstGeom>
          <a:noFill/>
        </p:spPr>
        <p:txBody>
          <a:bodyPr wrap="square" rtlCol="0">
            <a:spAutoFit/>
          </a:bodyPr>
          <a:lstStyle/>
          <a:p>
            <a:r>
              <a:rPr lang="fr-FR" b="1" dirty="0" smtClean="0"/>
              <a:t>Cas d’utilisation d’un client</a:t>
            </a:r>
          </a:p>
          <a:p>
            <a:endParaRPr lang="fr-FR" dirty="0"/>
          </a:p>
        </p:txBody>
      </p:sp>
      <p:sp>
        <p:nvSpPr>
          <p:cNvPr id="5" name="ZoneTexte 4"/>
          <p:cNvSpPr txBox="1"/>
          <p:nvPr/>
        </p:nvSpPr>
        <p:spPr>
          <a:xfrm>
            <a:off x="395536" y="2132856"/>
            <a:ext cx="8424936" cy="923330"/>
          </a:xfrm>
          <a:prstGeom prst="rect">
            <a:avLst/>
          </a:prstGeom>
          <a:noFill/>
        </p:spPr>
        <p:txBody>
          <a:bodyPr wrap="square" rtlCol="0">
            <a:spAutoFit/>
          </a:bodyPr>
          <a:lstStyle/>
          <a:p>
            <a:r>
              <a:rPr lang="fr-FR" dirty="0" smtClean="0"/>
              <a:t>Après l’inscription, le visiteur devient client. Il est donc apte de continuer toute une procédure d’achat en ligne sur notre site. </a:t>
            </a:r>
          </a:p>
          <a:p>
            <a:endParaRPr lang="fr-FR" dirty="0"/>
          </a:p>
        </p:txBody>
      </p:sp>
      <p:pic>
        <p:nvPicPr>
          <p:cNvPr id="6" name="Espace réservé du contenu 6"/>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251520" y="2852936"/>
            <a:ext cx="8640960" cy="347813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 cas d’administrateur</a:t>
            </a:r>
            <a:endParaRPr lang="fr-FR" dirty="0">
              <a:solidFill>
                <a:srgbClr val="FF0000"/>
              </a:solidFill>
            </a:endParaRPr>
          </a:p>
        </p:txBody>
      </p:sp>
      <p:sp>
        <p:nvSpPr>
          <p:cNvPr id="5" name="ZoneTexte 4"/>
          <p:cNvSpPr txBox="1"/>
          <p:nvPr/>
        </p:nvSpPr>
        <p:spPr>
          <a:xfrm>
            <a:off x="323528" y="1484784"/>
            <a:ext cx="5184576" cy="646331"/>
          </a:xfrm>
          <a:prstGeom prst="rect">
            <a:avLst/>
          </a:prstGeom>
          <a:noFill/>
        </p:spPr>
        <p:txBody>
          <a:bodyPr wrap="square" rtlCol="0">
            <a:spAutoFit/>
          </a:bodyPr>
          <a:lstStyle/>
          <a:p>
            <a:r>
              <a:rPr lang="fr-FR" b="1" dirty="0" smtClean="0"/>
              <a:t>Cas d’utilisation d’administrateur</a:t>
            </a:r>
          </a:p>
          <a:p>
            <a:endParaRPr lang="fr-FR" dirty="0"/>
          </a:p>
        </p:txBody>
      </p:sp>
      <p:sp>
        <p:nvSpPr>
          <p:cNvPr id="6" name="ZoneTexte 5"/>
          <p:cNvSpPr txBox="1"/>
          <p:nvPr/>
        </p:nvSpPr>
        <p:spPr>
          <a:xfrm>
            <a:off x="251520" y="1916832"/>
            <a:ext cx="8424936" cy="1200329"/>
          </a:xfrm>
          <a:prstGeom prst="rect">
            <a:avLst/>
          </a:prstGeom>
          <a:noFill/>
        </p:spPr>
        <p:txBody>
          <a:bodyPr wrap="square" rtlCol="0">
            <a:spAutoFit/>
          </a:bodyPr>
          <a:lstStyle/>
          <a:p>
            <a:r>
              <a:rPr lang="fr-FR" dirty="0" smtClean="0"/>
              <a:t>Le </a:t>
            </a:r>
            <a:r>
              <a:rPr lang="fr-FR" dirty="0" smtClean="0"/>
              <a:t>terme </a:t>
            </a:r>
            <a:r>
              <a:rPr lang="fr-FR" smtClean="0"/>
              <a:t>de  l’administrateur </a:t>
            </a:r>
            <a:r>
              <a:rPr lang="fr-FR" dirty="0" smtClean="0"/>
              <a:t>désigne </a:t>
            </a:r>
            <a:r>
              <a:rPr lang="fr-FR" dirty="0" smtClean="0"/>
              <a:t>communément celui qui est chargé d'un site web. Il gère toute la mise en place technique et Parfois la mission éditoriale, il doit gérer au jour le jour la technique et mettre à jour le contenu du site web. </a:t>
            </a:r>
          </a:p>
          <a:p>
            <a:endParaRPr lang="fr-FR" dirty="0"/>
          </a:p>
        </p:txBody>
      </p:sp>
      <p:pic>
        <p:nvPicPr>
          <p:cNvPr id="7" name="Espace réservé du contenu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323528" y="3284984"/>
            <a:ext cx="8064896" cy="2743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des classes</a:t>
            </a:r>
            <a:endParaRPr lang="fr-FR" dirty="0">
              <a:solidFill>
                <a:srgbClr val="FF0000"/>
              </a:solidFill>
            </a:endParaRPr>
          </a:p>
        </p:txBody>
      </p:sp>
      <p:pic>
        <p:nvPicPr>
          <p:cNvPr id="6" name="Espace réservé du contenu 5" descr="diagrame de class.PNG"/>
          <p:cNvPicPr>
            <a:picLocks noGrp="1" noChangeAspect="1"/>
          </p:cNvPicPr>
          <p:nvPr>
            <p:ph sz="quarter" idx="1"/>
          </p:nvPr>
        </p:nvPicPr>
        <p:blipFill>
          <a:blip r:embed="rId2" cstate="print"/>
          <a:stretch>
            <a:fillRect/>
          </a:stretch>
        </p:blipFill>
        <p:spPr>
          <a:xfrm>
            <a:off x="179512" y="1628800"/>
            <a:ext cx="8712968" cy="4536504"/>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131</TotalTime>
  <Words>302</Words>
  <Application>Microsoft Office PowerPoint</Application>
  <PresentationFormat>Affichage à l'écran (4:3)</PresentationFormat>
  <Paragraphs>24</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Civil</vt:lpstr>
      <vt:lpstr>Conception e-Commerce</vt:lpstr>
      <vt:lpstr>Sommaire </vt:lpstr>
      <vt:lpstr>Les acteurs de notre projet</vt:lpstr>
      <vt:lpstr>Diagramme de cas d’un visiteur</vt:lpstr>
      <vt:lpstr>Diagramme de cas d’un client</vt:lpstr>
      <vt:lpstr>Diagramme de cas d’administrateur</vt:lpstr>
      <vt:lpstr>Diagramme des classes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e-Commerce</dc:title>
  <dc:creator>Mohamed</dc:creator>
  <cp:lastModifiedBy>Mohamed</cp:lastModifiedBy>
  <cp:revision>10</cp:revision>
  <dcterms:created xsi:type="dcterms:W3CDTF">2021-07-09T08:47:25Z</dcterms:created>
  <dcterms:modified xsi:type="dcterms:W3CDTF">2021-07-10T03:03:44Z</dcterms:modified>
</cp:coreProperties>
</file>