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7"/>
  </p:notesMasterIdLst>
  <p:sldIdLst>
    <p:sldId id="256" r:id="rId4"/>
    <p:sldId id="379" r:id="rId5"/>
    <p:sldId id="404" r:id="rId6"/>
    <p:sldId id="410" r:id="rId7"/>
    <p:sldId id="406" r:id="rId8"/>
    <p:sldId id="405" r:id="rId9"/>
    <p:sldId id="403" r:id="rId10"/>
    <p:sldId id="402" r:id="rId11"/>
    <p:sldId id="401" r:id="rId12"/>
    <p:sldId id="400" r:id="rId13"/>
    <p:sldId id="399" r:id="rId14"/>
    <p:sldId id="407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08" r:id="rId25"/>
    <p:sldId id="409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99"/>
    <a:srgbClr val="FFCC66"/>
    <a:srgbClr val="FFFFFF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608C9-D4F7-8319-0785-D2CC0B82FF95}" v="1" dt="2019-06-10T16:56:55.655"/>
    <p1510:client id="{DD3341A5-552E-BDF7-048A-5CB779E4C96B}" v="2" dt="2019-06-10T16:40:4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8727" autoAdjust="0"/>
  </p:normalViewPr>
  <p:slideViewPr>
    <p:cSldViewPr snapToGrid="0">
      <p:cViewPr>
        <p:scale>
          <a:sx n="70" d="100"/>
          <a:sy n="70" d="100"/>
        </p:scale>
        <p:origin x="-930" y="16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A14C-6220-423C-9507-0C69A1E896C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1D01-4551-4C4B-BC1A-574AB586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precision, the highest score is in “topic 6” (0.90), 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For recall, the highest score is in “topic 8” (0.96), 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For f1-score, the highest score is in “topic 1” (0.87), 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Overall, the weighted avg is 0.56. And Since the score of precision, recall, and f1-score in each topic varied greatly, we don't think the LDA model was well performed.</a:t>
            </a:r>
            <a:endParaRPr lang="zh-TW"/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2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7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LDA</a:t>
            </a:r>
            <a:r>
              <a:rPr lang="zh-TW">
                <a:ea typeface="新細明體"/>
              </a:rPr>
              <a:t>模型在文字分類上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從結果來看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分類能力不太好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我們認為其中重要原因是因為</a:t>
            </a:r>
            <a:r>
              <a:rPr lang="en-US" altLang="zh-TW" dirty="0">
                <a:ea typeface="新細明體"/>
              </a:rPr>
              <a:t>LDA</a:t>
            </a:r>
            <a:r>
              <a:rPr lang="zh-TW">
                <a:ea typeface="新細明體"/>
              </a:rPr>
              <a:t>帶入的文字資訊是</a:t>
            </a:r>
            <a:r>
              <a:rPr lang="en-US" altLang="zh-TW" dirty="0" err="1">
                <a:ea typeface="新細明體"/>
              </a:rPr>
              <a:t>onehot</a:t>
            </a:r>
            <a:r>
              <a:rPr lang="en-US" altLang="zh-TW" dirty="0">
                <a:ea typeface="新細明體"/>
              </a:rPr>
              <a:t>，</a:t>
            </a:r>
            <a:r>
              <a:rPr lang="zh-TW">
                <a:ea typeface="新細明體"/>
              </a:rPr>
              <a:t>那</a:t>
            </a:r>
            <a:r>
              <a:rPr lang="en-US" altLang="zh-TW" dirty="0">
                <a:ea typeface="新細明體"/>
              </a:rPr>
              <a:t>CNN, RNN </a:t>
            </a:r>
            <a:r>
              <a:rPr lang="zh-TW">
                <a:ea typeface="新細明體"/>
              </a:rPr>
              <a:t>所帶入的資料為</a:t>
            </a:r>
            <a:r>
              <a:rPr lang="en-US" altLang="zh-TW" dirty="0">
                <a:ea typeface="新細明體"/>
              </a:rPr>
              <a:t>64</a:t>
            </a:r>
            <a:r>
              <a:rPr lang="zh-TW">
                <a:ea typeface="新細明體"/>
              </a:rPr>
              <a:t>維度的資料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中文資料在新聞當中約有6000以上不同的字在中文字較英文字多的情況下英文可以用onehot去表示字的組成，但中文字需要高維度的數值資料組成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CNN, RNN 把資料帶入後，處理的效果差不多，其差異在於時間同樣的資料大小下，我們同樣使用</a:t>
            </a:r>
            <a:r>
              <a:rPr lang="en-US" altLang="zh-TW" dirty="0" err="1">
                <a:ea typeface="新細明體"/>
              </a:rPr>
              <a:t>gpu</a:t>
            </a:r>
            <a:r>
              <a:rPr lang="zh-TW">
                <a:ea typeface="新細明體"/>
              </a:rPr>
              <a:t>去運算，</a:t>
            </a:r>
            <a:r>
              <a:rPr lang="en-US" altLang="zh-TW" dirty="0">
                <a:ea typeface="新細明體"/>
              </a:rPr>
              <a:t>CNN RNN</a:t>
            </a:r>
            <a:r>
              <a:rPr lang="zh-TW">
                <a:ea typeface="新細明體"/>
              </a:rPr>
              <a:t>兩種模型時間差距了</a:t>
            </a:r>
            <a:r>
              <a:rPr lang="en-US" altLang="zh-TW" dirty="0">
                <a:ea typeface="新細明體"/>
              </a:rPr>
              <a:t>29</a:t>
            </a:r>
            <a:r>
              <a:rPr lang="zh-TW">
                <a:ea typeface="新細明體"/>
              </a:rPr>
              <a:t>倍</a:t>
            </a:r>
            <a:r>
              <a:rPr lang="zh-TW" altLang="en-US">
                <a:ea typeface="新細明體"/>
              </a:rPr>
              <a:t>而</a:t>
            </a:r>
            <a:r>
              <a:rPr lang="en-US" altLang="zh-TW" dirty="0">
                <a:ea typeface="新細明體"/>
              </a:rPr>
              <a:t>LDA</a:t>
            </a:r>
            <a:r>
              <a:rPr lang="zh-TW" altLang="en-US">
                <a:ea typeface="新細明體"/>
              </a:rPr>
              <a:t>的使用時間則比</a:t>
            </a:r>
            <a:r>
              <a:rPr lang="en-US" altLang="zh-TW" dirty="0">
                <a:ea typeface="新細明體"/>
              </a:rPr>
              <a:t>CNN</a:t>
            </a:r>
            <a:r>
              <a:rPr lang="zh-TW" altLang="en-US">
                <a:ea typeface="新細明體"/>
              </a:rPr>
              <a:t>差了</a:t>
            </a:r>
            <a:r>
              <a:rPr lang="en-US" altLang="zh-TW" dirty="0">
                <a:ea typeface="新細明體"/>
              </a:rPr>
              <a:t>9</a:t>
            </a:r>
            <a:r>
              <a:rPr lang="zh-TW" altLang="en-US">
                <a:ea typeface="新細明體"/>
              </a:rPr>
              <a:t>倍</a:t>
            </a:r>
            <a:endParaRPr lang="en-US" altLang="zh-TW">
              <a:ea typeface="新細明體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9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32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55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94542" y="2055303"/>
            <a:ext cx="474271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zh-TW" sz="54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News</a:t>
            </a:r>
            <a:br>
              <a:rPr lang="zh-TW" altLang="zh-TW" sz="5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</a:br>
            <a:r>
              <a:rPr lang="zh-TW" altLang="zh-TW" sz="54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Classification</a:t>
            </a:r>
          </a:p>
          <a:p>
            <a:pPr algn="r"/>
            <a:r>
              <a:rPr lang="zh-TW" altLang="zh-TW" sz="5400">
                <a:solidFill>
                  <a:schemeClr val="bg1"/>
                </a:solidFill>
                <a:latin typeface="+mj-lt"/>
                <a:cs typeface="Arial"/>
              </a:rPr>
              <a:t>Techniques</a:t>
            </a:r>
            <a:endParaRPr lang="zh-TW" altLang="zh-TW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559517" y="4645442"/>
            <a:ext cx="4009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cs typeface="Arial" pitchFamily="34" charset="0"/>
              </a:rPr>
              <a:t>Group 6 </a:t>
            </a:r>
            <a:r>
              <a:rPr lang="zh-TW" altLang="en-US" sz="2000" dirty="0">
                <a:solidFill>
                  <a:schemeClr val="bg1"/>
                </a:solidFill>
                <a:cs typeface="Arial" pitchFamily="34" charset="0"/>
              </a:rPr>
              <a:t>蘇柏庄  郭毓萍  沈庭安</a:t>
            </a:r>
            <a:r>
              <a:rPr lang="en-US" altLang="zh-TW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zh-TW" altLang="en-US" u="sng" dirty="0"/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  <a:p>
            <a:endParaRPr lang="en-US" altLang="zh-TW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84D0E4-96F6-452C-B7DC-C7B78AB8EB55}"/>
              </a:ext>
            </a:extLst>
          </p:cNvPr>
          <p:cNvGraphicFramePr>
            <a:graphicFrameLocks noGrp="1"/>
          </p:cNvGraphicFramePr>
          <p:nvPr/>
        </p:nvGraphicFramePr>
        <p:xfrm>
          <a:off x="5031441" y="134863"/>
          <a:ext cx="6986662" cy="67801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245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64037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2339473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2299368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61201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15094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 of classified news texts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 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(highly frequent,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but not </a:t>
                      </a:r>
                      <a:b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necessarily 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</a:t>
                      </a: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(highlight potentially rare, but 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Surmised original 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游戏、玩家、美国、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導彈、直升機、軍演、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坦客機、彈道導彈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遊戲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1288 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銀行、貸款、信用卡、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產品、客戶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銀行、信用卡、理財產品、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持卡人、手續費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財經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1068 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中國、韓國、台灣、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人、電子競技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陳水扁、馬英九、民進黨、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比賽項目、扁家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時政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足球、中國、俱樂部、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人、中國＿足球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偉迪、大林、崔＿大林、王珀、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青少年＿足球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1956 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北京、項目、大家、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主持人、人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家居、選房、家具、書房、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新浪＿樂居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中國、企業、公司、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市場、項目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大通、金＿集團、小城鎮、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萬達＿集團、華聯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房產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地球、科學家、時間、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火星、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恆星、行星、星系、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太陽系、天體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科技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學生、大學、美國、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課程、雅思、學生、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美國大學、預科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教育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2695 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人、電影、影片、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時、票房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影片、票房、愛情、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性感、演員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時尚、娛樂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球員、隊、女足、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球隊、中國隊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任意球、投球、角球、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前場、張豔茹</a:t>
                      </a:r>
                      <a:endParaRPr lang="zh-CN" altLang="en-US" sz="9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</a:tbl>
          </a:graphicData>
        </a:graphic>
      </p:graphicFrame>
      <p:pic>
        <p:nvPicPr>
          <p:cNvPr id="4" name="Picture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1E711BC-49E0-44B1-8AFA-0FE550F1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7" y="1896725"/>
            <a:ext cx="4930183" cy="43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95B5C2D-A63A-4A35-A3AE-8B32CB7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09" y="1348554"/>
            <a:ext cx="4932219" cy="5499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  <a:p>
            <a:endParaRPr lang="en-US" altLang="zh-TW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F3C8A-E95E-47CE-87CF-4E2ACF43D857}"/>
              </a:ext>
            </a:extLst>
          </p:cNvPr>
          <p:cNvSpPr txBox="1"/>
          <p:nvPr/>
        </p:nvSpPr>
        <p:spPr>
          <a:xfrm>
            <a:off x="4184403" y="482821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1</a:t>
            </a:r>
            <a:endParaRPr lang="zh-TW" b="1">
              <a:solidFill>
                <a:srgbClr val="C00000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75E5A-5FB2-4C86-BFD9-E3E01864E0E1}"/>
              </a:ext>
            </a:extLst>
          </p:cNvPr>
          <p:cNvSpPr txBox="1"/>
          <p:nvPr/>
        </p:nvSpPr>
        <p:spPr>
          <a:xfrm>
            <a:off x="1438327" y="3051764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0318D-C5F8-449A-BF50-55C814DBE0D2}"/>
              </a:ext>
            </a:extLst>
          </p:cNvPr>
          <p:cNvSpPr txBox="1"/>
          <p:nvPr/>
        </p:nvSpPr>
        <p:spPr>
          <a:xfrm>
            <a:off x="3983120" y="433938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13031-9352-406E-8A2D-68011834F96A}"/>
              </a:ext>
            </a:extLst>
          </p:cNvPr>
          <p:cNvSpPr txBox="1"/>
          <p:nvPr/>
        </p:nvSpPr>
        <p:spPr>
          <a:xfrm>
            <a:off x="3133375" y="3366374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A1EE4-E586-4A08-8FF0-30592D94A5B3}"/>
              </a:ext>
            </a:extLst>
          </p:cNvPr>
          <p:cNvSpPr txBox="1"/>
          <p:nvPr/>
        </p:nvSpPr>
        <p:spPr>
          <a:xfrm>
            <a:off x="2714740" y="360930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351D-BF8E-43CA-BD9F-E260E9551123}"/>
              </a:ext>
            </a:extLst>
          </p:cNvPr>
          <p:cNvSpPr txBox="1"/>
          <p:nvPr/>
        </p:nvSpPr>
        <p:spPr>
          <a:xfrm>
            <a:off x="1892059" y="267964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C502E-A3BA-4C66-860E-B80A6D29BD5E}"/>
              </a:ext>
            </a:extLst>
          </p:cNvPr>
          <p:cNvSpPr txBox="1"/>
          <p:nvPr/>
        </p:nvSpPr>
        <p:spPr>
          <a:xfrm>
            <a:off x="1999044" y="530900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64AD-156F-46E1-9C71-0B8C818E3699}"/>
              </a:ext>
            </a:extLst>
          </p:cNvPr>
          <p:cNvSpPr txBox="1"/>
          <p:nvPr/>
        </p:nvSpPr>
        <p:spPr>
          <a:xfrm>
            <a:off x="2484702" y="2085307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7E3A8-F324-4C47-A8DF-0618C1FB85CB}"/>
              </a:ext>
            </a:extLst>
          </p:cNvPr>
          <p:cNvSpPr txBox="1"/>
          <p:nvPr/>
        </p:nvSpPr>
        <p:spPr>
          <a:xfrm>
            <a:off x="1617198" y="4294769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6A9A6-9FBC-4AF0-A0D7-2314D3955931}"/>
              </a:ext>
            </a:extLst>
          </p:cNvPr>
          <p:cNvSpPr txBox="1"/>
          <p:nvPr/>
        </p:nvSpPr>
        <p:spPr>
          <a:xfrm>
            <a:off x="331270" y="501511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FE634C-6F52-4B22-B983-D399A08488AA}"/>
              </a:ext>
            </a:extLst>
          </p:cNvPr>
          <p:cNvGraphicFramePr>
            <a:graphicFrameLocks noGrp="1"/>
          </p:cNvGraphicFramePr>
          <p:nvPr/>
        </p:nvGraphicFramePr>
        <p:xfrm>
          <a:off x="5031441" y="134863"/>
          <a:ext cx="6986662" cy="67801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245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64037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2339473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2299368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61201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15094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 of classified news texts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 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(highly frequent,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but not </a:t>
                      </a:r>
                      <a:b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necessarily 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</a:t>
                      </a: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(highlight potentially rare, but 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Surmised original 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游戏、玩家、美国、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導彈、直升機、軍演、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坦客機、彈道導彈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遊戲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1288 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銀行、貸款、信用卡、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產品、客戶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銀行、信用卡、理財產品、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持卡人、手續費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財經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1068 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中國、韓國、台灣、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人、電子競技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陳水扁、馬英九、民進黨、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比賽項目、扁家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時政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足球、中國、俱樂部、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人、中國＿足球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偉迪、大林、崔＿大林、王珀、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青少年＿足球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1956 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北京、項目、大家、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主持人、人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家居、選房、家具、書房、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新浪＿樂居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中國、企業、公司、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市場、項目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大通、金＿集團、小城鎮、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萬達＿集團、華聯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房產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地球、科學家、時間、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火星、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恆星、行星、星系、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太陽系、天體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科技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學生、大學、美國、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課程、雅思、學生、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美國大學、預科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教育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2695 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人、電影、影片、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時、票房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影片、票房、愛情、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性感、演員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時尚、娛樂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球員、隊、女足、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球隊、中國隊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任意球、投球、角球、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前場、張豔茹</a:t>
                      </a:r>
                      <a:endParaRPr lang="zh-CN" altLang="en-US" sz="9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1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Method &amp; Result</a:t>
            </a:r>
            <a:endParaRPr lang="en-US" altLang="zh-TW" b="1"/>
          </a:p>
          <a:p>
            <a:r>
              <a:rPr lang="en-US" altLang="zh-TW" b="1" dirty="0">
                <a:cs typeface="Arial"/>
              </a:rPr>
              <a:t>CNN &amp;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Preprocessing</a:t>
            </a:r>
            <a:endParaRPr lang="zh-TW" altLang="en-US" dirty="0"/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6734107" y="1827266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116913" y="1833635"/>
            <a:ext cx="4560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build vocabulary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convert vocabulary to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b="1" dirty="0">
                <a:solidFill>
                  <a:schemeClr val="bg1"/>
                </a:solidFill>
              </a:rPr>
              <a:t>Prepare shuffle batches of data for neural network training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9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Embeddings</a:t>
            </a:r>
            <a:endParaRPr lang="zh-TW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33266" y="1705971"/>
            <a:ext cx="812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Why </a:t>
            </a:r>
            <a:r>
              <a:rPr lang="en-US" altLang="zh-TW" sz="2400" dirty="0" err="1">
                <a:solidFill>
                  <a:schemeClr val="bg1"/>
                </a:solidFill>
              </a:rPr>
              <a:t>Embeddings</a:t>
            </a:r>
            <a:r>
              <a:rPr lang="en-US" altLang="zh-TW" sz="2400" dirty="0">
                <a:solidFill>
                  <a:schemeClr val="bg1"/>
                </a:solidFill>
              </a:rPr>
              <a:t>? Why not </a:t>
            </a:r>
            <a:r>
              <a:rPr lang="en-US" altLang="zh-TW" sz="2400" dirty="0" err="1">
                <a:solidFill>
                  <a:schemeClr val="bg1"/>
                </a:solidFill>
              </a:rPr>
              <a:t>OneHot</a:t>
            </a:r>
            <a:r>
              <a:rPr lang="en-US" altLang="zh-TW" sz="2400" dirty="0">
                <a:solidFill>
                  <a:schemeClr val="bg1"/>
                </a:solidFill>
              </a:rPr>
              <a:t> Encoding or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Gives Initial value to the </a:t>
            </a:r>
            <a:r>
              <a:rPr lang="en-US" altLang="zh-TW" sz="2400" dirty="0" err="1">
                <a:solidFill>
                  <a:schemeClr val="bg1"/>
                </a:solidFill>
              </a:rPr>
              <a:t>embeddings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9E625-C074-40C3-8A14-B0E188E3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8" y="3384645"/>
            <a:ext cx="11042988" cy="30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Convolutional Neural Network</a:t>
            </a:r>
            <a:endParaRPr lang="zh-TW" altLang="en-US" dirty="0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573C9A2A-1642-4BB2-A5B2-1742FEBC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6" y="1729059"/>
            <a:ext cx="11434240" cy="33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Recurrent Neural Network</a:t>
            </a:r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2C549775-934A-4105-8754-6A591318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973510"/>
            <a:ext cx="9669413" cy="35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FE03BC-63E2-492B-90D3-891DB88B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" y="2022438"/>
            <a:ext cx="5807056" cy="39218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3FACE8-BF8A-4D71-8843-E14EAC092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438"/>
            <a:ext cx="5861364" cy="3896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04555D-305E-4BAE-9FEA-C19AD2B1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221" y="1027988"/>
            <a:ext cx="8179558" cy="55188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20EACB-0502-4B18-90B3-0BAD4C2EB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41" y="1027988"/>
            <a:ext cx="8688518" cy="57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Training</a:t>
            </a:r>
            <a:endParaRPr lang="zh-TW" altLang="en-US" b="1" dirty="0"/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7468843" y="1697666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68740" y="1441268"/>
            <a:ext cx="6310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10 candidate classification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sports, fashion, politics, finance, real estate, technology, entertainment, home, education,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The data set is divided as follows: 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	</a:t>
            </a:r>
            <a:r>
              <a:rPr lang="en-US" altLang="zh-TW" b="1" dirty="0">
                <a:solidFill>
                  <a:schemeClr val="bg1"/>
                </a:solidFill>
              </a:rPr>
              <a:t>Train set: 10000 * 10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Validation set : 1000 * 10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Test set: 3000 * 10</a:t>
            </a:r>
          </a:p>
        </p:txBody>
      </p:sp>
    </p:spTree>
    <p:extLst>
      <p:ext uri="{BB962C8B-B14F-4D97-AF65-F5344CB8AC3E}">
        <p14:creationId xmlns:p14="http://schemas.microsoft.com/office/powerpoint/2010/main" val="29571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Accuracy &amp; Loss</a:t>
            </a:r>
            <a:endParaRPr lang="zh-TW" altLang="en-US" b="1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B90D2304-3884-45FA-B055-3D42DF123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1619665"/>
            <a:ext cx="4448604" cy="3951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E304A0-F61E-49C5-8213-8EE559C56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94" y="1619665"/>
            <a:ext cx="5245420" cy="40987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02C771-E249-4C11-B897-8654CB167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2502410"/>
            <a:ext cx="4230806" cy="37795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ABE364-6736-4A3B-9574-90375D88E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92" y="2502410"/>
            <a:ext cx="4303523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"/>
          <p:cNvSpPr txBox="1"/>
          <p:nvPr/>
        </p:nvSpPr>
        <p:spPr>
          <a:xfrm>
            <a:off x="4611087" y="358993"/>
            <a:ext cx="32586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825374" y="1516559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TextBox 1">
            <a:extLst>
              <a:ext uri="{FF2B5EF4-FFF2-40B4-BE49-F238E27FC236}">
                <a16:creationId xmlns:a16="http://schemas.microsoft.com/office/drawing/2014/main" id="{6FBED57C-584C-43ED-BFED-1453C8C0B329}"/>
              </a:ext>
            </a:extLst>
          </p:cNvPr>
          <p:cNvSpPr txBox="1"/>
          <p:nvPr/>
        </p:nvSpPr>
        <p:spPr>
          <a:xfrm>
            <a:off x="5071162" y="1935228"/>
            <a:ext cx="32586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cs typeface="Arial"/>
              </a:rPr>
              <a:t>01  Goal</a:t>
            </a:r>
            <a:endParaRPr lang="zh-TW" altLang="en-US" sz="3600">
              <a:solidFill>
                <a:schemeClr val="bg1"/>
              </a:solidFill>
              <a:cs typeface="Arial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F7225F5D-1E84-4B2F-A4B3-F8598B872D05}"/>
              </a:ext>
            </a:extLst>
          </p:cNvPr>
          <p:cNvSpPr txBox="1"/>
          <p:nvPr/>
        </p:nvSpPr>
        <p:spPr>
          <a:xfrm>
            <a:off x="5071161" y="3013529"/>
            <a:ext cx="47539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cs typeface="Arial"/>
              </a:rPr>
              <a:t>02  Method &amp; Result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C8EAE982-F2B1-457D-BE61-BC43090C57E8}"/>
              </a:ext>
            </a:extLst>
          </p:cNvPr>
          <p:cNvSpPr txBox="1"/>
          <p:nvPr/>
        </p:nvSpPr>
        <p:spPr>
          <a:xfrm>
            <a:off x="5827478" y="3728930"/>
            <a:ext cx="336501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cs typeface="Arial"/>
              </a:rPr>
              <a:t>Unsupervised - LD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A</a:t>
            </a:r>
            <a:endParaRPr lang="zh-TW" altLang="en-US">
              <a:solidFill>
                <a:schemeClr val="bg1"/>
              </a:solidFill>
              <a:cs typeface="Arial"/>
            </a:endParaRPr>
          </a:p>
          <a:p>
            <a:r>
              <a:rPr lang="en-US" altLang="ko-KR">
                <a:solidFill>
                  <a:schemeClr val="bg1"/>
                </a:solidFill>
                <a:cs typeface="Arial"/>
              </a:rPr>
              <a:t>Supervised – CNN &amp; RNN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D437E91F-4E5F-4B3C-8516-7F222645E3EF}"/>
              </a:ext>
            </a:extLst>
          </p:cNvPr>
          <p:cNvSpPr txBox="1"/>
          <p:nvPr/>
        </p:nvSpPr>
        <p:spPr>
          <a:xfrm>
            <a:off x="5099914" y="4882585"/>
            <a:ext cx="682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/>
              </a:rPr>
              <a:t>03  Discussion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64820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5DF876F5-CABA-40E5-90D4-135E3771E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" y="1131365"/>
            <a:ext cx="5130738" cy="53661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FD6C18-6A14-438E-B188-F7BB7F3EEEDF}"/>
              </a:ext>
            </a:extLst>
          </p:cNvPr>
          <p:cNvSpPr txBox="1"/>
          <p:nvPr/>
        </p:nvSpPr>
        <p:spPr>
          <a:xfrm>
            <a:off x="1968119" y="1358797"/>
            <a:ext cx="26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chemeClr val="bg1"/>
                </a:solidFill>
              </a:rPr>
              <a:t>CNN</a:t>
            </a:r>
            <a:endParaRPr lang="zh-TW" altLang="en-US" b="1" i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F3E76C-0E44-4871-B713-EC42765CA0D1}"/>
              </a:ext>
            </a:extLst>
          </p:cNvPr>
          <p:cNvSpPr txBox="1"/>
          <p:nvPr/>
        </p:nvSpPr>
        <p:spPr>
          <a:xfrm>
            <a:off x="3802187" y="1145436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Accuracy: 95.92%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7AC33E-A441-4357-8774-7A477C3B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21" y="1131365"/>
            <a:ext cx="5117586" cy="53448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98D9BE4-B9B3-403B-AEB1-F03E3589A34F}"/>
              </a:ext>
            </a:extLst>
          </p:cNvPr>
          <p:cNvSpPr txBox="1"/>
          <p:nvPr/>
        </p:nvSpPr>
        <p:spPr>
          <a:xfrm>
            <a:off x="7448787" y="1358797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chemeClr val="bg1"/>
                </a:solidFill>
              </a:rPr>
              <a:t>RNN</a:t>
            </a:r>
            <a:endParaRPr lang="zh-TW" altLang="en-US" b="1" i="1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32761F-C6ED-4463-BBA9-B1373177B40B}"/>
              </a:ext>
            </a:extLst>
          </p:cNvPr>
          <p:cNvSpPr txBox="1"/>
          <p:nvPr/>
        </p:nvSpPr>
        <p:spPr>
          <a:xfrm>
            <a:off x="9242103" y="1147259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</a:rPr>
              <a:t>Accuracy: 94.35%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1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Precision, Recall, and F1-Score</a:t>
            </a:r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27C4A4C0-5F0E-4890-B845-FF3A48854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1780129"/>
            <a:ext cx="6016390" cy="425939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0BB8FB-F2F5-4F91-BAD5-6C4F4FC4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76" y="1780129"/>
            <a:ext cx="5899258" cy="42593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70936" y="1343883"/>
            <a:ext cx="128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CNN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43645" y="1350837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8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Discussion &amp; Conclusion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8445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136909" y="729092"/>
            <a:ext cx="8658773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Supervised vs. Unsupervised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One-Hot vs. 64 dimension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Chinese words </a:t>
            </a:r>
            <a:b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</a:b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(around 6000 different words in a text)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Performance : RNN = CNN &gt; LDA</a:t>
            </a:r>
            <a:b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</a:b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Completion time: RNN &gt; LDA &gt; CNN (261 : 9 : 1)</a:t>
            </a:r>
          </a:p>
          <a:p>
            <a:pPr marL="457200" indent="-457200">
              <a:buFont typeface="Wingdings"/>
              <a:buChar char="§"/>
            </a:pPr>
            <a:endParaRPr lang="en-US" altLang="zh-TW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The CNN was quick and well performed model, it is recommended when classifying task.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The LDA were not performed as good as the CNN &amp; RNN, however it was valuable and useful for discovering underlying topics. </a:t>
            </a:r>
          </a:p>
        </p:txBody>
      </p:sp>
    </p:spTree>
    <p:extLst>
      <p:ext uri="{BB962C8B-B14F-4D97-AF65-F5344CB8AC3E}">
        <p14:creationId xmlns:p14="http://schemas.microsoft.com/office/powerpoint/2010/main" val="1991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cs typeface="Arial"/>
              </a:rPr>
              <a:t>Goal</a:t>
            </a:r>
            <a:endParaRPr lang="zh-TW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093777" y="1619835"/>
            <a:ext cx="801179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Comparing </a:t>
            </a:r>
            <a:b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the classification task performance 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among different models</a:t>
            </a:r>
            <a:endParaRPr lang="zh-TW" altLang="en-US" sz="2800" b="1" dirty="0">
              <a:solidFill>
                <a:schemeClr val="bg1"/>
              </a:solidFill>
              <a:ea typeface="Arial Unicode MS"/>
              <a:cs typeface="+mn-lt"/>
            </a:endParaRPr>
          </a:p>
          <a:p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Unsupervised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Latent Dirichlet Allocation (LDA)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Supervised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Recurrent Neural Network (RNN)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Convolution Neural Network (CNN) 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3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165664" y="1160193"/>
            <a:ext cx="8011792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Arial Unicode MS"/>
                <a:cs typeface="+mn-lt"/>
              </a:rPr>
              <a:t>Dataset</a:t>
            </a:r>
          </a:p>
          <a:p>
            <a:pPr marL="913765" lvl="1" indent="-457200">
              <a:buFont typeface="Wingdings"/>
              <a:buChar char="§"/>
            </a:pP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THUCNews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zh-TW" alt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1370965" lvl="2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Historical data filtering of </a:t>
            </a: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Sina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 News</a:t>
            </a:r>
            <a:r>
              <a:rPr lang="zh-TW" altLang="en-US" sz="2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zh-TW" altLang="en-US" sz="2800">
                <a:solidFill>
                  <a:schemeClr val="bg1"/>
                </a:solidFill>
                <a:ea typeface="+mn-lt"/>
                <a:cs typeface="+mn-lt"/>
              </a:rPr>
              <a:t>新浪新聞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) from 2005 to 2011.  </a:t>
            </a:r>
            <a:endParaRPr lang="zh-TW" alt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1370965" lvl="2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Based on the original </a:t>
            </a: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Sina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 News classification</a:t>
            </a:r>
          </a:p>
          <a:p>
            <a:pPr marL="1370965" lvl="2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In this study, 10 classification were: sports, fashion, politics, finance, real estate, technology, entertainment, home, education, games</a:t>
            </a:r>
            <a:endParaRPr lang="en-US">
              <a:solidFill>
                <a:schemeClr val="bg1"/>
              </a:solidFill>
            </a:endParaRPr>
          </a:p>
          <a:p>
            <a:pPr marL="1370965" lvl="2" indent="-457200">
              <a:buFont typeface="Wingdings"/>
              <a:buChar char="§"/>
            </a:pPr>
            <a:endParaRPr lang="en-US" altLang="zh-TW" sz="28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Method &amp; Result</a:t>
            </a:r>
            <a:endParaRPr lang="en-US" altLang="zh-TW" b="1"/>
          </a:p>
          <a:p>
            <a:r>
              <a:rPr lang="en-US" altLang="zh-TW" b="1" dirty="0">
                <a:cs typeface="Arial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47953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Overview of LDA</a:t>
            </a:r>
            <a:endParaRPr lang="zh-TW" alt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“generative probabilistic model of a corpus.”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EDDEEE-43AC-4B66-B3F1-9D6FF036A28F}"/>
              </a:ext>
            </a:extLst>
          </p:cNvPr>
          <p:cNvSpPr/>
          <p:nvPr/>
        </p:nvSpPr>
        <p:spPr>
          <a:xfrm>
            <a:off x="1101037" y="3403922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576192" y="3326982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dirty="0"/>
              <a:t> A statistical technique that can extract underlying themes/topics from a corpus.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762C3-FD44-4198-936B-ADFE08B281EE}"/>
              </a:ext>
            </a:extLst>
          </p:cNvPr>
          <p:cNvSpPr txBox="1"/>
          <p:nvPr/>
        </p:nvSpPr>
        <p:spPr>
          <a:xfrm>
            <a:off x="1216606" y="3511642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D14FC2-FC9B-4B67-8C3A-DAC9CCF085CC}"/>
              </a:ext>
            </a:extLst>
          </p:cNvPr>
          <p:cNvSpPr/>
          <p:nvPr/>
        </p:nvSpPr>
        <p:spPr>
          <a:xfrm>
            <a:off x="1101037" y="4181814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EB1CD-B8DF-4325-922F-710E9C3C44D3}"/>
              </a:ext>
            </a:extLst>
          </p:cNvPr>
          <p:cNvSpPr txBox="1"/>
          <p:nvPr/>
        </p:nvSpPr>
        <p:spPr>
          <a:xfrm>
            <a:off x="1576192" y="4104873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zh-TW" sz="1600" dirty="0">
                <a:latin typeface="Franklin Gothic Book"/>
                <a:ea typeface="+mn-lt"/>
                <a:cs typeface="+mn-lt"/>
              </a:rPr>
              <a:t>The training data comes directly from the text</a:t>
            </a:r>
            <a:r>
              <a:rPr lang="en-US" altLang="zh-TW" sz="1600" dirty="0">
                <a:latin typeface="Franklin Gothic Book"/>
                <a:ea typeface="+mn-lt"/>
                <a:cs typeface="+mn-lt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latin typeface="Franklin Gothic Book"/>
                <a:ea typeface="+mn-lt"/>
                <a:cs typeface="+mn-lt"/>
              </a:rPr>
              <a:t>LDA is fast and it can deal with huge data</a:t>
            </a:r>
            <a:endParaRPr lang="ko-KR" altLang="en-US" sz="1600" dirty="0">
              <a:latin typeface="Franklin Gothic Book"/>
              <a:ea typeface="+mn-lt"/>
              <a:cs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9F2EB-96DA-4C1B-AFD6-509F7059902B}"/>
              </a:ext>
            </a:extLst>
          </p:cNvPr>
          <p:cNvSpPr txBox="1"/>
          <p:nvPr/>
        </p:nvSpPr>
        <p:spPr>
          <a:xfrm>
            <a:off x="1216606" y="4289534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6EB218-A5A7-4A49-B360-81289C0F80AA}"/>
              </a:ext>
            </a:extLst>
          </p:cNvPr>
          <p:cNvSpPr/>
          <p:nvPr/>
        </p:nvSpPr>
        <p:spPr>
          <a:xfrm>
            <a:off x="1101037" y="4959706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F6590-9219-4088-BBB6-A55C7F107075}"/>
              </a:ext>
            </a:extLst>
          </p:cNvPr>
          <p:cNvSpPr txBox="1"/>
          <p:nvPr/>
        </p:nvSpPr>
        <p:spPr>
          <a:xfrm>
            <a:off x="1576192" y="4882766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Example</a:t>
            </a:r>
            <a:r>
              <a:rPr lang="en-US" altLang="zh-TW" sz="1600" dirty="0">
                <a:cs typeface="Arial" pitchFamily="34" charset="0"/>
              </a:rPr>
              <a:t>:</a:t>
            </a:r>
            <a:r>
              <a:rPr lang="zh-TW" altLang="en-US" sz="1600" dirty="0">
                <a:cs typeface="Arial" pitchFamily="34" charset="0"/>
              </a:rPr>
              <a:t> </a:t>
            </a:r>
            <a:r>
              <a:rPr lang="en-US" altLang="zh-TW" sz="1600" dirty="0"/>
              <a:t>The two latent variables represent topics regarding soccer and basketball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4F7C9-1707-4009-AE66-DC6F73C79575}"/>
              </a:ext>
            </a:extLst>
          </p:cNvPr>
          <p:cNvSpPr txBox="1"/>
          <p:nvPr/>
        </p:nvSpPr>
        <p:spPr>
          <a:xfrm>
            <a:off x="1216606" y="506742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3</a:t>
            </a:r>
          </a:p>
        </p:txBody>
      </p:sp>
      <p:sp>
        <p:nvSpPr>
          <p:cNvPr id="37" name="File"/>
          <p:cNvSpPr>
            <a:spLocks noEditPoints="1" noChangeArrowheads="1"/>
          </p:cNvSpPr>
          <p:nvPr/>
        </p:nvSpPr>
        <p:spPr bwMode="auto">
          <a:xfrm>
            <a:off x="7173036" y="2418679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Doc1</a:t>
            </a:r>
            <a:endParaRPr lang="zh-TW" altLang="en-US" sz="1400" dirty="0"/>
          </a:p>
        </p:txBody>
      </p:sp>
      <p:sp>
        <p:nvSpPr>
          <p:cNvPr id="46" name="File"/>
          <p:cNvSpPr>
            <a:spLocks noEditPoints="1" noChangeArrowheads="1"/>
          </p:cNvSpPr>
          <p:nvPr/>
        </p:nvSpPr>
        <p:spPr bwMode="auto">
          <a:xfrm>
            <a:off x="8294427" y="2418679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Doc2</a:t>
            </a:r>
            <a:endParaRPr lang="zh-TW" altLang="en-US" sz="1400" dirty="0"/>
          </a:p>
        </p:txBody>
      </p:sp>
      <p:sp>
        <p:nvSpPr>
          <p:cNvPr id="47" name="File"/>
          <p:cNvSpPr>
            <a:spLocks noEditPoints="1" noChangeArrowheads="1"/>
          </p:cNvSpPr>
          <p:nvPr/>
        </p:nvSpPr>
        <p:spPr bwMode="auto">
          <a:xfrm>
            <a:off x="9373304" y="2418677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Doc3</a:t>
            </a:r>
            <a:endParaRPr lang="zh-TW" altLang="en-US" sz="1400" dirty="0"/>
          </a:p>
        </p:txBody>
      </p:sp>
      <p:sp>
        <p:nvSpPr>
          <p:cNvPr id="48" name="File"/>
          <p:cNvSpPr>
            <a:spLocks noEditPoints="1" noChangeArrowheads="1"/>
          </p:cNvSpPr>
          <p:nvPr/>
        </p:nvSpPr>
        <p:spPr bwMode="auto">
          <a:xfrm>
            <a:off x="10454841" y="2427753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Doc4</a:t>
            </a:r>
            <a:endParaRPr lang="zh-TW" altLang="en-US" sz="1400" dirty="0"/>
          </a:p>
        </p:txBody>
      </p:sp>
      <p:sp>
        <p:nvSpPr>
          <p:cNvPr id="49" name="圓角矩形 48"/>
          <p:cNvSpPr/>
          <p:nvPr/>
        </p:nvSpPr>
        <p:spPr>
          <a:xfrm>
            <a:off x="7733730" y="3893667"/>
            <a:ext cx="1276066" cy="912929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Soccer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515900" y="3876115"/>
            <a:ext cx="1406287" cy="948034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Basketball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51154" y="56920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freekick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158108" y="56920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dunk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978745" y="56920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rebound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095022" y="569202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foul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725344" y="5692024"/>
            <a:ext cx="24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shoot</a:t>
            </a:r>
            <a:r>
              <a:rPr lang="zh-TW" altLang="en-US" dirty="0"/>
              <a:t> 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chemeClr val="bg1"/>
                </a:solidFill>
              </a:rPr>
              <a:t>NBA</a:t>
            </a:r>
            <a:r>
              <a:rPr lang="en-US" altLang="zh-TW" dirty="0"/>
              <a:t>   </a:t>
            </a:r>
            <a:r>
              <a:rPr lang="en-US" altLang="zh-TW" dirty="0" err="1">
                <a:solidFill>
                  <a:schemeClr val="bg1"/>
                </a:solidFill>
              </a:rPr>
              <a:t>liverpool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49" idx="0"/>
            <a:endCxn id="49" idx="0"/>
          </p:cNvCxnSpPr>
          <p:nvPr/>
        </p:nvCxnSpPr>
        <p:spPr>
          <a:xfrm>
            <a:off x="8371763" y="38936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7" idx="2"/>
            <a:endCxn id="49" idx="0"/>
          </p:cNvCxnSpPr>
          <p:nvPr/>
        </p:nvCxnSpPr>
        <p:spPr>
          <a:xfrm>
            <a:off x="7530721" y="3057098"/>
            <a:ext cx="841042" cy="836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2"/>
            <a:endCxn id="50" idx="0"/>
          </p:cNvCxnSpPr>
          <p:nvPr/>
        </p:nvCxnSpPr>
        <p:spPr>
          <a:xfrm>
            <a:off x="8652112" y="3057098"/>
            <a:ext cx="1566932" cy="819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8" idx="2"/>
            <a:endCxn id="49" idx="0"/>
          </p:cNvCxnSpPr>
          <p:nvPr/>
        </p:nvCxnSpPr>
        <p:spPr>
          <a:xfrm flipH="1">
            <a:off x="8371763" y="3066172"/>
            <a:ext cx="2440763" cy="827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7" idx="2"/>
            <a:endCxn id="50" idx="0"/>
          </p:cNvCxnSpPr>
          <p:nvPr/>
        </p:nvCxnSpPr>
        <p:spPr>
          <a:xfrm>
            <a:off x="9730989" y="3057096"/>
            <a:ext cx="488055" cy="819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9" idx="2"/>
            <a:endCxn id="51" idx="0"/>
          </p:cNvCxnSpPr>
          <p:nvPr/>
        </p:nvCxnSpPr>
        <p:spPr>
          <a:xfrm flipH="1">
            <a:off x="6541032" y="4806596"/>
            <a:ext cx="1830731" cy="88542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9" idx="2"/>
          </p:cNvCxnSpPr>
          <p:nvPr/>
        </p:nvCxnSpPr>
        <p:spPr>
          <a:xfrm>
            <a:off x="8371763" y="4806596"/>
            <a:ext cx="1704833" cy="87268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9" idx="2"/>
          </p:cNvCxnSpPr>
          <p:nvPr/>
        </p:nvCxnSpPr>
        <p:spPr>
          <a:xfrm>
            <a:off x="8371763" y="4806596"/>
            <a:ext cx="3228834" cy="87268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50" idx="2"/>
            <a:endCxn id="52" idx="0"/>
          </p:cNvCxnSpPr>
          <p:nvPr/>
        </p:nvCxnSpPr>
        <p:spPr>
          <a:xfrm flipH="1">
            <a:off x="7500510" y="4824149"/>
            <a:ext cx="2718534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50" idx="2"/>
            <a:endCxn id="53" idx="0"/>
          </p:cNvCxnSpPr>
          <p:nvPr/>
        </p:nvCxnSpPr>
        <p:spPr>
          <a:xfrm flipH="1">
            <a:off x="8494271" y="4824149"/>
            <a:ext cx="1724773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50" idx="2"/>
            <a:endCxn id="54" idx="0"/>
          </p:cNvCxnSpPr>
          <p:nvPr/>
        </p:nvCxnSpPr>
        <p:spPr>
          <a:xfrm flipH="1">
            <a:off x="9373304" y="4824149"/>
            <a:ext cx="845740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0" idx="2"/>
          </p:cNvCxnSpPr>
          <p:nvPr/>
        </p:nvCxnSpPr>
        <p:spPr>
          <a:xfrm>
            <a:off x="10219044" y="4824149"/>
            <a:ext cx="593961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Process in our study</a:t>
            </a:r>
            <a:endParaRPr lang="zh-TW" altLang="en-US" dirty="0"/>
          </a:p>
        </p:txBody>
      </p:sp>
      <p:pic>
        <p:nvPicPr>
          <p:cNvPr id="42" name="圖片 4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663" y="968991"/>
            <a:ext cx="9648968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383BE5-6687-4643-BA94-C3E7FA265BF7}"/>
              </a:ext>
            </a:extLst>
          </p:cNvPr>
          <p:cNvSpPr txBox="1"/>
          <p:nvPr/>
        </p:nvSpPr>
        <p:spPr>
          <a:xfrm>
            <a:off x="616243" y="2907315"/>
            <a:ext cx="4835245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Overall, the weighted avg is 0.56. </a:t>
            </a:r>
            <a:b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since the score of precision, recall, </a:t>
            </a: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f1-score in each topic varied greatly, we didn't think the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LDA model was well</a:t>
            </a:r>
            <a:r>
              <a:rPr lang="en-US" altLang="zh-TW" sz="1600" dirty="0"/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performed</a:t>
            </a:r>
            <a:r>
              <a:rPr lang="en-US" altLang="zh-TW" sz="1600" dirty="0"/>
              <a:t>.</a:t>
            </a:r>
            <a:endParaRPr lang="zh-TW" altLang="zh-TW" sz="16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CE99B1-BA18-4036-9F81-775675086516}"/>
              </a:ext>
            </a:extLst>
          </p:cNvPr>
          <p:cNvGraphicFramePr>
            <a:graphicFrameLocks noGrp="1"/>
          </p:cNvGraphicFramePr>
          <p:nvPr/>
        </p:nvGraphicFramePr>
        <p:xfrm>
          <a:off x="5737412" y="728382"/>
          <a:ext cx="6244106" cy="56260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62851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155219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1299882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1623480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05698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3341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0.43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0.46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0.59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  <a:tr h="3556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Micro 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39279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Macro 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23893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Weighted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0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/>
              <a:t>from LDA</a:t>
            </a:r>
            <a:endParaRPr lang="zh-TW" altLang="en-US"/>
          </a:p>
        </p:txBody>
      </p:sp>
      <p:pic>
        <p:nvPicPr>
          <p:cNvPr id="4" name="Picture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BC8C6A0-BF80-4FA5-82DE-2CA43898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" y="1594167"/>
            <a:ext cx="5624945" cy="491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CD731-EEE5-436F-91AD-964B33BE83D0}"/>
              </a:ext>
            </a:extLst>
          </p:cNvPr>
          <p:cNvSpPr txBox="1"/>
          <p:nvPr/>
        </p:nvSpPr>
        <p:spPr>
          <a:xfrm>
            <a:off x="7044019" y="3128250"/>
            <a:ext cx="46930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 seems the LDA model did not agree with the topic human-defined.​</a:t>
            </a:r>
          </a:p>
        </p:txBody>
      </p:sp>
    </p:spTree>
    <p:extLst>
      <p:ext uri="{BB962C8B-B14F-4D97-AF65-F5344CB8AC3E}">
        <p14:creationId xmlns:p14="http://schemas.microsoft.com/office/powerpoint/2010/main" val="37947710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352</Words>
  <Application>Microsoft Office PowerPoint</Application>
  <PresentationFormat>Widescreen</PresentationFormat>
  <Paragraphs>93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AB</cp:lastModifiedBy>
  <cp:revision>635</cp:revision>
  <dcterms:created xsi:type="dcterms:W3CDTF">2018-04-24T17:14:44Z</dcterms:created>
  <dcterms:modified xsi:type="dcterms:W3CDTF">2019-06-10T17:40:33Z</dcterms:modified>
</cp:coreProperties>
</file>