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media/image48.jpg" ContentType="image/png"/>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323" r:id="rId2"/>
    <p:sldId id="324" r:id="rId3"/>
    <p:sldId id="325" r:id="rId4"/>
    <p:sldId id="378" r:id="rId5"/>
    <p:sldId id="326" r:id="rId6"/>
    <p:sldId id="344" r:id="rId7"/>
    <p:sldId id="347" r:id="rId8"/>
    <p:sldId id="331" r:id="rId9"/>
    <p:sldId id="373" r:id="rId10"/>
    <p:sldId id="374" r:id="rId11"/>
    <p:sldId id="375" r:id="rId12"/>
    <p:sldId id="376" r:id="rId13"/>
    <p:sldId id="377" r:id="rId14"/>
    <p:sldId id="334" r:id="rId15"/>
    <p:sldId id="353" r:id="rId16"/>
    <p:sldId id="354" r:id="rId17"/>
    <p:sldId id="256" r:id="rId18"/>
    <p:sldId id="258" r:id="rId19"/>
    <p:sldId id="257" r:id="rId20"/>
    <p:sldId id="386" r:id="rId21"/>
    <p:sldId id="355" r:id="rId22"/>
    <p:sldId id="264" r:id="rId23"/>
    <p:sldId id="266" r:id="rId24"/>
    <p:sldId id="267" r:id="rId25"/>
    <p:sldId id="268" r:id="rId26"/>
    <p:sldId id="269" r:id="rId27"/>
    <p:sldId id="270" r:id="rId28"/>
    <p:sldId id="272" r:id="rId29"/>
    <p:sldId id="379" r:id="rId30"/>
    <p:sldId id="363" r:id="rId31"/>
    <p:sldId id="368" r:id="rId32"/>
    <p:sldId id="362" r:id="rId33"/>
    <p:sldId id="369" r:id="rId34"/>
    <p:sldId id="360" r:id="rId35"/>
    <p:sldId id="361" r:id="rId36"/>
    <p:sldId id="370" r:id="rId37"/>
    <p:sldId id="371" r:id="rId38"/>
    <p:sldId id="372" r:id="rId39"/>
    <p:sldId id="357" r:id="rId40"/>
    <p:sldId id="358" r:id="rId41"/>
    <p:sldId id="359" r:id="rId42"/>
    <p:sldId id="261" r:id="rId43"/>
    <p:sldId id="262" r:id="rId44"/>
    <p:sldId id="349" r:id="rId45"/>
    <p:sldId id="350" r:id="rId46"/>
    <p:sldId id="259" r:id="rId47"/>
    <p:sldId id="351" r:id="rId48"/>
    <p:sldId id="384" r:id="rId49"/>
    <p:sldId id="385" r:id="rId50"/>
    <p:sldId id="294" r:id="rId51"/>
    <p:sldId id="364" r:id="rId52"/>
    <p:sldId id="365" r:id="rId53"/>
    <p:sldId id="366" r:id="rId54"/>
    <p:sldId id="387" r:id="rId55"/>
    <p:sldId id="367" r:id="rId56"/>
    <p:sldId id="383" r:id="rId57"/>
    <p:sldId id="380" r:id="rId58"/>
    <p:sldId id="381" r:id="rId59"/>
    <p:sldId id="382" r:id="rId60"/>
    <p:sldId id="330" r:id="rId61"/>
  </p:sldIdLst>
  <p:sldSz cx="12192000" cy="6858000"/>
  <p:notesSz cx="6858000" cy="9144000"/>
  <p:custDataLst>
    <p:tags r:id="rId6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gun Vagun" initials="VV" lastIdx="1" clrIdx="0">
    <p:extLst>
      <p:ext uri="{19B8F6BF-5375-455C-9EA6-DF929625EA0E}">
        <p15:presenceInfo xmlns:p15="http://schemas.microsoft.com/office/powerpoint/2012/main" userId="2eec6f31438e129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A890"/>
    <a:srgbClr val="B1172E"/>
    <a:srgbClr val="17B59E"/>
    <a:srgbClr val="9E8260"/>
    <a:srgbClr val="A78D6D"/>
    <a:srgbClr val="EC773C"/>
    <a:srgbClr val="DBD0C3"/>
    <a:srgbClr val="66676C"/>
    <a:srgbClr val="A7A8AB"/>
    <a:srgbClr val="FEF19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中等深淺樣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36" autoAdjust="0"/>
    <p:restoredTop sz="91960" autoAdjust="0"/>
  </p:normalViewPr>
  <p:slideViewPr>
    <p:cSldViewPr snapToGrid="0">
      <p:cViewPr varScale="1">
        <p:scale>
          <a:sx n="110" d="100"/>
          <a:sy n="110" d="100"/>
        </p:scale>
        <p:origin x="91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gs" Target="tags/tag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C7C8D6-8378-491C-A88C-F5C0F1DDB3DF}" type="datetimeFigureOut">
              <a:rPr lang="zh-CN" altLang="en-US" smtClean="0"/>
              <a:t>2019/12/29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681912-8CC0-4B9F-BE2A-5B54BD796BF3}" type="slidenum">
              <a:rPr lang="zh-CN" altLang="en-US" smtClean="0"/>
              <a:t>‹#›</a:t>
            </a:fld>
            <a:endParaRPr lang="zh-CN" altLang="en-US"/>
          </a:p>
        </p:txBody>
      </p:sp>
    </p:spTree>
    <p:extLst>
      <p:ext uri="{BB962C8B-B14F-4D97-AF65-F5344CB8AC3E}">
        <p14:creationId xmlns:p14="http://schemas.microsoft.com/office/powerpoint/2010/main" val="2003606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1</a:t>
            </a:fld>
            <a:endParaRPr lang="zh-CN" altLang="en-US"/>
          </a:p>
        </p:txBody>
      </p:sp>
    </p:spTree>
    <p:extLst>
      <p:ext uri="{BB962C8B-B14F-4D97-AF65-F5344CB8AC3E}">
        <p14:creationId xmlns:p14="http://schemas.microsoft.com/office/powerpoint/2010/main" val="1138257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微軟正黑體" panose="020B0604030504040204" pitchFamily="34" charset="-120"/>
              <a:ea typeface="微軟正黑體" panose="020B0604030504040204" pitchFamily="34" charset="-120"/>
            </a:endParaRPr>
          </a:p>
        </p:txBody>
      </p:sp>
      <p:sp>
        <p:nvSpPr>
          <p:cNvPr id="4" name="灯片编号占位符 3"/>
          <p:cNvSpPr>
            <a:spLocks noGrp="1"/>
          </p:cNvSpPr>
          <p:nvPr>
            <p:ph type="sldNum" sz="quarter" idx="5"/>
          </p:nvPr>
        </p:nvSpPr>
        <p:spPr/>
        <p:txBody>
          <a:bodyPr/>
          <a:lstStyle/>
          <a:p>
            <a:fld id="{82681912-8CC0-4B9F-BE2A-5B54BD796BF3}" type="slidenum">
              <a:rPr lang="zh-CN" altLang="en-US" smtClean="0"/>
              <a:t>10</a:t>
            </a:fld>
            <a:endParaRPr lang="zh-CN" altLang="en-US"/>
          </a:p>
        </p:txBody>
      </p:sp>
    </p:spTree>
    <p:extLst>
      <p:ext uri="{BB962C8B-B14F-4D97-AF65-F5344CB8AC3E}">
        <p14:creationId xmlns:p14="http://schemas.microsoft.com/office/powerpoint/2010/main" val="1285755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微軟正黑體" panose="020B0604030504040204" pitchFamily="34" charset="-120"/>
              <a:ea typeface="微軟正黑體" panose="020B0604030504040204" pitchFamily="34" charset="-120"/>
            </a:endParaRPr>
          </a:p>
        </p:txBody>
      </p:sp>
      <p:sp>
        <p:nvSpPr>
          <p:cNvPr id="4" name="灯片编号占位符 3"/>
          <p:cNvSpPr>
            <a:spLocks noGrp="1"/>
          </p:cNvSpPr>
          <p:nvPr>
            <p:ph type="sldNum" sz="quarter" idx="5"/>
          </p:nvPr>
        </p:nvSpPr>
        <p:spPr/>
        <p:txBody>
          <a:bodyPr/>
          <a:lstStyle/>
          <a:p>
            <a:fld id="{82681912-8CC0-4B9F-BE2A-5B54BD796BF3}" type="slidenum">
              <a:rPr lang="zh-CN" altLang="en-US" smtClean="0"/>
              <a:t>11</a:t>
            </a:fld>
            <a:endParaRPr lang="zh-CN" altLang="en-US"/>
          </a:p>
        </p:txBody>
      </p:sp>
    </p:spTree>
    <p:extLst>
      <p:ext uri="{BB962C8B-B14F-4D97-AF65-F5344CB8AC3E}">
        <p14:creationId xmlns:p14="http://schemas.microsoft.com/office/powerpoint/2010/main" val="38601543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微軟正黑體" panose="020B0604030504040204" pitchFamily="34" charset="-120"/>
              <a:ea typeface="微軟正黑體" panose="020B0604030504040204" pitchFamily="34" charset="-120"/>
            </a:endParaRPr>
          </a:p>
        </p:txBody>
      </p:sp>
      <p:sp>
        <p:nvSpPr>
          <p:cNvPr id="4" name="灯片编号占位符 3"/>
          <p:cNvSpPr>
            <a:spLocks noGrp="1"/>
          </p:cNvSpPr>
          <p:nvPr>
            <p:ph type="sldNum" sz="quarter" idx="5"/>
          </p:nvPr>
        </p:nvSpPr>
        <p:spPr/>
        <p:txBody>
          <a:bodyPr/>
          <a:lstStyle/>
          <a:p>
            <a:fld id="{82681912-8CC0-4B9F-BE2A-5B54BD796BF3}" type="slidenum">
              <a:rPr lang="zh-CN" altLang="en-US" smtClean="0"/>
              <a:t>12</a:t>
            </a:fld>
            <a:endParaRPr lang="zh-CN" altLang="en-US"/>
          </a:p>
        </p:txBody>
      </p:sp>
    </p:spTree>
    <p:extLst>
      <p:ext uri="{BB962C8B-B14F-4D97-AF65-F5344CB8AC3E}">
        <p14:creationId xmlns:p14="http://schemas.microsoft.com/office/powerpoint/2010/main" val="11341724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13</a:t>
            </a:fld>
            <a:endParaRPr lang="zh-CN" altLang="en-US"/>
          </a:p>
        </p:txBody>
      </p:sp>
    </p:spTree>
    <p:extLst>
      <p:ext uri="{BB962C8B-B14F-4D97-AF65-F5344CB8AC3E}">
        <p14:creationId xmlns:p14="http://schemas.microsoft.com/office/powerpoint/2010/main" val="7403412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1200" kern="1200">
                <a:solidFill>
                  <a:schemeClr val="tx1"/>
                </a:solidFill>
                <a:effectLst/>
                <a:latin typeface="+mn-lt"/>
                <a:ea typeface="+mn-ea"/>
                <a:cs typeface="+mn-cs"/>
              </a:rPr>
              <a:t>圖中相關性的顏色都偏淡，這也表示著我們資料中的連續型變數，兩兩</a:t>
            </a:r>
            <a:r>
              <a:rPr lang="zh-TW" altLang="en-US" sz="1200" kern="1200">
                <a:solidFill>
                  <a:schemeClr val="tx1"/>
                </a:solidFill>
                <a:effectLst/>
                <a:latin typeface="+mn-lt"/>
                <a:ea typeface="+mn-ea"/>
                <a:cs typeface="+mn-cs"/>
              </a:rPr>
              <a:t>之</a:t>
            </a:r>
            <a:r>
              <a:rPr lang="zh-TW" altLang="zh-TW" sz="1200" kern="1200">
                <a:solidFill>
                  <a:schemeClr val="tx1"/>
                </a:solidFill>
                <a:effectLst/>
                <a:latin typeface="+mn-lt"/>
                <a:ea typeface="+mn-ea"/>
                <a:cs typeface="+mn-cs"/>
              </a:rPr>
              <a:t>間並沒有顯著的線性相關。</a:t>
            </a:r>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14</a:t>
            </a:fld>
            <a:endParaRPr lang="zh-CN" altLang="en-US"/>
          </a:p>
        </p:txBody>
      </p:sp>
    </p:spTree>
    <p:extLst>
      <p:ext uri="{BB962C8B-B14F-4D97-AF65-F5344CB8AC3E}">
        <p14:creationId xmlns:p14="http://schemas.microsoft.com/office/powerpoint/2010/main" val="11665678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TW" sz="1200" kern="1200">
                <a:solidFill>
                  <a:schemeClr val="tx1"/>
                </a:solidFill>
                <a:effectLst/>
                <a:latin typeface="微軟正黑體" panose="020B0604030504040204" pitchFamily="34" charset="-120"/>
                <a:ea typeface="微軟正黑體" panose="020B0604030504040204" pitchFamily="34" charset="-120"/>
                <a:cs typeface="+mn-cs"/>
              </a:rPr>
              <a:t>1.</a:t>
            </a:r>
            <a:r>
              <a:rPr lang="zh-TW" altLang="en-US" sz="1200" kern="1200">
                <a:solidFill>
                  <a:schemeClr val="tx1"/>
                </a:solidFill>
                <a:effectLst/>
                <a:latin typeface="微軟正黑體" panose="020B0604030504040204" pitchFamily="34" charset="-120"/>
                <a:ea typeface="微軟正黑體" panose="020B0604030504040204" pitchFamily="34" charset="-120"/>
                <a:cs typeface="+mn-cs"/>
              </a:rPr>
              <a:t>有得心臟病的的平均年齡較高</a:t>
            </a:r>
            <a:r>
              <a:rPr lang="zh-TW" altLang="zh-TW" sz="1200" kern="1200">
                <a:solidFill>
                  <a:schemeClr val="tx1"/>
                </a:solidFill>
                <a:effectLst/>
                <a:latin typeface="微軟正黑體" panose="020B0604030504040204" pitchFamily="34" charset="-120"/>
                <a:ea typeface="微軟正黑體" panose="020B0604030504040204" pitchFamily="34" charset="-120"/>
                <a:cs typeface="+mn-cs"/>
              </a:rPr>
              <a:t>。</a:t>
            </a:r>
            <a:r>
              <a:rPr lang="en-US" altLang="zh-TW" sz="1200" kern="1200">
                <a:solidFill>
                  <a:schemeClr val="tx1"/>
                </a:solidFill>
                <a:effectLst/>
                <a:latin typeface="微軟正黑體" panose="020B0604030504040204" pitchFamily="34" charset="-120"/>
                <a:ea typeface="微軟正黑體" panose="020B0604030504040204" pitchFamily="34" charset="-120"/>
                <a:cs typeface="+mn-cs"/>
              </a:rPr>
              <a:t>2.</a:t>
            </a:r>
            <a:r>
              <a:rPr lang="zh-TW" altLang="en-US" sz="1200" kern="1200">
                <a:solidFill>
                  <a:schemeClr val="tx1"/>
                </a:solidFill>
                <a:effectLst/>
                <a:latin typeface="微軟正黑體" panose="020B0604030504040204" pitchFamily="34" charset="-120"/>
                <a:ea typeface="微軟正黑體" panose="020B0604030504040204" pitchFamily="34" charset="-120"/>
                <a:cs typeface="+mn-cs"/>
              </a:rPr>
              <a:t>未得病的受試者平均最大心率較高。</a:t>
            </a:r>
            <a:r>
              <a:rPr lang="en-US" altLang="zh-TW" sz="1200" kern="1200">
                <a:solidFill>
                  <a:schemeClr val="tx1"/>
                </a:solidFill>
                <a:effectLst/>
                <a:latin typeface="微軟正黑體" panose="020B0604030504040204" pitchFamily="34" charset="-120"/>
                <a:ea typeface="微軟正黑體" panose="020B0604030504040204" pitchFamily="34" charset="-120"/>
                <a:cs typeface="+mn-cs"/>
              </a:rPr>
              <a:t>3.</a:t>
            </a:r>
            <a:r>
              <a:rPr lang="zh-TW" altLang="en-US" sz="1200" kern="1200">
                <a:solidFill>
                  <a:schemeClr val="tx1"/>
                </a:solidFill>
                <a:effectLst/>
                <a:latin typeface="微軟正黑體" panose="020B0604030504040204" pitchFamily="34" charset="-120"/>
                <a:ea typeface="微軟正黑體" panose="020B0604030504040204" pitchFamily="34" charset="-120"/>
                <a:cs typeface="+mn-cs"/>
              </a:rPr>
              <a:t>得心臟病的平均</a:t>
            </a:r>
            <a:r>
              <a:rPr lang="en-US" altLang="zh-TW" sz="1200" kern="1200">
                <a:solidFill>
                  <a:schemeClr val="tx1"/>
                </a:solidFill>
                <a:effectLst/>
                <a:latin typeface="微軟正黑體" panose="020B0604030504040204" pitchFamily="34" charset="-120"/>
                <a:ea typeface="微軟正黑體" panose="020B0604030504040204" pitchFamily="34" charset="-120"/>
                <a:cs typeface="+mn-cs"/>
              </a:rPr>
              <a:t>ST</a:t>
            </a:r>
            <a:r>
              <a:rPr lang="zh-TW" altLang="en-US" sz="1200" kern="1200">
                <a:solidFill>
                  <a:schemeClr val="tx1"/>
                </a:solidFill>
                <a:effectLst/>
                <a:latin typeface="微軟正黑體" panose="020B0604030504040204" pitchFamily="34" charset="-120"/>
                <a:ea typeface="微軟正黑體" panose="020B0604030504040204" pitchFamily="34" charset="-120"/>
                <a:cs typeface="+mn-cs"/>
              </a:rPr>
              <a:t>段下降程度較高。</a:t>
            </a:r>
            <a:endParaRPr lang="en-US" altLang="zh-TW" sz="1200" kern="1200">
              <a:solidFill>
                <a:schemeClr val="tx1"/>
              </a:solidFill>
              <a:effectLst/>
              <a:latin typeface="微軟正黑體" panose="020B0604030504040204" pitchFamily="34" charset="-120"/>
              <a:ea typeface="微軟正黑體" panose="020B0604030504040204" pitchFamily="34" charset="-120"/>
              <a:cs typeface="+mn-cs"/>
            </a:endParaRPr>
          </a:p>
          <a:p>
            <a:r>
              <a:rPr lang="zh-TW" altLang="zh-TW" sz="1200" kern="1200">
                <a:solidFill>
                  <a:schemeClr val="tx1"/>
                </a:solidFill>
                <a:effectLst/>
                <a:latin typeface="微軟正黑體" panose="020B0604030504040204" pitchFamily="34" charset="-120"/>
                <a:ea typeface="微軟正黑體" panose="020B0604030504040204" pitchFamily="34" charset="-120"/>
                <a:cs typeface="+mn-cs"/>
              </a:rPr>
              <a:t>而在膽固醇</a:t>
            </a:r>
            <a:r>
              <a:rPr lang="zh-TW" altLang="en-US" sz="1200" kern="1200">
                <a:solidFill>
                  <a:schemeClr val="tx1"/>
                </a:solidFill>
                <a:effectLst/>
                <a:latin typeface="微軟正黑體" panose="020B0604030504040204" pitchFamily="34" charset="-120"/>
                <a:ea typeface="微軟正黑體" panose="020B0604030504040204" pitchFamily="34" charset="-120"/>
                <a:cs typeface="+mn-cs"/>
              </a:rPr>
              <a:t>濃度</a:t>
            </a:r>
            <a:r>
              <a:rPr lang="zh-TW" altLang="zh-TW" sz="1200" kern="1200">
                <a:solidFill>
                  <a:schemeClr val="tx1"/>
                </a:solidFill>
                <a:effectLst/>
                <a:latin typeface="微軟正黑體" panose="020B0604030504040204" pitchFamily="34" charset="-120"/>
                <a:ea typeface="微軟正黑體" panose="020B0604030504040204" pitchFamily="34" charset="-120"/>
                <a:cs typeface="+mn-cs"/>
              </a:rPr>
              <a:t>、靜態</a:t>
            </a:r>
            <a:r>
              <a:rPr lang="zh-TW" altLang="en-US" sz="1200" kern="1200">
                <a:solidFill>
                  <a:schemeClr val="tx1"/>
                </a:solidFill>
                <a:effectLst/>
                <a:latin typeface="微軟正黑體" panose="020B0604030504040204" pitchFamily="34" charset="-120"/>
                <a:ea typeface="微軟正黑體" panose="020B0604030504040204" pitchFamily="34" charset="-120"/>
                <a:cs typeface="+mn-cs"/>
              </a:rPr>
              <a:t>時的血</a:t>
            </a:r>
            <a:r>
              <a:rPr lang="zh-TW" altLang="zh-TW" sz="1200" kern="1200">
                <a:solidFill>
                  <a:schemeClr val="tx1"/>
                </a:solidFill>
                <a:effectLst/>
                <a:latin typeface="微軟正黑體" panose="020B0604030504040204" pitchFamily="34" charset="-120"/>
                <a:ea typeface="微軟正黑體" panose="020B0604030504040204" pitchFamily="34" charset="-120"/>
                <a:cs typeface="+mn-cs"/>
              </a:rPr>
              <a:t>壓則看不出有明顯的特徵。</a:t>
            </a:r>
          </a:p>
        </p:txBody>
      </p:sp>
      <p:sp>
        <p:nvSpPr>
          <p:cNvPr id="4" name="灯片编号占位符 3"/>
          <p:cNvSpPr>
            <a:spLocks noGrp="1"/>
          </p:cNvSpPr>
          <p:nvPr>
            <p:ph type="sldNum" sz="quarter" idx="5"/>
          </p:nvPr>
        </p:nvSpPr>
        <p:spPr/>
        <p:txBody>
          <a:bodyPr/>
          <a:lstStyle/>
          <a:p>
            <a:fld id="{82681912-8CC0-4B9F-BE2A-5B54BD796BF3}" type="slidenum">
              <a:rPr lang="zh-CN" altLang="en-US" smtClean="0"/>
              <a:t>15</a:t>
            </a:fld>
            <a:endParaRPr lang="zh-CN" altLang="en-US"/>
          </a:p>
        </p:txBody>
      </p:sp>
    </p:spTree>
    <p:extLst>
      <p:ext uri="{BB962C8B-B14F-4D97-AF65-F5344CB8AC3E}">
        <p14:creationId xmlns:p14="http://schemas.microsoft.com/office/powerpoint/2010/main" val="40200740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TW" sz="1200" kern="1200">
                <a:solidFill>
                  <a:schemeClr val="tx1"/>
                </a:solidFill>
                <a:effectLst/>
                <a:latin typeface="+mn-lt"/>
                <a:ea typeface="+mn-ea"/>
                <a:cs typeface="+mn-cs"/>
              </a:rPr>
              <a:t>ST</a:t>
            </a:r>
            <a:r>
              <a:rPr lang="zh-TW" altLang="en-US" sz="1200" kern="1200">
                <a:solidFill>
                  <a:schemeClr val="tx1"/>
                </a:solidFill>
                <a:effectLst/>
                <a:latin typeface="+mn-lt"/>
                <a:ea typeface="+mn-ea"/>
                <a:cs typeface="+mn-cs"/>
              </a:rPr>
              <a:t>降低程度愈低，愈不容易得心臟病；最大心率愈高且年齡愈低愈不容易得病。</a:t>
            </a:r>
            <a:endParaRPr lang="zh-TW" altLang="zh-TW" sz="1200" kern="120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82681912-8CC0-4B9F-BE2A-5B54BD796BF3}" type="slidenum">
              <a:rPr lang="zh-CN" altLang="en-US" smtClean="0"/>
              <a:t>16</a:t>
            </a:fld>
            <a:endParaRPr lang="zh-CN" altLang="en-US"/>
          </a:p>
        </p:txBody>
      </p:sp>
    </p:spTree>
    <p:extLst>
      <p:ext uri="{BB962C8B-B14F-4D97-AF65-F5344CB8AC3E}">
        <p14:creationId xmlns:p14="http://schemas.microsoft.com/office/powerpoint/2010/main" val="32873603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zh-TW" sz="1200" b="0" i="0" u="none" strike="noStrike" cap="none" normalizeH="0" baseline="0" dirty="0">
                <a:ln>
                  <a:noFill/>
                </a:ln>
                <a:solidFill>
                  <a:schemeClr val="tx1"/>
                </a:solidFill>
                <a:effectLst/>
                <a:latin typeface="Calibri" panose="020F0502020204030204" pitchFamily="34" charset="0"/>
                <a:ea typeface="+mn-ea"/>
                <a:cs typeface="Arial" panose="020B0604020202020204" pitchFamily="34" charset="0"/>
              </a:rPr>
              <a:t>Odds Ratio</a:t>
            </a:r>
            <a:endParaRPr kumimoji="0" lang="en-US" altLang="zh-TW"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zh-TW" sz="1200" b="1" i="1" u="none" strike="noStrike" cap="none" normalizeH="0" baseline="0" dirty="0">
                <a:ln>
                  <a:noFill/>
                </a:ln>
                <a:solidFill>
                  <a:schemeClr val="tx1"/>
                </a:solidFill>
                <a:effectLst/>
                <a:latin typeface="Palatino Linotype" panose="02040502050505030304" pitchFamily="18" charset="0"/>
                <a:ea typeface="標楷體" panose="03000509000000000000" pitchFamily="65" charset="-120"/>
                <a:cs typeface="Calibri" panose="020F0502020204030204" pitchFamily="34" charset="0"/>
              </a:rPr>
              <a:t>Sex</a:t>
            </a:r>
            <a:r>
              <a:rPr kumimoji="0" lang="zh-TW" altLang="en-US" sz="12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cs typeface="Calibri" panose="020F0502020204030204" pitchFamily="34" charset="0"/>
              </a:rPr>
              <a:t>：其勝算比的信賴區間沒有跨過</a:t>
            </a:r>
            <a:r>
              <a:rPr kumimoji="0" lang="en-US" altLang="zh-TW" sz="1200" b="0" i="0" u="none" strike="noStrike" cap="none" normalizeH="0" baseline="0" dirty="0">
                <a:ln>
                  <a:noFill/>
                </a:ln>
                <a:solidFill>
                  <a:schemeClr val="tx1"/>
                </a:solidFill>
                <a:effectLst/>
                <a:latin typeface="Palatino Linotype" panose="02040502050505030304" pitchFamily="18" charset="0"/>
                <a:ea typeface="標楷體" panose="03000509000000000000" pitchFamily="65" charset="-120"/>
                <a:cs typeface="Calibri" panose="020F0502020204030204" pitchFamily="34" charset="0"/>
              </a:rPr>
              <a:t>0</a:t>
            </a:r>
            <a:r>
              <a:rPr kumimoji="0" lang="zh-TW" altLang="en-US" sz="12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cs typeface="Calibri" panose="020F0502020204030204" pitchFamily="34" charset="0"/>
              </a:rPr>
              <a:t>，顯示男性在樣本內較女性有較大的可能性為心臟病患者。</a:t>
            </a:r>
            <a:endParaRPr kumimoji="0" lang="zh-TW"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zh-TW" sz="1200" b="1" i="1" u="none" strike="noStrike" cap="none" normalizeH="0" baseline="0" dirty="0">
                <a:ln>
                  <a:noFill/>
                </a:ln>
                <a:solidFill>
                  <a:schemeClr val="tx1"/>
                </a:solidFill>
                <a:effectLst/>
                <a:latin typeface="Palatino Linotype" panose="02040502050505030304" pitchFamily="18" charset="0"/>
                <a:ea typeface="標楷體" panose="03000509000000000000" pitchFamily="65" charset="-120"/>
                <a:cs typeface="Calibri" panose="020F0502020204030204" pitchFamily="34" charset="0"/>
              </a:rPr>
              <a:t>Chest Pain Experience</a:t>
            </a:r>
            <a:r>
              <a:rPr kumimoji="0" lang="zh-TW" altLang="en-US" sz="12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cs typeface="Calibri" panose="020F0502020204030204" pitchFamily="34" charset="0"/>
              </a:rPr>
              <a:t>：其中</a:t>
            </a:r>
            <a:r>
              <a:rPr kumimoji="0" lang="en-US" altLang="zh-TW" sz="1200" b="0" i="1" u="none" strike="noStrike" cap="none" normalizeH="0" baseline="0" dirty="0">
                <a:ln>
                  <a:noFill/>
                </a:ln>
                <a:solidFill>
                  <a:schemeClr val="tx1"/>
                </a:solidFill>
                <a:effectLst/>
                <a:latin typeface="Palatino Linotype" panose="02040502050505030304" pitchFamily="18" charset="0"/>
                <a:ea typeface="標楷體" panose="03000509000000000000" pitchFamily="65" charset="-120"/>
                <a:cs typeface="Calibri" panose="020F0502020204030204" pitchFamily="34" charset="0"/>
              </a:rPr>
              <a:t>(asymptomatic </a:t>
            </a:r>
            <a:r>
              <a:rPr kumimoji="0" lang="en-US" altLang="zh-TW" sz="1200" b="0" i="1" u="none" strike="noStrike" cap="none" normalizeH="0" baseline="0" dirty="0" err="1">
                <a:ln>
                  <a:noFill/>
                </a:ln>
                <a:solidFill>
                  <a:schemeClr val="tx1"/>
                </a:solidFill>
                <a:effectLst/>
                <a:latin typeface="Palatino Linotype" panose="02040502050505030304" pitchFamily="18" charset="0"/>
                <a:ea typeface="標楷體" panose="03000509000000000000" pitchFamily="65" charset="-120"/>
                <a:cs typeface="Calibri" panose="020F0502020204030204" pitchFamily="34" charset="0"/>
              </a:rPr>
              <a:t>v.s</a:t>
            </a:r>
            <a:r>
              <a:rPr kumimoji="0" lang="en-US" altLang="zh-TW" sz="1200" b="0" i="1" u="none" strike="noStrike" cap="none" normalizeH="0" baseline="0" dirty="0">
                <a:ln>
                  <a:noFill/>
                </a:ln>
                <a:solidFill>
                  <a:schemeClr val="tx1"/>
                </a:solidFill>
                <a:effectLst/>
                <a:latin typeface="Palatino Linotype" panose="02040502050505030304" pitchFamily="18" charset="0"/>
                <a:ea typeface="標楷體" panose="03000509000000000000" pitchFamily="65" charset="-120"/>
                <a:cs typeface="Calibri" panose="020F0502020204030204" pitchFamily="34" charset="0"/>
              </a:rPr>
              <a:t>. atypical angina)</a:t>
            </a:r>
            <a:r>
              <a:rPr kumimoji="0" lang="zh-TW" altLang="en-US" sz="12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cs typeface="Calibri" panose="020F0502020204030204" pitchFamily="34" charset="0"/>
              </a:rPr>
              <a:t>的勝算比信賴區間沒有跨過</a:t>
            </a:r>
            <a:r>
              <a:rPr kumimoji="0" lang="en-US" altLang="zh-TW" sz="1200" b="0" i="0" u="none" strike="noStrike" cap="none" normalizeH="0" baseline="0" dirty="0">
                <a:ln>
                  <a:noFill/>
                </a:ln>
                <a:solidFill>
                  <a:schemeClr val="tx1"/>
                </a:solidFill>
                <a:effectLst/>
                <a:latin typeface="Palatino Linotype" panose="02040502050505030304" pitchFamily="18" charset="0"/>
                <a:ea typeface="標楷體" panose="03000509000000000000" pitchFamily="65" charset="-120"/>
                <a:cs typeface="Calibri" panose="020F0502020204030204" pitchFamily="34" charset="0"/>
              </a:rPr>
              <a:t>0</a:t>
            </a:r>
            <a:r>
              <a:rPr kumimoji="0" lang="zh-TW" altLang="en-US" sz="12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cs typeface="Calibri" panose="020F0502020204030204" pitchFamily="34" charset="0"/>
              </a:rPr>
              <a:t>，顯示沒有過心絞痛或胸痛有較大的可能性為心臟病患者。</a:t>
            </a:r>
            <a:endParaRPr kumimoji="0" lang="zh-TW"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zh-TW" sz="1200" b="1" i="1" u="none" strike="noStrike" cap="none" normalizeH="0" baseline="0" dirty="0">
                <a:ln>
                  <a:noFill/>
                </a:ln>
                <a:solidFill>
                  <a:schemeClr val="tx1"/>
                </a:solidFill>
                <a:effectLst/>
                <a:latin typeface="Palatino Linotype" panose="02040502050505030304" pitchFamily="18" charset="0"/>
                <a:ea typeface="標楷體" panose="03000509000000000000" pitchFamily="65" charset="-120"/>
                <a:cs typeface="Arial" panose="020B0604020202020204" pitchFamily="34" charset="0"/>
              </a:rPr>
              <a:t>Fasting Blood Sugar</a:t>
            </a:r>
            <a:r>
              <a:rPr kumimoji="0" lang="zh-TW" altLang="en-US" sz="12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cs typeface="Arial" panose="020B0604020202020204" pitchFamily="34" charset="0"/>
              </a:rPr>
              <a:t>：</a:t>
            </a:r>
            <a:r>
              <a:rPr kumimoji="0" lang="zh-TW" altLang="en-US" sz="12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cs typeface="Calibri" panose="020F0502020204030204" pitchFamily="34" charset="0"/>
              </a:rPr>
              <a:t>其勝算比的信賴區間跨過</a:t>
            </a:r>
            <a:r>
              <a:rPr kumimoji="0" lang="en-US" altLang="zh-TW" sz="1200" b="0" i="0" u="none" strike="noStrike" cap="none" normalizeH="0" baseline="0" dirty="0">
                <a:ln>
                  <a:noFill/>
                </a:ln>
                <a:solidFill>
                  <a:schemeClr val="tx1"/>
                </a:solidFill>
                <a:effectLst/>
                <a:latin typeface="Palatino Linotype" panose="02040502050505030304" pitchFamily="18" charset="0"/>
                <a:ea typeface="標楷體" panose="03000509000000000000" pitchFamily="65" charset="-120"/>
                <a:cs typeface="Calibri" panose="020F0502020204030204" pitchFamily="34" charset="0"/>
              </a:rPr>
              <a:t>0</a:t>
            </a:r>
            <a:r>
              <a:rPr kumimoji="0" lang="zh-TW" altLang="en-US" sz="12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cs typeface="Calibri" panose="020F0502020204030204" pitchFamily="34" charset="0"/>
              </a:rPr>
              <a:t>，顯示高空腹血糖的人在樣本內較正常血糖有較大的可能性為心臟病患者。</a:t>
            </a:r>
            <a:endParaRPr kumimoji="0" lang="zh-TW"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zh-TW" sz="1200" b="1" i="1" u="none" strike="noStrike" cap="none" normalizeH="0" baseline="0" dirty="0">
                <a:ln>
                  <a:noFill/>
                </a:ln>
                <a:solidFill>
                  <a:schemeClr val="tx1"/>
                </a:solidFill>
                <a:effectLst/>
                <a:latin typeface="Palatino Linotype" panose="02040502050505030304" pitchFamily="18" charset="0"/>
                <a:ea typeface="標楷體" panose="03000509000000000000" pitchFamily="65" charset="-120"/>
                <a:cs typeface="Calibri" panose="020F0502020204030204" pitchFamily="34" charset="0"/>
              </a:rPr>
              <a:t>Resting Electrocardiographic</a:t>
            </a:r>
            <a:r>
              <a:rPr kumimoji="0" lang="zh-TW" altLang="en-US" sz="12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cs typeface="Calibri" panose="020F0502020204030204" pitchFamily="34" charset="0"/>
              </a:rPr>
              <a:t>：其中左心室肥厚的患者較正常人的勝算高且其勝算比信賴區間沒有跨過</a:t>
            </a:r>
            <a:r>
              <a:rPr kumimoji="0" lang="en-US" altLang="zh-TW" sz="1200" b="0" i="0" u="none" strike="noStrike" cap="none" normalizeH="0" baseline="0" dirty="0">
                <a:ln>
                  <a:noFill/>
                </a:ln>
                <a:solidFill>
                  <a:schemeClr val="tx1"/>
                </a:solidFill>
                <a:effectLst/>
                <a:latin typeface="Palatino Linotype" panose="02040502050505030304" pitchFamily="18" charset="0"/>
                <a:ea typeface="標楷體" panose="03000509000000000000" pitchFamily="65" charset="-120"/>
                <a:cs typeface="Calibri" panose="020F0502020204030204" pitchFamily="34" charset="0"/>
              </a:rPr>
              <a:t>0</a:t>
            </a:r>
            <a:r>
              <a:rPr kumimoji="0" lang="zh-TW" altLang="en-US" sz="12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cs typeface="Calibri" panose="020F0502020204030204" pitchFamily="34" charset="0"/>
              </a:rPr>
              <a:t>，顯示左心室肥厚的患者有較大的可能性為心臟病患者。</a:t>
            </a:r>
            <a:endParaRPr kumimoji="0" lang="zh-TW"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zh-TW" sz="1200" b="1" i="1" u="none" strike="noStrike" cap="none" normalizeH="0" baseline="0" dirty="0">
                <a:ln>
                  <a:noFill/>
                </a:ln>
                <a:solidFill>
                  <a:schemeClr val="tx1"/>
                </a:solidFill>
                <a:effectLst/>
                <a:latin typeface="Palatino Linotype" panose="02040502050505030304" pitchFamily="18" charset="0"/>
                <a:ea typeface="標楷體" panose="03000509000000000000" pitchFamily="65" charset="-120"/>
                <a:cs typeface="Calibri" panose="020F0502020204030204" pitchFamily="34" charset="0"/>
              </a:rPr>
              <a:t>Exercise Induced Angina</a:t>
            </a:r>
            <a:r>
              <a:rPr kumimoji="0" lang="zh-TW" altLang="en-US" sz="12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cs typeface="Calibri" panose="020F0502020204030204" pitchFamily="34" charset="0"/>
              </a:rPr>
              <a:t>：有</a:t>
            </a:r>
            <a:r>
              <a:rPr kumimoji="0" lang="en-US" altLang="zh-TW" sz="1200" b="0" i="0" u="none" strike="noStrike" cap="none" normalizeH="0" baseline="0" dirty="0">
                <a:ln>
                  <a:noFill/>
                </a:ln>
                <a:solidFill>
                  <a:schemeClr val="tx1"/>
                </a:solidFill>
                <a:effectLst/>
                <a:latin typeface="Palatino Linotype" panose="02040502050505030304" pitchFamily="18" charset="0"/>
                <a:ea typeface="標楷體" panose="03000509000000000000" pitchFamily="65" charset="-120"/>
                <a:cs typeface="Calibri" panose="020F0502020204030204" pitchFamily="34" charset="0"/>
              </a:rPr>
              <a:t>(</a:t>
            </a:r>
            <a:r>
              <a:rPr kumimoji="0" lang="zh-TW" altLang="en-US" sz="12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cs typeface="Calibri" panose="020F0502020204030204" pitchFamily="34" charset="0"/>
              </a:rPr>
              <a:t>過</a:t>
            </a:r>
            <a:r>
              <a:rPr kumimoji="0" lang="en-US" altLang="zh-TW" sz="1200" b="0" i="0" u="none" strike="noStrike" cap="none" normalizeH="0" baseline="0" dirty="0">
                <a:ln>
                  <a:noFill/>
                </a:ln>
                <a:solidFill>
                  <a:schemeClr val="tx1"/>
                </a:solidFill>
                <a:effectLst/>
                <a:latin typeface="Palatino Linotype" panose="02040502050505030304" pitchFamily="18" charset="0"/>
                <a:ea typeface="標楷體" panose="03000509000000000000" pitchFamily="65" charset="-120"/>
                <a:cs typeface="Calibri" panose="020F0502020204030204" pitchFamily="34" charset="0"/>
              </a:rPr>
              <a:t>)</a:t>
            </a:r>
            <a:r>
              <a:rPr kumimoji="0" lang="zh-TW" altLang="en-US" sz="12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cs typeface="Calibri" panose="020F0502020204030204" pitchFamily="34" charset="0"/>
              </a:rPr>
              <a:t>運動後引發的心絞痛的人的勝算比沒有過的人高且其勝算比信賴區間沒有跨過</a:t>
            </a:r>
            <a:r>
              <a:rPr kumimoji="0" lang="en-US" altLang="zh-TW" sz="1200" b="0" i="0" u="none" strike="noStrike" cap="none" normalizeH="0" baseline="0" dirty="0">
                <a:ln>
                  <a:noFill/>
                </a:ln>
                <a:solidFill>
                  <a:schemeClr val="tx1"/>
                </a:solidFill>
                <a:effectLst/>
                <a:latin typeface="Palatino Linotype" panose="02040502050505030304" pitchFamily="18" charset="0"/>
                <a:ea typeface="標楷體" panose="03000509000000000000" pitchFamily="65" charset="-120"/>
                <a:cs typeface="Calibri" panose="020F0502020204030204" pitchFamily="34" charset="0"/>
              </a:rPr>
              <a:t>0</a:t>
            </a:r>
            <a:r>
              <a:rPr kumimoji="0" lang="zh-TW" altLang="en-US" sz="12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cs typeface="Calibri" panose="020F0502020204030204" pitchFamily="34" charset="0"/>
              </a:rPr>
              <a:t>，顯示運動後引發的心絞痛的人有較大的可能性為心臟病患者。</a:t>
            </a:r>
            <a:endParaRPr kumimoji="0" lang="zh-TW"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zh-TW" sz="1200" b="1" i="1" u="none" strike="noStrike" cap="none" normalizeH="0" baseline="0" dirty="0">
                <a:ln>
                  <a:noFill/>
                </a:ln>
                <a:solidFill>
                  <a:schemeClr val="tx1"/>
                </a:solidFill>
                <a:effectLst/>
                <a:latin typeface="Palatino Linotype" panose="02040502050505030304" pitchFamily="18" charset="0"/>
                <a:ea typeface="標楷體" panose="03000509000000000000" pitchFamily="65" charset="-120"/>
                <a:cs typeface="Arial" panose="020B0604020202020204" pitchFamily="34" charset="0"/>
              </a:rPr>
              <a:t>The Slope of the Peak Exercise ST Segment</a:t>
            </a:r>
            <a:r>
              <a:rPr kumimoji="0" lang="zh-TW" altLang="en-US" sz="12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cs typeface="Arial" panose="020B0604020202020204" pitchFamily="34" charset="0"/>
              </a:rPr>
              <a:t>：</a:t>
            </a:r>
            <a:r>
              <a:rPr kumimoji="0" lang="zh-TW" altLang="en-US" sz="12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cs typeface="Calibri" panose="020F0502020204030204" pitchFamily="34" charset="0"/>
              </a:rPr>
              <a:t>其中</a:t>
            </a:r>
            <a:r>
              <a:rPr kumimoji="0" lang="en-US" altLang="zh-TW" sz="1200" b="0" i="0" u="none" strike="noStrike" cap="none" normalizeH="0" baseline="0" dirty="0">
                <a:ln>
                  <a:noFill/>
                </a:ln>
                <a:solidFill>
                  <a:schemeClr val="tx1"/>
                </a:solidFill>
                <a:effectLst/>
                <a:latin typeface="Palatino Linotype" panose="02040502050505030304" pitchFamily="18" charset="0"/>
                <a:ea typeface="標楷體" panose="03000509000000000000" pitchFamily="65" charset="-120"/>
                <a:cs typeface="Calibri" panose="020F0502020204030204" pitchFamily="34" charset="0"/>
              </a:rPr>
              <a:t>ST</a:t>
            </a:r>
            <a:r>
              <a:rPr kumimoji="0" lang="zh-TW" altLang="en-US" sz="12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cs typeface="Calibri" panose="020F0502020204030204" pitchFamily="34" charset="0"/>
              </a:rPr>
              <a:t>波斜率平坦的患者與</a:t>
            </a:r>
            <a:r>
              <a:rPr kumimoji="0" lang="en-US" altLang="zh-TW" sz="1200" b="0" i="0" u="none" strike="noStrike" cap="none" normalizeH="0" baseline="0" dirty="0">
                <a:ln>
                  <a:noFill/>
                </a:ln>
                <a:solidFill>
                  <a:schemeClr val="tx1"/>
                </a:solidFill>
                <a:effectLst/>
                <a:latin typeface="Palatino Linotype" panose="02040502050505030304" pitchFamily="18" charset="0"/>
                <a:ea typeface="標楷體" panose="03000509000000000000" pitchFamily="65" charset="-120"/>
                <a:cs typeface="Calibri" panose="020F0502020204030204" pitchFamily="34" charset="0"/>
              </a:rPr>
              <a:t>ST</a:t>
            </a:r>
            <a:r>
              <a:rPr kumimoji="0" lang="zh-TW" altLang="en-US" sz="12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cs typeface="Calibri" panose="020F0502020204030204" pitchFamily="34" charset="0"/>
              </a:rPr>
              <a:t>波斜率下降的患者的勝算比信賴區間沒有跨過</a:t>
            </a:r>
            <a:r>
              <a:rPr kumimoji="0" lang="en-US" altLang="zh-TW" sz="1200" b="0" i="0" u="none" strike="noStrike" cap="none" normalizeH="0" baseline="0" dirty="0">
                <a:ln>
                  <a:noFill/>
                </a:ln>
                <a:solidFill>
                  <a:schemeClr val="tx1"/>
                </a:solidFill>
                <a:effectLst/>
                <a:latin typeface="Palatino Linotype" panose="02040502050505030304" pitchFamily="18" charset="0"/>
                <a:ea typeface="標楷體" panose="03000509000000000000" pitchFamily="65" charset="-120"/>
                <a:cs typeface="Calibri" panose="020F0502020204030204" pitchFamily="34" charset="0"/>
              </a:rPr>
              <a:t>0</a:t>
            </a:r>
            <a:r>
              <a:rPr kumimoji="0" lang="zh-TW" altLang="en-US" sz="12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cs typeface="Calibri" panose="020F0502020204030204" pitchFamily="34" charset="0"/>
              </a:rPr>
              <a:t>、</a:t>
            </a:r>
            <a:r>
              <a:rPr kumimoji="0" lang="en-US" altLang="zh-TW" sz="1200" b="0" i="0" u="none" strike="noStrike" cap="none" normalizeH="0" baseline="0" dirty="0">
                <a:ln>
                  <a:noFill/>
                </a:ln>
                <a:solidFill>
                  <a:schemeClr val="tx1"/>
                </a:solidFill>
                <a:effectLst/>
                <a:latin typeface="Palatino Linotype" panose="02040502050505030304" pitchFamily="18" charset="0"/>
                <a:ea typeface="標楷體" panose="03000509000000000000" pitchFamily="65" charset="-120"/>
                <a:cs typeface="Calibri" panose="020F0502020204030204" pitchFamily="34" charset="0"/>
              </a:rPr>
              <a:t>ST</a:t>
            </a:r>
            <a:r>
              <a:rPr kumimoji="0" lang="zh-TW" altLang="en-US" sz="12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cs typeface="Calibri" panose="020F0502020204030204" pitchFamily="34" charset="0"/>
              </a:rPr>
              <a:t>波斜率平坦的患者與</a:t>
            </a:r>
            <a:r>
              <a:rPr kumimoji="0" lang="en-US" altLang="zh-TW" sz="1200" b="0" i="0" u="none" strike="noStrike" cap="none" normalizeH="0" baseline="0" dirty="0">
                <a:ln>
                  <a:noFill/>
                </a:ln>
                <a:solidFill>
                  <a:schemeClr val="tx1"/>
                </a:solidFill>
                <a:effectLst/>
                <a:latin typeface="Palatino Linotype" panose="02040502050505030304" pitchFamily="18" charset="0"/>
                <a:ea typeface="標楷體" panose="03000509000000000000" pitchFamily="65" charset="-120"/>
                <a:cs typeface="Calibri" panose="020F0502020204030204" pitchFamily="34" charset="0"/>
              </a:rPr>
              <a:t>ST</a:t>
            </a:r>
            <a:r>
              <a:rPr kumimoji="0" lang="zh-TW" altLang="en-US" sz="12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cs typeface="Calibri" panose="020F0502020204030204" pitchFamily="34" charset="0"/>
              </a:rPr>
              <a:t>波斜率上升的患者的勝算比信賴區間有跨過</a:t>
            </a:r>
            <a:r>
              <a:rPr kumimoji="0" lang="en-US" altLang="zh-TW" sz="1200" b="0" i="0" u="none" strike="noStrike" cap="none" normalizeH="0" baseline="0" dirty="0">
                <a:ln>
                  <a:noFill/>
                </a:ln>
                <a:solidFill>
                  <a:schemeClr val="tx1"/>
                </a:solidFill>
                <a:effectLst/>
                <a:latin typeface="Palatino Linotype" panose="02040502050505030304" pitchFamily="18" charset="0"/>
                <a:ea typeface="標楷體" panose="03000509000000000000" pitchFamily="65" charset="-120"/>
                <a:cs typeface="Calibri" panose="020F0502020204030204" pitchFamily="34" charset="0"/>
              </a:rPr>
              <a:t>0</a:t>
            </a:r>
            <a:r>
              <a:rPr kumimoji="0" lang="zh-TW" altLang="en-US" sz="12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cs typeface="Calibri" panose="020F0502020204030204" pitchFamily="34" charset="0"/>
              </a:rPr>
              <a:t>，顯示</a:t>
            </a:r>
            <a:r>
              <a:rPr kumimoji="0" lang="en-US" altLang="zh-TW" sz="1200" b="0" i="0" u="none" strike="noStrike" cap="none" normalizeH="0" baseline="0" dirty="0">
                <a:ln>
                  <a:noFill/>
                </a:ln>
                <a:solidFill>
                  <a:schemeClr val="tx1"/>
                </a:solidFill>
                <a:effectLst/>
                <a:latin typeface="Palatino Linotype" panose="02040502050505030304" pitchFamily="18" charset="0"/>
                <a:ea typeface="標楷體" panose="03000509000000000000" pitchFamily="65" charset="-120"/>
                <a:cs typeface="Calibri" panose="020F0502020204030204" pitchFamily="34" charset="0"/>
              </a:rPr>
              <a:t>ST</a:t>
            </a:r>
            <a:r>
              <a:rPr kumimoji="0" lang="zh-TW" altLang="en-US" sz="12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cs typeface="Calibri" panose="020F0502020204030204" pitchFamily="34" charset="0"/>
              </a:rPr>
              <a:t>波斜率平坦、下降的患者有較大的可能性為心臟病患者。</a:t>
            </a:r>
            <a:endParaRPr kumimoji="0" lang="zh-TW"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zh-TW" sz="1200" b="1" i="1" u="none" strike="noStrike" cap="none" normalizeH="0" baseline="0" dirty="0">
                <a:ln>
                  <a:noFill/>
                </a:ln>
                <a:solidFill>
                  <a:schemeClr val="tx1"/>
                </a:solidFill>
                <a:effectLst/>
                <a:latin typeface="Palatino Linotype" panose="02040502050505030304" pitchFamily="18" charset="0"/>
                <a:ea typeface="標楷體" panose="03000509000000000000" pitchFamily="65" charset="-120"/>
                <a:cs typeface="Arial" panose="020B0604020202020204" pitchFamily="34" charset="0"/>
              </a:rPr>
              <a:t>The number of Major Vessels</a:t>
            </a:r>
            <a:r>
              <a:rPr kumimoji="0" lang="zh-TW" altLang="en-US" sz="12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cs typeface="Arial" panose="020B0604020202020204" pitchFamily="34" charset="0"/>
              </a:rPr>
              <a:t>：</a:t>
            </a:r>
            <a:r>
              <a:rPr kumimoji="0" lang="zh-TW" altLang="en-US" sz="12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cs typeface="Calibri" panose="020F0502020204030204" pitchFamily="34" charset="0"/>
              </a:rPr>
              <a:t>其中</a:t>
            </a:r>
            <a:r>
              <a:rPr kumimoji="0" lang="en-US" altLang="zh-TW" sz="1200" b="0" i="0" u="none" strike="noStrike" cap="none" normalizeH="0" baseline="0" dirty="0">
                <a:ln>
                  <a:noFill/>
                </a:ln>
                <a:solidFill>
                  <a:schemeClr val="tx1"/>
                </a:solidFill>
                <a:effectLst/>
                <a:latin typeface="Palatino Linotype" panose="02040502050505030304" pitchFamily="18" charset="0"/>
                <a:ea typeface="標楷體" panose="03000509000000000000" pitchFamily="65" charset="-120"/>
                <a:cs typeface="Arial" panose="020B0604020202020204" pitchFamily="34" charset="0"/>
              </a:rPr>
              <a:t>1</a:t>
            </a:r>
            <a:r>
              <a:rPr kumimoji="0" lang="zh-TW" altLang="en-US" sz="12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cs typeface="Arial" panose="020B0604020202020204" pitchFamily="34" charset="0"/>
              </a:rPr>
              <a:t>條主動脈剝離、撕裂的患者與</a:t>
            </a:r>
            <a:r>
              <a:rPr kumimoji="0" lang="en-US" altLang="zh-TW" sz="1200" b="0" i="0" u="none" strike="noStrike" cap="none" normalizeH="0" baseline="0" dirty="0">
                <a:ln>
                  <a:noFill/>
                </a:ln>
                <a:solidFill>
                  <a:schemeClr val="tx1"/>
                </a:solidFill>
                <a:effectLst/>
                <a:latin typeface="Palatino Linotype" panose="02040502050505030304" pitchFamily="18" charset="0"/>
                <a:ea typeface="標楷體" panose="03000509000000000000" pitchFamily="65" charset="-120"/>
                <a:cs typeface="Arial" panose="020B0604020202020204" pitchFamily="34" charset="0"/>
              </a:rPr>
              <a:t>0</a:t>
            </a:r>
            <a:r>
              <a:rPr kumimoji="0" lang="zh-TW" altLang="en-US" sz="12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cs typeface="Arial" panose="020B0604020202020204" pitchFamily="34" charset="0"/>
              </a:rPr>
              <a:t>條主動脈剝離、撕裂的患者</a:t>
            </a:r>
            <a:r>
              <a:rPr kumimoji="0" lang="zh-TW" altLang="en-US" sz="12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cs typeface="Calibri" panose="020F0502020204030204" pitchFamily="34" charset="0"/>
              </a:rPr>
              <a:t>的勝算比信賴區間沒有跨過</a:t>
            </a:r>
            <a:r>
              <a:rPr kumimoji="0" lang="en-US" altLang="zh-TW" sz="1200" b="0" i="0" u="none" strike="noStrike" cap="none" normalizeH="0" baseline="0" dirty="0">
                <a:ln>
                  <a:noFill/>
                </a:ln>
                <a:solidFill>
                  <a:schemeClr val="tx1"/>
                </a:solidFill>
                <a:effectLst/>
                <a:latin typeface="Palatino Linotype" panose="02040502050505030304" pitchFamily="18" charset="0"/>
                <a:ea typeface="標楷體" panose="03000509000000000000" pitchFamily="65" charset="-120"/>
                <a:cs typeface="Calibri" panose="020F0502020204030204" pitchFamily="34" charset="0"/>
              </a:rPr>
              <a:t>0</a:t>
            </a:r>
            <a:r>
              <a:rPr kumimoji="0" lang="zh-TW" altLang="en-US" sz="12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cs typeface="Calibri" panose="020F0502020204030204" pitchFamily="34" charset="0"/>
              </a:rPr>
              <a:t>，顯示</a:t>
            </a:r>
            <a:r>
              <a:rPr kumimoji="0" lang="en-US" altLang="zh-TW" sz="1200" b="0" i="0" u="none" strike="noStrike" cap="none" normalizeH="0" baseline="0" dirty="0">
                <a:ln>
                  <a:noFill/>
                </a:ln>
                <a:solidFill>
                  <a:schemeClr val="tx1"/>
                </a:solidFill>
                <a:effectLst/>
                <a:latin typeface="Palatino Linotype" panose="02040502050505030304" pitchFamily="18" charset="0"/>
                <a:ea typeface="標楷體" panose="03000509000000000000" pitchFamily="65" charset="-120"/>
                <a:cs typeface="Arial" panose="020B0604020202020204" pitchFamily="34" charset="0"/>
              </a:rPr>
              <a:t>1</a:t>
            </a:r>
            <a:r>
              <a:rPr kumimoji="0" lang="zh-TW" altLang="en-US" sz="12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cs typeface="Arial" panose="020B0604020202020204" pitchFamily="34" charset="0"/>
              </a:rPr>
              <a:t>條主動脈剝離、撕裂</a:t>
            </a:r>
            <a:r>
              <a:rPr kumimoji="0" lang="zh-TW" altLang="en-US" sz="12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cs typeface="Calibri" panose="020F0502020204030204" pitchFamily="34" charset="0"/>
              </a:rPr>
              <a:t>的患者有較大的可能性為心臟病患者；又</a:t>
            </a:r>
            <a:r>
              <a:rPr kumimoji="0" lang="en-US" altLang="zh-TW" sz="1200" b="0" i="0" u="none" strike="noStrike" cap="none" normalizeH="0" baseline="0" dirty="0">
                <a:ln>
                  <a:noFill/>
                </a:ln>
                <a:solidFill>
                  <a:schemeClr val="tx1"/>
                </a:solidFill>
                <a:effectLst/>
                <a:latin typeface="Palatino Linotype" panose="02040502050505030304" pitchFamily="18" charset="0"/>
                <a:ea typeface="標楷體" panose="03000509000000000000" pitchFamily="65" charset="-120"/>
                <a:cs typeface="Arial" panose="020B0604020202020204" pitchFamily="34" charset="0"/>
              </a:rPr>
              <a:t>1</a:t>
            </a:r>
            <a:r>
              <a:rPr kumimoji="0" lang="zh-TW" altLang="en-US" sz="12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cs typeface="Arial" panose="020B0604020202020204" pitchFamily="34" charset="0"/>
              </a:rPr>
              <a:t>條、</a:t>
            </a:r>
            <a:r>
              <a:rPr kumimoji="0" lang="en-US" altLang="zh-TW" sz="1200" b="0" i="0" u="none" strike="noStrike" cap="none" normalizeH="0" baseline="0" dirty="0">
                <a:ln>
                  <a:noFill/>
                </a:ln>
                <a:solidFill>
                  <a:schemeClr val="tx1"/>
                </a:solidFill>
                <a:effectLst/>
                <a:latin typeface="Palatino Linotype" panose="02040502050505030304" pitchFamily="18" charset="0"/>
                <a:ea typeface="標楷體" panose="03000509000000000000" pitchFamily="65" charset="-120"/>
                <a:cs typeface="Arial" panose="020B0604020202020204" pitchFamily="34" charset="0"/>
              </a:rPr>
              <a:t>2</a:t>
            </a:r>
            <a:r>
              <a:rPr kumimoji="0" lang="zh-TW" altLang="en-US" sz="12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cs typeface="Arial" panose="020B0604020202020204" pitchFamily="34" charset="0"/>
              </a:rPr>
              <a:t>條，</a:t>
            </a:r>
            <a:r>
              <a:rPr kumimoji="0" lang="en-US" altLang="zh-TW" sz="1200" b="0" i="0" u="none" strike="noStrike" cap="none" normalizeH="0" baseline="0" dirty="0">
                <a:ln>
                  <a:noFill/>
                </a:ln>
                <a:solidFill>
                  <a:schemeClr val="tx1"/>
                </a:solidFill>
                <a:effectLst/>
                <a:latin typeface="Palatino Linotype" panose="02040502050505030304" pitchFamily="18" charset="0"/>
                <a:ea typeface="標楷體" panose="03000509000000000000" pitchFamily="65" charset="-120"/>
                <a:cs typeface="Arial" panose="020B0604020202020204" pitchFamily="34" charset="0"/>
              </a:rPr>
              <a:t>2</a:t>
            </a:r>
            <a:r>
              <a:rPr kumimoji="0" lang="zh-TW" altLang="en-US" sz="12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cs typeface="Arial" panose="020B0604020202020204" pitchFamily="34" charset="0"/>
              </a:rPr>
              <a:t>條、</a:t>
            </a:r>
            <a:r>
              <a:rPr kumimoji="0" lang="en-US" altLang="zh-TW" sz="1200" b="0" i="0" u="none" strike="noStrike" cap="none" normalizeH="0" baseline="0" dirty="0">
                <a:ln>
                  <a:noFill/>
                </a:ln>
                <a:solidFill>
                  <a:schemeClr val="tx1"/>
                </a:solidFill>
                <a:effectLst/>
                <a:latin typeface="Palatino Linotype" panose="02040502050505030304" pitchFamily="18" charset="0"/>
                <a:ea typeface="標楷體" panose="03000509000000000000" pitchFamily="65" charset="-120"/>
                <a:cs typeface="Arial" panose="020B0604020202020204" pitchFamily="34" charset="0"/>
              </a:rPr>
              <a:t>3</a:t>
            </a:r>
            <a:r>
              <a:rPr kumimoji="0" lang="zh-TW" altLang="en-US" sz="12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cs typeface="Arial" panose="020B0604020202020204" pitchFamily="34" charset="0"/>
              </a:rPr>
              <a:t>條主動脈剝離、撕裂的患者</a:t>
            </a:r>
            <a:r>
              <a:rPr kumimoji="0" lang="zh-TW" altLang="en-US" sz="12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cs typeface="Calibri" panose="020F0502020204030204" pitchFamily="34" charset="0"/>
              </a:rPr>
              <a:t>的勝算比信賴區間跨過</a:t>
            </a:r>
            <a:r>
              <a:rPr kumimoji="0" lang="en-US" altLang="zh-TW" sz="1200" b="0" i="0" u="none" strike="noStrike" cap="none" normalizeH="0" baseline="0" dirty="0">
                <a:ln>
                  <a:noFill/>
                </a:ln>
                <a:solidFill>
                  <a:schemeClr val="tx1"/>
                </a:solidFill>
                <a:effectLst/>
                <a:latin typeface="Palatino Linotype" panose="02040502050505030304" pitchFamily="18" charset="0"/>
                <a:ea typeface="標楷體" panose="03000509000000000000" pitchFamily="65" charset="-120"/>
                <a:cs typeface="Calibri" panose="020F0502020204030204" pitchFamily="34" charset="0"/>
              </a:rPr>
              <a:t>0</a:t>
            </a:r>
            <a:r>
              <a:rPr kumimoji="0" lang="zh-TW" altLang="en-US" sz="12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cs typeface="Calibri" panose="020F0502020204030204" pitchFamily="34" charset="0"/>
              </a:rPr>
              <a:t>，所以顯示</a:t>
            </a:r>
            <a:r>
              <a:rPr kumimoji="0" lang="zh-TW" altLang="en-US" sz="12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cs typeface="Arial" panose="020B0604020202020204" pitchFamily="34" charset="0"/>
              </a:rPr>
              <a:t>有主動脈剝離、撕裂</a:t>
            </a:r>
            <a:r>
              <a:rPr kumimoji="0" lang="zh-TW" altLang="en-US" sz="12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cs typeface="Calibri" panose="020F0502020204030204" pitchFamily="34" charset="0"/>
              </a:rPr>
              <a:t>的患者有較大的可能性為心臟病患者。</a:t>
            </a:r>
            <a:endParaRPr kumimoji="0" lang="zh-TW" altLang="en-US" sz="800" b="0" i="0" u="none" strike="noStrike" cap="none" normalizeH="0" baseline="0" dirty="0">
              <a:ln>
                <a:noFill/>
              </a:ln>
              <a:solidFill>
                <a:schemeClr val="tx1"/>
              </a:solidFill>
              <a:effectLst/>
            </a:endParaRPr>
          </a:p>
          <a:p>
            <a:endParaRPr lang="zh-TW" altLang="en-US" dirty="0"/>
          </a:p>
        </p:txBody>
      </p:sp>
      <p:sp>
        <p:nvSpPr>
          <p:cNvPr id="4" name="投影片編號版面配置區 3"/>
          <p:cNvSpPr>
            <a:spLocks noGrp="1"/>
          </p:cNvSpPr>
          <p:nvPr>
            <p:ph type="sldNum" sz="quarter" idx="5"/>
          </p:nvPr>
        </p:nvSpPr>
        <p:spPr/>
        <p:txBody>
          <a:bodyPr/>
          <a:lstStyle/>
          <a:p>
            <a:fld id="{82681912-8CC0-4B9F-BE2A-5B54BD796BF3}" type="slidenum">
              <a:rPr lang="zh-CN" altLang="en-US" smtClean="0"/>
              <a:t>28</a:t>
            </a:fld>
            <a:endParaRPr lang="zh-CN" altLang="en-US"/>
          </a:p>
        </p:txBody>
      </p:sp>
    </p:spTree>
    <p:extLst>
      <p:ext uri="{BB962C8B-B14F-4D97-AF65-F5344CB8AC3E}">
        <p14:creationId xmlns:p14="http://schemas.microsoft.com/office/powerpoint/2010/main" val="15623164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29</a:t>
            </a:fld>
            <a:endParaRPr lang="zh-CN" altLang="en-US"/>
          </a:p>
        </p:txBody>
      </p:sp>
    </p:spTree>
    <p:extLst>
      <p:ext uri="{BB962C8B-B14F-4D97-AF65-F5344CB8AC3E}">
        <p14:creationId xmlns:p14="http://schemas.microsoft.com/office/powerpoint/2010/main" val="12521435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82681912-8CC0-4B9F-BE2A-5B54BD796BF3}" type="slidenum">
              <a:rPr lang="zh-CN" altLang="en-US" smtClean="0"/>
              <a:t>33</a:t>
            </a:fld>
            <a:endParaRPr lang="zh-CN" altLang="en-US"/>
          </a:p>
        </p:txBody>
      </p:sp>
    </p:spTree>
    <p:extLst>
      <p:ext uri="{BB962C8B-B14F-4D97-AF65-F5344CB8AC3E}">
        <p14:creationId xmlns:p14="http://schemas.microsoft.com/office/powerpoint/2010/main" val="3329860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2</a:t>
            </a:fld>
            <a:endParaRPr lang="zh-CN" altLang="en-US"/>
          </a:p>
        </p:txBody>
      </p:sp>
    </p:spTree>
    <p:extLst>
      <p:ext uri="{BB962C8B-B14F-4D97-AF65-F5344CB8AC3E}">
        <p14:creationId xmlns:p14="http://schemas.microsoft.com/office/powerpoint/2010/main" val="21750049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82681912-8CC0-4B9F-BE2A-5B54BD796BF3}" type="slidenum">
              <a:rPr lang="zh-CN" altLang="en-US" smtClean="0"/>
              <a:t>37</a:t>
            </a:fld>
            <a:endParaRPr lang="zh-CN" altLang="en-US"/>
          </a:p>
        </p:txBody>
      </p:sp>
    </p:spTree>
    <p:extLst>
      <p:ext uri="{BB962C8B-B14F-4D97-AF65-F5344CB8AC3E}">
        <p14:creationId xmlns:p14="http://schemas.microsoft.com/office/powerpoint/2010/main" val="37674363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49</a:t>
            </a:fld>
            <a:endParaRPr lang="zh-CN" altLang="en-US"/>
          </a:p>
        </p:txBody>
      </p:sp>
    </p:spTree>
    <p:extLst>
      <p:ext uri="{BB962C8B-B14F-4D97-AF65-F5344CB8AC3E}">
        <p14:creationId xmlns:p14="http://schemas.microsoft.com/office/powerpoint/2010/main" val="9688850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50</a:t>
            </a:fld>
            <a:endParaRPr lang="zh-CN" altLang="en-US"/>
          </a:p>
        </p:txBody>
      </p:sp>
    </p:spTree>
    <p:extLst>
      <p:ext uri="{BB962C8B-B14F-4D97-AF65-F5344CB8AC3E}">
        <p14:creationId xmlns:p14="http://schemas.microsoft.com/office/powerpoint/2010/main" val="6975684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56</a:t>
            </a:fld>
            <a:endParaRPr lang="zh-CN" altLang="en-US"/>
          </a:p>
        </p:txBody>
      </p:sp>
    </p:spTree>
    <p:extLst>
      <p:ext uri="{BB962C8B-B14F-4D97-AF65-F5344CB8AC3E}">
        <p14:creationId xmlns:p14="http://schemas.microsoft.com/office/powerpoint/2010/main" val="31273803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82681912-8CC0-4B9F-BE2A-5B54BD796BF3}" type="slidenum">
              <a:rPr lang="zh-CN" altLang="en-US" smtClean="0"/>
              <a:t>59</a:t>
            </a:fld>
            <a:endParaRPr lang="zh-CN" altLang="en-US"/>
          </a:p>
        </p:txBody>
      </p:sp>
    </p:spTree>
    <p:extLst>
      <p:ext uri="{BB962C8B-B14F-4D97-AF65-F5344CB8AC3E}">
        <p14:creationId xmlns:p14="http://schemas.microsoft.com/office/powerpoint/2010/main" val="4296664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60</a:t>
            </a:fld>
            <a:endParaRPr lang="zh-CN" altLang="en-US"/>
          </a:p>
        </p:txBody>
      </p:sp>
    </p:spTree>
    <p:extLst>
      <p:ext uri="{BB962C8B-B14F-4D97-AF65-F5344CB8AC3E}">
        <p14:creationId xmlns:p14="http://schemas.microsoft.com/office/powerpoint/2010/main" val="2409385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3</a:t>
            </a:fld>
            <a:endParaRPr lang="zh-CN" altLang="en-US"/>
          </a:p>
        </p:txBody>
      </p:sp>
    </p:spTree>
    <p:extLst>
      <p:ext uri="{BB962C8B-B14F-4D97-AF65-F5344CB8AC3E}">
        <p14:creationId xmlns:p14="http://schemas.microsoft.com/office/powerpoint/2010/main" val="1043301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82681912-8CC0-4B9F-BE2A-5B54BD796BF3}" type="slidenum">
              <a:rPr lang="zh-CN" altLang="en-US" smtClean="0"/>
              <a:t>4</a:t>
            </a:fld>
            <a:endParaRPr lang="zh-CN" altLang="en-US"/>
          </a:p>
        </p:txBody>
      </p:sp>
    </p:spTree>
    <p:extLst>
      <p:ext uri="{BB962C8B-B14F-4D97-AF65-F5344CB8AC3E}">
        <p14:creationId xmlns:p14="http://schemas.microsoft.com/office/powerpoint/2010/main" val="1757937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TW" sz="1200">
                <a:solidFill>
                  <a:schemeClr val="tx1">
                    <a:lumMod val="75000"/>
                    <a:lumOff val="25000"/>
                  </a:schemeClr>
                </a:solidFill>
                <a:latin typeface="微軟正黑體" panose="020B0604030504040204" pitchFamily="34" charset="-120"/>
                <a:ea typeface="微軟正黑體" panose="020B0604030504040204" pitchFamily="34" charset="-120"/>
              </a:rPr>
              <a:t>The Cleveland database is the only one that has been used by ML researchers to</a:t>
            </a:r>
            <a:r>
              <a:rPr lang="zh-TW" altLang="en-US" sz="1200">
                <a:solidFill>
                  <a:schemeClr val="tx1">
                    <a:lumMod val="75000"/>
                    <a:lumOff val="25000"/>
                  </a:schemeClr>
                </a:solidFill>
                <a:latin typeface="微軟正黑體" panose="020B0604030504040204" pitchFamily="34" charset="-120"/>
                <a:ea typeface="微軟正黑體" panose="020B0604030504040204" pitchFamily="34" charset="-120"/>
              </a:rPr>
              <a:t> </a:t>
            </a:r>
            <a:r>
              <a:rPr lang="en-US" altLang="zh-TW" sz="1200">
                <a:solidFill>
                  <a:schemeClr val="tx1">
                    <a:lumMod val="75000"/>
                    <a:lumOff val="25000"/>
                  </a:schemeClr>
                </a:solidFill>
                <a:latin typeface="微軟正黑體" panose="020B0604030504040204" pitchFamily="34" charset="-120"/>
                <a:ea typeface="微軟正黑體" panose="020B0604030504040204" pitchFamily="34" charset="-120"/>
              </a:rPr>
              <a:t>this date. </a:t>
            </a:r>
            <a:endParaRPr lang="zh-CN" altLang="en-US">
              <a:latin typeface="微軟正黑體" panose="020B0604030504040204" pitchFamily="34" charset="-120"/>
              <a:ea typeface="微軟正黑體" panose="020B0604030504040204" pitchFamily="34" charset="-120"/>
            </a:endParaRPr>
          </a:p>
        </p:txBody>
      </p:sp>
      <p:sp>
        <p:nvSpPr>
          <p:cNvPr id="4" name="灯片编号占位符 3"/>
          <p:cNvSpPr>
            <a:spLocks noGrp="1"/>
          </p:cNvSpPr>
          <p:nvPr>
            <p:ph type="sldNum" sz="quarter" idx="5"/>
          </p:nvPr>
        </p:nvSpPr>
        <p:spPr/>
        <p:txBody>
          <a:bodyPr/>
          <a:lstStyle/>
          <a:p>
            <a:fld id="{82681912-8CC0-4B9F-BE2A-5B54BD796BF3}" type="slidenum">
              <a:rPr lang="zh-CN" altLang="en-US" smtClean="0"/>
              <a:t>5</a:t>
            </a:fld>
            <a:endParaRPr lang="zh-CN" altLang="en-US"/>
          </a:p>
        </p:txBody>
      </p:sp>
    </p:spTree>
    <p:extLst>
      <p:ext uri="{BB962C8B-B14F-4D97-AF65-F5344CB8AC3E}">
        <p14:creationId xmlns:p14="http://schemas.microsoft.com/office/powerpoint/2010/main" val="1520389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en-US" altLang="zh-TW">
                <a:latin typeface="微軟正黑體" panose="020B0604030504040204" pitchFamily="34" charset="-120"/>
                <a:ea typeface="微軟正黑體" panose="020B0604030504040204" pitchFamily="34" charset="-120"/>
              </a:rPr>
              <a:t>ExerciseInducedAngina</a:t>
            </a:r>
            <a:r>
              <a:rPr lang="zh-TW" altLang="en-US">
                <a:latin typeface="微軟正黑體" panose="020B0604030504040204" pitchFamily="34" charset="-120"/>
                <a:ea typeface="微軟正黑體" panose="020B0604030504040204" pitchFamily="34" charset="-120"/>
              </a:rPr>
              <a:t>：</a:t>
            </a:r>
            <a:r>
              <a:rPr lang="en-US" altLang="zh-TW">
                <a:latin typeface="微軟正黑體" panose="020B0604030504040204" pitchFamily="34" charset="-120"/>
                <a:ea typeface="微軟正黑體" panose="020B0604030504040204" pitchFamily="34" charset="-120"/>
              </a:rPr>
              <a:t>1</a:t>
            </a:r>
            <a:r>
              <a:rPr lang="en-US" altLang="zh-TW">
                <a:latin typeface="微軟正黑體" panose="020B0604030504040204" pitchFamily="34" charset="-120"/>
                <a:ea typeface="微軟正黑體" panose="020B0604030504040204" pitchFamily="34" charset="-120"/>
                <a:sym typeface="Wingdings" panose="05000000000000000000" pitchFamily="2" charset="2"/>
              </a:rPr>
              <a:t></a:t>
            </a:r>
            <a:r>
              <a:rPr lang="zh-TW" altLang="en-US">
                <a:latin typeface="微軟正黑體" panose="020B0604030504040204" pitchFamily="34" charset="-120"/>
                <a:ea typeface="微軟正黑體" panose="020B0604030504040204" pitchFamily="34" charset="-120"/>
                <a:sym typeface="Wingdings" panose="05000000000000000000" pitchFamily="2" charset="2"/>
              </a:rPr>
              <a:t>是，</a:t>
            </a:r>
            <a:r>
              <a:rPr lang="en-US" altLang="zh-TW">
                <a:latin typeface="微軟正黑體" panose="020B0604030504040204" pitchFamily="34" charset="-120"/>
                <a:ea typeface="微軟正黑體" panose="020B0604030504040204" pitchFamily="34" charset="-120"/>
                <a:sym typeface="Wingdings" panose="05000000000000000000" pitchFamily="2" charset="2"/>
              </a:rPr>
              <a:t>0</a:t>
            </a:r>
            <a:r>
              <a:rPr lang="zh-TW" altLang="en-US">
                <a:latin typeface="微軟正黑體" panose="020B0604030504040204" pitchFamily="34" charset="-120"/>
                <a:ea typeface="微軟正黑體" panose="020B0604030504040204" pitchFamily="34" charset="-120"/>
                <a:sym typeface="Wingdings" panose="05000000000000000000" pitchFamily="2" charset="2"/>
              </a:rPr>
              <a:t>不是</a:t>
            </a:r>
            <a:endParaRPr lang="zh-CN" altLang="en-US">
              <a:latin typeface="微軟正黑體" panose="020B0604030504040204" pitchFamily="34" charset="-120"/>
              <a:ea typeface="微軟正黑體" panose="020B0604030504040204" pitchFamily="34" charset="-120"/>
            </a:endParaRPr>
          </a:p>
        </p:txBody>
      </p:sp>
      <p:sp>
        <p:nvSpPr>
          <p:cNvPr id="4" name="灯片编号占位符 3"/>
          <p:cNvSpPr>
            <a:spLocks noGrp="1"/>
          </p:cNvSpPr>
          <p:nvPr>
            <p:ph type="sldNum" sz="quarter" idx="5"/>
          </p:nvPr>
        </p:nvSpPr>
        <p:spPr/>
        <p:txBody>
          <a:bodyPr/>
          <a:lstStyle/>
          <a:p>
            <a:fld id="{82681912-8CC0-4B9F-BE2A-5B54BD796BF3}" type="slidenum">
              <a:rPr lang="zh-CN" altLang="en-US" smtClean="0"/>
              <a:t>6</a:t>
            </a:fld>
            <a:endParaRPr lang="zh-CN" altLang="en-US"/>
          </a:p>
        </p:txBody>
      </p:sp>
    </p:spTree>
    <p:extLst>
      <p:ext uri="{BB962C8B-B14F-4D97-AF65-F5344CB8AC3E}">
        <p14:creationId xmlns:p14="http://schemas.microsoft.com/office/powerpoint/2010/main" val="3587874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a:latin typeface="微軟正黑體" panose="020B0604030504040204" pitchFamily="34" charset="-120"/>
                <a:ea typeface="微軟正黑體" panose="020B0604030504040204" pitchFamily="34" charset="-120"/>
              </a:rPr>
              <a:t>追蹤劑：</a:t>
            </a:r>
            <a:r>
              <a:rPr lang="en-US" altLang="zh-TW">
                <a:latin typeface="微軟正黑體" panose="020B0604030504040204" pitchFamily="34" charset="-120"/>
                <a:ea typeface="微軟正黑體" panose="020B0604030504040204" pitchFamily="34" charset="-120"/>
              </a:rPr>
              <a:t>technetium 99M</a:t>
            </a:r>
            <a:r>
              <a:rPr lang="zh-TW" altLang="en-US">
                <a:latin typeface="微軟正黑體" panose="020B0604030504040204" pitchFamily="34" charset="-120"/>
                <a:ea typeface="微軟正黑體" panose="020B0604030504040204" pitchFamily="34" charset="-120"/>
              </a:rPr>
              <a:t>（鎝</a:t>
            </a:r>
            <a:r>
              <a:rPr lang="en-US" altLang="zh-TW">
                <a:latin typeface="微軟正黑體" panose="020B0604030504040204" pitchFamily="34" charset="-120"/>
                <a:ea typeface="微軟正黑體" panose="020B0604030504040204" pitchFamily="34" charset="-120"/>
              </a:rPr>
              <a:t>-99m</a:t>
            </a:r>
            <a:r>
              <a:rPr lang="zh-TW" altLang="en-US">
                <a:latin typeface="微軟正黑體" panose="020B0604030504040204" pitchFamily="34" charset="-120"/>
                <a:ea typeface="微軟正黑體" panose="020B0604030504040204" pitchFamily="34" charset="-120"/>
              </a:rPr>
              <a:t>） 可以被存活的心肌細胞吸收。</a:t>
            </a:r>
            <a:endParaRPr lang="en-US" altLang="zh-TW">
              <a:latin typeface="微軟正黑體" panose="020B0604030504040204" pitchFamily="34" charset="-120"/>
              <a:ea typeface="微軟正黑體" panose="020B0604030504040204" pitchFamily="34" charset="-120"/>
            </a:endParaRPr>
          </a:p>
          <a:p>
            <a:r>
              <a:rPr lang="zh-TW" altLang="en-US">
                <a:latin typeface="微軟正黑體" panose="020B0604030504040204" pitchFamily="34" charset="-120"/>
                <a:ea typeface="微軟正黑體" panose="020B0604030504040204" pitchFamily="34" charset="-120"/>
              </a:rPr>
              <a:t>可修復：指心肌細胞在心臟休息態的時候會吸收該放射藥物，然而在壓力態的時候不會。</a:t>
            </a:r>
            <a:endParaRPr lang="en-US" altLang="zh-TW">
              <a:latin typeface="微軟正黑體" panose="020B0604030504040204" pitchFamily="34" charset="-120"/>
              <a:ea typeface="微軟正黑體" panose="020B0604030504040204" pitchFamily="34" charset="-120"/>
            </a:endParaRPr>
          </a:p>
          <a:p>
            <a:r>
              <a:rPr lang="zh-TW" altLang="en-US">
                <a:latin typeface="微軟正黑體" panose="020B0604030504040204" pitchFamily="34" charset="-120"/>
                <a:ea typeface="微軟正黑體" panose="020B0604030504040204" pitchFamily="34" charset="-120"/>
              </a:rPr>
              <a:t>不可回復：完全不會吸收追蹤劑。</a:t>
            </a:r>
            <a:endParaRPr lang="en-US" altLang="zh-TW">
              <a:latin typeface="微軟正黑體" panose="020B0604030504040204" pitchFamily="34" charset="-120"/>
              <a:ea typeface="微軟正黑體" panose="020B0604030504040204" pitchFamily="34" charset="-120"/>
            </a:endParaRPr>
          </a:p>
          <a:p>
            <a:endParaRPr lang="zh-CN" altLang="en-US">
              <a:latin typeface="微軟正黑體" panose="020B0604030504040204" pitchFamily="34" charset="-120"/>
              <a:ea typeface="微軟正黑體" panose="020B0604030504040204" pitchFamily="34" charset="-120"/>
            </a:endParaRPr>
          </a:p>
        </p:txBody>
      </p:sp>
      <p:sp>
        <p:nvSpPr>
          <p:cNvPr id="4" name="灯片编号占位符 3"/>
          <p:cNvSpPr>
            <a:spLocks noGrp="1"/>
          </p:cNvSpPr>
          <p:nvPr>
            <p:ph type="sldNum" sz="quarter" idx="5"/>
          </p:nvPr>
        </p:nvSpPr>
        <p:spPr/>
        <p:txBody>
          <a:bodyPr/>
          <a:lstStyle/>
          <a:p>
            <a:fld id="{82681912-8CC0-4B9F-BE2A-5B54BD796BF3}" type="slidenum">
              <a:rPr lang="zh-CN" altLang="en-US" smtClean="0"/>
              <a:t>7</a:t>
            </a:fld>
            <a:endParaRPr lang="zh-CN" altLang="en-US"/>
          </a:p>
        </p:txBody>
      </p:sp>
    </p:spTree>
    <p:extLst>
      <p:ext uri="{BB962C8B-B14F-4D97-AF65-F5344CB8AC3E}">
        <p14:creationId xmlns:p14="http://schemas.microsoft.com/office/powerpoint/2010/main" val="31938833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sz="1200" b="0" i="0" kern="1200">
                <a:solidFill>
                  <a:schemeClr val="tx1"/>
                </a:solidFill>
                <a:effectLst/>
                <a:latin typeface="+mn-lt"/>
                <a:ea typeface="+mn-ea"/>
                <a:cs typeface="+mn-cs"/>
              </a:rPr>
              <a:t>此為一正常竇性心律心臟的心電圖。為在一個正常心動周期中，一個典型的</a:t>
            </a:r>
            <a:r>
              <a:rPr lang="en-US" altLang="zh-TW" sz="1200" b="0" i="0" kern="1200">
                <a:solidFill>
                  <a:schemeClr val="tx1"/>
                </a:solidFill>
                <a:effectLst/>
                <a:latin typeface="+mn-lt"/>
                <a:ea typeface="+mn-ea"/>
                <a:cs typeface="+mn-cs"/>
              </a:rPr>
              <a:t>ECG</a:t>
            </a:r>
            <a:r>
              <a:rPr lang="zh-TW" altLang="en-US" sz="1200" b="0" i="0" kern="1200">
                <a:solidFill>
                  <a:schemeClr val="tx1"/>
                </a:solidFill>
                <a:effectLst/>
                <a:latin typeface="+mn-lt"/>
                <a:ea typeface="+mn-ea"/>
                <a:cs typeface="+mn-cs"/>
              </a:rPr>
              <a:t>（心電圖）波形。</a:t>
            </a:r>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8</a:t>
            </a:fld>
            <a:endParaRPr lang="zh-CN" altLang="en-US"/>
          </a:p>
        </p:txBody>
      </p:sp>
    </p:spTree>
    <p:extLst>
      <p:ext uri="{BB962C8B-B14F-4D97-AF65-F5344CB8AC3E}">
        <p14:creationId xmlns:p14="http://schemas.microsoft.com/office/powerpoint/2010/main" val="31058808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TW">
                <a:latin typeface="微軟正黑體" panose="020B0604030504040204" pitchFamily="34" charset="-120"/>
                <a:ea typeface="微軟正黑體" panose="020B0604030504040204" pitchFamily="34" charset="-120"/>
              </a:rPr>
              <a:t>Romhilt</a:t>
            </a:r>
            <a:r>
              <a:rPr lang="zh-TW" altLang="en-US">
                <a:latin typeface="微軟正黑體" panose="020B0604030504040204" pitchFamily="34" charset="-120"/>
                <a:ea typeface="微軟正黑體" panose="020B0604030504040204" pitchFamily="34" charset="-120"/>
              </a:rPr>
              <a:t> </a:t>
            </a:r>
            <a:r>
              <a:rPr lang="en-US" altLang="zh-TW">
                <a:latin typeface="微軟正黑體" panose="020B0604030504040204" pitchFamily="34" charset="-120"/>
                <a:ea typeface="微軟正黑體" panose="020B0604030504040204" pitchFamily="34" charset="-120"/>
              </a:rPr>
              <a:t>Estes</a:t>
            </a:r>
            <a:r>
              <a:rPr lang="zh-TW" altLang="en-US">
                <a:latin typeface="微軟正黑體" panose="020B0604030504040204" pitchFamily="34" charset="-120"/>
                <a:ea typeface="微軟正黑體" panose="020B0604030504040204" pitchFamily="34" charset="-120"/>
              </a:rPr>
              <a:t>評分系統中，</a:t>
            </a:r>
            <a:r>
              <a:rPr lang="zh-TW" altLang="en-US" sz="1200" b="0" i="0" u="none" strike="noStrike" kern="1200">
                <a:solidFill>
                  <a:schemeClr val="tx1"/>
                </a:solidFill>
                <a:effectLst/>
                <a:latin typeface="微軟正黑體" panose="020B0604030504040204" pitchFamily="34" charset="-120"/>
                <a:ea typeface="微軟正黑體" panose="020B0604030504040204" pitchFamily="34" charset="-120"/>
                <a:cs typeface="+mn-cs"/>
              </a:rPr>
              <a:t>當積分大於</a:t>
            </a:r>
            <a:r>
              <a:rPr lang="en-US" altLang="zh-TW" sz="1200" b="0" i="0" u="none" strike="noStrike" kern="1200">
                <a:solidFill>
                  <a:schemeClr val="tx1"/>
                </a:solidFill>
                <a:effectLst/>
                <a:latin typeface="微軟正黑體" panose="020B0604030504040204" pitchFamily="34" charset="-120"/>
                <a:ea typeface="微軟正黑體" panose="020B0604030504040204" pitchFamily="34" charset="-120"/>
                <a:cs typeface="+mn-cs"/>
              </a:rPr>
              <a:t>4</a:t>
            </a:r>
            <a:r>
              <a:rPr lang="zh-TW" altLang="en-US" sz="1200" b="0" i="0" u="none" strike="noStrike" kern="1200">
                <a:solidFill>
                  <a:schemeClr val="tx1"/>
                </a:solidFill>
                <a:effectLst/>
                <a:latin typeface="微軟正黑體" panose="020B0604030504040204" pitchFamily="34" charset="-120"/>
                <a:ea typeface="微軟正黑體" panose="020B0604030504040204" pitchFamily="34" charset="-120"/>
                <a:cs typeface="+mn-cs"/>
              </a:rPr>
              <a:t>分時「可能」為左心室肥厚，大於</a:t>
            </a:r>
            <a:r>
              <a:rPr lang="en-US" altLang="zh-TW" sz="1200" b="0" i="0" u="none" strike="noStrike" kern="1200">
                <a:solidFill>
                  <a:schemeClr val="tx1"/>
                </a:solidFill>
                <a:effectLst/>
                <a:latin typeface="微軟正黑體" panose="020B0604030504040204" pitchFamily="34" charset="-120"/>
                <a:ea typeface="微軟正黑體" panose="020B0604030504040204" pitchFamily="34" charset="-120"/>
                <a:cs typeface="+mn-cs"/>
              </a:rPr>
              <a:t>5</a:t>
            </a:r>
            <a:r>
              <a:rPr lang="zh-TW" altLang="en-US" sz="1200" b="0" i="0" u="none" strike="noStrike" kern="1200">
                <a:solidFill>
                  <a:schemeClr val="tx1"/>
                </a:solidFill>
                <a:effectLst/>
                <a:latin typeface="微軟正黑體" panose="020B0604030504040204" pitchFamily="34" charset="-120"/>
                <a:ea typeface="微軟正黑體" panose="020B0604030504040204" pitchFamily="34" charset="-120"/>
                <a:cs typeface="+mn-cs"/>
              </a:rPr>
              <a:t>分時則「認定」是左心室肥厚。</a:t>
            </a:r>
            <a:endParaRPr lang="en-US" altLang="zh-TW" sz="1200" b="0" i="0" u="none" strike="noStrike" kern="1200">
              <a:solidFill>
                <a:schemeClr val="tx1"/>
              </a:solidFill>
              <a:effectLst/>
              <a:latin typeface="微軟正黑體" panose="020B0604030504040204" pitchFamily="34" charset="-120"/>
              <a:ea typeface="微軟正黑體" panose="020B0604030504040204" pitchFamily="34" charset="-120"/>
              <a:cs typeface="+mn-cs"/>
            </a:endParaRPr>
          </a:p>
          <a:p>
            <a:r>
              <a:rPr lang="zh-TW" altLang="en-US" sz="1200" b="0" i="0" u="none" strike="noStrike" kern="1200">
                <a:solidFill>
                  <a:schemeClr val="tx1"/>
                </a:solidFill>
                <a:effectLst/>
                <a:latin typeface="微軟正黑體" panose="020B0604030504040204" pitchFamily="34" charset="-120"/>
                <a:ea typeface="微軟正黑體" panose="020B0604030504040204" pitchFamily="34" charset="-120"/>
                <a:cs typeface="+mn-cs"/>
              </a:rPr>
              <a:t>且若分數為</a:t>
            </a:r>
            <a:r>
              <a:rPr lang="en-US" altLang="zh-TW" sz="1200" b="0" i="0" u="none" strike="noStrike" kern="1200">
                <a:solidFill>
                  <a:schemeClr val="tx1"/>
                </a:solidFill>
                <a:effectLst/>
                <a:latin typeface="微軟正黑體" panose="020B0604030504040204" pitchFamily="34" charset="-120"/>
                <a:ea typeface="微軟正黑體" panose="020B0604030504040204" pitchFamily="34" charset="-120"/>
                <a:cs typeface="+mn-cs"/>
              </a:rPr>
              <a:t>4</a:t>
            </a:r>
            <a:r>
              <a:rPr lang="zh-TW" altLang="en-US" sz="1200" b="0" i="0" u="none" strike="noStrike" kern="1200">
                <a:solidFill>
                  <a:schemeClr val="tx1"/>
                </a:solidFill>
                <a:effectLst/>
                <a:latin typeface="微軟正黑體" panose="020B0604030504040204" pitchFamily="34" charset="-120"/>
                <a:ea typeface="微軟正黑體" panose="020B0604030504040204" pitchFamily="34" charset="-120"/>
                <a:cs typeface="+mn-cs"/>
              </a:rPr>
              <a:t>，診斷左心室肥厚的敏感度為</a:t>
            </a:r>
            <a:r>
              <a:rPr lang="en-US" altLang="zh-TW" sz="1200" b="0" i="0" u="none" strike="noStrike" kern="1200">
                <a:solidFill>
                  <a:schemeClr val="tx1"/>
                </a:solidFill>
                <a:effectLst/>
                <a:latin typeface="微軟正黑體" panose="020B0604030504040204" pitchFamily="34" charset="-120"/>
                <a:ea typeface="微軟正黑體" panose="020B0604030504040204" pitchFamily="34" charset="-120"/>
                <a:cs typeface="+mn-cs"/>
              </a:rPr>
              <a:t>30%~54%</a:t>
            </a:r>
            <a:r>
              <a:rPr lang="zh-TW" altLang="en-US" sz="1200" b="0" i="0" u="none" strike="noStrike" kern="1200">
                <a:solidFill>
                  <a:schemeClr val="tx1"/>
                </a:solidFill>
                <a:effectLst/>
                <a:latin typeface="微軟正黑體" panose="020B0604030504040204" pitchFamily="34" charset="-120"/>
                <a:ea typeface="微軟正黑體" panose="020B0604030504040204" pitchFamily="34" charset="-120"/>
                <a:cs typeface="+mn-cs"/>
              </a:rPr>
              <a:t>。如果分數為</a:t>
            </a:r>
            <a:r>
              <a:rPr lang="en-US" altLang="zh-TW" sz="1200" b="0" i="0" u="none" strike="noStrike" kern="1200">
                <a:solidFill>
                  <a:schemeClr val="tx1"/>
                </a:solidFill>
                <a:effectLst/>
                <a:latin typeface="微軟正黑體" panose="020B0604030504040204" pitchFamily="34" charset="-120"/>
                <a:ea typeface="微軟正黑體" panose="020B0604030504040204" pitchFamily="34" charset="-120"/>
                <a:cs typeface="+mn-cs"/>
              </a:rPr>
              <a:t>5</a:t>
            </a:r>
            <a:r>
              <a:rPr lang="zh-TW" altLang="en-US" sz="1200" b="0" i="0" u="none" strike="noStrike" kern="1200">
                <a:solidFill>
                  <a:schemeClr val="tx1"/>
                </a:solidFill>
                <a:effectLst/>
                <a:latin typeface="微軟正黑體" panose="020B0604030504040204" pitchFamily="34" charset="-120"/>
                <a:ea typeface="微軟正黑體" panose="020B0604030504040204" pitchFamily="34" charset="-120"/>
                <a:cs typeface="+mn-cs"/>
              </a:rPr>
              <a:t>，左心室肥厚的特定度達</a:t>
            </a:r>
            <a:r>
              <a:rPr lang="en-US" altLang="zh-TW" sz="1200" b="0" i="0" u="none" strike="noStrike" kern="1200">
                <a:solidFill>
                  <a:schemeClr val="tx1"/>
                </a:solidFill>
                <a:effectLst/>
                <a:latin typeface="微軟正黑體" panose="020B0604030504040204" pitchFamily="34" charset="-120"/>
                <a:ea typeface="微軟正黑體" panose="020B0604030504040204" pitchFamily="34" charset="-120"/>
                <a:cs typeface="+mn-cs"/>
              </a:rPr>
              <a:t>83%~97%</a:t>
            </a:r>
            <a:r>
              <a:rPr lang="zh-TW" altLang="en-US" sz="1200" b="0" i="0" u="none" strike="noStrike" kern="1200">
                <a:solidFill>
                  <a:schemeClr val="tx1"/>
                </a:solidFill>
                <a:effectLst/>
                <a:latin typeface="微軟正黑體" panose="020B0604030504040204" pitchFamily="34" charset="-120"/>
                <a:ea typeface="微軟正黑體" panose="020B0604030504040204" pitchFamily="34" charset="-120"/>
                <a:cs typeface="+mn-cs"/>
              </a:rPr>
              <a:t>。</a:t>
            </a:r>
            <a:endParaRPr lang="zh-CN" altLang="en-US">
              <a:latin typeface="微軟正黑體" panose="020B0604030504040204" pitchFamily="34" charset="-120"/>
              <a:ea typeface="微軟正黑體" panose="020B0604030504040204" pitchFamily="34" charset="-120"/>
            </a:endParaRPr>
          </a:p>
        </p:txBody>
      </p:sp>
      <p:sp>
        <p:nvSpPr>
          <p:cNvPr id="4" name="灯片编号占位符 3"/>
          <p:cNvSpPr>
            <a:spLocks noGrp="1"/>
          </p:cNvSpPr>
          <p:nvPr>
            <p:ph type="sldNum" sz="quarter" idx="5"/>
          </p:nvPr>
        </p:nvSpPr>
        <p:spPr/>
        <p:txBody>
          <a:bodyPr/>
          <a:lstStyle/>
          <a:p>
            <a:fld id="{82681912-8CC0-4B9F-BE2A-5B54BD796BF3}" type="slidenum">
              <a:rPr lang="zh-CN" altLang="en-US" smtClean="0"/>
              <a:t>9</a:t>
            </a:fld>
            <a:endParaRPr lang="zh-CN" altLang="en-US"/>
          </a:p>
        </p:txBody>
      </p:sp>
    </p:spTree>
    <p:extLst>
      <p:ext uri="{BB962C8B-B14F-4D97-AF65-F5344CB8AC3E}">
        <p14:creationId xmlns:p14="http://schemas.microsoft.com/office/powerpoint/2010/main" val="3457769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70607A-EB09-4464-B9F9-BBAE9FEA899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F884A62-FE00-4E3D-ADA0-E22F86BE88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D06559F-931E-4C1C-BAA3-CE3BB96CAAE2}"/>
              </a:ext>
            </a:extLst>
          </p:cNvPr>
          <p:cNvSpPr>
            <a:spLocks noGrp="1"/>
          </p:cNvSpPr>
          <p:nvPr>
            <p:ph type="dt" sz="half" idx="10"/>
          </p:nvPr>
        </p:nvSpPr>
        <p:spPr/>
        <p:txBody>
          <a:bodyPr/>
          <a:lstStyle/>
          <a:p>
            <a:fld id="{EE4C556E-D11A-48D7-81C0-B1B5323EC136}" type="datetimeFigureOut">
              <a:rPr lang="zh-CN" altLang="en-US" smtClean="0"/>
              <a:t>2019/12/29</a:t>
            </a:fld>
            <a:endParaRPr lang="zh-CN" altLang="en-US"/>
          </a:p>
        </p:txBody>
      </p:sp>
      <p:sp>
        <p:nvSpPr>
          <p:cNvPr id="5" name="页脚占位符 4">
            <a:extLst>
              <a:ext uri="{FF2B5EF4-FFF2-40B4-BE49-F238E27FC236}">
                <a16:creationId xmlns:a16="http://schemas.microsoft.com/office/drawing/2014/main" id="{010C8357-4EE7-434F-8F1D-EB72F50A22E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863E9BA-C35D-4623-8AEC-12CBA17658E0}"/>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3283912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81F35A-5862-461C-A776-246D30F82EF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FAA2EDF-8154-4C55-8E92-834173DDF78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1806EFA-9976-4A7A-810D-76C7047B74B1}"/>
              </a:ext>
            </a:extLst>
          </p:cNvPr>
          <p:cNvSpPr>
            <a:spLocks noGrp="1"/>
          </p:cNvSpPr>
          <p:nvPr>
            <p:ph type="dt" sz="half" idx="10"/>
          </p:nvPr>
        </p:nvSpPr>
        <p:spPr/>
        <p:txBody>
          <a:bodyPr/>
          <a:lstStyle/>
          <a:p>
            <a:fld id="{EE4C556E-D11A-48D7-81C0-B1B5323EC136}" type="datetimeFigureOut">
              <a:rPr lang="zh-CN" altLang="en-US" smtClean="0"/>
              <a:t>2019/12/29</a:t>
            </a:fld>
            <a:endParaRPr lang="zh-CN" altLang="en-US"/>
          </a:p>
        </p:txBody>
      </p:sp>
      <p:sp>
        <p:nvSpPr>
          <p:cNvPr id="5" name="页脚占位符 4">
            <a:extLst>
              <a:ext uri="{FF2B5EF4-FFF2-40B4-BE49-F238E27FC236}">
                <a16:creationId xmlns:a16="http://schemas.microsoft.com/office/drawing/2014/main" id="{428A798A-BE9A-4072-A93C-D1D1E20307C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9DD673F-0533-4515-9B56-B753621D6232}"/>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962509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9D47182-1EDE-4FA1-B130-E58222460D2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FE14DC1-ED6B-47BE-A195-B8D73B1D8BD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3C965E7-1B02-43B7-BFDC-37294AFC8E7E}"/>
              </a:ext>
            </a:extLst>
          </p:cNvPr>
          <p:cNvSpPr>
            <a:spLocks noGrp="1"/>
          </p:cNvSpPr>
          <p:nvPr>
            <p:ph type="dt" sz="half" idx="10"/>
          </p:nvPr>
        </p:nvSpPr>
        <p:spPr/>
        <p:txBody>
          <a:bodyPr/>
          <a:lstStyle/>
          <a:p>
            <a:fld id="{EE4C556E-D11A-48D7-81C0-B1B5323EC136}" type="datetimeFigureOut">
              <a:rPr lang="zh-CN" altLang="en-US" smtClean="0"/>
              <a:t>2019/12/29</a:t>
            </a:fld>
            <a:endParaRPr lang="zh-CN" altLang="en-US"/>
          </a:p>
        </p:txBody>
      </p:sp>
      <p:sp>
        <p:nvSpPr>
          <p:cNvPr id="5" name="页脚占位符 4">
            <a:extLst>
              <a:ext uri="{FF2B5EF4-FFF2-40B4-BE49-F238E27FC236}">
                <a16:creationId xmlns:a16="http://schemas.microsoft.com/office/drawing/2014/main" id="{1C516B03-A310-4DD8-90FD-D6C9AA68ECA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174A88E-0943-4A05-8AAD-3E4E90A9726C}"/>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4143062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461D68-9D60-45C1-84CF-8694F122A09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3A4BDC1-FF73-432D-AC47-8EEEC5E0921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DCF9B87-024B-4A06-BA78-956CBBDA0354}"/>
              </a:ext>
            </a:extLst>
          </p:cNvPr>
          <p:cNvSpPr>
            <a:spLocks noGrp="1"/>
          </p:cNvSpPr>
          <p:nvPr>
            <p:ph type="dt" sz="half" idx="10"/>
          </p:nvPr>
        </p:nvSpPr>
        <p:spPr/>
        <p:txBody>
          <a:bodyPr/>
          <a:lstStyle/>
          <a:p>
            <a:fld id="{EE4C556E-D11A-48D7-81C0-B1B5323EC136}" type="datetimeFigureOut">
              <a:rPr lang="zh-CN" altLang="en-US" smtClean="0"/>
              <a:t>2019/12/29</a:t>
            </a:fld>
            <a:endParaRPr lang="zh-CN" altLang="en-US"/>
          </a:p>
        </p:txBody>
      </p:sp>
      <p:sp>
        <p:nvSpPr>
          <p:cNvPr id="5" name="页脚占位符 4">
            <a:extLst>
              <a:ext uri="{FF2B5EF4-FFF2-40B4-BE49-F238E27FC236}">
                <a16:creationId xmlns:a16="http://schemas.microsoft.com/office/drawing/2014/main" id="{6157915F-D67C-484A-9A5C-333C71D1995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58CB9FE-E585-479C-9939-C1DF8EC97B1F}"/>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2846144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1C1372-734A-4296-9FB4-2B237227A9D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E2504FB-3962-4ABB-8F21-3B1297384B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873F61E-C842-45A9-9C07-EC60B6A6DBA4}"/>
              </a:ext>
            </a:extLst>
          </p:cNvPr>
          <p:cNvSpPr>
            <a:spLocks noGrp="1"/>
          </p:cNvSpPr>
          <p:nvPr>
            <p:ph type="dt" sz="half" idx="10"/>
          </p:nvPr>
        </p:nvSpPr>
        <p:spPr/>
        <p:txBody>
          <a:bodyPr/>
          <a:lstStyle/>
          <a:p>
            <a:fld id="{EE4C556E-D11A-48D7-81C0-B1B5323EC136}" type="datetimeFigureOut">
              <a:rPr lang="zh-CN" altLang="en-US" smtClean="0"/>
              <a:t>2019/12/29</a:t>
            </a:fld>
            <a:endParaRPr lang="zh-CN" altLang="en-US"/>
          </a:p>
        </p:txBody>
      </p:sp>
      <p:sp>
        <p:nvSpPr>
          <p:cNvPr id="5" name="页脚占位符 4">
            <a:extLst>
              <a:ext uri="{FF2B5EF4-FFF2-40B4-BE49-F238E27FC236}">
                <a16:creationId xmlns:a16="http://schemas.microsoft.com/office/drawing/2014/main" id="{C4C42772-006F-42F3-A53C-D6F9334C565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DE654AF-4882-4FA1-A3C1-F88A71FB25A7}"/>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1753270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3E3B72-32AE-40DB-856E-1F79DC1CCF8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86AB566-0A02-47B8-B36A-57903E92C82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F0B06DF-2A5D-49B6-940D-1C73553E32B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1D9A042-4577-4206-93A8-735631107E03}"/>
              </a:ext>
            </a:extLst>
          </p:cNvPr>
          <p:cNvSpPr>
            <a:spLocks noGrp="1"/>
          </p:cNvSpPr>
          <p:nvPr>
            <p:ph type="dt" sz="half" idx="10"/>
          </p:nvPr>
        </p:nvSpPr>
        <p:spPr/>
        <p:txBody>
          <a:bodyPr/>
          <a:lstStyle/>
          <a:p>
            <a:fld id="{EE4C556E-D11A-48D7-81C0-B1B5323EC136}" type="datetimeFigureOut">
              <a:rPr lang="zh-CN" altLang="en-US" smtClean="0"/>
              <a:t>2019/12/29</a:t>
            </a:fld>
            <a:endParaRPr lang="zh-CN" altLang="en-US"/>
          </a:p>
        </p:txBody>
      </p:sp>
      <p:sp>
        <p:nvSpPr>
          <p:cNvPr id="6" name="页脚占位符 5">
            <a:extLst>
              <a:ext uri="{FF2B5EF4-FFF2-40B4-BE49-F238E27FC236}">
                <a16:creationId xmlns:a16="http://schemas.microsoft.com/office/drawing/2014/main" id="{51D834B9-AC17-4E4F-9973-2C6080B73C9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1C0070B-569D-4FDB-83D2-2831B39FBD88}"/>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3869458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A247E-FC99-4DEE-9659-A61E58CA1AC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7EFF825-A106-4C43-96EC-00D9D7D29F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2506D75-1984-4130-BBE1-66A0B2075AD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05EF971-1A5F-4FCD-A849-5068EEBFA0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74A3C7F-A504-486F-AC52-BAFC7D2EE70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CF8FD0D-2A45-42AA-9F3A-D4BBA2C3F372}"/>
              </a:ext>
            </a:extLst>
          </p:cNvPr>
          <p:cNvSpPr>
            <a:spLocks noGrp="1"/>
          </p:cNvSpPr>
          <p:nvPr>
            <p:ph type="dt" sz="half" idx="10"/>
          </p:nvPr>
        </p:nvSpPr>
        <p:spPr/>
        <p:txBody>
          <a:bodyPr/>
          <a:lstStyle/>
          <a:p>
            <a:fld id="{EE4C556E-D11A-48D7-81C0-B1B5323EC136}" type="datetimeFigureOut">
              <a:rPr lang="zh-CN" altLang="en-US" smtClean="0"/>
              <a:t>2019/12/29</a:t>
            </a:fld>
            <a:endParaRPr lang="zh-CN" altLang="en-US"/>
          </a:p>
        </p:txBody>
      </p:sp>
      <p:sp>
        <p:nvSpPr>
          <p:cNvPr id="8" name="页脚占位符 7">
            <a:extLst>
              <a:ext uri="{FF2B5EF4-FFF2-40B4-BE49-F238E27FC236}">
                <a16:creationId xmlns:a16="http://schemas.microsoft.com/office/drawing/2014/main" id="{CE9B8A7F-BFA8-4329-AFC8-89D05783C63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2C94869-7BF3-4FFD-812C-03E8CEB5C852}"/>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1329261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7CC1BC-64C9-4962-A764-37E770FBC64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638FC6B-45DE-432B-B145-F8D8AB2AC5BB}"/>
              </a:ext>
            </a:extLst>
          </p:cNvPr>
          <p:cNvSpPr>
            <a:spLocks noGrp="1"/>
          </p:cNvSpPr>
          <p:nvPr>
            <p:ph type="dt" sz="half" idx="10"/>
          </p:nvPr>
        </p:nvSpPr>
        <p:spPr/>
        <p:txBody>
          <a:bodyPr/>
          <a:lstStyle/>
          <a:p>
            <a:fld id="{EE4C556E-D11A-48D7-81C0-B1B5323EC136}" type="datetimeFigureOut">
              <a:rPr lang="zh-CN" altLang="en-US" smtClean="0"/>
              <a:t>2019/12/29</a:t>
            </a:fld>
            <a:endParaRPr lang="zh-CN" altLang="en-US"/>
          </a:p>
        </p:txBody>
      </p:sp>
      <p:sp>
        <p:nvSpPr>
          <p:cNvPr id="4" name="页脚占位符 3">
            <a:extLst>
              <a:ext uri="{FF2B5EF4-FFF2-40B4-BE49-F238E27FC236}">
                <a16:creationId xmlns:a16="http://schemas.microsoft.com/office/drawing/2014/main" id="{E413F784-0D7C-43D2-A802-629BA7317F6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8781AAF-B2A9-4052-BD38-326FE4C13E14}"/>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3178845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5BCC6E6-411E-4830-BEE1-1A626801803D}"/>
              </a:ext>
            </a:extLst>
          </p:cNvPr>
          <p:cNvSpPr>
            <a:spLocks noGrp="1"/>
          </p:cNvSpPr>
          <p:nvPr>
            <p:ph type="dt" sz="half" idx="10"/>
          </p:nvPr>
        </p:nvSpPr>
        <p:spPr/>
        <p:txBody>
          <a:bodyPr/>
          <a:lstStyle/>
          <a:p>
            <a:fld id="{EE4C556E-D11A-48D7-81C0-B1B5323EC136}" type="datetimeFigureOut">
              <a:rPr lang="zh-CN" altLang="en-US" smtClean="0"/>
              <a:t>2019/12/29</a:t>
            </a:fld>
            <a:endParaRPr lang="zh-CN" altLang="en-US"/>
          </a:p>
        </p:txBody>
      </p:sp>
      <p:sp>
        <p:nvSpPr>
          <p:cNvPr id="3" name="页脚占位符 2">
            <a:extLst>
              <a:ext uri="{FF2B5EF4-FFF2-40B4-BE49-F238E27FC236}">
                <a16:creationId xmlns:a16="http://schemas.microsoft.com/office/drawing/2014/main" id="{FF4BA76C-B531-4C6F-850E-214EA4DF328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5662A71-4ED7-4C0E-AF3B-EACBFA4681E4}"/>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2277262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2B54FA-E333-4D04-A18F-7D50B83F6BD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72AD769-544A-47A1-A306-AEDAED2938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8514AB2-F4D7-4383-B3E7-D0F7163789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5D2DB71-2A42-4C00-9449-CA0DA297B2F2}"/>
              </a:ext>
            </a:extLst>
          </p:cNvPr>
          <p:cNvSpPr>
            <a:spLocks noGrp="1"/>
          </p:cNvSpPr>
          <p:nvPr>
            <p:ph type="dt" sz="half" idx="10"/>
          </p:nvPr>
        </p:nvSpPr>
        <p:spPr/>
        <p:txBody>
          <a:bodyPr/>
          <a:lstStyle/>
          <a:p>
            <a:fld id="{EE4C556E-D11A-48D7-81C0-B1B5323EC136}" type="datetimeFigureOut">
              <a:rPr lang="zh-CN" altLang="en-US" smtClean="0"/>
              <a:t>2019/12/29</a:t>
            </a:fld>
            <a:endParaRPr lang="zh-CN" altLang="en-US"/>
          </a:p>
        </p:txBody>
      </p:sp>
      <p:sp>
        <p:nvSpPr>
          <p:cNvPr id="6" name="页脚占位符 5">
            <a:extLst>
              <a:ext uri="{FF2B5EF4-FFF2-40B4-BE49-F238E27FC236}">
                <a16:creationId xmlns:a16="http://schemas.microsoft.com/office/drawing/2014/main" id="{ADC5D84D-5127-4599-9769-61D2E695573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55A3411-124D-4AEE-9E12-7E3048799D7A}"/>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2583435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C113AC-DF3C-45F8-8376-712B7F9BF21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9E7EF9C-8988-4176-8DA2-5346BDB810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872ECB9-BC6A-47B2-9484-8779389266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C7DA26D-1083-4E20-8433-3EACB78127E1}"/>
              </a:ext>
            </a:extLst>
          </p:cNvPr>
          <p:cNvSpPr>
            <a:spLocks noGrp="1"/>
          </p:cNvSpPr>
          <p:nvPr>
            <p:ph type="dt" sz="half" idx="10"/>
          </p:nvPr>
        </p:nvSpPr>
        <p:spPr/>
        <p:txBody>
          <a:bodyPr/>
          <a:lstStyle/>
          <a:p>
            <a:fld id="{EE4C556E-D11A-48D7-81C0-B1B5323EC136}" type="datetimeFigureOut">
              <a:rPr lang="zh-CN" altLang="en-US" smtClean="0"/>
              <a:t>2019/12/29</a:t>
            </a:fld>
            <a:endParaRPr lang="zh-CN" altLang="en-US"/>
          </a:p>
        </p:txBody>
      </p:sp>
      <p:sp>
        <p:nvSpPr>
          <p:cNvPr id="6" name="页脚占位符 5">
            <a:extLst>
              <a:ext uri="{FF2B5EF4-FFF2-40B4-BE49-F238E27FC236}">
                <a16:creationId xmlns:a16="http://schemas.microsoft.com/office/drawing/2014/main" id="{D8488704-F74A-430C-9177-1F6D5133846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EEC994E-AAE0-4342-820B-14F521FAD6DD}"/>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172821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0000"/>
            <a:lum/>
          </a:blip>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A2F3B47-B08B-4181-88A1-0D61C596FF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9D1A009-55AC-40B1-BECE-C8E17CE742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94A7723-30C6-41D1-B39D-85DF3D3995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4C556E-D11A-48D7-81C0-B1B5323EC136}" type="datetimeFigureOut">
              <a:rPr lang="zh-CN" altLang="en-US" smtClean="0"/>
              <a:t>2019/12/29</a:t>
            </a:fld>
            <a:endParaRPr lang="zh-CN" altLang="en-US"/>
          </a:p>
        </p:txBody>
      </p:sp>
      <p:sp>
        <p:nvSpPr>
          <p:cNvPr id="5" name="页脚占位符 4">
            <a:extLst>
              <a:ext uri="{FF2B5EF4-FFF2-40B4-BE49-F238E27FC236}">
                <a16:creationId xmlns:a16="http://schemas.microsoft.com/office/drawing/2014/main" id="{A16D8014-D4F0-4B30-B629-8D6D50AFBF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F5A88B7-1EF5-48FA-988D-161EF7D697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2815638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9.png"/><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3.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5.emf"/></Relationships>
</file>

<file path=ppt/slides/_rels/slide3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1.png"/></Relationships>
</file>

<file path=ppt/slides/_rels/slide36.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57.emf"/><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image" Target="../media/image58.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70.png"/><Relationship Id="rId7" Type="http://schemas.openxmlformats.org/officeDocument/2006/relationships/image" Target="../media/image74.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3" Type="http://schemas.openxmlformats.org/officeDocument/2006/relationships/image" Target="../media/image75.png"/><Relationship Id="rId7" Type="http://schemas.openxmlformats.org/officeDocument/2006/relationships/image" Target="../media/image79.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s>
</file>

<file path=ppt/slides/_rels/slide5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7.xml"/><Relationship Id="rId4" Type="http://schemas.openxmlformats.org/officeDocument/2006/relationships/image" Target="../media/image69.png"/></Relationships>
</file>

<file path=ppt/slides/_rels/slide54.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8" Type="http://schemas.microsoft.com/office/2007/relationships/hdphoto" Target="../media/hdphoto5.wdp"/><Relationship Id="rId3" Type="http://schemas.openxmlformats.org/officeDocument/2006/relationships/image" Target="../media/image82.png"/><Relationship Id="rId7" Type="http://schemas.openxmlformats.org/officeDocument/2006/relationships/image" Target="../media/image86.pn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83.png"/><Relationship Id="rId9" Type="http://schemas.openxmlformats.org/officeDocument/2006/relationships/image" Target="../media/image87.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6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0"/>
            <a:lum/>
          </a:blip>
          <a:srcRect/>
          <a:stretch>
            <a:fillRect t="-50000" b="-40000"/>
          </a:stretch>
        </a:blipFill>
        <a:effectLst/>
      </p:bgPr>
    </p:bg>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9B47FC7D-B29A-4982-ACBE-B9BA4950977D}"/>
              </a:ext>
            </a:extLst>
          </p:cNvPr>
          <p:cNvGrpSpPr/>
          <p:nvPr/>
        </p:nvGrpSpPr>
        <p:grpSpPr>
          <a:xfrm>
            <a:off x="2586037" y="1695067"/>
            <a:ext cx="5657851" cy="4244193"/>
            <a:chOff x="5572123" y="1172330"/>
            <a:chExt cx="4638737" cy="3479714"/>
          </a:xfrm>
        </p:grpSpPr>
        <p:sp>
          <p:nvSpPr>
            <p:cNvPr id="6" name="矩形 5">
              <a:extLst>
                <a:ext uri="{FF2B5EF4-FFF2-40B4-BE49-F238E27FC236}">
                  <a16:creationId xmlns:a16="http://schemas.microsoft.com/office/drawing/2014/main" id="{D3CC2F9D-F11C-407A-AB65-E0EE6CC94360}"/>
                </a:ext>
              </a:extLst>
            </p:cNvPr>
            <p:cNvSpPr/>
            <p:nvPr/>
          </p:nvSpPr>
          <p:spPr>
            <a:xfrm>
              <a:off x="5572124" y="1172330"/>
              <a:ext cx="105425" cy="3399672"/>
            </a:xfrm>
            <a:prstGeom prst="rect">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3935316C-EB4E-4BA5-850F-621F0581A3B2}"/>
                </a:ext>
              </a:extLst>
            </p:cNvPr>
            <p:cNvSpPr/>
            <p:nvPr/>
          </p:nvSpPr>
          <p:spPr>
            <a:xfrm rot="16200000">
              <a:off x="7839755" y="2280939"/>
              <a:ext cx="103473" cy="4638737"/>
            </a:xfrm>
            <a:prstGeom prst="rect">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矩形 8">
            <a:extLst>
              <a:ext uri="{FF2B5EF4-FFF2-40B4-BE49-F238E27FC236}">
                <a16:creationId xmlns:a16="http://schemas.microsoft.com/office/drawing/2014/main" id="{9DB328E2-B371-4F6C-A84F-3EA08E4994D5}"/>
              </a:ext>
            </a:extLst>
          </p:cNvPr>
          <p:cNvSpPr/>
          <p:nvPr/>
        </p:nvSpPr>
        <p:spPr>
          <a:xfrm>
            <a:off x="0" y="2049510"/>
            <a:ext cx="12192000" cy="2758980"/>
          </a:xfrm>
          <a:prstGeom prst="rect">
            <a:avLst/>
          </a:prstGeom>
          <a:solidFill>
            <a:srgbClr val="6667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a:extLst>
              <a:ext uri="{FF2B5EF4-FFF2-40B4-BE49-F238E27FC236}">
                <a16:creationId xmlns:a16="http://schemas.microsoft.com/office/drawing/2014/main" id="{021A0774-3A16-4166-BF89-89278E723A25}"/>
              </a:ext>
            </a:extLst>
          </p:cNvPr>
          <p:cNvGrpSpPr/>
          <p:nvPr/>
        </p:nvGrpSpPr>
        <p:grpSpPr>
          <a:xfrm flipH="1" flipV="1">
            <a:off x="2586037" y="889780"/>
            <a:ext cx="6635093" cy="5038387"/>
            <a:chOff x="5261388" y="519244"/>
            <a:chExt cx="5439954" cy="4130853"/>
          </a:xfrm>
        </p:grpSpPr>
        <p:sp>
          <p:nvSpPr>
            <p:cNvPr id="11" name="矩形 10">
              <a:extLst>
                <a:ext uri="{FF2B5EF4-FFF2-40B4-BE49-F238E27FC236}">
                  <a16:creationId xmlns:a16="http://schemas.microsoft.com/office/drawing/2014/main" id="{E6978693-838A-4100-B55D-559C3D4D1A33}"/>
                </a:ext>
              </a:extLst>
            </p:cNvPr>
            <p:cNvSpPr/>
            <p:nvPr/>
          </p:nvSpPr>
          <p:spPr>
            <a:xfrm>
              <a:off x="5261388" y="529007"/>
              <a:ext cx="105424" cy="4121090"/>
            </a:xfrm>
            <a:prstGeom prst="rect">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4443F323-C7F1-4DC4-B8E8-A82189DF9853}"/>
                </a:ext>
              </a:extLst>
            </p:cNvPr>
            <p:cNvSpPr/>
            <p:nvPr/>
          </p:nvSpPr>
          <p:spPr>
            <a:xfrm rot="16200000">
              <a:off x="7931885" y="1880639"/>
              <a:ext cx="110669" cy="5428244"/>
            </a:xfrm>
            <a:prstGeom prst="rect">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4902EE91-1744-4201-86D8-9345BC3AA367}"/>
                </a:ext>
              </a:extLst>
            </p:cNvPr>
            <p:cNvSpPr/>
            <p:nvPr/>
          </p:nvSpPr>
          <p:spPr>
            <a:xfrm>
              <a:off x="10595914" y="4240769"/>
              <a:ext cx="105425" cy="363773"/>
            </a:xfrm>
            <a:prstGeom prst="rect">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69C0512E-848F-4EC5-8A5C-4CB0D5698118}"/>
                </a:ext>
              </a:extLst>
            </p:cNvPr>
            <p:cNvSpPr/>
            <p:nvPr/>
          </p:nvSpPr>
          <p:spPr>
            <a:xfrm rot="16200000">
              <a:off x="5498977" y="387080"/>
              <a:ext cx="103474" cy="367801"/>
            </a:xfrm>
            <a:prstGeom prst="rect">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矩形 16">
            <a:extLst>
              <a:ext uri="{FF2B5EF4-FFF2-40B4-BE49-F238E27FC236}">
                <a16:creationId xmlns:a16="http://schemas.microsoft.com/office/drawing/2014/main" id="{229CA21C-4690-466E-A8A0-A301E122288B}"/>
              </a:ext>
            </a:extLst>
          </p:cNvPr>
          <p:cNvSpPr/>
          <p:nvPr/>
        </p:nvSpPr>
        <p:spPr>
          <a:xfrm>
            <a:off x="2585113" y="2522106"/>
            <a:ext cx="6506508" cy="900246"/>
          </a:xfrm>
          <a:prstGeom prst="rect">
            <a:avLst/>
          </a:prstGeom>
        </p:spPr>
        <p:txBody>
          <a:bodyPr wrap="square" lIns="68580" tIns="34290" rIns="68580" bIns="34290">
            <a:spAutoFit/>
          </a:bodyPr>
          <a:lstStyle/>
          <a:p>
            <a:pPr algn="ctr">
              <a:defRPr/>
            </a:pPr>
            <a:r>
              <a:rPr lang="zh-TW" altLang="en-US" sz="5400" spc="225">
                <a:solidFill>
                  <a:srgbClr val="BCA890"/>
                </a:solidFill>
                <a:latin typeface="Microsoft YaHei" panose="020B0503020204020204" pitchFamily="34" charset="-122"/>
                <a:ea typeface="Microsoft YaHei" panose="020B0503020204020204" pitchFamily="34" charset="-122"/>
                <a:cs typeface="+mn-ea"/>
              </a:rPr>
              <a:t>統計學習</a:t>
            </a:r>
            <a:r>
              <a:rPr lang="zh-TW" altLang="en-US" sz="3600" spc="225">
                <a:solidFill>
                  <a:srgbClr val="BCA890"/>
                </a:solidFill>
                <a:latin typeface="Microsoft YaHei" panose="020B0503020204020204" pitchFamily="34" charset="-122"/>
                <a:ea typeface="Microsoft YaHei" panose="020B0503020204020204" pitchFamily="34" charset="-122"/>
                <a:cs typeface="+mn-ea"/>
              </a:rPr>
              <a:t>期末報告</a:t>
            </a:r>
            <a:endParaRPr sz="3600" spc="225" dirty="0">
              <a:solidFill>
                <a:srgbClr val="BCA890"/>
              </a:solidFill>
              <a:latin typeface="Microsoft YaHei" panose="020B0503020204020204" pitchFamily="34" charset="-122"/>
              <a:ea typeface="Microsoft YaHei" panose="020B0503020204020204" pitchFamily="34" charset="-122"/>
              <a:cs typeface="+mn-ea"/>
              <a:sym typeface="+mn-lt"/>
            </a:endParaRPr>
          </a:p>
        </p:txBody>
      </p:sp>
      <p:sp>
        <p:nvSpPr>
          <p:cNvPr id="18" name="TextBox 5">
            <a:extLst>
              <a:ext uri="{FF2B5EF4-FFF2-40B4-BE49-F238E27FC236}">
                <a16:creationId xmlns:a16="http://schemas.microsoft.com/office/drawing/2014/main" id="{70420C42-715C-4A00-A378-C15610A093A4}"/>
              </a:ext>
            </a:extLst>
          </p:cNvPr>
          <p:cNvSpPr txBox="1"/>
          <p:nvPr/>
        </p:nvSpPr>
        <p:spPr>
          <a:xfrm>
            <a:off x="9221130" y="2952742"/>
            <a:ext cx="2841361" cy="1631216"/>
          </a:xfrm>
          <a:prstGeom prst="rect">
            <a:avLst/>
          </a:prstGeom>
          <a:noFill/>
        </p:spPr>
        <p:txBody>
          <a:bodyPr wrap="square" rtlCol="0">
            <a:spAutoFit/>
          </a:bodyPr>
          <a:lstStyle/>
          <a:p>
            <a:r>
              <a:rPr lang="zh-TW" altLang="en-US" sz="2000" dirty="0">
                <a:solidFill>
                  <a:schemeClr val="bg1"/>
                </a:solidFill>
                <a:latin typeface="微軟正黑體" panose="020B0604030504040204" pitchFamily="34" charset="-120"/>
                <a:ea typeface="微軟正黑體" panose="020B0604030504040204" pitchFamily="34" charset="-120"/>
              </a:rPr>
              <a:t>組員</a:t>
            </a:r>
            <a:r>
              <a:rPr lang="en-US" altLang="zh-TW" sz="2000" dirty="0">
                <a:solidFill>
                  <a:schemeClr val="bg1"/>
                </a:solidFill>
                <a:latin typeface="微軟正黑體" panose="020B0604030504040204" pitchFamily="34" charset="-120"/>
                <a:ea typeface="微軟正黑體" panose="020B0604030504040204" pitchFamily="34" charset="-120"/>
              </a:rPr>
              <a:t>:</a:t>
            </a:r>
            <a:r>
              <a:rPr lang="zh-TW" altLang="en-US" sz="2000" dirty="0">
                <a:solidFill>
                  <a:schemeClr val="bg1"/>
                </a:solidFill>
                <a:latin typeface="微軟正黑體" panose="020B0604030504040204" pitchFamily="34" charset="-120"/>
                <a:ea typeface="微軟正黑體" panose="020B0604030504040204" pitchFamily="34" charset="-120"/>
              </a:rPr>
              <a:t>  蘇柏庄 計財大四</a:t>
            </a:r>
            <a:endParaRPr lang="en-US" altLang="zh-TW" sz="2000" dirty="0">
              <a:solidFill>
                <a:schemeClr val="bg1"/>
              </a:solidFill>
              <a:latin typeface="微軟正黑體" panose="020B0604030504040204" pitchFamily="34" charset="-120"/>
              <a:ea typeface="微軟正黑體" panose="020B0604030504040204" pitchFamily="34" charset="-120"/>
            </a:endParaRPr>
          </a:p>
          <a:p>
            <a:r>
              <a:rPr lang="zh-TW" altLang="en-US" sz="2000" dirty="0">
                <a:solidFill>
                  <a:schemeClr val="bg1"/>
                </a:solidFill>
                <a:latin typeface="微軟正黑體" panose="020B0604030504040204" pitchFamily="34" charset="-120"/>
                <a:ea typeface="微軟正黑體" panose="020B0604030504040204" pitchFamily="34" charset="-120"/>
              </a:rPr>
              <a:t>           魏志宇 計財大四</a:t>
            </a:r>
            <a:endParaRPr lang="en-US" altLang="zh-TW" sz="2000" dirty="0">
              <a:solidFill>
                <a:schemeClr val="bg1"/>
              </a:solidFill>
              <a:latin typeface="微軟正黑體" panose="020B0604030504040204" pitchFamily="34" charset="-120"/>
              <a:ea typeface="微軟正黑體" panose="020B0604030504040204" pitchFamily="34" charset="-120"/>
            </a:endParaRPr>
          </a:p>
          <a:p>
            <a:r>
              <a:rPr lang="zh-TW" altLang="en-US" sz="2000" dirty="0">
                <a:solidFill>
                  <a:schemeClr val="bg1"/>
                </a:solidFill>
                <a:latin typeface="微軟正黑體" panose="020B0604030504040204" pitchFamily="34" charset="-120"/>
                <a:ea typeface="微軟正黑體" panose="020B0604030504040204" pitchFamily="34" charset="-120"/>
              </a:rPr>
              <a:t>           陳冠維 計財大四</a:t>
            </a:r>
            <a:endParaRPr lang="en-US" altLang="zh-TW" sz="2000" dirty="0">
              <a:solidFill>
                <a:schemeClr val="bg1"/>
              </a:solidFill>
              <a:latin typeface="微軟正黑體" panose="020B0604030504040204" pitchFamily="34" charset="-120"/>
              <a:ea typeface="微軟正黑體" panose="020B0604030504040204" pitchFamily="34" charset="-120"/>
            </a:endParaRPr>
          </a:p>
          <a:p>
            <a:r>
              <a:rPr lang="zh-TW" altLang="en-US" sz="2000" dirty="0">
                <a:solidFill>
                  <a:schemeClr val="bg1"/>
                </a:solidFill>
                <a:latin typeface="微軟正黑體" panose="020B0604030504040204" pitchFamily="34" charset="-120"/>
                <a:ea typeface="微軟正黑體" panose="020B0604030504040204" pitchFamily="34" charset="-120"/>
              </a:rPr>
              <a:t>           吳岱錡 計財大四</a:t>
            </a:r>
            <a:endParaRPr lang="en-US" altLang="zh-TW" sz="2000" dirty="0">
              <a:solidFill>
                <a:schemeClr val="bg1"/>
              </a:solidFill>
              <a:latin typeface="微軟正黑體" panose="020B0604030504040204" pitchFamily="34" charset="-120"/>
              <a:ea typeface="微軟正黑體" panose="020B0604030504040204" pitchFamily="34" charset="-120"/>
            </a:endParaRPr>
          </a:p>
          <a:p>
            <a:r>
              <a:rPr lang="zh-TW" altLang="en-US" sz="2000" dirty="0">
                <a:solidFill>
                  <a:schemeClr val="bg1"/>
                </a:solidFill>
                <a:latin typeface="微軟正黑體" panose="020B0604030504040204" pitchFamily="34" charset="-120"/>
                <a:ea typeface="微軟正黑體" panose="020B0604030504040204" pitchFamily="34" charset="-120"/>
              </a:rPr>
              <a:t>           陳威宇 計財大四  </a:t>
            </a:r>
            <a:endParaRPr lang="en-US" sz="2000" dirty="0">
              <a:solidFill>
                <a:schemeClr val="bg1"/>
              </a:solidFill>
              <a:latin typeface="微軟正黑體" panose="020B0604030504040204" pitchFamily="34" charset="-120"/>
              <a:ea typeface="微軟正黑體" panose="020B0604030504040204" pitchFamily="34" charset="-120"/>
            </a:endParaRPr>
          </a:p>
        </p:txBody>
      </p:sp>
      <p:sp>
        <p:nvSpPr>
          <p:cNvPr id="20" name="文本框 8">
            <a:extLst>
              <a:ext uri="{FF2B5EF4-FFF2-40B4-BE49-F238E27FC236}">
                <a16:creationId xmlns:a16="http://schemas.microsoft.com/office/drawing/2014/main" id="{779F85FE-DE72-4294-8A4A-9DAEA343A4EB}"/>
              </a:ext>
            </a:extLst>
          </p:cNvPr>
          <p:cNvSpPr txBox="1"/>
          <p:nvPr/>
        </p:nvSpPr>
        <p:spPr>
          <a:xfrm>
            <a:off x="3451746" y="3403019"/>
            <a:ext cx="4889392" cy="461665"/>
          </a:xfrm>
          <a:prstGeom prst="rect">
            <a:avLst/>
          </a:prstGeom>
          <a:noFill/>
        </p:spPr>
        <p:txBody>
          <a:bodyPr wrap="square" rtlCol="0">
            <a:spAutoFit/>
            <a:scene3d>
              <a:camera prst="orthographicFront"/>
              <a:lightRig rig="threePt" dir="t"/>
            </a:scene3d>
            <a:sp3d contourW="12700"/>
          </a:bodyPr>
          <a:lstStyle/>
          <a:p>
            <a:pPr algn="just"/>
            <a:r>
              <a:rPr lang="zh-TW" altLang="en-US" sz="2400">
                <a:solidFill>
                  <a:schemeClr val="bg1"/>
                </a:solidFill>
                <a:latin typeface="Microsoft YaHei" panose="020B0503020204020204" pitchFamily="34" charset="-122"/>
                <a:ea typeface="Microsoft YaHei" panose="020B0503020204020204" pitchFamily="34" charset="-122"/>
              </a:rPr>
              <a:t>第</a:t>
            </a:r>
            <a:r>
              <a:rPr lang="en-US" altLang="zh-TW" sz="2400">
                <a:solidFill>
                  <a:schemeClr val="bg1"/>
                </a:solidFill>
                <a:latin typeface="Microsoft YaHei" panose="020B0503020204020204" pitchFamily="34" charset="-122"/>
                <a:ea typeface="Microsoft YaHei" panose="020B0503020204020204" pitchFamily="34" charset="-122"/>
              </a:rPr>
              <a:t>13</a:t>
            </a:r>
            <a:r>
              <a:rPr lang="zh-TW" altLang="en-US" sz="2400">
                <a:solidFill>
                  <a:schemeClr val="bg1"/>
                </a:solidFill>
                <a:latin typeface="Microsoft YaHei" panose="020B0503020204020204" pitchFamily="34" charset="-122"/>
                <a:ea typeface="Microsoft YaHei" panose="020B0503020204020204" pitchFamily="34" charset="-122"/>
              </a:rPr>
              <a:t>組</a:t>
            </a:r>
            <a:r>
              <a:rPr lang="en-US" altLang="zh-TW" sz="2400">
                <a:solidFill>
                  <a:schemeClr val="bg1"/>
                </a:solidFill>
                <a:latin typeface="Microsoft YaHei" panose="020B0503020204020204" pitchFamily="34" charset="-122"/>
                <a:ea typeface="Microsoft YaHei" panose="020B0503020204020204" pitchFamily="34" charset="-122"/>
              </a:rPr>
              <a:t> - UCI</a:t>
            </a:r>
            <a:r>
              <a:rPr lang="zh-TW" altLang="en-US" sz="2400">
                <a:solidFill>
                  <a:schemeClr val="bg1"/>
                </a:solidFill>
                <a:latin typeface="Microsoft YaHei" panose="020B0503020204020204" pitchFamily="34" charset="-122"/>
                <a:ea typeface="Microsoft YaHei" panose="020B0503020204020204" pitchFamily="34" charset="-122"/>
              </a:rPr>
              <a:t> </a:t>
            </a:r>
            <a:r>
              <a:rPr lang="en-US" altLang="zh-TW" sz="2400" dirty="0">
                <a:solidFill>
                  <a:schemeClr val="bg1"/>
                </a:solidFill>
                <a:latin typeface="Microsoft YaHei" panose="020B0503020204020204" pitchFamily="34" charset="-122"/>
                <a:ea typeface="Microsoft YaHei" panose="020B0503020204020204" pitchFamily="34" charset="-122"/>
              </a:rPr>
              <a:t>Heart</a:t>
            </a:r>
            <a:r>
              <a:rPr lang="zh-TW" altLang="en-US" sz="2400" dirty="0">
                <a:solidFill>
                  <a:schemeClr val="bg1"/>
                </a:solidFill>
                <a:latin typeface="Microsoft YaHei" panose="020B0503020204020204" pitchFamily="34" charset="-122"/>
                <a:ea typeface="Microsoft YaHei" panose="020B0503020204020204" pitchFamily="34" charset="-122"/>
              </a:rPr>
              <a:t> </a:t>
            </a:r>
            <a:r>
              <a:rPr lang="en-US" altLang="zh-TW" sz="2400" dirty="0">
                <a:solidFill>
                  <a:schemeClr val="bg1"/>
                </a:solidFill>
                <a:latin typeface="Microsoft YaHei" panose="020B0503020204020204" pitchFamily="34" charset="-122"/>
                <a:ea typeface="Microsoft YaHei" panose="020B0503020204020204" pitchFamily="34" charset="-122"/>
              </a:rPr>
              <a:t>Disease</a:t>
            </a:r>
            <a:r>
              <a:rPr lang="zh-TW" altLang="en-US" sz="2400" dirty="0">
                <a:solidFill>
                  <a:schemeClr val="bg1"/>
                </a:solidFill>
                <a:latin typeface="Microsoft YaHei" panose="020B0503020204020204" pitchFamily="34" charset="-122"/>
                <a:ea typeface="Microsoft YaHei" panose="020B0503020204020204" pitchFamily="34" charset="-122"/>
              </a:rPr>
              <a:t> 分析</a:t>
            </a:r>
          </a:p>
        </p:txBody>
      </p:sp>
      <p:sp>
        <p:nvSpPr>
          <p:cNvPr id="2" name="文字方塊 1">
            <a:extLst>
              <a:ext uri="{FF2B5EF4-FFF2-40B4-BE49-F238E27FC236}">
                <a16:creationId xmlns:a16="http://schemas.microsoft.com/office/drawing/2014/main" id="{349DF940-24C3-4B61-B355-E7740DDCD112}"/>
              </a:ext>
            </a:extLst>
          </p:cNvPr>
          <p:cNvSpPr txBox="1"/>
          <p:nvPr/>
        </p:nvSpPr>
        <p:spPr>
          <a:xfrm>
            <a:off x="9585307" y="2522106"/>
            <a:ext cx="2091427" cy="369332"/>
          </a:xfrm>
          <a:prstGeom prst="rect">
            <a:avLst/>
          </a:prstGeom>
          <a:solidFill>
            <a:schemeClr val="bg1"/>
          </a:solidFill>
        </p:spPr>
        <p:txBody>
          <a:bodyPr wrap="square" rtlCol="0">
            <a:spAutoFit/>
          </a:bodyPr>
          <a:lstStyle/>
          <a:p>
            <a:r>
              <a:rPr lang="zh-TW" altLang="en-US" b="1">
                <a:latin typeface="微軟正黑體" panose="020B0604030504040204" pitchFamily="34" charset="-120"/>
                <a:ea typeface="微軟正黑體" panose="020B0604030504040204" pitchFamily="34" charset="-120"/>
              </a:rPr>
              <a:t>指導教授：鄭又仁</a:t>
            </a:r>
          </a:p>
        </p:txBody>
      </p:sp>
    </p:spTree>
    <p:extLst>
      <p:ext uri="{BB962C8B-B14F-4D97-AF65-F5344CB8AC3E}">
        <p14:creationId xmlns:p14="http://schemas.microsoft.com/office/powerpoint/2010/main" val="2070306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randombar(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par>
                          <p:cTn id="18" fill="hold">
                            <p:stCondLst>
                              <p:cond delay="500"/>
                            </p:stCondLst>
                            <p:childTnLst>
                              <p:par>
                                <p:cTn id="19" presetID="22" presetClass="entr" presetSubtype="2"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right)">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left)">
                                      <p:cBhvr>
                                        <p:cTn id="26" dur="500"/>
                                        <p:tgtEl>
                                          <p:spTgt spid="20"/>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wipe(left)">
                                      <p:cBhvr>
                                        <p:cTn id="29" dur="500"/>
                                        <p:tgtEl>
                                          <p:spTgt spid="18"/>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7" grpId="0"/>
      <p:bldP spid="18" grpId="0"/>
      <p:bldP spid="20" grpId="0"/>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0FF9F8ED-9275-4A1F-BF1D-94E58756C529}"/>
              </a:ext>
            </a:extLst>
          </p:cNvPr>
          <p:cNvSpPr/>
          <p:nvPr/>
        </p:nvSpPr>
        <p:spPr>
          <a:xfrm flipH="1">
            <a:off x="1789466" y="5101076"/>
            <a:ext cx="45719" cy="584775"/>
          </a:xfrm>
          <a:prstGeom prst="rect">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8" name="文本框 7">
            <a:extLst>
              <a:ext uri="{FF2B5EF4-FFF2-40B4-BE49-F238E27FC236}">
                <a16:creationId xmlns:a16="http://schemas.microsoft.com/office/drawing/2014/main" id="{A6ABBF89-44C5-4677-B309-78D09DA73FCC}"/>
              </a:ext>
            </a:extLst>
          </p:cNvPr>
          <p:cNvSpPr txBox="1"/>
          <p:nvPr/>
        </p:nvSpPr>
        <p:spPr>
          <a:xfrm>
            <a:off x="6096000" y="5156671"/>
            <a:ext cx="3454319" cy="1246752"/>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20000"/>
              </a:lnSpc>
            </a:pPr>
            <a:r>
              <a:rPr lang="zh-TW" altLang="en-US" sz="1600" dirty="0">
                <a:latin typeface="Century Gothic" panose="020B0502020202020204" pitchFamily="34" charset="0"/>
                <a:ea typeface="微軟正黑體" panose="020B0604030504040204" pitchFamily="34" charset="-120"/>
              </a:rPr>
              <a:t>運動高峰期的</a:t>
            </a:r>
            <a:r>
              <a:rPr lang="en-US" altLang="zh-TW" sz="1600" dirty="0">
                <a:latin typeface="Century Gothic" panose="020B0502020202020204" pitchFamily="34" charset="0"/>
                <a:ea typeface="微軟正黑體" panose="020B0604030504040204" pitchFamily="34" charset="-120"/>
              </a:rPr>
              <a:t>ST</a:t>
            </a:r>
            <a:r>
              <a:rPr lang="zh-TW" altLang="en-US" sz="1600" dirty="0">
                <a:latin typeface="Century Gothic" panose="020B0502020202020204" pitchFamily="34" charset="0"/>
                <a:ea typeface="微軟正黑體" panose="020B0604030504040204" pitchFamily="34" charset="-120"/>
              </a:rPr>
              <a:t>段斜率：</a:t>
            </a:r>
            <a:endParaRPr lang="en-US" altLang="zh-TW" sz="1600" dirty="0">
              <a:latin typeface="Century Gothic" panose="020B0502020202020204" pitchFamily="34" charset="0"/>
              <a:ea typeface="微軟正黑體" panose="020B0604030504040204" pitchFamily="34" charset="-120"/>
            </a:endParaRPr>
          </a:p>
          <a:p>
            <a:pPr>
              <a:lnSpc>
                <a:spcPct val="120000"/>
              </a:lnSpc>
            </a:pPr>
            <a:r>
              <a:rPr lang="en-US" altLang="zh-TW" sz="1600" b="1" dirty="0">
                <a:latin typeface="Century Gothic" panose="020B0502020202020204" pitchFamily="34" charset="0"/>
                <a:ea typeface="微軟正黑體" panose="020B0604030504040204" pitchFamily="34" charset="-120"/>
                <a:sym typeface="Wingdings" panose="05000000000000000000" pitchFamily="2" charset="2"/>
              </a:rPr>
              <a:t>0</a:t>
            </a:r>
            <a:r>
              <a:rPr lang="zh-TW" altLang="en-US" sz="1600" dirty="0">
                <a:latin typeface="Century Gothic" panose="020B0502020202020204" pitchFamily="34" charset="0"/>
                <a:ea typeface="微軟正黑體" panose="020B0604030504040204" pitchFamily="34" charset="-120"/>
                <a:sym typeface="Wingdings" panose="05000000000000000000" pitchFamily="2" charset="2"/>
              </a:rPr>
              <a:t> </a:t>
            </a:r>
            <a:r>
              <a:rPr lang="en-US" altLang="zh-TW" sz="1600" dirty="0">
                <a:latin typeface="Century Gothic" panose="020B0502020202020204" pitchFamily="34" charset="0"/>
                <a:ea typeface="微軟正黑體" panose="020B0604030504040204" pitchFamily="34" charset="-120"/>
                <a:sym typeface="Wingdings" panose="05000000000000000000" pitchFamily="2" charset="2"/>
              </a:rPr>
              <a:t></a:t>
            </a:r>
            <a:r>
              <a:rPr lang="zh-TW" altLang="en-US" sz="1600" dirty="0">
                <a:latin typeface="Century Gothic" panose="020B0502020202020204" pitchFamily="34" charset="0"/>
                <a:ea typeface="微軟正黑體" panose="020B0604030504040204" pitchFamily="34" charset="-120"/>
                <a:sym typeface="Wingdings" panose="05000000000000000000" pitchFamily="2" charset="2"/>
              </a:rPr>
              <a:t> </a:t>
            </a:r>
            <a:r>
              <a:rPr lang="en-US" altLang="zh-TW" sz="1600" dirty="0">
                <a:latin typeface="Century Gothic" panose="020B0502020202020204" pitchFamily="34" charset="0"/>
                <a:ea typeface="微軟正黑體" panose="020B0604030504040204" pitchFamily="34" charset="-120"/>
                <a:sym typeface="Wingdings" panose="05000000000000000000" pitchFamily="2" charset="2"/>
              </a:rPr>
              <a:t>down-sloping</a:t>
            </a:r>
          </a:p>
          <a:p>
            <a:pPr>
              <a:lnSpc>
                <a:spcPct val="120000"/>
              </a:lnSpc>
            </a:pPr>
            <a:r>
              <a:rPr lang="en-US" altLang="zh-TW" sz="1600" b="1" dirty="0">
                <a:latin typeface="Century Gothic" panose="020B0502020202020204" pitchFamily="34" charset="0"/>
                <a:ea typeface="微軟正黑體" panose="020B0604030504040204" pitchFamily="34" charset="-120"/>
                <a:sym typeface="Wingdings" panose="05000000000000000000" pitchFamily="2" charset="2"/>
              </a:rPr>
              <a:t>1</a:t>
            </a:r>
            <a:r>
              <a:rPr lang="zh-TW" altLang="en-US" sz="1600" dirty="0">
                <a:latin typeface="Century Gothic" panose="020B0502020202020204" pitchFamily="34" charset="0"/>
                <a:ea typeface="微軟正黑體" panose="020B0604030504040204" pitchFamily="34" charset="-120"/>
                <a:sym typeface="Wingdings" panose="05000000000000000000" pitchFamily="2" charset="2"/>
              </a:rPr>
              <a:t> </a:t>
            </a:r>
            <a:r>
              <a:rPr lang="en-US" altLang="zh-TW" sz="1600" dirty="0">
                <a:latin typeface="Century Gothic" panose="020B0502020202020204" pitchFamily="34" charset="0"/>
                <a:ea typeface="微軟正黑體" panose="020B0604030504040204" pitchFamily="34" charset="-120"/>
                <a:sym typeface="Wingdings" panose="05000000000000000000" pitchFamily="2" charset="2"/>
              </a:rPr>
              <a:t></a:t>
            </a:r>
            <a:r>
              <a:rPr lang="zh-TW" altLang="en-US" sz="1600" dirty="0">
                <a:latin typeface="Century Gothic" panose="020B0502020202020204" pitchFamily="34" charset="0"/>
                <a:ea typeface="微軟正黑體" panose="020B0604030504040204" pitchFamily="34" charset="-120"/>
                <a:sym typeface="Wingdings" panose="05000000000000000000" pitchFamily="2" charset="2"/>
              </a:rPr>
              <a:t> </a:t>
            </a:r>
            <a:r>
              <a:rPr lang="en-US" altLang="zh-TW" sz="1600" dirty="0">
                <a:latin typeface="Century Gothic" panose="020B0502020202020204" pitchFamily="34" charset="0"/>
                <a:ea typeface="微軟正黑體" panose="020B0604030504040204" pitchFamily="34" charset="-120"/>
                <a:sym typeface="Wingdings" panose="05000000000000000000" pitchFamily="2" charset="2"/>
              </a:rPr>
              <a:t>flat</a:t>
            </a:r>
            <a:endParaRPr lang="en-US" altLang="zh-TW" sz="1600" dirty="0">
              <a:latin typeface="Century Gothic" panose="020B0502020202020204" pitchFamily="34" charset="0"/>
              <a:ea typeface="微軟正黑體" panose="020B0604030504040204" pitchFamily="34" charset="-120"/>
            </a:endParaRPr>
          </a:p>
          <a:p>
            <a:pPr>
              <a:lnSpc>
                <a:spcPct val="120000"/>
              </a:lnSpc>
            </a:pPr>
            <a:r>
              <a:rPr lang="en-US" altLang="zh-TW" sz="1600" b="1" dirty="0">
                <a:latin typeface="Century Gothic" panose="020B0502020202020204" pitchFamily="34" charset="0"/>
                <a:ea typeface="微軟正黑體" panose="020B0604030504040204" pitchFamily="34" charset="-120"/>
              </a:rPr>
              <a:t>2</a:t>
            </a:r>
            <a:r>
              <a:rPr lang="zh-TW" altLang="en-US" sz="1600" dirty="0">
                <a:latin typeface="Century Gothic" panose="020B0502020202020204" pitchFamily="34" charset="0"/>
                <a:ea typeface="微軟正黑體" panose="020B0604030504040204" pitchFamily="34" charset="-120"/>
              </a:rPr>
              <a:t> </a:t>
            </a:r>
            <a:r>
              <a:rPr lang="en-US" altLang="zh-TW" sz="1600" dirty="0">
                <a:latin typeface="Century Gothic" panose="020B0502020202020204" pitchFamily="34" charset="0"/>
                <a:ea typeface="微軟正黑體" panose="020B0604030504040204" pitchFamily="34" charset="-120"/>
                <a:sym typeface="Wingdings" panose="05000000000000000000" pitchFamily="2" charset="2"/>
              </a:rPr>
              <a:t></a:t>
            </a:r>
            <a:r>
              <a:rPr lang="zh-TW" altLang="en-US" sz="1600" dirty="0">
                <a:latin typeface="Century Gothic" panose="020B0502020202020204" pitchFamily="34" charset="0"/>
                <a:ea typeface="微軟正黑體" panose="020B0604030504040204" pitchFamily="34" charset="-120"/>
                <a:sym typeface="Wingdings" panose="05000000000000000000" pitchFamily="2" charset="2"/>
              </a:rPr>
              <a:t> </a:t>
            </a:r>
            <a:r>
              <a:rPr lang="en-US" altLang="zh-TW" sz="1600" dirty="0">
                <a:latin typeface="Century Gothic" panose="020B0502020202020204" pitchFamily="34" charset="0"/>
                <a:ea typeface="微軟正黑體" panose="020B0604030504040204" pitchFamily="34" charset="-120"/>
                <a:sym typeface="Wingdings" panose="05000000000000000000" pitchFamily="2" charset="2"/>
              </a:rPr>
              <a:t>up-sloping</a:t>
            </a:r>
          </a:p>
        </p:txBody>
      </p:sp>
      <p:sp>
        <p:nvSpPr>
          <p:cNvPr id="9" name="文本框 8">
            <a:extLst>
              <a:ext uri="{FF2B5EF4-FFF2-40B4-BE49-F238E27FC236}">
                <a16:creationId xmlns:a16="http://schemas.microsoft.com/office/drawing/2014/main" id="{20AE98BD-269A-4CF8-A6FE-73EC658BF2F1}"/>
              </a:ext>
            </a:extLst>
          </p:cNvPr>
          <p:cNvSpPr txBox="1"/>
          <p:nvPr/>
        </p:nvSpPr>
        <p:spPr>
          <a:xfrm>
            <a:off x="2053871" y="5050406"/>
            <a:ext cx="3214341" cy="584775"/>
          </a:xfrm>
          <a:prstGeom prst="rect">
            <a:avLst/>
          </a:prstGeom>
          <a:noFill/>
        </p:spPr>
        <p:txBody>
          <a:bodyPr wrap="none" rtlCol="0">
            <a:spAutoFit/>
          </a:bodyPr>
          <a:lstStyle/>
          <a:p>
            <a:r>
              <a:rPr lang="en-US" altLang="zh-TW" sz="3200" b="1">
                <a:solidFill>
                  <a:schemeClr val="tx1">
                    <a:lumMod val="65000"/>
                    <a:lumOff val="35000"/>
                  </a:schemeClr>
                </a:solidFill>
                <a:latin typeface="Century Gothic" panose="020B0502020202020204" pitchFamily="34" charset="0"/>
                <a:ea typeface="字魂58号-创中黑" panose="00000500000000000000" pitchFamily="2" charset="-122"/>
              </a:rPr>
              <a:t>PeakExerciseST</a:t>
            </a:r>
            <a:endParaRPr lang="zh-CN" altLang="en-US" sz="3200" b="1">
              <a:solidFill>
                <a:schemeClr val="tx1">
                  <a:lumMod val="65000"/>
                  <a:lumOff val="35000"/>
                </a:schemeClr>
              </a:solidFill>
              <a:latin typeface="Century Gothic" panose="020B0502020202020204" pitchFamily="34" charset="0"/>
              <a:ea typeface="字魂58号-创中黑" panose="00000500000000000000" pitchFamily="2" charset="-122"/>
            </a:endParaRPr>
          </a:p>
        </p:txBody>
      </p:sp>
      <p:pic>
        <p:nvPicPr>
          <p:cNvPr id="3" name="圖片 2">
            <a:extLst>
              <a:ext uri="{FF2B5EF4-FFF2-40B4-BE49-F238E27FC236}">
                <a16:creationId xmlns:a16="http://schemas.microsoft.com/office/drawing/2014/main" id="{243C66B9-7CBD-4822-8805-01EB58575C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3871" y="1177591"/>
            <a:ext cx="8084257" cy="3779390"/>
          </a:xfrm>
          <a:prstGeom prst="rect">
            <a:avLst/>
          </a:prstGeom>
          <a:ln w="38100">
            <a:solidFill>
              <a:srgbClr val="BCA890"/>
            </a:solidFill>
          </a:ln>
        </p:spPr>
      </p:pic>
      <p:sp>
        <p:nvSpPr>
          <p:cNvPr id="10" name="矩形 9">
            <a:extLst>
              <a:ext uri="{FF2B5EF4-FFF2-40B4-BE49-F238E27FC236}">
                <a16:creationId xmlns:a16="http://schemas.microsoft.com/office/drawing/2014/main" id="{3531FBA2-A3D4-476B-80A2-08E824DC6675}"/>
              </a:ext>
            </a:extLst>
          </p:cNvPr>
          <p:cNvSpPr/>
          <p:nvPr/>
        </p:nvSpPr>
        <p:spPr>
          <a:xfrm>
            <a:off x="949910" y="153805"/>
            <a:ext cx="1857836" cy="561692"/>
          </a:xfrm>
          <a:prstGeom prst="rect">
            <a:avLst/>
          </a:prstGeom>
        </p:spPr>
        <p:txBody>
          <a:bodyPr wrap="square" lIns="68580" tIns="34290" rIns="68580" bIns="34290">
            <a:spAutoFit/>
          </a:bodyPr>
          <a:lstStyle/>
          <a:p>
            <a:pPr>
              <a:defRPr/>
            </a:pPr>
            <a:r>
              <a:rPr lang="zh-TW" altLang="en-US" sz="3200" b="1">
                <a:latin typeface="Microsoft YaHei" panose="020B0503020204020204" pitchFamily="34" charset="-122"/>
                <a:ea typeface="Microsoft YaHei" panose="020B0503020204020204" pitchFamily="34" charset="-122"/>
                <a:sym typeface="+mn-lt"/>
              </a:rPr>
              <a:t>類別變數</a:t>
            </a:r>
            <a:endParaRPr sz="3200" spc="225" dirty="0">
              <a:solidFill>
                <a:schemeClr val="tx1">
                  <a:lumMod val="75000"/>
                  <a:lumOff val="25000"/>
                </a:schemeClr>
              </a:solidFill>
              <a:latin typeface="Microsoft YaHei" panose="020B0503020204020204" pitchFamily="34" charset="-122"/>
              <a:ea typeface="Microsoft YaHei" panose="020B0503020204020204" pitchFamily="34" charset="-122"/>
              <a:cs typeface="+mn-ea"/>
              <a:sym typeface="+mn-lt"/>
            </a:endParaRPr>
          </a:p>
        </p:txBody>
      </p:sp>
      <p:cxnSp>
        <p:nvCxnSpPr>
          <p:cNvPr id="11" name="直接连接符 4">
            <a:extLst>
              <a:ext uri="{FF2B5EF4-FFF2-40B4-BE49-F238E27FC236}">
                <a16:creationId xmlns:a16="http://schemas.microsoft.com/office/drawing/2014/main" id="{C1438FC3-E0EB-4F96-BDEE-3C7C19C7B2F6}"/>
              </a:ext>
            </a:extLst>
          </p:cNvPr>
          <p:cNvCxnSpPr>
            <a:cxnSpLocks/>
          </p:cNvCxnSpPr>
          <p:nvPr/>
        </p:nvCxnSpPr>
        <p:spPr>
          <a:xfrm>
            <a:off x="1034308" y="754648"/>
            <a:ext cx="138504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12" name="群組 11">
            <a:extLst>
              <a:ext uri="{FF2B5EF4-FFF2-40B4-BE49-F238E27FC236}">
                <a16:creationId xmlns:a16="http://schemas.microsoft.com/office/drawing/2014/main" id="{8CE8628D-45DD-40B3-92A3-0631CB112C1D}"/>
              </a:ext>
            </a:extLst>
          </p:cNvPr>
          <p:cNvGrpSpPr/>
          <p:nvPr/>
        </p:nvGrpSpPr>
        <p:grpSpPr>
          <a:xfrm>
            <a:off x="184756" y="41297"/>
            <a:ext cx="643919" cy="832698"/>
            <a:chOff x="1627773" y="1384300"/>
            <a:chExt cx="3162300" cy="4089400"/>
          </a:xfrm>
        </p:grpSpPr>
        <p:sp>
          <p:nvSpPr>
            <p:cNvPr id="13" name="平行四边形 1">
              <a:extLst>
                <a:ext uri="{FF2B5EF4-FFF2-40B4-BE49-F238E27FC236}">
                  <a16:creationId xmlns:a16="http://schemas.microsoft.com/office/drawing/2014/main" id="{D5CE5E0F-EF8C-4E44-B083-3E7FBF5FBC4B}"/>
                </a:ext>
              </a:extLst>
            </p:cNvPr>
            <p:cNvSpPr/>
            <p:nvPr/>
          </p:nvSpPr>
          <p:spPr>
            <a:xfrm>
              <a:off x="1627773" y="1384300"/>
              <a:ext cx="3162300" cy="4089400"/>
            </a:xfrm>
            <a:prstGeom prst="parallelogram">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8FD436BF-91F1-4A81-B2CA-1B21AFCA8CD5}"/>
                </a:ext>
              </a:extLst>
            </p:cNvPr>
            <p:cNvSpPr/>
            <p:nvPr/>
          </p:nvSpPr>
          <p:spPr>
            <a:xfrm>
              <a:off x="1976696" y="1815621"/>
              <a:ext cx="2464459" cy="3087556"/>
            </a:xfrm>
            <a:prstGeom prst="rect">
              <a:avLst/>
            </a:prstGeom>
          </p:spPr>
          <p:txBody>
            <a:bodyPr wrap="square" lIns="68580" tIns="34290" rIns="68580" bIns="34290">
              <a:spAutoFit/>
            </a:bodyPr>
            <a:lstStyle/>
            <a:p>
              <a:pPr algn="ctr">
                <a:defRPr/>
              </a:pPr>
              <a:r>
                <a:rPr lang="en-US" altLang="zh-TW" sz="3600" spc="225" dirty="0">
                  <a:solidFill>
                    <a:schemeClr val="bg1"/>
                  </a:solidFill>
                  <a:latin typeface="Century Gothic" panose="020B0502020202020204" pitchFamily="34" charset="0"/>
                  <a:ea typeface="包图粗朗体" panose="02000000000000000000" pitchFamily="2" charset="-122"/>
                  <a:cs typeface="+mn-ea"/>
                  <a:sym typeface="+mn-lt"/>
                </a:rPr>
                <a:t>1</a:t>
              </a:r>
              <a:endParaRPr sz="3600" spc="225" dirty="0">
                <a:solidFill>
                  <a:schemeClr val="bg1"/>
                </a:solidFill>
                <a:latin typeface="Century Gothic" panose="020B0502020202020204" pitchFamily="34" charset="0"/>
                <a:ea typeface="包图粗朗体" panose="02000000000000000000" pitchFamily="2" charset="-122"/>
                <a:cs typeface="+mn-ea"/>
                <a:sym typeface="+mn-lt"/>
              </a:endParaRPr>
            </a:p>
          </p:txBody>
        </p:sp>
      </p:grpSp>
      <p:sp>
        <p:nvSpPr>
          <p:cNvPr id="15" name="矩形 14">
            <a:extLst>
              <a:ext uri="{FF2B5EF4-FFF2-40B4-BE49-F238E27FC236}">
                <a16:creationId xmlns:a16="http://schemas.microsoft.com/office/drawing/2014/main" id="{6D99033D-0107-4889-A58B-E0C498225982}"/>
              </a:ext>
            </a:extLst>
          </p:cNvPr>
          <p:cNvSpPr/>
          <p:nvPr/>
        </p:nvSpPr>
        <p:spPr>
          <a:xfrm>
            <a:off x="949910" y="707023"/>
            <a:ext cx="4349268" cy="400110"/>
          </a:xfrm>
          <a:prstGeom prst="rect">
            <a:avLst/>
          </a:prstGeom>
        </p:spPr>
        <p:txBody>
          <a:bodyPr wrap="none">
            <a:spAutoFit/>
          </a:bodyPr>
          <a:lstStyle/>
          <a:p>
            <a:r>
              <a:rPr lang="en-US" altLang="zh-TW" sz="2000" b="1">
                <a:solidFill>
                  <a:srgbClr val="A78D6D"/>
                </a:solidFill>
                <a:latin typeface="Century Gothic" panose="020B0502020202020204" pitchFamily="34" charset="0"/>
              </a:rPr>
              <a:t>Introduction</a:t>
            </a:r>
            <a:r>
              <a:rPr lang="zh-TW" altLang="en-US" sz="2000" b="1">
                <a:solidFill>
                  <a:srgbClr val="A78D6D"/>
                </a:solidFill>
                <a:latin typeface="Century Gothic" panose="020B0502020202020204" pitchFamily="34" charset="0"/>
              </a:rPr>
              <a:t> </a:t>
            </a:r>
            <a:r>
              <a:rPr lang="en-US" altLang="zh-TW" sz="2000" b="1">
                <a:solidFill>
                  <a:srgbClr val="A78D6D"/>
                </a:solidFill>
                <a:latin typeface="Century Gothic" panose="020B0502020202020204" pitchFamily="34" charset="0"/>
              </a:rPr>
              <a:t>and</a:t>
            </a:r>
            <a:r>
              <a:rPr lang="zh-TW" altLang="en-US" sz="2000" b="1">
                <a:solidFill>
                  <a:srgbClr val="A78D6D"/>
                </a:solidFill>
                <a:latin typeface="Century Gothic" panose="020B0502020202020204" pitchFamily="34" charset="0"/>
              </a:rPr>
              <a:t> </a:t>
            </a:r>
            <a:r>
              <a:rPr lang="en-US" altLang="zh-TW" sz="2000" b="1">
                <a:solidFill>
                  <a:srgbClr val="A78D6D"/>
                </a:solidFill>
                <a:latin typeface="Century Gothic" panose="020B0502020202020204" pitchFamily="34" charset="0"/>
              </a:rPr>
              <a:t>data</a:t>
            </a:r>
            <a:r>
              <a:rPr lang="zh-TW" altLang="en-US" sz="2000" b="1">
                <a:solidFill>
                  <a:srgbClr val="A78D6D"/>
                </a:solidFill>
                <a:latin typeface="Century Gothic" panose="020B0502020202020204" pitchFamily="34" charset="0"/>
              </a:rPr>
              <a:t> </a:t>
            </a:r>
            <a:r>
              <a:rPr lang="en-US" altLang="zh-TW" sz="2000" b="1">
                <a:solidFill>
                  <a:srgbClr val="A78D6D"/>
                </a:solidFill>
                <a:latin typeface="Century Gothic" panose="020B0502020202020204" pitchFamily="34" charset="0"/>
              </a:rPr>
              <a:t>description</a:t>
            </a:r>
            <a:endParaRPr lang="zh-TW" altLang="en-US" sz="2000" dirty="0">
              <a:solidFill>
                <a:srgbClr val="A78D6D"/>
              </a:solidFill>
            </a:endParaRPr>
          </a:p>
        </p:txBody>
      </p:sp>
    </p:spTree>
    <p:extLst>
      <p:ext uri="{BB962C8B-B14F-4D97-AF65-F5344CB8AC3E}">
        <p14:creationId xmlns:p14="http://schemas.microsoft.com/office/powerpoint/2010/main" val="93884222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2" presetClass="entr" presetSubtype="4"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p:tgtEl>
                                          <p:spTgt spid="8"/>
                                        </p:tgtEl>
                                        <p:attrNameLst>
                                          <p:attrName>ppt_y</p:attrName>
                                        </p:attrNameLst>
                                      </p:cBhvr>
                                      <p:tavLst>
                                        <p:tav tm="0">
                                          <p:val>
                                            <p:strVal val="#ppt_y+#ppt_h*1.125000"/>
                                          </p:val>
                                        </p:tav>
                                        <p:tav tm="100000">
                                          <p:val>
                                            <p:strVal val="#ppt_y"/>
                                          </p:val>
                                        </p:tav>
                                      </p:tavLst>
                                    </p:anim>
                                    <p:animEffect transition="in" filter="wipe(up)">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7">
            <a:extLst>
              <a:ext uri="{FF2B5EF4-FFF2-40B4-BE49-F238E27FC236}">
                <a16:creationId xmlns:a16="http://schemas.microsoft.com/office/drawing/2014/main" id="{10B488C8-D0E8-4168-9F9F-205FDF4863BE}"/>
              </a:ext>
            </a:extLst>
          </p:cNvPr>
          <p:cNvSpPr/>
          <p:nvPr/>
        </p:nvSpPr>
        <p:spPr>
          <a:xfrm>
            <a:off x="2009040" y="2106220"/>
            <a:ext cx="3885621" cy="558358"/>
          </a:xfrm>
          <a:prstGeom prst="rect">
            <a:avLst/>
          </a:prstGeom>
        </p:spPr>
        <p:txBody>
          <a:bodyPr wrap="square">
            <a:spAutoFit/>
          </a:bodyPr>
          <a:lstStyle/>
          <a:p>
            <a:pPr defTabSz="1828800">
              <a:lnSpc>
                <a:spcPct val="120000"/>
              </a:lnSpc>
            </a:pPr>
            <a:r>
              <a:rPr lang="en-US" altLang="zh-TW" sz="2800" b="1">
                <a:solidFill>
                  <a:schemeClr val="tx1">
                    <a:lumMod val="65000"/>
                    <a:lumOff val="35000"/>
                  </a:schemeClr>
                </a:solidFill>
                <a:latin typeface="Century Gothic" panose="020B0502020202020204" pitchFamily="34" charset="0"/>
                <a:ea typeface="字魂58号-创中黑" panose="00000500000000000000" pitchFamily="2" charset="-122"/>
                <a:cs typeface="Segoe UI" panose="020B0502040204020203" pitchFamily="34" charset="0"/>
              </a:rPr>
              <a:t>RestingBloodPressure</a:t>
            </a:r>
            <a:endParaRPr lang="en-US" altLang="zh-CN" sz="2800" b="1">
              <a:solidFill>
                <a:schemeClr val="tx1">
                  <a:lumMod val="65000"/>
                  <a:lumOff val="35000"/>
                </a:schemeClr>
              </a:solidFill>
              <a:latin typeface="Century Gothic" panose="020B0502020202020204" pitchFamily="34" charset="0"/>
              <a:ea typeface="字魂58号-创中黑" panose="00000500000000000000" pitchFamily="2" charset="-122"/>
              <a:cs typeface="Segoe UI" panose="020B0502040204020203" pitchFamily="34" charset="0"/>
            </a:endParaRPr>
          </a:p>
        </p:txBody>
      </p:sp>
      <p:sp>
        <p:nvSpPr>
          <p:cNvPr id="6" name="Rectangle 28">
            <a:extLst>
              <a:ext uri="{FF2B5EF4-FFF2-40B4-BE49-F238E27FC236}">
                <a16:creationId xmlns:a16="http://schemas.microsoft.com/office/drawing/2014/main" id="{E04BEE1F-D5CC-4ACE-B84B-83413B480DB8}"/>
              </a:ext>
            </a:extLst>
          </p:cNvPr>
          <p:cNvSpPr/>
          <p:nvPr/>
        </p:nvSpPr>
        <p:spPr>
          <a:xfrm>
            <a:off x="2009041" y="2706179"/>
            <a:ext cx="3670935" cy="1247073"/>
          </a:xfrm>
          <a:prstGeom prst="rect">
            <a:avLst/>
          </a:prstGeom>
        </p:spPr>
        <p:txBody>
          <a:bodyPr wrap="square">
            <a:spAutoFit/>
          </a:bodyPr>
          <a:lstStyle/>
          <a:p>
            <a:pPr defTabSz="1828800">
              <a:lnSpc>
                <a:spcPct val="120000"/>
              </a:lnSpc>
            </a:pPr>
            <a:r>
              <a:rPr lang="zh-TW" altLang="en-US" sz="1600" dirty="0">
                <a:latin typeface="Century Gothic" panose="020B0502020202020204" pitchFamily="34" charset="0"/>
                <a:ea typeface="微軟正黑體" panose="020B0604030504040204" pitchFamily="34" charset="-120"/>
              </a:rPr>
              <a:t>受試者靜態時血壓的收縮壓。</a:t>
            </a:r>
            <a:endParaRPr lang="en-US" altLang="zh-TW" sz="1600" dirty="0">
              <a:latin typeface="Century Gothic" panose="020B0502020202020204" pitchFamily="34" charset="0"/>
              <a:ea typeface="微軟正黑體" panose="020B0604030504040204" pitchFamily="34" charset="-120"/>
            </a:endParaRPr>
          </a:p>
          <a:p>
            <a:pPr defTabSz="1828800">
              <a:lnSpc>
                <a:spcPct val="120000"/>
              </a:lnSpc>
            </a:pPr>
            <a:r>
              <a:rPr lang="zh-TW" altLang="en-US" sz="1600" dirty="0">
                <a:latin typeface="Century Gothic" panose="020B0502020202020204" pitchFamily="34" charset="0"/>
                <a:ea typeface="微軟正黑體" panose="020B0604030504040204" pitchFamily="34" charset="-120"/>
                <a:cs typeface="Segoe UI Light" panose="020B0502040204020203" pitchFamily="34" charset="0"/>
              </a:rPr>
              <a:t>正常應 </a:t>
            </a:r>
            <a:r>
              <a:rPr lang="en-US" altLang="zh-TW" sz="1600" kern="1200" dirty="0">
                <a:latin typeface="Century Gothic" panose="020B0502020202020204" pitchFamily="34" charset="0"/>
                <a:ea typeface="微軟正黑體" panose="020B0604030504040204" pitchFamily="34" charset="-120"/>
                <a:cs typeface="Segoe UI Light" panose="020B0502040204020203" pitchFamily="34" charset="0"/>
              </a:rPr>
              <a:t>&lt;</a:t>
            </a:r>
            <a:r>
              <a:rPr lang="zh-TW" altLang="en-US" sz="1600" kern="1200" dirty="0">
                <a:latin typeface="Century Gothic" panose="020B0502020202020204" pitchFamily="34" charset="0"/>
                <a:ea typeface="微軟正黑體" panose="020B0604030504040204" pitchFamily="34" charset="-120"/>
                <a:cs typeface="Segoe UI Light" panose="020B0502040204020203" pitchFamily="34" charset="0"/>
              </a:rPr>
              <a:t> </a:t>
            </a:r>
            <a:r>
              <a:rPr lang="en-US" altLang="zh-TW" sz="1600" kern="1200" dirty="0">
                <a:latin typeface="Century Gothic" panose="020B0502020202020204" pitchFamily="34" charset="0"/>
                <a:ea typeface="微軟正黑體" panose="020B0604030504040204" pitchFamily="34" charset="-120"/>
                <a:cs typeface="Segoe UI Light" panose="020B0502040204020203" pitchFamily="34" charset="0"/>
              </a:rPr>
              <a:t>120mmHg</a:t>
            </a:r>
            <a:r>
              <a:rPr lang="zh-TW" altLang="en-US" sz="1600" kern="1200" dirty="0">
                <a:latin typeface="Century Gothic" panose="020B0502020202020204" pitchFamily="34" charset="0"/>
                <a:ea typeface="微軟正黑體" panose="020B0604030504040204" pitchFamily="34" charset="-120"/>
                <a:cs typeface="Segoe UI Light" panose="020B0502040204020203" pitchFamily="34" charset="0"/>
              </a:rPr>
              <a:t>（</a:t>
            </a:r>
            <a:r>
              <a:rPr lang="zh-TW" altLang="en-US" sz="1600" dirty="0">
                <a:latin typeface="Century Gothic" panose="020B0502020202020204" pitchFamily="34" charset="0"/>
                <a:ea typeface="微軟正黑體" panose="020B0604030504040204" pitchFamily="34" charset="-120"/>
              </a:rPr>
              <a:t>一毫米高的水銀柱對液柱底面產生的壓力）</a:t>
            </a:r>
            <a:r>
              <a:rPr lang="zh-TW" altLang="en-US" sz="1600" dirty="0">
                <a:latin typeface="Century Gothic" panose="020B0502020202020204" pitchFamily="34" charset="0"/>
                <a:ea typeface="微軟正黑體" panose="020B0604030504040204" pitchFamily="34" charset="-120"/>
                <a:cs typeface="Segoe UI Light" panose="020B0502040204020203" pitchFamily="34" charset="0"/>
              </a:rPr>
              <a:t>；若大於</a:t>
            </a:r>
            <a:r>
              <a:rPr lang="en-US" altLang="zh-TW" sz="1600" dirty="0">
                <a:latin typeface="Century Gothic" panose="020B0502020202020204" pitchFamily="34" charset="0"/>
                <a:ea typeface="微軟正黑體" panose="020B0604030504040204" pitchFamily="34" charset="-120"/>
                <a:cs typeface="Segoe UI Light" panose="020B0502040204020203" pitchFamily="34" charset="0"/>
              </a:rPr>
              <a:t>130mmHg</a:t>
            </a:r>
            <a:r>
              <a:rPr lang="zh-TW" altLang="en-US" sz="1600" dirty="0">
                <a:latin typeface="Century Gothic" panose="020B0502020202020204" pitchFamily="34" charset="0"/>
                <a:ea typeface="微軟正黑體" panose="020B0604030504040204" pitchFamily="34" charset="-120"/>
                <a:cs typeface="Segoe UI Light" panose="020B0502040204020203" pitchFamily="34" charset="0"/>
              </a:rPr>
              <a:t>即屬於高血壓族群。</a:t>
            </a:r>
            <a:endParaRPr lang="en-US" altLang="zh-TW" sz="1600" dirty="0">
              <a:latin typeface="Century Gothic" panose="020B0502020202020204" pitchFamily="34" charset="0"/>
              <a:ea typeface="微軟正黑體" panose="020B0604030504040204" pitchFamily="34" charset="-120"/>
              <a:cs typeface="Segoe UI Light" panose="020B0502040204020203" pitchFamily="34" charset="0"/>
            </a:endParaRPr>
          </a:p>
        </p:txBody>
      </p:sp>
      <p:sp>
        <p:nvSpPr>
          <p:cNvPr id="10" name="Rectangle 27">
            <a:extLst>
              <a:ext uri="{FF2B5EF4-FFF2-40B4-BE49-F238E27FC236}">
                <a16:creationId xmlns:a16="http://schemas.microsoft.com/office/drawing/2014/main" id="{ED6502AA-826A-4ED4-AB5F-40A2FE605717}"/>
              </a:ext>
            </a:extLst>
          </p:cNvPr>
          <p:cNvSpPr/>
          <p:nvPr/>
        </p:nvSpPr>
        <p:spPr>
          <a:xfrm>
            <a:off x="3943743" y="4153462"/>
            <a:ext cx="4323367" cy="558358"/>
          </a:xfrm>
          <a:prstGeom prst="rect">
            <a:avLst/>
          </a:prstGeom>
        </p:spPr>
        <p:txBody>
          <a:bodyPr wrap="square">
            <a:spAutoFit/>
          </a:bodyPr>
          <a:lstStyle/>
          <a:p>
            <a:pPr defTabSz="1828800">
              <a:lnSpc>
                <a:spcPct val="120000"/>
              </a:lnSpc>
            </a:pPr>
            <a:r>
              <a:rPr lang="en-US" altLang="zh-TW" sz="2800" b="1">
                <a:solidFill>
                  <a:schemeClr val="tx1">
                    <a:lumMod val="65000"/>
                    <a:lumOff val="35000"/>
                  </a:schemeClr>
                </a:solidFill>
                <a:latin typeface="Century Gothic" panose="020B0502020202020204" pitchFamily="34" charset="0"/>
                <a:ea typeface="字魂58号-创中黑" panose="00000500000000000000" pitchFamily="2" charset="-122"/>
                <a:cs typeface="Segoe UI" panose="020B0502040204020203" pitchFamily="34" charset="0"/>
              </a:rPr>
              <a:t>MaxHeartRateAchieved</a:t>
            </a:r>
            <a:endParaRPr lang="en-US" altLang="zh-CN" sz="2800" b="1">
              <a:solidFill>
                <a:schemeClr val="tx1">
                  <a:lumMod val="65000"/>
                  <a:lumOff val="35000"/>
                </a:schemeClr>
              </a:solidFill>
              <a:latin typeface="Century Gothic" panose="020B0502020202020204" pitchFamily="34" charset="0"/>
              <a:ea typeface="字魂58号-创中黑" panose="00000500000000000000" pitchFamily="2" charset="-122"/>
              <a:cs typeface="Segoe UI" panose="020B0502040204020203" pitchFamily="34" charset="0"/>
            </a:endParaRPr>
          </a:p>
        </p:txBody>
      </p:sp>
      <p:sp>
        <p:nvSpPr>
          <p:cNvPr id="11" name="Rectangle 28">
            <a:extLst>
              <a:ext uri="{FF2B5EF4-FFF2-40B4-BE49-F238E27FC236}">
                <a16:creationId xmlns:a16="http://schemas.microsoft.com/office/drawing/2014/main" id="{99F1841C-BBE8-414F-87A1-F5BE52790C17}"/>
              </a:ext>
            </a:extLst>
          </p:cNvPr>
          <p:cNvSpPr/>
          <p:nvPr/>
        </p:nvSpPr>
        <p:spPr>
          <a:xfrm>
            <a:off x="3943745" y="4723479"/>
            <a:ext cx="3670935" cy="360676"/>
          </a:xfrm>
          <a:prstGeom prst="rect">
            <a:avLst/>
          </a:prstGeom>
        </p:spPr>
        <p:txBody>
          <a:bodyPr wrap="square">
            <a:spAutoFit/>
          </a:bodyPr>
          <a:lstStyle/>
          <a:p>
            <a:pPr defTabSz="1828800">
              <a:lnSpc>
                <a:spcPct val="120000"/>
              </a:lnSpc>
            </a:pPr>
            <a:r>
              <a:rPr lang="zh-TW" altLang="en-US" sz="1600" kern="1200">
                <a:latin typeface="Century Gothic" panose="020B0502020202020204" pitchFamily="34" charset="0"/>
                <a:ea typeface="微軟正黑體" panose="020B0604030504040204" pitchFamily="34" charset="-120"/>
                <a:cs typeface="Segoe UI Light" panose="020B0502040204020203" pitchFamily="34" charset="0"/>
              </a:rPr>
              <a:t>受試者的最大心率。</a:t>
            </a:r>
            <a:endParaRPr lang="id-ID" sz="1600" kern="1200">
              <a:latin typeface="Century Gothic" panose="020B0502020202020204" pitchFamily="34" charset="0"/>
              <a:ea typeface="微軟正黑體" panose="020B0604030504040204" pitchFamily="34" charset="-120"/>
              <a:cs typeface="Segoe UI Light" panose="020B0502040204020203" pitchFamily="34" charset="0"/>
            </a:endParaRPr>
          </a:p>
        </p:txBody>
      </p:sp>
      <p:sp>
        <p:nvSpPr>
          <p:cNvPr id="12" name="Rectangle 27">
            <a:extLst>
              <a:ext uri="{FF2B5EF4-FFF2-40B4-BE49-F238E27FC236}">
                <a16:creationId xmlns:a16="http://schemas.microsoft.com/office/drawing/2014/main" id="{5E9F38C6-7208-41D2-A268-5E1CFC32E0C4}"/>
              </a:ext>
            </a:extLst>
          </p:cNvPr>
          <p:cNvSpPr/>
          <p:nvPr/>
        </p:nvSpPr>
        <p:spPr>
          <a:xfrm>
            <a:off x="7483371" y="2146410"/>
            <a:ext cx="3670935" cy="559769"/>
          </a:xfrm>
          <a:prstGeom prst="rect">
            <a:avLst/>
          </a:prstGeom>
        </p:spPr>
        <p:txBody>
          <a:bodyPr wrap="square">
            <a:spAutoFit/>
          </a:bodyPr>
          <a:lstStyle/>
          <a:p>
            <a:pPr defTabSz="1828800">
              <a:lnSpc>
                <a:spcPct val="120000"/>
              </a:lnSpc>
            </a:pPr>
            <a:r>
              <a:rPr lang="en-US" altLang="zh-TW" sz="2800" b="1">
                <a:solidFill>
                  <a:schemeClr val="tx1">
                    <a:lumMod val="65000"/>
                    <a:lumOff val="35000"/>
                  </a:schemeClr>
                </a:solidFill>
                <a:latin typeface="Century Gothic" panose="020B0502020202020204" pitchFamily="34" charset="0"/>
                <a:ea typeface="字魂58号-创中黑" panose="00000500000000000000" pitchFamily="2" charset="-122"/>
                <a:cs typeface="Segoe UI" panose="020B0502040204020203" pitchFamily="34" charset="0"/>
              </a:rPr>
              <a:t>Cholesterol</a:t>
            </a:r>
            <a:endParaRPr lang="en-US" altLang="zh-CN" sz="2800" b="1">
              <a:solidFill>
                <a:schemeClr val="tx1">
                  <a:lumMod val="65000"/>
                  <a:lumOff val="35000"/>
                </a:schemeClr>
              </a:solidFill>
              <a:latin typeface="Century Gothic" panose="020B0502020202020204" pitchFamily="34" charset="0"/>
              <a:ea typeface="字魂58号-创中黑" panose="00000500000000000000" pitchFamily="2" charset="-122"/>
              <a:cs typeface="Segoe UI" panose="020B0502040204020203" pitchFamily="34" charset="0"/>
            </a:endParaRPr>
          </a:p>
        </p:txBody>
      </p:sp>
      <p:sp>
        <p:nvSpPr>
          <p:cNvPr id="13" name="Rectangle 28">
            <a:extLst>
              <a:ext uri="{FF2B5EF4-FFF2-40B4-BE49-F238E27FC236}">
                <a16:creationId xmlns:a16="http://schemas.microsoft.com/office/drawing/2014/main" id="{D3D6DDC4-1C41-4324-B6D3-D9BFCD6FA0FB}"/>
              </a:ext>
            </a:extLst>
          </p:cNvPr>
          <p:cNvSpPr/>
          <p:nvPr/>
        </p:nvSpPr>
        <p:spPr>
          <a:xfrm>
            <a:off x="7483371" y="2665989"/>
            <a:ext cx="3670935" cy="951607"/>
          </a:xfrm>
          <a:prstGeom prst="rect">
            <a:avLst/>
          </a:prstGeom>
        </p:spPr>
        <p:txBody>
          <a:bodyPr wrap="square">
            <a:spAutoFit/>
          </a:bodyPr>
          <a:lstStyle/>
          <a:p>
            <a:pPr defTabSz="1828800">
              <a:lnSpc>
                <a:spcPct val="120000"/>
              </a:lnSpc>
            </a:pPr>
            <a:r>
              <a:rPr lang="zh-TW" altLang="en-US" sz="1600" dirty="0">
                <a:latin typeface="Century Gothic" panose="020B0502020202020204" pitchFamily="34" charset="0"/>
                <a:ea typeface="微軟正黑體" panose="020B0604030504040204" pitchFamily="34" charset="-120"/>
              </a:rPr>
              <a:t>受試者的血清總膽固醇濃度。</a:t>
            </a:r>
            <a:endParaRPr lang="en-US" altLang="zh-TW" sz="1600" dirty="0">
              <a:latin typeface="Century Gothic" panose="020B0502020202020204" pitchFamily="34" charset="0"/>
              <a:ea typeface="微軟正黑體" panose="020B0604030504040204" pitchFamily="34" charset="-120"/>
            </a:endParaRPr>
          </a:p>
          <a:p>
            <a:pPr defTabSz="1828800">
              <a:lnSpc>
                <a:spcPct val="120000"/>
              </a:lnSpc>
            </a:pPr>
            <a:r>
              <a:rPr lang="zh-TW" altLang="en-US" sz="1600" dirty="0">
                <a:latin typeface="Century Gothic" panose="020B0502020202020204" pitchFamily="34" charset="0"/>
                <a:ea typeface="微軟正黑體" panose="020B0604030504040204" pitchFamily="34" charset="-120"/>
                <a:sym typeface="Wingdings" panose="05000000000000000000" pitchFamily="2" charset="2"/>
              </a:rPr>
              <a:t>正常應 </a:t>
            </a:r>
            <a:r>
              <a:rPr lang="en-US" altLang="zh-TW" sz="1600" dirty="0">
                <a:latin typeface="Century Gothic" panose="020B0502020202020204" pitchFamily="34" charset="0"/>
                <a:ea typeface="微軟正黑體" panose="020B0604030504040204" pitchFamily="34" charset="-120"/>
                <a:sym typeface="Wingdings" panose="05000000000000000000" pitchFamily="2" charset="2"/>
              </a:rPr>
              <a:t>&lt;</a:t>
            </a:r>
            <a:r>
              <a:rPr lang="zh-TW" altLang="en-US" sz="1600" dirty="0">
                <a:latin typeface="Century Gothic" panose="020B0502020202020204" pitchFamily="34" charset="0"/>
                <a:ea typeface="微軟正黑體" panose="020B0604030504040204" pitchFamily="34" charset="-120"/>
                <a:sym typeface="Wingdings" panose="05000000000000000000" pitchFamily="2" charset="2"/>
              </a:rPr>
              <a:t> </a:t>
            </a:r>
            <a:r>
              <a:rPr lang="en-US" altLang="zh-TW" sz="1600" dirty="0">
                <a:latin typeface="Century Gothic" panose="020B0502020202020204" pitchFamily="34" charset="0"/>
                <a:ea typeface="微軟正黑體" panose="020B0604030504040204" pitchFamily="34" charset="-120"/>
                <a:sym typeface="Wingdings" panose="05000000000000000000" pitchFamily="2" charset="2"/>
              </a:rPr>
              <a:t>200mg/dl</a:t>
            </a:r>
            <a:r>
              <a:rPr lang="zh-TW" altLang="en-US" sz="1600" dirty="0">
                <a:latin typeface="Century Gothic" panose="020B0502020202020204" pitchFamily="34" charset="0"/>
                <a:ea typeface="微軟正黑體" panose="020B0604030504040204" pitchFamily="34" charset="-120"/>
                <a:sym typeface="Wingdings" panose="05000000000000000000" pitchFamily="2" charset="2"/>
              </a:rPr>
              <a:t>（每</a:t>
            </a:r>
            <a:r>
              <a:rPr lang="en-US" altLang="zh-TW" sz="1600" dirty="0">
                <a:latin typeface="Century Gothic" panose="020B0502020202020204" pitchFamily="34" charset="0"/>
                <a:ea typeface="微軟正黑體" panose="020B0604030504040204" pitchFamily="34" charset="-120"/>
                <a:sym typeface="Wingdings" panose="05000000000000000000" pitchFamily="2" charset="2"/>
              </a:rPr>
              <a:t>100cc</a:t>
            </a:r>
            <a:r>
              <a:rPr lang="zh-TW" altLang="en-US" sz="1600" dirty="0">
                <a:latin typeface="Century Gothic" panose="020B0502020202020204" pitchFamily="34" charset="0"/>
                <a:ea typeface="微軟正黑體" panose="020B0604030504040204" pitchFamily="34" charset="-120"/>
                <a:sym typeface="Wingdings" panose="05000000000000000000" pitchFamily="2" charset="2"/>
              </a:rPr>
              <a:t>有多少毫克）。 </a:t>
            </a:r>
            <a:endParaRPr lang="en-US" altLang="zh-TW" sz="1600" dirty="0">
              <a:latin typeface="Century Gothic" panose="020B0502020202020204" pitchFamily="34" charset="0"/>
              <a:ea typeface="微軟正黑體" panose="020B0604030504040204" pitchFamily="34" charset="-120"/>
              <a:sym typeface="Wingdings" panose="05000000000000000000" pitchFamily="2" charset="2"/>
            </a:endParaRPr>
          </a:p>
        </p:txBody>
      </p:sp>
      <p:pic>
        <p:nvPicPr>
          <p:cNvPr id="8" name="圖片 7">
            <a:extLst>
              <a:ext uri="{FF2B5EF4-FFF2-40B4-BE49-F238E27FC236}">
                <a16:creationId xmlns:a16="http://schemas.microsoft.com/office/drawing/2014/main" id="{EAE60782-6BDC-475E-927C-6795099192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4508" y="4432641"/>
            <a:ext cx="720000" cy="720000"/>
          </a:xfrm>
          <a:prstGeom prst="rect">
            <a:avLst/>
          </a:prstGeom>
        </p:spPr>
      </p:pic>
      <p:pic>
        <p:nvPicPr>
          <p:cNvPr id="14" name="圖片 13">
            <a:extLst>
              <a:ext uri="{FF2B5EF4-FFF2-40B4-BE49-F238E27FC236}">
                <a16:creationId xmlns:a16="http://schemas.microsoft.com/office/drawing/2014/main" id="{669C1B22-9FCD-4833-A934-417EE31B71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0140" y="2514499"/>
            <a:ext cx="720000" cy="720000"/>
          </a:xfrm>
          <a:prstGeom prst="rect">
            <a:avLst/>
          </a:prstGeom>
        </p:spPr>
      </p:pic>
      <p:pic>
        <p:nvPicPr>
          <p:cNvPr id="20" name="圖片 19">
            <a:extLst>
              <a:ext uri="{FF2B5EF4-FFF2-40B4-BE49-F238E27FC236}">
                <a16:creationId xmlns:a16="http://schemas.microsoft.com/office/drawing/2014/main" id="{98E8285C-101B-48F1-9019-8008F4B1B4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70441" y="2514499"/>
            <a:ext cx="720000" cy="720000"/>
          </a:xfrm>
          <a:prstGeom prst="rect">
            <a:avLst/>
          </a:prstGeom>
        </p:spPr>
      </p:pic>
      <p:sp>
        <p:nvSpPr>
          <p:cNvPr id="15" name="矩形 14">
            <a:extLst>
              <a:ext uri="{FF2B5EF4-FFF2-40B4-BE49-F238E27FC236}">
                <a16:creationId xmlns:a16="http://schemas.microsoft.com/office/drawing/2014/main" id="{71E83A7B-FD93-4B7B-9F67-E93CBFBA21CE}"/>
              </a:ext>
            </a:extLst>
          </p:cNvPr>
          <p:cNvSpPr/>
          <p:nvPr/>
        </p:nvSpPr>
        <p:spPr>
          <a:xfrm>
            <a:off x="949910" y="153805"/>
            <a:ext cx="1857836" cy="561692"/>
          </a:xfrm>
          <a:prstGeom prst="rect">
            <a:avLst/>
          </a:prstGeom>
        </p:spPr>
        <p:txBody>
          <a:bodyPr wrap="square" lIns="68580" tIns="34290" rIns="68580" bIns="34290">
            <a:spAutoFit/>
          </a:bodyPr>
          <a:lstStyle/>
          <a:p>
            <a:pPr>
              <a:defRPr/>
            </a:pPr>
            <a:r>
              <a:rPr lang="zh-TW" altLang="en-US" sz="3200" b="1">
                <a:latin typeface="Microsoft YaHei" panose="020B0503020204020204" pitchFamily="34" charset="-122"/>
                <a:ea typeface="Microsoft YaHei" panose="020B0503020204020204" pitchFamily="34" charset="-122"/>
                <a:sym typeface="+mn-lt"/>
              </a:rPr>
              <a:t>連續變數</a:t>
            </a:r>
            <a:endParaRPr sz="3200" spc="225" dirty="0">
              <a:solidFill>
                <a:schemeClr val="tx1">
                  <a:lumMod val="75000"/>
                  <a:lumOff val="25000"/>
                </a:schemeClr>
              </a:solidFill>
              <a:latin typeface="Microsoft YaHei" panose="020B0503020204020204" pitchFamily="34" charset="-122"/>
              <a:ea typeface="Microsoft YaHei" panose="020B0503020204020204" pitchFamily="34" charset="-122"/>
              <a:cs typeface="+mn-ea"/>
              <a:sym typeface="+mn-lt"/>
            </a:endParaRPr>
          </a:p>
        </p:txBody>
      </p:sp>
      <p:cxnSp>
        <p:nvCxnSpPr>
          <p:cNvPr id="16" name="直接连接符 4">
            <a:extLst>
              <a:ext uri="{FF2B5EF4-FFF2-40B4-BE49-F238E27FC236}">
                <a16:creationId xmlns:a16="http://schemas.microsoft.com/office/drawing/2014/main" id="{7DF258D8-68BA-4420-A56D-9198C61F142D}"/>
              </a:ext>
            </a:extLst>
          </p:cNvPr>
          <p:cNvCxnSpPr>
            <a:cxnSpLocks/>
          </p:cNvCxnSpPr>
          <p:nvPr/>
        </p:nvCxnSpPr>
        <p:spPr>
          <a:xfrm>
            <a:off x="1034308" y="754648"/>
            <a:ext cx="138504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17" name="群組 16">
            <a:extLst>
              <a:ext uri="{FF2B5EF4-FFF2-40B4-BE49-F238E27FC236}">
                <a16:creationId xmlns:a16="http://schemas.microsoft.com/office/drawing/2014/main" id="{825CBCF6-9A01-458A-B2D7-89FDF429AEDE}"/>
              </a:ext>
            </a:extLst>
          </p:cNvPr>
          <p:cNvGrpSpPr/>
          <p:nvPr/>
        </p:nvGrpSpPr>
        <p:grpSpPr>
          <a:xfrm>
            <a:off x="184756" y="41297"/>
            <a:ext cx="643919" cy="832698"/>
            <a:chOff x="1627773" y="1384300"/>
            <a:chExt cx="3162300" cy="4089400"/>
          </a:xfrm>
        </p:grpSpPr>
        <p:sp>
          <p:nvSpPr>
            <p:cNvPr id="18" name="平行四边形 1">
              <a:extLst>
                <a:ext uri="{FF2B5EF4-FFF2-40B4-BE49-F238E27FC236}">
                  <a16:creationId xmlns:a16="http://schemas.microsoft.com/office/drawing/2014/main" id="{835F2842-1827-4528-A74B-2DBED66B609E}"/>
                </a:ext>
              </a:extLst>
            </p:cNvPr>
            <p:cNvSpPr/>
            <p:nvPr/>
          </p:nvSpPr>
          <p:spPr>
            <a:xfrm>
              <a:off x="1627773" y="1384300"/>
              <a:ext cx="3162300" cy="4089400"/>
            </a:xfrm>
            <a:prstGeom prst="parallelogram">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71A2601A-95F9-4A02-800E-82016516FD2E}"/>
                </a:ext>
              </a:extLst>
            </p:cNvPr>
            <p:cNvSpPr/>
            <p:nvPr/>
          </p:nvSpPr>
          <p:spPr>
            <a:xfrm>
              <a:off x="1976696" y="1815621"/>
              <a:ext cx="2464459" cy="3087556"/>
            </a:xfrm>
            <a:prstGeom prst="rect">
              <a:avLst/>
            </a:prstGeom>
          </p:spPr>
          <p:txBody>
            <a:bodyPr wrap="square" lIns="68580" tIns="34290" rIns="68580" bIns="34290">
              <a:spAutoFit/>
            </a:bodyPr>
            <a:lstStyle/>
            <a:p>
              <a:pPr algn="ctr">
                <a:defRPr/>
              </a:pPr>
              <a:r>
                <a:rPr lang="en-US" altLang="zh-TW" sz="3600" spc="225" dirty="0">
                  <a:solidFill>
                    <a:schemeClr val="bg1"/>
                  </a:solidFill>
                  <a:latin typeface="Century Gothic" panose="020B0502020202020204" pitchFamily="34" charset="0"/>
                  <a:ea typeface="包图粗朗体" panose="02000000000000000000" pitchFamily="2" charset="-122"/>
                  <a:cs typeface="+mn-ea"/>
                  <a:sym typeface="+mn-lt"/>
                </a:rPr>
                <a:t>1</a:t>
              </a:r>
              <a:endParaRPr sz="3600" spc="225" dirty="0">
                <a:solidFill>
                  <a:schemeClr val="bg1"/>
                </a:solidFill>
                <a:latin typeface="Century Gothic" panose="020B0502020202020204" pitchFamily="34" charset="0"/>
                <a:ea typeface="包图粗朗体" panose="02000000000000000000" pitchFamily="2" charset="-122"/>
                <a:cs typeface="+mn-ea"/>
                <a:sym typeface="+mn-lt"/>
              </a:endParaRPr>
            </a:p>
          </p:txBody>
        </p:sp>
      </p:grpSp>
      <p:sp>
        <p:nvSpPr>
          <p:cNvPr id="21" name="矩形 20">
            <a:extLst>
              <a:ext uri="{FF2B5EF4-FFF2-40B4-BE49-F238E27FC236}">
                <a16:creationId xmlns:a16="http://schemas.microsoft.com/office/drawing/2014/main" id="{AE2826AE-B53C-451B-936F-B1427674A6C5}"/>
              </a:ext>
            </a:extLst>
          </p:cNvPr>
          <p:cNvSpPr/>
          <p:nvPr/>
        </p:nvSpPr>
        <p:spPr>
          <a:xfrm>
            <a:off x="949910" y="707023"/>
            <a:ext cx="4349268" cy="400110"/>
          </a:xfrm>
          <a:prstGeom prst="rect">
            <a:avLst/>
          </a:prstGeom>
        </p:spPr>
        <p:txBody>
          <a:bodyPr wrap="none">
            <a:spAutoFit/>
          </a:bodyPr>
          <a:lstStyle/>
          <a:p>
            <a:r>
              <a:rPr lang="en-US" altLang="zh-TW" sz="2000" b="1">
                <a:solidFill>
                  <a:srgbClr val="A78D6D"/>
                </a:solidFill>
                <a:latin typeface="Century Gothic" panose="020B0502020202020204" pitchFamily="34" charset="0"/>
              </a:rPr>
              <a:t>Introduction</a:t>
            </a:r>
            <a:r>
              <a:rPr lang="zh-TW" altLang="en-US" sz="2000" b="1">
                <a:solidFill>
                  <a:srgbClr val="A78D6D"/>
                </a:solidFill>
                <a:latin typeface="Century Gothic" panose="020B0502020202020204" pitchFamily="34" charset="0"/>
              </a:rPr>
              <a:t> </a:t>
            </a:r>
            <a:r>
              <a:rPr lang="en-US" altLang="zh-TW" sz="2000" b="1">
                <a:solidFill>
                  <a:srgbClr val="A78D6D"/>
                </a:solidFill>
                <a:latin typeface="Century Gothic" panose="020B0502020202020204" pitchFamily="34" charset="0"/>
              </a:rPr>
              <a:t>and</a:t>
            </a:r>
            <a:r>
              <a:rPr lang="zh-TW" altLang="en-US" sz="2000" b="1">
                <a:solidFill>
                  <a:srgbClr val="A78D6D"/>
                </a:solidFill>
                <a:latin typeface="Century Gothic" panose="020B0502020202020204" pitchFamily="34" charset="0"/>
              </a:rPr>
              <a:t> </a:t>
            </a:r>
            <a:r>
              <a:rPr lang="en-US" altLang="zh-TW" sz="2000" b="1">
                <a:solidFill>
                  <a:srgbClr val="A78D6D"/>
                </a:solidFill>
                <a:latin typeface="Century Gothic" panose="020B0502020202020204" pitchFamily="34" charset="0"/>
              </a:rPr>
              <a:t>data</a:t>
            </a:r>
            <a:r>
              <a:rPr lang="zh-TW" altLang="en-US" sz="2000" b="1">
                <a:solidFill>
                  <a:srgbClr val="A78D6D"/>
                </a:solidFill>
                <a:latin typeface="Century Gothic" panose="020B0502020202020204" pitchFamily="34" charset="0"/>
              </a:rPr>
              <a:t> </a:t>
            </a:r>
            <a:r>
              <a:rPr lang="en-US" altLang="zh-TW" sz="2000" b="1">
                <a:solidFill>
                  <a:srgbClr val="A78D6D"/>
                </a:solidFill>
                <a:latin typeface="Century Gothic" panose="020B0502020202020204" pitchFamily="34" charset="0"/>
              </a:rPr>
              <a:t>description</a:t>
            </a:r>
            <a:endParaRPr lang="zh-TW" altLang="en-US" sz="2000" dirty="0">
              <a:solidFill>
                <a:srgbClr val="A78D6D"/>
              </a:solidFill>
            </a:endParaRPr>
          </a:p>
        </p:txBody>
      </p:sp>
    </p:spTree>
    <p:extLst>
      <p:ext uri="{BB962C8B-B14F-4D97-AF65-F5344CB8AC3E}">
        <p14:creationId xmlns:p14="http://schemas.microsoft.com/office/powerpoint/2010/main" val="1742406244"/>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childTnLst>
                          </p:cTn>
                        </p:par>
                        <p:par>
                          <p:cTn id="32" fill="hold">
                            <p:stCondLst>
                              <p:cond delay="3000"/>
                            </p:stCondLst>
                            <p:childTnLst>
                              <p:par>
                                <p:cTn id="33" presetID="42"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1000"/>
                                        <p:tgtEl>
                                          <p:spTgt spid="13"/>
                                        </p:tgtEl>
                                      </p:cBhvr>
                                    </p:animEffect>
                                    <p:anim calcmode="lin" valueType="num">
                                      <p:cBhvr>
                                        <p:cTn id="41" dur="1000" fill="hold"/>
                                        <p:tgtEl>
                                          <p:spTgt spid="13"/>
                                        </p:tgtEl>
                                        <p:attrNameLst>
                                          <p:attrName>ppt_x</p:attrName>
                                        </p:attrNameLst>
                                      </p:cBhvr>
                                      <p:tavLst>
                                        <p:tav tm="0">
                                          <p:val>
                                            <p:strVal val="#ppt_x"/>
                                          </p:val>
                                        </p:tav>
                                        <p:tav tm="100000">
                                          <p:val>
                                            <p:strVal val="#ppt_x"/>
                                          </p:val>
                                        </p:tav>
                                      </p:tavLst>
                                    </p:anim>
                                    <p:anim calcmode="lin" valueType="num">
                                      <p:cBhvr>
                                        <p:cTn id="4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10" grpId="0"/>
      <p:bldP spid="11" grpId="0"/>
      <p:bldP spid="12" grpId="0"/>
      <p:bldP spid="13"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0FF9F8ED-9275-4A1F-BF1D-94E58756C529}"/>
              </a:ext>
            </a:extLst>
          </p:cNvPr>
          <p:cNvSpPr/>
          <p:nvPr/>
        </p:nvSpPr>
        <p:spPr>
          <a:xfrm flipH="1">
            <a:off x="1789466" y="5101076"/>
            <a:ext cx="45719" cy="584775"/>
          </a:xfrm>
          <a:prstGeom prst="rect">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8" name="文本框 7">
            <a:extLst>
              <a:ext uri="{FF2B5EF4-FFF2-40B4-BE49-F238E27FC236}">
                <a16:creationId xmlns:a16="http://schemas.microsoft.com/office/drawing/2014/main" id="{A6ABBF89-44C5-4677-B309-78D09DA73FCC}"/>
              </a:ext>
            </a:extLst>
          </p:cNvPr>
          <p:cNvSpPr txBox="1"/>
          <p:nvPr/>
        </p:nvSpPr>
        <p:spPr>
          <a:xfrm>
            <a:off x="6096000" y="5156671"/>
            <a:ext cx="3454319" cy="656142"/>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20000"/>
              </a:lnSpc>
            </a:pPr>
            <a:r>
              <a:rPr lang="zh-TW" altLang="zh-TW" sz="1600" dirty="0">
                <a:latin typeface="Century Gothic" panose="020B0502020202020204" pitchFamily="34" charset="0"/>
                <a:ea typeface="微軟正黑體" panose="020B0604030504040204" pitchFamily="34" charset="-120"/>
              </a:rPr>
              <a:t>代表</a:t>
            </a:r>
            <a:r>
              <a:rPr lang="zh-TW" altLang="en-US" sz="1600" dirty="0">
                <a:latin typeface="Century Gothic" panose="020B0502020202020204" pitchFamily="34" charset="0"/>
                <a:ea typeface="微軟正黑體" panose="020B0604030504040204" pitchFamily="34" charset="-120"/>
              </a:rPr>
              <a:t>由</a:t>
            </a:r>
            <a:r>
              <a:rPr lang="zh-TW" altLang="zh-TW" sz="1600" dirty="0">
                <a:latin typeface="Century Gothic" panose="020B0502020202020204" pitchFamily="34" charset="0"/>
                <a:ea typeface="微軟正黑體" panose="020B0604030504040204" pitchFamily="34" charset="-120"/>
              </a:rPr>
              <a:t>運動所引發之心電圖異常低於</a:t>
            </a:r>
            <a:r>
              <a:rPr lang="en-US" altLang="zh-TW" sz="1600" dirty="0">
                <a:latin typeface="Century Gothic" panose="020B0502020202020204" pitchFamily="34" charset="0"/>
                <a:ea typeface="微軟正黑體" panose="020B0604030504040204" pitchFamily="34" charset="-120"/>
              </a:rPr>
              <a:t>base line</a:t>
            </a:r>
            <a:r>
              <a:rPr lang="zh-TW" altLang="zh-TW" sz="1600" dirty="0">
                <a:latin typeface="Century Gothic" panose="020B0502020202020204" pitchFamily="34" charset="0"/>
                <a:ea typeface="微軟正黑體" panose="020B0604030504040204" pitchFamily="34" charset="-120"/>
              </a:rPr>
              <a:t>的數值。</a:t>
            </a:r>
          </a:p>
        </p:txBody>
      </p:sp>
      <p:sp>
        <p:nvSpPr>
          <p:cNvPr id="9" name="文本框 8">
            <a:extLst>
              <a:ext uri="{FF2B5EF4-FFF2-40B4-BE49-F238E27FC236}">
                <a16:creationId xmlns:a16="http://schemas.microsoft.com/office/drawing/2014/main" id="{20AE98BD-269A-4CF8-A6FE-73EC658BF2F1}"/>
              </a:ext>
            </a:extLst>
          </p:cNvPr>
          <p:cNvSpPr txBox="1"/>
          <p:nvPr/>
        </p:nvSpPr>
        <p:spPr>
          <a:xfrm>
            <a:off x="2053871" y="5050406"/>
            <a:ext cx="2755883" cy="584775"/>
          </a:xfrm>
          <a:prstGeom prst="rect">
            <a:avLst/>
          </a:prstGeom>
          <a:noFill/>
        </p:spPr>
        <p:txBody>
          <a:bodyPr wrap="none" rtlCol="0">
            <a:spAutoFit/>
          </a:bodyPr>
          <a:lstStyle/>
          <a:p>
            <a:r>
              <a:rPr lang="en-US" altLang="zh-TW" sz="3200" b="1">
                <a:solidFill>
                  <a:schemeClr val="tx1">
                    <a:lumMod val="65000"/>
                    <a:lumOff val="35000"/>
                  </a:schemeClr>
                </a:solidFill>
                <a:latin typeface="Century Gothic" panose="020B0502020202020204" pitchFamily="34" charset="0"/>
                <a:ea typeface="字魂58号-创中黑" panose="00000500000000000000" pitchFamily="2" charset="-122"/>
              </a:rPr>
              <a:t>STDepression</a:t>
            </a:r>
            <a:endParaRPr lang="zh-CN" altLang="en-US" sz="3200" b="1">
              <a:solidFill>
                <a:schemeClr val="tx1">
                  <a:lumMod val="65000"/>
                  <a:lumOff val="35000"/>
                </a:schemeClr>
              </a:solidFill>
              <a:latin typeface="Century Gothic" panose="020B0502020202020204" pitchFamily="34" charset="0"/>
              <a:ea typeface="字魂58号-创中黑" panose="00000500000000000000" pitchFamily="2" charset="-122"/>
            </a:endParaRPr>
          </a:p>
        </p:txBody>
      </p:sp>
      <p:pic>
        <p:nvPicPr>
          <p:cNvPr id="3074" name="Picture 2">
            <a:extLst>
              <a:ext uri="{FF2B5EF4-FFF2-40B4-BE49-F238E27FC236}">
                <a16:creationId xmlns:a16="http://schemas.microsoft.com/office/drawing/2014/main" id="{876111C3-3538-41D0-91EB-7DE5CC91F5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839813" y="1257135"/>
            <a:ext cx="8512370" cy="3370460"/>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a:extLst>
              <a:ext uri="{FF2B5EF4-FFF2-40B4-BE49-F238E27FC236}">
                <a16:creationId xmlns:a16="http://schemas.microsoft.com/office/drawing/2014/main" id="{4123D32F-03A3-4F9D-ADDF-855C2F91ED57}"/>
              </a:ext>
            </a:extLst>
          </p:cNvPr>
          <p:cNvSpPr/>
          <p:nvPr/>
        </p:nvSpPr>
        <p:spPr>
          <a:xfrm>
            <a:off x="949910" y="153805"/>
            <a:ext cx="1857836" cy="561692"/>
          </a:xfrm>
          <a:prstGeom prst="rect">
            <a:avLst/>
          </a:prstGeom>
        </p:spPr>
        <p:txBody>
          <a:bodyPr wrap="square" lIns="68580" tIns="34290" rIns="68580" bIns="34290">
            <a:spAutoFit/>
          </a:bodyPr>
          <a:lstStyle/>
          <a:p>
            <a:pPr>
              <a:defRPr/>
            </a:pPr>
            <a:r>
              <a:rPr lang="zh-TW" altLang="en-US" sz="3200" b="1">
                <a:latin typeface="Microsoft YaHei" panose="020B0503020204020204" pitchFamily="34" charset="-122"/>
                <a:ea typeface="Microsoft YaHei" panose="020B0503020204020204" pitchFamily="34" charset="-122"/>
                <a:sym typeface="+mn-lt"/>
              </a:rPr>
              <a:t>連續變數</a:t>
            </a:r>
            <a:endParaRPr sz="3200" spc="225" dirty="0">
              <a:solidFill>
                <a:schemeClr val="tx1">
                  <a:lumMod val="75000"/>
                  <a:lumOff val="25000"/>
                </a:schemeClr>
              </a:solidFill>
              <a:latin typeface="Microsoft YaHei" panose="020B0503020204020204" pitchFamily="34" charset="-122"/>
              <a:ea typeface="Microsoft YaHei" panose="020B0503020204020204" pitchFamily="34" charset="-122"/>
              <a:cs typeface="+mn-ea"/>
              <a:sym typeface="+mn-lt"/>
            </a:endParaRPr>
          </a:p>
        </p:txBody>
      </p:sp>
      <p:cxnSp>
        <p:nvCxnSpPr>
          <p:cNvPr id="11" name="直接连接符 4">
            <a:extLst>
              <a:ext uri="{FF2B5EF4-FFF2-40B4-BE49-F238E27FC236}">
                <a16:creationId xmlns:a16="http://schemas.microsoft.com/office/drawing/2014/main" id="{D44A5889-BF08-4E58-AAA6-A8FB99703A35}"/>
              </a:ext>
            </a:extLst>
          </p:cNvPr>
          <p:cNvCxnSpPr>
            <a:cxnSpLocks/>
          </p:cNvCxnSpPr>
          <p:nvPr/>
        </p:nvCxnSpPr>
        <p:spPr>
          <a:xfrm>
            <a:off x="1034308" y="754648"/>
            <a:ext cx="138504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12" name="群組 11">
            <a:extLst>
              <a:ext uri="{FF2B5EF4-FFF2-40B4-BE49-F238E27FC236}">
                <a16:creationId xmlns:a16="http://schemas.microsoft.com/office/drawing/2014/main" id="{6E4D8046-4C77-46CF-BCC5-94646C52177A}"/>
              </a:ext>
            </a:extLst>
          </p:cNvPr>
          <p:cNvGrpSpPr/>
          <p:nvPr/>
        </p:nvGrpSpPr>
        <p:grpSpPr>
          <a:xfrm>
            <a:off x="184756" y="41297"/>
            <a:ext cx="643919" cy="832698"/>
            <a:chOff x="1627773" y="1384300"/>
            <a:chExt cx="3162300" cy="4089400"/>
          </a:xfrm>
        </p:grpSpPr>
        <p:sp>
          <p:nvSpPr>
            <p:cNvPr id="13" name="平行四边形 1">
              <a:extLst>
                <a:ext uri="{FF2B5EF4-FFF2-40B4-BE49-F238E27FC236}">
                  <a16:creationId xmlns:a16="http://schemas.microsoft.com/office/drawing/2014/main" id="{118D0F65-F455-43CA-8832-DB96289019AB}"/>
                </a:ext>
              </a:extLst>
            </p:cNvPr>
            <p:cNvSpPr/>
            <p:nvPr/>
          </p:nvSpPr>
          <p:spPr>
            <a:xfrm>
              <a:off x="1627773" y="1384300"/>
              <a:ext cx="3162300" cy="4089400"/>
            </a:xfrm>
            <a:prstGeom prst="parallelogram">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5F9981D8-8E4A-44AC-9454-DBAFF2D43B34}"/>
                </a:ext>
              </a:extLst>
            </p:cNvPr>
            <p:cNvSpPr/>
            <p:nvPr/>
          </p:nvSpPr>
          <p:spPr>
            <a:xfrm>
              <a:off x="1976696" y="1815621"/>
              <a:ext cx="2464459" cy="3087556"/>
            </a:xfrm>
            <a:prstGeom prst="rect">
              <a:avLst/>
            </a:prstGeom>
          </p:spPr>
          <p:txBody>
            <a:bodyPr wrap="square" lIns="68580" tIns="34290" rIns="68580" bIns="34290">
              <a:spAutoFit/>
            </a:bodyPr>
            <a:lstStyle/>
            <a:p>
              <a:pPr algn="ctr">
                <a:defRPr/>
              </a:pPr>
              <a:r>
                <a:rPr lang="en-US" altLang="zh-TW" sz="3600" spc="225" dirty="0">
                  <a:solidFill>
                    <a:schemeClr val="bg1"/>
                  </a:solidFill>
                  <a:latin typeface="Century Gothic" panose="020B0502020202020204" pitchFamily="34" charset="0"/>
                  <a:ea typeface="包图粗朗体" panose="02000000000000000000" pitchFamily="2" charset="-122"/>
                  <a:cs typeface="+mn-ea"/>
                  <a:sym typeface="+mn-lt"/>
                </a:rPr>
                <a:t>1</a:t>
              </a:r>
              <a:endParaRPr sz="3600" spc="225" dirty="0">
                <a:solidFill>
                  <a:schemeClr val="bg1"/>
                </a:solidFill>
                <a:latin typeface="Century Gothic" panose="020B0502020202020204" pitchFamily="34" charset="0"/>
                <a:ea typeface="包图粗朗体" panose="02000000000000000000" pitchFamily="2" charset="-122"/>
                <a:cs typeface="+mn-ea"/>
                <a:sym typeface="+mn-lt"/>
              </a:endParaRPr>
            </a:p>
          </p:txBody>
        </p:sp>
      </p:grpSp>
      <p:sp>
        <p:nvSpPr>
          <p:cNvPr id="15" name="矩形 14">
            <a:extLst>
              <a:ext uri="{FF2B5EF4-FFF2-40B4-BE49-F238E27FC236}">
                <a16:creationId xmlns:a16="http://schemas.microsoft.com/office/drawing/2014/main" id="{FFADDA9C-98F8-458D-AA36-A7A8634C748D}"/>
              </a:ext>
            </a:extLst>
          </p:cNvPr>
          <p:cNvSpPr/>
          <p:nvPr/>
        </p:nvSpPr>
        <p:spPr>
          <a:xfrm>
            <a:off x="949910" y="707023"/>
            <a:ext cx="4349268" cy="400110"/>
          </a:xfrm>
          <a:prstGeom prst="rect">
            <a:avLst/>
          </a:prstGeom>
        </p:spPr>
        <p:txBody>
          <a:bodyPr wrap="none">
            <a:spAutoFit/>
          </a:bodyPr>
          <a:lstStyle/>
          <a:p>
            <a:r>
              <a:rPr lang="en-US" altLang="zh-TW" sz="2000" b="1">
                <a:solidFill>
                  <a:srgbClr val="A78D6D"/>
                </a:solidFill>
                <a:latin typeface="Century Gothic" panose="020B0502020202020204" pitchFamily="34" charset="0"/>
              </a:rPr>
              <a:t>Introduction</a:t>
            </a:r>
            <a:r>
              <a:rPr lang="zh-TW" altLang="en-US" sz="2000" b="1">
                <a:solidFill>
                  <a:srgbClr val="A78D6D"/>
                </a:solidFill>
                <a:latin typeface="Century Gothic" panose="020B0502020202020204" pitchFamily="34" charset="0"/>
              </a:rPr>
              <a:t> </a:t>
            </a:r>
            <a:r>
              <a:rPr lang="en-US" altLang="zh-TW" sz="2000" b="1">
                <a:solidFill>
                  <a:srgbClr val="A78D6D"/>
                </a:solidFill>
                <a:latin typeface="Century Gothic" panose="020B0502020202020204" pitchFamily="34" charset="0"/>
              </a:rPr>
              <a:t>and</a:t>
            </a:r>
            <a:r>
              <a:rPr lang="zh-TW" altLang="en-US" sz="2000" b="1">
                <a:solidFill>
                  <a:srgbClr val="A78D6D"/>
                </a:solidFill>
                <a:latin typeface="Century Gothic" panose="020B0502020202020204" pitchFamily="34" charset="0"/>
              </a:rPr>
              <a:t> </a:t>
            </a:r>
            <a:r>
              <a:rPr lang="en-US" altLang="zh-TW" sz="2000" b="1">
                <a:solidFill>
                  <a:srgbClr val="A78D6D"/>
                </a:solidFill>
                <a:latin typeface="Century Gothic" panose="020B0502020202020204" pitchFamily="34" charset="0"/>
              </a:rPr>
              <a:t>data</a:t>
            </a:r>
            <a:r>
              <a:rPr lang="zh-TW" altLang="en-US" sz="2000" b="1">
                <a:solidFill>
                  <a:srgbClr val="A78D6D"/>
                </a:solidFill>
                <a:latin typeface="Century Gothic" panose="020B0502020202020204" pitchFamily="34" charset="0"/>
              </a:rPr>
              <a:t> </a:t>
            </a:r>
            <a:r>
              <a:rPr lang="en-US" altLang="zh-TW" sz="2000" b="1">
                <a:solidFill>
                  <a:srgbClr val="A78D6D"/>
                </a:solidFill>
                <a:latin typeface="Century Gothic" panose="020B0502020202020204" pitchFamily="34" charset="0"/>
              </a:rPr>
              <a:t>description</a:t>
            </a:r>
            <a:endParaRPr lang="zh-TW" altLang="en-US" sz="2000" dirty="0">
              <a:solidFill>
                <a:srgbClr val="A78D6D"/>
              </a:solidFill>
            </a:endParaRPr>
          </a:p>
        </p:txBody>
      </p:sp>
    </p:spTree>
    <p:extLst>
      <p:ext uri="{BB962C8B-B14F-4D97-AF65-F5344CB8AC3E}">
        <p14:creationId xmlns:p14="http://schemas.microsoft.com/office/powerpoint/2010/main" val="316226711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2" presetClass="entr" presetSubtype="4"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p:tgtEl>
                                          <p:spTgt spid="8"/>
                                        </p:tgtEl>
                                        <p:attrNameLst>
                                          <p:attrName>ppt_y</p:attrName>
                                        </p:attrNameLst>
                                      </p:cBhvr>
                                      <p:tavLst>
                                        <p:tav tm="0">
                                          <p:val>
                                            <p:strVal val="#ppt_y+#ppt_h*1.125000"/>
                                          </p:val>
                                        </p:tav>
                                        <p:tav tm="100000">
                                          <p:val>
                                            <p:strVal val="#ppt_y"/>
                                          </p:val>
                                        </p:tav>
                                      </p:tavLst>
                                    </p:anim>
                                    <p:animEffect transition="in" filter="wipe(up)">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3D330BF-38C0-4CF4-ABAD-F71885709C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矩形 8">
            <a:extLst>
              <a:ext uri="{FF2B5EF4-FFF2-40B4-BE49-F238E27FC236}">
                <a16:creationId xmlns:a16="http://schemas.microsoft.com/office/drawing/2014/main" id="{9DB328E2-B371-4F6C-A84F-3EA08E4994D5}"/>
              </a:ext>
            </a:extLst>
          </p:cNvPr>
          <p:cNvSpPr/>
          <p:nvPr/>
        </p:nvSpPr>
        <p:spPr>
          <a:xfrm>
            <a:off x="0" y="2049510"/>
            <a:ext cx="12192000" cy="2758980"/>
          </a:xfrm>
          <a:prstGeom prst="rect">
            <a:avLst/>
          </a:prstGeom>
          <a:solidFill>
            <a:srgbClr val="6667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平行四边形 1">
            <a:extLst>
              <a:ext uri="{FF2B5EF4-FFF2-40B4-BE49-F238E27FC236}">
                <a16:creationId xmlns:a16="http://schemas.microsoft.com/office/drawing/2014/main" id="{6922DCA0-1D99-42A5-A5DB-5AB7C1F9D057}"/>
              </a:ext>
            </a:extLst>
          </p:cNvPr>
          <p:cNvSpPr/>
          <p:nvPr/>
        </p:nvSpPr>
        <p:spPr>
          <a:xfrm>
            <a:off x="1627773" y="1384300"/>
            <a:ext cx="3162300" cy="4089400"/>
          </a:xfrm>
          <a:prstGeom prst="parallelogram">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C32C7B03-B002-46BF-89EE-3893706E6206}"/>
              </a:ext>
            </a:extLst>
          </p:cNvPr>
          <p:cNvSpPr/>
          <p:nvPr/>
        </p:nvSpPr>
        <p:spPr>
          <a:xfrm>
            <a:off x="1976695" y="2049510"/>
            <a:ext cx="2464455" cy="2192908"/>
          </a:xfrm>
          <a:prstGeom prst="rect">
            <a:avLst/>
          </a:prstGeom>
        </p:spPr>
        <p:txBody>
          <a:bodyPr wrap="square" lIns="68580" tIns="34290" rIns="68580" bIns="34290">
            <a:spAutoFit/>
          </a:bodyPr>
          <a:lstStyle/>
          <a:p>
            <a:pPr algn="ctr">
              <a:defRPr/>
            </a:pPr>
            <a:r>
              <a:rPr lang="en-US" altLang="zh-CN" sz="13800" spc="225">
                <a:solidFill>
                  <a:schemeClr val="bg1"/>
                </a:solidFill>
                <a:latin typeface="包图粗朗体" panose="02000000000000000000" pitchFamily="2" charset="-122"/>
                <a:ea typeface="包图粗朗体" panose="02000000000000000000" pitchFamily="2" charset="-122"/>
                <a:cs typeface="+mn-ea"/>
                <a:sym typeface="+mn-lt"/>
              </a:rPr>
              <a:t>2</a:t>
            </a:r>
            <a:endParaRPr sz="13800" spc="225">
              <a:solidFill>
                <a:schemeClr val="bg1"/>
              </a:solidFill>
              <a:latin typeface="包图粗朗体" panose="02000000000000000000" pitchFamily="2" charset="-122"/>
              <a:ea typeface="包图粗朗体" panose="02000000000000000000" pitchFamily="2" charset="-122"/>
              <a:cs typeface="+mn-ea"/>
              <a:sym typeface="+mn-lt"/>
            </a:endParaRPr>
          </a:p>
        </p:txBody>
      </p:sp>
      <p:sp>
        <p:nvSpPr>
          <p:cNvPr id="17" name="矩形 16">
            <a:extLst>
              <a:ext uri="{FF2B5EF4-FFF2-40B4-BE49-F238E27FC236}">
                <a16:creationId xmlns:a16="http://schemas.microsoft.com/office/drawing/2014/main" id="{229CA21C-4690-466E-A8A0-A301E122288B}"/>
              </a:ext>
            </a:extLst>
          </p:cNvPr>
          <p:cNvSpPr/>
          <p:nvPr/>
        </p:nvSpPr>
        <p:spPr>
          <a:xfrm>
            <a:off x="5140800" y="2564838"/>
            <a:ext cx="5651888" cy="807913"/>
          </a:xfrm>
          <a:prstGeom prst="rect">
            <a:avLst/>
          </a:prstGeom>
        </p:spPr>
        <p:txBody>
          <a:bodyPr wrap="square" lIns="68580" tIns="34290" rIns="68580" bIns="34290">
            <a:spAutoFit/>
          </a:bodyPr>
          <a:lstStyle/>
          <a:p>
            <a:pPr>
              <a:defRPr/>
            </a:pPr>
            <a:r>
              <a:rPr lang="zh-TW" altLang="en-US" sz="4800" spc="225">
                <a:solidFill>
                  <a:schemeClr val="bg1"/>
                </a:solidFill>
                <a:latin typeface="Microsoft YaHei" panose="020B0503020204020204" pitchFamily="34" charset="-122"/>
                <a:ea typeface="Microsoft YaHei" panose="020B0503020204020204" pitchFamily="34" charset="-122"/>
                <a:cs typeface="+mn-ea"/>
                <a:sym typeface="+mn-lt"/>
              </a:rPr>
              <a:t>探索式資料分析</a:t>
            </a:r>
            <a:endParaRPr sz="4800" spc="225">
              <a:solidFill>
                <a:schemeClr val="bg1"/>
              </a:solidFill>
              <a:latin typeface="Microsoft YaHei" panose="020B0503020204020204" pitchFamily="34" charset="-122"/>
              <a:ea typeface="Microsoft YaHei" panose="020B0503020204020204" pitchFamily="34" charset="-122"/>
              <a:cs typeface="+mn-ea"/>
              <a:sym typeface="+mn-lt"/>
            </a:endParaRPr>
          </a:p>
        </p:txBody>
      </p:sp>
    </p:spTree>
    <p:extLst>
      <p:ext uri="{BB962C8B-B14F-4D97-AF65-F5344CB8AC3E}">
        <p14:creationId xmlns:p14="http://schemas.microsoft.com/office/powerpoint/2010/main" val="394977468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right)">
                                      <p:cBhvr>
                                        <p:cTn id="11" dur="500"/>
                                        <p:tgtEl>
                                          <p:spTgt spid="16"/>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right)">
                                      <p:cBhvr>
                                        <p:cTn id="1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6" grpId="0"/>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圖片 44">
            <a:extLst>
              <a:ext uri="{FF2B5EF4-FFF2-40B4-BE49-F238E27FC236}">
                <a16:creationId xmlns:a16="http://schemas.microsoft.com/office/drawing/2014/main" id="{C63AF74A-9059-4FD8-B052-79A5E4F7491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67853" y="1268715"/>
            <a:ext cx="4856294" cy="5400000"/>
          </a:xfrm>
          <a:prstGeom prst="rect">
            <a:avLst/>
          </a:prstGeom>
          <a:noFill/>
          <a:ln w="38100">
            <a:solidFill>
              <a:srgbClr val="BCA890"/>
            </a:solidFill>
          </a:ln>
        </p:spPr>
      </p:pic>
      <p:sp>
        <p:nvSpPr>
          <p:cNvPr id="8" name="矩形 7">
            <a:extLst>
              <a:ext uri="{FF2B5EF4-FFF2-40B4-BE49-F238E27FC236}">
                <a16:creationId xmlns:a16="http://schemas.microsoft.com/office/drawing/2014/main" id="{80879D34-DA7F-4392-A56A-1CE85448B17F}"/>
              </a:ext>
            </a:extLst>
          </p:cNvPr>
          <p:cNvSpPr/>
          <p:nvPr/>
        </p:nvSpPr>
        <p:spPr>
          <a:xfrm>
            <a:off x="949910" y="153805"/>
            <a:ext cx="8538335" cy="561692"/>
          </a:xfrm>
          <a:prstGeom prst="rect">
            <a:avLst/>
          </a:prstGeom>
        </p:spPr>
        <p:txBody>
          <a:bodyPr wrap="square" lIns="68580" tIns="34290" rIns="68580" bIns="34290">
            <a:spAutoFit/>
          </a:bodyPr>
          <a:lstStyle/>
          <a:p>
            <a:r>
              <a:rPr lang="en-US" altLang="zh-TW" sz="3200" b="1">
                <a:latin typeface="Century Gothic" panose="020B0502020202020204" pitchFamily="34" charset="0"/>
                <a:ea typeface="字魂58号-创中黑" panose="00000500000000000000" pitchFamily="2" charset="-122"/>
              </a:rPr>
              <a:t>Correlation</a:t>
            </a:r>
            <a:r>
              <a:rPr lang="zh-TW" altLang="en-US" sz="3200" b="1">
                <a:latin typeface="Century Gothic" panose="020B0502020202020204" pitchFamily="34" charset="0"/>
                <a:ea typeface="字魂58号-创中黑" panose="00000500000000000000" pitchFamily="2" charset="-122"/>
              </a:rPr>
              <a:t> </a:t>
            </a:r>
            <a:r>
              <a:rPr lang="en-US" altLang="zh-TW" sz="3200" b="1">
                <a:latin typeface="Century Gothic" panose="020B0502020202020204" pitchFamily="34" charset="0"/>
                <a:ea typeface="字魂58号-创中黑" panose="00000500000000000000" pitchFamily="2" charset="-122"/>
              </a:rPr>
              <a:t>plot</a:t>
            </a:r>
            <a:r>
              <a:rPr lang="zh-TW" altLang="en-US" sz="3200" b="1">
                <a:latin typeface="Century Gothic" panose="020B0502020202020204" pitchFamily="34" charset="0"/>
                <a:ea typeface="字魂58号-创中黑" panose="00000500000000000000" pitchFamily="2" charset="-122"/>
              </a:rPr>
              <a:t> </a:t>
            </a:r>
            <a:r>
              <a:rPr lang="en-US" altLang="zh-TW" sz="3200" b="1">
                <a:latin typeface="Century Gothic" panose="020B0502020202020204" pitchFamily="34" charset="0"/>
                <a:ea typeface="字魂58号-创中黑" panose="00000500000000000000" pitchFamily="2" charset="-122"/>
              </a:rPr>
              <a:t>for</a:t>
            </a:r>
            <a:r>
              <a:rPr lang="zh-TW" altLang="en-US" sz="3200" b="1">
                <a:latin typeface="Century Gothic" panose="020B0502020202020204" pitchFamily="34" charset="0"/>
                <a:ea typeface="字魂58号-创中黑" panose="00000500000000000000" pitchFamily="2" charset="-122"/>
              </a:rPr>
              <a:t> </a:t>
            </a:r>
            <a:r>
              <a:rPr lang="en-US" altLang="zh-TW" sz="3200" b="1">
                <a:latin typeface="Century Gothic" panose="020B0502020202020204" pitchFamily="34" charset="0"/>
                <a:ea typeface="字魂58号-创中黑" panose="00000500000000000000" pitchFamily="2" charset="-122"/>
              </a:rPr>
              <a:t>Continuous</a:t>
            </a:r>
            <a:r>
              <a:rPr lang="zh-TW" altLang="en-US" sz="3200" b="1">
                <a:latin typeface="Century Gothic" panose="020B0502020202020204" pitchFamily="34" charset="0"/>
                <a:ea typeface="字魂58号-创中黑" panose="00000500000000000000" pitchFamily="2" charset="-122"/>
              </a:rPr>
              <a:t> </a:t>
            </a:r>
            <a:r>
              <a:rPr lang="en-US" altLang="zh-TW" sz="3200" b="1">
                <a:latin typeface="Century Gothic" panose="020B0502020202020204" pitchFamily="34" charset="0"/>
                <a:ea typeface="字魂58号-创中黑" panose="00000500000000000000" pitchFamily="2" charset="-122"/>
              </a:rPr>
              <a:t>Covariates</a:t>
            </a:r>
            <a:endParaRPr lang="zh-CN" altLang="en-US" sz="3200" b="1">
              <a:latin typeface="Century Gothic" panose="020B0502020202020204" pitchFamily="34" charset="0"/>
              <a:ea typeface="字魂58号-创中黑" panose="00000500000000000000" pitchFamily="2" charset="-122"/>
            </a:endParaRPr>
          </a:p>
        </p:txBody>
      </p:sp>
      <p:cxnSp>
        <p:nvCxnSpPr>
          <p:cNvPr id="9" name="直接连接符 4">
            <a:extLst>
              <a:ext uri="{FF2B5EF4-FFF2-40B4-BE49-F238E27FC236}">
                <a16:creationId xmlns:a16="http://schemas.microsoft.com/office/drawing/2014/main" id="{08E268F3-ADEE-401B-9C4B-EC1756D632C3}"/>
              </a:ext>
            </a:extLst>
          </p:cNvPr>
          <p:cNvCxnSpPr>
            <a:cxnSpLocks/>
          </p:cNvCxnSpPr>
          <p:nvPr/>
        </p:nvCxnSpPr>
        <p:spPr>
          <a:xfrm>
            <a:off x="1034308" y="754648"/>
            <a:ext cx="138504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10" name="群組 9">
            <a:extLst>
              <a:ext uri="{FF2B5EF4-FFF2-40B4-BE49-F238E27FC236}">
                <a16:creationId xmlns:a16="http://schemas.microsoft.com/office/drawing/2014/main" id="{6F084B0F-75AF-4A3F-A768-1B2675BE0208}"/>
              </a:ext>
            </a:extLst>
          </p:cNvPr>
          <p:cNvGrpSpPr/>
          <p:nvPr/>
        </p:nvGrpSpPr>
        <p:grpSpPr>
          <a:xfrm>
            <a:off x="184756" y="41297"/>
            <a:ext cx="643919" cy="832698"/>
            <a:chOff x="1627773" y="1384300"/>
            <a:chExt cx="3162300" cy="4089400"/>
          </a:xfrm>
        </p:grpSpPr>
        <p:sp>
          <p:nvSpPr>
            <p:cNvPr id="11" name="平行四边形 1">
              <a:extLst>
                <a:ext uri="{FF2B5EF4-FFF2-40B4-BE49-F238E27FC236}">
                  <a16:creationId xmlns:a16="http://schemas.microsoft.com/office/drawing/2014/main" id="{736EBD4F-1B45-4C20-BEE2-17BA32608A86}"/>
                </a:ext>
              </a:extLst>
            </p:cNvPr>
            <p:cNvSpPr/>
            <p:nvPr/>
          </p:nvSpPr>
          <p:spPr>
            <a:xfrm>
              <a:off x="1627773" y="1384300"/>
              <a:ext cx="3162300" cy="4089400"/>
            </a:xfrm>
            <a:prstGeom prst="parallelogram">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064EBB8A-E585-4C0E-90C8-542062356D47}"/>
                </a:ext>
              </a:extLst>
            </p:cNvPr>
            <p:cNvSpPr/>
            <p:nvPr/>
          </p:nvSpPr>
          <p:spPr>
            <a:xfrm>
              <a:off x="1976696" y="1815621"/>
              <a:ext cx="2464459" cy="3087556"/>
            </a:xfrm>
            <a:prstGeom prst="rect">
              <a:avLst/>
            </a:prstGeom>
          </p:spPr>
          <p:txBody>
            <a:bodyPr wrap="square" lIns="68580" tIns="34290" rIns="68580" bIns="34290">
              <a:spAutoFit/>
            </a:bodyPr>
            <a:lstStyle/>
            <a:p>
              <a:pPr algn="ctr">
                <a:defRPr/>
              </a:pPr>
              <a:r>
                <a:rPr lang="en-US" altLang="zh-CN" sz="3600" spc="225" dirty="0">
                  <a:solidFill>
                    <a:schemeClr val="bg1"/>
                  </a:solidFill>
                  <a:latin typeface="Century Gothic" panose="020B0502020202020204" pitchFamily="34" charset="0"/>
                  <a:ea typeface="包图粗朗体" panose="02000000000000000000" pitchFamily="2" charset="-122"/>
                  <a:cs typeface="+mn-ea"/>
                  <a:sym typeface="+mn-lt"/>
                </a:rPr>
                <a:t>2</a:t>
              </a:r>
              <a:endParaRPr sz="3600" spc="225" dirty="0">
                <a:solidFill>
                  <a:schemeClr val="bg1"/>
                </a:solidFill>
                <a:latin typeface="Century Gothic" panose="020B0502020202020204" pitchFamily="34" charset="0"/>
                <a:ea typeface="包图粗朗体" panose="02000000000000000000" pitchFamily="2" charset="-122"/>
                <a:cs typeface="+mn-ea"/>
                <a:sym typeface="+mn-lt"/>
              </a:endParaRPr>
            </a:p>
          </p:txBody>
        </p:sp>
      </p:grpSp>
      <p:sp>
        <p:nvSpPr>
          <p:cNvPr id="13" name="矩形 12">
            <a:extLst>
              <a:ext uri="{FF2B5EF4-FFF2-40B4-BE49-F238E27FC236}">
                <a16:creationId xmlns:a16="http://schemas.microsoft.com/office/drawing/2014/main" id="{43AFFAD4-DDF1-45F3-8B64-C8CD2926EF55}"/>
              </a:ext>
            </a:extLst>
          </p:cNvPr>
          <p:cNvSpPr/>
          <p:nvPr/>
        </p:nvSpPr>
        <p:spPr>
          <a:xfrm>
            <a:off x="949910" y="707023"/>
            <a:ext cx="3312125" cy="400110"/>
          </a:xfrm>
          <a:prstGeom prst="rect">
            <a:avLst/>
          </a:prstGeom>
        </p:spPr>
        <p:txBody>
          <a:bodyPr wrap="none">
            <a:spAutoFit/>
          </a:bodyPr>
          <a:lstStyle/>
          <a:p>
            <a:r>
              <a:rPr lang="en-US" altLang="zh-TW" sz="2000" b="1" dirty="0">
                <a:solidFill>
                  <a:srgbClr val="A78D6D"/>
                </a:solidFill>
                <a:latin typeface="Century Gothic" panose="020B0502020202020204" pitchFamily="34" charset="0"/>
              </a:rPr>
              <a:t>Exploration Data Analysis</a:t>
            </a:r>
            <a:endParaRPr lang="zh-TW" altLang="en-US" sz="2000" dirty="0">
              <a:solidFill>
                <a:srgbClr val="A78D6D"/>
              </a:solidFill>
            </a:endParaRPr>
          </a:p>
        </p:txBody>
      </p:sp>
    </p:spTree>
    <p:extLst>
      <p:ext uri="{BB962C8B-B14F-4D97-AF65-F5344CB8AC3E}">
        <p14:creationId xmlns:p14="http://schemas.microsoft.com/office/powerpoint/2010/main" val="390561219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圖片 7">
            <a:extLst>
              <a:ext uri="{FF2B5EF4-FFF2-40B4-BE49-F238E27FC236}">
                <a16:creationId xmlns:a16="http://schemas.microsoft.com/office/drawing/2014/main" id="{A6C88B12-C81D-4873-A87F-2305A16F37B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7400" y="1660351"/>
            <a:ext cx="9937200" cy="4680000"/>
          </a:xfrm>
          <a:prstGeom prst="rect">
            <a:avLst/>
          </a:prstGeom>
          <a:noFill/>
          <a:ln w="38100">
            <a:solidFill>
              <a:srgbClr val="BCA890"/>
            </a:solidFill>
          </a:ln>
        </p:spPr>
      </p:pic>
      <p:sp>
        <p:nvSpPr>
          <p:cNvPr id="9" name="矩形 8">
            <a:extLst>
              <a:ext uri="{FF2B5EF4-FFF2-40B4-BE49-F238E27FC236}">
                <a16:creationId xmlns:a16="http://schemas.microsoft.com/office/drawing/2014/main" id="{102A317D-2881-4D44-B838-BC25F51D8965}"/>
              </a:ext>
            </a:extLst>
          </p:cNvPr>
          <p:cNvSpPr/>
          <p:nvPr/>
        </p:nvSpPr>
        <p:spPr>
          <a:xfrm>
            <a:off x="949910" y="153805"/>
            <a:ext cx="9979859" cy="561692"/>
          </a:xfrm>
          <a:prstGeom prst="rect">
            <a:avLst/>
          </a:prstGeom>
        </p:spPr>
        <p:txBody>
          <a:bodyPr wrap="square" lIns="68580" tIns="34290" rIns="68580" bIns="34290">
            <a:spAutoFit/>
          </a:bodyPr>
          <a:lstStyle/>
          <a:p>
            <a:r>
              <a:rPr lang="en-US" altLang="zh-TW" sz="3200" b="1">
                <a:latin typeface="Century Gothic" panose="020B0502020202020204" pitchFamily="34" charset="0"/>
                <a:ea typeface="字魂58号-创中黑" panose="00000500000000000000" pitchFamily="2" charset="-122"/>
              </a:rPr>
              <a:t>Box</a:t>
            </a:r>
            <a:r>
              <a:rPr lang="zh-TW" altLang="en-US" sz="3200" b="1">
                <a:latin typeface="Century Gothic" panose="020B0502020202020204" pitchFamily="34" charset="0"/>
                <a:ea typeface="字魂58号-创中黑" panose="00000500000000000000" pitchFamily="2" charset="-122"/>
              </a:rPr>
              <a:t> </a:t>
            </a:r>
            <a:r>
              <a:rPr lang="en-US" altLang="zh-TW" sz="3200" b="1">
                <a:latin typeface="Century Gothic" panose="020B0502020202020204" pitchFamily="34" charset="0"/>
                <a:ea typeface="字魂58号-创中黑" panose="00000500000000000000" pitchFamily="2" charset="-122"/>
              </a:rPr>
              <a:t>plots</a:t>
            </a:r>
            <a:r>
              <a:rPr lang="zh-TW" altLang="en-US" sz="3200" b="1">
                <a:latin typeface="Century Gothic" panose="020B0502020202020204" pitchFamily="34" charset="0"/>
                <a:ea typeface="字魂58号-创中黑" panose="00000500000000000000" pitchFamily="2" charset="-122"/>
              </a:rPr>
              <a:t> </a:t>
            </a:r>
            <a:r>
              <a:rPr lang="en-US" altLang="zh-TW" sz="3200" b="1">
                <a:latin typeface="Century Gothic" panose="020B0502020202020204" pitchFamily="34" charset="0"/>
                <a:ea typeface="字魂58号-创中黑" panose="00000500000000000000" pitchFamily="2" charset="-122"/>
              </a:rPr>
              <a:t>for</a:t>
            </a:r>
            <a:r>
              <a:rPr lang="zh-TW" altLang="en-US" sz="3200" b="1">
                <a:latin typeface="Century Gothic" panose="020B0502020202020204" pitchFamily="34" charset="0"/>
                <a:ea typeface="字魂58号-创中黑" panose="00000500000000000000" pitchFamily="2" charset="-122"/>
              </a:rPr>
              <a:t> </a:t>
            </a:r>
            <a:r>
              <a:rPr lang="en-US" altLang="zh-TW" sz="3200" b="1">
                <a:latin typeface="Century Gothic" panose="020B0502020202020204" pitchFamily="34" charset="0"/>
                <a:ea typeface="字魂58号-创中黑" panose="00000500000000000000" pitchFamily="2" charset="-122"/>
              </a:rPr>
              <a:t>Continuous</a:t>
            </a:r>
            <a:r>
              <a:rPr lang="zh-TW" altLang="en-US" sz="3200" b="1">
                <a:latin typeface="Century Gothic" panose="020B0502020202020204" pitchFamily="34" charset="0"/>
                <a:ea typeface="字魂58号-创中黑" panose="00000500000000000000" pitchFamily="2" charset="-122"/>
              </a:rPr>
              <a:t> </a:t>
            </a:r>
            <a:r>
              <a:rPr lang="en-US" altLang="zh-TW" sz="3200" b="1">
                <a:latin typeface="Century Gothic" panose="020B0502020202020204" pitchFamily="34" charset="0"/>
                <a:ea typeface="字魂58号-创中黑" panose="00000500000000000000" pitchFamily="2" charset="-122"/>
              </a:rPr>
              <a:t>Covariates</a:t>
            </a:r>
            <a:endParaRPr lang="zh-CN" altLang="en-US" sz="3200" b="1">
              <a:latin typeface="Century Gothic" panose="020B0502020202020204" pitchFamily="34" charset="0"/>
              <a:ea typeface="字魂58号-创中黑" panose="00000500000000000000" pitchFamily="2" charset="-122"/>
            </a:endParaRPr>
          </a:p>
        </p:txBody>
      </p:sp>
      <p:cxnSp>
        <p:nvCxnSpPr>
          <p:cNvPr id="10" name="直接连接符 4">
            <a:extLst>
              <a:ext uri="{FF2B5EF4-FFF2-40B4-BE49-F238E27FC236}">
                <a16:creationId xmlns:a16="http://schemas.microsoft.com/office/drawing/2014/main" id="{B0A2ACFF-28C6-4512-871F-2412F1A133C2}"/>
              </a:ext>
            </a:extLst>
          </p:cNvPr>
          <p:cNvCxnSpPr>
            <a:cxnSpLocks/>
          </p:cNvCxnSpPr>
          <p:nvPr/>
        </p:nvCxnSpPr>
        <p:spPr>
          <a:xfrm>
            <a:off x="1034308" y="754648"/>
            <a:ext cx="138504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11" name="群組 10">
            <a:extLst>
              <a:ext uri="{FF2B5EF4-FFF2-40B4-BE49-F238E27FC236}">
                <a16:creationId xmlns:a16="http://schemas.microsoft.com/office/drawing/2014/main" id="{150716D2-216D-46D5-B6ED-916B4F40D116}"/>
              </a:ext>
            </a:extLst>
          </p:cNvPr>
          <p:cNvGrpSpPr/>
          <p:nvPr/>
        </p:nvGrpSpPr>
        <p:grpSpPr>
          <a:xfrm>
            <a:off x="184756" y="41297"/>
            <a:ext cx="643919" cy="832698"/>
            <a:chOff x="1627773" y="1384300"/>
            <a:chExt cx="3162300" cy="4089400"/>
          </a:xfrm>
        </p:grpSpPr>
        <p:sp>
          <p:nvSpPr>
            <p:cNvPr id="12" name="平行四边形 1">
              <a:extLst>
                <a:ext uri="{FF2B5EF4-FFF2-40B4-BE49-F238E27FC236}">
                  <a16:creationId xmlns:a16="http://schemas.microsoft.com/office/drawing/2014/main" id="{0FED2D0F-524F-49BE-8AF7-77D3EAFEEF4A}"/>
                </a:ext>
              </a:extLst>
            </p:cNvPr>
            <p:cNvSpPr/>
            <p:nvPr/>
          </p:nvSpPr>
          <p:spPr>
            <a:xfrm>
              <a:off x="1627773" y="1384300"/>
              <a:ext cx="3162300" cy="4089400"/>
            </a:xfrm>
            <a:prstGeom prst="parallelogram">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E5DBF976-84F8-48CA-B3C0-F904EA15D05D}"/>
                </a:ext>
              </a:extLst>
            </p:cNvPr>
            <p:cNvSpPr/>
            <p:nvPr/>
          </p:nvSpPr>
          <p:spPr>
            <a:xfrm>
              <a:off x="1976696" y="1815621"/>
              <a:ext cx="2464459" cy="3087556"/>
            </a:xfrm>
            <a:prstGeom prst="rect">
              <a:avLst/>
            </a:prstGeom>
          </p:spPr>
          <p:txBody>
            <a:bodyPr wrap="square" lIns="68580" tIns="34290" rIns="68580" bIns="34290">
              <a:spAutoFit/>
            </a:bodyPr>
            <a:lstStyle/>
            <a:p>
              <a:pPr algn="ctr">
                <a:defRPr/>
              </a:pPr>
              <a:r>
                <a:rPr lang="en-US" altLang="zh-CN" sz="3600" spc="225" dirty="0">
                  <a:solidFill>
                    <a:schemeClr val="bg1"/>
                  </a:solidFill>
                  <a:latin typeface="Century Gothic" panose="020B0502020202020204" pitchFamily="34" charset="0"/>
                  <a:ea typeface="包图粗朗体" panose="02000000000000000000" pitchFamily="2" charset="-122"/>
                  <a:cs typeface="+mn-ea"/>
                  <a:sym typeface="+mn-lt"/>
                </a:rPr>
                <a:t>2</a:t>
              </a:r>
              <a:endParaRPr sz="3600" spc="225" dirty="0">
                <a:solidFill>
                  <a:schemeClr val="bg1"/>
                </a:solidFill>
                <a:latin typeface="Century Gothic" panose="020B0502020202020204" pitchFamily="34" charset="0"/>
                <a:ea typeface="包图粗朗体" panose="02000000000000000000" pitchFamily="2" charset="-122"/>
                <a:cs typeface="+mn-ea"/>
                <a:sym typeface="+mn-lt"/>
              </a:endParaRPr>
            </a:p>
          </p:txBody>
        </p:sp>
      </p:grpSp>
      <p:sp>
        <p:nvSpPr>
          <p:cNvPr id="14" name="矩形 13">
            <a:extLst>
              <a:ext uri="{FF2B5EF4-FFF2-40B4-BE49-F238E27FC236}">
                <a16:creationId xmlns:a16="http://schemas.microsoft.com/office/drawing/2014/main" id="{255C223A-663A-402A-A4AD-8901E609DAB9}"/>
              </a:ext>
            </a:extLst>
          </p:cNvPr>
          <p:cNvSpPr/>
          <p:nvPr/>
        </p:nvSpPr>
        <p:spPr>
          <a:xfrm>
            <a:off x="949910" y="707023"/>
            <a:ext cx="3312125" cy="400110"/>
          </a:xfrm>
          <a:prstGeom prst="rect">
            <a:avLst/>
          </a:prstGeom>
        </p:spPr>
        <p:txBody>
          <a:bodyPr wrap="none">
            <a:spAutoFit/>
          </a:bodyPr>
          <a:lstStyle/>
          <a:p>
            <a:r>
              <a:rPr lang="en-US" altLang="zh-TW" sz="2000" b="1" dirty="0">
                <a:solidFill>
                  <a:srgbClr val="A78D6D"/>
                </a:solidFill>
                <a:latin typeface="Century Gothic" panose="020B0502020202020204" pitchFamily="34" charset="0"/>
              </a:rPr>
              <a:t>Exploration Data Analysis</a:t>
            </a:r>
            <a:endParaRPr lang="zh-TW" altLang="en-US" sz="2000" dirty="0">
              <a:solidFill>
                <a:srgbClr val="A78D6D"/>
              </a:solidFill>
            </a:endParaRPr>
          </a:p>
        </p:txBody>
      </p:sp>
    </p:spTree>
    <p:extLst>
      <p:ext uri="{BB962C8B-B14F-4D97-AF65-F5344CB8AC3E}">
        <p14:creationId xmlns:p14="http://schemas.microsoft.com/office/powerpoint/2010/main" val="164946119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圖片 13">
            <a:extLst>
              <a:ext uri="{FF2B5EF4-FFF2-40B4-BE49-F238E27FC236}">
                <a16:creationId xmlns:a16="http://schemas.microsoft.com/office/drawing/2014/main" id="{28DE4844-37DF-47C7-99DC-6CEDB1D1B81F}"/>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572467" y="1660351"/>
            <a:ext cx="6619533" cy="4712113"/>
          </a:xfrm>
          <a:prstGeom prst="rect">
            <a:avLst/>
          </a:prstGeom>
          <a:ln w="19050">
            <a:solidFill>
              <a:srgbClr val="BCA890"/>
            </a:solidFill>
          </a:ln>
        </p:spPr>
      </p:pic>
      <p:pic>
        <p:nvPicPr>
          <p:cNvPr id="16" name="圖片 15">
            <a:extLst>
              <a:ext uri="{FF2B5EF4-FFF2-40B4-BE49-F238E27FC236}">
                <a16:creationId xmlns:a16="http://schemas.microsoft.com/office/drawing/2014/main" id="{7408AE0E-B4F6-4942-9A17-512B6E1D215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1660351"/>
            <a:ext cx="5475154" cy="4712113"/>
          </a:xfrm>
          <a:prstGeom prst="rect">
            <a:avLst/>
          </a:prstGeom>
          <a:noFill/>
          <a:ln w="19050">
            <a:solidFill>
              <a:srgbClr val="BCA890"/>
            </a:solidFill>
          </a:ln>
        </p:spPr>
      </p:pic>
      <p:sp>
        <p:nvSpPr>
          <p:cNvPr id="9" name="矩形 8">
            <a:extLst>
              <a:ext uri="{FF2B5EF4-FFF2-40B4-BE49-F238E27FC236}">
                <a16:creationId xmlns:a16="http://schemas.microsoft.com/office/drawing/2014/main" id="{4913F047-E3EB-468D-950D-C85B4758EFD2}"/>
              </a:ext>
            </a:extLst>
          </p:cNvPr>
          <p:cNvSpPr/>
          <p:nvPr/>
        </p:nvSpPr>
        <p:spPr>
          <a:xfrm>
            <a:off x="949910" y="153805"/>
            <a:ext cx="9979859" cy="561692"/>
          </a:xfrm>
          <a:prstGeom prst="rect">
            <a:avLst/>
          </a:prstGeom>
        </p:spPr>
        <p:txBody>
          <a:bodyPr wrap="square" lIns="68580" tIns="34290" rIns="68580" bIns="34290">
            <a:spAutoFit/>
          </a:bodyPr>
          <a:lstStyle/>
          <a:p>
            <a:r>
              <a:rPr lang="en-US" altLang="zh-TW" sz="3200" b="1">
                <a:latin typeface="Century Gothic" panose="020B0502020202020204" pitchFamily="34" charset="0"/>
                <a:ea typeface="字魂58号-创中黑" panose="00000500000000000000" pitchFamily="2" charset="-122"/>
              </a:rPr>
              <a:t>Scatter</a:t>
            </a:r>
            <a:r>
              <a:rPr lang="zh-TW" altLang="en-US" sz="3200" b="1">
                <a:latin typeface="Century Gothic" panose="020B0502020202020204" pitchFamily="34" charset="0"/>
                <a:ea typeface="字魂58号-创中黑" panose="00000500000000000000" pitchFamily="2" charset="-122"/>
              </a:rPr>
              <a:t> </a:t>
            </a:r>
            <a:r>
              <a:rPr lang="en-US" altLang="zh-TW" sz="3200" b="1">
                <a:latin typeface="Century Gothic" panose="020B0502020202020204" pitchFamily="34" charset="0"/>
                <a:ea typeface="字魂58号-创中黑" panose="00000500000000000000" pitchFamily="2" charset="-122"/>
              </a:rPr>
              <a:t>plots</a:t>
            </a:r>
            <a:r>
              <a:rPr lang="zh-TW" altLang="en-US" sz="3200" b="1">
                <a:latin typeface="Century Gothic" panose="020B0502020202020204" pitchFamily="34" charset="0"/>
                <a:ea typeface="字魂58号-创中黑" panose="00000500000000000000" pitchFamily="2" charset="-122"/>
              </a:rPr>
              <a:t> </a:t>
            </a:r>
            <a:r>
              <a:rPr lang="en-US" altLang="zh-TW" sz="3200" b="1">
                <a:latin typeface="Century Gothic" panose="020B0502020202020204" pitchFamily="34" charset="0"/>
                <a:ea typeface="字魂58号-创中黑" panose="00000500000000000000" pitchFamily="2" charset="-122"/>
              </a:rPr>
              <a:t>between</a:t>
            </a:r>
            <a:r>
              <a:rPr lang="zh-TW" altLang="en-US" sz="3200" b="1">
                <a:latin typeface="Century Gothic" panose="020B0502020202020204" pitchFamily="34" charset="0"/>
                <a:ea typeface="字魂58号-创中黑" panose="00000500000000000000" pitchFamily="2" charset="-122"/>
              </a:rPr>
              <a:t> </a:t>
            </a:r>
            <a:r>
              <a:rPr lang="en-US" altLang="zh-TW" sz="3200" b="1">
                <a:latin typeface="Century Gothic" panose="020B0502020202020204" pitchFamily="34" charset="0"/>
                <a:ea typeface="字魂58号-创中黑" panose="00000500000000000000" pitchFamily="2" charset="-122"/>
              </a:rPr>
              <a:t>two</a:t>
            </a:r>
            <a:r>
              <a:rPr lang="zh-TW" altLang="en-US" sz="3200" b="1">
                <a:latin typeface="Century Gothic" panose="020B0502020202020204" pitchFamily="34" charset="0"/>
                <a:ea typeface="字魂58号-创中黑" panose="00000500000000000000" pitchFamily="2" charset="-122"/>
              </a:rPr>
              <a:t> </a:t>
            </a:r>
            <a:r>
              <a:rPr lang="en-US" altLang="zh-TW" sz="3200" b="1">
                <a:latin typeface="Century Gothic" panose="020B0502020202020204" pitchFamily="34" charset="0"/>
                <a:ea typeface="字魂58号-创中黑" panose="00000500000000000000" pitchFamily="2" charset="-122"/>
              </a:rPr>
              <a:t>Continuous</a:t>
            </a:r>
            <a:r>
              <a:rPr lang="zh-TW" altLang="en-US" sz="3200" b="1">
                <a:latin typeface="Century Gothic" panose="020B0502020202020204" pitchFamily="34" charset="0"/>
                <a:ea typeface="字魂58号-创中黑" panose="00000500000000000000" pitchFamily="2" charset="-122"/>
              </a:rPr>
              <a:t> </a:t>
            </a:r>
            <a:r>
              <a:rPr lang="en-US" altLang="zh-TW" sz="3200" b="1">
                <a:latin typeface="Century Gothic" panose="020B0502020202020204" pitchFamily="34" charset="0"/>
                <a:ea typeface="字魂58号-创中黑" panose="00000500000000000000" pitchFamily="2" charset="-122"/>
              </a:rPr>
              <a:t>Covariates</a:t>
            </a:r>
            <a:endParaRPr lang="zh-CN" altLang="en-US" sz="3200" b="1">
              <a:latin typeface="Century Gothic" panose="020B0502020202020204" pitchFamily="34" charset="0"/>
              <a:ea typeface="字魂58号-创中黑" panose="00000500000000000000" pitchFamily="2" charset="-122"/>
            </a:endParaRPr>
          </a:p>
        </p:txBody>
      </p:sp>
      <p:cxnSp>
        <p:nvCxnSpPr>
          <p:cNvPr id="10" name="直接连接符 4">
            <a:extLst>
              <a:ext uri="{FF2B5EF4-FFF2-40B4-BE49-F238E27FC236}">
                <a16:creationId xmlns:a16="http://schemas.microsoft.com/office/drawing/2014/main" id="{0C671E57-EC49-4B00-9C05-5BCD198A12D3}"/>
              </a:ext>
            </a:extLst>
          </p:cNvPr>
          <p:cNvCxnSpPr>
            <a:cxnSpLocks/>
          </p:cNvCxnSpPr>
          <p:nvPr/>
        </p:nvCxnSpPr>
        <p:spPr>
          <a:xfrm>
            <a:off x="1034308" y="754648"/>
            <a:ext cx="138504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11" name="群組 10">
            <a:extLst>
              <a:ext uri="{FF2B5EF4-FFF2-40B4-BE49-F238E27FC236}">
                <a16:creationId xmlns:a16="http://schemas.microsoft.com/office/drawing/2014/main" id="{2F5AE350-29C8-41D0-B2FE-50C4B1A4DA00}"/>
              </a:ext>
            </a:extLst>
          </p:cNvPr>
          <p:cNvGrpSpPr/>
          <p:nvPr/>
        </p:nvGrpSpPr>
        <p:grpSpPr>
          <a:xfrm>
            <a:off x="184756" y="41297"/>
            <a:ext cx="643919" cy="832698"/>
            <a:chOff x="1627773" y="1384300"/>
            <a:chExt cx="3162300" cy="4089400"/>
          </a:xfrm>
        </p:grpSpPr>
        <p:sp>
          <p:nvSpPr>
            <p:cNvPr id="17" name="平行四边形 1">
              <a:extLst>
                <a:ext uri="{FF2B5EF4-FFF2-40B4-BE49-F238E27FC236}">
                  <a16:creationId xmlns:a16="http://schemas.microsoft.com/office/drawing/2014/main" id="{BDF5E71C-30CE-4C32-B73B-3E2BBC67F793}"/>
                </a:ext>
              </a:extLst>
            </p:cNvPr>
            <p:cNvSpPr/>
            <p:nvPr/>
          </p:nvSpPr>
          <p:spPr>
            <a:xfrm>
              <a:off x="1627773" y="1384300"/>
              <a:ext cx="3162300" cy="4089400"/>
            </a:xfrm>
            <a:prstGeom prst="parallelogram">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44FEBFE-0829-4D0D-BA21-D62DF273B463}"/>
                </a:ext>
              </a:extLst>
            </p:cNvPr>
            <p:cNvSpPr/>
            <p:nvPr/>
          </p:nvSpPr>
          <p:spPr>
            <a:xfrm>
              <a:off x="1976696" y="1815621"/>
              <a:ext cx="2464459" cy="3087556"/>
            </a:xfrm>
            <a:prstGeom prst="rect">
              <a:avLst/>
            </a:prstGeom>
          </p:spPr>
          <p:txBody>
            <a:bodyPr wrap="square" lIns="68580" tIns="34290" rIns="68580" bIns="34290">
              <a:spAutoFit/>
            </a:bodyPr>
            <a:lstStyle/>
            <a:p>
              <a:pPr algn="ctr">
                <a:defRPr/>
              </a:pPr>
              <a:r>
                <a:rPr lang="en-US" altLang="zh-CN" sz="3600" spc="225" dirty="0">
                  <a:solidFill>
                    <a:schemeClr val="bg1"/>
                  </a:solidFill>
                  <a:latin typeface="Century Gothic" panose="020B0502020202020204" pitchFamily="34" charset="0"/>
                  <a:ea typeface="包图粗朗体" panose="02000000000000000000" pitchFamily="2" charset="-122"/>
                  <a:cs typeface="+mn-ea"/>
                  <a:sym typeface="+mn-lt"/>
                </a:rPr>
                <a:t>2</a:t>
              </a:r>
              <a:endParaRPr sz="3600" spc="225" dirty="0">
                <a:solidFill>
                  <a:schemeClr val="bg1"/>
                </a:solidFill>
                <a:latin typeface="Century Gothic" panose="020B0502020202020204" pitchFamily="34" charset="0"/>
                <a:ea typeface="包图粗朗体" panose="02000000000000000000" pitchFamily="2" charset="-122"/>
                <a:cs typeface="+mn-ea"/>
                <a:sym typeface="+mn-lt"/>
              </a:endParaRPr>
            </a:p>
          </p:txBody>
        </p:sp>
      </p:grpSp>
      <p:sp>
        <p:nvSpPr>
          <p:cNvPr id="19" name="矩形 18">
            <a:extLst>
              <a:ext uri="{FF2B5EF4-FFF2-40B4-BE49-F238E27FC236}">
                <a16:creationId xmlns:a16="http://schemas.microsoft.com/office/drawing/2014/main" id="{8FDE5D4E-8AC0-44E6-94A7-7B0E5E88A406}"/>
              </a:ext>
            </a:extLst>
          </p:cNvPr>
          <p:cNvSpPr/>
          <p:nvPr/>
        </p:nvSpPr>
        <p:spPr>
          <a:xfrm>
            <a:off x="949910" y="707023"/>
            <a:ext cx="3312125" cy="400110"/>
          </a:xfrm>
          <a:prstGeom prst="rect">
            <a:avLst/>
          </a:prstGeom>
        </p:spPr>
        <p:txBody>
          <a:bodyPr wrap="none">
            <a:spAutoFit/>
          </a:bodyPr>
          <a:lstStyle/>
          <a:p>
            <a:r>
              <a:rPr lang="en-US" altLang="zh-TW" sz="2000" b="1" dirty="0">
                <a:solidFill>
                  <a:srgbClr val="A78D6D"/>
                </a:solidFill>
                <a:latin typeface="Century Gothic" panose="020B0502020202020204" pitchFamily="34" charset="0"/>
              </a:rPr>
              <a:t>Exploration Data Analysis</a:t>
            </a:r>
            <a:endParaRPr lang="zh-TW" altLang="en-US" sz="2000" dirty="0">
              <a:solidFill>
                <a:srgbClr val="A78D6D"/>
              </a:solidFill>
            </a:endParaRPr>
          </a:p>
        </p:txBody>
      </p:sp>
    </p:spTree>
    <p:extLst>
      <p:ext uri="{BB962C8B-B14F-4D97-AF65-F5344CB8AC3E}">
        <p14:creationId xmlns:p14="http://schemas.microsoft.com/office/powerpoint/2010/main" val="421498208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871342553"/>
              </p:ext>
            </p:extLst>
          </p:nvPr>
        </p:nvGraphicFramePr>
        <p:xfrm>
          <a:off x="867052" y="1268715"/>
          <a:ext cx="10457896" cy="5095242"/>
        </p:xfrm>
        <a:graphic>
          <a:graphicData uri="http://schemas.openxmlformats.org/drawingml/2006/table">
            <a:tbl>
              <a:tblPr firstRow="1" bandRow="1">
                <a:tableStyleId>{073A0DAA-6AF3-43AB-8588-CEC1D06C72B9}</a:tableStyleId>
              </a:tblPr>
              <a:tblGrid>
                <a:gridCol w="2325950">
                  <a:extLst>
                    <a:ext uri="{9D8B030D-6E8A-4147-A177-3AD203B41FA5}">
                      <a16:colId xmlns:a16="http://schemas.microsoft.com/office/drawing/2014/main" val="2573045661"/>
                    </a:ext>
                  </a:extLst>
                </a:gridCol>
                <a:gridCol w="1642369">
                  <a:extLst>
                    <a:ext uri="{9D8B030D-6E8A-4147-A177-3AD203B41FA5}">
                      <a16:colId xmlns:a16="http://schemas.microsoft.com/office/drawing/2014/main" val="1435695721"/>
                    </a:ext>
                  </a:extLst>
                </a:gridCol>
                <a:gridCol w="1642138">
                  <a:extLst>
                    <a:ext uri="{9D8B030D-6E8A-4147-A177-3AD203B41FA5}">
                      <a16:colId xmlns:a16="http://schemas.microsoft.com/office/drawing/2014/main" val="3085519298"/>
                    </a:ext>
                  </a:extLst>
                </a:gridCol>
                <a:gridCol w="1598212">
                  <a:extLst>
                    <a:ext uri="{9D8B030D-6E8A-4147-A177-3AD203B41FA5}">
                      <a16:colId xmlns:a16="http://schemas.microsoft.com/office/drawing/2014/main" val="1016696815"/>
                    </a:ext>
                  </a:extLst>
                </a:gridCol>
                <a:gridCol w="1580225">
                  <a:extLst>
                    <a:ext uri="{9D8B030D-6E8A-4147-A177-3AD203B41FA5}">
                      <a16:colId xmlns:a16="http://schemas.microsoft.com/office/drawing/2014/main" val="1945425543"/>
                    </a:ext>
                  </a:extLst>
                </a:gridCol>
                <a:gridCol w="1669002">
                  <a:extLst>
                    <a:ext uri="{9D8B030D-6E8A-4147-A177-3AD203B41FA5}">
                      <a16:colId xmlns:a16="http://schemas.microsoft.com/office/drawing/2014/main" val="4143615762"/>
                    </a:ext>
                  </a:extLst>
                </a:gridCol>
              </a:tblGrid>
              <a:tr h="801056">
                <a:tc>
                  <a:txBody>
                    <a:bodyPr/>
                    <a:lstStyle/>
                    <a:p>
                      <a:pPr algn="ctr"/>
                      <a:endParaRPr lang="zh-TW" altLang="en-US" sz="2200" dirty="0">
                        <a:latin typeface="Century Gothic" panose="020B0502020202020204" pitchFamily="34" charset="0"/>
                      </a:endParaRPr>
                    </a:p>
                  </a:txBody>
                  <a:tcPr marL="75859" marR="75859" marT="37930" marB="3793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78D6D"/>
                    </a:solidFill>
                  </a:tcPr>
                </a:tc>
                <a:tc>
                  <a:txBody>
                    <a:bodyPr/>
                    <a:lstStyle/>
                    <a:p>
                      <a:pPr algn="ctr"/>
                      <a:r>
                        <a:rPr lang="en-US" altLang="zh-TW" sz="2200" dirty="0">
                          <a:latin typeface="Century Gothic" panose="020B0502020202020204" pitchFamily="34" charset="0"/>
                        </a:rPr>
                        <a:t>PC1</a:t>
                      </a:r>
                      <a:endParaRPr lang="zh-TW" altLang="en-US" sz="2200" dirty="0">
                        <a:solidFill>
                          <a:schemeClr val="tx1"/>
                        </a:solidFill>
                        <a:latin typeface="Century Gothic" panose="020B0502020202020204" pitchFamily="34" charset="0"/>
                      </a:endParaRPr>
                    </a:p>
                  </a:txBody>
                  <a:tcPr marL="75859" marR="75859" marT="37930" marB="3793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78D6D"/>
                    </a:solidFill>
                  </a:tcPr>
                </a:tc>
                <a:tc>
                  <a:txBody>
                    <a:bodyPr/>
                    <a:lstStyle/>
                    <a:p>
                      <a:pPr algn="ctr"/>
                      <a:r>
                        <a:rPr lang="en-US" altLang="zh-TW" sz="2200" dirty="0">
                          <a:latin typeface="Century Gothic" panose="020B0502020202020204" pitchFamily="34" charset="0"/>
                        </a:rPr>
                        <a:t>PC2</a:t>
                      </a:r>
                      <a:endParaRPr lang="zh-TW" altLang="en-US" sz="2200" dirty="0">
                        <a:solidFill>
                          <a:schemeClr val="tx1"/>
                        </a:solidFill>
                        <a:latin typeface="Century Gothic" panose="020B0502020202020204" pitchFamily="34" charset="0"/>
                      </a:endParaRPr>
                    </a:p>
                  </a:txBody>
                  <a:tcPr marL="75859" marR="75859" marT="37930" marB="3793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78D6D"/>
                    </a:solidFill>
                  </a:tcPr>
                </a:tc>
                <a:tc>
                  <a:txBody>
                    <a:bodyPr/>
                    <a:lstStyle/>
                    <a:p>
                      <a:pPr algn="ctr"/>
                      <a:r>
                        <a:rPr lang="en-US" altLang="zh-TW" sz="2200" dirty="0">
                          <a:latin typeface="Century Gothic" panose="020B0502020202020204" pitchFamily="34" charset="0"/>
                        </a:rPr>
                        <a:t>PC3</a:t>
                      </a:r>
                      <a:endParaRPr lang="zh-TW" altLang="en-US" sz="2200" dirty="0">
                        <a:solidFill>
                          <a:schemeClr val="tx1"/>
                        </a:solidFill>
                        <a:latin typeface="Century Gothic" panose="020B0502020202020204" pitchFamily="34" charset="0"/>
                      </a:endParaRPr>
                    </a:p>
                  </a:txBody>
                  <a:tcPr marL="75859" marR="75859" marT="37930" marB="3793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78D6D"/>
                    </a:solidFill>
                  </a:tcPr>
                </a:tc>
                <a:tc>
                  <a:txBody>
                    <a:bodyPr/>
                    <a:lstStyle/>
                    <a:p>
                      <a:pPr algn="ctr"/>
                      <a:r>
                        <a:rPr lang="en-US" altLang="zh-TW" sz="2200" dirty="0">
                          <a:latin typeface="Century Gothic" panose="020B0502020202020204" pitchFamily="34" charset="0"/>
                        </a:rPr>
                        <a:t>PC4</a:t>
                      </a:r>
                      <a:endParaRPr lang="zh-TW" altLang="en-US" sz="2200" dirty="0">
                        <a:solidFill>
                          <a:schemeClr val="tx1"/>
                        </a:solidFill>
                        <a:latin typeface="Century Gothic" panose="020B0502020202020204" pitchFamily="34" charset="0"/>
                      </a:endParaRPr>
                    </a:p>
                  </a:txBody>
                  <a:tcPr marL="75859" marR="75859" marT="37930" marB="3793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78D6D"/>
                    </a:solidFill>
                  </a:tcPr>
                </a:tc>
                <a:tc>
                  <a:txBody>
                    <a:bodyPr/>
                    <a:lstStyle/>
                    <a:p>
                      <a:pPr algn="ctr"/>
                      <a:r>
                        <a:rPr lang="en-US" altLang="zh-TW" sz="2200" dirty="0">
                          <a:latin typeface="Century Gothic" panose="020B0502020202020204" pitchFamily="34" charset="0"/>
                        </a:rPr>
                        <a:t>PC5</a:t>
                      </a:r>
                      <a:endParaRPr lang="zh-TW" altLang="en-US" sz="2200" dirty="0">
                        <a:solidFill>
                          <a:schemeClr val="tx1"/>
                        </a:solidFill>
                        <a:latin typeface="Century Gothic" panose="020B0502020202020204" pitchFamily="34" charset="0"/>
                      </a:endParaRPr>
                    </a:p>
                  </a:txBody>
                  <a:tcPr marL="75859" marR="75859" marT="37930" marB="3793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78D6D"/>
                    </a:solidFill>
                  </a:tcPr>
                </a:tc>
                <a:extLst>
                  <a:ext uri="{0D108BD9-81ED-4DB2-BD59-A6C34878D82A}">
                    <a16:rowId xmlns:a16="http://schemas.microsoft.com/office/drawing/2014/main" val="4261235855"/>
                  </a:ext>
                </a:extLst>
              </a:tr>
              <a:tr h="801056">
                <a:tc>
                  <a:txBody>
                    <a:bodyPr/>
                    <a:lstStyle/>
                    <a:p>
                      <a:pPr algn="ctr"/>
                      <a:r>
                        <a:rPr lang="en-US" altLang="zh-TW" sz="2200" dirty="0">
                          <a:latin typeface="Century Gothic" panose="020B0502020202020204" pitchFamily="34" charset="0"/>
                        </a:rPr>
                        <a:t>Age</a:t>
                      </a:r>
                      <a:endParaRPr lang="zh-TW" altLang="en-US" sz="2200" b="1" dirty="0">
                        <a:solidFill>
                          <a:schemeClr val="bg1"/>
                        </a:solidFill>
                        <a:latin typeface="Century Gothic" panose="020B0502020202020204" pitchFamily="34" charset="0"/>
                      </a:endParaRPr>
                    </a:p>
                  </a:txBody>
                  <a:tcPr marL="75859" marR="75859" marT="37930" marB="3793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200" dirty="0">
                          <a:latin typeface="Century Gothic" panose="020B0502020202020204" pitchFamily="34" charset="0"/>
                        </a:rPr>
                        <a:t>-0.565</a:t>
                      </a:r>
                      <a:endParaRPr lang="zh-TW" altLang="en-US" sz="2200" b="1" dirty="0">
                        <a:solidFill>
                          <a:schemeClr val="bg1"/>
                        </a:solidFill>
                        <a:latin typeface="Century Gothic" panose="020B0502020202020204" pitchFamily="34" charset="0"/>
                      </a:endParaRPr>
                    </a:p>
                  </a:txBody>
                  <a:tcPr marL="75859" marR="75859" marT="37930" marB="3793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200" dirty="0">
                          <a:latin typeface="Century Gothic" panose="020B0502020202020204" pitchFamily="34" charset="0"/>
                        </a:rPr>
                        <a:t>0.119</a:t>
                      </a:r>
                      <a:endParaRPr lang="zh-TW" altLang="en-US" sz="2200" b="1" dirty="0">
                        <a:solidFill>
                          <a:schemeClr val="bg1"/>
                        </a:solidFill>
                        <a:latin typeface="Century Gothic" panose="020B0502020202020204" pitchFamily="34" charset="0"/>
                      </a:endParaRPr>
                    </a:p>
                  </a:txBody>
                  <a:tcPr marL="75859" marR="75859" marT="37930" marB="3793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200" dirty="0">
                          <a:latin typeface="Century Gothic" panose="020B0502020202020204" pitchFamily="34" charset="0"/>
                        </a:rPr>
                        <a:t>0.186</a:t>
                      </a:r>
                      <a:endParaRPr lang="zh-TW" altLang="en-US" sz="2200" b="1" dirty="0">
                        <a:solidFill>
                          <a:schemeClr val="bg1"/>
                        </a:solidFill>
                        <a:latin typeface="Century Gothic" panose="020B0502020202020204" pitchFamily="34" charset="0"/>
                      </a:endParaRPr>
                    </a:p>
                  </a:txBody>
                  <a:tcPr marL="75859" marR="75859" marT="37930" marB="3793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200" dirty="0">
                          <a:latin typeface="Century Gothic" panose="020B0502020202020204" pitchFamily="34" charset="0"/>
                        </a:rPr>
                        <a:t>-0.525</a:t>
                      </a:r>
                      <a:endParaRPr lang="zh-TW" altLang="en-US" sz="2200" b="1" dirty="0">
                        <a:solidFill>
                          <a:schemeClr val="bg1"/>
                        </a:solidFill>
                        <a:latin typeface="Century Gothic" panose="020B0502020202020204" pitchFamily="34" charset="0"/>
                      </a:endParaRPr>
                    </a:p>
                  </a:txBody>
                  <a:tcPr marL="75859" marR="75859" marT="37930" marB="3793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200" dirty="0">
                          <a:latin typeface="Century Gothic" panose="020B0502020202020204" pitchFamily="34" charset="0"/>
                        </a:rPr>
                        <a:t>-0.596</a:t>
                      </a:r>
                      <a:endParaRPr lang="zh-TW" altLang="en-US" sz="2200" b="1" dirty="0">
                        <a:solidFill>
                          <a:schemeClr val="bg1"/>
                        </a:solidFill>
                        <a:latin typeface="Century Gothic" panose="020B0502020202020204" pitchFamily="34" charset="0"/>
                      </a:endParaRPr>
                    </a:p>
                  </a:txBody>
                  <a:tcPr marL="75859" marR="75859" marT="37930" marB="3793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09766666"/>
                  </a:ext>
                </a:extLst>
              </a:tr>
              <a:tr h="801056">
                <a:tc>
                  <a:txBody>
                    <a:bodyPr/>
                    <a:lstStyle/>
                    <a:p>
                      <a:pPr algn="ctr"/>
                      <a:r>
                        <a:rPr lang="en-US" altLang="zh-TW" sz="2200" dirty="0">
                          <a:latin typeface="Century Gothic" panose="020B0502020202020204" pitchFamily="34" charset="0"/>
                        </a:rPr>
                        <a:t>Resting</a:t>
                      </a:r>
                      <a:r>
                        <a:rPr lang="en-US" altLang="zh-TW" sz="2200" baseline="0" dirty="0">
                          <a:latin typeface="Century Gothic" panose="020B0502020202020204" pitchFamily="34" charset="0"/>
                        </a:rPr>
                        <a:t> </a:t>
                      </a:r>
                      <a:r>
                        <a:rPr lang="en-US" altLang="zh-TW" sz="2200" dirty="0">
                          <a:latin typeface="Century Gothic" panose="020B0502020202020204" pitchFamily="34" charset="0"/>
                        </a:rPr>
                        <a:t>Blood</a:t>
                      </a:r>
                      <a:r>
                        <a:rPr lang="en-US" altLang="zh-TW" sz="2200" baseline="0" dirty="0">
                          <a:latin typeface="Century Gothic" panose="020B0502020202020204" pitchFamily="34" charset="0"/>
                        </a:rPr>
                        <a:t> </a:t>
                      </a:r>
                      <a:r>
                        <a:rPr lang="en-US" altLang="zh-TW" sz="2200" dirty="0">
                          <a:latin typeface="Century Gothic" panose="020B0502020202020204" pitchFamily="34" charset="0"/>
                        </a:rPr>
                        <a:t>Pressure</a:t>
                      </a:r>
                      <a:endParaRPr lang="zh-TW" altLang="en-US" sz="2200" b="1" dirty="0">
                        <a:solidFill>
                          <a:schemeClr val="bg1"/>
                        </a:solidFill>
                        <a:latin typeface="Century Gothic" panose="020B0502020202020204" pitchFamily="34" charset="0"/>
                      </a:endParaRPr>
                    </a:p>
                  </a:txBody>
                  <a:tcPr marL="75859" marR="75859" marT="37930" marB="3793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200" dirty="0">
                          <a:latin typeface="Century Gothic" panose="020B0502020202020204" pitchFamily="34" charset="0"/>
                        </a:rPr>
                        <a:t>-0.388</a:t>
                      </a:r>
                      <a:endParaRPr lang="zh-TW" altLang="en-US" sz="2200" b="1" dirty="0">
                        <a:solidFill>
                          <a:schemeClr val="bg1"/>
                        </a:solidFill>
                        <a:latin typeface="Century Gothic" panose="020B0502020202020204" pitchFamily="34" charset="0"/>
                      </a:endParaRPr>
                    </a:p>
                  </a:txBody>
                  <a:tcPr marL="75859" marR="75859" marT="37930" marB="3793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200" dirty="0">
                          <a:latin typeface="Century Gothic" panose="020B0502020202020204" pitchFamily="34" charset="0"/>
                        </a:rPr>
                        <a:t>0.412</a:t>
                      </a:r>
                      <a:endParaRPr lang="zh-TW" altLang="en-US" sz="2200" b="1" dirty="0">
                        <a:solidFill>
                          <a:schemeClr val="bg1"/>
                        </a:solidFill>
                        <a:latin typeface="Century Gothic" panose="020B0502020202020204" pitchFamily="34" charset="0"/>
                      </a:endParaRPr>
                    </a:p>
                  </a:txBody>
                  <a:tcPr marL="75859" marR="75859" marT="37930" marB="3793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200" dirty="0">
                          <a:latin typeface="Century Gothic" panose="020B0502020202020204" pitchFamily="34" charset="0"/>
                        </a:rPr>
                        <a:t>-0.735</a:t>
                      </a:r>
                      <a:endParaRPr lang="zh-TW" altLang="en-US" sz="2200" b="1" dirty="0">
                        <a:solidFill>
                          <a:schemeClr val="bg1"/>
                        </a:solidFill>
                        <a:latin typeface="Century Gothic" panose="020B0502020202020204" pitchFamily="34" charset="0"/>
                      </a:endParaRPr>
                    </a:p>
                  </a:txBody>
                  <a:tcPr marL="75859" marR="75859" marT="37930" marB="3793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200" dirty="0">
                          <a:latin typeface="Century Gothic" panose="020B0502020202020204" pitchFamily="34" charset="0"/>
                        </a:rPr>
                        <a:t>-0.142</a:t>
                      </a:r>
                      <a:endParaRPr lang="zh-TW" altLang="en-US" sz="2200" b="1" dirty="0">
                        <a:solidFill>
                          <a:schemeClr val="bg1"/>
                        </a:solidFill>
                        <a:latin typeface="Century Gothic" panose="020B0502020202020204" pitchFamily="34" charset="0"/>
                      </a:endParaRPr>
                    </a:p>
                  </a:txBody>
                  <a:tcPr marL="75859" marR="75859" marT="37930" marB="3793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200" dirty="0">
                          <a:latin typeface="Century Gothic" panose="020B0502020202020204" pitchFamily="34" charset="0"/>
                        </a:rPr>
                        <a:t>0.345</a:t>
                      </a:r>
                      <a:endParaRPr lang="zh-TW" altLang="en-US" sz="2200" b="1" dirty="0">
                        <a:solidFill>
                          <a:schemeClr val="bg1"/>
                        </a:solidFill>
                        <a:latin typeface="Century Gothic" panose="020B0502020202020204" pitchFamily="34" charset="0"/>
                      </a:endParaRPr>
                    </a:p>
                  </a:txBody>
                  <a:tcPr marL="75859" marR="75859" marT="37930" marB="3793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054469"/>
                  </a:ext>
                </a:extLst>
              </a:tr>
              <a:tr h="801056">
                <a:tc>
                  <a:txBody>
                    <a:bodyPr/>
                    <a:lstStyle/>
                    <a:p>
                      <a:pPr algn="ctr"/>
                      <a:r>
                        <a:rPr lang="en-US" altLang="zh-TW" sz="2200" dirty="0">
                          <a:latin typeface="Century Gothic" panose="020B0502020202020204" pitchFamily="34" charset="0"/>
                        </a:rPr>
                        <a:t>Cholestero1</a:t>
                      </a:r>
                      <a:endParaRPr lang="zh-TW" altLang="en-US" sz="2200" b="1" dirty="0">
                        <a:solidFill>
                          <a:schemeClr val="bg1"/>
                        </a:solidFill>
                        <a:latin typeface="Century Gothic" panose="020B0502020202020204" pitchFamily="34" charset="0"/>
                      </a:endParaRPr>
                    </a:p>
                  </a:txBody>
                  <a:tcPr marL="75859" marR="75859" marT="37930" marB="3793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200" dirty="0">
                          <a:latin typeface="Century Gothic" panose="020B0502020202020204" pitchFamily="34" charset="0"/>
                        </a:rPr>
                        <a:t>-0.229</a:t>
                      </a:r>
                      <a:endParaRPr lang="zh-TW" altLang="en-US" sz="2200" b="1" dirty="0">
                        <a:solidFill>
                          <a:schemeClr val="bg1"/>
                        </a:solidFill>
                        <a:latin typeface="Century Gothic" panose="020B0502020202020204" pitchFamily="34" charset="0"/>
                      </a:endParaRPr>
                    </a:p>
                  </a:txBody>
                  <a:tcPr marL="75859" marR="75859" marT="37930" marB="3793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200" dirty="0">
                          <a:latin typeface="Century Gothic" panose="020B0502020202020204" pitchFamily="34" charset="0"/>
                        </a:rPr>
                        <a:t>0.703</a:t>
                      </a:r>
                      <a:endParaRPr lang="zh-TW" altLang="en-US" sz="2200" b="1" dirty="0">
                        <a:solidFill>
                          <a:schemeClr val="bg1"/>
                        </a:solidFill>
                        <a:latin typeface="Century Gothic" panose="020B0502020202020204" pitchFamily="34" charset="0"/>
                      </a:endParaRPr>
                    </a:p>
                  </a:txBody>
                  <a:tcPr marL="75859" marR="75859" marT="37930" marB="3793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200" dirty="0">
                          <a:latin typeface="Century Gothic" panose="020B0502020202020204" pitchFamily="34" charset="0"/>
                        </a:rPr>
                        <a:t>0.516</a:t>
                      </a:r>
                      <a:endParaRPr lang="zh-TW" altLang="en-US" sz="2200" b="1" dirty="0">
                        <a:solidFill>
                          <a:schemeClr val="bg1"/>
                        </a:solidFill>
                        <a:latin typeface="Century Gothic" panose="020B0502020202020204" pitchFamily="34" charset="0"/>
                      </a:endParaRPr>
                    </a:p>
                  </a:txBody>
                  <a:tcPr marL="75859" marR="75859" marT="37930" marB="3793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200" dirty="0">
                          <a:latin typeface="Century Gothic" panose="020B0502020202020204" pitchFamily="34" charset="0"/>
                        </a:rPr>
                        <a:t>0.399</a:t>
                      </a:r>
                      <a:endParaRPr lang="zh-TW" altLang="en-US" sz="2200" b="1" dirty="0">
                        <a:solidFill>
                          <a:schemeClr val="bg1"/>
                        </a:solidFill>
                        <a:latin typeface="Century Gothic" panose="020B0502020202020204" pitchFamily="34" charset="0"/>
                      </a:endParaRPr>
                    </a:p>
                  </a:txBody>
                  <a:tcPr marL="75859" marR="75859" marT="37930" marB="3793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200" dirty="0">
                          <a:latin typeface="Century Gothic" panose="020B0502020202020204" pitchFamily="34" charset="0"/>
                        </a:rPr>
                        <a:t>0.167</a:t>
                      </a:r>
                      <a:endParaRPr lang="zh-TW" altLang="en-US" sz="2200" b="1" dirty="0">
                        <a:solidFill>
                          <a:schemeClr val="bg1"/>
                        </a:solidFill>
                        <a:latin typeface="Century Gothic" panose="020B0502020202020204" pitchFamily="34" charset="0"/>
                      </a:endParaRPr>
                    </a:p>
                  </a:txBody>
                  <a:tcPr marL="75859" marR="75859" marT="37930" marB="3793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2551649"/>
                  </a:ext>
                </a:extLst>
              </a:tr>
              <a:tr h="945509">
                <a:tc>
                  <a:txBody>
                    <a:bodyPr/>
                    <a:lstStyle/>
                    <a:p>
                      <a:pPr algn="ctr"/>
                      <a:r>
                        <a:rPr lang="en-US" altLang="zh-TW" sz="2200" dirty="0">
                          <a:latin typeface="Century Gothic" panose="020B0502020202020204" pitchFamily="34" charset="0"/>
                        </a:rPr>
                        <a:t>Max</a:t>
                      </a:r>
                      <a:r>
                        <a:rPr lang="en-US" altLang="zh-TW" sz="2200" baseline="0" dirty="0">
                          <a:latin typeface="Century Gothic" panose="020B0502020202020204" pitchFamily="34" charset="0"/>
                        </a:rPr>
                        <a:t> </a:t>
                      </a:r>
                      <a:r>
                        <a:rPr lang="en-US" altLang="zh-TW" sz="2200" dirty="0">
                          <a:latin typeface="Century Gothic" panose="020B0502020202020204" pitchFamily="34" charset="0"/>
                        </a:rPr>
                        <a:t>Heart</a:t>
                      </a:r>
                      <a:r>
                        <a:rPr lang="en-US" altLang="zh-TW" sz="2200" baseline="0" dirty="0">
                          <a:latin typeface="Century Gothic" panose="020B0502020202020204" pitchFamily="34" charset="0"/>
                        </a:rPr>
                        <a:t> </a:t>
                      </a:r>
                      <a:r>
                        <a:rPr lang="en-US" altLang="zh-TW" sz="2200" dirty="0">
                          <a:latin typeface="Century Gothic" panose="020B0502020202020204" pitchFamily="34" charset="0"/>
                        </a:rPr>
                        <a:t>Rate</a:t>
                      </a:r>
                    </a:p>
                    <a:p>
                      <a:pPr algn="ctr"/>
                      <a:r>
                        <a:rPr lang="en-US" altLang="zh-TW" sz="2200" dirty="0">
                          <a:latin typeface="Century Gothic" panose="020B0502020202020204" pitchFamily="34" charset="0"/>
                        </a:rPr>
                        <a:t>Achieved</a:t>
                      </a:r>
                      <a:endParaRPr lang="zh-TW" altLang="en-US" sz="2200" b="1" dirty="0">
                        <a:solidFill>
                          <a:schemeClr val="bg1"/>
                        </a:solidFill>
                        <a:latin typeface="Century Gothic" panose="020B0502020202020204" pitchFamily="34" charset="0"/>
                      </a:endParaRPr>
                    </a:p>
                  </a:txBody>
                  <a:tcPr marL="75859" marR="75859" marT="37930" marB="3793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200" dirty="0">
                          <a:latin typeface="Century Gothic" panose="020B0502020202020204" pitchFamily="34" charset="0"/>
                        </a:rPr>
                        <a:t>0.508</a:t>
                      </a:r>
                      <a:endParaRPr lang="zh-TW" altLang="en-US" sz="2200" b="1" dirty="0">
                        <a:solidFill>
                          <a:schemeClr val="bg1"/>
                        </a:solidFill>
                        <a:latin typeface="Century Gothic" panose="020B0502020202020204" pitchFamily="34" charset="0"/>
                      </a:endParaRPr>
                    </a:p>
                  </a:txBody>
                  <a:tcPr marL="75859" marR="75859" marT="37930" marB="3793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200" dirty="0">
                          <a:latin typeface="Century Gothic" panose="020B0502020202020204" pitchFamily="34" charset="0"/>
                        </a:rPr>
                        <a:t>0.469</a:t>
                      </a:r>
                      <a:endParaRPr lang="zh-TW" altLang="en-US" sz="2200" b="1" dirty="0">
                        <a:solidFill>
                          <a:schemeClr val="bg1"/>
                        </a:solidFill>
                        <a:latin typeface="Century Gothic" panose="020B0502020202020204" pitchFamily="34" charset="0"/>
                      </a:endParaRPr>
                    </a:p>
                  </a:txBody>
                  <a:tcPr marL="75859" marR="75859" marT="37930" marB="3793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200" dirty="0">
                          <a:latin typeface="Century Gothic" panose="020B0502020202020204" pitchFamily="34" charset="0"/>
                        </a:rPr>
                        <a:t>-0.329</a:t>
                      </a:r>
                      <a:endParaRPr lang="zh-TW" altLang="en-US" sz="2200" b="1" dirty="0">
                        <a:solidFill>
                          <a:schemeClr val="bg1"/>
                        </a:solidFill>
                        <a:latin typeface="Century Gothic" panose="020B0502020202020204" pitchFamily="34" charset="0"/>
                      </a:endParaRPr>
                    </a:p>
                  </a:txBody>
                  <a:tcPr marL="75859" marR="75859" marT="37930" marB="3793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200" dirty="0">
                          <a:latin typeface="Century Gothic" panose="020B0502020202020204" pitchFamily="34" charset="0"/>
                        </a:rPr>
                        <a:t>0.153</a:t>
                      </a:r>
                      <a:endParaRPr lang="zh-TW" altLang="en-US" sz="2200" b="1" dirty="0">
                        <a:solidFill>
                          <a:schemeClr val="bg1"/>
                        </a:solidFill>
                        <a:latin typeface="Century Gothic" panose="020B0502020202020204" pitchFamily="34" charset="0"/>
                      </a:endParaRPr>
                    </a:p>
                  </a:txBody>
                  <a:tcPr marL="75859" marR="75859" marT="37930" marB="3793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200" dirty="0">
                          <a:latin typeface="Century Gothic" panose="020B0502020202020204" pitchFamily="34" charset="0"/>
                        </a:rPr>
                        <a:t>-0.625</a:t>
                      </a:r>
                      <a:endParaRPr lang="zh-TW" altLang="en-US" sz="2200" b="1" dirty="0">
                        <a:solidFill>
                          <a:schemeClr val="bg1"/>
                        </a:solidFill>
                        <a:latin typeface="Century Gothic" panose="020B0502020202020204" pitchFamily="34" charset="0"/>
                      </a:endParaRPr>
                    </a:p>
                  </a:txBody>
                  <a:tcPr marL="75859" marR="75859" marT="37930" marB="3793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24477372"/>
                  </a:ext>
                </a:extLst>
              </a:tr>
              <a:tr h="945509">
                <a:tc>
                  <a:txBody>
                    <a:bodyPr/>
                    <a:lstStyle/>
                    <a:p>
                      <a:pPr algn="ctr"/>
                      <a:r>
                        <a:rPr lang="en-US" altLang="zh-TW" sz="2200">
                          <a:latin typeface="Century Gothic" panose="020B0502020202020204" pitchFamily="34" charset="0"/>
                        </a:rPr>
                        <a:t>ST</a:t>
                      </a:r>
                      <a:r>
                        <a:rPr lang="zh-TW" altLang="en-US" sz="2200">
                          <a:latin typeface="Century Gothic" panose="020B0502020202020204" pitchFamily="34" charset="0"/>
                        </a:rPr>
                        <a:t> </a:t>
                      </a:r>
                      <a:r>
                        <a:rPr lang="en-US" altLang="zh-TW" sz="2200">
                          <a:latin typeface="Century Gothic" panose="020B0502020202020204" pitchFamily="34" charset="0"/>
                        </a:rPr>
                        <a:t>Depression</a:t>
                      </a:r>
                      <a:endParaRPr lang="zh-TW" altLang="en-US" sz="2200" b="1" dirty="0">
                        <a:solidFill>
                          <a:schemeClr val="bg1"/>
                        </a:solidFill>
                        <a:latin typeface="Century Gothic" panose="020B0502020202020204" pitchFamily="34" charset="0"/>
                      </a:endParaRPr>
                    </a:p>
                  </a:txBody>
                  <a:tcPr marL="75859" marR="75859" marT="37930" marB="3793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200" dirty="0">
                          <a:latin typeface="Century Gothic" panose="020B0502020202020204" pitchFamily="34" charset="0"/>
                        </a:rPr>
                        <a:t>-0.468</a:t>
                      </a:r>
                      <a:endParaRPr lang="zh-TW" altLang="en-US" sz="2200" b="1" dirty="0">
                        <a:solidFill>
                          <a:schemeClr val="bg1"/>
                        </a:solidFill>
                        <a:latin typeface="Century Gothic" panose="020B0502020202020204" pitchFamily="34" charset="0"/>
                      </a:endParaRPr>
                    </a:p>
                  </a:txBody>
                  <a:tcPr marL="75859" marR="75859" marT="37930" marB="3793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200" dirty="0">
                          <a:latin typeface="Century Gothic" panose="020B0502020202020204" pitchFamily="34" charset="0"/>
                        </a:rPr>
                        <a:t>-0.320</a:t>
                      </a:r>
                      <a:endParaRPr lang="zh-TW" altLang="en-US" sz="2200" b="1" dirty="0">
                        <a:solidFill>
                          <a:schemeClr val="bg1"/>
                        </a:solidFill>
                        <a:latin typeface="Century Gothic" panose="020B0502020202020204" pitchFamily="34" charset="0"/>
                      </a:endParaRPr>
                    </a:p>
                  </a:txBody>
                  <a:tcPr marL="75859" marR="75859" marT="37930" marB="3793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200" dirty="0">
                          <a:latin typeface="Century Gothic" panose="020B0502020202020204" pitchFamily="34" charset="0"/>
                        </a:rPr>
                        <a:t>-0.224</a:t>
                      </a:r>
                      <a:endParaRPr lang="zh-TW" altLang="en-US" sz="2200" b="1" dirty="0">
                        <a:solidFill>
                          <a:schemeClr val="bg1"/>
                        </a:solidFill>
                        <a:latin typeface="Century Gothic" panose="020B0502020202020204" pitchFamily="34" charset="0"/>
                      </a:endParaRPr>
                    </a:p>
                  </a:txBody>
                  <a:tcPr marL="75859" marR="75859" marT="37930" marB="3793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200" dirty="0">
                          <a:latin typeface="Century Gothic" panose="020B0502020202020204" pitchFamily="34" charset="0"/>
                        </a:rPr>
                        <a:t>0.722</a:t>
                      </a:r>
                      <a:endParaRPr lang="zh-TW" altLang="en-US" sz="2200" b="1" dirty="0">
                        <a:solidFill>
                          <a:schemeClr val="bg1"/>
                        </a:solidFill>
                        <a:latin typeface="Century Gothic" panose="020B0502020202020204" pitchFamily="34" charset="0"/>
                      </a:endParaRPr>
                    </a:p>
                  </a:txBody>
                  <a:tcPr marL="75859" marR="75859" marT="37930" marB="3793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200" dirty="0">
                          <a:latin typeface="Century Gothic" panose="020B0502020202020204" pitchFamily="34" charset="0"/>
                        </a:rPr>
                        <a:t>-0.326</a:t>
                      </a:r>
                      <a:endParaRPr lang="zh-TW" altLang="en-US" sz="2200" b="1" dirty="0">
                        <a:solidFill>
                          <a:schemeClr val="bg1"/>
                        </a:solidFill>
                        <a:latin typeface="Century Gothic" panose="020B0502020202020204" pitchFamily="34" charset="0"/>
                      </a:endParaRPr>
                    </a:p>
                  </a:txBody>
                  <a:tcPr marL="75859" marR="75859" marT="37930" marB="3793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28585347"/>
                  </a:ext>
                </a:extLst>
              </a:tr>
            </a:tbl>
          </a:graphicData>
        </a:graphic>
      </p:graphicFrame>
      <p:sp>
        <p:nvSpPr>
          <p:cNvPr id="18" name="矩形 17">
            <a:extLst>
              <a:ext uri="{FF2B5EF4-FFF2-40B4-BE49-F238E27FC236}">
                <a16:creationId xmlns:a16="http://schemas.microsoft.com/office/drawing/2014/main" id="{6D5ABC1C-38D6-4973-9E8F-7CAB0BAF1876}"/>
              </a:ext>
            </a:extLst>
          </p:cNvPr>
          <p:cNvSpPr/>
          <p:nvPr/>
        </p:nvSpPr>
        <p:spPr>
          <a:xfrm>
            <a:off x="949910" y="153805"/>
            <a:ext cx="1259890" cy="561692"/>
          </a:xfrm>
          <a:prstGeom prst="rect">
            <a:avLst/>
          </a:prstGeom>
        </p:spPr>
        <p:txBody>
          <a:bodyPr wrap="square" lIns="68580" tIns="34290" rIns="68580" bIns="34290">
            <a:spAutoFit/>
          </a:bodyPr>
          <a:lstStyle/>
          <a:p>
            <a:pPr>
              <a:defRPr/>
            </a:pPr>
            <a:r>
              <a:rPr lang="en-US" altLang="zh-TW" sz="3200" b="1" dirty="0">
                <a:latin typeface="Century Gothic" panose="020B0502020202020204" pitchFamily="34" charset="0"/>
              </a:rPr>
              <a:t>PCA</a:t>
            </a:r>
            <a:endParaRPr sz="3200" spc="225" dirty="0">
              <a:latin typeface="Century Gothic" panose="020B0502020202020204" pitchFamily="34" charset="0"/>
              <a:ea typeface="字魂58号-创中黑" panose="00000500000000000000" pitchFamily="2" charset="-122"/>
              <a:cs typeface="+mn-ea"/>
              <a:sym typeface="+mn-lt"/>
            </a:endParaRPr>
          </a:p>
        </p:txBody>
      </p:sp>
      <p:cxnSp>
        <p:nvCxnSpPr>
          <p:cNvPr id="19" name="直接连接符 4">
            <a:extLst>
              <a:ext uri="{FF2B5EF4-FFF2-40B4-BE49-F238E27FC236}">
                <a16:creationId xmlns:a16="http://schemas.microsoft.com/office/drawing/2014/main" id="{E9F12067-06B1-4F0F-8F28-7BB88B5A0B7F}"/>
              </a:ext>
            </a:extLst>
          </p:cNvPr>
          <p:cNvCxnSpPr>
            <a:cxnSpLocks/>
          </p:cNvCxnSpPr>
          <p:nvPr/>
        </p:nvCxnSpPr>
        <p:spPr>
          <a:xfrm>
            <a:off x="1034308" y="754648"/>
            <a:ext cx="138504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20" name="群組 19">
            <a:extLst>
              <a:ext uri="{FF2B5EF4-FFF2-40B4-BE49-F238E27FC236}">
                <a16:creationId xmlns:a16="http://schemas.microsoft.com/office/drawing/2014/main" id="{277E52C3-FBBF-4BD2-95CE-7AE5999F7D01}"/>
              </a:ext>
            </a:extLst>
          </p:cNvPr>
          <p:cNvGrpSpPr/>
          <p:nvPr/>
        </p:nvGrpSpPr>
        <p:grpSpPr>
          <a:xfrm>
            <a:off x="184756" y="41297"/>
            <a:ext cx="643919" cy="832698"/>
            <a:chOff x="1627773" y="1384300"/>
            <a:chExt cx="3162300" cy="4089400"/>
          </a:xfrm>
        </p:grpSpPr>
        <p:sp>
          <p:nvSpPr>
            <p:cNvPr id="21" name="平行四边形 1">
              <a:extLst>
                <a:ext uri="{FF2B5EF4-FFF2-40B4-BE49-F238E27FC236}">
                  <a16:creationId xmlns:a16="http://schemas.microsoft.com/office/drawing/2014/main" id="{6D6D7DB6-0E38-449A-9E4E-4B0FEF9516E0}"/>
                </a:ext>
              </a:extLst>
            </p:cNvPr>
            <p:cNvSpPr/>
            <p:nvPr/>
          </p:nvSpPr>
          <p:spPr>
            <a:xfrm>
              <a:off x="1627773" y="1384300"/>
              <a:ext cx="3162300" cy="4089400"/>
            </a:xfrm>
            <a:prstGeom prst="parallelogram">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FCD22558-1B55-495E-A199-4EBBD51A8417}"/>
                </a:ext>
              </a:extLst>
            </p:cNvPr>
            <p:cNvSpPr/>
            <p:nvPr/>
          </p:nvSpPr>
          <p:spPr>
            <a:xfrm>
              <a:off x="1976696" y="1815621"/>
              <a:ext cx="2464459" cy="3087556"/>
            </a:xfrm>
            <a:prstGeom prst="rect">
              <a:avLst/>
            </a:prstGeom>
          </p:spPr>
          <p:txBody>
            <a:bodyPr wrap="square" lIns="68580" tIns="34290" rIns="68580" bIns="34290">
              <a:spAutoFit/>
            </a:bodyPr>
            <a:lstStyle/>
            <a:p>
              <a:pPr algn="ctr">
                <a:defRPr/>
              </a:pPr>
              <a:r>
                <a:rPr lang="en-US" altLang="zh-CN" sz="3600" spc="225" dirty="0">
                  <a:solidFill>
                    <a:schemeClr val="bg1"/>
                  </a:solidFill>
                  <a:latin typeface="Century Gothic" panose="020B0502020202020204" pitchFamily="34" charset="0"/>
                  <a:ea typeface="包图粗朗体" panose="02000000000000000000" pitchFamily="2" charset="-122"/>
                  <a:cs typeface="+mn-ea"/>
                  <a:sym typeface="+mn-lt"/>
                </a:rPr>
                <a:t>2</a:t>
              </a:r>
              <a:endParaRPr sz="3600" spc="225" dirty="0">
                <a:solidFill>
                  <a:schemeClr val="bg1"/>
                </a:solidFill>
                <a:latin typeface="Century Gothic" panose="020B0502020202020204" pitchFamily="34" charset="0"/>
                <a:ea typeface="包图粗朗体" panose="02000000000000000000" pitchFamily="2" charset="-122"/>
                <a:cs typeface="+mn-ea"/>
                <a:sym typeface="+mn-lt"/>
              </a:endParaRPr>
            </a:p>
          </p:txBody>
        </p:sp>
      </p:grpSp>
      <p:sp>
        <p:nvSpPr>
          <p:cNvPr id="24" name="矩形 23">
            <a:extLst>
              <a:ext uri="{FF2B5EF4-FFF2-40B4-BE49-F238E27FC236}">
                <a16:creationId xmlns:a16="http://schemas.microsoft.com/office/drawing/2014/main" id="{67B511F0-9B7C-4631-A100-B4CF2C711E12}"/>
              </a:ext>
            </a:extLst>
          </p:cNvPr>
          <p:cNvSpPr/>
          <p:nvPr/>
        </p:nvSpPr>
        <p:spPr>
          <a:xfrm>
            <a:off x="949910" y="707023"/>
            <a:ext cx="3312125" cy="400110"/>
          </a:xfrm>
          <a:prstGeom prst="rect">
            <a:avLst/>
          </a:prstGeom>
        </p:spPr>
        <p:txBody>
          <a:bodyPr wrap="none">
            <a:spAutoFit/>
          </a:bodyPr>
          <a:lstStyle/>
          <a:p>
            <a:r>
              <a:rPr lang="en-US" altLang="zh-TW" sz="2000" b="1" dirty="0">
                <a:solidFill>
                  <a:srgbClr val="A78D6D"/>
                </a:solidFill>
                <a:latin typeface="Century Gothic" panose="020B0502020202020204" pitchFamily="34" charset="0"/>
              </a:rPr>
              <a:t>Exploration Data Analysis</a:t>
            </a:r>
            <a:endParaRPr lang="zh-TW" altLang="en-US" sz="2000" dirty="0">
              <a:solidFill>
                <a:srgbClr val="A78D6D"/>
              </a:solidFill>
            </a:endParaRPr>
          </a:p>
        </p:txBody>
      </p:sp>
    </p:spTree>
    <p:extLst>
      <p:ext uri="{BB962C8B-B14F-4D97-AF65-F5344CB8AC3E}">
        <p14:creationId xmlns:p14="http://schemas.microsoft.com/office/powerpoint/2010/main" val="827313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圖片 9"/>
          <p:cNvPicPr>
            <a:picLocks noChangeAspect="1"/>
          </p:cNvPicPr>
          <p:nvPr/>
        </p:nvPicPr>
        <p:blipFill>
          <a:blip r:embed="rId2">
            <a:clrChange>
              <a:clrFrom>
                <a:srgbClr val="FFFFFF"/>
              </a:clrFrom>
              <a:clrTo>
                <a:srgbClr val="FFFFFF">
                  <a:alpha val="0"/>
                </a:srgbClr>
              </a:clrTo>
            </a:clrChange>
            <a:duotone>
              <a:prstClr val="black"/>
              <a:srgbClr val="BCA890">
                <a:tint val="45000"/>
                <a:satMod val="400000"/>
              </a:srgbClr>
            </a:duotone>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6160333" y="1311041"/>
            <a:ext cx="5956364" cy="4680000"/>
          </a:xfrm>
          <a:prstGeom prst="rect">
            <a:avLst/>
          </a:prstGeom>
          <a:ln w="38100">
            <a:solidFill>
              <a:srgbClr val="BCA890"/>
            </a:solidFill>
          </a:ln>
        </p:spPr>
      </p:pic>
      <p:pic>
        <p:nvPicPr>
          <p:cNvPr id="4" name="圖片 3"/>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5306" y="1311041"/>
            <a:ext cx="5956363" cy="4680000"/>
          </a:xfrm>
          <a:prstGeom prst="rect">
            <a:avLst/>
          </a:prstGeom>
          <a:ln w="38100">
            <a:solidFill>
              <a:srgbClr val="BCA890"/>
            </a:solidFill>
          </a:ln>
        </p:spPr>
      </p:pic>
      <p:sp>
        <p:nvSpPr>
          <p:cNvPr id="8" name="橢圓 7"/>
          <p:cNvSpPr/>
          <p:nvPr/>
        </p:nvSpPr>
        <p:spPr>
          <a:xfrm>
            <a:off x="470390" y="4953000"/>
            <a:ext cx="1990725" cy="91440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dirty="0"/>
          </a:p>
        </p:txBody>
      </p:sp>
      <p:sp>
        <p:nvSpPr>
          <p:cNvPr id="11" name="橢圓 10"/>
          <p:cNvSpPr/>
          <p:nvPr/>
        </p:nvSpPr>
        <p:spPr>
          <a:xfrm>
            <a:off x="6932958" y="4953000"/>
            <a:ext cx="1990725" cy="91440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dirty="0"/>
          </a:p>
        </p:txBody>
      </p:sp>
      <p:sp>
        <p:nvSpPr>
          <p:cNvPr id="19" name="矩形 18">
            <a:extLst>
              <a:ext uri="{FF2B5EF4-FFF2-40B4-BE49-F238E27FC236}">
                <a16:creationId xmlns:a16="http://schemas.microsoft.com/office/drawing/2014/main" id="{FCA0179C-1397-486A-87EA-F8D202EAE692}"/>
              </a:ext>
            </a:extLst>
          </p:cNvPr>
          <p:cNvSpPr/>
          <p:nvPr/>
        </p:nvSpPr>
        <p:spPr>
          <a:xfrm>
            <a:off x="949910" y="153805"/>
            <a:ext cx="1259890" cy="561692"/>
          </a:xfrm>
          <a:prstGeom prst="rect">
            <a:avLst/>
          </a:prstGeom>
        </p:spPr>
        <p:txBody>
          <a:bodyPr wrap="square" lIns="68580" tIns="34290" rIns="68580" bIns="34290">
            <a:spAutoFit/>
          </a:bodyPr>
          <a:lstStyle/>
          <a:p>
            <a:pPr>
              <a:defRPr/>
            </a:pPr>
            <a:r>
              <a:rPr lang="en-US" altLang="zh-TW" sz="3200" b="1" dirty="0">
                <a:latin typeface="Century Gothic" panose="020B0502020202020204" pitchFamily="34" charset="0"/>
              </a:rPr>
              <a:t>PCA</a:t>
            </a:r>
            <a:endParaRPr sz="3200" spc="225" dirty="0">
              <a:solidFill>
                <a:schemeClr val="tx1">
                  <a:lumMod val="75000"/>
                  <a:lumOff val="25000"/>
                </a:schemeClr>
              </a:solidFill>
              <a:latin typeface="Century Gothic" panose="020B0502020202020204" pitchFamily="34" charset="0"/>
              <a:ea typeface="字魂58号-创中黑" panose="00000500000000000000" pitchFamily="2" charset="-122"/>
              <a:cs typeface="+mn-ea"/>
              <a:sym typeface="+mn-lt"/>
            </a:endParaRPr>
          </a:p>
        </p:txBody>
      </p:sp>
      <p:cxnSp>
        <p:nvCxnSpPr>
          <p:cNvPr id="20" name="直接连接符 4">
            <a:extLst>
              <a:ext uri="{FF2B5EF4-FFF2-40B4-BE49-F238E27FC236}">
                <a16:creationId xmlns:a16="http://schemas.microsoft.com/office/drawing/2014/main" id="{2538C27C-D55A-4E72-9511-D0D6BD43EDEC}"/>
              </a:ext>
            </a:extLst>
          </p:cNvPr>
          <p:cNvCxnSpPr>
            <a:cxnSpLocks/>
          </p:cNvCxnSpPr>
          <p:nvPr/>
        </p:nvCxnSpPr>
        <p:spPr>
          <a:xfrm>
            <a:off x="1034308" y="754648"/>
            <a:ext cx="138504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21" name="群組 20">
            <a:extLst>
              <a:ext uri="{FF2B5EF4-FFF2-40B4-BE49-F238E27FC236}">
                <a16:creationId xmlns:a16="http://schemas.microsoft.com/office/drawing/2014/main" id="{5209FD22-262D-431D-AD4B-AE36C5590F21}"/>
              </a:ext>
            </a:extLst>
          </p:cNvPr>
          <p:cNvGrpSpPr/>
          <p:nvPr/>
        </p:nvGrpSpPr>
        <p:grpSpPr>
          <a:xfrm>
            <a:off x="184756" y="41297"/>
            <a:ext cx="643919" cy="832698"/>
            <a:chOff x="1627773" y="1384300"/>
            <a:chExt cx="3162300" cy="4089400"/>
          </a:xfrm>
        </p:grpSpPr>
        <p:sp>
          <p:nvSpPr>
            <p:cNvPr id="22" name="平行四边形 1">
              <a:extLst>
                <a:ext uri="{FF2B5EF4-FFF2-40B4-BE49-F238E27FC236}">
                  <a16:creationId xmlns:a16="http://schemas.microsoft.com/office/drawing/2014/main" id="{20CFD656-8E39-4DE7-BD53-F54F985D668E}"/>
                </a:ext>
              </a:extLst>
            </p:cNvPr>
            <p:cNvSpPr/>
            <p:nvPr/>
          </p:nvSpPr>
          <p:spPr>
            <a:xfrm>
              <a:off x="1627773" y="1384300"/>
              <a:ext cx="3162300" cy="4089400"/>
            </a:xfrm>
            <a:prstGeom prst="parallelogram">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D402A5C0-2C70-4941-AE06-7D97405855FA}"/>
                </a:ext>
              </a:extLst>
            </p:cNvPr>
            <p:cNvSpPr/>
            <p:nvPr/>
          </p:nvSpPr>
          <p:spPr>
            <a:xfrm>
              <a:off x="1976696" y="1815621"/>
              <a:ext cx="2464459" cy="3087556"/>
            </a:xfrm>
            <a:prstGeom prst="rect">
              <a:avLst/>
            </a:prstGeom>
          </p:spPr>
          <p:txBody>
            <a:bodyPr wrap="square" lIns="68580" tIns="34290" rIns="68580" bIns="34290">
              <a:spAutoFit/>
            </a:bodyPr>
            <a:lstStyle/>
            <a:p>
              <a:pPr algn="ctr">
                <a:defRPr/>
              </a:pPr>
              <a:r>
                <a:rPr lang="en-US" altLang="zh-CN" sz="3600" spc="225" dirty="0">
                  <a:solidFill>
                    <a:schemeClr val="bg1"/>
                  </a:solidFill>
                  <a:latin typeface="Century Gothic" panose="020B0502020202020204" pitchFamily="34" charset="0"/>
                  <a:ea typeface="包图粗朗体" panose="02000000000000000000" pitchFamily="2" charset="-122"/>
                  <a:cs typeface="+mn-ea"/>
                  <a:sym typeface="+mn-lt"/>
                </a:rPr>
                <a:t>2</a:t>
              </a:r>
              <a:endParaRPr sz="3600" spc="225" dirty="0">
                <a:solidFill>
                  <a:schemeClr val="bg1"/>
                </a:solidFill>
                <a:latin typeface="Century Gothic" panose="020B0502020202020204" pitchFamily="34" charset="0"/>
                <a:ea typeface="包图粗朗体" panose="02000000000000000000" pitchFamily="2" charset="-122"/>
                <a:cs typeface="+mn-ea"/>
                <a:sym typeface="+mn-lt"/>
              </a:endParaRPr>
            </a:p>
          </p:txBody>
        </p:sp>
      </p:grpSp>
      <p:sp>
        <p:nvSpPr>
          <p:cNvPr id="24" name="矩形 23">
            <a:extLst>
              <a:ext uri="{FF2B5EF4-FFF2-40B4-BE49-F238E27FC236}">
                <a16:creationId xmlns:a16="http://schemas.microsoft.com/office/drawing/2014/main" id="{2CFFDBD0-D7C2-4F2E-ADDA-D9576305B6E6}"/>
              </a:ext>
            </a:extLst>
          </p:cNvPr>
          <p:cNvSpPr/>
          <p:nvPr/>
        </p:nvSpPr>
        <p:spPr>
          <a:xfrm>
            <a:off x="949910" y="707023"/>
            <a:ext cx="3312125" cy="400110"/>
          </a:xfrm>
          <a:prstGeom prst="rect">
            <a:avLst/>
          </a:prstGeom>
        </p:spPr>
        <p:txBody>
          <a:bodyPr wrap="none">
            <a:spAutoFit/>
          </a:bodyPr>
          <a:lstStyle/>
          <a:p>
            <a:r>
              <a:rPr lang="en-US" altLang="zh-TW" sz="2000" b="1" dirty="0">
                <a:solidFill>
                  <a:srgbClr val="A78D6D"/>
                </a:solidFill>
                <a:latin typeface="Century Gothic" panose="020B0502020202020204" pitchFamily="34" charset="0"/>
              </a:rPr>
              <a:t>Exploration Data Analysis</a:t>
            </a:r>
            <a:endParaRPr lang="zh-TW" altLang="en-US" sz="2000" dirty="0">
              <a:solidFill>
                <a:srgbClr val="A78D6D"/>
              </a:solidFill>
            </a:endParaRPr>
          </a:p>
        </p:txBody>
      </p:sp>
    </p:spTree>
    <p:extLst>
      <p:ext uri="{BB962C8B-B14F-4D97-AF65-F5344CB8AC3E}">
        <p14:creationId xmlns:p14="http://schemas.microsoft.com/office/powerpoint/2010/main" val="1999783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2">
            <a:clrChange>
              <a:clrFrom>
                <a:srgbClr val="FFFFFF"/>
              </a:clrFrom>
              <a:clrTo>
                <a:srgbClr val="FFFFFF">
                  <a:alpha val="0"/>
                </a:srgbClr>
              </a:clrTo>
            </a:clrChange>
            <a:duotone>
              <a:prstClr val="black"/>
              <a:srgbClr val="EC773C">
                <a:tint val="45000"/>
                <a:satMod val="400000"/>
              </a:srgbClr>
            </a:duotone>
            <a:extLst>
              <a:ext uri="{28A0092B-C50C-407E-A947-70E740481C1C}">
                <a14:useLocalDpi xmlns:a14="http://schemas.microsoft.com/office/drawing/2010/main" val="0"/>
              </a:ext>
            </a:extLst>
          </a:blip>
          <a:stretch>
            <a:fillRect/>
          </a:stretch>
        </p:blipFill>
        <p:spPr>
          <a:xfrm>
            <a:off x="643303" y="1427213"/>
            <a:ext cx="10905393" cy="4956997"/>
          </a:xfrm>
          <a:prstGeom prst="rect">
            <a:avLst/>
          </a:prstGeom>
          <a:ln w="38100">
            <a:solidFill>
              <a:srgbClr val="BCA890"/>
            </a:solidFill>
          </a:ln>
        </p:spPr>
      </p:pic>
      <p:sp>
        <p:nvSpPr>
          <p:cNvPr id="14" name="矩形 13">
            <a:extLst>
              <a:ext uri="{FF2B5EF4-FFF2-40B4-BE49-F238E27FC236}">
                <a16:creationId xmlns:a16="http://schemas.microsoft.com/office/drawing/2014/main" id="{5613E7BF-3392-4C8E-9BB9-B42D353084CD}"/>
              </a:ext>
            </a:extLst>
          </p:cNvPr>
          <p:cNvSpPr/>
          <p:nvPr/>
        </p:nvSpPr>
        <p:spPr>
          <a:xfrm>
            <a:off x="949910" y="153805"/>
            <a:ext cx="1259890" cy="561692"/>
          </a:xfrm>
          <a:prstGeom prst="rect">
            <a:avLst/>
          </a:prstGeom>
        </p:spPr>
        <p:txBody>
          <a:bodyPr wrap="square" lIns="68580" tIns="34290" rIns="68580" bIns="34290">
            <a:spAutoFit/>
          </a:bodyPr>
          <a:lstStyle/>
          <a:p>
            <a:pPr>
              <a:defRPr/>
            </a:pPr>
            <a:r>
              <a:rPr lang="en-US" altLang="zh-TW" sz="3200" b="1" dirty="0">
                <a:latin typeface="Century Gothic" panose="020B0502020202020204" pitchFamily="34" charset="0"/>
              </a:rPr>
              <a:t>PCA</a:t>
            </a:r>
            <a:endParaRPr sz="3200" spc="225" dirty="0">
              <a:solidFill>
                <a:schemeClr val="tx1">
                  <a:lumMod val="75000"/>
                  <a:lumOff val="25000"/>
                </a:schemeClr>
              </a:solidFill>
              <a:latin typeface="Century Gothic" panose="020B0502020202020204" pitchFamily="34" charset="0"/>
              <a:ea typeface="字魂58号-创中黑" panose="00000500000000000000" pitchFamily="2" charset="-122"/>
              <a:cs typeface="+mn-ea"/>
              <a:sym typeface="+mn-lt"/>
            </a:endParaRPr>
          </a:p>
        </p:txBody>
      </p:sp>
      <p:cxnSp>
        <p:nvCxnSpPr>
          <p:cNvPr id="15" name="直接连接符 4">
            <a:extLst>
              <a:ext uri="{FF2B5EF4-FFF2-40B4-BE49-F238E27FC236}">
                <a16:creationId xmlns:a16="http://schemas.microsoft.com/office/drawing/2014/main" id="{608B0B90-CB38-480A-8FB8-289B037C3340}"/>
              </a:ext>
            </a:extLst>
          </p:cNvPr>
          <p:cNvCxnSpPr>
            <a:cxnSpLocks/>
          </p:cNvCxnSpPr>
          <p:nvPr/>
        </p:nvCxnSpPr>
        <p:spPr>
          <a:xfrm>
            <a:off x="1034308" y="754648"/>
            <a:ext cx="138504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16" name="群組 15">
            <a:extLst>
              <a:ext uri="{FF2B5EF4-FFF2-40B4-BE49-F238E27FC236}">
                <a16:creationId xmlns:a16="http://schemas.microsoft.com/office/drawing/2014/main" id="{28028E32-89F2-42AA-9F78-161E42342AD5}"/>
              </a:ext>
            </a:extLst>
          </p:cNvPr>
          <p:cNvGrpSpPr/>
          <p:nvPr/>
        </p:nvGrpSpPr>
        <p:grpSpPr>
          <a:xfrm>
            <a:off x="184756" y="41297"/>
            <a:ext cx="643919" cy="832698"/>
            <a:chOff x="1627773" y="1384300"/>
            <a:chExt cx="3162300" cy="4089400"/>
          </a:xfrm>
        </p:grpSpPr>
        <p:sp>
          <p:nvSpPr>
            <p:cNvPr id="17" name="平行四边形 1">
              <a:extLst>
                <a:ext uri="{FF2B5EF4-FFF2-40B4-BE49-F238E27FC236}">
                  <a16:creationId xmlns:a16="http://schemas.microsoft.com/office/drawing/2014/main" id="{F3FCCAC0-7292-4CB1-AF81-0AE1B55D6AD3}"/>
                </a:ext>
              </a:extLst>
            </p:cNvPr>
            <p:cNvSpPr/>
            <p:nvPr/>
          </p:nvSpPr>
          <p:spPr>
            <a:xfrm>
              <a:off x="1627773" y="1384300"/>
              <a:ext cx="3162300" cy="4089400"/>
            </a:xfrm>
            <a:prstGeom prst="parallelogram">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6C5D425B-A0E5-43A3-B285-39539E9E2CDA}"/>
                </a:ext>
              </a:extLst>
            </p:cNvPr>
            <p:cNvSpPr/>
            <p:nvPr/>
          </p:nvSpPr>
          <p:spPr>
            <a:xfrm>
              <a:off x="1976696" y="1815621"/>
              <a:ext cx="2464459" cy="3087556"/>
            </a:xfrm>
            <a:prstGeom prst="rect">
              <a:avLst/>
            </a:prstGeom>
          </p:spPr>
          <p:txBody>
            <a:bodyPr wrap="square" lIns="68580" tIns="34290" rIns="68580" bIns="34290">
              <a:spAutoFit/>
            </a:bodyPr>
            <a:lstStyle/>
            <a:p>
              <a:pPr algn="ctr">
                <a:defRPr/>
              </a:pPr>
              <a:r>
                <a:rPr lang="en-US" altLang="zh-CN" sz="3600" spc="225" dirty="0">
                  <a:solidFill>
                    <a:schemeClr val="bg1"/>
                  </a:solidFill>
                  <a:latin typeface="Century Gothic" panose="020B0502020202020204" pitchFamily="34" charset="0"/>
                  <a:ea typeface="包图粗朗体" panose="02000000000000000000" pitchFamily="2" charset="-122"/>
                  <a:cs typeface="+mn-ea"/>
                  <a:sym typeface="+mn-lt"/>
                </a:rPr>
                <a:t>2</a:t>
              </a:r>
              <a:endParaRPr sz="3600" spc="225" dirty="0">
                <a:solidFill>
                  <a:schemeClr val="bg1"/>
                </a:solidFill>
                <a:latin typeface="Century Gothic" panose="020B0502020202020204" pitchFamily="34" charset="0"/>
                <a:ea typeface="包图粗朗体" panose="02000000000000000000" pitchFamily="2" charset="-122"/>
                <a:cs typeface="+mn-ea"/>
                <a:sym typeface="+mn-lt"/>
              </a:endParaRPr>
            </a:p>
          </p:txBody>
        </p:sp>
      </p:grpSp>
      <p:sp>
        <p:nvSpPr>
          <p:cNvPr id="19" name="矩形 18">
            <a:extLst>
              <a:ext uri="{FF2B5EF4-FFF2-40B4-BE49-F238E27FC236}">
                <a16:creationId xmlns:a16="http://schemas.microsoft.com/office/drawing/2014/main" id="{61B3E391-DDDD-47AE-B175-600177264A6C}"/>
              </a:ext>
            </a:extLst>
          </p:cNvPr>
          <p:cNvSpPr/>
          <p:nvPr/>
        </p:nvSpPr>
        <p:spPr>
          <a:xfrm>
            <a:off x="949910" y="707023"/>
            <a:ext cx="3312125" cy="400110"/>
          </a:xfrm>
          <a:prstGeom prst="rect">
            <a:avLst/>
          </a:prstGeom>
        </p:spPr>
        <p:txBody>
          <a:bodyPr wrap="none">
            <a:spAutoFit/>
          </a:bodyPr>
          <a:lstStyle/>
          <a:p>
            <a:r>
              <a:rPr lang="en-US" altLang="zh-TW" sz="2000" b="1" dirty="0">
                <a:solidFill>
                  <a:srgbClr val="A78D6D"/>
                </a:solidFill>
                <a:latin typeface="Century Gothic" panose="020B0502020202020204" pitchFamily="34" charset="0"/>
              </a:rPr>
              <a:t>Exploration Data Analysis</a:t>
            </a:r>
            <a:endParaRPr lang="zh-TW" altLang="en-US" sz="2000" dirty="0">
              <a:solidFill>
                <a:srgbClr val="A78D6D"/>
              </a:solidFill>
            </a:endParaRPr>
          </a:p>
        </p:txBody>
      </p:sp>
    </p:spTree>
    <p:extLst>
      <p:ext uri="{BB962C8B-B14F-4D97-AF65-F5344CB8AC3E}">
        <p14:creationId xmlns:p14="http://schemas.microsoft.com/office/powerpoint/2010/main" val="4103905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图片 45">
            <a:extLst>
              <a:ext uri="{FF2B5EF4-FFF2-40B4-BE49-F238E27FC236}">
                <a16:creationId xmlns:a16="http://schemas.microsoft.com/office/drawing/2014/main" id="{6B95524E-1A53-425C-81EF-C0CF457AAF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02" y="-12880"/>
            <a:ext cx="12192000" cy="6858000"/>
          </a:xfrm>
          <a:prstGeom prst="rect">
            <a:avLst/>
          </a:prstGeom>
        </p:spPr>
      </p:pic>
      <p:sp>
        <p:nvSpPr>
          <p:cNvPr id="48" name="Freeform 112">
            <a:extLst>
              <a:ext uri="{FF2B5EF4-FFF2-40B4-BE49-F238E27FC236}">
                <a16:creationId xmlns:a16="http://schemas.microsoft.com/office/drawing/2014/main" id="{76459519-3D96-4B14-A044-A51CEC77F84C}"/>
              </a:ext>
            </a:extLst>
          </p:cNvPr>
          <p:cNvSpPr>
            <a:spLocks noEditPoints="1"/>
          </p:cNvSpPr>
          <p:nvPr/>
        </p:nvSpPr>
        <p:spPr bwMode="auto">
          <a:xfrm>
            <a:off x="6176302" y="3859109"/>
            <a:ext cx="602055" cy="602055"/>
          </a:xfrm>
          <a:custGeom>
            <a:avLst/>
            <a:gdLst>
              <a:gd name="T0" fmla="*/ 1016 w 1017"/>
              <a:gd name="T1" fmla="*/ 371 h 1017"/>
              <a:gd name="T2" fmla="*/ 1011 w 1017"/>
              <a:gd name="T3" fmla="*/ 363 h 1017"/>
              <a:gd name="T4" fmla="*/ 1004 w 1017"/>
              <a:gd name="T5" fmla="*/ 355 h 1017"/>
              <a:gd name="T6" fmla="*/ 996 w 1017"/>
              <a:gd name="T7" fmla="*/ 351 h 1017"/>
              <a:gd name="T8" fmla="*/ 986 w 1017"/>
              <a:gd name="T9" fmla="*/ 350 h 1017"/>
              <a:gd name="T10" fmla="*/ 539 w 1017"/>
              <a:gd name="T11" fmla="*/ 21 h 1017"/>
              <a:gd name="T12" fmla="*/ 537 w 1017"/>
              <a:gd name="T13" fmla="*/ 17 h 1017"/>
              <a:gd name="T14" fmla="*/ 531 w 1017"/>
              <a:gd name="T15" fmla="*/ 8 h 1017"/>
              <a:gd name="T16" fmla="*/ 523 w 1017"/>
              <a:gd name="T17" fmla="*/ 3 h 1017"/>
              <a:gd name="T18" fmla="*/ 514 w 1017"/>
              <a:gd name="T19" fmla="*/ 0 h 1017"/>
              <a:gd name="T20" fmla="*/ 509 w 1017"/>
              <a:gd name="T21" fmla="*/ 0 h 1017"/>
              <a:gd name="T22" fmla="*/ 499 w 1017"/>
              <a:gd name="T23" fmla="*/ 1 h 1017"/>
              <a:gd name="T24" fmla="*/ 490 w 1017"/>
              <a:gd name="T25" fmla="*/ 5 h 1017"/>
              <a:gd name="T26" fmla="*/ 483 w 1017"/>
              <a:gd name="T27" fmla="*/ 13 h 1017"/>
              <a:gd name="T28" fmla="*/ 479 w 1017"/>
              <a:gd name="T29" fmla="*/ 21 h 1017"/>
              <a:gd name="T30" fmla="*/ 31 w 1017"/>
              <a:gd name="T31" fmla="*/ 350 h 1017"/>
              <a:gd name="T32" fmla="*/ 27 w 1017"/>
              <a:gd name="T33" fmla="*/ 350 h 1017"/>
              <a:gd name="T34" fmla="*/ 17 w 1017"/>
              <a:gd name="T35" fmla="*/ 353 h 1017"/>
              <a:gd name="T36" fmla="*/ 10 w 1017"/>
              <a:gd name="T37" fmla="*/ 358 h 1017"/>
              <a:gd name="T38" fmla="*/ 3 w 1017"/>
              <a:gd name="T39" fmla="*/ 367 h 1017"/>
              <a:gd name="T40" fmla="*/ 1 w 1017"/>
              <a:gd name="T41" fmla="*/ 371 h 1017"/>
              <a:gd name="T42" fmla="*/ 0 w 1017"/>
              <a:gd name="T43" fmla="*/ 381 h 1017"/>
              <a:gd name="T44" fmla="*/ 1 w 1017"/>
              <a:gd name="T45" fmla="*/ 390 h 1017"/>
              <a:gd name="T46" fmla="*/ 5 w 1017"/>
              <a:gd name="T47" fmla="*/ 399 h 1017"/>
              <a:gd name="T48" fmla="*/ 12 w 1017"/>
              <a:gd name="T49" fmla="*/ 407 h 1017"/>
              <a:gd name="T50" fmla="*/ 160 w 1017"/>
              <a:gd name="T51" fmla="*/ 975 h 1017"/>
              <a:gd name="T52" fmla="*/ 159 w 1017"/>
              <a:gd name="T53" fmla="*/ 981 h 1017"/>
              <a:gd name="T54" fmla="*/ 159 w 1017"/>
              <a:gd name="T55" fmla="*/ 990 h 1017"/>
              <a:gd name="T56" fmla="*/ 162 w 1017"/>
              <a:gd name="T57" fmla="*/ 1000 h 1017"/>
              <a:gd name="T58" fmla="*/ 167 w 1017"/>
              <a:gd name="T59" fmla="*/ 1007 h 1017"/>
              <a:gd name="T60" fmla="*/ 172 w 1017"/>
              <a:gd name="T61" fmla="*/ 1012 h 1017"/>
              <a:gd name="T62" fmla="*/ 180 w 1017"/>
              <a:gd name="T63" fmla="*/ 1016 h 1017"/>
              <a:gd name="T64" fmla="*/ 190 w 1017"/>
              <a:gd name="T65" fmla="*/ 1017 h 1017"/>
              <a:gd name="T66" fmla="*/ 200 w 1017"/>
              <a:gd name="T67" fmla="*/ 1016 h 1017"/>
              <a:gd name="T68" fmla="*/ 209 w 1017"/>
              <a:gd name="T69" fmla="*/ 1012 h 1017"/>
              <a:gd name="T70" fmla="*/ 808 w 1017"/>
              <a:gd name="T71" fmla="*/ 1012 h 1017"/>
              <a:gd name="T72" fmla="*/ 812 w 1017"/>
              <a:gd name="T73" fmla="*/ 1014 h 1017"/>
              <a:gd name="T74" fmla="*/ 822 w 1017"/>
              <a:gd name="T75" fmla="*/ 1017 h 1017"/>
              <a:gd name="T76" fmla="*/ 826 w 1017"/>
              <a:gd name="T77" fmla="*/ 1017 h 1017"/>
              <a:gd name="T78" fmla="*/ 837 w 1017"/>
              <a:gd name="T79" fmla="*/ 1016 h 1017"/>
              <a:gd name="T80" fmla="*/ 846 w 1017"/>
              <a:gd name="T81" fmla="*/ 1012 h 1017"/>
              <a:gd name="T82" fmla="*/ 850 w 1017"/>
              <a:gd name="T83" fmla="*/ 1007 h 1017"/>
              <a:gd name="T84" fmla="*/ 855 w 1017"/>
              <a:gd name="T85" fmla="*/ 1000 h 1017"/>
              <a:gd name="T86" fmla="*/ 858 w 1017"/>
              <a:gd name="T87" fmla="*/ 990 h 1017"/>
              <a:gd name="T88" fmla="*/ 858 w 1017"/>
              <a:gd name="T89" fmla="*/ 981 h 1017"/>
              <a:gd name="T90" fmla="*/ 737 w 1017"/>
              <a:gd name="T91" fmla="*/ 616 h 1017"/>
              <a:gd name="T92" fmla="*/ 1005 w 1017"/>
              <a:gd name="T93" fmla="*/ 407 h 1017"/>
              <a:gd name="T94" fmla="*/ 1012 w 1017"/>
              <a:gd name="T95" fmla="*/ 399 h 1017"/>
              <a:gd name="T96" fmla="*/ 1016 w 1017"/>
              <a:gd name="T97" fmla="*/ 390 h 1017"/>
              <a:gd name="T98" fmla="*/ 1017 w 1017"/>
              <a:gd name="T99" fmla="*/ 381 h 1017"/>
              <a:gd name="T100" fmla="*/ 1016 w 1017"/>
              <a:gd name="T101" fmla="*/ 371 h 1017"/>
              <a:gd name="T102" fmla="*/ 124 w 1017"/>
              <a:gd name="T103" fmla="*/ 413 h 1017"/>
              <a:gd name="T104" fmla="*/ 302 w 1017"/>
              <a:gd name="T105" fmla="*/ 551 h 1017"/>
              <a:gd name="T106" fmla="*/ 766 w 1017"/>
              <a:gd name="T107" fmla="*/ 904 h 1017"/>
              <a:gd name="T108" fmla="*/ 527 w 1017"/>
              <a:gd name="T109" fmla="*/ 737 h 1017"/>
              <a:gd name="T110" fmla="*/ 518 w 1017"/>
              <a:gd name="T111" fmla="*/ 733 h 1017"/>
              <a:gd name="T112" fmla="*/ 509 w 1017"/>
              <a:gd name="T113" fmla="*/ 732 h 1017"/>
              <a:gd name="T114" fmla="*/ 504 w 1017"/>
              <a:gd name="T115" fmla="*/ 732 h 1017"/>
              <a:gd name="T116" fmla="*/ 495 w 1017"/>
              <a:gd name="T117" fmla="*/ 735 h 1017"/>
              <a:gd name="T118" fmla="*/ 251 w 1017"/>
              <a:gd name="T119" fmla="*/ 904 h 1017"/>
              <a:gd name="T120" fmla="*/ 766 w 1017"/>
              <a:gd name="T121" fmla="*/ 904 h 1017"/>
              <a:gd name="T122" fmla="*/ 670 w 1017"/>
              <a:gd name="T123" fmla="*/ 413 h 1017"/>
              <a:gd name="T124" fmla="*/ 716 w 1017"/>
              <a:gd name="T125" fmla="*/ 551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17" h="1017">
                <a:moveTo>
                  <a:pt x="1016" y="371"/>
                </a:moveTo>
                <a:lnTo>
                  <a:pt x="1016" y="371"/>
                </a:lnTo>
                <a:lnTo>
                  <a:pt x="1014" y="367"/>
                </a:lnTo>
                <a:lnTo>
                  <a:pt x="1011" y="363"/>
                </a:lnTo>
                <a:lnTo>
                  <a:pt x="1008" y="358"/>
                </a:lnTo>
                <a:lnTo>
                  <a:pt x="1004" y="355"/>
                </a:lnTo>
                <a:lnTo>
                  <a:pt x="1000" y="353"/>
                </a:lnTo>
                <a:lnTo>
                  <a:pt x="996" y="351"/>
                </a:lnTo>
                <a:lnTo>
                  <a:pt x="990" y="350"/>
                </a:lnTo>
                <a:lnTo>
                  <a:pt x="986" y="350"/>
                </a:lnTo>
                <a:lnTo>
                  <a:pt x="648" y="350"/>
                </a:lnTo>
                <a:lnTo>
                  <a:pt x="539" y="21"/>
                </a:lnTo>
                <a:lnTo>
                  <a:pt x="539" y="21"/>
                </a:lnTo>
                <a:lnTo>
                  <a:pt x="537" y="17"/>
                </a:lnTo>
                <a:lnTo>
                  <a:pt x="534" y="13"/>
                </a:lnTo>
                <a:lnTo>
                  <a:pt x="531" y="8"/>
                </a:lnTo>
                <a:lnTo>
                  <a:pt x="527" y="5"/>
                </a:lnTo>
                <a:lnTo>
                  <a:pt x="523" y="3"/>
                </a:lnTo>
                <a:lnTo>
                  <a:pt x="518" y="1"/>
                </a:lnTo>
                <a:lnTo>
                  <a:pt x="514" y="0"/>
                </a:lnTo>
                <a:lnTo>
                  <a:pt x="509" y="0"/>
                </a:lnTo>
                <a:lnTo>
                  <a:pt x="509" y="0"/>
                </a:lnTo>
                <a:lnTo>
                  <a:pt x="503" y="0"/>
                </a:lnTo>
                <a:lnTo>
                  <a:pt x="499" y="1"/>
                </a:lnTo>
                <a:lnTo>
                  <a:pt x="495" y="3"/>
                </a:lnTo>
                <a:lnTo>
                  <a:pt x="490" y="5"/>
                </a:lnTo>
                <a:lnTo>
                  <a:pt x="486" y="8"/>
                </a:lnTo>
                <a:lnTo>
                  <a:pt x="483" y="13"/>
                </a:lnTo>
                <a:lnTo>
                  <a:pt x="481" y="17"/>
                </a:lnTo>
                <a:lnTo>
                  <a:pt x="479" y="21"/>
                </a:lnTo>
                <a:lnTo>
                  <a:pt x="369" y="350"/>
                </a:lnTo>
                <a:lnTo>
                  <a:pt x="31" y="350"/>
                </a:lnTo>
                <a:lnTo>
                  <a:pt x="31" y="350"/>
                </a:lnTo>
                <a:lnTo>
                  <a:pt x="27" y="350"/>
                </a:lnTo>
                <a:lnTo>
                  <a:pt x="21" y="351"/>
                </a:lnTo>
                <a:lnTo>
                  <a:pt x="17" y="353"/>
                </a:lnTo>
                <a:lnTo>
                  <a:pt x="13" y="355"/>
                </a:lnTo>
                <a:lnTo>
                  <a:pt x="10" y="358"/>
                </a:lnTo>
                <a:lnTo>
                  <a:pt x="6" y="363"/>
                </a:lnTo>
                <a:lnTo>
                  <a:pt x="3" y="367"/>
                </a:lnTo>
                <a:lnTo>
                  <a:pt x="1" y="371"/>
                </a:lnTo>
                <a:lnTo>
                  <a:pt x="1" y="371"/>
                </a:lnTo>
                <a:lnTo>
                  <a:pt x="0" y="375"/>
                </a:lnTo>
                <a:lnTo>
                  <a:pt x="0" y="381"/>
                </a:lnTo>
                <a:lnTo>
                  <a:pt x="0" y="386"/>
                </a:lnTo>
                <a:lnTo>
                  <a:pt x="1" y="390"/>
                </a:lnTo>
                <a:lnTo>
                  <a:pt x="3" y="395"/>
                </a:lnTo>
                <a:lnTo>
                  <a:pt x="5" y="399"/>
                </a:lnTo>
                <a:lnTo>
                  <a:pt x="9" y="403"/>
                </a:lnTo>
                <a:lnTo>
                  <a:pt x="12" y="407"/>
                </a:lnTo>
                <a:lnTo>
                  <a:pt x="280" y="616"/>
                </a:lnTo>
                <a:lnTo>
                  <a:pt x="160" y="975"/>
                </a:lnTo>
                <a:lnTo>
                  <a:pt x="160" y="975"/>
                </a:lnTo>
                <a:lnTo>
                  <a:pt x="159" y="981"/>
                </a:lnTo>
                <a:lnTo>
                  <a:pt x="159" y="986"/>
                </a:lnTo>
                <a:lnTo>
                  <a:pt x="159" y="990"/>
                </a:lnTo>
                <a:lnTo>
                  <a:pt x="160" y="996"/>
                </a:lnTo>
                <a:lnTo>
                  <a:pt x="162" y="1000"/>
                </a:lnTo>
                <a:lnTo>
                  <a:pt x="164" y="1004"/>
                </a:lnTo>
                <a:lnTo>
                  <a:pt x="167" y="1007"/>
                </a:lnTo>
                <a:lnTo>
                  <a:pt x="172" y="1012"/>
                </a:lnTo>
                <a:lnTo>
                  <a:pt x="172" y="1012"/>
                </a:lnTo>
                <a:lnTo>
                  <a:pt x="176" y="1014"/>
                </a:lnTo>
                <a:lnTo>
                  <a:pt x="180" y="1016"/>
                </a:lnTo>
                <a:lnTo>
                  <a:pt x="186" y="1017"/>
                </a:lnTo>
                <a:lnTo>
                  <a:pt x="190" y="1017"/>
                </a:lnTo>
                <a:lnTo>
                  <a:pt x="195" y="1017"/>
                </a:lnTo>
                <a:lnTo>
                  <a:pt x="200" y="1016"/>
                </a:lnTo>
                <a:lnTo>
                  <a:pt x="204" y="1014"/>
                </a:lnTo>
                <a:lnTo>
                  <a:pt x="209" y="1012"/>
                </a:lnTo>
                <a:lnTo>
                  <a:pt x="509" y="801"/>
                </a:lnTo>
                <a:lnTo>
                  <a:pt x="808" y="1012"/>
                </a:lnTo>
                <a:lnTo>
                  <a:pt x="808" y="1012"/>
                </a:lnTo>
                <a:lnTo>
                  <a:pt x="812" y="1014"/>
                </a:lnTo>
                <a:lnTo>
                  <a:pt x="818" y="1016"/>
                </a:lnTo>
                <a:lnTo>
                  <a:pt x="822" y="1017"/>
                </a:lnTo>
                <a:lnTo>
                  <a:pt x="826" y="1017"/>
                </a:lnTo>
                <a:lnTo>
                  <a:pt x="826" y="1017"/>
                </a:lnTo>
                <a:lnTo>
                  <a:pt x="832" y="1017"/>
                </a:lnTo>
                <a:lnTo>
                  <a:pt x="837" y="1016"/>
                </a:lnTo>
                <a:lnTo>
                  <a:pt x="841" y="1014"/>
                </a:lnTo>
                <a:lnTo>
                  <a:pt x="846" y="1012"/>
                </a:lnTo>
                <a:lnTo>
                  <a:pt x="846" y="1012"/>
                </a:lnTo>
                <a:lnTo>
                  <a:pt x="850" y="1007"/>
                </a:lnTo>
                <a:lnTo>
                  <a:pt x="853" y="1004"/>
                </a:lnTo>
                <a:lnTo>
                  <a:pt x="855" y="1000"/>
                </a:lnTo>
                <a:lnTo>
                  <a:pt x="857" y="996"/>
                </a:lnTo>
                <a:lnTo>
                  <a:pt x="858" y="990"/>
                </a:lnTo>
                <a:lnTo>
                  <a:pt x="858" y="986"/>
                </a:lnTo>
                <a:lnTo>
                  <a:pt x="858" y="981"/>
                </a:lnTo>
                <a:lnTo>
                  <a:pt x="857" y="975"/>
                </a:lnTo>
                <a:lnTo>
                  <a:pt x="737" y="616"/>
                </a:lnTo>
                <a:lnTo>
                  <a:pt x="1005" y="407"/>
                </a:lnTo>
                <a:lnTo>
                  <a:pt x="1005" y="407"/>
                </a:lnTo>
                <a:lnTo>
                  <a:pt x="1009" y="403"/>
                </a:lnTo>
                <a:lnTo>
                  <a:pt x="1012" y="399"/>
                </a:lnTo>
                <a:lnTo>
                  <a:pt x="1014" y="395"/>
                </a:lnTo>
                <a:lnTo>
                  <a:pt x="1016" y="390"/>
                </a:lnTo>
                <a:lnTo>
                  <a:pt x="1017" y="386"/>
                </a:lnTo>
                <a:lnTo>
                  <a:pt x="1017" y="381"/>
                </a:lnTo>
                <a:lnTo>
                  <a:pt x="1017" y="375"/>
                </a:lnTo>
                <a:lnTo>
                  <a:pt x="1016" y="371"/>
                </a:lnTo>
                <a:lnTo>
                  <a:pt x="1016" y="371"/>
                </a:lnTo>
                <a:close/>
                <a:moveTo>
                  <a:pt x="124" y="413"/>
                </a:moveTo>
                <a:lnTo>
                  <a:pt x="348" y="413"/>
                </a:lnTo>
                <a:lnTo>
                  <a:pt x="302" y="551"/>
                </a:lnTo>
                <a:lnTo>
                  <a:pt x="124" y="413"/>
                </a:lnTo>
                <a:close/>
                <a:moveTo>
                  <a:pt x="766" y="904"/>
                </a:moveTo>
                <a:lnTo>
                  <a:pt x="527" y="737"/>
                </a:lnTo>
                <a:lnTo>
                  <a:pt x="527" y="737"/>
                </a:lnTo>
                <a:lnTo>
                  <a:pt x="523" y="735"/>
                </a:lnTo>
                <a:lnTo>
                  <a:pt x="518" y="733"/>
                </a:lnTo>
                <a:lnTo>
                  <a:pt x="513" y="732"/>
                </a:lnTo>
                <a:lnTo>
                  <a:pt x="509" y="732"/>
                </a:lnTo>
                <a:lnTo>
                  <a:pt x="509" y="732"/>
                </a:lnTo>
                <a:lnTo>
                  <a:pt x="504" y="732"/>
                </a:lnTo>
                <a:lnTo>
                  <a:pt x="499" y="733"/>
                </a:lnTo>
                <a:lnTo>
                  <a:pt x="495" y="735"/>
                </a:lnTo>
                <a:lnTo>
                  <a:pt x="490" y="737"/>
                </a:lnTo>
                <a:lnTo>
                  <a:pt x="251" y="904"/>
                </a:lnTo>
                <a:lnTo>
                  <a:pt x="509" y="132"/>
                </a:lnTo>
                <a:lnTo>
                  <a:pt x="766" y="904"/>
                </a:lnTo>
                <a:close/>
                <a:moveTo>
                  <a:pt x="716" y="551"/>
                </a:moveTo>
                <a:lnTo>
                  <a:pt x="670" y="413"/>
                </a:lnTo>
                <a:lnTo>
                  <a:pt x="893" y="413"/>
                </a:lnTo>
                <a:lnTo>
                  <a:pt x="716" y="551"/>
                </a:lnTo>
                <a:close/>
              </a:path>
            </a:pathLst>
          </a:custGeom>
          <a:solidFill>
            <a:srgbClr val="BCA890"/>
          </a:solidFill>
          <a:ln>
            <a:noFill/>
          </a:ln>
        </p:spPr>
        <p:txBody>
          <a:bodyPr vert="horz" wrap="square" lIns="91440" tIns="45720" rIns="91440" bIns="45720" numCol="1" anchor="t" anchorCtr="0" compatLnSpc="1">
            <a:prstTxWarp prst="textNoShape">
              <a:avLst/>
            </a:prstTxWarp>
          </a:bodyPr>
          <a:lstStyle/>
          <a:p>
            <a:endParaRPr lang="zh-CN" altLang="en-US" dirty="0">
              <a:solidFill>
                <a:schemeClr val="tx2"/>
              </a:solidFill>
            </a:endParaRPr>
          </a:p>
        </p:txBody>
      </p:sp>
      <p:sp>
        <p:nvSpPr>
          <p:cNvPr id="47" name="Freeform 96">
            <a:extLst>
              <a:ext uri="{FF2B5EF4-FFF2-40B4-BE49-F238E27FC236}">
                <a16:creationId xmlns:a16="http://schemas.microsoft.com/office/drawing/2014/main" id="{81CB2F81-2D51-453F-98CF-57FB0E4005E8}"/>
              </a:ext>
            </a:extLst>
          </p:cNvPr>
          <p:cNvSpPr>
            <a:spLocks noEditPoints="1"/>
          </p:cNvSpPr>
          <p:nvPr/>
        </p:nvSpPr>
        <p:spPr bwMode="auto">
          <a:xfrm>
            <a:off x="6176302" y="1167419"/>
            <a:ext cx="602055" cy="602055"/>
          </a:xfrm>
          <a:custGeom>
            <a:avLst/>
            <a:gdLst>
              <a:gd name="T0" fmla="*/ 658 w 1017"/>
              <a:gd name="T1" fmla="*/ 2 h 1017"/>
              <a:gd name="T2" fmla="*/ 600 w 1017"/>
              <a:gd name="T3" fmla="*/ 16 h 1017"/>
              <a:gd name="T4" fmla="*/ 551 w 1017"/>
              <a:gd name="T5" fmla="*/ 36 h 1017"/>
              <a:gd name="T6" fmla="*/ 513 w 1017"/>
              <a:gd name="T7" fmla="*/ 61 h 1017"/>
              <a:gd name="T8" fmla="*/ 393 w 1017"/>
              <a:gd name="T9" fmla="*/ 10 h 1017"/>
              <a:gd name="T10" fmla="*/ 269 w 1017"/>
              <a:gd name="T11" fmla="*/ 3 h 1017"/>
              <a:gd name="T12" fmla="*/ 166 w 1017"/>
              <a:gd name="T13" fmla="*/ 39 h 1017"/>
              <a:gd name="T14" fmla="*/ 82 w 1017"/>
              <a:gd name="T15" fmla="*/ 104 h 1017"/>
              <a:gd name="T16" fmla="*/ 24 w 1017"/>
              <a:gd name="T17" fmla="*/ 194 h 1017"/>
              <a:gd name="T18" fmla="*/ 0 w 1017"/>
              <a:gd name="T19" fmla="*/ 301 h 1017"/>
              <a:gd name="T20" fmla="*/ 13 w 1017"/>
              <a:gd name="T21" fmla="*/ 451 h 1017"/>
              <a:gd name="T22" fmla="*/ 74 w 1017"/>
              <a:gd name="T23" fmla="*/ 625 h 1017"/>
              <a:gd name="T24" fmla="*/ 182 w 1017"/>
              <a:gd name="T25" fmla="*/ 784 h 1017"/>
              <a:gd name="T26" fmla="*/ 333 w 1017"/>
              <a:gd name="T27" fmla="*/ 919 h 1017"/>
              <a:gd name="T28" fmla="*/ 494 w 1017"/>
              <a:gd name="T29" fmla="*/ 1014 h 1017"/>
              <a:gd name="T30" fmla="*/ 550 w 1017"/>
              <a:gd name="T31" fmla="*/ 1000 h 1017"/>
              <a:gd name="T32" fmla="*/ 730 w 1017"/>
              <a:gd name="T33" fmla="*/ 883 h 1017"/>
              <a:gd name="T34" fmla="*/ 869 w 1017"/>
              <a:gd name="T35" fmla="*/ 740 h 1017"/>
              <a:gd name="T36" fmla="*/ 964 w 1017"/>
              <a:gd name="T37" fmla="*/ 577 h 1017"/>
              <a:gd name="T38" fmla="*/ 1013 w 1017"/>
              <a:gd name="T39" fmla="*/ 398 h 1017"/>
              <a:gd name="T40" fmla="*/ 1014 w 1017"/>
              <a:gd name="T41" fmla="*/ 269 h 1017"/>
              <a:gd name="T42" fmla="*/ 978 w 1017"/>
              <a:gd name="T43" fmla="*/ 166 h 1017"/>
              <a:gd name="T44" fmla="*/ 913 w 1017"/>
              <a:gd name="T45" fmla="*/ 82 h 1017"/>
              <a:gd name="T46" fmla="*/ 823 w 1017"/>
              <a:gd name="T47" fmla="*/ 25 h 1017"/>
              <a:gd name="T48" fmla="*/ 715 w 1017"/>
              <a:gd name="T49" fmla="*/ 0 h 1017"/>
              <a:gd name="T50" fmla="*/ 433 w 1017"/>
              <a:gd name="T51" fmla="*/ 909 h 1017"/>
              <a:gd name="T52" fmla="*/ 281 w 1017"/>
              <a:gd name="T53" fmla="*/ 794 h 1017"/>
              <a:gd name="T54" fmla="*/ 167 w 1017"/>
              <a:gd name="T55" fmla="*/ 659 h 1017"/>
              <a:gd name="T56" fmla="*/ 93 w 1017"/>
              <a:gd name="T57" fmla="*/ 506 h 1017"/>
              <a:gd name="T58" fmla="*/ 63 w 1017"/>
              <a:gd name="T59" fmla="*/ 342 h 1017"/>
              <a:gd name="T60" fmla="*/ 75 w 1017"/>
              <a:gd name="T61" fmla="*/ 242 h 1017"/>
              <a:gd name="T62" fmla="*/ 176 w 1017"/>
              <a:gd name="T63" fmla="*/ 107 h 1017"/>
              <a:gd name="T64" fmla="*/ 304 w 1017"/>
              <a:gd name="T65" fmla="*/ 63 h 1017"/>
              <a:gd name="T66" fmla="*/ 411 w 1017"/>
              <a:gd name="T67" fmla="*/ 81 h 1017"/>
              <a:gd name="T68" fmla="*/ 414 w 1017"/>
              <a:gd name="T69" fmla="*/ 178 h 1017"/>
              <a:gd name="T70" fmla="*/ 383 w 1017"/>
              <a:gd name="T71" fmla="*/ 288 h 1017"/>
              <a:gd name="T72" fmla="*/ 390 w 1017"/>
              <a:gd name="T73" fmla="*/ 340 h 1017"/>
              <a:gd name="T74" fmla="*/ 425 w 1017"/>
              <a:gd name="T75" fmla="*/ 348 h 1017"/>
              <a:gd name="T76" fmla="*/ 445 w 1017"/>
              <a:gd name="T77" fmla="*/ 317 h 1017"/>
              <a:gd name="T78" fmla="*/ 462 w 1017"/>
              <a:gd name="T79" fmla="*/ 224 h 1017"/>
              <a:gd name="T80" fmla="*/ 511 w 1017"/>
              <a:gd name="T81" fmla="*/ 146 h 1017"/>
              <a:gd name="T82" fmla="*/ 549 w 1017"/>
              <a:gd name="T83" fmla="*/ 113 h 1017"/>
              <a:gd name="T84" fmla="*/ 591 w 1017"/>
              <a:gd name="T85" fmla="*/ 88 h 1017"/>
              <a:gd name="T86" fmla="*/ 628 w 1017"/>
              <a:gd name="T87" fmla="*/ 74 h 1017"/>
              <a:gd name="T88" fmla="*/ 675 w 1017"/>
              <a:gd name="T89" fmla="*/ 64 h 1017"/>
              <a:gd name="T90" fmla="*/ 750 w 1017"/>
              <a:gd name="T91" fmla="*/ 69 h 1017"/>
              <a:gd name="T92" fmla="*/ 896 w 1017"/>
              <a:gd name="T93" fmla="*/ 157 h 1017"/>
              <a:gd name="T94" fmla="*/ 952 w 1017"/>
              <a:gd name="T95" fmla="*/ 292 h 1017"/>
              <a:gd name="T96" fmla="*/ 946 w 1017"/>
              <a:gd name="T97" fmla="*/ 413 h 1017"/>
              <a:gd name="T98" fmla="*/ 897 w 1017"/>
              <a:gd name="T99" fmla="*/ 573 h 1017"/>
              <a:gd name="T100" fmla="*/ 805 w 1017"/>
              <a:gd name="T101" fmla="*/ 719 h 1017"/>
              <a:gd name="T102" fmla="*/ 675 w 1017"/>
              <a:gd name="T103" fmla="*/ 846 h 1017"/>
              <a:gd name="T104" fmla="*/ 508 w 1017"/>
              <a:gd name="T105" fmla="*/ 950 h 1017"/>
              <a:gd name="T106" fmla="*/ 677 w 1017"/>
              <a:gd name="T107" fmla="*/ 136 h 1017"/>
              <a:gd name="T108" fmla="*/ 669 w 1017"/>
              <a:gd name="T109" fmla="*/ 172 h 1017"/>
              <a:gd name="T110" fmla="*/ 699 w 1017"/>
              <a:gd name="T111" fmla="*/ 191 h 1017"/>
              <a:gd name="T112" fmla="*/ 780 w 1017"/>
              <a:gd name="T113" fmla="*/ 220 h 1017"/>
              <a:gd name="T114" fmla="*/ 824 w 1017"/>
              <a:gd name="T115" fmla="*/ 292 h 1017"/>
              <a:gd name="T116" fmla="*/ 835 w 1017"/>
              <a:gd name="T117" fmla="*/ 340 h 1017"/>
              <a:gd name="T118" fmla="*/ 870 w 1017"/>
              <a:gd name="T119" fmla="*/ 348 h 1017"/>
              <a:gd name="T120" fmla="*/ 890 w 1017"/>
              <a:gd name="T121" fmla="*/ 317 h 1017"/>
              <a:gd name="T122" fmla="*/ 846 w 1017"/>
              <a:gd name="T123" fmla="*/ 196 h 1017"/>
              <a:gd name="T124" fmla="*/ 738 w 1017"/>
              <a:gd name="T125" fmla="*/ 131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17" h="1017">
                <a:moveTo>
                  <a:pt x="699" y="0"/>
                </a:moveTo>
                <a:lnTo>
                  <a:pt x="699" y="0"/>
                </a:lnTo>
                <a:lnTo>
                  <a:pt x="684" y="0"/>
                </a:lnTo>
                <a:lnTo>
                  <a:pt x="669" y="1"/>
                </a:lnTo>
                <a:lnTo>
                  <a:pt x="669" y="1"/>
                </a:lnTo>
                <a:lnTo>
                  <a:pt x="658" y="2"/>
                </a:lnTo>
                <a:lnTo>
                  <a:pt x="658" y="2"/>
                </a:lnTo>
                <a:lnTo>
                  <a:pt x="641" y="5"/>
                </a:lnTo>
                <a:lnTo>
                  <a:pt x="641" y="5"/>
                </a:lnTo>
                <a:lnTo>
                  <a:pt x="628" y="7"/>
                </a:lnTo>
                <a:lnTo>
                  <a:pt x="628" y="7"/>
                </a:lnTo>
                <a:lnTo>
                  <a:pt x="613" y="12"/>
                </a:lnTo>
                <a:lnTo>
                  <a:pt x="613" y="12"/>
                </a:lnTo>
                <a:lnTo>
                  <a:pt x="600" y="16"/>
                </a:lnTo>
                <a:lnTo>
                  <a:pt x="600" y="16"/>
                </a:lnTo>
                <a:lnTo>
                  <a:pt x="588" y="20"/>
                </a:lnTo>
                <a:lnTo>
                  <a:pt x="588" y="20"/>
                </a:lnTo>
                <a:lnTo>
                  <a:pt x="573" y="27"/>
                </a:lnTo>
                <a:lnTo>
                  <a:pt x="558" y="33"/>
                </a:lnTo>
                <a:lnTo>
                  <a:pt x="558" y="33"/>
                </a:lnTo>
                <a:lnTo>
                  <a:pt x="551" y="36"/>
                </a:lnTo>
                <a:lnTo>
                  <a:pt x="551" y="36"/>
                </a:lnTo>
                <a:lnTo>
                  <a:pt x="535" y="45"/>
                </a:lnTo>
                <a:lnTo>
                  <a:pt x="535" y="45"/>
                </a:lnTo>
                <a:lnTo>
                  <a:pt x="528" y="50"/>
                </a:lnTo>
                <a:lnTo>
                  <a:pt x="528" y="50"/>
                </a:lnTo>
                <a:lnTo>
                  <a:pt x="513" y="61"/>
                </a:lnTo>
                <a:lnTo>
                  <a:pt x="513" y="61"/>
                </a:lnTo>
                <a:lnTo>
                  <a:pt x="508" y="63"/>
                </a:lnTo>
                <a:lnTo>
                  <a:pt x="508" y="63"/>
                </a:lnTo>
                <a:lnTo>
                  <a:pt x="487" y="49"/>
                </a:lnTo>
                <a:lnTo>
                  <a:pt x="465" y="36"/>
                </a:lnTo>
                <a:lnTo>
                  <a:pt x="442" y="26"/>
                </a:lnTo>
                <a:lnTo>
                  <a:pt x="418" y="16"/>
                </a:lnTo>
                <a:lnTo>
                  <a:pt x="393" y="10"/>
                </a:lnTo>
                <a:lnTo>
                  <a:pt x="369" y="4"/>
                </a:lnTo>
                <a:lnTo>
                  <a:pt x="343" y="1"/>
                </a:lnTo>
                <a:lnTo>
                  <a:pt x="317" y="0"/>
                </a:lnTo>
                <a:lnTo>
                  <a:pt x="317" y="0"/>
                </a:lnTo>
                <a:lnTo>
                  <a:pt x="301" y="0"/>
                </a:lnTo>
                <a:lnTo>
                  <a:pt x="285" y="1"/>
                </a:lnTo>
                <a:lnTo>
                  <a:pt x="269" y="3"/>
                </a:lnTo>
                <a:lnTo>
                  <a:pt x="253" y="6"/>
                </a:lnTo>
                <a:lnTo>
                  <a:pt x="238" y="10"/>
                </a:lnTo>
                <a:lnTo>
                  <a:pt x="223" y="14"/>
                </a:lnTo>
                <a:lnTo>
                  <a:pt x="208" y="19"/>
                </a:lnTo>
                <a:lnTo>
                  <a:pt x="194" y="25"/>
                </a:lnTo>
                <a:lnTo>
                  <a:pt x="180" y="31"/>
                </a:lnTo>
                <a:lnTo>
                  <a:pt x="166" y="39"/>
                </a:lnTo>
                <a:lnTo>
                  <a:pt x="152" y="46"/>
                </a:lnTo>
                <a:lnTo>
                  <a:pt x="139" y="55"/>
                </a:lnTo>
                <a:lnTo>
                  <a:pt x="127" y="63"/>
                </a:lnTo>
                <a:lnTo>
                  <a:pt x="116" y="73"/>
                </a:lnTo>
                <a:lnTo>
                  <a:pt x="104" y="82"/>
                </a:lnTo>
                <a:lnTo>
                  <a:pt x="93" y="93"/>
                </a:lnTo>
                <a:lnTo>
                  <a:pt x="82" y="104"/>
                </a:lnTo>
                <a:lnTo>
                  <a:pt x="72" y="116"/>
                </a:lnTo>
                <a:lnTo>
                  <a:pt x="63" y="128"/>
                </a:lnTo>
                <a:lnTo>
                  <a:pt x="53" y="140"/>
                </a:lnTo>
                <a:lnTo>
                  <a:pt x="46" y="153"/>
                </a:lnTo>
                <a:lnTo>
                  <a:pt x="37" y="166"/>
                </a:lnTo>
                <a:lnTo>
                  <a:pt x="31" y="180"/>
                </a:lnTo>
                <a:lnTo>
                  <a:pt x="24" y="194"/>
                </a:lnTo>
                <a:lnTo>
                  <a:pt x="19" y="208"/>
                </a:lnTo>
                <a:lnTo>
                  <a:pt x="14" y="223"/>
                </a:lnTo>
                <a:lnTo>
                  <a:pt x="9" y="238"/>
                </a:lnTo>
                <a:lnTo>
                  <a:pt x="6" y="254"/>
                </a:lnTo>
                <a:lnTo>
                  <a:pt x="3" y="269"/>
                </a:lnTo>
                <a:lnTo>
                  <a:pt x="1" y="285"/>
                </a:lnTo>
                <a:lnTo>
                  <a:pt x="0" y="301"/>
                </a:lnTo>
                <a:lnTo>
                  <a:pt x="0" y="317"/>
                </a:lnTo>
                <a:lnTo>
                  <a:pt x="0" y="317"/>
                </a:lnTo>
                <a:lnTo>
                  <a:pt x="0" y="344"/>
                </a:lnTo>
                <a:lnTo>
                  <a:pt x="2" y="371"/>
                </a:lnTo>
                <a:lnTo>
                  <a:pt x="4" y="398"/>
                </a:lnTo>
                <a:lnTo>
                  <a:pt x="8" y="425"/>
                </a:lnTo>
                <a:lnTo>
                  <a:pt x="13" y="451"/>
                </a:lnTo>
                <a:lnTo>
                  <a:pt x="18" y="476"/>
                </a:lnTo>
                <a:lnTo>
                  <a:pt x="25" y="502"/>
                </a:lnTo>
                <a:lnTo>
                  <a:pt x="33" y="527"/>
                </a:lnTo>
                <a:lnTo>
                  <a:pt x="41" y="552"/>
                </a:lnTo>
                <a:lnTo>
                  <a:pt x="51" y="577"/>
                </a:lnTo>
                <a:lnTo>
                  <a:pt x="62" y="602"/>
                </a:lnTo>
                <a:lnTo>
                  <a:pt x="74" y="625"/>
                </a:lnTo>
                <a:lnTo>
                  <a:pt x="87" y="649"/>
                </a:lnTo>
                <a:lnTo>
                  <a:pt x="100" y="673"/>
                </a:lnTo>
                <a:lnTo>
                  <a:pt x="116" y="696"/>
                </a:lnTo>
                <a:lnTo>
                  <a:pt x="131" y="719"/>
                </a:lnTo>
                <a:lnTo>
                  <a:pt x="147" y="740"/>
                </a:lnTo>
                <a:lnTo>
                  <a:pt x="164" y="763"/>
                </a:lnTo>
                <a:lnTo>
                  <a:pt x="182" y="784"/>
                </a:lnTo>
                <a:lnTo>
                  <a:pt x="201" y="805"/>
                </a:lnTo>
                <a:lnTo>
                  <a:pt x="222" y="825"/>
                </a:lnTo>
                <a:lnTo>
                  <a:pt x="242" y="845"/>
                </a:lnTo>
                <a:lnTo>
                  <a:pt x="264" y="865"/>
                </a:lnTo>
                <a:lnTo>
                  <a:pt x="286" y="883"/>
                </a:lnTo>
                <a:lnTo>
                  <a:pt x="310" y="902"/>
                </a:lnTo>
                <a:lnTo>
                  <a:pt x="333" y="919"/>
                </a:lnTo>
                <a:lnTo>
                  <a:pt x="358" y="937"/>
                </a:lnTo>
                <a:lnTo>
                  <a:pt x="384" y="954"/>
                </a:lnTo>
                <a:lnTo>
                  <a:pt x="411" y="970"/>
                </a:lnTo>
                <a:lnTo>
                  <a:pt x="437" y="985"/>
                </a:lnTo>
                <a:lnTo>
                  <a:pt x="465" y="1000"/>
                </a:lnTo>
                <a:lnTo>
                  <a:pt x="494" y="1014"/>
                </a:lnTo>
                <a:lnTo>
                  <a:pt x="494" y="1014"/>
                </a:lnTo>
                <a:lnTo>
                  <a:pt x="501" y="1017"/>
                </a:lnTo>
                <a:lnTo>
                  <a:pt x="508" y="1017"/>
                </a:lnTo>
                <a:lnTo>
                  <a:pt x="508" y="1017"/>
                </a:lnTo>
                <a:lnTo>
                  <a:pt x="515" y="1017"/>
                </a:lnTo>
                <a:lnTo>
                  <a:pt x="522" y="1014"/>
                </a:lnTo>
                <a:lnTo>
                  <a:pt x="522" y="1014"/>
                </a:lnTo>
                <a:lnTo>
                  <a:pt x="550" y="1000"/>
                </a:lnTo>
                <a:lnTo>
                  <a:pt x="578" y="985"/>
                </a:lnTo>
                <a:lnTo>
                  <a:pt x="606" y="970"/>
                </a:lnTo>
                <a:lnTo>
                  <a:pt x="632" y="954"/>
                </a:lnTo>
                <a:lnTo>
                  <a:pt x="657" y="937"/>
                </a:lnTo>
                <a:lnTo>
                  <a:pt x="683" y="919"/>
                </a:lnTo>
                <a:lnTo>
                  <a:pt x="707" y="902"/>
                </a:lnTo>
                <a:lnTo>
                  <a:pt x="730" y="883"/>
                </a:lnTo>
                <a:lnTo>
                  <a:pt x="753" y="865"/>
                </a:lnTo>
                <a:lnTo>
                  <a:pt x="774" y="845"/>
                </a:lnTo>
                <a:lnTo>
                  <a:pt x="795" y="825"/>
                </a:lnTo>
                <a:lnTo>
                  <a:pt x="815" y="805"/>
                </a:lnTo>
                <a:lnTo>
                  <a:pt x="833" y="784"/>
                </a:lnTo>
                <a:lnTo>
                  <a:pt x="852" y="763"/>
                </a:lnTo>
                <a:lnTo>
                  <a:pt x="869" y="740"/>
                </a:lnTo>
                <a:lnTo>
                  <a:pt x="886" y="719"/>
                </a:lnTo>
                <a:lnTo>
                  <a:pt x="901" y="696"/>
                </a:lnTo>
                <a:lnTo>
                  <a:pt x="916" y="673"/>
                </a:lnTo>
                <a:lnTo>
                  <a:pt x="929" y="649"/>
                </a:lnTo>
                <a:lnTo>
                  <a:pt x="942" y="625"/>
                </a:lnTo>
                <a:lnTo>
                  <a:pt x="953" y="602"/>
                </a:lnTo>
                <a:lnTo>
                  <a:pt x="964" y="577"/>
                </a:lnTo>
                <a:lnTo>
                  <a:pt x="974" y="552"/>
                </a:lnTo>
                <a:lnTo>
                  <a:pt x="984" y="527"/>
                </a:lnTo>
                <a:lnTo>
                  <a:pt x="991" y="502"/>
                </a:lnTo>
                <a:lnTo>
                  <a:pt x="997" y="476"/>
                </a:lnTo>
                <a:lnTo>
                  <a:pt x="1004" y="451"/>
                </a:lnTo>
                <a:lnTo>
                  <a:pt x="1008" y="425"/>
                </a:lnTo>
                <a:lnTo>
                  <a:pt x="1013" y="398"/>
                </a:lnTo>
                <a:lnTo>
                  <a:pt x="1015" y="371"/>
                </a:lnTo>
                <a:lnTo>
                  <a:pt x="1017" y="344"/>
                </a:lnTo>
                <a:lnTo>
                  <a:pt x="1017" y="317"/>
                </a:lnTo>
                <a:lnTo>
                  <a:pt x="1017" y="317"/>
                </a:lnTo>
                <a:lnTo>
                  <a:pt x="1017" y="301"/>
                </a:lnTo>
                <a:lnTo>
                  <a:pt x="1016" y="285"/>
                </a:lnTo>
                <a:lnTo>
                  <a:pt x="1014" y="269"/>
                </a:lnTo>
                <a:lnTo>
                  <a:pt x="1010" y="254"/>
                </a:lnTo>
                <a:lnTo>
                  <a:pt x="1007" y="238"/>
                </a:lnTo>
                <a:lnTo>
                  <a:pt x="1003" y="223"/>
                </a:lnTo>
                <a:lnTo>
                  <a:pt x="997" y="208"/>
                </a:lnTo>
                <a:lnTo>
                  <a:pt x="992" y="194"/>
                </a:lnTo>
                <a:lnTo>
                  <a:pt x="986" y="180"/>
                </a:lnTo>
                <a:lnTo>
                  <a:pt x="978" y="166"/>
                </a:lnTo>
                <a:lnTo>
                  <a:pt x="971" y="153"/>
                </a:lnTo>
                <a:lnTo>
                  <a:pt x="962" y="140"/>
                </a:lnTo>
                <a:lnTo>
                  <a:pt x="953" y="128"/>
                </a:lnTo>
                <a:lnTo>
                  <a:pt x="944" y="116"/>
                </a:lnTo>
                <a:lnTo>
                  <a:pt x="934" y="104"/>
                </a:lnTo>
                <a:lnTo>
                  <a:pt x="923" y="93"/>
                </a:lnTo>
                <a:lnTo>
                  <a:pt x="913" y="82"/>
                </a:lnTo>
                <a:lnTo>
                  <a:pt x="901" y="73"/>
                </a:lnTo>
                <a:lnTo>
                  <a:pt x="889" y="63"/>
                </a:lnTo>
                <a:lnTo>
                  <a:pt x="876" y="55"/>
                </a:lnTo>
                <a:lnTo>
                  <a:pt x="863" y="46"/>
                </a:lnTo>
                <a:lnTo>
                  <a:pt x="850" y="39"/>
                </a:lnTo>
                <a:lnTo>
                  <a:pt x="837" y="31"/>
                </a:lnTo>
                <a:lnTo>
                  <a:pt x="823" y="25"/>
                </a:lnTo>
                <a:lnTo>
                  <a:pt x="809" y="19"/>
                </a:lnTo>
                <a:lnTo>
                  <a:pt x="794" y="14"/>
                </a:lnTo>
                <a:lnTo>
                  <a:pt x="779" y="10"/>
                </a:lnTo>
                <a:lnTo>
                  <a:pt x="763" y="6"/>
                </a:lnTo>
                <a:lnTo>
                  <a:pt x="747" y="3"/>
                </a:lnTo>
                <a:lnTo>
                  <a:pt x="731" y="1"/>
                </a:lnTo>
                <a:lnTo>
                  <a:pt x="715" y="0"/>
                </a:lnTo>
                <a:lnTo>
                  <a:pt x="699" y="0"/>
                </a:lnTo>
                <a:lnTo>
                  <a:pt x="699" y="0"/>
                </a:lnTo>
                <a:close/>
                <a:moveTo>
                  <a:pt x="508" y="950"/>
                </a:moveTo>
                <a:lnTo>
                  <a:pt x="508" y="950"/>
                </a:lnTo>
                <a:lnTo>
                  <a:pt x="482" y="937"/>
                </a:lnTo>
                <a:lnTo>
                  <a:pt x="457" y="924"/>
                </a:lnTo>
                <a:lnTo>
                  <a:pt x="433" y="909"/>
                </a:lnTo>
                <a:lnTo>
                  <a:pt x="408" y="894"/>
                </a:lnTo>
                <a:lnTo>
                  <a:pt x="386" y="879"/>
                </a:lnTo>
                <a:lnTo>
                  <a:pt x="363" y="863"/>
                </a:lnTo>
                <a:lnTo>
                  <a:pt x="342" y="846"/>
                </a:lnTo>
                <a:lnTo>
                  <a:pt x="320" y="829"/>
                </a:lnTo>
                <a:lnTo>
                  <a:pt x="300" y="812"/>
                </a:lnTo>
                <a:lnTo>
                  <a:pt x="281" y="794"/>
                </a:lnTo>
                <a:lnTo>
                  <a:pt x="263" y="776"/>
                </a:lnTo>
                <a:lnTo>
                  <a:pt x="244" y="757"/>
                </a:lnTo>
                <a:lnTo>
                  <a:pt x="227" y="738"/>
                </a:lnTo>
                <a:lnTo>
                  <a:pt x="211" y="719"/>
                </a:lnTo>
                <a:lnTo>
                  <a:pt x="196" y="699"/>
                </a:lnTo>
                <a:lnTo>
                  <a:pt x="181" y="679"/>
                </a:lnTo>
                <a:lnTo>
                  <a:pt x="167" y="659"/>
                </a:lnTo>
                <a:lnTo>
                  <a:pt x="154" y="637"/>
                </a:lnTo>
                <a:lnTo>
                  <a:pt x="141" y="617"/>
                </a:lnTo>
                <a:lnTo>
                  <a:pt x="131" y="595"/>
                </a:lnTo>
                <a:lnTo>
                  <a:pt x="120" y="573"/>
                </a:lnTo>
                <a:lnTo>
                  <a:pt x="110" y="551"/>
                </a:lnTo>
                <a:lnTo>
                  <a:pt x="102" y="529"/>
                </a:lnTo>
                <a:lnTo>
                  <a:pt x="93" y="506"/>
                </a:lnTo>
                <a:lnTo>
                  <a:pt x="87" y="484"/>
                </a:lnTo>
                <a:lnTo>
                  <a:pt x="80" y="460"/>
                </a:lnTo>
                <a:lnTo>
                  <a:pt x="75" y="437"/>
                </a:lnTo>
                <a:lnTo>
                  <a:pt x="70" y="413"/>
                </a:lnTo>
                <a:lnTo>
                  <a:pt x="67" y="389"/>
                </a:lnTo>
                <a:lnTo>
                  <a:pt x="65" y="366"/>
                </a:lnTo>
                <a:lnTo>
                  <a:pt x="63" y="342"/>
                </a:lnTo>
                <a:lnTo>
                  <a:pt x="63" y="317"/>
                </a:lnTo>
                <a:lnTo>
                  <a:pt x="63" y="317"/>
                </a:lnTo>
                <a:lnTo>
                  <a:pt x="63" y="305"/>
                </a:lnTo>
                <a:lnTo>
                  <a:pt x="64" y="292"/>
                </a:lnTo>
                <a:lnTo>
                  <a:pt x="66" y="279"/>
                </a:lnTo>
                <a:lnTo>
                  <a:pt x="68" y="267"/>
                </a:lnTo>
                <a:lnTo>
                  <a:pt x="75" y="242"/>
                </a:lnTo>
                <a:lnTo>
                  <a:pt x="83" y="219"/>
                </a:lnTo>
                <a:lnTo>
                  <a:pt x="94" y="196"/>
                </a:lnTo>
                <a:lnTo>
                  <a:pt x="106" y="176"/>
                </a:lnTo>
                <a:lnTo>
                  <a:pt x="121" y="157"/>
                </a:lnTo>
                <a:lnTo>
                  <a:pt x="137" y="138"/>
                </a:lnTo>
                <a:lnTo>
                  <a:pt x="155" y="121"/>
                </a:lnTo>
                <a:lnTo>
                  <a:pt x="176" y="107"/>
                </a:lnTo>
                <a:lnTo>
                  <a:pt x="196" y="94"/>
                </a:lnTo>
                <a:lnTo>
                  <a:pt x="219" y="84"/>
                </a:lnTo>
                <a:lnTo>
                  <a:pt x="242" y="75"/>
                </a:lnTo>
                <a:lnTo>
                  <a:pt x="266" y="69"/>
                </a:lnTo>
                <a:lnTo>
                  <a:pt x="279" y="66"/>
                </a:lnTo>
                <a:lnTo>
                  <a:pt x="291" y="64"/>
                </a:lnTo>
                <a:lnTo>
                  <a:pt x="304" y="63"/>
                </a:lnTo>
                <a:lnTo>
                  <a:pt x="317" y="63"/>
                </a:lnTo>
                <a:lnTo>
                  <a:pt x="317" y="63"/>
                </a:lnTo>
                <a:lnTo>
                  <a:pt x="337" y="64"/>
                </a:lnTo>
                <a:lnTo>
                  <a:pt x="356" y="66"/>
                </a:lnTo>
                <a:lnTo>
                  <a:pt x="374" y="70"/>
                </a:lnTo>
                <a:lnTo>
                  <a:pt x="392" y="75"/>
                </a:lnTo>
                <a:lnTo>
                  <a:pt x="411" y="81"/>
                </a:lnTo>
                <a:lnTo>
                  <a:pt x="428" y="89"/>
                </a:lnTo>
                <a:lnTo>
                  <a:pt x="444" y="98"/>
                </a:lnTo>
                <a:lnTo>
                  <a:pt x="460" y="108"/>
                </a:lnTo>
                <a:lnTo>
                  <a:pt x="460" y="108"/>
                </a:lnTo>
                <a:lnTo>
                  <a:pt x="443" y="130"/>
                </a:lnTo>
                <a:lnTo>
                  <a:pt x="427" y="153"/>
                </a:lnTo>
                <a:lnTo>
                  <a:pt x="414" y="178"/>
                </a:lnTo>
                <a:lnTo>
                  <a:pt x="402" y="204"/>
                </a:lnTo>
                <a:lnTo>
                  <a:pt x="398" y="218"/>
                </a:lnTo>
                <a:lnTo>
                  <a:pt x="393" y="231"/>
                </a:lnTo>
                <a:lnTo>
                  <a:pt x="389" y="245"/>
                </a:lnTo>
                <a:lnTo>
                  <a:pt x="386" y="258"/>
                </a:lnTo>
                <a:lnTo>
                  <a:pt x="384" y="273"/>
                </a:lnTo>
                <a:lnTo>
                  <a:pt x="383" y="288"/>
                </a:lnTo>
                <a:lnTo>
                  <a:pt x="382" y="302"/>
                </a:lnTo>
                <a:lnTo>
                  <a:pt x="381" y="317"/>
                </a:lnTo>
                <a:lnTo>
                  <a:pt x="381" y="317"/>
                </a:lnTo>
                <a:lnTo>
                  <a:pt x="382" y="324"/>
                </a:lnTo>
                <a:lnTo>
                  <a:pt x="384" y="330"/>
                </a:lnTo>
                <a:lnTo>
                  <a:pt x="386" y="336"/>
                </a:lnTo>
                <a:lnTo>
                  <a:pt x="390" y="340"/>
                </a:lnTo>
                <a:lnTo>
                  <a:pt x="394" y="344"/>
                </a:lnTo>
                <a:lnTo>
                  <a:pt x="400" y="348"/>
                </a:lnTo>
                <a:lnTo>
                  <a:pt x="406" y="349"/>
                </a:lnTo>
                <a:lnTo>
                  <a:pt x="413" y="350"/>
                </a:lnTo>
                <a:lnTo>
                  <a:pt x="413" y="350"/>
                </a:lnTo>
                <a:lnTo>
                  <a:pt x="419" y="349"/>
                </a:lnTo>
                <a:lnTo>
                  <a:pt x="425" y="348"/>
                </a:lnTo>
                <a:lnTo>
                  <a:pt x="431" y="344"/>
                </a:lnTo>
                <a:lnTo>
                  <a:pt x="435" y="340"/>
                </a:lnTo>
                <a:lnTo>
                  <a:pt x="440" y="336"/>
                </a:lnTo>
                <a:lnTo>
                  <a:pt x="442" y="330"/>
                </a:lnTo>
                <a:lnTo>
                  <a:pt x="444" y="324"/>
                </a:lnTo>
                <a:lnTo>
                  <a:pt x="445" y="317"/>
                </a:lnTo>
                <a:lnTo>
                  <a:pt x="445" y="317"/>
                </a:lnTo>
                <a:lnTo>
                  <a:pt x="445" y="304"/>
                </a:lnTo>
                <a:lnTo>
                  <a:pt x="446" y="290"/>
                </a:lnTo>
                <a:lnTo>
                  <a:pt x="448" y="276"/>
                </a:lnTo>
                <a:lnTo>
                  <a:pt x="450" y="263"/>
                </a:lnTo>
                <a:lnTo>
                  <a:pt x="453" y="250"/>
                </a:lnTo>
                <a:lnTo>
                  <a:pt x="458" y="237"/>
                </a:lnTo>
                <a:lnTo>
                  <a:pt x="462" y="224"/>
                </a:lnTo>
                <a:lnTo>
                  <a:pt x="467" y="211"/>
                </a:lnTo>
                <a:lnTo>
                  <a:pt x="474" y="199"/>
                </a:lnTo>
                <a:lnTo>
                  <a:pt x="480" y="189"/>
                </a:lnTo>
                <a:lnTo>
                  <a:pt x="487" y="177"/>
                </a:lnTo>
                <a:lnTo>
                  <a:pt x="495" y="166"/>
                </a:lnTo>
                <a:lnTo>
                  <a:pt x="503" y="155"/>
                </a:lnTo>
                <a:lnTo>
                  <a:pt x="511" y="146"/>
                </a:lnTo>
                <a:lnTo>
                  <a:pt x="521" y="136"/>
                </a:lnTo>
                <a:lnTo>
                  <a:pt x="531" y="128"/>
                </a:lnTo>
                <a:lnTo>
                  <a:pt x="531" y="128"/>
                </a:lnTo>
                <a:lnTo>
                  <a:pt x="546" y="115"/>
                </a:lnTo>
                <a:lnTo>
                  <a:pt x="546" y="115"/>
                </a:lnTo>
                <a:lnTo>
                  <a:pt x="549" y="113"/>
                </a:lnTo>
                <a:lnTo>
                  <a:pt x="549" y="113"/>
                </a:lnTo>
                <a:lnTo>
                  <a:pt x="565" y="102"/>
                </a:lnTo>
                <a:lnTo>
                  <a:pt x="565" y="102"/>
                </a:lnTo>
                <a:lnTo>
                  <a:pt x="569" y="100"/>
                </a:lnTo>
                <a:lnTo>
                  <a:pt x="569" y="100"/>
                </a:lnTo>
                <a:lnTo>
                  <a:pt x="584" y="91"/>
                </a:lnTo>
                <a:lnTo>
                  <a:pt x="584" y="91"/>
                </a:lnTo>
                <a:lnTo>
                  <a:pt x="591" y="88"/>
                </a:lnTo>
                <a:lnTo>
                  <a:pt x="591" y="88"/>
                </a:lnTo>
                <a:lnTo>
                  <a:pt x="606" y="81"/>
                </a:lnTo>
                <a:lnTo>
                  <a:pt x="606" y="81"/>
                </a:lnTo>
                <a:lnTo>
                  <a:pt x="613" y="78"/>
                </a:lnTo>
                <a:lnTo>
                  <a:pt x="613" y="78"/>
                </a:lnTo>
                <a:lnTo>
                  <a:pt x="628" y="74"/>
                </a:lnTo>
                <a:lnTo>
                  <a:pt x="628" y="74"/>
                </a:lnTo>
                <a:lnTo>
                  <a:pt x="637" y="72"/>
                </a:lnTo>
                <a:lnTo>
                  <a:pt x="637" y="72"/>
                </a:lnTo>
                <a:lnTo>
                  <a:pt x="651" y="69"/>
                </a:lnTo>
                <a:lnTo>
                  <a:pt x="651" y="69"/>
                </a:lnTo>
                <a:lnTo>
                  <a:pt x="664" y="66"/>
                </a:lnTo>
                <a:lnTo>
                  <a:pt x="664" y="66"/>
                </a:lnTo>
                <a:lnTo>
                  <a:pt x="675" y="64"/>
                </a:lnTo>
                <a:lnTo>
                  <a:pt x="675" y="64"/>
                </a:lnTo>
                <a:lnTo>
                  <a:pt x="699" y="63"/>
                </a:lnTo>
                <a:lnTo>
                  <a:pt x="699" y="63"/>
                </a:lnTo>
                <a:lnTo>
                  <a:pt x="712" y="63"/>
                </a:lnTo>
                <a:lnTo>
                  <a:pt x="725" y="64"/>
                </a:lnTo>
                <a:lnTo>
                  <a:pt x="738" y="66"/>
                </a:lnTo>
                <a:lnTo>
                  <a:pt x="750" y="69"/>
                </a:lnTo>
                <a:lnTo>
                  <a:pt x="774" y="75"/>
                </a:lnTo>
                <a:lnTo>
                  <a:pt x="798" y="84"/>
                </a:lnTo>
                <a:lnTo>
                  <a:pt x="820" y="94"/>
                </a:lnTo>
                <a:lnTo>
                  <a:pt x="841" y="107"/>
                </a:lnTo>
                <a:lnTo>
                  <a:pt x="860" y="121"/>
                </a:lnTo>
                <a:lnTo>
                  <a:pt x="878" y="138"/>
                </a:lnTo>
                <a:lnTo>
                  <a:pt x="896" y="157"/>
                </a:lnTo>
                <a:lnTo>
                  <a:pt x="910" y="176"/>
                </a:lnTo>
                <a:lnTo>
                  <a:pt x="922" y="196"/>
                </a:lnTo>
                <a:lnTo>
                  <a:pt x="933" y="219"/>
                </a:lnTo>
                <a:lnTo>
                  <a:pt x="942" y="242"/>
                </a:lnTo>
                <a:lnTo>
                  <a:pt x="948" y="267"/>
                </a:lnTo>
                <a:lnTo>
                  <a:pt x="950" y="279"/>
                </a:lnTo>
                <a:lnTo>
                  <a:pt x="952" y="292"/>
                </a:lnTo>
                <a:lnTo>
                  <a:pt x="953" y="305"/>
                </a:lnTo>
                <a:lnTo>
                  <a:pt x="953" y="317"/>
                </a:lnTo>
                <a:lnTo>
                  <a:pt x="953" y="317"/>
                </a:lnTo>
                <a:lnTo>
                  <a:pt x="952" y="342"/>
                </a:lnTo>
                <a:lnTo>
                  <a:pt x="951" y="366"/>
                </a:lnTo>
                <a:lnTo>
                  <a:pt x="949" y="389"/>
                </a:lnTo>
                <a:lnTo>
                  <a:pt x="946" y="413"/>
                </a:lnTo>
                <a:lnTo>
                  <a:pt x="942" y="437"/>
                </a:lnTo>
                <a:lnTo>
                  <a:pt x="936" y="460"/>
                </a:lnTo>
                <a:lnTo>
                  <a:pt x="930" y="484"/>
                </a:lnTo>
                <a:lnTo>
                  <a:pt x="923" y="506"/>
                </a:lnTo>
                <a:lnTo>
                  <a:pt x="915" y="529"/>
                </a:lnTo>
                <a:lnTo>
                  <a:pt x="906" y="551"/>
                </a:lnTo>
                <a:lnTo>
                  <a:pt x="897" y="573"/>
                </a:lnTo>
                <a:lnTo>
                  <a:pt x="886" y="595"/>
                </a:lnTo>
                <a:lnTo>
                  <a:pt x="875" y="617"/>
                </a:lnTo>
                <a:lnTo>
                  <a:pt x="862" y="637"/>
                </a:lnTo>
                <a:lnTo>
                  <a:pt x="849" y="659"/>
                </a:lnTo>
                <a:lnTo>
                  <a:pt x="835" y="679"/>
                </a:lnTo>
                <a:lnTo>
                  <a:pt x="820" y="699"/>
                </a:lnTo>
                <a:lnTo>
                  <a:pt x="805" y="719"/>
                </a:lnTo>
                <a:lnTo>
                  <a:pt x="788" y="738"/>
                </a:lnTo>
                <a:lnTo>
                  <a:pt x="771" y="757"/>
                </a:lnTo>
                <a:lnTo>
                  <a:pt x="754" y="776"/>
                </a:lnTo>
                <a:lnTo>
                  <a:pt x="735" y="794"/>
                </a:lnTo>
                <a:lnTo>
                  <a:pt x="715" y="812"/>
                </a:lnTo>
                <a:lnTo>
                  <a:pt x="695" y="829"/>
                </a:lnTo>
                <a:lnTo>
                  <a:pt x="675" y="846"/>
                </a:lnTo>
                <a:lnTo>
                  <a:pt x="653" y="863"/>
                </a:lnTo>
                <a:lnTo>
                  <a:pt x="631" y="879"/>
                </a:lnTo>
                <a:lnTo>
                  <a:pt x="607" y="894"/>
                </a:lnTo>
                <a:lnTo>
                  <a:pt x="583" y="909"/>
                </a:lnTo>
                <a:lnTo>
                  <a:pt x="559" y="924"/>
                </a:lnTo>
                <a:lnTo>
                  <a:pt x="534" y="937"/>
                </a:lnTo>
                <a:lnTo>
                  <a:pt x="508" y="950"/>
                </a:lnTo>
                <a:lnTo>
                  <a:pt x="508" y="950"/>
                </a:lnTo>
                <a:close/>
                <a:moveTo>
                  <a:pt x="699" y="126"/>
                </a:moveTo>
                <a:lnTo>
                  <a:pt x="699" y="126"/>
                </a:lnTo>
                <a:lnTo>
                  <a:pt x="693" y="128"/>
                </a:lnTo>
                <a:lnTo>
                  <a:pt x="686" y="130"/>
                </a:lnTo>
                <a:lnTo>
                  <a:pt x="681" y="132"/>
                </a:lnTo>
                <a:lnTo>
                  <a:pt x="677" y="136"/>
                </a:lnTo>
                <a:lnTo>
                  <a:pt x="672" y="140"/>
                </a:lnTo>
                <a:lnTo>
                  <a:pt x="669" y="147"/>
                </a:lnTo>
                <a:lnTo>
                  <a:pt x="668" y="152"/>
                </a:lnTo>
                <a:lnTo>
                  <a:pt x="667" y="159"/>
                </a:lnTo>
                <a:lnTo>
                  <a:pt x="667" y="159"/>
                </a:lnTo>
                <a:lnTo>
                  <a:pt x="668" y="165"/>
                </a:lnTo>
                <a:lnTo>
                  <a:pt x="669" y="172"/>
                </a:lnTo>
                <a:lnTo>
                  <a:pt x="672" y="177"/>
                </a:lnTo>
                <a:lnTo>
                  <a:pt x="677" y="181"/>
                </a:lnTo>
                <a:lnTo>
                  <a:pt x="681" y="185"/>
                </a:lnTo>
                <a:lnTo>
                  <a:pt x="686" y="188"/>
                </a:lnTo>
                <a:lnTo>
                  <a:pt x="693" y="190"/>
                </a:lnTo>
                <a:lnTo>
                  <a:pt x="699" y="191"/>
                </a:lnTo>
                <a:lnTo>
                  <a:pt x="699" y="191"/>
                </a:lnTo>
                <a:lnTo>
                  <a:pt x="712" y="191"/>
                </a:lnTo>
                <a:lnTo>
                  <a:pt x="725" y="193"/>
                </a:lnTo>
                <a:lnTo>
                  <a:pt x="737" y="196"/>
                </a:lnTo>
                <a:lnTo>
                  <a:pt x="749" y="201"/>
                </a:lnTo>
                <a:lnTo>
                  <a:pt x="759" y="206"/>
                </a:lnTo>
                <a:lnTo>
                  <a:pt x="770" y="212"/>
                </a:lnTo>
                <a:lnTo>
                  <a:pt x="780" y="220"/>
                </a:lnTo>
                <a:lnTo>
                  <a:pt x="789" y="227"/>
                </a:lnTo>
                <a:lnTo>
                  <a:pt x="797" y="237"/>
                </a:lnTo>
                <a:lnTo>
                  <a:pt x="804" y="247"/>
                </a:lnTo>
                <a:lnTo>
                  <a:pt x="811" y="257"/>
                </a:lnTo>
                <a:lnTo>
                  <a:pt x="816" y="268"/>
                </a:lnTo>
                <a:lnTo>
                  <a:pt x="820" y="280"/>
                </a:lnTo>
                <a:lnTo>
                  <a:pt x="824" y="292"/>
                </a:lnTo>
                <a:lnTo>
                  <a:pt x="826" y="305"/>
                </a:lnTo>
                <a:lnTo>
                  <a:pt x="826" y="317"/>
                </a:lnTo>
                <a:lnTo>
                  <a:pt x="826" y="317"/>
                </a:lnTo>
                <a:lnTo>
                  <a:pt x="827" y="324"/>
                </a:lnTo>
                <a:lnTo>
                  <a:pt x="829" y="330"/>
                </a:lnTo>
                <a:lnTo>
                  <a:pt x="831" y="336"/>
                </a:lnTo>
                <a:lnTo>
                  <a:pt x="835" y="340"/>
                </a:lnTo>
                <a:lnTo>
                  <a:pt x="840" y="344"/>
                </a:lnTo>
                <a:lnTo>
                  <a:pt x="845" y="348"/>
                </a:lnTo>
                <a:lnTo>
                  <a:pt x="852" y="349"/>
                </a:lnTo>
                <a:lnTo>
                  <a:pt x="858" y="350"/>
                </a:lnTo>
                <a:lnTo>
                  <a:pt x="858" y="350"/>
                </a:lnTo>
                <a:lnTo>
                  <a:pt x="864" y="349"/>
                </a:lnTo>
                <a:lnTo>
                  <a:pt x="870" y="348"/>
                </a:lnTo>
                <a:lnTo>
                  <a:pt x="876" y="344"/>
                </a:lnTo>
                <a:lnTo>
                  <a:pt x="881" y="340"/>
                </a:lnTo>
                <a:lnTo>
                  <a:pt x="885" y="336"/>
                </a:lnTo>
                <a:lnTo>
                  <a:pt x="887" y="330"/>
                </a:lnTo>
                <a:lnTo>
                  <a:pt x="889" y="324"/>
                </a:lnTo>
                <a:lnTo>
                  <a:pt x="890" y="317"/>
                </a:lnTo>
                <a:lnTo>
                  <a:pt x="890" y="317"/>
                </a:lnTo>
                <a:lnTo>
                  <a:pt x="889" y="298"/>
                </a:lnTo>
                <a:lnTo>
                  <a:pt x="886" y="279"/>
                </a:lnTo>
                <a:lnTo>
                  <a:pt x="882" y="261"/>
                </a:lnTo>
                <a:lnTo>
                  <a:pt x="875" y="243"/>
                </a:lnTo>
                <a:lnTo>
                  <a:pt x="867" y="227"/>
                </a:lnTo>
                <a:lnTo>
                  <a:pt x="857" y="211"/>
                </a:lnTo>
                <a:lnTo>
                  <a:pt x="846" y="196"/>
                </a:lnTo>
                <a:lnTo>
                  <a:pt x="833" y="183"/>
                </a:lnTo>
                <a:lnTo>
                  <a:pt x="820" y="170"/>
                </a:lnTo>
                <a:lnTo>
                  <a:pt x="805" y="160"/>
                </a:lnTo>
                <a:lnTo>
                  <a:pt x="789" y="150"/>
                </a:lnTo>
                <a:lnTo>
                  <a:pt x="773" y="142"/>
                </a:lnTo>
                <a:lnTo>
                  <a:pt x="756" y="135"/>
                </a:lnTo>
                <a:lnTo>
                  <a:pt x="738" y="131"/>
                </a:lnTo>
                <a:lnTo>
                  <a:pt x="719" y="128"/>
                </a:lnTo>
                <a:lnTo>
                  <a:pt x="699" y="126"/>
                </a:lnTo>
                <a:lnTo>
                  <a:pt x="699" y="126"/>
                </a:lnTo>
                <a:close/>
              </a:path>
            </a:pathLst>
          </a:custGeom>
          <a:solidFill>
            <a:srgbClr val="BCA890"/>
          </a:solidFill>
          <a:ln>
            <a:noFill/>
          </a:ln>
        </p:spPr>
        <p:txBody>
          <a:bodyPr vert="horz" wrap="square" lIns="91440" tIns="45720" rIns="91440" bIns="45720" numCol="1" anchor="t" anchorCtr="0" compatLnSpc="1">
            <a:prstTxWarp prst="textNoShape">
              <a:avLst/>
            </a:prstTxWarp>
          </a:bodyPr>
          <a:lstStyle/>
          <a:p>
            <a:endParaRPr lang="zh-CN" altLang="en-US">
              <a:solidFill>
                <a:schemeClr val="tx2"/>
              </a:solidFill>
            </a:endParaRPr>
          </a:p>
        </p:txBody>
      </p:sp>
      <p:grpSp>
        <p:nvGrpSpPr>
          <p:cNvPr id="3" name="组合 2">
            <a:extLst>
              <a:ext uri="{FF2B5EF4-FFF2-40B4-BE49-F238E27FC236}">
                <a16:creationId xmlns:a16="http://schemas.microsoft.com/office/drawing/2014/main" id="{B2E1F3D1-1D55-45D1-BAD9-F47E79F1C02B}"/>
              </a:ext>
            </a:extLst>
          </p:cNvPr>
          <p:cNvGrpSpPr/>
          <p:nvPr/>
        </p:nvGrpSpPr>
        <p:grpSpPr>
          <a:xfrm rot="16200000" flipH="1" flipV="1">
            <a:off x="-507711" y="1384409"/>
            <a:ext cx="6845122" cy="4076300"/>
            <a:chOff x="0" y="889780"/>
            <a:chExt cx="12192000" cy="5049480"/>
          </a:xfrm>
        </p:grpSpPr>
        <p:grpSp>
          <p:nvGrpSpPr>
            <p:cNvPr id="8" name="组合 7">
              <a:extLst>
                <a:ext uri="{FF2B5EF4-FFF2-40B4-BE49-F238E27FC236}">
                  <a16:creationId xmlns:a16="http://schemas.microsoft.com/office/drawing/2014/main" id="{9B47FC7D-B29A-4982-ACBE-B9BA4950977D}"/>
                </a:ext>
              </a:extLst>
            </p:cNvPr>
            <p:cNvGrpSpPr/>
            <p:nvPr/>
          </p:nvGrpSpPr>
          <p:grpSpPr>
            <a:xfrm>
              <a:off x="2586037" y="1695067"/>
              <a:ext cx="5657851" cy="4244193"/>
              <a:chOff x="5572123" y="1172330"/>
              <a:chExt cx="4638737" cy="3479714"/>
            </a:xfrm>
          </p:grpSpPr>
          <p:sp>
            <p:nvSpPr>
              <p:cNvPr id="6" name="矩形 5">
                <a:extLst>
                  <a:ext uri="{FF2B5EF4-FFF2-40B4-BE49-F238E27FC236}">
                    <a16:creationId xmlns:a16="http://schemas.microsoft.com/office/drawing/2014/main" id="{D3CC2F9D-F11C-407A-AB65-E0EE6CC94360}"/>
                  </a:ext>
                </a:extLst>
              </p:cNvPr>
              <p:cNvSpPr/>
              <p:nvPr/>
            </p:nvSpPr>
            <p:spPr>
              <a:xfrm>
                <a:off x="5572124" y="1172330"/>
                <a:ext cx="105425" cy="3399672"/>
              </a:xfrm>
              <a:prstGeom prst="rect">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3935316C-EB4E-4BA5-850F-621F0581A3B2}"/>
                  </a:ext>
                </a:extLst>
              </p:cNvPr>
              <p:cNvSpPr/>
              <p:nvPr/>
            </p:nvSpPr>
            <p:spPr>
              <a:xfrm rot="16200000">
                <a:off x="7839755" y="2280939"/>
                <a:ext cx="103473" cy="4638737"/>
              </a:xfrm>
              <a:prstGeom prst="rect">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矩形 8">
              <a:extLst>
                <a:ext uri="{FF2B5EF4-FFF2-40B4-BE49-F238E27FC236}">
                  <a16:creationId xmlns:a16="http://schemas.microsoft.com/office/drawing/2014/main" id="{9DB328E2-B371-4F6C-A84F-3EA08E4994D5}"/>
                </a:ext>
              </a:extLst>
            </p:cNvPr>
            <p:cNvSpPr/>
            <p:nvPr/>
          </p:nvSpPr>
          <p:spPr>
            <a:xfrm>
              <a:off x="0" y="1914525"/>
              <a:ext cx="12192000" cy="3028950"/>
            </a:xfrm>
            <a:prstGeom prst="rect">
              <a:avLst/>
            </a:prstGeom>
            <a:solidFill>
              <a:srgbClr val="6667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a:extLst>
                <a:ext uri="{FF2B5EF4-FFF2-40B4-BE49-F238E27FC236}">
                  <a16:creationId xmlns:a16="http://schemas.microsoft.com/office/drawing/2014/main" id="{021A0774-3A16-4166-BF89-89278E723A25}"/>
                </a:ext>
              </a:extLst>
            </p:cNvPr>
            <p:cNvGrpSpPr/>
            <p:nvPr/>
          </p:nvGrpSpPr>
          <p:grpSpPr>
            <a:xfrm flipH="1" flipV="1">
              <a:off x="2586037" y="889780"/>
              <a:ext cx="6635093" cy="5038387"/>
              <a:chOff x="5261388" y="519244"/>
              <a:chExt cx="5439954" cy="4130853"/>
            </a:xfrm>
          </p:grpSpPr>
          <p:sp>
            <p:nvSpPr>
              <p:cNvPr id="11" name="矩形 10">
                <a:extLst>
                  <a:ext uri="{FF2B5EF4-FFF2-40B4-BE49-F238E27FC236}">
                    <a16:creationId xmlns:a16="http://schemas.microsoft.com/office/drawing/2014/main" id="{E6978693-838A-4100-B55D-559C3D4D1A33}"/>
                  </a:ext>
                </a:extLst>
              </p:cNvPr>
              <p:cNvSpPr/>
              <p:nvPr/>
            </p:nvSpPr>
            <p:spPr>
              <a:xfrm>
                <a:off x="5261388" y="529007"/>
                <a:ext cx="105424" cy="4121090"/>
              </a:xfrm>
              <a:prstGeom prst="rect">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4443F323-C7F1-4DC4-B8E8-A82189DF9853}"/>
                  </a:ext>
                </a:extLst>
              </p:cNvPr>
              <p:cNvSpPr/>
              <p:nvPr/>
            </p:nvSpPr>
            <p:spPr>
              <a:xfrm rot="16200000">
                <a:off x="7931885" y="1880639"/>
                <a:ext cx="110669" cy="5428244"/>
              </a:xfrm>
              <a:prstGeom prst="rect">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4902EE91-1744-4201-86D8-9345BC3AA367}"/>
                  </a:ext>
                </a:extLst>
              </p:cNvPr>
              <p:cNvSpPr/>
              <p:nvPr/>
            </p:nvSpPr>
            <p:spPr>
              <a:xfrm>
                <a:off x="10595914" y="4240769"/>
                <a:ext cx="105425" cy="363773"/>
              </a:xfrm>
              <a:prstGeom prst="rect">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69C0512E-848F-4EC5-8A5C-4CB0D5698118}"/>
                  </a:ext>
                </a:extLst>
              </p:cNvPr>
              <p:cNvSpPr/>
              <p:nvPr/>
            </p:nvSpPr>
            <p:spPr>
              <a:xfrm rot="16200000">
                <a:off x="5498977" y="387080"/>
                <a:ext cx="103474" cy="367801"/>
              </a:xfrm>
              <a:prstGeom prst="rect">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7" name="矩形 26">
            <a:extLst>
              <a:ext uri="{FF2B5EF4-FFF2-40B4-BE49-F238E27FC236}">
                <a16:creationId xmlns:a16="http://schemas.microsoft.com/office/drawing/2014/main" id="{DE9B0D44-700A-4D24-93C5-0D550FA96C40}"/>
              </a:ext>
            </a:extLst>
          </p:cNvPr>
          <p:cNvSpPr/>
          <p:nvPr/>
        </p:nvSpPr>
        <p:spPr>
          <a:xfrm>
            <a:off x="1834311" y="2859917"/>
            <a:ext cx="2137700" cy="807913"/>
          </a:xfrm>
          <a:prstGeom prst="rect">
            <a:avLst/>
          </a:prstGeom>
        </p:spPr>
        <p:txBody>
          <a:bodyPr wrap="square" lIns="68580" tIns="34290" rIns="68580" bIns="34290">
            <a:spAutoFit/>
          </a:bodyPr>
          <a:lstStyle/>
          <a:p>
            <a:pPr algn="ctr">
              <a:defRPr/>
            </a:pPr>
            <a:r>
              <a:rPr lang="zh-CN" altLang="en-US" sz="4800" spc="225">
                <a:solidFill>
                  <a:schemeClr val="bg1"/>
                </a:solidFill>
                <a:latin typeface="Microsoft YaHei" panose="020B0503020204020204" pitchFamily="34" charset="-122"/>
                <a:ea typeface="Microsoft YaHei" panose="020B0503020204020204" pitchFamily="34" charset="-122"/>
                <a:cs typeface="+mn-ea"/>
                <a:sym typeface="+mn-lt"/>
              </a:rPr>
              <a:t>目錄</a:t>
            </a:r>
            <a:endParaRPr sz="4800" spc="225" dirty="0">
              <a:solidFill>
                <a:schemeClr val="bg1"/>
              </a:solidFill>
              <a:latin typeface="Microsoft YaHei" panose="020B0503020204020204" pitchFamily="34" charset="-122"/>
              <a:ea typeface="Microsoft YaHei" panose="020B0503020204020204" pitchFamily="34" charset="-122"/>
              <a:cs typeface="+mn-ea"/>
              <a:sym typeface="+mn-lt"/>
            </a:endParaRPr>
          </a:p>
        </p:txBody>
      </p:sp>
      <p:sp>
        <p:nvSpPr>
          <p:cNvPr id="31" name="矩形 30">
            <a:extLst>
              <a:ext uri="{FF2B5EF4-FFF2-40B4-BE49-F238E27FC236}">
                <a16:creationId xmlns:a16="http://schemas.microsoft.com/office/drawing/2014/main" id="{FB9FE6F3-BA09-400B-8F69-9FA19D1E03EE}"/>
              </a:ext>
            </a:extLst>
          </p:cNvPr>
          <p:cNvSpPr/>
          <p:nvPr/>
        </p:nvSpPr>
        <p:spPr>
          <a:xfrm>
            <a:off x="708461" y="1526218"/>
            <a:ext cx="2061391" cy="1838965"/>
          </a:xfrm>
          <a:prstGeom prst="rect">
            <a:avLst/>
          </a:prstGeom>
        </p:spPr>
        <p:txBody>
          <a:bodyPr wrap="square" lIns="68580" tIns="34290" rIns="68580" bIns="34290">
            <a:spAutoFit/>
          </a:bodyPr>
          <a:lstStyle/>
          <a:p>
            <a:pPr algn="ctr">
              <a:defRPr/>
            </a:pPr>
            <a:r>
              <a:rPr lang="zh-CN" altLang="en-US" sz="11500" spc="225" dirty="0">
                <a:solidFill>
                  <a:srgbClr val="BCA890"/>
                </a:solidFill>
                <a:latin typeface="字魂59号-创粗黑" panose="00000500000000000000" pitchFamily="2" charset="-122"/>
                <a:ea typeface="字魂59号-创粗黑" panose="00000500000000000000" pitchFamily="2" charset="-122"/>
                <a:cs typeface="+mn-ea"/>
                <a:sym typeface="+mn-lt"/>
              </a:rPr>
              <a:t>“</a:t>
            </a:r>
            <a:endParaRPr sz="11500" spc="225" dirty="0">
              <a:solidFill>
                <a:srgbClr val="BCA890"/>
              </a:solidFill>
              <a:latin typeface="字魂59号-创粗黑" panose="00000500000000000000" pitchFamily="2" charset="-122"/>
              <a:ea typeface="字魂59号-创粗黑" panose="00000500000000000000" pitchFamily="2" charset="-122"/>
              <a:cs typeface="+mn-ea"/>
              <a:sym typeface="+mn-lt"/>
            </a:endParaRPr>
          </a:p>
        </p:txBody>
      </p:sp>
      <p:sp>
        <p:nvSpPr>
          <p:cNvPr id="32" name="矩形 31">
            <a:extLst>
              <a:ext uri="{FF2B5EF4-FFF2-40B4-BE49-F238E27FC236}">
                <a16:creationId xmlns:a16="http://schemas.microsoft.com/office/drawing/2014/main" id="{FE0770BC-DE75-4F7C-B0BC-35EE12557DA5}"/>
              </a:ext>
            </a:extLst>
          </p:cNvPr>
          <p:cNvSpPr/>
          <p:nvPr/>
        </p:nvSpPr>
        <p:spPr>
          <a:xfrm>
            <a:off x="3095058" y="3971784"/>
            <a:ext cx="2061391" cy="1838965"/>
          </a:xfrm>
          <a:prstGeom prst="rect">
            <a:avLst/>
          </a:prstGeom>
        </p:spPr>
        <p:txBody>
          <a:bodyPr wrap="square" lIns="68580" tIns="34290" rIns="68580" bIns="34290">
            <a:spAutoFit/>
          </a:bodyPr>
          <a:lstStyle/>
          <a:p>
            <a:pPr algn="ctr">
              <a:defRPr/>
            </a:pPr>
            <a:r>
              <a:rPr lang="zh-CN" altLang="en-US" sz="11500" spc="225" dirty="0">
                <a:solidFill>
                  <a:srgbClr val="BCA890"/>
                </a:solidFill>
                <a:latin typeface="字魂59号-创粗黑" panose="00000500000000000000" pitchFamily="2" charset="-122"/>
                <a:ea typeface="字魂59号-创粗黑" panose="00000500000000000000" pitchFamily="2" charset="-122"/>
                <a:cs typeface="+mn-ea"/>
                <a:sym typeface="+mn-lt"/>
              </a:rPr>
              <a:t>”</a:t>
            </a:r>
            <a:endParaRPr sz="11500" spc="225" dirty="0">
              <a:solidFill>
                <a:srgbClr val="BCA890"/>
              </a:solidFill>
              <a:latin typeface="字魂59号-创粗黑" panose="00000500000000000000" pitchFamily="2" charset="-122"/>
              <a:ea typeface="字魂59号-创粗黑" panose="00000500000000000000" pitchFamily="2" charset="-122"/>
              <a:cs typeface="+mn-ea"/>
              <a:sym typeface="+mn-lt"/>
            </a:endParaRPr>
          </a:p>
        </p:txBody>
      </p:sp>
      <p:sp>
        <p:nvSpPr>
          <p:cNvPr id="34" name="矩形 33">
            <a:extLst>
              <a:ext uri="{FF2B5EF4-FFF2-40B4-BE49-F238E27FC236}">
                <a16:creationId xmlns:a16="http://schemas.microsoft.com/office/drawing/2014/main" id="{64B8B168-B497-4E1A-A980-1224BEBE07E9}"/>
              </a:ext>
            </a:extLst>
          </p:cNvPr>
          <p:cNvSpPr/>
          <p:nvPr/>
        </p:nvSpPr>
        <p:spPr>
          <a:xfrm>
            <a:off x="7091244" y="818767"/>
            <a:ext cx="1875336" cy="561692"/>
          </a:xfrm>
          <a:prstGeom prst="rect">
            <a:avLst/>
          </a:prstGeom>
        </p:spPr>
        <p:txBody>
          <a:bodyPr wrap="square" lIns="68580" tIns="34290" rIns="68580" bIns="34290">
            <a:spAutoFit/>
          </a:bodyPr>
          <a:lstStyle/>
          <a:p>
            <a:pPr>
              <a:defRPr/>
            </a:pPr>
            <a:r>
              <a:rPr lang="en-US" altLang="zh-CN" sz="3200" b="1" spc="225">
                <a:solidFill>
                  <a:srgbClr val="BCA890"/>
                </a:solidFill>
                <a:latin typeface="Century Gothic" panose="020B0502020202020204" pitchFamily="34" charset="0"/>
                <a:ea typeface="包图粗朗体" panose="02000000000000000000" pitchFamily="2" charset="-122"/>
                <a:cs typeface="+mn-ea"/>
                <a:sym typeface="+mn-lt"/>
              </a:rPr>
              <a:t>Part 1</a:t>
            </a:r>
            <a:endParaRPr sz="3200" b="1" spc="225" dirty="0">
              <a:solidFill>
                <a:srgbClr val="BCA890"/>
              </a:solidFill>
              <a:latin typeface="Century Gothic" panose="020B0502020202020204" pitchFamily="34" charset="0"/>
              <a:ea typeface="包图粗朗体" panose="02000000000000000000" pitchFamily="2" charset="-122"/>
              <a:cs typeface="+mn-ea"/>
              <a:sym typeface="+mn-lt"/>
            </a:endParaRPr>
          </a:p>
        </p:txBody>
      </p:sp>
      <p:sp>
        <p:nvSpPr>
          <p:cNvPr id="35" name="矩形 34">
            <a:extLst>
              <a:ext uri="{FF2B5EF4-FFF2-40B4-BE49-F238E27FC236}">
                <a16:creationId xmlns:a16="http://schemas.microsoft.com/office/drawing/2014/main" id="{10D2BE31-F82E-43B5-8F14-1822DD399DD3}"/>
              </a:ext>
            </a:extLst>
          </p:cNvPr>
          <p:cNvSpPr/>
          <p:nvPr/>
        </p:nvSpPr>
        <p:spPr>
          <a:xfrm>
            <a:off x="7037545" y="1313135"/>
            <a:ext cx="3967339" cy="623248"/>
          </a:xfrm>
          <a:prstGeom prst="rect">
            <a:avLst/>
          </a:prstGeom>
        </p:spPr>
        <p:txBody>
          <a:bodyPr wrap="square" lIns="68580" tIns="34290" rIns="68580" bIns="34290">
            <a:spAutoFit/>
          </a:bodyPr>
          <a:lstStyle/>
          <a:p>
            <a:pPr>
              <a:defRPr/>
            </a:pPr>
            <a:r>
              <a:rPr lang="zh-TW" altLang="en-US" sz="3600" spc="225" dirty="0">
                <a:solidFill>
                  <a:schemeClr val="tx1">
                    <a:lumMod val="75000"/>
                    <a:lumOff val="25000"/>
                  </a:schemeClr>
                </a:solidFill>
                <a:latin typeface="Microsoft YaHei" panose="020B0503020204020204" pitchFamily="34" charset="-122"/>
                <a:ea typeface="Microsoft YaHei" panose="020B0503020204020204" pitchFamily="34" charset="-122"/>
                <a:cs typeface="+mn-ea"/>
                <a:sym typeface="+mn-lt"/>
              </a:rPr>
              <a:t>資料與分析簡介</a:t>
            </a:r>
          </a:p>
        </p:txBody>
      </p:sp>
      <p:sp>
        <p:nvSpPr>
          <p:cNvPr id="38" name="Freeform 84">
            <a:extLst>
              <a:ext uri="{FF2B5EF4-FFF2-40B4-BE49-F238E27FC236}">
                <a16:creationId xmlns:a16="http://schemas.microsoft.com/office/drawing/2014/main" id="{BB819247-73CA-483A-B487-70355E43CC70}"/>
              </a:ext>
            </a:extLst>
          </p:cNvPr>
          <p:cNvSpPr>
            <a:spLocks noEditPoints="1"/>
          </p:cNvSpPr>
          <p:nvPr/>
        </p:nvSpPr>
        <p:spPr bwMode="auto">
          <a:xfrm>
            <a:off x="6176302" y="5183168"/>
            <a:ext cx="602055" cy="602055"/>
          </a:xfrm>
          <a:custGeom>
            <a:avLst/>
            <a:gdLst>
              <a:gd name="T0" fmla="*/ 1017 w 1019"/>
              <a:gd name="T1" fmla="*/ 375 h 1017"/>
              <a:gd name="T2" fmla="*/ 1014 w 1019"/>
              <a:gd name="T3" fmla="*/ 366 h 1017"/>
              <a:gd name="T4" fmla="*/ 757 w 1019"/>
              <a:gd name="T5" fmla="*/ 13 h 1017"/>
              <a:gd name="T6" fmla="*/ 750 w 1019"/>
              <a:gd name="T7" fmla="*/ 6 h 1017"/>
              <a:gd name="T8" fmla="*/ 749 w 1019"/>
              <a:gd name="T9" fmla="*/ 5 h 1017"/>
              <a:gd name="T10" fmla="*/ 739 w 1019"/>
              <a:gd name="T11" fmla="*/ 1 h 1017"/>
              <a:gd name="T12" fmla="*/ 739 w 1019"/>
              <a:gd name="T13" fmla="*/ 1 h 1017"/>
              <a:gd name="T14" fmla="*/ 286 w 1019"/>
              <a:gd name="T15" fmla="*/ 0 h 1017"/>
              <a:gd name="T16" fmla="*/ 279 w 1019"/>
              <a:gd name="T17" fmla="*/ 1 h 1017"/>
              <a:gd name="T18" fmla="*/ 278 w 1019"/>
              <a:gd name="T19" fmla="*/ 1 h 1017"/>
              <a:gd name="T20" fmla="*/ 269 w 1019"/>
              <a:gd name="T21" fmla="*/ 5 h 1017"/>
              <a:gd name="T22" fmla="*/ 267 w 1019"/>
              <a:gd name="T23" fmla="*/ 6 h 1017"/>
              <a:gd name="T24" fmla="*/ 6 w 1019"/>
              <a:gd name="T25" fmla="*/ 363 h 1017"/>
              <a:gd name="T26" fmla="*/ 5 w 1019"/>
              <a:gd name="T27" fmla="*/ 365 h 1017"/>
              <a:gd name="T28" fmla="*/ 3 w 1019"/>
              <a:gd name="T29" fmla="*/ 369 h 1017"/>
              <a:gd name="T30" fmla="*/ 1 w 1019"/>
              <a:gd name="T31" fmla="*/ 373 h 1017"/>
              <a:gd name="T32" fmla="*/ 0 w 1019"/>
              <a:gd name="T33" fmla="*/ 382 h 1017"/>
              <a:gd name="T34" fmla="*/ 0 w 1019"/>
              <a:gd name="T35" fmla="*/ 386 h 1017"/>
              <a:gd name="T36" fmla="*/ 3 w 1019"/>
              <a:gd name="T37" fmla="*/ 395 h 1017"/>
              <a:gd name="T38" fmla="*/ 4 w 1019"/>
              <a:gd name="T39" fmla="*/ 396 h 1017"/>
              <a:gd name="T40" fmla="*/ 7 w 1019"/>
              <a:gd name="T41" fmla="*/ 401 h 1017"/>
              <a:gd name="T42" fmla="*/ 485 w 1019"/>
              <a:gd name="T43" fmla="*/ 1007 h 1017"/>
              <a:gd name="T44" fmla="*/ 490 w 1019"/>
              <a:gd name="T45" fmla="*/ 1011 h 1017"/>
              <a:gd name="T46" fmla="*/ 493 w 1019"/>
              <a:gd name="T47" fmla="*/ 1013 h 1017"/>
              <a:gd name="T48" fmla="*/ 496 w 1019"/>
              <a:gd name="T49" fmla="*/ 1015 h 1017"/>
              <a:gd name="T50" fmla="*/ 501 w 1019"/>
              <a:gd name="T51" fmla="*/ 1017 h 1017"/>
              <a:gd name="T52" fmla="*/ 509 w 1019"/>
              <a:gd name="T53" fmla="*/ 1017 h 1017"/>
              <a:gd name="T54" fmla="*/ 509 w 1019"/>
              <a:gd name="T55" fmla="*/ 1017 h 1017"/>
              <a:gd name="T56" fmla="*/ 515 w 1019"/>
              <a:gd name="T57" fmla="*/ 1017 h 1017"/>
              <a:gd name="T58" fmla="*/ 518 w 1019"/>
              <a:gd name="T59" fmla="*/ 1016 h 1017"/>
              <a:gd name="T60" fmla="*/ 524 w 1019"/>
              <a:gd name="T61" fmla="*/ 1013 h 1017"/>
              <a:gd name="T62" fmla="*/ 525 w 1019"/>
              <a:gd name="T63" fmla="*/ 1013 h 1017"/>
              <a:gd name="T64" fmla="*/ 532 w 1019"/>
              <a:gd name="T65" fmla="*/ 1007 h 1017"/>
              <a:gd name="T66" fmla="*/ 1008 w 1019"/>
              <a:gd name="T67" fmla="*/ 404 h 1017"/>
              <a:gd name="T68" fmla="*/ 1015 w 1019"/>
              <a:gd name="T69" fmla="*/ 394 h 1017"/>
              <a:gd name="T70" fmla="*/ 1019 w 1019"/>
              <a:gd name="T71" fmla="*/ 382 h 1017"/>
              <a:gd name="T72" fmla="*/ 691 w 1019"/>
              <a:gd name="T73" fmla="*/ 63 h 1017"/>
              <a:gd name="T74" fmla="*/ 327 w 1019"/>
              <a:gd name="T75" fmla="*/ 63 h 1017"/>
              <a:gd name="T76" fmla="*/ 328 w 1019"/>
              <a:gd name="T77" fmla="*/ 350 h 1017"/>
              <a:gd name="T78" fmla="*/ 97 w 1019"/>
              <a:gd name="T79" fmla="*/ 413 h 1017"/>
              <a:gd name="T80" fmla="*/ 97 w 1019"/>
              <a:gd name="T81" fmla="*/ 413 h 1017"/>
              <a:gd name="T82" fmla="*/ 610 w 1019"/>
              <a:gd name="T83" fmla="*/ 413 h 1017"/>
              <a:gd name="T84" fmla="*/ 675 w 1019"/>
              <a:gd name="T85" fmla="*/ 413 h 1017"/>
              <a:gd name="T86" fmla="*/ 689 w 1019"/>
              <a:gd name="T87" fmla="*/ 350 h 1017"/>
              <a:gd name="T88" fmla="*/ 689 w 1019"/>
              <a:gd name="T89" fmla="*/ 350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19" h="1017">
                <a:moveTo>
                  <a:pt x="1018" y="376"/>
                </a:moveTo>
                <a:lnTo>
                  <a:pt x="1018" y="376"/>
                </a:lnTo>
                <a:lnTo>
                  <a:pt x="1017" y="375"/>
                </a:lnTo>
                <a:lnTo>
                  <a:pt x="1017" y="375"/>
                </a:lnTo>
                <a:lnTo>
                  <a:pt x="1015" y="371"/>
                </a:lnTo>
                <a:lnTo>
                  <a:pt x="1014" y="366"/>
                </a:lnTo>
                <a:lnTo>
                  <a:pt x="1011" y="363"/>
                </a:lnTo>
                <a:lnTo>
                  <a:pt x="1008" y="358"/>
                </a:lnTo>
                <a:lnTo>
                  <a:pt x="757" y="13"/>
                </a:lnTo>
                <a:lnTo>
                  <a:pt x="757" y="13"/>
                </a:lnTo>
                <a:lnTo>
                  <a:pt x="754" y="10"/>
                </a:lnTo>
                <a:lnTo>
                  <a:pt x="750" y="6"/>
                </a:lnTo>
                <a:lnTo>
                  <a:pt x="750" y="6"/>
                </a:lnTo>
                <a:lnTo>
                  <a:pt x="749" y="5"/>
                </a:lnTo>
                <a:lnTo>
                  <a:pt x="749" y="5"/>
                </a:lnTo>
                <a:lnTo>
                  <a:pt x="744" y="2"/>
                </a:lnTo>
                <a:lnTo>
                  <a:pt x="739" y="1"/>
                </a:lnTo>
                <a:lnTo>
                  <a:pt x="739" y="1"/>
                </a:lnTo>
                <a:lnTo>
                  <a:pt x="739" y="1"/>
                </a:lnTo>
                <a:lnTo>
                  <a:pt x="739" y="1"/>
                </a:lnTo>
                <a:lnTo>
                  <a:pt x="739" y="1"/>
                </a:lnTo>
                <a:lnTo>
                  <a:pt x="739" y="1"/>
                </a:lnTo>
                <a:lnTo>
                  <a:pt x="731" y="0"/>
                </a:lnTo>
                <a:lnTo>
                  <a:pt x="286" y="0"/>
                </a:lnTo>
                <a:lnTo>
                  <a:pt x="286" y="0"/>
                </a:lnTo>
                <a:lnTo>
                  <a:pt x="279" y="1"/>
                </a:lnTo>
                <a:lnTo>
                  <a:pt x="279" y="1"/>
                </a:lnTo>
                <a:lnTo>
                  <a:pt x="278" y="1"/>
                </a:lnTo>
                <a:lnTo>
                  <a:pt x="278" y="1"/>
                </a:lnTo>
                <a:lnTo>
                  <a:pt x="278" y="1"/>
                </a:lnTo>
                <a:lnTo>
                  <a:pt x="278" y="1"/>
                </a:lnTo>
                <a:lnTo>
                  <a:pt x="273" y="2"/>
                </a:lnTo>
                <a:lnTo>
                  <a:pt x="269" y="5"/>
                </a:lnTo>
                <a:lnTo>
                  <a:pt x="269" y="5"/>
                </a:lnTo>
                <a:lnTo>
                  <a:pt x="267" y="6"/>
                </a:lnTo>
                <a:lnTo>
                  <a:pt x="267" y="6"/>
                </a:lnTo>
                <a:lnTo>
                  <a:pt x="263" y="10"/>
                </a:lnTo>
                <a:lnTo>
                  <a:pt x="260" y="13"/>
                </a:lnTo>
                <a:lnTo>
                  <a:pt x="6" y="363"/>
                </a:lnTo>
                <a:lnTo>
                  <a:pt x="6" y="363"/>
                </a:lnTo>
                <a:lnTo>
                  <a:pt x="5" y="365"/>
                </a:lnTo>
                <a:lnTo>
                  <a:pt x="5" y="365"/>
                </a:lnTo>
                <a:lnTo>
                  <a:pt x="3" y="368"/>
                </a:lnTo>
                <a:lnTo>
                  <a:pt x="3" y="368"/>
                </a:lnTo>
                <a:lnTo>
                  <a:pt x="3" y="369"/>
                </a:lnTo>
                <a:lnTo>
                  <a:pt x="3" y="369"/>
                </a:lnTo>
                <a:lnTo>
                  <a:pt x="1" y="373"/>
                </a:lnTo>
                <a:lnTo>
                  <a:pt x="1" y="373"/>
                </a:lnTo>
                <a:lnTo>
                  <a:pt x="0" y="378"/>
                </a:lnTo>
                <a:lnTo>
                  <a:pt x="0" y="378"/>
                </a:lnTo>
                <a:lnTo>
                  <a:pt x="0" y="382"/>
                </a:lnTo>
                <a:lnTo>
                  <a:pt x="0" y="382"/>
                </a:lnTo>
                <a:lnTo>
                  <a:pt x="0" y="386"/>
                </a:lnTo>
                <a:lnTo>
                  <a:pt x="0" y="386"/>
                </a:lnTo>
                <a:lnTo>
                  <a:pt x="1" y="390"/>
                </a:lnTo>
                <a:lnTo>
                  <a:pt x="1" y="390"/>
                </a:lnTo>
                <a:lnTo>
                  <a:pt x="3" y="395"/>
                </a:lnTo>
                <a:lnTo>
                  <a:pt x="3" y="395"/>
                </a:lnTo>
                <a:lnTo>
                  <a:pt x="4" y="396"/>
                </a:lnTo>
                <a:lnTo>
                  <a:pt x="4" y="396"/>
                </a:lnTo>
                <a:lnTo>
                  <a:pt x="5" y="398"/>
                </a:lnTo>
                <a:lnTo>
                  <a:pt x="5" y="398"/>
                </a:lnTo>
                <a:lnTo>
                  <a:pt x="7" y="401"/>
                </a:lnTo>
                <a:lnTo>
                  <a:pt x="483" y="1005"/>
                </a:lnTo>
                <a:lnTo>
                  <a:pt x="483" y="1005"/>
                </a:lnTo>
                <a:lnTo>
                  <a:pt x="485" y="1007"/>
                </a:lnTo>
                <a:lnTo>
                  <a:pt x="485" y="1007"/>
                </a:lnTo>
                <a:lnTo>
                  <a:pt x="490" y="1011"/>
                </a:lnTo>
                <a:lnTo>
                  <a:pt x="490" y="1011"/>
                </a:lnTo>
                <a:lnTo>
                  <a:pt x="492" y="1013"/>
                </a:lnTo>
                <a:lnTo>
                  <a:pt x="492" y="1013"/>
                </a:lnTo>
                <a:lnTo>
                  <a:pt x="493" y="1013"/>
                </a:lnTo>
                <a:lnTo>
                  <a:pt x="493" y="1013"/>
                </a:lnTo>
                <a:lnTo>
                  <a:pt x="496" y="1015"/>
                </a:lnTo>
                <a:lnTo>
                  <a:pt x="496" y="1015"/>
                </a:lnTo>
                <a:lnTo>
                  <a:pt x="500" y="1016"/>
                </a:lnTo>
                <a:lnTo>
                  <a:pt x="500" y="1016"/>
                </a:lnTo>
                <a:lnTo>
                  <a:pt x="501" y="1017"/>
                </a:lnTo>
                <a:lnTo>
                  <a:pt x="501" y="1017"/>
                </a:lnTo>
                <a:lnTo>
                  <a:pt x="509" y="1017"/>
                </a:lnTo>
                <a:lnTo>
                  <a:pt x="509" y="1017"/>
                </a:lnTo>
                <a:lnTo>
                  <a:pt x="509" y="1017"/>
                </a:lnTo>
                <a:lnTo>
                  <a:pt x="509" y="1017"/>
                </a:lnTo>
                <a:lnTo>
                  <a:pt x="509" y="1017"/>
                </a:lnTo>
                <a:lnTo>
                  <a:pt x="509" y="1017"/>
                </a:lnTo>
                <a:lnTo>
                  <a:pt x="509" y="1017"/>
                </a:lnTo>
                <a:lnTo>
                  <a:pt x="515" y="1017"/>
                </a:lnTo>
                <a:lnTo>
                  <a:pt x="515" y="1017"/>
                </a:lnTo>
                <a:lnTo>
                  <a:pt x="518" y="1016"/>
                </a:lnTo>
                <a:lnTo>
                  <a:pt x="518" y="1016"/>
                </a:lnTo>
                <a:lnTo>
                  <a:pt x="521" y="1015"/>
                </a:lnTo>
                <a:lnTo>
                  <a:pt x="521" y="1015"/>
                </a:lnTo>
                <a:lnTo>
                  <a:pt x="524" y="1013"/>
                </a:lnTo>
                <a:lnTo>
                  <a:pt x="524" y="1013"/>
                </a:lnTo>
                <a:lnTo>
                  <a:pt x="525" y="1013"/>
                </a:lnTo>
                <a:lnTo>
                  <a:pt x="525" y="1013"/>
                </a:lnTo>
                <a:lnTo>
                  <a:pt x="527" y="1011"/>
                </a:lnTo>
                <a:lnTo>
                  <a:pt x="527" y="1011"/>
                </a:lnTo>
                <a:lnTo>
                  <a:pt x="532" y="1007"/>
                </a:lnTo>
                <a:lnTo>
                  <a:pt x="532" y="1007"/>
                </a:lnTo>
                <a:lnTo>
                  <a:pt x="534" y="1005"/>
                </a:lnTo>
                <a:lnTo>
                  <a:pt x="1008" y="404"/>
                </a:lnTo>
                <a:lnTo>
                  <a:pt x="1008" y="404"/>
                </a:lnTo>
                <a:lnTo>
                  <a:pt x="1012" y="400"/>
                </a:lnTo>
                <a:lnTo>
                  <a:pt x="1015" y="394"/>
                </a:lnTo>
                <a:lnTo>
                  <a:pt x="1018" y="388"/>
                </a:lnTo>
                <a:lnTo>
                  <a:pt x="1019" y="382"/>
                </a:lnTo>
                <a:lnTo>
                  <a:pt x="1019" y="382"/>
                </a:lnTo>
                <a:lnTo>
                  <a:pt x="1018" y="376"/>
                </a:lnTo>
                <a:lnTo>
                  <a:pt x="1018" y="376"/>
                </a:lnTo>
                <a:close/>
                <a:moveTo>
                  <a:pt x="691" y="63"/>
                </a:moveTo>
                <a:lnTo>
                  <a:pt x="625" y="350"/>
                </a:lnTo>
                <a:lnTo>
                  <a:pt x="393" y="350"/>
                </a:lnTo>
                <a:lnTo>
                  <a:pt x="327" y="63"/>
                </a:lnTo>
                <a:lnTo>
                  <a:pt x="691" y="63"/>
                </a:lnTo>
                <a:close/>
                <a:moveTo>
                  <a:pt x="271" y="106"/>
                </a:moveTo>
                <a:lnTo>
                  <a:pt x="328" y="350"/>
                </a:lnTo>
                <a:lnTo>
                  <a:pt x="94" y="350"/>
                </a:lnTo>
                <a:lnTo>
                  <a:pt x="271" y="106"/>
                </a:lnTo>
                <a:close/>
                <a:moveTo>
                  <a:pt x="97" y="413"/>
                </a:moveTo>
                <a:lnTo>
                  <a:pt x="343" y="413"/>
                </a:lnTo>
                <a:lnTo>
                  <a:pt x="446" y="854"/>
                </a:lnTo>
                <a:lnTo>
                  <a:pt x="97" y="413"/>
                </a:lnTo>
                <a:close/>
                <a:moveTo>
                  <a:pt x="509" y="845"/>
                </a:moveTo>
                <a:lnTo>
                  <a:pt x="408" y="413"/>
                </a:lnTo>
                <a:lnTo>
                  <a:pt x="610" y="413"/>
                </a:lnTo>
                <a:lnTo>
                  <a:pt x="509" y="845"/>
                </a:lnTo>
                <a:close/>
                <a:moveTo>
                  <a:pt x="572" y="854"/>
                </a:moveTo>
                <a:lnTo>
                  <a:pt x="675" y="413"/>
                </a:lnTo>
                <a:lnTo>
                  <a:pt x="920" y="413"/>
                </a:lnTo>
                <a:lnTo>
                  <a:pt x="572" y="854"/>
                </a:lnTo>
                <a:close/>
                <a:moveTo>
                  <a:pt x="689" y="350"/>
                </a:moveTo>
                <a:lnTo>
                  <a:pt x="746" y="106"/>
                </a:lnTo>
                <a:lnTo>
                  <a:pt x="923" y="350"/>
                </a:lnTo>
                <a:lnTo>
                  <a:pt x="689" y="350"/>
                </a:lnTo>
                <a:close/>
              </a:path>
            </a:pathLst>
          </a:custGeom>
          <a:solidFill>
            <a:srgbClr val="BCA890"/>
          </a:solidFill>
          <a:ln>
            <a:noFill/>
          </a:ln>
        </p:spPr>
        <p:txBody>
          <a:bodyPr vert="horz" wrap="square" lIns="91440" tIns="45720" rIns="91440" bIns="45720" numCol="1" anchor="t" anchorCtr="0" compatLnSpc="1">
            <a:prstTxWarp prst="textNoShape">
              <a:avLst/>
            </a:prstTxWarp>
          </a:bodyPr>
          <a:lstStyle/>
          <a:p>
            <a:endParaRPr lang="zh-CN" altLang="en-US" dirty="0">
              <a:solidFill>
                <a:schemeClr val="tx2"/>
              </a:solidFill>
            </a:endParaRPr>
          </a:p>
        </p:txBody>
      </p:sp>
      <p:sp>
        <p:nvSpPr>
          <p:cNvPr id="39" name="Freeform 61">
            <a:extLst>
              <a:ext uri="{FF2B5EF4-FFF2-40B4-BE49-F238E27FC236}">
                <a16:creationId xmlns:a16="http://schemas.microsoft.com/office/drawing/2014/main" id="{4D868187-5A58-4822-8577-F1D9EA206873}"/>
              </a:ext>
            </a:extLst>
          </p:cNvPr>
          <p:cNvSpPr>
            <a:spLocks noEditPoints="1"/>
          </p:cNvSpPr>
          <p:nvPr/>
        </p:nvSpPr>
        <p:spPr bwMode="auto">
          <a:xfrm>
            <a:off x="6176303" y="2513264"/>
            <a:ext cx="602055" cy="602055"/>
          </a:xfrm>
          <a:custGeom>
            <a:avLst/>
            <a:gdLst>
              <a:gd name="T0" fmla="*/ 890 w 1018"/>
              <a:gd name="T1" fmla="*/ 61 h 1017"/>
              <a:gd name="T2" fmla="*/ 876 w 1018"/>
              <a:gd name="T3" fmla="*/ 5 h 1017"/>
              <a:gd name="T4" fmla="*/ 147 w 1018"/>
              <a:gd name="T5" fmla="*/ 2 h 1017"/>
              <a:gd name="T6" fmla="*/ 127 w 1018"/>
              <a:gd name="T7" fmla="*/ 31 h 1017"/>
              <a:gd name="T8" fmla="*/ 131 w 1018"/>
              <a:gd name="T9" fmla="*/ 148 h 1017"/>
              <a:gd name="T10" fmla="*/ 24 w 1018"/>
              <a:gd name="T11" fmla="*/ 243 h 1017"/>
              <a:gd name="T12" fmla="*/ 3 w 1018"/>
              <a:gd name="T13" fmla="*/ 383 h 1017"/>
              <a:gd name="T14" fmla="*/ 61 w 1018"/>
              <a:gd name="T15" fmla="*/ 493 h 1017"/>
              <a:gd name="T16" fmla="*/ 170 w 1018"/>
              <a:gd name="T17" fmla="*/ 551 h 1017"/>
              <a:gd name="T18" fmla="*/ 274 w 1018"/>
              <a:gd name="T19" fmla="*/ 546 h 1017"/>
              <a:gd name="T20" fmla="*/ 382 w 1018"/>
              <a:gd name="T21" fmla="*/ 690 h 1017"/>
              <a:gd name="T22" fmla="*/ 410 w 1018"/>
              <a:gd name="T23" fmla="*/ 735 h 1017"/>
              <a:gd name="T24" fmla="*/ 410 w 1018"/>
              <a:gd name="T25" fmla="*/ 791 h 1017"/>
              <a:gd name="T26" fmla="*/ 379 w 1018"/>
              <a:gd name="T27" fmla="*/ 837 h 1017"/>
              <a:gd name="T28" fmla="*/ 318 w 1018"/>
              <a:gd name="T29" fmla="*/ 858 h 1017"/>
              <a:gd name="T30" fmla="*/ 248 w 1018"/>
              <a:gd name="T31" fmla="*/ 880 h 1017"/>
              <a:gd name="T32" fmla="*/ 197 w 1018"/>
              <a:gd name="T33" fmla="*/ 948 h 1017"/>
              <a:gd name="T34" fmla="*/ 196 w 1018"/>
              <a:gd name="T35" fmla="*/ 1003 h 1017"/>
              <a:gd name="T36" fmla="*/ 795 w 1018"/>
              <a:gd name="T37" fmla="*/ 1017 h 1017"/>
              <a:gd name="T38" fmla="*/ 826 w 1018"/>
              <a:gd name="T39" fmla="*/ 992 h 1017"/>
              <a:gd name="T40" fmla="*/ 812 w 1018"/>
              <a:gd name="T41" fmla="*/ 925 h 1017"/>
              <a:gd name="T42" fmla="*/ 750 w 1018"/>
              <a:gd name="T43" fmla="*/ 869 h 1017"/>
              <a:gd name="T44" fmla="*/ 681 w 1018"/>
              <a:gd name="T45" fmla="*/ 856 h 1017"/>
              <a:gd name="T46" fmla="*/ 633 w 1018"/>
              <a:gd name="T47" fmla="*/ 830 h 1017"/>
              <a:gd name="T48" fmla="*/ 605 w 1018"/>
              <a:gd name="T49" fmla="*/ 772 h 1017"/>
              <a:gd name="T50" fmla="*/ 616 w 1018"/>
              <a:gd name="T51" fmla="*/ 718 h 1017"/>
              <a:gd name="T52" fmla="*/ 639 w 1018"/>
              <a:gd name="T53" fmla="*/ 683 h 1017"/>
              <a:gd name="T54" fmla="*/ 774 w 1018"/>
              <a:gd name="T55" fmla="*/ 554 h 1017"/>
              <a:gd name="T56" fmla="*/ 887 w 1018"/>
              <a:gd name="T57" fmla="*/ 540 h 1017"/>
              <a:gd name="T58" fmla="*/ 983 w 1018"/>
              <a:gd name="T59" fmla="*/ 461 h 1017"/>
              <a:gd name="T60" fmla="*/ 1018 w 1018"/>
              <a:gd name="T61" fmla="*/ 342 h 1017"/>
              <a:gd name="T62" fmla="*/ 971 w 1018"/>
              <a:gd name="T63" fmla="*/ 210 h 1017"/>
              <a:gd name="T64" fmla="*/ 154 w 1018"/>
              <a:gd name="T65" fmla="*/ 481 h 1017"/>
              <a:gd name="T66" fmla="*/ 88 w 1018"/>
              <a:gd name="T67" fmla="*/ 426 h 1017"/>
              <a:gd name="T68" fmla="*/ 63 w 1018"/>
              <a:gd name="T69" fmla="*/ 345 h 1017"/>
              <a:gd name="T70" fmla="*/ 92 w 1018"/>
              <a:gd name="T71" fmla="*/ 256 h 1017"/>
              <a:gd name="T72" fmla="*/ 152 w 1018"/>
              <a:gd name="T73" fmla="*/ 252 h 1017"/>
              <a:gd name="T74" fmla="*/ 241 w 1018"/>
              <a:gd name="T75" fmla="*/ 488 h 1017"/>
              <a:gd name="T76" fmla="*/ 176 w 1018"/>
              <a:gd name="T77" fmla="*/ 487 h 1017"/>
              <a:gd name="T78" fmla="*/ 717 w 1018"/>
              <a:gd name="T79" fmla="*/ 925 h 1017"/>
              <a:gd name="T80" fmla="*/ 263 w 1018"/>
              <a:gd name="T81" fmla="*/ 954 h 1017"/>
              <a:gd name="T82" fmla="*/ 301 w 1018"/>
              <a:gd name="T83" fmla="*/ 925 h 1017"/>
              <a:gd name="T84" fmla="*/ 380 w 1018"/>
              <a:gd name="T85" fmla="*/ 910 h 1017"/>
              <a:gd name="T86" fmla="*/ 448 w 1018"/>
              <a:gd name="T87" fmla="*/ 854 h 1017"/>
              <a:gd name="T88" fmla="*/ 476 w 1018"/>
              <a:gd name="T89" fmla="*/ 778 h 1017"/>
              <a:gd name="T90" fmla="*/ 509 w 1018"/>
              <a:gd name="T91" fmla="*/ 795 h 1017"/>
              <a:gd name="T92" fmla="*/ 543 w 1018"/>
              <a:gd name="T93" fmla="*/ 778 h 1017"/>
              <a:gd name="T94" fmla="*/ 578 w 1018"/>
              <a:gd name="T95" fmla="*/ 865 h 1017"/>
              <a:gd name="T96" fmla="*/ 653 w 1018"/>
              <a:gd name="T97" fmla="*/ 915 h 1017"/>
              <a:gd name="T98" fmla="*/ 494 w 1018"/>
              <a:gd name="T99" fmla="*/ 709 h 1017"/>
              <a:gd name="T100" fmla="*/ 329 w 1018"/>
              <a:gd name="T101" fmla="*/ 511 h 1017"/>
              <a:gd name="T102" fmla="*/ 247 w 1018"/>
              <a:gd name="T103" fmla="*/ 342 h 1017"/>
              <a:gd name="T104" fmla="*/ 196 w 1018"/>
              <a:gd name="T105" fmla="*/ 132 h 1017"/>
              <a:gd name="T106" fmla="*/ 817 w 1018"/>
              <a:gd name="T107" fmla="*/ 164 h 1017"/>
              <a:gd name="T108" fmla="*/ 762 w 1018"/>
              <a:gd name="T109" fmla="*/ 369 h 1017"/>
              <a:gd name="T110" fmla="*/ 663 w 1018"/>
              <a:gd name="T111" fmla="*/ 550 h 1017"/>
              <a:gd name="T112" fmla="*/ 509 w 1018"/>
              <a:gd name="T113" fmla="*/ 722 h 1017"/>
              <a:gd name="T114" fmla="*/ 911 w 1018"/>
              <a:gd name="T115" fmla="*/ 448 h 1017"/>
              <a:gd name="T116" fmla="*/ 842 w 1018"/>
              <a:gd name="T117" fmla="*/ 487 h 1017"/>
              <a:gd name="T118" fmla="*/ 777 w 1018"/>
              <a:gd name="T119" fmla="*/ 489 h 1017"/>
              <a:gd name="T120" fmla="*/ 866 w 1018"/>
              <a:gd name="T121" fmla="*/ 252 h 1017"/>
              <a:gd name="T122" fmla="*/ 926 w 1018"/>
              <a:gd name="T123" fmla="*/ 257 h 1017"/>
              <a:gd name="T124" fmla="*/ 955 w 1018"/>
              <a:gd name="T125" fmla="*/ 345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18" h="1017">
                <a:moveTo>
                  <a:pt x="887" y="148"/>
                </a:moveTo>
                <a:lnTo>
                  <a:pt x="887" y="148"/>
                </a:lnTo>
                <a:lnTo>
                  <a:pt x="884" y="147"/>
                </a:lnTo>
                <a:lnTo>
                  <a:pt x="884" y="147"/>
                </a:lnTo>
                <a:lnTo>
                  <a:pt x="887" y="119"/>
                </a:lnTo>
                <a:lnTo>
                  <a:pt x="889" y="90"/>
                </a:lnTo>
                <a:lnTo>
                  <a:pt x="890" y="61"/>
                </a:lnTo>
                <a:lnTo>
                  <a:pt x="890" y="31"/>
                </a:lnTo>
                <a:lnTo>
                  <a:pt x="890" y="31"/>
                </a:lnTo>
                <a:lnTo>
                  <a:pt x="890" y="26"/>
                </a:lnTo>
                <a:lnTo>
                  <a:pt x="888" y="19"/>
                </a:lnTo>
                <a:lnTo>
                  <a:pt x="885" y="14"/>
                </a:lnTo>
                <a:lnTo>
                  <a:pt x="882" y="10"/>
                </a:lnTo>
                <a:lnTo>
                  <a:pt x="876" y="5"/>
                </a:lnTo>
                <a:lnTo>
                  <a:pt x="871" y="2"/>
                </a:lnTo>
                <a:lnTo>
                  <a:pt x="866" y="0"/>
                </a:lnTo>
                <a:lnTo>
                  <a:pt x="859" y="0"/>
                </a:lnTo>
                <a:lnTo>
                  <a:pt x="160" y="0"/>
                </a:lnTo>
                <a:lnTo>
                  <a:pt x="160" y="0"/>
                </a:lnTo>
                <a:lnTo>
                  <a:pt x="153" y="0"/>
                </a:lnTo>
                <a:lnTo>
                  <a:pt x="147" y="2"/>
                </a:lnTo>
                <a:lnTo>
                  <a:pt x="141" y="5"/>
                </a:lnTo>
                <a:lnTo>
                  <a:pt x="137" y="10"/>
                </a:lnTo>
                <a:lnTo>
                  <a:pt x="133" y="14"/>
                </a:lnTo>
                <a:lnTo>
                  <a:pt x="130" y="19"/>
                </a:lnTo>
                <a:lnTo>
                  <a:pt x="129" y="26"/>
                </a:lnTo>
                <a:lnTo>
                  <a:pt x="127" y="31"/>
                </a:lnTo>
                <a:lnTo>
                  <a:pt x="127" y="31"/>
                </a:lnTo>
                <a:lnTo>
                  <a:pt x="127" y="61"/>
                </a:lnTo>
                <a:lnTo>
                  <a:pt x="130" y="90"/>
                </a:lnTo>
                <a:lnTo>
                  <a:pt x="132" y="119"/>
                </a:lnTo>
                <a:lnTo>
                  <a:pt x="134" y="147"/>
                </a:lnTo>
                <a:lnTo>
                  <a:pt x="134" y="147"/>
                </a:lnTo>
                <a:lnTo>
                  <a:pt x="131" y="148"/>
                </a:lnTo>
                <a:lnTo>
                  <a:pt x="131" y="148"/>
                </a:lnTo>
                <a:lnTo>
                  <a:pt x="110" y="157"/>
                </a:lnTo>
                <a:lnTo>
                  <a:pt x="93" y="168"/>
                </a:lnTo>
                <a:lnTo>
                  <a:pt x="76" y="180"/>
                </a:lnTo>
                <a:lnTo>
                  <a:pt x="61" y="194"/>
                </a:lnTo>
                <a:lnTo>
                  <a:pt x="47" y="210"/>
                </a:lnTo>
                <a:lnTo>
                  <a:pt x="35" y="226"/>
                </a:lnTo>
                <a:lnTo>
                  <a:pt x="24" y="243"/>
                </a:lnTo>
                <a:lnTo>
                  <a:pt x="16" y="263"/>
                </a:lnTo>
                <a:lnTo>
                  <a:pt x="8" y="281"/>
                </a:lnTo>
                <a:lnTo>
                  <a:pt x="4" y="301"/>
                </a:lnTo>
                <a:lnTo>
                  <a:pt x="1" y="322"/>
                </a:lnTo>
                <a:lnTo>
                  <a:pt x="0" y="342"/>
                </a:lnTo>
                <a:lnTo>
                  <a:pt x="0" y="363"/>
                </a:lnTo>
                <a:lnTo>
                  <a:pt x="3" y="383"/>
                </a:lnTo>
                <a:lnTo>
                  <a:pt x="8" y="404"/>
                </a:lnTo>
                <a:lnTo>
                  <a:pt x="15" y="425"/>
                </a:lnTo>
                <a:lnTo>
                  <a:pt x="15" y="425"/>
                </a:lnTo>
                <a:lnTo>
                  <a:pt x="24" y="443"/>
                </a:lnTo>
                <a:lnTo>
                  <a:pt x="35" y="461"/>
                </a:lnTo>
                <a:lnTo>
                  <a:pt x="47" y="478"/>
                </a:lnTo>
                <a:lnTo>
                  <a:pt x="61" y="493"/>
                </a:lnTo>
                <a:lnTo>
                  <a:pt x="76" y="507"/>
                </a:lnTo>
                <a:lnTo>
                  <a:pt x="93" y="519"/>
                </a:lnTo>
                <a:lnTo>
                  <a:pt x="110" y="530"/>
                </a:lnTo>
                <a:lnTo>
                  <a:pt x="130" y="540"/>
                </a:lnTo>
                <a:lnTo>
                  <a:pt x="130" y="540"/>
                </a:lnTo>
                <a:lnTo>
                  <a:pt x="150" y="546"/>
                </a:lnTo>
                <a:lnTo>
                  <a:pt x="170" y="551"/>
                </a:lnTo>
                <a:lnTo>
                  <a:pt x="191" y="555"/>
                </a:lnTo>
                <a:lnTo>
                  <a:pt x="211" y="556"/>
                </a:lnTo>
                <a:lnTo>
                  <a:pt x="211" y="556"/>
                </a:lnTo>
                <a:lnTo>
                  <a:pt x="227" y="555"/>
                </a:lnTo>
                <a:lnTo>
                  <a:pt x="243" y="554"/>
                </a:lnTo>
                <a:lnTo>
                  <a:pt x="259" y="550"/>
                </a:lnTo>
                <a:lnTo>
                  <a:pt x="274" y="546"/>
                </a:lnTo>
                <a:lnTo>
                  <a:pt x="274" y="546"/>
                </a:lnTo>
                <a:lnTo>
                  <a:pt x="301" y="586"/>
                </a:lnTo>
                <a:lnTo>
                  <a:pt x="327" y="621"/>
                </a:lnTo>
                <a:lnTo>
                  <a:pt x="353" y="654"/>
                </a:lnTo>
                <a:lnTo>
                  <a:pt x="379" y="683"/>
                </a:lnTo>
                <a:lnTo>
                  <a:pt x="379" y="683"/>
                </a:lnTo>
                <a:lnTo>
                  <a:pt x="382" y="690"/>
                </a:lnTo>
                <a:lnTo>
                  <a:pt x="386" y="695"/>
                </a:lnTo>
                <a:lnTo>
                  <a:pt x="386" y="695"/>
                </a:lnTo>
                <a:lnTo>
                  <a:pt x="393" y="703"/>
                </a:lnTo>
                <a:lnTo>
                  <a:pt x="398" y="710"/>
                </a:lnTo>
                <a:lnTo>
                  <a:pt x="402" y="718"/>
                </a:lnTo>
                <a:lnTo>
                  <a:pt x="406" y="726"/>
                </a:lnTo>
                <a:lnTo>
                  <a:pt x="410" y="735"/>
                </a:lnTo>
                <a:lnTo>
                  <a:pt x="412" y="744"/>
                </a:lnTo>
                <a:lnTo>
                  <a:pt x="413" y="753"/>
                </a:lnTo>
                <a:lnTo>
                  <a:pt x="414" y="763"/>
                </a:lnTo>
                <a:lnTo>
                  <a:pt x="414" y="763"/>
                </a:lnTo>
                <a:lnTo>
                  <a:pt x="413" y="772"/>
                </a:lnTo>
                <a:lnTo>
                  <a:pt x="412" y="782"/>
                </a:lnTo>
                <a:lnTo>
                  <a:pt x="410" y="791"/>
                </a:lnTo>
                <a:lnTo>
                  <a:pt x="406" y="799"/>
                </a:lnTo>
                <a:lnTo>
                  <a:pt x="402" y="808"/>
                </a:lnTo>
                <a:lnTo>
                  <a:pt x="398" y="816"/>
                </a:lnTo>
                <a:lnTo>
                  <a:pt x="393" y="824"/>
                </a:lnTo>
                <a:lnTo>
                  <a:pt x="386" y="830"/>
                </a:lnTo>
                <a:lnTo>
                  <a:pt x="386" y="830"/>
                </a:lnTo>
                <a:lnTo>
                  <a:pt x="379" y="837"/>
                </a:lnTo>
                <a:lnTo>
                  <a:pt x="371" y="842"/>
                </a:lnTo>
                <a:lnTo>
                  <a:pt x="364" y="847"/>
                </a:lnTo>
                <a:lnTo>
                  <a:pt x="355" y="851"/>
                </a:lnTo>
                <a:lnTo>
                  <a:pt x="346" y="854"/>
                </a:lnTo>
                <a:lnTo>
                  <a:pt x="337" y="856"/>
                </a:lnTo>
                <a:lnTo>
                  <a:pt x="328" y="858"/>
                </a:lnTo>
                <a:lnTo>
                  <a:pt x="318" y="858"/>
                </a:lnTo>
                <a:lnTo>
                  <a:pt x="318" y="858"/>
                </a:lnTo>
                <a:lnTo>
                  <a:pt x="306" y="859"/>
                </a:lnTo>
                <a:lnTo>
                  <a:pt x="293" y="861"/>
                </a:lnTo>
                <a:lnTo>
                  <a:pt x="281" y="865"/>
                </a:lnTo>
                <a:lnTo>
                  <a:pt x="269" y="869"/>
                </a:lnTo>
                <a:lnTo>
                  <a:pt x="257" y="874"/>
                </a:lnTo>
                <a:lnTo>
                  <a:pt x="248" y="880"/>
                </a:lnTo>
                <a:lnTo>
                  <a:pt x="237" y="887"/>
                </a:lnTo>
                <a:lnTo>
                  <a:pt x="228" y="896"/>
                </a:lnTo>
                <a:lnTo>
                  <a:pt x="220" y="904"/>
                </a:lnTo>
                <a:lnTo>
                  <a:pt x="212" y="915"/>
                </a:lnTo>
                <a:lnTo>
                  <a:pt x="207" y="925"/>
                </a:lnTo>
                <a:lnTo>
                  <a:pt x="202" y="937"/>
                </a:lnTo>
                <a:lnTo>
                  <a:pt x="197" y="948"/>
                </a:lnTo>
                <a:lnTo>
                  <a:pt x="194" y="960"/>
                </a:lnTo>
                <a:lnTo>
                  <a:pt x="192" y="973"/>
                </a:lnTo>
                <a:lnTo>
                  <a:pt x="191" y="986"/>
                </a:lnTo>
                <a:lnTo>
                  <a:pt x="191" y="986"/>
                </a:lnTo>
                <a:lnTo>
                  <a:pt x="192" y="992"/>
                </a:lnTo>
                <a:lnTo>
                  <a:pt x="194" y="998"/>
                </a:lnTo>
                <a:lnTo>
                  <a:pt x="196" y="1003"/>
                </a:lnTo>
                <a:lnTo>
                  <a:pt x="200" y="1008"/>
                </a:lnTo>
                <a:lnTo>
                  <a:pt x="205" y="1012"/>
                </a:lnTo>
                <a:lnTo>
                  <a:pt x="210" y="1015"/>
                </a:lnTo>
                <a:lnTo>
                  <a:pt x="217" y="1017"/>
                </a:lnTo>
                <a:lnTo>
                  <a:pt x="223" y="1017"/>
                </a:lnTo>
                <a:lnTo>
                  <a:pt x="795" y="1017"/>
                </a:lnTo>
                <a:lnTo>
                  <a:pt x="795" y="1017"/>
                </a:lnTo>
                <a:lnTo>
                  <a:pt x="801" y="1017"/>
                </a:lnTo>
                <a:lnTo>
                  <a:pt x="808" y="1015"/>
                </a:lnTo>
                <a:lnTo>
                  <a:pt x="813" y="1012"/>
                </a:lnTo>
                <a:lnTo>
                  <a:pt x="817" y="1008"/>
                </a:lnTo>
                <a:lnTo>
                  <a:pt x="822" y="1003"/>
                </a:lnTo>
                <a:lnTo>
                  <a:pt x="825" y="998"/>
                </a:lnTo>
                <a:lnTo>
                  <a:pt x="826" y="992"/>
                </a:lnTo>
                <a:lnTo>
                  <a:pt x="827" y="986"/>
                </a:lnTo>
                <a:lnTo>
                  <a:pt x="827" y="986"/>
                </a:lnTo>
                <a:lnTo>
                  <a:pt x="826" y="973"/>
                </a:lnTo>
                <a:lnTo>
                  <a:pt x="825" y="960"/>
                </a:lnTo>
                <a:lnTo>
                  <a:pt x="822" y="948"/>
                </a:lnTo>
                <a:lnTo>
                  <a:pt x="817" y="937"/>
                </a:lnTo>
                <a:lnTo>
                  <a:pt x="812" y="925"/>
                </a:lnTo>
                <a:lnTo>
                  <a:pt x="806" y="915"/>
                </a:lnTo>
                <a:lnTo>
                  <a:pt x="798" y="904"/>
                </a:lnTo>
                <a:lnTo>
                  <a:pt x="790" y="896"/>
                </a:lnTo>
                <a:lnTo>
                  <a:pt x="781" y="887"/>
                </a:lnTo>
                <a:lnTo>
                  <a:pt x="771" y="880"/>
                </a:lnTo>
                <a:lnTo>
                  <a:pt x="761" y="874"/>
                </a:lnTo>
                <a:lnTo>
                  <a:pt x="750" y="869"/>
                </a:lnTo>
                <a:lnTo>
                  <a:pt x="738" y="865"/>
                </a:lnTo>
                <a:lnTo>
                  <a:pt x="725" y="861"/>
                </a:lnTo>
                <a:lnTo>
                  <a:pt x="713" y="859"/>
                </a:lnTo>
                <a:lnTo>
                  <a:pt x="699" y="858"/>
                </a:lnTo>
                <a:lnTo>
                  <a:pt x="699" y="858"/>
                </a:lnTo>
                <a:lnTo>
                  <a:pt x="691" y="858"/>
                </a:lnTo>
                <a:lnTo>
                  <a:pt x="681" y="856"/>
                </a:lnTo>
                <a:lnTo>
                  <a:pt x="673" y="854"/>
                </a:lnTo>
                <a:lnTo>
                  <a:pt x="663" y="851"/>
                </a:lnTo>
                <a:lnTo>
                  <a:pt x="655" y="847"/>
                </a:lnTo>
                <a:lnTo>
                  <a:pt x="647" y="842"/>
                </a:lnTo>
                <a:lnTo>
                  <a:pt x="639" y="837"/>
                </a:lnTo>
                <a:lnTo>
                  <a:pt x="633" y="830"/>
                </a:lnTo>
                <a:lnTo>
                  <a:pt x="633" y="830"/>
                </a:lnTo>
                <a:lnTo>
                  <a:pt x="626" y="824"/>
                </a:lnTo>
                <a:lnTo>
                  <a:pt x="620" y="816"/>
                </a:lnTo>
                <a:lnTo>
                  <a:pt x="616" y="808"/>
                </a:lnTo>
                <a:lnTo>
                  <a:pt x="611" y="799"/>
                </a:lnTo>
                <a:lnTo>
                  <a:pt x="608" y="791"/>
                </a:lnTo>
                <a:lnTo>
                  <a:pt x="606" y="782"/>
                </a:lnTo>
                <a:lnTo>
                  <a:pt x="605" y="772"/>
                </a:lnTo>
                <a:lnTo>
                  <a:pt x="605" y="763"/>
                </a:lnTo>
                <a:lnTo>
                  <a:pt x="605" y="763"/>
                </a:lnTo>
                <a:lnTo>
                  <a:pt x="605" y="753"/>
                </a:lnTo>
                <a:lnTo>
                  <a:pt x="606" y="744"/>
                </a:lnTo>
                <a:lnTo>
                  <a:pt x="608" y="735"/>
                </a:lnTo>
                <a:lnTo>
                  <a:pt x="611" y="726"/>
                </a:lnTo>
                <a:lnTo>
                  <a:pt x="616" y="718"/>
                </a:lnTo>
                <a:lnTo>
                  <a:pt x="620" y="710"/>
                </a:lnTo>
                <a:lnTo>
                  <a:pt x="626" y="703"/>
                </a:lnTo>
                <a:lnTo>
                  <a:pt x="633" y="695"/>
                </a:lnTo>
                <a:lnTo>
                  <a:pt x="633" y="695"/>
                </a:lnTo>
                <a:lnTo>
                  <a:pt x="637" y="690"/>
                </a:lnTo>
                <a:lnTo>
                  <a:pt x="639" y="683"/>
                </a:lnTo>
                <a:lnTo>
                  <a:pt x="639" y="683"/>
                </a:lnTo>
                <a:lnTo>
                  <a:pt x="665" y="654"/>
                </a:lnTo>
                <a:lnTo>
                  <a:pt x="691" y="622"/>
                </a:lnTo>
                <a:lnTo>
                  <a:pt x="718" y="586"/>
                </a:lnTo>
                <a:lnTo>
                  <a:pt x="743" y="546"/>
                </a:lnTo>
                <a:lnTo>
                  <a:pt x="743" y="546"/>
                </a:lnTo>
                <a:lnTo>
                  <a:pt x="758" y="550"/>
                </a:lnTo>
                <a:lnTo>
                  <a:pt x="774" y="554"/>
                </a:lnTo>
                <a:lnTo>
                  <a:pt x="791" y="555"/>
                </a:lnTo>
                <a:lnTo>
                  <a:pt x="806" y="556"/>
                </a:lnTo>
                <a:lnTo>
                  <a:pt x="806" y="556"/>
                </a:lnTo>
                <a:lnTo>
                  <a:pt x="827" y="555"/>
                </a:lnTo>
                <a:lnTo>
                  <a:pt x="847" y="551"/>
                </a:lnTo>
                <a:lnTo>
                  <a:pt x="868" y="546"/>
                </a:lnTo>
                <a:lnTo>
                  <a:pt x="887" y="540"/>
                </a:lnTo>
                <a:lnTo>
                  <a:pt x="887" y="540"/>
                </a:lnTo>
                <a:lnTo>
                  <a:pt x="906" y="530"/>
                </a:lnTo>
                <a:lnTo>
                  <a:pt x="925" y="519"/>
                </a:lnTo>
                <a:lnTo>
                  <a:pt x="941" y="507"/>
                </a:lnTo>
                <a:lnTo>
                  <a:pt x="956" y="493"/>
                </a:lnTo>
                <a:lnTo>
                  <a:pt x="970" y="478"/>
                </a:lnTo>
                <a:lnTo>
                  <a:pt x="983" y="461"/>
                </a:lnTo>
                <a:lnTo>
                  <a:pt x="993" y="443"/>
                </a:lnTo>
                <a:lnTo>
                  <a:pt x="1002" y="425"/>
                </a:lnTo>
                <a:lnTo>
                  <a:pt x="1002" y="425"/>
                </a:lnTo>
                <a:lnTo>
                  <a:pt x="1009" y="404"/>
                </a:lnTo>
                <a:lnTo>
                  <a:pt x="1014" y="383"/>
                </a:lnTo>
                <a:lnTo>
                  <a:pt x="1017" y="363"/>
                </a:lnTo>
                <a:lnTo>
                  <a:pt x="1018" y="342"/>
                </a:lnTo>
                <a:lnTo>
                  <a:pt x="1017" y="322"/>
                </a:lnTo>
                <a:lnTo>
                  <a:pt x="1014" y="301"/>
                </a:lnTo>
                <a:lnTo>
                  <a:pt x="1008" y="281"/>
                </a:lnTo>
                <a:lnTo>
                  <a:pt x="1002" y="263"/>
                </a:lnTo>
                <a:lnTo>
                  <a:pt x="993" y="243"/>
                </a:lnTo>
                <a:lnTo>
                  <a:pt x="983" y="226"/>
                </a:lnTo>
                <a:lnTo>
                  <a:pt x="971" y="210"/>
                </a:lnTo>
                <a:lnTo>
                  <a:pt x="957" y="194"/>
                </a:lnTo>
                <a:lnTo>
                  <a:pt x="942" y="180"/>
                </a:lnTo>
                <a:lnTo>
                  <a:pt x="925" y="168"/>
                </a:lnTo>
                <a:lnTo>
                  <a:pt x="906" y="157"/>
                </a:lnTo>
                <a:lnTo>
                  <a:pt x="887" y="148"/>
                </a:lnTo>
                <a:lnTo>
                  <a:pt x="887" y="148"/>
                </a:lnTo>
                <a:close/>
                <a:moveTo>
                  <a:pt x="154" y="481"/>
                </a:moveTo>
                <a:lnTo>
                  <a:pt x="154" y="481"/>
                </a:lnTo>
                <a:lnTo>
                  <a:pt x="140" y="474"/>
                </a:lnTo>
                <a:lnTo>
                  <a:pt x="129" y="467"/>
                </a:lnTo>
                <a:lnTo>
                  <a:pt x="117" y="458"/>
                </a:lnTo>
                <a:lnTo>
                  <a:pt x="106" y="448"/>
                </a:lnTo>
                <a:lnTo>
                  <a:pt x="96" y="438"/>
                </a:lnTo>
                <a:lnTo>
                  <a:pt x="88" y="426"/>
                </a:lnTo>
                <a:lnTo>
                  <a:pt x="80" y="413"/>
                </a:lnTo>
                <a:lnTo>
                  <a:pt x="74" y="400"/>
                </a:lnTo>
                <a:lnTo>
                  <a:pt x="74" y="400"/>
                </a:lnTo>
                <a:lnTo>
                  <a:pt x="70" y="386"/>
                </a:lnTo>
                <a:lnTo>
                  <a:pt x="66" y="373"/>
                </a:lnTo>
                <a:lnTo>
                  <a:pt x="64" y="359"/>
                </a:lnTo>
                <a:lnTo>
                  <a:pt x="63" y="345"/>
                </a:lnTo>
                <a:lnTo>
                  <a:pt x="63" y="331"/>
                </a:lnTo>
                <a:lnTo>
                  <a:pt x="65" y="319"/>
                </a:lnTo>
                <a:lnTo>
                  <a:pt x="68" y="305"/>
                </a:lnTo>
                <a:lnTo>
                  <a:pt x="73" y="292"/>
                </a:lnTo>
                <a:lnTo>
                  <a:pt x="78" y="280"/>
                </a:lnTo>
                <a:lnTo>
                  <a:pt x="85" y="268"/>
                </a:lnTo>
                <a:lnTo>
                  <a:pt x="92" y="256"/>
                </a:lnTo>
                <a:lnTo>
                  <a:pt x="101" y="247"/>
                </a:lnTo>
                <a:lnTo>
                  <a:pt x="110" y="236"/>
                </a:lnTo>
                <a:lnTo>
                  <a:pt x="120" y="227"/>
                </a:lnTo>
                <a:lnTo>
                  <a:pt x="132" y="219"/>
                </a:lnTo>
                <a:lnTo>
                  <a:pt x="144" y="212"/>
                </a:lnTo>
                <a:lnTo>
                  <a:pt x="144" y="212"/>
                </a:lnTo>
                <a:lnTo>
                  <a:pt x="152" y="252"/>
                </a:lnTo>
                <a:lnTo>
                  <a:pt x="162" y="290"/>
                </a:lnTo>
                <a:lnTo>
                  <a:pt x="173" y="326"/>
                </a:lnTo>
                <a:lnTo>
                  <a:pt x="184" y="361"/>
                </a:lnTo>
                <a:lnTo>
                  <a:pt x="197" y="395"/>
                </a:lnTo>
                <a:lnTo>
                  <a:pt x="211" y="428"/>
                </a:lnTo>
                <a:lnTo>
                  <a:pt x="226" y="459"/>
                </a:lnTo>
                <a:lnTo>
                  <a:pt x="241" y="488"/>
                </a:lnTo>
                <a:lnTo>
                  <a:pt x="241" y="488"/>
                </a:lnTo>
                <a:lnTo>
                  <a:pt x="230" y="490"/>
                </a:lnTo>
                <a:lnTo>
                  <a:pt x="220" y="491"/>
                </a:lnTo>
                <a:lnTo>
                  <a:pt x="209" y="491"/>
                </a:lnTo>
                <a:lnTo>
                  <a:pt x="197" y="491"/>
                </a:lnTo>
                <a:lnTo>
                  <a:pt x="187" y="490"/>
                </a:lnTo>
                <a:lnTo>
                  <a:pt x="176" y="487"/>
                </a:lnTo>
                <a:lnTo>
                  <a:pt x="165" y="485"/>
                </a:lnTo>
                <a:lnTo>
                  <a:pt x="154" y="481"/>
                </a:lnTo>
                <a:lnTo>
                  <a:pt x="154" y="481"/>
                </a:lnTo>
                <a:close/>
                <a:moveTo>
                  <a:pt x="699" y="922"/>
                </a:moveTo>
                <a:lnTo>
                  <a:pt x="699" y="922"/>
                </a:lnTo>
                <a:lnTo>
                  <a:pt x="709" y="923"/>
                </a:lnTo>
                <a:lnTo>
                  <a:pt x="717" y="925"/>
                </a:lnTo>
                <a:lnTo>
                  <a:pt x="725" y="927"/>
                </a:lnTo>
                <a:lnTo>
                  <a:pt x="733" y="931"/>
                </a:lnTo>
                <a:lnTo>
                  <a:pt x="739" y="935"/>
                </a:lnTo>
                <a:lnTo>
                  <a:pt x="746" y="941"/>
                </a:lnTo>
                <a:lnTo>
                  <a:pt x="751" y="947"/>
                </a:lnTo>
                <a:lnTo>
                  <a:pt x="755" y="954"/>
                </a:lnTo>
                <a:lnTo>
                  <a:pt x="263" y="954"/>
                </a:lnTo>
                <a:lnTo>
                  <a:pt x="263" y="954"/>
                </a:lnTo>
                <a:lnTo>
                  <a:pt x="268" y="947"/>
                </a:lnTo>
                <a:lnTo>
                  <a:pt x="273" y="941"/>
                </a:lnTo>
                <a:lnTo>
                  <a:pt x="279" y="935"/>
                </a:lnTo>
                <a:lnTo>
                  <a:pt x="286" y="931"/>
                </a:lnTo>
                <a:lnTo>
                  <a:pt x="294" y="927"/>
                </a:lnTo>
                <a:lnTo>
                  <a:pt x="301" y="925"/>
                </a:lnTo>
                <a:lnTo>
                  <a:pt x="310" y="923"/>
                </a:lnTo>
                <a:lnTo>
                  <a:pt x="318" y="922"/>
                </a:lnTo>
                <a:lnTo>
                  <a:pt x="318" y="922"/>
                </a:lnTo>
                <a:lnTo>
                  <a:pt x="333" y="922"/>
                </a:lnTo>
                <a:lnTo>
                  <a:pt x="350" y="919"/>
                </a:lnTo>
                <a:lnTo>
                  <a:pt x="365" y="915"/>
                </a:lnTo>
                <a:lnTo>
                  <a:pt x="380" y="910"/>
                </a:lnTo>
                <a:lnTo>
                  <a:pt x="394" y="903"/>
                </a:lnTo>
                <a:lnTo>
                  <a:pt x="406" y="896"/>
                </a:lnTo>
                <a:lnTo>
                  <a:pt x="419" y="886"/>
                </a:lnTo>
                <a:lnTo>
                  <a:pt x="431" y="875"/>
                </a:lnTo>
                <a:lnTo>
                  <a:pt x="431" y="875"/>
                </a:lnTo>
                <a:lnTo>
                  <a:pt x="440" y="865"/>
                </a:lnTo>
                <a:lnTo>
                  <a:pt x="448" y="854"/>
                </a:lnTo>
                <a:lnTo>
                  <a:pt x="456" y="842"/>
                </a:lnTo>
                <a:lnTo>
                  <a:pt x="462" y="830"/>
                </a:lnTo>
                <a:lnTo>
                  <a:pt x="468" y="817"/>
                </a:lnTo>
                <a:lnTo>
                  <a:pt x="471" y="805"/>
                </a:lnTo>
                <a:lnTo>
                  <a:pt x="474" y="792"/>
                </a:lnTo>
                <a:lnTo>
                  <a:pt x="476" y="778"/>
                </a:lnTo>
                <a:lnTo>
                  <a:pt x="476" y="778"/>
                </a:lnTo>
                <a:lnTo>
                  <a:pt x="490" y="788"/>
                </a:lnTo>
                <a:lnTo>
                  <a:pt x="490" y="788"/>
                </a:lnTo>
                <a:lnTo>
                  <a:pt x="494" y="792"/>
                </a:lnTo>
                <a:lnTo>
                  <a:pt x="500" y="793"/>
                </a:lnTo>
                <a:lnTo>
                  <a:pt x="504" y="795"/>
                </a:lnTo>
                <a:lnTo>
                  <a:pt x="509" y="795"/>
                </a:lnTo>
                <a:lnTo>
                  <a:pt x="509" y="795"/>
                </a:lnTo>
                <a:lnTo>
                  <a:pt x="514" y="795"/>
                </a:lnTo>
                <a:lnTo>
                  <a:pt x="519" y="793"/>
                </a:lnTo>
                <a:lnTo>
                  <a:pt x="523" y="792"/>
                </a:lnTo>
                <a:lnTo>
                  <a:pt x="528" y="788"/>
                </a:lnTo>
                <a:lnTo>
                  <a:pt x="528" y="788"/>
                </a:lnTo>
                <a:lnTo>
                  <a:pt x="543" y="778"/>
                </a:lnTo>
                <a:lnTo>
                  <a:pt x="543" y="778"/>
                </a:lnTo>
                <a:lnTo>
                  <a:pt x="544" y="792"/>
                </a:lnTo>
                <a:lnTo>
                  <a:pt x="547" y="805"/>
                </a:lnTo>
                <a:lnTo>
                  <a:pt x="551" y="817"/>
                </a:lnTo>
                <a:lnTo>
                  <a:pt x="557" y="830"/>
                </a:lnTo>
                <a:lnTo>
                  <a:pt x="562" y="842"/>
                </a:lnTo>
                <a:lnTo>
                  <a:pt x="570" y="854"/>
                </a:lnTo>
                <a:lnTo>
                  <a:pt x="578" y="865"/>
                </a:lnTo>
                <a:lnTo>
                  <a:pt x="588" y="875"/>
                </a:lnTo>
                <a:lnTo>
                  <a:pt x="588" y="875"/>
                </a:lnTo>
                <a:lnTo>
                  <a:pt x="600" y="886"/>
                </a:lnTo>
                <a:lnTo>
                  <a:pt x="611" y="896"/>
                </a:lnTo>
                <a:lnTo>
                  <a:pt x="625" y="903"/>
                </a:lnTo>
                <a:lnTo>
                  <a:pt x="639" y="910"/>
                </a:lnTo>
                <a:lnTo>
                  <a:pt x="653" y="915"/>
                </a:lnTo>
                <a:lnTo>
                  <a:pt x="668" y="919"/>
                </a:lnTo>
                <a:lnTo>
                  <a:pt x="684" y="922"/>
                </a:lnTo>
                <a:lnTo>
                  <a:pt x="699" y="922"/>
                </a:lnTo>
                <a:lnTo>
                  <a:pt x="699" y="922"/>
                </a:lnTo>
                <a:close/>
                <a:moveTo>
                  <a:pt x="509" y="722"/>
                </a:moveTo>
                <a:lnTo>
                  <a:pt x="509" y="722"/>
                </a:lnTo>
                <a:lnTo>
                  <a:pt x="494" y="709"/>
                </a:lnTo>
                <a:lnTo>
                  <a:pt x="476" y="692"/>
                </a:lnTo>
                <a:lnTo>
                  <a:pt x="456" y="672"/>
                </a:lnTo>
                <a:lnTo>
                  <a:pt x="432" y="647"/>
                </a:lnTo>
                <a:lnTo>
                  <a:pt x="408" y="618"/>
                </a:lnTo>
                <a:lnTo>
                  <a:pt x="382" y="586"/>
                </a:lnTo>
                <a:lnTo>
                  <a:pt x="355" y="550"/>
                </a:lnTo>
                <a:lnTo>
                  <a:pt x="329" y="511"/>
                </a:lnTo>
                <a:lnTo>
                  <a:pt x="316" y="489"/>
                </a:lnTo>
                <a:lnTo>
                  <a:pt x="303" y="467"/>
                </a:lnTo>
                <a:lnTo>
                  <a:pt x="292" y="444"/>
                </a:lnTo>
                <a:lnTo>
                  <a:pt x="280" y="420"/>
                </a:lnTo>
                <a:lnTo>
                  <a:pt x="268" y="395"/>
                </a:lnTo>
                <a:lnTo>
                  <a:pt x="257" y="369"/>
                </a:lnTo>
                <a:lnTo>
                  <a:pt x="247" y="342"/>
                </a:lnTo>
                <a:lnTo>
                  <a:pt x="237" y="315"/>
                </a:lnTo>
                <a:lnTo>
                  <a:pt x="228" y="286"/>
                </a:lnTo>
                <a:lnTo>
                  <a:pt x="220" y="257"/>
                </a:lnTo>
                <a:lnTo>
                  <a:pt x="212" y="227"/>
                </a:lnTo>
                <a:lnTo>
                  <a:pt x="206" y="196"/>
                </a:lnTo>
                <a:lnTo>
                  <a:pt x="200" y="164"/>
                </a:lnTo>
                <a:lnTo>
                  <a:pt x="196" y="132"/>
                </a:lnTo>
                <a:lnTo>
                  <a:pt x="193" y="98"/>
                </a:lnTo>
                <a:lnTo>
                  <a:pt x="192" y="63"/>
                </a:lnTo>
                <a:lnTo>
                  <a:pt x="827" y="63"/>
                </a:lnTo>
                <a:lnTo>
                  <a:pt x="827" y="63"/>
                </a:lnTo>
                <a:lnTo>
                  <a:pt x="825" y="98"/>
                </a:lnTo>
                <a:lnTo>
                  <a:pt x="822" y="132"/>
                </a:lnTo>
                <a:lnTo>
                  <a:pt x="817" y="164"/>
                </a:lnTo>
                <a:lnTo>
                  <a:pt x="812" y="196"/>
                </a:lnTo>
                <a:lnTo>
                  <a:pt x="806" y="227"/>
                </a:lnTo>
                <a:lnTo>
                  <a:pt x="798" y="257"/>
                </a:lnTo>
                <a:lnTo>
                  <a:pt x="791" y="286"/>
                </a:lnTo>
                <a:lnTo>
                  <a:pt x="781" y="315"/>
                </a:lnTo>
                <a:lnTo>
                  <a:pt x="771" y="342"/>
                </a:lnTo>
                <a:lnTo>
                  <a:pt x="762" y="369"/>
                </a:lnTo>
                <a:lnTo>
                  <a:pt x="750" y="395"/>
                </a:lnTo>
                <a:lnTo>
                  <a:pt x="739" y="420"/>
                </a:lnTo>
                <a:lnTo>
                  <a:pt x="726" y="444"/>
                </a:lnTo>
                <a:lnTo>
                  <a:pt x="714" y="467"/>
                </a:lnTo>
                <a:lnTo>
                  <a:pt x="702" y="489"/>
                </a:lnTo>
                <a:lnTo>
                  <a:pt x="689" y="511"/>
                </a:lnTo>
                <a:lnTo>
                  <a:pt x="663" y="550"/>
                </a:lnTo>
                <a:lnTo>
                  <a:pt x="636" y="586"/>
                </a:lnTo>
                <a:lnTo>
                  <a:pt x="610" y="618"/>
                </a:lnTo>
                <a:lnTo>
                  <a:pt x="586" y="647"/>
                </a:lnTo>
                <a:lnTo>
                  <a:pt x="563" y="672"/>
                </a:lnTo>
                <a:lnTo>
                  <a:pt x="542" y="692"/>
                </a:lnTo>
                <a:lnTo>
                  <a:pt x="523" y="709"/>
                </a:lnTo>
                <a:lnTo>
                  <a:pt x="509" y="722"/>
                </a:lnTo>
                <a:lnTo>
                  <a:pt x="509" y="722"/>
                </a:lnTo>
                <a:close/>
                <a:moveTo>
                  <a:pt x="943" y="400"/>
                </a:moveTo>
                <a:lnTo>
                  <a:pt x="943" y="400"/>
                </a:lnTo>
                <a:lnTo>
                  <a:pt x="936" y="413"/>
                </a:lnTo>
                <a:lnTo>
                  <a:pt x="929" y="426"/>
                </a:lnTo>
                <a:lnTo>
                  <a:pt x="920" y="438"/>
                </a:lnTo>
                <a:lnTo>
                  <a:pt x="911" y="448"/>
                </a:lnTo>
                <a:lnTo>
                  <a:pt x="900" y="458"/>
                </a:lnTo>
                <a:lnTo>
                  <a:pt x="889" y="467"/>
                </a:lnTo>
                <a:lnTo>
                  <a:pt x="876" y="474"/>
                </a:lnTo>
                <a:lnTo>
                  <a:pt x="864" y="481"/>
                </a:lnTo>
                <a:lnTo>
                  <a:pt x="864" y="481"/>
                </a:lnTo>
                <a:lnTo>
                  <a:pt x="853" y="485"/>
                </a:lnTo>
                <a:lnTo>
                  <a:pt x="842" y="487"/>
                </a:lnTo>
                <a:lnTo>
                  <a:pt x="831" y="490"/>
                </a:lnTo>
                <a:lnTo>
                  <a:pt x="821" y="491"/>
                </a:lnTo>
                <a:lnTo>
                  <a:pt x="809" y="491"/>
                </a:lnTo>
                <a:lnTo>
                  <a:pt x="798" y="491"/>
                </a:lnTo>
                <a:lnTo>
                  <a:pt x="787" y="490"/>
                </a:lnTo>
                <a:lnTo>
                  <a:pt x="777" y="489"/>
                </a:lnTo>
                <a:lnTo>
                  <a:pt x="777" y="489"/>
                </a:lnTo>
                <a:lnTo>
                  <a:pt x="792" y="459"/>
                </a:lnTo>
                <a:lnTo>
                  <a:pt x="807" y="428"/>
                </a:lnTo>
                <a:lnTo>
                  <a:pt x="821" y="396"/>
                </a:lnTo>
                <a:lnTo>
                  <a:pt x="833" y="361"/>
                </a:lnTo>
                <a:lnTo>
                  <a:pt x="845" y="326"/>
                </a:lnTo>
                <a:lnTo>
                  <a:pt x="856" y="290"/>
                </a:lnTo>
                <a:lnTo>
                  <a:pt x="866" y="252"/>
                </a:lnTo>
                <a:lnTo>
                  <a:pt x="874" y="212"/>
                </a:lnTo>
                <a:lnTo>
                  <a:pt x="874" y="212"/>
                </a:lnTo>
                <a:lnTo>
                  <a:pt x="886" y="220"/>
                </a:lnTo>
                <a:lnTo>
                  <a:pt x="898" y="227"/>
                </a:lnTo>
                <a:lnTo>
                  <a:pt x="908" y="237"/>
                </a:lnTo>
                <a:lnTo>
                  <a:pt x="917" y="247"/>
                </a:lnTo>
                <a:lnTo>
                  <a:pt x="926" y="257"/>
                </a:lnTo>
                <a:lnTo>
                  <a:pt x="933" y="268"/>
                </a:lnTo>
                <a:lnTo>
                  <a:pt x="940" y="280"/>
                </a:lnTo>
                <a:lnTo>
                  <a:pt x="945" y="293"/>
                </a:lnTo>
                <a:lnTo>
                  <a:pt x="949" y="306"/>
                </a:lnTo>
                <a:lnTo>
                  <a:pt x="952" y="319"/>
                </a:lnTo>
                <a:lnTo>
                  <a:pt x="954" y="332"/>
                </a:lnTo>
                <a:lnTo>
                  <a:pt x="955" y="345"/>
                </a:lnTo>
                <a:lnTo>
                  <a:pt x="954" y="359"/>
                </a:lnTo>
                <a:lnTo>
                  <a:pt x="952" y="373"/>
                </a:lnTo>
                <a:lnTo>
                  <a:pt x="948" y="386"/>
                </a:lnTo>
                <a:lnTo>
                  <a:pt x="943" y="400"/>
                </a:lnTo>
                <a:lnTo>
                  <a:pt x="943" y="400"/>
                </a:lnTo>
                <a:close/>
              </a:path>
            </a:pathLst>
          </a:custGeom>
          <a:solidFill>
            <a:srgbClr val="BCA890"/>
          </a:solidFill>
          <a:ln>
            <a:noFill/>
          </a:ln>
        </p:spPr>
        <p:txBody>
          <a:bodyPr vert="horz" wrap="square" lIns="91440" tIns="45720" rIns="91440" bIns="45720" numCol="1" anchor="t" anchorCtr="0" compatLnSpc="1">
            <a:prstTxWarp prst="textNoShape">
              <a:avLst/>
            </a:prstTxWarp>
          </a:bodyPr>
          <a:lstStyle/>
          <a:p>
            <a:endParaRPr lang="zh-CN" altLang="en-US">
              <a:solidFill>
                <a:schemeClr val="tx2"/>
              </a:solidFill>
            </a:endParaRPr>
          </a:p>
        </p:txBody>
      </p:sp>
      <p:sp>
        <p:nvSpPr>
          <p:cNvPr id="40" name="矩形 39">
            <a:extLst>
              <a:ext uri="{FF2B5EF4-FFF2-40B4-BE49-F238E27FC236}">
                <a16:creationId xmlns:a16="http://schemas.microsoft.com/office/drawing/2014/main" id="{BEDCCB3C-A1B6-42B0-A2BC-8D48462941CC}"/>
              </a:ext>
            </a:extLst>
          </p:cNvPr>
          <p:cNvSpPr/>
          <p:nvPr/>
        </p:nvSpPr>
        <p:spPr>
          <a:xfrm>
            <a:off x="7092000" y="2149905"/>
            <a:ext cx="1974585" cy="561692"/>
          </a:xfrm>
          <a:prstGeom prst="rect">
            <a:avLst/>
          </a:prstGeom>
        </p:spPr>
        <p:txBody>
          <a:bodyPr wrap="square" lIns="68580" tIns="34290" rIns="68580" bIns="34290">
            <a:spAutoFit/>
          </a:bodyPr>
          <a:lstStyle/>
          <a:p>
            <a:pPr>
              <a:defRPr/>
            </a:pPr>
            <a:r>
              <a:rPr lang="en-US" altLang="zh-CN" sz="3200" b="1" spc="225">
                <a:solidFill>
                  <a:srgbClr val="BCA890"/>
                </a:solidFill>
                <a:latin typeface="Century Gothic" panose="020B0502020202020204" pitchFamily="34" charset="0"/>
                <a:ea typeface="包图粗朗体" panose="02000000000000000000" pitchFamily="2" charset="-122"/>
                <a:cs typeface="+mn-ea"/>
                <a:sym typeface="+mn-lt"/>
              </a:rPr>
              <a:t>Part 2</a:t>
            </a:r>
            <a:endParaRPr sz="3200" b="1" spc="225" dirty="0">
              <a:solidFill>
                <a:srgbClr val="BCA890"/>
              </a:solidFill>
              <a:latin typeface="Century Gothic" panose="020B0502020202020204" pitchFamily="34" charset="0"/>
              <a:ea typeface="包图粗朗体" panose="02000000000000000000" pitchFamily="2" charset="-122"/>
              <a:cs typeface="+mn-ea"/>
              <a:sym typeface="+mn-lt"/>
            </a:endParaRPr>
          </a:p>
        </p:txBody>
      </p:sp>
      <p:sp>
        <p:nvSpPr>
          <p:cNvPr id="41" name="矩形 40">
            <a:extLst>
              <a:ext uri="{FF2B5EF4-FFF2-40B4-BE49-F238E27FC236}">
                <a16:creationId xmlns:a16="http://schemas.microsoft.com/office/drawing/2014/main" id="{D0A17CB2-2536-469B-B72A-A0A6187C32F3}"/>
              </a:ext>
            </a:extLst>
          </p:cNvPr>
          <p:cNvSpPr/>
          <p:nvPr/>
        </p:nvSpPr>
        <p:spPr>
          <a:xfrm>
            <a:off x="7038000" y="2644273"/>
            <a:ext cx="3623305" cy="623248"/>
          </a:xfrm>
          <a:prstGeom prst="rect">
            <a:avLst/>
          </a:prstGeom>
        </p:spPr>
        <p:txBody>
          <a:bodyPr wrap="square" lIns="68580" tIns="34290" rIns="68580" bIns="34290">
            <a:spAutoFit/>
          </a:bodyPr>
          <a:lstStyle/>
          <a:p>
            <a:pPr>
              <a:defRPr/>
            </a:pPr>
            <a:r>
              <a:rPr lang="zh-TW" altLang="en-US" sz="3600" spc="225" dirty="0">
                <a:solidFill>
                  <a:schemeClr val="tx1">
                    <a:lumMod val="75000"/>
                    <a:lumOff val="25000"/>
                  </a:schemeClr>
                </a:solidFill>
                <a:latin typeface="Microsoft YaHei" panose="020B0503020204020204" pitchFamily="34" charset="-122"/>
                <a:ea typeface="Microsoft YaHei" panose="020B0503020204020204" pitchFamily="34" charset="-122"/>
                <a:cs typeface="+mn-ea"/>
                <a:sym typeface="+mn-lt"/>
              </a:rPr>
              <a:t>探索式資料分析</a:t>
            </a:r>
          </a:p>
        </p:txBody>
      </p:sp>
      <p:sp>
        <p:nvSpPr>
          <p:cNvPr id="42" name="矩形 41">
            <a:extLst>
              <a:ext uri="{FF2B5EF4-FFF2-40B4-BE49-F238E27FC236}">
                <a16:creationId xmlns:a16="http://schemas.microsoft.com/office/drawing/2014/main" id="{978F80F1-0080-42DE-AE1A-2AC80DA2290D}"/>
              </a:ext>
            </a:extLst>
          </p:cNvPr>
          <p:cNvSpPr/>
          <p:nvPr/>
        </p:nvSpPr>
        <p:spPr>
          <a:xfrm>
            <a:off x="7092000" y="3570419"/>
            <a:ext cx="1821637" cy="561692"/>
          </a:xfrm>
          <a:prstGeom prst="rect">
            <a:avLst/>
          </a:prstGeom>
        </p:spPr>
        <p:txBody>
          <a:bodyPr wrap="square" lIns="68580" tIns="34290" rIns="68580" bIns="34290">
            <a:spAutoFit/>
          </a:bodyPr>
          <a:lstStyle/>
          <a:p>
            <a:pPr>
              <a:defRPr/>
            </a:pPr>
            <a:r>
              <a:rPr lang="en-US" altLang="zh-CN" sz="3200" b="1" spc="225">
                <a:solidFill>
                  <a:srgbClr val="BCA890"/>
                </a:solidFill>
                <a:latin typeface="Century Gothic" panose="020B0502020202020204" pitchFamily="34" charset="0"/>
                <a:ea typeface="包图粗朗体" panose="02000000000000000000" pitchFamily="2" charset="-122"/>
                <a:cs typeface="+mn-ea"/>
                <a:sym typeface="+mn-lt"/>
              </a:rPr>
              <a:t>Part 3</a:t>
            </a:r>
            <a:endParaRPr sz="3200" b="1" spc="225" dirty="0">
              <a:solidFill>
                <a:srgbClr val="BCA890"/>
              </a:solidFill>
              <a:latin typeface="Century Gothic" panose="020B0502020202020204" pitchFamily="34" charset="0"/>
              <a:ea typeface="包图粗朗体" panose="02000000000000000000" pitchFamily="2" charset="-122"/>
              <a:cs typeface="+mn-ea"/>
              <a:sym typeface="+mn-lt"/>
            </a:endParaRPr>
          </a:p>
        </p:txBody>
      </p:sp>
      <p:sp>
        <p:nvSpPr>
          <p:cNvPr id="43" name="矩形 42">
            <a:extLst>
              <a:ext uri="{FF2B5EF4-FFF2-40B4-BE49-F238E27FC236}">
                <a16:creationId xmlns:a16="http://schemas.microsoft.com/office/drawing/2014/main" id="{EC612D2F-C0F6-4988-98B7-ADF7FF8530E9}"/>
              </a:ext>
            </a:extLst>
          </p:cNvPr>
          <p:cNvSpPr/>
          <p:nvPr/>
        </p:nvSpPr>
        <p:spPr>
          <a:xfrm>
            <a:off x="7038000" y="4064787"/>
            <a:ext cx="3913640" cy="623248"/>
          </a:xfrm>
          <a:prstGeom prst="rect">
            <a:avLst/>
          </a:prstGeom>
        </p:spPr>
        <p:txBody>
          <a:bodyPr wrap="square" lIns="68580" tIns="34290" rIns="68580" bIns="34290">
            <a:spAutoFit/>
          </a:bodyPr>
          <a:lstStyle/>
          <a:p>
            <a:pPr>
              <a:defRPr/>
            </a:pPr>
            <a:r>
              <a:rPr lang="zh-CN" altLang="en-US" sz="3600" spc="225" dirty="0">
                <a:solidFill>
                  <a:schemeClr val="tx1">
                    <a:lumMod val="75000"/>
                    <a:lumOff val="25000"/>
                  </a:schemeClr>
                </a:solidFill>
                <a:latin typeface="Microsoft YaHei" panose="020B0503020204020204" pitchFamily="34" charset="-122"/>
                <a:ea typeface="Microsoft YaHei" panose="020B0503020204020204" pitchFamily="34" charset="-122"/>
                <a:cs typeface="+mn-ea"/>
                <a:sym typeface="+mn-lt"/>
              </a:rPr>
              <a:t>分析方法與結果</a:t>
            </a:r>
          </a:p>
        </p:txBody>
      </p:sp>
      <p:sp>
        <p:nvSpPr>
          <p:cNvPr id="44" name="矩形 43">
            <a:extLst>
              <a:ext uri="{FF2B5EF4-FFF2-40B4-BE49-F238E27FC236}">
                <a16:creationId xmlns:a16="http://schemas.microsoft.com/office/drawing/2014/main" id="{752AA0E2-4285-4309-B981-AC27A5CF2237}"/>
              </a:ext>
            </a:extLst>
          </p:cNvPr>
          <p:cNvSpPr/>
          <p:nvPr/>
        </p:nvSpPr>
        <p:spPr>
          <a:xfrm>
            <a:off x="7092000" y="4901557"/>
            <a:ext cx="1814487" cy="561692"/>
          </a:xfrm>
          <a:prstGeom prst="rect">
            <a:avLst/>
          </a:prstGeom>
        </p:spPr>
        <p:txBody>
          <a:bodyPr wrap="square" lIns="68580" tIns="34290" rIns="68580" bIns="34290">
            <a:spAutoFit/>
          </a:bodyPr>
          <a:lstStyle/>
          <a:p>
            <a:pPr>
              <a:defRPr/>
            </a:pPr>
            <a:r>
              <a:rPr lang="en-US" altLang="zh-CN" sz="3200" b="1" spc="225">
                <a:solidFill>
                  <a:srgbClr val="BCA890"/>
                </a:solidFill>
                <a:latin typeface="Century Gothic" panose="020B0502020202020204" pitchFamily="34" charset="0"/>
                <a:ea typeface="包图粗朗体" panose="02000000000000000000" pitchFamily="2" charset="-122"/>
                <a:cs typeface="+mn-ea"/>
                <a:sym typeface="+mn-lt"/>
              </a:rPr>
              <a:t>Part 4</a:t>
            </a:r>
            <a:endParaRPr sz="3200" b="1" spc="225" dirty="0">
              <a:solidFill>
                <a:srgbClr val="BCA890"/>
              </a:solidFill>
              <a:latin typeface="Century Gothic" panose="020B0502020202020204" pitchFamily="34" charset="0"/>
              <a:ea typeface="包图粗朗体" panose="02000000000000000000" pitchFamily="2" charset="-122"/>
              <a:cs typeface="+mn-ea"/>
              <a:sym typeface="+mn-lt"/>
            </a:endParaRPr>
          </a:p>
        </p:txBody>
      </p:sp>
      <p:sp>
        <p:nvSpPr>
          <p:cNvPr id="45" name="矩形 44">
            <a:extLst>
              <a:ext uri="{FF2B5EF4-FFF2-40B4-BE49-F238E27FC236}">
                <a16:creationId xmlns:a16="http://schemas.microsoft.com/office/drawing/2014/main" id="{CAE61DC5-5699-4FC2-B2DC-442618E8D121}"/>
              </a:ext>
            </a:extLst>
          </p:cNvPr>
          <p:cNvSpPr/>
          <p:nvPr/>
        </p:nvSpPr>
        <p:spPr>
          <a:xfrm>
            <a:off x="7038000" y="5395925"/>
            <a:ext cx="3441057" cy="623248"/>
          </a:xfrm>
          <a:prstGeom prst="rect">
            <a:avLst/>
          </a:prstGeom>
        </p:spPr>
        <p:txBody>
          <a:bodyPr wrap="square" lIns="68580" tIns="34290" rIns="68580" bIns="34290">
            <a:spAutoFit/>
          </a:bodyPr>
          <a:lstStyle/>
          <a:p>
            <a:pPr>
              <a:defRPr/>
            </a:pPr>
            <a:r>
              <a:rPr lang="zh-CN" altLang="en-US" sz="3600" spc="225" dirty="0">
                <a:solidFill>
                  <a:schemeClr val="tx1">
                    <a:lumMod val="75000"/>
                    <a:lumOff val="25000"/>
                  </a:schemeClr>
                </a:solidFill>
                <a:latin typeface="Microsoft YaHei" panose="020B0503020204020204" pitchFamily="34" charset="-122"/>
                <a:ea typeface="Microsoft YaHei" panose="020B0503020204020204" pitchFamily="34" charset="-122"/>
                <a:cs typeface="+mn-ea"/>
                <a:sym typeface="+mn-lt"/>
              </a:rPr>
              <a:t>結論</a:t>
            </a:r>
            <a:endParaRPr sz="3600" spc="225" dirty="0">
              <a:solidFill>
                <a:schemeClr val="tx1">
                  <a:lumMod val="75000"/>
                  <a:lumOff val="25000"/>
                </a:schemeClr>
              </a:solidFill>
              <a:latin typeface="Microsoft YaHei" panose="020B0503020204020204" pitchFamily="34" charset="-122"/>
              <a:ea typeface="Microsoft YaHei" panose="020B0503020204020204" pitchFamily="34" charset="-122"/>
              <a:cs typeface="+mn-ea"/>
              <a:sym typeface="+mn-lt"/>
            </a:endParaRPr>
          </a:p>
        </p:txBody>
      </p:sp>
    </p:spTree>
    <p:extLst>
      <p:ext uri="{BB962C8B-B14F-4D97-AF65-F5344CB8AC3E}">
        <p14:creationId xmlns:p14="http://schemas.microsoft.com/office/powerpoint/2010/main" val="3738964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Horizontal)">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wipe(left)">
                                      <p:cBhvr>
                                        <p:cTn id="15" dur="500"/>
                                        <p:tgtEl>
                                          <p:spTgt spid="31"/>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right)">
                                      <p:cBhvr>
                                        <p:cTn id="19" dur="500"/>
                                        <p:tgtEl>
                                          <p:spTgt spid="32"/>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fade">
                                      <p:cBhvr>
                                        <p:cTn id="24" dur="500"/>
                                        <p:tgtEl>
                                          <p:spTgt spid="34"/>
                                        </p:tgtEl>
                                      </p:cBhvr>
                                    </p:animEffect>
                                    <p:anim calcmode="lin" valueType="num">
                                      <p:cBhvr>
                                        <p:cTn id="25" dur="500" fill="hold"/>
                                        <p:tgtEl>
                                          <p:spTgt spid="34"/>
                                        </p:tgtEl>
                                        <p:attrNameLst>
                                          <p:attrName>ppt_x</p:attrName>
                                        </p:attrNameLst>
                                      </p:cBhvr>
                                      <p:tavLst>
                                        <p:tav tm="0">
                                          <p:val>
                                            <p:strVal val="#ppt_x"/>
                                          </p:val>
                                        </p:tav>
                                        <p:tav tm="100000">
                                          <p:val>
                                            <p:strVal val="#ppt_x"/>
                                          </p:val>
                                        </p:tav>
                                      </p:tavLst>
                                    </p:anim>
                                    <p:anim calcmode="lin" valueType="num">
                                      <p:cBhvr>
                                        <p:cTn id="26" dur="500" fill="hold"/>
                                        <p:tgtEl>
                                          <p:spTgt spid="34"/>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fade">
                                      <p:cBhvr>
                                        <p:cTn id="29" dur="500"/>
                                        <p:tgtEl>
                                          <p:spTgt spid="35"/>
                                        </p:tgtEl>
                                      </p:cBhvr>
                                    </p:animEffect>
                                    <p:anim calcmode="lin" valueType="num">
                                      <p:cBhvr>
                                        <p:cTn id="30" dur="500" fill="hold"/>
                                        <p:tgtEl>
                                          <p:spTgt spid="35"/>
                                        </p:tgtEl>
                                        <p:attrNameLst>
                                          <p:attrName>ppt_x</p:attrName>
                                        </p:attrNameLst>
                                      </p:cBhvr>
                                      <p:tavLst>
                                        <p:tav tm="0">
                                          <p:val>
                                            <p:strVal val="#ppt_x"/>
                                          </p:val>
                                        </p:tav>
                                        <p:tav tm="100000">
                                          <p:val>
                                            <p:strVal val="#ppt_x"/>
                                          </p:val>
                                        </p:tav>
                                      </p:tavLst>
                                    </p:anim>
                                    <p:anim calcmode="lin" valueType="num">
                                      <p:cBhvr>
                                        <p:cTn id="31" dur="500" fill="hold"/>
                                        <p:tgtEl>
                                          <p:spTgt spid="35"/>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fade">
                                      <p:cBhvr>
                                        <p:cTn id="34" dur="500"/>
                                        <p:tgtEl>
                                          <p:spTgt spid="47"/>
                                        </p:tgtEl>
                                      </p:cBhvr>
                                    </p:animEffect>
                                    <p:anim calcmode="lin" valueType="num">
                                      <p:cBhvr>
                                        <p:cTn id="35" dur="500" fill="hold"/>
                                        <p:tgtEl>
                                          <p:spTgt spid="47"/>
                                        </p:tgtEl>
                                        <p:attrNameLst>
                                          <p:attrName>ppt_x</p:attrName>
                                        </p:attrNameLst>
                                      </p:cBhvr>
                                      <p:tavLst>
                                        <p:tav tm="0">
                                          <p:val>
                                            <p:strVal val="#ppt_x"/>
                                          </p:val>
                                        </p:tav>
                                        <p:tav tm="100000">
                                          <p:val>
                                            <p:strVal val="#ppt_x"/>
                                          </p:val>
                                        </p:tav>
                                      </p:tavLst>
                                    </p:anim>
                                    <p:anim calcmode="lin" valueType="num">
                                      <p:cBhvr>
                                        <p:cTn id="36" dur="5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fade">
                                      <p:cBhvr>
                                        <p:cTn id="41" dur="500"/>
                                        <p:tgtEl>
                                          <p:spTgt spid="39"/>
                                        </p:tgtEl>
                                      </p:cBhvr>
                                    </p:animEffect>
                                    <p:anim calcmode="lin" valueType="num">
                                      <p:cBhvr>
                                        <p:cTn id="42" dur="500" fill="hold"/>
                                        <p:tgtEl>
                                          <p:spTgt spid="39"/>
                                        </p:tgtEl>
                                        <p:attrNameLst>
                                          <p:attrName>ppt_x</p:attrName>
                                        </p:attrNameLst>
                                      </p:cBhvr>
                                      <p:tavLst>
                                        <p:tav tm="0">
                                          <p:val>
                                            <p:strVal val="#ppt_x"/>
                                          </p:val>
                                        </p:tav>
                                        <p:tav tm="100000">
                                          <p:val>
                                            <p:strVal val="#ppt_x"/>
                                          </p:val>
                                        </p:tav>
                                      </p:tavLst>
                                    </p:anim>
                                    <p:anim calcmode="lin" valueType="num">
                                      <p:cBhvr>
                                        <p:cTn id="43" dur="500" fill="hold"/>
                                        <p:tgtEl>
                                          <p:spTgt spid="39"/>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500"/>
                                        <p:tgtEl>
                                          <p:spTgt spid="40"/>
                                        </p:tgtEl>
                                      </p:cBhvr>
                                    </p:animEffect>
                                    <p:anim calcmode="lin" valueType="num">
                                      <p:cBhvr>
                                        <p:cTn id="47" dur="500" fill="hold"/>
                                        <p:tgtEl>
                                          <p:spTgt spid="40"/>
                                        </p:tgtEl>
                                        <p:attrNameLst>
                                          <p:attrName>ppt_x</p:attrName>
                                        </p:attrNameLst>
                                      </p:cBhvr>
                                      <p:tavLst>
                                        <p:tav tm="0">
                                          <p:val>
                                            <p:strVal val="#ppt_x"/>
                                          </p:val>
                                        </p:tav>
                                        <p:tav tm="100000">
                                          <p:val>
                                            <p:strVal val="#ppt_x"/>
                                          </p:val>
                                        </p:tav>
                                      </p:tavLst>
                                    </p:anim>
                                    <p:anim calcmode="lin" valueType="num">
                                      <p:cBhvr>
                                        <p:cTn id="48" dur="500" fill="hold"/>
                                        <p:tgtEl>
                                          <p:spTgt spid="40"/>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fade">
                                      <p:cBhvr>
                                        <p:cTn id="51" dur="500"/>
                                        <p:tgtEl>
                                          <p:spTgt spid="41"/>
                                        </p:tgtEl>
                                      </p:cBhvr>
                                    </p:animEffect>
                                    <p:anim calcmode="lin" valueType="num">
                                      <p:cBhvr>
                                        <p:cTn id="52" dur="500" fill="hold"/>
                                        <p:tgtEl>
                                          <p:spTgt spid="41"/>
                                        </p:tgtEl>
                                        <p:attrNameLst>
                                          <p:attrName>ppt_x</p:attrName>
                                        </p:attrNameLst>
                                      </p:cBhvr>
                                      <p:tavLst>
                                        <p:tav tm="0">
                                          <p:val>
                                            <p:strVal val="#ppt_x"/>
                                          </p:val>
                                        </p:tav>
                                        <p:tav tm="100000">
                                          <p:val>
                                            <p:strVal val="#ppt_x"/>
                                          </p:val>
                                        </p:tav>
                                      </p:tavLst>
                                    </p:anim>
                                    <p:anim calcmode="lin" valueType="num">
                                      <p:cBhvr>
                                        <p:cTn id="53" dur="500" fill="hold"/>
                                        <p:tgtEl>
                                          <p:spTgt spid="41"/>
                                        </p:tgtEl>
                                        <p:attrNameLst>
                                          <p:attrName>ppt_y</p:attrName>
                                        </p:attrNameLst>
                                      </p:cBhvr>
                                      <p:tavLst>
                                        <p:tav tm="0">
                                          <p:val>
                                            <p:strVal val="#ppt_y+.1"/>
                                          </p:val>
                                        </p:tav>
                                        <p:tav tm="100000">
                                          <p:val>
                                            <p:strVal val="#ppt_y"/>
                                          </p:val>
                                        </p:tav>
                                      </p:tavLst>
                                    </p:anim>
                                  </p:childTnLst>
                                </p:cTn>
                              </p:par>
                            </p:childTnLst>
                          </p:cTn>
                        </p:par>
                        <p:par>
                          <p:cTn id="54" fill="hold">
                            <p:stCondLst>
                              <p:cond delay="500"/>
                            </p:stCondLst>
                            <p:childTnLst>
                              <p:par>
                                <p:cTn id="55" presetID="42" presetClass="entr" presetSubtype="0" fill="hold" grpId="0" nodeType="afterEffect">
                                  <p:stCondLst>
                                    <p:cond delay="0"/>
                                  </p:stCondLst>
                                  <p:childTnLst>
                                    <p:set>
                                      <p:cBhvr>
                                        <p:cTn id="56" dur="1" fill="hold">
                                          <p:stCondLst>
                                            <p:cond delay="0"/>
                                          </p:stCondLst>
                                        </p:cTn>
                                        <p:tgtEl>
                                          <p:spTgt spid="42"/>
                                        </p:tgtEl>
                                        <p:attrNameLst>
                                          <p:attrName>style.visibility</p:attrName>
                                        </p:attrNameLst>
                                      </p:cBhvr>
                                      <p:to>
                                        <p:strVal val="visible"/>
                                      </p:to>
                                    </p:set>
                                    <p:animEffect transition="in" filter="fade">
                                      <p:cBhvr>
                                        <p:cTn id="57" dur="500"/>
                                        <p:tgtEl>
                                          <p:spTgt spid="42"/>
                                        </p:tgtEl>
                                      </p:cBhvr>
                                    </p:animEffect>
                                    <p:anim calcmode="lin" valueType="num">
                                      <p:cBhvr>
                                        <p:cTn id="58" dur="500" fill="hold"/>
                                        <p:tgtEl>
                                          <p:spTgt spid="42"/>
                                        </p:tgtEl>
                                        <p:attrNameLst>
                                          <p:attrName>ppt_x</p:attrName>
                                        </p:attrNameLst>
                                      </p:cBhvr>
                                      <p:tavLst>
                                        <p:tav tm="0">
                                          <p:val>
                                            <p:strVal val="#ppt_x"/>
                                          </p:val>
                                        </p:tav>
                                        <p:tav tm="100000">
                                          <p:val>
                                            <p:strVal val="#ppt_x"/>
                                          </p:val>
                                        </p:tav>
                                      </p:tavLst>
                                    </p:anim>
                                    <p:anim calcmode="lin" valueType="num">
                                      <p:cBhvr>
                                        <p:cTn id="59" dur="500" fill="hold"/>
                                        <p:tgtEl>
                                          <p:spTgt spid="42"/>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fade">
                                      <p:cBhvr>
                                        <p:cTn id="62" dur="500"/>
                                        <p:tgtEl>
                                          <p:spTgt spid="43"/>
                                        </p:tgtEl>
                                      </p:cBhvr>
                                    </p:animEffect>
                                    <p:anim calcmode="lin" valueType="num">
                                      <p:cBhvr>
                                        <p:cTn id="63" dur="500" fill="hold"/>
                                        <p:tgtEl>
                                          <p:spTgt spid="43"/>
                                        </p:tgtEl>
                                        <p:attrNameLst>
                                          <p:attrName>ppt_x</p:attrName>
                                        </p:attrNameLst>
                                      </p:cBhvr>
                                      <p:tavLst>
                                        <p:tav tm="0">
                                          <p:val>
                                            <p:strVal val="#ppt_x"/>
                                          </p:val>
                                        </p:tav>
                                        <p:tav tm="100000">
                                          <p:val>
                                            <p:strVal val="#ppt_x"/>
                                          </p:val>
                                        </p:tav>
                                      </p:tavLst>
                                    </p:anim>
                                    <p:anim calcmode="lin" valueType="num">
                                      <p:cBhvr>
                                        <p:cTn id="64" dur="500" fill="hold"/>
                                        <p:tgtEl>
                                          <p:spTgt spid="43"/>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48"/>
                                        </p:tgtEl>
                                        <p:attrNameLst>
                                          <p:attrName>style.visibility</p:attrName>
                                        </p:attrNameLst>
                                      </p:cBhvr>
                                      <p:to>
                                        <p:strVal val="visible"/>
                                      </p:to>
                                    </p:set>
                                    <p:animEffect transition="in" filter="fade">
                                      <p:cBhvr>
                                        <p:cTn id="67" dur="500"/>
                                        <p:tgtEl>
                                          <p:spTgt spid="48"/>
                                        </p:tgtEl>
                                      </p:cBhvr>
                                    </p:animEffect>
                                    <p:anim calcmode="lin" valueType="num">
                                      <p:cBhvr>
                                        <p:cTn id="68" dur="500" fill="hold"/>
                                        <p:tgtEl>
                                          <p:spTgt spid="48"/>
                                        </p:tgtEl>
                                        <p:attrNameLst>
                                          <p:attrName>ppt_x</p:attrName>
                                        </p:attrNameLst>
                                      </p:cBhvr>
                                      <p:tavLst>
                                        <p:tav tm="0">
                                          <p:val>
                                            <p:strVal val="#ppt_x"/>
                                          </p:val>
                                        </p:tav>
                                        <p:tav tm="100000">
                                          <p:val>
                                            <p:strVal val="#ppt_x"/>
                                          </p:val>
                                        </p:tav>
                                      </p:tavLst>
                                    </p:anim>
                                    <p:anim calcmode="lin" valueType="num">
                                      <p:cBhvr>
                                        <p:cTn id="69" dur="5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grpId="0" nodeType="clickEffect">
                                  <p:stCondLst>
                                    <p:cond delay="0"/>
                                  </p:stCondLst>
                                  <p:childTnLst>
                                    <p:set>
                                      <p:cBhvr>
                                        <p:cTn id="73" dur="1" fill="hold">
                                          <p:stCondLst>
                                            <p:cond delay="0"/>
                                          </p:stCondLst>
                                        </p:cTn>
                                        <p:tgtEl>
                                          <p:spTgt spid="38"/>
                                        </p:tgtEl>
                                        <p:attrNameLst>
                                          <p:attrName>style.visibility</p:attrName>
                                        </p:attrNameLst>
                                      </p:cBhvr>
                                      <p:to>
                                        <p:strVal val="visible"/>
                                      </p:to>
                                    </p:set>
                                    <p:animEffect transition="in" filter="fade">
                                      <p:cBhvr>
                                        <p:cTn id="74" dur="500"/>
                                        <p:tgtEl>
                                          <p:spTgt spid="38"/>
                                        </p:tgtEl>
                                      </p:cBhvr>
                                    </p:animEffect>
                                    <p:anim calcmode="lin" valueType="num">
                                      <p:cBhvr>
                                        <p:cTn id="75" dur="500" fill="hold"/>
                                        <p:tgtEl>
                                          <p:spTgt spid="38"/>
                                        </p:tgtEl>
                                        <p:attrNameLst>
                                          <p:attrName>ppt_x</p:attrName>
                                        </p:attrNameLst>
                                      </p:cBhvr>
                                      <p:tavLst>
                                        <p:tav tm="0">
                                          <p:val>
                                            <p:strVal val="#ppt_x"/>
                                          </p:val>
                                        </p:tav>
                                        <p:tav tm="100000">
                                          <p:val>
                                            <p:strVal val="#ppt_x"/>
                                          </p:val>
                                        </p:tav>
                                      </p:tavLst>
                                    </p:anim>
                                    <p:anim calcmode="lin" valueType="num">
                                      <p:cBhvr>
                                        <p:cTn id="76" dur="500" fill="hold"/>
                                        <p:tgtEl>
                                          <p:spTgt spid="38"/>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44"/>
                                        </p:tgtEl>
                                        <p:attrNameLst>
                                          <p:attrName>style.visibility</p:attrName>
                                        </p:attrNameLst>
                                      </p:cBhvr>
                                      <p:to>
                                        <p:strVal val="visible"/>
                                      </p:to>
                                    </p:set>
                                    <p:animEffect transition="in" filter="fade">
                                      <p:cBhvr>
                                        <p:cTn id="79" dur="500"/>
                                        <p:tgtEl>
                                          <p:spTgt spid="44"/>
                                        </p:tgtEl>
                                      </p:cBhvr>
                                    </p:animEffect>
                                    <p:anim calcmode="lin" valueType="num">
                                      <p:cBhvr>
                                        <p:cTn id="80" dur="500" fill="hold"/>
                                        <p:tgtEl>
                                          <p:spTgt spid="44"/>
                                        </p:tgtEl>
                                        <p:attrNameLst>
                                          <p:attrName>ppt_x</p:attrName>
                                        </p:attrNameLst>
                                      </p:cBhvr>
                                      <p:tavLst>
                                        <p:tav tm="0">
                                          <p:val>
                                            <p:strVal val="#ppt_x"/>
                                          </p:val>
                                        </p:tav>
                                        <p:tav tm="100000">
                                          <p:val>
                                            <p:strVal val="#ppt_x"/>
                                          </p:val>
                                        </p:tav>
                                      </p:tavLst>
                                    </p:anim>
                                    <p:anim calcmode="lin" valueType="num">
                                      <p:cBhvr>
                                        <p:cTn id="81" dur="500" fill="hold"/>
                                        <p:tgtEl>
                                          <p:spTgt spid="44"/>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45"/>
                                        </p:tgtEl>
                                        <p:attrNameLst>
                                          <p:attrName>style.visibility</p:attrName>
                                        </p:attrNameLst>
                                      </p:cBhvr>
                                      <p:to>
                                        <p:strVal val="visible"/>
                                      </p:to>
                                    </p:set>
                                    <p:animEffect transition="in" filter="fade">
                                      <p:cBhvr>
                                        <p:cTn id="84" dur="500"/>
                                        <p:tgtEl>
                                          <p:spTgt spid="45"/>
                                        </p:tgtEl>
                                      </p:cBhvr>
                                    </p:animEffect>
                                    <p:anim calcmode="lin" valueType="num">
                                      <p:cBhvr>
                                        <p:cTn id="85" dur="500" fill="hold"/>
                                        <p:tgtEl>
                                          <p:spTgt spid="45"/>
                                        </p:tgtEl>
                                        <p:attrNameLst>
                                          <p:attrName>ppt_x</p:attrName>
                                        </p:attrNameLst>
                                      </p:cBhvr>
                                      <p:tavLst>
                                        <p:tav tm="0">
                                          <p:val>
                                            <p:strVal val="#ppt_x"/>
                                          </p:val>
                                        </p:tav>
                                        <p:tav tm="100000">
                                          <p:val>
                                            <p:strVal val="#ppt_x"/>
                                          </p:val>
                                        </p:tav>
                                      </p:tavLst>
                                    </p:anim>
                                    <p:anim calcmode="lin" valueType="num">
                                      <p:cBhvr>
                                        <p:cTn id="86" dur="5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7" grpId="0" animBg="1"/>
      <p:bldP spid="27" grpId="0"/>
      <p:bldP spid="31" grpId="0"/>
      <p:bldP spid="32" grpId="0"/>
      <p:bldP spid="34" grpId="0"/>
      <p:bldP spid="35" grpId="0"/>
      <p:bldP spid="38" grpId="0" animBg="1"/>
      <p:bldP spid="39" grpId="0" animBg="1"/>
      <p:bldP spid="40" grpId="0"/>
      <p:bldP spid="41" grpId="0"/>
      <p:bldP spid="42" grpId="0"/>
      <p:bldP spid="43" grpId="0"/>
      <p:bldP spid="44" grpId="0"/>
      <p:bldP spid="4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5613E7BF-3392-4C8E-9BB9-B42D353084CD}"/>
              </a:ext>
            </a:extLst>
          </p:cNvPr>
          <p:cNvSpPr/>
          <p:nvPr/>
        </p:nvSpPr>
        <p:spPr>
          <a:xfrm>
            <a:off x="949910" y="153805"/>
            <a:ext cx="1259890" cy="561692"/>
          </a:xfrm>
          <a:prstGeom prst="rect">
            <a:avLst/>
          </a:prstGeom>
        </p:spPr>
        <p:txBody>
          <a:bodyPr wrap="square" lIns="68580" tIns="34290" rIns="68580" bIns="34290">
            <a:spAutoFit/>
          </a:bodyPr>
          <a:lstStyle/>
          <a:p>
            <a:pPr>
              <a:defRPr/>
            </a:pPr>
            <a:r>
              <a:rPr lang="en-US" altLang="zh-TW" sz="3200" b="1" dirty="0">
                <a:latin typeface="Century Gothic" panose="020B0502020202020204" pitchFamily="34" charset="0"/>
              </a:rPr>
              <a:t>PCA</a:t>
            </a:r>
            <a:endParaRPr sz="3200" spc="225" dirty="0">
              <a:solidFill>
                <a:schemeClr val="tx1">
                  <a:lumMod val="75000"/>
                  <a:lumOff val="25000"/>
                </a:schemeClr>
              </a:solidFill>
              <a:latin typeface="Century Gothic" panose="020B0502020202020204" pitchFamily="34" charset="0"/>
              <a:ea typeface="字魂58号-创中黑" panose="00000500000000000000" pitchFamily="2" charset="-122"/>
              <a:cs typeface="+mn-ea"/>
              <a:sym typeface="+mn-lt"/>
            </a:endParaRPr>
          </a:p>
        </p:txBody>
      </p:sp>
      <p:cxnSp>
        <p:nvCxnSpPr>
          <p:cNvPr id="15" name="直接连接符 4">
            <a:extLst>
              <a:ext uri="{FF2B5EF4-FFF2-40B4-BE49-F238E27FC236}">
                <a16:creationId xmlns:a16="http://schemas.microsoft.com/office/drawing/2014/main" id="{608B0B90-CB38-480A-8FB8-289B037C3340}"/>
              </a:ext>
            </a:extLst>
          </p:cNvPr>
          <p:cNvCxnSpPr>
            <a:cxnSpLocks/>
          </p:cNvCxnSpPr>
          <p:nvPr/>
        </p:nvCxnSpPr>
        <p:spPr>
          <a:xfrm>
            <a:off x="1034308" y="754648"/>
            <a:ext cx="138504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16" name="群組 15">
            <a:extLst>
              <a:ext uri="{FF2B5EF4-FFF2-40B4-BE49-F238E27FC236}">
                <a16:creationId xmlns:a16="http://schemas.microsoft.com/office/drawing/2014/main" id="{28028E32-89F2-42AA-9F78-161E42342AD5}"/>
              </a:ext>
            </a:extLst>
          </p:cNvPr>
          <p:cNvGrpSpPr/>
          <p:nvPr/>
        </p:nvGrpSpPr>
        <p:grpSpPr>
          <a:xfrm>
            <a:off x="184756" y="41297"/>
            <a:ext cx="643919" cy="832698"/>
            <a:chOff x="1627773" y="1384300"/>
            <a:chExt cx="3162300" cy="4089400"/>
          </a:xfrm>
        </p:grpSpPr>
        <p:sp>
          <p:nvSpPr>
            <p:cNvPr id="17" name="平行四边形 1">
              <a:extLst>
                <a:ext uri="{FF2B5EF4-FFF2-40B4-BE49-F238E27FC236}">
                  <a16:creationId xmlns:a16="http://schemas.microsoft.com/office/drawing/2014/main" id="{F3FCCAC0-7292-4CB1-AF81-0AE1B55D6AD3}"/>
                </a:ext>
              </a:extLst>
            </p:cNvPr>
            <p:cNvSpPr/>
            <p:nvPr/>
          </p:nvSpPr>
          <p:spPr>
            <a:xfrm>
              <a:off x="1627773" y="1384300"/>
              <a:ext cx="3162300" cy="4089400"/>
            </a:xfrm>
            <a:prstGeom prst="parallelogram">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6C5D425B-A0E5-43A3-B285-39539E9E2CDA}"/>
                </a:ext>
              </a:extLst>
            </p:cNvPr>
            <p:cNvSpPr/>
            <p:nvPr/>
          </p:nvSpPr>
          <p:spPr>
            <a:xfrm>
              <a:off x="1976696" y="1815621"/>
              <a:ext cx="2464459" cy="3087556"/>
            </a:xfrm>
            <a:prstGeom prst="rect">
              <a:avLst/>
            </a:prstGeom>
          </p:spPr>
          <p:txBody>
            <a:bodyPr wrap="square" lIns="68580" tIns="34290" rIns="68580" bIns="34290">
              <a:spAutoFit/>
            </a:bodyPr>
            <a:lstStyle/>
            <a:p>
              <a:pPr algn="ctr">
                <a:defRPr/>
              </a:pPr>
              <a:r>
                <a:rPr lang="en-US" altLang="zh-CN" sz="3600" spc="225" dirty="0">
                  <a:solidFill>
                    <a:schemeClr val="bg1"/>
                  </a:solidFill>
                  <a:latin typeface="Century Gothic" panose="020B0502020202020204" pitchFamily="34" charset="0"/>
                  <a:ea typeface="包图粗朗体" panose="02000000000000000000" pitchFamily="2" charset="-122"/>
                  <a:cs typeface="+mn-ea"/>
                  <a:sym typeface="+mn-lt"/>
                </a:rPr>
                <a:t>2</a:t>
              </a:r>
              <a:endParaRPr sz="3600" spc="225" dirty="0">
                <a:solidFill>
                  <a:schemeClr val="bg1"/>
                </a:solidFill>
                <a:latin typeface="Century Gothic" panose="020B0502020202020204" pitchFamily="34" charset="0"/>
                <a:ea typeface="包图粗朗体" panose="02000000000000000000" pitchFamily="2" charset="-122"/>
                <a:cs typeface="+mn-ea"/>
                <a:sym typeface="+mn-lt"/>
              </a:endParaRPr>
            </a:p>
          </p:txBody>
        </p:sp>
      </p:grpSp>
      <p:sp>
        <p:nvSpPr>
          <p:cNvPr id="19" name="矩形 18">
            <a:extLst>
              <a:ext uri="{FF2B5EF4-FFF2-40B4-BE49-F238E27FC236}">
                <a16:creationId xmlns:a16="http://schemas.microsoft.com/office/drawing/2014/main" id="{61B3E391-DDDD-47AE-B175-600177264A6C}"/>
              </a:ext>
            </a:extLst>
          </p:cNvPr>
          <p:cNvSpPr/>
          <p:nvPr/>
        </p:nvSpPr>
        <p:spPr>
          <a:xfrm>
            <a:off x="949910" y="707023"/>
            <a:ext cx="3312125" cy="400110"/>
          </a:xfrm>
          <a:prstGeom prst="rect">
            <a:avLst/>
          </a:prstGeom>
        </p:spPr>
        <p:txBody>
          <a:bodyPr wrap="none">
            <a:spAutoFit/>
          </a:bodyPr>
          <a:lstStyle/>
          <a:p>
            <a:r>
              <a:rPr lang="en-US" altLang="zh-TW" sz="2000" b="1" dirty="0">
                <a:solidFill>
                  <a:srgbClr val="A78D6D"/>
                </a:solidFill>
                <a:latin typeface="Century Gothic" panose="020B0502020202020204" pitchFamily="34" charset="0"/>
              </a:rPr>
              <a:t>Exploration Data Analysis</a:t>
            </a:r>
            <a:endParaRPr lang="zh-TW" altLang="en-US" sz="2000" dirty="0">
              <a:solidFill>
                <a:srgbClr val="A78D6D"/>
              </a:solidFill>
            </a:endParaRPr>
          </a:p>
        </p:txBody>
      </p:sp>
      <p:pic>
        <p:nvPicPr>
          <p:cNvPr id="2" name="圖片 1">
            <a:extLst>
              <a:ext uri="{FF2B5EF4-FFF2-40B4-BE49-F238E27FC236}">
                <a16:creationId xmlns:a16="http://schemas.microsoft.com/office/drawing/2014/main" id="{EBFA1508-3301-420B-B1D9-866059941C83}"/>
              </a:ext>
            </a:extLst>
          </p:cNvPr>
          <p:cNvPicPr>
            <a:picLocks noChangeAspect="1"/>
          </p:cNvPicPr>
          <p:nvPr/>
        </p:nvPicPr>
        <p:blipFill>
          <a:blip r:embed="rId2"/>
          <a:stretch>
            <a:fillRect/>
          </a:stretch>
        </p:blipFill>
        <p:spPr>
          <a:xfrm>
            <a:off x="2630542" y="1107133"/>
            <a:ext cx="6930915" cy="5710641"/>
          </a:xfrm>
          <a:prstGeom prst="rect">
            <a:avLst/>
          </a:prstGeom>
          <a:ln w="28575">
            <a:solidFill>
              <a:srgbClr val="BCA890"/>
            </a:solidFill>
          </a:ln>
        </p:spPr>
      </p:pic>
    </p:spTree>
    <p:extLst>
      <p:ext uri="{BB962C8B-B14F-4D97-AF65-F5344CB8AC3E}">
        <p14:creationId xmlns:p14="http://schemas.microsoft.com/office/powerpoint/2010/main" val="112929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圓角 18">
            <a:extLst>
              <a:ext uri="{FF2B5EF4-FFF2-40B4-BE49-F238E27FC236}">
                <a16:creationId xmlns:a16="http://schemas.microsoft.com/office/drawing/2014/main" id="{788D8FBC-30B4-40C1-A2AC-0BED0825C5BD}"/>
              </a:ext>
            </a:extLst>
          </p:cNvPr>
          <p:cNvSpPr/>
          <p:nvPr/>
        </p:nvSpPr>
        <p:spPr>
          <a:xfrm>
            <a:off x="485775" y="2461327"/>
            <a:ext cx="5467349" cy="2720273"/>
          </a:xfrm>
          <a:prstGeom prst="roundRect">
            <a:avLst/>
          </a:prstGeom>
          <a:solidFill>
            <a:schemeClr val="bg1">
              <a:lumMod val="50000"/>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dirty="0">
              <a:ln w="0"/>
              <a:solidFill>
                <a:schemeClr val="tx1"/>
              </a:solidFill>
              <a:effectLst>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endParaRPr>
          </a:p>
        </p:txBody>
      </p:sp>
      <p:sp>
        <p:nvSpPr>
          <p:cNvPr id="13" name="矩形 12">
            <a:extLst>
              <a:ext uri="{FF2B5EF4-FFF2-40B4-BE49-F238E27FC236}">
                <a16:creationId xmlns:a16="http://schemas.microsoft.com/office/drawing/2014/main" id="{45B29112-ABAD-4B9E-84DE-1841841EF0AA}"/>
              </a:ext>
            </a:extLst>
          </p:cNvPr>
          <p:cNvSpPr/>
          <p:nvPr/>
        </p:nvSpPr>
        <p:spPr>
          <a:xfrm>
            <a:off x="949910" y="707023"/>
            <a:ext cx="3312125" cy="400110"/>
          </a:xfrm>
          <a:prstGeom prst="rect">
            <a:avLst/>
          </a:prstGeom>
        </p:spPr>
        <p:txBody>
          <a:bodyPr wrap="none">
            <a:spAutoFit/>
          </a:bodyPr>
          <a:lstStyle/>
          <a:p>
            <a:r>
              <a:rPr lang="en-US" altLang="zh-TW" sz="2000" b="1" dirty="0">
                <a:solidFill>
                  <a:srgbClr val="BCA890"/>
                </a:solidFill>
                <a:latin typeface="Century Gothic" panose="020B0502020202020204" pitchFamily="34" charset="0"/>
              </a:rPr>
              <a:t>Exploration Data Analysis</a:t>
            </a:r>
            <a:endParaRPr lang="zh-TW" altLang="en-US" sz="2000" dirty="0">
              <a:solidFill>
                <a:srgbClr val="BCA890"/>
              </a:solidFill>
            </a:endParaRPr>
          </a:p>
        </p:txBody>
      </p:sp>
      <p:sp>
        <p:nvSpPr>
          <p:cNvPr id="3" name="內容版面配置區 2">
            <a:extLst>
              <a:ext uri="{FF2B5EF4-FFF2-40B4-BE49-F238E27FC236}">
                <a16:creationId xmlns:a16="http://schemas.microsoft.com/office/drawing/2014/main" id="{2AD31281-D559-0E43-9435-F124DB1CFFB3}"/>
              </a:ext>
            </a:extLst>
          </p:cNvPr>
          <p:cNvSpPr>
            <a:spLocks noGrp="1"/>
          </p:cNvSpPr>
          <p:nvPr>
            <p:ph idx="1"/>
          </p:nvPr>
        </p:nvSpPr>
        <p:spPr>
          <a:xfrm>
            <a:off x="533751" y="2614784"/>
            <a:ext cx="5371395" cy="2156223"/>
          </a:xfrm>
        </p:spPr>
        <p:txBody>
          <a:bodyPr>
            <a:noAutofit/>
          </a:bodyPr>
          <a:lstStyle/>
          <a:p>
            <a:pPr marL="0" indent="0" algn="ctr">
              <a:lnSpc>
                <a:spcPct val="120000"/>
              </a:lnSpc>
              <a:buNone/>
            </a:pPr>
            <a:r>
              <a:rPr kumimoji="1" lang="en-US" altLang="zh-TW" sz="2600" b="1" dirty="0">
                <a:latin typeface="Century Gothic" panose="020B0502020202020204" pitchFamily="34" charset="0"/>
                <a:ea typeface="微軟正黑體" panose="020B0604030504040204" pitchFamily="34" charset="-120"/>
              </a:rPr>
              <a:t>Sex</a:t>
            </a:r>
          </a:p>
          <a:p>
            <a:pPr>
              <a:lnSpc>
                <a:spcPct val="120000"/>
              </a:lnSpc>
            </a:pPr>
            <a:r>
              <a:rPr lang="zh-TW" altLang="zh-TW" sz="2400" dirty="0">
                <a:latin typeface="Century Gothic" panose="020B0502020202020204" pitchFamily="34" charset="0"/>
                <a:ea typeface="微軟正黑體" panose="020B0604030504040204" pitchFamily="34" charset="-120"/>
              </a:rPr>
              <a:t>樣本中生病的人大部分是男</a:t>
            </a:r>
            <a:r>
              <a:rPr lang="zh-CN" altLang="en-US" sz="2400" dirty="0">
                <a:latin typeface="Century Gothic" panose="020B0502020202020204" pitchFamily="34" charset="0"/>
                <a:ea typeface="微軟正黑體" panose="020B0604030504040204" pitchFamily="34" charset="-120"/>
              </a:rPr>
              <a:t>性</a:t>
            </a:r>
            <a:endParaRPr lang="en-US" altLang="zh-TW" sz="2400" dirty="0">
              <a:latin typeface="Century Gothic" panose="020B0502020202020204" pitchFamily="34" charset="0"/>
              <a:ea typeface="微軟正黑體" panose="020B0604030504040204" pitchFamily="34" charset="-120"/>
            </a:endParaRPr>
          </a:p>
          <a:p>
            <a:pPr>
              <a:lnSpc>
                <a:spcPct val="120000"/>
              </a:lnSpc>
            </a:pPr>
            <a:r>
              <a:rPr lang="zh-TW" altLang="zh-TW" sz="2400" dirty="0">
                <a:latin typeface="Century Gothic" panose="020B0502020202020204" pitchFamily="34" charset="0"/>
                <a:ea typeface="微軟正黑體" panose="020B0604030504040204" pitchFamily="34" charset="-120"/>
              </a:rPr>
              <a:t>男性群體中，有病的比率約為</a:t>
            </a:r>
            <a:r>
              <a:rPr lang="en-US" altLang="zh-TW" sz="2400" dirty="0">
                <a:latin typeface="Century Gothic" panose="020B0502020202020204" pitchFamily="34" charset="0"/>
                <a:ea typeface="微軟正黑體" panose="020B0604030504040204" pitchFamily="34" charset="-120"/>
              </a:rPr>
              <a:t> 55.7%</a:t>
            </a:r>
            <a:r>
              <a:rPr lang="zh-TW" altLang="zh-TW" sz="2400" dirty="0">
                <a:latin typeface="Century Gothic" panose="020B0502020202020204" pitchFamily="34" charset="0"/>
                <a:ea typeface="微軟正黑體" panose="020B0604030504040204" pitchFamily="34" charset="-120"/>
              </a:rPr>
              <a:t>，大於女性群體中有病的比率約為</a:t>
            </a:r>
            <a:r>
              <a:rPr lang="en-US" altLang="zh-TW" sz="2400" dirty="0">
                <a:latin typeface="Century Gothic" panose="020B0502020202020204" pitchFamily="34" charset="0"/>
                <a:ea typeface="微軟正黑體" panose="020B0604030504040204" pitchFamily="34" charset="-120"/>
              </a:rPr>
              <a:t>25.26%</a:t>
            </a:r>
            <a:r>
              <a:rPr lang="zh-TW" altLang="zh-TW" sz="2400" dirty="0">
                <a:latin typeface="Century Gothic" panose="020B0502020202020204" pitchFamily="34" charset="0"/>
                <a:ea typeface="微軟正黑體" panose="020B0604030504040204" pitchFamily="34" charset="-120"/>
              </a:rPr>
              <a:t>。</a:t>
            </a:r>
          </a:p>
          <a:p>
            <a:pPr>
              <a:lnSpc>
                <a:spcPct val="120000"/>
              </a:lnSpc>
            </a:pPr>
            <a:endParaRPr kumimoji="1" lang="zh-TW" altLang="en-US" sz="2400" dirty="0">
              <a:latin typeface="Century Gothic" panose="020B0502020202020204" pitchFamily="34" charset="0"/>
              <a:ea typeface="微軟正黑體" panose="020B0604030504040204" pitchFamily="34" charset="-120"/>
            </a:endParaRPr>
          </a:p>
        </p:txBody>
      </p:sp>
      <p:pic>
        <p:nvPicPr>
          <p:cNvPr id="4" name="圖片 3">
            <a:extLst>
              <a:ext uri="{FF2B5EF4-FFF2-40B4-BE49-F238E27FC236}">
                <a16:creationId xmlns:a16="http://schemas.microsoft.com/office/drawing/2014/main" id="{45FED264-0F93-EF4B-B04F-3786E9C2AA24}"/>
              </a:ext>
            </a:extLst>
          </p:cNvPr>
          <p:cNvPicPr/>
          <p:nvPr/>
        </p:nvPicPr>
        <p:blipFill>
          <a:blip r:embed="rId2">
            <a:clrChange>
              <a:clrFrom>
                <a:srgbClr val="FFFFFF"/>
              </a:clrFrom>
              <a:clrTo>
                <a:srgbClr val="FFFFFF">
                  <a:alpha val="0"/>
                </a:srgbClr>
              </a:clrTo>
            </a:clrChange>
            <a:duotone>
              <a:prstClr val="black"/>
              <a:srgbClr val="BCA890">
                <a:tint val="45000"/>
                <a:satMod val="400000"/>
              </a:srgbClr>
            </a:duotone>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6134450" y="1283374"/>
            <a:ext cx="5978661" cy="5076173"/>
          </a:xfrm>
          <a:prstGeom prst="rect">
            <a:avLst/>
          </a:prstGeom>
          <a:noFill/>
          <a:ln w="28575">
            <a:solidFill>
              <a:srgbClr val="BCA890"/>
            </a:solidFill>
          </a:ln>
        </p:spPr>
      </p:pic>
      <p:sp>
        <p:nvSpPr>
          <p:cNvPr id="8" name="矩形 7">
            <a:extLst>
              <a:ext uri="{FF2B5EF4-FFF2-40B4-BE49-F238E27FC236}">
                <a16:creationId xmlns:a16="http://schemas.microsoft.com/office/drawing/2014/main" id="{BD12812E-B7FA-4FC2-80C0-70C1A6FC890A}"/>
              </a:ext>
            </a:extLst>
          </p:cNvPr>
          <p:cNvSpPr/>
          <p:nvPr/>
        </p:nvSpPr>
        <p:spPr>
          <a:xfrm>
            <a:off x="949909" y="153805"/>
            <a:ext cx="2850565" cy="561692"/>
          </a:xfrm>
          <a:prstGeom prst="rect">
            <a:avLst/>
          </a:prstGeom>
        </p:spPr>
        <p:txBody>
          <a:bodyPr wrap="square" lIns="68580" tIns="34290" rIns="68580" bIns="34290">
            <a:spAutoFit/>
          </a:bodyPr>
          <a:lstStyle/>
          <a:p>
            <a:pPr>
              <a:defRPr/>
            </a:pPr>
            <a:r>
              <a:rPr lang="en-US" altLang="zh-TW" sz="3200" b="1" dirty="0">
                <a:latin typeface="Century Gothic" panose="020B0502020202020204" pitchFamily="34" charset="0"/>
              </a:rPr>
              <a:t>Categorical</a:t>
            </a:r>
            <a:endParaRPr sz="3200" spc="225" dirty="0">
              <a:solidFill>
                <a:schemeClr val="tx1">
                  <a:lumMod val="75000"/>
                  <a:lumOff val="25000"/>
                </a:schemeClr>
              </a:solidFill>
              <a:latin typeface="Century Gothic" panose="020B0502020202020204" pitchFamily="34" charset="0"/>
              <a:ea typeface="字魂58号-创中黑" panose="00000500000000000000" pitchFamily="2" charset="-122"/>
              <a:cs typeface="+mn-ea"/>
              <a:sym typeface="+mn-lt"/>
            </a:endParaRPr>
          </a:p>
        </p:txBody>
      </p:sp>
      <p:cxnSp>
        <p:nvCxnSpPr>
          <p:cNvPr id="9" name="直接连接符 4">
            <a:extLst>
              <a:ext uri="{FF2B5EF4-FFF2-40B4-BE49-F238E27FC236}">
                <a16:creationId xmlns:a16="http://schemas.microsoft.com/office/drawing/2014/main" id="{E095FD4B-F8E1-48ED-884C-6642ACE077E2}"/>
              </a:ext>
            </a:extLst>
          </p:cNvPr>
          <p:cNvCxnSpPr>
            <a:cxnSpLocks/>
          </p:cNvCxnSpPr>
          <p:nvPr/>
        </p:nvCxnSpPr>
        <p:spPr>
          <a:xfrm>
            <a:off x="1034308" y="754648"/>
            <a:ext cx="218514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10" name="群組 9">
            <a:extLst>
              <a:ext uri="{FF2B5EF4-FFF2-40B4-BE49-F238E27FC236}">
                <a16:creationId xmlns:a16="http://schemas.microsoft.com/office/drawing/2014/main" id="{A43609BC-866F-4A73-8A29-78DE58E3D8DA}"/>
              </a:ext>
            </a:extLst>
          </p:cNvPr>
          <p:cNvGrpSpPr/>
          <p:nvPr/>
        </p:nvGrpSpPr>
        <p:grpSpPr>
          <a:xfrm>
            <a:off x="184756" y="41297"/>
            <a:ext cx="643919" cy="832698"/>
            <a:chOff x="1627773" y="1384300"/>
            <a:chExt cx="3162300" cy="4089400"/>
          </a:xfrm>
        </p:grpSpPr>
        <p:sp>
          <p:nvSpPr>
            <p:cNvPr id="11" name="平行四边形 1">
              <a:extLst>
                <a:ext uri="{FF2B5EF4-FFF2-40B4-BE49-F238E27FC236}">
                  <a16:creationId xmlns:a16="http://schemas.microsoft.com/office/drawing/2014/main" id="{9B6BC66E-15C4-4385-B0A6-A39F726EA918}"/>
                </a:ext>
              </a:extLst>
            </p:cNvPr>
            <p:cNvSpPr/>
            <p:nvPr/>
          </p:nvSpPr>
          <p:spPr>
            <a:xfrm>
              <a:off x="1627773" y="1384300"/>
              <a:ext cx="3162300" cy="4089400"/>
            </a:xfrm>
            <a:prstGeom prst="parallelogram">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11">
              <a:extLst>
                <a:ext uri="{FF2B5EF4-FFF2-40B4-BE49-F238E27FC236}">
                  <a16:creationId xmlns:a16="http://schemas.microsoft.com/office/drawing/2014/main" id="{7A6E30D0-56CC-496D-AF72-9B74CEC02A31}"/>
                </a:ext>
              </a:extLst>
            </p:cNvPr>
            <p:cNvSpPr/>
            <p:nvPr/>
          </p:nvSpPr>
          <p:spPr>
            <a:xfrm>
              <a:off x="1976696" y="1815621"/>
              <a:ext cx="2464459" cy="3087556"/>
            </a:xfrm>
            <a:prstGeom prst="rect">
              <a:avLst/>
            </a:prstGeom>
          </p:spPr>
          <p:txBody>
            <a:bodyPr wrap="square" lIns="68580" tIns="34290" rIns="68580" bIns="34290">
              <a:spAutoFit/>
            </a:bodyPr>
            <a:lstStyle/>
            <a:p>
              <a:pPr algn="ctr">
                <a:defRPr/>
              </a:pPr>
              <a:r>
                <a:rPr lang="en-US" altLang="zh-CN" sz="3600" spc="225" dirty="0">
                  <a:solidFill>
                    <a:schemeClr val="bg1"/>
                  </a:solidFill>
                  <a:latin typeface="Century Gothic" panose="020B0502020202020204" pitchFamily="34" charset="0"/>
                  <a:ea typeface="包图粗朗体" panose="02000000000000000000" pitchFamily="2" charset="-122"/>
                  <a:cs typeface="+mn-ea"/>
                  <a:sym typeface="+mn-lt"/>
                </a:rPr>
                <a:t>2</a:t>
              </a:r>
              <a:endParaRPr sz="3600" spc="225" dirty="0">
                <a:solidFill>
                  <a:schemeClr val="bg1"/>
                </a:solidFill>
                <a:latin typeface="Century Gothic" panose="020B0502020202020204" pitchFamily="34" charset="0"/>
                <a:ea typeface="包图粗朗体" panose="02000000000000000000" pitchFamily="2" charset="-122"/>
                <a:cs typeface="+mn-ea"/>
                <a:sym typeface="+mn-lt"/>
              </a:endParaRPr>
            </a:p>
          </p:txBody>
        </p:sp>
      </p:grpSp>
    </p:spTree>
    <p:extLst>
      <p:ext uri="{BB962C8B-B14F-4D97-AF65-F5344CB8AC3E}">
        <p14:creationId xmlns:p14="http://schemas.microsoft.com/office/powerpoint/2010/main" val="3027539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圓角 12">
            <a:extLst>
              <a:ext uri="{FF2B5EF4-FFF2-40B4-BE49-F238E27FC236}">
                <a16:creationId xmlns:a16="http://schemas.microsoft.com/office/drawing/2014/main" id="{D071B9D0-378F-4260-BCC9-5EE8D93173FB}"/>
              </a:ext>
            </a:extLst>
          </p:cNvPr>
          <p:cNvSpPr/>
          <p:nvPr/>
        </p:nvSpPr>
        <p:spPr>
          <a:xfrm>
            <a:off x="619200" y="2019147"/>
            <a:ext cx="5362574" cy="2762715"/>
          </a:xfrm>
          <a:prstGeom prst="roundRect">
            <a:avLst/>
          </a:prstGeom>
          <a:solidFill>
            <a:schemeClr val="bg1">
              <a:lumMod val="50000"/>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dirty="0">
              <a:ln w="0"/>
              <a:solidFill>
                <a:schemeClr val="tx1"/>
              </a:solidFill>
              <a:effectLst>
                <a:outerShdw blurRad="38100" dist="19050" dir="2700000" algn="tl" rotWithShape="0">
                  <a:schemeClr val="dk1">
                    <a:alpha val="40000"/>
                  </a:schemeClr>
                </a:outerShdw>
              </a:effectLst>
            </a:endParaRPr>
          </a:p>
        </p:txBody>
      </p:sp>
      <p:sp>
        <p:nvSpPr>
          <p:cNvPr id="4" name="內容版面配置區 3">
            <a:extLst>
              <a:ext uri="{FF2B5EF4-FFF2-40B4-BE49-F238E27FC236}">
                <a16:creationId xmlns:a16="http://schemas.microsoft.com/office/drawing/2014/main" id="{7C934B42-53BB-0F46-B566-25351787626C}"/>
              </a:ext>
            </a:extLst>
          </p:cNvPr>
          <p:cNvSpPr txBox="1">
            <a:spLocks noGrp="1"/>
          </p:cNvSpPr>
          <p:nvPr>
            <p:ph idx="1"/>
          </p:nvPr>
        </p:nvSpPr>
        <p:spPr>
          <a:xfrm>
            <a:off x="828675" y="2177645"/>
            <a:ext cx="4928129" cy="3085460"/>
          </a:xfrm>
          <a:prstGeom prst="rect">
            <a:avLst/>
          </a:prstGeom>
          <a:noFill/>
        </p:spPr>
        <p:txBody>
          <a:bodyPr wrap="square" rtlCol="0">
            <a:spAutoFit/>
          </a:bodyPr>
          <a:lstStyle/>
          <a:p>
            <a:pPr marL="0" indent="0" algn="ctr">
              <a:lnSpc>
                <a:spcPct val="120000"/>
              </a:lnSpc>
              <a:buNone/>
            </a:pPr>
            <a:r>
              <a:rPr kumimoji="1" lang="en-US" altLang="zh-TW" sz="2600" b="1" dirty="0">
                <a:latin typeface="Century Gothic" panose="020B0502020202020204" pitchFamily="34" charset="0"/>
                <a:ea typeface="微軟正黑體" panose="020B0604030504040204" pitchFamily="34" charset="-120"/>
              </a:rPr>
              <a:t>Chest Pain Experienced</a:t>
            </a:r>
            <a:endParaRPr lang="en-US" altLang="zh-TW" sz="2600" dirty="0">
              <a:latin typeface="Century Gothic" panose="020B0502020202020204" pitchFamily="34" charset="0"/>
              <a:ea typeface="微軟正黑體" panose="020B0604030504040204" pitchFamily="34" charset="-120"/>
            </a:endParaRPr>
          </a:p>
          <a:p>
            <a:pPr>
              <a:lnSpc>
                <a:spcPct val="120000"/>
              </a:lnSpc>
            </a:pPr>
            <a:r>
              <a:rPr lang="zh-TW" altLang="zh-TW" sz="2400" dirty="0">
                <a:latin typeface="Century Gothic" panose="020B0502020202020204" pitchFamily="34" charset="0"/>
                <a:ea typeface="微軟正黑體" panose="020B0604030504040204" pitchFamily="34" charset="-120"/>
              </a:rPr>
              <a:t>沒有胸痛的人中得心臟病的人約佔</a:t>
            </a:r>
            <a:r>
              <a:rPr lang="en-US" altLang="zh-TW" sz="2400" dirty="0">
                <a:latin typeface="Century Gothic" panose="020B0502020202020204" pitchFamily="34" charset="0"/>
                <a:ea typeface="微軟正黑體" panose="020B0604030504040204" pitchFamily="34" charset="-120"/>
              </a:rPr>
              <a:t>75%</a:t>
            </a:r>
            <a:r>
              <a:rPr lang="zh-TW" altLang="zh-TW" sz="2400" dirty="0">
                <a:latin typeface="Century Gothic" panose="020B0502020202020204" pitchFamily="34" charset="0"/>
                <a:ea typeface="微軟正黑體" panose="020B0604030504040204" pitchFamily="34" charset="-120"/>
              </a:rPr>
              <a:t>，其餘類型的心絞痛的人中，沒有心臟病的⼈都佔了大多數。 </a:t>
            </a:r>
          </a:p>
          <a:p>
            <a:pPr marL="285750" indent="-285750">
              <a:lnSpc>
                <a:spcPct val="120000"/>
              </a:lnSpc>
              <a:buFont typeface="Arial" panose="020B0604020202020204" pitchFamily="34" charset="0"/>
              <a:buChar char="•"/>
            </a:pPr>
            <a:endParaRPr kumimoji="1" lang="zh-TW" altLang="en-US" dirty="0"/>
          </a:p>
        </p:txBody>
      </p:sp>
      <p:pic>
        <p:nvPicPr>
          <p:cNvPr id="5" name="圖片 4">
            <a:extLst>
              <a:ext uri="{FF2B5EF4-FFF2-40B4-BE49-F238E27FC236}">
                <a16:creationId xmlns:a16="http://schemas.microsoft.com/office/drawing/2014/main" id="{00CB1B6B-CE47-7A4A-91EC-96949B646B62}"/>
              </a:ext>
            </a:extLst>
          </p:cNvPr>
          <p:cNvPicPr/>
          <p:nvPr/>
        </p:nvPicPr>
        <p:blipFill>
          <a:blip r:embed="rId2">
            <a:clrChange>
              <a:clrFrom>
                <a:srgbClr val="FFFFFF"/>
              </a:clrFrom>
              <a:clrTo>
                <a:srgbClr val="FFFFFF">
                  <a:alpha val="0"/>
                </a:srgbClr>
              </a:clrTo>
            </a:clrChange>
            <a:duotone>
              <a:prstClr val="black"/>
              <a:srgbClr val="BCA890">
                <a:tint val="45000"/>
                <a:satMod val="400000"/>
              </a:srgbClr>
            </a:duotone>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6096000" y="1170425"/>
            <a:ext cx="5979600" cy="5076000"/>
          </a:xfrm>
          <a:prstGeom prst="rect">
            <a:avLst/>
          </a:prstGeom>
          <a:noFill/>
          <a:ln w="28575">
            <a:solidFill>
              <a:srgbClr val="BCA890"/>
            </a:solidFill>
          </a:ln>
        </p:spPr>
      </p:pic>
      <p:sp>
        <p:nvSpPr>
          <p:cNvPr id="7" name="矩形 6">
            <a:extLst>
              <a:ext uri="{FF2B5EF4-FFF2-40B4-BE49-F238E27FC236}">
                <a16:creationId xmlns:a16="http://schemas.microsoft.com/office/drawing/2014/main" id="{82F61E4F-EBAA-486C-8B72-1C6A4618FA9B}"/>
              </a:ext>
            </a:extLst>
          </p:cNvPr>
          <p:cNvSpPr/>
          <p:nvPr/>
        </p:nvSpPr>
        <p:spPr>
          <a:xfrm>
            <a:off x="949910" y="707023"/>
            <a:ext cx="3312125" cy="400110"/>
          </a:xfrm>
          <a:prstGeom prst="rect">
            <a:avLst/>
          </a:prstGeom>
        </p:spPr>
        <p:txBody>
          <a:bodyPr wrap="none">
            <a:spAutoFit/>
          </a:bodyPr>
          <a:lstStyle/>
          <a:p>
            <a:r>
              <a:rPr lang="en-US" altLang="zh-TW" sz="2000" b="1" dirty="0">
                <a:solidFill>
                  <a:srgbClr val="BCA890"/>
                </a:solidFill>
                <a:latin typeface="Century Gothic" panose="020B0502020202020204" pitchFamily="34" charset="0"/>
              </a:rPr>
              <a:t>Exploration Data Analysis</a:t>
            </a:r>
            <a:endParaRPr lang="zh-TW" altLang="en-US" sz="2000" dirty="0">
              <a:solidFill>
                <a:srgbClr val="BCA890"/>
              </a:solidFill>
            </a:endParaRPr>
          </a:p>
        </p:txBody>
      </p:sp>
      <p:sp>
        <p:nvSpPr>
          <p:cNvPr id="8" name="矩形 7">
            <a:extLst>
              <a:ext uri="{FF2B5EF4-FFF2-40B4-BE49-F238E27FC236}">
                <a16:creationId xmlns:a16="http://schemas.microsoft.com/office/drawing/2014/main" id="{87D81C11-7B9C-4366-8E4B-8F5B6F192A23}"/>
              </a:ext>
            </a:extLst>
          </p:cNvPr>
          <p:cNvSpPr/>
          <p:nvPr/>
        </p:nvSpPr>
        <p:spPr>
          <a:xfrm>
            <a:off x="949909" y="153805"/>
            <a:ext cx="2850565" cy="561692"/>
          </a:xfrm>
          <a:prstGeom prst="rect">
            <a:avLst/>
          </a:prstGeom>
        </p:spPr>
        <p:txBody>
          <a:bodyPr wrap="square" lIns="68580" tIns="34290" rIns="68580" bIns="34290">
            <a:spAutoFit/>
          </a:bodyPr>
          <a:lstStyle/>
          <a:p>
            <a:pPr>
              <a:defRPr/>
            </a:pPr>
            <a:r>
              <a:rPr lang="en-US" altLang="zh-TW" sz="3200" b="1" dirty="0">
                <a:latin typeface="Century Gothic" panose="020B0502020202020204" pitchFamily="34" charset="0"/>
              </a:rPr>
              <a:t>Categorical</a:t>
            </a:r>
            <a:endParaRPr sz="3200" spc="225" dirty="0">
              <a:solidFill>
                <a:schemeClr val="tx1">
                  <a:lumMod val="75000"/>
                  <a:lumOff val="25000"/>
                </a:schemeClr>
              </a:solidFill>
              <a:latin typeface="Century Gothic" panose="020B0502020202020204" pitchFamily="34" charset="0"/>
              <a:ea typeface="字魂58号-创中黑" panose="00000500000000000000" pitchFamily="2" charset="-122"/>
              <a:cs typeface="+mn-ea"/>
              <a:sym typeface="+mn-lt"/>
            </a:endParaRPr>
          </a:p>
        </p:txBody>
      </p:sp>
      <p:cxnSp>
        <p:nvCxnSpPr>
          <p:cNvPr id="9" name="直接连接符 4">
            <a:extLst>
              <a:ext uri="{FF2B5EF4-FFF2-40B4-BE49-F238E27FC236}">
                <a16:creationId xmlns:a16="http://schemas.microsoft.com/office/drawing/2014/main" id="{BCD44441-D9F4-4B55-ADB5-C4213C739916}"/>
              </a:ext>
            </a:extLst>
          </p:cNvPr>
          <p:cNvCxnSpPr>
            <a:cxnSpLocks/>
          </p:cNvCxnSpPr>
          <p:nvPr/>
        </p:nvCxnSpPr>
        <p:spPr>
          <a:xfrm>
            <a:off x="1034308" y="754648"/>
            <a:ext cx="218514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10" name="群組 9">
            <a:extLst>
              <a:ext uri="{FF2B5EF4-FFF2-40B4-BE49-F238E27FC236}">
                <a16:creationId xmlns:a16="http://schemas.microsoft.com/office/drawing/2014/main" id="{145C6E29-36E4-4D72-B7DC-E46D6B52F933}"/>
              </a:ext>
            </a:extLst>
          </p:cNvPr>
          <p:cNvGrpSpPr/>
          <p:nvPr/>
        </p:nvGrpSpPr>
        <p:grpSpPr>
          <a:xfrm>
            <a:off x="184756" y="41297"/>
            <a:ext cx="643919" cy="832698"/>
            <a:chOff x="1627773" y="1384300"/>
            <a:chExt cx="3162300" cy="4089400"/>
          </a:xfrm>
        </p:grpSpPr>
        <p:sp>
          <p:nvSpPr>
            <p:cNvPr id="11" name="平行四边形 1">
              <a:extLst>
                <a:ext uri="{FF2B5EF4-FFF2-40B4-BE49-F238E27FC236}">
                  <a16:creationId xmlns:a16="http://schemas.microsoft.com/office/drawing/2014/main" id="{A55D3517-08FF-431A-8660-F1F4CA29EBEF}"/>
                </a:ext>
              </a:extLst>
            </p:cNvPr>
            <p:cNvSpPr/>
            <p:nvPr/>
          </p:nvSpPr>
          <p:spPr>
            <a:xfrm>
              <a:off x="1627773" y="1384300"/>
              <a:ext cx="3162300" cy="4089400"/>
            </a:xfrm>
            <a:prstGeom prst="parallelogram">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11">
              <a:extLst>
                <a:ext uri="{FF2B5EF4-FFF2-40B4-BE49-F238E27FC236}">
                  <a16:creationId xmlns:a16="http://schemas.microsoft.com/office/drawing/2014/main" id="{14ECD10E-5A60-498F-9562-54D17968C0A6}"/>
                </a:ext>
              </a:extLst>
            </p:cNvPr>
            <p:cNvSpPr/>
            <p:nvPr/>
          </p:nvSpPr>
          <p:spPr>
            <a:xfrm>
              <a:off x="1976696" y="1815621"/>
              <a:ext cx="2464459" cy="3087556"/>
            </a:xfrm>
            <a:prstGeom prst="rect">
              <a:avLst/>
            </a:prstGeom>
          </p:spPr>
          <p:txBody>
            <a:bodyPr wrap="square" lIns="68580" tIns="34290" rIns="68580" bIns="34290">
              <a:spAutoFit/>
            </a:bodyPr>
            <a:lstStyle/>
            <a:p>
              <a:pPr algn="ctr">
                <a:defRPr/>
              </a:pPr>
              <a:r>
                <a:rPr lang="en-US" altLang="zh-CN" sz="3600" spc="225" dirty="0">
                  <a:solidFill>
                    <a:schemeClr val="bg1"/>
                  </a:solidFill>
                  <a:latin typeface="Century Gothic" panose="020B0502020202020204" pitchFamily="34" charset="0"/>
                  <a:ea typeface="包图粗朗体" panose="02000000000000000000" pitchFamily="2" charset="-122"/>
                  <a:cs typeface="+mn-ea"/>
                  <a:sym typeface="+mn-lt"/>
                </a:rPr>
                <a:t>2</a:t>
              </a:r>
              <a:endParaRPr sz="3600" spc="225" dirty="0">
                <a:solidFill>
                  <a:schemeClr val="bg1"/>
                </a:solidFill>
                <a:latin typeface="Century Gothic" panose="020B0502020202020204" pitchFamily="34" charset="0"/>
                <a:ea typeface="包图粗朗体" panose="02000000000000000000" pitchFamily="2" charset="-122"/>
                <a:cs typeface="+mn-ea"/>
                <a:sym typeface="+mn-lt"/>
              </a:endParaRPr>
            </a:p>
          </p:txBody>
        </p:sp>
      </p:grpSp>
    </p:spTree>
    <p:extLst>
      <p:ext uri="{BB962C8B-B14F-4D97-AF65-F5344CB8AC3E}">
        <p14:creationId xmlns:p14="http://schemas.microsoft.com/office/powerpoint/2010/main" val="2687126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圓角 12">
            <a:extLst>
              <a:ext uri="{FF2B5EF4-FFF2-40B4-BE49-F238E27FC236}">
                <a16:creationId xmlns:a16="http://schemas.microsoft.com/office/drawing/2014/main" id="{8B054E98-8DE9-4CFB-8A2F-3B0AD6EC9992}"/>
              </a:ext>
            </a:extLst>
          </p:cNvPr>
          <p:cNvSpPr/>
          <p:nvPr/>
        </p:nvSpPr>
        <p:spPr>
          <a:xfrm>
            <a:off x="184756" y="2151839"/>
            <a:ext cx="5826614" cy="3288960"/>
          </a:xfrm>
          <a:prstGeom prst="roundRect">
            <a:avLst/>
          </a:prstGeom>
          <a:solidFill>
            <a:schemeClr val="bg1">
              <a:lumMod val="50000"/>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dirty="0">
              <a:ln w="0"/>
              <a:solidFill>
                <a:schemeClr val="tx1"/>
              </a:solidFill>
              <a:effectLst>
                <a:outerShdw blurRad="38100" dist="19050" dir="2700000" algn="tl" rotWithShape="0">
                  <a:schemeClr val="dk1">
                    <a:alpha val="40000"/>
                  </a:schemeClr>
                </a:outerShdw>
              </a:effectLst>
            </a:endParaRPr>
          </a:p>
        </p:txBody>
      </p:sp>
      <p:sp>
        <p:nvSpPr>
          <p:cNvPr id="3" name="內容版面配置區 2">
            <a:extLst>
              <a:ext uri="{FF2B5EF4-FFF2-40B4-BE49-F238E27FC236}">
                <a16:creationId xmlns:a16="http://schemas.microsoft.com/office/drawing/2014/main" id="{F6D085C2-51B7-BA43-BDF4-CFD2E0858FBA}"/>
              </a:ext>
            </a:extLst>
          </p:cNvPr>
          <p:cNvSpPr>
            <a:spLocks noGrp="1"/>
          </p:cNvSpPr>
          <p:nvPr>
            <p:ph idx="1"/>
          </p:nvPr>
        </p:nvSpPr>
        <p:spPr>
          <a:xfrm>
            <a:off x="271463" y="2310337"/>
            <a:ext cx="5895974" cy="3389842"/>
          </a:xfrm>
        </p:spPr>
        <p:txBody>
          <a:bodyPr>
            <a:normAutofit/>
          </a:bodyPr>
          <a:lstStyle/>
          <a:p>
            <a:pPr marL="0" indent="0" algn="ctr">
              <a:lnSpc>
                <a:spcPct val="120000"/>
              </a:lnSpc>
              <a:buNone/>
            </a:pPr>
            <a:r>
              <a:rPr lang="en-US" altLang="zh-TW" sz="2600" b="1" dirty="0">
                <a:latin typeface="Century Gothic" panose="020B0502020202020204" pitchFamily="34" charset="0"/>
                <a:ea typeface="微軟正黑體" panose="020B0604030504040204" pitchFamily="34" charset="-120"/>
              </a:rPr>
              <a:t>Resting Electrocardiographic Measurement </a:t>
            </a:r>
          </a:p>
          <a:p>
            <a:pPr>
              <a:lnSpc>
                <a:spcPct val="120000"/>
              </a:lnSpc>
            </a:pPr>
            <a:r>
              <a:rPr lang="zh-TW" altLang="zh-TW" sz="2400" dirty="0">
                <a:latin typeface="Century Gothic" panose="020B0502020202020204" pitchFamily="34" charset="0"/>
                <a:ea typeface="微軟正黑體" panose="020B0604030504040204" pitchFamily="34" charset="-120"/>
              </a:rPr>
              <a:t>左心室肥厚的人通常血壓也高，血壓高的人常理而言得心臟病也比較容易，所以這張圖是合理的。</a:t>
            </a:r>
          </a:p>
          <a:p>
            <a:pPr>
              <a:lnSpc>
                <a:spcPct val="120000"/>
              </a:lnSpc>
            </a:pPr>
            <a:r>
              <a:rPr lang="zh-TW" altLang="zh-TW" sz="2400">
                <a:latin typeface="Century Gothic" panose="020B0502020202020204" pitchFamily="34" charset="0"/>
                <a:ea typeface="微軟正黑體" panose="020B0604030504040204" pitchFamily="34" charset="-120"/>
              </a:rPr>
              <a:t>所以</a:t>
            </a:r>
            <a:r>
              <a:rPr lang="zh-TW" altLang="en-US" sz="2400">
                <a:latin typeface="Century Gothic" panose="020B0502020202020204" pitchFamily="34" charset="0"/>
                <a:ea typeface="微軟正黑體" panose="020B0604030504040204" pitchFamily="34" charset="-120"/>
              </a:rPr>
              <a:t>「</a:t>
            </a:r>
            <a:r>
              <a:rPr lang="en-US" altLang="zh-TW" sz="2400">
                <a:latin typeface="Century Gothic" panose="020B0502020202020204" pitchFamily="34" charset="0"/>
                <a:ea typeface="微軟正黑體" panose="020B0604030504040204" pitchFamily="34" charset="-120"/>
              </a:rPr>
              <a:t>restecg</a:t>
            </a:r>
            <a:r>
              <a:rPr lang="zh-TW" altLang="en-US" sz="2400" dirty="0">
                <a:latin typeface="Century Gothic" panose="020B0502020202020204" pitchFamily="34" charset="0"/>
                <a:ea typeface="微軟正黑體" panose="020B0604030504040204" pitchFamily="34" charset="-120"/>
              </a:rPr>
              <a:t>」</a:t>
            </a:r>
            <a:r>
              <a:rPr lang="zh-TW" altLang="zh-TW" sz="2400">
                <a:latin typeface="Century Gothic" panose="020B0502020202020204" pitchFamily="34" charset="0"/>
                <a:ea typeface="微軟正黑體" panose="020B0604030504040204" pitchFamily="34" charset="-120"/>
              </a:rPr>
              <a:t>是</a:t>
            </a:r>
            <a:r>
              <a:rPr lang="zh-TW" altLang="zh-TW" sz="2400" dirty="0">
                <a:latin typeface="Century Gothic" panose="020B0502020202020204" pitchFamily="34" charset="0"/>
                <a:ea typeface="微軟正黑體" panose="020B0604030504040204" pitchFamily="34" charset="-120"/>
              </a:rPr>
              <a:t>⼀個重要變數。</a:t>
            </a:r>
            <a:endParaRPr kumimoji="1" lang="zh-TW" altLang="en-US" sz="2400" dirty="0">
              <a:latin typeface="Century Gothic" panose="020B0502020202020204" pitchFamily="34" charset="0"/>
              <a:ea typeface="微軟正黑體" panose="020B0604030504040204" pitchFamily="34" charset="-120"/>
            </a:endParaRPr>
          </a:p>
        </p:txBody>
      </p:sp>
      <p:pic>
        <p:nvPicPr>
          <p:cNvPr id="4" name="圖片 3">
            <a:extLst>
              <a:ext uri="{FF2B5EF4-FFF2-40B4-BE49-F238E27FC236}">
                <a16:creationId xmlns:a16="http://schemas.microsoft.com/office/drawing/2014/main" id="{C857E774-0970-4C4D-A821-90B8E6B88884}"/>
              </a:ext>
            </a:extLst>
          </p:cNvPr>
          <p:cNvPicPr/>
          <p:nvPr/>
        </p:nvPicPr>
        <p:blipFill>
          <a:blip r:embed="rId2">
            <a:clrChange>
              <a:clrFrom>
                <a:srgbClr val="FFFFFF"/>
              </a:clrFrom>
              <a:clrTo>
                <a:srgbClr val="FFFFFF">
                  <a:alpha val="0"/>
                </a:srgbClr>
              </a:clrTo>
            </a:clrChange>
            <a:duotone>
              <a:prstClr val="black"/>
              <a:srgbClr val="BCA890">
                <a:tint val="45000"/>
                <a:satMod val="400000"/>
              </a:srgbClr>
            </a:duotone>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6096000" y="1308760"/>
            <a:ext cx="5979600" cy="5076000"/>
          </a:xfrm>
          <a:prstGeom prst="rect">
            <a:avLst/>
          </a:prstGeom>
          <a:noFill/>
          <a:ln w="28575">
            <a:solidFill>
              <a:srgbClr val="BCA890"/>
            </a:solidFill>
          </a:ln>
        </p:spPr>
      </p:pic>
      <p:sp>
        <p:nvSpPr>
          <p:cNvPr id="7" name="矩形 6">
            <a:extLst>
              <a:ext uri="{FF2B5EF4-FFF2-40B4-BE49-F238E27FC236}">
                <a16:creationId xmlns:a16="http://schemas.microsoft.com/office/drawing/2014/main" id="{8C86DEE5-FE26-4C64-904C-BD19E890A855}"/>
              </a:ext>
            </a:extLst>
          </p:cNvPr>
          <p:cNvSpPr/>
          <p:nvPr/>
        </p:nvSpPr>
        <p:spPr>
          <a:xfrm>
            <a:off x="949910" y="707023"/>
            <a:ext cx="3312125" cy="400110"/>
          </a:xfrm>
          <a:prstGeom prst="rect">
            <a:avLst/>
          </a:prstGeom>
        </p:spPr>
        <p:txBody>
          <a:bodyPr wrap="none">
            <a:spAutoFit/>
          </a:bodyPr>
          <a:lstStyle/>
          <a:p>
            <a:r>
              <a:rPr lang="en-US" altLang="zh-TW" sz="2000" b="1" dirty="0">
                <a:solidFill>
                  <a:srgbClr val="BCA890"/>
                </a:solidFill>
                <a:latin typeface="Century Gothic" panose="020B0502020202020204" pitchFamily="34" charset="0"/>
              </a:rPr>
              <a:t>Exploration Data Analysis</a:t>
            </a:r>
            <a:endParaRPr lang="zh-TW" altLang="en-US" sz="2000" dirty="0">
              <a:solidFill>
                <a:srgbClr val="BCA890"/>
              </a:solidFill>
            </a:endParaRPr>
          </a:p>
        </p:txBody>
      </p:sp>
      <p:sp>
        <p:nvSpPr>
          <p:cNvPr id="8" name="矩形 7">
            <a:extLst>
              <a:ext uri="{FF2B5EF4-FFF2-40B4-BE49-F238E27FC236}">
                <a16:creationId xmlns:a16="http://schemas.microsoft.com/office/drawing/2014/main" id="{B0B46B3C-41E5-49FD-8264-E745075B0468}"/>
              </a:ext>
            </a:extLst>
          </p:cNvPr>
          <p:cNvSpPr/>
          <p:nvPr/>
        </p:nvSpPr>
        <p:spPr>
          <a:xfrm>
            <a:off x="949909" y="153805"/>
            <a:ext cx="2850565" cy="561692"/>
          </a:xfrm>
          <a:prstGeom prst="rect">
            <a:avLst/>
          </a:prstGeom>
        </p:spPr>
        <p:txBody>
          <a:bodyPr wrap="square" lIns="68580" tIns="34290" rIns="68580" bIns="34290">
            <a:spAutoFit/>
          </a:bodyPr>
          <a:lstStyle/>
          <a:p>
            <a:pPr>
              <a:defRPr/>
            </a:pPr>
            <a:r>
              <a:rPr lang="en-US" altLang="zh-TW" sz="3200" b="1" dirty="0">
                <a:latin typeface="Century Gothic" panose="020B0502020202020204" pitchFamily="34" charset="0"/>
              </a:rPr>
              <a:t>Categorical</a:t>
            </a:r>
            <a:endParaRPr sz="3200" spc="225" dirty="0">
              <a:solidFill>
                <a:schemeClr val="tx1">
                  <a:lumMod val="75000"/>
                  <a:lumOff val="25000"/>
                </a:schemeClr>
              </a:solidFill>
              <a:latin typeface="Century Gothic" panose="020B0502020202020204" pitchFamily="34" charset="0"/>
              <a:ea typeface="字魂58号-创中黑" panose="00000500000000000000" pitchFamily="2" charset="-122"/>
              <a:cs typeface="+mn-ea"/>
              <a:sym typeface="+mn-lt"/>
            </a:endParaRPr>
          </a:p>
        </p:txBody>
      </p:sp>
      <p:cxnSp>
        <p:nvCxnSpPr>
          <p:cNvPr id="9" name="直接连接符 4">
            <a:extLst>
              <a:ext uri="{FF2B5EF4-FFF2-40B4-BE49-F238E27FC236}">
                <a16:creationId xmlns:a16="http://schemas.microsoft.com/office/drawing/2014/main" id="{30EDDAFC-F3E1-4CED-8A1A-102B086BF9F7}"/>
              </a:ext>
            </a:extLst>
          </p:cNvPr>
          <p:cNvCxnSpPr>
            <a:cxnSpLocks/>
          </p:cNvCxnSpPr>
          <p:nvPr/>
        </p:nvCxnSpPr>
        <p:spPr>
          <a:xfrm>
            <a:off x="1034308" y="754648"/>
            <a:ext cx="218514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10" name="群組 9">
            <a:extLst>
              <a:ext uri="{FF2B5EF4-FFF2-40B4-BE49-F238E27FC236}">
                <a16:creationId xmlns:a16="http://schemas.microsoft.com/office/drawing/2014/main" id="{9FC135B9-418C-43D5-BE55-BBFAB3675631}"/>
              </a:ext>
            </a:extLst>
          </p:cNvPr>
          <p:cNvGrpSpPr/>
          <p:nvPr/>
        </p:nvGrpSpPr>
        <p:grpSpPr>
          <a:xfrm>
            <a:off x="184756" y="41297"/>
            <a:ext cx="643919" cy="832698"/>
            <a:chOff x="1627773" y="1384300"/>
            <a:chExt cx="3162300" cy="4089400"/>
          </a:xfrm>
        </p:grpSpPr>
        <p:sp>
          <p:nvSpPr>
            <p:cNvPr id="11" name="平行四边形 1">
              <a:extLst>
                <a:ext uri="{FF2B5EF4-FFF2-40B4-BE49-F238E27FC236}">
                  <a16:creationId xmlns:a16="http://schemas.microsoft.com/office/drawing/2014/main" id="{CC1C3B5B-FC29-4403-B200-5DA55EBF13E8}"/>
                </a:ext>
              </a:extLst>
            </p:cNvPr>
            <p:cNvSpPr/>
            <p:nvPr/>
          </p:nvSpPr>
          <p:spPr>
            <a:xfrm>
              <a:off x="1627773" y="1384300"/>
              <a:ext cx="3162300" cy="4089400"/>
            </a:xfrm>
            <a:prstGeom prst="parallelogram">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11">
              <a:extLst>
                <a:ext uri="{FF2B5EF4-FFF2-40B4-BE49-F238E27FC236}">
                  <a16:creationId xmlns:a16="http://schemas.microsoft.com/office/drawing/2014/main" id="{E7B7E5B3-FDE4-4A63-AC88-C8164A196B60}"/>
                </a:ext>
              </a:extLst>
            </p:cNvPr>
            <p:cNvSpPr/>
            <p:nvPr/>
          </p:nvSpPr>
          <p:spPr>
            <a:xfrm>
              <a:off x="1976696" y="1815621"/>
              <a:ext cx="2464459" cy="3087556"/>
            </a:xfrm>
            <a:prstGeom prst="rect">
              <a:avLst/>
            </a:prstGeom>
          </p:spPr>
          <p:txBody>
            <a:bodyPr wrap="square" lIns="68580" tIns="34290" rIns="68580" bIns="34290">
              <a:spAutoFit/>
            </a:bodyPr>
            <a:lstStyle/>
            <a:p>
              <a:pPr algn="ctr">
                <a:defRPr/>
              </a:pPr>
              <a:r>
                <a:rPr lang="en-US" altLang="zh-CN" sz="3600" spc="225" dirty="0">
                  <a:solidFill>
                    <a:schemeClr val="bg1"/>
                  </a:solidFill>
                  <a:latin typeface="Century Gothic" panose="020B0502020202020204" pitchFamily="34" charset="0"/>
                  <a:ea typeface="包图粗朗体" panose="02000000000000000000" pitchFamily="2" charset="-122"/>
                  <a:cs typeface="+mn-ea"/>
                  <a:sym typeface="+mn-lt"/>
                </a:rPr>
                <a:t>2</a:t>
              </a:r>
              <a:endParaRPr sz="3600" spc="225" dirty="0">
                <a:solidFill>
                  <a:schemeClr val="bg1"/>
                </a:solidFill>
                <a:latin typeface="Century Gothic" panose="020B0502020202020204" pitchFamily="34" charset="0"/>
                <a:ea typeface="包图粗朗体" panose="02000000000000000000" pitchFamily="2" charset="-122"/>
                <a:cs typeface="+mn-ea"/>
                <a:sym typeface="+mn-lt"/>
              </a:endParaRPr>
            </a:p>
          </p:txBody>
        </p:sp>
      </p:grpSp>
    </p:spTree>
    <p:extLst>
      <p:ext uri="{BB962C8B-B14F-4D97-AF65-F5344CB8AC3E}">
        <p14:creationId xmlns:p14="http://schemas.microsoft.com/office/powerpoint/2010/main" val="2199914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圓角 12">
            <a:extLst>
              <a:ext uri="{FF2B5EF4-FFF2-40B4-BE49-F238E27FC236}">
                <a16:creationId xmlns:a16="http://schemas.microsoft.com/office/drawing/2014/main" id="{61B3A66E-8BDF-44FD-BE86-B3A471743A46}"/>
              </a:ext>
            </a:extLst>
          </p:cNvPr>
          <p:cNvSpPr/>
          <p:nvPr/>
        </p:nvSpPr>
        <p:spPr>
          <a:xfrm>
            <a:off x="506715" y="2354058"/>
            <a:ext cx="5467349" cy="2920298"/>
          </a:xfrm>
          <a:prstGeom prst="roundRect">
            <a:avLst/>
          </a:prstGeom>
          <a:solidFill>
            <a:schemeClr val="bg1">
              <a:lumMod val="50000"/>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dirty="0">
              <a:ln w="0"/>
              <a:solidFill>
                <a:schemeClr val="tx1"/>
              </a:solidFill>
              <a:effectLst>
                <a:outerShdw blurRad="38100" dist="19050" dir="2700000" algn="tl" rotWithShape="0">
                  <a:schemeClr val="dk1">
                    <a:alpha val="40000"/>
                  </a:schemeClr>
                </a:outerShdw>
              </a:effectLst>
            </a:endParaRPr>
          </a:p>
        </p:txBody>
      </p:sp>
      <p:sp>
        <p:nvSpPr>
          <p:cNvPr id="3" name="內容版面配置區 2">
            <a:extLst>
              <a:ext uri="{FF2B5EF4-FFF2-40B4-BE49-F238E27FC236}">
                <a16:creationId xmlns:a16="http://schemas.microsoft.com/office/drawing/2014/main" id="{A49DAD12-3117-7047-9BA8-AC1F5C4C809E}"/>
              </a:ext>
            </a:extLst>
          </p:cNvPr>
          <p:cNvSpPr>
            <a:spLocks noGrp="1"/>
          </p:cNvSpPr>
          <p:nvPr>
            <p:ph idx="1"/>
          </p:nvPr>
        </p:nvSpPr>
        <p:spPr>
          <a:xfrm>
            <a:off x="611489" y="2587196"/>
            <a:ext cx="5257800" cy="2525235"/>
          </a:xfrm>
        </p:spPr>
        <p:txBody>
          <a:bodyPr>
            <a:normAutofit fontScale="92500"/>
          </a:bodyPr>
          <a:lstStyle/>
          <a:p>
            <a:pPr marL="0" indent="0" algn="ctr">
              <a:lnSpc>
                <a:spcPct val="120000"/>
              </a:lnSpc>
              <a:buNone/>
            </a:pPr>
            <a:r>
              <a:rPr lang="en-US" altLang="zh-TW" b="1" dirty="0">
                <a:latin typeface="Century Gothic" panose="020B0502020202020204" pitchFamily="34" charset="0"/>
                <a:ea typeface="微軟正黑體" panose="020B0604030504040204" pitchFamily="34" charset="-120"/>
              </a:rPr>
              <a:t>Exercise Induced Angina</a:t>
            </a:r>
            <a:r>
              <a:rPr lang="zh-TW" altLang="zh-TW" dirty="0">
                <a:effectLst/>
                <a:latin typeface="Century Gothic" panose="020B0502020202020204" pitchFamily="34" charset="0"/>
                <a:ea typeface="微軟正黑體" panose="020B0604030504040204" pitchFamily="34" charset="-120"/>
              </a:rPr>
              <a:t> </a:t>
            </a:r>
            <a:endParaRPr lang="en-US" altLang="zh-TW" dirty="0">
              <a:effectLst/>
              <a:latin typeface="Century Gothic" panose="020B0502020202020204" pitchFamily="34" charset="0"/>
              <a:ea typeface="微軟正黑體" panose="020B0604030504040204" pitchFamily="34" charset="-120"/>
            </a:endParaRPr>
          </a:p>
          <a:p>
            <a:pPr>
              <a:lnSpc>
                <a:spcPct val="120000"/>
              </a:lnSpc>
            </a:pPr>
            <a:r>
              <a:rPr lang="zh-TW" altLang="zh-TW" sz="2400">
                <a:latin typeface="Century Gothic" panose="020B0502020202020204" pitchFamily="34" charset="0"/>
                <a:ea typeface="微軟正黑體" panose="020B0604030504040204" pitchFamily="34" charset="-120"/>
              </a:rPr>
              <a:t>沒有運動後引發的心絞痛的人大多沒心臟病，反之亦然，符合常理。運動時心跳加速等因素也更有可能造成</a:t>
            </a:r>
            <a:r>
              <a:rPr lang="zh-TW" altLang="zh-TW" sz="2400" dirty="0">
                <a:latin typeface="Century Gothic" panose="020B0502020202020204" pitchFamily="34" charset="0"/>
                <a:ea typeface="微軟正黑體" panose="020B0604030504040204" pitchFamily="34" charset="-120"/>
              </a:rPr>
              <a:t>心臟疾病</a:t>
            </a:r>
            <a:r>
              <a:rPr lang="zh-TW" altLang="en-US" sz="2400" dirty="0">
                <a:latin typeface="Century Gothic" panose="020B0502020202020204" pitchFamily="34" charset="0"/>
                <a:ea typeface="微軟正黑體" panose="020B0604030504040204" pitchFamily="34" charset="-120"/>
              </a:rPr>
              <a:t>。</a:t>
            </a:r>
            <a:endParaRPr lang="en-US" altLang="zh-TW" sz="2400" dirty="0">
              <a:latin typeface="Century Gothic" panose="020B0502020202020204" pitchFamily="34" charset="0"/>
              <a:ea typeface="微軟正黑體" panose="020B0604030504040204" pitchFamily="34" charset="-120"/>
            </a:endParaRPr>
          </a:p>
          <a:p>
            <a:pPr>
              <a:lnSpc>
                <a:spcPct val="120000"/>
              </a:lnSpc>
            </a:pPr>
            <a:r>
              <a:rPr lang="zh-TW" altLang="zh-TW" sz="2400">
                <a:latin typeface="Century Gothic" panose="020B0502020202020204" pitchFamily="34" charset="0"/>
                <a:ea typeface="微軟正黑體" panose="020B0604030504040204" pitchFamily="34" charset="-120"/>
              </a:rPr>
              <a:t>所以</a:t>
            </a:r>
            <a:r>
              <a:rPr lang="zh-TW" altLang="en-US" sz="2400">
                <a:latin typeface="Century Gothic" panose="020B0502020202020204" pitchFamily="34" charset="0"/>
                <a:ea typeface="微軟正黑體" panose="020B0604030504040204" pitchFamily="34" charset="-120"/>
              </a:rPr>
              <a:t>「</a:t>
            </a:r>
            <a:r>
              <a:rPr lang="en-US" altLang="zh-TW" sz="2400">
                <a:latin typeface="Century Gothic" panose="020B0502020202020204" pitchFamily="34" charset="0"/>
                <a:ea typeface="微軟正黑體" panose="020B0604030504040204" pitchFamily="34" charset="-120"/>
              </a:rPr>
              <a:t>exang</a:t>
            </a:r>
            <a:r>
              <a:rPr lang="zh-TW" altLang="en-US" sz="2400" dirty="0">
                <a:latin typeface="Century Gothic" panose="020B0502020202020204" pitchFamily="34" charset="0"/>
                <a:ea typeface="微軟正黑體" panose="020B0604030504040204" pitchFamily="34" charset="-120"/>
              </a:rPr>
              <a:t>」</a:t>
            </a:r>
            <a:r>
              <a:rPr lang="zh-TW" altLang="zh-TW" sz="2400">
                <a:latin typeface="Century Gothic" panose="020B0502020202020204" pitchFamily="34" charset="0"/>
                <a:ea typeface="微軟正黑體" panose="020B0604030504040204" pitchFamily="34" charset="-120"/>
              </a:rPr>
              <a:t>是</a:t>
            </a:r>
            <a:r>
              <a:rPr lang="zh-TW" altLang="zh-TW" sz="2400" dirty="0">
                <a:latin typeface="Century Gothic" panose="020B0502020202020204" pitchFamily="34" charset="0"/>
                <a:ea typeface="微軟正黑體" panose="020B0604030504040204" pitchFamily="34" charset="-120"/>
              </a:rPr>
              <a:t>⼀個重要變數。</a:t>
            </a:r>
            <a:endParaRPr kumimoji="1" lang="zh-TW" altLang="en-US" sz="2400" dirty="0">
              <a:latin typeface="Century Gothic" panose="020B0502020202020204" pitchFamily="34" charset="0"/>
              <a:ea typeface="微軟正黑體" panose="020B0604030504040204" pitchFamily="34" charset="-120"/>
            </a:endParaRPr>
          </a:p>
          <a:p>
            <a:pPr>
              <a:lnSpc>
                <a:spcPct val="120000"/>
              </a:lnSpc>
            </a:pPr>
            <a:endParaRPr kumimoji="1" lang="zh-TW" altLang="en-US" sz="2400" dirty="0">
              <a:latin typeface="Century Gothic" panose="020B0502020202020204" pitchFamily="34" charset="0"/>
              <a:ea typeface="微軟正黑體" panose="020B0604030504040204" pitchFamily="34" charset="-120"/>
            </a:endParaRPr>
          </a:p>
        </p:txBody>
      </p:sp>
      <p:pic>
        <p:nvPicPr>
          <p:cNvPr id="4" name="圖片 3">
            <a:extLst>
              <a:ext uri="{FF2B5EF4-FFF2-40B4-BE49-F238E27FC236}">
                <a16:creationId xmlns:a16="http://schemas.microsoft.com/office/drawing/2014/main" id="{3EC0D961-DA99-AE47-AAC9-EA5FC7768332}"/>
              </a:ext>
            </a:extLst>
          </p:cNvPr>
          <p:cNvPicPr/>
          <p:nvPr/>
        </p:nvPicPr>
        <p:blipFill>
          <a:blip r:embed="rId2">
            <a:clrChange>
              <a:clrFrom>
                <a:srgbClr val="FFFFFF"/>
              </a:clrFrom>
              <a:clrTo>
                <a:srgbClr val="FFFFFF">
                  <a:alpha val="0"/>
                </a:srgbClr>
              </a:clrTo>
            </a:clrChange>
            <a:duotone>
              <a:prstClr val="black"/>
              <a:srgbClr val="BCA890">
                <a:tint val="45000"/>
                <a:satMod val="400000"/>
              </a:srgbClr>
            </a:duotone>
            <a:extLst>
              <a:ext uri="{28A0092B-C50C-407E-A947-70E740481C1C}">
                <a14:useLocalDpi xmlns:a14="http://schemas.microsoft.com/office/drawing/2010/main" val="0"/>
              </a:ext>
            </a:extLst>
          </a:blip>
          <a:srcRect/>
          <a:stretch>
            <a:fillRect/>
          </a:stretch>
        </p:blipFill>
        <p:spPr bwMode="auto">
          <a:xfrm>
            <a:off x="6096000" y="1276207"/>
            <a:ext cx="5979600" cy="5076000"/>
          </a:xfrm>
          <a:prstGeom prst="rect">
            <a:avLst/>
          </a:prstGeom>
          <a:noFill/>
          <a:ln w="28575">
            <a:solidFill>
              <a:srgbClr val="BCA890"/>
            </a:solidFill>
          </a:ln>
        </p:spPr>
      </p:pic>
      <p:sp>
        <p:nvSpPr>
          <p:cNvPr id="7" name="矩形 6">
            <a:extLst>
              <a:ext uri="{FF2B5EF4-FFF2-40B4-BE49-F238E27FC236}">
                <a16:creationId xmlns:a16="http://schemas.microsoft.com/office/drawing/2014/main" id="{E337E7E9-AFC0-4C06-834D-721AEAC94CE4}"/>
              </a:ext>
            </a:extLst>
          </p:cNvPr>
          <p:cNvSpPr/>
          <p:nvPr/>
        </p:nvSpPr>
        <p:spPr>
          <a:xfrm>
            <a:off x="949910" y="707023"/>
            <a:ext cx="3312125" cy="400110"/>
          </a:xfrm>
          <a:prstGeom prst="rect">
            <a:avLst/>
          </a:prstGeom>
        </p:spPr>
        <p:txBody>
          <a:bodyPr wrap="none">
            <a:spAutoFit/>
          </a:bodyPr>
          <a:lstStyle/>
          <a:p>
            <a:r>
              <a:rPr lang="en-US" altLang="zh-TW" sz="2000" b="1" dirty="0">
                <a:solidFill>
                  <a:srgbClr val="BCA890"/>
                </a:solidFill>
                <a:latin typeface="Century Gothic" panose="020B0502020202020204" pitchFamily="34" charset="0"/>
              </a:rPr>
              <a:t>Exploration Data Analysis</a:t>
            </a:r>
            <a:endParaRPr lang="zh-TW" altLang="en-US" sz="2000" dirty="0">
              <a:solidFill>
                <a:srgbClr val="BCA890"/>
              </a:solidFill>
            </a:endParaRPr>
          </a:p>
        </p:txBody>
      </p:sp>
      <p:sp>
        <p:nvSpPr>
          <p:cNvPr id="8" name="矩形 7">
            <a:extLst>
              <a:ext uri="{FF2B5EF4-FFF2-40B4-BE49-F238E27FC236}">
                <a16:creationId xmlns:a16="http://schemas.microsoft.com/office/drawing/2014/main" id="{543060D3-8BEF-444D-BD4F-586E167FFF6E}"/>
              </a:ext>
            </a:extLst>
          </p:cNvPr>
          <p:cNvSpPr/>
          <p:nvPr/>
        </p:nvSpPr>
        <p:spPr>
          <a:xfrm>
            <a:off x="949909" y="153805"/>
            <a:ext cx="2850565" cy="561692"/>
          </a:xfrm>
          <a:prstGeom prst="rect">
            <a:avLst/>
          </a:prstGeom>
        </p:spPr>
        <p:txBody>
          <a:bodyPr wrap="square" lIns="68580" tIns="34290" rIns="68580" bIns="34290">
            <a:spAutoFit/>
          </a:bodyPr>
          <a:lstStyle/>
          <a:p>
            <a:pPr>
              <a:defRPr/>
            </a:pPr>
            <a:r>
              <a:rPr lang="en-US" altLang="zh-TW" sz="3200" b="1" dirty="0">
                <a:latin typeface="Century Gothic" panose="020B0502020202020204" pitchFamily="34" charset="0"/>
              </a:rPr>
              <a:t>Categorical</a:t>
            </a:r>
            <a:endParaRPr sz="3200" spc="225" dirty="0">
              <a:solidFill>
                <a:schemeClr val="tx1">
                  <a:lumMod val="75000"/>
                  <a:lumOff val="25000"/>
                </a:schemeClr>
              </a:solidFill>
              <a:latin typeface="Century Gothic" panose="020B0502020202020204" pitchFamily="34" charset="0"/>
              <a:ea typeface="字魂58号-创中黑" panose="00000500000000000000" pitchFamily="2" charset="-122"/>
              <a:cs typeface="+mn-ea"/>
              <a:sym typeface="+mn-lt"/>
            </a:endParaRPr>
          </a:p>
        </p:txBody>
      </p:sp>
      <p:cxnSp>
        <p:nvCxnSpPr>
          <p:cNvPr id="9" name="直接连接符 4">
            <a:extLst>
              <a:ext uri="{FF2B5EF4-FFF2-40B4-BE49-F238E27FC236}">
                <a16:creationId xmlns:a16="http://schemas.microsoft.com/office/drawing/2014/main" id="{736D7EA8-A25C-4C0C-888A-BEDFC49C9A9A}"/>
              </a:ext>
            </a:extLst>
          </p:cNvPr>
          <p:cNvCxnSpPr>
            <a:cxnSpLocks/>
          </p:cNvCxnSpPr>
          <p:nvPr/>
        </p:nvCxnSpPr>
        <p:spPr>
          <a:xfrm>
            <a:off x="1034308" y="754648"/>
            <a:ext cx="218514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10" name="群組 9">
            <a:extLst>
              <a:ext uri="{FF2B5EF4-FFF2-40B4-BE49-F238E27FC236}">
                <a16:creationId xmlns:a16="http://schemas.microsoft.com/office/drawing/2014/main" id="{F737BE0C-7EF9-4FDB-8A6B-12653ED7BFC6}"/>
              </a:ext>
            </a:extLst>
          </p:cNvPr>
          <p:cNvGrpSpPr/>
          <p:nvPr/>
        </p:nvGrpSpPr>
        <p:grpSpPr>
          <a:xfrm>
            <a:off x="184756" y="41297"/>
            <a:ext cx="643919" cy="832698"/>
            <a:chOff x="1627773" y="1384300"/>
            <a:chExt cx="3162300" cy="4089400"/>
          </a:xfrm>
        </p:grpSpPr>
        <p:sp>
          <p:nvSpPr>
            <p:cNvPr id="11" name="平行四边形 1">
              <a:extLst>
                <a:ext uri="{FF2B5EF4-FFF2-40B4-BE49-F238E27FC236}">
                  <a16:creationId xmlns:a16="http://schemas.microsoft.com/office/drawing/2014/main" id="{241CCC60-11C8-4D03-A232-A2B706FE5A3D}"/>
                </a:ext>
              </a:extLst>
            </p:cNvPr>
            <p:cNvSpPr/>
            <p:nvPr/>
          </p:nvSpPr>
          <p:spPr>
            <a:xfrm>
              <a:off x="1627773" y="1384300"/>
              <a:ext cx="3162300" cy="4089400"/>
            </a:xfrm>
            <a:prstGeom prst="parallelogram">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11">
              <a:extLst>
                <a:ext uri="{FF2B5EF4-FFF2-40B4-BE49-F238E27FC236}">
                  <a16:creationId xmlns:a16="http://schemas.microsoft.com/office/drawing/2014/main" id="{4F6CAE7C-8E7C-4202-BDBD-1F3A8C8D316E}"/>
                </a:ext>
              </a:extLst>
            </p:cNvPr>
            <p:cNvSpPr/>
            <p:nvPr/>
          </p:nvSpPr>
          <p:spPr>
            <a:xfrm>
              <a:off x="1976696" y="1815621"/>
              <a:ext cx="2464459" cy="3087556"/>
            </a:xfrm>
            <a:prstGeom prst="rect">
              <a:avLst/>
            </a:prstGeom>
          </p:spPr>
          <p:txBody>
            <a:bodyPr wrap="square" lIns="68580" tIns="34290" rIns="68580" bIns="34290">
              <a:spAutoFit/>
            </a:bodyPr>
            <a:lstStyle/>
            <a:p>
              <a:pPr algn="ctr">
                <a:defRPr/>
              </a:pPr>
              <a:r>
                <a:rPr lang="en-US" altLang="zh-CN" sz="3600" spc="225" dirty="0">
                  <a:solidFill>
                    <a:schemeClr val="bg1"/>
                  </a:solidFill>
                  <a:latin typeface="Century Gothic" panose="020B0502020202020204" pitchFamily="34" charset="0"/>
                  <a:ea typeface="包图粗朗体" panose="02000000000000000000" pitchFamily="2" charset="-122"/>
                  <a:cs typeface="+mn-ea"/>
                  <a:sym typeface="+mn-lt"/>
                </a:rPr>
                <a:t>2</a:t>
              </a:r>
              <a:endParaRPr sz="3600" spc="225" dirty="0">
                <a:solidFill>
                  <a:schemeClr val="bg1"/>
                </a:solidFill>
                <a:latin typeface="Century Gothic" panose="020B0502020202020204" pitchFamily="34" charset="0"/>
                <a:ea typeface="包图粗朗体" panose="02000000000000000000" pitchFamily="2" charset="-122"/>
                <a:cs typeface="+mn-ea"/>
                <a:sym typeface="+mn-lt"/>
              </a:endParaRPr>
            </a:p>
          </p:txBody>
        </p:sp>
      </p:grpSp>
    </p:spTree>
    <p:extLst>
      <p:ext uri="{BB962C8B-B14F-4D97-AF65-F5344CB8AC3E}">
        <p14:creationId xmlns:p14="http://schemas.microsoft.com/office/powerpoint/2010/main" val="950310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圓角 12">
            <a:extLst>
              <a:ext uri="{FF2B5EF4-FFF2-40B4-BE49-F238E27FC236}">
                <a16:creationId xmlns:a16="http://schemas.microsoft.com/office/drawing/2014/main" id="{6FD17D7D-ED63-4508-84D8-6C14B9131C7A}"/>
              </a:ext>
            </a:extLst>
          </p:cNvPr>
          <p:cNvSpPr/>
          <p:nvPr/>
        </p:nvSpPr>
        <p:spPr>
          <a:xfrm>
            <a:off x="116400" y="2069310"/>
            <a:ext cx="5928725" cy="3406331"/>
          </a:xfrm>
          <a:prstGeom prst="roundRect">
            <a:avLst/>
          </a:prstGeom>
          <a:solidFill>
            <a:schemeClr val="bg1">
              <a:lumMod val="50000"/>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dirty="0">
              <a:ln w="0"/>
              <a:solidFill>
                <a:schemeClr val="tx1"/>
              </a:solidFill>
              <a:effectLst>
                <a:outerShdw blurRad="38100" dist="19050" dir="2700000" algn="tl" rotWithShape="0">
                  <a:schemeClr val="dk1">
                    <a:alpha val="40000"/>
                  </a:schemeClr>
                </a:outerShdw>
              </a:effectLst>
            </a:endParaRPr>
          </a:p>
        </p:txBody>
      </p:sp>
      <p:sp>
        <p:nvSpPr>
          <p:cNvPr id="3" name="內容版面配置區 2">
            <a:extLst>
              <a:ext uri="{FF2B5EF4-FFF2-40B4-BE49-F238E27FC236}">
                <a16:creationId xmlns:a16="http://schemas.microsoft.com/office/drawing/2014/main" id="{5FE6DB9C-AE13-D14A-A98B-260B53729E35}"/>
              </a:ext>
            </a:extLst>
          </p:cNvPr>
          <p:cNvSpPr>
            <a:spLocks noGrp="1"/>
          </p:cNvSpPr>
          <p:nvPr>
            <p:ph idx="1"/>
          </p:nvPr>
        </p:nvSpPr>
        <p:spPr>
          <a:xfrm>
            <a:off x="192887" y="2227808"/>
            <a:ext cx="5775749" cy="3492392"/>
          </a:xfrm>
        </p:spPr>
        <p:txBody>
          <a:bodyPr>
            <a:normAutofit fontScale="77500" lnSpcReduction="20000"/>
          </a:bodyPr>
          <a:lstStyle/>
          <a:p>
            <a:pPr marL="0" indent="0" algn="ctr">
              <a:lnSpc>
                <a:spcPct val="140000"/>
              </a:lnSpc>
              <a:buNone/>
            </a:pPr>
            <a:r>
              <a:rPr lang="en-US" altLang="zh-TW" b="1" dirty="0">
                <a:latin typeface="Century Gothic" panose="020B0502020202020204" pitchFamily="34" charset="0"/>
                <a:ea typeface="微軟正黑體" panose="020B0604030504040204" pitchFamily="34" charset="-120"/>
              </a:rPr>
              <a:t>The Slope of the Peak Exercise ST Segment</a:t>
            </a:r>
            <a:r>
              <a:rPr lang="zh-TW" altLang="zh-TW" dirty="0">
                <a:effectLst/>
                <a:latin typeface="Century Gothic" panose="020B0502020202020204" pitchFamily="34" charset="0"/>
                <a:ea typeface="微軟正黑體" panose="020B0604030504040204" pitchFamily="34" charset="-120"/>
              </a:rPr>
              <a:t> </a:t>
            </a:r>
            <a:endParaRPr kumimoji="1" lang="en-US" altLang="zh-TW" dirty="0">
              <a:latin typeface="Century Gothic" panose="020B0502020202020204" pitchFamily="34" charset="0"/>
              <a:ea typeface="微軟正黑體" panose="020B0604030504040204" pitchFamily="34" charset="-120"/>
            </a:endParaRPr>
          </a:p>
          <a:p>
            <a:pPr>
              <a:lnSpc>
                <a:spcPct val="140000"/>
              </a:lnSpc>
            </a:pPr>
            <a:r>
              <a:rPr lang="zh-TW" altLang="zh-TW" sz="2600" dirty="0">
                <a:latin typeface="Century Gothic" panose="020B0502020202020204" pitchFamily="34" charset="0"/>
                <a:ea typeface="微軟正黑體" panose="020B0604030504040204" pitchFamily="34" charset="-120"/>
              </a:rPr>
              <a:t>我們可以看到</a:t>
            </a:r>
            <a:r>
              <a:rPr lang="en-US" altLang="zh-TW" sz="2600" dirty="0">
                <a:latin typeface="Century Gothic" panose="020B0502020202020204" pitchFamily="34" charset="0"/>
                <a:ea typeface="微軟正黑體" panose="020B0604030504040204" pitchFamily="34" charset="-120"/>
              </a:rPr>
              <a:t>ST</a:t>
            </a:r>
            <a:r>
              <a:rPr lang="zh-TW" altLang="zh-TW" sz="2600" dirty="0">
                <a:latin typeface="Century Gothic" panose="020B0502020202020204" pitchFamily="34" charset="0"/>
                <a:ea typeface="微軟正黑體" panose="020B0604030504040204" pitchFamily="34" charset="-120"/>
              </a:rPr>
              <a:t>波斜率上升的人大多沒有心臟病，</a:t>
            </a:r>
            <a:r>
              <a:rPr lang="en-US" altLang="zh-TW" sz="2600" dirty="0">
                <a:latin typeface="Century Gothic" panose="020B0502020202020204" pitchFamily="34" charset="0"/>
                <a:ea typeface="微軟正黑體" panose="020B0604030504040204" pitchFamily="34" charset="-120"/>
              </a:rPr>
              <a:t>ST</a:t>
            </a:r>
            <a:r>
              <a:rPr lang="zh-TW" altLang="zh-TW" sz="2600" dirty="0">
                <a:latin typeface="Century Gothic" panose="020B0502020202020204" pitchFamily="34" charset="0"/>
                <a:ea typeface="微軟正黑體" panose="020B0604030504040204" pitchFamily="34" charset="-120"/>
              </a:rPr>
              <a:t>波斜率平坦的人很多有心臟病，</a:t>
            </a:r>
            <a:r>
              <a:rPr lang="en-US" altLang="zh-TW" sz="2600" dirty="0">
                <a:latin typeface="Century Gothic" panose="020B0502020202020204" pitchFamily="34" charset="0"/>
                <a:ea typeface="微軟正黑體" panose="020B0604030504040204" pitchFamily="34" charset="-120"/>
              </a:rPr>
              <a:t>ST</a:t>
            </a:r>
            <a:r>
              <a:rPr lang="zh-TW" altLang="zh-TW" sz="2600" dirty="0">
                <a:latin typeface="Century Gothic" panose="020B0502020202020204" pitchFamily="34" charset="0"/>
                <a:ea typeface="微軟正黑體" panose="020B0604030504040204" pitchFamily="34" charset="-120"/>
              </a:rPr>
              <a:t>波斜率下降的人在我們的資料中本身資料點較少，但此族群中仍然有</a:t>
            </a:r>
            <a:r>
              <a:rPr lang="en-US" altLang="zh-TW" sz="2600" dirty="0">
                <a:latin typeface="Century Gothic" panose="020B0502020202020204" pitchFamily="34" charset="0"/>
                <a:ea typeface="微軟正黑體" panose="020B0604030504040204" pitchFamily="34" charset="-120"/>
              </a:rPr>
              <a:t>57.1%</a:t>
            </a:r>
            <a:r>
              <a:rPr lang="zh-TW" altLang="zh-TW" sz="2600" dirty="0">
                <a:latin typeface="Century Gothic" panose="020B0502020202020204" pitchFamily="34" charset="0"/>
                <a:ea typeface="微軟正黑體" panose="020B0604030504040204" pitchFamily="34" charset="-120"/>
              </a:rPr>
              <a:t>的人患有心臟病。</a:t>
            </a:r>
          </a:p>
          <a:p>
            <a:pPr>
              <a:lnSpc>
                <a:spcPct val="140000"/>
              </a:lnSpc>
            </a:pPr>
            <a:r>
              <a:rPr lang="zh-TW" altLang="zh-TW" sz="2600" dirty="0">
                <a:latin typeface="Century Gothic" panose="020B0502020202020204" pitchFamily="34" charset="0"/>
                <a:ea typeface="微軟正黑體" panose="020B0604030504040204" pitchFamily="34" charset="-120"/>
              </a:rPr>
              <a:t>所以</a:t>
            </a:r>
            <a:r>
              <a:rPr lang="zh-TW" altLang="en-US" sz="2600" dirty="0">
                <a:latin typeface="Century Gothic" panose="020B0502020202020204" pitchFamily="34" charset="0"/>
                <a:ea typeface="微軟正黑體" panose="020B0604030504040204" pitchFamily="34" charset="-120"/>
              </a:rPr>
              <a:t>「</a:t>
            </a:r>
            <a:r>
              <a:rPr lang="en-US" altLang="zh-TW" sz="2600" dirty="0">
                <a:latin typeface="Century Gothic" panose="020B0502020202020204" pitchFamily="34" charset="0"/>
                <a:ea typeface="微軟正黑體" panose="020B0604030504040204" pitchFamily="34" charset="-120"/>
              </a:rPr>
              <a:t>slope</a:t>
            </a:r>
            <a:r>
              <a:rPr lang="zh-TW" altLang="en-US" sz="2600" dirty="0">
                <a:latin typeface="Century Gothic" panose="020B0502020202020204" pitchFamily="34" charset="0"/>
                <a:ea typeface="微軟正黑體" panose="020B0604030504040204" pitchFamily="34" charset="-120"/>
              </a:rPr>
              <a:t>」</a:t>
            </a:r>
            <a:r>
              <a:rPr lang="zh-TW" altLang="zh-TW" sz="2600" dirty="0">
                <a:latin typeface="Century Gothic" panose="020B0502020202020204" pitchFamily="34" charset="0"/>
                <a:ea typeface="微軟正黑體" panose="020B0604030504040204" pitchFamily="34" charset="-120"/>
              </a:rPr>
              <a:t>是⼀個重要變數。</a:t>
            </a:r>
            <a:endParaRPr kumimoji="1" lang="zh-TW" altLang="en-US" sz="2600" dirty="0">
              <a:latin typeface="Century Gothic" panose="020B0502020202020204" pitchFamily="34" charset="0"/>
              <a:ea typeface="微軟正黑體" panose="020B0604030504040204" pitchFamily="34" charset="-120"/>
            </a:endParaRPr>
          </a:p>
          <a:p>
            <a:endParaRPr lang="zh-TW" altLang="zh-TW" dirty="0">
              <a:latin typeface="Century Gothic" panose="020B0502020202020204" pitchFamily="34" charset="0"/>
              <a:ea typeface="微軟正黑體" panose="020B0604030504040204" pitchFamily="34" charset="-120"/>
            </a:endParaRPr>
          </a:p>
          <a:p>
            <a:pPr marL="0" indent="0">
              <a:buNone/>
            </a:pPr>
            <a:endParaRPr kumimoji="1" lang="zh-TW" altLang="en-US" dirty="0">
              <a:latin typeface="Century Gothic" panose="020B0502020202020204" pitchFamily="34" charset="0"/>
              <a:ea typeface="微軟正黑體" panose="020B0604030504040204" pitchFamily="34" charset="-120"/>
            </a:endParaRPr>
          </a:p>
        </p:txBody>
      </p:sp>
      <p:pic>
        <p:nvPicPr>
          <p:cNvPr id="4" name="圖片 3">
            <a:extLst>
              <a:ext uri="{FF2B5EF4-FFF2-40B4-BE49-F238E27FC236}">
                <a16:creationId xmlns:a16="http://schemas.microsoft.com/office/drawing/2014/main" id="{7F6C7A8D-EDF9-1145-8D60-E32219D2BCE9}"/>
              </a:ext>
            </a:extLst>
          </p:cNvPr>
          <p:cNvPicPr/>
          <p:nvPr/>
        </p:nvPicPr>
        <p:blipFill>
          <a:blip r:embed="rId2">
            <a:clrChange>
              <a:clrFrom>
                <a:srgbClr val="FFFFFF"/>
              </a:clrFrom>
              <a:clrTo>
                <a:srgbClr val="FFFFFF">
                  <a:alpha val="0"/>
                </a:srgbClr>
              </a:clrTo>
            </a:clrChange>
            <a:duotone>
              <a:prstClr val="black"/>
              <a:srgbClr val="BCA890">
                <a:tint val="45000"/>
                <a:satMod val="400000"/>
              </a:srgbClr>
            </a:duotone>
            <a:extLst>
              <a:ext uri="{28A0092B-C50C-407E-A947-70E740481C1C}">
                <a14:useLocalDpi xmlns:a14="http://schemas.microsoft.com/office/drawing/2010/main" val="0"/>
              </a:ext>
            </a:extLst>
          </a:blip>
          <a:srcRect/>
          <a:stretch>
            <a:fillRect/>
          </a:stretch>
        </p:blipFill>
        <p:spPr bwMode="auto">
          <a:xfrm>
            <a:off x="6096000" y="1367216"/>
            <a:ext cx="5979600" cy="5076000"/>
          </a:xfrm>
          <a:prstGeom prst="rect">
            <a:avLst/>
          </a:prstGeom>
          <a:noFill/>
          <a:ln w="28575">
            <a:solidFill>
              <a:srgbClr val="BCA890"/>
            </a:solidFill>
          </a:ln>
        </p:spPr>
      </p:pic>
      <p:sp>
        <p:nvSpPr>
          <p:cNvPr id="7" name="矩形 6">
            <a:extLst>
              <a:ext uri="{FF2B5EF4-FFF2-40B4-BE49-F238E27FC236}">
                <a16:creationId xmlns:a16="http://schemas.microsoft.com/office/drawing/2014/main" id="{0D9C22EC-010C-4ECC-B854-5A2468977489}"/>
              </a:ext>
            </a:extLst>
          </p:cNvPr>
          <p:cNvSpPr/>
          <p:nvPr/>
        </p:nvSpPr>
        <p:spPr>
          <a:xfrm>
            <a:off x="949910" y="707023"/>
            <a:ext cx="3312125" cy="400110"/>
          </a:xfrm>
          <a:prstGeom prst="rect">
            <a:avLst/>
          </a:prstGeom>
        </p:spPr>
        <p:txBody>
          <a:bodyPr wrap="none">
            <a:spAutoFit/>
          </a:bodyPr>
          <a:lstStyle/>
          <a:p>
            <a:r>
              <a:rPr lang="en-US" altLang="zh-TW" sz="2000" b="1" dirty="0">
                <a:solidFill>
                  <a:srgbClr val="BCA890"/>
                </a:solidFill>
                <a:latin typeface="Century Gothic" panose="020B0502020202020204" pitchFamily="34" charset="0"/>
              </a:rPr>
              <a:t>Exploration Data Analysis</a:t>
            </a:r>
            <a:endParaRPr lang="zh-TW" altLang="en-US" sz="2000" dirty="0">
              <a:solidFill>
                <a:srgbClr val="BCA890"/>
              </a:solidFill>
            </a:endParaRPr>
          </a:p>
        </p:txBody>
      </p:sp>
      <p:sp>
        <p:nvSpPr>
          <p:cNvPr id="8" name="矩形 7">
            <a:extLst>
              <a:ext uri="{FF2B5EF4-FFF2-40B4-BE49-F238E27FC236}">
                <a16:creationId xmlns:a16="http://schemas.microsoft.com/office/drawing/2014/main" id="{33E87F72-66B9-4D9B-A1AF-2428AB73B937}"/>
              </a:ext>
            </a:extLst>
          </p:cNvPr>
          <p:cNvSpPr/>
          <p:nvPr/>
        </p:nvSpPr>
        <p:spPr>
          <a:xfrm>
            <a:off x="949909" y="153805"/>
            <a:ext cx="2850565" cy="561692"/>
          </a:xfrm>
          <a:prstGeom prst="rect">
            <a:avLst/>
          </a:prstGeom>
        </p:spPr>
        <p:txBody>
          <a:bodyPr wrap="square" lIns="68580" tIns="34290" rIns="68580" bIns="34290">
            <a:spAutoFit/>
          </a:bodyPr>
          <a:lstStyle/>
          <a:p>
            <a:pPr>
              <a:defRPr/>
            </a:pPr>
            <a:r>
              <a:rPr lang="en-US" altLang="zh-TW" sz="3200" b="1" dirty="0">
                <a:latin typeface="Century Gothic" panose="020B0502020202020204" pitchFamily="34" charset="0"/>
              </a:rPr>
              <a:t>Categorical</a:t>
            </a:r>
            <a:endParaRPr sz="3200" spc="225" dirty="0">
              <a:solidFill>
                <a:schemeClr val="tx1">
                  <a:lumMod val="75000"/>
                  <a:lumOff val="25000"/>
                </a:schemeClr>
              </a:solidFill>
              <a:latin typeface="Century Gothic" panose="020B0502020202020204" pitchFamily="34" charset="0"/>
              <a:ea typeface="字魂58号-创中黑" panose="00000500000000000000" pitchFamily="2" charset="-122"/>
              <a:cs typeface="+mn-ea"/>
              <a:sym typeface="+mn-lt"/>
            </a:endParaRPr>
          </a:p>
        </p:txBody>
      </p:sp>
      <p:cxnSp>
        <p:nvCxnSpPr>
          <p:cNvPr id="9" name="直接连接符 4">
            <a:extLst>
              <a:ext uri="{FF2B5EF4-FFF2-40B4-BE49-F238E27FC236}">
                <a16:creationId xmlns:a16="http://schemas.microsoft.com/office/drawing/2014/main" id="{C2F054DD-44AE-406D-8A2B-A670779C698A}"/>
              </a:ext>
            </a:extLst>
          </p:cNvPr>
          <p:cNvCxnSpPr>
            <a:cxnSpLocks/>
          </p:cNvCxnSpPr>
          <p:nvPr/>
        </p:nvCxnSpPr>
        <p:spPr>
          <a:xfrm>
            <a:off x="1034308" y="754648"/>
            <a:ext cx="218514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10" name="群組 9">
            <a:extLst>
              <a:ext uri="{FF2B5EF4-FFF2-40B4-BE49-F238E27FC236}">
                <a16:creationId xmlns:a16="http://schemas.microsoft.com/office/drawing/2014/main" id="{41F10065-F7A5-4A6C-98AC-B288A07B250D}"/>
              </a:ext>
            </a:extLst>
          </p:cNvPr>
          <p:cNvGrpSpPr/>
          <p:nvPr/>
        </p:nvGrpSpPr>
        <p:grpSpPr>
          <a:xfrm>
            <a:off x="184756" y="41297"/>
            <a:ext cx="643919" cy="832698"/>
            <a:chOff x="1627773" y="1384300"/>
            <a:chExt cx="3162300" cy="4089400"/>
          </a:xfrm>
        </p:grpSpPr>
        <p:sp>
          <p:nvSpPr>
            <p:cNvPr id="11" name="平行四边形 1">
              <a:extLst>
                <a:ext uri="{FF2B5EF4-FFF2-40B4-BE49-F238E27FC236}">
                  <a16:creationId xmlns:a16="http://schemas.microsoft.com/office/drawing/2014/main" id="{469A0D33-0A79-4B34-945F-EC1FF0FC82E8}"/>
                </a:ext>
              </a:extLst>
            </p:cNvPr>
            <p:cNvSpPr/>
            <p:nvPr/>
          </p:nvSpPr>
          <p:spPr>
            <a:xfrm>
              <a:off x="1627773" y="1384300"/>
              <a:ext cx="3162300" cy="4089400"/>
            </a:xfrm>
            <a:prstGeom prst="parallelogram">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11">
              <a:extLst>
                <a:ext uri="{FF2B5EF4-FFF2-40B4-BE49-F238E27FC236}">
                  <a16:creationId xmlns:a16="http://schemas.microsoft.com/office/drawing/2014/main" id="{15474C2F-77F5-4FB1-B6D7-09C450CCF0E7}"/>
                </a:ext>
              </a:extLst>
            </p:cNvPr>
            <p:cNvSpPr/>
            <p:nvPr/>
          </p:nvSpPr>
          <p:spPr>
            <a:xfrm>
              <a:off x="1976696" y="1815621"/>
              <a:ext cx="2464459" cy="3087556"/>
            </a:xfrm>
            <a:prstGeom prst="rect">
              <a:avLst/>
            </a:prstGeom>
          </p:spPr>
          <p:txBody>
            <a:bodyPr wrap="square" lIns="68580" tIns="34290" rIns="68580" bIns="34290">
              <a:spAutoFit/>
            </a:bodyPr>
            <a:lstStyle/>
            <a:p>
              <a:pPr algn="ctr">
                <a:defRPr/>
              </a:pPr>
              <a:r>
                <a:rPr lang="en-US" altLang="zh-CN" sz="3600" spc="225" dirty="0">
                  <a:solidFill>
                    <a:schemeClr val="bg1"/>
                  </a:solidFill>
                  <a:latin typeface="Century Gothic" panose="020B0502020202020204" pitchFamily="34" charset="0"/>
                  <a:ea typeface="包图粗朗体" panose="02000000000000000000" pitchFamily="2" charset="-122"/>
                  <a:cs typeface="+mn-ea"/>
                  <a:sym typeface="+mn-lt"/>
                </a:rPr>
                <a:t>2</a:t>
              </a:r>
              <a:endParaRPr sz="3600" spc="225" dirty="0">
                <a:solidFill>
                  <a:schemeClr val="bg1"/>
                </a:solidFill>
                <a:latin typeface="Century Gothic" panose="020B0502020202020204" pitchFamily="34" charset="0"/>
                <a:ea typeface="包图粗朗体" panose="02000000000000000000" pitchFamily="2" charset="-122"/>
                <a:cs typeface="+mn-ea"/>
                <a:sym typeface="+mn-lt"/>
              </a:endParaRPr>
            </a:p>
          </p:txBody>
        </p:sp>
      </p:grpSp>
    </p:spTree>
    <p:extLst>
      <p:ext uri="{BB962C8B-B14F-4D97-AF65-F5344CB8AC3E}">
        <p14:creationId xmlns:p14="http://schemas.microsoft.com/office/powerpoint/2010/main" val="394855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圓角 12">
            <a:extLst>
              <a:ext uri="{FF2B5EF4-FFF2-40B4-BE49-F238E27FC236}">
                <a16:creationId xmlns:a16="http://schemas.microsoft.com/office/drawing/2014/main" id="{33D219C2-CA8A-4D80-93C9-AAE06733D4D8}"/>
              </a:ext>
            </a:extLst>
          </p:cNvPr>
          <p:cNvSpPr/>
          <p:nvPr/>
        </p:nvSpPr>
        <p:spPr>
          <a:xfrm>
            <a:off x="278326" y="2145063"/>
            <a:ext cx="5446199" cy="2936603"/>
          </a:xfrm>
          <a:prstGeom prst="roundRect">
            <a:avLst/>
          </a:prstGeom>
          <a:solidFill>
            <a:schemeClr val="bg1">
              <a:lumMod val="50000"/>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dirty="0">
              <a:ln w="0"/>
              <a:solidFill>
                <a:schemeClr val="tx1"/>
              </a:solidFill>
              <a:effectLst>
                <a:outerShdw blurRad="38100" dist="19050" dir="2700000" algn="tl" rotWithShape="0">
                  <a:schemeClr val="dk1">
                    <a:alpha val="40000"/>
                  </a:schemeClr>
                </a:outerShdw>
              </a:effectLst>
            </a:endParaRPr>
          </a:p>
        </p:txBody>
      </p:sp>
      <p:sp>
        <p:nvSpPr>
          <p:cNvPr id="3" name="內容版面配置區 2">
            <a:extLst>
              <a:ext uri="{FF2B5EF4-FFF2-40B4-BE49-F238E27FC236}">
                <a16:creationId xmlns:a16="http://schemas.microsoft.com/office/drawing/2014/main" id="{C9AE6061-ADC7-C946-B439-F06EF424C19B}"/>
              </a:ext>
            </a:extLst>
          </p:cNvPr>
          <p:cNvSpPr>
            <a:spLocks noGrp="1"/>
          </p:cNvSpPr>
          <p:nvPr>
            <p:ph idx="1"/>
          </p:nvPr>
        </p:nvSpPr>
        <p:spPr>
          <a:xfrm>
            <a:off x="278327" y="2303560"/>
            <a:ext cx="5446198" cy="2778105"/>
          </a:xfrm>
        </p:spPr>
        <p:txBody>
          <a:bodyPr>
            <a:noAutofit/>
          </a:bodyPr>
          <a:lstStyle/>
          <a:p>
            <a:pPr marL="0" indent="0" algn="ctr">
              <a:lnSpc>
                <a:spcPct val="130000"/>
              </a:lnSpc>
              <a:buNone/>
            </a:pPr>
            <a:r>
              <a:rPr lang="en-US" altLang="zh-TW" sz="2000" b="1" dirty="0">
                <a:latin typeface="Century Gothic" panose="020B0502020202020204" pitchFamily="34" charset="0"/>
                <a:ea typeface="微軟正黑體" panose="020B0604030504040204" pitchFamily="34" charset="-120"/>
              </a:rPr>
              <a:t>The number of Major Vessels</a:t>
            </a:r>
            <a:endParaRPr lang="zh-TW" altLang="zh-TW" sz="2000" dirty="0">
              <a:latin typeface="Century Gothic" panose="020B0502020202020204" pitchFamily="34" charset="0"/>
              <a:ea typeface="微軟正黑體" panose="020B0604030504040204" pitchFamily="34" charset="-120"/>
            </a:endParaRPr>
          </a:p>
          <a:p>
            <a:pPr>
              <a:lnSpc>
                <a:spcPct val="140000"/>
              </a:lnSpc>
            </a:pPr>
            <a:r>
              <a:rPr lang="zh-TW" altLang="zh-TW" sz="2000" dirty="0">
                <a:latin typeface="Century Gothic" panose="020B0502020202020204" pitchFamily="34" charset="0"/>
                <a:ea typeface="微軟正黑體" panose="020B0604030504040204" pitchFamily="34" charset="-120"/>
              </a:rPr>
              <a:t>其越多剝離、撕裂的情形，血液可以流入動脈壁層之間的機會越大，產生血管層夾層的症狀，且無法提供心臟或其他器官足夠血液。從樣本內來看，推論其越多主動脈剝離或缺陷情況為一重要變數。</a:t>
            </a:r>
          </a:p>
          <a:p>
            <a:pPr>
              <a:lnSpc>
                <a:spcPct val="130000"/>
              </a:lnSpc>
            </a:pPr>
            <a:endParaRPr kumimoji="1" lang="zh-TW" altLang="en-US" sz="2000" dirty="0"/>
          </a:p>
        </p:txBody>
      </p:sp>
      <p:pic>
        <p:nvPicPr>
          <p:cNvPr id="4" name="圖片 3">
            <a:extLst>
              <a:ext uri="{FF2B5EF4-FFF2-40B4-BE49-F238E27FC236}">
                <a16:creationId xmlns:a16="http://schemas.microsoft.com/office/drawing/2014/main" id="{FDFBAC4A-3C94-AC48-92EE-EE642C6BA2C2}"/>
              </a:ext>
            </a:extLst>
          </p:cNvPr>
          <p:cNvPicPr/>
          <p:nvPr/>
        </p:nvPicPr>
        <p:blipFill>
          <a:blip r:embed="rId2">
            <a:clrChange>
              <a:clrFrom>
                <a:srgbClr val="FFFFFF"/>
              </a:clrFrom>
              <a:clrTo>
                <a:srgbClr val="FFFFFF">
                  <a:alpha val="0"/>
                </a:srgbClr>
              </a:clrTo>
            </a:clrChange>
            <a:duotone>
              <a:prstClr val="black"/>
              <a:srgbClr val="BCA890">
                <a:tint val="45000"/>
                <a:satMod val="400000"/>
              </a:srgbClr>
            </a:duotone>
            <a:extLst>
              <a:ext uri="{28A0092B-C50C-407E-A947-70E740481C1C}">
                <a14:useLocalDpi xmlns:a14="http://schemas.microsoft.com/office/drawing/2010/main" val="0"/>
              </a:ext>
            </a:extLst>
          </a:blip>
          <a:srcRect/>
          <a:stretch>
            <a:fillRect/>
          </a:stretch>
        </p:blipFill>
        <p:spPr bwMode="auto">
          <a:xfrm>
            <a:off x="5934074" y="1107133"/>
            <a:ext cx="5979600" cy="5076000"/>
          </a:xfrm>
          <a:prstGeom prst="rect">
            <a:avLst/>
          </a:prstGeom>
          <a:noFill/>
          <a:ln w="28575">
            <a:solidFill>
              <a:srgbClr val="BCA890"/>
            </a:solidFill>
          </a:ln>
        </p:spPr>
      </p:pic>
      <p:sp>
        <p:nvSpPr>
          <p:cNvPr id="7" name="矩形 6">
            <a:extLst>
              <a:ext uri="{FF2B5EF4-FFF2-40B4-BE49-F238E27FC236}">
                <a16:creationId xmlns:a16="http://schemas.microsoft.com/office/drawing/2014/main" id="{B4AF7DBA-16B5-4885-8440-18167B5E8C43}"/>
              </a:ext>
            </a:extLst>
          </p:cNvPr>
          <p:cNvSpPr/>
          <p:nvPr/>
        </p:nvSpPr>
        <p:spPr>
          <a:xfrm>
            <a:off x="949910" y="707023"/>
            <a:ext cx="3312125" cy="400110"/>
          </a:xfrm>
          <a:prstGeom prst="rect">
            <a:avLst/>
          </a:prstGeom>
        </p:spPr>
        <p:txBody>
          <a:bodyPr wrap="none">
            <a:spAutoFit/>
          </a:bodyPr>
          <a:lstStyle/>
          <a:p>
            <a:r>
              <a:rPr lang="en-US" altLang="zh-TW" sz="2000" b="1" dirty="0">
                <a:solidFill>
                  <a:srgbClr val="BCA890"/>
                </a:solidFill>
                <a:latin typeface="Century Gothic" panose="020B0502020202020204" pitchFamily="34" charset="0"/>
              </a:rPr>
              <a:t>Exploration Data Analysis</a:t>
            </a:r>
            <a:endParaRPr lang="zh-TW" altLang="en-US" sz="2000" dirty="0">
              <a:solidFill>
                <a:srgbClr val="BCA890"/>
              </a:solidFill>
            </a:endParaRPr>
          </a:p>
        </p:txBody>
      </p:sp>
      <p:sp>
        <p:nvSpPr>
          <p:cNvPr id="8" name="矩形 7">
            <a:extLst>
              <a:ext uri="{FF2B5EF4-FFF2-40B4-BE49-F238E27FC236}">
                <a16:creationId xmlns:a16="http://schemas.microsoft.com/office/drawing/2014/main" id="{6B72DE0E-E59C-4B45-84E2-01A896430B5D}"/>
              </a:ext>
            </a:extLst>
          </p:cNvPr>
          <p:cNvSpPr/>
          <p:nvPr/>
        </p:nvSpPr>
        <p:spPr>
          <a:xfrm>
            <a:off x="949909" y="153805"/>
            <a:ext cx="2850565" cy="561692"/>
          </a:xfrm>
          <a:prstGeom prst="rect">
            <a:avLst/>
          </a:prstGeom>
        </p:spPr>
        <p:txBody>
          <a:bodyPr wrap="square" lIns="68580" tIns="34290" rIns="68580" bIns="34290">
            <a:spAutoFit/>
          </a:bodyPr>
          <a:lstStyle/>
          <a:p>
            <a:pPr>
              <a:defRPr/>
            </a:pPr>
            <a:r>
              <a:rPr lang="en-US" altLang="zh-TW" sz="3200" b="1" dirty="0">
                <a:latin typeface="Century Gothic" panose="020B0502020202020204" pitchFamily="34" charset="0"/>
              </a:rPr>
              <a:t>Categorical</a:t>
            </a:r>
            <a:endParaRPr sz="3200" spc="225" dirty="0">
              <a:solidFill>
                <a:schemeClr val="tx1">
                  <a:lumMod val="75000"/>
                  <a:lumOff val="25000"/>
                </a:schemeClr>
              </a:solidFill>
              <a:latin typeface="Century Gothic" panose="020B0502020202020204" pitchFamily="34" charset="0"/>
              <a:ea typeface="字魂58号-创中黑" panose="00000500000000000000" pitchFamily="2" charset="-122"/>
              <a:cs typeface="+mn-ea"/>
              <a:sym typeface="+mn-lt"/>
            </a:endParaRPr>
          </a:p>
        </p:txBody>
      </p:sp>
      <p:cxnSp>
        <p:nvCxnSpPr>
          <p:cNvPr id="9" name="直接连接符 4">
            <a:extLst>
              <a:ext uri="{FF2B5EF4-FFF2-40B4-BE49-F238E27FC236}">
                <a16:creationId xmlns:a16="http://schemas.microsoft.com/office/drawing/2014/main" id="{CAF35F21-4C8E-499C-93C4-91D171F6F3B9}"/>
              </a:ext>
            </a:extLst>
          </p:cNvPr>
          <p:cNvCxnSpPr>
            <a:cxnSpLocks/>
          </p:cNvCxnSpPr>
          <p:nvPr/>
        </p:nvCxnSpPr>
        <p:spPr>
          <a:xfrm>
            <a:off x="1034308" y="754648"/>
            <a:ext cx="218514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10" name="群組 9">
            <a:extLst>
              <a:ext uri="{FF2B5EF4-FFF2-40B4-BE49-F238E27FC236}">
                <a16:creationId xmlns:a16="http://schemas.microsoft.com/office/drawing/2014/main" id="{63701C78-7F18-43DA-9B31-DFAA23398D32}"/>
              </a:ext>
            </a:extLst>
          </p:cNvPr>
          <p:cNvGrpSpPr/>
          <p:nvPr/>
        </p:nvGrpSpPr>
        <p:grpSpPr>
          <a:xfrm>
            <a:off x="184756" y="41297"/>
            <a:ext cx="643919" cy="832698"/>
            <a:chOff x="1627773" y="1384300"/>
            <a:chExt cx="3162300" cy="4089400"/>
          </a:xfrm>
        </p:grpSpPr>
        <p:sp>
          <p:nvSpPr>
            <p:cNvPr id="11" name="平行四边形 1">
              <a:extLst>
                <a:ext uri="{FF2B5EF4-FFF2-40B4-BE49-F238E27FC236}">
                  <a16:creationId xmlns:a16="http://schemas.microsoft.com/office/drawing/2014/main" id="{67ECEDCD-FC70-4D24-9E72-6CD0531AE8A5}"/>
                </a:ext>
              </a:extLst>
            </p:cNvPr>
            <p:cNvSpPr/>
            <p:nvPr/>
          </p:nvSpPr>
          <p:spPr>
            <a:xfrm>
              <a:off x="1627773" y="1384300"/>
              <a:ext cx="3162300" cy="4089400"/>
            </a:xfrm>
            <a:prstGeom prst="parallelogram">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11">
              <a:extLst>
                <a:ext uri="{FF2B5EF4-FFF2-40B4-BE49-F238E27FC236}">
                  <a16:creationId xmlns:a16="http://schemas.microsoft.com/office/drawing/2014/main" id="{6EDFC2FA-3BC2-4840-834B-4350FB1C2252}"/>
                </a:ext>
              </a:extLst>
            </p:cNvPr>
            <p:cNvSpPr/>
            <p:nvPr/>
          </p:nvSpPr>
          <p:spPr>
            <a:xfrm>
              <a:off x="1976696" y="1815621"/>
              <a:ext cx="2464459" cy="3087556"/>
            </a:xfrm>
            <a:prstGeom prst="rect">
              <a:avLst/>
            </a:prstGeom>
          </p:spPr>
          <p:txBody>
            <a:bodyPr wrap="square" lIns="68580" tIns="34290" rIns="68580" bIns="34290">
              <a:spAutoFit/>
            </a:bodyPr>
            <a:lstStyle/>
            <a:p>
              <a:pPr algn="ctr">
                <a:defRPr/>
              </a:pPr>
              <a:r>
                <a:rPr lang="en-US" altLang="zh-CN" sz="3600" spc="225" dirty="0">
                  <a:solidFill>
                    <a:schemeClr val="bg1"/>
                  </a:solidFill>
                  <a:latin typeface="Century Gothic" panose="020B0502020202020204" pitchFamily="34" charset="0"/>
                  <a:ea typeface="包图粗朗体" panose="02000000000000000000" pitchFamily="2" charset="-122"/>
                  <a:cs typeface="+mn-ea"/>
                  <a:sym typeface="+mn-lt"/>
                </a:rPr>
                <a:t>2</a:t>
              </a:r>
              <a:endParaRPr sz="3600" spc="225" dirty="0">
                <a:solidFill>
                  <a:schemeClr val="bg1"/>
                </a:solidFill>
                <a:latin typeface="Century Gothic" panose="020B0502020202020204" pitchFamily="34" charset="0"/>
                <a:ea typeface="包图粗朗体" panose="02000000000000000000" pitchFamily="2" charset="-122"/>
                <a:cs typeface="+mn-ea"/>
                <a:sym typeface="+mn-lt"/>
              </a:endParaRPr>
            </a:p>
          </p:txBody>
        </p:sp>
      </p:grpSp>
    </p:spTree>
    <p:extLst>
      <p:ext uri="{BB962C8B-B14F-4D97-AF65-F5344CB8AC3E}">
        <p14:creationId xmlns:p14="http://schemas.microsoft.com/office/powerpoint/2010/main" val="2134035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圓角 12">
            <a:extLst>
              <a:ext uri="{FF2B5EF4-FFF2-40B4-BE49-F238E27FC236}">
                <a16:creationId xmlns:a16="http://schemas.microsoft.com/office/drawing/2014/main" id="{E2D80618-E1BA-41B5-9A61-23166C97BEE5}"/>
              </a:ext>
            </a:extLst>
          </p:cNvPr>
          <p:cNvSpPr/>
          <p:nvPr/>
        </p:nvSpPr>
        <p:spPr>
          <a:xfrm>
            <a:off x="485776" y="1769011"/>
            <a:ext cx="5467349" cy="3702400"/>
          </a:xfrm>
          <a:prstGeom prst="roundRect">
            <a:avLst/>
          </a:prstGeom>
          <a:solidFill>
            <a:schemeClr val="bg1">
              <a:lumMod val="50000"/>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dirty="0">
              <a:ln w="0"/>
              <a:solidFill>
                <a:schemeClr val="tx1"/>
              </a:solidFill>
              <a:effectLst>
                <a:outerShdw blurRad="38100" dist="19050" dir="2700000" algn="tl" rotWithShape="0">
                  <a:schemeClr val="dk1">
                    <a:alpha val="40000"/>
                  </a:schemeClr>
                </a:outerShdw>
              </a:effectLst>
            </a:endParaRPr>
          </a:p>
        </p:txBody>
      </p:sp>
      <p:sp>
        <p:nvSpPr>
          <p:cNvPr id="3" name="內容版面配置區 2">
            <a:extLst>
              <a:ext uri="{FF2B5EF4-FFF2-40B4-BE49-F238E27FC236}">
                <a16:creationId xmlns:a16="http://schemas.microsoft.com/office/drawing/2014/main" id="{985EBE45-CB06-9249-B119-E331F35015E2}"/>
              </a:ext>
            </a:extLst>
          </p:cNvPr>
          <p:cNvSpPr>
            <a:spLocks noGrp="1"/>
          </p:cNvSpPr>
          <p:nvPr>
            <p:ph idx="1"/>
          </p:nvPr>
        </p:nvSpPr>
        <p:spPr>
          <a:xfrm>
            <a:off x="638175" y="1905678"/>
            <a:ext cx="5162550" cy="2703877"/>
          </a:xfrm>
        </p:spPr>
        <p:txBody>
          <a:bodyPr>
            <a:noAutofit/>
          </a:bodyPr>
          <a:lstStyle/>
          <a:p>
            <a:pPr marL="0" indent="0" algn="ctr">
              <a:lnSpc>
                <a:spcPct val="120000"/>
              </a:lnSpc>
              <a:buNone/>
            </a:pPr>
            <a:r>
              <a:rPr lang="en-US" altLang="zh-TW" sz="2400" b="1" dirty="0">
                <a:latin typeface="Century Gothic" panose="020B0502020202020204" pitchFamily="34" charset="0"/>
                <a:ea typeface="微軟正黑體" panose="020B0604030504040204" pitchFamily="34" charset="-120"/>
              </a:rPr>
              <a:t>Thallium Stress Test</a:t>
            </a:r>
            <a:endParaRPr lang="zh-TW" altLang="zh-TW" sz="2400" dirty="0">
              <a:latin typeface="Century Gothic" panose="020B0502020202020204" pitchFamily="34" charset="0"/>
              <a:ea typeface="微軟正黑體" panose="020B0604030504040204" pitchFamily="34" charset="-120"/>
            </a:endParaRPr>
          </a:p>
          <a:p>
            <a:pPr>
              <a:lnSpc>
                <a:spcPct val="120000"/>
              </a:lnSpc>
            </a:pPr>
            <a:r>
              <a:rPr lang="zh-TW" altLang="zh-TW" sz="2400" dirty="0">
                <a:latin typeface="Century Gothic" panose="020B0502020202020204" pitchFamily="34" charset="0"/>
                <a:ea typeface="微軟正黑體" panose="020B0604030504040204" pitchFamily="34" charset="-120"/>
              </a:rPr>
              <a:t>從下圖的心臟壓力測試的結果來看，其中可逆性心肌缺血與不可逆心肌缺陷的樣本內患者約有</a:t>
            </a:r>
            <a:r>
              <a:rPr lang="en-US" altLang="zh-TW" sz="2400" dirty="0">
                <a:latin typeface="Century Gothic" panose="020B0502020202020204" pitchFamily="34" charset="0"/>
                <a:ea typeface="微軟正黑體" panose="020B0604030504040204" pitchFamily="34" charset="-120"/>
              </a:rPr>
              <a:t>65-75%</a:t>
            </a:r>
            <a:r>
              <a:rPr lang="zh-TW" altLang="zh-TW" sz="2400" dirty="0">
                <a:latin typeface="Century Gothic" panose="020B0502020202020204" pitchFamily="34" charset="0"/>
                <a:ea typeface="微軟正黑體" panose="020B0604030504040204" pitchFamily="34" charset="-120"/>
              </a:rPr>
              <a:t>的比例患有心臟病</a:t>
            </a:r>
            <a:endParaRPr lang="en-US" altLang="zh-TW" sz="2400" dirty="0">
              <a:latin typeface="Century Gothic" panose="020B0502020202020204" pitchFamily="34" charset="0"/>
              <a:ea typeface="微軟正黑體" panose="020B0604030504040204" pitchFamily="34" charset="-120"/>
            </a:endParaRPr>
          </a:p>
          <a:p>
            <a:pPr>
              <a:lnSpc>
                <a:spcPct val="120000"/>
              </a:lnSpc>
            </a:pPr>
            <a:r>
              <a:rPr lang="zh-TW" altLang="zh-TW" sz="2400" dirty="0">
                <a:latin typeface="Century Gothic" panose="020B0502020202020204" pitchFamily="34" charset="0"/>
                <a:ea typeface="微軟正黑體" panose="020B0604030504040204" pitchFamily="34" charset="-120"/>
              </a:rPr>
              <a:t>推論是否有心肌缺血或缺陷為一重要變數。</a:t>
            </a:r>
          </a:p>
          <a:p>
            <a:endParaRPr kumimoji="1" lang="zh-TW" altLang="en-US" sz="2400" dirty="0">
              <a:latin typeface="Microsoft YaHei" panose="020B0503020204020204" pitchFamily="34" charset="-122"/>
              <a:ea typeface="Microsoft YaHei" panose="020B0503020204020204" pitchFamily="34" charset="-122"/>
            </a:endParaRPr>
          </a:p>
        </p:txBody>
      </p:sp>
      <p:pic>
        <p:nvPicPr>
          <p:cNvPr id="4" name="圖片 3">
            <a:extLst>
              <a:ext uri="{FF2B5EF4-FFF2-40B4-BE49-F238E27FC236}">
                <a16:creationId xmlns:a16="http://schemas.microsoft.com/office/drawing/2014/main" id="{2609D733-8635-1748-A7AC-B4452497228A}"/>
              </a:ext>
            </a:extLst>
          </p:cNvPr>
          <p:cNvPicPr/>
          <p:nvPr/>
        </p:nvPicPr>
        <p:blipFill>
          <a:blip r:embed="rId2">
            <a:clrChange>
              <a:clrFrom>
                <a:srgbClr val="FFFFFF"/>
              </a:clrFrom>
              <a:clrTo>
                <a:srgbClr val="FFFFFF">
                  <a:alpha val="0"/>
                </a:srgbClr>
              </a:clrTo>
            </a:clrChange>
            <a:duotone>
              <a:prstClr val="black"/>
              <a:srgbClr val="BCA890">
                <a:tint val="45000"/>
                <a:satMod val="400000"/>
              </a:srgbClr>
            </a:duotone>
            <a:extLst>
              <a:ext uri="{28A0092B-C50C-407E-A947-70E740481C1C}">
                <a14:useLocalDpi xmlns:a14="http://schemas.microsoft.com/office/drawing/2010/main" val="0"/>
              </a:ext>
            </a:extLst>
          </a:blip>
          <a:srcRect/>
          <a:stretch>
            <a:fillRect/>
          </a:stretch>
        </p:blipFill>
        <p:spPr bwMode="auto">
          <a:xfrm>
            <a:off x="6105528" y="1207362"/>
            <a:ext cx="5979600" cy="5076000"/>
          </a:xfrm>
          <a:prstGeom prst="rect">
            <a:avLst/>
          </a:prstGeom>
          <a:noFill/>
          <a:ln w="28575">
            <a:solidFill>
              <a:srgbClr val="BCA890"/>
            </a:solidFill>
          </a:ln>
        </p:spPr>
      </p:pic>
      <p:sp>
        <p:nvSpPr>
          <p:cNvPr id="7" name="矩形 6">
            <a:extLst>
              <a:ext uri="{FF2B5EF4-FFF2-40B4-BE49-F238E27FC236}">
                <a16:creationId xmlns:a16="http://schemas.microsoft.com/office/drawing/2014/main" id="{B1E64FE2-8715-4D70-B359-B1719B208EC4}"/>
              </a:ext>
            </a:extLst>
          </p:cNvPr>
          <p:cNvSpPr/>
          <p:nvPr/>
        </p:nvSpPr>
        <p:spPr>
          <a:xfrm>
            <a:off x="949910" y="707023"/>
            <a:ext cx="3312125" cy="400110"/>
          </a:xfrm>
          <a:prstGeom prst="rect">
            <a:avLst/>
          </a:prstGeom>
        </p:spPr>
        <p:txBody>
          <a:bodyPr wrap="none">
            <a:spAutoFit/>
          </a:bodyPr>
          <a:lstStyle/>
          <a:p>
            <a:r>
              <a:rPr lang="en-US" altLang="zh-TW" sz="2000" b="1" dirty="0">
                <a:solidFill>
                  <a:srgbClr val="BCA890"/>
                </a:solidFill>
                <a:latin typeface="Century Gothic" panose="020B0502020202020204" pitchFamily="34" charset="0"/>
              </a:rPr>
              <a:t>Exploration Data Analysis</a:t>
            </a:r>
            <a:endParaRPr lang="zh-TW" altLang="en-US" sz="2000" dirty="0">
              <a:solidFill>
                <a:srgbClr val="BCA890"/>
              </a:solidFill>
            </a:endParaRPr>
          </a:p>
        </p:txBody>
      </p:sp>
      <p:sp>
        <p:nvSpPr>
          <p:cNvPr id="8" name="矩形 7">
            <a:extLst>
              <a:ext uri="{FF2B5EF4-FFF2-40B4-BE49-F238E27FC236}">
                <a16:creationId xmlns:a16="http://schemas.microsoft.com/office/drawing/2014/main" id="{FEBE29E5-A986-463A-9D1C-6E32E52898FC}"/>
              </a:ext>
            </a:extLst>
          </p:cNvPr>
          <p:cNvSpPr/>
          <p:nvPr/>
        </p:nvSpPr>
        <p:spPr>
          <a:xfrm>
            <a:off x="949909" y="153805"/>
            <a:ext cx="2850565" cy="561692"/>
          </a:xfrm>
          <a:prstGeom prst="rect">
            <a:avLst/>
          </a:prstGeom>
        </p:spPr>
        <p:txBody>
          <a:bodyPr wrap="square" lIns="68580" tIns="34290" rIns="68580" bIns="34290">
            <a:spAutoFit/>
          </a:bodyPr>
          <a:lstStyle/>
          <a:p>
            <a:pPr>
              <a:defRPr/>
            </a:pPr>
            <a:r>
              <a:rPr lang="en-US" altLang="zh-TW" sz="3200" b="1" dirty="0">
                <a:latin typeface="Century Gothic" panose="020B0502020202020204" pitchFamily="34" charset="0"/>
              </a:rPr>
              <a:t>Categorical</a:t>
            </a:r>
            <a:endParaRPr sz="3200" spc="225" dirty="0">
              <a:solidFill>
                <a:schemeClr val="tx1">
                  <a:lumMod val="75000"/>
                  <a:lumOff val="25000"/>
                </a:schemeClr>
              </a:solidFill>
              <a:latin typeface="Century Gothic" panose="020B0502020202020204" pitchFamily="34" charset="0"/>
              <a:ea typeface="字魂58号-创中黑" panose="00000500000000000000" pitchFamily="2" charset="-122"/>
              <a:cs typeface="+mn-ea"/>
              <a:sym typeface="+mn-lt"/>
            </a:endParaRPr>
          </a:p>
        </p:txBody>
      </p:sp>
      <p:cxnSp>
        <p:nvCxnSpPr>
          <p:cNvPr id="9" name="直接连接符 4">
            <a:extLst>
              <a:ext uri="{FF2B5EF4-FFF2-40B4-BE49-F238E27FC236}">
                <a16:creationId xmlns:a16="http://schemas.microsoft.com/office/drawing/2014/main" id="{3430E85A-A969-45FD-A4A2-DFBC66793242}"/>
              </a:ext>
            </a:extLst>
          </p:cNvPr>
          <p:cNvCxnSpPr>
            <a:cxnSpLocks/>
          </p:cNvCxnSpPr>
          <p:nvPr/>
        </p:nvCxnSpPr>
        <p:spPr>
          <a:xfrm>
            <a:off x="1034308" y="754648"/>
            <a:ext cx="218514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10" name="群組 9">
            <a:extLst>
              <a:ext uri="{FF2B5EF4-FFF2-40B4-BE49-F238E27FC236}">
                <a16:creationId xmlns:a16="http://schemas.microsoft.com/office/drawing/2014/main" id="{6E9B4F9C-88E2-4ABD-9CED-2D363BD792CA}"/>
              </a:ext>
            </a:extLst>
          </p:cNvPr>
          <p:cNvGrpSpPr/>
          <p:nvPr/>
        </p:nvGrpSpPr>
        <p:grpSpPr>
          <a:xfrm>
            <a:off x="184756" y="41297"/>
            <a:ext cx="643919" cy="832698"/>
            <a:chOff x="1627773" y="1384300"/>
            <a:chExt cx="3162300" cy="4089400"/>
          </a:xfrm>
        </p:grpSpPr>
        <p:sp>
          <p:nvSpPr>
            <p:cNvPr id="11" name="平行四边形 1">
              <a:extLst>
                <a:ext uri="{FF2B5EF4-FFF2-40B4-BE49-F238E27FC236}">
                  <a16:creationId xmlns:a16="http://schemas.microsoft.com/office/drawing/2014/main" id="{D618CE8E-2CDC-4801-A5C4-19EEDC0DBD70}"/>
                </a:ext>
              </a:extLst>
            </p:cNvPr>
            <p:cNvSpPr/>
            <p:nvPr/>
          </p:nvSpPr>
          <p:spPr>
            <a:xfrm>
              <a:off x="1627773" y="1384300"/>
              <a:ext cx="3162300" cy="4089400"/>
            </a:xfrm>
            <a:prstGeom prst="parallelogram">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11">
              <a:extLst>
                <a:ext uri="{FF2B5EF4-FFF2-40B4-BE49-F238E27FC236}">
                  <a16:creationId xmlns:a16="http://schemas.microsoft.com/office/drawing/2014/main" id="{D2A9633F-CC20-4BD1-8D54-BF29235D2818}"/>
                </a:ext>
              </a:extLst>
            </p:cNvPr>
            <p:cNvSpPr/>
            <p:nvPr/>
          </p:nvSpPr>
          <p:spPr>
            <a:xfrm>
              <a:off x="1976696" y="1815621"/>
              <a:ext cx="2464459" cy="3087556"/>
            </a:xfrm>
            <a:prstGeom prst="rect">
              <a:avLst/>
            </a:prstGeom>
          </p:spPr>
          <p:txBody>
            <a:bodyPr wrap="square" lIns="68580" tIns="34290" rIns="68580" bIns="34290">
              <a:spAutoFit/>
            </a:bodyPr>
            <a:lstStyle/>
            <a:p>
              <a:pPr algn="ctr">
                <a:defRPr/>
              </a:pPr>
              <a:r>
                <a:rPr lang="en-US" altLang="zh-CN" sz="3600" spc="225" dirty="0">
                  <a:solidFill>
                    <a:schemeClr val="bg1"/>
                  </a:solidFill>
                  <a:latin typeface="Century Gothic" panose="020B0502020202020204" pitchFamily="34" charset="0"/>
                  <a:ea typeface="包图粗朗体" panose="02000000000000000000" pitchFamily="2" charset="-122"/>
                  <a:cs typeface="+mn-ea"/>
                  <a:sym typeface="+mn-lt"/>
                </a:rPr>
                <a:t>2</a:t>
              </a:r>
              <a:endParaRPr sz="3600" spc="225" dirty="0">
                <a:solidFill>
                  <a:schemeClr val="bg1"/>
                </a:solidFill>
                <a:latin typeface="Century Gothic" panose="020B0502020202020204" pitchFamily="34" charset="0"/>
                <a:ea typeface="包图粗朗体" panose="02000000000000000000" pitchFamily="2" charset="-122"/>
                <a:cs typeface="+mn-ea"/>
                <a:sym typeface="+mn-lt"/>
              </a:endParaRPr>
            </a:p>
          </p:txBody>
        </p:sp>
      </p:grpSp>
    </p:spTree>
    <p:extLst>
      <p:ext uri="{BB962C8B-B14F-4D97-AF65-F5344CB8AC3E}">
        <p14:creationId xmlns:p14="http://schemas.microsoft.com/office/powerpoint/2010/main" val="2104477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a:extLst>
              <a:ext uri="{FF2B5EF4-FFF2-40B4-BE49-F238E27FC236}">
                <a16:creationId xmlns:a16="http://schemas.microsoft.com/office/drawing/2014/main" id="{F84BECCA-E07E-4844-A75B-10789984BF91}"/>
              </a:ext>
            </a:extLst>
          </p:cNvPr>
          <p:cNvPicPr>
            <a:picLocks noGrp="1"/>
          </p:cNvPicPr>
          <p:nvPr>
            <p:ph idx="1"/>
          </p:nvPr>
        </p:nvPicPr>
        <p:blipFill>
          <a:blip r:embed="rId3" cstate="print">
            <a:extLst>
              <a:ext uri="{28A0092B-C50C-407E-A947-70E740481C1C}">
                <a14:useLocalDpi xmlns:a14="http://schemas.microsoft.com/office/drawing/2010/main" val="0"/>
              </a:ext>
            </a:extLst>
          </a:blip>
          <a:stretch>
            <a:fillRect/>
          </a:stretch>
        </p:blipFill>
        <p:spPr>
          <a:xfrm>
            <a:off x="471011" y="1170965"/>
            <a:ext cx="11249977" cy="5557911"/>
          </a:xfrm>
          <a:prstGeom prst="rect">
            <a:avLst/>
          </a:prstGeom>
          <a:ln w="38100">
            <a:solidFill>
              <a:srgbClr val="BCA890"/>
            </a:solidFill>
          </a:ln>
        </p:spPr>
      </p:pic>
      <p:sp>
        <p:nvSpPr>
          <p:cNvPr id="6" name="矩形 5">
            <a:extLst>
              <a:ext uri="{FF2B5EF4-FFF2-40B4-BE49-F238E27FC236}">
                <a16:creationId xmlns:a16="http://schemas.microsoft.com/office/drawing/2014/main" id="{9895ECDC-C8D2-4C75-A8DE-AB6924CFDBC6}"/>
              </a:ext>
            </a:extLst>
          </p:cNvPr>
          <p:cNvSpPr/>
          <p:nvPr/>
        </p:nvSpPr>
        <p:spPr>
          <a:xfrm>
            <a:off x="949910" y="707023"/>
            <a:ext cx="3312125" cy="400110"/>
          </a:xfrm>
          <a:prstGeom prst="rect">
            <a:avLst/>
          </a:prstGeom>
        </p:spPr>
        <p:txBody>
          <a:bodyPr wrap="none">
            <a:spAutoFit/>
          </a:bodyPr>
          <a:lstStyle/>
          <a:p>
            <a:r>
              <a:rPr lang="en-US" altLang="zh-TW" sz="2000" b="1" dirty="0">
                <a:solidFill>
                  <a:srgbClr val="BCA890"/>
                </a:solidFill>
                <a:latin typeface="Century Gothic" panose="020B0502020202020204" pitchFamily="34" charset="0"/>
              </a:rPr>
              <a:t>Exploration Data Analysis</a:t>
            </a:r>
            <a:endParaRPr lang="zh-TW" altLang="en-US" sz="2000" dirty="0">
              <a:solidFill>
                <a:srgbClr val="BCA890"/>
              </a:solidFill>
            </a:endParaRPr>
          </a:p>
        </p:txBody>
      </p:sp>
      <p:sp>
        <p:nvSpPr>
          <p:cNvPr id="7" name="矩形 6">
            <a:extLst>
              <a:ext uri="{FF2B5EF4-FFF2-40B4-BE49-F238E27FC236}">
                <a16:creationId xmlns:a16="http://schemas.microsoft.com/office/drawing/2014/main" id="{04704902-215C-46F2-9E4C-B302C050ED87}"/>
              </a:ext>
            </a:extLst>
          </p:cNvPr>
          <p:cNvSpPr/>
          <p:nvPr/>
        </p:nvSpPr>
        <p:spPr>
          <a:xfrm>
            <a:off x="949909" y="153805"/>
            <a:ext cx="2850565" cy="561692"/>
          </a:xfrm>
          <a:prstGeom prst="rect">
            <a:avLst/>
          </a:prstGeom>
        </p:spPr>
        <p:txBody>
          <a:bodyPr wrap="square" lIns="68580" tIns="34290" rIns="68580" bIns="34290">
            <a:spAutoFit/>
          </a:bodyPr>
          <a:lstStyle/>
          <a:p>
            <a:pPr>
              <a:defRPr/>
            </a:pPr>
            <a:r>
              <a:rPr lang="en-US" altLang="zh-TW" sz="3200" b="1" dirty="0">
                <a:latin typeface="Century Gothic" panose="020B0502020202020204" pitchFamily="34" charset="0"/>
              </a:rPr>
              <a:t>Odds Ratio</a:t>
            </a:r>
            <a:endParaRPr sz="3200" spc="225" dirty="0">
              <a:solidFill>
                <a:schemeClr val="tx1">
                  <a:lumMod val="75000"/>
                  <a:lumOff val="25000"/>
                </a:schemeClr>
              </a:solidFill>
              <a:latin typeface="Century Gothic" panose="020B0502020202020204" pitchFamily="34" charset="0"/>
              <a:ea typeface="字魂58号-创中黑" panose="00000500000000000000" pitchFamily="2" charset="-122"/>
              <a:cs typeface="+mn-ea"/>
              <a:sym typeface="+mn-lt"/>
            </a:endParaRPr>
          </a:p>
        </p:txBody>
      </p:sp>
      <p:cxnSp>
        <p:nvCxnSpPr>
          <p:cNvPr id="8" name="直接连接符 4">
            <a:extLst>
              <a:ext uri="{FF2B5EF4-FFF2-40B4-BE49-F238E27FC236}">
                <a16:creationId xmlns:a16="http://schemas.microsoft.com/office/drawing/2014/main" id="{CD912A99-5BA2-482C-88B9-E8FD4B6B42F6}"/>
              </a:ext>
            </a:extLst>
          </p:cNvPr>
          <p:cNvCxnSpPr>
            <a:cxnSpLocks/>
          </p:cNvCxnSpPr>
          <p:nvPr/>
        </p:nvCxnSpPr>
        <p:spPr>
          <a:xfrm>
            <a:off x="1034308" y="754648"/>
            <a:ext cx="218514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9" name="群組 8">
            <a:extLst>
              <a:ext uri="{FF2B5EF4-FFF2-40B4-BE49-F238E27FC236}">
                <a16:creationId xmlns:a16="http://schemas.microsoft.com/office/drawing/2014/main" id="{760599FB-BC9F-4172-BF50-84A3BCB2AFA8}"/>
              </a:ext>
            </a:extLst>
          </p:cNvPr>
          <p:cNvGrpSpPr/>
          <p:nvPr/>
        </p:nvGrpSpPr>
        <p:grpSpPr>
          <a:xfrm>
            <a:off x="184756" y="41297"/>
            <a:ext cx="643919" cy="832698"/>
            <a:chOff x="1627773" y="1384300"/>
            <a:chExt cx="3162300" cy="4089400"/>
          </a:xfrm>
        </p:grpSpPr>
        <p:sp>
          <p:nvSpPr>
            <p:cNvPr id="10" name="平行四边形 1">
              <a:extLst>
                <a:ext uri="{FF2B5EF4-FFF2-40B4-BE49-F238E27FC236}">
                  <a16:creationId xmlns:a16="http://schemas.microsoft.com/office/drawing/2014/main" id="{07D50BB6-267B-43D7-8594-2E229654AE86}"/>
                </a:ext>
              </a:extLst>
            </p:cNvPr>
            <p:cNvSpPr/>
            <p:nvPr/>
          </p:nvSpPr>
          <p:spPr>
            <a:xfrm>
              <a:off x="1627773" y="1384300"/>
              <a:ext cx="3162300" cy="4089400"/>
            </a:xfrm>
            <a:prstGeom prst="parallelogram">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矩形 10">
              <a:extLst>
                <a:ext uri="{FF2B5EF4-FFF2-40B4-BE49-F238E27FC236}">
                  <a16:creationId xmlns:a16="http://schemas.microsoft.com/office/drawing/2014/main" id="{57036474-23A8-4CC9-A92D-063724078D39}"/>
                </a:ext>
              </a:extLst>
            </p:cNvPr>
            <p:cNvSpPr/>
            <p:nvPr/>
          </p:nvSpPr>
          <p:spPr>
            <a:xfrm>
              <a:off x="1976696" y="1815621"/>
              <a:ext cx="2464459" cy="3087556"/>
            </a:xfrm>
            <a:prstGeom prst="rect">
              <a:avLst/>
            </a:prstGeom>
          </p:spPr>
          <p:txBody>
            <a:bodyPr wrap="square" lIns="68580" tIns="34290" rIns="68580" bIns="34290">
              <a:spAutoFit/>
            </a:bodyPr>
            <a:lstStyle/>
            <a:p>
              <a:pPr algn="ctr">
                <a:defRPr/>
              </a:pPr>
              <a:r>
                <a:rPr lang="en-US" altLang="zh-CN" sz="3600" spc="225" dirty="0">
                  <a:solidFill>
                    <a:schemeClr val="bg1"/>
                  </a:solidFill>
                  <a:latin typeface="Century Gothic" panose="020B0502020202020204" pitchFamily="34" charset="0"/>
                  <a:ea typeface="包图粗朗体" panose="02000000000000000000" pitchFamily="2" charset="-122"/>
                  <a:cs typeface="+mn-ea"/>
                  <a:sym typeface="+mn-lt"/>
                </a:rPr>
                <a:t>2</a:t>
              </a:r>
              <a:endParaRPr sz="3600" spc="225" dirty="0">
                <a:solidFill>
                  <a:schemeClr val="bg1"/>
                </a:solidFill>
                <a:latin typeface="Century Gothic" panose="020B0502020202020204" pitchFamily="34" charset="0"/>
                <a:ea typeface="包图粗朗体" panose="02000000000000000000" pitchFamily="2" charset="-122"/>
                <a:cs typeface="+mn-ea"/>
                <a:sym typeface="+mn-lt"/>
              </a:endParaRPr>
            </a:p>
          </p:txBody>
        </p:sp>
      </p:grpSp>
    </p:spTree>
    <p:extLst>
      <p:ext uri="{BB962C8B-B14F-4D97-AF65-F5344CB8AC3E}">
        <p14:creationId xmlns:p14="http://schemas.microsoft.com/office/powerpoint/2010/main" val="3156234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3D330BF-38C0-4CF4-ABAD-F71885709C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矩形 8">
            <a:extLst>
              <a:ext uri="{FF2B5EF4-FFF2-40B4-BE49-F238E27FC236}">
                <a16:creationId xmlns:a16="http://schemas.microsoft.com/office/drawing/2014/main" id="{9DB328E2-B371-4F6C-A84F-3EA08E4994D5}"/>
              </a:ext>
            </a:extLst>
          </p:cNvPr>
          <p:cNvSpPr/>
          <p:nvPr/>
        </p:nvSpPr>
        <p:spPr>
          <a:xfrm>
            <a:off x="0" y="2049510"/>
            <a:ext cx="12192000" cy="2758980"/>
          </a:xfrm>
          <a:prstGeom prst="rect">
            <a:avLst/>
          </a:prstGeom>
          <a:solidFill>
            <a:srgbClr val="6667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平行四边形 1">
            <a:extLst>
              <a:ext uri="{FF2B5EF4-FFF2-40B4-BE49-F238E27FC236}">
                <a16:creationId xmlns:a16="http://schemas.microsoft.com/office/drawing/2014/main" id="{6922DCA0-1D99-42A5-A5DB-5AB7C1F9D057}"/>
              </a:ext>
            </a:extLst>
          </p:cNvPr>
          <p:cNvSpPr/>
          <p:nvPr/>
        </p:nvSpPr>
        <p:spPr>
          <a:xfrm>
            <a:off x="1627773" y="1384300"/>
            <a:ext cx="3162300" cy="4089400"/>
          </a:xfrm>
          <a:prstGeom prst="parallelogram">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C32C7B03-B002-46BF-89EE-3893706E6206}"/>
              </a:ext>
            </a:extLst>
          </p:cNvPr>
          <p:cNvSpPr/>
          <p:nvPr/>
        </p:nvSpPr>
        <p:spPr>
          <a:xfrm>
            <a:off x="1976695" y="2049510"/>
            <a:ext cx="2464455" cy="2192908"/>
          </a:xfrm>
          <a:prstGeom prst="rect">
            <a:avLst/>
          </a:prstGeom>
        </p:spPr>
        <p:txBody>
          <a:bodyPr wrap="square" lIns="68580" tIns="34290" rIns="68580" bIns="34290">
            <a:spAutoFit/>
          </a:bodyPr>
          <a:lstStyle/>
          <a:p>
            <a:pPr algn="ctr">
              <a:defRPr/>
            </a:pPr>
            <a:r>
              <a:rPr lang="en-US" altLang="zh-TW" sz="13800" spc="225">
                <a:solidFill>
                  <a:schemeClr val="bg1"/>
                </a:solidFill>
                <a:latin typeface="包图粗朗体" panose="02000000000000000000" pitchFamily="2" charset="-122"/>
                <a:ea typeface="包图粗朗体" panose="02000000000000000000" pitchFamily="2" charset="-122"/>
                <a:cs typeface="+mn-ea"/>
                <a:sym typeface="+mn-lt"/>
              </a:rPr>
              <a:t>3</a:t>
            </a:r>
            <a:endParaRPr sz="13800" spc="225">
              <a:solidFill>
                <a:schemeClr val="bg1"/>
              </a:solidFill>
              <a:latin typeface="包图粗朗体" panose="02000000000000000000" pitchFamily="2" charset="-122"/>
              <a:ea typeface="包图粗朗体" panose="02000000000000000000" pitchFamily="2" charset="-122"/>
              <a:cs typeface="+mn-ea"/>
              <a:sym typeface="+mn-lt"/>
            </a:endParaRPr>
          </a:p>
        </p:txBody>
      </p:sp>
      <p:sp>
        <p:nvSpPr>
          <p:cNvPr id="17" name="矩形 16">
            <a:extLst>
              <a:ext uri="{FF2B5EF4-FFF2-40B4-BE49-F238E27FC236}">
                <a16:creationId xmlns:a16="http://schemas.microsoft.com/office/drawing/2014/main" id="{229CA21C-4690-466E-A8A0-A301E122288B}"/>
              </a:ext>
            </a:extLst>
          </p:cNvPr>
          <p:cNvSpPr/>
          <p:nvPr/>
        </p:nvSpPr>
        <p:spPr>
          <a:xfrm>
            <a:off x="5140800" y="2564838"/>
            <a:ext cx="5651888" cy="807913"/>
          </a:xfrm>
          <a:prstGeom prst="rect">
            <a:avLst/>
          </a:prstGeom>
        </p:spPr>
        <p:txBody>
          <a:bodyPr wrap="square" lIns="68580" tIns="34290" rIns="68580" bIns="34290">
            <a:spAutoFit/>
          </a:bodyPr>
          <a:lstStyle/>
          <a:p>
            <a:pPr>
              <a:defRPr/>
            </a:pPr>
            <a:r>
              <a:rPr lang="zh-TW" altLang="en-US" sz="4800" spc="225">
                <a:solidFill>
                  <a:schemeClr val="bg1"/>
                </a:solidFill>
                <a:latin typeface="Microsoft YaHei" panose="020B0503020204020204" pitchFamily="34" charset="-122"/>
                <a:ea typeface="Microsoft YaHei" panose="020B0503020204020204" pitchFamily="34" charset="-122"/>
                <a:cs typeface="+mn-ea"/>
                <a:sym typeface="+mn-lt"/>
              </a:rPr>
              <a:t>分析方法與結果</a:t>
            </a:r>
            <a:endParaRPr sz="4800" spc="225">
              <a:solidFill>
                <a:schemeClr val="bg1"/>
              </a:solidFill>
              <a:latin typeface="Microsoft YaHei" panose="020B0503020204020204" pitchFamily="34" charset="-122"/>
              <a:ea typeface="Microsoft YaHei" panose="020B0503020204020204" pitchFamily="34" charset="-122"/>
              <a:cs typeface="+mn-ea"/>
              <a:sym typeface="+mn-lt"/>
            </a:endParaRPr>
          </a:p>
        </p:txBody>
      </p:sp>
    </p:spTree>
    <p:extLst>
      <p:ext uri="{BB962C8B-B14F-4D97-AF65-F5344CB8AC3E}">
        <p14:creationId xmlns:p14="http://schemas.microsoft.com/office/powerpoint/2010/main" val="329614168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right)">
                                      <p:cBhvr>
                                        <p:cTn id="11" dur="500"/>
                                        <p:tgtEl>
                                          <p:spTgt spid="16"/>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right)">
                                      <p:cBhvr>
                                        <p:cTn id="1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6"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038B0FE6-318C-444B-8361-DFB0397C80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矩形 8">
            <a:extLst>
              <a:ext uri="{FF2B5EF4-FFF2-40B4-BE49-F238E27FC236}">
                <a16:creationId xmlns:a16="http://schemas.microsoft.com/office/drawing/2014/main" id="{9DB328E2-B371-4F6C-A84F-3EA08E4994D5}"/>
              </a:ext>
            </a:extLst>
          </p:cNvPr>
          <p:cNvSpPr/>
          <p:nvPr/>
        </p:nvSpPr>
        <p:spPr>
          <a:xfrm>
            <a:off x="0" y="2049510"/>
            <a:ext cx="12192000" cy="2758980"/>
          </a:xfrm>
          <a:prstGeom prst="rect">
            <a:avLst/>
          </a:prstGeom>
          <a:solidFill>
            <a:srgbClr val="6667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平行四边形 1">
            <a:extLst>
              <a:ext uri="{FF2B5EF4-FFF2-40B4-BE49-F238E27FC236}">
                <a16:creationId xmlns:a16="http://schemas.microsoft.com/office/drawing/2014/main" id="{6922DCA0-1D99-42A5-A5DB-5AB7C1F9D057}"/>
              </a:ext>
            </a:extLst>
          </p:cNvPr>
          <p:cNvSpPr/>
          <p:nvPr/>
        </p:nvSpPr>
        <p:spPr>
          <a:xfrm>
            <a:off x="1627773" y="1384300"/>
            <a:ext cx="3162300" cy="4089400"/>
          </a:xfrm>
          <a:prstGeom prst="parallelogram">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C32C7B03-B002-46BF-89EE-3893706E6206}"/>
              </a:ext>
            </a:extLst>
          </p:cNvPr>
          <p:cNvSpPr/>
          <p:nvPr/>
        </p:nvSpPr>
        <p:spPr>
          <a:xfrm>
            <a:off x="1976695" y="2049510"/>
            <a:ext cx="2464455" cy="2192908"/>
          </a:xfrm>
          <a:prstGeom prst="rect">
            <a:avLst/>
          </a:prstGeom>
        </p:spPr>
        <p:txBody>
          <a:bodyPr wrap="square" lIns="68580" tIns="34290" rIns="68580" bIns="34290">
            <a:spAutoFit/>
          </a:bodyPr>
          <a:lstStyle/>
          <a:p>
            <a:pPr algn="ctr">
              <a:defRPr/>
            </a:pPr>
            <a:r>
              <a:rPr lang="en-US" altLang="zh-CN" sz="13800" spc="225">
                <a:solidFill>
                  <a:schemeClr val="bg1"/>
                </a:solidFill>
                <a:latin typeface="包图粗朗体" panose="02000000000000000000" pitchFamily="2" charset="-122"/>
                <a:ea typeface="包图粗朗体" panose="02000000000000000000" pitchFamily="2" charset="-122"/>
                <a:cs typeface="+mn-ea"/>
                <a:sym typeface="+mn-lt"/>
              </a:rPr>
              <a:t>1</a:t>
            </a:r>
            <a:endParaRPr sz="13800" spc="225">
              <a:solidFill>
                <a:schemeClr val="bg1"/>
              </a:solidFill>
              <a:latin typeface="包图粗朗体" panose="02000000000000000000" pitchFamily="2" charset="-122"/>
              <a:ea typeface="包图粗朗体" panose="02000000000000000000" pitchFamily="2" charset="-122"/>
              <a:cs typeface="+mn-ea"/>
              <a:sym typeface="+mn-lt"/>
            </a:endParaRPr>
          </a:p>
        </p:txBody>
      </p:sp>
      <p:sp>
        <p:nvSpPr>
          <p:cNvPr id="17" name="矩形 16">
            <a:extLst>
              <a:ext uri="{FF2B5EF4-FFF2-40B4-BE49-F238E27FC236}">
                <a16:creationId xmlns:a16="http://schemas.microsoft.com/office/drawing/2014/main" id="{229CA21C-4690-466E-A8A0-A301E122288B}"/>
              </a:ext>
            </a:extLst>
          </p:cNvPr>
          <p:cNvSpPr/>
          <p:nvPr/>
        </p:nvSpPr>
        <p:spPr>
          <a:xfrm>
            <a:off x="5138995" y="2566800"/>
            <a:ext cx="5651888" cy="807913"/>
          </a:xfrm>
          <a:prstGeom prst="rect">
            <a:avLst/>
          </a:prstGeom>
        </p:spPr>
        <p:txBody>
          <a:bodyPr wrap="square" lIns="68580" tIns="34290" rIns="68580" bIns="34290">
            <a:spAutoFit/>
          </a:bodyPr>
          <a:lstStyle/>
          <a:p>
            <a:pPr>
              <a:defRPr/>
            </a:pPr>
            <a:r>
              <a:rPr lang="zh-TW" altLang="en-US" sz="4800" spc="225">
                <a:solidFill>
                  <a:schemeClr val="bg1"/>
                </a:solidFill>
                <a:latin typeface="Microsoft YaHei" panose="020B0503020204020204" pitchFamily="34" charset="-122"/>
                <a:ea typeface="Microsoft YaHei" panose="020B0503020204020204" pitchFamily="34" charset="-122"/>
                <a:cs typeface="+mn-ea"/>
                <a:sym typeface="+mn-lt"/>
              </a:rPr>
              <a:t>資料與分析簡介</a:t>
            </a:r>
            <a:endParaRPr sz="4800" spc="225">
              <a:solidFill>
                <a:schemeClr val="bg1"/>
              </a:solidFill>
              <a:latin typeface="Microsoft YaHei" panose="020B0503020204020204" pitchFamily="34" charset="-122"/>
              <a:ea typeface="Microsoft YaHei" panose="020B0503020204020204" pitchFamily="34" charset="-122"/>
              <a:cs typeface="+mn-ea"/>
              <a:sym typeface="+mn-lt"/>
            </a:endParaRPr>
          </a:p>
        </p:txBody>
      </p:sp>
    </p:spTree>
    <p:extLst>
      <p:ext uri="{BB962C8B-B14F-4D97-AF65-F5344CB8AC3E}">
        <p14:creationId xmlns:p14="http://schemas.microsoft.com/office/powerpoint/2010/main" val="6286381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right)">
                                      <p:cBhvr>
                                        <p:cTn id="11" dur="500"/>
                                        <p:tgtEl>
                                          <p:spTgt spid="16"/>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right)">
                                      <p:cBhvr>
                                        <p:cTn id="1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6" grpId="0"/>
      <p:bldP spid="1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46674B4A-7557-4F7F-AEDC-3393D9ECBEB4}"/>
              </a:ext>
            </a:extLst>
          </p:cNvPr>
          <p:cNvSpPr/>
          <p:nvPr/>
        </p:nvSpPr>
        <p:spPr>
          <a:xfrm>
            <a:off x="949910" y="153805"/>
            <a:ext cx="6475822" cy="561692"/>
          </a:xfrm>
          <a:prstGeom prst="rect">
            <a:avLst/>
          </a:prstGeom>
        </p:spPr>
        <p:txBody>
          <a:bodyPr wrap="square" lIns="68580" tIns="34290" rIns="68580" bIns="34290">
            <a:spAutoFit/>
          </a:bodyPr>
          <a:lstStyle/>
          <a:p>
            <a:r>
              <a:rPr lang="en-US" altLang="zh-CN" sz="3200" b="1" dirty="0">
                <a:latin typeface="Century Gothic" panose="020B0502020202020204" pitchFamily="34" charset="0"/>
              </a:rPr>
              <a:t>K-Nearest Neighbor classifier</a:t>
            </a:r>
          </a:p>
        </p:txBody>
      </p:sp>
      <p:cxnSp>
        <p:nvCxnSpPr>
          <p:cNvPr id="9" name="直接连接符 4">
            <a:extLst>
              <a:ext uri="{FF2B5EF4-FFF2-40B4-BE49-F238E27FC236}">
                <a16:creationId xmlns:a16="http://schemas.microsoft.com/office/drawing/2014/main" id="{606787D2-5692-4ECE-B7B2-659F292A2F9B}"/>
              </a:ext>
            </a:extLst>
          </p:cNvPr>
          <p:cNvCxnSpPr>
            <a:cxnSpLocks/>
          </p:cNvCxnSpPr>
          <p:nvPr/>
        </p:nvCxnSpPr>
        <p:spPr>
          <a:xfrm>
            <a:off x="1034308" y="754648"/>
            <a:ext cx="4663107"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10" name="群組 9">
            <a:extLst>
              <a:ext uri="{FF2B5EF4-FFF2-40B4-BE49-F238E27FC236}">
                <a16:creationId xmlns:a16="http://schemas.microsoft.com/office/drawing/2014/main" id="{0D60EDE6-C03F-4AFF-9583-AC8A1B554442}"/>
              </a:ext>
            </a:extLst>
          </p:cNvPr>
          <p:cNvGrpSpPr/>
          <p:nvPr/>
        </p:nvGrpSpPr>
        <p:grpSpPr>
          <a:xfrm>
            <a:off x="184756" y="41297"/>
            <a:ext cx="643919" cy="832698"/>
            <a:chOff x="1627773" y="1384300"/>
            <a:chExt cx="3162300" cy="4089400"/>
          </a:xfrm>
        </p:grpSpPr>
        <p:sp>
          <p:nvSpPr>
            <p:cNvPr id="11" name="平行四边形 1">
              <a:extLst>
                <a:ext uri="{FF2B5EF4-FFF2-40B4-BE49-F238E27FC236}">
                  <a16:creationId xmlns:a16="http://schemas.microsoft.com/office/drawing/2014/main" id="{98575056-B94E-4948-96E5-60399A755FFF}"/>
                </a:ext>
              </a:extLst>
            </p:cNvPr>
            <p:cNvSpPr/>
            <p:nvPr/>
          </p:nvSpPr>
          <p:spPr>
            <a:xfrm>
              <a:off x="1627773" y="1384300"/>
              <a:ext cx="3162300" cy="4089400"/>
            </a:xfrm>
            <a:prstGeom prst="parallelogram">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2BBF7FE2-2DD4-4BB2-928F-5ADEA2429522}"/>
                </a:ext>
              </a:extLst>
            </p:cNvPr>
            <p:cNvSpPr/>
            <p:nvPr/>
          </p:nvSpPr>
          <p:spPr>
            <a:xfrm>
              <a:off x="1976696" y="1815621"/>
              <a:ext cx="2464459" cy="3087556"/>
            </a:xfrm>
            <a:prstGeom prst="rect">
              <a:avLst/>
            </a:prstGeom>
          </p:spPr>
          <p:txBody>
            <a:bodyPr wrap="square" lIns="68580" tIns="34290" rIns="68580" bIns="34290">
              <a:spAutoFit/>
            </a:bodyPr>
            <a:lstStyle/>
            <a:p>
              <a:pPr algn="ctr">
                <a:defRPr/>
              </a:pPr>
              <a:r>
                <a:rPr lang="en-US" altLang="zh-CN" sz="3600" spc="225" dirty="0">
                  <a:solidFill>
                    <a:schemeClr val="bg1"/>
                  </a:solidFill>
                  <a:latin typeface="Century Gothic" panose="020B0502020202020204" pitchFamily="34" charset="0"/>
                  <a:ea typeface="包图粗朗体" panose="02000000000000000000" pitchFamily="2" charset="-122"/>
                  <a:cs typeface="+mn-ea"/>
                  <a:sym typeface="+mn-lt"/>
                </a:rPr>
                <a:t>3</a:t>
              </a:r>
              <a:endParaRPr sz="3600" spc="225" dirty="0">
                <a:solidFill>
                  <a:schemeClr val="bg1"/>
                </a:solidFill>
                <a:latin typeface="Century Gothic" panose="020B0502020202020204" pitchFamily="34" charset="0"/>
                <a:ea typeface="包图粗朗体" panose="02000000000000000000" pitchFamily="2" charset="-122"/>
                <a:cs typeface="+mn-ea"/>
                <a:sym typeface="+mn-lt"/>
              </a:endParaRPr>
            </a:p>
          </p:txBody>
        </p:sp>
      </p:grpSp>
      <p:sp>
        <p:nvSpPr>
          <p:cNvPr id="13" name="矩形 12">
            <a:extLst>
              <a:ext uri="{FF2B5EF4-FFF2-40B4-BE49-F238E27FC236}">
                <a16:creationId xmlns:a16="http://schemas.microsoft.com/office/drawing/2014/main" id="{31D4061F-94B7-4ACF-900F-5D38BB9D03D7}"/>
              </a:ext>
            </a:extLst>
          </p:cNvPr>
          <p:cNvSpPr/>
          <p:nvPr/>
        </p:nvSpPr>
        <p:spPr>
          <a:xfrm>
            <a:off x="949910" y="707023"/>
            <a:ext cx="973343" cy="400110"/>
          </a:xfrm>
          <a:prstGeom prst="rect">
            <a:avLst/>
          </a:prstGeom>
        </p:spPr>
        <p:txBody>
          <a:bodyPr wrap="square">
            <a:spAutoFit/>
          </a:bodyPr>
          <a:lstStyle/>
          <a:p>
            <a:r>
              <a:rPr lang="en-US" altLang="zh-TW" sz="2000" b="1" dirty="0">
                <a:solidFill>
                  <a:srgbClr val="A78D6D"/>
                </a:solidFill>
                <a:latin typeface="Century Gothic" panose="020B0502020202020204" pitchFamily="34" charset="0"/>
              </a:rPr>
              <a:t>Model</a:t>
            </a:r>
            <a:endParaRPr lang="zh-TW" altLang="en-US" sz="2000" dirty="0">
              <a:solidFill>
                <a:srgbClr val="A78D6D"/>
              </a:solidFill>
            </a:endParaRPr>
          </a:p>
        </p:txBody>
      </p:sp>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414F4F96-85CA-49F8-B8F4-53BB8A4C49B5}"/>
                  </a:ext>
                </a:extLst>
              </p:cNvPr>
              <p:cNvSpPr/>
              <p:nvPr/>
            </p:nvSpPr>
            <p:spPr>
              <a:xfrm>
                <a:off x="506715" y="4963642"/>
                <a:ext cx="10595987" cy="1437381"/>
              </a:xfrm>
              <a:prstGeom prst="rect">
                <a:avLst/>
              </a:prstGeom>
            </p:spPr>
            <p:txBody>
              <a:bodyPr wrap="square">
                <a:spAutoFit/>
              </a:bodyPr>
              <a:lstStyle/>
              <a:p>
                <a:pPr>
                  <a:lnSpc>
                    <a:spcPct val="120000"/>
                  </a:lnSpc>
                  <a:spcAft>
                    <a:spcPts val="0"/>
                  </a:spcAft>
                </a:pPr>
                <a:r>
                  <a:rPr lang="zh-TW" altLang="zh-TW" sz="2400" dirty="0">
                    <a:latin typeface="Century Gothic" panose="020B0502020202020204" pitchFamily="34" charset="0"/>
                    <a:ea typeface="微軟正黑體" panose="020B0604030504040204" pitchFamily="34" charset="-120"/>
                  </a:rPr>
                  <a:t>※歐式距離</a:t>
                </a:r>
                <a:endParaRPr lang="en-US" altLang="zh-TW" sz="2400" b="1" i="0" dirty="0">
                  <a:solidFill>
                    <a:schemeClr val="tx1"/>
                  </a:solidFill>
                  <a:latin typeface="Century Gothic" panose="020B0502020202020204" pitchFamily="34" charset="0"/>
                  <a:ea typeface="微軟正黑體" panose="020B0604030504040204" pitchFamily="34" charset="-120"/>
                  <a:cs typeface="新細明體" panose="02020500000000000000" pitchFamily="18" charset="-120"/>
                </a:endParaRPr>
              </a:p>
              <a:p>
                <a:pPr>
                  <a:lnSpc>
                    <a:spcPct val="120000"/>
                  </a:lnSpc>
                  <a:spcAft>
                    <a:spcPts val="0"/>
                  </a:spcAft>
                </a:pPr>
                <a:r>
                  <a:rPr lang="en-US" altLang="zh-TW" sz="2400" b="1" dirty="0">
                    <a:solidFill>
                      <a:schemeClr val="tx1"/>
                    </a:solidFill>
                    <a:latin typeface="Century Gothic" panose="020B0502020202020204" pitchFamily="34" charset="0"/>
                    <a:ea typeface="微軟正黑體" panose="020B0604030504040204" pitchFamily="34" charset="-120"/>
                    <a:cs typeface="新細明體" panose="02020500000000000000" pitchFamily="18" charset="-120"/>
                  </a:rPr>
                  <a:t>	</a:t>
                </a:r>
                <a14:m>
                  <m:oMath xmlns:m="http://schemas.openxmlformats.org/officeDocument/2006/math">
                    <m:r>
                      <a:rPr lang="en-US" altLang="zh-TW" sz="2400" b="1" i="0" smtClean="0">
                        <a:solidFill>
                          <a:schemeClr val="tx1"/>
                        </a:solidFill>
                        <a:latin typeface="Cambria Math" panose="02040503050406030204" pitchFamily="18" charset="0"/>
                        <a:ea typeface="標楷體" panose="03000509000000000000" pitchFamily="65" charset="-120"/>
                        <a:cs typeface="新細明體" panose="02020500000000000000" pitchFamily="18" charset="-120"/>
                      </a:rPr>
                      <m:t>𝐝</m:t>
                    </m:r>
                    <m:r>
                      <a:rPr lang="en-US" altLang="zh-TW" sz="2400" b="1" i="0" smtClean="0">
                        <a:solidFill>
                          <a:schemeClr val="tx1"/>
                        </a:solidFill>
                        <a:latin typeface="Cambria Math" panose="02040503050406030204" pitchFamily="18" charset="0"/>
                        <a:ea typeface="標楷體" panose="03000509000000000000" pitchFamily="65" charset="-120"/>
                        <a:cs typeface="新細明體" panose="02020500000000000000" pitchFamily="18" charset="-120"/>
                      </a:rPr>
                      <m:t>(</m:t>
                    </m:r>
                    <m:r>
                      <a:rPr lang="en-US" altLang="zh-TW" sz="2400" b="1" i="0" smtClean="0">
                        <a:solidFill>
                          <a:schemeClr val="tx1"/>
                        </a:solidFill>
                        <a:latin typeface="Cambria Math" panose="02040503050406030204" pitchFamily="18" charset="0"/>
                        <a:ea typeface="標楷體" panose="03000509000000000000" pitchFamily="65" charset="-120"/>
                        <a:cs typeface="新細明體" panose="02020500000000000000" pitchFamily="18" charset="-120"/>
                      </a:rPr>
                      <m:t>𝐱</m:t>
                    </m:r>
                    <m:r>
                      <a:rPr lang="en-US" altLang="zh-TW" sz="2400" b="1" i="0" smtClean="0">
                        <a:solidFill>
                          <a:schemeClr val="tx1"/>
                        </a:solidFill>
                        <a:latin typeface="Cambria Math" panose="02040503050406030204" pitchFamily="18" charset="0"/>
                        <a:ea typeface="標楷體" panose="03000509000000000000" pitchFamily="65" charset="-120"/>
                        <a:cs typeface="新細明體" panose="02020500000000000000" pitchFamily="18" charset="-120"/>
                      </a:rPr>
                      <m:t>,</m:t>
                    </m:r>
                    <m:r>
                      <a:rPr lang="en-US" altLang="zh-TW" sz="2400" b="1" i="0" smtClean="0">
                        <a:solidFill>
                          <a:schemeClr val="tx1"/>
                        </a:solidFill>
                        <a:latin typeface="Cambria Math" panose="02040503050406030204" pitchFamily="18" charset="0"/>
                        <a:ea typeface="標楷體" panose="03000509000000000000" pitchFamily="65" charset="-120"/>
                        <a:cs typeface="新細明體" panose="02020500000000000000" pitchFamily="18" charset="-120"/>
                      </a:rPr>
                      <m:t>𝐲</m:t>
                    </m:r>
                    <m:r>
                      <a:rPr lang="en-US" altLang="zh-TW" sz="2400" b="1" i="0" smtClean="0">
                        <a:solidFill>
                          <a:schemeClr val="tx1"/>
                        </a:solidFill>
                        <a:latin typeface="Cambria Math" panose="02040503050406030204" pitchFamily="18" charset="0"/>
                        <a:ea typeface="標楷體" panose="03000509000000000000" pitchFamily="65" charset="-120"/>
                        <a:cs typeface="新細明體" panose="02020500000000000000" pitchFamily="18" charset="-120"/>
                      </a:rPr>
                      <m:t>)</m:t>
                    </m:r>
                  </m:oMath>
                </a14:m>
                <a:r>
                  <a:rPr lang="zh-TW" altLang="zh-TW" sz="2400" dirty="0">
                    <a:solidFill>
                      <a:schemeClr val="tx1"/>
                    </a:solidFill>
                    <a:latin typeface="Cambria Math" panose="02040503050406030204" pitchFamily="18" charset="0"/>
                    <a:ea typeface="微軟正黑體" panose="020B0604030504040204" pitchFamily="34" charset="-120"/>
                    <a:cs typeface="新細明體" panose="02020500000000000000" pitchFamily="18" charset="-120"/>
                  </a:rPr>
                  <a:t>＝</a:t>
                </a:r>
                <a14:m>
                  <m:oMath xmlns:m="http://schemas.openxmlformats.org/officeDocument/2006/math">
                    <m:rad>
                      <m:radPr>
                        <m:degHide m:val="on"/>
                        <m:ctrlPr>
                          <a:rPr lang="zh-TW" altLang="zh-TW" sz="2400" b="1" i="1">
                            <a:solidFill>
                              <a:schemeClr val="tx1"/>
                            </a:solidFill>
                            <a:latin typeface="Cambria Math" panose="02040503050406030204" pitchFamily="18" charset="0"/>
                            <a:ea typeface="Cambria Math" panose="02040503050406030204" pitchFamily="18" charset="0"/>
                            <a:cs typeface="新細明體" panose="02020500000000000000" pitchFamily="18" charset="-120"/>
                          </a:rPr>
                        </m:ctrlPr>
                      </m:radPr>
                      <m:deg/>
                      <m:e>
                        <m:sSup>
                          <m:sSupPr>
                            <m:ctrlPr>
                              <a:rPr lang="zh-TW" altLang="zh-TW" sz="2400" b="1" i="1">
                                <a:solidFill>
                                  <a:schemeClr val="tx1"/>
                                </a:solidFill>
                                <a:latin typeface="Cambria Math" panose="02040503050406030204" pitchFamily="18" charset="0"/>
                                <a:ea typeface="Cambria Math" panose="02040503050406030204" pitchFamily="18" charset="0"/>
                                <a:cs typeface="新細明體" panose="02020500000000000000" pitchFamily="18" charset="-120"/>
                              </a:rPr>
                            </m:ctrlPr>
                          </m:sSupPr>
                          <m:e>
                            <m:r>
                              <a:rPr lang="en-US" altLang="zh-TW" sz="2400" b="1" i="0">
                                <a:solidFill>
                                  <a:schemeClr val="tx1"/>
                                </a:solidFill>
                                <a:latin typeface="Cambria Math" panose="02040503050406030204" pitchFamily="18" charset="0"/>
                                <a:ea typeface="標楷體" panose="03000509000000000000" pitchFamily="65" charset="-120"/>
                                <a:cs typeface="新細明體" panose="02020500000000000000" pitchFamily="18" charset="-120"/>
                              </a:rPr>
                              <m:t>(</m:t>
                            </m:r>
                            <m:sSub>
                              <m:sSubPr>
                                <m:ctrlPr>
                                  <a:rPr lang="zh-TW" altLang="zh-TW" sz="2400" b="1" i="1">
                                    <a:solidFill>
                                      <a:schemeClr val="tx1"/>
                                    </a:solidFill>
                                    <a:latin typeface="Cambria Math" panose="02040503050406030204" pitchFamily="18" charset="0"/>
                                    <a:ea typeface="Cambria Math" panose="02040503050406030204" pitchFamily="18" charset="0"/>
                                    <a:cs typeface="新細明體" panose="02020500000000000000" pitchFamily="18" charset="-120"/>
                                  </a:rPr>
                                </m:ctrlPr>
                              </m:sSubPr>
                              <m:e>
                                <m:r>
                                  <a:rPr lang="en-US" altLang="zh-TW" sz="2400" b="1" i="0">
                                    <a:solidFill>
                                      <a:schemeClr val="tx1"/>
                                    </a:solidFill>
                                    <a:latin typeface="Cambria Math" panose="02040503050406030204" pitchFamily="18" charset="0"/>
                                    <a:ea typeface="標楷體" panose="03000509000000000000" pitchFamily="65" charset="-120"/>
                                    <a:cs typeface="新細明體" panose="02020500000000000000" pitchFamily="18" charset="-120"/>
                                  </a:rPr>
                                  <m:t>𝐱</m:t>
                                </m:r>
                              </m:e>
                              <m:sub>
                                <m:r>
                                  <a:rPr lang="en-US" altLang="zh-TW" sz="2400" b="1" i="0">
                                    <a:solidFill>
                                      <a:schemeClr val="tx1"/>
                                    </a:solidFill>
                                    <a:latin typeface="Cambria Math" panose="02040503050406030204" pitchFamily="18" charset="0"/>
                                    <a:ea typeface="標楷體" panose="03000509000000000000" pitchFamily="65" charset="-120"/>
                                    <a:cs typeface="新細明體" panose="02020500000000000000" pitchFamily="18" charset="-120"/>
                                  </a:rPr>
                                  <m:t>𝟏</m:t>
                                </m:r>
                              </m:sub>
                            </m:sSub>
                            <m:r>
                              <a:rPr lang="en-US" altLang="zh-TW" sz="2400" b="1" i="0">
                                <a:solidFill>
                                  <a:schemeClr val="tx1"/>
                                </a:solidFill>
                                <a:latin typeface="Cambria Math" panose="02040503050406030204" pitchFamily="18" charset="0"/>
                                <a:ea typeface="標楷體" panose="03000509000000000000" pitchFamily="65" charset="-120"/>
                                <a:cs typeface="MS Mincho" panose="02020609040205080304" pitchFamily="49" charset="-128"/>
                              </a:rPr>
                              <m:t>−</m:t>
                            </m:r>
                            <m:sSub>
                              <m:sSubPr>
                                <m:ctrlPr>
                                  <a:rPr lang="zh-TW" altLang="zh-TW" sz="2400" b="1" i="1">
                                    <a:solidFill>
                                      <a:schemeClr val="tx1"/>
                                    </a:solidFill>
                                    <a:latin typeface="Cambria Math" panose="02040503050406030204" pitchFamily="18" charset="0"/>
                                    <a:ea typeface="Cambria Math" panose="02040503050406030204" pitchFamily="18" charset="0"/>
                                    <a:cs typeface="新細明體" panose="02020500000000000000" pitchFamily="18" charset="-120"/>
                                  </a:rPr>
                                </m:ctrlPr>
                              </m:sSubPr>
                              <m:e>
                                <m:r>
                                  <a:rPr lang="en-US" altLang="zh-TW" sz="2400" b="1" i="0">
                                    <a:solidFill>
                                      <a:schemeClr val="tx1"/>
                                    </a:solidFill>
                                    <a:latin typeface="Cambria Math" panose="02040503050406030204" pitchFamily="18" charset="0"/>
                                    <a:ea typeface="標楷體" panose="03000509000000000000" pitchFamily="65" charset="-120"/>
                                    <a:cs typeface="新細明體" panose="02020500000000000000" pitchFamily="18" charset="-120"/>
                                  </a:rPr>
                                  <m:t>𝐲</m:t>
                                </m:r>
                              </m:e>
                              <m:sub>
                                <m:r>
                                  <a:rPr lang="en-US" altLang="zh-TW" sz="2400" b="1" i="0">
                                    <a:solidFill>
                                      <a:schemeClr val="tx1"/>
                                    </a:solidFill>
                                    <a:latin typeface="Cambria Math" panose="02040503050406030204" pitchFamily="18" charset="0"/>
                                    <a:ea typeface="標楷體" panose="03000509000000000000" pitchFamily="65" charset="-120"/>
                                    <a:cs typeface="新細明體" panose="02020500000000000000" pitchFamily="18" charset="-120"/>
                                  </a:rPr>
                                  <m:t>𝟏</m:t>
                                </m:r>
                              </m:sub>
                            </m:sSub>
                            <m:r>
                              <a:rPr lang="en-US" altLang="zh-TW" sz="2400" b="1" i="0">
                                <a:solidFill>
                                  <a:schemeClr val="tx1"/>
                                </a:solidFill>
                                <a:latin typeface="Cambria Math" panose="02040503050406030204" pitchFamily="18" charset="0"/>
                                <a:ea typeface="標楷體" panose="03000509000000000000" pitchFamily="65" charset="-120"/>
                                <a:cs typeface="新細明體" panose="02020500000000000000" pitchFamily="18" charset="-120"/>
                              </a:rPr>
                              <m:t>)</m:t>
                            </m:r>
                          </m:e>
                          <m:sup>
                            <m:r>
                              <a:rPr lang="en-US" altLang="zh-TW" sz="2400" b="1" i="0">
                                <a:solidFill>
                                  <a:schemeClr val="tx1"/>
                                </a:solidFill>
                                <a:latin typeface="Cambria Math" panose="02040503050406030204" pitchFamily="18" charset="0"/>
                                <a:ea typeface="標楷體" panose="03000509000000000000" pitchFamily="65" charset="-120"/>
                                <a:cs typeface="新細明體" panose="02020500000000000000" pitchFamily="18" charset="-120"/>
                              </a:rPr>
                              <m:t>𝟐</m:t>
                            </m:r>
                          </m:sup>
                        </m:sSup>
                        <m:r>
                          <a:rPr lang="en-US" altLang="zh-TW" sz="2400" b="1" i="0">
                            <a:solidFill>
                              <a:schemeClr val="tx1"/>
                            </a:solidFill>
                            <a:latin typeface="Cambria Math" panose="02040503050406030204" pitchFamily="18" charset="0"/>
                            <a:ea typeface="標楷體" panose="03000509000000000000" pitchFamily="65" charset="-120"/>
                            <a:cs typeface="新細明體" panose="02020500000000000000" pitchFamily="18" charset="-120"/>
                          </a:rPr>
                          <m:t>+</m:t>
                        </m:r>
                        <m:sSup>
                          <m:sSupPr>
                            <m:ctrlPr>
                              <a:rPr lang="zh-TW" altLang="zh-TW" sz="2400" b="1" i="1">
                                <a:solidFill>
                                  <a:schemeClr val="tx1"/>
                                </a:solidFill>
                                <a:latin typeface="Cambria Math" panose="02040503050406030204" pitchFamily="18" charset="0"/>
                                <a:ea typeface="Cambria Math" panose="02040503050406030204" pitchFamily="18" charset="0"/>
                                <a:cs typeface="新細明體" panose="02020500000000000000" pitchFamily="18" charset="-120"/>
                              </a:rPr>
                            </m:ctrlPr>
                          </m:sSupPr>
                          <m:e>
                            <m:r>
                              <a:rPr lang="en-US" altLang="zh-TW" sz="2400" b="1" i="0">
                                <a:solidFill>
                                  <a:schemeClr val="tx1"/>
                                </a:solidFill>
                                <a:latin typeface="Cambria Math" panose="02040503050406030204" pitchFamily="18" charset="0"/>
                                <a:ea typeface="標楷體" panose="03000509000000000000" pitchFamily="65" charset="-120"/>
                                <a:cs typeface="新細明體" panose="02020500000000000000" pitchFamily="18" charset="-120"/>
                              </a:rPr>
                              <m:t>(</m:t>
                            </m:r>
                            <m:sSub>
                              <m:sSubPr>
                                <m:ctrlPr>
                                  <a:rPr lang="zh-TW" altLang="zh-TW" sz="2400" b="1" i="1">
                                    <a:solidFill>
                                      <a:schemeClr val="tx1"/>
                                    </a:solidFill>
                                    <a:latin typeface="Cambria Math" panose="02040503050406030204" pitchFamily="18" charset="0"/>
                                    <a:ea typeface="Cambria Math" panose="02040503050406030204" pitchFamily="18" charset="0"/>
                                    <a:cs typeface="新細明體" panose="02020500000000000000" pitchFamily="18" charset="-120"/>
                                  </a:rPr>
                                </m:ctrlPr>
                              </m:sSubPr>
                              <m:e>
                                <m:r>
                                  <a:rPr lang="en-US" altLang="zh-TW" sz="2400" b="1" i="0">
                                    <a:solidFill>
                                      <a:schemeClr val="tx1"/>
                                    </a:solidFill>
                                    <a:latin typeface="Cambria Math" panose="02040503050406030204" pitchFamily="18" charset="0"/>
                                    <a:ea typeface="標楷體" panose="03000509000000000000" pitchFamily="65" charset="-120"/>
                                    <a:cs typeface="新細明體" panose="02020500000000000000" pitchFamily="18" charset="-120"/>
                                  </a:rPr>
                                  <m:t>𝐱</m:t>
                                </m:r>
                              </m:e>
                              <m:sub>
                                <m:r>
                                  <a:rPr lang="en-US" altLang="zh-TW" sz="2400" b="1" i="0">
                                    <a:solidFill>
                                      <a:schemeClr val="tx1"/>
                                    </a:solidFill>
                                    <a:latin typeface="Cambria Math" panose="02040503050406030204" pitchFamily="18" charset="0"/>
                                    <a:ea typeface="標楷體" panose="03000509000000000000" pitchFamily="65" charset="-120"/>
                                    <a:cs typeface="新細明體" panose="02020500000000000000" pitchFamily="18" charset="-120"/>
                                  </a:rPr>
                                  <m:t>𝟐</m:t>
                                </m:r>
                              </m:sub>
                            </m:sSub>
                            <m:r>
                              <a:rPr lang="en-US" altLang="zh-TW" sz="2400" b="1" i="0">
                                <a:solidFill>
                                  <a:schemeClr val="tx1"/>
                                </a:solidFill>
                                <a:latin typeface="Cambria Math" panose="02040503050406030204" pitchFamily="18" charset="0"/>
                                <a:ea typeface="標楷體" panose="03000509000000000000" pitchFamily="65" charset="-120"/>
                                <a:cs typeface="MS Mincho" panose="02020609040205080304" pitchFamily="49" charset="-128"/>
                              </a:rPr>
                              <m:t>−</m:t>
                            </m:r>
                            <m:sSub>
                              <m:sSubPr>
                                <m:ctrlPr>
                                  <a:rPr lang="zh-TW" altLang="zh-TW" sz="2400" b="1" i="1">
                                    <a:solidFill>
                                      <a:schemeClr val="tx1"/>
                                    </a:solidFill>
                                    <a:latin typeface="Cambria Math" panose="02040503050406030204" pitchFamily="18" charset="0"/>
                                    <a:ea typeface="Cambria Math" panose="02040503050406030204" pitchFamily="18" charset="0"/>
                                    <a:cs typeface="新細明體" panose="02020500000000000000" pitchFamily="18" charset="-120"/>
                                  </a:rPr>
                                </m:ctrlPr>
                              </m:sSubPr>
                              <m:e>
                                <m:r>
                                  <a:rPr lang="en-US" altLang="zh-TW" sz="2400" b="1" i="0">
                                    <a:solidFill>
                                      <a:schemeClr val="tx1"/>
                                    </a:solidFill>
                                    <a:latin typeface="Cambria Math" panose="02040503050406030204" pitchFamily="18" charset="0"/>
                                    <a:ea typeface="標楷體" panose="03000509000000000000" pitchFamily="65" charset="-120"/>
                                    <a:cs typeface="新細明體" panose="02020500000000000000" pitchFamily="18" charset="-120"/>
                                  </a:rPr>
                                  <m:t>𝐲</m:t>
                                </m:r>
                              </m:e>
                              <m:sub>
                                <m:r>
                                  <a:rPr lang="en-US" altLang="zh-TW" sz="2400" b="1" i="0">
                                    <a:solidFill>
                                      <a:schemeClr val="tx1"/>
                                    </a:solidFill>
                                    <a:latin typeface="Cambria Math" panose="02040503050406030204" pitchFamily="18" charset="0"/>
                                    <a:ea typeface="標楷體" panose="03000509000000000000" pitchFamily="65" charset="-120"/>
                                    <a:cs typeface="新細明體" panose="02020500000000000000" pitchFamily="18" charset="-120"/>
                                  </a:rPr>
                                  <m:t>𝟐</m:t>
                                </m:r>
                              </m:sub>
                            </m:sSub>
                            <m:r>
                              <a:rPr lang="en-US" altLang="zh-TW" sz="2400" b="1" i="0">
                                <a:solidFill>
                                  <a:schemeClr val="tx1"/>
                                </a:solidFill>
                                <a:latin typeface="Cambria Math" panose="02040503050406030204" pitchFamily="18" charset="0"/>
                                <a:ea typeface="標楷體" panose="03000509000000000000" pitchFamily="65" charset="-120"/>
                                <a:cs typeface="新細明體" panose="02020500000000000000" pitchFamily="18" charset="-120"/>
                              </a:rPr>
                              <m:t>)</m:t>
                            </m:r>
                          </m:e>
                          <m:sup>
                            <m:r>
                              <a:rPr lang="en-US" altLang="zh-TW" sz="2400" b="1" i="0">
                                <a:solidFill>
                                  <a:schemeClr val="tx1"/>
                                </a:solidFill>
                                <a:latin typeface="Cambria Math" panose="02040503050406030204" pitchFamily="18" charset="0"/>
                                <a:ea typeface="標楷體" panose="03000509000000000000" pitchFamily="65" charset="-120"/>
                                <a:cs typeface="新細明體" panose="02020500000000000000" pitchFamily="18" charset="-120"/>
                              </a:rPr>
                              <m:t>𝟐</m:t>
                            </m:r>
                          </m:sup>
                        </m:sSup>
                        <m:r>
                          <a:rPr lang="en-US" altLang="zh-TW" sz="2400" b="1" i="0">
                            <a:solidFill>
                              <a:schemeClr val="tx1"/>
                            </a:solidFill>
                            <a:latin typeface="Cambria Math" panose="02040503050406030204" pitchFamily="18" charset="0"/>
                            <a:ea typeface="標楷體" panose="03000509000000000000" pitchFamily="65" charset="-120"/>
                            <a:cs typeface="新細明體" panose="02020500000000000000" pitchFamily="18" charset="-120"/>
                          </a:rPr>
                          <m:t>+</m:t>
                        </m:r>
                        <m:r>
                          <a:rPr lang="zh-TW" altLang="zh-TW" sz="2400" b="1" i="0">
                            <a:solidFill>
                              <a:schemeClr val="tx1"/>
                            </a:solidFill>
                            <a:latin typeface="Cambria Math" panose="02040503050406030204" pitchFamily="18" charset="0"/>
                            <a:ea typeface="標楷體" panose="03000509000000000000" pitchFamily="65" charset="-120"/>
                            <a:cs typeface="新細明體" panose="02020500000000000000" pitchFamily="18" charset="-120"/>
                          </a:rPr>
                          <m:t>…</m:t>
                        </m:r>
                        <m:r>
                          <a:rPr lang="en-US" altLang="zh-TW" sz="2400" b="1" i="0">
                            <a:solidFill>
                              <a:schemeClr val="tx1"/>
                            </a:solidFill>
                            <a:latin typeface="Cambria Math" panose="02040503050406030204" pitchFamily="18" charset="0"/>
                            <a:ea typeface="標楷體" panose="03000509000000000000" pitchFamily="65" charset="-120"/>
                            <a:cs typeface="新細明體" panose="02020500000000000000" pitchFamily="18" charset="-120"/>
                          </a:rPr>
                          <m:t>+</m:t>
                        </m:r>
                        <m:sSup>
                          <m:sSupPr>
                            <m:ctrlPr>
                              <a:rPr lang="zh-TW" altLang="zh-TW" sz="2400" b="1" i="1">
                                <a:solidFill>
                                  <a:schemeClr val="tx1"/>
                                </a:solidFill>
                                <a:latin typeface="Cambria Math" panose="02040503050406030204" pitchFamily="18" charset="0"/>
                                <a:ea typeface="Cambria Math" panose="02040503050406030204" pitchFamily="18" charset="0"/>
                                <a:cs typeface="新細明體" panose="02020500000000000000" pitchFamily="18" charset="-120"/>
                              </a:rPr>
                            </m:ctrlPr>
                          </m:sSupPr>
                          <m:e>
                            <m:r>
                              <a:rPr lang="en-US" altLang="zh-TW" sz="2400" b="1" i="0">
                                <a:solidFill>
                                  <a:schemeClr val="tx1"/>
                                </a:solidFill>
                                <a:latin typeface="Cambria Math" panose="02040503050406030204" pitchFamily="18" charset="0"/>
                                <a:ea typeface="標楷體" panose="03000509000000000000" pitchFamily="65" charset="-120"/>
                                <a:cs typeface="新細明體" panose="02020500000000000000" pitchFamily="18" charset="-120"/>
                              </a:rPr>
                              <m:t>(</m:t>
                            </m:r>
                            <m:sSub>
                              <m:sSubPr>
                                <m:ctrlPr>
                                  <a:rPr lang="zh-TW" altLang="zh-TW" sz="2400" b="1" i="1">
                                    <a:solidFill>
                                      <a:schemeClr val="tx1"/>
                                    </a:solidFill>
                                    <a:latin typeface="Cambria Math" panose="02040503050406030204" pitchFamily="18" charset="0"/>
                                    <a:ea typeface="Cambria Math" panose="02040503050406030204" pitchFamily="18" charset="0"/>
                                    <a:cs typeface="新細明體" panose="02020500000000000000" pitchFamily="18" charset="-120"/>
                                  </a:rPr>
                                </m:ctrlPr>
                              </m:sSubPr>
                              <m:e>
                                <m:r>
                                  <a:rPr lang="en-US" altLang="zh-TW" sz="2400" b="1" i="0">
                                    <a:solidFill>
                                      <a:schemeClr val="tx1"/>
                                    </a:solidFill>
                                    <a:latin typeface="Cambria Math" panose="02040503050406030204" pitchFamily="18" charset="0"/>
                                    <a:ea typeface="標楷體" panose="03000509000000000000" pitchFamily="65" charset="-120"/>
                                    <a:cs typeface="新細明體" panose="02020500000000000000" pitchFamily="18" charset="-120"/>
                                  </a:rPr>
                                  <m:t>𝐱</m:t>
                                </m:r>
                              </m:e>
                              <m:sub>
                                <m:r>
                                  <a:rPr lang="en-US" altLang="zh-TW" sz="2400" b="1" i="0">
                                    <a:solidFill>
                                      <a:schemeClr val="tx1"/>
                                    </a:solidFill>
                                    <a:latin typeface="Cambria Math" panose="02040503050406030204" pitchFamily="18" charset="0"/>
                                    <a:ea typeface="標楷體" panose="03000509000000000000" pitchFamily="65" charset="-120"/>
                                    <a:cs typeface="新細明體" panose="02020500000000000000" pitchFamily="18" charset="-120"/>
                                  </a:rPr>
                                  <m:t>𝐩</m:t>
                                </m:r>
                              </m:sub>
                            </m:sSub>
                            <m:r>
                              <a:rPr lang="en-US" altLang="zh-TW" sz="2400" b="1" i="0">
                                <a:solidFill>
                                  <a:schemeClr val="tx1"/>
                                </a:solidFill>
                                <a:latin typeface="Cambria Math" panose="02040503050406030204" pitchFamily="18" charset="0"/>
                                <a:ea typeface="標楷體" panose="03000509000000000000" pitchFamily="65" charset="-120"/>
                                <a:cs typeface="MS Mincho" panose="02020609040205080304" pitchFamily="49" charset="-128"/>
                              </a:rPr>
                              <m:t>−</m:t>
                            </m:r>
                            <m:sSub>
                              <m:sSubPr>
                                <m:ctrlPr>
                                  <a:rPr lang="zh-TW" altLang="zh-TW" sz="2400" b="1" i="1">
                                    <a:solidFill>
                                      <a:schemeClr val="tx1"/>
                                    </a:solidFill>
                                    <a:latin typeface="Cambria Math" panose="02040503050406030204" pitchFamily="18" charset="0"/>
                                    <a:ea typeface="Cambria Math" panose="02040503050406030204" pitchFamily="18" charset="0"/>
                                    <a:cs typeface="新細明體" panose="02020500000000000000" pitchFamily="18" charset="-120"/>
                                  </a:rPr>
                                </m:ctrlPr>
                              </m:sSubPr>
                              <m:e>
                                <m:r>
                                  <a:rPr lang="en-US" altLang="zh-TW" sz="2400" b="1" i="0">
                                    <a:solidFill>
                                      <a:schemeClr val="tx1"/>
                                    </a:solidFill>
                                    <a:latin typeface="Cambria Math" panose="02040503050406030204" pitchFamily="18" charset="0"/>
                                    <a:ea typeface="標楷體" panose="03000509000000000000" pitchFamily="65" charset="-120"/>
                                    <a:cs typeface="新細明體" panose="02020500000000000000" pitchFamily="18" charset="-120"/>
                                  </a:rPr>
                                  <m:t>𝐲</m:t>
                                </m:r>
                              </m:e>
                              <m:sub>
                                <m:r>
                                  <a:rPr lang="en-US" altLang="zh-TW" sz="2400" b="1" i="0">
                                    <a:solidFill>
                                      <a:schemeClr val="tx1"/>
                                    </a:solidFill>
                                    <a:latin typeface="Cambria Math" panose="02040503050406030204" pitchFamily="18" charset="0"/>
                                    <a:ea typeface="標楷體" panose="03000509000000000000" pitchFamily="65" charset="-120"/>
                                    <a:cs typeface="新細明體" panose="02020500000000000000" pitchFamily="18" charset="-120"/>
                                  </a:rPr>
                                  <m:t>𝐩</m:t>
                                </m:r>
                              </m:sub>
                            </m:sSub>
                            <m:r>
                              <a:rPr lang="en-US" altLang="zh-TW" sz="2400" b="1" i="0">
                                <a:solidFill>
                                  <a:schemeClr val="tx1"/>
                                </a:solidFill>
                                <a:latin typeface="Cambria Math" panose="02040503050406030204" pitchFamily="18" charset="0"/>
                                <a:ea typeface="標楷體" panose="03000509000000000000" pitchFamily="65" charset="-120"/>
                                <a:cs typeface="新細明體" panose="02020500000000000000" pitchFamily="18" charset="-120"/>
                              </a:rPr>
                              <m:t>)</m:t>
                            </m:r>
                          </m:e>
                          <m:sup>
                            <m:r>
                              <a:rPr lang="en-US" altLang="zh-TW" sz="2400" b="1" i="0">
                                <a:solidFill>
                                  <a:schemeClr val="tx1"/>
                                </a:solidFill>
                                <a:latin typeface="Cambria Math" panose="02040503050406030204" pitchFamily="18" charset="0"/>
                                <a:ea typeface="標楷體" panose="03000509000000000000" pitchFamily="65" charset="-120"/>
                                <a:cs typeface="新細明體" panose="02020500000000000000" pitchFamily="18" charset="-120"/>
                              </a:rPr>
                              <m:t>𝟐</m:t>
                            </m:r>
                          </m:sup>
                        </m:sSup>
                      </m:e>
                    </m:rad>
                  </m:oMath>
                </a14:m>
                <a:r>
                  <a:rPr lang="zh-TW" altLang="zh-TW" sz="2400" dirty="0">
                    <a:solidFill>
                      <a:schemeClr val="tx1"/>
                    </a:solidFill>
                    <a:latin typeface="Cambria Math" panose="02040503050406030204" pitchFamily="18" charset="0"/>
                    <a:ea typeface="微軟正黑體" panose="020B0604030504040204" pitchFamily="34" charset="-120"/>
                    <a:cs typeface="新細明體" panose="02020500000000000000" pitchFamily="18" charset="-120"/>
                  </a:rPr>
                  <a:t>＝</a:t>
                </a:r>
                <a14:m>
                  <m:oMath xmlns:m="http://schemas.openxmlformats.org/officeDocument/2006/math">
                    <m:rad>
                      <m:radPr>
                        <m:degHide m:val="on"/>
                        <m:ctrlPr>
                          <a:rPr lang="zh-TW" altLang="zh-TW" sz="2400" b="1" i="1">
                            <a:solidFill>
                              <a:schemeClr val="tx1"/>
                            </a:solidFill>
                            <a:latin typeface="Cambria Math" panose="02040503050406030204" pitchFamily="18" charset="0"/>
                            <a:ea typeface="Cambria Math" panose="02040503050406030204" pitchFamily="18" charset="0"/>
                            <a:cs typeface="新細明體" panose="02020500000000000000" pitchFamily="18" charset="-120"/>
                          </a:rPr>
                        </m:ctrlPr>
                      </m:radPr>
                      <m:deg/>
                      <m:e>
                        <m:nary>
                          <m:naryPr>
                            <m:chr m:val="∑"/>
                            <m:limLoc m:val="undOvr"/>
                            <m:ctrlPr>
                              <a:rPr lang="zh-TW" altLang="zh-TW" sz="2400" b="1" i="1">
                                <a:solidFill>
                                  <a:schemeClr val="tx1"/>
                                </a:solidFill>
                                <a:latin typeface="Cambria Math" panose="02040503050406030204" pitchFamily="18" charset="0"/>
                                <a:ea typeface="Cambria Math" panose="02040503050406030204" pitchFamily="18" charset="0"/>
                                <a:cs typeface="新細明體" panose="02020500000000000000" pitchFamily="18" charset="-120"/>
                              </a:rPr>
                            </m:ctrlPr>
                          </m:naryPr>
                          <m:sub>
                            <m:r>
                              <a:rPr lang="en-US" altLang="zh-TW" sz="2400" b="1" i="0">
                                <a:solidFill>
                                  <a:schemeClr val="tx1"/>
                                </a:solidFill>
                                <a:latin typeface="Cambria Math" panose="02040503050406030204" pitchFamily="18" charset="0"/>
                                <a:ea typeface="標楷體" panose="03000509000000000000" pitchFamily="65" charset="-120"/>
                                <a:cs typeface="新細明體" panose="02020500000000000000" pitchFamily="18" charset="-120"/>
                              </a:rPr>
                              <m:t>𝐢</m:t>
                            </m:r>
                            <m:r>
                              <a:rPr lang="en-US" altLang="zh-TW" sz="2400" b="1" i="0">
                                <a:solidFill>
                                  <a:schemeClr val="tx1"/>
                                </a:solidFill>
                                <a:latin typeface="Cambria Math" panose="02040503050406030204" pitchFamily="18" charset="0"/>
                                <a:ea typeface="標楷體" panose="03000509000000000000" pitchFamily="65" charset="-120"/>
                                <a:cs typeface="新細明體" panose="02020500000000000000" pitchFamily="18" charset="-120"/>
                              </a:rPr>
                              <m:t>=</m:t>
                            </m:r>
                            <m:r>
                              <a:rPr lang="en-US" altLang="zh-TW" sz="2400" b="1" i="0">
                                <a:solidFill>
                                  <a:schemeClr val="tx1"/>
                                </a:solidFill>
                                <a:latin typeface="Cambria Math" panose="02040503050406030204" pitchFamily="18" charset="0"/>
                                <a:ea typeface="標楷體" panose="03000509000000000000" pitchFamily="65" charset="-120"/>
                                <a:cs typeface="新細明體" panose="02020500000000000000" pitchFamily="18" charset="-120"/>
                              </a:rPr>
                              <m:t>𝟏</m:t>
                            </m:r>
                          </m:sub>
                          <m:sup>
                            <m:r>
                              <a:rPr lang="en-US" altLang="zh-TW" sz="2400" b="1" i="0">
                                <a:solidFill>
                                  <a:schemeClr val="tx1"/>
                                </a:solidFill>
                                <a:latin typeface="Cambria Math" panose="02040503050406030204" pitchFamily="18" charset="0"/>
                                <a:ea typeface="標楷體" panose="03000509000000000000" pitchFamily="65" charset="-120"/>
                                <a:cs typeface="新細明體" panose="02020500000000000000" pitchFamily="18" charset="-120"/>
                              </a:rPr>
                              <m:t>𝐩</m:t>
                            </m:r>
                          </m:sup>
                          <m:e>
                            <m:sSup>
                              <m:sSupPr>
                                <m:ctrlPr>
                                  <a:rPr lang="zh-TW" altLang="zh-TW" sz="2400" b="1" i="1">
                                    <a:solidFill>
                                      <a:schemeClr val="tx1"/>
                                    </a:solidFill>
                                    <a:latin typeface="Cambria Math" panose="02040503050406030204" pitchFamily="18" charset="0"/>
                                    <a:ea typeface="Cambria Math" panose="02040503050406030204" pitchFamily="18" charset="0"/>
                                    <a:cs typeface="新細明體" panose="02020500000000000000" pitchFamily="18" charset="-120"/>
                                  </a:rPr>
                                </m:ctrlPr>
                              </m:sSupPr>
                              <m:e>
                                <m:r>
                                  <a:rPr lang="en-US" altLang="zh-TW" sz="2400" b="1" i="0">
                                    <a:solidFill>
                                      <a:schemeClr val="tx1"/>
                                    </a:solidFill>
                                    <a:latin typeface="Cambria Math" panose="02040503050406030204" pitchFamily="18" charset="0"/>
                                    <a:ea typeface="標楷體" panose="03000509000000000000" pitchFamily="65" charset="-120"/>
                                    <a:cs typeface="新細明體" panose="02020500000000000000" pitchFamily="18" charset="-120"/>
                                  </a:rPr>
                                  <m:t>(</m:t>
                                </m:r>
                                <m:sSub>
                                  <m:sSubPr>
                                    <m:ctrlPr>
                                      <a:rPr lang="zh-TW" altLang="zh-TW" sz="2400" b="1" i="1">
                                        <a:solidFill>
                                          <a:schemeClr val="tx1"/>
                                        </a:solidFill>
                                        <a:latin typeface="Cambria Math" panose="02040503050406030204" pitchFamily="18" charset="0"/>
                                        <a:ea typeface="Cambria Math" panose="02040503050406030204" pitchFamily="18" charset="0"/>
                                        <a:cs typeface="新細明體" panose="02020500000000000000" pitchFamily="18" charset="-120"/>
                                      </a:rPr>
                                    </m:ctrlPr>
                                  </m:sSubPr>
                                  <m:e>
                                    <m:r>
                                      <a:rPr lang="en-US" altLang="zh-TW" sz="2400" b="1" i="0">
                                        <a:solidFill>
                                          <a:schemeClr val="tx1"/>
                                        </a:solidFill>
                                        <a:latin typeface="Cambria Math" panose="02040503050406030204" pitchFamily="18" charset="0"/>
                                        <a:ea typeface="標楷體" panose="03000509000000000000" pitchFamily="65" charset="-120"/>
                                        <a:cs typeface="新細明體" panose="02020500000000000000" pitchFamily="18" charset="-120"/>
                                      </a:rPr>
                                      <m:t>𝐱</m:t>
                                    </m:r>
                                  </m:e>
                                  <m:sub>
                                    <m:r>
                                      <a:rPr lang="en-US" altLang="zh-TW" sz="2400" b="1" i="0">
                                        <a:solidFill>
                                          <a:schemeClr val="tx1"/>
                                        </a:solidFill>
                                        <a:latin typeface="Cambria Math" panose="02040503050406030204" pitchFamily="18" charset="0"/>
                                        <a:ea typeface="標楷體" panose="03000509000000000000" pitchFamily="65" charset="-120"/>
                                        <a:cs typeface="新細明體" panose="02020500000000000000" pitchFamily="18" charset="-120"/>
                                      </a:rPr>
                                      <m:t>𝐢</m:t>
                                    </m:r>
                                  </m:sub>
                                </m:sSub>
                                <m:r>
                                  <a:rPr lang="en-US" altLang="zh-TW" sz="2400" b="1" i="0">
                                    <a:solidFill>
                                      <a:schemeClr val="tx1"/>
                                    </a:solidFill>
                                    <a:latin typeface="Cambria Math" panose="02040503050406030204" pitchFamily="18" charset="0"/>
                                    <a:ea typeface="標楷體" panose="03000509000000000000" pitchFamily="65" charset="-120"/>
                                    <a:cs typeface="MS Mincho" panose="02020609040205080304" pitchFamily="49" charset="-128"/>
                                  </a:rPr>
                                  <m:t>−</m:t>
                                </m:r>
                                <m:sSub>
                                  <m:sSubPr>
                                    <m:ctrlPr>
                                      <a:rPr lang="zh-TW" altLang="zh-TW" sz="2400" b="1" i="1">
                                        <a:solidFill>
                                          <a:schemeClr val="tx1"/>
                                        </a:solidFill>
                                        <a:latin typeface="Cambria Math" panose="02040503050406030204" pitchFamily="18" charset="0"/>
                                        <a:ea typeface="Cambria Math" panose="02040503050406030204" pitchFamily="18" charset="0"/>
                                        <a:cs typeface="新細明體" panose="02020500000000000000" pitchFamily="18" charset="-120"/>
                                      </a:rPr>
                                    </m:ctrlPr>
                                  </m:sSubPr>
                                  <m:e>
                                    <m:r>
                                      <a:rPr lang="en-US" altLang="zh-TW" sz="2400" b="1" i="0">
                                        <a:solidFill>
                                          <a:schemeClr val="tx1"/>
                                        </a:solidFill>
                                        <a:latin typeface="Cambria Math" panose="02040503050406030204" pitchFamily="18" charset="0"/>
                                        <a:ea typeface="標楷體" panose="03000509000000000000" pitchFamily="65" charset="-120"/>
                                        <a:cs typeface="新細明體" panose="02020500000000000000" pitchFamily="18" charset="-120"/>
                                      </a:rPr>
                                      <m:t>𝐲</m:t>
                                    </m:r>
                                  </m:e>
                                  <m:sub>
                                    <m:r>
                                      <a:rPr lang="en-US" altLang="zh-TW" sz="2400" b="1" i="0">
                                        <a:solidFill>
                                          <a:schemeClr val="tx1"/>
                                        </a:solidFill>
                                        <a:latin typeface="Cambria Math" panose="02040503050406030204" pitchFamily="18" charset="0"/>
                                        <a:ea typeface="標楷體" panose="03000509000000000000" pitchFamily="65" charset="-120"/>
                                        <a:cs typeface="新細明體" panose="02020500000000000000" pitchFamily="18" charset="-120"/>
                                      </a:rPr>
                                      <m:t>𝐢</m:t>
                                    </m:r>
                                  </m:sub>
                                </m:sSub>
                                <m:r>
                                  <a:rPr lang="en-US" altLang="zh-TW" sz="2400" b="1" i="0">
                                    <a:solidFill>
                                      <a:schemeClr val="tx1"/>
                                    </a:solidFill>
                                    <a:latin typeface="Cambria Math" panose="02040503050406030204" pitchFamily="18" charset="0"/>
                                    <a:ea typeface="標楷體" panose="03000509000000000000" pitchFamily="65" charset="-120"/>
                                    <a:cs typeface="新細明體" panose="02020500000000000000" pitchFamily="18" charset="-120"/>
                                  </a:rPr>
                                  <m:t>)</m:t>
                                </m:r>
                              </m:e>
                              <m:sup>
                                <m:r>
                                  <a:rPr lang="en-US" altLang="zh-TW" sz="2400" b="1" i="0">
                                    <a:solidFill>
                                      <a:schemeClr val="tx1"/>
                                    </a:solidFill>
                                    <a:latin typeface="Cambria Math" panose="02040503050406030204" pitchFamily="18" charset="0"/>
                                    <a:ea typeface="標楷體" panose="03000509000000000000" pitchFamily="65" charset="-120"/>
                                    <a:cs typeface="新細明體" panose="02020500000000000000" pitchFamily="18" charset="-120"/>
                                  </a:rPr>
                                  <m:t>𝟐</m:t>
                                </m:r>
                              </m:sup>
                            </m:sSup>
                          </m:e>
                        </m:nary>
                      </m:e>
                    </m:rad>
                  </m:oMath>
                </a14:m>
                <a:endParaRPr lang="zh-TW" altLang="zh-TW" sz="4400" b="1" dirty="0">
                  <a:solidFill>
                    <a:schemeClr val="tx1"/>
                  </a:solidFill>
                  <a:latin typeface="Cambria Math" panose="02040503050406030204" pitchFamily="18" charset="0"/>
                  <a:ea typeface="微軟正黑體" panose="020B0604030504040204" pitchFamily="34" charset="-120"/>
                  <a:cs typeface="新細明體" panose="02020500000000000000" pitchFamily="18" charset="-120"/>
                </a:endParaRPr>
              </a:p>
            </p:txBody>
          </p:sp>
        </mc:Choice>
        <mc:Fallback xmlns="">
          <p:sp>
            <p:nvSpPr>
              <p:cNvPr id="16" name="矩形 15">
                <a:extLst>
                  <a:ext uri="{FF2B5EF4-FFF2-40B4-BE49-F238E27FC236}">
                    <a16:creationId xmlns:a16="http://schemas.microsoft.com/office/drawing/2014/main" id="{414F4F96-85CA-49F8-B8F4-53BB8A4C49B5}"/>
                  </a:ext>
                </a:extLst>
              </p:cNvPr>
              <p:cNvSpPr>
                <a:spLocks noRot="1" noChangeAspect="1" noMove="1" noResize="1" noEditPoints="1" noAdjustHandles="1" noChangeArrowheads="1" noChangeShapeType="1" noTextEdit="1"/>
              </p:cNvSpPr>
              <p:nvPr/>
            </p:nvSpPr>
            <p:spPr>
              <a:xfrm>
                <a:off x="506715" y="4963642"/>
                <a:ext cx="10595987" cy="1437381"/>
              </a:xfrm>
              <a:prstGeom prst="rect">
                <a:avLst/>
              </a:prstGeom>
              <a:blipFill>
                <a:blip r:embed="rId2"/>
                <a:stretch>
                  <a:fillRect l="-863" t="-847"/>
                </a:stretch>
              </a:blipFill>
            </p:spPr>
            <p:txBody>
              <a:bodyPr/>
              <a:lstStyle/>
              <a:p>
                <a:r>
                  <a:rPr lang="zh-TW" altLang="en-US">
                    <a:noFill/>
                  </a:rPr>
                  <a:t> </a:t>
                </a:r>
              </a:p>
            </p:txBody>
          </p:sp>
        </mc:Fallback>
      </mc:AlternateContent>
      <p:pic>
        <p:nvPicPr>
          <p:cNvPr id="4098" name="Picture 2" descr="「knn」的圖片搜尋結果">
            <a:extLst>
              <a:ext uri="{FF2B5EF4-FFF2-40B4-BE49-F238E27FC236}">
                <a16:creationId xmlns:a16="http://schemas.microsoft.com/office/drawing/2014/main" id="{63ED4791-5245-4199-9A74-72F5B961E91C}"/>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26717" y="907078"/>
            <a:ext cx="5365283" cy="4583674"/>
          </a:xfrm>
          <a:prstGeom prst="rect">
            <a:avLst/>
          </a:prstGeom>
          <a:noFill/>
          <a:ln w="28575">
            <a:solidFill>
              <a:srgbClr val="BCA890"/>
            </a:solidFill>
          </a:ln>
          <a:extLst>
            <a:ext uri="{909E8E84-426E-40DD-AFC4-6F175D3DCCD1}">
              <a14:hiddenFill xmlns:a14="http://schemas.microsoft.com/office/drawing/2010/main">
                <a:solidFill>
                  <a:srgbClr val="FFFFFF"/>
                </a:solidFill>
              </a14:hiddenFill>
            </a:ext>
          </a:extLst>
        </p:spPr>
      </p:pic>
      <p:sp>
        <p:nvSpPr>
          <p:cNvPr id="17" name="矩形 16">
            <a:extLst>
              <a:ext uri="{FF2B5EF4-FFF2-40B4-BE49-F238E27FC236}">
                <a16:creationId xmlns:a16="http://schemas.microsoft.com/office/drawing/2014/main" id="{0E30F7FB-1221-4FF3-8C38-C56D67613933}"/>
              </a:ext>
            </a:extLst>
          </p:cNvPr>
          <p:cNvSpPr/>
          <p:nvPr/>
        </p:nvSpPr>
        <p:spPr>
          <a:xfrm>
            <a:off x="506715" y="1550005"/>
            <a:ext cx="6426648" cy="3231654"/>
          </a:xfrm>
          <a:prstGeom prst="rect">
            <a:avLst/>
          </a:prstGeom>
        </p:spPr>
        <p:txBody>
          <a:bodyPr wrap="square">
            <a:spAutoFit/>
          </a:bodyPr>
          <a:lstStyle/>
          <a:p>
            <a:pPr lvl="0">
              <a:lnSpc>
                <a:spcPct val="120000"/>
              </a:lnSpc>
            </a:pPr>
            <a:r>
              <a:rPr lang="zh-CN" altLang="en-US" sz="2400" dirty="0">
                <a:latin typeface="微軟正黑體" panose="020B0604030504040204" pitchFamily="34" charset="-120"/>
                <a:ea typeface="微軟正黑體" panose="020B0604030504040204" pitchFamily="34" charset="-120"/>
              </a:rPr>
              <a:t>操作步驟為</a:t>
            </a:r>
            <a:endParaRPr lang="en-US" altLang="zh-TW" sz="2400" dirty="0">
              <a:latin typeface="微軟正黑體" panose="020B0604030504040204" pitchFamily="34" charset="-120"/>
              <a:ea typeface="微軟正黑體" panose="020B0604030504040204" pitchFamily="34" charset="-120"/>
            </a:endParaRPr>
          </a:p>
          <a:p>
            <a:pPr marL="285750" lvl="0" indent="-285750">
              <a:lnSpc>
                <a:spcPct val="120000"/>
              </a:lnSpc>
              <a:buFont typeface="Arial" panose="020B0604020202020204" pitchFamily="34" charset="0"/>
              <a:buChar char="•"/>
            </a:pPr>
            <a:r>
              <a:rPr lang="zh-TW" altLang="zh-TW" sz="2400" dirty="0">
                <a:latin typeface="微軟正黑體" panose="020B0604030504040204" pitchFamily="34" charset="-120"/>
                <a:ea typeface="微軟正黑體" panose="020B0604030504040204" pitchFamily="34" charset="-120"/>
              </a:rPr>
              <a:t>選定</a:t>
            </a:r>
            <a:r>
              <a:rPr lang="en-US" altLang="zh-TW" sz="2400" dirty="0">
                <a:latin typeface="微軟正黑體" panose="020B0604030504040204" pitchFamily="34" charset="-120"/>
                <a:ea typeface="微軟正黑體" panose="020B0604030504040204" pitchFamily="34" charset="-120"/>
              </a:rPr>
              <a:t>K</a:t>
            </a:r>
            <a:r>
              <a:rPr lang="zh-TW" altLang="zh-TW" sz="2400" dirty="0">
                <a:latin typeface="微軟正黑體" panose="020B0604030504040204" pitchFamily="34" charset="-120"/>
                <a:ea typeface="微軟正黑體" panose="020B0604030504040204" pitchFamily="34" charset="-120"/>
              </a:rPr>
              <a:t>值（可利用交叉驗證提高分類準確率）</a:t>
            </a:r>
            <a:endParaRPr lang="zh-TW" altLang="zh-TW" sz="2400" b="1" dirty="0">
              <a:latin typeface="微軟正黑體" panose="020B0604030504040204" pitchFamily="34" charset="-120"/>
              <a:ea typeface="微軟正黑體" panose="020B0604030504040204" pitchFamily="34" charset="-120"/>
            </a:endParaRPr>
          </a:p>
          <a:p>
            <a:pPr marL="285750" lvl="0" indent="-285750">
              <a:lnSpc>
                <a:spcPct val="120000"/>
              </a:lnSpc>
              <a:buFont typeface="Arial" panose="020B0604020202020204" pitchFamily="34" charset="0"/>
              <a:buChar char="•"/>
            </a:pPr>
            <a:r>
              <a:rPr lang="zh-TW" altLang="zh-TW" sz="2400" dirty="0">
                <a:latin typeface="微軟正黑體" panose="020B0604030504040204" pitchFamily="34" charset="-120"/>
                <a:ea typeface="微軟正黑體" panose="020B0604030504040204" pitchFamily="34" charset="-120"/>
              </a:rPr>
              <a:t>運用※歐式距離計算未知樣本與訓練樣本間的距離（需為連續變數）</a:t>
            </a:r>
            <a:endParaRPr lang="zh-TW" altLang="zh-TW" sz="2400" b="1" dirty="0">
              <a:latin typeface="微軟正黑體" panose="020B0604030504040204" pitchFamily="34" charset="-120"/>
              <a:ea typeface="微軟正黑體" panose="020B0604030504040204" pitchFamily="34" charset="-120"/>
            </a:endParaRPr>
          </a:p>
          <a:p>
            <a:pPr marL="285750" lvl="0" indent="-285750">
              <a:lnSpc>
                <a:spcPct val="120000"/>
              </a:lnSpc>
              <a:buFont typeface="Arial" panose="020B0604020202020204" pitchFamily="34" charset="0"/>
              <a:buChar char="•"/>
            </a:pPr>
            <a:r>
              <a:rPr lang="zh-TW" altLang="zh-TW" sz="2400" dirty="0">
                <a:latin typeface="微軟正黑體" panose="020B0604030504040204" pitchFamily="34" charset="-120"/>
                <a:ea typeface="微軟正黑體" panose="020B0604030504040204" pitchFamily="34" charset="-120"/>
              </a:rPr>
              <a:t>找出與未知樣本距離最近的</a:t>
            </a:r>
            <a:r>
              <a:rPr lang="en-US" altLang="zh-TW" sz="2400" dirty="0">
                <a:latin typeface="微軟正黑體" panose="020B0604030504040204" pitchFamily="34" charset="-120"/>
                <a:ea typeface="微軟正黑體" panose="020B0604030504040204" pitchFamily="34" charset="-120"/>
              </a:rPr>
              <a:t>K</a:t>
            </a:r>
            <a:r>
              <a:rPr lang="zh-TW" altLang="zh-TW" sz="2400" dirty="0">
                <a:latin typeface="微軟正黑體" panose="020B0604030504040204" pitchFamily="34" charset="-120"/>
                <a:ea typeface="微軟正黑體" panose="020B0604030504040204" pitchFamily="34" charset="-120"/>
              </a:rPr>
              <a:t>個點</a:t>
            </a:r>
            <a:endParaRPr lang="zh-TW" altLang="zh-TW" sz="2400" b="1" dirty="0">
              <a:latin typeface="微軟正黑體" panose="020B0604030504040204" pitchFamily="34" charset="-120"/>
              <a:ea typeface="微軟正黑體" panose="020B0604030504040204" pitchFamily="34" charset="-120"/>
            </a:endParaRPr>
          </a:p>
          <a:p>
            <a:pPr marL="285750" lvl="0" indent="-285750">
              <a:lnSpc>
                <a:spcPct val="120000"/>
              </a:lnSpc>
              <a:buFont typeface="Arial" panose="020B0604020202020204" pitchFamily="34" charset="0"/>
              <a:buChar char="•"/>
            </a:pPr>
            <a:r>
              <a:rPr lang="zh-TW" altLang="zh-TW" sz="2400" dirty="0">
                <a:latin typeface="微軟正黑體" panose="020B0604030504040204" pitchFamily="34" charset="-120"/>
                <a:ea typeface="微軟正黑體" panose="020B0604030504040204" pitchFamily="34" charset="-120"/>
              </a:rPr>
              <a:t>藉由這</a:t>
            </a:r>
            <a:r>
              <a:rPr lang="en-US" altLang="zh-TW" sz="2400" dirty="0">
                <a:latin typeface="微軟正黑體" panose="020B0604030504040204" pitchFamily="34" charset="-120"/>
                <a:ea typeface="微軟正黑體" panose="020B0604030504040204" pitchFamily="34" charset="-120"/>
              </a:rPr>
              <a:t>K</a:t>
            </a:r>
            <a:r>
              <a:rPr lang="zh-TW" altLang="zh-TW" sz="2400" dirty="0">
                <a:latin typeface="微軟正黑體" panose="020B0604030504040204" pitchFamily="34" charset="-120"/>
                <a:ea typeface="微軟正黑體" panose="020B0604030504040204" pitchFamily="34" charset="-120"/>
              </a:rPr>
              <a:t>個樣本中類別的眾數去給定此未知樣本分類</a:t>
            </a:r>
            <a:endParaRPr lang="zh-TW" altLang="zh-TW"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783294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46674B4A-7557-4F7F-AEDC-3393D9ECBEB4}"/>
              </a:ext>
            </a:extLst>
          </p:cNvPr>
          <p:cNvSpPr/>
          <p:nvPr/>
        </p:nvSpPr>
        <p:spPr>
          <a:xfrm>
            <a:off x="949910" y="153805"/>
            <a:ext cx="6475822" cy="561692"/>
          </a:xfrm>
          <a:prstGeom prst="rect">
            <a:avLst/>
          </a:prstGeom>
        </p:spPr>
        <p:txBody>
          <a:bodyPr wrap="square" lIns="68580" tIns="34290" rIns="68580" bIns="34290">
            <a:spAutoFit/>
          </a:bodyPr>
          <a:lstStyle/>
          <a:p>
            <a:r>
              <a:rPr lang="en-US" altLang="zh-CN" sz="3200" b="1" dirty="0">
                <a:solidFill>
                  <a:schemeClr val="tx1">
                    <a:lumMod val="75000"/>
                    <a:lumOff val="25000"/>
                  </a:schemeClr>
                </a:solidFill>
                <a:latin typeface="Century Gothic" panose="020B0502020202020204" pitchFamily="34" charset="0"/>
              </a:rPr>
              <a:t>K-Nearest Neighbor classifier</a:t>
            </a:r>
          </a:p>
        </p:txBody>
      </p:sp>
      <p:cxnSp>
        <p:nvCxnSpPr>
          <p:cNvPr id="9" name="直接连接符 4">
            <a:extLst>
              <a:ext uri="{FF2B5EF4-FFF2-40B4-BE49-F238E27FC236}">
                <a16:creationId xmlns:a16="http://schemas.microsoft.com/office/drawing/2014/main" id="{606787D2-5692-4ECE-B7B2-659F292A2F9B}"/>
              </a:ext>
            </a:extLst>
          </p:cNvPr>
          <p:cNvCxnSpPr>
            <a:cxnSpLocks/>
          </p:cNvCxnSpPr>
          <p:nvPr/>
        </p:nvCxnSpPr>
        <p:spPr>
          <a:xfrm>
            <a:off x="1034308" y="754648"/>
            <a:ext cx="4663107"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10" name="群組 9">
            <a:extLst>
              <a:ext uri="{FF2B5EF4-FFF2-40B4-BE49-F238E27FC236}">
                <a16:creationId xmlns:a16="http://schemas.microsoft.com/office/drawing/2014/main" id="{0D60EDE6-C03F-4AFF-9583-AC8A1B554442}"/>
              </a:ext>
            </a:extLst>
          </p:cNvPr>
          <p:cNvGrpSpPr/>
          <p:nvPr/>
        </p:nvGrpSpPr>
        <p:grpSpPr>
          <a:xfrm>
            <a:off x="184756" y="41297"/>
            <a:ext cx="643919" cy="832698"/>
            <a:chOff x="1627773" y="1384300"/>
            <a:chExt cx="3162300" cy="4089400"/>
          </a:xfrm>
        </p:grpSpPr>
        <p:sp>
          <p:nvSpPr>
            <p:cNvPr id="11" name="平行四边形 1">
              <a:extLst>
                <a:ext uri="{FF2B5EF4-FFF2-40B4-BE49-F238E27FC236}">
                  <a16:creationId xmlns:a16="http://schemas.microsoft.com/office/drawing/2014/main" id="{98575056-B94E-4948-96E5-60399A755FFF}"/>
                </a:ext>
              </a:extLst>
            </p:cNvPr>
            <p:cNvSpPr/>
            <p:nvPr/>
          </p:nvSpPr>
          <p:spPr>
            <a:xfrm>
              <a:off x="1627773" y="1384300"/>
              <a:ext cx="3162300" cy="4089400"/>
            </a:xfrm>
            <a:prstGeom prst="parallelogram">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2BBF7FE2-2DD4-4BB2-928F-5ADEA2429522}"/>
                </a:ext>
              </a:extLst>
            </p:cNvPr>
            <p:cNvSpPr/>
            <p:nvPr/>
          </p:nvSpPr>
          <p:spPr>
            <a:xfrm>
              <a:off x="1976696" y="1815621"/>
              <a:ext cx="2464459" cy="3087556"/>
            </a:xfrm>
            <a:prstGeom prst="rect">
              <a:avLst/>
            </a:prstGeom>
          </p:spPr>
          <p:txBody>
            <a:bodyPr wrap="square" lIns="68580" tIns="34290" rIns="68580" bIns="34290">
              <a:spAutoFit/>
            </a:bodyPr>
            <a:lstStyle/>
            <a:p>
              <a:pPr algn="ctr">
                <a:defRPr/>
              </a:pPr>
              <a:r>
                <a:rPr lang="en-US" altLang="zh-CN" sz="3600" spc="225" dirty="0">
                  <a:solidFill>
                    <a:schemeClr val="bg1"/>
                  </a:solidFill>
                  <a:latin typeface="Century Gothic" panose="020B0502020202020204" pitchFamily="34" charset="0"/>
                  <a:ea typeface="包图粗朗体" panose="02000000000000000000" pitchFamily="2" charset="-122"/>
                  <a:cs typeface="+mn-ea"/>
                  <a:sym typeface="+mn-lt"/>
                </a:rPr>
                <a:t>3</a:t>
              </a:r>
              <a:endParaRPr sz="3600" spc="225" dirty="0">
                <a:solidFill>
                  <a:schemeClr val="bg1"/>
                </a:solidFill>
                <a:latin typeface="Century Gothic" panose="020B0502020202020204" pitchFamily="34" charset="0"/>
                <a:ea typeface="包图粗朗体" panose="02000000000000000000" pitchFamily="2" charset="-122"/>
                <a:cs typeface="+mn-ea"/>
                <a:sym typeface="+mn-lt"/>
              </a:endParaRPr>
            </a:p>
          </p:txBody>
        </p:sp>
      </p:grpSp>
      <p:sp>
        <p:nvSpPr>
          <p:cNvPr id="13" name="矩形 12">
            <a:extLst>
              <a:ext uri="{FF2B5EF4-FFF2-40B4-BE49-F238E27FC236}">
                <a16:creationId xmlns:a16="http://schemas.microsoft.com/office/drawing/2014/main" id="{31D4061F-94B7-4ACF-900F-5D38BB9D03D7}"/>
              </a:ext>
            </a:extLst>
          </p:cNvPr>
          <p:cNvSpPr/>
          <p:nvPr/>
        </p:nvSpPr>
        <p:spPr>
          <a:xfrm>
            <a:off x="949910" y="707023"/>
            <a:ext cx="973343" cy="400110"/>
          </a:xfrm>
          <a:prstGeom prst="rect">
            <a:avLst/>
          </a:prstGeom>
        </p:spPr>
        <p:txBody>
          <a:bodyPr wrap="square">
            <a:spAutoFit/>
          </a:bodyPr>
          <a:lstStyle/>
          <a:p>
            <a:r>
              <a:rPr lang="en-US" altLang="zh-TW" sz="2000" b="1" dirty="0">
                <a:solidFill>
                  <a:srgbClr val="A78D6D"/>
                </a:solidFill>
                <a:latin typeface="Century Gothic" panose="020B0502020202020204" pitchFamily="34" charset="0"/>
              </a:rPr>
              <a:t>Model</a:t>
            </a:r>
            <a:endParaRPr lang="zh-TW" altLang="en-US" sz="2000" dirty="0">
              <a:solidFill>
                <a:srgbClr val="A78D6D"/>
              </a:solidFill>
            </a:endParaRPr>
          </a:p>
        </p:txBody>
      </p:sp>
      <p:pic>
        <p:nvPicPr>
          <p:cNvPr id="14" name="圖片 13">
            <a:extLst>
              <a:ext uri="{FF2B5EF4-FFF2-40B4-BE49-F238E27FC236}">
                <a16:creationId xmlns:a16="http://schemas.microsoft.com/office/drawing/2014/main" id="{A1F6CBF9-5C74-4500-B456-221E7053D357}"/>
              </a:ext>
            </a:extLst>
          </p:cNvPr>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743200" y="907078"/>
            <a:ext cx="6701946" cy="4188901"/>
          </a:xfrm>
          <a:prstGeom prst="rect">
            <a:avLst/>
          </a:prstGeom>
          <a:ln w="28575">
            <a:solidFill>
              <a:srgbClr val="BCA890"/>
            </a:solidFill>
          </a:ln>
        </p:spPr>
      </p:pic>
      <p:pic>
        <p:nvPicPr>
          <p:cNvPr id="2" name="圖片 1">
            <a:extLst>
              <a:ext uri="{FF2B5EF4-FFF2-40B4-BE49-F238E27FC236}">
                <a16:creationId xmlns:a16="http://schemas.microsoft.com/office/drawing/2014/main" id="{B2010B8C-CB5B-496F-BA50-32B828416647}"/>
              </a:ext>
            </a:extLst>
          </p:cNvPr>
          <p:cNvPicPr>
            <a:picLocks noChangeAspect="1"/>
          </p:cNvPicPr>
          <p:nvPr/>
        </p:nvPicPr>
        <p:blipFill>
          <a:blip r:embed="rId3"/>
          <a:stretch>
            <a:fillRect/>
          </a:stretch>
        </p:blipFill>
        <p:spPr>
          <a:xfrm>
            <a:off x="2404800" y="5095979"/>
            <a:ext cx="7376325" cy="1492735"/>
          </a:xfrm>
          <a:prstGeom prst="rect">
            <a:avLst/>
          </a:prstGeom>
        </p:spPr>
      </p:pic>
    </p:spTree>
    <p:extLst>
      <p:ext uri="{BB962C8B-B14F-4D97-AF65-F5344CB8AC3E}">
        <p14:creationId xmlns:p14="http://schemas.microsoft.com/office/powerpoint/2010/main" val="1947923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A9AB428-46D4-4C43-9205-C5C4D9D89515}"/>
              </a:ext>
            </a:extLst>
          </p:cNvPr>
          <p:cNvSpPr/>
          <p:nvPr/>
        </p:nvSpPr>
        <p:spPr>
          <a:xfrm>
            <a:off x="949910" y="153805"/>
            <a:ext cx="4305378" cy="561692"/>
          </a:xfrm>
          <a:prstGeom prst="rect">
            <a:avLst/>
          </a:prstGeom>
        </p:spPr>
        <p:txBody>
          <a:bodyPr wrap="square" lIns="68580" tIns="34290" rIns="68580" bIns="34290">
            <a:spAutoFit/>
          </a:bodyPr>
          <a:lstStyle/>
          <a:p>
            <a:r>
              <a:rPr lang="en-US" altLang="zh-CN" sz="3200" b="1" dirty="0">
                <a:solidFill>
                  <a:schemeClr val="tx1">
                    <a:lumMod val="75000"/>
                    <a:lumOff val="25000"/>
                  </a:schemeClr>
                </a:solidFill>
                <a:latin typeface="Century Gothic" panose="020B0502020202020204" pitchFamily="34" charset="0"/>
              </a:rPr>
              <a:t>Naive Bayes</a:t>
            </a:r>
          </a:p>
        </p:txBody>
      </p:sp>
      <p:cxnSp>
        <p:nvCxnSpPr>
          <p:cNvPr id="3" name="直接连接符 4">
            <a:extLst>
              <a:ext uri="{FF2B5EF4-FFF2-40B4-BE49-F238E27FC236}">
                <a16:creationId xmlns:a16="http://schemas.microsoft.com/office/drawing/2014/main" id="{96A42E28-3926-4D2E-B1D6-6E45E93377FA}"/>
              </a:ext>
            </a:extLst>
          </p:cNvPr>
          <p:cNvCxnSpPr>
            <a:cxnSpLocks/>
          </p:cNvCxnSpPr>
          <p:nvPr/>
        </p:nvCxnSpPr>
        <p:spPr>
          <a:xfrm>
            <a:off x="1034308" y="754648"/>
            <a:ext cx="2181165"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4" name="群組 3">
            <a:extLst>
              <a:ext uri="{FF2B5EF4-FFF2-40B4-BE49-F238E27FC236}">
                <a16:creationId xmlns:a16="http://schemas.microsoft.com/office/drawing/2014/main" id="{7F515DFF-D1AE-437F-989D-A01700614A6D}"/>
              </a:ext>
            </a:extLst>
          </p:cNvPr>
          <p:cNvGrpSpPr/>
          <p:nvPr/>
        </p:nvGrpSpPr>
        <p:grpSpPr>
          <a:xfrm>
            <a:off x="184756" y="41297"/>
            <a:ext cx="643919" cy="832698"/>
            <a:chOff x="1627773" y="1384300"/>
            <a:chExt cx="3162300" cy="4089400"/>
          </a:xfrm>
        </p:grpSpPr>
        <p:sp>
          <p:nvSpPr>
            <p:cNvPr id="5" name="平行四边形 1">
              <a:extLst>
                <a:ext uri="{FF2B5EF4-FFF2-40B4-BE49-F238E27FC236}">
                  <a16:creationId xmlns:a16="http://schemas.microsoft.com/office/drawing/2014/main" id="{84F2F696-CBEF-4CE8-AA67-8DCCEBD9261E}"/>
                </a:ext>
              </a:extLst>
            </p:cNvPr>
            <p:cNvSpPr/>
            <p:nvPr/>
          </p:nvSpPr>
          <p:spPr>
            <a:xfrm>
              <a:off x="1627773" y="1384300"/>
              <a:ext cx="3162300" cy="4089400"/>
            </a:xfrm>
            <a:prstGeom prst="parallelogram">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43297D3D-2653-492F-AA35-AE96C21B1A9B}"/>
                </a:ext>
              </a:extLst>
            </p:cNvPr>
            <p:cNvSpPr/>
            <p:nvPr/>
          </p:nvSpPr>
          <p:spPr>
            <a:xfrm>
              <a:off x="1976696" y="1815621"/>
              <a:ext cx="2464459" cy="3087556"/>
            </a:xfrm>
            <a:prstGeom prst="rect">
              <a:avLst/>
            </a:prstGeom>
          </p:spPr>
          <p:txBody>
            <a:bodyPr wrap="square" lIns="68580" tIns="34290" rIns="68580" bIns="34290">
              <a:spAutoFit/>
            </a:bodyPr>
            <a:lstStyle/>
            <a:p>
              <a:pPr algn="ctr">
                <a:defRPr/>
              </a:pPr>
              <a:r>
                <a:rPr lang="en-US" altLang="zh-CN" sz="3600" spc="225" dirty="0">
                  <a:solidFill>
                    <a:schemeClr val="bg1"/>
                  </a:solidFill>
                  <a:latin typeface="Century Gothic" panose="020B0502020202020204" pitchFamily="34" charset="0"/>
                  <a:ea typeface="包图粗朗体" panose="02000000000000000000" pitchFamily="2" charset="-122"/>
                  <a:cs typeface="+mn-ea"/>
                  <a:sym typeface="+mn-lt"/>
                </a:rPr>
                <a:t>3</a:t>
              </a:r>
              <a:endParaRPr sz="3600" spc="225" dirty="0">
                <a:solidFill>
                  <a:schemeClr val="bg1"/>
                </a:solidFill>
                <a:latin typeface="Century Gothic" panose="020B0502020202020204" pitchFamily="34" charset="0"/>
                <a:ea typeface="包图粗朗体" panose="02000000000000000000" pitchFamily="2" charset="-122"/>
                <a:cs typeface="+mn-ea"/>
                <a:sym typeface="+mn-lt"/>
              </a:endParaRPr>
            </a:p>
          </p:txBody>
        </p:sp>
      </p:grpSp>
      <p:sp>
        <p:nvSpPr>
          <p:cNvPr id="7" name="矩形 6">
            <a:extLst>
              <a:ext uri="{FF2B5EF4-FFF2-40B4-BE49-F238E27FC236}">
                <a16:creationId xmlns:a16="http://schemas.microsoft.com/office/drawing/2014/main" id="{D123BAE5-D355-42B0-8795-21D0972F3BBA}"/>
              </a:ext>
            </a:extLst>
          </p:cNvPr>
          <p:cNvSpPr/>
          <p:nvPr/>
        </p:nvSpPr>
        <p:spPr>
          <a:xfrm>
            <a:off x="949910" y="707023"/>
            <a:ext cx="973343" cy="400110"/>
          </a:xfrm>
          <a:prstGeom prst="rect">
            <a:avLst/>
          </a:prstGeom>
        </p:spPr>
        <p:txBody>
          <a:bodyPr wrap="none">
            <a:spAutoFit/>
          </a:bodyPr>
          <a:lstStyle/>
          <a:p>
            <a:r>
              <a:rPr lang="en-US" altLang="zh-TW" sz="2000" b="1" dirty="0">
                <a:solidFill>
                  <a:srgbClr val="A78D6D"/>
                </a:solidFill>
                <a:latin typeface="Century Gothic" panose="020B0502020202020204" pitchFamily="34" charset="0"/>
              </a:rPr>
              <a:t>Model</a:t>
            </a:r>
            <a:endParaRPr lang="zh-TW" altLang="en-US" sz="2000" dirty="0">
              <a:solidFill>
                <a:srgbClr val="A78D6D"/>
              </a:solidFill>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EABAAFF9-F34F-4DE2-8B02-FEDACE2BD0B1}"/>
                  </a:ext>
                </a:extLst>
              </p:cNvPr>
              <p:cNvSpPr/>
              <p:nvPr/>
            </p:nvSpPr>
            <p:spPr>
              <a:xfrm>
                <a:off x="753703" y="1329110"/>
                <a:ext cx="11013576" cy="1786386"/>
              </a:xfrm>
              <a:prstGeom prst="rect">
                <a:avLst/>
              </a:prstGeom>
            </p:spPr>
            <p:txBody>
              <a:bodyPr wrap="square">
                <a:spAutoFit/>
              </a:bodyPr>
              <a:lstStyle/>
              <a:p>
                <a:pPr indent="304800">
                  <a:lnSpc>
                    <a:spcPct val="120000"/>
                  </a:lnSpc>
                  <a:spcAft>
                    <a:spcPts val="0"/>
                  </a:spcAft>
                </a:pPr>
                <a:r>
                  <a:rPr lang="zh-TW" altLang="zh-TW" sz="2400" kern="100" dirty="0">
                    <a:solidFill>
                      <a:srgbClr val="000000"/>
                    </a:solidFill>
                    <a:latin typeface="Cambria Math" panose="02040503050406030204" pitchFamily="18" charset="0"/>
                    <a:ea typeface="微軟正黑體" panose="020B0604030504040204" pitchFamily="34" charset="-120"/>
                    <a:cs typeface="Arial" panose="020B0604020202020204" pitchFamily="34" charset="0"/>
                  </a:rPr>
                  <a:t>單純貝氏</a:t>
                </a:r>
                <a:r>
                  <a:rPr lang="en-US" altLang="zh-TW" sz="2400" kern="100" dirty="0">
                    <a:solidFill>
                      <a:srgbClr val="000000"/>
                    </a:solidFill>
                    <a:latin typeface="Cambria Math" panose="02040503050406030204" pitchFamily="18" charset="0"/>
                    <a:ea typeface="微軟正黑體" panose="020B0604030504040204" pitchFamily="34" charset="-120"/>
                    <a:cs typeface="Arial" panose="020B0604020202020204" pitchFamily="34" charset="0"/>
                  </a:rPr>
                  <a:t>(Naive Bayes)</a:t>
                </a:r>
                <a:r>
                  <a:rPr lang="en-US" altLang="zh-TW" sz="2400" kern="100" dirty="0">
                    <a:latin typeface="Cambria Math" panose="02040503050406030204" pitchFamily="18" charset="0"/>
                    <a:ea typeface="微軟正黑體" panose="020B0604030504040204" pitchFamily="34" charset="-120"/>
                    <a:cs typeface="Times New Roman" panose="02020603050405020304" pitchFamily="18" charset="0"/>
                  </a:rPr>
                  <a:t> </a:t>
                </a:r>
                <a:r>
                  <a:rPr lang="zh-TW" altLang="zh-TW" sz="2400" kern="100" dirty="0">
                    <a:solidFill>
                      <a:srgbClr val="000000"/>
                    </a:solidFill>
                    <a:latin typeface="Cambria Math" panose="02040503050406030204" pitchFamily="18" charset="0"/>
                    <a:ea typeface="微軟正黑體" panose="020B0604030504040204" pitchFamily="34" charset="-120"/>
                    <a:cs typeface="Arial" panose="020B0604020202020204" pitchFamily="34" charset="0"/>
                  </a:rPr>
                  <a:t>是一個條件機率模型，獨立的類別變數</a:t>
                </a:r>
                <a:r>
                  <a:rPr lang="en-US" altLang="zh-TW" sz="2400" kern="100" dirty="0">
                    <a:solidFill>
                      <a:srgbClr val="000000"/>
                    </a:solidFill>
                    <a:latin typeface="Cambria Math" panose="02040503050406030204" pitchFamily="18" charset="0"/>
                    <a:ea typeface="微軟正黑體" panose="020B0604030504040204" pitchFamily="34" charset="-120"/>
                    <a:cs typeface="Arial" panose="020B0604020202020204" pitchFamily="34" charset="0"/>
                  </a:rPr>
                  <a:t>Y</a:t>
                </a:r>
                <a:r>
                  <a:rPr lang="zh-TW" altLang="zh-TW" sz="2400" kern="100" dirty="0">
                    <a:solidFill>
                      <a:srgbClr val="000000"/>
                    </a:solidFill>
                    <a:latin typeface="Cambria Math" panose="02040503050406030204" pitchFamily="18" charset="0"/>
                    <a:ea typeface="微軟正黑體" panose="020B0604030504040204" pitchFamily="34" charset="-120"/>
                    <a:cs typeface="Arial" panose="020B0604020202020204" pitchFamily="34" charset="0"/>
                  </a:rPr>
                  <a:t>有若干類別，條件依賴於若干特徵變數</a:t>
                </a:r>
                <a:r>
                  <a:rPr lang="en-US" altLang="zh-TW" sz="2400" kern="100" dirty="0">
                    <a:solidFill>
                      <a:srgbClr val="000000"/>
                    </a:solidFill>
                    <a:latin typeface="Cambria Math" panose="02040503050406030204" pitchFamily="18" charset="0"/>
                    <a:ea typeface="微軟正黑體" panose="020B0604030504040204" pitchFamily="34" charset="-120"/>
                    <a:cs typeface="Arial" panose="020B0604020202020204" pitchFamily="34" charset="0"/>
                  </a:rPr>
                  <a:t>X=[</a:t>
                </a:r>
                <a14:m>
                  <m:oMath xmlns:m="http://schemas.openxmlformats.org/officeDocument/2006/math">
                    <m:sSub>
                      <m:sSubPr>
                        <m:ctrlPr>
                          <a:rPr lang="zh-TW" altLang="zh-TW" sz="2400" i="1" kern="100">
                            <a:latin typeface="Cambria Math" panose="02040503050406030204" pitchFamily="18" charset="0"/>
                            <a:ea typeface="Cambria Math" panose="02040503050406030204" pitchFamily="18" charset="0"/>
                            <a:cs typeface="Arial" panose="020B0604020202020204" pitchFamily="34" charset="0"/>
                          </a:rPr>
                        </m:ctrlPr>
                      </m:sSubPr>
                      <m:e>
                        <m:r>
                          <a:rPr lang="en-US" altLang="zh-TW" sz="2400" i="1" kern="100">
                            <a:solidFill>
                              <a:srgbClr val="000000"/>
                            </a:solidFill>
                            <a:latin typeface="Cambria Math" panose="02040503050406030204" pitchFamily="18" charset="0"/>
                            <a:ea typeface="標楷體" panose="03000509000000000000" pitchFamily="65" charset="-120"/>
                            <a:cs typeface="Arial" panose="020B0604020202020204" pitchFamily="34" charset="0"/>
                          </a:rPr>
                          <m:t>𝑥</m:t>
                        </m:r>
                      </m:e>
                      <m:sub>
                        <m:r>
                          <a:rPr lang="en-US" altLang="zh-TW" sz="2400" i="1" kern="100">
                            <a:solidFill>
                              <a:srgbClr val="000000"/>
                            </a:solidFill>
                            <a:latin typeface="Cambria Math" panose="02040503050406030204" pitchFamily="18" charset="0"/>
                            <a:ea typeface="標楷體" panose="03000509000000000000" pitchFamily="65" charset="-120"/>
                            <a:cs typeface="Arial" panose="020B0604020202020204" pitchFamily="34" charset="0"/>
                          </a:rPr>
                          <m:t>1</m:t>
                        </m:r>
                      </m:sub>
                    </m:sSub>
                  </m:oMath>
                </a14:m>
                <a:r>
                  <a:rPr lang="en-US" altLang="zh-TW" sz="2400" kern="100" dirty="0">
                    <a:solidFill>
                      <a:srgbClr val="000000"/>
                    </a:solidFill>
                    <a:latin typeface="Cambria Math" panose="02040503050406030204" pitchFamily="18" charset="0"/>
                    <a:ea typeface="微軟正黑體" panose="020B0604030504040204" pitchFamily="34" charset="-120"/>
                    <a:cs typeface="Arial" panose="020B0604020202020204" pitchFamily="34" charset="0"/>
                  </a:rPr>
                  <a:t>,</a:t>
                </a:r>
                <a14:m>
                  <m:oMath xmlns:m="http://schemas.openxmlformats.org/officeDocument/2006/math">
                    <m:r>
                      <a:rPr lang="en-US" altLang="zh-TW" sz="2400" i="1" kern="100">
                        <a:solidFill>
                          <a:srgbClr val="000000"/>
                        </a:solidFill>
                        <a:latin typeface="Cambria Math" panose="02040503050406030204" pitchFamily="18" charset="0"/>
                        <a:ea typeface="標楷體" panose="03000509000000000000" pitchFamily="65" charset="-120"/>
                        <a:cs typeface="Arial" panose="020B0604020202020204" pitchFamily="34" charset="0"/>
                      </a:rPr>
                      <m:t> </m:t>
                    </m:r>
                    <m:sSub>
                      <m:sSubPr>
                        <m:ctrlPr>
                          <a:rPr lang="zh-TW" altLang="zh-TW" sz="2400" i="1" kern="100">
                            <a:latin typeface="Cambria Math" panose="02040503050406030204" pitchFamily="18" charset="0"/>
                            <a:ea typeface="Cambria Math" panose="02040503050406030204" pitchFamily="18" charset="0"/>
                            <a:cs typeface="Arial" panose="020B0604020202020204" pitchFamily="34" charset="0"/>
                          </a:rPr>
                        </m:ctrlPr>
                      </m:sSubPr>
                      <m:e>
                        <m:r>
                          <a:rPr lang="en-US" altLang="zh-TW" sz="2400" i="1" kern="100">
                            <a:solidFill>
                              <a:srgbClr val="000000"/>
                            </a:solidFill>
                            <a:latin typeface="Cambria Math" panose="02040503050406030204" pitchFamily="18" charset="0"/>
                            <a:ea typeface="標楷體" panose="03000509000000000000" pitchFamily="65" charset="-120"/>
                            <a:cs typeface="Arial" panose="020B0604020202020204" pitchFamily="34" charset="0"/>
                          </a:rPr>
                          <m:t>𝑥</m:t>
                        </m:r>
                      </m:e>
                      <m:sub>
                        <m:r>
                          <a:rPr lang="en-US" altLang="zh-TW" sz="2400" i="1" kern="100">
                            <a:solidFill>
                              <a:srgbClr val="000000"/>
                            </a:solidFill>
                            <a:latin typeface="Cambria Math" panose="02040503050406030204" pitchFamily="18" charset="0"/>
                            <a:ea typeface="標楷體" panose="03000509000000000000" pitchFamily="65" charset="-120"/>
                            <a:cs typeface="Arial" panose="020B0604020202020204" pitchFamily="34" charset="0"/>
                          </a:rPr>
                          <m:t>2</m:t>
                        </m:r>
                      </m:sub>
                    </m:sSub>
                  </m:oMath>
                </a14:m>
                <a:r>
                  <a:rPr lang="en-US" altLang="zh-TW" sz="2400" kern="100" dirty="0">
                    <a:solidFill>
                      <a:srgbClr val="000000"/>
                    </a:solidFill>
                    <a:latin typeface="Cambria Math" panose="02040503050406030204" pitchFamily="18" charset="0"/>
                    <a:ea typeface="微軟正黑體" panose="020B0604030504040204" pitchFamily="34" charset="-120"/>
                    <a:cs typeface="Arial" panose="020B0604020202020204" pitchFamily="34" charset="0"/>
                  </a:rPr>
                  <a:t>,...,</a:t>
                </a:r>
                <a14:m>
                  <m:oMath xmlns:m="http://schemas.openxmlformats.org/officeDocument/2006/math">
                    <m:r>
                      <a:rPr lang="en-US" altLang="zh-TW" sz="2400" i="1" kern="100">
                        <a:solidFill>
                          <a:srgbClr val="000000"/>
                        </a:solidFill>
                        <a:latin typeface="Cambria Math" panose="02040503050406030204" pitchFamily="18" charset="0"/>
                        <a:ea typeface="標楷體" panose="03000509000000000000" pitchFamily="65" charset="-120"/>
                        <a:cs typeface="Arial" panose="020B0604020202020204" pitchFamily="34" charset="0"/>
                      </a:rPr>
                      <m:t> </m:t>
                    </m:r>
                    <m:sSub>
                      <m:sSubPr>
                        <m:ctrlPr>
                          <a:rPr lang="zh-TW" altLang="zh-TW" sz="2400" i="1" kern="100">
                            <a:latin typeface="Cambria Math" panose="02040503050406030204" pitchFamily="18" charset="0"/>
                            <a:ea typeface="Cambria Math" panose="02040503050406030204" pitchFamily="18" charset="0"/>
                            <a:cs typeface="Arial" panose="020B0604020202020204" pitchFamily="34" charset="0"/>
                          </a:rPr>
                        </m:ctrlPr>
                      </m:sSubPr>
                      <m:e>
                        <m:r>
                          <a:rPr lang="en-US" altLang="zh-TW" sz="2400" i="1" kern="100">
                            <a:solidFill>
                              <a:srgbClr val="000000"/>
                            </a:solidFill>
                            <a:latin typeface="Cambria Math" panose="02040503050406030204" pitchFamily="18" charset="0"/>
                            <a:ea typeface="標楷體" panose="03000509000000000000" pitchFamily="65" charset="-120"/>
                            <a:cs typeface="Arial" panose="020B0604020202020204" pitchFamily="34" charset="0"/>
                          </a:rPr>
                          <m:t>𝑥</m:t>
                        </m:r>
                      </m:e>
                      <m:sub>
                        <m:r>
                          <a:rPr lang="en-US" altLang="zh-TW" sz="2400" i="1" kern="100">
                            <a:solidFill>
                              <a:srgbClr val="000000"/>
                            </a:solidFill>
                            <a:latin typeface="Cambria Math" panose="02040503050406030204" pitchFamily="18" charset="0"/>
                            <a:ea typeface="標楷體" panose="03000509000000000000" pitchFamily="65" charset="-120"/>
                            <a:cs typeface="Arial" panose="020B0604020202020204" pitchFamily="34" charset="0"/>
                          </a:rPr>
                          <m:t>𝑝</m:t>
                        </m:r>
                      </m:sub>
                    </m:sSub>
                  </m:oMath>
                </a14:m>
                <a:r>
                  <a:rPr lang="en-US" altLang="zh-TW" sz="2400" kern="100" dirty="0">
                    <a:solidFill>
                      <a:srgbClr val="000000"/>
                    </a:solidFill>
                    <a:latin typeface="Cambria Math" panose="02040503050406030204" pitchFamily="18" charset="0"/>
                    <a:ea typeface="微軟正黑體" panose="020B0604030504040204" pitchFamily="34" charset="-120"/>
                    <a:cs typeface="Arial" panose="020B0604020202020204" pitchFamily="34" charset="0"/>
                  </a:rPr>
                  <a:t>]</a:t>
                </a:r>
                <a:r>
                  <a:rPr lang="zh-TW" altLang="zh-TW" sz="2400" kern="100" dirty="0">
                    <a:solidFill>
                      <a:srgbClr val="000000"/>
                    </a:solidFill>
                    <a:latin typeface="Cambria Math" panose="02040503050406030204" pitchFamily="18" charset="0"/>
                    <a:ea typeface="微軟正黑體" panose="020B0604030504040204" pitchFamily="34" charset="-120"/>
                    <a:cs typeface="Arial" panose="020B0604020202020204" pitchFamily="34" charset="0"/>
                  </a:rPr>
                  <a:t>，其模型來自於</a:t>
                </a:r>
                <a:endParaRPr lang="zh-TW" altLang="zh-TW" sz="2400" kern="100" dirty="0">
                  <a:latin typeface="Cambria Math" panose="02040503050406030204" pitchFamily="18" charset="0"/>
                  <a:ea typeface="微軟正黑體" panose="020B0604030504040204" pitchFamily="34" charset="-120"/>
                  <a:cs typeface="Times New Roman" panose="02020603050405020304" pitchFamily="18" charset="0"/>
                </a:endParaRPr>
              </a:p>
              <a:p>
                <a:pPr indent="609600" algn="ctr">
                  <a:lnSpc>
                    <a:spcPct val="120000"/>
                  </a:lnSpc>
                  <a:spcAft>
                    <a:spcPts val="0"/>
                  </a:spcAft>
                </a:pPr>
                <a14:m>
                  <m:oMath xmlns:m="http://schemas.openxmlformats.org/officeDocument/2006/math">
                    <m:r>
                      <a:rPr lang="en-US" altLang="zh-TW" sz="2400" i="1" kern="100">
                        <a:solidFill>
                          <a:srgbClr val="000000"/>
                        </a:solidFill>
                        <a:latin typeface="Cambria Math" panose="02040503050406030204" pitchFamily="18" charset="0"/>
                        <a:ea typeface="標楷體" panose="03000509000000000000" pitchFamily="65" charset="-120"/>
                        <a:cs typeface="Cambria Math" panose="02040503050406030204" pitchFamily="18" charset="0"/>
                      </a:rPr>
                      <m:t>𝑃</m:t>
                    </m:r>
                    <m:r>
                      <a:rPr lang="en-US" altLang="zh-TW" sz="2400" i="1" kern="100">
                        <a:solidFill>
                          <a:srgbClr val="000000"/>
                        </a:solidFill>
                        <a:latin typeface="Cambria Math" panose="02040503050406030204" pitchFamily="18" charset="0"/>
                        <a:ea typeface="標楷體" panose="03000509000000000000" pitchFamily="65" charset="-120"/>
                        <a:cs typeface="Cambria Math" panose="02040503050406030204" pitchFamily="18" charset="0"/>
                      </a:rPr>
                      <m:t>(</m:t>
                    </m:r>
                    <m:r>
                      <a:rPr lang="en-US" altLang="zh-TW" sz="2400" i="1" kern="100">
                        <a:solidFill>
                          <a:srgbClr val="000000"/>
                        </a:solidFill>
                        <a:latin typeface="Cambria Math" panose="02040503050406030204" pitchFamily="18" charset="0"/>
                        <a:ea typeface="標楷體" panose="03000509000000000000" pitchFamily="65" charset="-120"/>
                        <a:cs typeface="Cambria Math" panose="02040503050406030204" pitchFamily="18" charset="0"/>
                      </a:rPr>
                      <m:t>𝑌</m:t>
                    </m:r>
                    <m:r>
                      <a:rPr lang="en-US" altLang="zh-TW" sz="2400" i="1" kern="100">
                        <a:solidFill>
                          <a:srgbClr val="000000"/>
                        </a:solidFill>
                        <a:latin typeface="Cambria Math" panose="02040503050406030204" pitchFamily="18" charset="0"/>
                        <a:ea typeface="標楷體" panose="03000509000000000000" pitchFamily="65" charset="-120"/>
                        <a:cs typeface="Cambria Math" panose="02040503050406030204" pitchFamily="18" charset="0"/>
                      </a:rPr>
                      <m:t>=</m:t>
                    </m:r>
                    <m:r>
                      <a:rPr lang="en-US" altLang="zh-TW" sz="2400" i="1" kern="100">
                        <a:solidFill>
                          <a:srgbClr val="000000"/>
                        </a:solidFill>
                        <a:latin typeface="Cambria Math" panose="02040503050406030204" pitchFamily="18" charset="0"/>
                        <a:ea typeface="標楷體" panose="03000509000000000000" pitchFamily="65" charset="-120"/>
                        <a:cs typeface="Cambria Math" panose="02040503050406030204" pitchFamily="18" charset="0"/>
                      </a:rPr>
                      <m:t>𝑦</m:t>
                    </m:r>
                    <m:r>
                      <a:rPr lang="en-US" altLang="zh-TW" sz="2400" kern="100">
                        <a:solidFill>
                          <a:srgbClr val="000000"/>
                        </a:solidFill>
                        <a:latin typeface="Cambria Math" panose="02040503050406030204" pitchFamily="18" charset="0"/>
                        <a:ea typeface="標楷體" panose="03000509000000000000" pitchFamily="65" charset="-120"/>
                        <a:cs typeface="Arial" panose="020B0604020202020204" pitchFamily="34" charset="0"/>
                      </a:rPr>
                      <m:t>|</m:t>
                    </m:r>
                    <m:sSub>
                      <m:sSubPr>
                        <m:ctrlPr>
                          <a:rPr lang="zh-TW" altLang="zh-TW" sz="2400" i="1" kern="100">
                            <a:latin typeface="Cambria Math" panose="02040503050406030204" pitchFamily="18" charset="0"/>
                            <a:ea typeface="Cambria Math" panose="02040503050406030204" pitchFamily="18" charset="0"/>
                            <a:cs typeface="Arial" panose="020B0604020202020204" pitchFamily="34" charset="0"/>
                          </a:rPr>
                        </m:ctrlPr>
                      </m:sSubPr>
                      <m:e>
                        <m:r>
                          <a:rPr lang="en-US" altLang="zh-TW" sz="2400" i="1" kern="100">
                            <a:solidFill>
                              <a:srgbClr val="000000"/>
                            </a:solidFill>
                            <a:latin typeface="Cambria Math" panose="02040503050406030204" pitchFamily="18" charset="0"/>
                            <a:ea typeface="標楷體" panose="03000509000000000000" pitchFamily="65" charset="-120"/>
                            <a:cs typeface="Arial" panose="020B0604020202020204" pitchFamily="34" charset="0"/>
                          </a:rPr>
                          <m:t>𝑥</m:t>
                        </m:r>
                      </m:e>
                      <m:sub>
                        <m:r>
                          <a:rPr lang="en-US" altLang="zh-TW" sz="2400" i="1" kern="100">
                            <a:solidFill>
                              <a:srgbClr val="000000"/>
                            </a:solidFill>
                            <a:latin typeface="Cambria Math" panose="02040503050406030204" pitchFamily="18" charset="0"/>
                            <a:ea typeface="標楷體" panose="03000509000000000000" pitchFamily="65" charset="-120"/>
                            <a:cs typeface="Arial" panose="020B0604020202020204" pitchFamily="34" charset="0"/>
                          </a:rPr>
                          <m:t>1</m:t>
                        </m:r>
                      </m:sub>
                    </m:sSub>
                  </m:oMath>
                </a14:m>
                <a:r>
                  <a:rPr lang="en-US" altLang="zh-TW" sz="2400" kern="100" dirty="0">
                    <a:solidFill>
                      <a:srgbClr val="000000"/>
                    </a:solidFill>
                    <a:latin typeface="Cambria Math" panose="02040503050406030204" pitchFamily="18" charset="0"/>
                    <a:ea typeface="微軟正黑體" panose="020B0604030504040204" pitchFamily="34" charset="-120"/>
                    <a:cs typeface="Arial" panose="020B0604020202020204" pitchFamily="34" charset="0"/>
                  </a:rPr>
                  <a:t>,</a:t>
                </a:r>
                <a14:m>
                  <m:oMath xmlns:m="http://schemas.openxmlformats.org/officeDocument/2006/math">
                    <m:r>
                      <a:rPr lang="en-US" altLang="zh-TW" sz="2400" i="1" kern="100">
                        <a:solidFill>
                          <a:srgbClr val="000000"/>
                        </a:solidFill>
                        <a:latin typeface="Cambria Math" panose="02040503050406030204" pitchFamily="18" charset="0"/>
                        <a:ea typeface="標楷體" panose="03000509000000000000" pitchFamily="65" charset="-120"/>
                        <a:cs typeface="Arial" panose="020B0604020202020204" pitchFamily="34" charset="0"/>
                      </a:rPr>
                      <m:t> </m:t>
                    </m:r>
                    <m:sSub>
                      <m:sSubPr>
                        <m:ctrlPr>
                          <a:rPr lang="zh-TW" altLang="zh-TW" sz="2400" i="1" kern="100">
                            <a:latin typeface="Cambria Math" panose="02040503050406030204" pitchFamily="18" charset="0"/>
                            <a:ea typeface="Cambria Math" panose="02040503050406030204" pitchFamily="18" charset="0"/>
                            <a:cs typeface="Arial" panose="020B0604020202020204" pitchFamily="34" charset="0"/>
                          </a:rPr>
                        </m:ctrlPr>
                      </m:sSubPr>
                      <m:e>
                        <m:r>
                          <a:rPr lang="en-US" altLang="zh-TW" sz="2400" i="1" kern="100">
                            <a:solidFill>
                              <a:srgbClr val="000000"/>
                            </a:solidFill>
                            <a:latin typeface="Cambria Math" panose="02040503050406030204" pitchFamily="18" charset="0"/>
                            <a:ea typeface="標楷體" panose="03000509000000000000" pitchFamily="65" charset="-120"/>
                            <a:cs typeface="Arial" panose="020B0604020202020204" pitchFamily="34" charset="0"/>
                          </a:rPr>
                          <m:t>𝑥</m:t>
                        </m:r>
                      </m:e>
                      <m:sub>
                        <m:r>
                          <a:rPr lang="en-US" altLang="zh-TW" sz="2400" i="1" kern="100">
                            <a:solidFill>
                              <a:srgbClr val="000000"/>
                            </a:solidFill>
                            <a:latin typeface="Cambria Math" panose="02040503050406030204" pitchFamily="18" charset="0"/>
                            <a:ea typeface="標楷體" panose="03000509000000000000" pitchFamily="65" charset="-120"/>
                            <a:cs typeface="Arial" panose="020B0604020202020204" pitchFamily="34" charset="0"/>
                          </a:rPr>
                          <m:t>2</m:t>
                        </m:r>
                      </m:sub>
                    </m:sSub>
                  </m:oMath>
                </a14:m>
                <a:r>
                  <a:rPr lang="en-US" altLang="zh-TW" sz="2400" kern="100" dirty="0">
                    <a:solidFill>
                      <a:srgbClr val="000000"/>
                    </a:solidFill>
                    <a:latin typeface="Cambria Math" panose="02040503050406030204" pitchFamily="18" charset="0"/>
                    <a:ea typeface="微軟正黑體" panose="020B0604030504040204" pitchFamily="34" charset="-120"/>
                    <a:cs typeface="Arial" panose="020B0604020202020204" pitchFamily="34" charset="0"/>
                  </a:rPr>
                  <a:t>,...</a:t>
                </a:r>
                <a:r>
                  <a:rPr lang="en-US" altLang="zh-TW" sz="2400" kern="100" dirty="0">
                    <a:latin typeface="Cambria Math" panose="02040503050406030204" pitchFamily="18" charset="0"/>
                    <a:ea typeface="微軟正黑體" panose="020B0604030504040204" pitchFamily="34" charset="-120"/>
                    <a:cs typeface="Times New Roman" panose="02020603050405020304" pitchFamily="18" charset="0"/>
                  </a:rPr>
                  <a:t> </a:t>
                </a:r>
                <a14:m>
                  <m:oMath xmlns:m="http://schemas.openxmlformats.org/officeDocument/2006/math">
                    <m:sSub>
                      <m:sSubPr>
                        <m:ctrlPr>
                          <a:rPr lang="zh-TW" altLang="zh-TW" sz="2400" i="1" kern="100">
                            <a:latin typeface="Cambria Math" panose="02040503050406030204" pitchFamily="18" charset="0"/>
                            <a:ea typeface="Cambria Math" panose="02040503050406030204" pitchFamily="18" charset="0"/>
                            <a:cs typeface="Arial" panose="020B0604020202020204" pitchFamily="34" charset="0"/>
                          </a:rPr>
                        </m:ctrlPr>
                      </m:sSubPr>
                      <m:e>
                        <m:r>
                          <a:rPr lang="en-US" altLang="zh-TW" sz="2400" i="1" kern="100">
                            <a:solidFill>
                              <a:srgbClr val="000000"/>
                            </a:solidFill>
                            <a:latin typeface="Cambria Math" panose="02040503050406030204" pitchFamily="18" charset="0"/>
                            <a:ea typeface="標楷體" panose="03000509000000000000" pitchFamily="65" charset="-120"/>
                            <a:cs typeface="Arial" panose="020B0604020202020204" pitchFamily="34" charset="0"/>
                          </a:rPr>
                          <m:t>𝑥</m:t>
                        </m:r>
                      </m:e>
                      <m:sub>
                        <m:r>
                          <a:rPr lang="en-US" altLang="zh-TW" sz="2400" i="1" kern="100">
                            <a:solidFill>
                              <a:srgbClr val="000000"/>
                            </a:solidFill>
                            <a:latin typeface="Cambria Math" panose="02040503050406030204" pitchFamily="18" charset="0"/>
                            <a:ea typeface="標楷體" panose="03000509000000000000" pitchFamily="65" charset="-120"/>
                            <a:cs typeface="Arial" panose="020B0604020202020204" pitchFamily="34" charset="0"/>
                          </a:rPr>
                          <m:t>𝑝</m:t>
                        </m:r>
                      </m:sub>
                    </m:sSub>
                  </m:oMath>
                </a14:m>
                <a:r>
                  <a:rPr lang="en-US" altLang="zh-TW" sz="2400" kern="100" dirty="0">
                    <a:solidFill>
                      <a:srgbClr val="000000"/>
                    </a:solidFill>
                    <a:latin typeface="Cambria Math" panose="02040503050406030204" pitchFamily="18" charset="0"/>
                    <a:ea typeface="微軟正黑體" panose="020B0604030504040204" pitchFamily="34" charset="-120"/>
                    <a:cs typeface="Arial" panose="020B0604020202020204" pitchFamily="34" charset="0"/>
                  </a:rPr>
                  <a:t>) = </a:t>
                </a:r>
                <a14:m>
                  <m:oMath xmlns:m="http://schemas.openxmlformats.org/officeDocument/2006/math">
                    <m:r>
                      <a:rPr lang="en-US" altLang="zh-TW" sz="2400" i="1" kern="100">
                        <a:solidFill>
                          <a:srgbClr val="000000"/>
                        </a:solidFill>
                        <a:latin typeface="Cambria Math" panose="02040503050406030204" pitchFamily="18" charset="0"/>
                        <a:ea typeface="標楷體" panose="03000509000000000000" pitchFamily="65" charset="-120"/>
                        <a:cs typeface="Arial" panose="020B0604020202020204" pitchFamily="34" charset="0"/>
                      </a:rPr>
                      <m:t> </m:t>
                    </m:r>
                    <m:f>
                      <m:fPr>
                        <m:ctrlPr>
                          <a:rPr lang="zh-TW" altLang="zh-TW" sz="2400" i="1" kern="100">
                            <a:latin typeface="Cambria Math" panose="02040503050406030204" pitchFamily="18" charset="0"/>
                            <a:ea typeface="Cambria Math" panose="02040503050406030204" pitchFamily="18" charset="0"/>
                            <a:cs typeface="Arial" panose="020B0604020202020204" pitchFamily="34" charset="0"/>
                          </a:rPr>
                        </m:ctrlPr>
                      </m:fPr>
                      <m:num>
                        <m:r>
                          <a:rPr lang="en-US" altLang="zh-TW" sz="2400" i="1" kern="100">
                            <a:solidFill>
                              <a:srgbClr val="000000"/>
                            </a:solidFill>
                            <a:latin typeface="Cambria Math" panose="02040503050406030204" pitchFamily="18" charset="0"/>
                            <a:ea typeface="標楷體" panose="03000509000000000000" pitchFamily="65" charset="-120"/>
                            <a:cs typeface="Arial" panose="020B0604020202020204" pitchFamily="34" charset="0"/>
                          </a:rPr>
                          <m:t>𝑃</m:t>
                        </m:r>
                        <m:r>
                          <a:rPr lang="en-US" altLang="zh-TW" sz="2400" i="1" kern="100">
                            <a:solidFill>
                              <a:srgbClr val="000000"/>
                            </a:solidFill>
                            <a:latin typeface="Cambria Math" panose="02040503050406030204" pitchFamily="18" charset="0"/>
                            <a:ea typeface="標楷體" panose="03000509000000000000" pitchFamily="65" charset="-120"/>
                            <a:cs typeface="Arial" panose="020B0604020202020204" pitchFamily="34" charset="0"/>
                          </a:rPr>
                          <m:t>(</m:t>
                        </m:r>
                        <m:sSub>
                          <m:sSubPr>
                            <m:ctrlPr>
                              <a:rPr lang="zh-TW" altLang="zh-TW" sz="2400" i="1" kern="100">
                                <a:latin typeface="Cambria Math" panose="02040503050406030204" pitchFamily="18" charset="0"/>
                                <a:ea typeface="Cambria Math" panose="02040503050406030204" pitchFamily="18" charset="0"/>
                                <a:cs typeface="Arial" panose="020B0604020202020204" pitchFamily="34" charset="0"/>
                              </a:rPr>
                            </m:ctrlPr>
                          </m:sSubPr>
                          <m:e>
                            <m:r>
                              <a:rPr lang="en-US" altLang="zh-TW" sz="2400" i="1" kern="100">
                                <a:solidFill>
                                  <a:srgbClr val="000000"/>
                                </a:solidFill>
                                <a:latin typeface="Cambria Math" panose="02040503050406030204" pitchFamily="18" charset="0"/>
                                <a:ea typeface="標楷體" panose="03000509000000000000" pitchFamily="65" charset="-120"/>
                                <a:cs typeface="Arial" panose="020B0604020202020204" pitchFamily="34" charset="0"/>
                              </a:rPr>
                              <m:t>𝑥</m:t>
                            </m:r>
                          </m:e>
                          <m:sub>
                            <m:r>
                              <a:rPr lang="en-US" altLang="zh-TW" sz="2400" i="1" kern="100">
                                <a:solidFill>
                                  <a:srgbClr val="000000"/>
                                </a:solidFill>
                                <a:latin typeface="Cambria Math" panose="02040503050406030204" pitchFamily="18" charset="0"/>
                                <a:ea typeface="標楷體" panose="03000509000000000000" pitchFamily="65" charset="-120"/>
                                <a:cs typeface="Arial" panose="020B0604020202020204" pitchFamily="34" charset="0"/>
                              </a:rPr>
                              <m:t>1</m:t>
                            </m:r>
                          </m:sub>
                        </m:sSub>
                        <m:r>
                          <a:rPr lang="en-US" altLang="zh-TW" sz="2400" kern="100">
                            <a:solidFill>
                              <a:srgbClr val="000000"/>
                            </a:solidFill>
                            <a:latin typeface="Cambria Math" panose="02040503050406030204" pitchFamily="18" charset="0"/>
                            <a:ea typeface="標楷體" panose="03000509000000000000" pitchFamily="65" charset="-120"/>
                            <a:cs typeface="Arial" panose="020B0604020202020204" pitchFamily="34" charset="0"/>
                          </a:rPr>
                          <m:t>,</m:t>
                        </m:r>
                        <m:r>
                          <a:rPr lang="en-US" altLang="zh-TW" sz="2400" i="1" kern="100">
                            <a:solidFill>
                              <a:srgbClr val="000000"/>
                            </a:solidFill>
                            <a:latin typeface="Cambria Math" panose="02040503050406030204" pitchFamily="18" charset="0"/>
                            <a:ea typeface="標楷體" panose="03000509000000000000" pitchFamily="65" charset="-120"/>
                            <a:cs typeface="Arial" panose="020B0604020202020204" pitchFamily="34" charset="0"/>
                          </a:rPr>
                          <m:t> </m:t>
                        </m:r>
                        <m:sSub>
                          <m:sSubPr>
                            <m:ctrlPr>
                              <a:rPr lang="zh-TW" altLang="zh-TW" sz="2400" i="1" kern="100">
                                <a:latin typeface="Cambria Math" panose="02040503050406030204" pitchFamily="18" charset="0"/>
                                <a:ea typeface="Cambria Math" panose="02040503050406030204" pitchFamily="18" charset="0"/>
                                <a:cs typeface="Arial" panose="020B0604020202020204" pitchFamily="34" charset="0"/>
                              </a:rPr>
                            </m:ctrlPr>
                          </m:sSubPr>
                          <m:e>
                            <m:r>
                              <a:rPr lang="en-US" altLang="zh-TW" sz="2400" i="1" kern="100">
                                <a:solidFill>
                                  <a:srgbClr val="000000"/>
                                </a:solidFill>
                                <a:latin typeface="Cambria Math" panose="02040503050406030204" pitchFamily="18" charset="0"/>
                                <a:ea typeface="標楷體" panose="03000509000000000000" pitchFamily="65" charset="-120"/>
                                <a:cs typeface="Arial" panose="020B0604020202020204" pitchFamily="34" charset="0"/>
                              </a:rPr>
                              <m:t>𝑥</m:t>
                            </m:r>
                          </m:e>
                          <m:sub>
                            <m:r>
                              <a:rPr lang="en-US" altLang="zh-TW" sz="2400" i="1" kern="100">
                                <a:solidFill>
                                  <a:srgbClr val="000000"/>
                                </a:solidFill>
                                <a:latin typeface="Cambria Math" panose="02040503050406030204" pitchFamily="18" charset="0"/>
                                <a:ea typeface="標楷體" panose="03000509000000000000" pitchFamily="65" charset="-120"/>
                                <a:cs typeface="Arial" panose="020B0604020202020204" pitchFamily="34" charset="0"/>
                              </a:rPr>
                              <m:t>2</m:t>
                            </m:r>
                          </m:sub>
                        </m:sSub>
                        <m:r>
                          <a:rPr lang="en-US" altLang="zh-TW" sz="2400" kern="100">
                            <a:solidFill>
                              <a:srgbClr val="000000"/>
                            </a:solidFill>
                            <a:latin typeface="Cambria Math" panose="02040503050406030204" pitchFamily="18" charset="0"/>
                            <a:ea typeface="標楷體" panose="03000509000000000000" pitchFamily="65" charset="-120"/>
                            <a:cs typeface="Arial" panose="020B0604020202020204" pitchFamily="34" charset="0"/>
                          </a:rPr>
                          <m:t>,...,</m:t>
                        </m:r>
                        <m:r>
                          <a:rPr lang="en-US" altLang="zh-TW" sz="2400" i="1" kern="100">
                            <a:solidFill>
                              <a:srgbClr val="000000"/>
                            </a:solidFill>
                            <a:latin typeface="Cambria Math" panose="02040503050406030204" pitchFamily="18" charset="0"/>
                            <a:ea typeface="標楷體" panose="03000509000000000000" pitchFamily="65" charset="-120"/>
                            <a:cs typeface="Arial" panose="020B0604020202020204" pitchFamily="34" charset="0"/>
                          </a:rPr>
                          <m:t> </m:t>
                        </m:r>
                        <m:sSub>
                          <m:sSubPr>
                            <m:ctrlPr>
                              <a:rPr lang="zh-TW" altLang="zh-TW" sz="2400" i="1" kern="100">
                                <a:latin typeface="Cambria Math" panose="02040503050406030204" pitchFamily="18" charset="0"/>
                                <a:ea typeface="Cambria Math" panose="02040503050406030204" pitchFamily="18" charset="0"/>
                                <a:cs typeface="Arial" panose="020B0604020202020204" pitchFamily="34" charset="0"/>
                              </a:rPr>
                            </m:ctrlPr>
                          </m:sSubPr>
                          <m:e>
                            <m:r>
                              <a:rPr lang="en-US" altLang="zh-TW" sz="2400" i="1" kern="100">
                                <a:solidFill>
                                  <a:srgbClr val="000000"/>
                                </a:solidFill>
                                <a:latin typeface="Cambria Math" panose="02040503050406030204" pitchFamily="18" charset="0"/>
                                <a:ea typeface="標楷體" panose="03000509000000000000" pitchFamily="65" charset="-120"/>
                                <a:cs typeface="Arial" panose="020B0604020202020204" pitchFamily="34" charset="0"/>
                              </a:rPr>
                              <m:t>𝑥</m:t>
                            </m:r>
                          </m:e>
                          <m:sub>
                            <m:r>
                              <a:rPr lang="en-US" altLang="zh-TW" sz="2400" i="1" kern="100">
                                <a:solidFill>
                                  <a:srgbClr val="000000"/>
                                </a:solidFill>
                                <a:latin typeface="Cambria Math" panose="02040503050406030204" pitchFamily="18" charset="0"/>
                                <a:ea typeface="標楷體" panose="03000509000000000000" pitchFamily="65" charset="-120"/>
                                <a:cs typeface="Arial" panose="020B0604020202020204" pitchFamily="34" charset="0"/>
                              </a:rPr>
                              <m:t>𝑝</m:t>
                            </m:r>
                          </m:sub>
                        </m:sSub>
                        <m:r>
                          <a:rPr lang="en-US" altLang="zh-TW" sz="2400" kern="100">
                            <a:solidFill>
                              <a:srgbClr val="000000"/>
                            </a:solidFill>
                            <a:latin typeface="Cambria Math" panose="02040503050406030204" pitchFamily="18" charset="0"/>
                            <a:ea typeface="標楷體" panose="03000509000000000000" pitchFamily="65" charset="-120"/>
                            <a:cs typeface="Arial" panose="020B0604020202020204" pitchFamily="34" charset="0"/>
                          </a:rPr>
                          <m:t>|</m:t>
                        </m:r>
                        <m:r>
                          <m:rPr>
                            <m:sty m:val="p"/>
                          </m:rPr>
                          <a:rPr lang="en-US" altLang="zh-TW" sz="2400" kern="100">
                            <a:solidFill>
                              <a:srgbClr val="000000"/>
                            </a:solidFill>
                            <a:latin typeface="Cambria Math" panose="02040503050406030204" pitchFamily="18" charset="0"/>
                            <a:ea typeface="標楷體" panose="03000509000000000000" pitchFamily="65" charset="-120"/>
                            <a:cs typeface="Arial" panose="020B0604020202020204" pitchFamily="34" charset="0"/>
                          </a:rPr>
                          <m:t>Y</m:t>
                        </m:r>
                        <m:r>
                          <a:rPr lang="en-US" altLang="zh-TW" sz="2400" kern="100">
                            <a:solidFill>
                              <a:srgbClr val="000000"/>
                            </a:solidFill>
                            <a:latin typeface="Cambria Math" panose="02040503050406030204" pitchFamily="18" charset="0"/>
                            <a:ea typeface="標楷體" panose="03000509000000000000" pitchFamily="65" charset="-120"/>
                            <a:cs typeface="Arial" panose="020B0604020202020204" pitchFamily="34" charset="0"/>
                          </a:rPr>
                          <m:t>=</m:t>
                        </m:r>
                        <m:r>
                          <m:rPr>
                            <m:sty m:val="p"/>
                          </m:rPr>
                          <a:rPr lang="en-US" altLang="zh-TW" sz="2400" kern="100">
                            <a:solidFill>
                              <a:srgbClr val="000000"/>
                            </a:solidFill>
                            <a:latin typeface="Cambria Math" panose="02040503050406030204" pitchFamily="18" charset="0"/>
                            <a:ea typeface="標楷體" panose="03000509000000000000" pitchFamily="65" charset="-120"/>
                            <a:cs typeface="Arial" panose="020B0604020202020204" pitchFamily="34" charset="0"/>
                          </a:rPr>
                          <m:t>y</m:t>
                        </m:r>
                        <m:r>
                          <a:rPr lang="en-US" altLang="zh-TW" sz="2400" i="1" kern="100">
                            <a:solidFill>
                              <a:srgbClr val="000000"/>
                            </a:solidFill>
                            <a:latin typeface="Cambria Math" panose="02040503050406030204" pitchFamily="18" charset="0"/>
                            <a:ea typeface="標楷體" panose="03000509000000000000" pitchFamily="65" charset="-120"/>
                            <a:cs typeface="Arial" panose="020B0604020202020204" pitchFamily="34" charset="0"/>
                          </a:rPr>
                          <m:t>)</m:t>
                        </m:r>
                      </m:num>
                      <m:den>
                        <m:r>
                          <m:rPr>
                            <m:sty m:val="p"/>
                          </m:rPr>
                          <a:rPr lang="en-US" altLang="zh-TW" sz="2400" kern="100">
                            <a:solidFill>
                              <a:srgbClr val="000000"/>
                            </a:solidFill>
                            <a:latin typeface="Cambria Math" panose="02040503050406030204" pitchFamily="18" charset="0"/>
                            <a:ea typeface="標楷體" panose="03000509000000000000" pitchFamily="65" charset="-120"/>
                            <a:cs typeface="Cambria Math" panose="02040503050406030204" pitchFamily="18" charset="0"/>
                          </a:rPr>
                          <m:t>P</m:t>
                        </m:r>
                        <m:r>
                          <a:rPr lang="en-US" altLang="zh-TW" sz="2400" kern="100">
                            <a:solidFill>
                              <a:srgbClr val="000000"/>
                            </a:solidFill>
                            <a:latin typeface="Cambria Math" panose="02040503050406030204" pitchFamily="18" charset="0"/>
                            <a:ea typeface="標楷體" panose="03000509000000000000" pitchFamily="65" charset="-120"/>
                            <a:cs typeface="Cambria Math" panose="02040503050406030204" pitchFamily="18" charset="0"/>
                          </a:rPr>
                          <m:t>(</m:t>
                        </m:r>
                        <m:sSub>
                          <m:sSubPr>
                            <m:ctrlPr>
                              <a:rPr lang="zh-TW" altLang="zh-TW" sz="2400" i="1" kern="100">
                                <a:latin typeface="Cambria Math" panose="02040503050406030204" pitchFamily="18" charset="0"/>
                                <a:ea typeface="Cambria Math" panose="02040503050406030204" pitchFamily="18" charset="0"/>
                                <a:cs typeface="Arial" panose="020B0604020202020204" pitchFamily="34" charset="0"/>
                              </a:rPr>
                            </m:ctrlPr>
                          </m:sSubPr>
                          <m:e>
                            <m:r>
                              <a:rPr lang="en-US" altLang="zh-TW" sz="2400" i="1" kern="100">
                                <a:solidFill>
                                  <a:srgbClr val="000000"/>
                                </a:solidFill>
                                <a:latin typeface="Cambria Math" panose="02040503050406030204" pitchFamily="18" charset="0"/>
                                <a:ea typeface="標楷體" panose="03000509000000000000" pitchFamily="65" charset="-120"/>
                                <a:cs typeface="Arial" panose="020B0604020202020204" pitchFamily="34" charset="0"/>
                              </a:rPr>
                              <m:t>𝑥</m:t>
                            </m:r>
                          </m:e>
                          <m:sub>
                            <m:r>
                              <a:rPr lang="en-US" altLang="zh-TW" sz="2400" i="1" kern="100">
                                <a:solidFill>
                                  <a:srgbClr val="000000"/>
                                </a:solidFill>
                                <a:latin typeface="Cambria Math" panose="02040503050406030204" pitchFamily="18" charset="0"/>
                                <a:ea typeface="標楷體" panose="03000509000000000000" pitchFamily="65" charset="-120"/>
                                <a:cs typeface="Arial" panose="020B0604020202020204" pitchFamily="34" charset="0"/>
                              </a:rPr>
                              <m:t>1</m:t>
                            </m:r>
                          </m:sub>
                        </m:sSub>
                        <m:r>
                          <a:rPr lang="en-US" altLang="zh-TW" sz="2400" kern="100">
                            <a:solidFill>
                              <a:srgbClr val="000000"/>
                            </a:solidFill>
                            <a:latin typeface="Cambria Math" panose="02040503050406030204" pitchFamily="18" charset="0"/>
                            <a:ea typeface="標楷體" panose="03000509000000000000" pitchFamily="65" charset="-120"/>
                            <a:cs typeface="Arial" panose="020B0604020202020204" pitchFamily="34" charset="0"/>
                          </a:rPr>
                          <m:t>,</m:t>
                        </m:r>
                        <m:r>
                          <a:rPr lang="en-US" altLang="zh-TW" sz="2400" i="1" kern="100">
                            <a:solidFill>
                              <a:srgbClr val="000000"/>
                            </a:solidFill>
                            <a:latin typeface="Cambria Math" panose="02040503050406030204" pitchFamily="18" charset="0"/>
                            <a:ea typeface="標楷體" panose="03000509000000000000" pitchFamily="65" charset="-120"/>
                            <a:cs typeface="Arial" panose="020B0604020202020204" pitchFamily="34" charset="0"/>
                          </a:rPr>
                          <m:t> </m:t>
                        </m:r>
                        <m:sSub>
                          <m:sSubPr>
                            <m:ctrlPr>
                              <a:rPr lang="zh-TW" altLang="zh-TW" sz="2400" i="1" kern="100">
                                <a:latin typeface="Cambria Math" panose="02040503050406030204" pitchFamily="18" charset="0"/>
                                <a:ea typeface="Cambria Math" panose="02040503050406030204" pitchFamily="18" charset="0"/>
                                <a:cs typeface="Arial" panose="020B0604020202020204" pitchFamily="34" charset="0"/>
                              </a:rPr>
                            </m:ctrlPr>
                          </m:sSubPr>
                          <m:e>
                            <m:r>
                              <a:rPr lang="en-US" altLang="zh-TW" sz="2400" i="1" kern="100">
                                <a:solidFill>
                                  <a:srgbClr val="000000"/>
                                </a:solidFill>
                                <a:latin typeface="Cambria Math" panose="02040503050406030204" pitchFamily="18" charset="0"/>
                                <a:ea typeface="標楷體" panose="03000509000000000000" pitchFamily="65" charset="-120"/>
                                <a:cs typeface="Arial" panose="020B0604020202020204" pitchFamily="34" charset="0"/>
                              </a:rPr>
                              <m:t>𝑥</m:t>
                            </m:r>
                          </m:e>
                          <m:sub>
                            <m:r>
                              <a:rPr lang="en-US" altLang="zh-TW" sz="2400" i="1" kern="100">
                                <a:solidFill>
                                  <a:srgbClr val="000000"/>
                                </a:solidFill>
                                <a:latin typeface="Cambria Math" panose="02040503050406030204" pitchFamily="18" charset="0"/>
                                <a:ea typeface="標楷體" panose="03000509000000000000" pitchFamily="65" charset="-120"/>
                                <a:cs typeface="Arial" panose="020B0604020202020204" pitchFamily="34" charset="0"/>
                              </a:rPr>
                              <m:t>2</m:t>
                            </m:r>
                          </m:sub>
                        </m:sSub>
                        <m:r>
                          <a:rPr lang="en-US" altLang="zh-TW" sz="2400" kern="100">
                            <a:solidFill>
                              <a:srgbClr val="000000"/>
                            </a:solidFill>
                            <a:latin typeface="Cambria Math" panose="02040503050406030204" pitchFamily="18" charset="0"/>
                            <a:ea typeface="標楷體" panose="03000509000000000000" pitchFamily="65" charset="-120"/>
                            <a:cs typeface="Arial" panose="020B0604020202020204" pitchFamily="34" charset="0"/>
                          </a:rPr>
                          <m:t>,...,</m:t>
                        </m:r>
                        <m:r>
                          <a:rPr lang="en-US" altLang="zh-TW" sz="2400" i="1" kern="100">
                            <a:solidFill>
                              <a:srgbClr val="000000"/>
                            </a:solidFill>
                            <a:latin typeface="Cambria Math" panose="02040503050406030204" pitchFamily="18" charset="0"/>
                            <a:ea typeface="標楷體" panose="03000509000000000000" pitchFamily="65" charset="-120"/>
                            <a:cs typeface="Arial" panose="020B0604020202020204" pitchFamily="34" charset="0"/>
                          </a:rPr>
                          <m:t> </m:t>
                        </m:r>
                        <m:sSub>
                          <m:sSubPr>
                            <m:ctrlPr>
                              <a:rPr lang="zh-TW" altLang="zh-TW" sz="2400" i="1" kern="100">
                                <a:latin typeface="Cambria Math" panose="02040503050406030204" pitchFamily="18" charset="0"/>
                                <a:ea typeface="Cambria Math" panose="02040503050406030204" pitchFamily="18" charset="0"/>
                                <a:cs typeface="Arial" panose="020B0604020202020204" pitchFamily="34" charset="0"/>
                              </a:rPr>
                            </m:ctrlPr>
                          </m:sSubPr>
                          <m:e>
                            <m:r>
                              <a:rPr lang="en-US" altLang="zh-TW" sz="2400" i="1" kern="100">
                                <a:solidFill>
                                  <a:srgbClr val="000000"/>
                                </a:solidFill>
                                <a:latin typeface="Cambria Math" panose="02040503050406030204" pitchFamily="18" charset="0"/>
                                <a:ea typeface="標楷體" panose="03000509000000000000" pitchFamily="65" charset="-120"/>
                                <a:cs typeface="Arial" panose="020B0604020202020204" pitchFamily="34" charset="0"/>
                              </a:rPr>
                              <m:t>𝑥</m:t>
                            </m:r>
                          </m:e>
                          <m:sub>
                            <m:r>
                              <a:rPr lang="en-US" altLang="zh-TW" sz="2400" i="1" kern="100">
                                <a:solidFill>
                                  <a:srgbClr val="000000"/>
                                </a:solidFill>
                                <a:latin typeface="Cambria Math" panose="02040503050406030204" pitchFamily="18" charset="0"/>
                                <a:ea typeface="標楷體" panose="03000509000000000000" pitchFamily="65" charset="-120"/>
                                <a:cs typeface="Arial" panose="020B0604020202020204" pitchFamily="34" charset="0"/>
                              </a:rPr>
                              <m:t>𝑝</m:t>
                            </m:r>
                          </m:sub>
                        </m:sSub>
                        <m:r>
                          <a:rPr lang="en-US" altLang="zh-TW" sz="2400" kern="100">
                            <a:solidFill>
                              <a:srgbClr val="000000"/>
                            </a:solidFill>
                            <a:latin typeface="Cambria Math" panose="02040503050406030204" pitchFamily="18" charset="0"/>
                            <a:ea typeface="標楷體" panose="03000509000000000000" pitchFamily="65" charset="-120"/>
                            <a:cs typeface="Cambria Math" panose="02040503050406030204" pitchFamily="18" charset="0"/>
                          </a:rPr>
                          <m:t>)</m:t>
                        </m:r>
                      </m:den>
                    </m:f>
                  </m:oMath>
                </a14:m>
                <a:endParaRPr lang="zh-TW" altLang="zh-TW" sz="2400" kern="100" dirty="0">
                  <a:latin typeface="Cambria Math" panose="02040503050406030204" pitchFamily="18" charset="0"/>
                  <a:ea typeface="微軟正黑體" panose="020B0604030504040204" pitchFamily="34" charset="-120"/>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EABAAFF9-F34F-4DE2-8B02-FEDACE2BD0B1}"/>
                  </a:ext>
                </a:extLst>
              </p:cNvPr>
              <p:cNvSpPr>
                <a:spLocks noRot="1" noChangeAspect="1" noMove="1" noResize="1" noEditPoints="1" noAdjustHandles="1" noChangeArrowheads="1" noChangeShapeType="1" noTextEdit="1"/>
              </p:cNvSpPr>
              <p:nvPr/>
            </p:nvSpPr>
            <p:spPr>
              <a:xfrm>
                <a:off x="753703" y="1329110"/>
                <a:ext cx="11013576" cy="1786386"/>
              </a:xfrm>
              <a:prstGeom prst="rect">
                <a:avLst/>
              </a:prstGeom>
              <a:blipFill>
                <a:blip r:embed="rId2"/>
                <a:stretch>
                  <a:fillRect l="-886" t="-1024"/>
                </a:stretch>
              </a:blipFill>
            </p:spPr>
            <p:txBody>
              <a:bodyPr/>
              <a:lstStyle/>
              <a:p>
                <a:r>
                  <a:rPr lang="zh-TW" altLang="en-US">
                    <a:noFill/>
                  </a:rPr>
                  <a:t> </a:t>
                </a:r>
              </a:p>
            </p:txBody>
          </p:sp>
        </mc:Fallback>
      </mc:AlternateContent>
      <p:sp>
        <p:nvSpPr>
          <p:cNvPr id="10" name="矩形 9">
            <a:extLst>
              <a:ext uri="{FF2B5EF4-FFF2-40B4-BE49-F238E27FC236}">
                <a16:creationId xmlns:a16="http://schemas.microsoft.com/office/drawing/2014/main" id="{6B660633-D598-449E-8D78-2B131FCC9ED1}"/>
              </a:ext>
            </a:extLst>
          </p:cNvPr>
          <p:cNvSpPr/>
          <p:nvPr/>
        </p:nvSpPr>
        <p:spPr>
          <a:xfrm>
            <a:off x="753701" y="3153737"/>
            <a:ext cx="11013577" cy="938590"/>
          </a:xfrm>
          <a:prstGeom prst="rect">
            <a:avLst/>
          </a:prstGeom>
        </p:spPr>
        <p:txBody>
          <a:bodyPr wrap="square">
            <a:spAutoFit/>
          </a:bodyPr>
          <a:lstStyle/>
          <a:p>
            <a:pPr indent="304800">
              <a:lnSpc>
                <a:spcPct val="120000"/>
              </a:lnSpc>
              <a:spcAft>
                <a:spcPts val="0"/>
              </a:spcAft>
            </a:pPr>
            <a:r>
              <a:rPr lang="zh-TW" altLang="zh-TW" sz="2400" kern="100" dirty="0">
                <a:solidFill>
                  <a:srgbClr val="000000"/>
                </a:solidFill>
                <a:latin typeface="微軟正黑體" panose="020B0604030504040204" pitchFamily="34" charset="-120"/>
                <a:ea typeface="微軟正黑體" panose="020B0604030504040204" pitchFamily="34" charset="-120"/>
                <a:cs typeface="Arial" panose="020B0604020202020204" pitchFamily="34" charset="0"/>
              </a:rPr>
              <a:t>在假設所有的隨機變數之間具有條件獨立的情況下，可以直接利用條件機率相乘的方法，計算出聯合機率分布。</a:t>
            </a:r>
            <a:endParaRPr lang="zh-TW" altLang="zh-TW" sz="2400" kern="100" dirty="0">
              <a:latin typeface="微軟正黑體" panose="020B0604030504040204" pitchFamily="34" charset="-120"/>
              <a:ea typeface="微軟正黑體" panose="020B0604030504040204" pitchFamily="34" charset="-12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14E1947C-8117-40F2-8DD1-805DC512CB28}"/>
                  </a:ext>
                </a:extLst>
              </p:cNvPr>
              <p:cNvSpPr/>
              <p:nvPr/>
            </p:nvSpPr>
            <p:spPr>
              <a:xfrm>
                <a:off x="753701" y="4113887"/>
                <a:ext cx="11013577" cy="490199"/>
              </a:xfrm>
              <a:prstGeom prst="rect">
                <a:avLst/>
              </a:prstGeom>
            </p:spPr>
            <p:txBody>
              <a:bodyPr wrap="square">
                <a:spAutoFit/>
              </a:bodyPr>
              <a:lstStyle/>
              <a:p>
                <a:pPr algn="ctr">
                  <a:spcAft>
                    <a:spcPts val="0"/>
                  </a:spcAft>
                </a:pPr>
                <a14:m>
                  <m:oMath xmlns:m="http://schemas.openxmlformats.org/officeDocument/2006/math">
                    <m:r>
                      <a:rPr lang="en-US" altLang="zh-TW" sz="2400" i="1" kern="100">
                        <a:solidFill>
                          <a:srgbClr val="000000"/>
                        </a:solidFill>
                        <a:latin typeface="Cambria Math" panose="02040503050406030204" pitchFamily="18" charset="0"/>
                        <a:ea typeface="標楷體" panose="03000509000000000000" pitchFamily="65" charset="-120"/>
                        <a:cs typeface="Arial" panose="020B0604020202020204" pitchFamily="34" charset="0"/>
                      </a:rPr>
                      <m:t>𝑃</m:t>
                    </m:r>
                    <m:r>
                      <a:rPr lang="en-US" altLang="zh-TW" sz="2400" i="1" kern="100">
                        <a:solidFill>
                          <a:srgbClr val="000000"/>
                        </a:solidFill>
                        <a:latin typeface="Cambria Math" panose="02040503050406030204" pitchFamily="18" charset="0"/>
                        <a:ea typeface="標楷體" panose="03000509000000000000" pitchFamily="65" charset="-120"/>
                        <a:cs typeface="Arial" panose="020B0604020202020204" pitchFamily="34" charset="0"/>
                      </a:rPr>
                      <m:t>(</m:t>
                    </m:r>
                    <m:sSub>
                      <m:sSubPr>
                        <m:ctrlPr>
                          <a:rPr lang="zh-TW" altLang="zh-TW" sz="2400" i="1" kern="100">
                            <a:latin typeface="Cambria Math" panose="02040503050406030204" pitchFamily="18" charset="0"/>
                            <a:ea typeface="Cambria Math" panose="02040503050406030204" pitchFamily="18" charset="0"/>
                            <a:cs typeface="Arial" panose="020B0604020202020204" pitchFamily="34" charset="0"/>
                          </a:rPr>
                        </m:ctrlPr>
                      </m:sSubPr>
                      <m:e>
                        <m:r>
                          <a:rPr lang="en-US" altLang="zh-TW" sz="2400" i="1" kern="100">
                            <a:solidFill>
                              <a:srgbClr val="000000"/>
                            </a:solidFill>
                            <a:latin typeface="Cambria Math" panose="02040503050406030204" pitchFamily="18" charset="0"/>
                            <a:ea typeface="標楷體" panose="03000509000000000000" pitchFamily="65" charset="-120"/>
                            <a:cs typeface="Arial" panose="020B0604020202020204" pitchFamily="34" charset="0"/>
                          </a:rPr>
                          <m:t>𝑥</m:t>
                        </m:r>
                      </m:e>
                      <m:sub>
                        <m:r>
                          <a:rPr lang="en-US" altLang="zh-TW" sz="2400" i="1" kern="100">
                            <a:solidFill>
                              <a:srgbClr val="000000"/>
                            </a:solidFill>
                            <a:latin typeface="Cambria Math" panose="02040503050406030204" pitchFamily="18" charset="0"/>
                            <a:ea typeface="標楷體" panose="03000509000000000000" pitchFamily="65" charset="-120"/>
                            <a:cs typeface="Arial" panose="020B0604020202020204" pitchFamily="34" charset="0"/>
                          </a:rPr>
                          <m:t>1</m:t>
                        </m:r>
                      </m:sub>
                    </m:sSub>
                    <m:r>
                      <a:rPr lang="en-US" altLang="zh-TW" sz="2400" kern="100">
                        <a:solidFill>
                          <a:srgbClr val="000000"/>
                        </a:solidFill>
                        <a:latin typeface="Cambria Math" panose="02040503050406030204" pitchFamily="18" charset="0"/>
                        <a:ea typeface="標楷體" panose="03000509000000000000" pitchFamily="65" charset="-120"/>
                        <a:cs typeface="Arial" panose="020B0604020202020204" pitchFamily="34" charset="0"/>
                      </a:rPr>
                      <m:t>,</m:t>
                    </m:r>
                    <m:r>
                      <a:rPr lang="en-US" altLang="zh-TW" sz="2400" i="1" kern="100">
                        <a:solidFill>
                          <a:srgbClr val="000000"/>
                        </a:solidFill>
                        <a:latin typeface="Cambria Math" panose="02040503050406030204" pitchFamily="18" charset="0"/>
                        <a:ea typeface="標楷體" panose="03000509000000000000" pitchFamily="65" charset="-120"/>
                        <a:cs typeface="Arial" panose="020B0604020202020204" pitchFamily="34" charset="0"/>
                      </a:rPr>
                      <m:t> </m:t>
                    </m:r>
                    <m:sSub>
                      <m:sSubPr>
                        <m:ctrlPr>
                          <a:rPr lang="zh-TW" altLang="zh-TW" sz="2400" i="1" kern="100">
                            <a:latin typeface="Cambria Math" panose="02040503050406030204" pitchFamily="18" charset="0"/>
                            <a:ea typeface="Cambria Math" panose="02040503050406030204" pitchFamily="18" charset="0"/>
                            <a:cs typeface="Arial" panose="020B0604020202020204" pitchFamily="34" charset="0"/>
                          </a:rPr>
                        </m:ctrlPr>
                      </m:sSubPr>
                      <m:e>
                        <m:r>
                          <a:rPr lang="en-US" altLang="zh-TW" sz="2400" i="1" kern="100">
                            <a:solidFill>
                              <a:srgbClr val="000000"/>
                            </a:solidFill>
                            <a:latin typeface="Cambria Math" panose="02040503050406030204" pitchFamily="18" charset="0"/>
                            <a:ea typeface="標楷體" panose="03000509000000000000" pitchFamily="65" charset="-120"/>
                            <a:cs typeface="Arial" panose="020B0604020202020204" pitchFamily="34" charset="0"/>
                          </a:rPr>
                          <m:t>𝑥</m:t>
                        </m:r>
                      </m:e>
                      <m:sub>
                        <m:r>
                          <a:rPr lang="en-US" altLang="zh-TW" sz="2400" i="1" kern="100">
                            <a:solidFill>
                              <a:srgbClr val="000000"/>
                            </a:solidFill>
                            <a:latin typeface="Cambria Math" panose="02040503050406030204" pitchFamily="18" charset="0"/>
                            <a:ea typeface="標楷體" panose="03000509000000000000" pitchFamily="65" charset="-120"/>
                            <a:cs typeface="Arial" panose="020B0604020202020204" pitchFamily="34" charset="0"/>
                          </a:rPr>
                          <m:t>2</m:t>
                        </m:r>
                      </m:sub>
                    </m:sSub>
                    <m:r>
                      <a:rPr lang="en-US" altLang="zh-TW" sz="2400" kern="100">
                        <a:solidFill>
                          <a:srgbClr val="000000"/>
                        </a:solidFill>
                        <a:latin typeface="Cambria Math" panose="02040503050406030204" pitchFamily="18" charset="0"/>
                        <a:ea typeface="標楷體" panose="03000509000000000000" pitchFamily="65" charset="-120"/>
                        <a:cs typeface="Arial" panose="020B0604020202020204" pitchFamily="34" charset="0"/>
                      </a:rPr>
                      <m:t>,…,</m:t>
                    </m:r>
                    <m:r>
                      <a:rPr lang="en-US" altLang="zh-TW" sz="2400" i="1" kern="100">
                        <a:solidFill>
                          <a:srgbClr val="000000"/>
                        </a:solidFill>
                        <a:latin typeface="Cambria Math" panose="02040503050406030204" pitchFamily="18" charset="0"/>
                        <a:ea typeface="標楷體" panose="03000509000000000000" pitchFamily="65" charset="-120"/>
                        <a:cs typeface="Arial" panose="020B0604020202020204" pitchFamily="34" charset="0"/>
                      </a:rPr>
                      <m:t> </m:t>
                    </m:r>
                    <m:sSub>
                      <m:sSubPr>
                        <m:ctrlPr>
                          <a:rPr lang="zh-TW" altLang="zh-TW" sz="2400" i="1" kern="100">
                            <a:latin typeface="Cambria Math" panose="02040503050406030204" pitchFamily="18" charset="0"/>
                            <a:ea typeface="Cambria Math" panose="02040503050406030204" pitchFamily="18" charset="0"/>
                            <a:cs typeface="Arial" panose="020B0604020202020204" pitchFamily="34" charset="0"/>
                          </a:rPr>
                        </m:ctrlPr>
                      </m:sSubPr>
                      <m:e>
                        <m:r>
                          <a:rPr lang="en-US" altLang="zh-TW" sz="2400" i="1" kern="100">
                            <a:solidFill>
                              <a:srgbClr val="000000"/>
                            </a:solidFill>
                            <a:latin typeface="Cambria Math" panose="02040503050406030204" pitchFamily="18" charset="0"/>
                            <a:ea typeface="標楷體" panose="03000509000000000000" pitchFamily="65" charset="-120"/>
                            <a:cs typeface="Arial" panose="020B0604020202020204" pitchFamily="34" charset="0"/>
                          </a:rPr>
                          <m:t>𝑥</m:t>
                        </m:r>
                      </m:e>
                      <m:sub>
                        <m:r>
                          <a:rPr lang="en-US" altLang="zh-TW" sz="2400" i="1" kern="100">
                            <a:solidFill>
                              <a:srgbClr val="000000"/>
                            </a:solidFill>
                            <a:latin typeface="Cambria Math" panose="02040503050406030204" pitchFamily="18" charset="0"/>
                            <a:ea typeface="標楷體" panose="03000509000000000000" pitchFamily="65" charset="-120"/>
                            <a:cs typeface="Arial" panose="020B0604020202020204" pitchFamily="34" charset="0"/>
                          </a:rPr>
                          <m:t>𝑝</m:t>
                        </m:r>
                      </m:sub>
                    </m:sSub>
                    <m:r>
                      <a:rPr lang="en-US" altLang="zh-TW" sz="2400" kern="100">
                        <a:solidFill>
                          <a:srgbClr val="000000"/>
                        </a:solidFill>
                        <a:latin typeface="Cambria Math" panose="02040503050406030204" pitchFamily="18" charset="0"/>
                        <a:ea typeface="標楷體" panose="03000509000000000000" pitchFamily="65" charset="-120"/>
                        <a:cs typeface="Arial" panose="020B0604020202020204" pitchFamily="34" charset="0"/>
                      </a:rPr>
                      <m:t>|</m:t>
                    </m:r>
                    <m:r>
                      <a:rPr lang="en-US" altLang="zh-TW" sz="2400" i="1" kern="100">
                        <a:solidFill>
                          <a:srgbClr val="000000"/>
                        </a:solidFill>
                        <a:latin typeface="Cambria Math" panose="02040503050406030204" pitchFamily="18" charset="0"/>
                        <a:ea typeface="標楷體" panose="03000509000000000000" pitchFamily="65" charset="-120"/>
                        <a:cs typeface="Arial" panose="020B0604020202020204" pitchFamily="34" charset="0"/>
                      </a:rPr>
                      <m:t>𝑌</m:t>
                    </m:r>
                    <m:r>
                      <a:rPr lang="en-US" altLang="zh-TW" sz="2400" kern="100">
                        <a:solidFill>
                          <a:srgbClr val="000000"/>
                        </a:solidFill>
                        <a:latin typeface="Cambria Math" panose="02040503050406030204" pitchFamily="18" charset="0"/>
                        <a:ea typeface="標楷體" panose="03000509000000000000" pitchFamily="65" charset="-120"/>
                        <a:cs typeface="Arial" panose="020B0604020202020204" pitchFamily="34" charset="0"/>
                      </a:rPr>
                      <m:t>=</m:t>
                    </m:r>
                    <m:r>
                      <a:rPr lang="en-US" altLang="zh-TW" sz="2400" i="1" kern="100">
                        <a:solidFill>
                          <a:srgbClr val="000000"/>
                        </a:solidFill>
                        <a:latin typeface="Cambria Math" panose="02040503050406030204" pitchFamily="18" charset="0"/>
                        <a:ea typeface="標楷體" panose="03000509000000000000" pitchFamily="65" charset="-120"/>
                        <a:cs typeface="Arial" panose="020B0604020202020204" pitchFamily="34" charset="0"/>
                      </a:rPr>
                      <m:t>𝑦</m:t>
                    </m:r>
                  </m:oMath>
                </a14:m>
                <a:r>
                  <a:rPr lang="en-US" altLang="zh-TW" sz="2400" kern="100" dirty="0">
                    <a:solidFill>
                      <a:srgbClr val="000000"/>
                    </a:solidFill>
                    <a:latin typeface="Cambria Math" panose="02040503050406030204" pitchFamily="18" charset="0"/>
                    <a:ea typeface="微軟正黑體" panose="020B0604030504040204" pitchFamily="34" charset="-120"/>
                    <a:cs typeface="Arial" panose="020B0604020202020204" pitchFamily="34" charset="0"/>
                  </a:rPr>
                  <a:t>)=</a:t>
                </a:r>
                <a:r>
                  <a:rPr lang="en-US" altLang="zh-TW" sz="2400" kern="100" dirty="0">
                    <a:latin typeface="Cambria Math" panose="02040503050406030204" pitchFamily="18" charset="0"/>
                    <a:ea typeface="微軟正黑體" panose="020B0604030504040204" pitchFamily="34" charset="-120"/>
                    <a:cs typeface="Times New Roman" panose="02020603050405020304" pitchFamily="18" charset="0"/>
                  </a:rPr>
                  <a:t> </a:t>
                </a:r>
                <a:r>
                  <a:rPr lang="en-US" altLang="zh-TW" sz="2400" kern="100" dirty="0">
                    <a:solidFill>
                      <a:srgbClr val="000000"/>
                    </a:solidFill>
                    <a:latin typeface="Cambria Math" panose="02040503050406030204" pitchFamily="18" charset="0"/>
                    <a:ea typeface="微軟正黑體" panose="020B0604030504040204" pitchFamily="34" charset="-120"/>
                    <a:cs typeface="Arial" panose="020B0604020202020204" pitchFamily="34" charset="0"/>
                  </a:rPr>
                  <a:t>P(</a:t>
                </a:r>
                <a14:m>
                  <m:oMath xmlns:m="http://schemas.openxmlformats.org/officeDocument/2006/math">
                    <m:sSub>
                      <m:sSubPr>
                        <m:ctrlPr>
                          <a:rPr lang="zh-TW" altLang="zh-TW" sz="2400" i="1" kern="100">
                            <a:latin typeface="Cambria Math" panose="02040503050406030204" pitchFamily="18" charset="0"/>
                            <a:ea typeface="Cambria Math" panose="02040503050406030204" pitchFamily="18" charset="0"/>
                            <a:cs typeface="Arial" panose="020B0604020202020204" pitchFamily="34" charset="0"/>
                          </a:rPr>
                        </m:ctrlPr>
                      </m:sSubPr>
                      <m:e>
                        <m:r>
                          <a:rPr lang="en-US" altLang="zh-TW" sz="2400" i="1" kern="100">
                            <a:solidFill>
                              <a:srgbClr val="000000"/>
                            </a:solidFill>
                            <a:latin typeface="Cambria Math" panose="02040503050406030204" pitchFamily="18" charset="0"/>
                            <a:ea typeface="標楷體" panose="03000509000000000000" pitchFamily="65" charset="-120"/>
                            <a:cs typeface="Arial" panose="020B0604020202020204" pitchFamily="34" charset="0"/>
                          </a:rPr>
                          <m:t>𝑋</m:t>
                        </m:r>
                      </m:e>
                      <m:sub>
                        <m:r>
                          <a:rPr lang="en-US" altLang="zh-TW" sz="2400" i="1" kern="100">
                            <a:solidFill>
                              <a:srgbClr val="000000"/>
                            </a:solidFill>
                            <a:latin typeface="Cambria Math" panose="02040503050406030204" pitchFamily="18" charset="0"/>
                            <a:ea typeface="標楷體" panose="03000509000000000000" pitchFamily="65" charset="-120"/>
                            <a:cs typeface="Arial" panose="020B0604020202020204" pitchFamily="34" charset="0"/>
                          </a:rPr>
                          <m:t>1</m:t>
                        </m:r>
                      </m:sub>
                    </m:sSub>
                    <m:r>
                      <a:rPr lang="en-US" altLang="zh-TW" sz="2400" i="1" kern="100">
                        <a:solidFill>
                          <a:srgbClr val="000000"/>
                        </a:solidFill>
                        <a:latin typeface="Cambria Math" panose="02040503050406030204" pitchFamily="18" charset="0"/>
                        <a:ea typeface="標楷體" panose="03000509000000000000" pitchFamily="65" charset="-120"/>
                        <a:cs typeface="Arial" panose="020B0604020202020204" pitchFamily="34" charset="0"/>
                      </a:rPr>
                      <m:t>=</m:t>
                    </m:r>
                    <m:sSub>
                      <m:sSubPr>
                        <m:ctrlPr>
                          <a:rPr lang="zh-TW" altLang="zh-TW" sz="2400" i="1" kern="100">
                            <a:latin typeface="Cambria Math" panose="02040503050406030204" pitchFamily="18" charset="0"/>
                            <a:ea typeface="Cambria Math" panose="02040503050406030204" pitchFamily="18" charset="0"/>
                            <a:cs typeface="Arial" panose="020B0604020202020204" pitchFamily="34" charset="0"/>
                          </a:rPr>
                        </m:ctrlPr>
                      </m:sSubPr>
                      <m:e>
                        <m:r>
                          <a:rPr lang="en-US" altLang="zh-TW" sz="2400" i="1" kern="100">
                            <a:solidFill>
                              <a:srgbClr val="000000"/>
                            </a:solidFill>
                            <a:latin typeface="Cambria Math" panose="02040503050406030204" pitchFamily="18" charset="0"/>
                            <a:ea typeface="標楷體" panose="03000509000000000000" pitchFamily="65" charset="-120"/>
                            <a:cs typeface="Arial" panose="020B0604020202020204" pitchFamily="34" charset="0"/>
                          </a:rPr>
                          <m:t>𝑥</m:t>
                        </m:r>
                      </m:e>
                      <m:sub>
                        <m:r>
                          <a:rPr lang="en-US" altLang="zh-TW" sz="2400" i="1" kern="100">
                            <a:solidFill>
                              <a:srgbClr val="000000"/>
                            </a:solidFill>
                            <a:latin typeface="Cambria Math" panose="02040503050406030204" pitchFamily="18" charset="0"/>
                            <a:ea typeface="標楷體" panose="03000509000000000000" pitchFamily="65" charset="-120"/>
                            <a:cs typeface="Arial" panose="020B0604020202020204" pitchFamily="34" charset="0"/>
                          </a:rPr>
                          <m:t>1</m:t>
                        </m:r>
                      </m:sub>
                    </m:sSub>
                  </m:oMath>
                </a14:m>
                <a:r>
                  <a:rPr lang="en-US" altLang="zh-TW" sz="2400" kern="100" dirty="0">
                    <a:solidFill>
                      <a:srgbClr val="000000"/>
                    </a:solidFill>
                    <a:latin typeface="Cambria Math" panose="02040503050406030204" pitchFamily="18" charset="0"/>
                    <a:ea typeface="微軟正黑體" panose="020B0604030504040204" pitchFamily="34" charset="-120"/>
                    <a:cs typeface="Arial" panose="020B0604020202020204" pitchFamily="34" charset="0"/>
                  </a:rPr>
                  <a:t>|</a:t>
                </a:r>
                <a14:m>
                  <m:oMath xmlns:m="http://schemas.openxmlformats.org/officeDocument/2006/math">
                    <m:r>
                      <a:rPr lang="en-US" altLang="zh-TW" sz="2400" kern="100">
                        <a:solidFill>
                          <a:srgbClr val="000000"/>
                        </a:solidFill>
                        <a:latin typeface="Cambria Math" panose="02040503050406030204" pitchFamily="18" charset="0"/>
                        <a:ea typeface="標楷體" panose="03000509000000000000" pitchFamily="65" charset="-120"/>
                        <a:cs typeface="Arial" panose="020B0604020202020204" pitchFamily="34" charset="0"/>
                      </a:rPr>
                      <m:t> </m:t>
                    </m:r>
                    <m:r>
                      <a:rPr lang="en-US" altLang="zh-TW" sz="2400" i="1" kern="100">
                        <a:solidFill>
                          <a:srgbClr val="000000"/>
                        </a:solidFill>
                        <a:latin typeface="Cambria Math" panose="02040503050406030204" pitchFamily="18" charset="0"/>
                        <a:ea typeface="標楷體" panose="03000509000000000000" pitchFamily="65" charset="-120"/>
                        <a:cs typeface="Arial" panose="020B0604020202020204" pitchFamily="34" charset="0"/>
                      </a:rPr>
                      <m:t>𝑌</m:t>
                    </m:r>
                    <m:r>
                      <a:rPr lang="en-US" altLang="zh-TW" sz="2400" kern="100">
                        <a:solidFill>
                          <a:srgbClr val="000000"/>
                        </a:solidFill>
                        <a:latin typeface="Cambria Math" panose="02040503050406030204" pitchFamily="18" charset="0"/>
                        <a:ea typeface="標楷體" panose="03000509000000000000" pitchFamily="65" charset="-120"/>
                        <a:cs typeface="Arial" panose="020B0604020202020204" pitchFamily="34" charset="0"/>
                      </a:rPr>
                      <m:t>=</m:t>
                    </m:r>
                    <m:r>
                      <a:rPr lang="en-US" altLang="zh-TW" sz="2400" i="1" kern="100">
                        <a:solidFill>
                          <a:srgbClr val="000000"/>
                        </a:solidFill>
                        <a:latin typeface="Cambria Math" panose="02040503050406030204" pitchFamily="18" charset="0"/>
                        <a:ea typeface="標楷體" panose="03000509000000000000" pitchFamily="65" charset="-120"/>
                        <a:cs typeface="Arial" panose="020B0604020202020204" pitchFamily="34" charset="0"/>
                      </a:rPr>
                      <m:t>𝑦</m:t>
                    </m:r>
                  </m:oMath>
                </a14:m>
                <a:r>
                  <a:rPr lang="en-US" altLang="zh-TW" sz="2400" kern="100" dirty="0">
                    <a:solidFill>
                      <a:srgbClr val="000000"/>
                    </a:solidFill>
                    <a:latin typeface="Cambria Math" panose="02040503050406030204" pitchFamily="18" charset="0"/>
                    <a:ea typeface="微軟正黑體" panose="020B0604030504040204" pitchFamily="34" charset="-120"/>
                    <a:cs typeface="Arial" panose="020B0604020202020204" pitchFamily="34" charset="0"/>
                  </a:rPr>
                  <a:t>)P(</a:t>
                </a:r>
                <a14:m>
                  <m:oMath xmlns:m="http://schemas.openxmlformats.org/officeDocument/2006/math">
                    <m:sSub>
                      <m:sSubPr>
                        <m:ctrlPr>
                          <a:rPr lang="zh-TW" altLang="zh-TW" sz="2400" i="1" kern="100">
                            <a:latin typeface="Cambria Math" panose="02040503050406030204" pitchFamily="18" charset="0"/>
                            <a:ea typeface="Cambria Math" panose="02040503050406030204" pitchFamily="18" charset="0"/>
                            <a:cs typeface="Arial" panose="020B0604020202020204" pitchFamily="34" charset="0"/>
                          </a:rPr>
                        </m:ctrlPr>
                      </m:sSubPr>
                      <m:e>
                        <m:r>
                          <a:rPr lang="en-US" altLang="zh-TW" sz="2400" i="1" kern="100">
                            <a:solidFill>
                              <a:srgbClr val="000000"/>
                            </a:solidFill>
                            <a:latin typeface="Cambria Math" panose="02040503050406030204" pitchFamily="18" charset="0"/>
                            <a:ea typeface="標楷體" panose="03000509000000000000" pitchFamily="65" charset="-120"/>
                            <a:cs typeface="Arial" panose="020B0604020202020204" pitchFamily="34" charset="0"/>
                          </a:rPr>
                          <m:t>𝑋</m:t>
                        </m:r>
                      </m:e>
                      <m:sub>
                        <m:r>
                          <a:rPr lang="en-US" altLang="zh-TW" sz="2400" i="1" kern="100">
                            <a:solidFill>
                              <a:srgbClr val="000000"/>
                            </a:solidFill>
                            <a:latin typeface="Cambria Math" panose="02040503050406030204" pitchFamily="18" charset="0"/>
                            <a:ea typeface="標楷體" panose="03000509000000000000" pitchFamily="65" charset="-120"/>
                            <a:cs typeface="Arial" panose="020B0604020202020204" pitchFamily="34" charset="0"/>
                          </a:rPr>
                          <m:t>2</m:t>
                        </m:r>
                      </m:sub>
                    </m:sSub>
                    <m:r>
                      <a:rPr lang="en-US" altLang="zh-TW" sz="2400" i="1" kern="100">
                        <a:solidFill>
                          <a:srgbClr val="000000"/>
                        </a:solidFill>
                        <a:latin typeface="Cambria Math" panose="02040503050406030204" pitchFamily="18" charset="0"/>
                        <a:ea typeface="標楷體" panose="03000509000000000000" pitchFamily="65" charset="-120"/>
                        <a:cs typeface="Arial" panose="020B0604020202020204" pitchFamily="34" charset="0"/>
                      </a:rPr>
                      <m:t>=</m:t>
                    </m:r>
                    <m:sSub>
                      <m:sSubPr>
                        <m:ctrlPr>
                          <a:rPr lang="zh-TW" altLang="zh-TW" sz="2400" i="1" kern="100">
                            <a:latin typeface="Cambria Math" panose="02040503050406030204" pitchFamily="18" charset="0"/>
                            <a:ea typeface="Cambria Math" panose="02040503050406030204" pitchFamily="18" charset="0"/>
                            <a:cs typeface="Arial" panose="020B0604020202020204" pitchFamily="34" charset="0"/>
                          </a:rPr>
                        </m:ctrlPr>
                      </m:sSubPr>
                      <m:e>
                        <m:r>
                          <a:rPr lang="en-US" altLang="zh-TW" sz="2400" i="1" kern="100">
                            <a:solidFill>
                              <a:srgbClr val="000000"/>
                            </a:solidFill>
                            <a:latin typeface="Cambria Math" panose="02040503050406030204" pitchFamily="18" charset="0"/>
                            <a:ea typeface="標楷體" panose="03000509000000000000" pitchFamily="65" charset="-120"/>
                            <a:cs typeface="Arial" panose="020B0604020202020204" pitchFamily="34" charset="0"/>
                          </a:rPr>
                          <m:t>𝑥</m:t>
                        </m:r>
                      </m:e>
                      <m:sub>
                        <m:r>
                          <a:rPr lang="en-US" altLang="zh-TW" sz="2400" i="1" kern="100">
                            <a:solidFill>
                              <a:srgbClr val="000000"/>
                            </a:solidFill>
                            <a:latin typeface="Cambria Math" panose="02040503050406030204" pitchFamily="18" charset="0"/>
                            <a:ea typeface="標楷體" panose="03000509000000000000" pitchFamily="65" charset="-120"/>
                            <a:cs typeface="Arial" panose="020B0604020202020204" pitchFamily="34" charset="0"/>
                          </a:rPr>
                          <m:t>2</m:t>
                        </m:r>
                      </m:sub>
                    </m:sSub>
                  </m:oMath>
                </a14:m>
                <a:r>
                  <a:rPr lang="en-US" altLang="zh-TW" sz="2400" kern="100" dirty="0">
                    <a:solidFill>
                      <a:srgbClr val="000000"/>
                    </a:solidFill>
                    <a:latin typeface="Cambria Math" panose="02040503050406030204" pitchFamily="18" charset="0"/>
                    <a:ea typeface="微軟正黑體" panose="020B0604030504040204" pitchFamily="34" charset="-120"/>
                    <a:cs typeface="Arial" panose="020B0604020202020204" pitchFamily="34" charset="0"/>
                  </a:rPr>
                  <a:t>|</a:t>
                </a:r>
                <a14:m>
                  <m:oMath xmlns:m="http://schemas.openxmlformats.org/officeDocument/2006/math">
                    <m:r>
                      <a:rPr lang="en-US" altLang="zh-TW" sz="2400" kern="100">
                        <a:solidFill>
                          <a:srgbClr val="000000"/>
                        </a:solidFill>
                        <a:latin typeface="Cambria Math" panose="02040503050406030204" pitchFamily="18" charset="0"/>
                        <a:ea typeface="標楷體" panose="03000509000000000000" pitchFamily="65" charset="-120"/>
                        <a:cs typeface="Arial" panose="020B0604020202020204" pitchFamily="34" charset="0"/>
                      </a:rPr>
                      <m:t> </m:t>
                    </m:r>
                    <m:r>
                      <a:rPr lang="en-US" altLang="zh-TW" sz="2400" i="1" kern="100">
                        <a:solidFill>
                          <a:srgbClr val="000000"/>
                        </a:solidFill>
                        <a:latin typeface="Cambria Math" panose="02040503050406030204" pitchFamily="18" charset="0"/>
                        <a:ea typeface="標楷體" panose="03000509000000000000" pitchFamily="65" charset="-120"/>
                        <a:cs typeface="Arial" panose="020B0604020202020204" pitchFamily="34" charset="0"/>
                      </a:rPr>
                      <m:t>𝑌</m:t>
                    </m:r>
                    <m:r>
                      <a:rPr lang="en-US" altLang="zh-TW" sz="2400" kern="100">
                        <a:solidFill>
                          <a:srgbClr val="000000"/>
                        </a:solidFill>
                        <a:latin typeface="Cambria Math" panose="02040503050406030204" pitchFamily="18" charset="0"/>
                        <a:ea typeface="標楷體" panose="03000509000000000000" pitchFamily="65" charset="-120"/>
                        <a:cs typeface="Arial" panose="020B0604020202020204" pitchFamily="34" charset="0"/>
                      </a:rPr>
                      <m:t>=</m:t>
                    </m:r>
                    <m:r>
                      <a:rPr lang="en-US" altLang="zh-TW" sz="2400" i="1" kern="100">
                        <a:solidFill>
                          <a:srgbClr val="000000"/>
                        </a:solidFill>
                        <a:latin typeface="Cambria Math" panose="02040503050406030204" pitchFamily="18" charset="0"/>
                        <a:ea typeface="標楷體" panose="03000509000000000000" pitchFamily="65" charset="-120"/>
                        <a:cs typeface="Arial" panose="020B0604020202020204" pitchFamily="34" charset="0"/>
                      </a:rPr>
                      <m:t>𝑦</m:t>
                    </m:r>
                  </m:oMath>
                </a14:m>
                <a:r>
                  <a:rPr lang="en-US" altLang="zh-TW" sz="2400" kern="100" dirty="0">
                    <a:solidFill>
                      <a:srgbClr val="000000"/>
                    </a:solidFill>
                    <a:latin typeface="Cambria Math" panose="02040503050406030204" pitchFamily="18" charset="0"/>
                    <a:ea typeface="微軟正黑體" panose="020B0604030504040204" pitchFamily="34" charset="-120"/>
                    <a:cs typeface="Arial" panose="020B0604020202020204" pitchFamily="34" charset="0"/>
                  </a:rPr>
                  <a:t>)...P(</a:t>
                </a:r>
                <a14:m>
                  <m:oMath xmlns:m="http://schemas.openxmlformats.org/officeDocument/2006/math">
                    <m:sSub>
                      <m:sSubPr>
                        <m:ctrlPr>
                          <a:rPr lang="zh-TW" altLang="zh-TW" sz="2400" i="1" kern="100">
                            <a:latin typeface="Cambria Math" panose="02040503050406030204" pitchFamily="18" charset="0"/>
                            <a:ea typeface="Cambria Math" panose="02040503050406030204" pitchFamily="18" charset="0"/>
                            <a:cs typeface="Arial" panose="020B0604020202020204" pitchFamily="34" charset="0"/>
                          </a:rPr>
                        </m:ctrlPr>
                      </m:sSubPr>
                      <m:e>
                        <m:r>
                          <a:rPr lang="en-US" altLang="zh-TW" sz="2400" i="1" kern="100">
                            <a:solidFill>
                              <a:srgbClr val="000000"/>
                            </a:solidFill>
                            <a:latin typeface="Cambria Math" panose="02040503050406030204" pitchFamily="18" charset="0"/>
                            <a:ea typeface="標楷體" panose="03000509000000000000" pitchFamily="65" charset="-120"/>
                            <a:cs typeface="Arial" panose="020B0604020202020204" pitchFamily="34" charset="0"/>
                          </a:rPr>
                          <m:t>𝑋</m:t>
                        </m:r>
                      </m:e>
                      <m:sub>
                        <m:r>
                          <a:rPr lang="en-US" altLang="zh-TW" sz="2400" i="1" kern="100">
                            <a:solidFill>
                              <a:srgbClr val="000000"/>
                            </a:solidFill>
                            <a:latin typeface="Cambria Math" panose="02040503050406030204" pitchFamily="18" charset="0"/>
                            <a:ea typeface="標楷體" panose="03000509000000000000" pitchFamily="65" charset="-120"/>
                            <a:cs typeface="Arial" panose="020B0604020202020204" pitchFamily="34" charset="0"/>
                          </a:rPr>
                          <m:t>𝑝</m:t>
                        </m:r>
                      </m:sub>
                    </m:sSub>
                    <m:r>
                      <a:rPr lang="en-US" altLang="zh-TW" sz="2400" i="1" kern="100">
                        <a:solidFill>
                          <a:srgbClr val="000000"/>
                        </a:solidFill>
                        <a:latin typeface="Cambria Math" panose="02040503050406030204" pitchFamily="18" charset="0"/>
                        <a:ea typeface="標楷體" panose="03000509000000000000" pitchFamily="65" charset="-120"/>
                        <a:cs typeface="Arial" panose="020B0604020202020204" pitchFamily="34" charset="0"/>
                      </a:rPr>
                      <m:t>=</m:t>
                    </m:r>
                    <m:sSub>
                      <m:sSubPr>
                        <m:ctrlPr>
                          <a:rPr lang="zh-TW" altLang="zh-TW" sz="2400" i="1" kern="100">
                            <a:latin typeface="Cambria Math" panose="02040503050406030204" pitchFamily="18" charset="0"/>
                            <a:ea typeface="Cambria Math" panose="02040503050406030204" pitchFamily="18" charset="0"/>
                            <a:cs typeface="Arial" panose="020B0604020202020204" pitchFamily="34" charset="0"/>
                          </a:rPr>
                        </m:ctrlPr>
                      </m:sSubPr>
                      <m:e>
                        <m:r>
                          <a:rPr lang="en-US" altLang="zh-TW" sz="2400" i="1" kern="100">
                            <a:solidFill>
                              <a:srgbClr val="000000"/>
                            </a:solidFill>
                            <a:latin typeface="Cambria Math" panose="02040503050406030204" pitchFamily="18" charset="0"/>
                            <a:ea typeface="標楷體" panose="03000509000000000000" pitchFamily="65" charset="-120"/>
                            <a:cs typeface="Arial" panose="020B0604020202020204" pitchFamily="34" charset="0"/>
                          </a:rPr>
                          <m:t>𝑥</m:t>
                        </m:r>
                      </m:e>
                      <m:sub>
                        <m:r>
                          <a:rPr lang="en-US" altLang="zh-TW" sz="2400" i="1" kern="100">
                            <a:solidFill>
                              <a:srgbClr val="000000"/>
                            </a:solidFill>
                            <a:latin typeface="Cambria Math" panose="02040503050406030204" pitchFamily="18" charset="0"/>
                            <a:ea typeface="標楷體" panose="03000509000000000000" pitchFamily="65" charset="-120"/>
                            <a:cs typeface="Arial" panose="020B0604020202020204" pitchFamily="34" charset="0"/>
                          </a:rPr>
                          <m:t>𝑝</m:t>
                        </m:r>
                      </m:sub>
                    </m:sSub>
                  </m:oMath>
                </a14:m>
                <a:r>
                  <a:rPr lang="en-US" altLang="zh-TW" sz="2400" kern="100" dirty="0">
                    <a:solidFill>
                      <a:srgbClr val="000000"/>
                    </a:solidFill>
                    <a:latin typeface="Cambria Math" panose="02040503050406030204" pitchFamily="18" charset="0"/>
                    <a:ea typeface="微軟正黑體" panose="020B0604030504040204" pitchFamily="34" charset="-120"/>
                    <a:cs typeface="Arial" panose="020B0604020202020204" pitchFamily="34" charset="0"/>
                  </a:rPr>
                  <a:t>|</a:t>
                </a:r>
                <a14:m>
                  <m:oMath xmlns:m="http://schemas.openxmlformats.org/officeDocument/2006/math">
                    <m:r>
                      <a:rPr lang="en-US" altLang="zh-TW" sz="2400" kern="100">
                        <a:solidFill>
                          <a:srgbClr val="000000"/>
                        </a:solidFill>
                        <a:latin typeface="Cambria Math" panose="02040503050406030204" pitchFamily="18" charset="0"/>
                        <a:ea typeface="標楷體" panose="03000509000000000000" pitchFamily="65" charset="-120"/>
                        <a:cs typeface="Arial" panose="020B0604020202020204" pitchFamily="34" charset="0"/>
                      </a:rPr>
                      <m:t> </m:t>
                    </m:r>
                    <m:r>
                      <a:rPr lang="en-US" altLang="zh-TW" sz="2400" i="1" kern="100">
                        <a:solidFill>
                          <a:srgbClr val="000000"/>
                        </a:solidFill>
                        <a:latin typeface="Cambria Math" panose="02040503050406030204" pitchFamily="18" charset="0"/>
                        <a:ea typeface="標楷體" panose="03000509000000000000" pitchFamily="65" charset="-120"/>
                        <a:cs typeface="Arial" panose="020B0604020202020204" pitchFamily="34" charset="0"/>
                      </a:rPr>
                      <m:t>𝑌</m:t>
                    </m:r>
                    <m:r>
                      <a:rPr lang="en-US" altLang="zh-TW" sz="2400" kern="100">
                        <a:solidFill>
                          <a:srgbClr val="000000"/>
                        </a:solidFill>
                        <a:latin typeface="Cambria Math" panose="02040503050406030204" pitchFamily="18" charset="0"/>
                        <a:ea typeface="標楷體" panose="03000509000000000000" pitchFamily="65" charset="-120"/>
                        <a:cs typeface="Arial" panose="020B0604020202020204" pitchFamily="34" charset="0"/>
                      </a:rPr>
                      <m:t>=</m:t>
                    </m:r>
                    <m:r>
                      <a:rPr lang="en-US" altLang="zh-TW" sz="2400" i="1" kern="100">
                        <a:solidFill>
                          <a:srgbClr val="000000"/>
                        </a:solidFill>
                        <a:latin typeface="Cambria Math" panose="02040503050406030204" pitchFamily="18" charset="0"/>
                        <a:ea typeface="標楷體" panose="03000509000000000000" pitchFamily="65" charset="-120"/>
                        <a:cs typeface="Arial" panose="020B0604020202020204" pitchFamily="34" charset="0"/>
                      </a:rPr>
                      <m:t>𝑦</m:t>
                    </m:r>
                  </m:oMath>
                </a14:m>
                <a:r>
                  <a:rPr lang="en-US" altLang="zh-TW" sz="2400" kern="100" dirty="0">
                    <a:solidFill>
                      <a:srgbClr val="000000"/>
                    </a:solidFill>
                    <a:latin typeface="Cambria Math" panose="02040503050406030204" pitchFamily="18" charset="0"/>
                    <a:ea typeface="微軟正黑體" panose="020B0604030504040204" pitchFamily="34" charset="-120"/>
                    <a:cs typeface="Arial" panose="020B0604020202020204" pitchFamily="34" charset="0"/>
                  </a:rPr>
                  <a:t>)</a:t>
                </a:r>
                <a:endParaRPr lang="zh-TW" altLang="zh-TW" sz="2400" kern="100" dirty="0">
                  <a:latin typeface="Cambria Math" panose="02040503050406030204" pitchFamily="18" charset="0"/>
                  <a:ea typeface="微軟正黑體" panose="020B0604030504040204" pitchFamily="34" charset="-120"/>
                  <a:cs typeface="Times New Roman" panose="02020603050405020304" pitchFamily="18" charset="0"/>
                </a:endParaRPr>
              </a:p>
            </p:txBody>
          </p:sp>
        </mc:Choice>
        <mc:Fallback xmlns="">
          <p:sp>
            <p:nvSpPr>
              <p:cNvPr id="11" name="矩形 10">
                <a:extLst>
                  <a:ext uri="{FF2B5EF4-FFF2-40B4-BE49-F238E27FC236}">
                    <a16:creationId xmlns:a16="http://schemas.microsoft.com/office/drawing/2014/main" id="{14E1947C-8117-40F2-8DD1-805DC512CB28}"/>
                  </a:ext>
                </a:extLst>
              </p:cNvPr>
              <p:cNvSpPr>
                <a:spLocks noRot="1" noChangeAspect="1" noMove="1" noResize="1" noEditPoints="1" noAdjustHandles="1" noChangeArrowheads="1" noChangeShapeType="1" noTextEdit="1"/>
              </p:cNvSpPr>
              <p:nvPr/>
            </p:nvSpPr>
            <p:spPr>
              <a:xfrm>
                <a:off x="753701" y="4113887"/>
                <a:ext cx="11013577" cy="490199"/>
              </a:xfrm>
              <a:prstGeom prst="rect">
                <a:avLst/>
              </a:prstGeom>
              <a:blipFill>
                <a:blip r:embed="rId3"/>
                <a:stretch>
                  <a:fillRect t="-11250" b="-2125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F5ABC80D-A350-45E7-BD2B-8FD7E48D77DA}"/>
                  </a:ext>
                </a:extLst>
              </p:cNvPr>
              <p:cNvSpPr/>
              <p:nvPr/>
            </p:nvSpPr>
            <p:spPr>
              <a:xfrm>
                <a:off x="753701" y="4942539"/>
                <a:ext cx="11013577" cy="1146211"/>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func>
                        <m:funcPr>
                          <m:ctrlPr>
                            <a:rPr lang="zh-TW" altLang="en-US" sz="2400" b="1" i="1">
                              <a:latin typeface="Cambria Math" panose="02040503050406030204" pitchFamily="18" charset="0"/>
                            </a:rPr>
                          </m:ctrlPr>
                        </m:funcPr>
                        <m:fName>
                          <m:r>
                            <a:rPr lang="zh-TW" altLang="en-US" sz="2400" b="1" i="1">
                              <a:latin typeface="Cambria Math" panose="02040503050406030204" pitchFamily="18" charset="0"/>
                            </a:rPr>
                            <m:t>𝒂𝒓𝒈</m:t>
                          </m:r>
                          <m:r>
                            <a:rPr lang="zh-TW" altLang="en-US" sz="2400" b="1">
                              <a:latin typeface="Cambria Math" panose="02040503050406030204" pitchFamily="18" charset="0"/>
                            </a:rPr>
                            <m:t> </m:t>
                          </m:r>
                          <m:limLow>
                            <m:limLowPr>
                              <m:ctrlPr>
                                <a:rPr lang="zh-TW" altLang="en-US" sz="2400" b="1" i="1">
                                  <a:latin typeface="Cambria Math" panose="02040503050406030204" pitchFamily="18" charset="0"/>
                                </a:rPr>
                              </m:ctrlPr>
                            </m:limLowPr>
                            <m:e>
                              <m:r>
                                <a:rPr lang="zh-TW" altLang="en-US" sz="2400" b="1" i="1">
                                  <a:latin typeface="Cambria Math" panose="02040503050406030204" pitchFamily="18" charset="0"/>
                                </a:rPr>
                                <m:t>𝒎𝒂𝒙</m:t>
                              </m:r>
                            </m:e>
                            <m:lim>
                              <m:r>
                                <a:rPr lang="zh-TW" altLang="en-US" sz="2400" b="1" i="1">
                                  <a:latin typeface="Cambria Math" panose="02040503050406030204" pitchFamily="18" charset="0"/>
                                </a:rPr>
                                <m:t>𝒚</m:t>
                              </m:r>
                            </m:lim>
                          </m:limLow>
                        </m:fName>
                        <m:e>
                          <m:r>
                            <a:rPr lang="en-US" altLang="zh-CN" sz="2400" b="1" i="1">
                              <a:latin typeface="Cambria Math" panose="02040503050406030204" pitchFamily="18" charset="0"/>
                            </a:rPr>
                            <m:t>𝑷</m:t>
                          </m:r>
                          <m:r>
                            <a:rPr lang="en-US" altLang="zh-CN" sz="2400" b="1" i="1">
                              <a:latin typeface="Cambria Math" panose="02040503050406030204" pitchFamily="18" charset="0"/>
                            </a:rPr>
                            <m:t>(</m:t>
                          </m:r>
                          <m:r>
                            <a:rPr lang="en-US" altLang="zh-CN" sz="2400" b="1" i="1">
                              <a:latin typeface="Cambria Math" panose="02040503050406030204" pitchFamily="18" charset="0"/>
                            </a:rPr>
                            <m:t>𝒀</m:t>
                          </m:r>
                          <m:r>
                            <a:rPr lang="en-US" altLang="zh-CN" sz="2400" b="1" i="1">
                              <a:latin typeface="Cambria Math" panose="02040503050406030204" pitchFamily="18" charset="0"/>
                            </a:rPr>
                            <m:t>=</m:t>
                          </m:r>
                          <m:r>
                            <a:rPr lang="en-US" altLang="zh-CN" sz="2400" b="1" i="1">
                              <a:latin typeface="Cambria Math" panose="02040503050406030204" pitchFamily="18" charset="0"/>
                            </a:rPr>
                            <m:t>𝒚</m:t>
                          </m:r>
                          <m:r>
                            <a:rPr lang="en-US" altLang="zh-CN" sz="2400" b="1" i="1">
                              <a:latin typeface="Cambria Math" panose="02040503050406030204" pitchFamily="18" charset="0"/>
                            </a:rPr>
                            <m:t>)</m:t>
                          </m:r>
                          <m:nary>
                            <m:naryPr>
                              <m:chr m:val="∏"/>
                              <m:limLoc m:val="undOvr"/>
                              <m:ctrlPr>
                                <a:rPr lang="zh-TW" altLang="en-US" sz="2400" b="1" i="1">
                                  <a:latin typeface="Cambria Math" panose="02040503050406030204" pitchFamily="18" charset="0"/>
                                </a:rPr>
                              </m:ctrlPr>
                            </m:naryPr>
                            <m:sub>
                              <m:r>
                                <a:rPr lang="zh-TW" altLang="en-US" sz="2400" b="1" i="1">
                                  <a:latin typeface="Cambria Math" panose="02040503050406030204" pitchFamily="18" charset="0"/>
                                </a:rPr>
                                <m:t>𝒋</m:t>
                              </m:r>
                              <m:r>
                                <a:rPr lang="zh-TW" altLang="en-US" sz="2400" b="1">
                                  <a:latin typeface="Cambria Math" panose="02040503050406030204" pitchFamily="18" charset="0"/>
                                </a:rPr>
                                <m:t>=</m:t>
                              </m:r>
                              <m:r>
                                <a:rPr lang="zh-TW" altLang="en-US" sz="2400" b="1" i="1">
                                  <a:latin typeface="Cambria Math" panose="02040503050406030204" pitchFamily="18" charset="0"/>
                                </a:rPr>
                                <m:t>𝟏</m:t>
                              </m:r>
                            </m:sub>
                            <m:sup>
                              <m:r>
                                <a:rPr lang="zh-TW" altLang="en-US" sz="2400" b="1" i="1">
                                  <a:latin typeface="Cambria Math" panose="02040503050406030204" pitchFamily="18" charset="0"/>
                                </a:rPr>
                                <m:t>𝒑</m:t>
                              </m:r>
                            </m:sup>
                            <m:e>
                              <m:r>
                                <a:rPr lang="zh-TW" altLang="en-US" sz="2400" b="1" i="1">
                                  <a:latin typeface="Cambria Math" panose="02040503050406030204" pitchFamily="18" charset="0"/>
                                </a:rPr>
                                <m:t>𝑷</m:t>
                              </m:r>
                              <m:r>
                                <a:rPr lang="zh-TW" altLang="en-US" sz="2400" b="1">
                                  <a:latin typeface="Cambria Math" panose="02040503050406030204" pitchFamily="18" charset="0"/>
                                </a:rPr>
                                <m:t>( </m:t>
                              </m:r>
                              <m:sSub>
                                <m:sSubPr>
                                  <m:ctrlPr>
                                    <a:rPr lang="zh-TW" altLang="en-US" sz="2400" b="1" i="1">
                                      <a:latin typeface="Cambria Math" panose="02040503050406030204" pitchFamily="18" charset="0"/>
                                    </a:rPr>
                                  </m:ctrlPr>
                                </m:sSubPr>
                                <m:e>
                                  <m:r>
                                    <a:rPr lang="zh-TW" altLang="en-US" sz="2400" b="1" i="1">
                                      <a:latin typeface="Cambria Math" panose="02040503050406030204" pitchFamily="18" charset="0"/>
                                    </a:rPr>
                                    <m:t>𝑿</m:t>
                                  </m:r>
                                </m:e>
                                <m:sub>
                                  <m:r>
                                    <a:rPr lang="zh-TW" altLang="en-US" sz="2400" b="1" i="1">
                                      <a:latin typeface="Cambria Math" panose="02040503050406030204" pitchFamily="18" charset="0"/>
                                    </a:rPr>
                                    <m:t>𝒋</m:t>
                                  </m:r>
                                </m:sub>
                              </m:sSub>
                              <m:r>
                                <a:rPr lang="zh-TW" altLang="en-US" sz="2400" b="1">
                                  <a:latin typeface="Cambria Math" panose="02040503050406030204" pitchFamily="18" charset="0"/>
                                </a:rPr>
                                <m:t>=</m:t>
                              </m:r>
                              <m:sSub>
                                <m:sSubPr>
                                  <m:ctrlPr>
                                    <a:rPr lang="zh-TW" altLang="en-US" sz="2400" b="1" i="1">
                                      <a:latin typeface="Cambria Math" panose="02040503050406030204" pitchFamily="18" charset="0"/>
                                    </a:rPr>
                                  </m:ctrlPr>
                                </m:sSubPr>
                                <m:e>
                                  <m:r>
                                    <a:rPr lang="zh-TW" altLang="en-US" sz="2400" b="1" i="1">
                                      <a:latin typeface="Cambria Math" panose="02040503050406030204" pitchFamily="18" charset="0"/>
                                    </a:rPr>
                                    <m:t>𝒙</m:t>
                                  </m:r>
                                </m:e>
                                <m:sub>
                                  <m:r>
                                    <a:rPr lang="zh-TW" altLang="en-US" sz="2400" b="1" i="1">
                                      <a:latin typeface="Cambria Math" panose="02040503050406030204" pitchFamily="18" charset="0"/>
                                    </a:rPr>
                                    <m:t>𝒋</m:t>
                                  </m:r>
                                  <m:r>
                                    <a:rPr lang="zh-TW" altLang="en-US" sz="2400" b="1">
                                      <a:latin typeface="Cambria Math" panose="02040503050406030204" pitchFamily="18" charset="0"/>
                                    </a:rPr>
                                    <m:t> </m:t>
                                  </m:r>
                                </m:sub>
                              </m:sSub>
                              <m:r>
                                <a:rPr lang="zh-TW" altLang="en-US" sz="2400" b="1">
                                  <a:latin typeface="Cambria Math" panose="02040503050406030204" pitchFamily="18" charset="0"/>
                                </a:rPr>
                                <m:t> | </m:t>
                              </m:r>
                              <m:r>
                                <a:rPr lang="zh-TW" altLang="en-US" sz="2400" b="1" i="1">
                                  <a:latin typeface="Cambria Math" panose="02040503050406030204" pitchFamily="18" charset="0"/>
                                </a:rPr>
                                <m:t>𝒚</m:t>
                              </m:r>
                            </m:e>
                          </m:nary>
                        </m:e>
                      </m:func>
                      <m:r>
                        <a:rPr lang="en-US" altLang="zh-TW" sz="2400" b="1" i="1">
                          <a:latin typeface="Cambria Math" panose="02040503050406030204" pitchFamily="18" charset="0"/>
                        </a:rPr>
                        <m:t>)</m:t>
                      </m:r>
                    </m:oMath>
                  </m:oMathPara>
                </a14:m>
                <a:endParaRPr lang="zh-TW" altLang="en-US" b="1" dirty="0"/>
              </a:p>
            </p:txBody>
          </p:sp>
        </mc:Choice>
        <mc:Fallback xmlns="">
          <p:sp>
            <p:nvSpPr>
              <p:cNvPr id="12" name="矩形 11">
                <a:extLst>
                  <a:ext uri="{FF2B5EF4-FFF2-40B4-BE49-F238E27FC236}">
                    <a16:creationId xmlns:a16="http://schemas.microsoft.com/office/drawing/2014/main" id="{F5ABC80D-A350-45E7-BD2B-8FD7E48D77DA}"/>
                  </a:ext>
                </a:extLst>
              </p:cNvPr>
              <p:cNvSpPr>
                <a:spLocks noRot="1" noChangeAspect="1" noMove="1" noResize="1" noEditPoints="1" noAdjustHandles="1" noChangeArrowheads="1" noChangeShapeType="1" noTextEdit="1"/>
              </p:cNvSpPr>
              <p:nvPr/>
            </p:nvSpPr>
            <p:spPr>
              <a:xfrm>
                <a:off x="753701" y="4942539"/>
                <a:ext cx="11013577" cy="1146211"/>
              </a:xfrm>
              <a:prstGeom prst="rect">
                <a:avLst/>
              </a:prstGeom>
              <a:blipFill>
                <a:blip r:embed="rId4"/>
                <a:stretch>
                  <a:fillRect/>
                </a:stretch>
              </a:blipFill>
            </p:spPr>
            <p:txBody>
              <a:bodyPr/>
              <a:lstStyle/>
              <a:p>
                <a:r>
                  <a:rPr lang="zh-TW" altLang="en-US">
                    <a:noFill/>
                  </a:rPr>
                  <a:t> </a:t>
                </a:r>
              </a:p>
            </p:txBody>
          </p:sp>
        </mc:Fallback>
      </mc:AlternateContent>
      <p:sp>
        <p:nvSpPr>
          <p:cNvPr id="13" name="矩形 12">
            <a:extLst>
              <a:ext uri="{FF2B5EF4-FFF2-40B4-BE49-F238E27FC236}">
                <a16:creationId xmlns:a16="http://schemas.microsoft.com/office/drawing/2014/main" id="{2C63526D-9640-411D-B69C-121B539A0EEA}"/>
              </a:ext>
            </a:extLst>
          </p:cNvPr>
          <p:cNvSpPr/>
          <p:nvPr/>
        </p:nvSpPr>
        <p:spPr>
          <a:xfrm>
            <a:off x="753702" y="4711707"/>
            <a:ext cx="2339102" cy="461665"/>
          </a:xfrm>
          <a:prstGeom prst="rect">
            <a:avLst/>
          </a:prstGeom>
        </p:spPr>
        <p:txBody>
          <a:bodyPr wrap="none">
            <a:spAutoFit/>
          </a:bodyPr>
          <a:lstStyle/>
          <a:p>
            <a:pPr indent="304800">
              <a:spcAft>
                <a:spcPts val="0"/>
              </a:spcAft>
            </a:pPr>
            <a:r>
              <a:rPr lang="zh-TW" altLang="zh-TW" sz="2400" kern="100" dirty="0">
                <a:latin typeface="微軟正黑體" panose="020B0604030504040204" pitchFamily="34" charset="-120"/>
                <a:ea typeface="微軟正黑體" panose="020B0604030504040204" pitchFamily="34" charset="-120"/>
                <a:cs typeface="Times New Roman" panose="02020603050405020304" pitchFamily="18" charset="0"/>
              </a:rPr>
              <a:t>模型</a:t>
            </a:r>
            <a:r>
              <a:rPr lang="zh-CN" altLang="en-US" sz="2400" kern="100" dirty="0">
                <a:latin typeface="微軟正黑體" panose="020B0604030504040204" pitchFamily="34" charset="-120"/>
                <a:ea typeface="微軟正黑體" panose="020B0604030504040204" pitchFamily="34" charset="-120"/>
                <a:cs typeface="Times New Roman" panose="02020603050405020304" pitchFamily="18" charset="0"/>
              </a:rPr>
              <a:t>可以</a:t>
            </a:r>
            <a:r>
              <a:rPr lang="zh-TW" altLang="zh-TW" sz="2400" kern="100" dirty="0">
                <a:latin typeface="微軟正黑體" panose="020B0604030504040204" pitchFamily="34" charset="-120"/>
                <a:ea typeface="微軟正黑體" panose="020B0604030504040204" pitchFamily="34" charset="-120"/>
                <a:cs typeface="Times New Roman" panose="02020603050405020304" pitchFamily="18" charset="0"/>
              </a:rPr>
              <a:t>寫為</a:t>
            </a:r>
          </a:p>
        </p:txBody>
      </p:sp>
    </p:spTree>
    <p:extLst>
      <p:ext uri="{BB962C8B-B14F-4D97-AF65-F5344CB8AC3E}">
        <p14:creationId xmlns:p14="http://schemas.microsoft.com/office/powerpoint/2010/main" val="97096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A9AB428-46D4-4C43-9205-C5C4D9D89515}"/>
              </a:ext>
            </a:extLst>
          </p:cNvPr>
          <p:cNvSpPr/>
          <p:nvPr/>
        </p:nvSpPr>
        <p:spPr>
          <a:xfrm>
            <a:off x="949910" y="153805"/>
            <a:ext cx="4305378" cy="561692"/>
          </a:xfrm>
          <a:prstGeom prst="rect">
            <a:avLst/>
          </a:prstGeom>
        </p:spPr>
        <p:txBody>
          <a:bodyPr wrap="square" lIns="68580" tIns="34290" rIns="68580" bIns="34290">
            <a:spAutoFit/>
          </a:bodyPr>
          <a:lstStyle/>
          <a:p>
            <a:r>
              <a:rPr lang="en-US" altLang="zh-CN" sz="3200" b="1" dirty="0">
                <a:solidFill>
                  <a:schemeClr val="tx1">
                    <a:lumMod val="75000"/>
                    <a:lumOff val="25000"/>
                  </a:schemeClr>
                </a:solidFill>
                <a:latin typeface="Century Gothic" panose="020B0502020202020204" pitchFamily="34" charset="0"/>
              </a:rPr>
              <a:t>Naive Bayes</a:t>
            </a:r>
          </a:p>
        </p:txBody>
      </p:sp>
      <p:cxnSp>
        <p:nvCxnSpPr>
          <p:cNvPr id="3" name="直接连接符 4">
            <a:extLst>
              <a:ext uri="{FF2B5EF4-FFF2-40B4-BE49-F238E27FC236}">
                <a16:creationId xmlns:a16="http://schemas.microsoft.com/office/drawing/2014/main" id="{96A42E28-3926-4D2E-B1D6-6E45E93377FA}"/>
              </a:ext>
            </a:extLst>
          </p:cNvPr>
          <p:cNvCxnSpPr>
            <a:cxnSpLocks/>
          </p:cNvCxnSpPr>
          <p:nvPr/>
        </p:nvCxnSpPr>
        <p:spPr>
          <a:xfrm>
            <a:off x="1034308" y="754648"/>
            <a:ext cx="2181165"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4" name="群組 3">
            <a:extLst>
              <a:ext uri="{FF2B5EF4-FFF2-40B4-BE49-F238E27FC236}">
                <a16:creationId xmlns:a16="http://schemas.microsoft.com/office/drawing/2014/main" id="{7F515DFF-D1AE-437F-989D-A01700614A6D}"/>
              </a:ext>
            </a:extLst>
          </p:cNvPr>
          <p:cNvGrpSpPr/>
          <p:nvPr/>
        </p:nvGrpSpPr>
        <p:grpSpPr>
          <a:xfrm>
            <a:off x="184756" y="41297"/>
            <a:ext cx="643919" cy="832698"/>
            <a:chOff x="1627773" y="1384300"/>
            <a:chExt cx="3162300" cy="4089400"/>
          </a:xfrm>
        </p:grpSpPr>
        <p:sp>
          <p:nvSpPr>
            <p:cNvPr id="5" name="平行四边形 1">
              <a:extLst>
                <a:ext uri="{FF2B5EF4-FFF2-40B4-BE49-F238E27FC236}">
                  <a16:creationId xmlns:a16="http://schemas.microsoft.com/office/drawing/2014/main" id="{84F2F696-CBEF-4CE8-AA67-8DCCEBD9261E}"/>
                </a:ext>
              </a:extLst>
            </p:cNvPr>
            <p:cNvSpPr/>
            <p:nvPr/>
          </p:nvSpPr>
          <p:spPr>
            <a:xfrm>
              <a:off x="1627773" y="1384300"/>
              <a:ext cx="3162300" cy="4089400"/>
            </a:xfrm>
            <a:prstGeom prst="parallelogram">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43297D3D-2653-492F-AA35-AE96C21B1A9B}"/>
                </a:ext>
              </a:extLst>
            </p:cNvPr>
            <p:cNvSpPr/>
            <p:nvPr/>
          </p:nvSpPr>
          <p:spPr>
            <a:xfrm>
              <a:off x="1976696" y="1815621"/>
              <a:ext cx="2464459" cy="3087556"/>
            </a:xfrm>
            <a:prstGeom prst="rect">
              <a:avLst/>
            </a:prstGeom>
          </p:spPr>
          <p:txBody>
            <a:bodyPr wrap="square" lIns="68580" tIns="34290" rIns="68580" bIns="34290">
              <a:spAutoFit/>
            </a:bodyPr>
            <a:lstStyle/>
            <a:p>
              <a:pPr algn="ctr">
                <a:defRPr/>
              </a:pPr>
              <a:r>
                <a:rPr lang="en-US" altLang="zh-CN" sz="3600" spc="225" dirty="0">
                  <a:solidFill>
                    <a:schemeClr val="bg1"/>
                  </a:solidFill>
                  <a:latin typeface="Century Gothic" panose="020B0502020202020204" pitchFamily="34" charset="0"/>
                  <a:ea typeface="包图粗朗体" panose="02000000000000000000" pitchFamily="2" charset="-122"/>
                  <a:cs typeface="+mn-ea"/>
                  <a:sym typeface="+mn-lt"/>
                </a:rPr>
                <a:t>3</a:t>
              </a:r>
              <a:endParaRPr sz="3600" spc="225" dirty="0">
                <a:solidFill>
                  <a:schemeClr val="bg1"/>
                </a:solidFill>
                <a:latin typeface="Century Gothic" panose="020B0502020202020204" pitchFamily="34" charset="0"/>
                <a:ea typeface="包图粗朗体" panose="02000000000000000000" pitchFamily="2" charset="-122"/>
                <a:cs typeface="+mn-ea"/>
                <a:sym typeface="+mn-lt"/>
              </a:endParaRPr>
            </a:p>
          </p:txBody>
        </p:sp>
      </p:grpSp>
      <p:sp>
        <p:nvSpPr>
          <p:cNvPr id="7" name="矩形 6">
            <a:extLst>
              <a:ext uri="{FF2B5EF4-FFF2-40B4-BE49-F238E27FC236}">
                <a16:creationId xmlns:a16="http://schemas.microsoft.com/office/drawing/2014/main" id="{D123BAE5-D355-42B0-8795-21D0972F3BBA}"/>
              </a:ext>
            </a:extLst>
          </p:cNvPr>
          <p:cNvSpPr/>
          <p:nvPr/>
        </p:nvSpPr>
        <p:spPr>
          <a:xfrm>
            <a:off x="949910" y="707023"/>
            <a:ext cx="973343" cy="400110"/>
          </a:xfrm>
          <a:prstGeom prst="rect">
            <a:avLst/>
          </a:prstGeom>
        </p:spPr>
        <p:txBody>
          <a:bodyPr wrap="none">
            <a:spAutoFit/>
          </a:bodyPr>
          <a:lstStyle/>
          <a:p>
            <a:r>
              <a:rPr lang="en-US" altLang="zh-TW" sz="2000" b="1" dirty="0">
                <a:solidFill>
                  <a:srgbClr val="A78D6D"/>
                </a:solidFill>
                <a:latin typeface="Century Gothic" panose="020B0502020202020204" pitchFamily="34" charset="0"/>
              </a:rPr>
              <a:t>Model</a:t>
            </a:r>
            <a:endParaRPr lang="zh-TW" altLang="en-US" sz="2000" dirty="0">
              <a:solidFill>
                <a:srgbClr val="A78D6D"/>
              </a:solidFill>
            </a:endParaRPr>
          </a:p>
        </p:txBody>
      </p:sp>
      <p:pic>
        <p:nvPicPr>
          <p:cNvPr id="14" name="圖片 13">
            <a:extLst>
              <a:ext uri="{FF2B5EF4-FFF2-40B4-BE49-F238E27FC236}">
                <a16:creationId xmlns:a16="http://schemas.microsoft.com/office/drawing/2014/main" id="{092DBDE7-AB1F-4775-99B7-6ACFF2200472}"/>
              </a:ext>
            </a:extLst>
          </p:cNvPr>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744400" y="907200"/>
            <a:ext cx="6703200" cy="4190400"/>
          </a:xfrm>
          <a:prstGeom prst="rect">
            <a:avLst/>
          </a:prstGeom>
          <a:ln w="28575">
            <a:solidFill>
              <a:srgbClr val="BCA890"/>
            </a:solidFill>
          </a:ln>
        </p:spPr>
      </p:pic>
      <p:pic>
        <p:nvPicPr>
          <p:cNvPr id="9" name="圖片 8">
            <a:extLst>
              <a:ext uri="{FF2B5EF4-FFF2-40B4-BE49-F238E27FC236}">
                <a16:creationId xmlns:a16="http://schemas.microsoft.com/office/drawing/2014/main" id="{F0756CF9-7080-4AB7-9481-4EAE2F89C92F}"/>
              </a:ext>
            </a:extLst>
          </p:cNvPr>
          <p:cNvPicPr>
            <a:picLocks noChangeAspect="1"/>
          </p:cNvPicPr>
          <p:nvPr/>
        </p:nvPicPr>
        <p:blipFill>
          <a:blip r:embed="rId4"/>
          <a:stretch>
            <a:fillRect/>
          </a:stretch>
        </p:blipFill>
        <p:spPr>
          <a:xfrm>
            <a:off x="2404712" y="5097600"/>
            <a:ext cx="7382576" cy="1494000"/>
          </a:xfrm>
          <a:prstGeom prst="rect">
            <a:avLst/>
          </a:prstGeom>
        </p:spPr>
      </p:pic>
    </p:spTree>
    <p:extLst>
      <p:ext uri="{BB962C8B-B14F-4D97-AF65-F5344CB8AC3E}">
        <p14:creationId xmlns:p14="http://schemas.microsoft.com/office/powerpoint/2010/main" val="3574786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A9AB428-46D4-4C43-9205-C5C4D9D89515}"/>
              </a:ext>
            </a:extLst>
          </p:cNvPr>
          <p:cNvSpPr/>
          <p:nvPr/>
        </p:nvSpPr>
        <p:spPr>
          <a:xfrm>
            <a:off x="949910" y="153805"/>
            <a:ext cx="4305378" cy="561692"/>
          </a:xfrm>
          <a:prstGeom prst="rect">
            <a:avLst/>
          </a:prstGeom>
        </p:spPr>
        <p:txBody>
          <a:bodyPr wrap="square" lIns="68580" tIns="34290" rIns="68580" bIns="34290">
            <a:spAutoFit/>
          </a:bodyPr>
          <a:lstStyle/>
          <a:p>
            <a:r>
              <a:rPr lang="en-US" altLang="zh-CN" sz="3200" b="1" dirty="0">
                <a:solidFill>
                  <a:schemeClr val="tx1">
                    <a:lumMod val="75000"/>
                    <a:lumOff val="25000"/>
                  </a:schemeClr>
                </a:solidFill>
                <a:latin typeface="Century Gothic" panose="020B0502020202020204" pitchFamily="34" charset="0"/>
              </a:rPr>
              <a:t>Logistic Regression</a:t>
            </a:r>
          </a:p>
        </p:txBody>
      </p:sp>
      <p:cxnSp>
        <p:nvCxnSpPr>
          <p:cNvPr id="3" name="直接连接符 4">
            <a:extLst>
              <a:ext uri="{FF2B5EF4-FFF2-40B4-BE49-F238E27FC236}">
                <a16:creationId xmlns:a16="http://schemas.microsoft.com/office/drawing/2014/main" id="{96A42E28-3926-4D2E-B1D6-6E45E93377FA}"/>
              </a:ext>
            </a:extLst>
          </p:cNvPr>
          <p:cNvCxnSpPr>
            <a:cxnSpLocks/>
          </p:cNvCxnSpPr>
          <p:nvPr/>
        </p:nvCxnSpPr>
        <p:spPr>
          <a:xfrm>
            <a:off x="1034308" y="754648"/>
            <a:ext cx="3346773"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4" name="群組 3">
            <a:extLst>
              <a:ext uri="{FF2B5EF4-FFF2-40B4-BE49-F238E27FC236}">
                <a16:creationId xmlns:a16="http://schemas.microsoft.com/office/drawing/2014/main" id="{7F515DFF-D1AE-437F-989D-A01700614A6D}"/>
              </a:ext>
            </a:extLst>
          </p:cNvPr>
          <p:cNvGrpSpPr/>
          <p:nvPr/>
        </p:nvGrpSpPr>
        <p:grpSpPr>
          <a:xfrm>
            <a:off x="184756" y="41297"/>
            <a:ext cx="643919" cy="832698"/>
            <a:chOff x="1627773" y="1384300"/>
            <a:chExt cx="3162300" cy="4089400"/>
          </a:xfrm>
        </p:grpSpPr>
        <p:sp>
          <p:nvSpPr>
            <p:cNvPr id="5" name="平行四边形 1">
              <a:extLst>
                <a:ext uri="{FF2B5EF4-FFF2-40B4-BE49-F238E27FC236}">
                  <a16:creationId xmlns:a16="http://schemas.microsoft.com/office/drawing/2014/main" id="{84F2F696-CBEF-4CE8-AA67-8DCCEBD9261E}"/>
                </a:ext>
              </a:extLst>
            </p:cNvPr>
            <p:cNvSpPr/>
            <p:nvPr/>
          </p:nvSpPr>
          <p:spPr>
            <a:xfrm>
              <a:off x="1627773" y="1384300"/>
              <a:ext cx="3162300" cy="4089400"/>
            </a:xfrm>
            <a:prstGeom prst="parallelogram">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43297D3D-2653-492F-AA35-AE96C21B1A9B}"/>
                </a:ext>
              </a:extLst>
            </p:cNvPr>
            <p:cNvSpPr/>
            <p:nvPr/>
          </p:nvSpPr>
          <p:spPr>
            <a:xfrm>
              <a:off x="1976696" y="1815621"/>
              <a:ext cx="2464459" cy="3087556"/>
            </a:xfrm>
            <a:prstGeom prst="rect">
              <a:avLst/>
            </a:prstGeom>
          </p:spPr>
          <p:txBody>
            <a:bodyPr wrap="square" lIns="68580" tIns="34290" rIns="68580" bIns="34290">
              <a:spAutoFit/>
            </a:bodyPr>
            <a:lstStyle/>
            <a:p>
              <a:pPr algn="ctr">
                <a:defRPr/>
              </a:pPr>
              <a:r>
                <a:rPr lang="en-US" altLang="zh-CN" sz="3600" spc="225" dirty="0">
                  <a:solidFill>
                    <a:schemeClr val="bg1"/>
                  </a:solidFill>
                  <a:latin typeface="Century Gothic" panose="020B0502020202020204" pitchFamily="34" charset="0"/>
                  <a:ea typeface="包图粗朗体" panose="02000000000000000000" pitchFamily="2" charset="-122"/>
                  <a:cs typeface="+mn-ea"/>
                  <a:sym typeface="+mn-lt"/>
                </a:rPr>
                <a:t>3</a:t>
              </a:r>
              <a:endParaRPr sz="3600" spc="225" dirty="0">
                <a:solidFill>
                  <a:schemeClr val="bg1"/>
                </a:solidFill>
                <a:latin typeface="Century Gothic" panose="020B0502020202020204" pitchFamily="34" charset="0"/>
                <a:ea typeface="包图粗朗体" panose="02000000000000000000" pitchFamily="2" charset="-122"/>
                <a:cs typeface="+mn-ea"/>
                <a:sym typeface="+mn-lt"/>
              </a:endParaRPr>
            </a:p>
          </p:txBody>
        </p:sp>
      </p:grpSp>
      <p:sp>
        <p:nvSpPr>
          <p:cNvPr id="7" name="矩形 6">
            <a:extLst>
              <a:ext uri="{FF2B5EF4-FFF2-40B4-BE49-F238E27FC236}">
                <a16:creationId xmlns:a16="http://schemas.microsoft.com/office/drawing/2014/main" id="{D123BAE5-D355-42B0-8795-21D0972F3BBA}"/>
              </a:ext>
            </a:extLst>
          </p:cNvPr>
          <p:cNvSpPr/>
          <p:nvPr/>
        </p:nvSpPr>
        <p:spPr>
          <a:xfrm>
            <a:off x="949910" y="707023"/>
            <a:ext cx="973343" cy="400110"/>
          </a:xfrm>
          <a:prstGeom prst="rect">
            <a:avLst/>
          </a:prstGeom>
        </p:spPr>
        <p:txBody>
          <a:bodyPr wrap="none">
            <a:spAutoFit/>
          </a:bodyPr>
          <a:lstStyle/>
          <a:p>
            <a:r>
              <a:rPr lang="en-US" altLang="zh-TW" sz="2000" b="1" dirty="0">
                <a:solidFill>
                  <a:srgbClr val="A78D6D"/>
                </a:solidFill>
                <a:latin typeface="Century Gothic" panose="020B0502020202020204" pitchFamily="34" charset="0"/>
              </a:rPr>
              <a:t>Model</a:t>
            </a:r>
            <a:endParaRPr lang="zh-TW" altLang="en-US" sz="2000" dirty="0">
              <a:solidFill>
                <a:srgbClr val="A78D6D"/>
              </a:solidFill>
            </a:endParaRPr>
          </a:p>
        </p:txBody>
      </p:sp>
      <mc:AlternateContent xmlns:mc="http://schemas.openxmlformats.org/markup-compatibility/2006" xmlns:a14="http://schemas.microsoft.com/office/drawing/2010/main">
        <mc:Choice Requires="a14">
          <p:sp>
            <p:nvSpPr>
              <p:cNvPr id="9" name="內容版面配置區 2">
                <a:extLst>
                  <a:ext uri="{FF2B5EF4-FFF2-40B4-BE49-F238E27FC236}">
                    <a16:creationId xmlns:a16="http://schemas.microsoft.com/office/drawing/2014/main" id="{78E83EC9-FDFB-4756-A7C5-4BD1700A2D63}"/>
                  </a:ext>
                </a:extLst>
              </p:cNvPr>
              <p:cNvSpPr txBox="1">
                <a:spLocks/>
              </p:cNvSpPr>
              <p:nvPr/>
            </p:nvSpPr>
            <p:spPr>
              <a:xfrm>
                <a:off x="757627" y="1427213"/>
                <a:ext cx="1084476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TW" altLang="en-US" sz="2400" dirty="0">
                    <a:latin typeface="Cambria Math" panose="02040503050406030204" pitchFamily="18" charset="0"/>
                    <a:ea typeface="微軟正黑體" panose="020B0604030504040204" pitchFamily="34" charset="-120"/>
                  </a:rPr>
                  <a:t>邏輯迴歸</a:t>
                </a:r>
                <a:r>
                  <a:rPr lang="en-US" altLang="zh-TW" sz="2400" dirty="0">
                    <a:latin typeface="Cambria Math" panose="02040503050406030204" pitchFamily="18" charset="0"/>
                    <a:ea typeface="微軟正黑體" panose="020B0604030504040204" pitchFamily="34" charset="-120"/>
                  </a:rPr>
                  <a:t>(Logistic Regression)</a:t>
                </a:r>
                <a:r>
                  <a:rPr lang="zh-TW" altLang="en-US" sz="2400" dirty="0">
                    <a:latin typeface="Cambria Math" panose="02040503050406030204" pitchFamily="18" charset="0"/>
                    <a:ea typeface="微軟正黑體" panose="020B0604030504040204" pitchFamily="34" charset="-120"/>
                  </a:rPr>
                  <a:t>，是用於處理二元變數</a:t>
                </a:r>
                <a:r>
                  <a:rPr lang="en-US" altLang="zh-TW" sz="2400" dirty="0">
                    <a:latin typeface="Cambria Math" panose="02040503050406030204" pitchFamily="18" charset="0"/>
                    <a:ea typeface="微軟正黑體" panose="020B0604030504040204" pitchFamily="34" charset="-120"/>
                  </a:rPr>
                  <a:t>(binary response) Y </a:t>
                </a:r>
                <a:r>
                  <a:rPr lang="zh-TW" altLang="en-US" sz="2400" dirty="0">
                    <a:latin typeface="Cambria Math" panose="02040503050406030204" pitchFamily="18" charset="0"/>
                    <a:ea typeface="微軟正黑體" panose="020B0604030504040204" pitchFamily="34" charset="-120"/>
                  </a:rPr>
                  <a:t>及解釋變數</a:t>
                </a:r>
                <a:r>
                  <a:rPr lang="en-US" altLang="zh-TW" sz="2400" dirty="0">
                    <a:latin typeface="Cambria Math" panose="02040503050406030204" pitchFamily="18" charset="0"/>
                    <a:ea typeface="微軟正黑體" panose="020B0604030504040204" pitchFamily="34" charset="-120"/>
                  </a:rPr>
                  <a:t>(explanatory variable) X </a:t>
                </a:r>
                <a:r>
                  <a:rPr lang="zh-TW" altLang="en-US" sz="2400" dirty="0">
                    <a:latin typeface="Cambria Math" panose="02040503050406030204" pitchFamily="18" charset="0"/>
                    <a:ea typeface="微軟正黑體" panose="020B0604030504040204" pitchFamily="34" charset="-120"/>
                  </a:rPr>
                  <a:t>間的關係的統計方法。</a:t>
                </a:r>
                <a:endParaRPr lang="en-US" altLang="zh-TW" sz="2400" dirty="0">
                  <a:latin typeface="Cambria Math" panose="02040503050406030204" pitchFamily="18" charset="0"/>
                  <a:ea typeface="微軟正黑體" panose="020B0604030504040204" pitchFamily="34" charset="-120"/>
                </a:endParaRPr>
              </a:p>
              <a:p>
                <a:pPr>
                  <a:lnSpc>
                    <a:spcPct val="120000"/>
                  </a:lnSpc>
                </a:pPr>
                <a:r>
                  <a:rPr lang="zh-TW" altLang="zh-TW" sz="2400" dirty="0">
                    <a:latin typeface="Cambria Math" panose="02040503050406030204" pitchFamily="18" charset="0"/>
                    <a:ea typeface="微軟正黑體" panose="020B0604030504040204" pitchFamily="34" charset="-120"/>
                  </a:rPr>
                  <a:t>定義</a:t>
                </a:r>
                <a14:m>
                  <m:oMath xmlns:m="http://schemas.openxmlformats.org/officeDocument/2006/math">
                    <m:r>
                      <a:rPr lang="en-US" altLang="zh-TW" sz="2400" b="0" i="1" smtClean="0">
                        <a:latin typeface="Cambria Math" panose="02040503050406030204" pitchFamily="18" charset="0"/>
                        <a:ea typeface="Cambria Math" panose="02040503050406030204" pitchFamily="18" charset="0"/>
                      </a:rPr>
                      <m:t>𝑃</m:t>
                    </m:r>
                    <m:r>
                      <a:rPr lang="en-US" altLang="zh-TW" sz="2400" b="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𝑌</m:t>
                    </m:r>
                    <m:r>
                      <a:rPr lang="en-US" altLang="zh-TW" sz="2400" b="0" i="1" smtClean="0">
                        <a:latin typeface="Cambria Math" panose="02040503050406030204" pitchFamily="18" charset="0"/>
                        <a:ea typeface="Cambria Math" panose="02040503050406030204" pitchFamily="18" charset="0"/>
                      </a:rPr>
                      <m:t>=1|</m:t>
                    </m:r>
                    <m:r>
                      <a:rPr lang="en-US" altLang="zh-TW" sz="2400" b="0" i="1" smtClean="0">
                        <a:latin typeface="Cambria Math" panose="02040503050406030204" pitchFamily="18" charset="0"/>
                        <a:ea typeface="Cambria Math" panose="02040503050406030204" pitchFamily="18" charset="0"/>
                      </a:rPr>
                      <m:t>𝑋</m:t>
                    </m:r>
                    <m:r>
                      <a:rPr lang="en-US" altLang="zh-TW" sz="2400" b="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𝑥</m:t>
                    </m:r>
                    <m:r>
                      <a:rPr lang="en-US" altLang="zh-TW" sz="2400" b="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𝜋</m:t>
                    </m:r>
                    <m:d>
                      <m:dPr>
                        <m:ctrlPr>
                          <a:rPr lang="zh-TW" altLang="zh-TW" sz="2400" i="1">
                            <a:latin typeface="Cambria Math" panose="02040503050406030204" pitchFamily="18" charset="0"/>
                          </a:rPr>
                        </m:ctrlPr>
                      </m:dPr>
                      <m:e>
                        <m:r>
                          <a:rPr lang="en-US" altLang="zh-TW" sz="2400" b="0" i="1" smtClean="0">
                            <a:latin typeface="Cambria Math" panose="02040503050406030204" pitchFamily="18" charset="0"/>
                            <a:ea typeface="Cambria Math" panose="02040503050406030204" pitchFamily="18" charset="0"/>
                          </a:rPr>
                          <m:t>𝑥</m:t>
                        </m:r>
                      </m:e>
                    </m:d>
                    <m:r>
                      <a:rPr lang="en-US" altLang="zh-TW" sz="2400" b="0" smtClean="0">
                        <a:latin typeface="Cambria Math" panose="02040503050406030204" pitchFamily="18" charset="0"/>
                        <a:ea typeface="Cambria Math" panose="02040503050406030204" pitchFamily="18" charset="0"/>
                      </a:rPr>
                      <m:t>=</m:t>
                    </m:r>
                    <m:f>
                      <m:fPr>
                        <m:ctrlPr>
                          <a:rPr lang="zh-TW" altLang="zh-TW" sz="2400" i="1">
                            <a:latin typeface="Cambria Math" panose="02040503050406030204" pitchFamily="18" charset="0"/>
                          </a:rPr>
                        </m:ctrlPr>
                      </m:fPr>
                      <m:num>
                        <m:r>
                          <a:rPr lang="en-US" altLang="zh-TW" sz="2400" b="0" i="1" smtClean="0">
                            <a:latin typeface="Cambria Math" panose="02040503050406030204" pitchFamily="18" charset="0"/>
                            <a:ea typeface="Cambria Math" panose="02040503050406030204" pitchFamily="18" charset="0"/>
                          </a:rPr>
                          <m:t>𝑒𝑥𝑝</m:t>
                        </m:r>
                        <m:r>
                          <a:rPr lang="en-US" altLang="zh-TW" sz="2400" b="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𝛼</m:t>
                        </m:r>
                        <m:r>
                          <a:rPr lang="en-US" altLang="zh-TW" sz="2400" b="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𝛽</m:t>
                        </m:r>
                        <m:r>
                          <a:rPr lang="en-US" altLang="zh-TW" sz="2400" b="0" i="1" smtClean="0">
                            <a:latin typeface="Cambria Math" panose="02040503050406030204" pitchFamily="18" charset="0"/>
                            <a:ea typeface="Cambria Math" panose="02040503050406030204" pitchFamily="18" charset="0"/>
                          </a:rPr>
                          <m:t>𝑥</m:t>
                        </m:r>
                        <m:r>
                          <a:rPr lang="en-US" altLang="zh-TW" sz="2400" b="0" i="1" smtClean="0">
                            <a:latin typeface="Cambria Math" panose="02040503050406030204" pitchFamily="18" charset="0"/>
                            <a:ea typeface="Cambria Math" panose="02040503050406030204" pitchFamily="18" charset="0"/>
                          </a:rPr>
                          <m:t>)</m:t>
                        </m:r>
                      </m:num>
                      <m:den>
                        <m:r>
                          <a:rPr lang="en-US" altLang="zh-TW" sz="2400" b="0" i="1" smtClean="0">
                            <a:latin typeface="Cambria Math" panose="02040503050406030204" pitchFamily="18" charset="0"/>
                            <a:ea typeface="Cambria Math" panose="02040503050406030204" pitchFamily="18" charset="0"/>
                          </a:rPr>
                          <m:t>1+</m:t>
                        </m:r>
                        <m:r>
                          <a:rPr lang="en-US" altLang="zh-TW" sz="2400" b="0" i="1" smtClean="0">
                            <a:latin typeface="Cambria Math" panose="02040503050406030204" pitchFamily="18" charset="0"/>
                            <a:ea typeface="Cambria Math" panose="02040503050406030204" pitchFamily="18" charset="0"/>
                          </a:rPr>
                          <m:t>𝑒𝑥𝑝</m:t>
                        </m:r>
                        <m:r>
                          <a:rPr lang="en-US" altLang="zh-TW" sz="2400" b="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𝛼</m:t>
                        </m:r>
                        <m:r>
                          <a:rPr lang="en-US" altLang="zh-TW" sz="2400" b="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𝛽</m:t>
                        </m:r>
                        <m:r>
                          <a:rPr lang="en-US" altLang="zh-TW" sz="2400" b="0" i="1" smtClean="0">
                            <a:latin typeface="Cambria Math" panose="02040503050406030204" pitchFamily="18" charset="0"/>
                            <a:ea typeface="Cambria Math" panose="02040503050406030204" pitchFamily="18" charset="0"/>
                          </a:rPr>
                          <m:t>𝑥</m:t>
                        </m:r>
                        <m:r>
                          <a:rPr lang="en-US" altLang="zh-TW" sz="2400" b="0" i="1" smtClean="0">
                            <a:latin typeface="Cambria Math" panose="02040503050406030204" pitchFamily="18" charset="0"/>
                            <a:ea typeface="Cambria Math" panose="02040503050406030204" pitchFamily="18" charset="0"/>
                          </a:rPr>
                          <m:t>)</m:t>
                        </m:r>
                      </m:den>
                    </m:f>
                  </m:oMath>
                </a14:m>
                <a:endParaRPr lang="en-US" altLang="zh-TW" sz="2400" dirty="0">
                  <a:latin typeface="Cambria Math" panose="02040503050406030204" pitchFamily="18" charset="0"/>
                  <a:ea typeface="微軟正黑體" panose="020B0604030504040204" pitchFamily="34" charset="-120"/>
                </a:endParaRPr>
              </a:p>
              <a:p>
                <a:pPr>
                  <a:lnSpc>
                    <a:spcPct val="120000"/>
                  </a:lnSpc>
                </a:pPr>
                <a:r>
                  <a:rPr lang="en-US" altLang="zh-TW" sz="2400" dirty="0">
                    <a:latin typeface="Cambria Math" panose="02040503050406030204" pitchFamily="18" charset="0"/>
                    <a:ea typeface="微軟正黑體" panose="020B0604030504040204" pitchFamily="34" charset="-120"/>
                  </a:rPr>
                  <a:t>Odds Ratio :</a:t>
                </a:r>
                <a:r>
                  <a:rPr lang="en-US" altLang="zh-TW" sz="2400" i="1" dirty="0">
                    <a:latin typeface="Cambria Math" panose="02040503050406030204" pitchFamily="18" charset="0"/>
                    <a:ea typeface="微軟正黑體" panose="020B0604030504040204" pitchFamily="34" charset="-120"/>
                  </a:rPr>
                  <a:t> </a:t>
                </a:r>
                <a14:m>
                  <m:oMath xmlns:m="http://schemas.openxmlformats.org/officeDocument/2006/math">
                    <m:f>
                      <m:fPr>
                        <m:ctrlPr>
                          <a:rPr lang="zh-TW" altLang="zh-TW" sz="2400" i="1" smtClean="0">
                            <a:latin typeface="Cambria Math" panose="02040503050406030204" pitchFamily="18" charset="0"/>
                          </a:rPr>
                        </m:ctrlPr>
                      </m:fPr>
                      <m:num>
                        <m:r>
                          <a:rPr lang="en-US" altLang="zh-TW" sz="2400" b="0" i="1" smtClean="0">
                            <a:latin typeface="Cambria Math" panose="02040503050406030204" pitchFamily="18" charset="0"/>
                            <a:ea typeface="Cambria Math" panose="02040503050406030204" pitchFamily="18" charset="0"/>
                          </a:rPr>
                          <m:t>𝜋</m:t>
                        </m:r>
                        <m:d>
                          <m:dPr>
                            <m:ctrlPr>
                              <a:rPr lang="zh-TW" altLang="zh-TW" sz="2400" i="1">
                                <a:latin typeface="Cambria Math" panose="02040503050406030204" pitchFamily="18" charset="0"/>
                              </a:rPr>
                            </m:ctrlPr>
                          </m:dPr>
                          <m:e>
                            <m:r>
                              <a:rPr lang="en-US" altLang="zh-TW" sz="2400" b="0" i="1" smtClean="0">
                                <a:latin typeface="Cambria Math" panose="02040503050406030204" pitchFamily="18" charset="0"/>
                                <a:ea typeface="Cambria Math" panose="02040503050406030204" pitchFamily="18" charset="0"/>
                              </a:rPr>
                              <m:t>𝑥</m:t>
                            </m:r>
                          </m:e>
                        </m:d>
                      </m:num>
                      <m:den>
                        <m:r>
                          <a:rPr lang="en-US" altLang="zh-TW" sz="2400" b="0" i="1" smtClean="0">
                            <a:latin typeface="Cambria Math" panose="02040503050406030204" pitchFamily="18" charset="0"/>
                            <a:ea typeface="Cambria Math" panose="02040503050406030204" pitchFamily="18" charset="0"/>
                          </a:rPr>
                          <m:t>1−</m:t>
                        </m:r>
                        <m:r>
                          <a:rPr lang="en-US" altLang="zh-TW" sz="2400" b="0" i="1" smtClean="0">
                            <a:latin typeface="Cambria Math" panose="02040503050406030204" pitchFamily="18" charset="0"/>
                            <a:ea typeface="Cambria Math" panose="02040503050406030204" pitchFamily="18" charset="0"/>
                          </a:rPr>
                          <m:t>𝜋</m:t>
                        </m:r>
                        <m:d>
                          <m:dPr>
                            <m:ctrlPr>
                              <a:rPr lang="zh-TW" altLang="zh-TW" sz="2400" i="1">
                                <a:latin typeface="Cambria Math" panose="02040503050406030204" pitchFamily="18" charset="0"/>
                              </a:rPr>
                            </m:ctrlPr>
                          </m:dPr>
                          <m:e>
                            <m:r>
                              <a:rPr lang="en-US" altLang="zh-TW" sz="2400" b="0" i="1" smtClean="0">
                                <a:latin typeface="Cambria Math" panose="02040503050406030204" pitchFamily="18" charset="0"/>
                                <a:ea typeface="Cambria Math" panose="02040503050406030204" pitchFamily="18" charset="0"/>
                              </a:rPr>
                              <m:t>𝑥</m:t>
                            </m:r>
                          </m:e>
                        </m:d>
                      </m:den>
                    </m:f>
                  </m:oMath>
                </a14:m>
                <a:endParaRPr lang="en-US" altLang="zh-TW" sz="2400" b="0" i="1" dirty="0">
                  <a:latin typeface="Cambria Math" panose="02040503050406030204" pitchFamily="18" charset="0"/>
                  <a:ea typeface="Cambria Math" panose="02040503050406030204" pitchFamily="18" charset="0"/>
                </a:endParaRPr>
              </a:p>
              <a:p>
                <a:pPr>
                  <a:lnSpc>
                    <a:spcPct val="120000"/>
                  </a:lnSpc>
                </a:pPr>
                <a:r>
                  <a:rPr lang="en-US" altLang="zh-TW" sz="2400" dirty="0">
                    <a:latin typeface="Cambria Math" panose="02040503050406030204" pitchFamily="18" charset="0"/>
                    <a:ea typeface="微軟正黑體" panose="020B0604030504040204" pitchFamily="34" charset="-120"/>
                  </a:rPr>
                  <a:t>Model :</a:t>
                </a:r>
                <a:br>
                  <a:rPr lang="en-US" altLang="zh-TW" sz="2400" i="1" dirty="0">
                    <a:latin typeface="Cambria Math" panose="02040503050406030204" pitchFamily="18" charset="0"/>
                    <a:ea typeface="微軟正黑體" panose="020B0604030504040204" pitchFamily="34" charset="-120"/>
                  </a:rPr>
                </a:br>
                <a:r>
                  <a:rPr lang="en-US" altLang="zh-TW" sz="2400" i="1" dirty="0">
                    <a:latin typeface="Cambria Math" panose="02040503050406030204" pitchFamily="18" charset="0"/>
                    <a:ea typeface="微軟正黑體" panose="020B0604030504040204" pitchFamily="34" charset="-120"/>
                  </a:rPr>
                  <a:t>                    </a:t>
                </a:r>
                <a14:m>
                  <m:oMath xmlns:m="http://schemas.openxmlformats.org/officeDocument/2006/math">
                    <m:func>
                      <m:funcPr>
                        <m:ctrlPr>
                          <a:rPr lang="zh-TW" altLang="zh-TW" sz="2400" i="1">
                            <a:latin typeface="Cambria Math" panose="02040503050406030204" pitchFamily="18" charset="0"/>
                          </a:rPr>
                        </m:ctrlPr>
                      </m:funcPr>
                      <m:fName>
                        <m:r>
                          <a:rPr lang="en-US" altLang="zh-TW" sz="2400" b="0" i="1" smtClean="0">
                            <a:latin typeface="Cambria Math" panose="02040503050406030204" pitchFamily="18" charset="0"/>
                            <a:ea typeface="Cambria Math" panose="02040503050406030204" pitchFamily="18" charset="0"/>
                          </a:rPr>
                          <m:t>𝑙𝑜𝑔𝑖𝑡</m:t>
                        </m:r>
                      </m:fName>
                      <m:e>
                        <m:d>
                          <m:dPr>
                            <m:begChr m:val="["/>
                            <m:endChr m:val="]"/>
                            <m:ctrlPr>
                              <a:rPr lang="zh-TW" altLang="zh-TW" sz="2400" i="1">
                                <a:latin typeface="Cambria Math" panose="02040503050406030204" pitchFamily="18" charset="0"/>
                              </a:rPr>
                            </m:ctrlPr>
                          </m:dPr>
                          <m:e>
                            <m:r>
                              <a:rPr lang="en-US" altLang="zh-TW" sz="2400" b="0" i="1" smtClean="0">
                                <a:latin typeface="Cambria Math" panose="02040503050406030204" pitchFamily="18" charset="0"/>
                                <a:ea typeface="Cambria Math" panose="02040503050406030204" pitchFamily="18" charset="0"/>
                              </a:rPr>
                              <m:t>𝜋</m:t>
                            </m:r>
                            <m:d>
                              <m:dPr>
                                <m:ctrlPr>
                                  <a:rPr lang="zh-TW" altLang="zh-TW" sz="2400" i="1">
                                    <a:latin typeface="Cambria Math" panose="02040503050406030204" pitchFamily="18" charset="0"/>
                                  </a:rPr>
                                </m:ctrlPr>
                              </m:dPr>
                              <m:e>
                                <m:r>
                                  <a:rPr lang="en-US" altLang="zh-TW" sz="2400" b="0" i="1" smtClean="0">
                                    <a:latin typeface="Cambria Math" panose="02040503050406030204" pitchFamily="18" charset="0"/>
                                    <a:ea typeface="Cambria Math" panose="02040503050406030204" pitchFamily="18" charset="0"/>
                                  </a:rPr>
                                  <m:t>𝑥</m:t>
                                </m:r>
                              </m:e>
                            </m:d>
                          </m:e>
                        </m:d>
                      </m:e>
                    </m:func>
                    <m:r>
                      <a:rPr lang="en-US" altLang="zh-TW" sz="2400" b="0"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𝑙𝑜𝑔</m:t>
                    </m:r>
                    <m:f>
                      <m:fPr>
                        <m:ctrlPr>
                          <a:rPr lang="zh-TW" altLang="zh-TW" sz="2400" i="1">
                            <a:latin typeface="Cambria Math" panose="02040503050406030204" pitchFamily="18" charset="0"/>
                          </a:rPr>
                        </m:ctrlPr>
                      </m:fPr>
                      <m:num>
                        <m:r>
                          <a:rPr lang="en-US" altLang="zh-TW" sz="2400" b="0" i="1" smtClean="0">
                            <a:latin typeface="Cambria Math" panose="02040503050406030204" pitchFamily="18" charset="0"/>
                            <a:ea typeface="Cambria Math" panose="02040503050406030204" pitchFamily="18" charset="0"/>
                          </a:rPr>
                          <m:t>𝜋</m:t>
                        </m:r>
                        <m:d>
                          <m:dPr>
                            <m:ctrlPr>
                              <a:rPr lang="zh-TW" altLang="zh-TW" sz="2400" i="1">
                                <a:latin typeface="Cambria Math" panose="02040503050406030204" pitchFamily="18" charset="0"/>
                              </a:rPr>
                            </m:ctrlPr>
                          </m:dPr>
                          <m:e>
                            <m:r>
                              <a:rPr lang="en-US" altLang="zh-TW" sz="2400" b="0" i="1" smtClean="0">
                                <a:latin typeface="Cambria Math" panose="02040503050406030204" pitchFamily="18" charset="0"/>
                                <a:ea typeface="Cambria Math" panose="02040503050406030204" pitchFamily="18" charset="0"/>
                              </a:rPr>
                              <m:t>𝑥</m:t>
                            </m:r>
                          </m:e>
                        </m:d>
                      </m:num>
                      <m:den>
                        <m:r>
                          <a:rPr lang="en-US" altLang="zh-TW" sz="2400" b="0" i="1" smtClean="0">
                            <a:latin typeface="Cambria Math" panose="02040503050406030204" pitchFamily="18" charset="0"/>
                            <a:ea typeface="Cambria Math" panose="02040503050406030204" pitchFamily="18" charset="0"/>
                          </a:rPr>
                          <m:t>1−</m:t>
                        </m:r>
                        <m:r>
                          <a:rPr lang="en-US" altLang="zh-TW" sz="2400" b="0" i="1" smtClean="0">
                            <a:latin typeface="Cambria Math" panose="02040503050406030204" pitchFamily="18" charset="0"/>
                            <a:ea typeface="Cambria Math" panose="02040503050406030204" pitchFamily="18" charset="0"/>
                          </a:rPr>
                          <m:t>𝜋</m:t>
                        </m:r>
                        <m:d>
                          <m:dPr>
                            <m:ctrlPr>
                              <a:rPr lang="zh-TW" altLang="zh-TW" sz="2400" i="1">
                                <a:latin typeface="Cambria Math" panose="02040503050406030204" pitchFamily="18" charset="0"/>
                              </a:rPr>
                            </m:ctrlPr>
                          </m:dPr>
                          <m:e>
                            <m:r>
                              <a:rPr lang="en-US" altLang="zh-TW" sz="2400" b="0" i="1" smtClean="0">
                                <a:latin typeface="Cambria Math" panose="02040503050406030204" pitchFamily="18" charset="0"/>
                                <a:ea typeface="Cambria Math" panose="02040503050406030204" pitchFamily="18" charset="0"/>
                              </a:rPr>
                              <m:t>𝑥</m:t>
                            </m:r>
                          </m:e>
                        </m:d>
                      </m:den>
                    </m:f>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𝛼</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𝛽</m:t>
                    </m:r>
                    <m:r>
                      <a:rPr lang="en-US" altLang="zh-TW" sz="2400" b="0" i="1" smtClean="0">
                        <a:latin typeface="Cambria Math" panose="02040503050406030204" pitchFamily="18" charset="0"/>
                      </a:rPr>
                      <m:t>𝑥</m:t>
                    </m:r>
                  </m:oMath>
                </a14:m>
                <a:endParaRPr lang="zh-TW" altLang="zh-TW" sz="2400" dirty="0">
                  <a:latin typeface="Cambria Math" panose="02040503050406030204" pitchFamily="18" charset="0"/>
                  <a:ea typeface="微軟正黑體" panose="020B0604030504040204" pitchFamily="34" charset="-120"/>
                </a:endParaRPr>
              </a:p>
              <a:p>
                <a:pPr>
                  <a:lnSpc>
                    <a:spcPct val="100000"/>
                  </a:lnSpc>
                </a:pPr>
                <a:endParaRPr lang="zh-TW" altLang="en-US" sz="2400" dirty="0">
                  <a:latin typeface="Cambria Math" panose="02040503050406030204" pitchFamily="18" charset="0"/>
                  <a:ea typeface="微軟正黑體" panose="020B0604030504040204" pitchFamily="34" charset="-120"/>
                </a:endParaRPr>
              </a:p>
            </p:txBody>
          </p:sp>
        </mc:Choice>
        <mc:Fallback xmlns="">
          <p:sp>
            <p:nvSpPr>
              <p:cNvPr id="9" name="內容版面配置區 2">
                <a:extLst>
                  <a:ext uri="{FF2B5EF4-FFF2-40B4-BE49-F238E27FC236}">
                    <a16:creationId xmlns:a16="http://schemas.microsoft.com/office/drawing/2014/main" id="{78E83EC9-FDFB-4756-A7C5-4BD1700A2D63}"/>
                  </a:ext>
                </a:extLst>
              </p:cNvPr>
              <p:cNvSpPr txBox="1">
                <a:spLocks noRot="1" noChangeAspect="1" noMove="1" noResize="1" noEditPoints="1" noAdjustHandles="1" noChangeArrowheads="1" noChangeShapeType="1" noTextEdit="1"/>
              </p:cNvSpPr>
              <p:nvPr/>
            </p:nvSpPr>
            <p:spPr>
              <a:xfrm>
                <a:off x="757627" y="1427213"/>
                <a:ext cx="10844760" cy="4351338"/>
              </a:xfrm>
              <a:prstGeom prst="rect">
                <a:avLst/>
              </a:prstGeom>
              <a:blipFill>
                <a:blip r:embed="rId2"/>
                <a:stretch>
                  <a:fillRect l="-731" t="-420"/>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061210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A9AB428-46D4-4C43-9205-C5C4D9D89515}"/>
              </a:ext>
            </a:extLst>
          </p:cNvPr>
          <p:cNvSpPr/>
          <p:nvPr/>
        </p:nvSpPr>
        <p:spPr>
          <a:xfrm>
            <a:off x="949910" y="153805"/>
            <a:ext cx="4305378" cy="561692"/>
          </a:xfrm>
          <a:prstGeom prst="rect">
            <a:avLst/>
          </a:prstGeom>
        </p:spPr>
        <p:txBody>
          <a:bodyPr wrap="square" lIns="68580" tIns="34290" rIns="68580" bIns="34290">
            <a:spAutoFit/>
          </a:bodyPr>
          <a:lstStyle/>
          <a:p>
            <a:r>
              <a:rPr lang="en-US" altLang="zh-CN" sz="3200" b="1" dirty="0">
                <a:solidFill>
                  <a:schemeClr val="tx1">
                    <a:lumMod val="75000"/>
                    <a:lumOff val="25000"/>
                  </a:schemeClr>
                </a:solidFill>
                <a:latin typeface="Century Gothic" panose="020B0502020202020204" pitchFamily="34" charset="0"/>
              </a:rPr>
              <a:t>Logistic Regression</a:t>
            </a:r>
          </a:p>
        </p:txBody>
      </p:sp>
      <p:cxnSp>
        <p:nvCxnSpPr>
          <p:cNvPr id="3" name="直接连接符 4">
            <a:extLst>
              <a:ext uri="{FF2B5EF4-FFF2-40B4-BE49-F238E27FC236}">
                <a16:creationId xmlns:a16="http://schemas.microsoft.com/office/drawing/2014/main" id="{96A42E28-3926-4D2E-B1D6-6E45E93377FA}"/>
              </a:ext>
            </a:extLst>
          </p:cNvPr>
          <p:cNvCxnSpPr>
            <a:cxnSpLocks/>
          </p:cNvCxnSpPr>
          <p:nvPr/>
        </p:nvCxnSpPr>
        <p:spPr>
          <a:xfrm>
            <a:off x="1034308" y="754648"/>
            <a:ext cx="3346773"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4" name="群組 3">
            <a:extLst>
              <a:ext uri="{FF2B5EF4-FFF2-40B4-BE49-F238E27FC236}">
                <a16:creationId xmlns:a16="http://schemas.microsoft.com/office/drawing/2014/main" id="{7F515DFF-D1AE-437F-989D-A01700614A6D}"/>
              </a:ext>
            </a:extLst>
          </p:cNvPr>
          <p:cNvGrpSpPr/>
          <p:nvPr/>
        </p:nvGrpSpPr>
        <p:grpSpPr>
          <a:xfrm>
            <a:off x="184756" y="41297"/>
            <a:ext cx="643919" cy="832698"/>
            <a:chOff x="1627773" y="1384300"/>
            <a:chExt cx="3162300" cy="4089400"/>
          </a:xfrm>
        </p:grpSpPr>
        <p:sp>
          <p:nvSpPr>
            <p:cNvPr id="5" name="平行四边形 1">
              <a:extLst>
                <a:ext uri="{FF2B5EF4-FFF2-40B4-BE49-F238E27FC236}">
                  <a16:creationId xmlns:a16="http://schemas.microsoft.com/office/drawing/2014/main" id="{84F2F696-CBEF-4CE8-AA67-8DCCEBD9261E}"/>
                </a:ext>
              </a:extLst>
            </p:cNvPr>
            <p:cNvSpPr/>
            <p:nvPr/>
          </p:nvSpPr>
          <p:spPr>
            <a:xfrm>
              <a:off x="1627773" y="1384300"/>
              <a:ext cx="3162300" cy="4089400"/>
            </a:xfrm>
            <a:prstGeom prst="parallelogram">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43297D3D-2653-492F-AA35-AE96C21B1A9B}"/>
                </a:ext>
              </a:extLst>
            </p:cNvPr>
            <p:cNvSpPr/>
            <p:nvPr/>
          </p:nvSpPr>
          <p:spPr>
            <a:xfrm>
              <a:off x="1976696" y="1815621"/>
              <a:ext cx="2464459" cy="3087556"/>
            </a:xfrm>
            <a:prstGeom prst="rect">
              <a:avLst/>
            </a:prstGeom>
          </p:spPr>
          <p:txBody>
            <a:bodyPr wrap="square" lIns="68580" tIns="34290" rIns="68580" bIns="34290">
              <a:spAutoFit/>
            </a:bodyPr>
            <a:lstStyle/>
            <a:p>
              <a:pPr algn="ctr">
                <a:defRPr/>
              </a:pPr>
              <a:r>
                <a:rPr lang="en-US" altLang="zh-CN" sz="3600" spc="225" dirty="0">
                  <a:solidFill>
                    <a:schemeClr val="bg1"/>
                  </a:solidFill>
                  <a:latin typeface="Century Gothic" panose="020B0502020202020204" pitchFamily="34" charset="0"/>
                  <a:ea typeface="包图粗朗体" panose="02000000000000000000" pitchFamily="2" charset="-122"/>
                  <a:cs typeface="+mn-ea"/>
                  <a:sym typeface="+mn-lt"/>
                </a:rPr>
                <a:t>3</a:t>
              </a:r>
              <a:endParaRPr sz="3600" spc="225" dirty="0">
                <a:solidFill>
                  <a:schemeClr val="bg1"/>
                </a:solidFill>
                <a:latin typeface="Century Gothic" panose="020B0502020202020204" pitchFamily="34" charset="0"/>
                <a:ea typeface="包图粗朗体" panose="02000000000000000000" pitchFamily="2" charset="-122"/>
                <a:cs typeface="+mn-ea"/>
                <a:sym typeface="+mn-lt"/>
              </a:endParaRPr>
            </a:p>
          </p:txBody>
        </p:sp>
      </p:grpSp>
      <p:sp>
        <p:nvSpPr>
          <p:cNvPr id="7" name="矩形 6">
            <a:extLst>
              <a:ext uri="{FF2B5EF4-FFF2-40B4-BE49-F238E27FC236}">
                <a16:creationId xmlns:a16="http://schemas.microsoft.com/office/drawing/2014/main" id="{D123BAE5-D355-42B0-8795-21D0972F3BBA}"/>
              </a:ext>
            </a:extLst>
          </p:cNvPr>
          <p:cNvSpPr/>
          <p:nvPr/>
        </p:nvSpPr>
        <p:spPr>
          <a:xfrm>
            <a:off x="949910" y="707023"/>
            <a:ext cx="973343" cy="400110"/>
          </a:xfrm>
          <a:prstGeom prst="rect">
            <a:avLst/>
          </a:prstGeom>
        </p:spPr>
        <p:txBody>
          <a:bodyPr wrap="none">
            <a:spAutoFit/>
          </a:bodyPr>
          <a:lstStyle/>
          <a:p>
            <a:r>
              <a:rPr lang="en-US" altLang="zh-TW" sz="2000" b="1" dirty="0">
                <a:solidFill>
                  <a:srgbClr val="A78D6D"/>
                </a:solidFill>
                <a:latin typeface="Century Gothic" panose="020B0502020202020204" pitchFamily="34" charset="0"/>
              </a:rPr>
              <a:t>Model</a:t>
            </a:r>
            <a:endParaRPr lang="zh-TW" altLang="en-US" sz="2000" dirty="0">
              <a:solidFill>
                <a:srgbClr val="A78D6D"/>
              </a:solidFill>
            </a:endParaRPr>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72B15790-DCB8-4EFB-9B73-BAB5BA32BB70}"/>
                  </a:ext>
                </a:extLst>
              </p:cNvPr>
              <p:cNvSpPr/>
              <p:nvPr/>
            </p:nvSpPr>
            <p:spPr>
              <a:xfrm>
                <a:off x="953315" y="1297434"/>
                <a:ext cx="6706451" cy="998350"/>
              </a:xfrm>
              <a:prstGeom prst="rect">
                <a:avLst/>
              </a:prstGeom>
            </p:spPr>
            <p:txBody>
              <a:bodyPr wrap="none">
                <a:spAutoFit/>
              </a:bodyPr>
              <a:lstStyle/>
              <a:p>
                <a:pPr marL="342900" indent="-342900">
                  <a:lnSpc>
                    <a:spcPct val="120000"/>
                  </a:lnSpc>
                  <a:spcAft>
                    <a:spcPts val="0"/>
                  </a:spcAft>
                  <a:buFont typeface="Arial" panose="020B0604020202020204" pitchFamily="34" charset="0"/>
                  <a:buChar char="•"/>
                </a:pPr>
                <a:r>
                  <a:rPr lang="zh-CN" altLang="en-US" sz="2400" kern="100" dirty="0">
                    <a:latin typeface="Cambria Math" panose="02040503050406030204" pitchFamily="18" charset="0"/>
                    <a:ea typeface="微軟正黑體" panose="020B0604030504040204" pitchFamily="34" charset="-120"/>
                    <a:cs typeface="Times New Roman" panose="02020603050405020304" pitchFamily="18" charset="0"/>
                  </a:rPr>
                  <a:t>當有多個解釋變數時，模型可以寫為：</a:t>
                </a:r>
                <a:endParaRPr lang="en-US" altLang="zh-TW" sz="2400" kern="100" dirty="0">
                  <a:latin typeface="Cambria Math" panose="02040503050406030204" pitchFamily="18" charset="0"/>
                  <a:ea typeface="微軟正黑體" panose="020B0604030504040204" pitchFamily="34" charset="-120"/>
                  <a:cs typeface="Times New Roman" panose="02020603050405020304" pitchFamily="18" charset="0"/>
                </a:endParaRPr>
              </a:p>
              <a:p>
                <a:pPr indent="304800">
                  <a:lnSpc>
                    <a:spcPct val="120000"/>
                  </a:lnSpc>
                  <a:spcAft>
                    <a:spcPts val="0"/>
                  </a:spcAft>
                </a:pPr>
                <a:r>
                  <a:rPr lang="en-US" altLang="zh-TW" sz="2400" kern="100" dirty="0">
                    <a:latin typeface="Cambria Math" panose="02040503050406030204" pitchFamily="18" charset="0"/>
                    <a:ea typeface="微軟正黑體" panose="020B0604030504040204" pitchFamily="34" charset="-120"/>
                    <a:cs typeface="Times New Roman" panose="02020603050405020304" pitchFamily="18" charset="0"/>
                  </a:rPr>
                  <a:t>	Logit[</a:t>
                </a:r>
                <a:r>
                  <a:rPr lang="zh-CN" altLang="zh-TW" sz="2400" kern="100" dirty="0">
                    <a:latin typeface="Cambria Math" panose="02040503050406030204" pitchFamily="18" charset="0"/>
                    <a:ea typeface="微軟正黑體" panose="020B0604030504040204" pitchFamily="34" charset="-120"/>
                    <a:cs typeface="Times New Roman" panose="02020603050405020304" pitchFamily="18" charset="0"/>
                  </a:rPr>
                  <a:t>π</a:t>
                </a:r>
                <a:r>
                  <a:rPr lang="en-US" altLang="zh-TW" sz="2400" kern="100" dirty="0">
                    <a:latin typeface="Cambria Math" panose="02040503050406030204" pitchFamily="18" charset="0"/>
                    <a:ea typeface="微軟正黑體" panose="020B0604030504040204" pitchFamily="34" charset="-120"/>
                    <a:cs typeface="Times New Roman" panose="02020603050405020304" pitchFamily="18" charset="0"/>
                  </a:rPr>
                  <a:t>(x)] = </a:t>
                </a:r>
                <a14:m>
                  <m:oMath xmlns:m="http://schemas.openxmlformats.org/officeDocument/2006/math">
                    <m:r>
                      <a:rPr lang="en-US" altLang="zh-TW" sz="2400" b="0" i="1" kern="100">
                        <a:latin typeface="Cambria Math" panose="02040503050406030204" pitchFamily="18" charset="0"/>
                        <a:ea typeface="標楷體" panose="03000509000000000000" pitchFamily="65" charset="-120"/>
                        <a:cs typeface="Times New Roman" panose="02020603050405020304" pitchFamily="18" charset="0"/>
                      </a:rPr>
                      <m:t>𝛼</m:t>
                    </m:r>
                    <m:r>
                      <a:rPr lang="en-US" altLang="zh-TW" sz="2400" b="0" i="1" kern="100">
                        <a:latin typeface="Cambria Math" panose="02040503050406030204" pitchFamily="18" charset="0"/>
                        <a:ea typeface="標楷體" panose="03000509000000000000" pitchFamily="65" charset="-120"/>
                        <a:cs typeface="Times New Roman" panose="02020603050405020304" pitchFamily="18" charset="0"/>
                      </a:rPr>
                      <m:t>+</m:t>
                    </m:r>
                    <m:sSub>
                      <m:sSubPr>
                        <m:ctrlPr>
                          <a:rPr lang="zh-TW" altLang="zh-TW" sz="2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400" b="0" i="1" kern="100">
                            <a:latin typeface="Cambria Math" panose="02040503050406030204" pitchFamily="18" charset="0"/>
                            <a:ea typeface="標楷體" panose="03000509000000000000" pitchFamily="65" charset="-120"/>
                            <a:cs typeface="Times New Roman" panose="02020603050405020304" pitchFamily="18" charset="0"/>
                          </a:rPr>
                          <m:t>𝛽</m:t>
                        </m:r>
                      </m:e>
                      <m:sub>
                        <m:r>
                          <a:rPr lang="en-US" altLang="zh-TW" sz="2400" b="0" i="1" kern="100">
                            <a:latin typeface="Cambria Math" panose="02040503050406030204" pitchFamily="18" charset="0"/>
                            <a:ea typeface="標楷體" panose="03000509000000000000" pitchFamily="65" charset="-120"/>
                            <a:cs typeface="Times New Roman" panose="02020603050405020304" pitchFamily="18" charset="0"/>
                          </a:rPr>
                          <m:t>1</m:t>
                        </m:r>
                      </m:sub>
                    </m:sSub>
                    <m:sSub>
                      <m:sSubPr>
                        <m:ctrlPr>
                          <a:rPr lang="zh-TW" altLang="zh-TW" sz="2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400" b="0" i="1" kern="100">
                            <a:latin typeface="Cambria Math" panose="02040503050406030204" pitchFamily="18" charset="0"/>
                            <a:ea typeface="標楷體" panose="03000509000000000000" pitchFamily="65" charset="-120"/>
                            <a:cs typeface="Times New Roman" panose="02020603050405020304" pitchFamily="18" charset="0"/>
                          </a:rPr>
                          <m:t>𝑥</m:t>
                        </m:r>
                      </m:e>
                      <m:sub>
                        <m:r>
                          <a:rPr lang="en-US" altLang="zh-TW" sz="2400" b="0" i="1" kern="100">
                            <a:latin typeface="Cambria Math" panose="02040503050406030204" pitchFamily="18" charset="0"/>
                            <a:ea typeface="標楷體" panose="03000509000000000000" pitchFamily="65" charset="-120"/>
                            <a:cs typeface="Times New Roman" panose="02020603050405020304" pitchFamily="18" charset="0"/>
                          </a:rPr>
                          <m:t>1</m:t>
                        </m:r>
                      </m:sub>
                    </m:sSub>
                    <m:r>
                      <a:rPr lang="en-US" altLang="zh-TW" sz="2400" b="0" i="1" kern="100">
                        <a:latin typeface="Cambria Math" panose="02040503050406030204" pitchFamily="18" charset="0"/>
                        <a:ea typeface="標楷體" panose="03000509000000000000" pitchFamily="65" charset="-120"/>
                        <a:cs typeface="Times New Roman" panose="02020603050405020304" pitchFamily="18" charset="0"/>
                      </a:rPr>
                      <m:t>+</m:t>
                    </m:r>
                    <m:sSub>
                      <m:sSubPr>
                        <m:ctrlPr>
                          <a:rPr lang="zh-TW" altLang="zh-TW" sz="2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400" b="0" i="1" kern="100">
                            <a:latin typeface="Cambria Math" panose="02040503050406030204" pitchFamily="18" charset="0"/>
                            <a:ea typeface="標楷體" panose="03000509000000000000" pitchFamily="65" charset="-120"/>
                            <a:cs typeface="Times New Roman" panose="02020603050405020304" pitchFamily="18" charset="0"/>
                          </a:rPr>
                          <m:t>𝛽</m:t>
                        </m:r>
                      </m:e>
                      <m:sub>
                        <m:r>
                          <a:rPr lang="en-US" altLang="zh-TW" sz="2400" b="0" i="1" kern="100">
                            <a:latin typeface="Cambria Math" panose="02040503050406030204" pitchFamily="18" charset="0"/>
                            <a:ea typeface="標楷體" panose="03000509000000000000" pitchFamily="65" charset="-120"/>
                            <a:cs typeface="Times New Roman" panose="02020603050405020304" pitchFamily="18" charset="0"/>
                          </a:rPr>
                          <m:t>2</m:t>
                        </m:r>
                      </m:sub>
                    </m:sSub>
                    <m:sSub>
                      <m:sSubPr>
                        <m:ctrlPr>
                          <a:rPr lang="zh-TW" altLang="zh-TW" sz="2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400" b="0" i="1" kern="100">
                            <a:latin typeface="Cambria Math" panose="02040503050406030204" pitchFamily="18" charset="0"/>
                            <a:ea typeface="標楷體" panose="03000509000000000000" pitchFamily="65" charset="-120"/>
                            <a:cs typeface="Times New Roman" panose="02020603050405020304" pitchFamily="18" charset="0"/>
                          </a:rPr>
                          <m:t>𝑥</m:t>
                        </m:r>
                      </m:e>
                      <m:sub>
                        <m:r>
                          <a:rPr lang="en-US" altLang="zh-TW" sz="2400" b="0" i="1" kern="100">
                            <a:latin typeface="Cambria Math" panose="02040503050406030204" pitchFamily="18" charset="0"/>
                            <a:ea typeface="標楷體" panose="03000509000000000000" pitchFamily="65" charset="-120"/>
                            <a:cs typeface="Times New Roman" panose="02020603050405020304" pitchFamily="18" charset="0"/>
                          </a:rPr>
                          <m:t>2</m:t>
                        </m:r>
                      </m:sub>
                    </m:sSub>
                    <m:r>
                      <a:rPr lang="en-US" altLang="zh-TW" sz="2400" b="0" i="1" kern="100">
                        <a:latin typeface="Cambria Math" panose="02040503050406030204" pitchFamily="18" charset="0"/>
                        <a:ea typeface="標楷體" panose="03000509000000000000" pitchFamily="65" charset="-120"/>
                        <a:cs typeface="Times New Roman" panose="02020603050405020304" pitchFamily="18" charset="0"/>
                      </a:rPr>
                      <m:t>+...+</m:t>
                    </m:r>
                    <m:sSub>
                      <m:sSubPr>
                        <m:ctrlPr>
                          <a:rPr lang="zh-TW" altLang="zh-TW" sz="2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400" b="0" i="1" kern="100">
                            <a:latin typeface="Cambria Math" panose="02040503050406030204" pitchFamily="18" charset="0"/>
                            <a:ea typeface="標楷體" panose="03000509000000000000" pitchFamily="65" charset="-120"/>
                            <a:cs typeface="Times New Roman" panose="02020603050405020304" pitchFamily="18" charset="0"/>
                          </a:rPr>
                          <m:t>𝛽</m:t>
                        </m:r>
                      </m:e>
                      <m:sub>
                        <m:r>
                          <a:rPr lang="en-US" altLang="zh-TW" sz="2400" b="0" i="1" kern="100">
                            <a:latin typeface="Cambria Math" panose="02040503050406030204" pitchFamily="18" charset="0"/>
                            <a:ea typeface="標楷體" panose="03000509000000000000" pitchFamily="65" charset="-120"/>
                            <a:cs typeface="Times New Roman" panose="02020603050405020304" pitchFamily="18" charset="0"/>
                          </a:rPr>
                          <m:t>𝑝</m:t>
                        </m:r>
                      </m:sub>
                    </m:sSub>
                    <m:sSub>
                      <m:sSubPr>
                        <m:ctrlPr>
                          <a:rPr lang="zh-TW" altLang="zh-TW" sz="2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400" b="0" i="1" kern="100">
                            <a:latin typeface="Cambria Math" panose="02040503050406030204" pitchFamily="18" charset="0"/>
                            <a:ea typeface="標楷體" panose="03000509000000000000" pitchFamily="65" charset="-120"/>
                            <a:cs typeface="Times New Roman" panose="02020603050405020304" pitchFamily="18" charset="0"/>
                          </a:rPr>
                          <m:t>𝑥</m:t>
                        </m:r>
                      </m:e>
                      <m:sub>
                        <m:r>
                          <a:rPr lang="en-US" altLang="zh-TW" sz="2400" b="0" i="1" kern="100">
                            <a:latin typeface="Cambria Math" panose="02040503050406030204" pitchFamily="18" charset="0"/>
                            <a:ea typeface="標楷體" panose="03000509000000000000" pitchFamily="65" charset="-120"/>
                            <a:cs typeface="Times New Roman" panose="02020603050405020304" pitchFamily="18" charset="0"/>
                          </a:rPr>
                          <m:t>𝑝</m:t>
                        </m:r>
                      </m:sub>
                    </m:sSub>
                  </m:oMath>
                </a14:m>
                <a:endParaRPr lang="zh-TW" altLang="zh-TW" sz="2400" kern="100" dirty="0">
                  <a:latin typeface="Cambria Math" panose="02040503050406030204" pitchFamily="18" charset="0"/>
                  <a:ea typeface="微軟正黑體" panose="020B0604030504040204" pitchFamily="34" charset="-120"/>
                  <a:cs typeface="Times New Roman" panose="02020603050405020304" pitchFamily="18" charset="0"/>
                </a:endParaRPr>
              </a:p>
            </p:txBody>
          </p:sp>
        </mc:Choice>
        <mc:Fallback xmlns="">
          <p:sp>
            <p:nvSpPr>
              <p:cNvPr id="8" name="矩形 7">
                <a:extLst>
                  <a:ext uri="{FF2B5EF4-FFF2-40B4-BE49-F238E27FC236}">
                    <a16:creationId xmlns:a16="http://schemas.microsoft.com/office/drawing/2014/main" id="{72B15790-DCB8-4EFB-9B73-BAB5BA32BB70}"/>
                  </a:ext>
                </a:extLst>
              </p:cNvPr>
              <p:cNvSpPr>
                <a:spLocks noRot="1" noChangeAspect="1" noMove="1" noResize="1" noEditPoints="1" noAdjustHandles="1" noChangeArrowheads="1" noChangeShapeType="1" noTextEdit="1"/>
              </p:cNvSpPr>
              <p:nvPr/>
            </p:nvSpPr>
            <p:spPr>
              <a:xfrm>
                <a:off x="953315" y="1297434"/>
                <a:ext cx="6706451" cy="998350"/>
              </a:xfrm>
              <a:prstGeom prst="rect">
                <a:avLst/>
              </a:prstGeom>
              <a:blipFill>
                <a:blip r:embed="rId2"/>
                <a:stretch>
                  <a:fillRect l="-1181" t="-1220" b="-914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0E20E608-2698-4FB8-8CE1-595FE1B07261}"/>
                  </a:ext>
                </a:extLst>
              </p:cNvPr>
              <p:cNvSpPr/>
              <p:nvPr/>
            </p:nvSpPr>
            <p:spPr>
              <a:xfrm>
                <a:off x="949910" y="2315250"/>
                <a:ext cx="10397644" cy="1309910"/>
              </a:xfrm>
              <a:prstGeom prst="rect">
                <a:avLst/>
              </a:prstGeom>
            </p:spPr>
            <p:txBody>
              <a:bodyPr wrap="square">
                <a:spAutoFit/>
              </a:bodyPr>
              <a:lstStyle/>
              <a:p>
                <a:pPr marL="342900" indent="-342900">
                  <a:lnSpc>
                    <a:spcPct val="120000"/>
                  </a:lnSpc>
                  <a:buFont typeface="Arial" panose="020B0604020202020204" pitchFamily="34" charset="0"/>
                  <a:buChar char="•"/>
                </a:pPr>
                <a:r>
                  <a:rPr lang="zh-CN" altLang="zh-TW" sz="2400" dirty="0">
                    <a:latin typeface="Cambria Math" panose="02040503050406030204" pitchFamily="18" charset="0"/>
                    <a:ea typeface="微軟正黑體" panose="020B0604030504040204" pitchFamily="34" charset="-120"/>
                  </a:rPr>
                  <a:t>回推可知其</a:t>
                </a:r>
                <a:r>
                  <a:rPr lang="zh-CN" altLang="zh-TW" sz="2400" kern="100" dirty="0">
                    <a:latin typeface="Cambria Math" panose="02040503050406030204" pitchFamily="18" charset="0"/>
                    <a:ea typeface="微軟正黑體" panose="020B0604030504040204" pitchFamily="34" charset="-120"/>
                    <a:cs typeface="Times New Roman" panose="02020603050405020304" pitchFamily="18" charset="0"/>
                  </a:rPr>
                  <a:t>π</a:t>
                </a:r>
                <a:r>
                  <a:rPr lang="en-US" altLang="zh-TW" sz="2400" kern="100" dirty="0">
                    <a:latin typeface="Cambria Math" panose="02040503050406030204" pitchFamily="18" charset="0"/>
                    <a:ea typeface="微軟正黑體" panose="020B0604030504040204" pitchFamily="34" charset="-120"/>
                    <a:cs typeface="Times New Roman" panose="02020603050405020304" pitchFamily="18" charset="0"/>
                  </a:rPr>
                  <a:t>(x)</a:t>
                </a:r>
                <a:r>
                  <a:rPr lang="zh-CN" altLang="en-US" sz="2400" kern="100" dirty="0">
                    <a:latin typeface="Cambria Math" panose="02040503050406030204" pitchFamily="18" charset="0"/>
                    <a:ea typeface="微軟正黑體" panose="020B0604030504040204" pitchFamily="34" charset="-120"/>
                    <a:cs typeface="Times New Roman" panose="02020603050405020304" pitchFamily="18" charset="0"/>
                  </a:rPr>
                  <a:t>的函式為：</a:t>
                </a:r>
                <a:endParaRPr lang="en-US" altLang="zh-CN" sz="2400" kern="100" dirty="0">
                  <a:latin typeface="Cambria Math" panose="02040503050406030204" pitchFamily="18" charset="0"/>
                  <a:ea typeface="微軟正黑體" panose="020B0604030504040204" pitchFamily="34" charset="-120"/>
                  <a:cs typeface="Times New Roman" panose="02020603050405020304" pitchFamily="18" charset="0"/>
                </a:endParaRPr>
              </a:p>
              <a:p>
                <a:pPr indent="304800" algn="ctr">
                  <a:lnSpc>
                    <a:spcPct val="120000"/>
                  </a:lnSpc>
                  <a:spcAft>
                    <a:spcPts val="0"/>
                  </a:spcAft>
                </a:pPr>
                <a:r>
                  <a:rPr lang="en-US" altLang="zh-CN" sz="2400" kern="100" dirty="0">
                    <a:latin typeface="Cambria Math" panose="02040503050406030204" pitchFamily="18" charset="0"/>
                    <a:ea typeface="微軟正黑體" panose="020B0604030504040204" pitchFamily="34" charset="-120"/>
                    <a:cs typeface="Times New Roman" panose="02020603050405020304" pitchFamily="18" charset="0"/>
                  </a:rPr>
                  <a:t>	</a:t>
                </a:r>
                <a:r>
                  <a:rPr lang="zh-CN" altLang="zh-TW" sz="2400" kern="100" dirty="0">
                    <a:latin typeface="Cambria Math" panose="02040503050406030204" pitchFamily="18" charset="0"/>
                    <a:ea typeface="微軟正黑體" panose="020B0604030504040204" pitchFamily="34" charset="-120"/>
                    <a:cs typeface="Times New Roman" panose="02020603050405020304" pitchFamily="18" charset="0"/>
                  </a:rPr>
                  <a:t>π</a:t>
                </a:r>
                <a:r>
                  <a:rPr lang="en-US" altLang="zh-TW" sz="2400" kern="100" dirty="0">
                    <a:latin typeface="Cambria Math" panose="02040503050406030204" pitchFamily="18" charset="0"/>
                    <a:ea typeface="微軟正黑體" panose="020B0604030504040204" pitchFamily="34" charset="-120"/>
                    <a:cs typeface="Times New Roman" panose="02020603050405020304" pitchFamily="18" charset="0"/>
                  </a:rPr>
                  <a:t>(x)= </a:t>
                </a:r>
                <a14:m>
                  <m:oMath xmlns:m="http://schemas.openxmlformats.org/officeDocument/2006/math">
                    <m:f>
                      <m:fPr>
                        <m:ctrlPr>
                          <a:rPr lang="zh-TW" altLang="zh-TW" sz="24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TW" sz="2400" b="0" i="1" kern="100">
                            <a:latin typeface="Cambria Math" panose="02040503050406030204" pitchFamily="18" charset="0"/>
                            <a:ea typeface="標楷體" panose="03000509000000000000" pitchFamily="65" charset="-120"/>
                            <a:cs typeface="Times New Roman" panose="02020603050405020304" pitchFamily="18" charset="0"/>
                          </a:rPr>
                          <m:t>𝑒𝑥𝑝</m:t>
                        </m:r>
                        <m:r>
                          <a:rPr lang="en-US" altLang="zh-TW" sz="2400" b="0" i="1" kern="100">
                            <a:latin typeface="Cambria Math" panose="02040503050406030204" pitchFamily="18" charset="0"/>
                            <a:ea typeface="標楷體" panose="03000509000000000000" pitchFamily="65" charset="-120"/>
                            <a:cs typeface="Times New Roman" panose="02020603050405020304" pitchFamily="18" charset="0"/>
                          </a:rPr>
                          <m:t>(</m:t>
                        </m:r>
                        <m:r>
                          <a:rPr lang="en-US" altLang="zh-TW" sz="2400" b="0" i="1" kern="100">
                            <a:latin typeface="Cambria Math" panose="02040503050406030204" pitchFamily="18" charset="0"/>
                            <a:ea typeface="標楷體" panose="03000509000000000000" pitchFamily="65" charset="-120"/>
                            <a:cs typeface="Times New Roman" panose="02020603050405020304" pitchFamily="18" charset="0"/>
                          </a:rPr>
                          <m:t>𝛼</m:t>
                        </m:r>
                        <m:r>
                          <a:rPr lang="en-US" altLang="zh-TW" sz="2400" b="0" i="1" kern="100">
                            <a:latin typeface="Cambria Math" panose="02040503050406030204" pitchFamily="18" charset="0"/>
                            <a:ea typeface="標楷體" panose="03000509000000000000" pitchFamily="65" charset="-120"/>
                            <a:cs typeface="Times New Roman" panose="02020603050405020304" pitchFamily="18" charset="0"/>
                          </a:rPr>
                          <m:t>+</m:t>
                        </m:r>
                        <m:sSub>
                          <m:sSubPr>
                            <m:ctrlPr>
                              <a:rPr lang="zh-TW" altLang="zh-TW" sz="2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400" b="0" i="1" kern="100">
                                <a:latin typeface="Cambria Math" panose="02040503050406030204" pitchFamily="18" charset="0"/>
                                <a:ea typeface="標楷體" panose="03000509000000000000" pitchFamily="65" charset="-120"/>
                                <a:cs typeface="Times New Roman" panose="02020603050405020304" pitchFamily="18" charset="0"/>
                              </a:rPr>
                              <m:t>𝛽</m:t>
                            </m:r>
                          </m:e>
                          <m:sub>
                            <m:r>
                              <a:rPr lang="en-US" altLang="zh-TW" sz="2400" b="0" i="1" kern="100">
                                <a:latin typeface="Cambria Math" panose="02040503050406030204" pitchFamily="18" charset="0"/>
                                <a:ea typeface="標楷體" panose="03000509000000000000" pitchFamily="65" charset="-120"/>
                                <a:cs typeface="Times New Roman" panose="02020603050405020304" pitchFamily="18" charset="0"/>
                              </a:rPr>
                              <m:t>1</m:t>
                            </m:r>
                          </m:sub>
                        </m:sSub>
                        <m:sSub>
                          <m:sSubPr>
                            <m:ctrlPr>
                              <a:rPr lang="zh-TW" altLang="zh-TW" sz="2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400" b="0" i="1" kern="100">
                                <a:latin typeface="Cambria Math" panose="02040503050406030204" pitchFamily="18" charset="0"/>
                                <a:ea typeface="標楷體" panose="03000509000000000000" pitchFamily="65" charset="-120"/>
                                <a:cs typeface="Times New Roman" panose="02020603050405020304" pitchFamily="18" charset="0"/>
                              </a:rPr>
                              <m:t>𝑥</m:t>
                            </m:r>
                          </m:e>
                          <m:sub>
                            <m:r>
                              <a:rPr lang="en-US" altLang="zh-TW" sz="2400" b="0" i="1" kern="100">
                                <a:latin typeface="Cambria Math" panose="02040503050406030204" pitchFamily="18" charset="0"/>
                                <a:ea typeface="標楷體" panose="03000509000000000000" pitchFamily="65" charset="-120"/>
                                <a:cs typeface="Times New Roman" panose="02020603050405020304" pitchFamily="18" charset="0"/>
                              </a:rPr>
                              <m:t>1</m:t>
                            </m:r>
                          </m:sub>
                        </m:sSub>
                        <m:r>
                          <a:rPr lang="en-US" altLang="zh-TW" sz="2400" b="0" i="1" kern="100">
                            <a:latin typeface="Cambria Math" panose="02040503050406030204" pitchFamily="18" charset="0"/>
                            <a:ea typeface="標楷體" panose="03000509000000000000" pitchFamily="65" charset="-120"/>
                            <a:cs typeface="Times New Roman" panose="02020603050405020304" pitchFamily="18" charset="0"/>
                          </a:rPr>
                          <m:t>+</m:t>
                        </m:r>
                        <m:sSub>
                          <m:sSubPr>
                            <m:ctrlPr>
                              <a:rPr lang="zh-TW" altLang="zh-TW" sz="2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400" b="0" i="1" kern="100">
                                <a:latin typeface="Cambria Math" panose="02040503050406030204" pitchFamily="18" charset="0"/>
                                <a:ea typeface="標楷體" panose="03000509000000000000" pitchFamily="65" charset="-120"/>
                                <a:cs typeface="Times New Roman" panose="02020603050405020304" pitchFamily="18" charset="0"/>
                              </a:rPr>
                              <m:t>𝛽</m:t>
                            </m:r>
                          </m:e>
                          <m:sub>
                            <m:r>
                              <a:rPr lang="en-US" altLang="zh-TW" sz="2400" b="0" i="1" kern="100">
                                <a:latin typeface="Cambria Math" panose="02040503050406030204" pitchFamily="18" charset="0"/>
                                <a:ea typeface="標楷體" panose="03000509000000000000" pitchFamily="65" charset="-120"/>
                                <a:cs typeface="Times New Roman" panose="02020603050405020304" pitchFamily="18" charset="0"/>
                              </a:rPr>
                              <m:t>2</m:t>
                            </m:r>
                          </m:sub>
                        </m:sSub>
                        <m:sSub>
                          <m:sSubPr>
                            <m:ctrlPr>
                              <a:rPr lang="zh-TW" altLang="zh-TW" sz="2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400" b="0" i="1" kern="100">
                                <a:latin typeface="Cambria Math" panose="02040503050406030204" pitchFamily="18" charset="0"/>
                                <a:ea typeface="標楷體" panose="03000509000000000000" pitchFamily="65" charset="-120"/>
                                <a:cs typeface="Times New Roman" panose="02020603050405020304" pitchFamily="18" charset="0"/>
                              </a:rPr>
                              <m:t>𝑥</m:t>
                            </m:r>
                          </m:e>
                          <m:sub>
                            <m:r>
                              <a:rPr lang="en-US" altLang="zh-TW" sz="2400" b="0" i="1" kern="100">
                                <a:latin typeface="Cambria Math" panose="02040503050406030204" pitchFamily="18" charset="0"/>
                                <a:ea typeface="標楷體" panose="03000509000000000000" pitchFamily="65" charset="-120"/>
                                <a:cs typeface="Times New Roman" panose="02020603050405020304" pitchFamily="18" charset="0"/>
                              </a:rPr>
                              <m:t>2</m:t>
                            </m:r>
                          </m:sub>
                        </m:sSub>
                        <m:r>
                          <a:rPr lang="en-US" altLang="zh-TW" sz="2400" b="0" i="1" kern="100">
                            <a:latin typeface="Cambria Math" panose="02040503050406030204" pitchFamily="18" charset="0"/>
                            <a:ea typeface="標楷體" panose="03000509000000000000" pitchFamily="65" charset="-120"/>
                            <a:cs typeface="Times New Roman" panose="02020603050405020304" pitchFamily="18" charset="0"/>
                          </a:rPr>
                          <m:t>+...+</m:t>
                        </m:r>
                        <m:sSub>
                          <m:sSubPr>
                            <m:ctrlPr>
                              <a:rPr lang="zh-TW" altLang="zh-TW" sz="2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400" b="0" i="1" kern="100">
                                <a:latin typeface="Cambria Math" panose="02040503050406030204" pitchFamily="18" charset="0"/>
                                <a:ea typeface="標楷體" panose="03000509000000000000" pitchFamily="65" charset="-120"/>
                                <a:cs typeface="Times New Roman" panose="02020603050405020304" pitchFamily="18" charset="0"/>
                              </a:rPr>
                              <m:t>𝛽</m:t>
                            </m:r>
                          </m:e>
                          <m:sub>
                            <m:r>
                              <a:rPr lang="en-US" altLang="zh-TW" sz="2400" b="0" i="1" kern="100">
                                <a:latin typeface="Cambria Math" panose="02040503050406030204" pitchFamily="18" charset="0"/>
                                <a:ea typeface="標楷體" panose="03000509000000000000" pitchFamily="65" charset="-120"/>
                                <a:cs typeface="Times New Roman" panose="02020603050405020304" pitchFamily="18" charset="0"/>
                              </a:rPr>
                              <m:t>𝑝</m:t>
                            </m:r>
                          </m:sub>
                        </m:sSub>
                        <m:sSub>
                          <m:sSubPr>
                            <m:ctrlPr>
                              <a:rPr lang="zh-TW" altLang="zh-TW" sz="2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400" b="0" i="1" kern="100">
                                <a:latin typeface="Cambria Math" panose="02040503050406030204" pitchFamily="18" charset="0"/>
                                <a:ea typeface="標楷體" panose="03000509000000000000" pitchFamily="65" charset="-120"/>
                                <a:cs typeface="Times New Roman" panose="02020603050405020304" pitchFamily="18" charset="0"/>
                              </a:rPr>
                              <m:t>𝑥</m:t>
                            </m:r>
                          </m:e>
                          <m:sub>
                            <m:r>
                              <a:rPr lang="en-US" altLang="zh-TW" sz="2400" b="0" i="1" kern="100">
                                <a:latin typeface="Cambria Math" panose="02040503050406030204" pitchFamily="18" charset="0"/>
                                <a:ea typeface="標楷體" panose="03000509000000000000" pitchFamily="65" charset="-120"/>
                                <a:cs typeface="Times New Roman" panose="02020603050405020304" pitchFamily="18" charset="0"/>
                              </a:rPr>
                              <m:t>𝑝</m:t>
                            </m:r>
                          </m:sub>
                        </m:sSub>
                        <m:r>
                          <a:rPr lang="en-US" altLang="zh-TW" sz="2400" b="0" i="1" kern="100">
                            <a:latin typeface="Cambria Math" panose="02040503050406030204" pitchFamily="18" charset="0"/>
                            <a:ea typeface="標楷體" panose="03000509000000000000" pitchFamily="65" charset="-120"/>
                            <a:cs typeface="Times New Roman" panose="02020603050405020304" pitchFamily="18" charset="0"/>
                          </a:rPr>
                          <m:t>)</m:t>
                        </m:r>
                      </m:num>
                      <m:den>
                        <m:r>
                          <a:rPr lang="en-US" altLang="zh-TW" sz="2400" b="0" i="1" kern="100">
                            <a:latin typeface="Cambria Math" panose="02040503050406030204" pitchFamily="18" charset="0"/>
                            <a:ea typeface="標楷體" panose="03000509000000000000" pitchFamily="65" charset="-120"/>
                            <a:cs typeface="Times New Roman" panose="02020603050405020304" pitchFamily="18" charset="0"/>
                          </a:rPr>
                          <m:t>1+</m:t>
                        </m:r>
                        <m:r>
                          <a:rPr lang="en-US" altLang="zh-TW" sz="2400" b="0" i="1" kern="100">
                            <a:latin typeface="Cambria Math" panose="02040503050406030204" pitchFamily="18" charset="0"/>
                            <a:ea typeface="標楷體" panose="03000509000000000000" pitchFamily="65" charset="-120"/>
                            <a:cs typeface="Times New Roman" panose="02020603050405020304" pitchFamily="18" charset="0"/>
                          </a:rPr>
                          <m:t>𝑒𝑥𝑝</m:t>
                        </m:r>
                        <m:r>
                          <a:rPr lang="en-US" altLang="zh-TW" sz="2400" b="0" i="1" kern="100">
                            <a:latin typeface="Cambria Math" panose="02040503050406030204" pitchFamily="18" charset="0"/>
                            <a:ea typeface="標楷體" panose="03000509000000000000" pitchFamily="65" charset="-120"/>
                            <a:cs typeface="Times New Roman" panose="02020603050405020304" pitchFamily="18" charset="0"/>
                          </a:rPr>
                          <m:t>(</m:t>
                        </m:r>
                        <m:r>
                          <a:rPr lang="en-US" altLang="zh-TW" sz="2400" b="0" i="1" kern="100">
                            <a:latin typeface="Cambria Math" panose="02040503050406030204" pitchFamily="18" charset="0"/>
                            <a:ea typeface="標楷體" panose="03000509000000000000" pitchFamily="65" charset="-120"/>
                            <a:cs typeface="Times New Roman" panose="02020603050405020304" pitchFamily="18" charset="0"/>
                          </a:rPr>
                          <m:t>𝛼</m:t>
                        </m:r>
                        <m:r>
                          <a:rPr lang="en-US" altLang="zh-TW" sz="2400" b="0" i="1" kern="100">
                            <a:latin typeface="Cambria Math" panose="02040503050406030204" pitchFamily="18" charset="0"/>
                            <a:ea typeface="標楷體" panose="03000509000000000000" pitchFamily="65" charset="-120"/>
                            <a:cs typeface="Times New Roman" panose="02020603050405020304" pitchFamily="18" charset="0"/>
                          </a:rPr>
                          <m:t>+</m:t>
                        </m:r>
                        <m:sSub>
                          <m:sSubPr>
                            <m:ctrlPr>
                              <a:rPr lang="zh-TW" altLang="zh-TW" sz="2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400" b="0" i="1" kern="100">
                                <a:latin typeface="Cambria Math" panose="02040503050406030204" pitchFamily="18" charset="0"/>
                                <a:ea typeface="標楷體" panose="03000509000000000000" pitchFamily="65" charset="-120"/>
                                <a:cs typeface="Times New Roman" panose="02020603050405020304" pitchFamily="18" charset="0"/>
                              </a:rPr>
                              <m:t>𝛽</m:t>
                            </m:r>
                          </m:e>
                          <m:sub>
                            <m:r>
                              <a:rPr lang="en-US" altLang="zh-TW" sz="2400" b="0" i="1" kern="100">
                                <a:latin typeface="Cambria Math" panose="02040503050406030204" pitchFamily="18" charset="0"/>
                                <a:ea typeface="標楷體" panose="03000509000000000000" pitchFamily="65" charset="-120"/>
                                <a:cs typeface="Times New Roman" panose="02020603050405020304" pitchFamily="18" charset="0"/>
                              </a:rPr>
                              <m:t>1</m:t>
                            </m:r>
                          </m:sub>
                        </m:sSub>
                        <m:sSub>
                          <m:sSubPr>
                            <m:ctrlPr>
                              <a:rPr lang="zh-TW" altLang="zh-TW" sz="2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400" b="0" i="1" kern="100">
                                <a:latin typeface="Cambria Math" panose="02040503050406030204" pitchFamily="18" charset="0"/>
                                <a:ea typeface="標楷體" panose="03000509000000000000" pitchFamily="65" charset="-120"/>
                                <a:cs typeface="Times New Roman" panose="02020603050405020304" pitchFamily="18" charset="0"/>
                              </a:rPr>
                              <m:t>𝑥</m:t>
                            </m:r>
                          </m:e>
                          <m:sub>
                            <m:r>
                              <a:rPr lang="en-US" altLang="zh-TW" sz="2400" b="0" i="1" kern="100">
                                <a:latin typeface="Cambria Math" panose="02040503050406030204" pitchFamily="18" charset="0"/>
                                <a:ea typeface="標楷體" panose="03000509000000000000" pitchFamily="65" charset="-120"/>
                                <a:cs typeface="Times New Roman" panose="02020603050405020304" pitchFamily="18" charset="0"/>
                              </a:rPr>
                              <m:t>1</m:t>
                            </m:r>
                          </m:sub>
                        </m:sSub>
                        <m:r>
                          <a:rPr lang="en-US" altLang="zh-TW" sz="2400" b="0" i="1" kern="100">
                            <a:latin typeface="Cambria Math" panose="02040503050406030204" pitchFamily="18" charset="0"/>
                            <a:ea typeface="標楷體" panose="03000509000000000000" pitchFamily="65" charset="-120"/>
                            <a:cs typeface="Times New Roman" panose="02020603050405020304" pitchFamily="18" charset="0"/>
                          </a:rPr>
                          <m:t>+</m:t>
                        </m:r>
                        <m:sSub>
                          <m:sSubPr>
                            <m:ctrlPr>
                              <a:rPr lang="zh-TW" altLang="zh-TW" sz="2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400" b="0" i="1" kern="100">
                                <a:latin typeface="Cambria Math" panose="02040503050406030204" pitchFamily="18" charset="0"/>
                                <a:ea typeface="標楷體" panose="03000509000000000000" pitchFamily="65" charset="-120"/>
                                <a:cs typeface="Times New Roman" panose="02020603050405020304" pitchFamily="18" charset="0"/>
                              </a:rPr>
                              <m:t>𝛽</m:t>
                            </m:r>
                          </m:e>
                          <m:sub>
                            <m:r>
                              <a:rPr lang="en-US" altLang="zh-TW" sz="2400" b="0" i="1" kern="100">
                                <a:latin typeface="Cambria Math" panose="02040503050406030204" pitchFamily="18" charset="0"/>
                                <a:ea typeface="標楷體" panose="03000509000000000000" pitchFamily="65" charset="-120"/>
                                <a:cs typeface="Times New Roman" panose="02020603050405020304" pitchFamily="18" charset="0"/>
                              </a:rPr>
                              <m:t>2</m:t>
                            </m:r>
                          </m:sub>
                        </m:sSub>
                        <m:sSub>
                          <m:sSubPr>
                            <m:ctrlPr>
                              <a:rPr lang="zh-TW" altLang="zh-TW" sz="2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400" b="0" i="1" kern="100">
                                <a:latin typeface="Cambria Math" panose="02040503050406030204" pitchFamily="18" charset="0"/>
                                <a:ea typeface="標楷體" panose="03000509000000000000" pitchFamily="65" charset="-120"/>
                                <a:cs typeface="Times New Roman" panose="02020603050405020304" pitchFamily="18" charset="0"/>
                              </a:rPr>
                              <m:t>𝑥</m:t>
                            </m:r>
                          </m:e>
                          <m:sub>
                            <m:r>
                              <a:rPr lang="en-US" altLang="zh-TW" sz="2400" b="0" i="1" kern="100">
                                <a:latin typeface="Cambria Math" panose="02040503050406030204" pitchFamily="18" charset="0"/>
                                <a:ea typeface="標楷體" panose="03000509000000000000" pitchFamily="65" charset="-120"/>
                                <a:cs typeface="Times New Roman" panose="02020603050405020304" pitchFamily="18" charset="0"/>
                              </a:rPr>
                              <m:t>2</m:t>
                            </m:r>
                          </m:sub>
                        </m:sSub>
                        <m:r>
                          <a:rPr lang="en-US" altLang="zh-TW" sz="2400" b="0" i="1" kern="100">
                            <a:latin typeface="Cambria Math" panose="02040503050406030204" pitchFamily="18" charset="0"/>
                            <a:ea typeface="標楷體" panose="03000509000000000000" pitchFamily="65" charset="-120"/>
                            <a:cs typeface="Times New Roman" panose="02020603050405020304" pitchFamily="18" charset="0"/>
                          </a:rPr>
                          <m:t>+...+</m:t>
                        </m:r>
                        <m:sSub>
                          <m:sSubPr>
                            <m:ctrlPr>
                              <a:rPr lang="zh-TW" altLang="zh-TW" sz="2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400" b="0" i="1" kern="100">
                                <a:latin typeface="Cambria Math" panose="02040503050406030204" pitchFamily="18" charset="0"/>
                                <a:ea typeface="標楷體" panose="03000509000000000000" pitchFamily="65" charset="-120"/>
                                <a:cs typeface="Times New Roman" panose="02020603050405020304" pitchFamily="18" charset="0"/>
                              </a:rPr>
                              <m:t>𝛽</m:t>
                            </m:r>
                          </m:e>
                          <m:sub>
                            <m:r>
                              <a:rPr lang="en-US" altLang="zh-TW" sz="2400" b="0" i="1" kern="100">
                                <a:latin typeface="Cambria Math" panose="02040503050406030204" pitchFamily="18" charset="0"/>
                                <a:ea typeface="標楷體" panose="03000509000000000000" pitchFamily="65" charset="-120"/>
                                <a:cs typeface="Times New Roman" panose="02020603050405020304" pitchFamily="18" charset="0"/>
                              </a:rPr>
                              <m:t>𝑝</m:t>
                            </m:r>
                          </m:sub>
                        </m:sSub>
                        <m:sSub>
                          <m:sSubPr>
                            <m:ctrlPr>
                              <a:rPr lang="zh-TW" altLang="zh-TW" sz="2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400" b="0" i="1" kern="100">
                                <a:latin typeface="Cambria Math" panose="02040503050406030204" pitchFamily="18" charset="0"/>
                                <a:ea typeface="標楷體" panose="03000509000000000000" pitchFamily="65" charset="-120"/>
                                <a:cs typeface="Times New Roman" panose="02020603050405020304" pitchFamily="18" charset="0"/>
                              </a:rPr>
                              <m:t>𝑥</m:t>
                            </m:r>
                          </m:e>
                          <m:sub>
                            <m:r>
                              <a:rPr lang="en-US" altLang="zh-TW" sz="2400" b="0" i="1" kern="100">
                                <a:latin typeface="Cambria Math" panose="02040503050406030204" pitchFamily="18" charset="0"/>
                                <a:ea typeface="標楷體" panose="03000509000000000000" pitchFamily="65" charset="-120"/>
                                <a:cs typeface="Times New Roman" panose="02020603050405020304" pitchFamily="18" charset="0"/>
                              </a:rPr>
                              <m:t>𝑝</m:t>
                            </m:r>
                          </m:sub>
                        </m:sSub>
                        <m:r>
                          <a:rPr lang="en-US" altLang="zh-TW" sz="2400" b="0" i="1" kern="100">
                            <a:latin typeface="Cambria Math" panose="02040503050406030204" pitchFamily="18" charset="0"/>
                            <a:ea typeface="標楷體" panose="03000509000000000000" pitchFamily="65" charset="-120"/>
                            <a:cs typeface="Times New Roman" panose="02020603050405020304" pitchFamily="18" charset="0"/>
                          </a:rPr>
                          <m:t>)</m:t>
                        </m:r>
                      </m:den>
                    </m:f>
                  </m:oMath>
                </a14:m>
                <a:endParaRPr lang="zh-TW" altLang="zh-TW" sz="2400" kern="100" dirty="0">
                  <a:latin typeface="Cambria Math" panose="02040503050406030204" pitchFamily="18" charset="0"/>
                  <a:ea typeface="微軟正黑體" panose="020B0604030504040204" pitchFamily="34" charset="-120"/>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0E20E608-2698-4FB8-8CE1-595FE1B07261}"/>
                  </a:ext>
                </a:extLst>
              </p:cNvPr>
              <p:cNvSpPr>
                <a:spLocks noRot="1" noChangeAspect="1" noMove="1" noResize="1" noEditPoints="1" noAdjustHandles="1" noChangeArrowheads="1" noChangeShapeType="1" noTextEdit="1"/>
              </p:cNvSpPr>
              <p:nvPr/>
            </p:nvSpPr>
            <p:spPr>
              <a:xfrm>
                <a:off x="949910" y="2315250"/>
                <a:ext cx="10397644" cy="1309910"/>
              </a:xfrm>
              <a:prstGeom prst="rect">
                <a:avLst/>
              </a:prstGeom>
              <a:blipFill>
                <a:blip r:embed="rId3"/>
                <a:stretch>
                  <a:fillRect l="-821" t="-139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0C67EF2C-353C-484E-8DA1-C1C16D7BEE98}"/>
                  </a:ext>
                </a:extLst>
              </p:cNvPr>
              <p:cNvSpPr/>
              <p:nvPr/>
            </p:nvSpPr>
            <p:spPr>
              <a:xfrm>
                <a:off x="953315" y="3587361"/>
                <a:ext cx="10394239" cy="1247521"/>
              </a:xfrm>
              <a:prstGeom prst="rect">
                <a:avLst/>
              </a:prstGeom>
            </p:spPr>
            <p:txBody>
              <a:bodyPr wrap="square">
                <a:spAutoFit/>
              </a:bodyPr>
              <a:lstStyle/>
              <a:p>
                <a:pPr marL="342900" indent="-342900">
                  <a:lnSpc>
                    <a:spcPct val="120000"/>
                  </a:lnSpc>
                  <a:spcAft>
                    <a:spcPts val="0"/>
                  </a:spcAft>
                  <a:buFont typeface="Arial" panose="020B0604020202020204" pitchFamily="34" charset="0"/>
                  <a:buChar char="•"/>
                </a:pPr>
                <a:r>
                  <a:rPr lang="zh-CN" altLang="en-US" sz="2400" dirty="0">
                    <a:latin typeface="微軟正黑體" panose="020B0604030504040204" pitchFamily="34" charset="-120"/>
                    <a:ea typeface="微軟正黑體" panose="020B0604030504040204" pitchFamily="34" charset="-120"/>
                  </a:rPr>
                  <a:t>其</a:t>
                </a:r>
                <a:r>
                  <a:rPr lang="zh-CN" altLang="en-US" sz="2400" dirty="0">
                    <a:latin typeface="Cambria Math" panose="02040503050406030204" pitchFamily="18" charset="0"/>
                    <a:ea typeface="微軟正黑體" panose="020B0604030504040204" pitchFamily="34" charset="-120"/>
                  </a:rPr>
                  <a:t>最大概似估計</a:t>
                </a:r>
                <a:r>
                  <a:rPr lang="en-US" altLang="zh-CN" sz="2400" dirty="0">
                    <a:latin typeface="Cambria Math" panose="02040503050406030204" pitchFamily="18" charset="0"/>
                    <a:ea typeface="微軟正黑體" panose="020B0604030504040204" pitchFamily="34" charset="-120"/>
                  </a:rPr>
                  <a:t>(Maximum Likelihood Estimation) </a:t>
                </a:r>
                <a:r>
                  <a:rPr lang="zh-CN" altLang="en-US" sz="2400" dirty="0">
                    <a:latin typeface="Cambria Math" panose="02040503050406030204" pitchFamily="18" charset="0"/>
                    <a:ea typeface="微軟正黑體" panose="020B0604030504040204" pitchFamily="34" charset="-120"/>
                  </a:rPr>
                  <a:t>為：</a:t>
                </a:r>
                <a:br>
                  <a:rPr lang="en-US" altLang="zh-CN" sz="2400" dirty="0">
                    <a:latin typeface="Cambria Math" panose="02040503050406030204" pitchFamily="18" charset="0"/>
                    <a:ea typeface="微軟正黑體" panose="020B0604030504040204" pitchFamily="34" charset="-120"/>
                  </a:rPr>
                </a:br>
                <a:r>
                  <a:rPr lang="en-US" altLang="zh-TW" sz="2400" dirty="0">
                    <a:latin typeface="Cambria Math" panose="02040503050406030204" pitchFamily="18" charset="0"/>
                    <a:ea typeface="微軟正黑體" panose="020B0604030504040204" pitchFamily="34" charset="-120"/>
                  </a:rPr>
                  <a:t>	</a:t>
                </a:r>
                <a14:m>
                  <m:oMath xmlns:m="http://schemas.openxmlformats.org/officeDocument/2006/math">
                    <m:func>
                      <m:funcPr>
                        <m:ctrlPr>
                          <a:rPr lang="zh-TW" altLang="zh-TW" sz="2400" i="1">
                            <a:latin typeface="Cambria Math" panose="02040503050406030204" pitchFamily="18" charset="0"/>
                          </a:rPr>
                        </m:ctrlPr>
                      </m:funcPr>
                      <m:fName>
                        <m:limLow>
                          <m:limLowPr>
                            <m:ctrlPr>
                              <a:rPr lang="zh-TW" altLang="zh-TW" sz="2400" i="1">
                                <a:latin typeface="Cambria Math" panose="02040503050406030204" pitchFamily="18" charset="0"/>
                              </a:rPr>
                            </m:ctrlPr>
                          </m:limLowPr>
                          <m:e>
                            <m:r>
                              <a:rPr lang="en-US" altLang="zh-TW" sz="2400" b="0" i="1">
                                <a:latin typeface="Cambria Math" panose="02040503050406030204" pitchFamily="18" charset="0"/>
                              </a:rPr>
                              <m:t>𝑎𝑟𝑔𝑚𝑎𝑥</m:t>
                            </m:r>
                          </m:e>
                          <m:lim>
                            <m:r>
                              <a:rPr lang="en-US" altLang="zh-TW" sz="2400" b="0" i="1">
                                <a:latin typeface="Cambria Math" panose="02040503050406030204" pitchFamily="18" charset="0"/>
                              </a:rPr>
                              <m:t>𝛽</m:t>
                            </m:r>
                          </m:lim>
                        </m:limLow>
                      </m:fName>
                      <m:e>
                        <m:r>
                          <a:rPr lang="en-US" altLang="zh-TW" sz="2400" b="0" i="1">
                            <a:latin typeface="Cambria Math" panose="02040503050406030204" pitchFamily="18" charset="0"/>
                          </a:rPr>
                          <m:t>𝐿</m:t>
                        </m:r>
                        <m:d>
                          <m:dPr>
                            <m:ctrlPr>
                              <a:rPr lang="zh-TW" altLang="zh-TW" sz="2400" i="1">
                                <a:latin typeface="Cambria Math" panose="02040503050406030204" pitchFamily="18" charset="0"/>
                              </a:rPr>
                            </m:ctrlPr>
                          </m:dPr>
                          <m:e>
                            <m:r>
                              <a:rPr lang="en-US" altLang="zh-TW" sz="2400" b="0" i="1">
                                <a:latin typeface="Cambria Math" panose="02040503050406030204" pitchFamily="18" charset="0"/>
                              </a:rPr>
                              <m:t>𝛽</m:t>
                            </m:r>
                          </m:e>
                        </m:d>
                      </m:e>
                    </m:func>
                  </m:oMath>
                </a14:m>
                <a:r>
                  <a:rPr lang="en-US" altLang="zh-TW" sz="2400" kern="100" dirty="0">
                    <a:latin typeface="Cambria Math" panose="02040503050406030204" pitchFamily="18" charset="0"/>
                    <a:ea typeface="微軟正黑體" panose="020B0604030504040204" pitchFamily="34" charset="-120"/>
                    <a:cs typeface="Times New Roman" panose="02020603050405020304" pitchFamily="18" charset="0"/>
                  </a:rPr>
                  <a:t> =</a:t>
                </a:r>
                <a:r>
                  <a:rPr lang="zh-TW" altLang="zh-TW" sz="2400" dirty="0">
                    <a:latin typeface="Cambria Math" panose="02040503050406030204" pitchFamily="18" charset="0"/>
                    <a:ea typeface="微軟正黑體" panose="020B0604030504040204" pitchFamily="34" charset="-120"/>
                  </a:rPr>
                  <a:t> </a:t>
                </a:r>
                <a14:m>
                  <m:oMath xmlns:m="http://schemas.openxmlformats.org/officeDocument/2006/math">
                    <m:limLow>
                      <m:limLowPr>
                        <m:ctrlPr>
                          <a:rPr lang="zh-TW" altLang="zh-TW" sz="2400" i="1">
                            <a:latin typeface="Cambria Math" panose="02040503050406030204" pitchFamily="18" charset="0"/>
                          </a:rPr>
                        </m:ctrlPr>
                      </m:limLowPr>
                      <m:e>
                        <m:r>
                          <a:rPr lang="en-US" altLang="zh-TW" sz="2400" b="0" i="1">
                            <a:latin typeface="Cambria Math" panose="02040503050406030204" pitchFamily="18" charset="0"/>
                          </a:rPr>
                          <m:t>𝑎𝑟𝑔𝑚𝑎𝑥</m:t>
                        </m:r>
                      </m:e>
                      <m:lim>
                        <m:r>
                          <a:rPr lang="en-US" altLang="zh-TW" sz="2400" b="0" i="1">
                            <a:latin typeface="Cambria Math" panose="02040503050406030204" pitchFamily="18" charset="0"/>
                          </a:rPr>
                          <m:t>𝛽</m:t>
                        </m:r>
                      </m:lim>
                    </m:limLow>
                  </m:oMath>
                </a14:m>
                <a:r>
                  <a:rPr lang="en-US" altLang="zh-TW" sz="2400" kern="100" dirty="0">
                    <a:latin typeface="Cambria Math" panose="02040503050406030204" pitchFamily="18" charset="0"/>
                    <a:ea typeface="微軟正黑體" panose="020B0604030504040204" pitchFamily="34" charset="-120"/>
                    <a:cs typeface="Times New Roman" panose="02020603050405020304" pitchFamily="18" charset="0"/>
                  </a:rPr>
                  <a:t> </a:t>
                </a:r>
                <a14:m>
                  <m:oMath xmlns:m="http://schemas.openxmlformats.org/officeDocument/2006/math">
                    <m:nary>
                      <m:naryPr>
                        <m:chr m:val="∑"/>
                        <m:limLoc m:val="undOvr"/>
                        <m:supHide m:val="on"/>
                        <m:ctrlPr>
                          <a:rPr lang="zh-TW" altLang="zh-TW" sz="2400" i="1" kern="100">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TW" sz="2400" b="0" i="1" kern="100">
                            <a:latin typeface="Cambria Math" panose="02040503050406030204" pitchFamily="18" charset="0"/>
                            <a:ea typeface="標楷體" panose="03000509000000000000" pitchFamily="65" charset="-120"/>
                            <a:cs typeface="Times New Roman" panose="02020603050405020304" pitchFamily="18" charset="0"/>
                          </a:rPr>
                          <m:t>𝑗</m:t>
                        </m:r>
                      </m:sub>
                      <m:sup/>
                      <m:e>
                        <m:r>
                          <a:rPr lang="en-US" altLang="zh-TW" sz="2400" b="0" i="1" kern="100">
                            <a:latin typeface="Cambria Math" panose="02040503050406030204" pitchFamily="18" charset="0"/>
                            <a:ea typeface="標楷體" panose="03000509000000000000" pitchFamily="65" charset="-120"/>
                            <a:cs typeface="Times New Roman" panose="02020603050405020304" pitchFamily="18" charset="0"/>
                          </a:rPr>
                          <m:t>(</m:t>
                        </m:r>
                        <m:nary>
                          <m:naryPr>
                            <m:chr m:val="∑"/>
                            <m:limLoc m:val="undOvr"/>
                            <m:supHide m:val="on"/>
                            <m:ctrlPr>
                              <a:rPr lang="zh-TW" altLang="zh-TW" sz="2400" i="1" kern="100">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TW" sz="2400" b="0" i="1" kern="100">
                                <a:latin typeface="Cambria Math" panose="02040503050406030204" pitchFamily="18" charset="0"/>
                                <a:ea typeface="標楷體" panose="03000509000000000000" pitchFamily="65" charset="-120"/>
                                <a:cs typeface="Times New Roman" panose="02020603050405020304" pitchFamily="18" charset="0"/>
                              </a:rPr>
                              <m:t>𝑖</m:t>
                            </m:r>
                          </m:sub>
                          <m:sup/>
                          <m:e>
                            <m:sSub>
                              <m:sSubPr>
                                <m:ctrlPr>
                                  <a:rPr lang="zh-TW" altLang="zh-TW" sz="2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400" b="0" i="1" kern="100">
                                    <a:latin typeface="Cambria Math" panose="02040503050406030204" pitchFamily="18" charset="0"/>
                                    <a:ea typeface="標楷體" panose="03000509000000000000" pitchFamily="65" charset="-120"/>
                                    <a:cs typeface="Times New Roman" panose="02020603050405020304" pitchFamily="18" charset="0"/>
                                  </a:rPr>
                                  <m:t>𝑦</m:t>
                                </m:r>
                              </m:e>
                              <m:sub>
                                <m:r>
                                  <a:rPr lang="en-US" altLang="zh-TW" sz="2400" b="0" i="1" kern="100">
                                    <a:latin typeface="Cambria Math" panose="02040503050406030204" pitchFamily="18" charset="0"/>
                                    <a:ea typeface="標楷體" panose="03000509000000000000" pitchFamily="65" charset="-120"/>
                                    <a:cs typeface="Times New Roman" panose="02020603050405020304" pitchFamily="18" charset="0"/>
                                  </a:rPr>
                                  <m:t>𝑖</m:t>
                                </m:r>
                              </m:sub>
                            </m:sSub>
                          </m:e>
                        </m:nary>
                        <m:sSub>
                          <m:sSubPr>
                            <m:ctrlPr>
                              <a:rPr lang="zh-TW" altLang="zh-TW" sz="2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400" b="0" i="1" kern="100">
                                <a:latin typeface="Cambria Math" panose="02040503050406030204" pitchFamily="18" charset="0"/>
                                <a:ea typeface="標楷體" panose="03000509000000000000" pitchFamily="65" charset="-120"/>
                                <a:cs typeface="Times New Roman" panose="02020603050405020304" pitchFamily="18" charset="0"/>
                              </a:rPr>
                              <m:t>𝑥</m:t>
                            </m:r>
                          </m:e>
                          <m:sub>
                            <m:r>
                              <a:rPr lang="en-US" altLang="zh-TW" sz="2400" b="0" i="1" kern="100">
                                <a:latin typeface="Cambria Math" panose="02040503050406030204" pitchFamily="18" charset="0"/>
                                <a:ea typeface="標楷體" panose="03000509000000000000" pitchFamily="65" charset="-120"/>
                                <a:cs typeface="Times New Roman" panose="02020603050405020304" pitchFamily="18" charset="0"/>
                              </a:rPr>
                              <m:t>𝑖𝑗</m:t>
                            </m:r>
                          </m:sub>
                        </m:sSub>
                        <m:r>
                          <a:rPr lang="en-US" altLang="zh-TW" sz="2400" b="0" i="1" kern="100">
                            <a:latin typeface="Cambria Math" panose="02040503050406030204" pitchFamily="18" charset="0"/>
                            <a:ea typeface="標楷體" panose="03000509000000000000" pitchFamily="65" charset="-120"/>
                            <a:cs typeface="Times New Roman" panose="02020603050405020304" pitchFamily="18" charset="0"/>
                          </a:rPr>
                          <m:t>)</m:t>
                        </m:r>
                        <m:sSub>
                          <m:sSubPr>
                            <m:ctrlPr>
                              <a:rPr lang="zh-TW" altLang="zh-TW" sz="2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400" b="0" i="1" kern="100">
                                <a:latin typeface="Cambria Math" panose="02040503050406030204" pitchFamily="18" charset="0"/>
                                <a:ea typeface="標楷體" panose="03000509000000000000" pitchFamily="65" charset="-120"/>
                                <a:cs typeface="Times New Roman" panose="02020603050405020304" pitchFamily="18" charset="0"/>
                              </a:rPr>
                              <m:t>𝛽</m:t>
                            </m:r>
                          </m:e>
                          <m:sub>
                            <m:r>
                              <a:rPr lang="en-US" altLang="zh-TW" sz="2400" b="0" i="1" kern="100">
                                <a:latin typeface="Cambria Math" panose="02040503050406030204" pitchFamily="18" charset="0"/>
                                <a:ea typeface="標楷體" panose="03000509000000000000" pitchFamily="65" charset="-120"/>
                                <a:cs typeface="Times New Roman" panose="02020603050405020304" pitchFamily="18" charset="0"/>
                              </a:rPr>
                              <m:t>𝑗</m:t>
                            </m:r>
                          </m:sub>
                        </m:sSub>
                      </m:e>
                    </m:nary>
                  </m:oMath>
                </a14:m>
                <a:r>
                  <a:rPr lang="en-US" altLang="zh-TW" sz="2400" kern="100" dirty="0">
                    <a:latin typeface="Cambria Math" panose="02040503050406030204" pitchFamily="18" charset="0"/>
                    <a:ea typeface="微軟正黑體" panose="020B0604030504040204" pitchFamily="34" charset="-120"/>
                    <a:cs typeface="Times New Roman" panose="02020603050405020304" pitchFamily="18" charset="0"/>
                  </a:rPr>
                  <a:t> - </a:t>
                </a:r>
                <a14:m>
                  <m:oMath xmlns:m="http://schemas.openxmlformats.org/officeDocument/2006/math">
                    <m:nary>
                      <m:naryPr>
                        <m:chr m:val="∑"/>
                        <m:limLoc m:val="undOvr"/>
                        <m:supHide m:val="on"/>
                        <m:ctrlPr>
                          <a:rPr lang="zh-TW" altLang="zh-TW" sz="2400" i="1" kern="100">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TW" sz="2400" b="0" i="1" kern="100">
                            <a:latin typeface="Cambria Math" panose="02040503050406030204" pitchFamily="18" charset="0"/>
                            <a:ea typeface="標楷體" panose="03000509000000000000" pitchFamily="65" charset="-120"/>
                            <a:cs typeface="Times New Roman" panose="02020603050405020304" pitchFamily="18" charset="0"/>
                          </a:rPr>
                          <m:t>𝑖</m:t>
                        </m:r>
                      </m:sub>
                      <m:sup/>
                      <m:e>
                        <m:r>
                          <a:rPr lang="en-US" altLang="zh-TW" sz="2400" b="0" i="1" kern="100">
                            <a:latin typeface="Cambria Math" panose="02040503050406030204" pitchFamily="18" charset="0"/>
                            <a:ea typeface="標楷體" panose="03000509000000000000" pitchFamily="65" charset="-120"/>
                            <a:cs typeface="Times New Roman" panose="02020603050405020304" pitchFamily="18" charset="0"/>
                          </a:rPr>
                          <m:t>𝑙𝑜𝑔</m:t>
                        </m:r>
                        <m:r>
                          <a:rPr lang="en-US" altLang="zh-TW" sz="2400" b="0" i="1" kern="100">
                            <a:latin typeface="Cambria Math" panose="02040503050406030204" pitchFamily="18" charset="0"/>
                            <a:ea typeface="標楷體" panose="03000509000000000000" pitchFamily="65" charset="-120"/>
                            <a:cs typeface="Times New Roman" panose="02020603050405020304" pitchFamily="18" charset="0"/>
                          </a:rPr>
                          <m:t>[1+</m:t>
                        </m:r>
                        <m:r>
                          <a:rPr lang="en-US" altLang="zh-TW" sz="2400" b="0" i="1" kern="100">
                            <a:latin typeface="Cambria Math" panose="02040503050406030204" pitchFamily="18" charset="0"/>
                            <a:ea typeface="標楷體" panose="03000509000000000000" pitchFamily="65" charset="-120"/>
                            <a:cs typeface="Times New Roman" panose="02020603050405020304" pitchFamily="18" charset="0"/>
                          </a:rPr>
                          <m:t>𝑒𝑥𝑝</m:t>
                        </m:r>
                        <m:r>
                          <a:rPr lang="en-US" altLang="zh-TW" sz="2400" b="0" i="1" kern="100">
                            <a:latin typeface="Cambria Math" panose="02040503050406030204" pitchFamily="18" charset="0"/>
                            <a:ea typeface="標楷體" panose="03000509000000000000" pitchFamily="65" charset="-120"/>
                            <a:cs typeface="Times New Roman" panose="02020603050405020304" pitchFamily="18" charset="0"/>
                          </a:rPr>
                          <m:t>(</m:t>
                        </m:r>
                        <m:nary>
                          <m:naryPr>
                            <m:chr m:val="∑"/>
                            <m:limLoc m:val="undOvr"/>
                            <m:supHide m:val="on"/>
                            <m:ctrlPr>
                              <a:rPr lang="zh-TW" altLang="zh-TW" sz="2400" i="1" kern="100">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TW" sz="2400" b="0" i="1" kern="100">
                                <a:latin typeface="Cambria Math" panose="02040503050406030204" pitchFamily="18" charset="0"/>
                                <a:ea typeface="標楷體" panose="03000509000000000000" pitchFamily="65" charset="-120"/>
                                <a:cs typeface="Times New Roman" panose="02020603050405020304" pitchFamily="18" charset="0"/>
                              </a:rPr>
                              <m:t>𝑗</m:t>
                            </m:r>
                          </m:sub>
                          <m:sup/>
                          <m:e>
                            <m:sSub>
                              <m:sSubPr>
                                <m:ctrlPr>
                                  <a:rPr lang="zh-TW" altLang="zh-TW" sz="2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400" b="0" i="1" kern="100">
                                    <a:latin typeface="Cambria Math" panose="02040503050406030204" pitchFamily="18" charset="0"/>
                                    <a:ea typeface="標楷體" panose="03000509000000000000" pitchFamily="65" charset="-120"/>
                                    <a:cs typeface="Times New Roman" panose="02020603050405020304" pitchFamily="18" charset="0"/>
                                  </a:rPr>
                                  <m:t>𝛽</m:t>
                                </m:r>
                              </m:e>
                              <m:sub>
                                <m:r>
                                  <a:rPr lang="en-US" altLang="zh-TW" sz="2400" b="0" i="1" kern="100">
                                    <a:latin typeface="Cambria Math" panose="02040503050406030204" pitchFamily="18" charset="0"/>
                                    <a:ea typeface="標楷體" panose="03000509000000000000" pitchFamily="65" charset="-120"/>
                                    <a:cs typeface="Times New Roman" panose="02020603050405020304" pitchFamily="18" charset="0"/>
                                  </a:rPr>
                                  <m:t>𝑗</m:t>
                                </m:r>
                              </m:sub>
                            </m:sSub>
                            <m:sSub>
                              <m:sSubPr>
                                <m:ctrlPr>
                                  <a:rPr lang="zh-TW" altLang="zh-TW" sz="2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400" b="0" i="1" kern="100">
                                    <a:latin typeface="Cambria Math" panose="02040503050406030204" pitchFamily="18" charset="0"/>
                                    <a:ea typeface="標楷體" panose="03000509000000000000" pitchFamily="65" charset="-120"/>
                                    <a:cs typeface="Times New Roman" panose="02020603050405020304" pitchFamily="18" charset="0"/>
                                  </a:rPr>
                                  <m:t>𝑥</m:t>
                                </m:r>
                              </m:e>
                              <m:sub>
                                <m:r>
                                  <a:rPr lang="en-US" altLang="zh-TW" sz="2400" b="0" i="1" kern="100">
                                    <a:latin typeface="Cambria Math" panose="02040503050406030204" pitchFamily="18" charset="0"/>
                                    <a:ea typeface="標楷體" panose="03000509000000000000" pitchFamily="65" charset="-120"/>
                                    <a:cs typeface="Times New Roman" panose="02020603050405020304" pitchFamily="18" charset="0"/>
                                  </a:rPr>
                                  <m:t>𝑖𝑗</m:t>
                                </m:r>
                              </m:sub>
                            </m:sSub>
                          </m:e>
                        </m:nary>
                        <m:r>
                          <a:rPr lang="en-US" altLang="zh-TW" sz="2400" b="0" i="1" kern="100">
                            <a:latin typeface="Cambria Math" panose="02040503050406030204" pitchFamily="18" charset="0"/>
                            <a:ea typeface="標楷體" panose="03000509000000000000" pitchFamily="65" charset="-120"/>
                            <a:cs typeface="Times New Roman" panose="02020603050405020304" pitchFamily="18" charset="0"/>
                          </a:rPr>
                          <m:t>)]</m:t>
                        </m:r>
                      </m:e>
                    </m:nary>
                  </m:oMath>
                </a14:m>
                <a:endParaRPr lang="zh-TW" altLang="zh-TW" sz="2400" kern="100" dirty="0">
                  <a:latin typeface="Cambria Math" panose="02040503050406030204" pitchFamily="18" charset="0"/>
                  <a:ea typeface="微軟正黑體" panose="020B0604030504040204" pitchFamily="34" charset="-120"/>
                  <a:cs typeface="Times New Roman" panose="02020603050405020304" pitchFamily="18" charset="0"/>
                </a:endParaRPr>
              </a:p>
            </p:txBody>
          </p:sp>
        </mc:Choice>
        <mc:Fallback xmlns="">
          <p:sp>
            <p:nvSpPr>
              <p:cNvPr id="10" name="矩形 9">
                <a:extLst>
                  <a:ext uri="{FF2B5EF4-FFF2-40B4-BE49-F238E27FC236}">
                    <a16:creationId xmlns:a16="http://schemas.microsoft.com/office/drawing/2014/main" id="{0C67EF2C-353C-484E-8DA1-C1C16D7BEE98}"/>
                  </a:ext>
                </a:extLst>
              </p:cNvPr>
              <p:cNvSpPr>
                <a:spLocks noRot="1" noChangeAspect="1" noMove="1" noResize="1" noEditPoints="1" noAdjustHandles="1" noChangeArrowheads="1" noChangeShapeType="1" noTextEdit="1"/>
              </p:cNvSpPr>
              <p:nvPr/>
            </p:nvSpPr>
            <p:spPr>
              <a:xfrm>
                <a:off x="953315" y="3587361"/>
                <a:ext cx="10394239" cy="1247521"/>
              </a:xfrm>
              <a:prstGeom prst="rect">
                <a:avLst/>
              </a:prstGeom>
              <a:blipFill>
                <a:blip r:embed="rId4"/>
                <a:stretch>
                  <a:fillRect l="-762" t="-3415" b="-5414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BE9DC74C-8FF4-45C6-B3A1-22333DD668FF}"/>
                  </a:ext>
                </a:extLst>
              </p:cNvPr>
              <p:cNvSpPr/>
              <p:nvPr/>
            </p:nvSpPr>
            <p:spPr>
              <a:xfrm>
                <a:off x="949910" y="4833277"/>
                <a:ext cx="10401049" cy="1321772"/>
              </a:xfrm>
              <a:prstGeom prst="rect">
                <a:avLst/>
              </a:prstGeom>
            </p:spPr>
            <p:txBody>
              <a:bodyPr wrap="square">
                <a:spAutoFit/>
              </a:bodyPr>
              <a:lstStyle/>
              <a:p>
                <a:pPr marL="342900" indent="-342900">
                  <a:lnSpc>
                    <a:spcPct val="120000"/>
                  </a:lnSpc>
                  <a:buFont typeface="Arial" panose="020B0604020202020204" pitchFamily="34" charset="0"/>
                  <a:buChar char="•"/>
                </a:pPr>
                <a:r>
                  <a:rPr lang="zh-CN" altLang="en-US" sz="2400" dirty="0">
                    <a:latin typeface="Cambria Math" panose="02040503050406030204" pitchFamily="18" charset="0"/>
                    <a:ea typeface="微軟正黑體" panose="020B0604030504040204" pitchFamily="34" charset="-120"/>
                  </a:rPr>
                  <a:t>可以解出：</a:t>
                </a:r>
                <a:br>
                  <a:rPr lang="en-US" altLang="zh-CN" sz="2400" dirty="0">
                    <a:latin typeface="Cambria Math" panose="02040503050406030204" pitchFamily="18" charset="0"/>
                    <a:ea typeface="微軟正黑體" panose="020B0604030504040204" pitchFamily="34" charset="-120"/>
                  </a:rPr>
                </a:br>
                <a:r>
                  <a:rPr lang="en-US" altLang="zh-TW" sz="2400" dirty="0">
                    <a:latin typeface="Cambria Math" panose="02040503050406030204" pitchFamily="18" charset="0"/>
                    <a:ea typeface="微軟正黑體" panose="020B0604030504040204" pitchFamily="34" charset="-120"/>
                  </a:rPr>
                  <a:t>	</a:t>
                </a:r>
                <a14:m>
                  <m:oMath xmlns:m="http://schemas.openxmlformats.org/officeDocument/2006/math">
                    <m:nary>
                      <m:naryPr>
                        <m:chr m:val="∑"/>
                        <m:limLoc m:val="undOvr"/>
                        <m:supHide m:val="on"/>
                        <m:ctrlPr>
                          <a:rPr lang="zh-TW" altLang="zh-TW" sz="2400" i="1">
                            <a:latin typeface="Cambria Math" panose="02040503050406030204" pitchFamily="18" charset="0"/>
                          </a:rPr>
                        </m:ctrlPr>
                      </m:naryPr>
                      <m:sub>
                        <m:r>
                          <a:rPr lang="en-US" altLang="zh-TW" sz="2400" b="0" i="1">
                            <a:latin typeface="Cambria Math" panose="02040503050406030204" pitchFamily="18" charset="0"/>
                          </a:rPr>
                          <m:t>𝑖</m:t>
                        </m:r>
                      </m:sub>
                      <m:sup/>
                      <m:e>
                        <m:sSub>
                          <m:sSubPr>
                            <m:ctrlPr>
                              <a:rPr lang="zh-TW" altLang="zh-TW" sz="2400" i="1">
                                <a:latin typeface="Cambria Math" panose="02040503050406030204" pitchFamily="18" charset="0"/>
                              </a:rPr>
                            </m:ctrlPr>
                          </m:sSubPr>
                          <m:e>
                            <m:r>
                              <a:rPr lang="en-US" altLang="zh-TW" sz="2400" b="0" i="1">
                                <a:latin typeface="Cambria Math" panose="02040503050406030204" pitchFamily="18" charset="0"/>
                              </a:rPr>
                              <m:t>𝑦</m:t>
                            </m:r>
                          </m:e>
                          <m:sub>
                            <m:r>
                              <a:rPr lang="en-US" altLang="zh-TW" sz="2400" b="0" i="1">
                                <a:latin typeface="Cambria Math" panose="02040503050406030204" pitchFamily="18" charset="0"/>
                              </a:rPr>
                              <m:t>𝑖</m:t>
                            </m:r>
                          </m:sub>
                        </m:sSub>
                      </m:e>
                    </m:nary>
                    <m:sSub>
                      <m:sSubPr>
                        <m:ctrlPr>
                          <a:rPr lang="zh-TW" altLang="zh-TW" sz="2400" i="1">
                            <a:latin typeface="Cambria Math" panose="02040503050406030204" pitchFamily="18" charset="0"/>
                          </a:rPr>
                        </m:ctrlPr>
                      </m:sSubPr>
                      <m:e>
                        <m:r>
                          <a:rPr lang="en-US" altLang="zh-TW" sz="2400" b="0" i="1">
                            <a:latin typeface="Cambria Math" panose="02040503050406030204" pitchFamily="18" charset="0"/>
                          </a:rPr>
                          <m:t>𝑥</m:t>
                        </m:r>
                      </m:e>
                      <m:sub>
                        <m:r>
                          <a:rPr lang="en-US" altLang="zh-TW" sz="2400" b="0" i="1">
                            <a:latin typeface="Cambria Math" panose="02040503050406030204" pitchFamily="18" charset="0"/>
                          </a:rPr>
                          <m:t>𝑖𝑗</m:t>
                        </m:r>
                      </m:sub>
                    </m:sSub>
                    <m:r>
                      <a:rPr lang="zh-TW" altLang="en-US" sz="2400" b="0" i="1">
                        <a:latin typeface="Cambria Math" panose="02040503050406030204" pitchFamily="18" charset="0"/>
                      </a:rPr>
                      <m:t>−</m:t>
                    </m:r>
                    <m:r>
                      <a:rPr lang="zh-TW" altLang="zh-TW" sz="2400" b="0" i="1">
                        <a:latin typeface="Cambria Math" panose="02040503050406030204" pitchFamily="18" charset="0"/>
                      </a:rPr>
                      <m:t> </m:t>
                    </m:r>
                    <m:nary>
                      <m:naryPr>
                        <m:chr m:val="∑"/>
                        <m:limLoc m:val="undOvr"/>
                        <m:supHide m:val="on"/>
                        <m:ctrlPr>
                          <a:rPr lang="zh-TW" altLang="zh-TW" sz="2400" i="1">
                            <a:latin typeface="Cambria Math" panose="02040503050406030204" pitchFamily="18" charset="0"/>
                          </a:rPr>
                        </m:ctrlPr>
                      </m:naryPr>
                      <m:sub>
                        <m:r>
                          <a:rPr lang="en-US" altLang="zh-TW" sz="2400" b="0" i="1">
                            <a:latin typeface="Cambria Math" panose="02040503050406030204" pitchFamily="18" charset="0"/>
                          </a:rPr>
                          <m:t>𝑖</m:t>
                        </m:r>
                      </m:sub>
                      <m:sup/>
                      <m:e>
                        <m:acc>
                          <m:accPr>
                            <m:chr m:val="̂"/>
                            <m:ctrlPr>
                              <a:rPr lang="zh-TW" altLang="zh-TW" sz="2400" i="1">
                                <a:latin typeface="Cambria Math" panose="02040503050406030204" pitchFamily="18" charset="0"/>
                              </a:rPr>
                            </m:ctrlPr>
                          </m:accPr>
                          <m:e>
                            <m:sSub>
                              <m:sSubPr>
                                <m:ctrlPr>
                                  <a:rPr lang="zh-TW" altLang="zh-TW" sz="2400" i="1">
                                    <a:latin typeface="Cambria Math" panose="02040503050406030204" pitchFamily="18" charset="0"/>
                                  </a:rPr>
                                </m:ctrlPr>
                              </m:sSubPr>
                              <m:e>
                                <m:r>
                                  <a:rPr lang="en-US" altLang="zh-TW" sz="2400" b="0" i="1">
                                    <a:latin typeface="Cambria Math" panose="02040503050406030204" pitchFamily="18" charset="0"/>
                                  </a:rPr>
                                  <m:t>𝜋</m:t>
                                </m:r>
                              </m:e>
                              <m:sub>
                                <m:r>
                                  <a:rPr lang="en-US" altLang="zh-TW" sz="2400" b="0" i="1">
                                    <a:latin typeface="Cambria Math" panose="02040503050406030204" pitchFamily="18" charset="0"/>
                                  </a:rPr>
                                  <m:t>𝑖</m:t>
                                </m:r>
                              </m:sub>
                            </m:sSub>
                          </m:e>
                        </m:acc>
                        <m:sSub>
                          <m:sSubPr>
                            <m:ctrlPr>
                              <a:rPr lang="zh-TW" altLang="zh-TW" sz="2400" i="1">
                                <a:latin typeface="Cambria Math" panose="02040503050406030204" pitchFamily="18" charset="0"/>
                              </a:rPr>
                            </m:ctrlPr>
                          </m:sSubPr>
                          <m:e>
                            <m:r>
                              <a:rPr lang="en-US" altLang="zh-TW" sz="2400" b="0" i="1">
                                <a:latin typeface="Cambria Math" panose="02040503050406030204" pitchFamily="18" charset="0"/>
                              </a:rPr>
                              <m:t>𝑥</m:t>
                            </m:r>
                          </m:e>
                          <m:sub>
                            <m:r>
                              <a:rPr lang="en-US" altLang="zh-TW" sz="2400" b="0" i="1">
                                <a:latin typeface="Cambria Math" panose="02040503050406030204" pitchFamily="18" charset="0"/>
                              </a:rPr>
                              <m:t>𝑖𝑗</m:t>
                            </m:r>
                          </m:sub>
                        </m:sSub>
                      </m:e>
                    </m:nary>
                  </m:oMath>
                </a14:m>
                <a:r>
                  <a:rPr lang="en-US" altLang="zh-TW" sz="2400" dirty="0">
                    <a:latin typeface="Cambria Math" panose="02040503050406030204" pitchFamily="18" charset="0"/>
                    <a:ea typeface="微軟正黑體" panose="020B0604030504040204" pitchFamily="34" charset="-120"/>
                  </a:rPr>
                  <a:t> = 0</a:t>
                </a:r>
                <a:r>
                  <a:rPr lang="zh-CN" altLang="en-US" sz="2400" dirty="0">
                    <a:latin typeface="Cambria Math" panose="02040503050406030204" pitchFamily="18" charset="0"/>
                    <a:ea typeface="微軟正黑體" panose="020B0604030504040204" pitchFamily="34" charset="-120"/>
                  </a:rPr>
                  <a:t>，</a:t>
                </a:r>
                <a:r>
                  <a:rPr lang="zh-TW" altLang="zh-TW" sz="2400" dirty="0">
                    <a:latin typeface="Cambria Math" panose="02040503050406030204" pitchFamily="18" charset="0"/>
                    <a:ea typeface="微軟正黑體" panose="020B0604030504040204" pitchFamily="34" charset="-120"/>
                  </a:rPr>
                  <a:t> </a:t>
                </a:r>
                <a14:m>
                  <m:oMath xmlns:m="http://schemas.openxmlformats.org/officeDocument/2006/math">
                    <m:sSub>
                      <m:sSubPr>
                        <m:ctrlPr>
                          <a:rPr lang="zh-TW" altLang="zh-TW" sz="2400" i="1">
                            <a:latin typeface="Cambria Math" panose="02040503050406030204" pitchFamily="18" charset="0"/>
                          </a:rPr>
                        </m:ctrlPr>
                      </m:sSubPr>
                      <m:e>
                        <m:acc>
                          <m:accPr>
                            <m:chr m:val="̂"/>
                            <m:ctrlPr>
                              <a:rPr lang="zh-TW" altLang="zh-TW" sz="2400" i="1">
                                <a:latin typeface="Cambria Math" panose="02040503050406030204" pitchFamily="18" charset="0"/>
                              </a:rPr>
                            </m:ctrlPr>
                          </m:accPr>
                          <m:e>
                            <m:r>
                              <a:rPr lang="en-US" altLang="zh-TW" sz="2400" b="0" i="1">
                                <a:latin typeface="Cambria Math" panose="02040503050406030204" pitchFamily="18" charset="0"/>
                              </a:rPr>
                              <m:t>𝜋</m:t>
                            </m:r>
                          </m:e>
                        </m:acc>
                      </m:e>
                      <m:sub>
                        <m:r>
                          <a:rPr lang="en-US" altLang="zh-TW" sz="2400" b="0" i="1">
                            <a:latin typeface="Cambria Math" panose="02040503050406030204" pitchFamily="18" charset="0"/>
                          </a:rPr>
                          <m:t>𝑖</m:t>
                        </m:r>
                      </m:sub>
                    </m:sSub>
                    <m:r>
                      <a:rPr lang="en-US" altLang="zh-TW" sz="2400" b="0" i="1">
                        <a:latin typeface="Cambria Math" panose="02040503050406030204" pitchFamily="18" charset="0"/>
                      </a:rPr>
                      <m:t>=</m:t>
                    </m:r>
                    <m:f>
                      <m:fPr>
                        <m:ctrlPr>
                          <a:rPr lang="zh-TW" altLang="zh-TW" sz="2400" i="1">
                            <a:latin typeface="Cambria Math" panose="02040503050406030204" pitchFamily="18" charset="0"/>
                          </a:rPr>
                        </m:ctrlPr>
                      </m:fPr>
                      <m:num>
                        <m:r>
                          <a:rPr lang="en-US" altLang="zh-TW" sz="2400" b="0" i="1">
                            <a:latin typeface="Cambria Math" panose="02040503050406030204" pitchFamily="18" charset="0"/>
                          </a:rPr>
                          <m:t>𝑒𝑥𝑝</m:t>
                        </m:r>
                        <m:r>
                          <a:rPr lang="en-US" altLang="zh-TW" sz="2400" b="0" i="1">
                            <a:latin typeface="Cambria Math" panose="02040503050406030204" pitchFamily="18" charset="0"/>
                          </a:rPr>
                          <m:t>(</m:t>
                        </m:r>
                        <m:nary>
                          <m:naryPr>
                            <m:chr m:val="∑"/>
                            <m:limLoc m:val="undOvr"/>
                            <m:supHide m:val="on"/>
                            <m:ctrlPr>
                              <a:rPr lang="zh-TW" altLang="zh-TW" sz="2400" i="1">
                                <a:latin typeface="Cambria Math" panose="02040503050406030204" pitchFamily="18" charset="0"/>
                              </a:rPr>
                            </m:ctrlPr>
                          </m:naryPr>
                          <m:sub>
                            <m:r>
                              <a:rPr lang="en-US" altLang="zh-TW" sz="2400" b="0" i="1">
                                <a:latin typeface="Cambria Math" panose="02040503050406030204" pitchFamily="18" charset="0"/>
                              </a:rPr>
                              <m:t>𝑘</m:t>
                            </m:r>
                          </m:sub>
                          <m:sup/>
                          <m:e>
                            <m:sSub>
                              <m:sSubPr>
                                <m:ctrlPr>
                                  <a:rPr lang="zh-TW" altLang="zh-TW" sz="2400" i="1">
                                    <a:latin typeface="Cambria Math" panose="02040503050406030204" pitchFamily="18" charset="0"/>
                                  </a:rPr>
                                </m:ctrlPr>
                              </m:sSubPr>
                              <m:e>
                                <m:acc>
                                  <m:accPr>
                                    <m:chr m:val="̂"/>
                                    <m:ctrlPr>
                                      <a:rPr lang="zh-TW" altLang="zh-TW" sz="2400" i="1">
                                        <a:latin typeface="Cambria Math" panose="02040503050406030204" pitchFamily="18" charset="0"/>
                                      </a:rPr>
                                    </m:ctrlPr>
                                  </m:accPr>
                                  <m:e>
                                    <m:r>
                                      <a:rPr lang="en-US" altLang="zh-TW" sz="2400" b="0" i="1">
                                        <a:latin typeface="Cambria Math" panose="02040503050406030204" pitchFamily="18" charset="0"/>
                                      </a:rPr>
                                      <m:t>𝛽</m:t>
                                    </m:r>
                                  </m:e>
                                </m:acc>
                              </m:e>
                              <m:sub>
                                <m:r>
                                  <a:rPr lang="en-US" altLang="zh-TW" sz="2400" b="0" i="1">
                                    <a:latin typeface="Cambria Math" panose="02040503050406030204" pitchFamily="18" charset="0"/>
                                  </a:rPr>
                                  <m:t>𝑘</m:t>
                                </m:r>
                              </m:sub>
                            </m:sSub>
                            <m:sSub>
                              <m:sSubPr>
                                <m:ctrlPr>
                                  <a:rPr lang="zh-TW" altLang="zh-TW" sz="2400" i="1">
                                    <a:latin typeface="Cambria Math" panose="02040503050406030204" pitchFamily="18" charset="0"/>
                                  </a:rPr>
                                </m:ctrlPr>
                              </m:sSubPr>
                              <m:e>
                                <m:r>
                                  <a:rPr lang="en-US" altLang="zh-TW" sz="2400" b="0" i="1">
                                    <a:latin typeface="Cambria Math" panose="02040503050406030204" pitchFamily="18" charset="0"/>
                                  </a:rPr>
                                  <m:t>𝑥</m:t>
                                </m:r>
                              </m:e>
                              <m:sub>
                                <m:r>
                                  <a:rPr lang="en-US" altLang="zh-TW" sz="2400" b="0" i="1">
                                    <a:latin typeface="Cambria Math" panose="02040503050406030204" pitchFamily="18" charset="0"/>
                                  </a:rPr>
                                  <m:t>𝑖𝑘</m:t>
                                </m:r>
                              </m:sub>
                            </m:sSub>
                          </m:e>
                        </m:nary>
                        <m:r>
                          <a:rPr lang="en-US" altLang="zh-TW" sz="2400" b="0" i="1">
                            <a:latin typeface="Cambria Math" panose="02040503050406030204" pitchFamily="18" charset="0"/>
                          </a:rPr>
                          <m:t>)</m:t>
                        </m:r>
                      </m:num>
                      <m:den>
                        <m:r>
                          <a:rPr lang="en-US" altLang="zh-TW" sz="2400" b="0" i="1">
                            <a:latin typeface="Cambria Math" panose="02040503050406030204" pitchFamily="18" charset="0"/>
                          </a:rPr>
                          <m:t>1</m:t>
                        </m:r>
                        <m:r>
                          <a:rPr lang="en-US" altLang="zh-TW" sz="2400" b="0">
                            <a:latin typeface="Cambria Math" panose="02040503050406030204" pitchFamily="18" charset="0"/>
                          </a:rPr>
                          <m:t>+</m:t>
                        </m:r>
                        <m:r>
                          <a:rPr lang="en-US" altLang="zh-TW" sz="2400" b="0" i="1">
                            <a:latin typeface="Cambria Math" panose="02040503050406030204" pitchFamily="18" charset="0"/>
                          </a:rPr>
                          <m:t>𝑒𝑥𝑝</m:t>
                        </m:r>
                        <m:r>
                          <a:rPr lang="en-US" altLang="zh-TW" sz="2400" b="0" i="1">
                            <a:latin typeface="Cambria Math" panose="02040503050406030204" pitchFamily="18" charset="0"/>
                          </a:rPr>
                          <m:t>(</m:t>
                        </m:r>
                        <m:nary>
                          <m:naryPr>
                            <m:chr m:val="∑"/>
                            <m:limLoc m:val="undOvr"/>
                            <m:supHide m:val="on"/>
                            <m:ctrlPr>
                              <a:rPr lang="zh-TW" altLang="zh-TW" sz="2400" i="1">
                                <a:latin typeface="Cambria Math" panose="02040503050406030204" pitchFamily="18" charset="0"/>
                              </a:rPr>
                            </m:ctrlPr>
                          </m:naryPr>
                          <m:sub>
                            <m:r>
                              <a:rPr lang="en-US" altLang="zh-TW" sz="2400" b="0" i="1">
                                <a:latin typeface="Cambria Math" panose="02040503050406030204" pitchFamily="18" charset="0"/>
                              </a:rPr>
                              <m:t>𝑘</m:t>
                            </m:r>
                          </m:sub>
                          <m:sup/>
                          <m:e>
                            <m:sSub>
                              <m:sSubPr>
                                <m:ctrlPr>
                                  <a:rPr lang="zh-TW" altLang="zh-TW" sz="2400" i="1">
                                    <a:latin typeface="Cambria Math" panose="02040503050406030204" pitchFamily="18" charset="0"/>
                                  </a:rPr>
                                </m:ctrlPr>
                              </m:sSubPr>
                              <m:e>
                                <m:acc>
                                  <m:accPr>
                                    <m:chr m:val="̂"/>
                                    <m:ctrlPr>
                                      <a:rPr lang="zh-TW" altLang="zh-TW" sz="2400" i="1">
                                        <a:latin typeface="Cambria Math" panose="02040503050406030204" pitchFamily="18" charset="0"/>
                                      </a:rPr>
                                    </m:ctrlPr>
                                  </m:accPr>
                                  <m:e>
                                    <m:r>
                                      <a:rPr lang="en-US" altLang="zh-TW" sz="2400" b="0" i="1">
                                        <a:latin typeface="Cambria Math" panose="02040503050406030204" pitchFamily="18" charset="0"/>
                                      </a:rPr>
                                      <m:t>𝛽</m:t>
                                    </m:r>
                                  </m:e>
                                </m:acc>
                              </m:e>
                              <m:sub>
                                <m:r>
                                  <a:rPr lang="en-US" altLang="zh-TW" sz="2400" b="0" i="1">
                                    <a:latin typeface="Cambria Math" panose="02040503050406030204" pitchFamily="18" charset="0"/>
                                  </a:rPr>
                                  <m:t>𝑘</m:t>
                                </m:r>
                              </m:sub>
                            </m:sSub>
                            <m:sSub>
                              <m:sSubPr>
                                <m:ctrlPr>
                                  <a:rPr lang="zh-TW" altLang="zh-TW" sz="2400" i="1">
                                    <a:latin typeface="Cambria Math" panose="02040503050406030204" pitchFamily="18" charset="0"/>
                                  </a:rPr>
                                </m:ctrlPr>
                              </m:sSubPr>
                              <m:e>
                                <m:r>
                                  <a:rPr lang="en-US" altLang="zh-TW" sz="2400" b="0" i="1">
                                    <a:latin typeface="Cambria Math" panose="02040503050406030204" pitchFamily="18" charset="0"/>
                                  </a:rPr>
                                  <m:t>𝑥</m:t>
                                </m:r>
                              </m:e>
                              <m:sub>
                                <m:r>
                                  <a:rPr lang="en-US" altLang="zh-TW" sz="2400" b="0" i="1">
                                    <a:latin typeface="Cambria Math" panose="02040503050406030204" pitchFamily="18" charset="0"/>
                                  </a:rPr>
                                  <m:t>𝑖𝑘</m:t>
                                </m:r>
                              </m:sub>
                            </m:sSub>
                          </m:e>
                        </m:nary>
                        <m:r>
                          <a:rPr lang="en-US" altLang="zh-TW" sz="2400" b="0" i="1">
                            <a:latin typeface="Cambria Math" panose="02040503050406030204" pitchFamily="18" charset="0"/>
                          </a:rPr>
                          <m:t>)</m:t>
                        </m:r>
                      </m:den>
                    </m:f>
                  </m:oMath>
                </a14:m>
                <a:endParaRPr lang="zh-TW" altLang="zh-TW" sz="2400" dirty="0">
                  <a:latin typeface="Cambria Math" panose="02040503050406030204" pitchFamily="18" charset="0"/>
                  <a:ea typeface="微軟正黑體" panose="020B0604030504040204" pitchFamily="34" charset="-120"/>
                </a:endParaRPr>
              </a:p>
            </p:txBody>
          </p:sp>
        </mc:Choice>
        <mc:Fallback xmlns="">
          <p:sp>
            <p:nvSpPr>
              <p:cNvPr id="11" name="矩形 10">
                <a:extLst>
                  <a:ext uri="{FF2B5EF4-FFF2-40B4-BE49-F238E27FC236}">
                    <a16:creationId xmlns:a16="http://schemas.microsoft.com/office/drawing/2014/main" id="{BE9DC74C-8FF4-45C6-B3A1-22333DD668FF}"/>
                  </a:ext>
                </a:extLst>
              </p:cNvPr>
              <p:cNvSpPr>
                <a:spLocks noRot="1" noChangeAspect="1" noMove="1" noResize="1" noEditPoints="1" noAdjustHandles="1" noChangeArrowheads="1" noChangeShapeType="1" noTextEdit="1"/>
              </p:cNvSpPr>
              <p:nvPr/>
            </p:nvSpPr>
            <p:spPr>
              <a:xfrm>
                <a:off x="949910" y="4833277"/>
                <a:ext cx="10401049" cy="1321772"/>
              </a:xfrm>
              <a:prstGeom prst="rect">
                <a:avLst/>
              </a:prstGeom>
              <a:blipFill>
                <a:blip r:embed="rId5"/>
                <a:stretch>
                  <a:fillRect l="-821" t="-922"/>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341135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A9AB428-46D4-4C43-9205-C5C4D9D89515}"/>
              </a:ext>
            </a:extLst>
          </p:cNvPr>
          <p:cNvSpPr/>
          <p:nvPr/>
        </p:nvSpPr>
        <p:spPr>
          <a:xfrm>
            <a:off x="949910" y="153805"/>
            <a:ext cx="4305378" cy="561692"/>
          </a:xfrm>
          <a:prstGeom prst="rect">
            <a:avLst/>
          </a:prstGeom>
        </p:spPr>
        <p:txBody>
          <a:bodyPr wrap="square" lIns="68580" tIns="34290" rIns="68580" bIns="34290">
            <a:spAutoFit/>
          </a:bodyPr>
          <a:lstStyle/>
          <a:p>
            <a:r>
              <a:rPr lang="en-US" altLang="zh-CN" sz="3200" b="1" dirty="0">
                <a:solidFill>
                  <a:schemeClr val="tx1">
                    <a:lumMod val="75000"/>
                    <a:lumOff val="25000"/>
                  </a:schemeClr>
                </a:solidFill>
                <a:latin typeface="Century Gothic" panose="020B0502020202020204" pitchFamily="34" charset="0"/>
              </a:rPr>
              <a:t>Logistic Regression</a:t>
            </a:r>
          </a:p>
        </p:txBody>
      </p:sp>
      <p:cxnSp>
        <p:nvCxnSpPr>
          <p:cNvPr id="3" name="直接连接符 4">
            <a:extLst>
              <a:ext uri="{FF2B5EF4-FFF2-40B4-BE49-F238E27FC236}">
                <a16:creationId xmlns:a16="http://schemas.microsoft.com/office/drawing/2014/main" id="{96A42E28-3926-4D2E-B1D6-6E45E93377FA}"/>
              </a:ext>
            </a:extLst>
          </p:cNvPr>
          <p:cNvCxnSpPr>
            <a:cxnSpLocks/>
          </p:cNvCxnSpPr>
          <p:nvPr/>
        </p:nvCxnSpPr>
        <p:spPr>
          <a:xfrm>
            <a:off x="1034308" y="754648"/>
            <a:ext cx="3346773"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4" name="群組 3">
            <a:extLst>
              <a:ext uri="{FF2B5EF4-FFF2-40B4-BE49-F238E27FC236}">
                <a16:creationId xmlns:a16="http://schemas.microsoft.com/office/drawing/2014/main" id="{7F515DFF-D1AE-437F-989D-A01700614A6D}"/>
              </a:ext>
            </a:extLst>
          </p:cNvPr>
          <p:cNvGrpSpPr/>
          <p:nvPr/>
        </p:nvGrpSpPr>
        <p:grpSpPr>
          <a:xfrm>
            <a:off x="184756" y="41297"/>
            <a:ext cx="643919" cy="832698"/>
            <a:chOff x="1627773" y="1384300"/>
            <a:chExt cx="3162300" cy="4089400"/>
          </a:xfrm>
        </p:grpSpPr>
        <p:sp>
          <p:nvSpPr>
            <p:cNvPr id="5" name="平行四边形 1">
              <a:extLst>
                <a:ext uri="{FF2B5EF4-FFF2-40B4-BE49-F238E27FC236}">
                  <a16:creationId xmlns:a16="http://schemas.microsoft.com/office/drawing/2014/main" id="{84F2F696-CBEF-4CE8-AA67-8DCCEBD9261E}"/>
                </a:ext>
              </a:extLst>
            </p:cNvPr>
            <p:cNvSpPr/>
            <p:nvPr/>
          </p:nvSpPr>
          <p:spPr>
            <a:xfrm>
              <a:off x="1627773" y="1384300"/>
              <a:ext cx="3162300" cy="4089400"/>
            </a:xfrm>
            <a:prstGeom prst="parallelogram">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43297D3D-2653-492F-AA35-AE96C21B1A9B}"/>
                </a:ext>
              </a:extLst>
            </p:cNvPr>
            <p:cNvSpPr/>
            <p:nvPr/>
          </p:nvSpPr>
          <p:spPr>
            <a:xfrm>
              <a:off x="1976696" y="1815621"/>
              <a:ext cx="2464459" cy="3087556"/>
            </a:xfrm>
            <a:prstGeom prst="rect">
              <a:avLst/>
            </a:prstGeom>
          </p:spPr>
          <p:txBody>
            <a:bodyPr wrap="square" lIns="68580" tIns="34290" rIns="68580" bIns="34290">
              <a:spAutoFit/>
            </a:bodyPr>
            <a:lstStyle/>
            <a:p>
              <a:pPr algn="ctr">
                <a:defRPr/>
              </a:pPr>
              <a:r>
                <a:rPr lang="en-US" altLang="zh-CN" sz="3600" spc="225" dirty="0">
                  <a:solidFill>
                    <a:schemeClr val="bg1"/>
                  </a:solidFill>
                  <a:latin typeface="Century Gothic" panose="020B0502020202020204" pitchFamily="34" charset="0"/>
                  <a:ea typeface="包图粗朗体" panose="02000000000000000000" pitchFamily="2" charset="-122"/>
                  <a:cs typeface="+mn-ea"/>
                  <a:sym typeface="+mn-lt"/>
                </a:rPr>
                <a:t>3</a:t>
              </a:r>
              <a:endParaRPr sz="3600" spc="225" dirty="0">
                <a:solidFill>
                  <a:schemeClr val="bg1"/>
                </a:solidFill>
                <a:latin typeface="Century Gothic" panose="020B0502020202020204" pitchFamily="34" charset="0"/>
                <a:ea typeface="包图粗朗体" panose="02000000000000000000" pitchFamily="2" charset="-122"/>
                <a:cs typeface="+mn-ea"/>
                <a:sym typeface="+mn-lt"/>
              </a:endParaRPr>
            </a:p>
          </p:txBody>
        </p:sp>
      </p:grpSp>
      <p:sp>
        <p:nvSpPr>
          <p:cNvPr id="7" name="矩形 6">
            <a:extLst>
              <a:ext uri="{FF2B5EF4-FFF2-40B4-BE49-F238E27FC236}">
                <a16:creationId xmlns:a16="http://schemas.microsoft.com/office/drawing/2014/main" id="{D123BAE5-D355-42B0-8795-21D0972F3BBA}"/>
              </a:ext>
            </a:extLst>
          </p:cNvPr>
          <p:cNvSpPr/>
          <p:nvPr/>
        </p:nvSpPr>
        <p:spPr>
          <a:xfrm>
            <a:off x="949910" y="707023"/>
            <a:ext cx="973343" cy="400110"/>
          </a:xfrm>
          <a:prstGeom prst="rect">
            <a:avLst/>
          </a:prstGeom>
        </p:spPr>
        <p:txBody>
          <a:bodyPr wrap="none">
            <a:spAutoFit/>
          </a:bodyPr>
          <a:lstStyle/>
          <a:p>
            <a:r>
              <a:rPr lang="en-US" altLang="zh-TW" sz="2000" b="1" dirty="0">
                <a:solidFill>
                  <a:srgbClr val="A78D6D"/>
                </a:solidFill>
                <a:latin typeface="Century Gothic" panose="020B0502020202020204" pitchFamily="34" charset="0"/>
              </a:rPr>
              <a:t>Model</a:t>
            </a:r>
            <a:endParaRPr lang="zh-TW" altLang="en-US" sz="2000" dirty="0">
              <a:solidFill>
                <a:srgbClr val="A78D6D"/>
              </a:solidFill>
            </a:endParaRPr>
          </a:p>
        </p:txBody>
      </p:sp>
      <p:pic>
        <p:nvPicPr>
          <p:cNvPr id="12" name="圖片 11">
            <a:extLst>
              <a:ext uri="{FF2B5EF4-FFF2-40B4-BE49-F238E27FC236}">
                <a16:creationId xmlns:a16="http://schemas.microsoft.com/office/drawing/2014/main" id="{28230ED3-3F10-4B45-BEC2-111549A457C2}"/>
              </a:ext>
            </a:extLst>
          </p:cNvPr>
          <p:cNvPicPr>
            <a:picLocks/>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744400" y="907200"/>
            <a:ext cx="6703200" cy="4190400"/>
          </a:xfrm>
          <a:prstGeom prst="rect">
            <a:avLst/>
          </a:prstGeom>
          <a:ln w="28575">
            <a:solidFill>
              <a:srgbClr val="BCA890"/>
            </a:solidFill>
          </a:ln>
        </p:spPr>
      </p:pic>
      <p:pic>
        <p:nvPicPr>
          <p:cNvPr id="8" name="圖片 7">
            <a:extLst>
              <a:ext uri="{FF2B5EF4-FFF2-40B4-BE49-F238E27FC236}">
                <a16:creationId xmlns:a16="http://schemas.microsoft.com/office/drawing/2014/main" id="{82E3AE0A-16B6-4B08-94B6-7EE670256834}"/>
              </a:ext>
            </a:extLst>
          </p:cNvPr>
          <p:cNvPicPr>
            <a:picLocks noChangeAspect="1"/>
          </p:cNvPicPr>
          <p:nvPr/>
        </p:nvPicPr>
        <p:blipFill>
          <a:blip r:embed="rId3"/>
          <a:stretch>
            <a:fillRect/>
          </a:stretch>
        </p:blipFill>
        <p:spPr>
          <a:xfrm>
            <a:off x="2404712" y="5097600"/>
            <a:ext cx="7382576" cy="1494000"/>
          </a:xfrm>
          <a:prstGeom prst="rect">
            <a:avLst/>
          </a:prstGeom>
        </p:spPr>
      </p:pic>
    </p:spTree>
    <p:extLst>
      <p:ext uri="{BB962C8B-B14F-4D97-AF65-F5344CB8AC3E}">
        <p14:creationId xmlns:p14="http://schemas.microsoft.com/office/powerpoint/2010/main" val="2232636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A9AB428-46D4-4C43-9205-C5C4D9D89515}"/>
              </a:ext>
            </a:extLst>
          </p:cNvPr>
          <p:cNvSpPr/>
          <p:nvPr/>
        </p:nvSpPr>
        <p:spPr>
          <a:xfrm>
            <a:off x="949910" y="153805"/>
            <a:ext cx="4305378" cy="561692"/>
          </a:xfrm>
          <a:prstGeom prst="rect">
            <a:avLst/>
          </a:prstGeom>
        </p:spPr>
        <p:txBody>
          <a:bodyPr wrap="square" lIns="68580" tIns="34290" rIns="68580" bIns="34290">
            <a:spAutoFit/>
          </a:bodyPr>
          <a:lstStyle/>
          <a:p>
            <a:r>
              <a:rPr lang="en-US" altLang="zh-CN" sz="3200" b="1" dirty="0">
                <a:solidFill>
                  <a:schemeClr val="tx1">
                    <a:lumMod val="75000"/>
                    <a:lumOff val="25000"/>
                  </a:schemeClr>
                </a:solidFill>
                <a:latin typeface="Century Gothic" panose="020B0502020202020204" pitchFamily="34" charset="0"/>
              </a:rPr>
              <a:t>Logistic Regression</a:t>
            </a:r>
          </a:p>
        </p:txBody>
      </p:sp>
      <p:cxnSp>
        <p:nvCxnSpPr>
          <p:cNvPr id="3" name="直接连接符 4">
            <a:extLst>
              <a:ext uri="{FF2B5EF4-FFF2-40B4-BE49-F238E27FC236}">
                <a16:creationId xmlns:a16="http://schemas.microsoft.com/office/drawing/2014/main" id="{96A42E28-3926-4D2E-B1D6-6E45E93377FA}"/>
              </a:ext>
            </a:extLst>
          </p:cNvPr>
          <p:cNvCxnSpPr>
            <a:cxnSpLocks/>
          </p:cNvCxnSpPr>
          <p:nvPr/>
        </p:nvCxnSpPr>
        <p:spPr>
          <a:xfrm>
            <a:off x="1034308" y="754648"/>
            <a:ext cx="3346773"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4" name="群組 3">
            <a:extLst>
              <a:ext uri="{FF2B5EF4-FFF2-40B4-BE49-F238E27FC236}">
                <a16:creationId xmlns:a16="http://schemas.microsoft.com/office/drawing/2014/main" id="{7F515DFF-D1AE-437F-989D-A01700614A6D}"/>
              </a:ext>
            </a:extLst>
          </p:cNvPr>
          <p:cNvGrpSpPr/>
          <p:nvPr/>
        </p:nvGrpSpPr>
        <p:grpSpPr>
          <a:xfrm>
            <a:off x="184756" y="41297"/>
            <a:ext cx="643919" cy="832698"/>
            <a:chOff x="1627773" y="1384300"/>
            <a:chExt cx="3162300" cy="4089400"/>
          </a:xfrm>
        </p:grpSpPr>
        <p:sp>
          <p:nvSpPr>
            <p:cNvPr id="5" name="平行四边形 1">
              <a:extLst>
                <a:ext uri="{FF2B5EF4-FFF2-40B4-BE49-F238E27FC236}">
                  <a16:creationId xmlns:a16="http://schemas.microsoft.com/office/drawing/2014/main" id="{84F2F696-CBEF-4CE8-AA67-8DCCEBD9261E}"/>
                </a:ext>
              </a:extLst>
            </p:cNvPr>
            <p:cNvSpPr/>
            <p:nvPr/>
          </p:nvSpPr>
          <p:spPr>
            <a:xfrm>
              <a:off x="1627773" y="1384300"/>
              <a:ext cx="3162300" cy="4089400"/>
            </a:xfrm>
            <a:prstGeom prst="parallelogram">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43297D3D-2653-492F-AA35-AE96C21B1A9B}"/>
                </a:ext>
              </a:extLst>
            </p:cNvPr>
            <p:cNvSpPr/>
            <p:nvPr/>
          </p:nvSpPr>
          <p:spPr>
            <a:xfrm>
              <a:off x="1976696" y="1815621"/>
              <a:ext cx="2464459" cy="3087556"/>
            </a:xfrm>
            <a:prstGeom prst="rect">
              <a:avLst/>
            </a:prstGeom>
          </p:spPr>
          <p:txBody>
            <a:bodyPr wrap="square" lIns="68580" tIns="34290" rIns="68580" bIns="34290">
              <a:spAutoFit/>
            </a:bodyPr>
            <a:lstStyle/>
            <a:p>
              <a:pPr algn="ctr">
                <a:defRPr/>
              </a:pPr>
              <a:r>
                <a:rPr lang="en-US" altLang="zh-CN" sz="3600" spc="225" dirty="0">
                  <a:solidFill>
                    <a:schemeClr val="bg1"/>
                  </a:solidFill>
                  <a:latin typeface="Century Gothic" panose="020B0502020202020204" pitchFamily="34" charset="0"/>
                  <a:ea typeface="包图粗朗体" panose="02000000000000000000" pitchFamily="2" charset="-122"/>
                  <a:cs typeface="+mn-ea"/>
                  <a:sym typeface="+mn-lt"/>
                </a:rPr>
                <a:t>3</a:t>
              </a:r>
              <a:endParaRPr sz="3600" spc="225" dirty="0">
                <a:solidFill>
                  <a:schemeClr val="bg1"/>
                </a:solidFill>
                <a:latin typeface="Century Gothic" panose="020B0502020202020204" pitchFamily="34" charset="0"/>
                <a:ea typeface="包图粗朗体" panose="02000000000000000000" pitchFamily="2" charset="-122"/>
                <a:cs typeface="+mn-ea"/>
                <a:sym typeface="+mn-lt"/>
              </a:endParaRPr>
            </a:p>
          </p:txBody>
        </p:sp>
      </p:grpSp>
      <p:sp>
        <p:nvSpPr>
          <p:cNvPr id="7" name="矩形 6">
            <a:extLst>
              <a:ext uri="{FF2B5EF4-FFF2-40B4-BE49-F238E27FC236}">
                <a16:creationId xmlns:a16="http://schemas.microsoft.com/office/drawing/2014/main" id="{D123BAE5-D355-42B0-8795-21D0972F3BBA}"/>
              </a:ext>
            </a:extLst>
          </p:cNvPr>
          <p:cNvSpPr/>
          <p:nvPr/>
        </p:nvSpPr>
        <p:spPr>
          <a:xfrm>
            <a:off x="949910" y="707023"/>
            <a:ext cx="973343" cy="400110"/>
          </a:xfrm>
          <a:prstGeom prst="rect">
            <a:avLst/>
          </a:prstGeom>
        </p:spPr>
        <p:txBody>
          <a:bodyPr wrap="none">
            <a:spAutoFit/>
          </a:bodyPr>
          <a:lstStyle/>
          <a:p>
            <a:r>
              <a:rPr lang="en-US" altLang="zh-TW" sz="2000" b="1" dirty="0">
                <a:solidFill>
                  <a:srgbClr val="A78D6D"/>
                </a:solidFill>
                <a:latin typeface="Century Gothic" panose="020B0502020202020204" pitchFamily="34" charset="0"/>
              </a:rPr>
              <a:t>Model</a:t>
            </a:r>
            <a:endParaRPr lang="zh-TW" altLang="en-US" sz="2000" dirty="0">
              <a:solidFill>
                <a:srgbClr val="A78D6D"/>
              </a:solidFill>
            </a:endParaRPr>
          </a:p>
        </p:txBody>
      </p:sp>
      <p:pic>
        <p:nvPicPr>
          <p:cNvPr id="10" name="圖片 9">
            <a:extLst>
              <a:ext uri="{FF2B5EF4-FFF2-40B4-BE49-F238E27FC236}">
                <a16:creationId xmlns:a16="http://schemas.microsoft.com/office/drawing/2014/main" id="{5FA6D89D-BBD3-446B-8893-FB536676BAD0}"/>
              </a:ext>
            </a:extLst>
          </p:cNvPr>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191275" y="1065990"/>
            <a:ext cx="7653096" cy="4726019"/>
          </a:xfrm>
          <a:prstGeom prst="rect">
            <a:avLst/>
          </a:prstGeom>
          <a:ln w="28575">
            <a:solidFill>
              <a:srgbClr val="BCA890"/>
            </a:solidFill>
          </a:ln>
        </p:spPr>
      </p:pic>
      <p:sp>
        <p:nvSpPr>
          <p:cNvPr id="8" name="矩形 7">
            <a:extLst>
              <a:ext uri="{FF2B5EF4-FFF2-40B4-BE49-F238E27FC236}">
                <a16:creationId xmlns:a16="http://schemas.microsoft.com/office/drawing/2014/main" id="{ADE6DA4C-CE11-4B20-B7DA-CCE96FE5E2E9}"/>
              </a:ext>
            </a:extLst>
          </p:cNvPr>
          <p:cNvSpPr/>
          <p:nvPr/>
        </p:nvSpPr>
        <p:spPr>
          <a:xfrm>
            <a:off x="506715" y="1911551"/>
            <a:ext cx="3935470" cy="3595408"/>
          </a:xfrm>
          <a:prstGeom prst="rect">
            <a:avLst/>
          </a:prstGeom>
        </p:spPr>
        <p:txBody>
          <a:bodyPr wrap="square">
            <a:spAutoFit/>
          </a:bodyPr>
          <a:lstStyle/>
          <a:p>
            <a:pPr marL="342900" indent="-342900">
              <a:lnSpc>
                <a:spcPct val="120000"/>
              </a:lnSpc>
              <a:buFont typeface="Arial" panose="020B0604020202020204" pitchFamily="34" charset="0"/>
              <a:buChar char="•"/>
            </a:pPr>
            <a:r>
              <a:rPr lang="en-US" altLang="zh-TW" sz="2400" dirty="0">
                <a:latin typeface="Century Gothic" panose="020B0502020202020204" pitchFamily="34" charset="0"/>
                <a:cs typeface="Times New Roman" panose="02020603050405020304" pitchFamily="18" charset="0"/>
              </a:rPr>
              <a:t>Sex-male</a:t>
            </a:r>
          </a:p>
          <a:p>
            <a:pPr marL="342900" indent="-342900">
              <a:lnSpc>
                <a:spcPct val="120000"/>
              </a:lnSpc>
              <a:buFont typeface="Arial" panose="020B0604020202020204" pitchFamily="34" charset="0"/>
              <a:buChar char="•"/>
            </a:pPr>
            <a:r>
              <a:rPr lang="en-US" altLang="zh-TW" sz="2400" dirty="0">
                <a:latin typeface="Century Gothic" panose="020B0502020202020204" pitchFamily="34" charset="0"/>
                <a:cs typeface="Times New Roman" panose="02020603050405020304" pitchFamily="18" charset="0"/>
              </a:rPr>
              <a:t>NumMajorVessels3</a:t>
            </a:r>
          </a:p>
          <a:p>
            <a:pPr marL="342900" indent="-342900">
              <a:lnSpc>
                <a:spcPct val="120000"/>
              </a:lnSpc>
              <a:buFont typeface="Arial" panose="020B0604020202020204" pitchFamily="34" charset="0"/>
              <a:buChar char="•"/>
            </a:pPr>
            <a:r>
              <a:rPr lang="en-US" altLang="zh-TW" sz="2400" dirty="0">
                <a:latin typeface="Century Gothic" panose="020B0502020202020204" pitchFamily="34" charset="0"/>
                <a:cs typeface="Times New Roman" panose="02020603050405020304" pitchFamily="18" charset="0"/>
              </a:rPr>
              <a:t>NumMajorVessels2</a:t>
            </a:r>
          </a:p>
          <a:p>
            <a:pPr marL="342900" indent="-342900">
              <a:lnSpc>
                <a:spcPct val="120000"/>
              </a:lnSpc>
              <a:buFont typeface="Arial" panose="020B0604020202020204" pitchFamily="34" charset="0"/>
              <a:buChar char="•"/>
            </a:pPr>
            <a:r>
              <a:rPr lang="en-US" altLang="zh-TW" sz="2400" dirty="0">
                <a:latin typeface="Century Gothic" panose="020B0502020202020204" pitchFamily="34" charset="0"/>
                <a:cs typeface="Times New Roman" panose="02020603050405020304" pitchFamily="18" charset="0"/>
              </a:rPr>
              <a:t>NumMajorVessels1</a:t>
            </a:r>
          </a:p>
          <a:p>
            <a:pPr marL="342900" indent="-342900">
              <a:lnSpc>
                <a:spcPct val="120000"/>
              </a:lnSpc>
              <a:buFont typeface="Arial" panose="020B0604020202020204" pitchFamily="34" charset="0"/>
              <a:buChar char="•"/>
            </a:pPr>
            <a:r>
              <a:rPr lang="en-US" altLang="zh-TW" sz="2400" dirty="0" err="1">
                <a:latin typeface="Century Gothic" panose="020B0502020202020204" pitchFamily="34" charset="0"/>
                <a:cs typeface="Times New Roman" panose="02020603050405020304" pitchFamily="18" charset="0"/>
              </a:rPr>
              <a:t>ChestPainType</a:t>
            </a:r>
            <a:r>
              <a:rPr lang="en-US" altLang="zh-TW" sz="2400" dirty="0">
                <a:latin typeface="Century Gothic" panose="020B0502020202020204" pitchFamily="34" charset="0"/>
                <a:cs typeface="Times New Roman" panose="02020603050405020304" pitchFamily="18" charset="0"/>
              </a:rPr>
              <a:t>-</a:t>
            </a:r>
          </a:p>
          <a:p>
            <a:pPr>
              <a:lnSpc>
                <a:spcPct val="120000"/>
              </a:lnSpc>
            </a:pPr>
            <a:r>
              <a:rPr lang="en-US" altLang="zh-TW" sz="2400" i="1" dirty="0">
                <a:latin typeface="Century Gothic" panose="020B0502020202020204" pitchFamily="34" charset="0"/>
                <a:cs typeface="Times New Roman" panose="02020603050405020304" pitchFamily="18" charset="0"/>
              </a:rPr>
              <a:t>    typical angina</a:t>
            </a:r>
          </a:p>
          <a:p>
            <a:pPr marL="342900" indent="-342900">
              <a:lnSpc>
                <a:spcPct val="120000"/>
              </a:lnSpc>
              <a:buFont typeface="Arial" panose="020B0604020202020204" pitchFamily="34" charset="0"/>
              <a:buChar char="•"/>
            </a:pPr>
            <a:r>
              <a:rPr lang="en-US" altLang="zh-TW" sz="2400" dirty="0" err="1">
                <a:latin typeface="Century Gothic" panose="020B0502020202020204" pitchFamily="34" charset="0"/>
                <a:cs typeface="Times New Roman" panose="02020603050405020304" pitchFamily="18" charset="0"/>
              </a:rPr>
              <a:t>ChestPainType</a:t>
            </a:r>
            <a:r>
              <a:rPr lang="en-US" altLang="zh-TW" sz="2400" dirty="0">
                <a:latin typeface="Century Gothic" panose="020B0502020202020204" pitchFamily="34" charset="0"/>
                <a:cs typeface="Times New Roman" panose="02020603050405020304" pitchFamily="18" charset="0"/>
              </a:rPr>
              <a:t>-</a:t>
            </a:r>
          </a:p>
          <a:p>
            <a:pPr>
              <a:lnSpc>
                <a:spcPct val="120000"/>
              </a:lnSpc>
            </a:pPr>
            <a:r>
              <a:rPr lang="en-US" altLang="zh-TW" sz="2400" i="1" dirty="0">
                <a:latin typeface="Century Gothic" panose="020B0502020202020204" pitchFamily="34" charset="0"/>
                <a:cs typeface="Times New Roman" panose="02020603050405020304" pitchFamily="18" charset="0"/>
              </a:rPr>
              <a:t>    non-angina pain</a:t>
            </a:r>
            <a:endParaRPr lang="zh-TW" altLang="en-US" sz="2400" i="1" dirty="0">
              <a:latin typeface="Century Gothic" panose="020B0502020202020204" pitchFamily="34" charset="0"/>
            </a:endParaRPr>
          </a:p>
        </p:txBody>
      </p:sp>
    </p:spTree>
    <p:extLst>
      <p:ext uri="{BB962C8B-B14F-4D97-AF65-F5344CB8AC3E}">
        <p14:creationId xmlns:p14="http://schemas.microsoft.com/office/powerpoint/2010/main" val="2482248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A9AB428-46D4-4C43-9205-C5C4D9D89515}"/>
              </a:ext>
            </a:extLst>
          </p:cNvPr>
          <p:cNvSpPr/>
          <p:nvPr/>
        </p:nvSpPr>
        <p:spPr>
          <a:xfrm>
            <a:off x="949910" y="153805"/>
            <a:ext cx="4305378" cy="561692"/>
          </a:xfrm>
          <a:prstGeom prst="rect">
            <a:avLst/>
          </a:prstGeom>
        </p:spPr>
        <p:txBody>
          <a:bodyPr wrap="square" lIns="68580" tIns="34290" rIns="68580" bIns="34290">
            <a:spAutoFit/>
          </a:bodyPr>
          <a:lstStyle/>
          <a:p>
            <a:r>
              <a:rPr lang="en-US" altLang="zh-CN" sz="3200" b="1" dirty="0">
                <a:solidFill>
                  <a:schemeClr val="tx1">
                    <a:lumMod val="75000"/>
                    <a:lumOff val="25000"/>
                  </a:schemeClr>
                </a:solidFill>
                <a:latin typeface="Century Gothic" panose="020B0502020202020204" pitchFamily="34" charset="0"/>
              </a:rPr>
              <a:t>Logistic Regression</a:t>
            </a:r>
          </a:p>
        </p:txBody>
      </p:sp>
      <p:cxnSp>
        <p:nvCxnSpPr>
          <p:cNvPr id="3" name="直接连接符 4">
            <a:extLst>
              <a:ext uri="{FF2B5EF4-FFF2-40B4-BE49-F238E27FC236}">
                <a16:creationId xmlns:a16="http://schemas.microsoft.com/office/drawing/2014/main" id="{96A42E28-3926-4D2E-B1D6-6E45E93377FA}"/>
              </a:ext>
            </a:extLst>
          </p:cNvPr>
          <p:cNvCxnSpPr>
            <a:cxnSpLocks/>
          </p:cNvCxnSpPr>
          <p:nvPr/>
        </p:nvCxnSpPr>
        <p:spPr>
          <a:xfrm>
            <a:off x="1034308" y="754648"/>
            <a:ext cx="3346773"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4" name="群組 3">
            <a:extLst>
              <a:ext uri="{FF2B5EF4-FFF2-40B4-BE49-F238E27FC236}">
                <a16:creationId xmlns:a16="http://schemas.microsoft.com/office/drawing/2014/main" id="{7F515DFF-D1AE-437F-989D-A01700614A6D}"/>
              </a:ext>
            </a:extLst>
          </p:cNvPr>
          <p:cNvGrpSpPr/>
          <p:nvPr/>
        </p:nvGrpSpPr>
        <p:grpSpPr>
          <a:xfrm>
            <a:off x="184756" y="41297"/>
            <a:ext cx="643919" cy="832698"/>
            <a:chOff x="1627773" y="1384300"/>
            <a:chExt cx="3162300" cy="4089400"/>
          </a:xfrm>
        </p:grpSpPr>
        <p:sp>
          <p:nvSpPr>
            <p:cNvPr id="5" name="平行四边形 1">
              <a:extLst>
                <a:ext uri="{FF2B5EF4-FFF2-40B4-BE49-F238E27FC236}">
                  <a16:creationId xmlns:a16="http://schemas.microsoft.com/office/drawing/2014/main" id="{84F2F696-CBEF-4CE8-AA67-8DCCEBD9261E}"/>
                </a:ext>
              </a:extLst>
            </p:cNvPr>
            <p:cNvSpPr/>
            <p:nvPr/>
          </p:nvSpPr>
          <p:spPr>
            <a:xfrm>
              <a:off x="1627773" y="1384300"/>
              <a:ext cx="3162300" cy="4089400"/>
            </a:xfrm>
            <a:prstGeom prst="parallelogram">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43297D3D-2653-492F-AA35-AE96C21B1A9B}"/>
                </a:ext>
              </a:extLst>
            </p:cNvPr>
            <p:cNvSpPr/>
            <p:nvPr/>
          </p:nvSpPr>
          <p:spPr>
            <a:xfrm>
              <a:off x="1976696" y="1815621"/>
              <a:ext cx="2464459" cy="3087556"/>
            </a:xfrm>
            <a:prstGeom prst="rect">
              <a:avLst/>
            </a:prstGeom>
          </p:spPr>
          <p:txBody>
            <a:bodyPr wrap="square" lIns="68580" tIns="34290" rIns="68580" bIns="34290">
              <a:spAutoFit/>
            </a:bodyPr>
            <a:lstStyle/>
            <a:p>
              <a:pPr algn="ctr">
                <a:defRPr/>
              </a:pPr>
              <a:r>
                <a:rPr lang="en-US" altLang="zh-CN" sz="3600" spc="225" dirty="0">
                  <a:solidFill>
                    <a:schemeClr val="bg1"/>
                  </a:solidFill>
                  <a:latin typeface="Century Gothic" panose="020B0502020202020204" pitchFamily="34" charset="0"/>
                  <a:ea typeface="包图粗朗体" panose="02000000000000000000" pitchFamily="2" charset="-122"/>
                  <a:cs typeface="+mn-ea"/>
                  <a:sym typeface="+mn-lt"/>
                </a:rPr>
                <a:t>3</a:t>
              </a:r>
              <a:endParaRPr sz="3600" spc="225" dirty="0">
                <a:solidFill>
                  <a:schemeClr val="bg1"/>
                </a:solidFill>
                <a:latin typeface="Century Gothic" panose="020B0502020202020204" pitchFamily="34" charset="0"/>
                <a:ea typeface="包图粗朗体" panose="02000000000000000000" pitchFamily="2" charset="-122"/>
                <a:cs typeface="+mn-ea"/>
                <a:sym typeface="+mn-lt"/>
              </a:endParaRPr>
            </a:p>
          </p:txBody>
        </p:sp>
      </p:grpSp>
      <p:sp>
        <p:nvSpPr>
          <p:cNvPr id="7" name="矩形 6">
            <a:extLst>
              <a:ext uri="{FF2B5EF4-FFF2-40B4-BE49-F238E27FC236}">
                <a16:creationId xmlns:a16="http://schemas.microsoft.com/office/drawing/2014/main" id="{D123BAE5-D355-42B0-8795-21D0972F3BBA}"/>
              </a:ext>
            </a:extLst>
          </p:cNvPr>
          <p:cNvSpPr/>
          <p:nvPr/>
        </p:nvSpPr>
        <p:spPr>
          <a:xfrm>
            <a:off x="949910" y="707023"/>
            <a:ext cx="973343" cy="400110"/>
          </a:xfrm>
          <a:prstGeom prst="rect">
            <a:avLst/>
          </a:prstGeom>
        </p:spPr>
        <p:txBody>
          <a:bodyPr wrap="none">
            <a:spAutoFit/>
          </a:bodyPr>
          <a:lstStyle/>
          <a:p>
            <a:r>
              <a:rPr lang="en-US" altLang="zh-TW" sz="2000" b="1" dirty="0">
                <a:solidFill>
                  <a:srgbClr val="A78D6D"/>
                </a:solidFill>
                <a:latin typeface="Century Gothic" panose="020B0502020202020204" pitchFamily="34" charset="0"/>
              </a:rPr>
              <a:t>Model</a:t>
            </a:r>
            <a:endParaRPr lang="zh-TW" altLang="en-US" sz="2000" dirty="0">
              <a:solidFill>
                <a:srgbClr val="A78D6D"/>
              </a:solidFill>
            </a:endParaRPr>
          </a:p>
        </p:txBody>
      </p:sp>
      <p:pic>
        <p:nvPicPr>
          <p:cNvPr id="9" name="圖片 8">
            <a:extLst>
              <a:ext uri="{FF2B5EF4-FFF2-40B4-BE49-F238E27FC236}">
                <a16:creationId xmlns:a16="http://schemas.microsoft.com/office/drawing/2014/main" id="{01663DC7-FB5E-4156-BE35-E74A14E836EB}"/>
              </a:ext>
            </a:extLst>
          </p:cNvPr>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362737" y="771197"/>
            <a:ext cx="6644507" cy="5315606"/>
          </a:xfrm>
          <a:prstGeom prst="rect">
            <a:avLst/>
          </a:prstGeom>
          <a:ln w="28575">
            <a:solidFill>
              <a:srgbClr val="BCA890"/>
            </a:solidFill>
          </a:ln>
        </p:spPr>
      </p:pic>
      <p:sp>
        <p:nvSpPr>
          <p:cNvPr id="8" name="矩形 7">
            <a:extLst>
              <a:ext uri="{FF2B5EF4-FFF2-40B4-BE49-F238E27FC236}">
                <a16:creationId xmlns:a16="http://schemas.microsoft.com/office/drawing/2014/main" id="{375B1304-F23C-47FB-90D1-8746A6D6D6BC}"/>
              </a:ext>
            </a:extLst>
          </p:cNvPr>
          <p:cNvSpPr/>
          <p:nvPr/>
        </p:nvSpPr>
        <p:spPr>
          <a:xfrm>
            <a:off x="979709" y="2628283"/>
            <a:ext cx="5116291" cy="2270045"/>
          </a:xfrm>
          <a:prstGeom prst="rect">
            <a:avLst/>
          </a:prstGeom>
        </p:spPr>
        <p:txBody>
          <a:bodyPr wrap="square">
            <a:spAutoFit/>
          </a:bodyPr>
          <a:lstStyle/>
          <a:p>
            <a:pPr marL="342900" indent="-342900">
              <a:lnSpc>
                <a:spcPct val="120000"/>
              </a:lnSpc>
              <a:buFont typeface="Wingdings" panose="05000000000000000000" pitchFamily="2" charset="2"/>
              <a:buChar char="ü"/>
            </a:pPr>
            <a:r>
              <a:rPr lang="en-US" altLang="zh-TW" sz="2400" dirty="0">
                <a:latin typeface="Century Gothic" panose="020B0502020202020204" pitchFamily="34" charset="0"/>
                <a:cs typeface="Times New Roman" panose="02020603050405020304" pitchFamily="18" charset="0"/>
              </a:rPr>
              <a:t>Num Major Vessels</a:t>
            </a:r>
          </a:p>
          <a:p>
            <a:pPr marL="342900" indent="-342900">
              <a:lnSpc>
                <a:spcPct val="120000"/>
              </a:lnSpc>
              <a:buFont typeface="Wingdings" panose="05000000000000000000" pitchFamily="2" charset="2"/>
              <a:buChar char="ü"/>
            </a:pPr>
            <a:r>
              <a:rPr lang="en-US" altLang="zh-TW" sz="2400" dirty="0">
                <a:latin typeface="Century Gothic" panose="020B0502020202020204" pitchFamily="34" charset="0"/>
                <a:cs typeface="Times New Roman" panose="02020603050405020304" pitchFamily="18" charset="0"/>
              </a:rPr>
              <a:t>Sex</a:t>
            </a:r>
          </a:p>
          <a:p>
            <a:pPr marL="342900" indent="-342900">
              <a:lnSpc>
                <a:spcPct val="120000"/>
              </a:lnSpc>
              <a:buFont typeface="Wingdings" panose="05000000000000000000" pitchFamily="2" charset="2"/>
              <a:buChar char="ü"/>
            </a:pPr>
            <a:r>
              <a:rPr lang="en-US" altLang="zh-TW" sz="2400" dirty="0">
                <a:latin typeface="Century Gothic" panose="020B0502020202020204" pitchFamily="34" charset="0"/>
                <a:cs typeface="Times New Roman" panose="02020603050405020304" pitchFamily="18" charset="0"/>
              </a:rPr>
              <a:t>Chest Pain Type</a:t>
            </a:r>
          </a:p>
          <a:p>
            <a:pPr marL="342900" indent="-342900">
              <a:lnSpc>
                <a:spcPct val="120000"/>
              </a:lnSpc>
              <a:buFont typeface="Wingdings" panose="05000000000000000000" pitchFamily="2" charset="2"/>
              <a:buChar char="ü"/>
            </a:pPr>
            <a:r>
              <a:rPr lang="es-ES" altLang="zh-TW" sz="2400" dirty="0">
                <a:latin typeface="Century Gothic" panose="020B0502020202020204" pitchFamily="34" charset="0"/>
                <a:cs typeface="Times New Roman" panose="02020603050405020304" pitchFamily="18" charset="0"/>
              </a:rPr>
              <a:t>Resting Blood Pressure</a:t>
            </a:r>
          </a:p>
          <a:p>
            <a:pPr marL="342900" indent="-342900">
              <a:lnSpc>
                <a:spcPct val="120000"/>
              </a:lnSpc>
              <a:buFont typeface="Wingdings" panose="05000000000000000000" pitchFamily="2" charset="2"/>
              <a:buChar char="ü"/>
            </a:pPr>
            <a:r>
              <a:rPr lang="es-ES" altLang="zh-TW" sz="2400" dirty="0">
                <a:latin typeface="Century Gothic" panose="020B0502020202020204" pitchFamily="34" charset="0"/>
                <a:cs typeface="Times New Roman" panose="02020603050405020304" pitchFamily="18" charset="0"/>
              </a:rPr>
              <a:t>Rest-Ecg</a:t>
            </a:r>
            <a:endParaRPr lang="zh-TW" altLang="zh-TW" sz="2400" dirty="0">
              <a:latin typeface="Century Gothic" panose="020B0502020202020204" pitchFamily="34" charset="0"/>
              <a:cs typeface="Times New Roman" panose="02020603050405020304" pitchFamily="18" charset="0"/>
            </a:endParaRPr>
          </a:p>
        </p:txBody>
      </p:sp>
    </p:spTree>
    <p:extLst>
      <p:ext uri="{BB962C8B-B14F-4D97-AF65-F5344CB8AC3E}">
        <p14:creationId xmlns:p14="http://schemas.microsoft.com/office/powerpoint/2010/main" val="2046317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圓角 42">
            <a:extLst>
              <a:ext uri="{FF2B5EF4-FFF2-40B4-BE49-F238E27FC236}">
                <a16:creationId xmlns:a16="http://schemas.microsoft.com/office/drawing/2014/main" id="{B74A7097-3E28-4466-9D96-16A316365D22}"/>
              </a:ext>
            </a:extLst>
          </p:cNvPr>
          <p:cNvSpPr/>
          <p:nvPr/>
        </p:nvSpPr>
        <p:spPr>
          <a:xfrm>
            <a:off x="3496560" y="5733923"/>
            <a:ext cx="4459813" cy="776844"/>
          </a:xfrm>
          <a:prstGeom prst="roundRect">
            <a:avLst/>
          </a:prstGeom>
          <a:solidFill>
            <a:schemeClr val="bg1">
              <a:lumMod val="50000"/>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dirty="0">
              <a:ln w="0"/>
              <a:solidFill>
                <a:schemeClr val="tx1"/>
              </a:solidFill>
              <a:effectLst>
                <a:outerShdw blurRad="38100" dist="19050" dir="2700000" algn="tl" rotWithShape="0">
                  <a:schemeClr val="dk1">
                    <a:alpha val="40000"/>
                  </a:schemeClr>
                </a:outerShdw>
              </a:effectLst>
            </a:endParaRPr>
          </a:p>
        </p:txBody>
      </p:sp>
      <p:sp>
        <p:nvSpPr>
          <p:cNvPr id="42" name="矩形: 圓角 41">
            <a:extLst>
              <a:ext uri="{FF2B5EF4-FFF2-40B4-BE49-F238E27FC236}">
                <a16:creationId xmlns:a16="http://schemas.microsoft.com/office/drawing/2014/main" id="{C29B0AF9-F4CF-4DDE-8EEE-1732DD90C914}"/>
              </a:ext>
            </a:extLst>
          </p:cNvPr>
          <p:cNvSpPr/>
          <p:nvPr/>
        </p:nvSpPr>
        <p:spPr>
          <a:xfrm>
            <a:off x="6006521" y="2022032"/>
            <a:ext cx="5510087" cy="2757600"/>
          </a:xfrm>
          <a:prstGeom prst="roundRect">
            <a:avLst/>
          </a:prstGeom>
          <a:solidFill>
            <a:schemeClr val="bg1">
              <a:lumMod val="50000"/>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dirty="0">
              <a:ln w="0"/>
              <a:solidFill>
                <a:schemeClr val="tx1"/>
              </a:solidFill>
              <a:effectLst>
                <a:outerShdw blurRad="38100" dist="19050" dir="2700000" algn="tl" rotWithShape="0">
                  <a:schemeClr val="dk1">
                    <a:alpha val="40000"/>
                  </a:schemeClr>
                </a:outerShdw>
              </a:effectLst>
            </a:endParaRPr>
          </a:p>
        </p:txBody>
      </p:sp>
      <p:sp>
        <p:nvSpPr>
          <p:cNvPr id="15" name="文字方塊 14">
            <a:extLst>
              <a:ext uri="{FF2B5EF4-FFF2-40B4-BE49-F238E27FC236}">
                <a16:creationId xmlns:a16="http://schemas.microsoft.com/office/drawing/2014/main" id="{965A35DF-8D7A-4129-91BC-245CF2F759D4}"/>
              </a:ext>
            </a:extLst>
          </p:cNvPr>
          <p:cNvSpPr txBox="1"/>
          <p:nvPr/>
        </p:nvSpPr>
        <p:spPr>
          <a:xfrm>
            <a:off x="6037863" y="2063567"/>
            <a:ext cx="5537045" cy="3025572"/>
          </a:xfrm>
          <a:prstGeom prst="rect">
            <a:avLst/>
          </a:prstGeom>
          <a:noFill/>
        </p:spPr>
        <p:txBody>
          <a:bodyPr wrap="square" rtlCol="0">
            <a:spAutoFit/>
          </a:bodyPr>
          <a:lstStyle/>
          <a:p>
            <a:pPr>
              <a:lnSpc>
                <a:spcPct val="120000"/>
              </a:lnSpc>
            </a:pPr>
            <a:r>
              <a:rPr lang="zh-TW" altLang="en-US" sz="2200" b="1">
                <a:latin typeface="Century Gothic" panose="020B0502020202020204" pitchFamily="34" charset="0"/>
              </a:rPr>
              <a:t>（</a:t>
            </a:r>
            <a:r>
              <a:rPr lang="en-US" altLang="zh-TW" sz="2200" b="1">
                <a:latin typeface="Century Gothic" panose="020B0502020202020204" pitchFamily="34" charset="0"/>
              </a:rPr>
              <a:t>2</a:t>
            </a:r>
            <a:r>
              <a:rPr lang="zh-TW" altLang="en-US" sz="2200" b="1">
                <a:latin typeface="Century Gothic" panose="020B0502020202020204" pitchFamily="34" charset="0"/>
              </a:rPr>
              <a:t>）</a:t>
            </a:r>
            <a:r>
              <a:rPr lang="en-US" altLang="zh-TW" sz="2200" b="1">
                <a:latin typeface="Century Gothic" panose="020B0502020202020204" pitchFamily="34" charset="0"/>
              </a:rPr>
              <a:t> </a:t>
            </a:r>
            <a:r>
              <a:rPr kumimoji="1" lang="en-US" altLang="zh-TW" sz="2200" b="1">
                <a:latin typeface="Century Gothic" panose="020B0502020202020204" pitchFamily="34" charset="0"/>
              </a:rPr>
              <a:t>Problems with LASSO</a:t>
            </a:r>
            <a:r>
              <a:rPr kumimoji="1" lang="zh-TW" altLang="en-US" sz="2000" b="1" dirty="0">
                <a:latin typeface="Century Gothic" panose="020B0502020202020204" pitchFamily="34" charset="0"/>
              </a:rPr>
              <a:t>：</a:t>
            </a:r>
            <a:endParaRPr kumimoji="1" lang="en-US" altLang="zh-TW" sz="2000" b="1" dirty="0">
              <a:latin typeface="Century Gothic" panose="020B0502020202020204" pitchFamily="34" charset="0"/>
            </a:endParaRPr>
          </a:p>
          <a:p>
            <a:pPr lvl="1">
              <a:lnSpc>
                <a:spcPct val="120000"/>
              </a:lnSpc>
            </a:pPr>
            <a:r>
              <a:rPr kumimoji="1" lang="en-US" altLang="zh-TW" sz="2000" dirty="0">
                <a:latin typeface="Century Gothic" panose="020B0502020202020204" pitchFamily="34" charset="0"/>
              </a:rPr>
              <a:t>When response variable appears to be categorical?(dummy variable needed)</a:t>
            </a:r>
          </a:p>
          <a:p>
            <a:pPr lvl="1">
              <a:lnSpc>
                <a:spcPct val="120000"/>
              </a:lnSpc>
            </a:pPr>
            <a:r>
              <a:rPr kumimoji="1" lang="en-US" altLang="zh-TW" sz="2000" dirty="0">
                <a:latin typeface="Century Gothic" panose="020B0502020202020204" pitchFamily="34" charset="0"/>
              </a:rPr>
              <a:t>Once dummy variables are added in: picking important variables may only pick partial “class” of a variable, not the variable itself.</a:t>
            </a:r>
          </a:p>
          <a:p>
            <a:pPr>
              <a:lnSpc>
                <a:spcPct val="120000"/>
              </a:lnSpc>
            </a:pPr>
            <a:endParaRPr lang="zh-TW" altLang="en-US" dirty="0"/>
          </a:p>
        </p:txBody>
      </p:sp>
      <p:sp>
        <p:nvSpPr>
          <p:cNvPr id="41" name="矩形: 圓角 40">
            <a:extLst>
              <a:ext uri="{FF2B5EF4-FFF2-40B4-BE49-F238E27FC236}">
                <a16:creationId xmlns:a16="http://schemas.microsoft.com/office/drawing/2014/main" id="{9DE2A22D-6DEA-4611-9B77-F7296518C9E6}"/>
              </a:ext>
            </a:extLst>
          </p:cNvPr>
          <p:cNvSpPr/>
          <p:nvPr/>
        </p:nvSpPr>
        <p:spPr>
          <a:xfrm>
            <a:off x="1315598" y="2010655"/>
            <a:ext cx="4058125" cy="2758726"/>
          </a:xfrm>
          <a:prstGeom prst="roundRect">
            <a:avLst/>
          </a:prstGeom>
          <a:solidFill>
            <a:schemeClr val="bg1">
              <a:lumMod val="50000"/>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dirty="0">
              <a:ln w="0"/>
              <a:solidFill>
                <a:schemeClr val="tx1"/>
              </a:solidFill>
              <a:effectLst>
                <a:outerShdw blurRad="38100" dist="19050" dir="2700000" algn="tl" rotWithShape="0">
                  <a:schemeClr val="dk1">
                    <a:alpha val="40000"/>
                  </a:schemeClr>
                </a:outerShdw>
              </a:effectLst>
            </a:endParaRPr>
          </a:p>
        </p:txBody>
      </p:sp>
      <p:sp>
        <p:nvSpPr>
          <p:cNvPr id="6" name="矩形 5">
            <a:extLst>
              <a:ext uri="{FF2B5EF4-FFF2-40B4-BE49-F238E27FC236}">
                <a16:creationId xmlns:a16="http://schemas.microsoft.com/office/drawing/2014/main" id="{D47EBC1F-AF4F-4FF7-9C71-938FB6D24C2F}"/>
              </a:ext>
            </a:extLst>
          </p:cNvPr>
          <p:cNvSpPr/>
          <p:nvPr/>
        </p:nvSpPr>
        <p:spPr>
          <a:xfrm>
            <a:off x="949910" y="153805"/>
            <a:ext cx="3312124" cy="561692"/>
          </a:xfrm>
          <a:prstGeom prst="rect">
            <a:avLst/>
          </a:prstGeom>
        </p:spPr>
        <p:txBody>
          <a:bodyPr wrap="square" lIns="68580" tIns="34290" rIns="68580" bIns="34290">
            <a:spAutoFit/>
          </a:bodyPr>
          <a:lstStyle/>
          <a:p>
            <a:pPr>
              <a:defRPr/>
            </a:pPr>
            <a:r>
              <a:rPr lang="en-US" altLang="zh-TW" sz="3200" b="1" dirty="0">
                <a:latin typeface="Century Gothic" panose="020B0502020202020204" pitchFamily="34" charset="0"/>
              </a:rPr>
              <a:t>Group LASSO</a:t>
            </a:r>
            <a:endParaRPr sz="3200" spc="225" dirty="0">
              <a:solidFill>
                <a:schemeClr val="tx1">
                  <a:lumMod val="75000"/>
                  <a:lumOff val="25000"/>
                </a:schemeClr>
              </a:solidFill>
              <a:latin typeface="Century Gothic" panose="020B0502020202020204" pitchFamily="34" charset="0"/>
              <a:ea typeface="字魂58号-创中黑" panose="00000500000000000000" pitchFamily="2" charset="-122"/>
              <a:cs typeface="+mn-ea"/>
              <a:sym typeface="+mn-lt"/>
            </a:endParaRPr>
          </a:p>
        </p:txBody>
      </p:sp>
      <p:cxnSp>
        <p:nvCxnSpPr>
          <p:cNvPr id="7" name="直接连接符 4">
            <a:extLst>
              <a:ext uri="{FF2B5EF4-FFF2-40B4-BE49-F238E27FC236}">
                <a16:creationId xmlns:a16="http://schemas.microsoft.com/office/drawing/2014/main" id="{BF96977C-816F-4BD0-8E6E-7C6FE4777386}"/>
              </a:ext>
            </a:extLst>
          </p:cNvPr>
          <p:cNvCxnSpPr>
            <a:cxnSpLocks/>
          </p:cNvCxnSpPr>
          <p:nvPr/>
        </p:nvCxnSpPr>
        <p:spPr>
          <a:xfrm>
            <a:off x="1034308" y="754648"/>
            <a:ext cx="238213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8" name="群組 7">
            <a:extLst>
              <a:ext uri="{FF2B5EF4-FFF2-40B4-BE49-F238E27FC236}">
                <a16:creationId xmlns:a16="http://schemas.microsoft.com/office/drawing/2014/main" id="{FBB003ED-25F9-451E-A198-09892CC86DD6}"/>
              </a:ext>
            </a:extLst>
          </p:cNvPr>
          <p:cNvGrpSpPr/>
          <p:nvPr/>
        </p:nvGrpSpPr>
        <p:grpSpPr>
          <a:xfrm>
            <a:off x="184756" y="41297"/>
            <a:ext cx="643919" cy="832698"/>
            <a:chOff x="1627773" y="1384300"/>
            <a:chExt cx="3162300" cy="4089400"/>
          </a:xfrm>
        </p:grpSpPr>
        <p:sp>
          <p:nvSpPr>
            <p:cNvPr id="9" name="平行四边形 1">
              <a:extLst>
                <a:ext uri="{FF2B5EF4-FFF2-40B4-BE49-F238E27FC236}">
                  <a16:creationId xmlns:a16="http://schemas.microsoft.com/office/drawing/2014/main" id="{81F53099-1E07-48AB-B0E6-499DF39DF5C6}"/>
                </a:ext>
              </a:extLst>
            </p:cNvPr>
            <p:cNvSpPr/>
            <p:nvPr/>
          </p:nvSpPr>
          <p:spPr>
            <a:xfrm>
              <a:off x="1627773" y="1384300"/>
              <a:ext cx="3162300" cy="4089400"/>
            </a:xfrm>
            <a:prstGeom prst="parallelogram">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B8DFEF07-4CB0-47D5-A7B5-C268FC4D8497}"/>
                </a:ext>
              </a:extLst>
            </p:cNvPr>
            <p:cNvSpPr/>
            <p:nvPr/>
          </p:nvSpPr>
          <p:spPr>
            <a:xfrm>
              <a:off x="1976696" y="1815621"/>
              <a:ext cx="2464459" cy="3087556"/>
            </a:xfrm>
            <a:prstGeom prst="rect">
              <a:avLst/>
            </a:prstGeom>
          </p:spPr>
          <p:txBody>
            <a:bodyPr wrap="square" lIns="68580" tIns="34290" rIns="68580" bIns="34290">
              <a:spAutoFit/>
            </a:bodyPr>
            <a:lstStyle/>
            <a:p>
              <a:pPr algn="ctr">
                <a:defRPr/>
              </a:pPr>
              <a:r>
                <a:rPr lang="en-US" altLang="zh-CN" sz="3600" spc="225" dirty="0">
                  <a:solidFill>
                    <a:schemeClr val="bg1"/>
                  </a:solidFill>
                  <a:latin typeface="Century Gothic" panose="020B0502020202020204" pitchFamily="34" charset="0"/>
                  <a:ea typeface="包图粗朗体" panose="02000000000000000000" pitchFamily="2" charset="-122"/>
                  <a:cs typeface="+mn-ea"/>
                  <a:sym typeface="+mn-lt"/>
                </a:rPr>
                <a:t>3</a:t>
              </a:r>
              <a:endParaRPr sz="3600" spc="225" dirty="0">
                <a:solidFill>
                  <a:schemeClr val="bg1"/>
                </a:solidFill>
                <a:latin typeface="Century Gothic" panose="020B0502020202020204" pitchFamily="34" charset="0"/>
                <a:ea typeface="包图粗朗体" panose="02000000000000000000" pitchFamily="2" charset="-122"/>
                <a:cs typeface="+mn-ea"/>
                <a:sym typeface="+mn-lt"/>
              </a:endParaRPr>
            </a:p>
          </p:txBody>
        </p:sp>
      </p:grpSp>
      <p:sp>
        <p:nvSpPr>
          <p:cNvPr id="11" name="矩形 10">
            <a:extLst>
              <a:ext uri="{FF2B5EF4-FFF2-40B4-BE49-F238E27FC236}">
                <a16:creationId xmlns:a16="http://schemas.microsoft.com/office/drawing/2014/main" id="{83F4C04D-1EA9-4AE5-96E7-1D5840877C05}"/>
              </a:ext>
            </a:extLst>
          </p:cNvPr>
          <p:cNvSpPr/>
          <p:nvPr/>
        </p:nvSpPr>
        <p:spPr>
          <a:xfrm>
            <a:off x="949910" y="707023"/>
            <a:ext cx="973343" cy="400110"/>
          </a:xfrm>
          <a:prstGeom prst="rect">
            <a:avLst/>
          </a:prstGeom>
        </p:spPr>
        <p:txBody>
          <a:bodyPr wrap="none">
            <a:spAutoFit/>
          </a:bodyPr>
          <a:lstStyle/>
          <a:p>
            <a:r>
              <a:rPr lang="en-US" altLang="zh-TW" sz="2000" b="1" dirty="0">
                <a:solidFill>
                  <a:srgbClr val="A78D6D"/>
                </a:solidFill>
                <a:latin typeface="Century Gothic" panose="020B0502020202020204" pitchFamily="34" charset="0"/>
              </a:rPr>
              <a:t>Model</a:t>
            </a:r>
            <a:endParaRPr lang="zh-TW" altLang="en-US" sz="2000" dirty="0">
              <a:solidFill>
                <a:srgbClr val="A78D6D"/>
              </a:solidFill>
            </a:endParaRPr>
          </a:p>
        </p:txBody>
      </p:sp>
      <p:sp>
        <p:nvSpPr>
          <p:cNvPr id="16" name="矩形 15">
            <a:extLst>
              <a:ext uri="{FF2B5EF4-FFF2-40B4-BE49-F238E27FC236}">
                <a16:creationId xmlns:a16="http://schemas.microsoft.com/office/drawing/2014/main" id="{BECE2CD6-654F-4C43-B71A-0527214319CF}"/>
              </a:ext>
            </a:extLst>
          </p:cNvPr>
          <p:cNvSpPr/>
          <p:nvPr/>
        </p:nvSpPr>
        <p:spPr>
          <a:xfrm>
            <a:off x="3547826" y="5891513"/>
            <a:ext cx="4357283" cy="461665"/>
          </a:xfrm>
          <a:prstGeom prst="rect">
            <a:avLst/>
          </a:prstGeom>
        </p:spPr>
        <p:txBody>
          <a:bodyPr wrap="none">
            <a:spAutoFit/>
          </a:bodyPr>
          <a:lstStyle/>
          <a:p>
            <a:r>
              <a:rPr kumimoji="1" lang="en-US" altLang="zh-TW" sz="2400">
                <a:latin typeface="Century Gothic" panose="020B0502020202020204" pitchFamily="34" charset="0"/>
              </a:rPr>
              <a:t>Amendment</a:t>
            </a:r>
            <a:r>
              <a:rPr kumimoji="1" lang="zh-TW" altLang="en-US" sz="2400">
                <a:latin typeface="Century Gothic" panose="020B0502020202020204" pitchFamily="34" charset="0"/>
              </a:rPr>
              <a:t>：</a:t>
            </a:r>
            <a:r>
              <a:rPr kumimoji="1" lang="en-US" altLang="zh-TW" sz="2400" b="1">
                <a:latin typeface="Century Gothic" panose="020B0502020202020204" pitchFamily="34" charset="0"/>
              </a:rPr>
              <a:t>Group </a:t>
            </a:r>
            <a:r>
              <a:rPr kumimoji="1" lang="en-US" altLang="zh-TW" sz="2400" b="1" dirty="0">
                <a:latin typeface="Century Gothic" panose="020B0502020202020204" pitchFamily="34" charset="0"/>
              </a:rPr>
              <a:t>LASSO</a:t>
            </a:r>
          </a:p>
        </p:txBody>
      </p:sp>
      <p:sp>
        <p:nvSpPr>
          <p:cNvPr id="17" name="矩形 16">
            <a:extLst>
              <a:ext uri="{FF2B5EF4-FFF2-40B4-BE49-F238E27FC236}">
                <a16:creationId xmlns:a16="http://schemas.microsoft.com/office/drawing/2014/main" id="{9F69BE5A-B5F4-4662-807F-0DD51B223315}"/>
              </a:ext>
            </a:extLst>
          </p:cNvPr>
          <p:cNvSpPr/>
          <p:nvPr/>
        </p:nvSpPr>
        <p:spPr>
          <a:xfrm>
            <a:off x="949910" y="1295363"/>
            <a:ext cx="10169265" cy="523220"/>
          </a:xfrm>
          <a:prstGeom prst="rect">
            <a:avLst/>
          </a:prstGeom>
        </p:spPr>
        <p:txBody>
          <a:bodyPr wrap="square">
            <a:spAutoFit/>
          </a:bodyPr>
          <a:lstStyle/>
          <a:p>
            <a:r>
              <a:rPr kumimoji="1" lang="en-US" altLang="zh-TW" sz="2800" b="1" dirty="0">
                <a:latin typeface="Century Gothic" panose="020B0502020202020204" pitchFamily="34" charset="0"/>
              </a:rPr>
              <a:t>LASSO (Least Absolute Shrinkage and Selection Operator)</a:t>
            </a:r>
          </a:p>
        </p:txBody>
      </p:sp>
      <p:sp>
        <p:nvSpPr>
          <p:cNvPr id="40" name="矩形 39">
            <a:extLst>
              <a:ext uri="{FF2B5EF4-FFF2-40B4-BE49-F238E27FC236}">
                <a16:creationId xmlns:a16="http://schemas.microsoft.com/office/drawing/2014/main" id="{82148205-6C48-457C-87A9-FE0B5F6B1944}"/>
              </a:ext>
            </a:extLst>
          </p:cNvPr>
          <p:cNvSpPr/>
          <p:nvPr/>
        </p:nvSpPr>
        <p:spPr>
          <a:xfrm>
            <a:off x="1346940" y="2063567"/>
            <a:ext cx="4085083" cy="2716065"/>
          </a:xfrm>
          <a:prstGeom prst="rect">
            <a:avLst/>
          </a:prstGeom>
        </p:spPr>
        <p:txBody>
          <a:bodyPr wrap="square">
            <a:spAutoFit/>
          </a:bodyPr>
          <a:lstStyle/>
          <a:p>
            <a:pPr>
              <a:lnSpc>
                <a:spcPct val="120000"/>
              </a:lnSpc>
            </a:pPr>
            <a:r>
              <a:rPr lang="zh-TW" altLang="en-US" sz="2200" b="1">
                <a:latin typeface="Century Gothic" panose="020B0502020202020204" pitchFamily="34" charset="0"/>
              </a:rPr>
              <a:t>（</a:t>
            </a:r>
            <a:r>
              <a:rPr lang="en-US" altLang="zh-TW" sz="2200" b="1">
                <a:latin typeface="Century Gothic" panose="020B0502020202020204" pitchFamily="34" charset="0"/>
              </a:rPr>
              <a:t>1</a:t>
            </a:r>
            <a:r>
              <a:rPr lang="zh-TW" altLang="en-US" sz="2200" b="1">
                <a:latin typeface="Century Gothic" panose="020B0502020202020204" pitchFamily="34" charset="0"/>
              </a:rPr>
              <a:t>）</a:t>
            </a:r>
            <a:r>
              <a:rPr lang="en-US" altLang="zh-TW" sz="2200" b="1">
                <a:latin typeface="Century Gothic" panose="020B0502020202020204" pitchFamily="34" charset="0"/>
              </a:rPr>
              <a:t> Why LASSO</a:t>
            </a:r>
            <a:r>
              <a:rPr kumimoji="1" lang="zh-TW" altLang="en-US" sz="2200" b="1">
                <a:latin typeface="Century Gothic" panose="020B0502020202020204" pitchFamily="34" charset="0"/>
              </a:rPr>
              <a:t>：</a:t>
            </a:r>
            <a:r>
              <a:rPr lang="en-US" altLang="zh-TW" sz="2200" b="1">
                <a:latin typeface="Century Gothic" panose="020B0502020202020204" pitchFamily="34" charset="0"/>
              </a:rPr>
              <a:t> </a:t>
            </a:r>
          </a:p>
          <a:p>
            <a:pPr lvl="1">
              <a:lnSpc>
                <a:spcPct val="120000"/>
              </a:lnSpc>
            </a:pPr>
            <a:r>
              <a:rPr lang="en-US" altLang="zh-TW" sz="2000">
                <a:latin typeface="Century Gothic" panose="020B0502020202020204" pitchFamily="34" charset="0"/>
              </a:rPr>
              <a:t>to mitigate prediction error caused by overfitting, and to pick important predictors for our model </a:t>
            </a:r>
          </a:p>
          <a:p>
            <a:pPr lvl="1">
              <a:lnSpc>
                <a:spcPct val="120000"/>
              </a:lnSpc>
            </a:pPr>
            <a:r>
              <a:rPr lang="en-US" altLang="zh-TW" sz="2000">
                <a:latin typeface="Century Gothic" panose="020B0502020202020204" pitchFamily="34" charset="0"/>
              </a:rPr>
              <a:t>simultaneously </a:t>
            </a:r>
            <a:r>
              <a:rPr lang="en-US" altLang="zh-TW" sz="2000" dirty="0">
                <a:latin typeface="Century Gothic" panose="020B0502020202020204" pitchFamily="34" charset="0"/>
              </a:rPr>
              <a:t>(can be done via CV)</a:t>
            </a:r>
          </a:p>
        </p:txBody>
      </p:sp>
      <p:sp>
        <p:nvSpPr>
          <p:cNvPr id="44" name="箭號: 向下 43">
            <a:extLst>
              <a:ext uri="{FF2B5EF4-FFF2-40B4-BE49-F238E27FC236}">
                <a16:creationId xmlns:a16="http://schemas.microsoft.com/office/drawing/2014/main" id="{9D041BAE-53ED-4EE7-8727-155F1B5A189B}"/>
              </a:ext>
            </a:extLst>
          </p:cNvPr>
          <p:cNvSpPr/>
          <p:nvPr/>
        </p:nvSpPr>
        <p:spPr>
          <a:xfrm>
            <a:off x="5432023" y="4745559"/>
            <a:ext cx="516198" cy="864848"/>
          </a:xfrm>
          <a:prstGeom prst="downArrow">
            <a:avLst/>
          </a:prstGeom>
          <a:solidFill>
            <a:srgbClr val="9E82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Tree>
    <p:extLst>
      <p:ext uri="{BB962C8B-B14F-4D97-AF65-F5344CB8AC3E}">
        <p14:creationId xmlns:p14="http://schemas.microsoft.com/office/powerpoint/2010/main" val="1205370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8E6D80E5-100C-4C30-9B73-035DB97440F2}"/>
              </a:ext>
            </a:extLst>
          </p:cNvPr>
          <p:cNvSpPr/>
          <p:nvPr/>
        </p:nvSpPr>
        <p:spPr>
          <a:xfrm>
            <a:off x="949910" y="153805"/>
            <a:ext cx="3312124" cy="561692"/>
          </a:xfrm>
          <a:prstGeom prst="rect">
            <a:avLst/>
          </a:prstGeom>
        </p:spPr>
        <p:txBody>
          <a:bodyPr wrap="square" lIns="68580" tIns="34290" rIns="68580" bIns="34290">
            <a:spAutoFit/>
          </a:bodyPr>
          <a:lstStyle/>
          <a:p>
            <a:pPr>
              <a:defRPr/>
            </a:pPr>
            <a:r>
              <a:rPr lang="zh-TW" altLang="en-US" sz="3200" b="1" spc="225" dirty="0">
                <a:latin typeface="Microsoft YaHei" panose="020B0503020204020204" pitchFamily="34" charset="-122"/>
                <a:ea typeface="Microsoft YaHei" panose="020B0503020204020204" pitchFamily="34" charset="-122"/>
                <a:cs typeface="+mn-ea"/>
                <a:sym typeface="+mn-lt"/>
              </a:rPr>
              <a:t>分析目的與流程</a:t>
            </a:r>
            <a:endParaRPr sz="3200" b="1" spc="225" dirty="0">
              <a:latin typeface="Microsoft YaHei" panose="020B0503020204020204" pitchFamily="34" charset="-122"/>
              <a:ea typeface="Microsoft YaHei" panose="020B0503020204020204" pitchFamily="34" charset="-122"/>
              <a:cs typeface="+mn-ea"/>
              <a:sym typeface="+mn-lt"/>
            </a:endParaRPr>
          </a:p>
        </p:txBody>
      </p:sp>
      <p:cxnSp>
        <p:nvCxnSpPr>
          <p:cNvPr id="10" name="直接连接符 4">
            <a:extLst>
              <a:ext uri="{FF2B5EF4-FFF2-40B4-BE49-F238E27FC236}">
                <a16:creationId xmlns:a16="http://schemas.microsoft.com/office/drawing/2014/main" id="{C77A9D9A-FD0E-4BAB-965D-3522757292AA}"/>
              </a:ext>
            </a:extLst>
          </p:cNvPr>
          <p:cNvCxnSpPr>
            <a:cxnSpLocks/>
          </p:cNvCxnSpPr>
          <p:nvPr/>
        </p:nvCxnSpPr>
        <p:spPr>
          <a:xfrm>
            <a:off x="1034308" y="754648"/>
            <a:ext cx="1407441" cy="3175"/>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11" name="群組 10">
            <a:extLst>
              <a:ext uri="{FF2B5EF4-FFF2-40B4-BE49-F238E27FC236}">
                <a16:creationId xmlns:a16="http://schemas.microsoft.com/office/drawing/2014/main" id="{3578403F-8463-4048-B4BE-934C349BE302}"/>
              </a:ext>
            </a:extLst>
          </p:cNvPr>
          <p:cNvGrpSpPr/>
          <p:nvPr/>
        </p:nvGrpSpPr>
        <p:grpSpPr>
          <a:xfrm>
            <a:off x="184756" y="41297"/>
            <a:ext cx="643919" cy="832698"/>
            <a:chOff x="1627773" y="1384300"/>
            <a:chExt cx="3162300" cy="4089400"/>
          </a:xfrm>
        </p:grpSpPr>
        <p:sp>
          <p:nvSpPr>
            <p:cNvPr id="12" name="平行四边形 1">
              <a:extLst>
                <a:ext uri="{FF2B5EF4-FFF2-40B4-BE49-F238E27FC236}">
                  <a16:creationId xmlns:a16="http://schemas.microsoft.com/office/drawing/2014/main" id="{5D259351-1A94-4AC1-B443-C960ADC76C59}"/>
                </a:ext>
              </a:extLst>
            </p:cNvPr>
            <p:cNvSpPr/>
            <p:nvPr/>
          </p:nvSpPr>
          <p:spPr>
            <a:xfrm>
              <a:off x="1627773" y="1384300"/>
              <a:ext cx="3162300" cy="4089400"/>
            </a:xfrm>
            <a:prstGeom prst="parallelogram">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6F18B37B-9B6E-4404-A464-74D030953FEC}"/>
                </a:ext>
              </a:extLst>
            </p:cNvPr>
            <p:cNvSpPr/>
            <p:nvPr/>
          </p:nvSpPr>
          <p:spPr>
            <a:xfrm>
              <a:off x="1976696" y="1815621"/>
              <a:ext cx="2464459" cy="3087556"/>
            </a:xfrm>
            <a:prstGeom prst="rect">
              <a:avLst/>
            </a:prstGeom>
          </p:spPr>
          <p:txBody>
            <a:bodyPr wrap="square" lIns="68580" tIns="34290" rIns="68580" bIns="34290">
              <a:spAutoFit/>
            </a:bodyPr>
            <a:lstStyle/>
            <a:p>
              <a:pPr algn="ctr">
                <a:defRPr/>
              </a:pPr>
              <a:r>
                <a:rPr lang="en-US" altLang="zh-TW" sz="3600" spc="225" dirty="0">
                  <a:solidFill>
                    <a:schemeClr val="bg1"/>
                  </a:solidFill>
                  <a:latin typeface="Century Gothic" panose="020B0502020202020204" pitchFamily="34" charset="0"/>
                  <a:ea typeface="包图粗朗体" panose="02000000000000000000" pitchFamily="2" charset="-122"/>
                  <a:cs typeface="+mn-ea"/>
                  <a:sym typeface="+mn-lt"/>
                </a:rPr>
                <a:t>1</a:t>
              </a:r>
              <a:endParaRPr sz="3600" spc="225" dirty="0">
                <a:solidFill>
                  <a:schemeClr val="bg1"/>
                </a:solidFill>
                <a:latin typeface="Century Gothic" panose="020B0502020202020204" pitchFamily="34" charset="0"/>
                <a:ea typeface="包图粗朗体" panose="02000000000000000000" pitchFamily="2" charset="-122"/>
                <a:cs typeface="+mn-ea"/>
                <a:sym typeface="+mn-lt"/>
              </a:endParaRPr>
            </a:p>
          </p:txBody>
        </p:sp>
      </p:grpSp>
      <p:sp>
        <p:nvSpPr>
          <p:cNvPr id="14" name="矩形 13">
            <a:extLst>
              <a:ext uri="{FF2B5EF4-FFF2-40B4-BE49-F238E27FC236}">
                <a16:creationId xmlns:a16="http://schemas.microsoft.com/office/drawing/2014/main" id="{AF1AE4CE-61B2-4217-BAE7-4306FFC99CCB}"/>
              </a:ext>
            </a:extLst>
          </p:cNvPr>
          <p:cNvSpPr/>
          <p:nvPr/>
        </p:nvSpPr>
        <p:spPr>
          <a:xfrm>
            <a:off x="949910" y="707023"/>
            <a:ext cx="4349268" cy="400110"/>
          </a:xfrm>
          <a:prstGeom prst="rect">
            <a:avLst/>
          </a:prstGeom>
        </p:spPr>
        <p:txBody>
          <a:bodyPr wrap="none">
            <a:spAutoFit/>
          </a:bodyPr>
          <a:lstStyle/>
          <a:p>
            <a:r>
              <a:rPr lang="en-US" altLang="zh-TW" sz="2000" b="1">
                <a:solidFill>
                  <a:srgbClr val="A78D6D"/>
                </a:solidFill>
                <a:latin typeface="Century Gothic" panose="020B0502020202020204" pitchFamily="34" charset="0"/>
              </a:rPr>
              <a:t>Introduction</a:t>
            </a:r>
            <a:r>
              <a:rPr lang="zh-TW" altLang="en-US" sz="2000" b="1">
                <a:solidFill>
                  <a:srgbClr val="A78D6D"/>
                </a:solidFill>
                <a:latin typeface="Century Gothic" panose="020B0502020202020204" pitchFamily="34" charset="0"/>
              </a:rPr>
              <a:t> </a:t>
            </a:r>
            <a:r>
              <a:rPr lang="en-US" altLang="zh-TW" sz="2000" b="1">
                <a:solidFill>
                  <a:srgbClr val="A78D6D"/>
                </a:solidFill>
                <a:latin typeface="Century Gothic" panose="020B0502020202020204" pitchFamily="34" charset="0"/>
              </a:rPr>
              <a:t>and</a:t>
            </a:r>
            <a:r>
              <a:rPr lang="zh-TW" altLang="en-US" sz="2000" b="1">
                <a:solidFill>
                  <a:srgbClr val="A78D6D"/>
                </a:solidFill>
                <a:latin typeface="Century Gothic" panose="020B0502020202020204" pitchFamily="34" charset="0"/>
              </a:rPr>
              <a:t> </a:t>
            </a:r>
            <a:r>
              <a:rPr lang="en-US" altLang="zh-TW" sz="2000" b="1">
                <a:solidFill>
                  <a:srgbClr val="A78D6D"/>
                </a:solidFill>
                <a:latin typeface="Century Gothic" panose="020B0502020202020204" pitchFamily="34" charset="0"/>
              </a:rPr>
              <a:t>data</a:t>
            </a:r>
            <a:r>
              <a:rPr lang="zh-TW" altLang="en-US" sz="2000" b="1">
                <a:solidFill>
                  <a:srgbClr val="A78D6D"/>
                </a:solidFill>
                <a:latin typeface="Century Gothic" panose="020B0502020202020204" pitchFamily="34" charset="0"/>
              </a:rPr>
              <a:t> </a:t>
            </a:r>
            <a:r>
              <a:rPr lang="en-US" altLang="zh-TW" sz="2000" b="1">
                <a:solidFill>
                  <a:srgbClr val="A78D6D"/>
                </a:solidFill>
                <a:latin typeface="Century Gothic" panose="020B0502020202020204" pitchFamily="34" charset="0"/>
              </a:rPr>
              <a:t>description</a:t>
            </a:r>
            <a:endParaRPr lang="zh-TW" altLang="en-US" sz="2000" dirty="0">
              <a:solidFill>
                <a:srgbClr val="A78D6D"/>
              </a:solidFill>
            </a:endParaRPr>
          </a:p>
        </p:txBody>
      </p:sp>
      <p:sp>
        <p:nvSpPr>
          <p:cNvPr id="16" name="文字方塊 15">
            <a:extLst>
              <a:ext uri="{FF2B5EF4-FFF2-40B4-BE49-F238E27FC236}">
                <a16:creationId xmlns:a16="http://schemas.microsoft.com/office/drawing/2014/main" id="{89595161-F34E-4516-BE57-5B3A1BC68A82}"/>
              </a:ext>
            </a:extLst>
          </p:cNvPr>
          <p:cNvSpPr txBox="1"/>
          <p:nvPr/>
        </p:nvSpPr>
        <p:spPr>
          <a:xfrm>
            <a:off x="2953345" y="1597246"/>
            <a:ext cx="8023287" cy="1732910"/>
          </a:xfrm>
          <a:prstGeom prst="rect">
            <a:avLst/>
          </a:prstGeom>
          <a:noFill/>
        </p:spPr>
        <p:txBody>
          <a:bodyPr wrap="square" rtlCol="0">
            <a:spAutoFit/>
          </a:bodyPr>
          <a:lstStyle/>
          <a:p>
            <a:pPr marL="285750" indent="-285750">
              <a:lnSpc>
                <a:spcPct val="120000"/>
              </a:lnSpc>
              <a:buFont typeface="Arial" panose="020B0604020202020204" pitchFamily="34" charset="0"/>
              <a:buChar char="•"/>
            </a:pPr>
            <a:r>
              <a:rPr lang="zh-CN" altLang="en-US" sz="2400" dirty="0">
                <a:latin typeface="微軟正黑體" panose="020B0604030504040204" pitchFamily="34" charset="-120"/>
                <a:ea typeface="微軟正黑體" panose="020B0604030504040204" pitchFamily="34" charset="-120"/>
              </a:rPr>
              <a:t>探討各項目對於評估心臟病有無的效果</a:t>
            </a:r>
            <a:endParaRPr lang="en-US" altLang="zh-CN" sz="2400" dirty="0">
              <a:latin typeface="微軟正黑體" panose="020B0604030504040204" pitchFamily="34" charset="-120"/>
              <a:ea typeface="微軟正黑體" panose="020B0604030504040204" pitchFamily="34" charset="-120"/>
            </a:endParaRPr>
          </a:p>
          <a:p>
            <a:pPr marL="285750" indent="-285750">
              <a:lnSpc>
                <a:spcPct val="120000"/>
              </a:lnSpc>
              <a:buFont typeface="Arial" panose="020B0604020202020204" pitchFamily="34" charset="0"/>
              <a:buChar char="•"/>
            </a:pPr>
            <a:r>
              <a:rPr lang="zh-CN" altLang="en-US" sz="2400" dirty="0">
                <a:latin typeface="微軟正黑體" panose="020B0604030504040204" pitchFamily="34" charset="-120"/>
                <a:ea typeface="微軟正黑體" panose="020B0604030504040204" pitchFamily="34" charset="-120"/>
              </a:rPr>
              <a:t>挑選有助於判斷心臟病的關鍵變數</a:t>
            </a:r>
            <a:endParaRPr lang="en-US" altLang="zh-CN" sz="2400" dirty="0">
              <a:latin typeface="微軟正黑體" panose="020B0604030504040204" pitchFamily="34" charset="-120"/>
              <a:ea typeface="微軟正黑體" panose="020B0604030504040204" pitchFamily="34" charset="-120"/>
            </a:endParaRPr>
          </a:p>
          <a:p>
            <a:pPr marL="285750" indent="-285750">
              <a:lnSpc>
                <a:spcPct val="120000"/>
              </a:lnSpc>
              <a:buFont typeface="Arial" panose="020B0604020202020204" pitchFamily="34" charset="0"/>
              <a:buChar char="•"/>
            </a:pPr>
            <a:r>
              <a:rPr lang="zh-CN" altLang="en-US" sz="2400" dirty="0">
                <a:latin typeface="微軟正黑體" panose="020B0604030504040204" pitchFamily="34" charset="-120"/>
                <a:ea typeface="微軟正黑體" panose="020B0604030504040204" pitchFamily="34" charset="-120"/>
              </a:rPr>
              <a:t>對比各個演算法的差異與預測精準度</a:t>
            </a:r>
            <a:endParaRPr lang="en-US" altLang="zh-CN" sz="2400" dirty="0">
              <a:latin typeface="微軟正黑體" panose="020B0604030504040204" pitchFamily="34" charset="-120"/>
              <a:ea typeface="微軟正黑體" panose="020B0604030504040204" pitchFamily="34" charset="-120"/>
            </a:endParaRPr>
          </a:p>
          <a:p>
            <a:pPr>
              <a:lnSpc>
                <a:spcPct val="120000"/>
              </a:lnSpc>
            </a:pPr>
            <a:endParaRPr lang="zh-TW" altLang="en-US" dirty="0"/>
          </a:p>
        </p:txBody>
      </p:sp>
      <p:grpSp>
        <p:nvGrpSpPr>
          <p:cNvPr id="48" name="群組 47">
            <a:extLst>
              <a:ext uri="{FF2B5EF4-FFF2-40B4-BE49-F238E27FC236}">
                <a16:creationId xmlns:a16="http://schemas.microsoft.com/office/drawing/2014/main" id="{2733F70B-258E-4E1C-93DA-4171A6B1CBE6}"/>
              </a:ext>
            </a:extLst>
          </p:cNvPr>
          <p:cNvGrpSpPr>
            <a:grpSpLocks noChangeAspect="1"/>
          </p:cNvGrpSpPr>
          <p:nvPr/>
        </p:nvGrpSpPr>
        <p:grpSpPr>
          <a:xfrm>
            <a:off x="2953345" y="3232096"/>
            <a:ext cx="8544111" cy="3249257"/>
            <a:chOff x="1140048" y="3513952"/>
            <a:chExt cx="8727686" cy="3319069"/>
          </a:xfrm>
        </p:grpSpPr>
        <p:sp>
          <p:nvSpPr>
            <p:cNvPr id="45" name="橢圓 44">
              <a:extLst>
                <a:ext uri="{FF2B5EF4-FFF2-40B4-BE49-F238E27FC236}">
                  <a16:creationId xmlns:a16="http://schemas.microsoft.com/office/drawing/2014/main" id="{7DDA59BA-6590-4AF6-9CD3-A72352E545CA}"/>
                </a:ext>
              </a:extLst>
            </p:cNvPr>
            <p:cNvSpPr/>
            <p:nvPr/>
          </p:nvSpPr>
          <p:spPr>
            <a:xfrm>
              <a:off x="1140048" y="4840096"/>
              <a:ext cx="1195960" cy="917568"/>
            </a:xfrm>
            <a:prstGeom prst="ellipse">
              <a:avLst/>
            </a:prstGeom>
            <a:solidFill>
              <a:schemeClr val="tx1">
                <a:lumMod val="85000"/>
                <a:lumOff val="15000"/>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4" name="圖片 3">
              <a:extLst>
                <a:ext uri="{FF2B5EF4-FFF2-40B4-BE49-F238E27FC236}">
                  <a16:creationId xmlns:a16="http://schemas.microsoft.com/office/drawing/2014/main" id="{13E69A1B-B75A-45BC-A7CB-F01F6D564A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2072" y="3513953"/>
              <a:ext cx="1089632" cy="1089632"/>
            </a:xfrm>
            <a:prstGeom prst="rect">
              <a:avLst/>
            </a:prstGeom>
          </p:spPr>
        </p:pic>
        <p:pic>
          <p:nvPicPr>
            <p:cNvPr id="6" name="圖片 5">
              <a:extLst>
                <a:ext uri="{FF2B5EF4-FFF2-40B4-BE49-F238E27FC236}">
                  <a16:creationId xmlns:a16="http://schemas.microsoft.com/office/drawing/2014/main" id="{71165BAB-E536-4CA9-B770-905DE1A208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70816" y="3513952"/>
              <a:ext cx="1089633" cy="1089633"/>
            </a:xfrm>
            <a:prstGeom prst="rect">
              <a:avLst/>
            </a:prstGeom>
          </p:spPr>
        </p:pic>
        <p:pic>
          <p:nvPicPr>
            <p:cNvPr id="20" name="圖片 19" descr="一張含有 畫畫, 房間, 標誌 的圖片&#10;&#10;自動產生的描述">
              <a:extLst>
                <a:ext uri="{FF2B5EF4-FFF2-40B4-BE49-F238E27FC236}">
                  <a16:creationId xmlns:a16="http://schemas.microsoft.com/office/drawing/2014/main" id="{C370EDCE-35E9-4192-87F4-068F6170BF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84776" y="3545401"/>
              <a:ext cx="1058184" cy="1058184"/>
            </a:xfrm>
            <a:prstGeom prst="rect">
              <a:avLst/>
            </a:prstGeom>
          </p:spPr>
        </p:pic>
        <p:pic>
          <p:nvPicPr>
            <p:cNvPr id="22" name="圖片 21" descr="一張含有 玻璃, 食物, 馬克杯 的圖片&#10;&#10;自動產生的描述">
              <a:extLst>
                <a:ext uri="{FF2B5EF4-FFF2-40B4-BE49-F238E27FC236}">
                  <a16:creationId xmlns:a16="http://schemas.microsoft.com/office/drawing/2014/main" id="{AB02FF9D-EE45-437F-8836-194F9C86CCC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13164" y="3651085"/>
              <a:ext cx="952500" cy="952500"/>
            </a:xfrm>
            <a:prstGeom prst="rect">
              <a:avLst/>
            </a:prstGeom>
          </p:spPr>
        </p:pic>
        <p:sp>
          <p:nvSpPr>
            <p:cNvPr id="23" name="箭號: 向右 22">
              <a:extLst>
                <a:ext uri="{FF2B5EF4-FFF2-40B4-BE49-F238E27FC236}">
                  <a16:creationId xmlns:a16="http://schemas.microsoft.com/office/drawing/2014/main" id="{FC3CCC86-7AF3-44D8-8E16-A9534BE77C0E}"/>
                </a:ext>
              </a:extLst>
            </p:cNvPr>
            <p:cNvSpPr/>
            <p:nvPr/>
          </p:nvSpPr>
          <p:spPr>
            <a:xfrm>
              <a:off x="2580561" y="3812372"/>
              <a:ext cx="689318" cy="355660"/>
            </a:xfrm>
            <a:prstGeom prst="rightArrow">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6" name="箭號: 向右 25">
              <a:extLst>
                <a:ext uri="{FF2B5EF4-FFF2-40B4-BE49-F238E27FC236}">
                  <a16:creationId xmlns:a16="http://schemas.microsoft.com/office/drawing/2014/main" id="{D682F95D-53A7-419D-A9E5-F9B4588369DE}"/>
                </a:ext>
              </a:extLst>
            </p:cNvPr>
            <p:cNvSpPr/>
            <p:nvPr/>
          </p:nvSpPr>
          <p:spPr>
            <a:xfrm>
              <a:off x="4957857" y="3812372"/>
              <a:ext cx="689318" cy="355660"/>
            </a:xfrm>
            <a:prstGeom prst="rightArrow">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8" name="箭號: 向右 27">
              <a:extLst>
                <a:ext uri="{FF2B5EF4-FFF2-40B4-BE49-F238E27FC236}">
                  <a16:creationId xmlns:a16="http://schemas.microsoft.com/office/drawing/2014/main" id="{ABD6C677-D4DF-4C23-B8FC-E310CA9B798F}"/>
                </a:ext>
              </a:extLst>
            </p:cNvPr>
            <p:cNvSpPr/>
            <p:nvPr/>
          </p:nvSpPr>
          <p:spPr>
            <a:xfrm>
              <a:off x="7366601" y="3812372"/>
              <a:ext cx="689318" cy="355660"/>
            </a:xfrm>
            <a:prstGeom prst="rightArrow">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3" name="矩形: 圓角 32">
              <a:extLst>
                <a:ext uri="{FF2B5EF4-FFF2-40B4-BE49-F238E27FC236}">
                  <a16:creationId xmlns:a16="http://schemas.microsoft.com/office/drawing/2014/main" id="{0E186197-558C-4828-B5F0-A240431A10D5}"/>
                </a:ext>
              </a:extLst>
            </p:cNvPr>
            <p:cNvSpPr/>
            <p:nvPr/>
          </p:nvSpPr>
          <p:spPr>
            <a:xfrm>
              <a:off x="3100703" y="4706739"/>
              <a:ext cx="1833053" cy="1639114"/>
            </a:xfrm>
            <a:prstGeom prst="roundRect">
              <a:avLst/>
            </a:prstGeom>
            <a:solidFill>
              <a:schemeClr val="tx1">
                <a:lumMod val="85000"/>
                <a:lumOff val="15000"/>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tLang="zh-TW" sz="2000" dirty="0">
                <a:ln w="0"/>
                <a:solidFill>
                  <a:schemeClr val="tx1"/>
                </a:solidFill>
                <a:effectLst>
                  <a:outerShdw blurRad="38100" dist="19050" dir="2700000" algn="tl" rotWithShape="0">
                    <a:schemeClr val="dk1">
                      <a:alpha val="40000"/>
                    </a:schemeClr>
                  </a:outerShdw>
                </a:effectLst>
                <a:latin typeface="Century Gothic" panose="020B0502020202020204" pitchFamily="34" charset="0"/>
              </a:endParaRPr>
            </a:p>
            <a:p>
              <a:pPr algn="ctr"/>
              <a:endParaRPr lang="zh-TW" altLang="en-US" dirty="0">
                <a:ln w="0"/>
                <a:solidFill>
                  <a:schemeClr val="tx1"/>
                </a:solidFill>
                <a:effectLst>
                  <a:outerShdw blurRad="38100" dist="19050" dir="2700000" algn="tl" rotWithShape="0">
                    <a:schemeClr val="dk1">
                      <a:alpha val="40000"/>
                    </a:schemeClr>
                  </a:outerShdw>
                </a:effectLst>
              </a:endParaRPr>
            </a:p>
          </p:txBody>
        </p:sp>
        <p:sp>
          <p:nvSpPr>
            <p:cNvPr id="34" name="文字方塊 33">
              <a:extLst>
                <a:ext uri="{FF2B5EF4-FFF2-40B4-BE49-F238E27FC236}">
                  <a16:creationId xmlns:a16="http://schemas.microsoft.com/office/drawing/2014/main" id="{0FA82188-B09D-4668-8865-8A2C3BE12698}"/>
                </a:ext>
              </a:extLst>
            </p:cNvPr>
            <p:cNvSpPr txBox="1"/>
            <p:nvPr/>
          </p:nvSpPr>
          <p:spPr>
            <a:xfrm>
              <a:off x="3100703" y="4792470"/>
              <a:ext cx="1857155" cy="1540507"/>
            </a:xfrm>
            <a:prstGeom prst="rect">
              <a:avLst/>
            </a:prstGeom>
            <a:noFill/>
          </p:spPr>
          <p:txBody>
            <a:bodyPr wrap="square" rtlCol="0">
              <a:spAutoFit/>
            </a:bodyPr>
            <a:lstStyle/>
            <a:p>
              <a:pPr algn="ctr"/>
              <a:r>
                <a:rPr lang="en-US" altLang="zh-TW" sz="2000" b="1" dirty="0">
                  <a:ln w="0"/>
                  <a:effectLst>
                    <a:outerShdw blurRad="38100" dist="19050" dir="2700000" algn="tl" rotWithShape="0">
                      <a:schemeClr val="dk1">
                        <a:alpha val="40000"/>
                      </a:schemeClr>
                    </a:outerShdw>
                  </a:effectLst>
                  <a:latin typeface="Century Gothic" panose="020B0502020202020204" pitchFamily="34" charset="0"/>
                </a:rPr>
                <a:t>EDA</a:t>
              </a:r>
            </a:p>
            <a:p>
              <a:pPr marL="285750" indent="-285750">
                <a:buFont typeface="Arial" panose="020B0604020202020204" pitchFamily="34" charset="0"/>
                <a:buChar char="•"/>
              </a:pPr>
              <a:r>
                <a:rPr lang="en-US" altLang="zh-TW" dirty="0">
                  <a:ln w="0"/>
                  <a:effectLst>
                    <a:outerShdw blurRad="38100" dist="19050" dir="2700000" algn="tl" rotWithShape="0">
                      <a:schemeClr val="dk1">
                        <a:alpha val="40000"/>
                      </a:schemeClr>
                    </a:outerShdw>
                  </a:effectLst>
                  <a:latin typeface="Century Gothic" panose="020B0502020202020204" pitchFamily="34" charset="0"/>
                </a:rPr>
                <a:t>Continuous</a:t>
              </a:r>
            </a:p>
            <a:p>
              <a:pPr marL="285750" indent="-285750">
                <a:buFont typeface="Arial" panose="020B0604020202020204" pitchFamily="34" charset="0"/>
                <a:buChar char="•"/>
              </a:pPr>
              <a:r>
                <a:rPr lang="en-US" altLang="zh-TW" dirty="0">
                  <a:ln w="0"/>
                  <a:effectLst>
                    <a:outerShdw blurRad="38100" dist="19050" dir="2700000" algn="tl" rotWithShape="0">
                      <a:schemeClr val="dk1">
                        <a:alpha val="40000"/>
                      </a:schemeClr>
                    </a:outerShdw>
                  </a:effectLst>
                  <a:latin typeface="Century Gothic" panose="020B0502020202020204" pitchFamily="34" charset="0"/>
                </a:rPr>
                <a:t>PCA</a:t>
              </a:r>
            </a:p>
            <a:p>
              <a:pPr marL="285750" indent="-285750">
                <a:buFont typeface="Arial" panose="020B0604020202020204" pitchFamily="34" charset="0"/>
                <a:buChar char="•"/>
              </a:pPr>
              <a:r>
                <a:rPr lang="en-US" altLang="zh-TW" dirty="0">
                  <a:ln w="0"/>
                  <a:effectLst>
                    <a:outerShdw blurRad="38100" dist="19050" dir="2700000" algn="tl" rotWithShape="0">
                      <a:schemeClr val="dk1">
                        <a:alpha val="40000"/>
                      </a:schemeClr>
                    </a:outerShdw>
                  </a:effectLst>
                  <a:latin typeface="Century Gothic" panose="020B0502020202020204" pitchFamily="34" charset="0"/>
                </a:rPr>
                <a:t>Categorical</a:t>
              </a:r>
            </a:p>
            <a:p>
              <a:pPr marL="285750" indent="-285750">
                <a:buFont typeface="Arial" panose="020B0604020202020204" pitchFamily="34" charset="0"/>
                <a:buChar char="•"/>
              </a:pPr>
              <a:r>
                <a:rPr lang="en-US" altLang="zh-TW" dirty="0">
                  <a:ln w="0"/>
                  <a:effectLst>
                    <a:outerShdw blurRad="38100" dist="19050" dir="2700000" algn="tl" rotWithShape="0">
                      <a:schemeClr val="dk1">
                        <a:alpha val="40000"/>
                      </a:schemeClr>
                    </a:outerShdw>
                  </a:effectLst>
                  <a:latin typeface="Century Gothic" panose="020B0502020202020204" pitchFamily="34" charset="0"/>
                </a:rPr>
                <a:t>Odds Ratio</a:t>
              </a:r>
            </a:p>
          </p:txBody>
        </p:sp>
        <p:sp>
          <p:nvSpPr>
            <p:cNvPr id="37" name="矩形: 圓角 36">
              <a:extLst>
                <a:ext uri="{FF2B5EF4-FFF2-40B4-BE49-F238E27FC236}">
                  <a16:creationId xmlns:a16="http://schemas.microsoft.com/office/drawing/2014/main" id="{B1D8507D-5DC5-40DC-AD46-96242B1274B9}"/>
                </a:ext>
              </a:extLst>
            </p:cNvPr>
            <p:cNvSpPr/>
            <p:nvPr/>
          </p:nvSpPr>
          <p:spPr>
            <a:xfrm>
              <a:off x="5452957" y="4675731"/>
              <a:ext cx="2489423" cy="2147834"/>
            </a:xfrm>
            <a:prstGeom prst="roundRect">
              <a:avLst/>
            </a:prstGeom>
            <a:solidFill>
              <a:schemeClr val="tx1">
                <a:lumMod val="85000"/>
                <a:lumOff val="15000"/>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tLang="zh-TW" sz="2000" dirty="0">
                <a:ln w="0"/>
                <a:solidFill>
                  <a:schemeClr val="tx1"/>
                </a:solidFill>
                <a:effectLst>
                  <a:outerShdw blurRad="38100" dist="19050" dir="2700000" algn="tl" rotWithShape="0">
                    <a:schemeClr val="dk1">
                      <a:alpha val="40000"/>
                    </a:schemeClr>
                  </a:outerShdw>
                </a:effectLst>
                <a:latin typeface="Century Gothic" panose="020B0502020202020204" pitchFamily="34" charset="0"/>
              </a:endParaRPr>
            </a:p>
            <a:p>
              <a:pPr algn="ctr"/>
              <a:endParaRPr lang="zh-TW" altLang="en-US" dirty="0">
                <a:ln w="0"/>
                <a:solidFill>
                  <a:schemeClr val="tx1"/>
                </a:solidFill>
                <a:effectLst>
                  <a:outerShdw blurRad="38100" dist="19050" dir="2700000" algn="tl" rotWithShape="0">
                    <a:schemeClr val="dk1">
                      <a:alpha val="40000"/>
                    </a:schemeClr>
                  </a:outerShdw>
                </a:effectLst>
              </a:endParaRPr>
            </a:p>
          </p:txBody>
        </p:sp>
        <p:sp>
          <p:nvSpPr>
            <p:cNvPr id="38" name="文字方塊 37">
              <a:extLst>
                <a:ext uri="{FF2B5EF4-FFF2-40B4-BE49-F238E27FC236}">
                  <a16:creationId xmlns:a16="http://schemas.microsoft.com/office/drawing/2014/main" id="{83868AE5-85B5-4142-90AC-3BAE7EE7E0C9}"/>
                </a:ext>
              </a:extLst>
            </p:cNvPr>
            <p:cNvSpPr txBox="1"/>
            <p:nvPr/>
          </p:nvSpPr>
          <p:spPr>
            <a:xfrm>
              <a:off x="5452957" y="4726613"/>
              <a:ext cx="2489423" cy="2106408"/>
            </a:xfrm>
            <a:prstGeom prst="rect">
              <a:avLst/>
            </a:prstGeom>
            <a:noFill/>
          </p:spPr>
          <p:txBody>
            <a:bodyPr wrap="square" rtlCol="0">
              <a:spAutoFit/>
            </a:bodyPr>
            <a:lstStyle/>
            <a:p>
              <a:pPr algn="ctr"/>
              <a:r>
                <a:rPr lang="en-US" altLang="zh-TW" sz="2000" b="1" dirty="0">
                  <a:ln w="0"/>
                  <a:effectLst>
                    <a:outerShdw blurRad="38100" dist="19050" dir="2700000" algn="tl" rotWithShape="0">
                      <a:schemeClr val="dk1">
                        <a:alpha val="40000"/>
                      </a:schemeClr>
                    </a:outerShdw>
                  </a:effectLst>
                  <a:latin typeface="Century Gothic" panose="020B0502020202020204" pitchFamily="34" charset="0"/>
                </a:rPr>
                <a:t>Model &amp; result</a:t>
              </a:r>
            </a:p>
            <a:p>
              <a:pPr marL="285750" indent="-285750">
                <a:buFont typeface="Arial" panose="020B0604020202020204" pitchFamily="34" charset="0"/>
                <a:buChar char="•"/>
              </a:pPr>
              <a:r>
                <a:rPr lang="en-US" altLang="zh-TW" dirty="0">
                  <a:ln w="0"/>
                  <a:effectLst>
                    <a:outerShdw blurRad="38100" dist="19050" dir="2700000" algn="tl" rotWithShape="0">
                      <a:schemeClr val="dk1">
                        <a:alpha val="40000"/>
                      </a:schemeClr>
                    </a:outerShdw>
                  </a:effectLst>
                  <a:latin typeface="Century Gothic" panose="020B0502020202020204" pitchFamily="34" charset="0"/>
                </a:rPr>
                <a:t>KNN</a:t>
              </a:r>
            </a:p>
            <a:p>
              <a:pPr marL="285750" indent="-285750">
                <a:buFont typeface="Arial" panose="020B0604020202020204" pitchFamily="34" charset="0"/>
                <a:buChar char="•"/>
              </a:pPr>
              <a:r>
                <a:rPr lang="en-US" altLang="zh-TW" dirty="0">
                  <a:ln w="0"/>
                  <a:effectLst>
                    <a:outerShdw blurRad="38100" dist="19050" dir="2700000" algn="tl" rotWithShape="0">
                      <a:schemeClr val="dk1">
                        <a:alpha val="40000"/>
                      </a:schemeClr>
                    </a:outerShdw>
                  </a:effectLst>
                  <a:latin typeface="Century Gothic" panose="020B0502020202020204" pitchFamily="34" charset="0"/>
                </a:rPr>
                <a:t>Logistic </a:t>
              </a:r>
            </a:p>
            <a:p>
              <a:pPr marL="285750" indent="-285750">
                <a:buFont typeface="Arial" panose="020B0604020202020204" pitchFamily="34" charset="0"/>
                <a:buChar char="•"/>
              </a:pPr>
              <a:r>
                <a:rPr lang="en-US" altLang="zh-TW" dirty="0">
                  <a:ln w="0"/>
                  <a:effectLst>
                    <a:outerShdw blurRad="38100" dist="19050" dir="2700000" algn="tl" rotWithShape="0">
                      <a:schemeClr val="dk1">
                        <a:alpha val="40000"/>
                      </a:schemeClr>
                    </a:outerShdw>
                  </a:effectLst>
                  <a:latin typeface="Century Gothic" panose="020B0502020202020204" pitchFamily="34" charset="0"/>
                </a:rPr>
                <a:t>Naïve Bayes</a:t>
              </a:r>
            </a:p>
            <a:p>
              <a:pPr marL="285750" indent="-285750">
                <a:buFont typeface="Arial" panose="020B0604020202020204" pitchFamily="34" charset="0"/>
                <a:buChar char="•"/>
              </a:pPr>
              <a:r>
                <a:rPr lang="en-US" altLang="zh-TW" dirty="0">
                  <a:ln w="0"/>
                  <a:effectLst>
                    <a:outerShdw blurRad="38100" dist="19050" dir="2700000" algn="tl" rotWithShape="0">
                      <a:schemeClr val="dk1">
                        <a:alpha val="40000"/>
                      </a:schemeClr>
                    </a:outerShdw>
                  </a:effectLst>
                  <a:latin typeface="Century Gothic" panose="020B0502020202020204" pitchFamily="34" charset="0"/>
                </a:rPr>
                <a:t>Group LASSO</a:t>
              </a:r>
            </a:p>
            <a:p>
              <a:pPr marL="285750" indent="-285750">
                <a:buFont typeface="Arial" panose="020B0604020202020204" pitchFamily="34" charset="0"/>
                <a:buChar char="•"/>
              </a:pPr>
              <a:r>
                <a:rPr lang="en-US" altLang="zh-TW" dirty="0">
                  <a:ln w="0"/>
                  <a:effectLst>
                    <a:outerShdw blurRad="38100" dist="19050" dir="2700000" algn="tl" rotWithShape="0">
                      <a:schemeClr val="dk1">
                        <a:alpha val="40000"/>
                      </a:schemeClr>
                    </a:outerShdw>
                  </a:effectLst>
                  <a:latin typeface="Century Gothic" panose="020B0502020202020204" pitchFamily="34" charset="0"/>
                </a:rPr>
                <a:t>Random Forest</a:t>
              </a:r>
            </a:p>
            <a:p>
              <a:pPr marL="285750" indent="-285750">
                <a:buFont typeface="Arial" panose="020B0604020202020204" pitchFamily="34" charset="0"/>
                <a:buChar char="•"/>
              </a:pPr>
              <a:r>
                <a:rPr lang="en-US" altLang="zh-TW" dirty="0">
                  <a:ln w="0"/>
                  <a:effectLst>
                    <a:outerShdw blurRad="38100" dist="19050" dir="2700000" algn="tl" rotWithShape="0">
                      <a:schemeClr val="dk1">
                        <a:alpha val="40000"/>
                      </a:schemeClr>
                    </a:outerShdw>
                  </a:effectLst>
                  <a:latin typeface="Century Gothic" panose="020B0502020202020204" pitchFamily="34" charset="0"/>
                </a:rPr>
                <a:t>XGBOOST</a:t>
              </a:r>
            </a:p>
          </p:txBody>
        </p:sp>
        <p:sp>
          <p:nvSpPr>
            <p:cNvPr id="44" name="文字方塊 43">
              <a:extLst>
                <a:ext uri="{FF2B5EF4-FFF2-40B4-BE49-F238E27FC236}">
                  <a16:creationId xmlns:a16="http://schemas.microsoft.com/office/drawing/2014/main" id="{7A7DF880-90BA-4F68-9332-A5783EDDF43A}"/>
                </a:ext>
              </a:extLst>
            </p:cNvPr>
            <p:cNvSpPr txBox="1"/>
            <p:nvPr/>
          </p:nvSpPr>
          <p:spPr>
            <a:xfrm>
              <a:off x="1313164" y="5098825"/>
              <a:ext cx="861726" cy="400110"/>
            </a:xfrm>
            <a:prstGeom prst="rect">
              <a:avLst/>
            </a:prstGeom>
            <a:noFill/>
          </p:spPr>
          <p:txBody>
            <a:bodyPr wrap="square" rtlCol="0">
              <a:spAutoFit/>
            </a:bodyPr>
            <a:lstStyle/>
            <a:p>
              <a:r>
                <a:rPr lang="en-US" altLang="zh-TW" sz="2000" b="1" dirty="0">
                  <a:ln w="0"/>
                  <a:effectLst>
                    <a:outerShdw blurRad="38100" dist="19050" dir="2700000" algn="tl" rotWithShape="0">
                      <a:schemeClr val="dk1">
                        <a:alpha val="40000"/>
                      </a:schemeClr>
                    </a:outerShdw>
                  </a:effectLst>
                  <a:latin typeface="Century Gothic" panose="020B0502020202020204" pitchFamily="34" charset="0"/>
                </a:rPr>
                <a:t>data</a:t>
              </a:r>
            </a:p>
          </p:txBody>
        </p:sp>
        <p:sp>
          <p:nvSpPr>
            <p:cNvPr id="46" name="橢圓 45">
              <a:extLst>
                <a:ext uri="{FF2B5EF4-FFF2-40B4-BE49-F238E27FC236}">
                  <a16:creationId xmlns:a16="http://schemas.microsoft.com/office/drawing/2014/main" id="{A1165C76-B4D5-4694-A899-AF0000BE02BD}"/>
                </a:ext>
              </a:extLst>
            </p:cNvPr>
            <p:cNvSpPr/>
            <p:nvPr/>
          </p:nvSpPr>
          <p:spPr>
            <a:xfrm>
              <a:off x="8211834" y="4726613"/>
              <a:ext cx="1587351" cy="1217853"/>
            </a:xfrm>
            <a:prstGeom prst="ellipse">
              <a:avLst/>
            </a:prstGeom>
            <a:solidFill>
              <a:schemeClr val="tx1">
                <a:lumMod val="85000"/>
                <a:lumOff val="15000"/>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7" name="文字方塊 46">
              <a:extLst>
                <a:ext uri="{FF2B5EF4-FFF2-40B4-BE49-F238E27FC236}">
                  <a16:creationId xmlns:a16="http://schemas.microsoft.com/office/drawing/2014/main" id="{D0DB77EB-FC90-446E-853D-E4E8B7054E2D}"/>
                </a:ext>
              </a:extLst>
            </p:cNvPr>
            <p:cNvSpPr txBox="1"/>
            <p:nvPr/>
          </p:nvSpPr>
          <p:spPr>
            <a:xfrm>
              <a:off x="8211834" y="5098825"/>
              <a:ext cx="1655900" cy="408707"/>
            </a:xfrm>
            <a:prstGeom prst="rect">
              <a:avLst/>
            </a:prstGeom>
            <a:noFill/>
          </p:spPr>
          <p:txBody>
            <a:bodyPr wrap="square" rtlCol="0">
              <a:spAutoFit/>
            </a:bodyPr>
            <a:lstStyle/>
            <a:p>
              <a:r>
                <a:rPr lang="en-US" altLang="zh-TW" sz="2000" b="1" dirty="0">
                  <a:ln w="0"/>
                  <a:effectLst>
                    <a:outerShdw blurRad="38100" dist="19050" dir="2700000" algn="tl" rotWithShape="0">
                      <a:schemeClr val="dk1">
                        <a:alpha val="40000"/>
                      </a:schemeClr>
                    </a:outerShdw>
                  </a:effectLst>
                  <a:latin typeface="Century Gothic" panose="020B0502020202020204" pitchFamily="34" charset="0"/>
                </a:rPr>
                <a:t>Conclusion</a:t>
              </a:r>
            </a:p>
          </p:txBody>
        </p:sp>
      </p:grpSp>
      <p:sp>
        <p:nvSpPr>
          <p:cNvPr id="49" name="矩形 48">
            <a:extLst>
              <a:ext uri="{FF2B5EF4-FFF2-40B4-BE49-F238E27FC236}">
                <a16:creationId xmlns:a16="http://schemas.microsoft.com/office/drawing/2014/main" id="{43A2352F-8B7B-4417-B489-4FCE4C680F51}"/>
              </a:ext>
            </a:extLst>
          </p:cNvPr>
          <p:cNvSpPr/>
          <p:nvPr/>
        </p:nvSpPr>
        <p:spPr>
          <a:xfrm>
            <a:off x="949911" y="1164864"/>
            <a:ext cx="1886414" cy="523220"/>
          </a:xfrm>
          <a:prstGeom prst="rect">
            <a:avLst/>
          </a:prstGeom>
        </p:spPr>
        <p:txBody>
          <a:bodyPr wrap="square">
            <a:spAutoFit/>
          </a:bodyPr>
          <a:lstStyle/>
          <a:p>
            <a:r>
              <a:rPr lang="zh-CN" altLang="en-US" sz="2800" b="1" dirty="0">
                <a:latin typeface="微軟正黑體" panose="020B0604030504040204" pitchFamily="34" charset="-120"/>
                <a:ea typeface="微軟正黑體" panose="020B0604030504040204" pitchFamily="34" charset="-120"/>
              </a:rPr>
              <a:t>分析目的</a:t>
            </a:r>
          </a:p>
        </p:txBody>
      </p:sp>
      <p:sp>
        <p:nvSpPr>
          <p:cNvPr id="50" name="矩形 49">
            <a:extLst>
              <a:ext uri="{FF2B5EF4-FFF2-40B4-BE49-F238E27FC236}">
                <a16:creationId xmlns:a16="http://schemas.microsoft.com/office/drawing/2014/main" id="{0B475F14-D61C-4BAC-AD16-0081D8B2FFD9}"/>
              </a:ext>
            </a:extLst>
          </p:cNvPr>
          <p:cNvSpPr/>
          <p:nvPr/>
        </p:nvSpPr>
        <p:spPr>
          <a:xfrm>
            <a:off x="949911" y="2970486"/>
            <a:ext cx="1886414" cy="523220"/>
          </a:xfrm>
          <a:prstGeom prst="rect">
            <a:avLst/>
          </a:prstGeom>
        </p:spPr>
        <p:txBody>
          <a:bodyPr wrap="square">
            <a:spAutoFit/>
          </a:bodyPr>
          <a:lstStyle/>
          <a:p>
            <a:r>
              <a:rPr lang="zh-CN" altLang="en-US" sz="2800" b="1" dirty="0">
                <a:latin typeface="微軟正黑體" panose="020B0604030504040204" pitchFamily="34" charset="-120"/>
                <a:ea typeface="微軟正黑體" panose="020B0604030504040204" pitchFamily="34" charset="-120"/>
              </a:rPr>
              <a:t>分析流程</a:t>
            </a:r>
          </a:p>
        </p:txBody>
      </p:sp>
    </p:spTree>
    <p:extLst>
      <p:ext uri="{BB962C8B-B14F-4D97-AF65-F5344CB8AC3E}">
        <p14:creationId xmlns:p14="http://schemas.microsoft.com/office/powerpoint/2010/main" val="2118977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524127E7-5F23-9747-A8CF-201358C5F059}"/>
                  </a:ext>
                </a:extLst>
              </p:cNvPr>
              <p:cNvSpPr>
                <a:spLocks noGrp="1"/>
              </p:cNvSpPr>
              <p:nvPr>
                <p:ph idx="1"/>
              </p:nvPr>
            </p:nvSpPr>
            <p:spPr>
              <a:xfrm>
                <a:off x="838200" y="1660351"/>
                <a:ext cx="10515600" cy="4351338"/>
              </a:xfrm>
            </p:spPr>
            <p:txBody>
              <a:bodyPr>
                <a:noAutofit/>
              </a:bodyPr>
              <a:lstStyle/>
              <a:p>
                <a:pPr>
                  <a:lnSpc>
                    <a:spcPct val="120000"/>
                  </a:lnSpc>
                </a:pPr>
                <a:r>
                  <a:rPr lang="zh-TW" altLang="en-US" sz="2400" b="1">
                    <a:latin typeface="Century Gothic" panose="020B0502020202020204" pitchFamily="34" charset="0"/>
                  </a:rPr>
                  <a:t>（</a:t>
                </a:r>
                <a:r>
                  <a:rPr lang="en-US" altLang="zh-TW" sz="2400" b="1">
                    <a:latin typeface="Century Gothic" panose="020B0502020202020204" pitchFamily="34" charset="0"/>
                  </a:rPr>
                  <a:t>3</a:t>
                </a:r>
                <a:r>
                  <a:rPr lang="zh-TW" altLang="en-US" sz="2400" b="1">
                    <a:latin typeface="Century Gothic" panose="020B0502020202020204" pitchFamily="34" charset="0"/>
                  </a:rPr>
                  <a:t>）</a:t>
                </a:r>
                <a:r>
                  <a:rPr kumimoji="1" lang="en-US" altLang="zh-TW" sz="2400" b="1">
                    <a:latin typeface="Century Gothic" panose="020B0502020202020204" pitchFamily="34" charset="0"/>
                    <a:ea typeface="微軟正黑體" panose="020B0604030504040204" pitchFamily="34" charset="-120"/>
                  </a:rPr>
                  <a:t>Methodology</a:t>
                </a:r>
                <a:r>
                  <a:rPr kumimoji="1" lang="zh-TW" altLang="en-US" sz="2400" b="1">
                    <a:latin typeface="Century Gothic" panose="020B0502020202020204" pitchFamily="34" charset="0"/>
                    <a:ea typeface="微軟正黑體" panose="020B0604030504040204" pitchFamily="34" charset="-120"/>
                  </a:rPr>
                  <a:t>：</a:t>
                </a:r>
                <a:endParaRPr kumimoji="1" lang="en-US" altLang="zh-TW" sz="2400" b="1" dirty="0">
                  <a:latin typeface="Century Gothic" panose="020B0502020202020204" pitchFamily="34" charset="0"/>
                  <a:ea typeface="微軟正黑體" panose="020B0604030504040204" pitchFamily="34" charset="-120"/>
                </a:endParaRPr>
              </a:p>
              <a:p>
                <a:pPr>
                  <a:lnSpc>
                    <a:spcPct val="120000"/>
                  </a:lnSpc>
                </a:pPr>
                <a14:m>
                  <m:oMath xmlns:m="http://schemas.openxmlformats.org/officeDocument/2006/math">
                    <m:r>
                      <a:rPr lang="en-US" altLang="zh-TW" sz="2400" b="0" i="1" smtClean="0">
                        <a:latin typeface="Cambria Math" panose="02040503050406030204" pitchFamily="18" charset="0"/>
                      </a:rPr>
                      <m:t>𝑚</m:t>
                    </m:r>
                    <m:r>
                      <a:rPr lang="en-US" altLang="zh-TW" sz="2400" i="1">
                        <a:latin typeface="Cambria Math" panose="02040503050406030204" pitchFamily="18" charset="0"/>
                      </a:rPr>
                      <m:t>𝑖𝑛</m:t>
                    </m:r>
                    <m:nary>
                      <m:naryPr>
                        <m:chr m:val="∑"/>
                        <m:limLoc m:val="undOvr"/>
                        <m:ctrlPr>
                          <a:rPr lang="zh-TW" altLang="zh-TW" sz="2400" i="1">
                            <a:latin typeface="Cambria Math" panose="02040503050406030204" pitchFamily="18" charset="0"/>
                          </a:rPr>
                        </m:ctrlPr>
                      </m:naryPr>
                      <m:sub>
                        <m:r>
                          <a:rPr lang="en-US" altLang="zh-TW" sz="2400" i="1">
                            <a:latin typeface="Cambria Math" panose="02040503050406030204" pitchFamily="18" charset="0"/>
                          </a:rPr>
                          <m:t>𝑖</m:t>
                        </m:r>
                        <m:r>
                          <a:rPr lang="en-US" altLang="zh-TW" sz="2400" i="1">
                            <a:latin typeface="Cambria Math" panose="02040503050406030204" pitchFamily="18" charset="0"/>
                          </a:rPr>
                          <m:t>=1</m:t>
                        </m:r>
                      </m:sub>
                      <m:sup>
                        <m:r>
                          <a:rPr lang="en-US" altLang="zh-TW" sz="2400" i="1">
                            <a:latin typeface="Cambria Math" panose="02040503050406030204" pitchFamily="18" charset="0"/>
                          </a:rPr>
                          <m:t>𝑛</m:t>
                        </m:r>
                      </m:sup>
                      <m:e>
                        <m:r>
                          <a:rPr lang="en-US" altLang="zh-TW" sz="2400" i="1">
                            <a:latin typeface="Cambria Math" panose="02040503050406030204" pitchFamily="18" charset="0"/>
                          </a:rPr>
                          <m:t>(</m:t>
                        </m:r>
                        <m:sSub>
                          <m:sSubPr>
                            <m:ctrlPr>
                              <a:rPr lang="zh-TW" altLang="zh-TW" sz="2400" i="1">
                                <a:latin typeface="Cambria Math" panose="02040503050406030204" pitchFamily="18" charset="0"/>
                              </a:rPr>
                            </m:ctrlPr>
                          </m:sSubPr>
                          <m:e>
                            <m:r>
                              <a:rPr lang="en-US" altLang="zh-TW" sz="2400" i="1">
                                <a:latin typeface="Cambria Math" panose="02040503050406030204" pitchFamily="18" charset="0"/>
                              </a:rPr>
                              <m:t>𝑦</m:t>
                            </m:r>
                          </m:e>
                          <m:sub>
                            <m:r>
                              <a:rPr lang="en-US" altLang="zh-TW" sz="2400" i="1">
                                <a:latin typeface="Cambria Math" panose="02040503050406030204" pitchFamily="18" charset="0"/>
                              </a:rPr>
                              <m:t>𝑖</m:t>
                            </m:r>
                          </m:sub>
                        </m:sSub>
                        <m:r>
                          <a:rPr lang="en-US" altLang="zh-TW" sz="2400" i="1">
                            <a:latin typeface="Cambria Math" panose="02040503050406030204" pitchFamily="18" charset="0"/>
                          </a:rPr>
                          <m:t>−</m:t>
                        </m:r>
                        <m:sSubSup>
                          <m:sSubSupPr>
                            <m:ctrlPr>
                              <a:rPr lang="zh-TW" altLang="zh-TW" sz="2400" i="1">
                                <a:latin typeface="Cambria Math" panose="02040503050406030204" pitchFamily="18" charset="0"/>
                              </a:rPr>
                            </m:ctrlPr>
                          </m:sSubSupPr>
                          <m:e>
                            <m:r>
                              <a:rPr lang="en-US" altLang="zh-TW" sz="2400" i="1">
                                <a:latin typeface="Cambria Math" panose="02040503050406030204" pitchFamily="18" charset="0"/>
                              </a:rPr>
                              <m:t>𝑥</m:t>
                            </m:r>
                          </m:e>
                          <m:sub>
                            <m:r>
                              <a:rPr lang="en-US" altLang="zh-TW" sz="2400" i="1">
                                <a:latin typeface="Cambria Math" panose="02040503050406030204" pitchFamily="18" charset="0"/>
                              </a:rPr>
                              <m:t>𝑖</m:t>
                            </m:r>
                          </m:sub>
                          <m:sup>
                            <m:r>
                              <a:rPr lang="en-US" altLang="zh-TW" sz="2400" i="1">
                                <a:latin typeface="Cambria Math" panose="02040503050406030204" pitchFamily="18" charset="0"/>
                              </a:rPr>
                              <m:t>′</m:t>
                            </m:r>
                          </m:sup>
                        </m:sSubSup>
                        <m:r>
                          <a:rPr lang="en-US" altLang="zh-TW" sz="2400" i="1">
                            <a:latin typeface="Cambria Math" panose="02040503050406030204" pitchFamily="18" charset="0"/>
                          </a:rPr>
                          <m:t>𝛽</m:t>
                        </m:r>
                        <m:sSup>
                          <m:sSupPr>
                            <m:ctrlPr>
                              <a:rPr lang="zh-TW" altLang="zh-TW" sz="2400" i="1">
                                <a:latin typeface="Cambria Math" panose="02040503050406030204" pitchFamily="18" charset="0"/>
                              </a:rPr>
                            </m:ctrlPr>
                          </m:sSupPr>
                          <m:e>
                            <m:r>
                              <a:rPr lang="en-US" altLang="zh-TW" sz="2400" i="1">
                                <a:latin typeface="Cambria Math" panose="02040503050406030204" pitchFamily="18" charset="0"/>
                              </a:rPr>
                              <m:t>)</m:t>
                            </m:r>
                          </m:e>
                          <m:sup>
                            <m:r>
                              <a:rPr lang="en-US" altLang="zh-TW" sz="2400" i="1">
                                <a:latin typeface="Cambria Math" panose="02040503050406030204" pitchFamily="18" charset="0"/>
                              </a:rPr>
                              <m:t>2</m:t>
                            </m:r>
                          </m:sup>
                        </m:sSup>
                        <m:r>
                          <a:rPr lang="en-US" altLang="zh-TW" sz="2400" i="1">
                            <a:latin typeface="Cambria Math" panose="02040503050406030204" pitchFamily="18" charset="0"/>
                          </a:rPr>
                          <m:t>+</m:t>
                        </m:r>
                        <m:r>
                          <a:rPr lang="en-US" altLang="zh-TW" sz="2400" i="1">
                            <a:latin typeface="Cambria Math" panose="02040503050406030204" pitchFamily="18" charset="0"/>
                          </a:rPr>
                          <m:t>𝜆</m:t>
                        </m:r>
                        <m:nary>
                          <m:naryPr>
                            <m:chr m:val="∑"/>
                            <m:limLoc m:val="undOvr"/>
                            <m:ctrlPr>
                              <a:rPr lang="zh-TW" altLang="zh-TW" sz="2400" i="1">
                                <a:latin typeface="Cambria Math" panose="02040503050406030204" pitchFamily="18" charset="0"/>
                              </a:rPr>
                            </m:ctrlPr>
                          </m:naryPr>
                          <m:sub>
                            <m:r>
                              <a:rPr lang="en-US" altLang="zh-TW" sz="2400" i="1">
                                <a:latin typeface="Cambria Math" panose="02040503050406030204" pitchFamily="18" charset="0"/>
                              </a:rPr>
                              <m:t>𝑗</m:t>
                            </m:r>
                            <m:r>
                              <a:rPr lang="en-US" altLang="zh-TW" sz="2400" i="1">
                                <a:latin typeface="Cambria Math" panose="02040503050406030204" pitchFamily="18" charset="0"/>
                              </a:rPr>
                              <m:t>=1</m:t>
                            </m:r>
                          </m:sub>
                          <m:sup>
                            <m:r>
                              <a:rPr lang="en-US" altLang="zh-TW" sz="2400" i="1">
                                <a:latin typeface="Cambria Math" panose="02040503050406030204" pitchFamily="18" charset="0"/>
                              </a:rPr>
                              <m:t>𝑝</m:t>
                            </m:r>
                          </m:sup>
                          <m:e>
                            <m:r>
                              <a:rPr lang="en-US" altLang="zh-TW" sz="2400" i="1">
                                <a:latin typeface="Cambria Math" panose="02040503050406030204" pitchFamily="18" charset="0"/>
                              </a:rPr>
                              <m:t>|</m:t>
                            </m:r>
                            <m:sSub>
                              <m:sSubPr>
                                <m:ctrlPr>
                                  <a:rPr lang="zh-TW" altLang="zh-TW" sz="2400" i="1">
                                    <a:latin typeface="Cambria Math" panose="02040503050406030204" pitchFamily="18" charset="0"/>
                                  </a:rPr>
                                </m:ctrlPr>
                              </m:sSubPr>
                              <m:e>
                                <m:r>
                                  <a:rPr lang="en-US" altLang="zh-TW" sz="2400" i="1">
                                    <a:latin typeface="Cambria Math" panose="02040503050406030204" pitchFamily="18" charset="0"/>
                                  </a:rPr>
                                  <m:t>𝛽</m:t>
                                </m:r>
                              </m:e>
                              <m:sub>
                                <m:r>
                                  <a:rPr lang="en-US" altLang="zh-TW" sz="2400" i="1">
                                    <a:latin typeface="Cambria Math" panose="02040503050406030204" pitchFamily="18" charset="0"/>
                                  </a:rPr>
                                  <m:t>𝑗</m:t>
                                </m:r>
                              </m:sub>
                            </m:sSub>
                            <m:r>
                              <a:rPr lang="en-US" altLang="zh-TW" sz="2400" i="1">
                                <a:latin typeface="Cambria Math" panose="02040503050406030204" pitchFamily="18" charset="0"/>
                              </a:rPr>
                              <m:t>|</m:t>
                            </m:r>
                          </m:e>
                        </m:nary>
                      </m:e>
                    </m:nary>
                  </m:oMath>
                </a14:m>
                <a:r>
                  <a:rPr lang="zh-TW" altLang="zh-TW" sz="2400" dirty="0">
                    <a:effectLst/>
                    <a:latin typeface="Cambria Math" panose="02040503050406030204" pitchFamily="18" charset="0"/>
                    <a:ea typeface="微軟正黑體" panose="020B0604030504040204" pitchFamily="34" charset="-120"/>
                  </a:rPr>
                  <a:t> </a:t>
                </a:r>
                <a:r>
                  <a:rPr lang="en-US" altLang="zh-TW" sz="2400" dirty="0">
                    <a:effectLst/>
                    <a:latin typeface="Cambria Math" panose="02040503050406030204" pitchFamily="18" charset="0"/>
                    <a:ea typeface="微軟正黑體" panose="020B0604030504040204" pitchFamily="34" charset="-120"/>
                  </a:rPr>
                  <a:t>  </a:t>
                </a:r>
                <a:r>
                  <a:rPr lang="en-US" altLang="zh-TW" sz="2400">
                    <a:effectLst/>
                    <a:latin typeface="Cambria Math" panose="02040503050406030204" pitchFamily="18" charset="0"/>
                    <a:ea typeface="微軟正黑體" panose="020B0604030504040204" pitchFamily="34" charset="-120"/>
                    <a:sym typeface="Wingdings" pitchFamily="2" charset="2"/>
                  </a:rPr>
                  <a:t> </a:t>
                </a:r>
                <a:endParaRPr lang="en-US" altLang="zh-TW" sz="2400" b="0" i="0" dirty="0">
                  <a:latin typeface="Cambria Math" panose="02040503050406030204" pitchFamily="18" charset="0"/>
                  <a:ea typeface="微軟正黑體" panose="020B0604030504040204" pitchFamily="34" charset="-120"/>
                </a:endParaRPr>
              </a:p>
              <a:p>
                <a:pPr marL="0" indent="0" algn="ctr">
                  <a:lnSpc>
                    <a:spcPct val="120000"/>
                  </a:lnSpc>
                  <a:buNone/>
                </a:pPr>
                <a14:m>
                  <m:oMath xmlns:m="http://schemas.openxmlformats.org/officeDocument/2006/math">
                    <m:r>
                      <m:rPr>
                        <m:sty m:val="p"/>
                      </m:rPr>
                      <a:rPr lang="en-US" altLang="zh-TW" sz="2400" b="0" i="0" smtClean="0">
                        <a:latin typeface="Cambria Math" panose="02040503050406030204" pitchFamily="18" charset="0"/>
                      </a:rPr>
                      <m:t>m</m:t>
                    </m:r>
                    <m:r>
                      <a:rPr lang="en-US" altLang="zh-TW" sz="2400" i="1">
                        <a:latin typeface="Cambria Math" panose="02040503050406030204" pitchFamily="18" charset="0"/>
                      </a:rPr>
                      <m:t>𝑖𝑛</m:t>
                    </m:r>
                    <m:nary>
                      <m:naryPr>
                        <m:chr m:val="∑"/>
                        <m:limLoc m:val="undOvr"/>
                        <m:ctrlPr>
                          <a:rPr lang="zh-TW" altLang="zh-TW" sz="2400" i="1">
                            <a:latin typeface="Cambria Math" panose="02040503050406030204" pitchFamily="18" charset="0"/>
                          </a:rPr>
                        </m:ctrlPr>
                      </m:naryPr>
                      <m:sub>
                        <m:r>
                          <a:rPr lang="en-US" altLang="zh-TW" sz="2400" i="1">
                            <a:latin typeface="Cambria Math" panose="02040503050406030204" pitchFamily="18" charset="0"/>
                          </a:rPr>
                          <m:t>𝑖</m:t>
                        </m:r>
                        <m:r>
                          <a:rPr lang="en-US" altLang="zh-TW" sz="2400">
                            <a:latin typeface="Cambria Math" panose="02040503050406030204" pitchFamily="18" charset="0"/>
                          </a:rPr>
                          <m:t>=1</m:t>
                        </m:r>
                      </m:sub>
                      <m:sup>
                        <m:r>
                          <a:rPr lang="en-US" altLang="zh-TW" sz="2400" i="1">
                            <a:latin typeface="Cambria Math" panose="02040503050406030204" pitchFamily="18" charset="0"/>
                          </a:rPr>
                          <m:t>𝑛</m:t>
                        </m:r>
                      </m:sup>
                      <m:e>
                        <m:r>
                          <a:rPr lang="en-US" altLang="zh-TW" sz="2400">
                            <a:latin typeface="Cambria Math" panose="02040503050406030204" pitchFamily="18" charset="0"/>
                          </a:rPr>
                          <m:t>(</m:t>
                        </m:r>
                        <m:sSub>
                          <m:sSubPr>
                            <m:ctrlPr>
                              <a:rPr lang="zh-TW" altLang="zh-TW" sz="2400" i="1">
                                <a:latin typeface="Cambria Math" panose="02040503050406030204" pitchFamily="18" charset="0"/>
                              </a:rPr>
                            </m:ctrlPr>
                          </m:sSubPr>
                          <m:e>
                            <m:r>
                              <a:rPr lang="en-US" altLang="zh-TW" sz="2400" i="1">
                                <a:latin typeface="Cambria Math" panose="02040503050406030204" pitchFamily="18" charset="0"/>
                              </a:rPr>
                              <m:t>𝑦</m:t>
                            </m:r>
                          </m:e>
                          <m:sub>
                            <m:r>
                              <a:rPr lang="en-US" altLang="zh-TW" sz="2400" i="1">
                                <a:latin typeface="Cambria Math" panose="02040503050406030204" pitchFamily="18" charset="0"/>
                              </a:rPr>
                              <m:t>𝑖</m:t>
                            </m:r>
                          </m:sub>
                        </m:sSub>
                        <m:r>
                          <a:rPr lang="en-US" altLang="zh-TW" sz="2400" i="1">
                            <a:latin typeface="Cambria Math" panose="02040503050406030204" pitchFamily="18" charset="0"/>
                          </a:rPr>
                          <m:t>−</m:t>
                        </m:r>
                        <m:sSubSup>
                          <m:sSubSupPr>
                            <m:ctrlPr>
                              <a:rPr lang="zh-TW" altLang="zh-TW" sz="2400" i="1">
                                <a:latin typeface="Cambria Math" panose="02040503050406030204" pitchFamily="18" charset="0"/>
                              </a:rPr>
                            </m:ctrlPr>
                          </m:sSubSupPr>
                          <m:e>
                            <m:r>
                              <a:rPr lang="en-US" altLang="zh-TW" sz="2400" i="1">
                                <a:latin typeface="Cambria Math" panose="02040503050406030204" pitchFamily="18" charset="0"/>
                              </a:rPr>
                              <m:t>𝑥</m:t>
                            </m:r>
                          </m:e>
                          <m:sub>
                            <m:r>
                              <a:rPr lang="en-US" altLang="zh-TW" sz="2400" i="1">
                                <a:latin typeface="Cambria Math" panose="02040503050406030204" pitchFamily="18" charset="0"/>
                              </a:rPr>
                              <m:t>𝑖</m:t>
                            </m:r>
                          </m:sub>
                          <m:sup>
                            <m:r>
                              <a:rPr lang="en-US" altLang="zh-TW" sz="2400" i="1">
                                <a:latin typeface="Cambria Math" panose="02040503050406030204" pitchFamily="18" charset="0"/>
                              </a:rPr>
                              <m:t>′</m:t>
                            </m:r>
                          </m:sup>
                        </m:sSubSup>
                        <m:r>
                          <a:rPr lang="en-US" altLang="zh-TW" sz="2400" i="1">
                            <a:latin typeface="Cambria Math" panose="02040503050406030204" pitchFamily="18" charset="0"/>
                          </a:rPr>
                          <m:t>𝛽</m:t>
                        </m:r>
                        <m:sSup>
                          <m:sSupPr>
                            <m:ctrlPr>
                              <a:rPr lang="zh-TW" altLang="zh-TW" sz="2400" i="1">
                                <a:latin typeface="Cambria Math" panose="02040503050406030204" pitchFamily="18" charset="0"/>
                              </a:rPr>
                            </m:ctrlPr>
                          </m:sSupPr>
                          <m:e>
                            <m:r>
                              <a:rPr lang="en-US" altLang="zh-TW" sz="2400">
                                <a:latin typeface="Cambria Math" panose="02040503050406030204" pitchFamily="18" charset="0"/>
                              </a:rPr>
                              <m:t>)</m:t>
                            </m:r>
                          </m:e>
                          <m:sup>
                            <m:r>
                              <a:rPr lang="en-US" altLang="zh-TW" sz="2400">
                                <a:latin typeface="Cambria Math" panose="02040503050406030204" pitchFamily="18" charset="0"/>
                              </a:rPr>
                              <m:t>2</m:t>
                            </m:r>
                          </m:sup>
                        </m:sSup>
                        <m:r>
                          <a:rPr lang="en-US" altLang="zh-TW" sz="2400">
                            <a:latin typeface="Cambria Math" panose="02040503050406030204" pitchFamily="18" charset="0"/>
                          </a:rPr>
                          <m:t>+</m:t>
                        </m:r>
                        <m:r>
                          <a:rPr lang="en-US" altLang="zh-TW" sz="2400" i="1">
                            <a:latin typeface="Cambria Math" panose="02040503050406030204" pitchFamily="18" charset="0"/>
                          </a:rPr>
                          <m:t>𝜆</m:t>
                        </m:r>
                        <m:nary>
                          <m:naryPr>
                            <m:chr m:val="∑"/>
                            <m:limLoc m:val="undOvr"/>
                            <m:ctrlPr>
                              <a:rPr lang="zh-TW" altLang="zh-TW" sz="2400" i="1">
                                <a:latin typeface="Cambria Math" panose="02040503050406030204" pitchFamily="18" charset="0"/>
                              </a:rPr>
                            </m:ctrlPr>
                          </m:naryPr>
                          <m:sub>
                            <m:r>
                              <a:rPr lang="en-US" altLang="zh-TW" sz="2400" i="1">
                                <a:latin typeface="Cambria Math" panose="02040503050406030204" pitchFamily="18" charset="0"/>
                              </a:rPr>
                              <m:t>𝑘</m:t>
                            </m:r>
                            <m:r>
                              <a:rPr lang="en-US" altLang="zh-TW" sz="2400">
                                <a:latin typeface="Cambria Math" panose="02040503050406030204" pitchFamily="18" charset="0"/>
                              </a:rPr>
                              <m:t>=1</m:t>
                            </m:r>
                          </m:sub>
                          <m:sup>
                            <m:r>
                              <a:rPr lang="en-US" altLang="zh-TW" sz="2400" i="1">
                                <a:latin typeface="Cambria Math" panose="02040503050406030204" pitchFamily="18" charset="0"/>
                              </a:rPr>
                              <m:t>𝐾</m:t>
                            </m:r>
                          </m:sup>
                          <m:e>
                            <m:rad>
                              <m:radPr>
                                <m:degHide m:val="on"/>
                                <m:ctrlPr>
                                  <a:rPr lang="zh-TW" altLang="zh-TW" sz="2400" i="1">
                                    <a:latin typeface="Cambria Math" panose="02040503050406030204" pitchFamily="18" charset="0"/>
                                  </a:rPr>
                                </m:ctrlPr>
                              </m:radPr>
                              <m:deg/>
                              <m:e>
                                <m:sSub>
                                  <m:sSubPr>
                                    <m:ctrlPr>
                                      <a:rPr lang="zh-TW" altLang="zh-TW" sz="2400" i="1">
                                        <a:latin typeface="Cambria Math" panose="02040503050406030204" pitchFamily="18" charset="0"/>
                                      </a:rPr>
                                    </m:ctrlPr>
                                  </m:sSubPr>
                                  <m:e>
                                    <m:r>
                                      <a:rPr lang="en-US" altLang="zh-TW" sz="2400" i="1">
                                        <a:latin typeface="Cambria Math" panose="02040503050406030204" pitchFamily="18" charset="0"/>
                                      </a:rPr>
                                      <m:t>𝑝</m:t>
                                    </m:r>
                                  </m:e>
                                  <m:sub>
                                    <m:r>
                                      <a:rPr lang="en-US" altLang="zh-TW" sz="2400" i="1">
                                        <a:latin typeface="Cambria Math" panose="02040503050406030204" pitchFamily="18" charset="0"/>
                                      </a:rPr>
                                      <m:t>𝑘</m:t>
                                    </m:r>
                                  </m:sub>
                                </m:sSub>
                              </m:e>
                            </m:rad>
                            <m:r>
                              <a:rPr lang="en-US" altLang="zh-TW" sz="2400">
                                <a:latin typeface="Cambria Math" panose="02040503050406030204" pitchFamily="18" charset="0"/>
                              </a:rPr>
                              <m:t>||</m:t>
                            </m:r>
                            <m:sSup>
                              <m:sSupPr>
                                <m:ctrlPr>
                                  <a:rPr lang="zh-TW" altLang="zh-TW" sz="2400" i="1">
                                    <a:latin typeface="Cambria Math" panose="02040503050406030204" pitchFamily="18" charset="0"/>
                                  </a:rPr>
                                </m:ctrlPr>
                              </m:sSupPr>
                              <m:e>
                                <m:r>
                                  <a:rPr lang="en-US" altLang="zh-TW" sz="2400" i="1">
                                    <a:latin typeface="Cambria Math" panose="02040503050406030204" pitchFamily="18" charset="0"/>
                                  </a:rPr>
                                  <m:t>𝛽</m:t>
                                </m:r>
                              </m:e>
                              <m:sup>
                                <m:r>
                                  <a:rPr lang="en-US" altLang="zh-TW" sz="2400">
                                    <a:latin typeface="Cambria Math" panose="02040503050406030204" pitchFamily="18" charset="0"/>
                                  </a:rPr>
                                  <m:t>(</m:t>
                                </m:r>
                                <m:r>
                                  <a:rPr lang="en-US" altLang="zh-TW" sz="2400" i="1">
                                    <a:latin typeface="Cambria Math" panose="02040503050406030204" pitchFamily="18" charset="0"/>
                                  </a:rPr>
                                  <m:t>𝑘</m:t>
                                </m:r>
                                <m:r>
                                  <a:rPr lang="en-US" altLang="zh-TW" sz="2400">
                                    <a:latin typeface="Cambria Math" panose="02040503050406030204" pitchFamily="18" charset="0"/>
                                  </a:rPr>
                                  <m:t>)</m:t>
                                </m:r>
                              </m:sup>
                            </m:sSup>
                            <m:r>
                              <a:rPr lang="en-US" altLang="zh-TW" sz="2400">
                                <a:latin typeface="Cambria Math" panose="02040503050406030204" pitchFamily="18" charset="0"/>
                              </a:rPr>
                              <m:t>|</m:t>
                            </m:r>
                            <m:sSub>
                              <m:sSubPr>
                                <m:ctrlPr>
                                  <a:rPr lang="zh-TW" altLang="zh-TW" sz="2400" i="1">
                                    <a:latin typeface="Cambria Math" panose="02040503050406030204" pitchFamily="18" charset="0"/>
                                  </a:rPr>
                                </m:ctrlPr>
                              </m:sSubPr>
                              <m:e>
                                <m:r>
                                  <a:rPr lang="en-US" altLang="zh-TW" sz="2400">
                                    <a:latin typeface="Cambria Math" panose="02040503050406030204" pitchFamily="18" charset="0"/>
                                  </a:rPr>
                                  <m:t>|</m:t>
                                </m:r>
                              </m:e>
                              <m:sub>
                                <m:r>
                                  <a:rPr lang="en-US" altLang="zh-TW" sz="2400">
                                    <a:latin typeface="Cambria Math" panose="02040503050406030204" pitchFamily="18" charset="0"/>
                                  </a:rPr>
                                  <m:t>2</m:t>
                                </m:r>
                              </m:sub>
                            </m:sSub>
                          </m:e>
                        </m:nary>
                      </m:e>
                    </m:nary>
                  </m:oMath>
                </a14:m>
                <a:r>
                  <a:rPr lang="zh-TW" altLang="zh-TW" sz="2400" dirty="0">
                    <a:effectLst/>
                    <a:latin typeface="Cambria Math" panose="02040503050406030204" pitchFamily="18" charset="0"/>
                    <a:ea typeface="微軟正黑體" panose="020B0604030504040204" pitchFamily="34" charset="-120"/>
                  </a:rPr>
                  <a:t> </a:t>
                </a:r>
                <a:endParaRPr lang="en-US" altLang="zh-TW" sz="2400" dirty="0">
                  <a:latin typeface="Cambria Math" panose="02040503050406030204" pitchFamily="18" charset="0"/>
                  <a:ea typeface="微軟正黑體" panose="020B0604030504040204" pitchFamily="34" charset="-120"/>
                </a:endParaRPr>
              </a:p>
              <a:p>
                <a:pPr marL="0" indent="0" algn="ctr">
                  <a:lnSpc>
                    <a:spcPct val="120000"/>
                  </a:lnSpc>
                  <a:buNone/>
                </a:pPr>
                <a14:m>
                  <m:oMath xmlns:m="http://schemas.openxmlformats.org/officeDocument/2006/math">
                    <m:r>
                      <a:rPr lang="en-US" altLang="zh-TW" sz="2400">
                        <a:latin typeface="Cambria Math" panose="02040503050406030204" pitchFamily="18" charset="0"/>
                      </a:rPr>
                      <m:t>|</m:t>
                    </m:r>
                    <m:d>
                      <m:dPr>
                        <m:begChr m:val="|"/>
                        <m:endChr m:val="|"/>
                        <m:ctrlPr>
                          <a:rPr lang="zh-TW" altLang="zh-TW" sz="2400" i="1">
                            <a:latin typeface="Cambria Math" panose="02040503050406030204" pitchFamily="18" charset="0"/>
                          </a:rPr>
                        </m:ctrlPr>
                      </m:dPr>
                      <m:e>
                        <m:sSup>
                          <m:sSupPr>
                            <m:ctrlPr>
                              <a:rPr lang="zh-TW" altLang="zh-TW" sz="2400" i="1">
                                <a:latin typeface="Cambria Math" panose="02040503050406030204" pitchFamily="18" charset="0"/>
                              </a:rPr>
                            </m:ctrlPr>
                          </m:sSupPr>
                          <m:e>
                            <m:r>
                              <a:rPr lang="en-US" altLang="zh-TW" sz="2400" i="1">
                                <a:latin typeface="Cambria Math" panose="02040503050406030204" pitchFamily="18" charset="0"/>
                              </a:rPr>
                              <m:t>𝛽</m:t>
                            </m:r>
                          </m:e>
                          <m:sup>
                            <m:d>
                              <m:dPr>
                                <m:ctrlPr>
                                  <a:rPr lang="zh-TW" altLang="zh-TW" sz="2400" i="1">
                                    <a:latin typeface="Cambria Math" panose="02040503050406030204" pitchFamily="18" charset="0"/>
                                  </a:rPr>
                                </m:ctrlPr>
                              </m:dPr>
                              <m:e>
                                <m:r>
                                  <a:rPr lang="en-US" altLang="zh-TW" sz="2400" i="1">
                                    <a:latin typeface="Cambria Math" panose="02040503050406030204" pitchFamily="18" charset="0"/>
                                  </a:rPr>
                                  <m:t>𝑘</m:t>
                                </m:r>
                              </m:e>
                            </m:d>
                          </m:sup>
                        </m:sSup>
                      </m:e>
                    </m:d>
                    <m:sSub>
                      <m:sSubPr>
                        <m:ctrlPr>
                          <a:rPr lang="zh-TW" altLang="zh-TW" sz="2400" i="1">
                            <a:latin typeface="Cambria Math" panose="02040503050406030204" pitchFamily="18" charset="0"/>
                          </a:rPr>
                        </m:ctrlPr>
                      </m:sSubPr>
                      <m:e>
                        <m:r>
                          <a:rPr lang="en-US" altLang="zh-TW" sz="2400">
                            <a:latin typeface="Cambria Math" panose="02040503050406030204" pitchFamily="18" charset="0"/>
                          </a:rPr>
                          <m:t>|</m:t>
                        </m:r>
                      </m:e>
                      <m:sub>
                        <m:r>
                          <a:rPr lang="en-US" altLang="zh-TW" sz="2400">
                            <a:latin typeface="Cambria Math" panose="02040503050406030204" pitchFamily="18" charset="0"/>
                          </a:rPr>
                          <m:t>2</m:t>
                        </m:r>
                      </m:sub>
                    </m:sSub>
                    <m:r>
                      <a:rPr lang="en-US" altLang="zh-TW" sz="2400">
                        <a:latin typeface="Cambria Math" panose="02040503050406030204" pitchFamily="18" charset="0"/>
                      </a:rPr>
                      <m:t>=</m:t>
                    </m:r>
                    <m:rad>
                      <m:radPr>
                        <m:degHide m:val="on"/>
                        <m:ctrlPr>
                          <a:rPr lang="zh-TW" altLang="zh-TW" sz="2400" i="1">
                            <a:latin typeface="Cambria Math" panose="02040503050406030204" pitchFamily="18" charset="0"/>
                          </a:rPr>
                        </m:ctrlPr>
                      </m:radPr>
                      <m:deg/>
                      <m:e>
                        <m:nary>
                          <m:naryPr>
                            <m:chr m:val="∑"/>
                            <m:limLoc m:val="subSup"/>
                            <m:supHide m:val="on"/>
                            <m:ctrlPr>
                              <a:rPr lang="zh-TW" altLang="zh-TW" sz="2400" i="1">
                                <a:latin typeface="Cambria Math" panose="02040503050406030204" pitchFamily="18" charset="0"/>
                              </a:rPr>
                            </m:ctrlPr>
                          </m:naryPr>
                          <m:sub>
                            <m:r>
                              <a:rPr lang="en-US" altLang="zh-TW" sz="2400" i="1">
                                <a:latin typeface="Cambria Math" panose="02040503050406030204" pitchFamily="18" charset="0"/>
                              </a:rPr>
                              <m:t>𝑗</m:t>
                            </m:r>
                            <m:r>
                              <a:rPr lang="en-US" altLang="zh-TW" sz="2400">
                                <a:latin typeface="Cambria Math" panose="02040503050406030204" pitchFamily="18" charset="0"/>
                              </a:rPr>
                              <m:t>∈</m:t>
                            </m:r>
                            <m:sSub>
                              <m:sSubPr>
                                <m:ctrlPr>
                                  <a:rPr lang="zh-TW" altLang="zh-TW" sz="2400" i="1">
                                    <a:latin typeface="Cambria Math" panose="02040503050406030204" pitchFamily="18" charset="0"/>
                                  </a:rPr>
                                </m:ctrlPr>
                              </m:sSubPr>
                              <m:e>
                                <m:r>
                                  <a:rPr lang="en-US" altLang="zh-TW" sz="2400" i="1">
                                    <a:latin typeface="Cambria Math" panose="02040503050406030204" pitchFamily="18" charset="0"/>
                                  </a:rPr>
                                  <m:t>𝐼</m:t>
                                </m:r>
                              </m:e>
                              <m:sub>
                                <m:r>
                                  <a:rPr lang="en-US" altLang="zh-TW" sz="2400" i="1">
                                    <a:latin typeface="Cambria Math" panose="02040503050406030204" pitchFamily="18" charset="0"/>
                                  </a:rPr>
                                  <m:t>𝑘</m:t>
                                </m:r>
                              </m:sub>
                            </m:sSub>
                          </m:sub>
                          <m:sup/>
                          <m:e>
                            <m:sSubSup>
                              <m:sSubSupPr>
                                <m:ctrlPr>
                                  <a:rPr lang="zh-TW" altLang="zh-TW" sz="2400" i="1">
                                    <a:latin typeface="Cambria Math" panose="02040503050406030204" pitchFamily="18" charset="0"/>
                                  </a:rPr>
                                </m:ctrlPr>
                              </m:sSubSupPr>
                              <m:e>
                                <m:r>
                                  <a:rPr lang="en-US" altLang="zh-TW" sz="2400" i="1">
                                    <a:latin typeface="Cambria Math" panose="02040503050406030204" pitchFamily="18" charset="0"/>
                                  </a:rPr>
                                  <m:t>𝛽</m:t>
                                </m:r>
                              </m:e>
                              <m:sub>
                                <m:r>
                                  <a:rPr lang="en-US" altLang="zh-TW" sz="2400" i="1">
                                    <a:latin typeface="Cambria Math" panose="02040503050406030204" pitchFamily="18" charset="0"/>
                                  </a:rPr>
                                  <m:t>𝑗</m:t>
                                </m:r>
                              </m:sub>
                              <m:sup>
                                <m:r>
                                  <a:rPr lang="en-US" altLang="zh-TW" sz="2400">
                                    <a:latin typeface="Cambria Math" panose="02040503050406030204" pitchFamily="18" charset="0"/>
                                  </a:rPr>
                                  <m:t>2</m:t>
                                </m:r>
                              </m:sup>
                            </m:sSubSup>
                          </m:e>
                        </m:nary>
                      </m:e>
                    </m:rad>
                  </m:oMath>
                </a14:m>
                <a:r>
                  <a:rPr lang="zh-TW" altLang="zh-TW" sz="2400" dirty="0">
                    <a:effectLst/>
                    <a:latin typeface="Cambria Math" panose="02040503050406030204" pitchFamily="18" charset="0"/>
                    <a:ea typeface="微軟正黑體" panose="020B0604030504040204" pitchFamily="34" charset="-120"/>
                  </a:rPr>
                  <a:t> </a:t>
                </a:r>
                <a:endParaRPr lang="en-US" altLang="zh-TW" sz="2400" dirty="0">
                  <a:latin typeface="Cambria Math" panose="02040503050406030204" pitchFamily="18" charset="0"/>
                  <a:ea typeface="微軟正黑體" panose="020B0604030504040204" pitchFamily="34" charset="-120"/>
                </a:endParaRPr>
              </a:p>
              <a:p>
                <a:pPr marL="0" indent="0" algn="ctr">
                  <a:lnSpc>
                    <a:spcPct val="120000"/>
                  </a:lnSpc>
                  <a:buNone/>
                </a:pPr>
                <a14:m>
                  <m:oMath xmlns:m="http://schemas.openxmlformats.org/officeDocument/2006/math">
                    <m:d>
                      <m:dPr>
                        <m:ctrlPr>
                          <a:rPr lang="zh-TW" altLang="zh-TW" sz="2400" i="1">
                            <a:latin typeface="Cambria Math" panose="02040503050406030204" pitchFamily="18" charset="0"/>
                          </a:rPr>
                        </m:ctrlPr>
                      </m:dPr>
                      <m:e>
                        <m:r>
                          <a:rPr lang="en-US" altLang="zh-TW" sz="2400">
                            <a:latin typeface="Cambria Math" panose="02040503050406030204" pitchFamily="18" charset="0"/>
                          </a:rPr>
                          <m:t>1,2,…,</m:t>
                        </m:r>
                        <m:r>
                          <a:rPr lang="en-US" altLang="zh-TW" sz="2400" i="1">
                            <a:latin typeface="Cambria Math" panose="02040503050406030204" pitchFamily="18" charset="0"/>
                          </a:rPr>
                          <m:t>𝑝</m:t>
                        </m:r>
                      </m:e>
                    </m:d>
                    <m:r>
                      <a:rPr lang="en-US" altLang="zh-TW" sz="2400">
                        <a:latin typeface="Cambria Math" panose="02040503050406030204" pitchFamily="18" charset="0"/>
                      </a:rPr>
                      <m:t>=</m:t>
                    </m:r>
                    <m:nary>
                      <m:naryPr>
                        <m:chr m:val="⋃"/>
                        <m:limLoc m:val="subSup"/>
                        <m:ctrlPr>
                          <a:rPr lang="zh-TW" altLang="zh-TW" sz="2400" i="1">
                            <a:latin typeface="Cambria Math" panose="02040503050406030204" pitchFamily="18" charset="0"/>
                          </a:rPr>
                        </m:ctrlPr>
                      </m:naryPr>
                      <m:sub>
                        <m:r>
                          <a:rPr lang="en-US" altLang="zh-TW" sz="2400" i="1">
                            <a:latin typeface="Cambria Math" panose="02040503050406030204" pitchFamily="18" charset="0"/>
                          </a:rPr>
                          <m:t>𝑘</m:t>
                        </m:r>
                        <m:r>
                          <a:rPr lang="en-US" altLang="zh-TW" sz="2400">
                            <a:latin typeface="Cambria Math" panose="02040503050406030204" pitchFamily="18" charset="0"/>
                          </a:rPr>
                          <m:t>=1</m:t>
                        </m:r>
                      </m:sub>
                      <m:sup>
                        <m:r>
                          <a:rPr lang="en-US" altLang="zh-TW" sz="2400" i="1">
                            <a:latin typeface="Cambria Math" panose="02040503050406030204" pitchFamily="18" charset="0"/>
                          </a:rPr>
                          <m:t>𝐾</m:t>
                        </m:r>
                      </m:sup>
                      <m:e>
                        <m:sSub>
                          <m:sSubPr>
                            <m:ctrlPr>
                              <a:rPr lang="zh-TW" altLang="zh-TW" sz="2400" i="1">
                                <a:latin typeface="Cambria Math" panose="02040503050406030204" pitchFamily="18" charset="0"/>
                              </a:rPr>
                            </m:ctrlPr>
                          </m:sSubPr>
                          <m:e>
                            <m:r>
                              <a:rPr lang="en-US" altLang="zh-TW" sz="2400" i="1">
                                <a:latin typeface="Cambria Math" panose="02040503050406030204" pitchFamily="18" charset="0"/>
                              </a:rPr>
                              <m:t>𝐼</m:t>
                            </m:r>
                          </m:e>
                          <m:sub>
                            <m:r>
                              <a:rPr lang="en-US" altLang="zh-TW" sz="2400" i="1">
                                <a:latin typeface="Cambria Math" panose="02040503050406030204" pitchFamily="18" charset="0"/>
                              </a:rPr>
                              <m:t>𝑘</m:t>
                            </m:r>
                          </m:sub>
                        </m:sSub>
                      </m:e>
                    </m:nary>
                  </m:oMath>
                </a14:m>
                <a:r>
                  <a:rPr lang="zh-TW" altLang="zh-TW" sz="2400" dirty="0">
                    <a:effectLst/>
                    <a:latin typeface="Cambria Math" panose="02040503050406030204" pitchFamily="18" charset="0"/>
                    <a:ea typeface="微軟正黑體" panose="020B0604030504040204" pitchFamily="34" charset="-120"/>
                  </a:rPr>
                  <a:t> </a:t>
                </a:r>
                <a:r>
                  <a:rPr lang="en-US" altLang="zh-TW" sz="2400" dirty="0">
                    <a:latin typeface="Cambria Math" panose="02040503050406030204" pitchFamily="18" charset="0"/>
                    <a:ea typeface="微軟正黑體" panose="020B0604030504040204" pitchFamily="34" charset="-120"/>
                  </a:rPr>
                  <a:t>and </a:t>
                </a:r>
                <a14:m>
                  <m:oMath xmlns:m="http://schemas.openxmlformats.org/officeDocument/2006/math">
                    <m:sSub>
                      <m:sSubPr>
                        <m:ctrlPr>
                          <a:rPr lang="zh-TW" altLang="zh-TW" sz="2400" i="1">
                            <a:latin typeface="Cambria Math" panose="02040503050406030204" pitchFamily="18" charset="0"/>
                          </a:rPr>
                        </m:ctrlPr>
                      </m:sSubPr>
                      <m:e>
                        <m:r>
                          <a:rPr lang="en-US" altLang="zh-TW" sz="2400" i="1">
                            <a:latin typeface="Cambria Math" panose="02040503050406030204" pitchFamily="18" charset="0"/>
                          </a:rPr>
                          <m:t>𝐼</m:t>
                        </m:r>
                      </m:e>
                      <m:sub>
                        <m:r>
                          <a:rPr lang="en-US" altLang="zh-TW" sz="2400" i="1">
                            <a:latin typeface="Cambria Math" panose="02040503050406030204" pitchFamily="18" charset="0"/>
                          </a:rPr>
                          <m:t>𝑘</m:t>
                        </m:r>
                      </m:sub>
                    </m:sSub>
                    <m:r>
                      <a:rPr lang="en-US" altLang="zh-TW" sz="2400">
                        <a:latin typeface="Cambria Math" panose="02040503050406030204" pitchFamily="18" charset="0"/>
                      </a:rPr>
                      <m:t>∩</m:t>
                    </m:r>
                    <m:sSub>
                      <m:sSubPr>
                        <m:ctrlPr>
                          <a:rPr lang="zh-TW" altLang="zh-TW" sz="2400" i="1">
                            <a:latin typeface="Cambria Math" panose="02040503050406030204" pitchFamily="18" charset="0"/>
                          </a:rPr>
                        </m:ctrlPr>
                      </m:sSubPr>
                      <m:e>
                        <m:r>
                          <a:rPr lang="en-US" altLang="zh-TW" sz="2400" i="1">
                            <a:latin typeface="Cambria Math" panose="02040503050406030204" pitchFamily="18" charset="0"/>
                          </a:rPr>
                          <m:t>𝐼</m:t>
                        </m:r>
                      </m:e>
                      <m:sub>
                        <m:sSup>
                          <m:sSupPr>
                            <m:ctrlPr>
                              <a:rPr lang="zh-TW" altLang="zh-TW" sz="2400" i="1">
                                <a:latin typeface="Cambria Math" panose="02040503050406030204" pitchFamily="18" charset="0"/>
                              </a:rPr>
                            </m:ctrlPr>
                          </m:sSupPr>
                          <m:e>
                            <m:r>
                              <a:rPr lang="en-US" altLang="zh-TW" sz="2400" i="1">
                                <a:latin typeface="Cambria Math" panose="02040503050406030204" pitchFamily="18" charset="0"/>
                              </a:rPr>
                              <m:t>𝑘</m:t>
                            </m:r>
                          </m:e>
                          <m:sup>
                            <m:r>
                              <a:rPr lang="en-US" altLang="zh-TW" sz="2400" i="1">
                                <a:latin typeface="Cambria Math" panose="02040503050406030204" pitchFamily="18" charset="0"/>
                              </a:rPr>
                              <m:t>′</m:t>
                            </m:r>
                          </m:sup>
                        </m:sSup>
                      </m:sub>
                    </m:sSub>
                    <m:r>
                      <a:rPr lang="en-US" altLang="zh-TW" sz="2400">
                        <a:latin typeface="Cambria Math" panose="02040503050406030204" pitchFamily="18" charset="0"/>
                      </a:rPr>
                      <m:t>=∅</m:t>
                    </m:r>
                    <m:r>
                      <a:rPr lang="zh-TW" altLang="en-US" sz="2400" i="0">
                        <a:latin typeface="Cambria Math" panose="02040503050406030204" pitchFamily="18" charset="0"/>
                      </a:rPr>
                      <m:t>（</m:t>
                    </m:r>
                  </m:oMath>
                </a14:m>
                <a:r>
                  <a:rPr lang="zh-TW" altLang="zh-TW" sz="2400" dirty="0">
                    <a:latin typeface="Cambria Math" panose="02040503050406030204" pitchFamily="18" charset="0"/>
                    <a:ea typeface="微軟正黑體" panose="020B0604030504040204" pitchFamily="34" charset="-120"/>
                  </a:rPr>
                  <a:t>將</a:t>
                </a:r>
                <a:r>
                  <a:rPr lang="en-US" altLang="zh-TW" sz="2400" dirty="0">
                    <a:latin typeface="Cambria Math" panose="02040503050406030204" pitchFamily="18" charset="0"/>
                    <a:ea typeface="微軟正黑體" panose="020B0604030504040204" pitchFamily="34" charset="-120"/>
                  </a:rPr>
                  <a:t>p</a:t>
                </a:r>
                <a:r>
                  <a:rPr lang="zh-TW" altLang="zh-TW" sz="2400" dirty="0">
                    <a:latin typeface="Cambria Math" panose="02040503050406030204" pitchFamily="18" charset="0"/>
                    <a:ea typeface="微軟正黑體" panose="020B0604030504040204" pitchFamily="34" charset="-120"/>
                  </a:rPr>
                  <a:t>個變數分成不重疊的</a:t>
                </a:r>
                <a:r>
                  <a:rPr lang="en-US" altLang="zh-TW" sz="2400">
                    <a:latin typeface="Cambria Math" panose="02040503050406030204" pitchFamily="18" charset="0"/>
                    <a:ea typeface="微軟正黑體" panose="020B0604030504040204" pitchFamily="34" charset="-120"/>
                  </a:rPr>
                  <a:t>K</a:t>
                </a:r>
                <a:r>
                  <a:rPr lang="zh-TW" altLang="zh-TW" sz="2400">
                    <a:latin typeface="Cambria Math" panose="02040503050406030204" pitchFamily="18" charset="0"/>
                    <a:ea typeface="微軟正黑體" panose="020B0604030504040204" pitchFamily="34" charset="-120"/>
                  </a:rPr>
                  <a:t>組</a:t>
                </a:r>
                <a:r>
                  <a:rPr lang="zh-TW" altLang="en-US" sz="2400">
                    <a:latin typeface="Cambria Math" panose="02040503050406030204" pitchFamily="18" charset="0"/>
                    <a:ea typeface="微軟正黑體" panose="020B0604030504040204" pitchFamily="34" charset="-120"/>
                  </a:rPr>
                  <a:t>）</a:t>
                </a:r>
                <a:endParaRPr lang="en-US" altLang="zh-TW" sz="2400" dirty="0">
                  <a:effectLst/>
                  <a:latin typeface="Cambria Math" panose="02040503050406030204" pitchFamily="18" charset="0"/>
                  <a:ea typeface="微軟正黑體" panose="020B0604030504040204" pitchFamily="34" charset="-120"/>
                </a:endParaRPr>
              </a:p>
              <a:p>
                <a:pPr>
                  <a:lnSpc>
                    <a:spcPct val="120000"/>
                  </a:lnSpc>
                </a:pPr>
                <a:endParaRPr lang="en-US" altLang="zh-TW" sz="2400" dirty="0">
                  <a:latin typeface="Cambria Math" panose="02040503050406030204" pitchFamily="18" charset="0"/>
                  <a:ea typeface="微軟正黑體" panose="020B0604030504040204" pitchFamily="34" charset="-120"/>
                </a:endParaRPr>
              </a:p>
              <a:p>
                <a:pPr>
                  <a:lnSpc>
                    <a:spcPct val="120000"/>
                  </a:lnSpc>
                </a:pPr>
                <a:endParaRPr lang="en-US" altLang="zh-TW" sz="2400" dirty="0">
                  <a:effectLst/>
                  <a:latin typeface="Cambria Math" panose="02040503050406030204" pitchFamily="18" charset="0"/>
                  <a:ea typeface="微軟正黑體" panose="020B0604030504040204" pitchFamily="34" charset="-120"/>
                </a:endParaRPr>
              </a:p>
              <a:p>
                <a:pPr>
                  <a:lnSpc>
                    <a:spcPct val="120000"/>
                  </a:lnSpc>
                </a:pPr>
                <a:endParaRPr kumimoji="1" lang="en-US" altLang="zh-TW" sz="2400" dirty="0">
                  <a:latin typeface="Cambria Math" panose="02040503050406030204" pitchFamily="18" charset="0"/>
                  <a:ea typeface="微軟正黑體" panose="020B0604030504040204" pitchFamily="34" charset="-120"/>
                </a:endParaRPr>
              </a:p>
              <a:p>
                <a:pPr>
                  <a:lnSpc>
                    <a:spcPct val="120000"/>
                  </a:lnSpc>
                </a:pPr>
                <a:endParaRPr kumimoji="1" lang="zh-TW" altLang="en-US" sz="2400" dirty="0">
                  <a:latin typeface="Cambria Math" panose="02040503050406030204" pitchFamily="18" charset="0"/>
                  <a:ea typeface="微軟正黑體" panose="020B0604030504040204" pitchFamily="34" charset="-120"/>
                </a:endParaRPr>
              </a:p>
            </p:txBody>
          </p:sp>
        </mc:Choice>
        <mc:Fallback xmlns="">
          <p:sp>
            <p:nvSpPr>
              <p:cNvPr id="3" name="內容版面配置區 2">
                <a:extLst>
                  <a:ext uri="{FF2B5EF4-FFF2-40B4-BE49-F238E27FC236}">
                    <a16:creationId xmlns:a16="http://schemas.microsoft.com/office/drawing/2014/main" id="{524127E7-5F23-9747-A8CF-201358C5F059}"/>
                  </a:ext>
                </a:extLst>
              </p:cNvPr>
              <p:cNvSpPr>
                <a:spLocks noGrp="1" noRot="1" noChangeAspect="1" noMove="1" noResize="1" noEditPoints="1" noAdjustHandles="1" noChangeArrowheads="1" noChangeShapeType="1" noTextEdit="1"/>
              </p:cNvSpPr>
              <p:nvPr>
                <p:ph idx="1"/>
              </p:nvPr>
            </p:nvSpPr>
            <p:spPr>
              <a:xfrm>
                <a:off x="838200" y="1660351"/>
                <a:ext cx="10515600" cy="4351338"/>
              </a:xfrm>
              <a:blipFill>
                <a:blip r:embed="rId2"/>
                <a:stretch>
                  <a:fillRect l="-812" t="-420"/>
                </a:stretch>
              </a:blipFill>
            </p:spPr>
            <p:txBody>
              <a:bodyPr/>
              <a:lstStyle/>
              <a:p>
                <a:r>
                  <a:rPr lang="zh-TW" altLang="en-US">
                    <a:noFill/>
                  </a:rPr>
                  <a:t> </a:t>
                </a:r>
              </a:p>
            </p:txBody>
          </p:sp>
        </mc:Fallback>
      </mc:AlternateContent>
      <p:sp>
        <p:nvSpPr>
          <p:cNvPr id="13" name="矩形 12">
            <a:extLst>
              <a:ext uri="{FF2B5EF4-FFF2-40B4-BE49-F238E27FC236}">
                <a16:creationId xmlns:a16="http://schemas.microsoft.com/office/drawing/2014/main" id="{38DA5D3E-D78F-424C-B1A2-3DFC7A5F13FD}"/>
              </a:ext>
            </a:extLst>
          </p:cNvPr>
          <p:cNvSpPr/>
          <p:nvPr/>
        </p:nvSpPr>
        <p:spPr>
          <a:xfrm>
            <a:off x="949910" y="153805"/>
            <a:ext cx="3312124" cy="561692"/>
          </a:xfrm>
          <a:prstGeom prst="rect">
            <a:avLst/>
          </a:prstGeom>
        </p:spPr>
        <p:txBody>
          <a:bodyPr wrap="square" lIns="68580" tIns="34290" rIns="68580" bIns="34290">
            <a:spAutoFit/>
          </a:bodyPr>
          <a:lstStyle/>
          <a:p>
            <a:pPr>
              <a:defRPr/>
            </a:pPr>
            <a:r>
              <a:rPr lang="en-US" altLang="zh-TW" sz="3200" b="1" dirty="0">
                <a:latin typeface="Century Gothic" panose="020B0502020202020204" pitchFamily="34" charset="0"/>
              </a:rPr>
              <a:t>Group LASSO</a:t>
            </a:r>
            <a:endParaRPr sz="3200" spc="225" dirty="0">
              <a:solidFill>
                <a:schemeClr val="tx1">
                  <a:lumMod val="75000"/>
                  <a:lumOff val="25000"/>
                </a:schemeClr>
              </a:solidFill>
              <a:latin typeface="Century Gothic" panose="020B0502020202020204" pitchFamily="34" charset="0"/>
              <a:ea typeface="字魂58号-创中黑" panose="00000500000000000000" pitchFamily="2" charset="-122"/>
              <a:cs typeface="+mn-ea"/>
              <a:sym typeface="+mn-lt"/>
            </a:endParaRPr>
          </a:p>
        </p:txBody>
      </p:sp>
      <p:cxnSp>
        <p:nvCxnSpPr>
          <p:cNvPr id="14" name="直接连接符 4">
            <a:extLst>
              <a:ext uri="{FF2B5EF4-FFF2-40B4-BE49-F238E27FC236}">
                <a16:creationId xmlns:a16="http://schemas.microsoft.com/office/drawing/2014/main" id="{84880502-0493-473F-A5FD-FB83FA4F9C13}"/>
              </a:ext>
            </a:extLst>
          </p:cNvPr>
          <p:cNvCxnSpPr>
            <a:cxnSpLocks/>
          </p:cNvCxnSpPr>
          <p:nvPr/>
        </p:nvCxnSpPr>
        <p:spPr>
          <a:xfrm>
            <a:off x="1034308" y="754648"/>
            <a:ext cx="238213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15" name="群組 14">
            <a:extLst>
              <a:ext uri="{FF2B5EF4-FFF2-40B4-BE49-F238E27FC236}">
                <a16:creationId xmlns:a16="http://schemas.microsoft.com/office/drawing/2014/main" id="{E0874546-AED1-48F0-AE4C-106EA5760B42}"/>
              </a:ext>
            </a:extLst>
          </p:cNvPr>
          <p:cNvGrpSpPr/>
          <p:nvPr/>
        </p:nvGrpSpPr>
        <p:grpSpPr>
          <a:xfrm>
            <a:off x="184756" y="41297"/>
            <a:ext cx="643919" cy="832698"/>
            <a:chOff x="1627773" y="1384300"/>
            <a:chExt cx="3162300" cy="4089400"/>
          </a:xfrm>
        </p:grpSpPr>
        <p:sp>
          <p:nvSpPr>
            <p:cNvPr id="16" name="平行四边形 1">
              <a:extLst>
                <a:ext uri="{FF2B5EF4-FFF2-40B4-BE49-F238E27FC236}">
                  <a16:creationId xmlns:a16="http://schemas.microsoft.com/office/drawing/2014/main" id="{12B22C8F-E34E-433A-B64D-62AE4F39C0C7}"/>
                </a:ext>
              </a:extLst>
            </p:cNvPr>
            <p:cNvSpPr/>
            <p:nvPr/>
          </p:nvSpPr>
          <p:spPr>
            <a:xfrm>
              <a:off x="1627773" y="1384300"/>
              <a:ext cx="3162300" cy="4089400"/>
            </a:xfrm>
            <a:prstGeom prst="parallelogram">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998593EB-7D97-4CD0-866A-59D1F427CC6F}"/>
                </a:ext>
              </a:extLst>
            </p:cNvPr>
            <p:cNvSpPr/>
            <p:nvPr/>
          </p:nvSpPr>
          <p:spPr>
            <a:xfrm>
              <a:off x="1976696" y="1815621"/>
              <a:ext cx="2464459" cy="3087556"/>
            </a:xfrm>
            <a:prstGeom prst="rect">
              <a:avLst/>
            </a:prstGeom>
          </p:spPr>
          <p:txBody>
            <a:bodyPr wrap="square" lIns="68580" tIns="34290" rIns="68580" bIns="34290">
              <a:spAutoFit/>
            </a:bodyPr>
            <a:lstStyle/>
            <a:p>
              <a:pPr algn="ctr">
                <a:defRPr/>
              </a:pPr>
              <a:r>
                <a:rPr lang="en-US" altLang="zh-CN" sz="3600" spc="225" dirty="0">
                  <a:solidFill>
                    <a:schemeClr val="bg1"/>
                  </a:solidFill>
                  <a:latin typeface="Century Gothic" panose="020B0502020202020204" pitchFamily="34" charset="0"/>
                  <a:ea typeface="包图粗朗体" panose="02000000000000000000" pitchFamily="2" charset="-122"/>
                  <a:cs typeface="+mn-ea"/>
                  <a:sym typeface="+mn-lt"/>
                </a:rPr>
                <a:t>3</a:t>
              </a:r>
              <a:endParaRPr sz="3600" spc="225" dirty="0">
                <a:solidFill>
                  <a:schemeClr val="bg1"/>
                </a:solidFill>
                <a:latin typeface="Century Gothic" panose="020B0502020202020204" pitchFamily="34" charset="0"/>
                <a:ea typeface="包图粗朗体" panose="02000000000000000000" pitchFamily="2" charset="-122"/>
                <a:cs typeface="+mn-ea"/>
                <a:sym typeface="+mn-lt"/>
              </a:endParaRPr>
            </a:p>
          </p:txBody>
        </p:sp>
      </p:grpSp>
      <p:sp>
        <p:nvSpPr>
          <p:cNvPr id="18" name="矩形 17">
            <a:extLst>
              <a:ext uri="{FF2B5EF4-FFF2-40B4-BE49-F238E27FC236}">
                <a16:creationId xmlns:a16="http://schemas.microsoft.com/office/drawing/2014/main" id="{64E2F849-D24A-4B20-92DE-4960647695BA}"/>
              </a:ext>
            </a:extLst>
          </p:cNvPr>
          <p:cNvSpPr/>
          <p:nvPr/>
        </p:nvSpPr>
        <p:spPr>
          <a:xfrm>
            <a:off x="949910" y="707023"/>
            <a:ext cx="973343" cy="400110"/>
          </a:xfrm>
          <a:prstGeom prst="rect">
            <a:avLst/>
          </a:prstGeom>
        </p:spPr>
        <p:txBody>
          <a:bodyPr wrap="none">
            <a:spAutoFit/>
          </a:bodyPr>
          <a:lstStyle/>
          <a:p>
            <a:r>
              <a:rPr lang="en-US" altLang="zh-TW" sz="2000" b="1" dirty="0">
                <a:solidFill>
                  <a:srgbClr val="A78D6D"/>
                </a:solidFill>
                <a:latin typeface="Century Gothic" panose="020B0502020202020204" pitchFamily="34" charset="0"/>
              </a:rPr>
              <a:t>Model</a:t>
            </a:r>
            <a:endParaRPr lang="zh-TW" altLang="en-US" sz="2000" dirty="0">
              <a:solidFill>
                <a:srgbClr val="A78D6D"/>
              </a:solidFill>
            </a:endParaRPr>
          </a:p>
        </p:txBody>
      </p:sp>
    </p:spTree>
    <p:extLst>
      <p:ext uri="{BB962C8B-B14F-4D97-AF65-F5344CB8AC3E}">
        <p14:creationId xmlns:p14="http://schemas.microsoft.com/office/powerpoint/2010/main" val="2044317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7D69DD87-89C5-2648-BDED-0D411257D326}"/>
                  </a:ext>
                </a:extLst>
              </p:cNvPr>
              <p:cNvSpPr>
                <a:spLocks noGrp="1"/>
              </p:cNvSpPr>
              <p:nvPr>
                <p:ph idx="1"/>
              </p:nvPr>
            </p:nvSpPr>
            <p:spPr>
              <a:xfrm>
                <a:off x="949910" y="1752014"/>
                <a:ext cx="10515600" cy="4351338"/>
              </a:xfrm>
            </p:spPr>
            <p:txBody>
              <a:bodyPr/>
              <a:lstStyle/>
              <a:p>
                <a:pPr>
                  <a:lnSpc>
                    <a:spcPct val="120000"/>
                  </a:lnSpc>
                </a:pPr>
                <a:r>
                  <a:rPr kumimoji="1" lang="en-US" altLang="zh-TW" b="1" dirty="0">
                    <a:latin typeface="Century Gothic" panose="020B0502020202020204" pitchFamily="34" charset="0"/>
                  </a:rPr>
                  <a:t>Step I:</a:t>
                </a:r>
                <a:r>
                  <a:rPr kumimoji="1" lang="en-US" altLang="zh-TW" dirty="0">
                    <a:latin typeface="Century Gothic" panose="020B0502020202020204" pitchFamily="34" charset="0"/>
                  </a:rPr>
                  <a:t> using CV to pick appropriate </a:t>
                </a:r>
                <a14:m>
                  <m:oMath xmlns:m="http://schemas.openxmlformats.org/officeDocument/2006/math">
                    <m:r>
                      <m:rPr>
                        <m:sty m:val="p"/>
                      </m:rPr>
                      <a:rPr lang="en-US" altLang="zh-TW">
                        <a:latin typeface="Cambria Math" panose="02040503050406030204" pitchFamily="18" charset="0"/>
                      </a:rPr>
                      <m:t>λ</m:t>
                    </m:r>
                  </m:oMath>
                </a14:m>
                <a:r>
                  <a:rPr lang="zh-TW" altLang="zh-TW" dirty="0">
                    <a:effectLst/>
                    <a:latin typeface="Century Gothic" panose="020B0502020202020204" pitchFamily="34" charset="0"/>
                  </a:rPr>
                  <a:t> </a:t>
                </a:r>
                <a:endParaRPr lang="en-US" altLang="zh-TW" dirty="0">
                  <a:effectLst/>
                  <a:latin typeface="Century Gothic" panose="020B0502020202020204" pitchFamily="34" charset="0"/>
                </a:endParaRPr>
              </a:p>
              <a:p>
                <a:pPr>
                  <a:lnSpc>
                    <a:spcPct val="120000"/>
                  </a:lnSpc>
                </a:pPr>
                <a:endParaRPr kumimoji="1" lang="en-US" altLang="zh-TW" dirty="0">
                  <a:latin typeface="Century Gothic" panose="020B0502020202020204" pitchFamily="34" charset="0"/>
                </a:endParaRPr>
              </a:p>
              <a:p>
                <a:pPr>
                  <a:lnSpc>
                    <a:spcPct val="120000"/>
                  </a:lnSpc>
                </a:pPr>
                <a:r>
                  <a:rPr kumimoji="1" lang="en-US" altLang="zh-TW" dirty="0">
                    <a:latin typeface="Century Gothic" panose="020B0502020202020204" pitchFamily="34" charset="0"/>
                  </a:rPr>
                  <a:t>Each red dot: log(</a:t>
                </a:r>
                <a14:m>
                  <m:oMath xmlns:m="http://schemas.openxmlformats.org/officeDocument/2006/math">
                    <m:r>
                      <m:rPr>
                        <m:sty m:val="p"/>
                      </m:rPr>
                      <a:rPr lang="en-US" altLang="zh-TW" smtClean="0">
                        <a:latin typeface="Cambria Math" panose="02040503050406030204" pitchFamily="18" charset="0"/>
                      </a:rPr>
                      <m:t>λ</m:t>
                    </m:r>
                  </m:oMath>
                </a14:m>
                <a:r>
                  <a:rPr lang="en-US" altLang="zh-TW" b="0" dirty="0">
                    <a:latin typeface="Century Gothic" panose="020B0502020202020204" pitchFamily="34" charset="0"/>
                  </a:rPr>
                  <a:t>)</a:t>
                </a:r>
              </a:p>
              <a:p>
                <a:pPr marL="0" indent="0">
                  <a:lnSpc>
                    <a:spcPct val="120000"/>
                  </a:lnSpc>
                  <a:buNone/>
                </a:pPr>
                <a:endParaRPr lang="en-US" altLang="zh-TW" b="0" dirty="0">
                  <a:latin typeface="Century Gothic" panose="020B0502020202020204" pitchFamily="34" charset="0"/>
                </a:endParaRPr>
              </a:p>
              <a:p>
                <a:pPr>
                  <a:lnSpc>
                    <a:spcPct val="120000"/>
                  </a:lnSpc>
                </a:pPr>
                <a:r>
                  <a:rPr lang="en-US" altLang="zh-TW" dirty="0">
                    <a:latin typeface="Century Gothic" panose="020B0502020202020204" pitchFamily="34" charset="0"/>
                  </a:rPr>
                  <a:t> </a:t>
                </a:r>
                <a14:m>
                  <m:oMath xmlns:m="http://schemas.openxmlformats.org/officeDocument/2006/math">
                    <m:r>
                      <m:rPr>
                        <m:sty m:val="p"/>
                      </m:rPr>
                      <a:rPr lang="en-US" altLang="zh-TW" smtClean="0">
                        <a:latin typeface="Cambria Math" panose="02040503050406030204" pitchFamily="18" charset="0"/>
                      </a:rPr>
                      <m:t>λ</m:t>
                    </m:r>
                    <m:r>
                      <a:rPr lang="en-US" altLang="zh-TW" b="0" i="0" smtClean="0">
                        <a:latin typeface="Cambria Math" panose="02040503050406030204" pitchFamily="18" charset="0"/>
                      </a:rPr>
                      <m:t>=</m:t>
                    </m:r>
                    <m:r>
                      <m:rPr>
                        <m:nor/>
                      </m:rPr>
                      <a:rPr lang="en-US" altLang="zh-TW">
                        <a:latin typeface="Century Gothic" panose="020B0502020202020204" pitchFamily="34" charset="0"/>
                      </a:rPr>
                      <m:t>0.008229747</m:t>
                    </m:r>
                  </m:oMath>
                </a14:m>
                <a:endParaRPr lang="en-US" altLang="zh-TW" dirty="0">
                  <a:effectLst/>
                  <a:latin typeface="Century Gothic" panose="020B0502020202020204" pitchFamily="34" charset="0"/>
                </a:endParaRPr>
              </a:p>
              <a:p>
                <a:endParaRPr kumimoji="1" lang="en-US" altLang="zh-TW" dirty="0"/>
              </a:p>
              <a:p>
                <a:endParaRPr kumimoji="1" lang="zh-TW" altLang="en-US" dirty="0"/>
              </a:p>
            </p:txBody>
          </p:sp>
        </mc:Choice>
        <mc:Fallback xmlns="">
          <p:sp>
            <p:nvSpPr>
              <p:cNvPr id="3" name="內容版面配置區 2">
                <a:extLst>
                  <a:ext uri="{FF2B5EF4-FFF2-40B4-BE49-F238E27FC236}">
                    <a16:creationId xmlns:a16="http://schemas.microsoft.com/office/drawing/2014/main" id="{7D69DD87-89C5-2648-BDED-0D411257D326}"/>
                  </a:ext>
                </a:extLst>
              </p:cNvPr>
              <p:cNvSpPr>
                <a:spLocks noGrp="1" noRot="1" noChangeAspect="1" noMove="1" noResize="1" noEditPoints="1" noAdjustHandles="1" noChangeArrowheads="1" noChangeShapeType="1" noTextEdit="1"/>
              </p:cNvSpPr>
              <p:nvPr>
                <p:ph idx="1"/>
              </p:nvPr>
            </p:nvSpPr>
            <p:spPr>
              <a:xfrm>
                <a:off x="949910" y="1752014"/>
                <a:ext cx="10515600" cy="4351338"/>
              </a:xfrm>
              <a:blipFill>
                <a:blip r:embed="rId2"/>
                <a:stretch>
                  <a:fillRect l="-1043" t="-560"/>
                </a:stretch>
              </a:blipFill>
            </p:spPr>
            <p:txBody>
              <a:bodyPr/>
              <a:lstStyle/>
              <a:p>
                <a:r>
                  <a:rPr lang="zh-TW" altLang="en-US">
                    <a:noFill/>
                  </a:rPr>
                  <a:t> </a:t>
                </a:r>
              </a:p>
            </p:txBody>
          </p:sp>
        </mc:Fallback>
      </mc:AlternateContent>
      <p:pic>
        <p:nvPicPr>
          <p:cNvPr id="4" name="圖片 3">
            <a:extLst>
              <a:ext uri="{FF2B5EF4-FFF2-40B4-BE49-F238E27FC236}">
                <a16:creationId xmlns:a16="http://schemas.microsoft.com/office/drawing/2014/main" id="{693C5A87-A475-6241-B323-9AF07EA25926}"/>
              </a:ext>
            </a:extLst>
          </p:cNvPr>
          <p:cNvPicPr/>
          <p:nvPr/>
        </p:nvPicPr>
        <p:blipFill>
          <a:blip r:embed="rId3">
            <a:extLst>
              <a:ext uri="{28A0092B-C50C-407E-A947-70E740481C1C}">
                <a14:useLocalDpi xmlns:a14="http://schemas.microsoft.com/office/drawing/2010/main" val="0"/>
              </a:ext>
            </a:extLst>
          </a:blip>
          <a:stretch>
            <a:fillRect/>
          </a:stretch>
        </p:blipFill>
        <p:spPr>
          <a:xfrm>
            <a:off x="5586106" y="2796924"/>
            <a:ext cx="6397914" cy="3868074"/>
          </a:xfrm>
          <a:prstGeom prst="rect">
            <a:avLst/>
          </a:prstGeom>
          <a:ln w="28575">
            <a:solidFill>
              <a:srgbClr val="BCA890"/>
            </a:solidFill>
          </a:ln>
        </p:spPr>
      </p:pic>
      <p:sp>
        <p:nvSpPr>
          <p:cNvPr id="14" name="矩形 13">
            <a:extLst>
              <a:ext uri="{FF2B5EF4-FFF2-40B4-BE49-F238E27FC236}">
                <a16:creationId xmlns:a16="http://schemas.microsoft.com/office/drawing/2014/main" id="{2554A808-14A5-4C4D-92AA-F481E0395265}"/>
              </a:ext>
            </a:extLst>
          </p:cNvPr>
          <p:cNvSpPr/>
          <p:nvPr/>
        </p:nvSpPr>
        <p:spPr>
          <a:xfrm>
            <a:off x="949910" y="153805"/>
            <a:ext cx="3312124" cy="561692"/>
          </a:xfrm>
          <a:prstGeom prst="rect">
            <a:avLst/>
          </a:prstGeom>
        </p:spPr>
        <p:txBody>
          <a:bodyPr wrap="square" lIns="68580" tIns="34290" rIns="68580" bIns="34290">
            <a:spAutoFit/>
          </a:bodyPr>
          <a:lstStyle/>
          <a:p>
            <a:pPr>
              <a:defRPr/>
            </a:pPr>
            <a:r>
              <a:rPr lang="en-US" altLang="zh-TW" sz="3200" b="1" dirty="0">
                <a:latin typeface="Century Gothic" panose="020B0502020202020204" pitchFamily="34" charset="0"/>
              </a:rPr>
              <a:t>Group LASSO</a:t>
            </a:r>
            <a:endParaRPr sz="3200" spc="225" dirty="0">
              <a:solidFill>
                <a:schemeClr val="tx1">
                  <a:lumMod val="75000"/>
                  <a:lumOff val="25000"/>
                </a:schemeClr>
              </a:solidFill>
              <a:latin typeface="Century Gothic" panose="020B0502020202020204" pitchFamily="34" charset="0"/>
              <a:ea typeface="字魂58号-创中黑" panose="00000500000000000000" pitchFamily="2" charset="-122"/>
              <a:cs typeface="+mn-ea"/>
              <a:sym typeface="+mn-lt"/>
            </a:endParaRPr>
          </a:p>
        </p:txBody>
      </p:sp>
      <p:cxnSp>
        <p:nvCxnSpPr>
          <p:cNvPr id="15" name="直接连接符 4">
            <a:extLst>
              <a:ext uri="{FF2B5EF4-FFF2-40B4-BE49-F238E27FC236}">
                <a16:creationId xmlns:a16="http://schemas.microsoft.com/office/drawing/2014/main" id="{311E12E0-862E-40F4-A1C7-A734EC2F2F25}"/>
              </a:ext>
            </a:extLst>
          </p:cNvPr>
          <p:cNvCxnSpPr>
            <a:cxnSpLocks/>
          </p:cNvCxnSpPr>
          <p:nvPr/>
        </p:nvCxnSpPr>
        <p:spPr>
          <a:xfrm>
            <a:off x="1034308" y="754648"/>
            <a:ext cx="238213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16" name="群組 15">
            <a:extLst>
              <a:ext uri="{FF2B5EF4-FFF2-40B4-BE49-F238E27FC236}">
                <a16:creationId xmlns:a16="http://schemas.microsoft.com/office/drawing/2014/main" id="{D9238639-14FD-4C38-922C-978BF20985B3}"/>
              </a:ext>
            </a:extLst>
          </p:cNvPr>
          <p:cNvGrpSpPr/>
          <p:nvPr/>
        </p:nvGrpSpPr>
        <p:grpSpPr>
          <a:xfrm>
            <a:off x="184756" y="41297"/>
            <a:ext cx="643919" cy="832698"/>
            <a:chOff x="1627773" y="1384300"/>
            <a:chExt cx="3162300" cy="4089400"/>
          </a:xfrm>
        </p:grpSpPr>
        <p:sp>
          <p:nvSpPr>
            <p:cNvPr id="17" name="平行四边形 1">
              <a:extLst>
                <a:ext uri="{FF2B5EF4-FFF2-40B4-BE49-F238E27FC236}">
                  <a16:creationId xmlns:a16="http://schemas.microsoft.com/office/drawing/2014/main" id="{4BBEF4F3-7018-477E-B34C-71A0F55E20DA}"/>
                </a:ext>
              </a:extLst>
            </p:cNvPr>
            <p:cNvSpPr/>
            <p:nvPr/>
          </p:nvSpPr>
          <p:spPr>
            <a:xfrm>
              <a:off x="1627773" y="1384300"/>
              <a:ext cx="3162300" cy="4089400"/>
            </a:xfrm>
            <a:prstGeom prst="parallelogram">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8BD31C9B-D4E1-4E65-B171-1C8DCF597F70}"/>
                </a:ext>
              </a:extLst>
            </p:cNvPr>
            <p:cNvSpPr/>
            <p:nvPr/>
          </p:nvSpPr>
          <p:spPr>
            <a:xfrm>
              <a:off x="1976696" y="1815621"/>
              <a:ext cx="2464459" cy="3087556"/>
            </a:xfrm>
            <a:prstGeom prst="rect">
              <a:avLst/>
            </a:prstGeom>
          </p:spPr>
          <p:txBody>
            <a:bodyPr wrap="square" lIns="68580" tIns="34290" rIns="68580" bIns="34290">
              <a:spAutoFit/>
            </a:bodyPr>
            <a:lstStyle/>
            <a:p>
              <a:pPr algn="ctr">
                <a:defRPr/>
              </a:pPr>
              <a:r>
                <a:rPr lang="en-US" altLang="zh-CN" sz="3600" spc="225" dirty="0">
                  <a:solidFill>
                    <a:schemeClr val="bg1"/>
                  </a:solidFill>
                  <a:latin typeface="Century Gothic" panose="020B0502020202020204" pitchFamily="34" charset="0"/>
                  <a:ea typeface="包图粗朗体" panose="02000000000000000000" pitchFamily="2" charset="-122"/>
                  <a:cs typeface="+mn-ea"/>
                  <a:sym typeface="+mn-lt"/>
                </a:rPr>
                <a:t>3</a:t>
              </a:r>
              <a:endParaRPr sz="3600" spc="225" dirty="0">
                <a:solidFill>
                  <a:schemeClr val="bg1"/>
                </a:solidFill>
                <a:latin typeface="Century Gothic" panose="020B0502020202020204" pitchFamily="34" charset="0"/>
                <a:ea typeface="包图粗朗体" panose="02000000000000000000" pitchFamily="2" charset="-122"/>
                <a:cs typeface="+mn-ea"/>
                <a:sym typeface="+mn-lt"/>
              </a:endParaRPr>
            </a:p>
          </p:txBody>
        </p:sp>
      </p:grpSp>
      <p:sp>
        <p:nvSpPr>
          <p:cNvPr id="19" name="矩形 18">
            <a:extLst>
              <a:ext uri="{FF2B5EF4-FFF2-40B4-BE49-F238E27FC236}">
                <a16:creationId xmlns:a16="http://schemas.microsoft.com/office/drawing/2014/main" id="{8CBD5EDB-32A6-4DCC-A48E-9D16EC86DF1E}"/>
              </a:ext>
            </a:extLst>
          </p:cNvPr>
          <p:cNvSpPr/>
          <p:nvPr/>
        </p:nvSpPr>
        <p:spPr>
          <a:xfrm>
            <a:off x="949910" y="707023"/>
            <a:ext cx="973343" cy="400110"/>
          </a:xfrm>
          <a:prstGeom prst="rect">
            <a:avLst/>
          </a:prstGeom>
        </p:spPr>
        <p:txBody>
          <a:bodyPr wrap="none">
            <a:spAutoFit/>
          </a:bodyPr>
          <a:lstStyle/>
          <a:p>
            <a:r>
              <a:rPr lang="en-US" altLang="zh-TW" sz="2000" b="1" dirty="0">
                <a:solidFill>
                  <a:srgbClr val="A78D6D"/>
                </a:solidFill>
                <a:latin typeface="Century Gothic" panose="020B0502020202020204" pitchFamily="34" charset="0"/>
              </a:rPr>
              <a:t>Model</a:t>
            </a:r>
            <a:endParaRPr lang="zh-TW" altLang="en-US" sz="2000" dirty="0">
              <a:solidFill>
                <a:srgbClr val="A78D6D"/>
              </a:solidFill>
            </a:endParaRPr>
          </a:p>
        </p:txBody>
      </p:sp>
    </p:spTree>
    <p:extLst>
      <p:ext uri="{BB962C8B-B14F-4D97-AF65-F5344CB8AC3E}">
        <p14:creationId xmlns:p14="http://schemas.microsoft.com/office/powerpoint/2010/main" val="1984737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B5171AB4-AE3F-4E4A-975D-094BCD61D8CB}"/>
                  </a:ext>
                </a:extLst>
              </p:cNvPr>
              <p:cNvSpPr>
                <a:spLocks noGrp="1"/>
              </p:cNvSpPr>
              <p:nvPr>
                <p:ph idx="1"/>
              </p:nvPr>
            </p:nvSpPr>
            <p:spPr>
              <a:xfrm>
                <a:off x="506715" y="1551047"/>
                <a:ext cx="10515600" cy="4351338"/>
              </a:xfrm>
            </p:spPr>
            <p:txBody>
              <a:bodyPr/>
              <a:lstStyle/>
              <a:p>
                <a:pPr>
                  <a:lnSpc>
                    <a:spcPct val="120000"/>
                  </a:lnSpc>
                </a:pPr>
                <a:r>
                  <a:rPr kumimoji="1" lang="en-US" altLang="zh-TW" b="1" dirty="0">
                    <a:latin typeface="Century Gothic" panose="020B0502020202020204" pitchFamily="34" charset="0"/>
                  </a:rPr>
                  <a:t>Step II: </a:t>
                </a:r>
                <a:r>
                  <a:rPr kumimoji="1" lang="en-US" altLang="zh-TW" dirty="0">
                    <a:latin typeface="Century Gothic" panose="020B0502020202020204" pitchFamily="34" charset="0"/>
                  </a:rPr>
                  <a:t>Use the </a:t>
                </a:r>
                <a14:m>
                  <m:oMath xmlns:m="http://schemas.openxmlformats.org/officeDocument/2006/math">
                    <m:r>
                      <m:rPr>
                        <m:sty m:val="p"/>
                      </m:rPr>
                      <a:rPr lang="en-US" altLang="zh-TW" smtClean="0">
                        <a:latin typeface="Cambria Math" panose="02040503050406030204" pitchFamily="18" charset="0"/>
                      </a:rPr>
                      <m:t>λ</m:t>
                    </m:r>
                  </m:oMath>
                </a14:m>
                <a:r>
                  <a:rPr lang="zh-TW" altLang="zh-TW" dirty="0">
                    <a:effectLst/>
                    <a:latin typeface="Century Gothic" panose="020B0502020202020204" pitchFamily="34" charset="0"/>
                  </a:rPr>
                  <a:t> </a:t>
                </a:r>
                <a:r>
                  <a:rPr lang="en-US" altLang="zh-TW" dirty="0">
                    <a:effectLst/>
                    <a:latin typeface="Century Gothic" panose="020B0502020202020204" pitchFamily="34" charset="0"/>
                  </a:rPr>
                  <a:t>obtained in Step I to build our model, and find important predictors.</a:t>
                </a:r>
              </a:p>
              <a:p>
                <a:endParaRPr lang="en-US" altLang="zh-TW" dirty="0">
                  <a:latin typeface="Century Gothic" panose="020B0502020202020204" pitchFamily="34" charset="0"/>
                </a:endParaRPr>
              </a:p>
              <a:p>
                <a:endParaRPr lang="en-US" altLang="zh-TW" dirty="0">
                  <a:effectLst/>
                  <a:latin typeface="Century Gothic" panose="020B0502020202020204" pitchFamily="34" charset="0"/>
                </a:endParaRPr>
              </a:p>
            </p:txBody>
          </p:sp>
        </mc:Choice>
        <mc:Fallback xmlns="">
          <p:sp>
            <p:nvSpPr>
              <p:cNvPr id="3" name="內容版面配置區 2">
                <a:extLst>
                  <a:ext uri="{FF2B5EF4-FFF2-40B4-BE49-F238E27FC236}">
                    <a16:creationId xmlns:a16="http://schemas.microsoft.com/office/drawing/2014/main" id="{B5171AB4-AE3F-4E4A-975D-094BCD61D8CB}"/>
                  </a:ext>
                </a:extLst>
              </p:cNvPr>
              <p:cNvSpPr>
                <a:spLocks noGrp="1" noRot="1" noChangeAspect="1" noMove="1" noResize="1" noEditPoints="1" noAdjustHandles="1" noChangeArrowheads="1" noChangeShapeType="1" noTextEdit="1"/>
              </p:cNvSpPr>
              <p:nvPr>
                <p:ph idx="1"/>
              </p:nvPr>
            </p:nvSpPr>
            <p:spPr>
              <a:xfrm>
                <a:off x="506715" y="1551047"/>
                <a:ext cx="10515600" cy="4351338"/>
              </a:xfrm>
              <a:blipFill>
                <a:blip r:embed="rId2"/>
                <a:stretch>
                  <a:fillRect l="-1043" t="-560" r="-2087"/>
                </a:stretch>
              </a:blipFill>
            </p:spPr>
            <p:txBody>
              <a:bodyPr/>
              <a:lstStyle/>
              <a:p>
                <a:r>
                  <a:rPr lang="zh-TW" altLang="en-US">
                    <a:noFill/>
                  </a:rPr>
                  <a:t> </a:t>
                </a:r>
              </a:p>
            </p:txBody>
          </p:sp>
        </mc:Fallback>
      </mc:AlternateContent>
      <p:pic>
        <p:nvPicPr>
          <p:cNvPr id="4" name="圖片 3">
            <a:extLst>
              <a:ext uri="{FF2B5EF4-FFF2-40B4-BE49-F238E27FC236}">
                <a16:creationId xmlns:a16="http://schemas.microsoft.com/office/drawing/2014/main" id="{5F24C6DA-CABD-674D-B9FA-3FC56006DCC9}"/>
              </a:ext>
            </a:extLst>
          </p:cNvPr>
          <p:cNvPicPr/>
          <p:nvPr/>
        </p:nvPicPr>
        <p:blipFill>
          <a:blip r:embed="rId3">
            <a:extLst>
              <a:ext uri="{28A0092B-C50C-407E-A947-70E740481C1C}">
                <a14:useLocalDpi xmlns:a14="http://schemas.microsoft.com/office/drawing/2010/main" val="0"/>
              </a:ext>
            </a:extLst>
          </a:blip>
          <a:stretch>
            <a:fillRect/>
          </a:stretch>
        </p:blipFill>
        <p:spPr>
          <a:xfrm>
            <a:off x="5288085" y="2555757"/>
            <a:ext cx="6397200" cy="3870000"/>
          </a:xfrm>
          <a:prstGeom prst="rect">
            <a:avLst/>
          </a:prstGeom>
          <a:ln w="28575">
            <a:solidFill>
              <a:srgbClr val="BCA890"/>
            </a:solidFill>
          </a:ln>
        </p:spPr>
      </p:pic>
      <p:sp>
        <p:nvSpPr>
          <p:cNvPr id="7" name="矩形 6">
            <a:extLst>
              <a:ext uri="{FF2B5EF4-FFF2-40B4-BE49-F238E27FC236}">
                <a16:creationId xmlns:a16="http://schemas.microsoft.com/office/drawing/2014/main" id="{88C3E150-DBAA-49F8-B481-758DA6F6A592}"/>
              </a:ext>
            </a:extLst>
          </p:cNvPr>
          <p:cNvSpPr/>
          <p:nvPr/>
        </p:nvSpPr>
        <p:spPr>
          <a:xfrm>
            <a:off x="949910" y="153805"/>
            <a:ext cx="3312124" cy="561692"/>
          </a:xfrm>
          <a:prstGeom prst="rect">
            <a:avLst/>
          </a:prstGeom>
        </p:spPr>
        <p:txBody>
          <a:bodyPr wrap="square" lIns="68580" tIns="34290" rIns="68580" bIns="34290">
            <a:spAutoFit/>
          </a:bodyPr>
          <a:lstStyle/>
          <a:p>
            <a:pPr>
              <a:defRPr/>
            </a:pPr>
            <a:r>
              <a:rPr lang="en-US" altLang="zh-TW" sz="3200" b="1" dirty="0">
                <a:latin typeface="Century Gothic" panose="020B0502020202020204" pitchFamily="34" charset="0"/>
              </a:rPr>
              <a:t>Group LASSO</a:t>
            </a:r>
            <a:endParaRPr sz="3200" spc="225" dirty="0">
              <a:solidFill>
                <a:schemeClr val="tx1">
                  <a:lumMod val="75000"/>
                  <a:lumOff val="25000"/>
                </a:schemeClr>
              </a:solidFill>
              <a:latin typeface="Century Gothic" panose="020B0502020202020204" pitchFamily="34" charset="0"/>
              <a:ea typeface="字魂58号-创中黑" panose="00000500000000000000" pitchFamily="2" charset="-122"/>
              <a:cs typeface="+mn-ea"/>
              <a:sym typeface="+mn-lt"/>
            </a:endParaRPr>
          </a:p>
        </p:txBody>
      </p:sp>
      <p:cxnSp>
        <p:nvCxnSpPr>
          <p:cNvPr id="8" name="直接连接符 4">
            <a:extLst>
              <a:ext uri="{FF2B5EF4-FFF2-40B4-BE49-F238E27FC236}">
                <a16:creationId xmlns:a16="http://schemas.microsoft.com/office/drawing/2014/main" id="{5474A992-99FC-4AE8-AC55-A351DFD7C04B}"/>
              </a:ext>
            </a:extLst>
          </p:cNvPr>
          <p:cNvCxnSpPr>
            <a:cxnSpLocks/>
          </p:cNvCxnSpPr>
          <p:nvPr/>
        </p:nvCxnSpPr>
        <p:spPr>
          <a:xfrm>
            <a:off x="1034308" y="754648"/>
            <a:ext cx="238213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9" name="群組 8">
            <a:extLst>
              <a:ext uri="{FF2B5EF4-FFF2-40B4-BE49-F238E27FC236}">
                <a16:creationId xmlns:a16="http://schemas.microsoft.com/office/drawing/2014/main" id="{A10C2CF6-EB1E-48C6-A7F0-FE8D9AF2C8B1}"/>
              </a:ext>
            </a:extLst>
          </p:cNvPr>
          <p:cNvGrpSpPr/>
          <p:nvPr/>
        </p:nvGrpSpPr>
        <p:grpSpPr>
          <a:xfrm>
            <a:off x="184756" y="41297"/>
            <a:ext cx="643919" cy="832698"/>
            <a:chOff x="1627773" y="1384300"/>
            <a:chExt cx="3162300" cy="4089400"/>
          </a:xfrm>
        </p:grpSpPr>
        <p:sp>
          <p:nvSpPr>
            <p:cNvPr id="10" name="平行四边形 1">
              <a:extLst>
                <a:ext uri="{FF2B5EF4-FFF2-40B4-BE49-F238E27FC236}">
                  <a16:creationId xmlns:a16="http://schemas.microsoft.com/office/drawing/2014/main" id="{A23A293A-2948-4463-AA59-C69250C19A40}"/>
                </a:ext>
              </a:extLst>
            </p:cNvPr>
            <p:cNvSpPr/>
            <p:nvPr/>
          </p:nvSpPr>
          <p:spPr>
            <a:xfrm>
              <a:off x="1627773" y="1384300"/>
              <a:ext cx="3162300" cy="4089400"/>
            </a:xfrm>
            <a:prstGeom prst="parallelogram">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5C2B0ABB-ADC7-4FC0-A1F9-50BA10B3A29C}"/>
                </a:ext>
              </a:extLst>
            </p:cNvPr>
            <p:cNvSpPr/>
            <p:nvPr/>
          </p:nvSpPr>
          <p:spPr>
            <a:xfrm>
              <a:off x="1976696" y="1815621"/>
              <a:ext cx="2464459" cy="3087556"/>
            </a:xfrm>
            <a:prstGeom prst="rect">
              <a:avLst/>
            </a:prstGeom>
          </p:spPr>
          <p:txBody>
            <a:bodyPr wrap="square" lIns="68580" tIns="34290" rIns="68580" bIns="34290">
              <a:spAutoFit/>
            </a:bodyPr>
            <a:lstStyle/>
            <a:p>
              <a:pPr algn="ctr">
                <a:defRPr/>
              </a:pPr>
              <a:r>
                <a:rPr lang="en-US" altLang="zh-CN" sz="3600" spc="225" dirty="0">
                  <a:solidFill>
                    <a:schemeClr val="bg1"/>
                  </a:solidFill>
                  <a:latin typeface="Century Gothic" panose="020B0502020202020204" pitchFamily="34" charset="0"/>
                  <a:ea typeface="包图粗朗体" panose="02000000000000000000" pitchFamily="2" charset="-122"/>
                  <a:cs typeface="+mn-ea"/>
                  <a:sym typeface="+mn-lt"/>
                </a:rPr>
                <a:t>3</a:t>
              </a:r>
              <a:endParaRPr sz="3600" spc="225" dirty="0">
                <a:solidFill>
                  <a:schemeClr val="bg1"/>
                </a:solidFill>
                <a:latin typeface="Century Gothic" panose="020B0502020202020204" pitchFamily="34" charset="0"/>
                <a:ea typeface="包图粗朗体" panose="02000000000000000000" pitchFamily="2" charset="-122"/>
                <a:cs typeface="+mn-ea"/>
                <a:sym typeface="+mn-lt"/>
              </a:endParaRPr>
            </a:p>
          </p:txBody>
        </p:sp>
      </p:grpSp>
      <p:sp>
        <p:nvSpPr>
          <p:cNvPr id="12" name="矩形 11">
            <a:extLst>
              <a:ext uri="{FF2B5EF4-FFF2-40B4-BE49-F238E27FC236}">
                <a16:creationId xmlns:a16="http://schemas.microsoft.com/office/drawing/2014/main" id="{8B30BECA-1193-401D-92CA-CB5AF0FDB9D6}"/>
              </a:ext>
            </a:extLst>
          </p:cNvPr>
          <p:cNvSpPr/>
          <p:nvPr/>
        </p:nvSpPr>
        <p:spPr>
          <a:xfrm>
            <a:off x="949910" y="707023"/>
            <a:ext cx="973343" cy="400110"/>
          </a:xfrm>
          <a:prstGeom prst="rect">
            <a:avLst/>
          </a:prstGeom>
        </p:spPr>
        <p:txBody>
          <a:bodyPr wrap="none">
            <a:spAutoFit/>
          </a:bodyPr>
          <a:lstStyle/>
          <a:p>
            <a:r>
              <a:rPr lang="en-US" altLang="zh-TW" sz="2000" b="1" dirty="0">
                <a:solidFill>
                  <a:srgbClr val="A78D6D"/>
                </a:solidFill>
                <a:latin typeface="Century Gothic" panose="020B0502020202020204" pitchFamily="34" charset="0"/>
              </a:rPr>
              <a:t>Model</a:t>
            </a:r>
            <a:endParaRPr lang="zh-TW" altLang="en-US" sz="2000" dirty="0">
              <a:solidFill>
                <a:srgbClr val="A78D6D"/>
              </a:solidFill>
            </a:endParaRPr>
          </a:p>
        </p:txBody>
      </p:sp>
      <p:sp>
        <p:nvSpPr>
          <p:cNvPr id="13" name="文字方塊 12">
            <a:extLst>
              <a:ext uri="{FF2B5EF4-FFF2-40B4-BE49-F238E27FC236}">
                <a16:creationId xmlns:a16="http://schemas.microsoft.com/office/drawing/2014/main" id="{8D46986E-0EE5-4FB0-85A0-A4058A9586EB}"/>
              </a:ext>
            </a:extLst>
          </p:cNvPr>
          <p:cNvSpPr txBox="1"/>
          <p:nvPr/>
        </p:nvSpPr>
        <p:spPr>
          <a:xfrm>
            <a:off x="506715" y="3531670"/>
            <a:ext cx="4664892" cy="2619307"/>
          </a:xfrm>
          <a:prstGeom prst="rect">
            <a:avLst/>
          </a:prstGeom>
          <a:noFill/>
        </p:spPr>
        <p:txBody>
          <a:bodyPr wrap="square" rtlCol="0">
            <a:spAutoFit/>
          </a:bodyPr>
          <a:lstStyle/>
          <a:p>
            <a:pPr marL="342900" indent="-342900">
              <a:lnSpc>
                <a:spcPct val="120000"/>
              </a:lnSpc>
              <a:buFont typeface="Wingdings" panose="05000000000000000000" pitchFamily="2" charset="2"/>
              <a:buChar char="ü"/>
            </a:pPr>
            <a:r>
              <a:rPr lang="en-US" altLang="zh-TW" sz="2400" dirty="0">
                <a:latin typeface="Century Gothic" panose="020B0502020202020204" pitchFamily="34" charset="0"/>
              </a:rPr>
              <a:t>Num Major Vessels</a:t>
            </a:r>
          </a:p>
          <a:p>
            <a:pPr marL="342900" indent="-342900">
              <a:lnSpc>
                <a:spcPct val="120000"/>
              </a:lnSpc>
              <a:buFont typeface="Wingdings" panose="05000000000000000000" pitchFamily="2" charset="2"/>
              <a:buChar char="ü"/>
            </a:pPr>
            <a:r>
              <a:rPr lang="en-US" altLang="zh-TW" sz="2400" dirty="0">
                <a:latin typeface="Century Gothic" panose="020B0502020202020204" pitchFamily="34" charset="0"/>
              </a:rPr>
              <a:t>Chest Pain Type</a:t>
            </a:r>
          </a:p>
          <a:p>
            <a:pPr marL="342900" indent="-342900">
              <a:lnSpc>
                <a:spcPct val="120000"/>
              </a:lnSpc>
              <a:buFont typeface="Wingdings" panose="05000000000000000000" pitchFamily="2" charset="2"/>
              <a:buChar char="ü"/>
            </a:pPr>
            <a:r>
              <a:rPr lang="en-US" altLang="zh-TW" sz="2400" dirty="0">
                <a:latin typeface="Century Gothic" panose="020B0502020202020204" pitchFamily="34" charset="0"/>
              </a:rPr>
              <a:t>Cholesterol</a:t>
            </a:r>
          </a:p>
          <a:p>
            <a:pPr marL="342900" indent="-342900">
              <a:lnSpc>
                <a:spcPct val="120000"/>
              </a:lnSpc>
              <a:buFont typeface="Wingdings" panose="05000000000000000000" pitchFamily="2" charset="2"/>
              <a:buChar char="ü"/>
            </a:pPr>
            <a:r>
              <a:rPr lang="en-US" altLang="zh-TW" sz="2400" dirty="0">
                <a:latin typeface="Century Gothic" panose="020B0502020202020204" pitchFamily="34" charset="0"/>
              </a:rPr>
              <a:t>Resting Blood Pressure</a:t>
            </a:r>
          </a:p>
          <a:p>
            <a:pPr marL="342900" indent="-342900">
              <a:lnSpc>
                <a:spcPct val="120000"/>
              </a:lnSpc>
              <a:buFont typeface="Wingdings" panose="05000000000000000000" pitchFamily="2" charset="2"/>
              <a:buChar char="ü"/>
            </a:pPr>
            <a:r>
              <a:rPr lang="en-US" altLang="zh-TW" sz="2400" dirty="0">
                <a:latin typeface="Century Gothic" panose="020B0502020202020204" pitchFamily="34" charset="0"/>
              </a:rPr>
              <a:t>Max Heart Rate Achieved</a:t>
            </a:r>
            <a:r>
              <a:rPr lang="zh-TW" altLang="zh-TW" sz="2400" dirty="0">
                <a:latin typeface="Century Gothic" panose="020B0502020202020204" pitchFamily="34" charset="0"/>
              </a:rPr>
              <a:t> </a:t>
            </a:r>
            <a:endParaRPr kumimoji="1" lang="zh-TW" altLang="en-US" sz="2400" dirty="0">
              <a:latin typeface="Century Gothic" panose="020B0502020202020204" pitchFamily="34" charset="0"/>
            </a:endParaRPr>
          </a:p>
          <a:p>
            <a:pPr>
              <a:lnSpc>
                <a:spcPct val="120000"/>
              </a:lnSpc>
            </a:pPr>
            <a:endParaRPr lang="zh-TW" altLang="en-US" dirty="0"/>
          </a:p>
        </p:txBody>
      </p:sp>
    </p:spTree>
    <p:extLst>
      <p:ext uri="{BB962C8B-B14F-4D97-AF65-F5344CB8AC3E}">
        <p14:creationId xmlns:p14="http://schemas.microsoft.com/office/powerpoint/2010/main" val="2097923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E75B210E-5C15-6647-B33E-9A624F6609BC}"/>
              </a:ext>
            </a:extLst>
          </p:cNvPr>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31841" y="462582"/>
            <a:ext cx="6703200" cy="4680000"/>
          </a:xfrm>
          <a:prstGeom prst="rect">
            <a:avLst/>
          </a:prstGeom>
          <a:ln w="28575">
            <a:solidFill>
              <a:srgbClr val="BCA890"/>
            </a:solidFill>
          </a:ln>
        </p:spPr>
      </p:pic>
      <p:sp>
        <p:nvSpPr>
          <p:cNvPr id="8" name="矩形 7">
            <a:extLst>
              <a:ext uri="{FF2B5EF4-FFF2-40B4-BE49-F238E27FC236}">
                <a16:creationId xmlns:a16="http://schemas.microsoft.com/office/drawing/2014/main" id="{96B8B21C-9C03-4E4D-BFFF-A46C96DC67BF}"/>
              </a:ext>
            </a:extLst>
          </p:cNvPr>
          <p:cNvSpPr/>
          <p:nvPr/>
        </p:nvSpPr>
        <p:spPr>
          <a:xfrm>
            <a:off x="949910" y="153805"/>
            <a:ext cx="3312124" cy="561692"/>
          </a:xfrm>
          <a:prstGeom prst="rect">
            <a:avLst/>
          </a:prstGeom>
        </p:spPr>
        <p:txBody>
          <a:bodyPr wrap="square" lIns="68580" tIns="34290" rIns="68580" bIns="34290">
            <a:spAutoFit/>
          </a:bodyPr>
          <a:lstStyle/>
          <a:p>
            <a:pPr>
              <a:defRPr/>
            </a:pPr>
            <a:r>
              <a:rPr lang="en-US" altLang="zh-TW" sz="3200" b="1" dirty="0">
                <a:latin typeface="Century Gothic" panose="020B0502020202020204" pitchFamily="34" charset="0"/>
              </a:rPr>
              <a:t>Group LASSO</a:t>
            </a:r>
            <a:endParaRPr sz="3200" spc="225" dirty="0">
              <a:solidFill>
                <a:schemeClr val="tx1">
                  <a:lumMod val="75000"/>
                  <a:lumOff val="25000"/>
                </a:schemeClr>
              </a:solidFill>
              <a:latin typeface="Century Gothic" panose="020B0502020202020204" pitchFamily="34" charset="0"/>
              <a:ea typeface="字魂58号-创中黑" panose="00000500000000000000" pitchFamily="2" charset="-122"/>
              <a:cs typeface="+mn-ea"/>
              <a:sym typeface="+mn-lt"/>
            </a:endParaRPr>
          </a:p>
        </p:txBody>
      </p:sp>
      <p:cxnSp>
        <p:nvCxnSpPr>
          <p:cNvPr id="9" name="直接连接符 4">
            <a:extLst>
              <a:ext uri="{FF2B5EF4-FFF2-40B4-BE49-F238E27FC236}">
                <a16:creationId xmlns:a16="http://schemas.microsoft.com/office/drawing/2014/main" id="{924569C2-4C21-4FAC-AE54-760623ADC267}"/>
              </a:ext>
            </a:extLst>
          </p:cNvPr>
          <p:cNvCxnSpPr>
            <a:cxnSpLocks/>
          </p:cNvCxnSpPr>
          <p:nvPr/>
        </p:nvCxnSpPr>
        <p:spPr>
          <a:xfrm>
            <a:off x="1034308" y="754648"/>
            <a:ext cx="238213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10" name="群組 9">
            <a:extLst>
              <a:ext uri="{FF2B5EF4-FFF2-40B4-BE49-F238E27FC236}">
                <a16:creationId xmlns:a16="http://schemas.microsoft.com/office/drawing/2014/main" id="{9C8AD15B-8DFB-4273-A92C-E587F0957E8A}"/>
              </a:ext>
            </a:extLst>
          </p:cNvPr>
          <p:cNvGrpSpPr/>
          <p:nvPr/>
        </p:nvGrpSpPr>
        <p:grpSpPr>
          <a:xfrm>
            <a:off x="184756" y="41297"/>
            <a:ext cx="643919" cy="832698"/>
            <a:chOff x="1627773" y="1384300"/>
            <a:chExt cx="3162300" cy="4089400"/>
          </a:xfrm>
        </p:grpSpPr>
        <p:sp>
          <p:nvSpPr>
            <p:cNvPr id="11" name="平行四边形 1">
              <a:extLst>
                <a:ext uri="{FF2B5EF4-FFF2-40B4-BE49-F238E27FC236}">
                  <a16:creationId xmlns:a16="http://schemas.microsoft.com/office/drawing/2014/main" id="{8F0AFA33-2183-48F6-B148-16A421013F19}"/>
                </a:ext>
              </a:extLst>
            </p:cNvPr>
            <p:cNvSpPr/>
            <p:nvPr/>
          </p:nvSpPr>
          <p:spPr>
            <a:xfrm>
              <a:off x="1627773" y="1384300"/>
              <a:ext cx="3162300" cy="4089400"/>
            </a:xfrm>
            <a:prstGeom prst="parallelogram">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E2921232-9F09-4301-A253-7F2FB55132BA}"/>
                </a:ext>
              </a:extLst>
            </p:cNvPr>
            <p:cNvSpPr/>
            <p:nvPr/>
          </p:nvSpPr>
          <p:spPr>
            <a:xfrm>
              <a:off x="1976696" y="1815621"/>
              <a:ext cx="2464459" cy="3087556"/>
            </a:xfrm>
            <a:prstGeom prst="rect">
              <a:avLst/>
            </a:prstGeom>
          </p:spPr>
          <p:txBody>
            <a:bodyPr wrap="square" lIns="68580" tIns="34290" rIns="68580" bIns="34290">
              <a:spAutoFit/>
            </a:bodyPr>
            <a:lstStyle/>
            <a:p>
              <a:pPr algn="ctr">
                <a:defRPr/>
              </a:pPr>
              <a:r>
                <a:rPr lang="en-US" altLang="zh-CN" sz="3600" spc="225" dirty="0">
                  <a:solidFill>
                    <a:schemeClr val="bg1"/>
                  </a:solidFill>
                  <a:latin typeface="Century Gothic" panose="020B0502020202020204" pitchFamily="34" charset="0"/>
                  <a:ea typeface="包图粗朗体" panose="02000000000000000000" pitchFamily="2" charset="-122"/>
                  <a:cs typeface="+mn-ea"/>
                  <a:sym typeface="+mn-lt"/>
                </a:rPr>
                <a:t>3</a:t>
              </a:r>
              <a:endParaRPr sz="3600" spc="225" dirty="0">
                <a:solidFill>
                  <a:schemeClr val="bg1"/>
                </a:solidFill>
                <a:latin typeface="Century Gothic" panose="020B0502020202020204" pitchFamily="34" charset="0"/>
                <a:ea typeface="包图粗朗体" panose="02000000000000000000" pitchFamily="2" charset="-122"/>
                <a:cs typeface="+mn-ea"/>
                <a:sym typeface="+mn-lt"/>
              </a:endParaRPr>
            </a:p>
          </p:txBody>
        </p:sp>
      </p:grpSp>
      <p:sp>
        <p:nvSpPr>
          <p:cNvPr id="13" name="矩形 12">
            <a:extLst>
              <a:ext uri="{FF2B5EF4-FFF2-40B4-BE49-F238E27FC236}">
                <a16:creationId xmlns:a16="http://schemas.microsoft.com/office/drawing/2014/main" id="{F191ABBF-D0C7-49A7-9D28-C97AA1DAF8B4}"/>
              </a:ext>
            </a:extLst>
          </p:cNvPr>
          <p:cNvSpPr/>
          <p:nvPr/>
        </p:nvSpPr>
        <p:spPr>
          <a:xfrm>
            <a:off x="949910" y="707023"/>
            <a:ext cx="973343" cy="400110"/>
          </a:xfrm>
          <a:prstGeom prst="rect">
            <a:avLst/>
          </a:prstGeom>
        </p:spPr>
        <p:txBody>
          <a:bodyPr wrap="none">
            <a:spAutoFit/>
          </a:bodyPr>
          <a:lstStyle/>
          <a:p>
            <a:r>
              <a:rPr lang="en-US" altLang="zh-TW" sz="2000" b="1" dirty="0">
                <a:solidFill>
                  <a:srgbClr val="A78D6D"/>
                </a:solidFill>
                <a:latin typeface="Century Gothic" panose="020B0502020202020204" pitchFamily="34" charset="0"/>
              </a:rPr>
              <a:t>Model</a:t>
            </a:r>
            <a:endParaRPr lang="zh-TW" altLang="en-US" sz="2000" dirty="0">
              <a:solidFill>
                <a:srgbClr val="A78D6D"/>
              </a:solidFill>
            </a:endParaRPr>
          </a:p>
        </p:txBody>
      </p:sp>
      <p:sp>
        <p:nvSpPr>
          <p:cNvPr id="16" name="內容版面配置區 2">
            <a:extLst>
              <a:ext uri="{FF2B5EF4-FFF2-40B4-BE49-F238E27FC236}">
                <a16:creationId xmlns:a16="http://schemas.microsoft.com/office/drawing/2014/main" id="{FC0A866D-CEC0-4B93-9E7F-F26A8A93915B}"/>
              </a:ext>
            </a:extLst>
          </p:cNvPr>
          <p:cNvSpPr>
            <a:spLocks noGrp="1"/>
          </p:cNvSpPr>
          <p:nvPr>
            <p:ph idx="1"/>
          </p:nvPr>
        </p:nvSpPr>
        <p:spPr>
          <a:xfrm>
            <a:off x="327676" y="1660351"/>
            <a:ext cx="3934358" cy="1490996"/>
          </a:xfrm>
        </p:spPr>
        <p:txBody>
          <a:bodyPr>
            <a:normAutofit/>
          </a:bodyPr>
          <a:lstStyle/>
          <a:p>
            <a:pPr>
              <a:lnSpc>
                <a:spcPct val="130000"/>
              </a:lnSpc>
            </a:pPr>
            <a:r>
              <a:rPr kumimoji="1" lang="en-US" altLang="zh-TW" b="1" dirty="0">
                <a:latin typeface="Century Gothic" panose="020B0502020202020204" pitchFamily="34" charset="0"/>
              </a:rPr>
              <a:t>Step III: </a:t>
            </a:r>
            <a:r>
              <a:rPr kumimoji="1" lang="en-US" altLang="zh-TW" dirty="0">
                <a:latin typeface="Century Gothic" panose="020B0502020202020204" pitchFamily="34" charset="0"/>
              </a:rPr>
              <a:t>Evaluate Model Performance</a:t>
            </a:r>
          </a:p>
          <a:p>
            <a:pPr>
              <a:lnSpc>
                <a:spcPct val="130000"/>
              </a:lnSpc>
            </a:pPr>
            <a:endParaRPr kumimoji="1" lang="zh-TW" altLang="en-US" dirty="0"/>
          </a:p>
        </p:txBody>
      </p:sp>
      <p:pic>
        <p:nvPicPr>
          <p:cNvPr id="2" name="圖片 1">
            <a:extLst>
              <a:ext uri="{FF2B5EF4-FFF2-40B4-BE49-F238E27FC236}">
                <a16:creationId xmlns:a16="http://schemas.microsoft.com/office/drawing/2014/main" id="{E6BBAE3E-C033-48FA-8809-E3E0822270D2}"/>
              </a:ext>
            </a:extLst>
          </p:cNvPr>
          <p:cNvPicPr>
            <a:picLocks noChangeAspect="1"/>
          </p:cNvPicPr>
          <p:nvPr/>
        </p:nvPicPr>
        <p:blipFill>
          <a:blip r:embed="rId3"/>
          <a:stretch>
            <a:fillRect/>
          </a:stretch>
        </p:blipFill>
        <p:spPr>
          <a:xfrm>
            <a:off x="4692153" y="5097600"/>
            <a:ext cx="7382576" cy="1494000"/>
          </a:xfrm>
          <a:prstGeom prst="rect">
            <a:avLst/>
          </a:prstGeom>
        </p:spPr>
      </p:pic>
    </p:spTree>
    <p:extLst>
      <p:ext uri="{BB962C8B-B14F-4D97-AF65-F5344CB8AC3E}">
        <p14:creationId xmlns:p14="http://schemas.microsoft.com/office/powerpoint/2010/main" val="2802672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矩形 5">
                <a:extLst>
                  <a:ext uri="{FF2B5EF4-FFF2-40B4-BE49-F238E27FC236}">
                    <a16:creationId xmlns:a16="http://schemas.microsoft.com/office/drawing/2014/main" id="{60F300BA-126E-9746-BC64-CEBE4253D60A}"/>
                  </a:ext>
                </a:extLst>
              </p:cNvPr>
              <p:cNvSpPr/>
              <p:nvPr/>
            </p:nvSpPr>
            <p:spPr>
              <a:xfrm>
                <a:off x="757627" y="1427213"/>
                <a:ext cx="9504661" cy="5208477"/>
              </a:xfrm>
              <a:prstGeom prst="rect">
                <a:avLst/>
              </a:prstGeom>
            </p:spPr>
            <p:txBody>
              <a:bodyPr wrap="square">
                <a:spAutoFit/>
              </a:bodyPr>
              <a:lstStyle/>
              <a:p>
                <a:pPr defTabSz="457200">
                  <a:lnSpc>
                    <a:spcPct val="120000"/>
                  </a:lnSpc>
                </a:pPr>
                <a:r>
                  <a:rPr lang="en-US" altLang="zh-TW" sz="2400" dirty="0">
                    <a:solidFill>
                      <a:srgbClr val="000000"/>
                    </a:solidFill>
                    <a:latin typeface="Century Gothic" panose="020B0502020202020204" pitchFamily="34" charset="0"/>
                    <a:ea typeface="微軟正黑體" panose="020B0604030504040204" pitchFamily="34" charset="-120"/>
                  </a:rPr>
                  <a:t>1</a:t>
                </a:r>
                <a:r>
                  <a:rPr lang="en-US" altLang="zh-TW" sz="2400">
                    <a:solidFill>
                      <a:srgbClr val="000000"/>
                    </a:solidFill>
                    <a:latin typeface="Century Gothic" panose="020B0502020202020204" pitchFamily="34" charset="0"/>
                    <a:ea typeface="微軟正黑體" panose="020B0604030504040204" pitchFamily="34" charset="-120"/>
                  </a:rPr>
                  <a:t>. Decision</a:t>
                </a:r>
                <a:r>
                  <a:rPr lang="zh-TW" altLang="en-US" sz="2400">
                    <a:solidFill>
                      <a:srgbClr val="000000"/>
                    </a:solidFill>
                    <a:latin typeface="Century Gothic" panose="020B0502020202020204" pitchFamily="34" charset="0"/>
                    <a:ea typeface="微軟正黑體" panose="020B0604030504040204" pitchFamily="34" charset="-120"/>
                  </a:rPr>
                  <a:t> </a:t>
                </a:r>
                <a:r>
                  <a:rPr lang="en-US" altLang="zh-TW" sz="2400">
                    <a:solidFill>
                      <a:srgbClr val="000000"/>
                    </a:solidFill>
                    <a:latin typeface="Century Gothic" panose="020B0502020202020204" pitchFamily="34" charset="0"/>
                    <a:ea typeface="微軟正黑體" panose="020B0604030504040204" pitchFamily="34" charset="-120"/>
                  </a:rPr>
                  <a:t>Tree</a:t>
                </a:r>
                <a:endParaRPr lang="en-US" altLang="zh-TW" sz="2400" kern="100" dirty="0">
                  <a:solidFill>
                    <a:srgbClr val="000000"/>
                  </a:solidFill>
                  <a:latin typeface="Century Gothic" panose="020B0502020202020204" pitchFamily="34" charset="0"/>
                  <a:ea typeface="微軟正黑體" panose="020B0604030504040204" pitchFamily="34" charset="-120"/>
                  <a:cs typeface="Times New Roman" panose="02020603050405020304" pitchFamily="18" charset="0"/>
                </a:endParaRPr>
              </a:p>
              <a:p>
                <a:pPr defTabSz="457200">
                  <a:lnSpc>
                    <a:spcPct val="120000"/>
                  </a:lnSpc>
                </a:pPr>
                <a:r>
                  <a:rPr lang="en-US" altLang="zh-TW" sz="2400" dirty="0">
                    <a:solidFill>
                      <a:srgbClr val="000000"/>
                    </a:solidFill>
                    <a:latin typeface="Century Gothic" panose="020B0502020202020204" pitchFamily="34" charset="0"/>
                    <a:ea typeface="微軟正黑體" panose="020B0604030504040204" pitchFamily="34" charset="-120"/>
                  </a:rPr>
                  <a:t>2</a:t>
                </a:r>
                <a:r>
                  <a:rPr lang="en-US" altLang="zh-TW" sz="2400">
                    <a:solidFill>
                      <a:srgbClr val="000000"/>
                    </a:solidFill>
                    <a:latin typeface="Century Gothic" panose="020B0502020202020204" pitchFamily="34" charset="0"/>
                    <a:ea typeface="微軟正黑體" panose="020B0604030504040204" pitchFamily="34" charset="-120"/>
                  </a:rPr>
                  <a:t>. </a:t>
                </a:r>
                <a:r>
                  <a:rPr lang="en-US" altLang="zh-TW" sz="2400" kern="100">
                    <a:solidFill>
                      <a:srgbClr val="000000"/>
                    </a:solidFill>
                    <a:latin typeface="Century Gothic" panose="020B0502020202020204" pitchFamily="34" charset="0"/>
                    <a:ea typeface="微軟正黑體" panose="020B0604030504040204" pitchFamily="34" charset="-120"/>
                    <a:cs typeface="Times New Roman" panose="02020603050405020304" pitchFamily="18" charset="0"/>
                  </a:rPr>
                  <a:t>Model </a:t>
                </a:r>
                <a:r>
                  <a:rPr lang="en-US" altLang="zh-TW" sz="2400" kern="100" dirty="0">
                    <a:solidFill>
                      <a:srgbClr val="000000"/>
                    </a:solidFill>
                    <a:latin typeface="Century Gothic" panose="020B0502020202020204" pitchFamily="34" charset="0"/>
                    <a:ea typeface="微軟正黑體" panose="020B0604030504040204" pitchFamily="34" charset="-120"/>
                    <a:cs typeface="Times New Roman" panose="02020603050405020304" pitchFamily="18" charset="0"/>
                  </a:rPr>
                  <a:t>:</a:t>
                </a:r>
              </a:p>
              <a:p>
                <a:pPr defTabSz="457200">
                  <a:lnSpc>
                    <a:spcPct val="120000"/>
                  </a:lnSpc>
                </a:pPr>
                <a:r>
                  <a:rPr lang="en-US" altLang="zh-TW" sz="2400" kern="100" dirty="0">
                    <a:solidFill>
                      <a:srgbClr val="000000"/>
                    </a:solidFill>
                    <a:latin typeface="Century Gothic" panose="020B0502020202020204" pitchFamily="34" charset="0"/>
                    <a:ea typeface="微軟正黑體" panose="020B0604030504040204" pitchFamily="34" charset="-120"/>
                    <a:cs typeface="Times New Roman" panose="02020603050405020304" pitchFamily="18" charset="0"/>
                  </a:rPr>
                  <a:t> </a:t>
                </a:r>
                <a14:m>
                  <m:oMath xmlns:m="http://schemas.openxmlformats.org/officeDocument/2006/math">
                    <m:sSup>
                      <m:sSupPr>
                        <m:ctrlPr>
                          <a:rPr lang="zh-TW" altLang="zh-TW" sz="2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pPr>
                      <m:e>
                        <m:acc>
                          <m:accPr>
                            <m:chr m:val="̂"/>
                            <m:ctrlPr>
                              <a:rPr lang="zh-TW" altLang="zh-TW" sz="2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TW" sz="2400" i="1" kern="100">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𝑓</m:t>
                            </m:r>
                          </m:e>
                        </m:acc>
                      </m:e>
                      <m:sup>
                        <m:r>
                          <a:rPr lang="en-US" altLang="zh-TW" sz="2400" i="1" kern="100">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𝑟𝑓</m:t>
                        </m:r>
                      </m:sup>
                    </m:sSup>
                    <m:d>
                      <m:dPr>
                        <m:ctrlPr>
                          <a:rPr lang="zh-TW" altLang="zh-TW" sz="2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2400" i="1" kern="100">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𝑥</m:t>
                        </m:r>
                      </m:e>
                    </m:d>
                    <m:r>
                      <a:rPr lang="en-US" altLang="zh-TW" sz="2400" i="1" kern="100">
                        <a:solidFill>
                          <a:srgbClr val="000000"/>
                        </a:solidFill>
                        <a:latin typeface="Cambria Math" panose="02040503050406030204" pitchFamily="18" charset="0"/>
                        <a:ea typeface="標楷體" panose="03000509000000000000" pitchFamily="65" charset="-120"/>
                        <a:cs typeface="Times New Roman" panose="02020603050405020304" pitchFamily="18" charset="0"/>
                      </a:rPr>
                      <m:t>=</m:t>
                    </m:r>
                    <m:limLow>
                      <m:limLowPr>
                        <m:ctrlPr>
                          <a:rPr lang="zh-TW" altLang="zh-TW" sz="2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limLowPr>
                      <m:e>
                        <m:r>
                          <a:rPr lang="en-US" altLang="zh-TW" sz="2400" i="1" kern="100">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𝑎𝑟𝑔𝑚𝑎𝑥</m:t>
                        </m:r>
                      </m:e>
                      <m:lim>
                        <m:r>
                          <a:rPr lang="en-US" altLang="zh-TW" sz="2400" i="1" kern="100">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𝑘</m:t>
                        </m:r>
                        <m:r>
                          <a:rPr lang="en-US" altLang="zh-TW" sz="2400" i="1" kern="100">
                            <a:solidFill>
                              <a:srgbClr val="000000"/>
                            </a:solidFill>
                            <a:latin typeface="Cambria Math" panose="02040503050406030204" pitchFamily="18" charset="0"/>
                            <a:ea typeface="標楷體" panose="03000509000000000000" pitchFamily="65" charset="-120"/>
                            <a:cs typeface="Times New Roman" panose="02020603050405020304" pitchFamily="18" charset="0"/>
                          </a:rPr>
                          <m:t>=1,2,,,</m:t>
                        </m:r>
                        <m:r>
                          <a:rPr lang="en-US" altLang="zh-TW" sz="2400" i="1" kern="100">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𝐾</m:t>
                        </m:r>
                      </m:lim>
                    </m:limLow>
                    <m:nary>
                      <m:naryPr>
                        <m:chr m:val="∑"/>
                        <m:limLoc m:val="subSup"/>
                        <m:ctrlPr>
                          <a:rPr lang="zh-TW" altLang="zh-TW" sz="2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TW" sz="2400" i="1" kern="100">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𝑏</m:t>
                        </m:r>
                        <m:r>
                          <a:rPr lang="en-US" altLang="zh-TW" sz="2400" i="1" kern="100">
                            <a:solidFill>
                              <a:srgbClr val="000000"/>
                            </a:solidFill>
                            <a:latin typeface="Cambria Math" panose="02040503050406030204" pitchFamily="18" charset="0"/>
                            <a:ea typeface="標楷體" panose="03000509000000000000" pitchFamily="65" charset="-120"/>
                            <a:cs typeface="Times New Roman" panose="02020603050405020304" pitchFamily="18" charset="0"/>
                          </a:rPr>
                          <m:t>=1</m:t>
                        </m:r>
                      </m:sub>
                      <m:sup>
                        <m:r>
                          <a:rPr lang="en-US" altLang="zh-TW" sz="2400" i="1" kern="100">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𝐵</m:t>
                        </m:r>
                      </m:sup>
                      <m:e>
                        <m:r>
                          <a:rPr lang="en-US" altLang="zh-TW" sz="2400" i="1" kern="100">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𝐼</m:t>
                        </m:r>
                        <m:d>
                          <m:dPr>
                            <m:ctrlPr>
                              <a:rPr lang="zh-TW" altLang="zh-TW" sz="2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TW" altLang="zh-TW" sz="2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pPr>
                              <m:e>
                                <m:acc>
                                  <m:accPr>
                                    <m:chr m:val="̂"/>
                                    <m:ctrlPr>
                                      <a:rPr lang="zh-TW" altLang="zh-TW" sz="2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TW" sz="2400" i="1" kern="100">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𝑓</m:t>
                                    </m:r>
                                  </m:e>
                                </m:acc>
                              </m:e>
                              <m:sup>
                                <m:r>
                                  <a:rPr lang="en-US" altLang="zh-TW" sz="2400" i="1" kern="100">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𝑡𝑟𝑒𝑒</m:t>
                                </m:r>
                                <m:r>
                                  <a:rPr lang="en-US" altLang="zh-TW" sz="2400" i="1" kern="100">
                                    <a:solidFill>
                                      <a:srgbClr val="000000"/>
                                    </a:solidFill>
                                    <a:latin typeface="Cambria Math" panose="02040503050406030204" pitchFamily="18" charset="0"/>
                                    <a:ea typeface="標楷體" panose="03000509000000000000" pitchFamily="65" charset="-120"/>
                                    <a:cs typeface="Times New Roman" panose="02020603050405020304" pitchFamily="18" charset="0"/>
                                  </a:rPr>
                                  <m:t>,</m:t>
                                </m:r>
                                <m:r>
                                  <a:rPr lang="en-US" altLang="zh-TW" sz="2400" i="1" kern="100">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𝑏</m:t>
                                </m:r>
                              </m:sup>
                            </m:sSup>
                            <m:d>
                              <m:dPr>
                                <m:ctrlPr>
                                  <a:rPr lang="zh-TW" altLang="zh-TW" sz="24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2400" i="1" kern="100">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𝑥</m:t>
                                </m:r>
                              </m:e>
                            </m:d>
                            <m:r>
                              <a:rPr lang="en-US" altLang="zh-TW" sz="2400" i="1" kern="100">
                                <a:solidFill>
                                  <a:srgbClr val="000000"/>
                                </a:solidFill>
                                <a:latin typeface="Cambria Math" panose="02040503050406030204" pitchFamily="18" charset="0"/>
                                <a:ea typeface="標楷體" panose="03000509000000000000" pitchFamily="65" charset="-120"/>
                                <a:cs typeface="Times New Roman" panose="02020603050405020304" pitchFamily="18" charset="0"/>
                              </a:rPr>
                              <m:t>=</m:t>
                            </m:r>
                            <m:r>
                              <a:rPr lang="en-US" altLang="zh-TW" sz="2400" i="1" kern="100">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𝑘</m:t>
                            </m:r>
                          </m:e>
                        </m:d>
                      </m:e>
                    </m:nary>
                  </m:oMath>
                </a14:m>
                <a:endParaRPr lang="en-US" altLang="zh-TW" sz="2400" dirty="0">
                  <a:solidFill>
                    <a:srgbClr val="000000"/>
                  </a:solidFill>
                  <a:latin typeface="Century Gothic" panose="020B0502020202020204" pitchFamily="34" charset="0"/>
                  <a:ea typeface="微軟正黑體" panose="020B0604030504040204" pitchFamily="34" charset="-120"/>
                </a:endParaRPr>
              </a:p>
              <a:p>
                <a:pPr defTabSz="457200">
                  <a:lnSpc>
                    <a:spcPct val="120000"/>
                  </a:lnSpc>
                </a:pPr>
                <a:endParaRPr lang="en-US" altLang="zh-TW" sz="2400" dirty="0">
                  <a:solidFill>
                    <a:srgbClr val="000000"/>
                  </a:solidFill>
                  <a:latin typeface="Century Gothic" panose="020B0502020202020204" pitchFamily="34" charset="0"/>
                  <a:ea typeface="微軟正黑體" panose="020B0604030504040204" pitchFamily="34" charset="-120"/>
                </a:endParaRPr>
              </a:p>
              <a:p>
                <a:pPr defTabSz="457200">
                  <a:lnSpc>
                    <a:spcPct val="120000"/>
                  </a:lnSpc>
                </a:pPr>
                <a:r>
                  <a:rPr lang="en-US" altLang="zh-TW" sz="2400" dirty="0">
                    <a:solidFill>
                      <a:srgbClr val="000000"/>
                    </a:solidFill>
                    <a:latin typeface="Century Gothic" panose="020B0502020202020204" pitchFamily="34" charset="0"/>
                    <a:ea typeface="微軟正黑體" panose="020B0604030504040204" pitchFamily="34" charset="-120"/>
                  </a:rPr>
                  <a:t>3. Random</a:t>
                </a:r>
              </a:p>
              <a:p>
                <a:pPr marL="800100" lvl="1" indent="-342900" defTabSz="457200">
                  <a:lnSpc>
                    <a:spcPct val="120000"/>
                  </a:lnSpc>
                  <a:buFont typeface="Arial" panose="020B0604020202020204" pitchFamily="34" charset="0"/>
                  <a:buChar char="•"/>
                </a:pPr>
                <a:r>
                  <a:rPr lang="en-US" altLang="zh-TW" sz="2400" dirty="0">
                    <a:solidFill>
                      <a:srgbClr val="000000"/>
                    </a:solidFill>
                    <a:latin typeface="Century Gothic" panose="020B0502020202020204" pitchFamily="34" charset="0"/>
                    <a:ea typeface="微軟正黑體" panose="020B0604030504040204" pitchFamily="34" charset="-120"/>
                  </a:rPr>
                  <a:t>Bootstrap Aggregation</a:t>
                </a:r>
              </a:p>
              <a:p>
                <a:pPr marL="800100" lvl="1" indent="-342900" defTabSz="457200">
                  <a:lnSpc>
                    <a:spcPct val="120000"/>
                  </a:lnSpc>
                  <a:buFont typeface="Arial" panose="020B0604020202020204" pitchFamily="34" charset="0"/>
                  <a:buChar char="•"/>
                </a:pPr>
                <a:r>
                  <a:rPr lang="zh-TW" altLang="en-US" sz="2400" dirty="0">
                    <a:solidFill>
                      <a:srgbClr val="000000"/>
                    </a:solidFill>
                    <a:latin typeface="Century Gothic" panose="020B0502020202020204" pitchFamily="34" charset="0"/>
                    <a:ea typeface="微軟正黑體" panose="020B0604030504040204" pitchFamily="34" charset="-120"/>
                  </a:rPr>
                  <a:t>隨機抽取變數</a:t>
                </a:r>
                <a:endParaRPr lang="en-US" altLang="zh-TW" sz="2400" dirty="0">
                  <a:solidFill>
                    <a:srgbClr val="000000"/>
                  </a:solidFill>
                  <a:latin typeface="Century Gothic" panose="020B0502020202020204" pitchFamily="34" charset="0"/>
                  <a:ea typeface="微軟正黑體" panose="020B0604030504040204" pitchFamily="34" charset="-120"/>
                </a:endParaRPr>
              </a:p>
              <a:p>
                <a:pPr defTabSz="457200">
                  <a:lnSpc>
                    <a:spcPct val="120000"/>
                  </a:lnSpc>
                </a:pPr>
                <a:r>
                  <a:rPr lang="en-US" altLang="zh-TW" sz="2400" dirty="0">
                    <a:solidFill>
                      <a:srgbClr val="000000"/>
                    </a:solidFill>
                    <a:latin typeface="Century Gothic" panose="020B0502020202020204" pitchFamily="34" charset="0"/>
                    <a:ea typeface="微軟正黑體" panose="020B0604030504040204" pitchFamily="34" charset="-120"/>
                  </a:rPr>
                  <a:t>4. Out-of-Bag data</a:t>
                </a:r>
                <a:r>
                  <a:rPr lang="zh-TW" altLang="en-US" sz="2400" dirty="0">
                    <a:solidFill>
                      <a:srgbClr val="000000"/>
                    </a:solidFill>
                    <a:latin typeface="Century Gothic" panose="020B0502020202020204" pitchFamily="34" charset="0"/>
                    <a:ea typeface="微軟正黑體" panose="020B0604030504040204" pitchFamily="34" charset="-120"/>
                  </a:rPr>
                  <a:t>、</a:t>
                </a:r>
                <a:r>
                  <a:rPr lang="en-US" altLang="zh-TW" sz="2400" dirty="0">
                    <a:solidFill>
                      <a:srgbClr val="000000"/>
                    </a:solidFill>
                    <a:latin typeface="Century Gothic" panose="020B0502020202020204" pitchFamily="34" charset="0"/>
                    <a:ea typeface="微軟正黑體" panose="020B0604030504040204" pitchFamily="34" charset="-120"/>
                  </a:rPr>
                  <a:t>Out-of-Bag error</a:t>
                </a:r>
              </a:p>
              <a:p>
                <a:pPr defTabSz="457200">
                  <a:lnSpc>
                    <a:spcPct val="120000"/>
                  </a:lnSpc>
                </a:pPr>
                <a:r>
                  <a:rPr lang="en-US" altLang="zh-TW" sz="2400" dirty="0">
                    <a:solidFill>
                      <a:srgbClr val="000000"/>
                    </a:solidFill>
                    <a:latin typeface="Century Gothic" panose="020B0502020202020204" pitchFamily="34" charset="0"/>
                    <a:ea typeface="微軟正黑體" panose="020B0604030504040204" pitchFamily="34" charset="-120"/>
                  </a:rPr>
                  <a:t>5. Grid Search</a:t>
                </a:r>
              </a:p>
              <a:p>
                <a:pPr marL="800100" lvl="1" indent="-342900" defTabSz="457200">
                  <a:lnSpc>
                    <a:spcPct val="120000"/>
                  </a:lnSpc>
                  <a:buFont typeface="Arial" panose="020B0604020202020204" pitchFamily="34" charset="0"/>
                  <a:buChar char="•"/>
                </a:pPr>
                <a:r>
                  <a:rPr lang="zh-TW" altLang="en-US" sz="2400" dirty="0">
                    <a:solidFill>
                      <a:srgbClr val="000000"/>
                    </a:solidFill>
                    <a:latin typeface="Century Gothic" panose="020B0502020202020204" pitchFamily="34" charset="0"/>
                    <a:ea typeface="微軟正黑體" panose="020B0604030504040204" pitchFamily="34" charset="-120"/>
                  </a:rPr>
                  <a:t>選模（調控參數：</a:t>
                </a:r>
                <a:r>
                  <a:rPr lang="en-US" altLang="zh-TW" sz="2400" dirty="0" err="1">
                    <a:solidFill>
                      <a:srgbClr val="000000"/>
                    </a:solidFill>
                    <a:latin typeface="Century Gothic" panose="020B0502020202020204" pitchFamily="34" charset="0"/>
                    <a:ea typeface="微軟正黑體" panose="020B0604030504040204" pitchFamily="34" charset="-120"/>
                  </a:rPr>
                  <a:t>ntree</a:t>
                </a:r>
                <a:r>
                  <a:rPr lang="zh-TW" altLang="en-US" sz="2400" dirty="0">
                    <a:solidFill>
                      <a:srgbClr val="000000"/>
                    </a:solidFill>
                    <a:latin typeface="Century Gothic" panose="020B0502020202020204" pitchFamily="34" charset="0"/>
                    <a:ea typeface="微軟正黑體" panose="020B0604030504040204" pitchFamily="34" charset="-120"/>
                  </a:rPr>
                  <a:t>、</a:t>
                </a:r>
                <a:r>
                  <a:rPr lang="en-US" altLang="zh-TW" sz="2400" dirty="0" err="1">
                    <a:solidFill>
                      <a:srgbClr val="000000"/>
                    </a:solidFill>
                    <a:latin typeface="Century Gothic" panose="020B0502020202020204" pitchFamily="34" charset="0"/>
                    <a:ea typeface="微軟正黑體" panose="020B0604030504040204" pitchFamily="34" charset="-120"/>
                  </a:rPr>
                  <a:t>mtry</a:t>
                </a:r>
                <a:r>
                  <a:rPr lang="zh-TW" altLang="en-US" sz="2400" dirty="0">
                    <a:solidFill>
                      <a:srgbClr val="000000"/>
                    </a:solidFill>
                    <a:latin typeface="Century Gothic" panose="020B0502020202020204" pitchFamily="34" charset="0"/>
                    <a:ea typeface="微軟正黑體" panose="020B0604030504040204" pitchFamily="34" charset="-120"/>
                  </a:rPr>
                  <a:t>、</a:t>
                </a:r>
                <a:r>
                  <a:rPr lang="en-US" altLang="zh-TW" sz="2400" dirty="0" err="1">
                    <a:solidFill>
                      <a:srgbClr val="000000"/>
                    </a:solidFill>
                    <a:latin typeface="Century Gothic" panose="020B0502020202020204" pitchFamily="34" charset="0"/>
                    <a:ea typeface="微軟正黑體" panose="020B0604030504040204" pitchFamily="34" charset="-120"/>
                  </a:rPr>
                  <a:t>nodesize</a:t>
                </a:r>
                <a:r>
                  <a:rPr lang="zh-TW" altLang="en-US" sz="2400" dirty="0">
                    <a:solidFill>
                      <a:srgbClr val="000000"/>
                    </a:solidFill>
                    <a:latin typeface="Century Gothic" panose="020B0502020202020204" pitchFamily="34" charset="0"/>
                    <a:ea typeface="微軟正黑體" panose="020B0604030504040204" pitchFamily="34" charset="-120"/>
                  </a:rPr>
                  <a:t>、</a:t>
                </a:r>
                <a:r>
                  <a:rPr lang="en-US" altLang="zh-TW" sz="2400" dirty="0" err="1">
                    <a:solidFill>
                      <a:srgbClr val="000000"/>
                    </a:solidFill>
                    <a:latin typeface="Century Gothic" panose="020B0502020202020204" pitchFamily="34" charset="0"/>
                    <a:ea typeface="微軟正黑體" panose="020B0604030504040204" pitchFamily="34" charset="-120"/>
                  </a:rPr>
                  <a:t>sampsize</a:t>
                </a:r>
                <a:r>
                  <a:rPr lang="zh-TW" altLang="en-US" sz="2400" dirty="0">
                    <a:solidFill>
                      <a:srgbClr val="000000"/>
                    </a:solidFill>
                    <a:latin typeface="Century Gothic" panose="020B0502020202020204" pitchFamily="34" charset="0"/>
                    <a:ea typeface="微軟正黑體" panose="020B0604030504040204" pitchFamily="34" charset="-120"/>
                  </a:rPr>
                  <a:t>）</a:t>
                </a:r>
                <a:endParaRPr lang="en-US" altLang="zh-TW" sz="2400" dirty="0">
                  <a:solidFill>
                    <a:srgbClr val="000000"/>
                  </a:solidFill>
                  <a:latin typeface="Century Gothic" panose="020B0502020202020204" pitchFamily="34" charset="0"/>
                  <a:ea typeface="微軟正黑體" panose="020B0604030504040204" pitchFamily="34" charset="-120"/>
                </a:endParaRPr>
              </a:p>
              <a:p>
                <a:pPr defTabSz="457200">
                  <a:lnSpc>
                    <a:spcPct val="120000"/>
                  </a:lnSpc>
                </a:pPr>
                <a:endParaRPr lang="zh-TW" altLang="zh-TW" sz="2400" kern="100" dirty="0">
                  <a:solidFill>
                    <a:srgbClr val="000000"/>
                  </a:solidFill>
                  <a:latin typeface="Century Gothic" panose="020B0502020202020204" pitchFamily="34" charset="0"/>
                  <a:ea typeface="微軟正黑體" panose="020B0604030504040204" pitchFamily="34" charset="-120"/>
                  <a:cs typeface="Times New Roman" panose="02020603050405020304" pitchFamily="18" charset="0"/>
                </a:endParaRPr>
              </a:p>
            </p:txBody>
          </p:sp>
        </mc:Choice>
        <mc:Fallback xmlns="">
          <p:sp>
            <p:nvSpPr>
              <p:cNvPr id="5" name="矩形 5">
                <a:extLst>
                  <a:ext uri="{FF2B5EF4-FFF2-40B4-BE49-F238E27FC236}">
                    <a16:creationId xmlns:a16="http://schemas.microsoft.com/office/drawing/2014/main" id="{60F300BA-126E-9746-BC64-CEBE4253D60A}"/>
                  </a:ext>
                </a:extLst>
              </p:cNvPr>
              <p:cNvSpPr>
                <a:spLocks noRot="1" noChangeAspect="1" noMove="1" noResize="1" noEditPoints="1" noAdjustHandles="1" noChangeArrowheads="1" noChangeShapeType="1" noTextEdit="1"/>
              </p:cNvSpPr>
              <p:nvPr/>
            </p:nvSpPr>
            <p:spPr>
              <a:xfrm>
                <a:off x="757627" y="1427213"/>
                <a:ext cx="9504661" cy="5208477"/>
              </a:xfrm>
              <a:prstGeom prst="rect">
                <a:avLst/>
              </a:prstGeom>
              <a:blipFill>
                <a:blip r:embed="rId2"/>
                <a:stretch>
                  <a:fillRect l="-962" t="-351"/>
                </a:stretch>
              </a:blipFill>
            </p:spPr>
            <p:txBody>
              <a:bodyPr/>
              <a:lstStyle/>
              <a:p>
                <a:r>
                  <a:rPr lang="zh-TW" altLang="en-US">
                    <a:noFill/>
                  </a:rPr>
                  <a:t> </a:t>
                </a:r>
              </a:p>
            </p:txBody>
          </p:sp>
        </mc:Fallback>
      </mc:AlternateContent>
      <p:pic>
        <p:nvPicPr>
          <p:cNvPr id="7" name="Picture 2" descr="A general random forest architecture. Â ">
            <a:extLst>
              <a:ext uri="{FF2B5EF4-FFF2-40B4-BE49-F238E27FC236}">
                <a16:creationId xmlns:a16="http://schemas.microsoft.com/office/drawing/2014/main" id="{021EBEDD-78B2-104C-A6DF-44596BDCEAB9}"/>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97206" y="754648"/>
            <a:ext cx="4845089" cy="3748957"/>
          </a:xfrm>
          <a:prstGeom prst="rect">
            <a:avLst/>
          </a:prstGeom>
          <a:noFill/>
          <a:extLst>
            <a:ext uri="{909E8E84-426E-40DD-AFC4-6F175D3DCCD1}">
              <a14:hiddenFill xmlns:a14="http://schemas.microsoft.com/office/drawing/2010/main">
                <a:solidFill>
                  <a:srgbClr val="FFFFFF"/>
                </a:solidFill>
              </a14:hiddenFill>
            </a:ext>
          </a:extLst>
        </p:spPr>
      </p:pic>
      <p:sp>
        <p:nvSpPr>
          <p:cNvPr id="12" name="矩形 11">
            <a:extLst>
              <a:ext uri="{FF2B5EF4-FFF2-40B4-BE49-F238E27FC236}">
                <a16:creationId xmlns:a16="http://schemas.microsoft.com/office/drawing/2014/main" id="{13E93728-B0E2-4828-8BFD-2BC2417401B8}"/>
              </a:ext>
            </a:extLst>
          </p:cNvPr>
          <p:cNvSpPr/>
          <p:nvPr/>
        </p:nvSpPr>
        <p:spPr>
          <a:xfrm>
            <a:off x="949910" y="153805"/>
            <a:ext cx="3312124" cy="561692"/>
          </a:xfrm>
          <a:prstGeom prst="rect">
            <a:avLst/>
          </a:prstGeom>
        </p:spPr>
        <p:txBody>
          <a:bodyPr wrap="square" lIns="68580" tIns="34290" rIns="68580" bIns="34290">
            <a:spAutoFit/>
          </a:bodyPr>
          <a:lstStyle/>
          <a:p>
            <a:pPr>
              <a:defRPr/>
            </a:pPr>
            <a:r>
              <a:rPr lang="en-US" altLang="zh-TW" sz="3200" b="1" dirty="0">
                <a:latin typeface="Century Gothic" panose="020B0502020202020204" pitchFamily="34" charset="0"/>
              </a:rPr>
              <a:t>Random Forest</a:t>
            </a:r>
            <a:endParaRPr sz="3200" spc="225" dirty="0">
              <a:solidFill>
                <a:schemeClr val="tx1">
                  <a:lumMod val="75000"/>
                  <a:lumOff val="25000"/>
                </a:schemeClr>
              </a:solidFill>
              <a:latin typeface="Century Gothic" panose="020B0502020202020204" pitchFamily="34" charset="0"/>
              <a:ea typeface="字魂58号-创中黑" panose="00000500000000000000" pitchFamily="2" charset="-122"/>
              <a:cs typeface="+mn-ea"/>
              <a:sym typeface="+mn-lt"/>
            </a:endParaRPr>
          </a:p>
        </p:txBody>
      </p:sp>
      <p:cxnSp>
        <p:nvCxnSpPr>
          <p:cNvPr id="13" name="直接连接符 4">
            <a:extLst>
              <a:ext uri="{FF2B5EF4-FFF2-40B4-BE49-F238E27FC236}">
                <a16:creationId xmlns:a16="http://schemas.microsoft.com/office/drawing/2014/main" id="{41712E4B-1730-4107-B63C-14D1743F4287}"/>
              </a:ext>
            </a:extLst>
          </p:cNvPr>
          <p:cNvCxnSpPr>
            <a:cxnSpLocks/>
          </p:cNvCxnSpPr>
          <p:nvPr/>
        </p:nvCxnSpPr>
        <p:spPr>
          <a:xfrm>
            <a:off x="1034308" y="754648"/>
            <a:ext cx="279474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14" name="群組 13">
            <a:extLst>
              <a:ext uri="{FF2B5EF4-FFF2-40B4-BE49-F238E27FC236}">
                <a16:creationId xmlns:a16="http://schemas.microsoft.com/office/drawing/2014/main" id="{0182EAA4-9A1F-45A9-8233-6361AB62B7BE}"/>
              </a:ext>
            </a:extLst>
          </p:cNvPr>
          <p:cNvGrpSpPr/>
          <p:nvPr/>
        </p:nvGrpSpPr>
        <p:grpSpPr>
          <a:xfrm>
            <a:off x="184756" y="41297"/>
            <a:ext cx="643919" cy="832698"/>
            <a:chOff x="1627773" y="1384300"/>
            <a:chExt cx="3162300" cy="4089400"/>
          </a:xfrm>
        </p:grpSpPr>
        <p:sp>
          <p:nvSpPr>
            <p:cNvPr id="15" name="平行四边形 1">
              <a:extLst>
                <a:ext uri="{FF2B5EF4-FFF2-40B4-BE49-F238E27FC236}">
                  <a16:creationId xmlns:a16="http://schemas.microsoft.com/office/drawing/2014/main" id="{6F6C42BF-CEBD-4F61-B722-35729CACE790}"/>
                </a:ext>
              </a:extLst>
            </p:cNvPr>
            <p:cNvSpPr/>
            <p:nvPr/>
          </p:nvSpPr>
          <p:spPr>
            <a:xfrm>
              <a:off x="1627773" y="1384300"/>
              <a:ext cx="3162300" cy="4089400"/>
            </a:xfrm>
            <a:prstGeom prst="parallelogram">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5C79A9D4-D307-4393-AAB8-B87DF16A3FE7}"/>
                </a:ext>
              </a:extLst>
            </p:cNvPr>
            <p:cNvSpPr/>
            <p:nvPr/>
          </p:nvSpPr>
          <p:spPr>
            <a:xfrm>
              <a:off x="1976696" y="1815621"/>
              <a:ext cx="2464459" cy="3087556"/>
            </a:xfrm>
            <a:prstGeom prst="rect">
              <a:avLst/>
            </a:prstGeom>
          </p:spPr>
          <p:txBody>
            <a:bodyPr wrap="square" lIns="68580" tIns="34290" rIns="68580" bIns="34290">
              <a:spAutoFit/>
            </a:bodyPr>
            <a:lstStyle/>
            <a:p>
              <a:pPr algn="ctr">
                <a:defRPr/>
              </a:pPr>
              <a:r>
                <a:rPr lang="en-US" altLang="zh-CN" sz="3600" spc="225" dirty="0">
                  <a:solidFill>
                    <a:schemeClr val="bg1"/>
                  </a:solidFill>
                  <a:latin typeface="Century Gothic" panose="020B0502020202020204" pitchFamily="34" charset="0"/>
                  <a:ea typeface="包图粗朗体" panose="02000000000000000000" pitchFamily="2" charset="-122"/>
                  <a:cs typeface="+mn-ea"/>
                  <a:sym typeface="+mn-lt"/>
                </a:rPr>
                <a:t>3</a:t>
              </a:r>
              <a:endParaRPr sz="3600" spc="225" dirty="0">
                <a:solidFill>
                  <a:schemeClr val="bg1"/>
                </a:solidFill>
                <a:latin typeface="Century Gothic" panose="020B0502020202020204" pitchFamily="34" charset="0"/>
                <a:ea typeface="包图粗朗体" panose="02000000000000000000" pitchFamily="2" charset="-122"/>
                <a:cs typeface="+mn-ea"/>
                <a:sym typeface="+mn-lt"/>
              </a:endParaRPr>
            </a:p>
          </p:txBody>
        </p:sp>
      </p:grpSp>
      <p:sp>
        <p:nvSpPr>
          <p:cNvPr id="17" name="矩形 16">
            <a:extLst>
              <a:ext uri="{FF2B5EF4-FFF2-40B4-BE49-F238E27FC236}">
                <a16:creationId xmlns:a16="http://schemas.microsoft.com/office/drawing/2014/main" id="{2C07DD75-CDAA-4552-B4C1-37CB08C32C97}"/>
              </a:ext>
            </a:extLst>
          </p:cNvPr>
          <p:cNvSpPr/>
          <p:nvPr/>
        </p:nvSpPr>
        <p:spPr>
          <a:xfrm>
            <a:off x="949910" y="707023"/>
            <a:ext cx="973343" cy="400110"/>
          </a:xfrm>
          <a:prstGeom prst="rect">
            <a:avLst/>
          </a:prstGeom>
        </p:spPr>
        <p:txBody>
          <a:bodyPr wrap="none">
            <a:spAutoFit/>
          </a:bodyPr>
          <a:lstStyle/>
          <a:p>
            <a:r>
              <a:rPr lang="en-US" altLang="zh-TW" sz="2000" b="1" dirty="0">
                <a:solidFill>
                  <a:srgbClr val="A78D6D"/>
                </a:solidFill>
                <a:latin typeface="Century Gothic" panose="020B0502020202020204" pitchFamily="34" charset="0"/>
              </a:rPr>
              <a:t>Model</a:t>
            </a:r>
            <a:endParaRPr lang="zh-TW" altLang="en-US" sz="2000" dirty="0">
              <a:solidFill>
                <a:srgbClr val="A78D6D"/>
              </a:solidFill>
            </a:endParaRPr>
          </a:p>
        </p:txBody>
      </p:sp>
    </p:spTree>
    <p:extLst>
      <p:ext uri="{BB962C8B-B14F-4D97-AF65-F5344CB8AC3E}">
        <p14:creationId xmlns:p14="http://schemas.microsoft.com/office/powerpoint/2010/main" val="3500489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群組 15">
            <a:extLst>
              <a:ext uri="{FF2B5EF4-FFF2-40B4-BE49-F238E27FC236}">
                <a16:creationId xmlns:a16="http://schemas.microsoft.com/office/drawing/2014/main" id="{582F099A-DEE8-497A-A007-5F423F53C21E}"/>
              </a:ext>
            </a:extLst>
          </p:cNvPr>
          <p:cNvGrpSpPr/>
          <p:nvPr/>
        </p:nvGrpSpPr>
        <p:grpSpPr>
          <a:xfrm>
            <a:off x="2574664" y="907078"/>
            <a:ext cx="7042672" cy="5492628"/>
            <a:chOff x="2776260" y="746126"/>
            <a:chExt cx="7739340" cy="6197599"/>
          </a:xfrm>
        </p:grpSpPr>
        <p:pic>
          <p:nvPicPr>
            <p:cNvPr id="4" name="圖片 3"/>
            <p:cNvPicPr>
              <a:picLocks noChangeAspect="1"/>
            </p:cNvPicPr>
            <p:nvPr/>
          </p:nvPicPr>
          <p:blipFill>
            <a:blip r:embed="rId2">
              <a:clrChange>
                <a:clrFrom>
                  <a:srgbClr val="FFFFFF"/>
                </a:clrFrom>
                <a:clrTo>
                  <a:srgbClr val="FFFFFF">
                    <a:alpha val="0"/>
                  </a:srgbClr>
                </a:clrTo>
              </a:clrChange>
            </a:blip>
            <a:stretch>
              <a:fillRect/>
            </a:stretch>
          </p:blipFill>
          <p:spPr>
            <a:xfrm>
              <a:off x="2776260" y="746126"/>
              <a:ext cx="7739340" cy="6197599"/>
            </a:xfrm>
            <a:prstGeom prst="rect">
              <a:avLst/>
            </a:prstGeom>
            <a:ln w="28575">
              <a:solidFill>
                <a:srgbClr val="BCA890"/>
              </a:solidFill>
            </a:ln>
          </p:spPr>
        </p:pic>
        <p:sp>
          <p:nvSpPr>
            <p:cNvPr id="6" name="橢圓 5"/>
            <p:cNvSpPr/>
            <p:nvPr/>
          </p:nvSpPr>
          <p:spPr>
            <a:xfrm>
              <a:off x="4438650" y="4143375"/>
              <a:ext cx="1905000" cy="1212850"/>
            </a:xfrm>
            <a:prstGeom prst="ellipse">
              <a:avLst/>
            </a:prstGeom>
            <a:noFill/>
            <a:ln w="28575">
              <a:solidFill>
                <a:srgbClr val="BCA8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5200649" y="3321705"/>
              <a:ext cx="2045247" cy="590375"/>
            </a:xfrm>
            <a:prstGeom prst="rect">
              <a:avLst/>
            </a:prstGeom>
            <a:noFill/>
            <a:ln w="28575">
              <a:solidFill>
                <a:srgbClr val="BCA890"/>
              </a:solidFill>
            </a:ln>
          </p:spPr>
          <p:txBody>
            <a:bodyPr wrap="square" rtlCol="0">
              <a:spAutoFit/>
            </a:bodyPr>
            <a:lstStyle/>
            <a:p>
              <a:r>
                <a:rPr lang="en-US" altLang="zh-TW" sz="2800" b="1" dirty="0" err="1">
                  <a:latin typeface="Palatino Linotype" panose="02040502050505030304" pitchFamily="18" charset="0"/>
                  <a:ea typeface="微軟正黑體" panose="020B0604030504040204" pitchFamily="34" charset="-120"/>
                </a:rPr>
                <a:t>ntree</a:t>
              </a:r>
              <a:r>
                <a:rPr lang="en-US" altLang="zh-TW" sz="2800" b="1" dirty="0">
                  <a:latin typeface="Palatino Linotype" panose="02040502050505030304" pitchFamily="18" charset="0"/>
                  <a:ea typeface="微軟正黑體" panose="020B0604030504040204" pitchFamily="34" charset="-120"/>
                </a:rPr>
                <a:t> = 90</a:t>
              </a:r>
              <a:endParaRPr lang="zh-TW" altLang="en-US" sz="2800" b="1" dirty="0">
                <a:latin typeface="Palatino Linotype" panose="02040502050505030304" pitchFamily="18" charset="0"/>
                <a:ea typeface="微軟正黑體" panose="020B0604030504040204" pitchFamily="34" charset="-120"/>
              </a:endParaRPr>
            </a:p>
          </p:txBody>
        </p:sp>
      </p:grpSp>
      <p:sp>
        <p:nvSpPr>
          <p:cNvPr id="17" name="矩形 16">
            <a:extLst>
              <a:ext uri="{FF2B5EF4-FFF2-40B4-BE49-F238E27FC236}">
                <a16:creationId xmlns:a16="http://schemas.microsoft.com/office/drawing/2014/main" id="{CA8E7A96-4CDA-40E9-BA89-AA9383F6A5AF}"/>
              </a:ext>
            </a:extLst>
          </p:cNvPr>
          <p:cNvSpPr/>
          <p:nvPr/>
        </p:nvSpPr>
        <p:spPr>
          <a:xfrm>
            <a:off x="949910" y="153805"/>
            <a:ext cx="3312124" cy="561692"/>
          </a:xfrm>
          <a:prstGeom prst="rect">
            <a:avLst/>
          </a:prstGeom>
        </p:spPr>
        <p:txBody>
          <a:bodyPr wrap="square" lIns="68580" tIns="34290" rIns="68580" bIns="34290">
            <a:spAutoFit/>
          </a:bodyPr>
          <a:lstStyle/>
          <a:p>
            <a:pPr>
              <a:defRPr/>
            </a:pPr>
            <a:r>
              <a:rPr lang="en-US" altLang="zh-TW" sz="3200" b="1" dirty="0">
                <a:latin typeface="Century Gothic" panose="020B0502020202020204" pitchFamily="34" charset="0"/>
              </a:rPr>
              <a:t>Random Forest</a:t>
            </a:r>
            <a:endParaRPr sz="3200" spc="225" dirty="0">
              <a:solidFill>
                <a:schemeClr val="tx1">
                  <a:lumMod val="75000"/>
                  <a:lumOff val="25000"/>
                </a:schemeClr>
              </a:solidFill>
              <a:latin typeface="Century Gothic" panose="020B0502020202020204" pitchFamily="34" charset="0"/>
              <a:ea typeface="字魂58号-创中黑" panose="00000500000000000000" pitchFamily="2" charset="-122"/>
              <a:cs typeface="+mn-ea"/>
              <a:sym typeface="+mn-lt"/>
            </a:endParaRPr>
          </a:p>
        </p:txBody>
      </p:sp>
      <p:cxnSp>
        <p:nvCxnSpPr>
          <p:cNvPr id="18" name="直接连接符 4">
            <a:extLst>
              <a:ext uri="{FF2B5EF4-FFF2-40B4-BE49-F238E27FC236}">
                <a16:creationId xmlns:a16="http://schemas.microsoft.com/office/drawing/2014/main" id="{9589FA86-4BD1-4D9F-83C5-BAAAADA10477}"/>
              </a:ext>
            </a:extLst>
          </p:cNvPr>
          <p:cNvCxnSpPr>
            <a:cxnSpLocks/>
          </p:cNvCxnSpPr>
          <p:nvPr/>
        </p:nvCxnSpPr>
        <p:spPr>
          <a:xfrm>
            <a:off x="1034308" y="754648"/>
            <a:ext cx="279474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19" name="群組 18">
            <a:extLst>
              <a:ext uri="{FF2B5EF4-FFF2-40B4-BE49-F238E27FC236}">
                <a16:creationId xmlns:a16="http://schemas.microsoft.com/office/drawing/2014/main" id="{10BA3A63-1C5E-47CF-ACF7-F0AA7146E845}"/>
              </a:ext>
            </a:extLst>
          </p:cNvPr>
          <p:cNvGrpSpPr/>
          <p:nvPr/>
        </p:nvGrpSpPr>
        <p:grpSpPr>
          <a:xfrm>
            <a:off x="184756" y="41297"/>
            <a:ext cx="643919" cy="832698"/>
            <a:chOff x="1627773" y="1384300"/>
            <a:chExt cx="3162300" cy="4089400"/>
          </a:xfrm>
        </p:grpSpPr>
        <p:sp>
          <p:nvSpPr>
            <p:cNvPr id="20" name="平行四边形 1">
              <a:extLst>
                <a:ext uri="{FF2B5EF4-FFF2-40B4-BE49-F238E27FC236}">
                  <a16:creationId xmlns:a16="http://schemas.microsoft.com/office/drawing/2014/main" id="{F62B085A-C119-4A80-85BE-CD182C7FB6CE}"/>
                </a:ext>
              </a:extLst>
            </p:cNvPr>
            <p:cNvSpPr/>
            <p:nvPr/>
          </p:nvSpPr>
          <p:spPr>
            <a:xfrm>
              <a:off x="1627773" y="1384300"/>
              <a:ext cx="3162300" cy="4089400"/>
            </a:xfrm>
            <a:prstGeom prst="parallelogram">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F10F6DE1-8E18-489F-B8A9-4C6F1D354417}"/>
                </a:ext>
              </a:extLst>
            </p:cNvPr>
            <p:cNvSpPr/>
            <p:nvPr/>
          </p:nvSpPr>
          <p:spPr>
            <a:xfrm>
              <a:off x="1976696" y="1815621"/>
              <a:ext cx="2464459" cy="3087556"/>
            </a:xfrm>
            <a:prstGeom prst="rect">
              <a:avLst/>
            </a:prstGeom>
          </p:spPr>
          <p:txBody>
            <a:bodyPr wrap="square" lIns="68580" tIns="34290" rIns="68580" bIns="34290">
              <a:spAutoFit/>
            </a:bodyPr>
            <a:lstStyle/>
            <a:p>
              <a:pPr algn="ctr">
                <a:defRPr/>
              </a:pPr>
              <a:r>
                <a:rPr lang="en-US" altLang="zh-CN" sz="3600" spc="225" dirty="0">
                  <a:solidFill>
                    <a:schemeClr val="bg1"/>
                  </a:solidFill>
                  <a:latin typeface="Century Gothic" panose="020B0502020202020204" pitchFamily="34" charset="0"/>
                  <a:ea typeface="包图粗朗体" panose="02000000000000000000" pitchFamily="2" charset="-122"/>
                  <a:cs typeface="+mn-ea"/>
                  <a:sym typeface="+mn-lt"/>
                </a:rPr>
                <a:t>3</a:t>
              </a:r>
              <a:endParaRPr sz="3600" spc="225" dirty="0">
                <a:solidFill>
                  <a:schemeClr val="bg1"/>
                </a:solidFill>
                <a:latin typeface="Century Gothic" panose="020B0502020202020204" pitchFamily="34" charset="0"/>
                <a:ea typeface="包图粗朗体" panose="02000000000000000000" pitchFamily="2" charset="-122"/>
                <a:cs typeface="+mn-ea"/>
                <a:sym typeface="+mn-lt"/>
              </a:endParaRPr>
            </a:p>
          </p:txBody>
        </p:sp>
      </p:grpSp>
      <p:sp>
        <p:nvSpPr>
          <p:cNvPr id="22" name="矩形 21">
            <a:extLst>
              <a:ext uri="{FF2B5EF4-FFF2-40B4-BE49-F238E27FC236}">
                <a16:creationId xmlns:a16="http://schemas.microsoft.com/office/drawing/2014/main" id="{6ACEA9F3-3E17-4EA2-AEB3-97F293714870}"/>
              </a:ext>
            </a:extLst>
          </p:cNvPr>
          <p:cNvSpPr/>
          <p:nvPr/>
        </p:nvSpPr>
        <p:spPr>
          <a:xfrm>
            <a:off x="949910" y="707023"/>
            <a:ext cx="973343" cy="400110"/>
          </a:xfrm>
          <a:prstGeom prst="rect">
            <a:avLst/>
          </a:prstGeom>
        </p:spPr>
        <p:txBody>
          <a:bodyPr wrap="none">
            <a:spAutoFit/>
          </a:bodyPr>
          <a:lstStyle/>
          <a:p>
            <a:r>
              <a:rPr lang="en-US" altLang="zh-TW" sz="2000" b="1" dirty="0">
                <a:solidFill>
                  <a:srgbClr val="A78D6D"/>
                </a:solidFill>
                <a:latin typeface="Century Gothic" panose="020B0502020202020204" pitchFamily="34" charset="0"/>
              </a:rPr>
              <a:t>Model</a:t>
            </a:r>
            <a:endParaRPr lang="zh-TW" altLang="en-US" sz="2000" dirty="0">
              <a:solidFill>
                <a:srgbClr val="A78D6D"/>
              </a:solidFill>
            </a:endParaRPr>
          </a:p>
        </p:txBody>
      </p:sp>
    </p:spTree>
    <p:extLst>
      <p:ext uri="{BB962C8B-B14F-4D97-AF65-F5344CB8AC3E}">
        <p14:creationId xmlns:p14="http://schemas.microsoft.com/office/powerpoint/2010/main" val="2330995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5">
            <a:extLst>
              <a:ext uri="{FF2B5EF4-FFF2-40B4-BE49-F238E27FC236}">
                <a16:creationId xmlns:a16="http://schemas.microsoft.com/office/drawing/2014/main" id="{60F300BA-126E-9746-BC64-CEBE4253D60A}"/>
              </a:ext>
            </a:extLst>
          </p:cNvPr>
          <p:cNvSpPr/>
          <p:nvPr/>
        </p:nvSpPr>
        <p:spPr>
          <a:xfrm>
            <a:off x="757627" y="1481210"/>
            <a:ext cx="7163461" cy="496739"/>
          </a:xfrm>
          <a:prstGeom prst="rect">
            <a:avLst/>
          </a:prstGeom>
        </p:spPr>
        <p:txBody>
          <a:bodyPr wrap="square">
            <a:spAutoFit/>
          </a:bodyPr>
          <a:lstStyle/>
          <a:p>
            <a:pPr defTabSz="457200">
              <a:lnSpc>
                <a:spcPct val="120000"/>
              </a:lnSpc>
            </a:pPr>
            <a:r>
              <a:rPr lang="en-US" altLang="zh-TW" sz="2400" b="1" dirty="0">
                <a:solidFill>
                  <a:srgbClr val="000000"/>
                </a:solidFill>
                <a:latin typeface="Century Gothic" panose="020B0502020202020204" pitchFamily="34" charset="0"/>
                <a:ea typeface="微軟正黑體" panose="020B0604030504040204" pitchFamily="34" charset="-120"/>
              </a:rPr>
              <a:t> </a:t>
            </a:r>
            <a:r>
              <a:rPr lang="en-US" altLang="zh-TW" sz="2400" dirty="0">
                <a:solidFill>
                  <a:srgbClr val="000000"/>
                </a:solidFill>
                <a:latin typeface="Century Gothic" panose="020B0502020202020204" pitchFamily="34" charset="0"/>
                <a:ea typeface="微軟正黑體" panose="020B0604030504040204" pitchFamily="34" charset="-120"/>
              </a:rPr>
              <a:t>Grid Search</a:t>
            </a:r>
            <a:r>
              <a:rPr lang="zh-TW" altLang="en-US" sz="2400" b="1" dirty="0">
                <a:solidFill>
                  <a:srgbClr val="000000"/>
                </a:solidFill>
                <a:latin typeface="Century Gothic" panose="020B0502020202020204" pitchFamily="34" charset="0"/>
                <a:ea typeface="微軟正黑體" panose="020B0604030504040204" pitchFamily="34" charset="-120"/>
              </a:rPr>
              <a:t>（固定 </a:t>
            </a:r>
            <a:r>
              <a:rPr lang="en-US" altLang="zh-TW" sz="2400" b="1" dirty="0" err="1">
                <a:solidFill>
                  <a:srgbClr val="000000"/>
                </a:solidFill>
                <a:latin typeface="Century Gothic" panose="020B0502020202020204" pitchFamily="34" charset="0"/>
                <a:ea typeface="微軟正黑體" panose="020B0604030504040204" pitchFamily="34" charset="-120"/>
              </a:rPr>
              <a:t>ntree</a:t>
            </a:r>
            <a:r>
              <a:rPr lang="zh-TW" altLang="en-US" sz="2400" b="1" dirty="0">
                <a:solidFill>
                  <a:srgbClr val="000000"/>
                </a:solidFill>
                <a:latin typeface="Century Gothic" panose="020B0502020202020204" pitchFamily="34" charset="0"/>
                <a:ea typeface="微軟正黑體" panose="020B0604030504040204" pitchFamily="34" charset="-120"/>
              </a:rPr>
              <a:t> </a:t>
            </a:r>
            <a:r>
              <a:rPr lang="en-US" altLang="zh-TW" sz="2400" b="1" dirty="0">
                <a:solidFill>
                  <a:srgbClr val="000000"/>
                </a:solidFill>
                <a:latin typeface="Century Gothic" panose="020B0502020202020204" pitchFamily="34" charset="0"/>
                <a:ea typeface="微軟正黑體" panose="020B0604030504040204" pitchFamily="34" charset="-120"/>
              </a:rPr>
              <a:t>=</a:t>
            </a:r>
            <a:r>
              <a:rPr lang="zh-TW" altLang="en-US" sz="2400" b="1" dirty="0">
                <a:solidFill>
                  <a:srgbClr val="000000"/>
                </a:solidFill>
                <a:latin typeface="Century Gothic" panose="020B0502020202020204" pitchFamily="34" charset="0"/>
                <a:ea typeface="微軟正黑體" panose="020B0604030504040204" pitchFamily="34" charset="-120"/>
              </a:rPr>
              <a:t> </a:t>
            </a:r>
            <a:r>
              <a:rPr lang="en-US" altLang="zh-TW" sz="2400" b="1" dirty="0">
                <a:solidFill>
                  <a:srgbClr val="000000"/>
                </a:solidFill>
                <a:latin typeface="Century Gothic" panose="020B0502020202020204" pitchFamily="34" charset="0"/>
                <a:ea typeface="微軟正黑體" panose="020B0604030504040204" pitchFamily="34" charset="-120"/>
              </a:rPr>
              <a:t>90</a:t>
            </a:r>
            <a:r>
              <a:rPr lang="zh-TW" altLang="en-US" sz="2400" b="1" dirty="0">
                <a:solidFill>
                  <a:srgbClr val="000000"/>
                </a:solidFill>
                <a:latin typeface="Century Gothic" panose="020B0502020202020204" pitchFamily="34" charset="0"/>
                <a:ea typeface="微軟正黑體" panose="020B0604030504040204" pitchFamily="34" charset="-120"/>
              </a:rPr>
              <a:t>）</a:t>
            </a:r>
            <a:endParaRPr lang="zh-TW" altLang="zh-TW" sz="2400" b="1" kern="100" dirty="0">
              <a:solidFill>
                <a:srgbClr val="000000"/>
              </a:solidFill>
              <a:latin typeface="Century Gothic" panose="020B0502020202020204" pitchFamily="34" charset="0"/>
              <a:ea typeface="微軟正黑體" panose="020B0604030504040204" pitchFamily="34" charset="-120"/>
              <a:cs typeface="Times New Roman" panose="02020603050405020304" pitchFamily="18" charset="0"/>
            </a:endParaRPr>
          </a:p>
        </p:txBody>
      </p:sp>
      <p:pic>
        <p:nvPicPr>
          <p:cNvPr id="3" name="圖片 2"/>
          <p:cNvPicPr>
            <a:picLocks noChangeAspect="1"/>
          </p:cNvPicPr>
          <p:nvPr/>
        </p:nvPicPr>
        <p:blipFill>
          <a:blip r:embed="rId2"/>
          <a:stretch>
            <a:fillRect/>
          </a:stretch>
        </p:blipFill>
        <p:spPr>
          <a:xfrm>
            <a:off x="-339762" y="2585164"/>
            <a:ext cx="12871523" cy="2519372"/>
          </a:xfrm>
          <a:prstGeom prst="rect">
            <a:avLst/>
          </a:prstGeom>
        </p:spPr>
      </p:pic>
      <p:sp>
        <p:nvSpPr>
          <p:cNvPr id="7" name="矩形 6">
            <a:extLst>
              <a:ext uri="{FF2B5EF4-FFF2-40B4-BE49-F238E27FC236}">
                <a16:creationId xmlns:a16="http://schemas.microsoft.com/office/drawing/2014/main" id="{9DF76A96-2AD6-49F2-8D76-D00521AB3083}"/>
              </a:ext>
            </a:extLst>
          </p:cNvPr>
          <p:cNvSpPr/>
          <p:nvPr/>
        </p:nvSpPr>
        <p:spPr>
          <a:xfrm>
            <a:off x="949910" y="153805"/>
            <a:ext cx="3312124" cy="561692"/>
          </a:xfrm>
          <a:prstGeom prst="rect">
            <a:avLst/>
          </a:prstGeom>
        </p:spPr>
        <p:txBody>
          <a:bodyPr wrap="square" lIns="68580" tIns="34290" rIns="68580" bIns="34290">
            <a:spAutoFit/>
          </a:bodyPr>
          <a:lstStyle/>
          <a:p>
            <a:pPr>
              <a:defRPr/>
            </a:pPr>
            <a:r>
              <a:rPr lang="en-US" altLang="zh-TW" sz="3200" b="1" dirty="0">
                <a:latin typeface="Century Gothic" panose="020B0502020202020204" pitchFamily="34" charset="0"/>
              </a:rPr>
              <a:t>Random Forest</a:t>
            </a:r>
            <a:endParaRPr sz="3200" spc="225" dirty="0">
              <a:solidFill>
                <a:schemeClr val="tx1">
                  <a:lumMod val="75000"/>
                  <a:lumOff val="25000"/>
                </a:schemeClr>
              </a:solidFill>
              <a:latin typeface="Century Gothic" panose="020B0502020202020204" pitchFamily="34" charset="0"/>
              <a:ea typeface="字魂58号-创中黑" panose="00000500000000000000" pitchFamily="2" charset="-122"/>
              <a:cs typeface="+mn-ea"/>
              <a:sym typeface="+mn-lt"/>
            </a:endParaRPr>
          </a:p>
        </p:txBody>
      </p:sp>
      <p:cxnSp>
        <p:nvCxnSpPr>
          <p:cNvPr id="8" name="直接连接符 4">
            <a:extLst>
              <a:ext uri="{FF2B5EF4-FFF2-40B4-BE49-F238E27FC236}">
                <a16:creationId xmlns:a16="http://schemas.microsoft.com/office/drawing/2014/main" id="{49EBDE03-101D-4B2D-A3E8-B1051D0E56DF}"/>
              </a:ext>
            </a:extLst>
          </p:cNvPr>
          <p:cNvCxnSpPr>
            <a:cxnSpLocks/>
          </p:cNvCxnSpPr>
          <p:nvPr/>
        </p:nvCxnSpPr>
        <p:spPr>
          <a:xfrm>
            <a:off x="1034308" y="754648"/>
            <a:ext cx="279474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9" name="群組 8">
            <a:extLst>
              <a:ext uri="{FF2B5EF4-FFF2-40B4-BE49-F238E27FC236}">
                <a16:creationId xmlns:a16="http://schemas.microsoft.com/office/drawing/2014/main" id="{90AB2641-46C4-4E61-B564-10838EDDA76E}"/>
              </a:ext>
            </a:extLst>
          </p:cNvPr>
          <p:cNvGrpSpPr/>
          <p:nvPr/>
        </p:nvGrpSpPr>
        <p:grpSpPr>
          <a:xfrm>
            <a:off x="184756" y="41297"/>
            <a:ext cx="643919" cy="832698"/>
            <a:chOff x="1627773" y="1384300"/>
            <a:chExt cx="3162300" cy="4089400"/>
          </a:xfrm>
        </p:grpSpPr>
        <p:sp>
          <p:nvSpPr>
            <p:cNvPr id="10" name="平行四边形 1">
              <a:extLst>
                <a:ext uri="{FF2B5EF4-FFF2-40B4-BE49-F238E27FC236}">
                  <a16:creationId xmlns:a16="http://schemas.microsoft.com/office/drawing/2014/main" id="{E258F462-A879-482D-9F5E-1FF7A59D2687}"/>
                </a:ext>
              </a:extLst>
            </p:cNvPr>
            <p:cNvSpPr/>
            <p:nvPr/>
          </p:nvSpPr>
          <p:spPr>
            <a:xfrm>
              <a:off x="1627773" y="1384300"/>
              <a:ext cx="3162300" cy="4089400"/>
            </a:xfrm>
            <a:prstGeom prst="parallelogram">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A20913F1-6060-449E-86C2-507A0B839A48}"/>
                </a:ext>
              </a:extLst>
            </p:cNvPr>
            <p:cNvSpPr/>
            <p:nvPr/>
          </p:nvSpPr>
          <p:spPr>
            <a:xfrm>
              <a:off x="1976696" y="1815621"/>
              <a:ext cx="2464459" cy="3087556"/>
            </a:xfrm>
            <a:prstGeom prst="rect">
              <a:avLst/>
            </a:prstGeom>
          </p:spPr>
          <p:txBody>
            <a:bodyPr wrap="square" lIns="68580" tIns="34290" rIns="68580" bIns="34290">
              <a:spAutoFit/>
            </a:bodyPr>
            <a:lstStyle/>
            <a:p>
              <a:pPr algn="ctr">
                <a:defRPr/>
              </a:pPr>
              <a:r>
                <a:rPr lang="en-US" altLang="zh-CN" sz="3600" spc="225" dirty="0">
                  <a:solidFill>
                    <a:schemeClr val="bg1"/>
                  </a:solidFill>
                  <a:latin typeface="Century Gothic" panose="020B0502020202020204" pitchFamily="34" charset="0"/>
                  <a:ea typeface="包图粗朗体" panose="02000000000000000000" pitchFamily="2" charset="-122"/>
                  <a:cs typeface="+mn-ea"/>
                  <a:sym typeface="+mn-lt"/>
                </a:rPr>
                <a:t>3</a:t>
              </a:r>
              <a:endParaRPr sz="3600" spc="225" dirty="0">
                <a:solidFill>
                  <a:schemeClr val="bg1"/>
                </a:solidFill>
                <a:latin typeface="Century Gothic" panose="020B0502020202020204" pitchFamily="34" charset="0"/>
                <a:ea typeface="包图粗朗体" panose="02000000000000000000" pitchFamily="2" charset="-122"/>
                <a:cs typeface="+mn-ea"/>
                <a:sym typeface="+mn-lt"/>
              </a:endParaRPr>
            </a:p>
          </p:txBody>
        </p:sp>
      </p:grpSp>
      <p:sp>
        <p:nvSpPr>
          <p:cNvPr id="12" name="矩形 11">
            <a:extLst>
              <a:ext uri="{FF2B5EF4-FFF2-40B4-BE49-F238E27FC236}">
                <a16:creationId xmlns:a16="http://schemas.microsoft.com/office/drawing/2014/main" id="{01300ACE-E8F0-4A65-88C9-1108CE596A8A}"/>
              </a:ext>
            </a:extLst>
          </p:cNvPr>
          <p:cNvSpPr/>
          <p:nvPr/>
        </p:nvSpPr>
        <p:spPr>
          <a:xfrm>
            <a:off x="949910" y="707023"/>
            <a:ext cx="973343" cy="400110"/>
          </a:xfrm>
          <a:prstGeom prst="rect">
            <a:avLst/>
          </a:prstGeom>
        </p:spPr>
        <p:txBody>
          <a:bodyPr wrap="none">
            <a:spAutoFit/>
          </a:bodyPr>
          <a:lstStyle/>
          <a:p>
            <a:r>
              <a:rPr lang="en-US" altLang="zh-TW" sz="2000" b="1" dirty="0">
                <a:solidFill>
                  <a:srgbClr val="A78D6D"/>
                </a:solidFill>
                <a:latin typeface="Century Gothic" panose="020B0502020202020204" pitchFamily="34" charset="0"/>
              </a:rPr>
              <a:t>Model</a:t>
            </a:r>
            <a:endParaRPr lang="zh-TW" altLang="en-US" sz="2000" dirty="0">
              <a:solidFill>
                <a:srgbClr val="A78D6D"/>
              </a:solidFill>
            </a:endParaRPr>
          </a:p>
        </p:txBody>
      </p:sp>
    </p:spTree>
    <p:extLst>
      <p:ext uri="{BB962C8B-B14F-4D97-AF65-F5344CB8AC3E}">
        <p14:creationId xmlns:p14="http://schemas.microsoft.com/office/powerpoint/2010/main" val="4202497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5">
            <a:extLst>
              <a:ext uri="{FF2B5EF4-FFF2-40B4-BE49-F238E27FC236}">
                <a16:creationId xmlns:a16="http://schemas.microsoft.com/office/drawing/2014/main" id="{60F300BA-126E-9746-BC64-CEBE4253D60A}"/>
              </a:ext>
            </a:extLst>
          </p:cNvPr>
          <p:cNvSpPr/>
          <p:nvPr/>
        </p:nvSpPr>
        <p:spPr>
          <a:xfrm>
            <a:off x="614699" y="811184"/>
            <a:ext cx="7163461" cy="578492"/>
          </a:xfrm>
          <a:prstGeom prst="rect">
            <a:avLst/>
          </a:prstGeom>
        </p:spPr>
        <p:txBody>
          <a:bodyPr wrap="square">
            <a:spAutoFit/>
          </a:bodyPr>
          <a:lstStyle/>
          <a:p>
            <a:pPr defTabSz="457200">
              <a:lnSpc>
                <a:spcPct val="150000"/>
              </a:lnSpc>
            </a:pPr>
            <a:r>
              <a:rPr lang="en-US" altLang="zh-TW" sz="2400" dirty="0">
                <a:solidFill>
                  <a:srgbClr val="000000"/>
                </a:solidFill>
                <a:latin typeface="微軟正黑體" panose="020B0604030504040204" pitchFamily="34" charset="-120"/>
                <a:ea typeface="微軟正黑體" panose="020B0604030504040204" pitchFamily="34" charset="-120"/>
              </a:rPr>
              <a:t> </a:t>
            </a:r>
            <a:endParaRPr lang="zh-TW" altLang="zh-TW" sz="2400" kern="100" dirty="0">
              <a:solidFill>
                <a:srgbClr val="000000"/>
              </a:solidFill>
              <a:latin typeface="微軟正黑體" panose="020B0604030504040204" pitchFamily="34" charset="-120"/>
              <a:ea typeface="微軟正黑體" panose="020B0604030504040204" pitchFamily="34" charset="-120"/>
              <a:cs typeface="Times New Roman" panose="02020603050405020304" pitchFamily="18" charset="0"/>
            </a:endParaRPr>
          </a:p>
        </p:txBody>
      </p:sp>
      <p:pic>
        <p:nvPicPr>
          <p:cNvPr id="3" name="圖片 2"/>
          <p:cNvPicPr>
            <a:picLocks noChangeAspect="1"/>
          </p:cNvPicPr>
          <p:nvPr/>
        </p:nvPicPr>
        <p:blipFill>
          <a:blip r:embed="rId2">
            <a:clrChange>
              <a:clrFrom>
                <a:srgbClr val="FFFFFF"/>
              </a:clrFrom>
              <a:clrTo>
                <a:srgbClr val="FFFFFF">
                  <a:alpha val="0"/>
                </a:srgbClr>
              </a:clrTo>
            </a:clrChange>
          </a:blip>
          <a:stretch>
            <a:fillRect/>
          </a:stretch>
        </p:blipFill>
        <p:spPr>
          <a:xfrm>
            <a:off x="3176484" y="907200"/>
            <a:ext cx="6001942" cy="4190400"/>
          </a:xfrm>
          <a:prstGeom prst="rect">
            <a:avLst/>
          </a:prstGeom>
          <a:ln w="28575">
            <a:solidFill>
              <a:srgbClr val="BCA890"/>
            </a:solidFill>
          </a:ln>
        </p:spPr>
      </p:pic>
      <p:sp>
        <p:nvSpPr>
          <p:cNvPr id="9" name="矩形 8">
            <a:extLst>
              <a:ext uri="{FF2B5EF4-FFF2-40B4-BE49-F238E27FC236}">
                <a16:creationId xmlns:a16="http://schemas.microsoft.com/office/drawing/2014/main" id="{4B79C076-7EED-4966-BA54-F6BA36AB399E}"/>
              </a:ext>
            </a:extLst>
          </p:cNvPr>
          <p:cNvSpPr/>
          <p:nvPr/>
        </p:nvSpPr>
        <p:spPr>
          <a:xfrm>
            <a:off x="949910" y="153805"/>
            <a:ext cx="3312124" cy="561692"/>
          </a:xfrm>
          <a:prstGeom prst="rect">
            <a:avLst/>
          </a:prstGeom>
        </p:spPr>
        <p:txBody>
          <a:bodyPr wrap="square" lIns="68580" tIns="34290" rIns="68580" bIns="34290">
            <a:spAutoFit/>
          </a:bodyPr>
          <a:lstStyle/>
          <a:p>
            <a:pPr>
              <a:defRPr/>
            </a:pPr>
            <a:r>
              <a:rPr lang="en-US" altLang="zh-TW" sz="3200" b="1" dirty="0">
                <a:latin typeface="Century Gothic" panose="020B0502020202020204" pitchFamily="34" charset="0"/>
              </a:rPr>
              <a:t>Random Forest</a:t>
            </a:r>
            <a:endParaRPr sz="3200" spc="225" dirty="0">
              <a:solidFill>
                <a:schemeClr val="tx1">
                  <a:lumMod val="75000"/>
                  <a:lumOff val="25000"/>
                </a:schemeClr>
              </a:solidFill>
              <a:latin typeface="Century Gothic" panose="020B0502020202020204" pitchFamily="34" charset="0"/>
              <a:ea typeface="字魂58号-创中黑" panose="00000500000000000000" pitchFamily="2" charset="-122"/>
              <a:cs typeface="+mn-ea"/>
              <a:sym typeface="+mn-lt"/>
            </a:endParaRPr>
          </a:p>
        </p:txBody>
      </p:sp>
      <p:cxnSp>
        <p:nvCxnSpPr>
          <p:cNvPr id="10" name="直接连接符 4">
            <a:extLst>
              <a:ext uri="{FF2B5EF4-FFF2-40B4-BE49-F238E27FC236}">
                <a16:creationId xmlns:a16="http://schemas.microsoft.com/office/drawing/2014/main" id="{88696424-07F6-458E-A116-E6D465746A70}"/>
              </a:ext>
            </a:extLst>
          </p:cNvPr>
          <p:cNvCxnSpPr>
            <a:cxnSpLocks/>
          </p:cNvCxnSpPr>
          <p:nvPr/>
        </p:nvCxnSpPr>
        <p:spPr>
          <a:xfrm>
            <a:off x="1034308" y="754648"/>
            <a:ext cx="279474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11" name="群組 10">
            <a:extLst>
              <a:ext uri="{FF2B5EF4-FFF2-40B4-BE49-F238E27FC236}">
                <a16:creationId xmlns:a16="http://schemas.microsoft.com/office/drawing/2014/main" id="{72BCA902-5F86-4E7A-9A54-7CED4C22F87B}"/>
              </a:ext>
            </a:extLst>
          </p:cNvPr>
          <p:cNvGrpSpPr/>
          <p:nvPr/>
        </p:nvGrpSpPr>
        <p:grpSpPr>
          <a:xfrm>
            <a:off x="184756" y="41297"/>
            <a:ext cx="643919" cy="832698"/>
            <a:chOff x="1627773" y="1384300"/>
            <a:chExt cx="3162300" cy="4089400"/>
          </a:xfrm>
        </p:grpSpPr>
        <p:sp>
          <p:nvSpPr>
            <p:cNvPr id="12" name="平行四边形 1">
              <a:extLst>
                <a:ext uri="{FF2B5EF4-FFF2-40B4-BE49-F238E27FC236}">
                  <a16:creationId xmlns:a16="http://schemas.microsoft.com/office/drawing/2014/main" id="{040696CB-FEA4-455E-93CF-27F116354C9D}"/>
                </a:ext>
              </a:extLst>
            </p:cNvPr>
            <p:cNvSpPr/>
            <p:nvPr/>
          </p:nvSpPr>
          <p:spPr>
            <a:xfrm>
              <a:off x="1627773" y="1384300"/>
              <a:ext cx="3162300" cy="4089400"/>
            </a:xfrm>
            <a:prstGeom prst="parallelogram">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DAD1648B-01FA-43E3-815A-0A3C7EEEC837}"/>
                </a:ext>
              </a:extLst>
            </p:cNvPr>
            <p:cNvSpPr/>
            <p:nvPr/>
          </p:nvSpPr>
          <p:spPr>
            <a:xfrm>
              <a:off x="1976696" y="1815621"/>
              <a:ext cx="2464459" cy="3087556"/>
            </a:xfrm>
            <a:prstGeom prst="rect">
              <a:avLst/>
            </a:prstGeom>
          </p:spPr>
          <p:txBody>
            <a:bodyPr wrap="square" lIns="68580" tIns="34290" rIns="68580" bIns="34290">
              <a:spAutoFit/>
            </a:bodyPr>
            <a:lstStyle/>
            <a:p>
              <a:pPr algn="ctr">
                <a:defRPr/>
              </a:pPr>
              <a:r>
                <a:rPr lang="en-US" altLang="zh-CN" sz="3600" spc="225" dirty="0">
                  <a:solidFill>
                    <a:schemeClr val="bg1"/>
                  </a:solidFill>
                  <a:latin typeface="Century Gothic" panose="020B0502020202020204" pitchFamily="34" charset="0"/>
                  <a:ea typeface="包图粗朗体" panose="02000000000000000000" pitchFamily="2" charset="-122"/>
                  <a:cs typeface="+mn-ea"/>
                  <a:sym typeface="+mn-lt"/>
                </a:rPr>
                <a:t>3</a:t>
              </a:r>
              <a:endParaRPr sz="3600" spc="225" dirty="0">
                <a:solidFill>
                  <a:schemeClr val="bg1"/>
                </a:solidFill>
                <a:latin typeface="Century Gothic" panose="020B0502020202020204" pitchFamily="34" charset="0"/>
                <a:ea typeface="包图粗朗体" panose="02000000000000000000" pitchFamily="2" charset="-122"/>
                <a:cs typeface="+mn-ea"/>
                <a:sym typeface="+mn-lt"/>
              </a:endParaRPr>
            </a:p>
          </p:txBody>
        </p:sp>
      </p:grpSp>
      <p:sp>
        <p:nvSpPr>
          <p:cNvPr id="14" name="矩形 13">
            <a:extLst>
              <a:ext uri="{FF2B5EF4-FFF2-40B4-BE49-F238E27FC236}">
                <a16:creationId xmlns:a16="http://schemas.microsoft.com/office/drawing/2014/main" id="{2990B5D7-DCB4-49E1-970A-C6EBFD7B47EF}"/>
              </a:ext>
            </a:extLst>
          </p:cNvPr>
          <p:cNvSpPr/>
          <p:nvPr/>
        </p:nvSpPr>
        <p:spPr>
          <a:xfrm>
            <a:off x="949910" y="707023"/>
            <a:ext cx="973343" cy="400110"/>
          </a:xfrm>
          <a:prstGeom prst="rect">
            <a:avLst/>
          </a:prstGeom>
        </p:spPr>
        <p:txBody>
          <a:bodyPr wrap="none">
            <a:spAutoFit/>
          </a:bodyPr>
          <a:lstStyle/>
          <a:p>
            <a:r>
              <a:rPr lang="en-US" altLang="zh-TW" sz="2000" b="1" dirty="0">
                <a:solidFill>
                  <a:srgbClr val="A78D6D"/>
                </a:solidFill>
                <a:latin typeface="Century Gothic" panose="020B0502020202020204" pitchFamily="34" charset="0"/>
              </a:rPr>
              <a:t>Model</a:t>
            </a:r>
            <a:endParaRPr lang="zh-TW" altLang="en-US" sz="2000" dirty="0">
              <a:solidFill>
                <a:srgbClr val="A78D6D"/>
              </a:solidFill>
            </a:endParaRPr>
          </a:p>
        </p:txBody>
      </p:sp>
      <p:pic>
        <p:nvPicPr>
          <p:cNvPr id="6" name="圖片 5">
            <a:extLst>
              <a:ext uri="{FF2B5EF4-FFF2-40B4-BE49-F238E27FC236}">
                <a16:creationId xmlns:a16="http://schemas.microsoft.com/office/drawing/2014/main" id="{DADB9D27-FA65-4A4B-BE9F-DDA1523283E0}"/>
              </a:ext>
            </a:extLst>
          </p:cNvPr>
          <p:cNvPicPr>
            <a:picLocks noChangeAspect="1"/>
          </p:cNvPicPr>
          <p:nvPr/>
        </p:nvPicPr>
        <p:blipFill>
          <a:blip r:embed="rId3"/>
          <a:stretch>
            <a:fillRect/>
          </a:stretch>
        </p:blipFill>
        <p:spPr>
          <a:xfrm>
            <a:off x="2657786" y="5097600"/>
            <a:ext cx="7039337" cy="1494000"/>
          </a:xfrm>
          <a:prstGeom prst="rect">
            <a:avLst/>
          </a:prstGeom>
        </p:spPr>
      </p:pic>
    </p:spTree>
    <p:extLst>
      <p:ext uri="{BB962C8B-B14F-4D97-AF65-F5344CB8AC3E}">
        <p14:creationId xmlns:p14="http://schemas.microsoft.com/office/powerpoint/2010/main" val="3498337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5">
            <a:extLst>
              <a:ext uri="{FF2B5EF4-FFF2-40B4-BE49-F238E27FC236}">
                <a16:creationId xmlns:a16="http://schemas.microsoft.com/office/drawing/2014/main" id="{60F300BA-126E-9746-BC64-CEBE4253D60A}"/>
              </a:ext>
            </a:extLst>
          </p:cNvPr>
          <p:cNvSpPr/>
          <p:nvPr/>
        </p:nvSpPr>
        <p:spPr>
          <a:xfrm>
            <a:off x="614699" y="811184"/>
            <a:ext cx="7163461" cy="578492"/>
          </a:xfrm>
          <a:prstGeom prst="rect">
            <a:avLst/>
          </a:prstGeom>
        </p:spPr>
        <p:txBody>
          <a:bodyPr wrap="square">
            <a:spAutoFit/>
          </a:bodyPr>
          <a:lstStyle/>
          <a:p>
            <a:pPr defTabSz="457200">
              <a:lnSpc>
                <a:spcPct val="150000"/>
              </a:lnSpc>
            </a:pPr>
            <a:r>
              <a:rPr lang="en-US" altLang="zh-TW" sz="2400" dirty="0">
                <a:solidFill>
                  <a:srgbClr val="000000"/>
                </a:solidFill>
                <a:latin typeface="微軟正黑體" panose="020B0604030504040204" pitchFamily="34" charset="-120"/>
                <a:ea typeface="微軟正黑體" panose="020B0604030504040204" pitchFamily="34" charset="-120"/>
              </a:rPr>
              <a:t> </a:t>
            </a:r>
            <a:endParaRPr lang="zh-TW" altLang="zh-TW" sz="2400" kern="100" dirty="0">
              <a:solidFill>
                <a:srgbClr val="000000"/>
              </a:solidFill>
              <a:latin typeface="微軟正黑體" panose="020B0604030504040204" pitchFamily="34" charset="-120"/>
              <a:ea typeface="微軟正黑體" panose="020B0604030504040204" pitchFamily="34" charset="-120"/>
              <a:cs typeface="Times New Roman" panose="02020603050405020304" pitchFamily="18" charset="0"/>
            </a:endParaRPr>
          </a:p>
        </p:txBody>
      </p:sp>
      <p:pic>
        <p:nvPicPr>
          <p:cNvPr id="3" name="圖片 2"/>
          <p:cNvPicPr>
            <a:picLocks noChangeAspect="1"/>
          </p:cNvPicPr>
          <p:nvPr/>
        </p:nvPicPr>
        <p:blipFill>
          <a:blip r:embed="rId2">
            <a:clrChange>
              <a:clrFrom>
                <a:srgbClr val="FFFFFF"/>
              </a:clrFrom>
              <a:clrTo>
                <a:srgbClr val="FFFFFF">
                  <a:alpha val="0"/>
                </a:srgbClr>
              </a:clrTo>
            </a:clrChange>
          </a:blip>
          <a:stretch>
            <a:fillRect/>
          </a:stretch>
        </p:blipFill>
        <p:spPr>
          <a:xfrm>
            <a:off x="3264313" y="873995"/>
            <a:ext cx="7208059" cy="5652000"/>
          </a:xfrm>
          <a:prstGeom prst="rect">
            <a:avLst/>
          </a:prstGeom>
          <a:ln w="38100">
            <a:solidFill>
              <a:srgbClr val="BCA890"/>
            </a:solidFill>
          </a:ln>
        </p:spPr>
      </p:pic>
      <p:sp>
        <p:nvSpPr>
          <p:cNvPr id="8" name="矩形 7">
            <a:extLst>
              <a:ext uri="{FF2B5EF4-FFF2-40B4-BE49-F238E27FC236}">
                <a16:creationId xmlns:a16="http://schemas.microsoft.com/office/drawing/2014/main" id="{113C25A8-3CF2-49AD-A982-160953C88F16}"/>
              </a:ext>
            </a:extLst>
          </p:cNvPr>
          <p:cNvSpPr/>
          <p:nvPr/>
        </p:nvSpPr>
        <p:spPr>
          <a:xfrm>
            <a:off x="949910" y="153805"/>
            <a:ext cx="3312124" cy="561692"/>
          </a:xfrm>
          <a:prstGeom prst="rect">
            <a:avLst/>
          </a:prstGeom>
        </p:spPr>
        <p:txBody>
          <a:bodyPr wrap="square" lIns="68580" tIns="34290" rIns="68580" bIns="34290">
            <a:spAutoFit/>
          </a:bodyPr>
          <a:lstStyle/>
          <a:p>
            <a:pPr>
              <a:defRPr/>
            </a:pPr>
            <a:r>
              <a:rPr lang="en-US" altLang="zh-TW" sz="3200" b="1" dirty="0">
                <a:latin typeface="Century Gothic" panose="020B0502020202020204" pitchFamily="34" charset="0"/>
              </a:rPr>
              <a:t>Random Forest</a:t>
            </a:r>
            <a:endParaRPr lang="en-US" altLang="zh-TW" sz="3200" spc="225" dirty="0">
              <a:solidFill>
                <a:schemeClr val="tx1">
                  <a:lumMod val="75000"/>
                  <a:lumOff val="25000"/>
                </a:schemeClr>
              </a:solidFill>
              <a:latin typeface="Century Gothic" panose="020B0502020202020204" pitchFamily="34" charset="0"/>
              <a:ea typeface="字魂58号-创中黑" panose="00000500000000000000" pitchFamily="2" charset="-122"/>
              <a:cs typeface="+mn-ea"/>
              <a:sym typeface="+mn-lt"/>
            </a:endParaRPr>
          </a:p>
        </p:txBody>
      </p:sp>
      <p:cxnSp>
        <p:nvCxnSpPr>
          <p:cNvPr id="9" name="直接连接符 4">
            <a:extLst>
              <a:ext uri="{FF2B5EF4-FFF2-40B4-BE49-F238E27FC236}">
                <a16:creationId xmlns:a16="http://schemas.microsoft.com/office/drawing/2014/main" id="{B068F7E9-9162-4958-AD47-936B87539B62}"/>
              </a:ext>
            </a:extLst>
          </p:cNvPr>
          <p:cNvCxnSpPr>
            <a:cxnSpLocks/>
          </p:cNvCxnSpPr>
          <p:nvPr/>
        </p:nvCxnSpPr>
        <p:spPr>
          <a:xfrm>
            <a:off x="1034308" y="754648"/>
            <a:ext cx="1407441" cy="3175"/>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10" name="群組 9">
            <a:extLst>
              <a:ext uri="{FF2B5EF4-FFF2-40B4-BE49-F238E27FC236}">
                <a16:creationId xmlns:a16="http://schemas.microsoft.com/office/drawing/2014/main" id="{423A2CC1-CB7C-410D-869A-6CF8AB0040EF}"/>
              </a:ext>
            </a:extLst>
          </p:cNvPr>
          <p:cNvGrpSpPr/>
          <p:nvPr/>
        </p:nvGrpSpPr>
        <p:grpSpPr>
          <a:xfrm>
            <a:off x="184756" y="41297"/>
            <a:ext cx="643919" cy="832698"/>
            <a:chOff x="1627773" y="1384300"/>
            <a:chExt cx="3162300" cy="4089400"/>
          </a:xfrm>
        </p:grpSpPr>
        <p:sp>
          <p:nvSpPr>
            <p:cNvPr id="11" name="平行四边形 1">
              <a:extLst>
                <a:ext uri="{FF2B5EF4-FFF2-40B4-BE49-F238E27FC236}">
                  <a16:creationId xmlns:a16="http://schemas.microsoft.com/office/drawing/2014/main" id="{AD08E63C-1562-4AFB-AAE5-6632B8A8C4FC}"/>
                </a:ext>
              </a:extLst>
            </p:cNvPr>
            <p:cNvSpPr/>
            <p:nvPr/>
          </p:nvSpPr>
          <p:spPr>
            <a:xfrm>
              <a:off x="1627773" y="1384300"/>
              <a:ext cx="3162300" cy="4089400"/>
            </a:xfrm>
            <a:prstGeom prst="parallelogram">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EDACB00A-4D1F-4C32-8394-8659DBF7E627}"/>
                </a:ext>
              </a:extLst>
            </p:cNvPr>
            <p:cNvSpPr/>
            <p:nvPr/>
          </p:nvSpPr>
          <p:spPr>
            <a:xfrm>
              <a:off x="1976696" y="1815621"/>
              <a:ext cx="2464459" cy="3087556"/>
            </a:xfrm>
            <a:prstGeom prst="rect">
              <a:avLst/>
            </a:prstGeom>
          </p:spPr>
          <p:txBody>
            <a:bodyPr wrap="square" lIns="68580" tIns="34290" rIns="68580" bIns="34290">
              <a:spAutoFit/>
            </a:bodyPr>
            <a:lstStyle/>
            <a:p>
              <a:pPr algn="ctr">
                <a:defRPr/>
              </a:pPr>
              <a:r>
                <a:rPr lang="en-US" altLang="zh-CN" sz="3600" spc="225" dirty="0">
                  <a:solidFill>
                    <a:schemeClr val="bg1"/>
                  </a:solidFill>
                  <a:latin typeface="Century Gothic" panose="020B0502020202020204" pitchFamily="34" charset="0"/>
                  <a:ea typeface="包图粗朗体" panose="02000000000000000000" pitchFamily="2" charset="-122"/>
                  <a:cs typeface="+mn-ea"/>
                  <a:sym typeface="+mn-lt"/>
                </a:rPr>
                <a:t>3</a:t>
              </a:r>
              <a:endParaRPr sz="3600" spc="225" dirty="0">
                <a:solidFill>
                  <a:schemeClr val="bg1"/>
                </a:solidFill>
                <a:latin typeface="Century Gothic" panose="020B0502020202020204" pitchFamily="34" charset="0"/>
                <a:ea typeface="包图粗朗体" panose="02000000000000000000" pitchFamily="2" charset="-122"/>
                <a:cs typeface="+mn-ea"/>
                <a:sym typeface="+mn-lt"/>
              </a:endParaRPr>
            </a:p>
          </p:txBody>
        </p:sp>
      </p:grpSp>
      <p:sp>
        <p:nvSpPr>
          <p:cNvPr id="13" name="矩形 12">
            <a:extLst>
              <a:ext uri="{FF2B5EF4-FFF2-40B4-BE49-F238E27FC236}">
                <a16:creationId xmlns:a16="http://schemas.microsoft.com/office/drawing/2014/main" id="{9E8A5CB4-3E67-4354-8E1F-F55A87FCC413}"/>
              </a:ext>
            </a:extLst>
          </p:cNvPr>
          <p:cNvSpPr/>
          <p:nvPr/>
        </p:nvSpPr>
        <p:spPr>
          <a:xfrm>
            <a:off x="949910" y="707023"/>
            <a:ext cx="973343" cy="400110"/>
          </a:xfrm>
          <a:prstGeom prst="rect">
            <a:avLst/>
          </a:prstGeom>
        </p:spPr>
        <p:txBody>
          <a:bodyPr wrap="none">
            <a:spAutoFit/>
          </a:bodyPr>
          <a:lstStyle/>
          <a:p>
            <a:r>
              <a:rPr lang="en-US" altLang="zh-TW" sz="2000" b="1" dirty="0">
                <a:solidFill>
                  <a:srgbClr val="A78D6D"/>
                </a:solidFill>
                <a:latin typeface="Century Gothic" panose="020B0502020202020204" pitchFamily="34" charset="0"/>
              </a:rPr>
              <a:t>Model</a:t>
            </a:r>
            <a:endParaRPr lang="zh-TW" altLang="en-US" sz="2000" dirty="0">
              <a:solidFill>
                <a:srgbClr val="A78D6D"/>
              </a:solidFill>
            </a:endParaRPr>
          </a:p>
        </p:txBody>
      </p:sp>
    </p:spTree>
    <p:extLst>
      <p:ext uri="{BB962C8B-B14F-4D97-AF65-F5344CB8AC3E}">
        <p14:creationId xmlns:p14="http://schemas.microsoft.com/office/powerpoint/2010/main" val="3064883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930813" y="1379110"/>
            <a:ext cx="5916620" cy="400110"/>
          </a:xfrm>
          <a:prstGeom prst="rect">
            <a:avLst/>
          </a:prstGeom>
        </p:spPr>
        <p:txBody>
          <a:bodyPr wrap="none">
            <a:spAutoFit/>
          </a:bodyPr>
          <a:lstStyle/>
          <a:p>
            <a:pPr>
              <a:spcAft>
                <a:spcPts val="0"/>
              </a:spcAft>
            </a:pPr>
            <a:r>
              <a:rPr lang="zh-TW" altLang="zh-TW" sz="2000" dirty="0">
                <a:latin typeface="Cambria Math" panose="02040503050406030204" pitchFamily="18" charset="0"/>
                <a:ea typeface="微軟正黑體" panose="020B0604030504040204" pitchFamily="34" charset="-120"/>
              </a:rPr>
              <a:t>在</a:t>
            </a:r>
            <a:r>
              <a:rPr lang="zh-TW" altLang="zh-TW" sz="2000">
                <a:latin typeface="Cambria Math" panose="02040503050406030204" pitchFamily="18" charset="0"/>
                <a:ea typeface="微軟正黑體" panose="020B0604030504040204" pitchFamily="34" charset="-120"/>
              </a:rPr>
              <a:t>每一個</a:t>
            </a:r>
            <a:r>
              <a:rPr lang="en-US" altLang="zh-TW" sz="2000">
                <a:latin typeface="Cambria Math" panose="02040503050406030204" pitchFamily="18" charset="0"/>
                <a:ea typeface="微軟正黑體" panose="020B0604030504040204" pitchFamily="34" charset="-120"/>
              </a:rPr>
              <a:t>iteration</a:t>
            </a:r>
            <a:r>
              <a:rPr lang="zh-TW" altLang="zh-TW" sz="2000" dirty="0">
                <a:latin typeface="Cambria Math" panose="02040503050406030204" pitchFamily="18" charset="0"/>
                <a:ea typeface="微軟正黑體" panose="020B0604030504040204" pitchFamily="34" charset="-120"/>
              </a:rPr>
              <a:t>新增一棵樹，</a:t>
            </a:r>
            <a:r>
              <a:rPr lang="zh-TW" altLang="zh-TW" sz="2000">
                <a:latin typeface="Cambria Math" panose="02040503050406030204" pitchFamily="18" charset="0"/>
                <a:ea typeface="微軟正黑體" panose="020B0604030504040204" pitchFamily="34" charset="-120"/>
              </a:rPr>
              <a:t>每一次</a:t>
            </a:r>
            <a:r>
              <a:rPr lang="en-US" altLang="zh-TW" sz="2000">
                <a:latin typeface="Cambria Math" panose="02040503050406030204" pitchFamily="18" charset="0"/>
                <a:ea typeface="微軟正黑體" panose="020B0604030504040204" pitchFamily="34" charset="-120"/>
              </a:rPr>
              <a:t>iteration</a:t>
            </a:r>
            <a:r>
              <a:rPr lang="zh-TW" altLang="zh-TW" sz="2000" dirty="0">
                <a:latin typeface="Cambria Math" panose="02040503050406030204" pitchFamily="18" charset="0"/>
                <a:ea typeface="微軟正黑體" panose="020B0604030504040204" pitchFamily="34" charset="-120"/>
              </a:rPr>
              <a:t>計算</a:t>
            </a:r>
          </a:p>
        </p:txBody>
      </p:sp>
      <p:sp>
        <p:nvSpPr>
          <p:cNvPr id="53" name="矩形 52"/>
          <p:cNvSpPr/>
          <p:nvPr/>
        </p:nvSpPr>
        <p:spPr>
          <a:xfrm>
            <a:off x="949910" y="4592369"/>
            <a:ext cx="2236510" cy="400110"/>
          </a:xfrm>
          <a:prstGeom prst="rect">
            <a:avLst/>
          </a:prstGeom>
        </p:spPr>
        <p:txBody>
          <a:bodyPr wrap="none">
            <a:spAutoFit/>
          </a:bodyPr>
          <a:lstStyle/>
          <a:p>
            <a:r>
              <a:rPr lang="zh-TW" altLang="zh-TW" sz="2000" dirty="0">
                <a:latin typeface="微軟正黑體" panose="020B0604030504040204" pitchFamily="34" charset="-120"/>
                <a:ea typeface="微軟正黑體" panose="020B0604030504040204" pitchFamily="34" charset="-120"/>
                <a:cs typeface="Times New Roman" panose="02020603050405020304" pitchFamily="18" charset="0"/>
              </a:rPr>
              <a:t>我們的目標函數為</a:t>
            </a:r>
            <a:endParaRPr lang="zh-TW" altLang="en-US" sz="2000" dirty="0">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54" name="矩形 53"/>
              <p:cNvSpPr/>
              <p:nvPr/>
            </p:nvSpPr>
            <p:spPr>
              <a:xfrm>
                <a:off x="2811737" y="4891970"/>
                <a:ext cx="3547318" cy="99264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zh-TW" altLang="en-US" sz="2000" i="1">
                              <a:latin typeface="Cambria Math" panose="02040503050406030204" pitchFamily="18" charset="0"/>
                            </a:rPr>
                          </m:ctrlPr>
                        </m:sSupPr>
                        <m:e>
                          <m:r>
                            <a:rPr lang="zh-TW" altLang="en-US" sz="2000" i="1">
                              <a:latin typeface="Cambria Math" panose="02040503050406030204" pitchFamily="18" charset="0"/>
                            </a:rPr>
                            <m:t>𝑂𝑏𝑗</m:t>
                          </m:r>
                        </m:e>
                        <m:sup>
                          <m:d>
                            <m:dPr>
                              <m:ctrlPr>
                                <a:rPr lang="zh-TW" altLang="en-US" sz="2000" i="1">
                                  <a:latin typeface="Cambria Math" panose="02040503050406030204" pitchFamily="18" charset="0"/>
                                </a:rPr>
                              </m:ctrlPr>
                            </m:dPr>
                            <m:e>
                              <m:r>
                                <a:rPr lang="zh-TW" altLang="en-US" sz="2000" i="1">
                                  <a:latin typeface="Cambria Math" panose="02040503050406030204" pitchFamily="18" charset="0"/>
                                </a:rPr>
                                <m:t>𝑚</m:t>
                              </m:r>
                            </m:e>
                          </m:d>
                        </m:sup>
                      </m:sSup>
                      <m:r>
                        <a:rPr lang="zh-TW" altLang="en-US" sz="2000" i="0">
                          <a:latin typeface="Cambria Math" panose="02040503050406030204" pitchFamily="18" charset="0"/>
                        </a:rPr>
                        <m:t>=−</m:t>
                      </m:r>
                      <m:f>
                        <m:fPr>
                          <m:ctrlPr>
                            <a:rPr lang="zh-TW" altLang="en-US" sz="2000" i="1">
                              <a:latin typeface="Cambria Math" panose="02040503050406030204" pitchFamily="18" charset="0"/>
                            </a:rPr>
                          </m:ctrlPr>
                        </m:fPr>
                        <m:num>
                          <m:r>
                            <a:rPr lang="zh-TW" altLang="en-US" sz="2000" i="0">
                              <a:latin typeface="Cambria Math" panose="02040503050406030204" pitchFamily="18" charset="0"/>
                            </a:rPr>
                            <m:t>1</m:t>
                          </m:r>
                        </m:num>
                        <m:den>
                          <m:r>
                            <a:rPr lang="zh-TW" altLang="en-US" sz="2000" i="0">
                              <a:latin typeface="Cambria Math" panose="02040503050406030204" pitchFamily="18" charset="0"/>
                            </a:rPr>
                            <m:t>2</m:t>
                          </m:r>
                        </m:den>
                      </m:f>
                      <m:nary>
                        <m:naryPr>
                          <m:chr m:val="∑"/>
                          <m:limLoc m:val="undOvr"/>
                          <m:ctrlPr>
                            <a:rPr lang="zh-TW" altLang="en-US" sz="2000" i="1">
                              <a:latin typeface="Cambria Math" panose="02040503050406030204" pitchFamily="18" charset="0"/>
                            </a:rPr>
                          </m:ctrlPr>
                        </m:naryPr>
                        <m:sub>
                          <m:r>
                            <a:rPr lang="zh-TW" altLang="en-US" sz="2000" i="1">
                              <a:latin typeface="Cambria Math" panose="02040503050406030204" pitchFamily="18" charset="0"/>
                            </a:rPr>
                            <m:t>𝑗</m:t>
                          </m:r>
                          <m:r>
                            <a:rPr lang="zh-TW" altLang="en-US" sz="2000" i="0">
                              <a:latin typeface="Cambria Math" panose="02040503050406030204" pitchFamily="18" charset="0"/>
                            </a:rPr>
                            <m:t>=1</m:t>
                          </m:r>
                        </m:sub>
                        <m:sup>
                          <m:sSub>
                            <m:sSubPr>
                              <m:ctrlPr>
                                <a:rPr lang="zh-TW" altLang="en-US" sz="2000" i="1">
                                  <a:latin typeface="Cambria Math" panose="02040503050406030204" pitchFamily="18" charset="0"/>
                                </a:rPr>
                              </m:ctrlPr>
                            </m:sSubPr>
                            <m:e>
                              <m:r>
                                <a:rPr lang="zh-TW" altLang="en-US" sz="2000" i="1">
                                  <a:latin typeface="Cambria Math" panose="02040503050406030204" pitchFamily="18" charset="0"/>
                                </a:rPr>
                                <m:t>𝑇</m:t>
                              </m:r>
                            </m:e>
                            <m:sub>
                              <m:r>
                                <a:rPr lang="zh-TW" altLang="en-US" sz="2000" i="1">
                                  <a:latin typeface="Cambria Math" panose="02040503050406030204" pitchFamily="18" charset="0"/>
                                </a:rPr>
                                <m:t>𝑚</m:t>
                              </m:r>
                            </m:sub>
                          </m:sSub>
                        </m:sup>
                        <m:e>
                          <m:f>
                            <m:fPr>
                              <m:ctrlPr>
                                <a:rPr lang="zh-TW" altLang="en-US" sz="2000" i="1">
                                  <a:latin typeface="Cambria Math" panose="02040503050406030204" pitchFamily="18" charset="0"/>
                                </a:rPr>
                              </m:ctrlPr>
                            </m:fPr>
                            <m:num>
                              <m:sSubSup>
                                <m:sSubSupPr>
                                  <m:ctrlPr>
                                    <a:rPr lang="zh-TW" altLang="en-US" sz="2000" i="1">
                                      <a:latin typeface="Cambria Math" panose="02040503050406030204" pitchFamily="18" charset="0"/>
                                    </a:rPr>
                                  </m:ctrlPr>
                                </m:sSubSupPr>
                                <m:e>
                                  <m:r>
                                    <a:rPr lang="zh-TW" altLang="en-US" sz="2000" i="1">
                                      <a:latin typeface="Cambria Math" panose="02040503050406030204" pitchFamily="18" charset="0"/>
                                    </a:rPr>
                                    <m:t>𝐺</m:t>
                                  </m:r>
                                </m:e>
                                <m:sub>
                                  <m:r>
                                    <a:rPr lang="zh-TW" altLang="en-US" sz="2000" i="1">
                                      <a:latin typeface="Cambria Math" panose="02040503050406030204" pitchFamily="18" charset="0"/>
                                    </a:rPr>
                                    <m:t>𝑗</m:t>
                                  </m:r>
                                </m:sub>
                                <m:sup>
                                  <m:r>
                                    <a:rPr lang="zh-TW" altLang="en-US" sz="2000" i="0">
                                      <a:latin typeface="Cambria Math" panose="02040503050406030204" pitchFamily="18" charset="0"/>
                                    </a:rPr>
                                    <m:t>2</m:t>
                                  </m:r>
                                </m:sup>
                              </m:sSubSup>
                            </m:num>
                            <m:den>
                              <m:sSub>
                                <m:sSubPr>
                                  <m:ctrlPr>
                                    <a:rPr lang="zh-TW" altLang="en-US" sz="2000" i="1">
                                      <a:latin typeface="Cambria Math" panose="02040503050406030204" pitchFamily="18" charset="0"/>
                                    </a:rPr>
                                  </m:ctrlPr>
                                </m:sSubPr>
                                <m:e>
                                  <m:r>
                                    <m:rPr>
                                      <m:sty m:val="p"/>
                                    </m:rPr>
                                    <a:rPr lang="zh-TW" altLang="en-US" sz="2000" i="0">
                                      <a:latin typeface="Cambria Math" panose="02040503050406030204" pitchFamily="18" charset="0"/>
                                    </a:rPr>
                                    <m:t>S</m:t>
                                  </m:r>
                                </m:e>
                                <m:sub>
                                  <m:r>
                                    <a:rPr lang="zh-TW" altLang="en-US" sz="2000" i="1">
                                      <a:latin typeface="Cambria Math" panose="02040503050406030204" pitchFamily="18" charset="0"/>
                                    </a:rPr>
                                    <m:t>𝑗</m:t>
                                  </m:r>
                                </m:sub>
                              </m:sSub>
                              <m:r>
                                <a:rPr lang="zh-TW" altLang="en-US" sz="2000" i="0">
                                  <a:latin typeface="Cambria Math" panose="02040503050406030204" pitchFamily="18" charset="0"/>
                                </a:rPr>
                                <m:t>+</m:t>
                              </m:r>
                              <m:r>
                                <m:rPr>
                                  <m:sty m:val="p"/>
                                </m:rPr>
                                <a:rPr lang="zh-TW" altLang="en-US" sz="2000" i="0">
                                  <a:latin typeface="Cambria Math" panose="02040503050406030204" pitchFamily="18" charset="0"/>
                                </a:rPr>
                                <m:t>λ</m:t>
                              </m:r>
                            </m:den>
                          </m:f>
                        </m:e>
                      </m:nary>
                      <m:r>
                        <a:rPr lang="zh-TW" altLang="en-US" sz="2000" i="0">
                          <a:latin typeface="Cambria Math" panose="02040503050406030204" pitchFamily="18" charset="0"/>
                        </a:rPr>
                        <m:t>+</m:t>
                      </m:r>
                      <m:r>
                        <a:rPr lang="zh-TW" altLang="en-US" sz="2000" i="1">
                          <a:latin typeface="Cambria Math" panose="02040503050406030204" pitchFamily="18" charset="0"/>
                        </a:rPr>
                        <m:t>𝛾</m:t>
                      </m:r>
                      <m:sSub>
                        <m:sSubPr>
                          <m:ctrlPr>
                            <a:rPr lang="zh-TW" altLang="en-US" sz="2000" i="1">
                              <a:latin typeface="Cambria Math" panose="02040503050406030204" pitchFamily="18" charset="0"/>
                            </a:rPr>
                          </m:ctrlPr>
                        </m:sSubPr>
                        <m:e>
                          <m:r>
                            <a:rPr lang="zh-TW" altLang="en-US" sz="2000" i="1">
                              <a:latin typeface="Cambria Math" panose="02040503050406030204" pitchFamily="18" charset="0"/>
                            </a:rPr>
                            <m:t>𝑇</m:t>
                          </m:r>
                        </m:e>
                        <m:sub>
                          <m:r>
                            <a:rPr lang="zh-TW" altLang="en-US" sz="2000" i="1">
                              <a:latin typeface="Cambria Math" panose="02040503050406030204" pitchFamily="18" charset="0"/>
                            </a:rPr>
                            <m:t>𝑚</m:t>
                          </m:r>
                        </m:sub>
                      </m:sSub>
                    </m:oMath>
                  </m:oMathPara>
                </a14:m>
                <a:endParaRPr lang="zh-TW" altLang="en-US" sz="2000" dirty="0"/>
              </a:p>
            </p:txBody>
          </p:sp>
        </mc:Choice>
        <mc:Fallback xmlns="">
          <p:sp>
            <p:nvSpPr>
              <p:cNvPr id="54" name="矩形 53"/>
              <p:cNvSpPr>
                <a:spLocks noRot="1" noChangeAspect="1" noMove="1" noResize="1" noEditPoints="1" noAdjustHandles="1" noChangeArrowheads="1" noChangeShapeType="1" noTextEdit="1"/>
              </p:cNvSpPr>
              <p:nvPr/>
            </p:nvSpPr>
            <p:spPr>
              <a:xfrm>
                <a:off x="2811737" y="4891970"/>
                <a:ext cx="3547318" cy="992644"/>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5" name="矩形 54"/>
              <p:cNvSpPr/>
              <p:nvPr/>
            </p:nvSpPr>
            <p:spPr>
              <a:xfrm>
                <a:off x="6847433" y="4992479"/>
                <a:ext cx="4503156" cy="7916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TW" altLang="en-US" sz="2000" i="1" smtClean="0">
                          <a:latin typeface="Cambria Math" panose="02040503050406030204" pitchFamily="18" charset="0"/>
                        </a:rPr>
                        <m:t>𝐺𝑎𝑖𝑛</m:t>
                      </m:r>
                      <m:r>
                        <a:rPr lang="zh-TW" altLang="en-US" sz="2000" i="0">
                          <a:latin typeface="Cambria Math" panose="02040503050406030204" pitchFamily="18" charset="0"/>
                        </a:rPr>
                        <m:t>=</m:t>
                      </m:r>
                      <m:f>
                        <m:fPr>
                          <m:ctrlPr>
                            <a:rPr lang="zh-TW" altLang="en-US" sz="2000" i="1">
                              <a:latin typeface="Cambria Math" panose="02040503050406030204" pitchFamily="18" charset="0"/>
                            </a:rPr>
                          </m:ctrlPr>
                        </m:fPr>
                        <m:num>
                          <m:r>
                            <a:rPr lang="zh-TW" altLang="en-US" sz="2000" i="0">
                              <a:latin typeface="Cambria Math" panose="02040503050406030204" pitchFamily="18" charset="0"/>
                            </a:rPr>
                            <m:t>1</m:t>
                          </m:r>
                        </m:num>
                        <m:den>
                          <m:r>
                            <a:rPr lang="zh-TW" altLang="en-US" sz="2000" i="0">
                              <a:latin typeface="Cambria Math" panose="02040503050406030204" pitchFamily="18" charset="0"/>
                            </a:rPr>
                            <m:t>2</m:t>
                          </m:r>
                        </m:den>
                      </m:f>
                      <m:d>
                        <m:dPr>
                          <m:begChr m:val="["/>
                          <m:endChr m:val="]"/>
                          <m:ctrlPr>
                            <a:rPr lang="zh-TW" altLang="en-US" sz="2000" i="1">
                              <a:latin typeface="Cambria Math" panose="02040503050406030204" pitchFamily="18" charset="0"/>
                            </a:rPr>
                          </m:ctrlPr>
                        </m:dPr>
                        <m:e>
                          <m:f>
                            <m:fPr>
                              <m:ctrlPr>
                                <a:rPr lang="zh-TW" altLang="en-US" sz="2000" i="1">
                                  <a:latin typeface="Cambria Math" panose="02040503050406030204" pitchFamily="18" charset="0"/>
                                </a:rPr>
                              </m:ctrlPr>
                            </m:fPr>
                            <m:num>
                              <m:sSubSup>
                                <m:sSubSupPr>
                                  <m:ctrlPr>
                                    <a:rPr lang="zh-TW" altLang="en-US" sz="2000" i="1">
                                      <a:latin typeface="Cambria Math" panose="02040503050406030204" pitchFamily="18" charset="0"/>
                                    </a:rPr>
                                  </m:ctrlPr>
                                </m:sSubSupPr>
                                <m:e>
                                  <m:r>
                                    <a:rPr lang="zh-TW" altLang="en-US" sz="2000" i="1">
                                      <a:latin typeface="Cambria Math" panose="02040503050406030204" pitchFamily="18" charset="0"/>
                                    </a:rPr>
                                    <m:t>𝐺</m:t>
                                  </m:r>
                                </m:e>
                                <m:sub>
                                  <m:r>
                                    <a:rPr lang="zh-TW" altLang="en-US" sz="2000" i="1">
                                      <a:latin typeface="Cambria Math" panose="02040503050406030204" pitchFamily="18" charset="0"/>
                                    </a:rPr>
                                    <m:t>𝐿</m:t>
                                  </m:r>
                                </m:sub>
                                <m:sup>
                                  <m:r>
                                    <a:rPr lang="zh-TW" altLang="en-US" sz="2000" i="0">
                                      <a:latin typeface="Cambria Math" panose="02040503050406030204" pitchFamily="18" charset="0"/>
                                    </a:rPr>
                                    <m:t>2</m:t>
                                  </m:r>
                                </m:sup>
                              </m:sSubSup>
                            </m:num>
                            <m:den>
                              <m:sSub>
                                <m:sSubPr>
                                  <m:ctrlPr>
                                    <a:rPr lang="zh-TW" altLang="en-US" sz="2000" i="1">
                                      <a:latin typeface="Cambria Math" panose="02040503050406030204" pitchFamily="18" charset="0"/>
                                    </a:rPr>
                                  </m:ctrlPr>
                                </m:sSubPr>
                                <m:e>
                                  <m:r>
                                    <m:rPr>
                                      <m:sty m:val="p"/>
                                    </m:rPr>
                                    <a:rPr lang="zh-TW" altLang="en-US" sz="2000" i="0">
                                      <a:latin typeface="Cambria Math" panose="02040503050406030204" pitchFamily="18" charset="0"/>
                                    </a:rPr>
                                    <m:t>S</m:t>
                                  </m:r>
                                </m:e>
                                <m:sub>
                                  <m:r>
                                    <a:rPr lang="zh-TW" altLang="en-US" sz="2000" i="1">
                                      <a:latin typeface="Cambria Math" panose="02040503050406030204" pitchFamily="18" charset="0"/>
                                    </a:rPr>
                                    <m:t>𝐿</m:t>
                                  </m:r>
                                </m:sub>
                              </m:sSub>
                              <m:r>
                                <a:rPr lang="zh-TW" altLang="en-US" sz="2000" i="0">
                                  <a:latin typeface="Cambria Math" panose="02040503050406030204" pitchFamily="18" charset="0"/>
                                </a:rPr>
                                <m:t>+</m:t>
                              </m:r>
                              <m:r>
                                <m:rPr>
                                  <m:sty m:val="p"/>
                                </m:rPr>
                                <a:rPr lang="zh-TW" altLang="en-US" sz="2000" i="0">
                                  <a:latin typeface="Cambria Math" panose="02040503050406030204" pitchFamily="18" charset="0"/>
                                </a:rPr>
                                <m:t>λ</m:t>
                              </m:r>
                            </m:den>
                          </m:f>
                          <m:r>
                            <a:rPr lang="zh-TW" altLang="en-US" sz="2000" i="0">
                              <a:latin typeface="Cambria Math" panose="02040503050406030204" pitchFamily="18" charset="0"/>
                            </a:rPr>
                            <m:t>+</m:t>
                          </m:r>
                          <m:f>
                            <m:fPr>
                              <m:ctrlPr>
                                <a:rPr lang="zh-TW" altLang="en-US" sz="2000" i="1">
                                  <a:latin typeface="Cambria Math" panose="02040503050406030204" pitchFamily="18" charset="0"/>
                                </a:rPr>
                              </m:ctrlPr>
                            </m:fPr>
                            <m:num>
                              <m:sSubSup>
                                <m:sSubSupPr>
                                  <m:ctrlPr>
                                    <a:rPr lang="zh-TW" altLang="en-US" sz="2000" i="1">
                                      <a:latin typeface="Cambria Math" panose="02040503050406030204" pitchFamily="18" charset="0"/>
                                    </a:rPr>
                                  </m:ctrlPr>
                                </m:sSubSupPr>
                                <m:e>
                                  <m:r>
                                    <a:rPr lang="zh-TW" altLang="en-US" sz="2000" i="1">
                                      <a:latin typeface="Cambria Math" panose="02040503050406030204" pitchFamily="18" charset="0"/>
                                    </a:rPr>
                                    <m:t>𝐺</m:t>
                                  </m:r>
                                </m:e>
                                <m:sub>
                                  <m:r>
                                    <a:rPr lang="zh-TW" altLang="en-US" sz="2000" i="1">
                                      <a:latin typeface="Cambria Math" panose="02040503050406030204" pitchFamily="18" charset="0"/>
                                    </a:rPr>
                                    <m:t>𝑅</m:t>
                                  </m:r>
                                </m:sub>
                                <m:sup>
                                  <m:r>
                                    <a:rPr lang="zh-TW" altLang="en-US" sz="2000" i="0">
                                      <a:latin typeface="Cambria Math" panose="02040503050406030204" pitchFamily="18" charset="0"/>
                                    </a:rPr>
                                    <m:t>2</m:t>
                                  </m:r>
                                </m:sup>
                              </m:sSubSup>
                            </m:num>
                            <m:den>
                              <m:sSub>
                                <m:sSubPr>
                                  <m:ctrlPr>
                                    <a:rPr lang="zh-TW" altLang="en-US" sz="2000" i="1">
                                      <a:latin typeface="Cambria Math" panose="02040503050406030204" pitchFamily="18" charset="0"/>
                                    </a:rPr>
                                  </m:ctrlPr>
                                </m:sSubPr>
                                <m:e>
                                  <m:r>
                                    <m:rPr>
                                      <m:sty m:val="p"/>
                                    </m:rPr>
                                    <a:rPr lang="zh-TW" altLang="en-US" sz="2000" i="0">
                                      <a:latin typeface="Cambria Math" panose="02040503050406030204" pitchFamily="18" charset="0"/>
                                    </a:rPr>
                                    <m:t>S</m:t>
                                  </m:r>
                                </m:e>
                                <m:sub>
                                  <m:r>
                                    <a:rPr lang="zh-TW" altLang="en-US" sz="2000" i="1">
                                      <a:latin typeface="Cambria Math" panose="02040503050406030204" pitchFamily="18" charset="0"/>
                                    </a:rPr>
                                    <m:t>𝑅</m:t>
                                  </m:r>
                                </m:sub>
                              </m:sSub>
                              <m:r>
                                <a:rPr lang="zh-TW" altLang="en-US" sz="2000" i="0">
                                  <a:latin typeface="Cambria Math" panose="02040503050406030204" pitchFamily="18" charset="0"/>
                                </a:rPr>
                                <m:t>+</m:t>
                              </m:r>
                              <m:r>
                                <m:rPr>
                                  <m:sty m:val="p"/>
                                </m:rPr>
                                <a:rPr lang="zh-TW" altLang="en-US" sz="2000" i="0">
                                  <a:latin typeface="Cambria Math" panose="02040503050406030204" pitchFamily="18" charset="0"/>
                                </a:rPr>
                                <m:t>λ</m:t>
                              </m:r>
                            </m:den>
                          </m:f>
                          <m:r>
                            <a:rPr lang="zh-TW" altLang="en-US" sz="2000" i="0">
                              <a:latin typeface="Cambria Math" panose="02040503050406030204" pitchFamily="18" charset="0"/>
                            </a:rPr>
                            <m:t>−</m:t>
                          </m:r>
                          <m:f>
                            <m:fPr>
                              <m:ctrlPr>
                                <a:rPr lang="zh-TW" altLang="en-US" sz="2000" i="1">
                                  <a:latin typeface="Cambria Math" panose="02040503050406030204" pitchFamily="18" charset="0"/>
                                </a:rPr>
                              </m:ctrlPr>
                            </m:fPr>
                            <m:num>
                              <m:sSup>
                                <m:sSupPr>
                                  <m:ctrlPr>
                                    <a:rPr lang="zh-TW" altLang="en-US" sz="2000" i="1">
                                      <a:latin typeface="Cambria Math" panose="02040503050406030204" pitchFamily="18" charset="0"/>
                                    </a:rPr>
                                  </m:ctrlPr>
                                </m:sSupPr>
                                <m:e>
                                  <m:r>
                                    <a:rPr lang="zh-TW" altLang="en-US" sz="2000" i="1">
                                      <a:latin typeface="Cambria Math" panose="02040503050406030204" pitchFamily="18" charset="0"/>
                                    </a:rPr>
                                    <m:t>𝐺</m:t>
                                  </m:r>
                                </m:e>
                                <m:sup>
                                  <m:r>
                                    <a:rPr lang="zh-TW" altLang="en-US" sz="2000" i="0">
                                      <a:latin typeface="Cambria Math" panose="02040503050406030204" pitchFamily="18" charset="0"/>
                                    </a:rPr>
                                    <m:t>2</m:t>
                                  </m:r>
                                </m:sup>
                              </m:sSup>
                            </m:num>
                            <m:den>
                              <m:r>
                                <m:rPr>
                                  <m:sty m:val="p"/>
                                </m:rPr>
                                <a:rPr lang="zh-TW" altLang="en-US" sz="2000" i="0">
                                  <a:latin typeface="Cambria Math" panose="02040503050406030204" pitchFamily="18" charset="0"/>
                                </a:rPr>
                                <m:t>S</m:t>
                              </m:r>
                              <m:r>
                                <a:rPr lang="zh-TW" altLang="en-US" sz="2000" i="0">
                                  <a:latin typeface="Cambria Math" panose="02040503050406030204" pitchFamily="18" charset="0"/>
                                </a:rPr>
                                <m:t>+</m:t>
                              </m:r>
                              <m:r>
                                <m:rPr>
                                  <m:sty m:val="p"/>
                                </m:rPr>
                                <a:rPr lang="zh-TW" altLang="en-US" sz="2000" i="0">
                                  <a:latin typeface="Cambria Math" panose="02040503050406030204" pitchFamily="18" charset="0"/>
                                </a:rPr>
                                <m:t>λ</m:t>
                              </m:r>
                            </m:den>
                          </m:f>
                        </m:e>
                      </m:d>
                      <m:r>
                        <a:rPr lang="zh-TW" altLang="en-US" sz="2000" i="0">
                          <a:latin typeface="Cambria Math" panose="02040503050406030204" pitchFamily="18" charset="0"/>
                        </a:rPr>
                        <m:t>−</m:t>
                      </m:r>
                      <m:r>
                        <a:rPr lang="zh-TW" altLang="en-US" sz="2000" i="1">
                          <a:latin typeface="Cambria Math" panose="02040503050406030204" pitchFamily="18" charset="0"/>
                        </a:rPr>
                        <m:t>𝛾</m:t>
                      </m:r>
                    </m:oMath>
                  </m:oMathPara>
                </a14:m>
                <a:endParaRPr lang="zh-TW" altLang="en-US" sz="2000" dirty="0"/>
              </a:p>
            </p:txBody>
          </p:sp>
        </mc:Choice>
        <mc:Fallback xmlns="">
          <p:sp>
            <p:nvSpPr>
              <p:cNvPr id="55" name="矩形 54"/>
              <p:cNvSpPr>
                <a:spLocks noRot="1" noChangeAspect="1" noMove="1" noResize="1" noEditPoints="1" noAdjustHandles="1" noChangeArrowheads="1" noChangeShapeType="1" noTextEdit="1"/>
              </p:cNvSpPr>
              <p:nvPr/>
            </p:nvSpPr>
            <p:spPr>
              <a:xfrm>
                <a:off x="6847433" y="4992479"/>
                <a:ext cx="4503156" cy="791627"/>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6" name="文字方塊 55"/>
              <p:cNvSpPr txBox="1"/>
              <p:nvPr/>
            </p:nvSpPr>
            <p:spPr>
              <a:xfrm>
                <a:off x="1359427" y="1779220"/>
                <a:ext cx="8788753" cy="193161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zh-TW" altLang="zh-TW" sz="2000" i="1" smtClean="0">
                              <a:latin typeface="Cambria Math" panose="02040503050406030204" pitchFamily="18" charset="0"/>
                            </a:rPr>
                          </m:ctrlPr>
                        </m:sSupPr>
                        <m:e>
                          <m:r>
                            <a:rPr lang="en-US" altLang="zh-TW" sz="2000" i="1">
                              <a:latin typeface="Cambria Math" panose="02040503050406030204" pitchFamily="18" charset="0"/>
                            </a:rPr>
                            <m:t>𝑂𝑏𝑗</m:t>
                          </m:r>
                        </m:e>
                        <m:sup>
                          <m:r>
                            <a:rPr lang="en-US" altLang="zh-TW" sz="2000" i="1">
                              <a:latin typeface="Cambria Math" panose="02040503050406030204" pitchFamily="18" charset="0"/>
                            </a:rPr>
                            <m:t>(</m:t>
                          </m:r>
                          <m:r>
                            <a:rPr lang="en-US" altLang="zh-TW" sz="2000" i="1">
                              <a:latin typeface="Cambria Math" panose="02040503050406030204" pitchFamily="18" charset="0"/>
                            </a:rPr>
                            <m:t>𝑚</m:t>
                          </m:r>
                          <m:r>
                            <a:rPr lang="en-US" altLang="zh-TW" sz="2000" i="1">
                              <a:latin typeface="Cambria Math" panose="02040503050406030204" pitchFamily="18" charset="0"/>
                            </a:rPr>
                            <m:t>)</m:t>
                          </m:r>
                        </m:sup>
                      </m:sSup>
                      <m:r>
                        <a:rPr lang="en-US" altLang="zh-TW" sz="2000">
                          <a:latin typeface="Cambria Math" panose="02040503050406030204" pitchFamily="18" charset="0"/>
                        </a:rPr>
                        <m:t>=</m:t>
                      </m:r>
                      <m:nary>
                        <m:naryPr>
                          <m:chr m:val="∑"/>
                          <m:limLoc m:val="undOvr"/>
                          <m:supHide m:val="on"/>
                          <m:ctrlPr>
                            <a:rPr lang="zh-TW" altLang="zh-TW" sz="2000" i="1">
                              <a:latin typeface="Cambria Math" panose="02040503050406030204" pitchFamily="18" charset="0"/>
                            </a:rPr>
                          </m:ctrlPr>
                        </m:naryPr>
                        <m:sub>
                          <m:r>
                            <a:rPr lang="en-US" altLang="zh-TW" sz="2000" i="1">
                              <a:latin typeface="Cambria Math" panose="02040503050406030204" pitchFamily="18" charset="0"/>
                            </a:rPr>
                            <m:t>𝑖</m:t>
                          </m:r>
                        </m:sub>
                        <m:sup/>
                        <m:e>
                          <m:d>
                            <m:dPr>
                              <m:begChr m:val="["/>
                              <m:endChr m:val="]"/>
                              <m:ctrlPr>
                                <a:rPr lang="zh-TW" altLang="zh-TW" sz="2000" i="1">
                                  <a:latin typeface="Cambria Math" panose="02040503050406030204" pitchFamily="18" charset="0"/>
                                </a:rPr>
                              </m:ctrlPr>
                            </m:dPr>
                            <m:e>
                              <m:r>
                                <a:rPr lang="en-US" altLang="zh-TW" sz="2000" i="1">
                                  <a:latin typeface="Cambria Math" panose="02040503050406030204" pitchFamily="18" charset="0"/>
                                </a:rPr>
                                <m:t>𝐿</m:t>
                              </m:r>
                              <m:d>
                                <m:dPr>
                                  <m:ctrlPr>
                                    <a:rPr lang="zh-TW" altLang="zh-TW" sz="2000" i="1">
                                      <a:latin typeface="Cambria Math" panose="02040503050406030204" pitchFamily="18" charset="0"/>
                                    </a:rPr>
                                  </m:ctrlPr>
                                </m:dPr>
                                <m:e>
                                  <m:sSub>
                                    <m:sSubPr>
                                      <m:ctrlPr>
                                        <a:rPr lang="zh-TW" altLang="zh-TW" sz="2000" i="1">
                                          <a:latin typeface="Cambria Math" panose="02040503050406030204" pitchFamily="18" charset="0"/>
                                        </a:rPr>
                                      </m:ctrlPr>
                                    </m:sSubPr>
                                    <m:e>
                                      <m:r>
                                        <a:rPr lang="en-US" altLang="zh-TW" sz="2000" i="1">
                                          <a:latin typeface="Cambria Math" panose="02040503050406030204" pitchFamily="18" charset="0"/>
                                        </a:rPr>
                                        <m:t>𝑦</m:t>
                                      </m:r>
                                    </m:e>
                                    <m:sub>
                                      <m:r>
                                        <a:rPr lang="en-US" altLang="zh-TW" sz="2000" i="1">
                                          <a:latin typeface="Cambria Math" panose="02040503050406030204" pitchFamily="18" charset="0"/>
                                        </a:rPr>
                                        <m:t>𝑖</m:t>
                                      </m:r>
                                    </m:sub>
                                  </m:sSub>
                                  <m:r>
                                    <a:rPr lang="en-US" altLang="zh-TW" sz="2000" i="1">
                                      <a:latin typeface="Cambria Math" panose="02040503050406030204" pitchFamily="18" charset="0"/>
                                    </a:rPr>
                                    <m:t>,</m:t>
                                  </m:r>
                                  <m:sSup>
                                    <m:sSupPr>
                                      <m:ctrlPr>
                                        <a:rPr lang="zh-TW" altLang="zh-TW" sz="2000" i="1">
                                          <a:latin typeface="Cambria Math" panose="02040503050406030204" pitchFamily="18" charset="0"/>
                                        </a:rPr>
                                      </m:ctrlPr>
                                    </m:sSupPr>
                                    <m:e>
                                      <m:acc>
                                        <m:accPr>
                                          <m:chr m:val="̂"/>
                                          <m:ctrlPr>
                                            <a:rPr lang="zh-TW" altLang="zh-TW" sz="2000" i="1">
                                              <a:latin typeface="Cambria Math" panose="02040503050406030204" pitchFamily="18" charset="0"/>
                                            </a:rPr>
                                          </m:ctrlPr>
                                        </m:accPr>
                                        <m:e>
                                          <m:r>
                                            <a:rPr lang="en-US" altLang="zh-TW" sz="2000" i="1">
                                              <a:latin typeface="Cambria Math" panose="02040503050406030204" pitchFamily="18" charset="0"/>
                                            </a:rPr>
                                            <m:t>𝑓</m:t>
                                          </m:r>
                                        </m:e>
                                      </m:acc>
                                    </m:e>
                                    <m:sup>
                                      <m:r>
                                        <a:rPr lang="en-US" altLang="zh-TW" sz="2000" i="1">
                                          <a:latin typeface="Cambria Math" panose="02040503050406030204" pitchFamily="18" charset="0"/>
                                        </a:rPr>
                                        <m:t>𝑚</m:t>
                                      </m:r>
                                      <m:r>
                                        <a:rPr lang="en-US" altLang="zh-TW" sz="2000" i="1">
                                          <a:latin typeface="Cambria Math" panose="02040503050406030204" pitchFamily="18" charset="0"/>
                                        </a:rPr>
                                        <m:t>−1</m:t>
                                      </m:r>
                                    </m:sup>
                                  </m:sSup>
                                  <m:d>
                                    <m:dPr>
                                      <m:ctrlPr>
                                        <a:rPr lang="zh-TW" altLang="zh-TW" sz="2000" i="1">
                                          <a:latin typeface="Cambria Math" panose="02040503050406030204" pitchFamily="18" charset="0"/>
                                        </a:rPr>
                                      </m:ctrlPr>
                                    </m:dPr>
                                    <m:e>
                                      <m:sSub>
                                        <m:sSubPr>
                                          <m:ctrlPr>
                                            <a:rPr lang="zh-TW" altLang="zh-TW" sz="2000" i="1">
                                              <a:latin typeface="Cambria Math" panose="02040503050406030204" pitchFamily="18" charset="0"/>
                                            </a:rPr>
                                          </m:ctrlPr>
                                        </m:sSubPr>
                                        <m:e>
                                          <m:r>
                                            <a:rPr lang="en-US" altLang="zh-TW" sz="2000" i="1">
                                              <a:latin typeface="Cambria Math" panose="02040503050406030204" pitchFamily="18" charset="0"/>
                                            </a:rPr>
                                            <m:t>𝑥</m:t>
                                          </m:r>
                                        </m:e>
                                        <m:sub>
                                          <m:r>
                                            <a:rPr lang="en-US" altLang="zh-TW" sz="2000" i="1">
                                              <a:latin typeface="Cambria Math" panose="02040503050406030204" pitchFamily="18" charset="0"/>
                                            </a:rPr>
                                            <m:t>𝑖</m:t>
                                          </m:r>
                                        </m:sub>
                                      </m:sSub>
                                    </m:e>
                                  </m:d>
                                </m:e>
                              </m:d>
                              <m:r>
                                <a:rPr lang="en-US" altLang="zh-TW" sz="2000" i="1">
                                  <a:latin typeface="Cambria Math" panose="02040503050406030204" pitchFamily="18" charset="0"/>
                                </a:rPr>
                                <m:t>+</m:t>
                              </m:r>
                              <m:sSub>
                                <m:sSubPr>
                                  <m:ctrlPr>
                                    <a:rPr lang="zh-TW" altLang="zh-TW" sz="2000" i="1">
                                      <a:latin typeface="Cambria Math" panose="02040503050406030204" pitchFamily="18" charset="0"/>
                                    </a:rPr>
                                  </m:ctrlPr>
                                </m:sSubPr>
                                <m:e>
                                  <m:r>
                                    <m:rPr>
                                      <m:sty m:val="p"/>
                                    </m:rPr>
                                    <a:rPr lang="en-US" altLang="zh-TW" sz="2000">
                                      <a:latin typeface="Cambria Math" panose="02040503050406030204" pitchFamily="18" charset="0"/>
                                    </a:rPr>
                                    <m:t>g</m:t>
                                  </m:r>
                                </m:e>
                                <m:sub>
                                  <m:r>
                                    <a:rPr lang="en-US" altLang="zh-TW" sz="2000" i="1">
                                      <a:latin typeface="Cambria Math" panose="02040503050406030204" pitchFamily="18" charset="0"/>
                                    </a:rPr>
                                    <m:t>𝑖</m:t>
                                  </m:r>
                                </m:sub>
                              </m:sSub>
                              <m:sSub>
                                <m:sSubPr>
                                  <m:ctrlPr>
                                    <a:rPr lang="zh-TW" altLang="zh-TW" sz="2000" i="1">
                                      <a:latin typeface="Cambria Math" panose="02040503050406030204" pitchFamily="18" charset="0"/>
                                    </a:rPr>
                                  </m:ctrlPr>
                                </m:sSubPr>
                                <m:e>
                                  <m:r>
                                    <a:rPr lang="en-US" altLang="zh-TW" sz="2000" i="1">
                                      <a:latin typeface="Cambria Math" panose="02040503050406030204" pitchFamily="18" charset="0"/>
                                    </a:rPr>
                                    <m:t>h</m:t>
                                  </m:r>
                                </m:e>
                                <m:sub>
                                  <m:r>
                                    <a:rPr lang="en-US" altLang="zh-TW" sz="2000" i="1">
                                      <a:latin typeface="Cambria Math" panose="02040503050406030204" pitchFamily="18" charset="0"/>
                                    </a:rPr>
                                    <m:t>𝑚</m:t>
                                  </m:r>
                                </m:sub>
                              </m:sSub>
                              <m:d>
                                <m:dPr>
                                  <m:ctrlPr>
                                    <a:rPr lang="zh-TW" altLang="zh-TW" sz="2000" i="1">
                                      <a:latin typeface="Cambria Math" panose="02040503050406030204" pitchFamily="18" charset="0"/>
                                    </a:rPr>
                                  </m:ctrlPr>
                                </m:dPr>
                                <m:e>
                                  <m:sSub>
                                    <m:sSubPr>
                                      <m:ctrlPr>
                                        <a:rPr lang="zh-TW" altLang="zh-TW" sz="2000" i="1">
                                          <a:latin typeface="Cambria Math" panose="02040503050406030204" pitchFamily="18" charset="0"/>
                                        </a:rPr>
                                      </m:ctrlPr>
                                    </m:sSubPr>
                                    <m:e>
                                      <m:r>
                                        <a:rPr lang="en-US" altLang="zh-TW" sz="2000" i="1">
                                          <a:latin typeface="Cambria Math" panose="02040503050406030204" pitchFamily="18" charset="0"/>
                                        </a:rPr>
                                        <m:t>𝑥</m:t>
                                      </m:r>
                                    </m:e>
                                    <m:sub>
                                      <m:r>
                                        <a:rPr lang="en-US" altLang="zh-TW" sz="2000" i="1">
                                          <a:latin typeface="Cambria Math" panose="02040503050406030204" pitchFamily="18" charset="0"/>
                                        </a:rPr>
                                        <m:t>𝑖</m:t>
                                      </m:r>
                                    </m:sub>
                                  </m:sSub>
                                </m:e>
                              </m:d>
                              <m:r>
                                <a:rPr lang="en-US" altLang="zh-TW" sz="2000" i="1">
                                  <a:latin typeface="Cambria Math" panose="02040503050406030204" pitchFamily="18" charset="0"/>
                                </a:rPr>
                                <m:t>+</m:t>
                              </m:r>
                              <m:f>
                                <m:fPr>
                                  <m:ctrlPr>
                                    <a:rPr lang="zh-TW" altLang="zh-TW" sz="2000" i="1">
                                      <a:latin typeface="Cambria Math" panose="02040503050406030204" pitchFamily="18" charset="0"/>
                                    </a:rPr>
                                  </m:ctrlPr>
                                </m:fPr>
                                <m:num>
                                  <m:r>
                                    <a:rPr lang="en-US" altLang="zh-TW" sz="2000" i="1">
                                      <a:latin typeface="Cambria Math" panose="02040503050406030204" pitchFamily="18" charset="0"/>
                                    </a:rPr>
                                    <m:t>1</m:t>
                                  </m:r>
                                </m:num>
                                <m:den>
                                  <m:r>
                                    <a:rPr lang="en-US" altLang="zh-TW" sz="2000" i="1">
                                      <a:latin typeface="Cambria Math" panose="02040503050406030204" pitchFamily="18" charset="0"/>
                                    </a:rPr>
                                    <m:t>2</m:t>
                                  </m:r>
                                </m:den>
                              </m:f>
                              <m:sSub>
                                <m:sSubPr>
                                  <m:ctrlPr>
                                    <a:rPr lang="zh-TW" altLang="zh-TW" sz="2000" i="1">
                                      <a:latin typeface="Cambria Math" panose="02040503050406030204" pitchFamily="18" charset="0"/>
                                    </a:rPr>
                                  </m:ctrlPr>
                                </m:sSubPr>
                                <m:e>
                                  <m:r>
                                    <m:rPr>
                                      <m:sty m:val="p"/>
                                    </m:rPr>
                                    <a:rPr lang="en-US" altLang="zh-TW" sz="2000">
                                      <a:latin typeface="Cambria Math" panose="02040503050406030204" pitchFamily="18" charset="0"/>
                                    </a:rPr>
                                    <m:t>s</m:t>
                                  </m:r>
                                </m:e>
                                <m:sub>
                                  <m:r>
                                    <a:rPr lang="en-US" altLang="zh-TW" sz="2000" i="1">
                                      <a:latin typeface="Cambria Math" panose="02040503050406030204" pitchFamily="18" charset="0"/>
                                    </a:rPr>
                                    <m:t>𝑖</m:t>
                                  </m:r>
                                </m:sub>
                              </m:sSub>
                              <m:sSubSup>
                                <m:sSubSupPr>
                                  <m:ctrlPr>
                                    <a:rPr lang="zh-TW" altLang="zh-TW" sz="2000" i="1">
                                      <a:latin typeface="Cambria Math" panose="02040503050406030204" pitchFamily="18" charset="0"/>
                                    </a:rPr>
                                  </m:ctrlPr>
                                </m:sSubSupPr>
                                <m:e>
                                  <m:r>
                                    <a:rPr lang="en-US" altLang="zh-TW" sz="2000" i="1">
                                      <a:latin typeface="Cambria Math" panose="02040503050406030204" pitchFamily="18" charset="0"/>
                                    </a:rPr>
                                    <m:t>h</m:t>
                                  </m:r>
                                </m:e>
                                <m:sub>
                                  <m:r>
                                    <a:rPr lang="en-US" altLang="zh-TW" sz="2000" i="1">
                                      <a:latin typeface="Cambria Math" panose="02040503050406030204" pitchFamily="18" charset="0"/>
                                    </a:rPr>
                                    <m:t>𝑚</m:t>
                                  </m:r>
                                </m:sub>
                                <m:sup>
                                  <m:r>
                                    <a:rPr lang="en-US" altLang="zh-TW" sz="2000" i="1">
                                      <a:latin typeface="Cambria Math" panose="02040503050406030204" pitchFamily="18" charset="0"/>
                                    </a:rPr>
                                    <m:t>2</m:t>
                                  </m:r>
                                </m:sup>
                              </m:sSubSup>
                              <m:d>
                                <m:dPr>
                                  <m:ctrlPr>
                                    <a:rPr lang="zh-TW" altLang="zh-TW" sz="2000" i="1">
                                      <a:latin typeface="Cambria Math" panose="02040503050406030204" pitchFamily="18" charset="0"/>
                                    </a:rPr>
                                  </m:ctrlPr>
                                </m:dPr>
                                <m:e>
                                  <m:sSub>
                                    <m:sSubPr>
                                      <m:ctrlPr>
                                        <a:rPr lang="zh-TW" altLang="zh-TW" sz="2000" i="1">
                                          <a:latin typeface="Cambria Math" panose="02040503050406030204" pitchFamily="18" charset="0"/>
                                        </a:rPr>
                                      </m:ctrlPr>
                                    </m:sSubPr>
                                    <m:e>
                                      <m:r>
                                        <a:rPr lang="en-US" altLang="zh-TW" sz="2000" i="1">
                                          <a:latin typeface="Cambria Math" panose="02040503050406030204" pitchFamily="18" charset="0"/>
                                        </a:rPr>
                                        <m:t>𝑥</m:t>
                                      </m:r>
                                    </m:e>
                                    <m:sub>
                                      <m:r>
                                        <a:rPr lang="en-US" altLang="zh-TW" sz="2000" i="1">
                                          <a:latin typeface="Cambria Math" panose="02040503050406030204" pitchFamily="18" charset="0"/>
                                        </a:rPr>
                                        <m:t>𝑖</m:t>
                                      </m:r>
                                    </m:sub>
                                  </m:sSub>
                                </m:e>
                              </m:d>
                            </m:e>
                          </m:d>
                        </m:e>
                      </m:nary>
                      <m:r>
                        <a:rPr lang="en-US" altLang="zh-TW" sz="2000" i="1">
                          <a:latin typeface="Cambria Math" panose="02040503050406030204" pitchFamily="18" charset="0"/>
                        </a:rPr>
                        <m:t>+</m:t>
                      </m:r>
                      <m:r>
                        <a:rPr lang="en-US" altLang="zh-TW" sz="2000" i="1">
                          <a:latin typeface="Cambria Math" panose="02040503050406030204" pitchFamily="18" charset="0"/>
                        </a:rPr>
                        <m:t>𝛺</m:t>
                      </m:r>
                      <m:d>
                        <m:dPr>
                          <m:ctrlPr>
                            <a:rPr lang="zh-TW" altLang="zh-TW" sz="2000" i="1">
                              <a:latin typeface="Cambria Math" panose="02040503050406030204" pitchFamily="18" charset="0"/>
                            </a:rPr>
                          </m:ctrlPr>
                        </m:dPr>
                        <m:e>
                          <m:sSub>
                            <m:sSubPr>
                              <m:ctrlPr>
                                <a:rPr lang="zh-TW" altLang="zh-TW" sz="2000" i="1">
                                  <a:latin typeface="Cambria Math" panose="02040503050406030204" pitchFamily="18" charset="0"/>
                                </a:rPr>
                              </m:ctrlPr>
                            </m:sSubPr>
                            <m:e>
                              <m:r>
                                <a:rPr lang="en-US" altLang="zh-TW" sz="2000" i="1">
                                  <a:latin typeface="Cambria Math" panose="02040503050406030204" pitchFamily="18" charset="0"/>
                                </a:rPr>
                                <m:t>h</m:t>
                              </m:r>
                            </m:e>
                            <m:sub>
                              <m:r>
                                <a:rPr lang="en-US" altLang="zh-TW" sz="2000" i="1">
                                  <a:latin typeface="Cambria Math" panose="02040503050406030204" pitchFamily="18" charset="0"/>
                                </a:rPr>
                                <m:t>𝑚</m:t>
                              </m:r>
                            </m:sub>
                          </m:sSub>
                        </m:e>
                      </m:d>
                      <m:r>
                        <a:rPr lang="en-US" altLang="zh-TW" sz="2000" i="1">
                          <a:latin typeface="Cambria Math" panose="02040503050406030204" pitchFamily="18" charset="0"/>
                        </a:rPr>
                        <m:t>+</m:t>
                      </m:r>
                      <m:r>
                        <a:rPr lang="en-US" altLang="zh-TW" sz="2000" i="1">
                          <a:latin typeface="Cambria Math" panose="02040503050406030204" pitchFamily="18" charset="0"/>
                        </a:rPr>
                        <m:t>𝑐𝑜𝑛𝑠𝑡𝑎𝑛𝑡</m:t>
                      </m:r>
                    </m:oMath>
                  </m:oMathPara>
                </a14:m>
                <a:endParaRPr lang="en-US" altLang="zh-TW" sz="2000" dirty="0"/>
              </a:p>
              <a:p>
                <a:endParaRPr lang="zh-TW" altLang="zh-TW" sz="2000" dirty="0"/>
              </a:p>
              <a:p>
                <a14:m>
                  <m:oMath xmlns:m="http://schemas.openxmlformats.org/officeDocument/2006/math">
                    <m:r>
                      <a:rPr lang="zh-TW" altLang="en-US" sz="2000" i="1" dirty="0">
                        <a:latin typeface="Cambria Math" panose="02040503050406030204" pitchFamily="18" charset="0"/>
                      </a:rPr>
                      <m:t>                  </m:t>
                    </m:r>
                    <m:sSub>
                      <m:sSubPr>
                        <m:ctrlPr>
                          <a:rPr lang="zh-TW" altLang="zh-TW" sz="2000" i="1">
                            <a:latin typeface="Cambria Math" panose="02040503050406030204" pitchFamily="18" charset="0"/>
                          </a:rPr>
                        </m:ctrlPr>
                      </m:sSubPr>
                      <m:e>
                        <m:r>
                          <m:rPr>
                            <m:sty m:val="p"/>
                          </m:rPr>
                          <a:rPr lang="en-US" altLang="zh-TW" sz="2000">
                            <a:latin typeface="Cambria Math" panose="02040503050406030204" pitchFamily="18" charset="0"/>
                          </a:rPr>
                          <m:t>g</m:t>
                        </m:r>
                      </m:e>
                      <m:sub>
                        <m:r>
                          <a:rPr lang="en-US" altLang="zh-TW" sz="2000" i="1">
                            <a:latin typeface="Cambria Math" panose="02040503050406030204" pitchFamily="18" charset="0"/>
                          </a:rPr>
                          <m:t>𝑖</m:t>
                        </m:r>
                      </m:sub>
                    </m:sSub>
                    <m:r>
                      <a:rPr lang="en-US" altLang="zh-TW" sz="2000" i="1">
                        <a:latin typeface="Cambria Math" panose="02040503050406030204" pitchFamily="18" charset="0"/>
                      </a:rPr>
                      <m:t>=</m:t>
                    </m:r>
                    <m:sSub>
                      <m:sSubPr>
                        <m:ctrlPr>
                          <a:rPr lang="zh-TW" altLang="zh-TW" sz="2000" i="1">
                            <a:latin typeface="Cambria Math" panose="02040503050406030204" pitchFamily="18" charset="0"/>
                          </a:rPr>
                        </m:ctrlPr>
                      </m:sSubPr>
                      <m:e>
                        <m:r>
                          <a:rPr lang="en-US" altLang="zh-TW" sz="2000" i="1">
                            <a:latin typeface="Cambria Math" panose="02040503050406030204" pitchFamily="18" charset="0"/>
                          </a:rPr>
                          <m:t>𝜕</m:t>
                        </m:r>
                      </m:e>
                      <m:sub>
                        <m:acc>
                          <m:accPr>
                            <m:chr m:val="̂"/>
                            <m:ctrlPr>
                              <a:rPr lang="zh-TW" altLang="zh-TW" sz="2000" i="1">
                                <a:latin typeface="Cambria Math" panose="02040503050406030204" pitchFamily="18" charset="0"/>
                              </a:rPr>
                            </m:ctrlPr>
                          </m:accPr>
                          <m:e>
                            <m:r>
                              <a:rPr lang="en-US" altLang="zh-TW" sz="2000" i="1">
                                <a:latin typeface="Cambria Math" panose="02040503050406030204" pitchFamily="18" charset="0"/>
                              </a:rPr>
                              <m:t>𝑓</m:t>
                            </m:r>
                          </m:e>
                        </m:acc>
                        <m:r>
                          <a:rPr lang="en-US" altLang="zh-TW" sz="2000" i="1">
                            <a:latin typeface="Cambria Math" panose="02040503050406030204" pitchFamily="18" charset="0"/>
                          </a:rPr>
                          <m:t>(</m:t>
                        </m:r>
                        <m:r>
                          <a:rPr lang="en-US" altLang="zh-TW" sz="2000" i="1">
                            <a:latin typeface="Cambria Math" panose="02040503050406030204" pitchFamily="18" charset="0"/>
                          </a:rPr>
                          <m:t>𝑚</m:t>
                        </m:r>
                        <m:r>
                          <a:rPr lang="en-US" altLang="zh-TW" sz="2000" i="1">
                            <a:latin typeface="Cambria Math" panose="02040503050406030204" pitchFamily="18" charset="0"/>
                          </a:rPr>
                          <m:t>−1)</m:t>
                        </m:r>
                      </m:sub>
                    </m:sSub>
                    <m:r>
                      <a:rPr lang="en-US" altLang="zh-TW" sz="2000" i="1">
                        <a:latin typeface="Cambria Math" panose="02040503050406030204" pitchFamily="18" charset="0"/>
                      </a:rPr>
                      <m:t>𝐿</m:t>
                    </m:r>
                    <m:d>
                      <m:dPr>
                        <m:ctrlPr>
                          <a:rPr lang="zh-TW" altLang="zh-TW" sz="2000" i="1">
                            <a:latin typeface="Cambria Math" panose="02040503050406030204" pitchFamily="18" charset="0"/>
                          </a:rPr>
                        </m:ctrlPr>
                      </m:dPr>
                      <m:e>
                        <m:sSub>
                          <m:sSubPr>
                            <m:ctrlPr>
                              <a:rPr lang="zh-TW" altLang="zh-TW" sz="2000" i="1">
                                <a:latin typeface="Cambria Math" panose="02040503050406030204" pitchFamily="18" charset="0"/>
                              </a:rPr>
                            </m:ctrlPr>
                          </m:sSubPr>
                          <m:e>
                            <m:r>
                              <a:rPr lang="en-US" altLang="zh-TW" sz="2000" i="1">
                                <a:latin typeface="Cambria Math" panose="02040503050406030204" pitchFamily="18" charset="0"/>
                              </a:rPr>
                              <m:t>𝑦</m:t>
                            </m:r>
                          </m:e>
                          <m:sub>
                            <m:r>
                              <a:rPr lang="en-US" altLang="zh-TW" sz="2000" i="1">
                                <a:latin typeface="Cambria Math" panose="02040503050406030204" pitchFamily="18" charset="0"/>
                              </a:rPr>
                              <m:t>𝑖</m:t>
                            </m:r>
                          </m:sub>
                        </m:sSub>
                        <m:r>
                          <a:rPr lang="en-US" altLang="zh-TW" sz="2000" i="1">
                            <a:latin typeface="Cambria Math" panose="02040503050406030204" pitchFamily="18" charset="0"/>
                          </a:rPr>
                          <m:t>,</m:t>
                        </m:r>
                        <m:sSup>
                          <m:sSupPr>
                            <m:ctrlPr>
                              <a:rPr lang="zh-TW" altLang="zh-TW" sz="2000" i="1">
                                <a:latin typeface="Cambria Math" panose="02040503050406030204" pitchFamily="18" charset="0"/>
                              </a:rPr>
                            </m:ctrlPr>
                          </m:sSupPr>
                          <m:e>
                            <m:acc>
                              <m:accPr>
                                <m:chr m:val="̂"/>
                                <m:ctrlPr>
                                  <a:rPr lang="zh-TW" altLang="zh-TW" sz="2000" i="1">
                                    <a:latin typeface="Cambria Math" panose="02040503050406030204" pitchFamily="18" charset="0"/>
                                  </a:rPr>
                                </m:ctrlPr>
                              </m:accPr>
                              <m:e>
                                <m:r>
                                  <a:rPr lang="en-US" altLang="zh-TW" sz="2000" i="1">
                                    <a:latin typeface="Cambria Math" panose="02040503050406030204" pitchFamily="18" charset="0"/>
                                  </a:rPr>
                                  <m:t>𝑓</m:t>
                                </m:r>
                              </m:e>
                            </m:acc>
                          </m:e>
                          <m:sup>
                            <m:r>
                              <a:rPr lang="en-US" altLang="zh-TW" sz="2000" i="1">
                                <a:latin typeface="Cambria Math" panose="02040503050406030204" pitchFamily="18" charset="0"/>
                              </a:rPr>
                              <m:t>𝑚</m:t>
                            </m:r>
                            <m:r>
                              <a:rPr lang="en-US" altLang="zh-TW" sz="2000" i="1">
                                <a:latin typeface="Cambria Math" panose="02040503050406030204" pitchFamily="18" charset="0"/>
                              </a:rPr>
                              <m:t>−1</m:t>
                            </m:r>
                          </m:sup>
                        </m:sSup>
                        <m:d>
                          <m:dPr>
                            <m:ctrlPr>
                              <a:rPr lang="zh-TW" altLang="zh-TW" sz="2000" i="1">
                                <a:latin typeface="Cambria Math" panose="02040503050406030204" pitchFamily="18" charset="0"/>
                              </a:rPr>
                            </m:ctrlPr>
                          </m:dPr>
                          <m:e>
                            <m:sSub>
                              <m:sSubPr>
                                <m:ctrlPr>
                                  <a:rPr lang="zh-TW" altLang="zh-TW" sz="2000" i="1">
                                    <a:latin typeface="Cambria Math" panose="02040503050406030204" pitchFamily="18" charset="0"/>
                                  </a:rPr>
                                </m:ctrlPr>
                              </m:sSubPr>
                              <m:e>
                                <m:r>
                                  <a:rPr lang="en-US" altLang="zh-TW" sz="2000" i="1">
                                    <a:latin typeface="Cambria Math" panose="02040503050406030204" pitchFamily="18" charset="0"/>
                                  </a:rPr>
                                  <m:t>𝑥</m:t>
                                </m:r>
                              </m:e>
                              <m:sub>
                                <m:r>
                                  <a:rPr lang="en-US" altLang="zh-TW" sz="2000" i="1">
                                    <a:latin typeface="Cambria Math" panose="02040503050406030204" pitchFamily="18" charset="0"/>
                                  </a:rPr>
                                  <m:t>𝑖</m:t>
                                </m:r>
                              </m:sub>
                            </m:sSub>
                          </m:e>
                        </m:d>
                      </m:e>
                    </m:d>
                  </m:oMath>
                </a14:m>
                <a:r>
                  <a:rPr lang="en-US" altLang="zh-TW" sz="2000" dirty="0"/>
                  <a:t> </a:t>
                </a:r>
                <a:r>
                  <a:rPr lang="zh-TW" altLang="zh-TW" sz="2000" dirty="0"/>
                  <a:t>， </a:t>
                </a:r>
                <a14:m>
                  <m:oMath xmlns:m="http://schemas.openxmlformats.org/officeDocument/2006/math">
                    <m:sSub>
                      <m:sSubPr>
                        <m:ctrlPr>
                          <a:rPr lang="zh-TW" altLang="zh-TW" sz="2000" i="1">
                            <a:latin typeface="Cambria Math" panose="02040503050406030204" pitchFamily="18" charset="0"/>
                          </a:rPr>
                        </m:ctrlPr>
                      </m:sSubPr>
                      <m:e>
                        <m:r>
                          <m:rPr>
                            <m:sty m:val="p"/>
                          </m:rPr>
                          <a:rPr lang="en-US" altLang="zh-TW" sz="2000">
                            <a:latin typeface="Cambria Math" panose="02040503050406030204" pitchFamily="18" charset="0"/>
                          </a:rPr>
                          <m:t>s</m:t>
                        </m:r>
                      </m:e>
                      <m:sub>
                        <m:r>
                          <a:rPr lang="en-US" altLang="zh-TW" sz="2000" i="1">
                            <a:latin typeface="Cambria Math" panose="02040503050406030204" pitchFamily="18" charset="0"/>
                          </a:rPr>
                          <m:t>𝑖</m:t>
                        </m:r>
                      </m:sub>
                    </m:sSub>
                    <m:r>
                      <a:rPr lang="en-US" altLang="zh-TW" sz="2000" i="1">
                        <a:latin typeface="Cambria Math" panose="02040503050406030204" pitchFamily="18" charset="0"/>
                      </a:rPr>
                      <m:t>=</m:t>
                    </m:r>
                    <m:sSubSup>
                      <m:sSubSupPr>
                        <m:ctrlPr>
                          <a:rPr lang="zh-TW" altLang="zh-TW" sz="2000" i="1">
                            <a:latin typeface="Cambria Math" panose="02040503050406030204" pitchFamily="18" charset="0"/>
                          </a:rPr>
                        </m:ctrlPr>
                      </m:sSubSupPr>
                      <m:e>
                        <m:r>
                          <a:rPr lang="en-US" altLang="zh-TW" sz="2000" i="1">
                            <a:latin typeface="Cambria Math" panose="02040503050406030204" pitchFamily="18" charset="0"/>
                          </a:rPr>
                          <m:t>𝜕</m:t>
                        </m:r>
                      </m:e>
                      <m:sub>
                        <m:acc>
                          <m:accPr>
                            <m:chr m:val="̂"/>
                            <m:ctrlPr>
                              <a:rPr lang="zh-TW" altLang="zh-TW" sz="2000" i="1">
                                <a:latin typeface="Cambria Math" panose="02040503050406030204" pitchFamily="18" charset="0"/>
                              </a:rPr>
                            </m:ctrlPr>
                          </m:accPr>
                          <m:e>
                            <m:r>
                              <a:rPr lang="en-US" altLang="zh-TW" sz="2000" i="1">
                                <a:latin typeface="Cambria Math" panose="02040503050406030204" pitchFamily="18" charset="0"/>
                              </a:rPr>
                              <m:t>𝑓</m:t>
                            </m:r>
                          </m:e>
                        </m:acc>
                        <m:r>
                          <a:rPr lang="en-US" altLang="zh-TW" sz="2000" i="1">
                            <a:latin typeface="Cambria Math" panose="02040503050406030204" pitchFamily="18" charset="0"/>
                          </a:rPr>
                          <m:t>(</m:t>
                        </m:r>
                        <m:r>
                          <a:rPr lang="en-US" altLang="zh-TW" sz="2000" i="1">
                            <a:latin typeface="Cambria Math" panose="02040503050406030204" pitchFamily="18" charset="0"/>
                          </a:rPr>
                          <m:t>𝑚</m:t>
                        </m:r>
                        <m:r>
                          <a:rPr lang="en-US" altLang="zh-TW" sz="2000" i="1">
                            <a:latin typeface="Cambria Math" panose="02040503050406030204" pitchFamily="18" charset="0"/>
                          </a:rPr>
                          <m:t>−1)</m:t>
                        </m:r>
                      </m:sub>
                      <m:sup>
                        <m:r>
                          <a:rPr lang="en-US" altLang="zh-TW" sz="2000" i="1">
                            <a:latin typeface="Cambria Math" panose="02040503050406030204" pitchFamily="18" charset="0"/>
                          </a:rPr>
                          <m:t>2</m:t>
                        </m:r>
                      </m:sup>
                    </m:sSubSup>
                    <m:r>
                      <a:rPr lang="en-US" altLang="zh-TW" sz="2000" i="1">
                        <a:latin typeface="Cambria Math" panose="02040503050406030204" pitchFamily="18" charset="0"/>
                      </a:rPr>
                      <m:t>𝐿</m:t>
                    </m:r>
                    <m:d>
                      <m:dPr>
                        <m:ctrlPr>
                          <a:rPr lang="zh-TW" altLang="zh-TW" sz="2000" i="1">
                            <a:latin typeface="Cambria Math" panose="02040503050406030204" pitchFamily="18" charset="0"/>
                          </a:rPr>
                        </m:ctrlPr>
                      </m:dPr>
                      <m:e>
                        <m:sSub>
                          <m:sSubPr>
                            <m:ctrlPr>
                              <a:rPr lang="zh-TW" altLang="zh-TW" sz="2000" i="1">
                                <a:latin typeface="Cambria Math" panose="02040503050406030204" pitchFamily="18" charset="0"/>
                              </a:rPr>
                            </m:ctrlPr>
                          </m:sSubPr>
                          <m:e>
                            <m:r>
                              <a:rPr lang="en-US" altLang="zh-TW" sz="2000" i="1">
                                <a:latin typeface="Cambria Math" panose="02040503050406030204" pitchFamily="18" charset="0"/>
                              </a:rPr>
                              <m:t>𝑦</m:t>
                            </m:r>
                          </m:e>
                          <m:sub>
                            <m:r>
                              <a:rPr lang="en-US" altLang="zh-TW" sz="2000" i="1">
                                <a:latin typeface="Cambria Math" panose="02040503050406030204" pitchFamily="18" charset="0"/>
                              </a:rPr>
                              <m:t>𝑖</m:t>
                            </m:r>
                          </m:sub>
                        </m:sSub>
                        <m:r>
                          <a:rPr lang="en-US" altLang="zh-TW" sz="2000" i="1">
                            <a:latin typeface="Cambria Math" panose="02040503050406030204" pitchFamily="18" charset="0"/>
                          </a:rPr>
                          <m:t>,</m:t>
                        </m:r>
                        <m:sSup>
                          <m:sSupPr>
                            <m:ctrlPr>
                              <a:rPr lang="zh-TW" altLang="zh-TW" sz="2000" i="1">
                                <a:latin typeface="Cambria Math" panose="02040503050406030204" pitchFamily="18" charset="0"/>
                              </a:rPr>
                            </m:ctrlPr>
                          </m:sSupPr>
                          <m:e>
                            <m:acc>
                              <m:accPr>
                                <m:chr m:val="̂"/>
                                <m:ctrlPr>
                                  <a:rPr lang="zh-TW" altLang="zh-TW" sz="2000" i="1">
                                    <a:latin typeface="Cambria Math" panose="02040503050406030204" pitchFamily="18" charset="0"/>
                                  </a:rPr>
                                </m:ctrlPr>
                              </m:accPr>
                              <m:e>
                                <m:r>
                                  <a:rPr lang="en-US" altLang="zh-TW" sz="2000" i="1">
                                    <a:latin typeface="Cambria Math" panose="02040503050406030204" pitchFamily="18" charset="0"/>
                                  </a:rPr>
                                  <m:t>𝑓</m:t>
                                </m:r>
                              </m:e>
                            </m:acc>
                          </m:e>
                          <m:sup>
                            <m:r>
                              <a:rPr lang="en-US" altLang="zh-TW" sz="2000" i="1">
                                <a:latin typeface="Cambria Math" panose="02040503050406030204" pitchFamily="18" charset="0"/>
                              </a:rPr>
                              <m:t>𝑚</m:t>
                            </m:r>
                            <m:r>
                              <a:rPr lang="en-US" altLang="zh-TW" sz="2000" i="1">
                                <a:latin typeface="Cambria Math" panose="02040503050406030204" pitchFamily="18" charset="0"/>
                              </a:rPr>
                              <m:t>−1</m:t>
                            </m:r>
                          </m:sup>
                        </m:sSup>
                        <m:d>
                          <m:dPr>
                            <m:ctrlPr>
                              <a:rPr lang="zh-TW" altLang="zh-TW" sz="2000" i="1">
                                <a:latin typeface="Cambria Math" panose="02040503050406030204" pitchFamily="18" charset="0"/>
                              </a:rPr>
                            </m:ctrlPr>
                          </m:dPr>
                          <m:e>
                            <m:sSub>
                              <m:sSubPr>
                                <m:ctrlPr>
                                  <a:rPr lang="zh-TW" altLang="zh-TW" sz="2000" i="1">
                                    <a:latin typeface="Cambria Math" panose="02040503050406030204" pitchFamily="18" charset="0"/>
                                  </a:rPr>
                                </m:ctrlPr>
                              </m:sSubPr>
                              <m:e>
                                <m:r>
                                  <a:rPr lang="en-US" altLang="zh-TW" sz="2000" i="1">
                                    <a:latin typeface="Cambria Math" panose="02040503050406030204" pitchFamily="18" charset="0"/>
                                  </a:rPr>
                                  <m:t>𝑥</m:t>
                                </m:r>
                              </m:e>
                              <m:sub>
                                <m:r>
                                  <a:rPr lang="en-US" altLang="zh-TW" sz="2000" i="1">
                                    <a:latin typeface="Cambria Math" panose="02040503050406030204" pitchFamily="18" charset="0"/>
                                  </a:rPr>
                                  <m:t>𝑖</m:t>
                                </m:r>
                              </m:sub>
                            </m:sSub>
                          </m:e>
                        </m:d>
                      </m:e>
                    </m:d>
                  </m:oMath>
                </a14:m>
                <a:endParaRPr lang="zh-TW" altLang="zh-TW" sz="2000" dirty="0"/>
              </a:p>
              <a:p>
                <a:endParaRPr lang="zh-TW" altLang="en-US" sz="2000" dirty="0"/>
              </a:p>
            </p:txBody>
          </p:sp>
        </mc:Choice>
        <mc:Fallback xmlns="">
          <p:sp>
            <p:nvSpPr>
              <p:cNvPr id="56" name="文字方塊 55"/>
              <p:cNvSpPr txBox="1">
                <a:spLocks noRot="1" noChangeAspect="1" noMove="1" noResize="1" noEditPoints="1" noAdjustHandles="1" noChangeArrowheads="1" noChangeShapeType="1" noTextEdit="1"/>
              </p:cNvSpPr>
              <p:nvPr/>
            </p:nvSpPr>
            <p:spPr>
              <a:xfrm>
                <a:off x="1359427" y="1779220"/>
                <a:ext cx="8788753" cy="1931619"/>
              </a:xfrm>
              <a:prstGeom prst="rect">
                <a:avLst/>
              </a:prstGeom>
              <a:blipFill>
                <a:blip r:embed="rId5"/>
                <a:stretch>
                  <a:fillRect/>
                </a:stretch>
              </a:blipFill>
            </p:spPr>
            <p:txBody>
              <a:bodyPr/>
              <a:lstStyle/>
              <a:p>
                <a:r>
                  <a:rPr lang="zh-TW" altLang="en-US">
                    <a:noFill/>
                  </a:rPr>
                  <a:t> </a:t>
                </a:r>
              </a:p>
            </p:txBody>
          </p:sp>
        </mc:Fallback>
      </mc:AlternateContent>
      <p:sp>
        <p:nvSpPr>
          <p:cNvPr id="57" name="文字方塊 56"/>
          <p:cNvSpPr txBox="1"/>
          <p:nvPr/>
        </p:nvSpPr>
        <p:spPr>
          <a:xfrm>
            <a:off x="930813" y="3510784"/>
            <a:ext cx="4338047" cy="400110"/>
          </a:xfrm>
          <a:prstGeom prst="rect">
            <a:avLst/>
          </a:prstGeom>
          <a:noFill/>
        </p:spPr>
        <p:txBody>
          <a:bodyPr wrap="none" rtlCol="0">
            <a:spAutoFit/>
          </a:bodyPr>
          <a:lstStyle/>
          <a:p>
            <a:r>
              <a:rPr lang="zh-TW" altLang="en-US" sz="2000" dirty="0">
                <a:latin typeface="Cambria Math" panose="02040503050406030204" pitchFamily="18" charset="0"/>
                <a:ea typeface="微軟正黑體" panose="020B0604030504040204" pitchFamily="34" charset="-120"/>
              </a:rPr>
              <a:t>其中損失函數為</a:t>
            </a:r>
            <a:r>
              <a:rPr lang="en-US" altLang="zh-TW" sz="2000" dirty="0">
                <a:latin typeface="Cambria Math" panose="02040503050406030204" pitchFamily="18" charset="0"/>
                <a:ea typeface="微軟正黑體" panose="020B0604030504040204" pitchFamily="34" charset="-120"/>
              </a:rPr>
              <a:t> Logistic loss function</a:t>
            </a:r>
            <a:endParaRPr lang="zh-TW" altLang="en-US" sz="2000" dirty="0">
              <a:latin typeface="Cambria Math" panose="02040503050406030204" pitchFamily="18" charset="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58" name="文字方塊 57"/>
              <p:cNvSpPr txBox="1"/>
              <p:nvPr/>
            </p:nvSpPr>
            <p:spPr>
              <a:xfrm>
                <a:off x="2246975" y="4028814"/>
                <a:ext cx="6043770" cy="4456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sz="2000" i="1">
                          <a:latin typeface="Cambria Math" panose="02040503050406030204" pitchFamily="18" charset="0"/>
                        </a:rPr>
                        <m:t>𝐿</m:t>
                      </m:r>
                      <m:d>
                        <m:dPr>
                          <m:ctrlPr>
                            <a:rPr lang="zh-TW" altLang="zh-TW" sz="2000" i="1">
                              <a:latin typeface="Cambria Math" panose="02040503050406030204" pitchFamily="18" charset="0"/>
                            </a:rPr>
                          </m:ctrlPr>
                        </m:dPr>
                        <m:e>
                          <m:sSub>
                            <m:sSubPr>
                              <m:ctrlPr>
                                <a:rPr lang="zh-TW" altLang="zh-TW" sz="2000" i="1">
                                  <a:latin typeface="Cambria Math" panose="02040503050406030204" pitchFamily="18" charset="0"/>
                                </a:rPr>
                              </m:ctrlPr>
                            </m:sSubPr>
                            <m:e>
                              <m:r>
                                <a:rPr lang="en-US" altLang="zh-TW" sz="2000" i="1">
                                  <a:latin typeface="Cambria Math" panose="02040503050406030204" pitchFamily="18" charset="0"/>
                                </a:rPr>
                                <m:t>𝑦</m:t>
                              </m:r>
                            </m:e>
                            <m:sub>
                              <m:r>
                                <a:rPr lang="en-US" altLang="zh-TW" sz="2000" i="1">
                                  <a:latin typeface="Cambria Math" panose="02040503050406030204" pitchFamily="18" charset="0"/>
                                </a:rPr>
                                <m:t>𝑖</m:t>
                              </m:r>
                            </m:sub>
                          </m:sSub>
                          <m:r>
                            <a:rPr lang="en-US" altLang="zh-TW" sz="2000" i="1">
                              <a:latin typeface="Cambria Math" panose="02040503050406030204" pitchFamily="18" charset="0"/>
                            </a:rPr>
                            <m:t>,</m:t>
                          </m:r>
                          <m:r>
                            <a:rPr lang="en-US" altLang="zh-TW" sz="2000" i="1">
                              <a:latin typeface="Cambria Math" panose="02040503050406030204" pitchFamily="18" charset="0"/>
                            </a:rPr>
                            <m:t>𝑓</m:t>
                          </m:r>
                          <m:d>
                            <m:dPr>
                              <m:ctrlPr>
                                <a:rPr lang="zh-TW" altLang="zh-TW" sz="2000" i="1">
                                  <a:latin typeface="Cambria Math" panose="02040503050406030204" pitchFamily="18" charset="0"/>
                                </a:rPr>
                              </m:ctrlPr>
                            </m:dPr>
                            <m:e>
                              <m:r>
                                <a:rPr lang="en-US" altLang="zh-TW" sz="2000" i="1">
                                  <a:latin typeface="Cambria Math" panose="02040503050406030204" pitchFamily="18" charset="0"/>
                                </a:rPr>
                                <m:t>𝑥</m:t>
                              </m:r>
                            </m:e>
                          </m:d>
                        </m:e>
                      </m:d>
                      <m:r>
                        <a:rPr lang="en-US" altLang="zh-TW" sz="2000" i="1">
                          <a:latin typeface="Cambria Math" panose="02040503050406030204" pitchFamily="18" charset="0"/>
                        </a:rPr>
                        <m:t>=</m:t>
                      </m:r>
                      <m:r>
                        <a:rPr lang="en-US" altLang="zh-TW" sz="2000" i="1">
                          <a:latin typeface="Cambria Math" panose="02040503050406030204" pitchFamily="18" charset="0"/>
                        </a:rPr>
                        <m:t>𝑦𝑙𝑛</m:t>
                      </m:r>
                      <m:d>
                        <m:dPr>
                          <m:ctrlPr>
                            <a:rPr lang="zh-TW" altLang="zh-TW" sz="2000" i="1">
                              <a:latin typeface="Cambria Math" panose="02040503050406030204" pitchFamily="18" charset="0"/>
                            </a:rPr>
                          </m:ctrlPr>
                        </m:dPr>
                        <m:e>
                          <m:r>
                            <a:rPr lang="en-US" altLang="zh-TW" sz="2000" i="1">
                              <a:latin typeface="Cambria Math" panose="02040503050406030204" pitchFamily="18" charset="0"/>
                            </a:rPr>
                            <m:t>1+</m:t>
                          </m:r>
                          <m:sSup>
                            <m:sSupPr>
                              <m:ctrlPr>
                                <a:rPr lang="zh-TW" altLang="zh-TW" sz="2000" i="1" smtClean="0">
                                  <a:latin typeface="Cambria Math" panose="02040503050406030204" pitchFamily="18" charset="0"/>
                                </a:rPr>
                              </m:ctrlPr>
                            </m:sSupPr>
                            <m:e>
                              <m:r>
                                <a:rPr lang="en-US" altLang="zh-TW" sz="2000" i="1">
                                  <a:latin typeface="Cambria Math" panose="02040503050406030204" pitchFamily="18" charset="0"/>
                                </a:rPr>
                                <m:t>𝑒</m:t>
                              </m:r>
                            </m:e>
                            <m:sup>
                              <m:r>
                                <a:rPr lang="en-US" altLang="zh-TW" sz="2000" i="1">
                                  <a:latin typeface="Cambria Math" panose="02040503050406030204" pitchFamily="18" charset="0"/>
                                </a:rPr>
                                <m:t>−</m:t>
                              </m:r>
                              <m:r>
                                <a:rPr lang="en-US" altLang="zh-TW" sz="2000" i="1">
                                  <a:latin typeface="Cambria Math" panose="02040503050406030204" pitchFamily="18" charset="0"/>
                                </a:rPr>
                                <m:t>𝑓</m:t>
                              </m:r>
                              <m:d>
                                <m:dPr>
                                  <m:ctrlPr>
                                    <a:rPr lang="zh-TW" altLang="zh-TW" sz="2000" i="1">
                                      <a:latin typeface="Cambria Math" panose="02040503050406030204" pitchFamily="18" charset="0"/>
                                    </a:rPr>
                                  </m:ctrlPr>
                                </m:dPr>
                                <m:e>
                                  <m:r>
                                    <a:rPr lang="en-US" altLang="zh-TW" sz="2000" i="1">
                                      <a:latin typeface="Cambria Math" panose="02040503050406030204" pitchFamily="18" charset="0"/>
                                    </a:rPr>
                                    <m:t>𝑥</m:t>
                                  </m:r>
                                </m:e>
                              </m:d>
                            </m:sup>
                          </m:sSup>
                        </m:e>
                      </m:d>
                      <m:r>
                        <a:rPr lang="en-US" altLang="zh-TW" sz="2000" i="1">
                          <a:latin typeface="Cambria Math" panose="02040503050406030204" pitchFamily="18" charset="0"/>
                        </a:rPr>
                        <m:t>+</m:t>
                      </m:r>
                      <m:d>
                        <m:dPr>
                          <m:ctrlPr>
                            <a:rPr lang="zh-TW" altLang="zh-TW" sz="2000" i="1">
                              <a:latin typeface="Cambria Math" panose="02040503050406030204" pitchFamily="18" charset="0"/>
                            </a:rPr>
                          </m:ctrlPr>
                        </m:dPr>
                        <m:e>
                          <m:r>
                            <a:rPr lang="en-US" altLang="zh-TW" sz="2000" i="1">
                              <a:latin typeface="Cambria Math" panose="02040503050406030204" pitchFamily="18" charset="0"/>
                            </a:rPr>
                            <m:t>1−</m:t>
                          </m:r>
                          <m:r>
                            <a:rPr lang="en-US" altLang="zh-TW" sz="2000" i="1">
                              <a:latin typeface="Cambria Math" panose="02040503050406030204" pitchFamily="18" charset="0"/>
                            </a:rPr>
                            <m:t>𝑦</m:t>
                          </m:r>
                        </m:e>
                      </m:d>
                      <m:r>
                        <m:rPr>
                          <m:sty m:val="p"/>
                        </m:rPr>
                        <a:rPr lang="en-US" altLang="zh-TW" sz="2000">
                          <a:latin typeface="Cambria Math" panose="02040503050406030204" pitchFamily="18" charset="0"/>
                        </a:rPr>
                        <m:t>ln</m:t>
                      </m:r>
                      <m:r>
                        <a:rPr lang="en-US" altLang="zh-TW" sz="2000" i="1">
                          <a:latin typeface="Cambria Math" panose="02040503050406030204" pitchFamily="18" charset="0"/>
                        </a:rPr>
                        <m:t>(1+</m:t>
                      </m:r>
                      <m:sSup>
                        <m:sSupPr>
                          <m:ctrlPr>
                            <a:rPr lang="zh-TW" altLang="zh-TW" sz="2000" i="1">
                              <a:latin typeface="Cambria Math" panose="02040503050406030204" pitchFamily="18" charset="0"/>
                            </a:rPr>
                          </m:ctrlPr>
                        </m:sSupPr>
                        <m:e>
                          <m:r>
                            <a:rPr lang="en-US" altLang="zh-TW" sz="2000" i="1">
                              <a:latin typeface="Cambria Math" panose="02040503050406030204" pitchFamily="18" charset="0"/>
                            </a:rPr>
                            <m:t>𝑒</m:t>
                          </m:r>
                        </m:e>
                        <m:sup>
                          <m:r>
                            <a:rPr lang="en-US" altLang="zh-TW" sz="2000" i="1">
                              <a:latin typeface="Cambria Math" panose="02040503050406030204" pitchFamily="18" charset="0"/>
                            </a:rPr>
                            <m:t>𝑓</m:t>
                          </m:r>
                          <m:d>
                            <m:dPr>
                              <m:ctrlPr>
                                <a:rPr lang="zh-TW" altLang="zh-TW" sz="2000" i="1">
                                  <a:latin typeface="Cambria Math" panose="02040503050406030204" pitchFamily="18" charset="0"/>
                                </a:rPr>
                              </m:ctrlPr>
                            </m:dPr>
                            <m:e>
                              <m:r>
                                <a:rPr lang="en-US" altLang="zh-TW" sz="2000" i="1">
                                  <a:latin typeface="Cambria Math" panose="02040503050406030204" pitchFamily="18" charset="0"/>
                                </a:rPr>
                                <m:t>𝑥</m:t>
                              </m:r>
                            </m:e>
                          </m:d>
                        </m:sup>
                      </m:sSup>
                      <m:r>
                        <a:rPr lang="en-US" altLang="zh-TW" sz="2000" i="1">
                          <a:latin typeface="Cambria Math" panose="02040503050406030204" pitchFamily="18" charset="0"/>
                        </a:rPr>
                        <m:t>)</m:t>
                      </m:r>
                    </m:oMath>
                  </m:oMathPara>
                </a14:m>
                <a:endParaRPr lang="zh-TW" altLang="zh-TW" sz="2000" dirty="0"/>
              </a:p>
            </p:txBody>
          </p:sp>
        </mc:Choice>
        <mc:Fallback xmlns="">
          <p:sp>
            <p:nvSpPr>
              <p:cNvPr id="58" name="文字方塊 57"/>
              <p:cNvSpPr txBox="1">
                <a:spLocks noRot="1" noChangeAspect="1" noMove="1" noResize="1" noEditPoints="1" noAdjustHandles="1" noChangeArrowheads="1" noChangeShapeType="1" noTextEdit="1"/>
              </p:cNvSpPr>
              <p:nvPr/>
            </p:nvSpPr>
            <p:spPr>
              <a:xfrm>
                <a:off x="2246975" y="4028814"/>
                <a:ext cx="6043770" cy="445635"/>
              </a:xfrm>
              <a:prstGeom prst="rect">
                <a:avLst/>
              </a:prstGeom>
              <a:blipFill>
                <a:blip r:embed="rId6"/>
                <a:stretch>
                  <a:fillRect b="-958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9" name="文字方塊 58"/>
              <p:cNvSpPr txBox="1"/>
              <p:nvPr/>
            </p:nvSpPr>
            <p:spPr>
              <a:xfrm>
                <a:off x="2811737" y="5884614"/>
                <a:ext cx="3944670" cy="465897"/>
              </a:xfrm>
              <a:prstGeom prst="rect">
                <a:avLst/>
              </a:prstGeom>
              <a:noFill/>
            </p:spPr>
            <p:txBody>
              <a:bodyPr wrap="none" rtlCol="0">
                <a:spAutoFit/>
              </a:bodyPr>
              <a:lstStyle/>
              <a:p>
                <a:r>
                  <a:rPr lang="zh-TW" altLang="zh-TW" sz="2000" dirty="0"/>
                  <a:t> </a:t>
                </a:r>
                <a14:m>
                  <m:oMath xmlns:m="http://schemas.openxmlformats.org/officeDocument/2006/math">
                    <m:sSub>
                      <m:sSubPr>
                        <m:ctrlPr>
                          <a:rPr lang="zh-TW" altLang="zh-TW" sz="2000" i="1">
                            <a:latin typeface="Cambria Math" panose="02040503050406030204" pitchFamily="18" charset="0"/>
                          </a:rPr>
                        </m:ctrlPr>
                      </m:sSubPr>
                      <m:e>
                        <m:r>
                          <m:rPr>
                            <m:sty m:val="p"/>
                          </m:rPr>
                          <a:rPr lang="en-US" altLang="zh-TW" sz="2000">
                            <a:latin typeface="Cambria Math" panose="02040503050406030204" pitchFamily="18" charset="0"/>
                          </a:rPr>
                          <m:t>G</m:t>
                        </m:r>
                      </m:e>
                      <m:sub>
                        <m:r>
                          <a:rPr lang="en-US" altLang="zh-TW" sz="2000" i="1">
                            <a:latin typeface="Cambria Math" panose="02040503050406030204" pitchFamily="18" charset="0"/>
                          </a:rPr>
                          <m:t>𝑗</m:t>
                        </m:r>
                      </m:sub>
                    </m:sSub>
                    <m:r>
                      <a:rPr lang="en-US" altLang="zh-TW" sz="2000" i="1">
                        <a:latin typeface="Cambria Math" panose="02040503050406030204" pitchFamily="18" charset="0"/>
                      </a:rPr>
                      <m:t>=</m:t>
                    </m:r>
                    <m:nary>
                      <m:naryPr>
                        <m:chr m:val="∑"/>
                        <m:limLoc m:val="undOvr"/>
                        <m:supHide m:val="on"/>
                        <m:ctrlPr>
                          <a:rPr lang="zh-TW" altLang="zh-TW" sz="2000" i="1">
                            <a:latin typeface="Cambria Math" panose="02040503050406030204" pitchFamily="18" charset="0"/>
                          </a:rPr>
                        </m:ctrlPr>
                      </m:naryPr>
                      <m:sub>
                        <m:sSub>
                          <m:sSubPr>
                            <m:ctrlPr>
                              <a:rPr lang="zh-TW" altLang="zh-TW" sz="2000" i="1">
                                <a:latin typeface="Cambria Math" panose="02040503050406030204" pitchFamily="18" charset="0"/>
                              </a:rPr>
                            </m:ctrlPr>
                          </m:sSubPr>
                          <m:e>
                            <m:r>
                              <a:rPr lang="en-US" altLang="zh-TW" sz="2000" i="1">
                                <a:latin typeface="Cambria Math" panose="02040503050406030204" pitchFamily="18" charset="0"/>
                              </a:rPr>
                              <m:t>𝑥</m:t>
                            </m:r>
                          </m:e>
                          <m:sub>
                            <m:r>
                              <a:rPr lang="en-US" altLang="zh-TW" sz="2000" i="1">
                                <a:latin typeface="Cambria Math" panose="02040503050406030204" pitchFamily="18" charset="0"/>
                              </a:rPr>
                              <m:t>𝑖</m:t>
                            </m:r>
                          </m:sub>
                        </m:sSub>
                        <m:r>
                          <a:rPr lang="en-US" altLang="zh-TW" sz="2000" i="1">
                            <a:latin typeface="Cambria Math" panose="02040503050406030204" pitchFamily="18" charset="0"/>
                          </a:rPr>
                          <m:t>∈</m:t>
                        </m:r>
                        <m:sSub>
                          <m:sSubPr>
                            <m:ctrlPr>
                              <a:rPr lang="zh-TW" altLang="zh-TW" sz="2000" i="1">
                                <a:latin typeface="Cambria Math" panose="02040503050406030204" pitchFamily="18" charset="0"/>
                              </a:rPr>
                            </m:ctrlPr>
                          </m:sSubPr>
                          <m:e>
                            <m:r>
                              <a:rPr lang="en-US" altLang="zh-TW" sz="2000" i="1">
                                <a:latin typeface="Cambria Math" panose="02040503050406030204" pitchFamily="18" charset="0"/>
                              </a:rPr>
                              <m:t>𝑅</m:t>
                            </m:r>
                          </m:e>
                          <m:sub>
                            <m:r>
                              <a:rPr lang="en-US" altLang="zh-TW" sz="2000" i="1">
                                <a:latin typeface="Cambria Math" panose="02040503050406030204" pitchFamily="18" charset="0"/>
                              </a:rPr>
                              <m:t>𝑗𝑚</m:t>
                            </m:r>
                          </m:sub>
                        </m:sSub>
                      </m:sub>
                      <m:sup/>
                      <m:e>
                        <m:sSub>
                          <m:sSubPr>
                            <m:ctrlPr>
                              <a:rPr lang="zh-TW" altLang="zh-TW" sz="2000" i="1">
                                <a:latin typeface="Cambria Math" panose="02040503050406030204" pitchFamily="18" charset="0"/>
                              </a:rPr>
                            </m:ctrlPr>
                          </m:sSubPr>
                          <m:e>
                            <m:r>
                              <m:rPr>
                                <m:sty m:val="p"/>
                              </m:rPr>
                              <a:rPr lang="en-US" altLang="zh-TW" sz="2000">
                                <a:latin typeface="Cambria Math" panose="02040503050406030204" pitchFamily="18" charset="0"/>
                              </a:rPr>
                              <m:t>g</m:t>
                            </m:r>
                          </m:e>
                          <m:sub>
                            <m:r>
                              <a:rPr lang="en-US" altLang="zh-TW" sz="2000" i="1">
                                <a:latin typeface="Cambria Math" panose="02040503050406030204" pitchFamily="18" charset="0"/>
                              </a:rPr>
                              <m:t>𝑖</m:t>
                            </m:r>
                          </m:sub>
                        </m:sSub>
                      </m:e>
                    </m:nary>
                  </m:oMath>
                </a14:m>
                <a:r>
                  <a:rPr lang="en-US" altLang="zh-TW" sz="2000" dirty="0"/>
                  <a:t> </a:t>
                </a:r>
                <a:r>
                  <a:rPr lang="zh-TW" altLang="zh-TW" sz="2000" dirty="0"/>
                  <a:t>， </a:t>
                </a:r>
                <a14:m>
                  <m:oMath xmlns:m="http://schemas.openxmlformats.org/officeDocument/2006/math">
                    <m:sSub>
                      <m:sSubPr>
                        <m:ctrlPr>
                          <a:rPr lang="zh-TW" altLang="zh-TW" sz="2000" i="1">
                            <a:latin typeface="Cambria Math" panose="02040503050406030204" pitchFamily="18" charset="0"/>
                          </a:rPr>
                        </m:ctrlPr>
                      </m:sSubPr>
                      <m:e>
                        <m:r>
                          <m:rPr>
                            <m:sty m:val="p"/>
                          </m:rPr>
                          <a:rPr lang="en-US" altLang="zh-TW" sz="2000">
                            <a:latin typeface="Cambria Math" panose="02040503050406030204" pitchFamily="18" charset="0"/>
                          </a:rPr>
                          <m:t>S</m:t>
                        </m:r>
                      </m:e>
                      <m:sub>
                        <m:r>
                          <a:rPr lang="en-US" altLang="zh-TW" sz="2000" i="1">
                            <a:latin typeface="Cambria Math" panose="02040503050406030204" pitchFamily="18" charset="0"/>
                          </a:rPr>
                          <m:t>𝑗</m:t>
                        </m:r>
                      </m:sub>
                    </m:sSub>
                    <m:r>
                      <a:rPr lang="en-US" altLang="zh-TW" sz="2000" i="1">
                        <a:latin typeface="Cambria Math" panose="02040503050406030204" pitchFamily="18" charset="0"/>
                      </a:rPr>
                      <m:t>=</m:t>
                    </m:r>
                    <m:nary>
                      <m:naryPr>
                        <m:chr m:val="∑"/>
                        <m:limLoc m:val="undOvr"/>
                        <m:supHide m:val="on"/>
                        <m:ctrlPr>
                          <a:rPr lang="zh-TW" altLang="zh-TW" sz="2000" i="1">
                            <a:latin typeface="Cambria Math" panose="02040503050406030204" pitchFamily="18" charset="0"/>
                          </a:rPr>
                        </m:ctrlPr>
                      </m:naryPr>
                      <m:sub>
                        <m:sSub>
                          <m:sSubPr>
                            <m:ctrlPr>
                              <a:rPr lang="zh-TW" altLang="zh-TW" sz="2000" i="1">
                                <a:latin typeface="Cambria Math" panose="02040503050406030204" pitchFamily="18" charset="0"/>
                              </a:rPr>
                            </m:ctrlPr>
                          </m:sSubPr>
                          <m:e>
                            <m:r>
                              <a:rPr lang="en-US" altLang="zh-TW" sz="2000" i="1">
                                <a:latin typeface="Cambria Math" panose="02040503050406030204" pitchFamily="18" charset="0"/>
                              </a:rPr>
                              <m:t>𝑥</m:t>
                            </m:r>
                          </m:e>
                          <m:sub>
                            <m:r>
                              <a:rPr lang="en-US" altLang="zh-TW" sz="2000" i="1">
                                <a:latin typeface="Cambria Math" panose="02040503050406030204" pitchFamily="18" charset="0"/>
                              </a:rPr>
                              <m:t>𝑖</m:t>
                            </m:r>
                          </m:sub>
                        </m:sSub>
                        <m:r>
                          <a:rPr lang="en-US" altLang="zh-TW" sz="2000" i="1">
                            <a:latin typeface="Cambria Math" panose="02040503050406030204" pitchFamily="18" charset="0"/>
                          </a:rPr>
                          <m:t>∈</m:t>
                        </m:r>
                        <m:sSub>
                          <m:sSubPr>
                            <m:ctrlPr>
                              <a:rPr lang="zh-TW" altLang="zh-TW" sz="2000" i="1">
                                <a:latin typeface="Cambria Math" panose="02040503050406030204" pitchFamily="18" charset="0"/>
                              </a:rPr>
                            </m:ctrlPr>
                          </m:sSubPr>
                          <m:e>
                            <m:r>
                              <a:rPr lang="en-US" altLang="zh-TW" sz="2000" i="1">
                                <a:latin typeface="Cambria Math" panose="02040503050406030204" pitchFamily="18" charset="0"/>
                              </a:rPr>
                              <m:t>𝑅</m:t>
                            </m:r>
                          </m:e>
                          <m:sub>
                            <m:r>
                              <a:rPr lang="en-US" altLang="zh-TW" sz="2000" i="1">
                                <a:latin typeface="Cambria Math" panose="02040503050406030204" pitchFamily="18" charset="0"/>
                              </a:rPr>
                              <m:t>𝑗𝑚</m:t>
                            </m:r>
                          </m:sub>
                        </m:sSub>
                      </m:sub>
                      <m:sup/>
                      <m:e>
                        <m:sSub>
                          <m:sSubPr>
                            <m:ctrlPr>
                              <a:rPr lang="zh-TW" altLang="zh-TW" sz="2000" i="1">
                                <a:latin typeface="Cambria Math" panose="02040503050406030204" pitchFamily="18" charset="0"/>
                              </a:rPr>
                            </m:ctrlPr>
                          </m:sSubPr>
                          <m:e>
                            <m:r>
                              <a:rPr lang="en-US" altLang="zh-TW" sz="2000" i="1">
                                <a:latin typeface="Cambria Math" panose="02040503050406030204" pitchFamily="18" charset="0"/>
                              </a:rPr>
                              <m:t>𝑠</m:t>
                            </m:r>
                          </m:e>
                          <m:sub>
                            <m:r>
                              <a:rPr lang="en-US" altLang="zh-TW" sz="2000" i="1">
                                <a:latin typeface="Cambria Math" panose="02040503050406030204" pitchFamily="18" charset="0"/>
                              </a:rPr>
                              <m:t>𝑖</m:t>
                            </m:r>
                          </m:sub>
                        </m:sSub>
                      </m:e>
                    </m:nary>
                  </m:oMath>
                </a14:m>
                <a:endParaRPr lang="zh-TW" altLang="zh-TW" sz="2000" dirty="0"/>
              </a:p>
            </p:txBody>
          </p:sp>
        </mc:Choice>
        <mc:Fallback xmlns="">
          <p:sp>
            <p:nvSpPr>
              <p:cNvPr id="59" name="文字方塊 58"/>
              <p:cNvSpPr txBox="1">
                <a:spLocks noRot="1" noChangeAspect="1" noMove="1" noResize="1" noEditPoints="1" noAdjustHandles="1" noChangeArrowheads="1" noChangeShapeType="1" noTextEdit="1"/>
              </p:cNvSpPr>
              <p:nvPr/>
            </p:nvSpPr>
            <p:spPr>
              <a:xfrm>
                <a:off x="2811737" y="5884614"/>
                <a:ext cx="3944670" cy="465897"/>
              </a:xfrm>
              <a:prstGeom prst="rect">
                <a:avLst/>
              </a:prstGeom>
              <a:blipFill>
                <a:blip r:embed="rId7"/>
                <a:stretch>
                  <a:fillRect t="-103896" b="-142857"/>
                </a:stretch>
              </a:blipFill>
            </p:spPr>
            <p:txBody>
              <a:bodyPr/>
              <a:lstStyle/>
              <a:p>
                <a:r>
                  <a:rPr lang="zh-TW" altLang="en-US">
                    <a:noFill/>
                  </a:rPr>
                  <a:t> </a:t>
                </a:r>
              </a:p>
            </p:txBody>
          </p:sp>
        </mc:Fallback>
      </mc:AlternateContent>
      <p:sp>
        <p:nvSpPr>
          <p:cNvPr id="20" name="矩形 19">
            <a:extLst>
              <a:ext uri="{FF2B5EF4-FFF2-40B4-BE49-F238E27FC236}">
                <a16:creationId xmlns:a16="http://schemas.microsoft.com/office/drawing/2014/main" id="{2A97B2DC-56B2-4A8A-9D57-1264E04E7CFF}"/>
              </a:ext>
            </a:extLst>
          </p:cNvPr>
          <p:cNvSpPr/>
          <p:nvPr/>
        </p:nvSpPr>
        <p:spPr>
          <a:xfrm>
            <a:off x="949910" y="153805"/>
            <a:ext cx="3312124" cy="561692"/>
          </a:xfrm>
          <a:prstGeom prst="rect">
            <a:avLst/>
          </a:prstGeom>
        </p:spPr>
        <p:txBody>
          <a:bodyPr wrap="square" lIns="68580" tIns="34290" rIns="68580" bIns="34290">
            <a:spAutoFit/>
          </a:bodyPr>
          <a:lstStyle/>
          <a:p>
            <a:pPr>
              <a:defRPr/>
            </a:pPr>
            <a:r>
              <a:rPr lang="en-US" altLang="zh-TW" sz="3200" b="1" dirty="0" err="1">
                <a:latin typeface="Century Gothic" panose="020B0502020202020204" pitchFamily="34" charset="0"/>
              </a:rPr>
              <a:t>XGBoost</a:t>
            </a:r>
            <a:endParaRPr sz="3200" spc="225" dirty="0">
              <a:solidFill>
                <a:schemeClr val="tx1">
                  <a:lumMod val="75000"/>
                  <a:lumOff val="25000"/>
                </a:schemeClr>
              </a:solidFill>
              <a:latin typeface="Century Gothic" panose="020B0502020202020204" pitchFamily="34" charset="0"/>
              <a:ea typeface="字魂58号-创中黑" panose="00000500000000000000" pitchFamily="2" charset="-122"/>
              <a:cs typeface="+mn-ea"/>
              <a:sym typeface="+mn-lt"/>
            </a:endParaRPr>
          </a:p>
        </p:txBody>
      </p:sp>
      <p:cxnSp>
        <p:nvCxnSpPr>
          <p:cNvPr id="21" name="直接连接符 4">
            <a:extLst>
              <a:ext uri="{FF2B5EF4-FFF2-40B4-BE49-F238E27FC236}">
                <a16:creationId xmlns:a16="http://schemas.microsoft.com/office/drawing/2014/main" id="{8983BA6C-33C5-4052-BE04-410AC7B71C54}"/>
              </a:ext>
            </a:extLst>
          </p:cNvPr>
          <p:cNvCxnSpPr>
            <a:cxnSpLocks/>
          </p:cNvCxnSpPr>
          <p:nvPr/>
        </p:nvCxnSpPr>
        <p:spPr>
          <a:xfrm>
            <a:off x="1034308" y="754648"/>
            <a:ext cx="1407441" cy="3175"/>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22" name="群組 21">
            <a:extLst>
              <a:ext uri="{FF2B5EF4-FFF2-40B4-BE49-F238E27FC236}">
                <a16:creationId xmlns:a16="http://schemas.microsoft.com/office/drawing/2014/main" id="{C7B309D0-DB64-44D2-A628-9D95199B111A}"/>
              </a:ext>
            </a:extLst>
          </p:cNvPr>
          <p:cNvGrpSpPr/>
          <p:nvPr/>
        </p:nvGrpSpPr>
        <p:grpSpPr>
          <a:xfrm>
            <a:off x="184756" y="41297"/>
            <a:ext cx="643919" cy="832698"/>
            <a:chOff x="1627773" y="1384300"/>
            <a:chExt cx="3162300" cy="4089400"/>
          </a:xfrm>
        </p:grpSpPr>
        <p:sp>
          <p:nvSpPr>
            <p:cNvPr id="23" name="平行四边形 1">
              <a:extLst>
                <a:ext uri="{FF2B5EF4-FFF2-40B4-BE49-F238E27FC236}">
                  <a16:creationId xmlns:a16="http://schemas.microsoft.com/office/drawing/2014/main" id="{2FB0C7CC-152C-4CB5-8091-288CAEA56921}"/>
                </a:ext>
              </a:extLst>
            </p:cNvPr>
            <p:cNvSpPr/>
            <p:nvPr/>
          </p:nvSpPr>
          <p:spPr>
            <a:xfrm>
              <a:off x="1627773" y="1384300"/>
              <a:ext cx="3162300" cy="4089400"/>
            </a:xfrm>
            <a:prstGeom prst="parallelogram">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A8AD691D-35D8-4D5B-B620-B71E5376B8E6}"/>
                </a:ext>
              </a:extLst>
            </p:cNvPr>
            <p:cNvSpPr/>
            <p:nvPr/>
          </p:nvSpPr>
          <p:spPr>
            <a:xfrm>
              <a:off x="1976696" y="1815621"/>
              <a:ext cx="2464459" cy="3087556"/>
            </a:xfrm>
            <a:prstGeom prst="rect">
              <a:avLst/>
            </a:prstGeom>
          </p:spPr>
          <p:txBody>
            <a:bodyPr wrap="square" lIns="68580" tIns="34290" rIns="68580" bIns="34290">
              <a:spAutoFit/>
            </a:bodyPr>
            <a:lstStyle/>
            <a:p>
              <a:pPr algn="ctr">
                <a:defRPr/>
              </a:pPr>
              <a:r>
                <a:rPr lang="en-US" altLang="zh-CN" sz="3600" spc="225" dirty="0">
                  <a:solidFill>
                    <a:schemeClr val="bg1"/>
                  </a:solidFill>
                  <a:latin typeface="Century Gothic" panose="020B0502020202020204" pitchFamily="34" charset="0"/>
                  <a:ea typeface="包图粗朗体" panose="02000000000000000000" pitchFamily="2" charset="-122"/>
                  <a:cs typeface="+mn-ea"/>
                  <a:sym typeface="+mn-lt"/>
                </a:rPr>
                <a:t>3</a:t>
              </a:r>
              <a:endParaRPr sz="3600" spc="225" dirty="0">
                <a:solidFill>
                  <a:schemeClr val="bg1"/>
                </a:solidFill>
                <a:latin typeface="Century Gothic" panose="020B0502020202020204" pitchFamily="34" charset="0"/>
                <a:ea typeface="包图粗朗体" panose="02000000000000000000" pitchFamily="2" charset="-122"/>
                <a:cs typeface="+mn-ea"/>
                <a:sym typeface="+mn-lt"/>
              </a:endParaRPr>
            </a:p>
          </p:txBody>
        </p:sp>
      </p:grpSp>
      <p:sp>
        <p:nvSpPr>
          <p:cNvPr id="25" name="矩形 24">
            <a:extLst>
              <a:ext uri="{FF2B5EF4-FFF2-40B4-BE49-F238E27FC236}">
                <a16:creationId xmlns:a16="http://schemas.microsoft.com/office/drawing/2014/main" id="{C02704ED-4D83-406E-A3D2-30BB70EEDD11}"/>
              </a:ext>
            </a:extLst>
          </p:cNvPr>
          <p:cNvSpPr/>
          <p:nvPr/>
        </p:nvSpPr>
        <p:spPr>
          <a:xfrm>
            <a:off x="949910" y="707023"/>
            <a:ext cx="973343" cy="400110"/>
          </a:xfrm>
          <a:prstGeom prst="rect">
            <a:avLst/>
          </a:prstGeom>
        </p:spPr>
        <p:txBody>
          <a:bodyPr wrap="none">
            <a:spAutoFit/>
          </a:bodyPr>
          <a:lstStyle/>
          <a:p>
            <a:r>
              <a:rPr lang="en-US" altLang="zh-TW" sz="2000" b="1" dirty="0">
                <a:solidFill>
                  <a:srgbClr val="A78D6D"/>
                </a:solidFill>
                <a:latin typeface="Century Gothic" panose="020B0502020202020204" pitchFamily="34" charset="0"/>
              </a:rPr>
              <a:t>Model</a:t>
            </a:r>
            <a:endParaRPr lang="zh-TW" altLang="en-US" sz="2000" dirty="0">
              <a:solidFill>
                <a:srgbClr val="A78D6D"/>
              </a:solidFill>
            </a:endParaRPr>
          </a:p>
        </p:txBody>
      </p:sp>
    </p:spTree>
    <p:extLst>
      <p:ext uri="{BB962C8B-B14F-4D97-AF65-F5344CB8AC3E}">
        <p14:creationId xmlns:p14="http://schemas.microsoft.com/office/powerpoint/2010/main" val="1596180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椭圆 13">
            <a:extLst>
              <a:ext uri="{FF2B5EF4-FFF2-40B4-BE49-F238E27FC236}">
                <a16:creationId xmlns:a16="http://schemas.microsoft.com/office/drawing/2014/main" id="{8D1B73DC-AE16-4B7B-A227-69DE6A112108}"/>
              </a:ext>
            </a:extLst>
          </p:cNvPr>
          <p:cNvSpPr/>
          <p:nvPr/>
        </p:nvSpPr>
        <p:spPr>
          <a:xfrm>
            <a:off x="2133600" y="2130425"/>
            <a:ext cx="1582420" cy="1582420"/>
          </a:xfrm>
          <a:prstGeom prst="ellipse">
            <a:avLst/>
          </a:prstGeom>
          <a:solidFill>
            <a:srgbClr val="66676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15" name="椭圆 14">
            <a:extLst>
              <a:ext uri="{FF2B5EF4-FFF2-40B4-BE49-F238E27FC236}">
                <a16:creationId xmlns:a16="http://schemas.microsoft.com/office/drawing/2014/main" id="{19804F85-3129-4188-BA08-F6ED3CC79916}"/>
              </a:ext>
            </a:extLst>
          </p:cNvPr>
          <p:cNvSpPr/>
          <p:nvPr/>
        </p:nvSpPr>
        <p:spPr>
          <a:xfrm>
            <a:off x="5304790" y="2130425"/>
            <a:ext cx="1582420" cy="1582420"/>
          </a:xfrm>
          <a:prstGeom prst="ellipse">
            <a:avLst/>
          </a:prstGeom>
          <a:solidFill>
            <a:srgbClr val="66676C"/>
          </a:solidFill>
          <a:ln>
            <a:solidFill>
              <a:srgbClr val="6667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18" name="椭圆 17">
            <a:extLst>
              <a:ext uri="{FF2B5EF4-FFF2-40B4-BE49-F238E27FC236}">
                <a16:creationId xmlns:a16="http://schemas.microsoft.com/office/drawing/2014/main" id="{1664ADF1-E036-40B6-827A-784A7F95DCDE}"/>
              </a:ext>
            </a:extLst>
          </p:cNvPr>
          <p:cNvSpPr/>
          <p:nvPr/>
        </p:nvSpPr>
        <p:spPr>
          <a:xfrm>
            <a:off x="8367395" y="2130425"/>
            <a:ext cx="1582420" cy="1582420"/>
          </a:xfrm>
          <a:prstGeom prst="ellipse">
            <a:avLst/>
          </a:prstGeom>
          <a:solidFill>
            <a:srgbClr val="6667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20" name="文本框 19">
            <a:extLst>
              <a:ext uri="{FF2B5EF4-FFF2-40B4-BE49-F238E27FC236}">
                <a16:creationId xmlns:a16="http://schemas.microsoft.com/office/drawing/2014/main" id="{1BB3E405-F151-42FB-BD02-A5BD3E4CEB81}"/>
              </a:ext>
            </a:extLst>
          </p:cNvPr>
          <p:cNvSpPr txBox="1"/>
          <p:nvPr/>
        </p:nvSpPr>
        <p:spPr>
          <a:xfrm>
            <a:off x="757627" y="3809899"/>
            <a:ext cx="4192819" cy="2636684"/>
          </a:xfrm>
          <a:prstGeom prst="rect">
            <a:avLst/>
          </a:prstGeom>
          <a:noFill/>
        </p:spPr>
        <p:txBody>
          <a:bodyPr wrap="square" rtlCol="0">
            <a:noAutofit/>
          </a:bodyPr>
          <a:lstStyle/>
          <a:p>
            <a:pPr marL="171450" indent="-171450" algn="ctr">
              <a:lnSpc>
                <a:spcPct val="150000"/>
              </a:lnSpc>
              <a:buFont typeface="Arial" panose="020B0604020202020204" pitchFamily="34" charset="0"/>
              <a:buChar char="•"/>
            </a:pPr>
            <a:r>
              <a:rPr lang="en-US" altLang="zh-CN" sz="1600" dirty="0">
                <a:solidFill>
                  <a:schemeClr val="tx1">
                    <a:lumMod val="75000"/>
                    <a:lumOff val="25000"/>
                  </a:schemeClr>
                </a:solidFill>
                <a:latin typeface="Century Gothic" panose="020B0502020202020204" pitchFamily="34" charset="0"/>
                <a:ea typeface="Microsoft YaHei" panose="020B0503020204020204" pitchFamily="34" charset="-122"/>
                <a:sym typeface="+mn-ea"/>
              </a:rPr>
              <a:t> </a:t>
            </a:r>
            <a:r>
              <a:rPr lang="en-US" altLang="zh-TW" sz="1600" dirty="0">
                <a:solidFill>
                  <a:schemeClr val="tx1">
                    <a:lumMod val="75000"/>
                    <a:lumOff val="25000"/>
                  </a:schemeClr>
                </a:solidFill>
                <a:latin typeface="Century Gothic" panose="020B0502020202020204" pitchFamily="34" charset="0"/>
                <a:ea typeface="Microsoft YaHei" panose="020B0503020204020204" pitchFamily="34" charset="-122"/>
                <a:sym typeface="+mn-ea"/>
              </a:rPr>
              <a:t>Heart disease dataset on </a:t>
            </a:r>
            <a:r>
              <a:rPr lang="en-US" altLang="zh-CN" sz="1600" dirty="0">
                <a:solidFill>
                  <a:schemeClr val="tx1">
                    <a:lumMod val="75000"/>
                    <a:lumOff val="25000"/>
                  </a:schemeClr>
                </a:solidFill>
                <a:latin typeface="Century Gothic" panose="020B0502020202020204" pitchFamily="34" charset="0"/>
                <a:ea typeface="Microsoft YaHei" panose="020B0503020204020204" pitchFamily="34" charset="-122"/>
                <a:sym typeface="+mn-ea"/>
              </a:rPr>
              <a:t>Kaggle</a:t>
            </a:r>
          </a:p>
          <a:p>
            <a:pPr marL="171450" indent="-171450" algn="ctr">
              <a:lnSpc>
                <a:spcPct val="150000"/>
              </a:lnSpc>
              <a:buFont typeface="Arial" panose="020B0604020202020204" pitchFamily="34" charset="0"/>
              <a:buChar char="•"/>
            </a:pPr>
            <a:r>
              <a:rPr lang="en-US" altLang="zh-CN" sz="1600" dirty="0">
                <a:solidFill>
                  <a:schemeClr val="tx1">
                    <a:lumMod val="75000"/>
                    <a:lumOff val="25000"/>
                  </a:schemeClr>
                </a:solidFill>
                <a:latin typeface="Century Gothic" panose="020B0502020202020204" pitchFamily="34" charset="0"/>
                <a:ea typeface="Microsoft YaHei" panose="020B0503020204020204" pitchFamily="34" charset="-122"/>
                <a:sym typeface="+mn-ea"/>
              </a:rPr>
              <a:t>Medical test data collected in 1988</a:t>
            </a:r>
          </a:p>
          <a:p>
            <a:pPr marL="171450" indent="-171450" algn="ctr">
              <a:lnSpc>
                <a:spcPct val="150000"/>
              </a:lnSpc>
              <a:buFont typeface="Arial" panose="020B0604020202020204" pitchFamily="34" charset="0"/>
              <a:buChar char="•"/>
            </a:pPr>
            <a:r>
              <a:rPr lang="en-US" altLang="zh-TW" sz="1600" dirty="0">
                <a:solidFill>
                  <a:schemeClr val="tx1">
                    <a:lumMod val="75000"/>
                    <a:lumOff val="25000"/>
                  </a:schemeClr>
                </a:solidFill>
                <a:latin typeface="Century Gothic" panose="020B0502020202020204" pitchFamily="34" charset="0"/>
                <a:ea typeface="Microsoft YaHei" panose="020B0503020204020204" pitchFamily="34" charset="-122"/>
              </a:rPr>
              <a:t>In particular, the Cleveland database is most suitable for ML research purpose.</a:t>
            </a:r>
            <a:endParaRPr lang="en-US" altLang="zh-CN" sz="1600" dirty="0">
              <a:solidFill>
                <a:schemeClr val="tx1">
                  <a:lumMod val="75000"/>
                  <a:lumOff val="25000"/>
                </a:schemeClr>
              </a:solidFill>
              <a:latin typeface="Century Gothic" panose="020B0502020202020204" pitchFamily="34" charset="0"/>
              <a:ea typeface="Microsoft YaHei" panose="020B0503020204020204" pitchFamily="34" charset="-122"/>
              <a:sym typeface="+mn-ea"/>
            </a:endParaRPr>
          </a:p>
        </p:txBody>
      </p:sp>
      <p:sp>
        <p:nvSpPr>
          <p:cNvPr id="21" name="文本框 20">
            <a:extLst>
              <a:ext uri="{FF2B5EF4-FFF2-40B4-BE49-F238E27FC236}">
                <a16:creationId xmlns:a16="http://schemas.microsoft.com/office/drawing/2014/main" id="{829AE3F7-A833-463A-8E58-B5EA0F4B81E3}"/>
              </a:ext>
            </a:extLst>
          </p:cNvPr>
          <p:cNvSpPr txBox="1"/>
          <p:nvPr/>
        </p:nvSpPr>
        <p:spPr>
          <a:xfrm>
            <a:off x="4799682" y="3809899"/>
            <a:ext cx="2592000" cy="1021946"/>
          </a:xfrm>
          <a:prstGeom prst="rect">
            <a:avLst/>
          </a:prstGeom>
          <a:noFill/>
        </p:spPr>
        <p:txBody>
          <a:bodyPr wrap="square" rtlCol="0">
            <a:noAutofit/>
          </a:bodyPr>
          <a:lstStyle>
            <a:defPPr>
              <a:defRPr lang="zh-CN"/>
            </a:defPPr>
            <a:lvl1pPr marL="171450" indent="-171450" algn="ctr">
              <a:lnSpc>
                <a:spcPct val="150000"/>
              </a:lnSpc>
              <a:buFont typeface="Arial" panose="020B0604020202020204" pitchFamily="34" charset="0"/>
              <a:buChar char="•"/>
              <a:defRPr sz="1200">
                <a:solidFill>
                  <a:schemeClr val="tx1">
                    <a:lumMod val="75000"/>
                    <a:lumOff val="25000"/>
                  </a:schemeClr>
                </a:solidFill>
                <a:latin typeface="Century Gothic" panose="020B0502020202020204" pitchFamily="34" charset="0"/>
                <a:ea typeface="字魂58号-创中黑" panose="00000500000000000000" pitchFamily="2" charset="-122"/>
              </a:defRPr>
            </a:lvl1pPr>
          </a:lstStyle>
          <a:p>
            <a:pPr marL="0" indent="0">
              <a:buNone/>
            </a:pPr>
            <a:r>
              <a:rPr lang="zh-TW" altLang="en-US" sz="1600" dirty="0">
                <a:ea typeface="微軟正黑體" panose="020B0604030504040204" pitchFamily="34" charset="-120"/>
                <a:sym typeface="+mn-ea"/>
              </a:rPr>
              <a:t>共</a:t>
            </a:r>
            <a:r>
              <a:rPr lang="en-US" altLang="zh-TW" sz="1600" dirty="0">
                <a:ea typeface="微軟正黑體" panose="020B0604030504040204" pitchFamily="34" charset="-120"/>
                <a:sym typeface="+mn-ea"/>
              </a:rPr>
              <a:t>296</a:t>
            </a:r>
            <a:r>
              <a:rPr lang="zh-TW" altLang="en-US" sz="1600" dirty="0">
                <a:ea typeface="微軟正黑體" panose="020B0604030504040204" pitchFamily="34" charset="-120"/>
                <a:sym typeface="+mn-ea"/>
              </a:rPr>
              <a:t>筆</a:t>
            </a:r>
            <a:endParaRPr lang="en-US" altLang="zh-TW" sz="1600" dirty="0">
              <a:ea typeface="微軟正黑體" panose="020B0604030504040204" pitchFamily="34" charset="-120"/>
              <a:sym typeface="+mn-ea"/>
            </a:endParaRPr>
          </a:p>
          <a:p>
            <a:pPr>
              <a:buFontTx/>
              <a:buChar char="-"/>
            </a:pPr>
            <a:r>
              <a:rPr lang="zh-TW" altLang="en-US" sz="1600" dirty="0">
                <a:ea typeface="微軟正黑體" panose="020B0604030504040204" pitchFamily="34" charset="-120"/>
                <a:sym typeface="+mn-ea"/>
              </a:rPr>
              <a:t>有心臟病 </a:t>
            </a:r>
            <a:r>
              <a:rPr lang="en-US" altLang="zh-TW" sz="1600" dirty="0">
                <a:ea typeface="微軟正黑體" panose="020B0604030504040204" pitchFamily="34" charset="-120"/>
                <a:sym typeface="+mn-ea"/>
              </a:rPr>
              <a:t>136</a:t>
            </a:r>
            <a:r>
              <a:rPr lang="zh-TW" altLang="en-US" sz="1600" dirty="0">
                <a:ea typeface="微軟正黑體" panose="020B0604030504040204" pitchFamily="34" charset="-120"/>
                <a:sym typeface="+mn-ea"/>
              </a:rPr>
              <a:t>筆</a:t>
            </a:r>
            <a:endParaRPr lang="en-US" altLang="zh-TW" sz="1600" dirty="0">
              <a:ea typeface="微軟正黑體" panose="020B0604030504040204" pitchFamily="34" charset="-120"/>
              <a:sym typeface="+mn-ea"/>
            </a:endParaRPr>
          </a:p>
          <a:p>
            <a:pPr>
              <a:buFontTx/>
              <a:buChar char="-"/>
            </a:pPr>
            <a:r>
              <a:rPr lang="zh-TW" altLang="en-US" sz="1600" dirty="0">
                <a:ea typeface="微軟正黑體" panose="020B0604030504040204" pitchFamily="34" charset="-120"/>
                <a:sym typeface="+mn-ea"/>
              </a:rPr>
              <a:t>無心臟病 </a:t>
            </a:r>
            <a:r>
              <a:rPr lang="en-US" altLang="zh-TW" sz="1600" dirty="0">
                <a:ea typeface="微軟正黑體" panose="020B0604030504040204" pitchFamily="34" charset="-120"/>
                <a:sym typeface="+mn-ea"/>
              </a:rPr>
              <a:t>160</a:t>
            </a:r>
            <a:r>
              <a:rPr lang="zh-TW" altLang="en-US" sz="1600" dirty="0">
                <a:ea typeface="微軟正黑體" panose="020B0604030504040204" pitchFamily="34" charset="-120"/>
                <a:sym typeface="+mn-ea"/>
              </a:rPr>
              <a:t>筆</a:t>
            </a:r>
            <a:endParaRPr lang="en-US" altLang="zh-CN" sz="1600" dirty="0">
              <a:ea typeface="微軟正黑體" panose="020B0604030504040204" pitchFamily="34" charset="-120"/>
              <a:sym typeface="+mn-ea"/>
            </a:endParaRPr>
          </a:p>
        </p:txBody>
      </p:sp>
      <p:sp>
        <p:nvSpPr>
          <p:cNvPr id="22" name="文本框 21">
            <a:extLst>
              <a:ext uri="{FF2B5EF4-FFF2-40B4-BE49-F238E27FC236}">
                <a16:creationId xmlns:a16="http://schemas.microsoft.com/office/drawing/2014/main" id="{507AB8C9-F635-4D56-A70E-DAECBE7636D2}"/>
              </a:ext>
            </a:extLst>
          </p:cNvPr>
          <p:cNvSpPr txBox="1"/>
          <p:nvPr/>
        </p:nvSpPr>
        <p:spPr>
          <a:xfrm>
            <a:off x="7862605" y="3811591"/>
            <a:ext cx="2592000" cy="1668277"/>
          </a:xfrm>
          <a:prstGeom prst="rect">
            <a:avLst/>
          </a:prstGeom>
          <a:noFill/>
        </p:spPr>
        <p:txBody>
          <a:bodyPr wrap="square" rtlCol="0">
            <a:noAutofit/>
          </a:bodyPr>
          <a:lstStyle/>
          <a:p>
            <a:pPr algn="ctr">
              <a:lnSpc>
                <a:spcPct val="150000"/>
              </a:lnSpc>
            </a:pPr>
            <a:r>
              <a:rPr lang="en-US" altLang="zh-CN" sz="1600" dirty="0">
                <a:solidFill>
                  <a:schemeClr val="tx1">
                    <a:lumMod val="75000"/>
                    <a:lumOff val="25000"/>
                  </a:schemeClr>
                </a:solidFill>
                <a:latin typeface="Century Gothic" panose="020B0502020202020204" pitchFamily="34" charset="0"/>
                <a:ea typeface="微軟正黑體" panose="020B0604030504040204" pitchFamily="34" charset="-120"/>
                <a:sym typeface="+mn-ea"/>
              </a:rPr>
              <a:t> </a:t>
            </a:r>
            <a:r>
              <a:rPr lang="en-US" altLang="zh-TW" sz="1600" dirty="0">
                <a:solidFill>
                  <a:schemeClr val="tx1">
                    <a:lumMod val="75000"/>
                    <a:lumOff val="25000"/>
                  </a:schemeClr>
                </a:solidFill>
                <a:latin typeface="Century Gothic" panose="020B0502020202020204" pitchFamily="34" charset="0"/>
                <a:ea typeface="微軟正黑體" panose="020B0604030504040204" pitchFamily="34" charset="-120"/>
                <a:sym typeface="+mn-ea"/>
              </a:rPr>
              <a:t>13</a:t>
            </a:r>
            <a:r>
              <a:rPr lang="zh-TW" altLang="en-US" sz="1600" dirty="0">
                <a:solidFill>
                  <a:schemeClr val="tx1">
                    <a:lumMod val="75000"/>
                    <a:lumOff val="25000"/>
                  </a:schemeClr>
                </a:solidFill>
                <a:latin typeface="Century Gothic" panose="020B0502020202020204" pitchFamily="34" charset="0"/>
                <a:ea typeface="微軟正黑體" panose="020B0604030504040204" pitchFamily="34" charset="-120"/>
                <a:sym typeface="+mn-ea"/>
              </a:rPr>
              <a:t> 個解釋變數</a:t>
            </a:r>
            <a:endParaRPr lang="en-US" altLang="zh-TW" sz="1600" dirty="0">
              <a:solidFill>
                <a:schemeClr val="tx1">
                  <a:lumMod val="75000"/>
                  <a:lumOff val="25000"/>
                </a:schemeClr>
              </a:solidFill>
              <a:latin typeface="Century Gothic" panose="020B0502020202020204" pitchFamily="34" charset="0"/>
              <a:ea typeface="微軟正黑體" panose="020B0604030504040204" pitchFamily="34" charset="-120"/>
              <a:sym typeface="+mn-ea"/>
            </a:endParaRPr>
          </a:p>
          <a:p>
            <a:pPr algn="ctr">
              <a:lnSpc>
                <a:spcPct val="150000"/>
              </a:lnSpc>
            </a:pPr>
            <a:r>
              <a:rPr lang="en-US" altLang="zh-TW" sz="1600" dirty="0">
                <a:solidFill>
                  <a:schemeClr val="tx1">
                    <a:lumMod val="75000"/>
                    <a:lumOff val="25000"/>
                  </a:schemeClr>
                </a:solidFill>
                <a:latin typeface="Century Gothic" panose="020B0502020202020204" pitchFamily="34" charset="0"/>
                <a:ea typeface="微軟正黑體" panose="020B0604030504040204" pitchFamily="34" charset="-120"/>
                <a:sym typeface="+mn-ea"/>
              </a:rPr>
              <a:t>1</a:t>
            </a:r>
            <a:r>
              <a:rPr lang="zh-TW" altLang="en-US" sz="1600" dirty="0">
                <a:solidFill>
                  <a:schemeClr val="tx1">
                    <a:lumMod val="75000"/>
                    <a:lumOff val="25000"/>
                  </a:schemeClr>
                </a:solidFill>
                <a:latin typeface="Century Gothic" panose="020B0502020202020204" pitchFamily="34" charset="0"/>
                <a:ea typeface="微軟正黑體" panose="020B0604030504040204" pitchFamily="34" charset="-120"/>
                <a:sym typeface="+mn-ea"/>
              </a:rPr>
              <a:t> 個反應變數</a:t>
            </a:r>
            <a:endParaRPr lang="en-US" altLang="zh-TW" sz="1600" dirty="0">
              <a:solidFill>
                <a:schemeClr val="tx1">
                  <a:lumMod val="75000"/>
                  <a:lumOff val="25000"/>
                </a:schemeClr>
              </a:solidFill>
              <a:latin typeface="Century Gothic" panose="020B0502020202020204" pitchFamily="34" charset="0"/>
              <a:ea typeface="微軟正黑體" panose="020B0604030504040204" pitchFamily="34" charset="-120"/>
              <a:sym typeface="+mn-ea"/>
            </a:endParaRPr>
          </a:p>
          <a:p>
            <a:pPr marL="171450" indent="-171450" algn="ctr">
              <a:lnSpc>
                <a:spcPct val="150000"/>
              </a:lnSpc>
              <a:buFont typeface="Arial" panose="020B0604020202020204" pitchFamily="34" charset="0"/>
              <a:buChar char="•"/>
            </a:pPr>
            <a:r>
              <a:rPr lang="zh-TW" altLang="en-US" sz="1600" dirty="0">
                <a:solidFill>
                  <a:schemeClr val="tx1">
                    <a:lumMod val="75000"/>
                    <a:lumOff val="25000"/>
                  </a:schemeClr>
                </a:solidFill>
                <a:latin typeface="Century Gothic" panose="020B0502020202020204" pitchFamily="34" charset="0"/>
                <a:ea typeface="微軟正黑體" panose="020B0604030504040204" pitchFamily="34" charset="-120"/>
                <a:sym typeface="+mn-ea"/>
              </a:rPr>
              <a:t>原先有</a:t>
            </a:r>
            <a:r>
              <a:rPr lang="en-US" altLang="zh-TW" sz="1600" dirty="0">
                <a:solidFill>
                  <a:schemeClr val="tx1">
                    <a:lumMod val="75000"/>
                    <a:lumOff val="25000"/>
                  </a:schemeClr>
                </a:solidFill>
                <a:latin typeface="Century Gothic" panose="020B0502020202020204" pitchFamily="34" charset="0"/>
                <a:ea typeface="微軟正黑體" panose="020B0604030504040204" pitchFamily="34" charset="-120"/>
                <a:sym typeface="+mn-ea"/>
              </a:rPr>
              <a:t>76</a:t>
            </a:r>
            <a:r>
              <a:rPr lang="zh-TW" altLang="en-US" sz="1600" dirty="0">
                <a:solidFill>
                  <a:schemeClr val="tx1">
                    <a:lumMod val="75000"/>
                    <a:lumOff val="25000"/>
                  </a:schemeClr>
                </a:solidFill>
                <a:latin typeface="Century Gothic" panose="020B0502020202020204" pitchFamily="34" charset="0"/>
                <a:ea typeface="微軟正黑體" panose="020B0604030504040204" pitchFamily="34" charset="-120"/>
                <a:sym typeface="+mn-ea"/>
              </a:rPr>
              <a:t>個檢測值，但過去大多數已發表的公開研究建議採用</a:t>
            </a:r>
            <a:r>
              <a:rPr lang="en-US" altLang="zh-TW" sz="1600" dirty="0">
                <a:solidFill>
                  <a:schemeClr val="tx1">
                    <a:lumMod val="75000"/>
                    <a:lumOff val="25000"/>
                  </a:schemeClr>
                </a:solidFill>
                <a:latin typeface="Century Gothic" panose="020B0502020202020204" pitchFamily="34" charset="0"/>
                <a:ea typeface="微軟正黑體" panose="020B0604030504040204" pitchFamily="34" charset="-120"/>
                <a:sym typeface="+mn-ea"/>
              </a:rPr>
              <a:t>14</a:t>
            </a:r>
            <a:r>
              <a:rPr lang="zh-TW" altLang="en-US" sz="1600" dirty="0">
                <a:solidFill>
                  <a:schemeClr val="tx1">
                    <a:lumMod val="75000"/>
                    <a:lumOff val="25000"/>
                  </a:schemeClr>
                </a:solidFill>
                <a:latin typeface="Century Gothic" panose="020B0502020202020204" pitchFamily="34" charset="0"/>
                <a:ea typeface="微軟正黑體" panose="020B0604030504040204" pitchFamily="34" charset="-120"/>
                <a:sym typeface="+mn-ea"/>
              </a:rPr>
              <a:t>個檢測值</a:t>
            </a:r>
            <a:endParaRPr lang="en-US" altLang="zh-CN" sz="1600" dirty="0">
              <a:solidFill>
                <a:schemeClr val="tx1">
                  <a:lumMod val="75000"/>
                  <a:lumOff val="25000"/>
                </a:schemeClr>
              </a:solidFill>
              <a:latin typeface="Century Gothic" panose="020B0502020202020204" pitchFamily="34" charset="0"/>
              <a:ea typeface="微軟正黑體" panose="020B0604030504040204" pitchFamily="34" charset="-120"/>
              <a:sym typeface="+mn-ea"/>
            </a:endParaRPr>
          </a:p>
        </p:txBody>
      </p:sp>
      <p:sp>
        <p:nvSpPr>
          <p:cNvPr id="2" name="文字方塊 1">
            <a:extLst>
              <a:ext uri="{FF2B5EF4-FFF2-40B4-BE49-F238E27FC236}">
                <a16:creationId xmlns:a16="http://schemas.microsoft.com/office/drawing/2014/main" id="{91F89D4B-9A61-46BF-94C5-0E027D1169AC}"/>
              </a:ext>
            </a:extLst>
          </p:cNvPr>
          <p:cNvSpPr txBox="1"/>
          <p:nvPr/>
        </p:nvSpPr>
        <p:spPr>
          <a:xfrm>
            <a:off x="1999853" y="1268095"/>
            <a:ext cx="2127379" cy="461665"/>
          </a:xfrm>
          <a:prstGeom prst="rect">
            <a:avLst/>
          </a:prstGeom>
          <a:noFill/>
        </p:spPr>
        <p:txBody>
          <a:bodyPr wrap="square" rtlCol="0">
            <a:spAutoFit/>
          </a:bodyPr>
          <a:lstStyle/>
          <a:p>
            <a:pPr algn="ctr"/>
            <a:r>
              <a:rPr lang="zh-TW" altLang="en-US" sz="2400" b="1">
                <a:solidFill>
                  <a:schemeClr val="tx1">
                    <a:lumMod val="65000"/>
                    <a:lumOff val="35000"/>
                  </a:schemeClr>
                </a:solidFill>
                <a:latin typeface="Microsoft YaHei" panose="020B0503020204020204" pitchFamily="34" charset="-122"/>
                <a:ea typeface="Microsoft YaHei" panose="020B0503020204020204" pitchFamily="34" charset="-122"/>
              </a:rPr>
              <a:t>資料來源</a:t>
            </a:r>
          </a:p>
        </p:txBody>
      </p:sp>
      <p:sp>
        <p:nvSpPr>
          <p:cNvPr id="3" name="橢圓 2">
            <a:extLst>
              <a:ext uri="{FF2B5EF4-FFF2-40B4-BE49-F238E27FC236}">
                <a16:creationId xmlns:a16="http://schemas.microsoft.com/office/drawing/2014/main" id="{00EB28D5-14A7-477C-A823-7355356924B9}"/>
              </a:ext>
            </a:extLst>
          </p:cNvPr>
          <p:cNvSpPr/>
          <p:nvPr/>
        </p:nvSpPr>
        <p:spPr>
          <a:xfrm>
            <a:off x="1719934" y="1219008"/>
            <a:ext cx="559837" cy="559837"/>
          </a:xfrm>
          <a:prstGeom prst="ellipse">
            <a:avLst/>
          </a:prstGeom>
          <a:solidFill>
            <a:srgbClr val="BCA89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a:t>1</a:t>
            </a:r>
            <a:endParaRPr lang="zh-TW" altLang="en-US"/>
          </a:p>
        </p:txBody>
      </p:sp>
      <p:sp>
        <p:nvSpPr>
          <p:cNvPr id="16" name="文字方塊 15">
            <a:extLst>
              <a:ext uri="{FF2B5EF4-FFF2-40B4-BE49-F238E27FC236}">
                <a16:creationId xmlns:a16="http://schemas.microsoft.com/office/drawing/2014/main" id="{11F61400-4D4E-4C50-9984-E92BA7E46882}"/>
              </a:ext>
            </a:extLst>
          </p:cNvPr>
          <p:cNvSpPr txBox="1"/>
          <p:nvPr/>
        </p:nvSpPr>
        <p:spPr>
          <a:xfrm>
            <a:off x="5230366" y="1268095"/>
            <a:ext cx="2127379" cy="461665"/>
          </a:xfrm>
          <a:prstGeom prst="rect">
            <a:avLst/>
          </a:prstGeom>
          <a:noFill/>
        </p:spPr>
        <p:txBody>
          <a:bodyPr wrap="square" rtlCol="0">
            <a:spAutoFit/>
          </a:bodyPr>
          <a:lstStyle/>
          <a:p>
            <a:pPr algn="ctr"/>
            <a:r>
              <a:rPr lang="zh-TW" altLang="en-US" sz="2400" b="1">
                <a:solidFill>
                  <a:schemeClr val="tx1">
                    <a:lumMod val="65000"/>
                    <a:lumOff val="35000"/>
                  </a:schemeClr>
                </a:solidFill>
                <a:latin typeface="Microsoft YaHei" panose="020B0503020204020204" pitchFamily="34" charset="-122"/>
                <a:ea typeface="Microsoft YaHei" panose="020B0503020204020204" pitchFamily="34" charset="-122"/>
              </a:rPr>
              <a:t>資料筆數</a:t>
            </a:r>
          </a:p>
        </p:txBody>
      </p:sp>
      <p:sp>
        <p:nvSpPr>
          <p:cNvPr id="17" name="橢圓 16">
            <a:extLst>
              <a:ext uri="{FF2B5EF4-FFF2-40B4-BE49-F238E27FC236}">
                <a16:creationId xmlns:a16="http://schemas.microsoft.com/office/drawing/2014/main" id="{A230FA95-C8DB-4C55-B91C-148B4C5C88F7}"/>
              </a:ext>
            </a:extLst>
          </p:cNvPr>
          <p:cNvSpPr/>
          <p:nvPr/>
        </p:nvSpPr>
        <p:spPr>
          <a:xfrm>
            <a:off x="4950447" y="1219008"/>
            <a:ext cx="559837" cy="559837"/>
          </a:xfrm>
          <a:prstGeom prst="ellipse">
            <a:avLst/>
          </a:prstGeom>
          <a:solidFill>
            <a:srgbClr val="BCA89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a:t>2</a:t>
            </a:r>
            <a:endParaRPr lang="zh-TW" altLang="en-US"/>
          </a:p>
        </p:txBody>
      </p:sp>
      <p:sp>
        <p:nvSpPr>
          <p:cNvPr id="19" name="文字方塊 18">
            <a:extLst>
              <a:ext uri="{FF2B5EF4-FFF2-40B4-BE49-F238E27FC236}">
                <a16:creationId xmlns:a16="http://schemas.microsoft.com/office/drawing/2014/main" id="{0CD91AD6-0A03-4E4C-8811-16C16ACDC157}"/>
              </a:ext>
            </a:extLst>
          </p:cNvPr>
          <p:cNvSpPr txBox="1"/>
          <p:nvPr/>
        </p:nvSpPr>
        <p:spPr>
          <a:xfrm>
            <a:off x="8293606" y="1262411"/>
            <a:ext cx="2127379" cy="461665"/>
          </a:xfrm>
          <a:prstGeom prst="rect">
            <a:avLst/>
          </a:prstGeom>
          <a:noFill/>
        </p:spPr>
        <p:txBody>
          <a:bodyPr wrap="square" rtlCol="0">
            <a:spAutoFit/>
          </a:bodyPr>
          <a:lstStyle/>
          <a:p>
            <a:pPr algn="ctr"/>
            <a:r>
              <a:rPr lang="zh-TW" altLang="en-US" sz="2400" b="1">
                <a:solidFill>
                  <a:schemeClr val="tx1">
                    <a:lumMod val="65000"/>
                    <a:lumOff val="35000"/>
                  </a:schemeClr>
                </a:solidFill>
                <a:latin typeface="Microsoft YaHei" panose="020B0503020204020204" pitchFamily="34" charset="-122"/>
                <a:ea typeface="Microsoft YaHei" panose="020B0503020204020204" pitchFamily="34" charset="-122"/>
              </a:rPr>
              <a:t>變數個數</a:t>
            </a:r>
          </a:p>
        </p:txBody>
      </p:sp>
      <p:sp>
        <p:nvSpPr>
          <p:cNvPr id="26" name="橢圓 25">
            <a:extLst>
              <a:ext uri="{FF2B5EF4-FFF2-40B4-BE49-F238E27FC236}">
                <a16:creationId xmlns:a16="http://schemas.microsoft.com/office/drawing/2014/main" id="{139E83F3-07EA-4E82-B0F1-6C93E29A007D}"/>
              </a:ext>
            </a:extLst>
          </p:cNvPr>
          <p:cNvSpPr/>
          <p:nvPr/>
        </p:nvSpPr>
        <p:spPr>
          <a:xfrm>
            <a:off x="8013687" y="1213324"/>
            <a:ext cx="559837" cy="559837"/>
          </a:xfrm>
          <a:prstGeom prst="ellipse">
            <a:avLst/>
          </a:prstGeom>
          <a:solidFill>
            <a:srgbClr val="BCA89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a:t>3</a:t>
            </a:r>
            <a:endParaRPr lang="zh-TW" altLang="en-US"/>
          </a:p>
        </p:txBody>
      </p:sp>
      <p:pic>
        <p:nvPicPr>
          <p:cNvPr id="9" name="圖片 8">
            <a:extLst>
              <a:ext uri="{FF2B5EF4-FFF2-40B4-BE49-F238E27FC236}">
                <a16:creationId xmlns:a16="http://schemas.microsoft.com/office/drawing/2014/main" id="{68CF4FBA-C81A-4FDD-87B4-A41CC003CD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4810" y="2651635"/>
            <a:ext cx="540000" cy="540000"/>
          </a:xfrm>
          <a:prstGeom prst="rect">
            <a:avLst/>
          </a:prstGeom>
        </p:spPr>
      </p:pic>
      <p:pic>
        <p:nvPicPr>
          <p:cNvPr id="11" name="圖片 10">
            <a:extLst>
              <a:ext uri="{FF2B5EF4-FFF2-40B4-BE49-F238E27FC236}">
                <a16:creationId xmlns:a16="http://schemas.microsoft.com/office/drawing/2014/main" id="{D53EF0CF-094C-4883-895A-EE05E3AE63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5682" y="2651635"/>
            <a:ext cx="540000" cy="540000"/>
          </a:xfrm>
          <a:prstGeom prst="rect">
            <a:avLst/>
          </a:prstGeom>
        </p:spPr>
      </p:pic>
      <p:pic>
        <p:nvPicPr>
          <p:cNvPr id="13" name="圖片 12">
            <a:extLst>
              <a:ext uri="{FF2B5EF4-FFF2-40B4-BE49-F238E27FC236}">
                <a16:creationId xmlns:a16="http://schemas.microsoft.com/office/drawing/2014/main" id="{1A2EC23E-4300-4159-8D04-16BA690079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88605" y="2651635"/>
            <a:ext cx="540000" cy="540000"/>
          </a:xfrm>
          <a:prstGeom prst="rect">
            <a:avLst/>
          </a:prstGeom>
        </p:spPr>
      </p:pic>
      <p:sp>
        <p:nvSpPr>
          <p:cNvPr id="23" name="矩形 22">
            <a:extLst>
              <a:ext uri="{FF2B5EF4-FFF2-40B4-BE49-F238E27FC236}">
                <a16:creationId xmlns:a16="http://schemas.microsoft.com/office/drawing/2014/main" id="{C585061A-25E7-43E6-8662-1190CA2E09B5}"/>
              </a:ext>
            </a:extLst>
          </p:cNvPr>
          <p:cNvSpPr/>
          <p:nvPr/>
        </p:nvSpPr>
        <p:spPr>
          <a:xfrm>
            <a:off x="949910" y="153805"/>
            <a:ext cx="1857836" cy="561692"/>
          </a:xfrm>
          <a:prstGeom prst="rect">
            <a:avLst/>
          </a:prstGeom>
        </p:spPr>
        <p:txBody>
          <a:bodyPr wrap="square" lIns="68580" tIns="34290" rIns="68580" bIns="34290">
            <a:spAutoFit/>
          </a:bodyPr>
          <a:lstStyle/>
          <a:p>
            <a:pPr>
              <a:defRPr/>
            </a:pPr>
            <a:r>
              <a:rPr lang="zh-TW" altLang="en-US" sz="3200" b="1">
                <a:latin typeface="Microsoft YaHei" panose="020B0503020204020204" pitchFamily="34" charset="-122"/>
                <a:ea typeface="Microsoft YaHei" panose="020B0503020204020204" pitchFamily="34" charset="-122"/>
                <a:sym typeface="+mn-lt"/>
              </a:rPr>
              <a:t>資料簡介</a:t>
            </a:r>
            <a:endParaRPr sz="3200" spc="225" dirty="0">
              <a:solidFill>
                <a:schemeClr val="tx1">
                  <a:lumMod val="75000"/>
                  <a:lumOff val="25000"/>
                </a:schemeClr>
              </a:solidFill>
              <a:latin typeface="Microsoft YaHei" panose="020B0503020204020204" pitchFamily="34" charset="-122"/>
              <a:ea typeface="Microsoft YaHei" panose="020B0503020204020204" pitchFamily="34" charset="-122"/>
              <a:cs typeface="+mn-ea"/>
              <a:sym typeface="+mn-lt"/>
            </a:endParaRPr>
          </a:p>
        </p:txBody>
      </p:sp>
      <p:cxnSp>
        <p:nvCxnSpPr>
          <p:cNvPr id="24" name="直接连接符 4">
            <a:extLst>
              <a:ext uri="{FF2B5EF4-FFF2-40B4-BE49-F238E27FC236}">
                <a16:creationId xmlns:a16="http://schemas.microsoft.com/office/drawing/2014/main" id="{E6B3F33F-B7FE-428F-84F5-DFDBC854CF3A}"/>
              </a:ext>
            </a:extLst>
          </p:cNvPr>
          <p:cNvCxnSpPr>
            <a:cxnSpLocks/>
          </p:cNvCxnSpPr>
          <p:nvPr/>
        </p:nvCxnSpPr>
        <p:spPr>
          <a:xfrm>
            <a:off x="1034308" y="754648"/>
            <a:ext cx="138504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25" name="群組 24">
            <a:extLst>
              <a:ext uri="{FF2B5EF4-FFF2-40B4-BE49-F238E27FC236}">
                <a16:creationId xmlns:a16="http://schemas.microsoft.com/office/drawing/2014/main" id="{02230541-B168-4BA5-89B7-CE7E665F926C}"/>
              </a:ext>
            </a:extLst>
          </p:cNvPr>
          <p:cNvGrpSpPr/>
          <p:nvPr/>
        </p:nvGrpSpPr>
        <p:grpSpPr>
          <a:xfrm>
            <a:off x="184756" y="41297"/>
            <a:ext cx="643919" cy="832698"/>
            <a:chOff x="1627773" y="1384300"/>
            <a:chExt cx="3162300" cy="4089400"/>
          </a:xfrm>
        </p:grpSpPr>
        <p:sp>
          <p:nvSpPr>
            <p:cNvPr id="27" name="平行四边形 1">
              <a:extLst>
                <a:ext uri="{FF2B5EF4-FFF2-40B4-BE49-F238E27FC236}">
                  <a16:creationId xmlns:a16="http://schemas.microsoft.com/office/drawing/2014/main" id="{B9094168-5BD3-4EAA-BA8C-3EDAF1D7EF23}"/>
                </a:ext>
              </a:extLst>
            </p:cNvPr>
            <p:cNvSpPr/>
            <p:nvPr/>
          </p:nvSpPr>
          <p:spPr>
            <a:xfrm>
              <a:off x="1627773" y="1384300"/>
              <a:ext cx="3162300" cy="4089400"/>
            </a:xfrm>
            <a:prstGeom prst="parallelogram">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C267B8FD-4207-4A50-A7FE-34D3980F0A9F}"/>
                </a:ext>
              </a:extLst>
            </p:cNvPr>
            <p:cNvSpPr/>
            <p:nvPr/>
          </p:nvSpPr>
          <p:spPr>
            <a:xfrm>
              <a:off x="1976696" y="1815621"/>
              <a:ext cx="2464459" cy="3087556"/>
            </a:xfrm>
            <a:prstGeom prst="rect">
              <a:avLst/>
            </a:prstGeom>
          </p:spPr>
          <p:txBody>
            <a:bodyPr wrap="square" lIns="68580" tIns="34290" rIns="68580" bIns="34290">
              <a:spAutoFit/>
            </a:bodyPr>
            <a:lstStyle/>
            <a:p>
              <a:pPr algn="ctr">
                <a:defRPr/>
              </a:pPr>
              <a:r>
                <a:rPr lang="en-US" altLang="zh-TW" sz="3600" spc="225" dirty="0">
                  <a:solidFill>
                    <a:schemeClr val="bg1"/>
                  </a:solidFill>
                  <a:latin typeface="Century Gothic" panose="020B0502020202020204" pitchFamily="34" charset="0"/>
                  <a:ea typeface="包图粗朗体" panose="02000000000000000000" pitchFamily="2" charset="-122"/>
                  <a:cs typeface="+mn-ea"/>
                  <a:sym typeface="+mn-lt"/>
                </a:rPr>
                <a:t>1</a:t>
              </a:r>
              <a:endParaRPr sz="3600" spc="225" dirty="0">
                <a:solidFill>
                  <a:schemeClr val="bg1"/>
                </a:solidFill>
                <a:latin typeface="Century Gothic" panose="020B0502020202020204" pitchFamily="34" charset="0"/>
                <a:ea typeface="包图粗朗体" panose="02000000000000000000" pitchFamily="2" charset="-122"/>
                <a:cs typeface="+mn-ea"/>
                <a:sym typeface="+mn-lt"/>
              </a:endParaRPr>
            </a:p>
          </p:txBody>
        </p:sp>
      </p:grpSp>
      <p:sp>
        <p:nvSpPr>
          <p:cNvPr id="29" name="矩形 28">
            <a:extLst>
              <a:ext uri="{FF2B5EF4-FFF2-40B4-BE49-F238E27FC236}">
                <a16:creationId xmlns:a16="http://schemas.microsoft.com/office/drawing/2014/main" id="{F42005E6-E032-491F-BF0D-CF7EEF13F51A}"/>
              </a:ext>
            </a:extLst>
          </p:cNvPr>
          <p:cNvSpPr/>
          <p:nvPr/>
        </p:nvSpPr>
        <p:spPr>
          <a:xfrm>
            <a:off x="949910" y="707023"/>
            <a:ext cx="4349268" cy="400110"/>
          </a:xfrm>
          <a:prstGeom prst="rect">
            <a:avLst/>
          </a:prstGeom>
        </p:spPr>
        <p:txBody>
          <a:bodyPr wrap="none">
            <a:spAutoFit/>
          </a:bodyPr>
          <a:lstStyle/>
          <a:p>
            <a:r>
              <a:rPr lang="en-US" altLang="zh-TW" sz="2000" b="1">
                <a:solidFill>
                  <a:srgbClr val="A78D6D"/>
                </a:solidFill>
                <a:latin typeface="Century Gothic" panose="020B0502020202020204" pitchFamily="34" charset="0"/>
              </a:rPr>
              <a:t>Introduction</a:t>
            </a:r>
            <a:r>
              <a:rPr lang="zh-TW" altLang="en-US" sz="2000" b="1">
                <a:solidFill>
                  <a:srgbClr val="A78D6D"/>
                </a:solidFill>
                <a:latin typeface="Century Gothic" panose="020B0502020202020204" pitchFamily="34" charset="0"/>
              </a:rPr>
              <a:t> </a:t>
            </a:r>
            <a:r>
              <a:rPr lang="en-US" altLang="zh-TW" sz="2000" b="1">
                <a:solidFill>
                  <a:srgbClr val="A78D6D"/>
                </a:solidFill>
                <a:latin typeface="Century Gothic" panose="020B0502020202020204" pitchFamily="34" charset="0"/>
              </a:rPr>
              <a:t>and</a:t>
            </a:r>
            <a:r>
              <a:rPr lang="zh-TW" altLang="en-US" sz="2000" b="1">
                <a:solidFill>
                  <a:srgbClr val="A78D6D"/>
                </a:solidFill>
                <a:latin typeface="Century Gothic" panose="020B0502020202020204" pitchFamily="34" charset="0"/>
              </a:rPr>
              <a:t> </a:t>
            </a:r>
            <a:r>
              <a:rPr lang="en-US" altLang="zh-TW" sz="2000" b="1">
                <a:solidFill>
                  <a:srgbClr val="A78D6D"/>
                </a:solidFill>
                <a:latin typeface="Century Gothic" panose="020B0502020202020204" pitchFamily="34" charset="0"/>
              </a:rPr>
              <a:t>data</a:t>
            </a:r>
            <a:r>
              <a:rPr lang="zh-TW" altLang="en-US" sz="2000" b="1">
                <a:solidFill>
                  <a:srgbClr val="A78D6D"/>
                </a:solidFill>
                <a:latin typeface="Century Gothic" panose="020B0502020202020204" pitchFamily="34" charset="0"/>
              </a:rPr>
              <a:t> </a:t>
            </a:r>
            <a:r>
              <a:rPr lang="en-US" altLang="zh-TW" sz="2000" b="1">
                <a:solidFill>
                  <a:srgbClr val="A78D6D"/>
                </a:solidFill>
                <a:latin typeface="Century Gothic" panose="020B0502020202020204" pitchFamily="34" charset="0"/>
              </a:rPr>
              <a:t>description</a:t>
            </a:r>
            <a:endParaRPr lang="zh-TW" altLang="en-US" sz="2000" dirty="0">
              <a:solidFill>
                <a:srgbClr val="A78D6D"/>
              </a:solidFill>
            </a:endParaRPr>
          </a:p>
        </p:txBody>
      </p:sp>
    </p:spTree>
    <p:extLst>
      <p:ext uri="{BB962C8B-B14F-4D97-AF65-F5344CB8AC3E}">
        <p14:creationId xmlns:p14="http://schemas.microsoft.com/office/powerpoint/2010/main" val="141830109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500" fill="hold"/>
                                        <p:tgtEl>
                                          <p:spTgt spid="14"/>
                                        </p:tgtEl>
                                        <p:attrNameLst>
                                          <p:attrName>ppt_x</p:attrName>
                                        </p:attrNameLst>
                                      </p:cBhvr>
                                      <p:tavLst>
                                        <p:tav tm="0">
                                          <p:val>
                                            <p:strVal val="#ppt_x"/>
                                          </p:val>
                                        </p:tav>
                                        <p:tav tm="100000">
                                          <p:val>
                                            <p:strVal val="#ppt_x"/>
                                          </p:val>
                                        </p:tav>
                                      </p:tavLst>
                                    </p:anim>
                                    <p:anim calcmode="lin" valueType="num">
                                      <p:cBhvr additive="base">
                                        <p:cTn id="15" dur="500" fill="hold"/>
                                        <p:tgtEl>
                                          <p:spTgt spid="14"/>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500" fill="hold"/>
                                        <p:tgtEl>
                                          <p:spTgt spid="20"/>
                                        </p:tgtEl>
                                        <p:attrNameLst>
                                          <p:attrName>ppt_x</p:attrName>
                                        </p:attrNameLst>
                                      </p:cBhvr>
                                      <p:tavLst>
                                        <p:tav tm="0">
                                          <p:val>
                                            <p:strVal val="#ppt_x"/>
                                          </p:val>
                                        </p:tav>
                                        <p:tav tm="100000">
                                          <p:val>
                                            <p:strVal val="#ppt_x"/>
                                          </p:val>
                                        </p:tav>
                                      </p:tavLst>
                                    </p:anim>
                                    <p:anim calcmode="lin" valueType="num">
                                      <p:cBhvr additive="base">
                                        <p:cTn id="23"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additive="base">
                                        <p:cTn id="28" dur="500" fill="hold"/>
                                        <p:tgtEl>
                                          <p:spTgt spid="15"/>
                                        </p:tgtEl>
                                        <p:attrNameLst>
                                          <p:attrName>ppt_x</p:attrName>
                                        </p:attrNameLst>
                                      </p:cBhvr>
                                      <p:tavLst>
                                        <p:tav tm="0">
                                          <p:val>
                                            <p:strVal val="#ppt_x"/>
                                          </p:val>
                                        </p:tav>
                                        <p:tav tm="100000">
                                          <p:val>
                                            <p:strVal val="#ppt_x"/>
                                          </p:val>
                                        </p:tav>
                                      </p:tavLst>
                                    </p:anim>
                                    <p:anim calcmode="lin" valueType="num">
                                      <p:cBhvr additive="base">
                                        <p:cTn id="29" dur="500" fill="hold"/>
                                        <p:tgtEl>
                                          <p:spTgt spid="15"/>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additive="base">
                                        <p:cTn id="32" dur="500" fill="hold"/>
                                        <p:tgtEl>
                                          <p:spTgt spid="11"/>
                                        </p:tgtEl>
                                        <p:attrNameLst>
                                          <p:attrName>ppt_x</p:attrName>
                                        </p:attrNameLst>
                                      </p:cBhvr>
                                      <p:tavLst>
                                        <p:tav tm="0">
                                          <p:val>
                                            <p:strVal val="#ppt_x"/>
                                          </p:val>
                                        </p:tav>
                                        <p:tav tm="100000">
                                          <p:val>
                                            <p:strVal val="#ppt_x"/>
                                          </p:val>
                                        </p:tav>
                                      </p:tavLst>
                                    </p:anim>
                                    <p:anim calcmode="lin" valueType="num">
                                      <p:cBhvr additive="base">
                                        <p:cTn id="33" dur="500" fill="hold"/>
                                        <p:tgtEl>
                                          <p:spTgt spid="11"/>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fill="hold"/>
                                        <p:tgtEl>
                                          <p:spTgt spid="21"/>
                                        </p:tgtEl>
                                        <p:attrNameLst>
                                          <p:attrName>ppt_x</p:attrName>
                                        </p:attrNameLst>
                                      </p:cBhvr>
                                      <p:tavLst>
                                        <p:tav tm="0">
                                          <p:val>
                                            <p:strVal val="#ppt_x"/>
                                          </p:val>
                                        </p:tav>
                                        <p:tav tm="100000">
                                          <p:val>
                                            <p:strVal val="#ppt_x"/>
                                          </p:val>
                                        </p:tav>
                                      </p:tavLst>
                                    </p:anim>
                                    <p:anim calcmode="lin" valueType="num">
                                      <p:cBhvr additive="base">
                                        <p:cTn id="37"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 calcmode="lin" valueType="num">
                                      <p:cBhvr additive="base">
                                        <p:cTn id="42" dur="500" fill="hold"/>
                                        <p:tgtEl>
                                          <p:spTgt spid="18"/>
                                        </p:tgtEl>
                                        <p:attrNameLst>
                                          <p:attrName>ppt_x</p:attrName>
                                        </p:attrNameLst>
                                      </p:cBhvr>
                                      <p:tavLst>
                                        <p:tav tm="0">
                                          <p:val>
                                            <p:strVal val="#ppt_x"/>
                                          </p:val>
                                        </p:tav>
                                        <p:tav tm="100000">
                                          <p:val>
                                            <p:strVal val="#ppt_x"/>
                                          </p:val>
                                        </p:tav>
                                      </p:tavLst>
                                    </p:anim>
                                    <p:anim calcmode="lin" valueType="num">
                                      <p:cBhvr additive="base">
                                        <p:cTn id="43" dur="500" fill="hold"/>
                                        <p:tgtEl>
                                          <p:spTgt spid="18"/>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ppt_x"/>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22"/>
                                        </p:tgtEl>
                                        <p:attrNameLst>
                                          <p:attrName>style.visibility</p:attrName>
                                        </p:attrNameLst>
                                      </p:cBhvr>
                                      <p:to>
                                        <p:strVal val="visible"/>
                                      </p:to>
                                    </p:set>
                                    <p:anim calcmode="lin" valueType="num">
                                      <p:cBhvr additive="base">
                                        <p:cTn id="50" dur="500" fill="hold"/>
                                        <p:tgtEl>
                                          <p:spTgt spid="22"/>
                                        </p:tgtEl>
                                        <p:attrNameLst>
                                          <p:attrName>ppt_x</p:attrName>
                                        </p:attrNameLst>
                                      </p:cBhvr>
                                      <p:tavLst>
                                        <p:tav tm="0">
                                          <p:val>
                                            <p:strVal val="#ppt_x"/>
                                          </p:val>
                                        </p:tav>
                                        <p:tav tm="100000">
                                          <p:val>
                                            <p:strVal val="#ppt_x"/>
                                          </p:val>
                                        </p:tav>
                                      </p:tavLst>
                                    </p:anim>
                                    <p:anim calcmode="lin" valueType="num">
                                      <p:cBhvr additive="base">
                                        <p:cTn id="51"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8" grpId="0" animBg="1"/>
      <p:bldP spid="20" grpId="0"/>
      <p:bldP spid="21" grpId="0"/>
      <p:bldP spid="22" grpId="0"/>
      <p:bldP spid="2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 name="矩形 11"/>
              <p:cNvSpPr/>
              <p:nvPr/>
            </p:nvSpPr>
            <p:spPr>
              <a:xfrm>
                <a:off x="1034308" y="3068409"/>
                <a:ext cx="6721324" cy="707886"/>
              </a:xfrm>
              <a:prstGeom prst="rect">
                <a:avLst/>
              </a:prstGeom>
            </p:spPr>
            <p:txBody>
              <a:bodyPr wrap="square">
                <a:spAutoFit/>
              </a:bodyPr>
              <a:lstStyle/>
              <a:p>
                <a:pPr marL="152400">
                  <a:spcAft>
                    <a:spcPts val="0"/>
                  </a:spcAft>
                </a:pPr>
                <a:r>
                  <a:rPr lang="en-US" altLang="zh-TW" sz="2000" kern="100" dirty="0">
                    <a:latin typeface="Cambria Math" panose="02040503050406030204" pitchFamily="18" charset="0"/>
                    <a:ea typeface="微軟正黑體" panose="020B0604030504040204" pitchFamily="34" charset="-120"/>
                    <a:cs typeface="Times New Roman" panose="02020603050405020304" pitchFamily="18" charset="0"/>
                  </a:rPr>
                  <a:t>M </a:t>
                </a:r>
                <a:r>
                  <a:rPr lang="zh-TW" altLang="zh-TW" sz="2000" kern="100" dirty="0">
                    <a:latin typeface="Cambria Math" panose="02040503050406030204" pitchFamily="18" charset="0"/>
                    <a:ea typeface="微軟正黑體" panose="020B0604030504040204" pitchFamily="34" charset="-120"/>
                    <a:cs typeface="Times New Roman" panose="02020603050405020304" pitchFamily="18" charset="0"/>
                  </a:rPr>
                  <a:t>為</a:t>
                </a:r>
                <a:r>
                  <a:rPr lang="en-US" altLang="zh-TW" sz="2000" kern="100" dirty="0">
                    <a:latin typeface="Cambria Math" panose="02040503050406030204" pitchFamily="18" charset="0"/>
                    <a:ea typeface="微軟正黑體" panose="020B0604030504040204" pitchFamily="34" charset="-120"/>
                    <a:cs typeface="Times New Roman" panose="02020603050405020304" pitchFamily="18" charset="0"/>
                  </a:rPr>
                  <a:t>iteration</a:t>
                </a:r>
                <a:r>
                  <a:rPr lang="zh-TW" altLang="zh-TW" sz="2000" kern="100" dirty="0">
                    <a:latin typeface="Cambria Math" panose="02040503050406030204" pitchFamily="18" charset="0"/>
                    <a:ea typeface="微軟正黑體" panose="020B0604030504040204" pitchFamily="34" charset="-120"/>
                    <a:cs typeface="Times New Roman" panose="02020603050405020304" pitchFamily="18" charset="0"/>
                  </a:rPr>
                  <a:t>次數，</a:t>
                </a:r>
                <a14:m>
                  <m:oMath xmlns:m="http://schemas.openxmlformats.org/officeDocument/2006/math">
                    <m:sSub>
                      <m:sSub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h</m:t>
                        </m:r>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𝑚</m:t>
                        </m:r>
                      </m:sub>
                    </m:sSub>
                  </m:oMath>
                </a14:m>
                <a:r>
                  <a:rPr lang="zh-TW" altLang="zh-TW" sz="2000" kern="100" dirty="0">
                    <a:latin typeface="Cambria Math" panose="02040503050406030204" pitchFamily="18" charset="0"/>
                    <a:ea typeface="微軟正黑體" panose="020B0604030504040204" pitchFamily="34" charset="-120"/>
                    <a:cs typeface="Times New Roman" panose="02020603050405020304" pitchFamily="18" charset="0"/>
                  </a:rPr>
                  <a:t>為每次</a:t>
                </a:r>
                <a:r>
                  <a:rPr lang="en-US" altLang="zh-TW" sz="2000" kern="100" dirty="0">
                    <a:latin typeface="Cambria Math" panose="02040503050406030204" pitchFamily="18" charset="0"/>
                    <a:ea typeface="微軟正黑體" panose="020B0604030504040204" pitchFamily="34" charset="-120"/>
                    <a:cs typeface="Times New Roman" panose="02020603050405020304" pitchFamily="18" charset="0"/>
                  </a:rPr>
                  <a:t>iteration</a:t>
                </a:r>
                <a:r>
                  <a:rPr lang="zh-TW" altLang="zh-TW" sz="2000" kern="100" dirty="0">
                    <a:latin typeface="Cambria Math" panose="02040503050406030204" pitchFamily="18" charset="0"/>
                    <a:ea typeface="微軟正黑體" panose="020B0604030504040204" pitchFamily="34" charset="-120"/>
                    <a:cs typeface="Times New Roman" panose="02020603050405020304" pitchFamily="18" charset="0"/>
                  </a:rPr>
                  <a:t>所新增的弱分類器</a:t>
                </a:r>
                <a:r>
                  <a:rPr lang="en-US" altLang="zh-TW" sz="2000" kern="100" dirty="0">
                    <a:latin typeface="Cambria Math" panose="02040503050406030204" pitchFamily="18" charset="0"/>
                    <a:ea typeface="微軟正黑體" panose="020B0604030504040204" pitchFamily="34" charset="-120"/>
                    <a:cs typeface="Times New Roman" panose="02020603050405020304" pitchFamily="18" charset="0"/>
                  </a:rPr>
                  <a:t>(tree)</a:t>
                </a:r>
                <a:r>
                  <a:rPr lang="zh-TW" altLang="zh-TW" sz="2000" kern="100" dirty="0">
                    <a:latin typeface="Cambria Math" panose="02040503050406030204" pitchFamily="18" charset="0"/>
                    <a:ea typeface="微軟正黑體" panose="020B0604030504040204" pitchFamily="34" charset="-120"/>
                    <a:cs typeface="Times New Roman" panose="02020603050405020304" pitchFamily="18" charset="0"/>
                  </a:rPr>
                  <a:t>。</a:t>
                </a:r>
              </a:p>
            </p:txBody>
          </p:sp>
        </mc:Choice>
        <mc:Fallback xmlns="">
          <p:sp>
            <p:nvSpPr>
              <p:cNvPr id="12" name="矩形 11"/>
              <p:cNvSpPr>
                <a:spLocks noRot="1" noChangeAspect="1" noMove="1" noResize="1" noEditPoints="1" noAdjustHandles="1" noChangeArrowheads="1" noChangeShapeType="1" noTextEdit="1"/>
              </p:cNvSpPr>
              <p:nvPr/>
            </p:nvSpPr>
            <p:spPr>
              <a:xfrm>
                <a:off x="1034308" y="3068409"/>
                <a:ext cx="6721324" cy="707886"/>
              </a:xfrm>
              <a:prstGeom prst="rect">
                <a:avLst/>
              </a:prstGeom>
              <a:blipFill>
                <a:blip r:embed="rId3"/>
                <a:stretch>
                  <a:fillRect t="-5172" b="-1465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3544800" y="4491962"/>
                <a:ext cx="5529399" cy="95776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TW" altLang="en-US" sz="2000" i="1">
                              <a:latin typeface="Cambria Math" panose="02040503050406030204" pitchFamily="18" charset="0"/>
                            </a:rPr>
                          </m:ctrlPr>
                        </m:sSubPr>
                        <m:e>
                          <m:acc>
                            <m:accPr>
                              <m:chr m:val="̂"/>
                              <m:ctrlPr>
                                <a:rPr lang="zh-TW" altLang="en-US" sz="2000" i="1">
                                  <a:latin typeface="Cambria Math" panose="02040503050406030204" pitchFamily="18" charset="0"/>
                                </a:rPr>
                              </m:ctrlPr>
                            </m:accPr>
                            <m:e>
                              <m:r>
                                <m:rPr>
                                  <m:sty m:val="p"/>
                                </m:rPr>
                                <a:rPr lang="zh-TW" altLang="en-US" sz="2000">
                                  <a:latin typeface="Cambria Math" panose="02040503050406030204" pitchFamily="18" charset="0"/>
                                </a:rPr>
                                <m:t>y</m:t>
                              </m:r>
                            </m:e>
                          </m:acc>
                        </m:e>
                        <m:sub>
                          <m:r>
                            <a:rPr lang="zh-TW" altLang="en-US" sz="2000" i="1">
                              <a:latin typeface="Cambria Math" panose="02040503050406030204" pitchFamily="18" charset="0"/>
                            </a:rPr>
                            <m:t>𝑖</m:t>
                          </m:r>
                        </m:sub>
                      </m:sSub>
                      <m:r>
                        <a:rPr lang="zh-TW" altLang="en-US" sz="2000" i="0">
                          <a:latin typeface="Cambria Math" panose="02040503050406030204" pitchFamily="18" charset="0"/>
                        </a:rPr>
                        <m:t>=</m:t>
                      </m:r>
                      <m:sSup>
                        <m:sSupPr>
                          <m:ctrlPr>
                            <a:rPr lang="zh-TW" altLang="en-US" sz="2000" i="1">
                              <a:latin typeface="Cambria Math" panose="02040503050406030204" pitchFamily="18" charset="0"/>
                            </a:rPr>
                          </m:ctrlPr>
                        </m:sSupPr>
                        <m:e>
                          <m:acc>
                            <m:accPr>
                              <m:chr m:val="̂"/>
                              <m:ctrlPr>
                                <a:rPr lang="zh-TW" altLang="en-US" sz="2000" i="1">
                                  <a:latin typeface="Cambria Math" panose="02040503050406030204" pitchFamily="18" charset="0"/>
                                </a:rPr>
                              </m:ctrlPr>
                            </m:accPr>
                            <m:e>
                              <m:r>
                                <a:rPr lang="zh-TW" altLang="en-US" sz="2000" i="1">
                                  <a:latin typeface="Cambria Math" panose="02040503050406030204" pitchFamily="18" charset="0"/>
                                </a:rPr>
                                <m:t>𝑓</m:t>
                              </m:r>
                            </m:e>
                          </m:acc>
                        </m:e>
                        <m:sup>
                          <m:r>
                            <a:rPr lang="zh-TW" altLang="en-US" sz="2000" i="1">
                              <a:latin typeface="Cambria Math" panose="02040503050406030204" pitchFamily="18" charset="0"/>
                            </a:rPr>
                            <m:t>𝑀</m:t>
                          </m:r>
                        </m:sup>
                      </m:sSup>
                      <m:d>
                        <m:dPr>
                          <m:ctrlPr>
                            <a:rPr lang="zh-TW" altLang="en-US" sz="2000" i="1">
                              <a:latin typeface="Cambria Math" panose="02040503050406030204" pitchFamily="18" charset="0"/>
                            </a:rPr>
                          </m:ctrlPr>
                        </m:dPr>
                        <m:e>
                          <m:sSub>
                            <m:sSubPr>
                              <m:ctrlPr>
                                <a:rPr lang="zh-TW" altLang="en-US" sz="2000" i="1">
                                  <a:latin typeface="Cambria Math" panose="02040503050406030204" pitchFamily="18" charset="0"/>
                                </a:rPr>
                              </m:ctrlPr>
                            </m:sSubPr>
                            <m:e>
                              <m:r>
                                <a:rPr lang="zh-TW" altLang="en-US" sz="2000" i="1">
                                  <a:latin typeface="Cambria Math" panose="02040503050406030204" pitchFamily="18" charset="0"/>
                                </a:rPr>
                                <m:t>𝑥</m:t>
                              </m:r>
                            </m:e>
                            <m:sub>
                              <m:r>
                                <a:rPr lang="zh-TW" altLang="en-US" sz="2000" i="1">
                                  <a:latin typeface="Cambria Math" panose="02040503050406030204" pitchFamily="18" charset="0"/>
                                </a:rPr>
                                <m:t>𝑖</m:t>
                              </m:r>
                            </m:sub>
                          </m:sSub>
                        </m:e>
                      </m:d>
                      <m:r>
                        <a:rPr lang="zh-TW" altLang="en-US" sz="2000" i="0">
                          <a:latin typeface="Cambria Math" panose="02040503050406030204" pitchFamily="18" charset="0"/>
                        </a:rPr>
                        <m:t>=</m:t>
                      </m:r>
                      <m:sSup>
                        <m:sSupPr>
                          <m:ctrlPr>
                            <a:rPr lang="zh-TW" altLang="en-US" sz="2000" i="1">
                              <a:latin typeface="Cambria Math" panose="02040503050406030204" pitchFamily="18" charset="0"/>
                            </a:rPr>
                          </m:ctrlPr>
                        </m:sSupPr>
                        <m:e>
                          <m:acc>
                            <m:accPr>
                              <m:chr m:val="̂"/>
                              <m:ctrlPr>
                                <a:rPr lang="zh-TW" altLang="en-US" sz="2000" i="1">
                                  <a:latin typeface="Cambria Math" panose="02040503050406030204" pitchFamily="18" charset="0"/>
                                </a:rPr>
                              </m:ctrlPr>
                            </m:accPr>
                            <m:e>
                              <m:r>
                                <a:rPr lang="zh-TW" altLang="en-US" sz="2000" i="1">
                                  <a:latin typeface="Cambria Math" panose="02040503050406030204" pitchFamily="18" charset="0"/>
                                </a:rPr>
                                <m:t>𝑓</m:t>
                              </m:r>
                            </m:e>
                          </m:acc>
                        </m:e>
                        <m:sup>
                          <m:r>
                            <a:rPr lang="zh-TW" altLang="en-US" sz="2000" i="1">
                              <a:latin typeface="Cambria Math" panose="02040503050406030204" pitchFamily="18" charset="0"/>
                            </a:rPr>
                            <m:t>𝑀</m:t>
                          </m:r>
                          <m:r>
                            <a:rPr lang="zh-TW" altLang="en-US" sz="2000" i="0">
                              <a:latin typeface="Cambria Math" panose="02040503050406030204" pitchFamily="18" charset="0"/>
                            </a:rPr>
                            <m:t>−1</m:t>
                          </m:r>
                        </m:sup>
                      </m:sSup>
                      <m:d>
                        <m:dPr>
                          <m:ctrlPr>
                            <a:rPr lang="zh-TW" altLang="en-US" sz="2000" i="1">
                              <a:latin typeface="Cambria Math" panose="02040503050406030204" pitchFamily="18" charset="0"/>
                            </a:rPr>
                          </m:ctrlPr>
                        </m:dPr>
                        <m:e>
                          <m:sSub>
                            <m:sSubPr>
                              <m:ctrlPr>
                                <a:rPr lang="zh-TW" altLang="en-US" sz="2000" i="1">
                                  <a:latin typeface="Cambria Math" panose="02040503050406030204" pitchFamily="18" charset="0"/>
                                </a:rPr>
                              </m:ctrlPr>
                            </m:sSubPr>
                            <m:e>
                              <m:r>
                                <a:rPr lang="zh-TW" altLang="en-US" sz="2000" i="1">
                                  <a:latin typeface="Cambria Math" panose="02040503050406030204" pitchFamily="18" charset="0"/>
                                </a:rPr>
                                <m:t>𝑥</m:t>
                              </m:r>
                            </m:e>
                            <m:sub>
                              <m:r>
                                <a:rPr lang="zh-TW" altLang="en-US" sz="2000" i="1">
                                  <a:latin typeface="Cambria Math" panose="02040503050406030204" pitchFamily="18" charset="0"/>
                                </a:rPr>
                                <m:t>𝑖</m:t>
                              </m:r>
                            </m:sub>
                          </m:sSub>
                        </m:e>
                      </m:d>
                      <m:r>
                        <a:rPr lang="zh-TW" altLang="en-US" sz="2000" i="0">
                          <a:latin typeface="Cambria Math" panose="02040503050406030204" pitchFamily="18" charset="0"/>
                        </a:rPr>
                        <m:t>+</m:t>
                      </m:r>
                      <m:sSub>
                        <m:sSubPr>
                          <m:ctrlPr>
                            <a:rPr lang="zh-TW" altLang="en-US" sz="2000" i="1">
                              <a:latin typeface="Cambria Math" panose="02040503050406030204" pitchFamily="18" charset="0"/>
                            </a:rPr>
                          </m:ctrlPr>
                        </m:sSubPr>
                        <m:e>
                          <m:acc>
                            <m:accPr>
                              <m:chr m:val="̂"/>
                              <m:ctrlPr>
                                <a:rPr lang="zh-TW" altLang="en-US" sz="2000" i="1" smtClean="0">
                                  <a:latin typeface="Cambria Math" panose="02040503050406030204" pitchFamily="18" charset="0"/>
                                </a:rPr>
                              </m:ctrlPr>
                            </m:accPr>
                            <m:e>
                              <m:r>
                                <a:rPr lang="zh-TW" altLang="en-US" sz="2000" i="1">
                                  <a:latin typeface="Cambria Math" panose="02040503050406030204" pitchFamily="18" charset="0"/>
                                </a:rPr>
                                <m:t>h</m:t>
                              </m:r>
                            </m:e>
                          </m:acc>
                        </m:e>
                        <m:sub>
                          <m:r>
                            <a:rPr lang="zh-TW" altLang="en-US" sz="2000" i="1">
                              <a:latin typeface="Cambria Math" panose="02040503050406030204" pitchFamily="18" charset="0"/>
                            </a:rPr>
                            <m:t>𝑀</m:t>
                          </m:r>
                        </m:sub>
                      </m:sSub>
                      <m:d>
                        <m:dPr>
                          <m:ctrlPr>
                            <a:rPr lang="zh-TW" altLang="en-US" sz="2000" i="1">
                              <a:latin typeface="Cambria Math" panose="02040503050406030204" pitchFamily="18" charset="0"/>
                            </a:rPr>
                          </m:ctrlPr>
                        </m:dPr>
                        <m:e>
                          <m:sSub>
                            <m:sSubPr>
                              <m:ctrlPr>
                                <a:rPr lang="zh-TW" altLang="en-US" sz="2000" i="1">
                                  <a:latin typeface="Cambria Math" panose="02040503050406030204" pitchFamily="18" charset="0"/>
                                </a:rPr>
                              </m:ctrlPr>
                            </m:sSubPr>
                            <m:e>
                              <m:r>
                                <a:rPr lang="zh-TW" altLang="en-US" sz="2000" i="1">
                                  <a:latin typeface="Cambria Math" panose="02040503050406030204" pitchFamily="18" charset="0"/>
                                </a:rPr>
                                <m:t>𝑥</m:t>
                              </m:r>
                            </m:e>
                            <m:sub>
                              <m:r>
                                <a:rPr lang="zh-TW" altLang="en-US" sz="2000" i="1">
                                  <a:latin typeface="Cambria Math" panose="02040503050406030204" pitchFamily="18" charset="0"/>
                                </a:rPr>
                                <m:t>𝑖</m:t>
                              </m:r>
                            </m:sub>
                          </m:sSub>
                        </m:e>
                      </m:d>
                      <m:r>
                        <a:rPr lang="zh-TW" altLang="en-US" sz="2000" i="0">
                          <a:latin typeface="Cambria Math" panose="02040503050406030204" pitchFamily="18" charset="0"/>
                        </a:rPr>
                        <m:t>=</m:t>
                      </m:r>
                      <m:nary>
                        <m:naryPr>
                          <m:chr m:val="∑"/>
                          <m:limLoc m:val="undOvr"/>
                          <m:ctrlPr>
                            <a:rPr lang="zh-TW" altLang="en-US" sz="2000" i="1">
                              <a:latin typeface="Cambria Math" panose="02040503050406030204" pitchFamily="18" charset="0"/>
                            </a:rPr>
                          </m:ctrlPr>
                        </m:naryPr>
                        <m:sub>
                          <m:r>
                            <a:rPr lang="zh-TW" altLang="en-US" sz="2000" i="1">
                              <a:latin typeface="Cambria Math" panose="02040503050406030204" pitchFamily="18" charset="0"/>
                            </a:rPr>
                            <m:t>𝑚</m:t>
                          </m:r>
                          <m:r>
                            <a:rPr lang="zh-TW" altLang="en-US" sz="2000" i="0">
                              <a:latin typeface="Cambria Math" panose="02040503050406030204" pitchFamily="18" charset="0"/>
                            </a:rPr>
                            <m:t>=1</m:t>
                          </m:r>
                        </m:sub>
                        <m:sup>
                          <m:r>
                            <a:rPr lang="zh-TW" altLang="en-US" sz="2000" i="1">
                              <a:latin typeface="Cambria Math" panose="02040503050406030204" pitchFamily="18" charset="0"/>
                            </a:rPr>
                            <m:t>𝑀</m:t>
                          </m:r>
                        </m:sup>
                        <m:e>
                          <m:sSub>
                            <m:sSubPr>
                              <m:ctrlPr>
                                <a:rPr lang="zh-TW" altLang="en-US" sz="2000" i="1">
                                  <a:latin typeface="Cambria Math" panose="02040503050406030204" pitchFamily="18" charset="0"/>
                                </a:rPr>
                              </m:ctrlPr>
                            </m:sSubPr>
                            <m:e>
                              <m:acc>
                                <m:accPr>
                                  <m:chr m:val="̂"/>
                                  <m:ctrlPr>
                                    <a:rPr lang="zh-TW" altLang="en-US" sz="2000" i="1" smtClean="0">
                                      <a:latin typeface="Cambria Math" panose="02040503050406030204" pitchFamily="18" charset="0"/>
                                    </a:rPr>
                                  </m:ctrlPr>
                                </m:accPr>
                                <m:e>
                                  <m:r>
                                    <a:rPr lang="zh-TW" altLang="en-US" sz="2000" i="1">
                                      <a:latin typeface="Cambria Math" panose="02040503050406030204" pitchFamily="18" charset="0"/>
                                    </a:rPr>
                                    <m:t>h</m:t>
                                  </m:r>
                                </m:e>
                              </m:acc>
                            </m:e>
                            <m:sub>
                              <m:r>
                                <a:rPr lang="zh-TW" altLang="en-US" sz="2000" i="1">
                                  <a:latin typeface="Cambria Math" panose="02040503050406030204" pitchFamily="18" charset="0"/>
                                </a:rPr>
                                <m:t>𝑚</m:t>
                              </m:r>
                            </m:sub>
                          </m:sSub>
                          <m:d>
                            <m:dPr>
                              <m:ctrlPr>
                                <a:rPr lang="zh-TW" altLang="en-US" sz="2000" i="1">
                                  <a:latin typeface="Cambria Math" panose="02040503050406030204" pitchFamily="18" charset="0"/>
                                </a:rPr>
                              </m:ctrlPr>
                            </m:dPr>
                            <m:e>
                              <m:sSub>
                                <m:sSubPr>
                                  <m:ctrlPr>
                                    <a:rPr lang="zh-TW" altLang="en-US" sz="2000" i="1">
                                      <a:latin typeface="Cambria Math" panose="02040503050406030204" pitchFamily="18" charset="0"/>
                                    </a:rPr>
                                  </m:ctrlPr>
                                </m:sSubPr>
                                <m:e>
                                  <m:r>
                                    <a:rPr lang="zh-TW" altLang="en-US" sz="2000" i="1">
                                      <a:latin typeface="Cambria Math" panose="02040503050406030204" pitchFamily="18" charset="0"/>
                                    </a:rPr>
                                    <m:t>𝑥</m:t>
                                  </m:r>
                                </m:e>
                                <m:sub>
                                  <m:r>
                                    <a:rPr lang="zh-TW" altLang="en-US" sz="2000" i="1">
                                      <a:latin typeface="Cambria Math" panose="02040503050406030204" pitchFamily="18" charset="0"/>
                                    </a:rPr>
                                    <m:t>𝑖</m:t>
                                  </m:r>
                                </m:sub>
                              </m:sSub>
                            </m:e>
                          </m:d>
                        </m:e>
                      </m:nary>
                    </m:oMath>
                  </m:oMathPara>
                </a14:m>
                <a:endParaRPr lang="zh-TW" altLang="en-US" sz="2000" dirty="0">
                  <a:latin typeface="微軟正黑體" panose="020B0604030504040204" pitchFamily="34" charset="-120"/>
                  <a:ea typeface="微軟正黑體" panose="020B0604030504040204" pitchFamily="34" charset="-120"/>
                </a:endParaRPr>
              </a:p>
            </p:txBody>
          </p:sp>
        </mc:Choice>
        <mc:Fallback xmlns="">
          <p:sp>
            <p:nvSpPr>
              <p:cNvPr id="13" name="矩形 12"/>
              <p:cNvSpPr>
                <a:spLocks noRot="1" noChangeAspect="1" noMove="1" noResize="1" noEditPoints="1" noAdjustHandles="1" noChangeArrowheads="1" noChangeShapeType="1" noTextEdit="1"/>
              </p:cNvSpPr>
              <p:nvPr/>
            </p:nvSpPr>
            <p:spPr>
              <a:xfrm>
                <a:off x="3544800" y="4491962"/>
                <a:ext cx="5529399" cy="957763"/>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1034308" y="1660351"/>
                <a:ext cx="9433682" cy="400110"/>
              </a:xfrm>
              <a:prstGeom prst="rect">
                <a:avLst/>
              </a:prstGeom>
            </p:spPr>
            <p:txBody>
              <a:bodyPr wrap="square">
                <a:spAutoFit/>
              </a:bodyPr>
              <a:lstStyle/>
              <a:p>
                <a:pPr>
                  <a:spcAft>
                    <a:spcPts val="0"/>
                  </a:spcAft>
                </a:pPr>
                <a:r>
                  <a:rPr lang="zh-TW" altLang="zh-TW" sz="2000" kern="100" dirty="0">
                    <a:latin typeface="Cambria Math" panose="02040503050406030204" pitchFamily="18" charset="0"/>
                    <a:ea typeface="微軟正黑體" panose="020B0604030504040204" pitchFamily="34" charset="-120"/>
                    <a:cs typeface="Times New Roman" panose="02020603050405020304" pitchFamily="18" charset="0"/>
                  </a:rPr>
                  <a:t>把此次迭代結果</a:t>
                </a:r>
                <a14:m>
                  <m:oMath xmlns:m="http://schemas.openxmlformats.org/officeDocument/2006/math">
                    <m:sSub>
                      <m:sSub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h</m:t>
                        </m:r>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𝑚</m:t>
                        </m:r>
                      </m:sub>
                    </m:sSub>
                    <m:d>
                      <m:d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𝑥</m:t>
                            </m:r>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𝑖</m:t>
                            </m:r>
                          </m:sub>
                        </m:sSub>
                      </m:e>
                    </m:d>
                  </m:oMath>
                </a14:m>
                <a:r>
                  <a:rPr lang="zh-TW" altLang="zh-TW" sz="2000" kern="100" dirty="0">
                    <a:latin typeface="Cambria Math" panose="02040503050406030204" pitchFamily="18" charset="0"/>
                    <a:ea typeface="微軟正黑體" panose="020B0604030504040204" pitchFamily="34" charset="-120"/>
                    <a:cs typeface="Times New Roman" panose="02020603050405020304" pitchFamily="18" charset="0"/>
                  </a:rPr>
                  <a:t>乘上</a:t>
                </a:r>
                <a:r>
                  <a:rPr lang="en-US" altLang="zh-TW" sz="2000" kern="100" dirty="0">
                    <a:latin typeface="Cambria Math" panose="02040503050406030204" pitchFamily="18" charset="0"/>
                    <a:ea typeface="微軟正黑體" panose="020B0604030504040204" pitchFamily="34" charset="-120"/>
                    <a:cs typeface="Times New Roman" panose="02020603050405020304" pitchFamily="18" charset="0"/>
                  </a:rPr>
                  <a:t>learning rate ν</a:t>
                </a:r>
                <a:r>
                  <a:rPr lang="zh-TW" altLang="zh-TW" sz="2000" kern="100" dirty="0">
                    <a:latin typeface="Cambria Math" panose="02040503050406030204" pitchFamily="18" charset="0"/>
                    <a:ea typeface="微軟正黑體" panose="020B0604030504040204" pitchFamily="34" charset="-120"/>
                    <a:cs typeface="Times New Roman" panose="02020603050405020304" pitchFamily="18" charset="0"/>
                  </a:rPr>
                  <a:t>加到前一次迭代結果上</a:t>
                </a:r>
              </a:p>
            </p:txBody>
          </p:sp>
        </mc:Choice>
        <mc:Fallback xmlns="">
          <p:sp>
            <p:nvSpPr>
              <p:cNvPr id="14" name="矩形 13"/>
              <p:cNvSpPr>
                <a:spLocks noRot="1" noChangeAspect="1" noMove="1" noResize="1" noEditPoints="1" noAdjustHandles="1" noChangeArrowheads="1" noChangeShapeType="1" noTextEdit="1"/>
              </p:cNvSpPr>
              <p:nvPr/>
            </p:nvSpPr>
            <p:spPr>
              <a:xfrm>
                <a:off x="1034308" y="1660351"/>
                <a:ext cx="9433682" cy="400110"/>
              </a:xfrm>
              <a:prstGeom prst="rect">
                <a:avLst/>
              </a:prstGeom>
              <a:blipFill>
                <a:blip r:embed="rId5"/>
                <a:stretch>
                  <a:fillRect l="-711" t="-9091" b="-2575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 name="矩形 14"/>
              <p:cNvSpPr/>
              <p:nvPr/>
            </p:nvSpPr>
            <p:spPr>
              <a:xfrm>
                <a:off x="3544800" y="2362830"/>
                <a:ext cx="3893502" cy="4210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zh-TW" altLang="en-US" sz="2000" i="1" smtClean="0">
                              <a:latin typeface="Cambria Math" panose="02040503050406030204" pitchFamily="18" charset="0"/>
                            </a:rPr>
                          </m:ctrlPr>
                        </m:sSupPr>
                        <m:e>
                          <m:acc>
                            <m:accPr>
                              <m:chr m:val="̂"/>
                              <m:ctrlPr>
                                <a:rPr lang="zh-TW" altLang="en-US" sz="2000" i="1">
                                  <a:latin typeface="Cambria Math" panose="02040503050406030204" pitchFamily="18" charset="0"/>
                                </a:rPr>
                              </m:ctrlPr>
                            </m:accPr>
                            <m:e>
                              <m:r>
                                <a:rPr lang="zh-TW" altLang="en-US" sz="2000" i="1">
                                  <a:latin typeface="Cambria Math" panose="02040503050406030204" pitchFamily="18" charset="0"/>
                                </a:rPr>
                                <m:t>𝑓</m:t>
                              </m:r>
                            </m:e>
                          </m:acc>
                        </m:e>
                        <m:sup>
                          <m:d>
                            <m:dPr>
                              <m:ctrlPr>
                                <a:rPr lang="zh-TW" altLang="en-US" sz="2000" i="1">
                                  <a:latin typeface="Cambria Math" panose="02040503050406030204" pitchFamily="18" charset="0"/>
                                </a:rPr>
                              </m:ctrlPr>
                            </m:dPr>
                            <m:e>
                              <m:r>
                                <a:rPr lang="zh-TW" altLang="en-US" sz="2000" i="1">
                                  <a:latin typeface="Cambria Math" panose="02040503050406030204" pitchFamily="18" charset="0"/>
                                </a:rPr>
                                <m:t>𝑚</m:t>
                              </m:r>
                            </m:e>
                          </m:d>
                        </m:sup>
                      </m:sSup>
                      <m:d>
                        <m:dPr>
                          <m:ctrlPr>
                            <a:rPr lang="zh-TW" altLang="en-US" sz="2000" i="1">
                              <a:latin typeface="Cambria Math" panose="02040503050406030204" pitchFamily="18" charset="0"/>
                            </a:rPr>
                          </m:ctrlPr>
                        </m:dPr>
                        <m:e>
                          <m:sSub>
                            <m:sSubPr>
                              <m:ctrlPr>
                                <a:rPr lang="zh-TW" altLang="en-US" sz="2000" i="1">
                                  <a:latin typeface="Cambria Math" panose="02040503050406030204" pitchFamily="18" charset="0"/>
                                </a:rPr>
                              </m:ctrlPr>
                            </m:sSubPr>
                            <m:e>
                              <m:r>
                                <a:rPr lang="zh-TW" altLang="en-US" sz="2000" i="1">
                                  <a:latin typeface="Cambria Math" panose="02040503050406030204" pitchFamily="18" charset="0"/>
                                </a:rPr>
                                <m:t>𝑥</m:t>
                              </m:r>
                            </m:e>
                            <m:sub>
                              <m:r>
                                <a:rPr lang="zh-TW" altLang="en-US" sz="2000" i="1">
                                  <a:latin typeface="Cambria Math" panose="02040503050406030204" pitchFamily="18" charset="0"/>
                                </a:rPr>
                                <m:t>𝑖</m:t>
                              </m:r>
                            </m:sub>
                          </m:sSub>
                        </m:e>
                      </m:d>
                      <m:r>
                        <a:rPr lang="zh-TW" altLang="en-US" sz="2000" i="0">
                          <a:latin typeface="Cambria Math" panose="02040503050406030204" pitchFamily="18" charset="0"/>
                        </a:rPr>
                        <m:t>=</m:t>
                      </m:r>
                      <m:sSup>
                        <m:sSupPr>
                          <m:ctrlPr>
                            <a:rPr lang="zh-TW" altLang="en-US" sz="2000" i="1">
                              <a:latin typeface="Cambria Math" panose="02040503050406030204" pitchFamily="18" charset="0"/>
                            </a:rPr>
                          </m:ctrlPr>
                        </m:sSupPr>
                        <m:e>
                          <m:acc>
                            <m:accPr>
                              <m:chr m:val="̂"/>
                              <m:ctrlPr>
                                <a:rPr lang="zh-TW" altLang="en-US" sz="2000" i="1">
                                  <a:latin typeface="Cambria Math" panose="02040503050406030204" pitchFamily="18" charset="0"/>
                                </a:rPr>
                              </m:ctrlPr>
                            </m:accPr>
                            <m:e>
                              <m:r>
                                <a:rPr lang="zh-TW" altLang="en-US" sz="2000" i="1">
                                  <a:latin typeface="Cambria Math" panose="02040503050406030204" pitchFamily="18" charset="0"/>
                                </a:rPr>
                                <m:t>𝑓</m:t>
                              </m:r>
                            </m:e>
                          </m:acc>
                        </m:e>
                        <m:sup>
                          <m:d>
                            <m:dPr>
                              <m:ctrlPr>
                                <a:rPr lang="zh-TW" altLang="en-US" sz="2000" i="1">
                                  <a:latin typeface="Cambria Math" panose="02040503050406030204" pitchFamily="18" charset="0"/>
                                </a:rPr>
                              </m:ctrlPr>
                            </m:dPr>
                            <m:e>
                              <m:r>
                                <a:rPr lang="zh-TW" altLang="en-US" sz="2000" i="1">
                                  <a:latin typeface="Cambria Math" panose="02040503050406030204" pitchFamily="18" charset="0"/>
                                </a:rPr>
                                <m:t>𝑚</m:t>
                              </m:r>
                              <m:r>
                                <a:rPr lang="zh-TW" altLang="en-US" sz="2000" i="0">
                                  <a:latin typeface="Cambria Math" panose="02040503050406030204" pitchFamily="18" charset="0"/>
                                </a:rPr>
                                <m:t>−1</m:t>
                              </m:r>
                            </m:e>
                          </m:d>
                        </m:sup>
                      </m:sSup>
                      <m:d>
                        <m:dPr>
                          <m:ctrlPr>
                            <a:rPr lang="zh-TW" altLang="en-US" sz="2000" i="1">
                              <a:latin typeface="Cambria Math" panose="02040503050406030204" pitchFamily="18" charset="0"/>
                            </a:rPr>
                          </m:ctrlPr>
                        </m:dPr>
                        <m:e>
                          <m:sSub>
                            <m:sSubPr>
                              <m:ctrlPr>
                                <a:rPr lang="zh-TW" altLang="en-US" sz="2000" i="1">
                                  <a:latin typeface="Cambria Math" panose="02040503050406030204" pitchFamily="18" charset="0"/>
                                </a:rPr>
                              </m:ctrlPr>
                            </m:sSubPr>
                            <m:e>
                              <m:r>
                                <a:rPr lang="zh-TW" altLang="en-US" sz="2000" i="1">
                                  <a:latin typeface="Cambria Math" panose="02040503050406030204" pitchFamily="18" charset="0"/>
                                </a:rPr>
                                <m:t>𝑥</m:t>
                              </m:r>
                            </m:e>
                            <m:sub>
                              <m:r>
                                <a:rPr lang="zh-TW" altLang="en-US" sz="2000" i="1">
                                  <a:latin typeface="Cambria Math" panose="02040503050406030204" pitchFamily="18" charset="0"/>
                                </a:rPr>
                                <m:t>𝑖</m:t>
                              </m:r>
                            </m:sub>
                          </m:sSub>
                        </m:e>
                      </m:d>
                      <m:r>
                        <a:rPr lang="zh-TW" altLang="en-US" sz="2000" i="0">
                          <a:latin typeface="Cambria Math" panose="02040503050406030204" pitchFamily="18" charset="0"/>
                        </a:rPr>
                        <m:t>+</m:t>
                      </m:r>
                      <m:r>
                        <a:rPr lang="zh-TW" altLang="en-US" sz="2000" i="1">
                          <a:latin typeface="Cambria Math" panose="02040503050406030204" pitchFamily="18" charset="0"/>
                        </a:rPr>
                        <m:t>𝜈</m:t>
                      </m:r>
                      <m:sSub>
                        <m:sSubPr>
                          <m:ctrlPr>
                            <a:rPr lang="zh-TW" altLang="en-US" sz="2000" i="1">
                              <a:latin typeface="Cambria Math" panose="02040503050406030204" pitchFamily="18" charset="0"/>
                            </a:rPr>
                          </m:ctrlPr>
                        </m:sSubPr>
                        <m:e>
                          <m:acc>
                            <m:accPr>
                              <m:chr m:val="̂"/>
                              <m:ctrlPr>
                                <a:rPr lang="zh-TW" altLang="en-US" sz="2000" i="1" smtClean="0">
                                  <a:latin typeface="Cambria Math" panose="02040503050406030204" pitchFamily="18" charset="0"/>
                                </a:rPr>
                              </m:ctrlPr>
                            </m:accPr>
                            <m:e>
                              <m:r>
                                <a:rPr lang="zh-TW" altLang="en-US" sz="2000" i="1">
                                  <a:latin typeface="Cambria Math" panose="02040503050406030204" pitchFamily="18" charset="0"/>
                                </a:rPr>
                                <m:t>h</m:t>
                              </m:r>
                            </m:e>
                          </m:acc>
                        </m:e>
                        <m:sub>
                          <m:r>
                            <a:rPr lang="zh-TW" altLang="en-US" sz="2000" i="1">
                              <a:latin typeface="Cambria Math" panose="02040503050406030204" pitchFamily="18" charset="0"/>
                            </a:rPr>
                            <m:t>𝑚</m:t>
                          </m:r>
                        </m:sub>
                      </m:sSub>
                      <m:d>
                        <m:dPr>
                          <m:ctrlPr>
                            <a:rPr lang="zh-TW" altLang="en-US" sz="2000" i="1">
                              <a:latin typeface="Cambria Math" panose="02040503050406030204" pitchFamily="18" charset="0"/>
                            </a:rPr>
                          </m:ctrlPr>
                        </m:dPr>
                        <m:e>
                          <m:sSub>
                            <m:sSubPr>
                              <m:ctrlPr>
                                <a:rPr lang="zh-TW" altLang="en-US" sz="2000" i="1">
                                  <a:latin typeface="Cambria Math" panose="02040503050406030204" pitchFamily="18" charset="0"/>
                                </a:rPr>
                              </m:ctrlPr>
                            </m:sSubPr>
                            <m:e>
                              <m:r>
                                <a:rPr lang="zh-TW" altLang="en-US" sz="2000" i="1">
                                  <a:latin typeface="Cambria Math" panose="02040503050406030204" pitchFamily="18" charset="0"/>
                                </a:rPr>
                                <m:t>𝑥</m:t>
                              </m:r>
                            </m:e>
                            <m:sub>
                              <m:r>
                                <a:rPr lang="zh-TW" altLang="en-US" sz="2000" i="1">
                                  <a:latin typeface="Cambria Math" panose="02040503050406030204" pitchFamily="18" charset="0"/>
                                </a:rPr>
                                <m:t>𝑖</m:t>
                              </m:r>
                            </m:sub>
                          </m:sSub>
                        </m:e>
                      </m:d>
                    </m:oMath>
                  </m:oMathPara>
                </a14:m>
                <a:endParaRPr lang="zh-TW" altLang="en-US" sz="2000" dirty="0">
                  <a:latin typeface="微軟正黑體" panose="020B0604030504040204" pitchFamily="34" charset="-120"/>
                  <a:ea typeface="微軟正黑體" panose="020B0604030504040204" pitchFamily="34" charset="-120"/>
                </a:endParaRPr>
              </a:p>
            </p:txBody>
          </p:sp>
        </mc:Choice>
        <mc:Fallback xmlns="">
          <p:sp>
            <p:nvSpPr>
              <p:cNvPr id="15" name="矩形 14"/>
              <p:cNvSpPr>
                <a:spLocks noRot="1" noChangeAspect="1" noMove="1" noResize="1" noEditPoints="1" noAdjustHandles="1" noChangeArrowheads="1" noChangeShapeType="1" noTextEdit="1"/>
              </p:cNvSpPr>
              <p:nvPr/>
            </p:nvSpPr>
            <p:spPr>
              <a:xfrm>
                <a:off x="3544800" y="2362830"/>
                <a:ext cx="3893502" cy="421013"/>
              </a:xfrm>
              <a:prstGeom prst="rect">
                <a:avLst/>
              </a:prstGeom>
              <a:blipFill>
                <a:blip r:embed="rId6"/>
                <a:stretch>
                  <a:fillRect t="-5797" b="-1594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p:cNvSpPr txBox="1"/>
              <p:nvPr/>
            </p:nvSpPr>
            <p:spPr>
              <a:xfrm>
                <a:off x="3544800" y="3589407"/>
                <a:ext cx="3239990" cy="99264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zh-TW" altLang="zh-TW" sz="2000" i="1">
                              <a:latin typeface="Cambria Math" panose="02040503050406030204" pitchFamily="18" charset="0"/>
                            </a:rPr>
                          </m:ctrlPr>
                        </m:sSubPr>
                        <m:e>
                          <m:acc>
                            <m:accPr>
                              <m:chr m:val="̂"/>
                              <m:ctrlPr>
                                <a:rPr lang="zh-TW" altLang="en-US" sz="2000" i="1" smtClean="0">
                                  <a:latin typeface="Cambria Math" panose="02040503050406030204" pitchFamily="18" charset="0"/>
                                </a:rPr>
                              </m:ctrlPr>
                            </m:accPr>
                            <m:e>
                              <m:r>
                                <a:rPr lang="en-US" altLang="zh-TW" sz="2000" i="1">
                                  <a:latin typeface="Cambria Math" panose="02040503050406030204" pitchFamily="18" charset="0"/>
                                </a:rPr>
                                <m:t>h</m:t>
                              </m:r>
                            </m:e>
                          </m:acc>
                        </m:e>
                        <m:sub>
                          <m:r>
                            <a:rPr lang="en-US" altLang="zh-TW" sz="2000" i="1">
                              <a:latin typeface="Cambria Math" panose="02040503050406030204" pitchFamily="18" charset="0"/>
                            </a:rPr>
                            <m:t>𝑚</m:t>
                          </m:r>
                        </m:sub>
                      </m:sSub>
                      <m:d>
                        <m:dPr>
                          <m:ctrlPr>
                            <a:rPr lang="zh-TW" altLang="zh-TW" sz="2000" i="1">
                              <a:latin typeface="Cambria Math" panose="02040503050406030204" pitchFamily="18" charset="0"/>
                            </a:rPr>
                          </m:ctrlPr>
                        </m:dPr>
                        <m:e>
                          <m:sSub>
                            <m:sSubPr>
                              <m:ctrlPr>
                                <a:rPr lang="zh-TW" altLang="zh-TW" sz="2000" i="1">
                                  <a:latin typeface="Cambria Math" panose="02040503050406030204" pitchFamily="18" charset="0"/>
                                </a:rPr>
                              </m:ctrlPr>
                            </m:sSubPr>
                            <m:e>
                              <m:r>
                                <a:rPr lang="en-US" altLang="zh-TW" sz="2000" i="1">
                                  <a:latin typeface="Cambria Math" panose="02040503050406030204" pitchFamily="18" charset="0"/>
                                </a:rPr>
                                <m:t>𝑥</m:t>
                              </m:r>
                            </m:e>
                            <m:sub>
                              <m:r>
                                <a:rPr lang="en-US" altLang="zh-TW" sz="2000" i="1">
                                  <a:latin typeface="Cambria Math" panose="02040503050406030204" pitchFamily="18" charset="0"/>
                                </a:rPr>
                                <m:t>𝑖</m:t>
                              </m:r>
                            </m:sub>
                          </m:sSub>
                        </m:e>
                      </m:d>
                      <m:r>
                        <a:rPr lang="en-US" altLang="zh-TW" sz="2000" i="1">
                          <a:latin typeface="Cambria Math" panose="02040503050406030204" pitchFamily="18" charset="0"/>
                        </a:rPr>
                        <m:t>=</m:t>
                      </m:r>
                      <m:nary>
                        <m:naryPr>
                          <m:chr m:val="∑"/>
                          <m:limLoc m:val="undOvr"/>
                          <m:ctrlPr>
                            <a:rPr lang="zh-TW" altLang="zh-TW" sz="2000" i="1">
                              <a:latin typeface="Cambria Math" panose="02040503050406030204" pitchFamily="18" charset="0"/>
                            </a:rPr>
                          </m:ctrlPr>
                        </m:naryPr>
                        <m:sub>
                          <m:r>
                            <a:rPr lang="en-US" altLang="zh-TW" sz="2000" i="1">
                              <a:latin typeface="Cambria Math" panose="02040503050406030204" pitchFamily="18" charset="0"/>
                            </a:rPr>
                            <m:t>𝑗</m:t>
                          </m:r>
                          <m:r>
                            <a:rPr lang="en-US" altLang="zh-TW" sz="2000" i="1">
                              <a:latin typeface="Cambria Math" panose="02040503050406030204" pitchFamily="18" charset="0"/>
                            </a:rPr>
                            <m:t>=1</m:t>
                          </m:r>
                        </m:sub>
                        <m:sup>
                          <m:sSub>
                            <m:sSubPr>
                              <m:ctrlPr>
                                <a:rPr lang="zh-TW" altLang="zh-TW" sz="2000" i="1">
                                  <a:latin typeface="Cambria Math" panose="02040503050406030204" pitchFamily="18" charset="0"/>
                                </a:rPr>
                              </m:ctrlPr>
                            </m:sSubPr>
                            <m:e>
                              <m:r>
                                <a:rPr lang="en-US" altLang="zh-TW" sz="2000" i="1">
                                  <a:latin typeface="Cambria Math" panose="02040503050406030204" pitchFamily="18" charset="0"/>
                                </a:rPr>
                                <m:t>𝑇</m:t>
                              </m:r>
                            </m:e>
                            <m:sub>
                              <m:r>
                                <a:rPr lang="en-US" altLang="zh-TW" sz="2000" i="1">
                                  <a:latin typeface="Cambria Math" panose="02040503050406030204" pitchFamily="18" charset="0"/>
                                </a:rPr>
                                <m:t>𝑚</m:t>
                              </m:r>
                            </m:sub>
                          </m:sSub>
                        </m:sup>
                        <m:e>
                          <m:sSub>
                            <m:sSubPr>
                              <m:ctrlPr>
                                <a:rPr lang="zh-TW" altLang="zh-TW" sz="2000" i="1">
                                  <a:latin typeface="Cambria Math" panose="02040503050406030204" pitchFamily="18" charset="0"/>
                                </a:rPr>
                              </m:ctrlPr>
                            </m:sSubPr>
                            <m:e>
                              <m:acc>
                                <m:accPr>
                                  <m:chr m:val="̂"/>
                                  <m:ctrlPr>
                                    <a:rPr lang="zh-TW" altLang="en-US" sz="2000" i="1" smtClean="0">
                                      <a:latin typeface="Cambria Math" panose="02040503050406030204" pitchFamily="18" charset="0"/>
                                    </a:rPr>
                                  </m:ctrlPr>
                                </m:accPr>
                                <m:e>
                                  <m:r>
                                    <a:rPr lang="en-US" altLang="zh-TW" sz="2000" i="1">
                                      <a:latin typeface="Cambria Math" panose="02040503050406030204" pitchFamily="18" charset="0"/>
                                    </a:rPr>
                                    <m:t>𝑤</m:t>
                                  </m:r>
                                </m:e>
                              </m:acc>
                            </m:e>
                            <m:sub>
                              <m:r>
                                <a:rPr lang="en-US" altLang="zh-TW" sz="2000" i="1">
                                  <a:latin typeface="Cambria Math" panose="02040503050406030204" pitchFamily="18" charset="0"/>
                                </a:rPr>
                                <m:t>𝑗</m:t>
                              </m:r>
                            </m:sub>
                          </m:sSub>
                          <m:r>
                            <a:rPr lang="en-US" altLang="zh-TW" sz="2000" i="1">
                              <a:latin typeface="Cambria Math" panose="02040503050406030204" pitchFamily="18" charset="0"/>
                            </a:rPr>
                            <m:t>𝐼</m:t>
                          </m:r>
                          <m:r>
                            <a:rPr lang="en-US" altLang="zh-TW" sz="2000" i="1">
                              <a:latin typeface="Cambria Math" panose="02040503050406030204" pitchFamily="18" charset="0"/>
                            </a:rPr>
                            <m:t>(</m:t>
                          </m:r>
                          <m:sSub>
                            <m:sSubPr>
                              <m:ctrlPr>
                                <a:rPr lang="zh-TW" altLang="zh-TW" sz="2000" i="1">
                                  <a:latin typeface="Cambria Math" panose="02040503050406030204" pitchFamily="18" charset="0"/>
                                </a:rPr>
                              </m:ctrlPr>
                            </m:sSubPr>
                            <m:e>
                              <m:r>
                                <a:rPr lang="en-US" altLang="zh-TW" sz="2000" i="1">
                                  <a:latin typeface="Cambria Math" panose="02040503050406030204" pitchFamily="18" charset="0"/>
                                </a:rPr>
                                <m:t>𝑥</m:t>
                              </m:r>
                            </m:e>
                            <m:sub>
                              <m:r>
                                <a:rPr lang="en-US" altLang="zh-TW" sz="2000" i="1">
                                  <a:latin typeface="Cambria Math" panose="02040503050406030204" pitchFamily="18" charset="0"/>
                                </a:rPr>
                                <m:t>𝑖</m:t>
                              </m:r>
                            </m:sub>
                          </m:sSub>
                          <m:r>
                            <a:rPr lang="en-US" altLang="zh-TW" sz="2000" i="1">
                              <a:latin typeface="Cambria Math" panose="02040503050406030204" pitchFamily="18" charset="0"/>
                            </a:rPr>
                            <m:t>∈</m:t>
                          </m:r>
                          <m:sSub>
                            <m:sSubPr>
                              <m:ctrlPr>
                                <a:rPr lang="zh-TW" altLang="zh-TW" sz="2000" i="1">
                                  <a:latin typeface="Cambria Math" panose="02040503050406030204" pitchFamily="18" charset="0"/>
                                </a:rPr>
                              </m:ctrlPr>
                            </m:sSubPr>
                            <m:e>
                              <m:r>
                                <a:rPr lang="en-US" altLang="zh-TW" sz="2000" i="1">
                                  <a:latin typeface="Cambria Math" panose="02040503050406030204" pitchFamily="18" charset="0"/>
                                </a:rPr>
                                <m:t>𝑅</m:t>
                              </m:r>
                            </m:e>
                            <m:sub>
                              <m:r>
                                <a:rPr lang="en-US" altLang="zh-TW" sz="2000" i="1">
                                  <a:latin typeface="Cambria Math" panose="02040503050406030204" pitchFamily="18" charset="0"/>
                                </a:rPr>
                                <m:t>𝑗𝑚</m:t>
                              </m:r>
                            </m:sub>
                          </m:sSub>
                          <m:r>
                            <a:rPr lang="en-US" altLang="zh-TW" sz="2000" i="1">
                              <a:latin typeface="Cambria Math" panose="02040503050406030204" pitchFamily="18" charset="0"/>
                            </a:rPr>
                            <m:t>)</m:t>
                          </m:r>
                        </m:e>
                      </m:nary>
                    </m:oMath>
                  </m:oMathPara>
                </a14:m>
                <a:endParaRPr lang="zh-TW" altLang="zh-TW" sz="2000" dirty="0">
                  <a:latin typeface="微軟正黑體" panose="020B0604030504040204" pitchFamily="34" charset="-120"/>
                  <a:ea typeface="微軟正黑體" panose="020B0604030504040204" pitchFamily="34" charset="-120"/>
                </a:endParaRPr>
              </a:p>
            </p:txBody>
          </p:sp>
        </mc:Choice>
        <mc:Fallback xmlns="">
          <p:sp>
            <p:nvSpPr>
              <p:cNvPr id="16" name="文字方塊 15"/>
              <p:cNvSpPr txBox="1">
                <a:spLocks noRot="1" noChangeAspect="1" noMove="1" noResize="1" noEditPoints="1" noAdjustHandles="1" noChangeArrowheads="1" noChangeShapeType="1" noTextEdit="1"/>
              </p:cNvSpPr>
              <p:nvPr/>
            </p:nvSpPr>
            <p:spPr>
              <a:xfrm>
                <a:off x="3544800" y="3589407"/>
                <a:ext cx="3239990" cy="992644"/>
              </a:xfrm>
              <a:prstGeom prst="rect">
                <a:avLst/>
              </a:prstGeom>
              <a:blipFill>
                <a:blip r:embed="rId7"/>
                <a:stretch>
                  <a:fillRect/>
                </a:stretch>
              </a:blipFill>
            </p:spPr>
            <p:txBody>
              <a:bodyPr/>
              <a:lstStyle/>
              <a:p>
                <a:r>
                  <a:rPr lang="zh-TW" altLang="en-US">
                    <a:noFill/>
                  </a:rPr>
                  <a:t> </a:t>
                </a:r>
              </a:p>
            </p:txBody>
          </p:sp>
        </mc:Fallback>
      </mc:AlternateContent>
      <p:sp>
        <p:nvSpPr>
          <p:cNvPr id="17" name="矩形 16">
            <a:extLst>
              <a:ext uri="{FF2B5EF4-FFF2-40B4-BE49-F238E27FC236}">
                <a16:creationId xmlns:a16="http://schemas.microsoft.com/office/drawing/2014/main" id="{9D0A4DEB-8579-4489-BB03-7C47ED879DFA}"/>
              </a:ext>
            </a:extLst>
          </p:cNvPr>
          <p:cNvSpPr/>
          <p:nvPr/>
        </p:nvSpPr>
        <p:spPr>
          <a:xfrm>
            <a:off x="949910" y="153805"/>
            <a:ext cx="3312124" cy="561692"/>
          </a:xfrm>
          <a:prstGeom prst="rect">
            <a:avLst/>
          </a:prstGeom>
        </p:spPr>
        <p:txBody>
          <a:bodyPr wrap="square" lIns="68580" tIns="34290" rIns="68580" bIns="34290">
            <a:spAutoFit/>
          </a:bodyPr>
          <a:lstStyle/>
          <a:p>
            <a:pPr>
              <a:defRPr/>
            </a:pPr>
            <a:r>
              <a:rPr lang="en-US" altLang="zh-TW" sz="3200" b="1" dirty="0" err="1">
                <a:latin typeface="Century Gothic" panose="020B0502020202020204" pitchFamily="34" charset="0"/>
              </a:rPr>
              <a:t>XGBoost</a:t>
            </a:r>
            <a:endParaRPr sz="3200" spc="225" dirty="0">
              <a:solidFill>
                <a:schemeClr val="tx1">
                  <a:lumMod val="75000"/>
                  <a:lumOff val="25000"/>
                </a:schemeClr>
              </a:solidFill>
              <a:latin typeface="Century Gothic" panose="020B0502020202020204" pitchFamily="34" charset="0"/>
              <a:ea typeface="字魂58号-创中黑" panose="00000500000000000000" pitchFamily="2" charset="-122"/>
              <a:cs typeface="+mn-ea"/>
              <a:sym typeface="+mn-lt"/>
            </a:endParaRPr>
          </a:p>
        </p:txBody>
      </p:sp>
      <p:cxnSp>
        <p:nvCxnSpPr>
          <p:cNvPr id="18" name="直接连接符 4">
            <a:extLst>
              <a:ext uri="{FF2B5EF4-FFF2-40B4-BE49-F238E27FC236}">
                <a16:creationId xmlns:a16="http://schemas.microsoft.com/office/drawing/2014/main" id="{DF2BB7F0-4878-49FB-B34E-DFF510190D46}"/>
              </a:ext>
            </a:extLst>
          </p:cNvPr>
          <p:cNvCxnSpPr>
            <a:cxnSpLocks/>
          </p:cNvCxnSpPr>
          <p:nvPr/>
        </p:nvCxnSpPr>
        <p:spPr>
          <a:xfrm>
            <a:off x="1034308" y="754648"/>
            <a:ext cx="1407441" cy="3175"/>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19" name="群組 18">
            <a:extLst>
              <a:ext uri="{FF2B5EF4-FFF2-40B4-BE49-F238E27FC236}">
                <a16:creationId xmlns:a16="http://schemas.microsoft.com/office/drawing/2014/main" id="{2AED0721-C8D3-47E3-862B-7B9495D4D040}"/>
              </a:ext>
            </a:extLst>
          </p:cNvPr>
          <p:cNvGrpSpPr/>
          <p:nvPr/>
        </p:nvGrpSpPr>
        <p:grpSpPr>
          <a:xfrm>
            <a:off x="184756" y="41297"/>
            <a:ext cx="643919" cy="832698"/>
            <a:chOff x="1627773" y="1384300"/>
            <a:chExt cx="3162300" cy="4089400"/>
          </a:xfrm>
        </p:grpSpPr>
        <p:sp>
          <p:nvSpPr>
            <p:cNvPr id="20" name="平行四边形 1">
              <a:extLst>
                <a:ext uri="{FF2B5EF4-FFF2-40B4-BE49-F238E27FC236}">
                  <a16:creationId xmlns:a16="http://schemas.microsoft.com/office/drawing/2014/main" id="{D2BBD253-CB00-4F0E-A85E-48D77DCE13A5}"/>
                </a:ext>
              </a:extLst>
            </p:cNvPr>
            <p:cNvSpPr/>
            <p:nvPr/>
          </p:nvSpPr>
          <p:spPr>
            <a:xfrm>
              <a:off x="1627773" y="1384300"/>
              <a:ext cx="3162300" cy="4089400"/>
            </a:xfrm>
            <a:prstGeom prst="parallelogram">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2ADA30AF-7D9C-4D4A-B75A-AF174F9EE954}"/>
                </a:ext>
              </a:extLst>
            </p:cNvPr>
            <p:cNvSpPr/>
            <p:nvPr/>
          </p:nvSpPr>
          <p:spPr>
            <a:xfrm>
              <a:off x="1976696" y="1815621"/>
              <a:ext cx="2464459" cy="3087556"/>
            </a:xfrm>
            <a:prstGeom prst="rect">
              <a:avLst/>
            </a:prstGeom>
          </p:spPr>
          <p:txBody>
            <a:bodyPr wrap="square" lIns="68580" tIns="34290" rIns="68580" bIns="34290">
              <a:spAutoFit/>
            </a:bodyPr>
            <a:lstStyle/>
            <a:p>
              <a:pPr algn="ctr">
                <a:defRPr/>
              </a:pPr>
              <a:r>
                <a:rPr lang="en-US" altLang="zh-CN" sz="3600" spc="225" dirty="0">
                  <a:solidFill>
                    <a:schemeClr val="bg1"/>
                  </a:solidFill>
                  <a:latin typeface="Century Gothic" panose="020B0502020202020204" pitchFamily="34" charset="0"/>
                  <a:ea typeface="包图粗朗体" panose="02000000000000000000" pitchFamily="2" charset="-122"/>
                  <a:cs typeface="+mn-ea"/>
                  <a:sym typeface="+mn-lt"/>
                </a:rPr>
                <a:t>3</a:t>
              </a:r>
              <a:endParaRPr sz="3600" spc="225" dirty="0">
                <a:solidFill>
                  <a:schemeClr val="bg1"/>
                </a:solidFill>
                <a:latin typeface="Century Gothic" panose="020B0502020202020204" pitchFamily="34" charset="0"/>
                <a:ea typeface="包图粗朗体" panose="02000000000000000000" pitchFamily="2" charset="-122"/>
                <a:cs typeface="+mn-ea"/>
                <a:sym typeface="+mn-lt"/>
              </a:endParaRPr>
            </a:p>
          </p:txBody>
        </p:sp>
      </p:grpSp>
      <p:sp>
        <p:nvSpPr>
          <p:cNvPr id="22" name="矩形 21">
            <a:extLst>
              <a:ext uri="{FF2B5EF4-FFF2-40B4-BE49-F238E27FC236}">
                <a16:creationId xmlns:a16="http://schemas.microsoft.com/office/drawing/2014/main" id="{9112798C-1E68-4616-BEBF-D99625FB9ABC}"/>
              </a:ext>
            </a:extLst>
          </p:cNvPr>
          <p:cNvSpPr/>
          <p:nvPr/>
        </p:nvSpPr>
        <p:spPr>
          <a:xfrm>
            <a:off x="949910" y="707023"/>
            <a:ext cx="973343" cy="400110"/>
          </a:xfrm>
          <a:prstGeom prst="rect">
            <a:avLst/>
          </a:prstGeom>
        </p:spPr>
        <p:txBody>
          <a:bodyPr wrap="none">
            <a:spAutoFit/>
          </a:bodyPr>
          <a:lstStyle/>
          <a:p>
            <a:r>
              <a:rPr lang="en-US" altLang="zh-TW" sz="2000" b="1" dirty="0">
                <a:solidFill>
                  <a:srgbClr val="A78D6D"/>
                </a:solidFill>
                <a:latin typeface="Century Gothic" panose="020B0502020202020204" pitchFamily="34" charset="0"/>
              </a:rPr>
              <a:t>Model</a:t>
            </a:r>
            <a:endParaRPr lang="zh-TW" altLang="en-US" sz="2000" dirty="0">
              <a:solidFill>
                <a:srgbClr val="A78D6D"/>
              </a:solidFill>
            </a:endParaRPr>
          </a:p>
        </p:txBody>
      </p:sp>
    </p:spTree>
    <p:extLst>
      <p:ext uri="{BB962C8B-B14F-4D97-AF65-F5344CB8AC3E}">
        <p14:creationId xmlns:p14="http://schemas.microsoft.com/office/powerpoint/2010/main" val="378203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12D89250-8543-4DF5-B334-E14780E4BC57}"/>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340205" y="754648"/>
            <a:ext cx="6386689" cy="4140000"/>
          </a:xfrm>
          <a:prstGeom prst="rect">
            <a:avLst/>
          </a:prstGeom>
          <a:ln w="38100">
            <a:solidFill>
              <a:srgbClr val="BCA890"/>
            </a:solidFill>
          </a:ln>
        </p:spPr>
      </p:pic>
      <p:sp>
        <p:nvSpPr>
          <p:cNvPr id="10" name="矩形 9">
            <a:extLst>
              <a:ext uri="{FF2B5EF4-FFF2-40B4-BE49-F238E27FC236}">
                <a16:creationId xmlns:a16="http://schemas.microsoft.com/office/drawing/2014/main" id="{0DBF460C-03AE-4BE0-A933-59B0C8311BCD}"/>
              </a:ext>
            </a:extLst>
          </p:cNvPr>
          <p:cNvSpPr/>
          <p:nvPr/>
        </p:nvSpPr>
        <p:spPr>
          <a:xfrm>
            <a:off x="949910" y="153805"/>
            <a:ext cx="3312124" cy="561692"/>
          </a:xfrm>
          <a:prstGeom prst="rect">
            <a:avLst/>
          </a:prstGeom>
        </p:spPr>
        <p:txBody>
          <a:bodyPr wrap="square" lIns="68580" tIns="34290" rIns="68580" bIns="34290">
            <a:spAutoFit/>
          </a:bodyPr>
          <a:lstStyle/>
          <a:p>
            <a:pPr>
              <a:defRPr/>
            </a:pPr>
            <a:r>
              <a:rPr lang="en-US" altLang="zh-TW" sz="3200" b="1" dirty="0" err="1">
                <a:latin typeface="Century Gothic" panose="020B0502020202020204" pitchFamily="34" charset="0"/>
              </a:rPr>
              <a:t>XGBoost</a:t>
            </a:r>
            <a:endParaRPr sz="3200" spc="225" dirty="0">
              <a:solidFill>
                <a:schemeClr val="tx1">
                  <a:lumMod val="75000"/>
                  <a:lumOff val="25000"/>
                </a:schemeClr>
              </a:solidFill>
              <a:latin typeface="Century Gothic" panose="020B0502020202020204" pitchFamily="34" charset="0"/>
              <a:ea typeface="字魂58号-创中黑" panose="00000500000000000000" pitchFamily="2" charset="-122"/>
              <a:cs typeface="+mn-ea"/>
              <a:sym typeface="+mn-lt"/>
            </a:endParaRPr>
          </a:p>
        </p:txBody>
      </p:sp>
      <p:cxnSp>
        <p:nvCxnSpPr>
          <p:cNvPr id="11" name="直接连接符 4">
            <a:extLst>
              <a:ext uri="{FF2B5EF4-FFF2-40B4-BE49-F238E27FC236}">
                <a16:creationId xmlns:a16="http://schemas.microsoft.com/office/drawing/2014/main" id="{9EAC9742-8CB3-4770-923B-487776E9E40C}"/>
              </a:ext>
            </a:extLst>
          </p:cNvPr>
          <p:cNvCxnSpPr>
            <a:cxnSpLocks/>
          </p:cNvCxnSpPr>
          <p:nvPr/>
        </p:nvCxnSpPr>
        <p:spPr>
          <a:xfrm>
            <a:off x="1034308" y="754648"/>
            <a:ext cx="1407441" cy="3175"/>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12" name="群組 11">
            <a:extLst>
              <a:ext uri="{FF2B5EF4-FFF2-40B4-BE49-F238E27FC236}">
                <a16:creationId xmlns:a16="http://schemas.microsoft.com/office/drawing/2014/main" id="{243EF51D-1FD4-4788-BBE3-2AE1E1D4CD69}"/>
              </a:ext>
            </a:extLst>
          </p:cNvPr>
          <p:cNvGrpSpPr/>
          <p:nvPr/>
        </p:nvGrpSpPr>
        <p:grpSpPr>
          <a:xfrm>
            <a:off x="184756" y="41297"/>
            <a:ext cx="643919" cy="832698"/>
            <a:chOff x="1627773" y="1384300"/>
            <a:chExt cx="3162300" cy="4089400"/>
          </a:xfrm>
        </p:grpSpPr>
        <p:sp>
          <p:nvSpPr>
            <p:cNvPr id="13" name="平行四边形 1">
              <a:extLst>
                <a:ext uri="{FF2B5EF4-FFF2-40B4-BE49-F238E27FC236}">
                  <a16:creationId xmlns:a16="http://schemas.microsoft.com/office/drawing/2014/main" id="{A23CA925-1403-4D58-A66E-4BD75F5A4A6B}"/>
                </a:ext>
              </a:extLst>
            </p:cNvPr>
            <p:cNvSpPr/>
            <p:nvPr/>
          </p:nvSpPr>
          <p:spPr>
            <a:xfrm>
              <a:off x="1627773" y="1384300"/>
              <a:ext cx="3162300" cy="4089400"/>
            </a:xfrm>
            <a:prstGeom prst="parallelogram">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B8FC7270-57D0-4AFB-ABBE-D628283742EC}"/>
                </a:ext>
              </a:extLst>
            </p:cNvPr>
            <p:cNvSpPr/>
            <p:nvPr/>
          </p:nvSpPr>
          <p:spPr>
            <a:xfrm>
              <a:off x="1976696" y="1815621"/>
              <a:ext cx="2464459" cy="3087556"/>
            </a:xfrm>
            <a:prstGeom prst="rect">
              <a:avLst/>
            </a:prstGeom>
          </p:spPr>
          <p:txBody>
            <a:bodyPr wrap="square" lIns="68580" tIns="34290" rIns="68580" bIns="34290">
              <a:spAutoFit/>
            </a:bodyPr>
            <a:lstStyle/>
            <a:p>
              <a:pPr algn="ctr">
                <a:defRPr/>
              </a:pPr>
              <a:r>
                <a:rPr lang="en-US" altLang="zh-CN" sz="3600" spc="225" dirty="0">
                  <a:solidFill>
                    <a:schemeClr val="bg1"/>
                  </a:solidFill>
                  <a:latin typeface="Century Gothic" panose="020B0502020202020204" pitchFamily="34" charset="0"/>
                  <a:ea typeface="包图粗朗体" panose="02000000000000000000" pitchFamily="2" charset="-122"/>
                  <a:cs typeface="+mn-ea"/>
                  <a:sym typeface="+mn-lt"/>
                </a:rPr>
                <a:t>3</a:t>
              </a:r>
              <a:endParaRPr sz="3600" spc="225" dirty="0">
                <a:solidFill>
                  <a:schemeClr val="bg1"/>
                </a:solidFill>
                <a:latin typeface="Century Gothic" panose="020B0502020202020204" pitchFamily="34" charset="0"/>
                <a:ea typeface="包图粗朗体" panose="02000000000000000000" pitchFamily="2" charset="-122"/>
                <a:cs typeface="+mn-ea"/>
                <a:sym typeface="+mn-lt"/>
              </a:endParaRPr>
            </a:p>
          </p:txBody>
        </p:sp>
      </p:grpSp>
      <p:sp>
        <p:nvSpPr>
          <p:cNvPr id="15" name="矩形 14">
            <a:extLst>
              <a:ext uri="{FF2B5EF4-FFF2-40B4-BE49-F238E27FC236}">
                <a16:creationId xmlns:a16="http://schemas.microsoft.com/office/drawing/2014/main" id="{E443C13A-F373-46B0-850D-C209ACF6F524}"/>
              </a:ext>
            </a:extLst>
          </p:cNvPr>
          <p:cNvSpPr/>
          <p:nvPr/>
        </p:nvSpPr>
        <p:spPr>
          <a:xfrm>
            <a:off x="949910" y="707023"/>
            <a:ext cx="973343" cy="400110"/>
          </a:xfrm>
          <a:prstGeom prst="rect">
            <a:avLst/>
          </a:prstGeom>
        </p:spPr>
        <p:txBody>
          <a:bodyPr wrap="none">
            <a:spAutoFit/>
          </a:bodyPr>
          <a:lstStyle/>
          <a:p>
            <a:r>
              <a:rPr lang="en-US" altLang="zh-TW" sz="2000" b="1" dirty="0">
                <a:solidFill>
                  <a:srgbClr val="A78D6D"/>
                </a:solidFill>
                <a:latin typeface="Century Gothic" panose="020B0502020202020204" pitchFamily="34" charset="0"/>
              </a:rPr>
              <a:t>Model</a:t>
            </a:r>
            <a:endParaRPr lang="zh-TW" altLang="en-US" sz="2000" dirty="0">
              <a:solidFill>
                <a:srgbClr val="A78D6D"/>
              </a:solidFill>
            </a:endParaRPr>
          </a:p>
        </p:txBody>
      </p:sp>
      <p:pic>
        <p:nvPicPr>
          <p:cNvPr id="3" name="圖片 2">
            <a:extLst>
              <a:ext uri="{FF2B5EF4-FFF2-40B4-BE49-F238E27FC236}">
                <a16:creationId xmlns:a16="http://schemas.microsoft.com/office/drawing/2014/main" id="{4C8AA179-EE8E-4801-8228-6DCF072EB4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2224" y="5186154"/>
            <a:ext cx="7927552" cy="1190360"/>
          </a:xfrm>
          <a:prstGeom prst="rect">
            <a:avLst/>
          </a:prstGeom>
        </p:spPr>
      </p:pic>
    </p:spTree>
    <p:extLst>
      <p:ext uri="{BB962C8B-B14F-4D97-AF65-F5344CB8AC3E}">
        <p14:creationId xmlns:p14="http://schemas.microsoft.com/office/powerpoint/2010/main" val="2781439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3FF26FFC-9FB0-4CAA-ACA2-88B6A17566E3}"/>
              </a:ext>
            </a:extLst>
          </p:cNvPr>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605972" y="1107133"/>
            <a:ext cx="8460033" cy="5237834"/>
          </a:xfrm>
          <a:prstGeom prst="rect">
            <a:avLst/>
          </a:prstGeom>
          <a:ln w="38100">
            <a:solidFill>
              <a:srgbClr val="BCA890"/>
            </a:solidFill>
          </a:ln>
        </p:spPr>
      </p:pic>
      <p:sp>
        <p:nvSpPr>
          <p:cNvPr id="15" name="矩形 14">
            <a:extLst>
              <a:ext uri="{FF2B5EF4-FFF2-40B4-BE49-F238E27FC236}">
                <a16:creationId xmlns:a16="http://schemas.microsoft.com/office/drawing/2014/main" id="{FE22E814-14AC-4B14-BDA4-410D171BCF3F}"/>
              </a:ext>
            </a:extLst>
          </p:cNvPr>
          <p:cNvSpPr/>
          <p:nvPr/>
        </p:nvSpPr>
        <p:spPr>
          <a:xfrm>
            <a:off x="949910" y="153805"/>
            <a:ext cx="3312124" cy="561692"/>
          </a:xfrm>
          <a:prstGeom prst="rect">
            <a:avLst/>
          </a:prstGeom>
        </p:spPr>
        <p:txBody>
          <a:bodyPr wrap="square" lIns="68580" tIns="34290" rIns="68580" bIns="34290">
            <a:spAutoFit/>
          </a:bodyPr>
          <a:lstStyle/>
          <a:p>
            <a:pPr>
              <a:defRPr/>
            </a:pPr>
            <a:r>
              <a:rPr lang="en-US" altLang="zh-TW" sz="3200" b="1" dirty="0" err="1">
                <a:latin typeface="Century Gothic" panose="020B0502020202020204" pitchFamily="34" charset="0"/>
              </a:rPr>
              <a:t>XGBoost</a:t>
            </a:r>
            <a:endParaRPr sz="3200" spc="225" dirty="0">
              <a:solidFill>
                <a:schemeClr val="tx1">
                  <a:lumMod val="75000"/>
                  <a:lumOff val="25000"/>
                </a:schemeClr>
              </a:solidFill>
              <a:latin typeface="Century Gothic" panose="020B0502020202020204" pitchFamily="34" charset="0"/>
              <a:ea typeface="字魂58号-创中黑" panose="00000500000000000000" pitchFamily="2" charset="-122"/>
              <a:cs typeface="+mn-ea"/>
              <a:sym typeface="+mn-lt"/>
            </a:endParaRPr>
          </a:p>
        </p:txBody>
      </p:sp>
      <p:cxnSp>
        <p:nvCxnSpPr>
          <p:cNvPr id="16" name="直接连接符 4">
            <a:extLst>
              <a:ext uri="{FF2B5EF4-FFF2-40B4-BE49-F238E27FC236}">
                <a16:creationId xmlns:a16="http://schemas.microsoft.com/office/drawing/2014/main" id="{91658C3E-B031-4E0A-B01F-B645FC5C7DAF}"/>
              </a:ext>
            </a:extLst>
          </p:cNvPr>
          <p:cNvCxnSpPr>
            <a:cxnSpLocks/>
          </p:cNvCxnSpPr>
          <p:nvPr/>
        </p:nvCxnSpPr>
        <p:spPr>
          <a:xfrm>
            <a:off x="1034308" y="754648"/>
            <a:ext cx="1407441" cy="3175"/>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17" name="群組 16">
            <a:extLst>
              <a:ext uri="{FF2B5EF4-FFF2-40B4-BE49-F238E27FC236}">
                <a16:creationId xmlns:a16="http://schemas.microsoft.com/office/drawing/2014/main" id="{E069028F-D6F5-402F-BE26-F46673B2F6C6}"/>
              </a:ext>
            </a:extLst>
          </p:cNvPr>
          <p:cNvGrpSpPr/>
          <p:nvPr/>
        </p:nvGrpSpPr>
        <p:grpSpPr>
          <a:xfrm>
            <a:off x="184756" y="41297"/>
            <a:ext cx="643919" cy="832698"/>
            <a:chOff x="1627773" y="1384300"/>
            <a:chExt cx="3162300" cy="4089400"/>
          </a:xfrm>
        </p:grpSpPr>
        <p:sp>
          <p:nvSpPr>
            <p:cNvPr id="18" name="平行四边形 1">
              <a:extLst>
                <a:ext uri="{FF2B5EF4-FFF2-40B4-BE49-F238E27FC236}">
                  <a16:creationId xmlns:a16="http://schemas.microsoft.com/office/drawing/2014/main" id="{FE64D3D1-7379-40CE-9E26-B9B27CFFF678}"/>
                </a:ext>
              </a:extLst>
            </p:cNvPr>
            <p:cNvSpPr/>
            <p:nvPr/>
          </p:nvSpPr>
          <p:spPr>
            <a:xfrm>
              <a:off x="1627773" y="1384300"/>
              <a:ext cx="3162300" cy="4089400"/>
            </a:xfrm>
            <a:prstGeom prst="parallelogram">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23CCF854-37AE-48D0-AEBA-2FEC7D36BEBF}"/>
                </a:ext>
              </a:extLst>
            </p:cNvPr>
            <p:cNvSpPr/>
            <p:nvPr/>
          </p:nvSpPr>
          <p:spPr>
            <a:xfrm>
              <a:off x="1976696" y="1815621"/>
              <a:ext cx="2464459" cy="3087556"/>
            </a:xfrm>
            <a:prstGeom prst="rect">
              <a:avLst/>
            </a:prstGeom>
          </p:spPr>
          <p:txBody>
            <a:bodyPr wrap="square" lIns="68580" tIns="34290" rIns="68580" bIns="34290">
              <a:spAutoFit/>
            </a:bodyPr>
            <a:lstStyle/>
            <a:p>
              <a:pPr algn="ctr">
                <a:defRPr/>
              </a:pPr>
              <a:r>
                <a:rPr lang="en-US" altLang="zh-CN" sz="3600" spc="225" dirty="0">
                  <a:solidFill>
                    <a:schemeClr val="bg1"/>
                  </a:solidFill>
                  <a:latin typeface="Century Gothic" panose="020B0502020202020204" pitchFamily="34" charset="0"/>
                  <a:ea typeface="包图粗朗体" panose="02000000000000000000" pitchFamily="2" charset="-122"/>
                  <a:cs typeface="+mn-ea"/>
                  <a:sym typeface="+mn-lt"/>
                </a:rPr>
                <a:t>3</a:t>
              </a:r>
              <a:endParaRPr sz="3600" spc="225" dirty="0">
                <a:solidFill>
                  <a:schemeClr val="bg1"/>
                </a:solidFill>
                <a:latin typeface="Century Gothic" panose="020B0502020202020204" pitchFamily="34" charset="0"/>
                <a:ea typeface="包图粗朗体" panose="02000000000000000000" pitchFamily="2" charset="-122"/>
                <a:cs typeface="+mn-ea"/>
                <a:sym typeface="+mn-lt"/>
              </a:endParaRPr>
            </a:p>
          </p:txBody>
        </p:sp>
      </p:grpSp>
      <p:sp>
        <p:nvSpPr>
          <p:cNvPr id="20" name="矩形 19">
            <a:extLst>
              <a:ext uri="{FF2B5EF4-FFF2-40B4-BE49-F238E27FC236}">
                <a16:creationId xmlns:a16="http://schemas.microsoft.com/office/drawing/2014/main" id="{37326922-D817-40DF-B20F-D8E13159D484}"/>
              </a:ext>
            </a:extLst>
          </p:cNvPr>
          <p:cNvSpPr/>
          <p:nvPr/>
        </p:nvSpPr>
        <p:spPr>
          <a:xfrm>
            <a:off x="949910" y="707023"/>
            <a:ext cx="973343" cy="400110"/>
          </a:xfrm>
          <a:prstGeom prst="rect">
            <a:avLst/>
          </a:prstGeom>
        </p:spPr>
        <p:txBody>
          <a:bodyPr wrap="none">
            <a:spAutoFit/>
          </a:bodyPr>
          <a:lstStyle/>
          <a:p>
            <a:r>
              <a:rPr lang="en-US" altLang="zh-TW" sz="2000" b="1" dirty="0">
                <a:solidFill>
                  <a:srgbClr val="A78D6D"/>
                </a:solidFill>
                <a:latin typeface="Century Gothic" panose="020B0502020202020204" pitchFamily="34" charset="0"/>
              </a:rPr>
              <a:t>Model</a:t>
            </a:r>
            <a:endParaRPr lang="zh-TW" altLang="en-US" sz="2000" dirty="0">
              <a:solidFill>
                <a:srgbClr val="A78D6D"/>
              </a:solidFill>
            </a:endParaRPr>
          </a:p>
        </p:txBody>
      </p:sp>
    </p:spTree>
    <p:extLst>
      <p:ext uri="{BB962C8B-B14F-4D97-AF65-F5344CB8AC3E}">
        <p14:creationId xmlns:p14="http://schemas.microsoft.com/office/powerpoint/2010/main" val="642856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A61853A8-2D3D-49C5-9211-7776F9567EA6}"/>
              </a:ext>
            </a:extLst>
          </p:cNvPr>
          <p:cNvSpPr/>
          <p:nvPr/>
        </p:nvSpPr>
        <p:spPr>
          <a:xfrm>
            <a:off x="949910" y="153805"/>
            <a:ext cx="10787388" cy="561692"/>
          </a:xfrm>
          <a:prstGeom prst="rect">
            <a:avLst/>
          </a:prstGeom>
        </p:spPr>
        <p:txBody>
          <a:bodyPr wrap="square" lIns="68580" tIns="34290" rIns="68580" bIns="34290">
            <a:spAutoFit/>
          </a:bodyPr>
          <a:lstStyle/>
          <a:p>
            <a:pPr>
              <a:defRPr/>
            </a:pPr>
            <a:r>
              <a:rPr lang="en-US" altLang="zh-TW" sz="3200" b="1" dirty="0" err="1">
                <a:latin typeface="Century Gothic" panose="020B0502020202020204" pitchFamily="34" charset="0"/>
              </a:rPr>
              <a:t>XGBoost</a:t>
            </a:r>
            <a:r>
              <a:rPr lang="en-US" altLang="zh-TW" sz="3200" b="1" dirty="0">
                <a:latin typeface="Century Gothic" panose="020B0502020202020204" pitchFamily="34" charset="0"/>
              </a:rPr>
              <a:t> - </a:t>
            </a:r>
            <a:r>
              <a:rPr lang="en-US" altLang="zh-TW" sz="3200" dirty="0">
                <a:latin typeface="Century Gothic" panose="020B0502020202020204" pitchFamily="34" charset="0"/>
              </a:rPr>
              <a:t>SHAP (</a:t>
            </a:r>
            <a:r>
              <a:rPr lang="en-US" altLang="zh-TW" sz="3200" i="1" dirty="0" err="1">
                <a:latin typeface="Century Gothic" panose="020B0502020202020204" pitchFamily="34" charset="0"/>
              </a:rPr>
              <a:t>SHapley</a:t>
            </a:r>
            <a:r>
              <a:rPr lang="en-US" altLang="zh-TW" sz="3200" i="1" dirty="0">
                <a:latin typeface="Century Gothic" panose="020B0502020202020204" pitchFamily="34" charset="0"/>
              </a:rPr>
              <a:t> Additive </a:t>
            </a:r>
            <a:r>
              <a:rPr lang="en-US" altLang="zh-TW" sz="3200" i="1" dirty="0" err="1">
                <a:latin typeface="Century Gothic" panose="020B0502020202020204" pitchFamily="34" charset="0"/>
              </a:rPr>
              <a:t>exPlanations</a:t>
            </a:r>
            <a:r>
              <a:rPr lang="en-US" altLang="zh-TW" sz="3200" dirty="0">
                <a:latin typeface="Century Gothic" panose="020B0502020202020204" pitchFamily="34" charset="0"/>
              </a:rPr>
              <a:t>)</a:t>
            </a:r>
            <a:endParaRPr sz="3200" dirty="0">
              <a:latin typeface="Century Gothic" panose="020B0502020202020204" pitchFamily="34" charset="0"/>
              <a:sym typeface="+mn-lt"/>
            </a:endParaRPr>
          </a:p>
        </p:txBody>
      </p:sp>
      <p:cxnSp>
        <p:nvCxnSpPr>
          <p:cNvPr id="10" name="直接连接符 4">
            <a:extLst>
              <a:ext uri="{FF2B5EF4-FFF2-40B4-BE49-F238E27FC236}">
                <a16:creationId xmlns:a16="http://schemas.microsoft.com/office/drawing/2014/main" id="{78236977-2A61-4923-A889-03CA0D2B4C6F}"/>
              </a:ext>
            </a:extLst>
          </p:cNvPr>
          <p:cNvCxnSpPr>
            <a:cxnSpLocks/>
          </p:cNvCxnSpPr>
          <p:nvPr/>
        </p:nvCxnSpPr>
        <p:spPr>
          <a:xfrm>
            <a:off x="1034308" y="754648"/>
            <a:ext cx="1407441" cy="3175"/>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11" name="群組 10">
            <a:extLst>
              <a:ext uri="{FF2B5EF4-FFF2-40B4-BE49-F238E27FC236}">
                <a16:creationId xmlns:a16="http://schemas.microsoft.com/office/drawing/2014/main" id="{1905C519-C215-4014-9D21-2AE2EF7E221F}"/>
              </a:ext>
            </a:extLst>
          </p:cNvPr>
          <p:cNvGrpSpPr/>
          <p:nvPr/>
        </p:nvGrpSpPr>
        <p:grpSpPr>
          <a:xfrm>
            <a:off x="184756" y="41297"/>
            <a:ext cx="643919" cy="832698"/>
            <a:chOff x="1627773" y="1384300"/>
            <a:chExt cx="3162300" cy="4089400"/>
          </a:xfrm>
        </p:grpSpPr>
        <p:sp>
          <p:nvSpPr>
            <p:cNvPr id="12" name="平行四边形 1">
              <a:extLst>
                <a:ext uri="{FF2B5EF4-FFF2-40B4-BE49-F238E27FC236}">
                  <a16:creationId xmlns:a16="http://schemas.microsoft.com/office/drawing/2014/main" id="{039F4374-1708-48BC-B5D5-41F758CB9A4F}"/>
                </a:ext>
              </a:extLst>
            </p:cNvPr>
            <p:cNvSpPr/>
            <p:nvPr/>
          </p:nvSpPr>
          <p:spPr>
            <a:xfrm>
              <a:off x="1627773" y="1384300"/>
              <a:ext cx="3162300" cy="4089400"/>
            </a:xfrm>
            <a:prstGeom prst="parallelogram">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B34835D3-E2A4-4333-A831-9EF7B1562F2C}"/>
                </a:ext>
              </a:extLst>
            </p:cNvPr>
            <p:cNvSpPr/>
            <p:nvPr/>
          </p:nvSpPr>
          <p:spPr>
            <a:xfrm>
              <a:off x="1976696" y="1815621"/>
              <a:ext cx="2464459" cy="3087556"/>
            </a:xfrm>
            <a:prstGeom prst="rect">
              <a:avLst/>
            </a:prstGeom>
          </p:spPr>
          <p:txBody>
            <a:bodyPr wrap="square" lIns="68580" tIns="34290" rIns="68580" bIns="34290">
              <a:spAutoFit/>
            </a:bodyPr>
            <a:lstStyle/>
            <a:p>
              <a:pPr algn="ctr">
                <a:defRPr/>
              </a:pPr>
              <a:r>
                <a:rPr lang="en-US" altLang="zh-CN" sz="3600" spc="225" dirty="0">
                  <a:solidFill>
                    <a:schemeClr val="bg1"/>
                  </a:solidFill>
                  <a:latin typeface="Century Gothic" panose="020B0502020202020204" pitchFamily="34" charset="0"/>
                  <a:ea typeface="包图粗朗体" panose="02000000000000000000" pitchFamily="2" charset="-122"/>
                  <a:cs typeface="+mn-ea"/>
                  <a:sym typeface="+mn-lt"/>
                </a:rPr>
                <a:t>3</a:t>
              </a:r>
              <a:endParaRPr sz="3600" spc="225" dirty="0">
                <a:solidFill>
                  <a:schemeClr val="bg1"/>
                </a:solidFill>
                <a:latin typeface="Century Gothic" panose="020B0502020202020204" pitchFamily="34" charset="0"/>
                <a:ea typeface="包图粗朗体" panose="02000000000000000000" pitchFamily="2" charset="-122"/>
                <a:cs typeface="+mn-ea"/>
                <a:sym typeface="+mn-lt"/>
              </a:endParaRPr>
            </a:p>
          </p:txBody>
        </p:sp>
      </p:grpSp>
      <p:sp>
        <p:nvSpPr>
          <p:cNvPr id="14" name="矩形 13">
            <a:extLst>
              <a:ext uri="{FF2B5EF4-FFF2-40B4-BE49-F238E27FC236}">
                <a16:creationId xmlns:a16="http://schemas.microsoft.com/office/drawing/2014/main" id="{E7C9ABCB-EDCB-4298-BA70-A1A2EDF0FB2F}"/>
              </a:ext>
            </a:extLst>
          </p:cNvPr>
          <p:cNvSpPr/>
          <p:nvPr/>
        </p:nvSpPr>
        <p:spPr>
          <a:xfrm>
            <a:off x="949910" y="707023"/>
            <a:ext cx="973343" cy="400110"/>
          </a:xfrm>
          <a:prstGeom prst="rect">
            <a:avLst/>
          </a:prstGeom>
        </p:spPr>
        <p:txBody>
          <a:bodyPr wrap="none">
            <a:spAutoFit/>
          </a:bodyPr>
          <a:lstStyle/>
          <a:p>
            <a:r>
              <a:rPr lang="en-US" altLang="zh-TW" sz="2000" b="1" dirty="0">
                <a:solidFill>
                  <a:srgbClr val="A78D6D"/>
                </a:solidFill>
                <a:latin typeface="Century Gothic" panose="020B0502020202020204" pitchFamily="34" charset="0"/>
              </a:rPr>
              <a:t>Model</a:t>
            </a:r>
            <a:endParaRPr lang="zh-TW" altLang="en-US" sz="2000" dirty="0">
              <a:solidFill>
                <a:srgbClr val="A78D6D"/>
              </a:solidFill>
            </a:endParaRPr>
          </a:p>
        </p:txBody>
      </p:sp>
      <p:pic>
        <p:nvPicPr>
          <p:cNvPr id="4" name="圖片 3">
            <a:extLst>
              <a:ext uri="{FF2B5EF4-FFF2-40B4-BE49-F238E27FC236}">
                <a16:creationId xmlns:a16="http://schemas.microsoft.com/office/drawing/2014/main" id="{997B5A6D-DF42-4B10-A46C-34888802A9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886" y="1187507"/>
            <a:ext cx="11660227" cy="2429214"/>
          </a:xfrm>
          <a:prstGeom prst="rect">
            <a:avLst/>
          </a:prstGeom>
        </p:spPr>
      </p:pic>
      <p:pic>
        <p:nvPicPr>
          <p:cNvPr id="6" name="圖片 5">
            <a:extLst>
              <a:ext uri="{FF2B5EF4-FFF2-40B4-BE49-F238E27FC236}">
                <a16:creationId xmlns:a16="http://schemas.microsoft.com/office/drawing/2014/main" id="{14A3FE0C-EBB6-4D5D-B97B-8C5EFDF0D9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8730" y="4432070"/>
            <a:ext cx="8049748" cy="1238423"/>
          </a:xfrm>
          <a:prstGeom prst="rect">
            <a:avLst/>
          </a:prstGeom>
        </p:spPr>
      </p:pic>
      <p:pic>
        <p:nvPicPr>
          <p:cNvPr id="16" name="圖片 15">
            <a:extLst>
              <a:ext uri="{FF2B5EF4-FFF2-40B4-BE49-F238E27FC236}">
                <a16:creationId xmlns:a16="http://schemas.microsoft.com/office/drawing/2014/main" id="{7DACB8A9-49E1-473E-8B78-3980250966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4385" y="3827299"/>
            <a:ext cx="4048690" cy="438211"/>
          </a:xfrm>
          <a:prstGeom prst="rect">
            <a:avLst/>
          </a:prstGeom>
        </p:spPr>
      </p:pic>
    </p:spTree>
    <p:extLst>
      <p:ext uri="{BB962C8B-B14F-4D97-AF65-F5344CB8AC3E}">
        <p14:creationId xmlns:p14="http://schemas.microsoft.com/office/powerpoint/2010/main" val="2730068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CFC763C0-764B-4FC3-BABB-82D3C5CD0B9A}"/>
              </a:ext>
            </a:extLst>
          </p:cNvPr>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605972" y="1107133"/>
            <a:ext cx="8654996" cy="5597062"/>
          </a:xfrm>
          <a:prstGeom prst="rect">
            <a:avLst/>
          </a:prstGeom>
          <a:ln w="38100">
            <a:solidFill>
              <a:srgbClr val="BCA890"/>
            </a:solidFill>
          </a:ln>
        </p:spPr>
      </p:pic>
      <p:sp>
        <p:nvSpPr>
          <p:cNvPr id="9" name="矩形 8">
            <a:extLst>
              <a:ext uri="{FF2B5EF4-FFF2-40B4-BE49-F238E27FC236}">
                <a16:creationId xmlns:a16="http://schemas.microsoft.com/office/drawing/2014/main" id="{A61853A8-2D3D-49C5-9211-7776F9567EA6}"/>
              </a:ext>
            </a:extLst>
          </p:cNvPr>
          <p:cNvSpPr/>
          <p:nvPr/>
        </p:nvSpPr>
        <p:spPr>
          <a:xfrm>
            <a:off x="949910" y="153805"/>
            <a:ext cx="10787388" cy="561692"/>
          </a:xfrm>
          <a:prstGeom prst="rect">
            <a:avLst/>
          </a:prstGeom>
        </p:spPr>
        <p:txBody>
          <a:bodyPr wrap="square" lIns="68580" tIns="34290" rIns="68580" bIns="34290">
            <a:spAutoFit/>
          </a:bodyPr>
          <a:lstStyle/>
          <a:p>
            <a:pPr>
              <a:defRPr/>
            </a:pPr>
            <a:r>
              <a:rPr lang="en-US" altLang="zh-TW" sz="3200" b="1" dirty="0" err="1">
                <a:latin typeface="Century Gothic" panose="020B0502020202020204" pitchFamily="34" charset="0"/>
              </a:rPr>
              <a:t>XGBoost</a:t>
            </a:r>
            <a:r>
              <a:rPr lang="en-US" altLang="zh-TW" sz="3200" b="1" dirty="0">
                <a:latin typeface="Century Gothic" panose="020B0502020202020204" pitchFamily="34" charset="0"/>
              </a:rPr>
              <a:t> - </a:t>
            </a:r>
            <a:r>
              <a:rPr lang="en-US" altLang="zh-TW" sz="3200" dirty="0">
                <a:latin typeface="Century Gothic" panose="020B0502020202020204" pitchFamily="34" charset="0"/>
              </a:rPr>
              <a:t>SHAP (</a:t>
            </a:r>
            <a:r>
              <a:rPr lang="en-US" altLang="zh-TW" sz="3200" i="1" dirty="0" err="1">
                <a:latin typeface="Century Gothic" panose="020B0502020202020204" pitchFamily="34" charset="0"/>
              </a:rPr>
              <a:t>SHapley</a:t>
            </a:r>
            <a:r>
              <a:rPr lang="en-US" altLang="zh-TW" sz="3200" i="1" dirty="0">
                <a:latin typeface="Century Gothic" panose="020B0502020202020204" pitchFamily="34" charset="0"/>
              </a:rPr>
              <a:t> Additive </a:t>
            </a:r>
            <a:r>
              <a:rPr lang="en-US" altLang="zh-TW" sz="3200" i="1" dirty="0" err="1">
                <a:latin typeface="Century Gothic" panose="020B0502020202020204" pitchFamily="34" charset="0"/>
              </a:rPr>
              <a:t>exPlanations</a:t>
            </a:r>
            <a:r>
              <a:rPr lang="en-US" altLang="zh-TW" sz="3200" dirty="0">
                <a:latin typeface="Century Gothic" panose="020B0502020202020204" pitchFamily="34" charset="0"/>
              </a:rPr>
              <a:t>)</a:t>
            </a:r>
            <a:endParaRPr sz="3200" dirty="0">
              <a:latin typeface="Century Gothic" panose="020B0502020202020204" pitchFamily="34" charset="0"/>
              <a:sym typeface="+mn-lt"/>
            </a:endParaRPr>
          </a:p>
        </p:txBody>
      </p:sp>
      <p:cxnSp>
        <p:nvCxnSpPr>
          <p:cNvPr id="10" name="直接连接符 4">
            <a:extLst>
              <a:ext uri="{FF2B5EF4-FFF2-40B4-BE49-F238E27FC236}">
                <a16:creationId xmlns:a16="http://schemas.microsoft.com/office/drawing/2014/main" id="{78236977-2A61-4923-A889-03CA0D2B4C6F}"/>
              </a:ext>
            </a:extLst>
          </p:cNvPr>
          <p:cNvCxnSpPr>
            <a:cxnSpLocks/>
          </p:cNvCxnSpPr>
          <p:nvPr/>
        </p:nvCxnSpPr>
        <p:spPr>
          <a:xfrm>
            <a:off x="1034308" y="754648"/>
            <a:ext cx="1407441" cy="3175"/>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11" name="群組 10">
            <a:extLst>
              <a:ext uri="{FF2B5EF4-FFF2-40B4-BE49-F238E27FC236}">
                <a16:creationId xmlns:a16="http://schemas.microsoft.com/office/drawing/2014/main" id="{1905C519-C215-4014-9D21-2AE2EF7E221F}"/>
              </a:ext>
            </a:extLst>
          </p:cNvPr>
          <p:cNvGrpSpPr/>
          <p:nvPr/>
        </p:nvGrpSpPr>
        <p:grpSpPr>
          <a:xfrm>
            <a:off x="184756" y="41297"/>
            <a:ext cx="643919" cy="832698"/>
            <a:chOff x="1627773" y="1384300"/>
            <a:chExt cx="3162300" cy="4089400"/>
          </a:xfrm>
        </p:grpSpPr>
        <p:sp>
          <p:nvSpPr>
            <p:cNvPr id="12" name="平行四边形 1">
              <a:extLst>
                <a:ext uri="{FF2B5EF4-FFF2-40B4-BE49-F238E27FC236}">
                  <a16:creationId xmlns:a16="http://schemas.microsoft.com/office/drawing/2014/main" id="{039F4374-1708-48BC-B5D5-41F758CB9A4F}"/>
                </a:ext>
              </a:extLst>
            </p:cNvPr>
            <p:cNvSpPr/>
            <p:nvPr/>
          </p:nvSpPr>
          <p:spPr>
            <a:xfrm>
              <a:off x="1627773" y="1384300"/>
              <a:ext cx="3162300" cy="4089400"/>
            </a:xfrm>
            <a:prstGeom prst="parallelogram">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B34835D3-E2A4-4333-A831-9EF7B1562F2C}"/>
                </a:ext>
              </a:extLst>
            </p:cNvPr>
            <p:cNvSpPr/>
            <p:nvPr/>
          </p:nvSpPr>
          <p:spPr>
            <a:xfrm>
              <a:off x="1976696" y="1815621"/>
              <a:ext cx="2464459" cy="3087556"/>
            </a:xfrm>
            <a:prstGeom prst="rect">
              <a:avLst/>
            </a:prstGeom>
          </p:spPr>
          <p:txBody>
            <a:bodyPr wrap="square" lIns="68580" tIns="34290" rIns="68580" bIns="34290">
              <a:spAutoFit/>
            </a:bodyPr>
            <a:lstStyle/>
            <a:p>
              <a:pPr algn="ctr">
                <a:defRPr/>
              </a:pPr>
              <a:r>
                <a:rPr lang="en-US" altLang="zh-CN" sz="3600" spc="225" dirty="0">
                  <a:solidFill>
                    <a:schemeClr val="bg1"/>
                  </a:solidFill>
                  <a:latin typeface="Century Gothic" panose="020B0502020202020204" pitchFamily="34" charset="0"/>
                  <a:ea typeface="包图粗朗体" panose="02000000000000000000" pitchFamily="2" charset="-122"/>
                  <a:cs typeface="+mn-ea"/>
                  <a:sym typeface="+mn-lt"/>
                </a:rPr>
                <a:t>3</a:t>
              </a:r>
              <a:endParaRPr sz="3600" spc="225" dirty="0">
                <a:solidFill>
                  <a:schemeClr val="bg1"/>
                </a:solidFill>
                <a:latin typeface="Century Gothic" panose="020B0502020202020204" pitchFamily="34" charset="0"/>
                <a:ea typeface="包图粗朗体" panose="02000000000000000000" pitchFamily="2" charset="-122"/>
                <a:cs typeface="+mn-ea"/>
                <a:sym typeface="+mn-lt"/>
              </a:endParaRPr>
            </a:p>
          </p:txBody>
        </p:sp>
      </p:grpSp>
      <p:sp>
        <p:nvSpPr>
          <p:cNvPr id="14" name="矩形 13">
            <a:extLst>
              <a:ext uri="{FF2B5EF4-FFF2-40B4-BE49-F238E27FC236}">
                <a16:creationId xmlns:a16="http://schemas.microsoft.com/office/drawing/2014/main" id="{E7C9ABCB-EDCB-4298-BA70-A1A2EDF0FB2F}"/>
              </a:ext>
            </a:extLst>
          </p:cNvPr>
          <p:cNvSpPr/>
          <p:nvPr/>
        </p:nvSpPr>
        <p:spPr>
          <a:xfrm>
            <a:off x="949910" y="707023"/>
            <a:ext cx="973343" cy="400110"/>
          </a:xfrm>
          <a:prstGeom prst="rect">
            <a:avLst/>
          </a:prstGeom>
        </p:spPr>
        <p:txBody>
          <a:bodyPr wrap="none">
            <a:spAutoFit/>
          </a:bodyPr>
          <a:lstStyle/>
          <a:p>
            <a:r>
              <a:rPr lang="en-US" altLang="zh-TW" sz="2000" b="1" dirty="0">
                <a:solidFill>
                  <a:srgbClr val="A78D6D"/>
                </a:solidFill>
                <a:latin typeface="Century Gothic" panose="020B0502020202020204" pitchFamily="34" charset="0"/>
              </a:rPr>
              <a:t>Model</a:t>
            </a:r>
            <a:endParaRPr lang="zh-TW" altLang="en-US" sz="2000" dirty="0">
              <a:solidFill>
                <a:srgbClr val="A78D6D"/>
              </a:solidFill>
            </a:endParaRPr>
          </a:p>
        </p:txBody>
      </p:sp>
    </p:spTree>
    <p:extLst>
      <p:ext uri="{BB962C8B-B14F-4D97-AF65-F5344CB8AC3E}">
        <p14:creationId xmlns:p14="http://schemas.microsoft.com/office/powerpoint/2010/main" val="892621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87DC85E0-F8F3-4595-A201-4F3DC777455E}"/>
              </a:ext>
            </a:extLst>
          </p:cNvPr>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605972" y="1107133"/>
            <a:ext cx="8219933" cy="5051057"/>
          </a:xfrm>
          <a:prstGeom prst="rect">
            <a:avLst/>
          </a:prstGeom>
          <a:ln w="38100">
            <a:solidFill>
              <a:srgbClr val="BCA890"/>
            </a:solidFill>
          </a:ln>
        </p:spPr>
      </p:pic>
      <p:sp>
        <p:nvSpPr>
          <p:cNvPr id="9" name="矩形 8">
            <a:extLst>
              <a:ext uri="{FF2B5EF4-FFF2-40B4-BE49-F238E27FC236}">
                <a16:creationId xmlns:a16="http://schemas.microsoft.com/office/drawing/2014/main" id="{8E6D80E5-100C-4C30-9B73-035DB97440F2}"/>
              </a:ext>
            </a:extLst>
          </p:cNvPr>
          <p:cNvSpPr/>
          <p:nvPr/>
        </p:nvSpPr>
        <p:spPr>
          <a:xfrm>
            <a:off x="949910" y="153805"/>
            <a:ext cx="10292180" cy="561692"/>
          </a:xfrm>
          <a:prstGeom prst="rect">
            <a:avLst/>
          </a:prstGeom>
        </p:spPr>
        <p:txBody>
          <a:bodyPr wrap="square" lIns="68580" tIns="34290" rIns="68580" bIns="34290">
            <a:spAutoFit/>
          </a:bodyPr>
          <a:lstStyle/>
          <a:p>
            <a:pPr>
              <a:defRPr/>
            </a:pPr>
            <a:r>
              <a:rPr lang="en-US" altLang="zh-TW" sz="3200" b="1" dirty="0" err="1">
                <a:latin typeface="Century Gothic" panose="020B0502020202020204" pitchFamily="34" charset="0"/>
              </a:rPr>
              <a:t>XGBoost</a:t>
            </a:r>
            <a:r>
              <a:rPr lang="en-US" altLang="zh-TW" sz="3200" b="1" dirty="0">
                <a:latin typeface="Century Gothic" panose="020B0502020202020204" pitchFamily="34" charset="0"/>
              </a:rPr>
              <a:t> </a:t>
            </a:r>
            <a:r>
              <a:rPr lang="en-US" altLang="zh-TW" sz="3200" dirty="0">
                <a:latin typeface="Century Gothic" panose="020B0502020202020204" pitchFamily="34" charset="0"/>
              </a:rPr>
              <a:t>– SHAP – </a:t>
            </a:r>
            <a:r>
              <a:rPr lang="en-US" altLang="zh-TW" sz="3200" i="1" dirty="0">
                <a:latin typeface="Century Gothic" panose="020B0502020202020204" pitchFamily="34" charset="0"/>
              </a:rPr>
              <a:t>Chest Pain Type </a:t>
            </a:r>
            <a:endParaRPr sz="3200" i="1" dirty="0">
              <a:latin typeface="Century Gothic" panose="020B0502020202020204" pitchFamily="34" charset="0"/>
              <a:sym typeface="+mn-lt"/>
            </a:endParaRPr>
          </a:p>
        </p:txBody>
      </p:sp>
      <p:cxnSp>
        <p:nvCxnSpPr>
          <p:cNvPr id="10" name="直接连接符 4">
            <a:extLst>
              <a:ext uri="{FF2B5EF4-FFF2-40B4-BE49-F238E27FC236}">
                <a16:creationId xmlns:a16="http://schemas.microsoft.com/office/drawing/2014/main" id="{C77A9D9A-FD0E-4BAB-965D-3522757292AA}"/>
              </a:ext>
            </a:extLst>
          </p:cNvPr>
          <p:cNvCxnSpPr>
            <a:cxnSpLocks/>
          </p:cNvCxnSpPr>
          <p:nvPr/>
        </p:nvCxnSpPr>
        <p:spPr>
          <a:xfrm>
            <a:off x="1034308" y="754648"/>
            <a:ext cx="1407441" cy="3175"/>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11" name="群組 10">
            <a:extLst>
              <a:ext uri="{FF2B5EF4-FFF2-40B4-BE49-F238E27FC236}">
                <a16:creationId xmlns:a16="http://schemas.microsoft.com/office/drawing/2014/main" id="{3578403F-8463-4048-B4BE-934C349BE302}"/>
              </a:ext>
            </a:extLst>
          </p:cNvPr>
          <p:cNvGrpSpPr/>
          <p:nvPr/>
        </p:nvGrpSpPr>
        <p:grpSpPr>
          <a:xfrm>
            <a:off x="184756" y="41297"/>
            <a:ext cx="643919" cy="832698"/>
            <a:chOff x="1627773" y="1384300"/>
            <a:chExt cx="3162300" cy="4089400"/>
          </a:xfrm>
        </p:grpSpPr>
        <p:sp>
          <p:nvSpPr>
            <p:cNvPr id="12" name="平行四边形 1">
              <a:extLst>
                <a:ext uri="{FF2B5EF4-FFF2-40B4-BE49-F238E27FC236}">
                  <a16:creationId xmlns:a16="http://schemas.microsoft.com/office/drawing/2014/main" id="{5D259351-1A94-4AC1-B443-C960ADC76C59}"/>
                </a:ext>
              </a:extLst>
            </p:cNvPr>
            <p:cNvSpPr/>
            <p:nvPr/>
          </p:nvSpPr>
          <p:spPr>
            <a:xfrm>
              <a:off x="1627773" y="1384300"/>
              <a:ext cx="3162300" cy="4089400"/>
            </a:xfrm>
            <a:prstGeom prst="parallelogram">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6F18B37B-9B6E-4404-A464-74D030953FEC}"/>
                </a:ext>
              </a:extLst>
            </p:cNvPr>
            <p:cNvSpPr/>
            <p:nvPr/>
          </p:nvSpPr>
          <p:spPr>
            <a:xfrm>
              <a:off x="1976696" y="1815621"/>
              <a:ext cx="2464459" cy="3087556"/>
            </a:xfrm>
            <a:prstGeom prst="rect">
              <a:avLst/>
            </a:prstGeom>
          </p:spPr>
          <p:txBody>
            <a:bodyPr wrap="square" lIns="68580" tIns="34290" rIns="68580" bIns="34290">
              <a:spAutoFit/>
            </a:bodyPr>
            <a:lstStyle/>
            <a:p>
              <a:pPr algn="ctr">
                <a:defRPr/>
              </a:pPr>
              <a:r>
                <a:rPr lang="en-US" altLang="zh-CN" sz="3600" spc="225" dirty="0">
                  <a:solidFill>
                    <a:schemeClr val="bg1"/>
                  </a:solidFill>
                  <a:latin typeface="Century Gothic" panose="020B0502020202020204" pitchFamily="34" charset="0"/>
                  <a:ea typeface="包图粗朗体" panose="02000000000000000000" pitchFamily="2" charset="-122"/>
                  <a:cs typeface="+mn-ea"/>
                  <a:sym typeface="+mn-lt"/>
                </a:rPr>
                <a:t>3</a:t>
              </a:r>
              <a:endParaRPr sz="3600" spc="225" dirty="0">
                <a:solidFill>
                  <a:schemeClr val="bg1"/>
                </a:solidFill>
                <a:latin typeface="Century Gothic" panose="020B0502020202020204" pitchFamily="34" charset="0"/>
                <a:ea typeface="包图粗朗体" panose="02000000000000000000" pitchFamily="2" charset="-122"/>
                <a:cs typeface="+mn-ea"/>
                <a:sym typeface="+mn-lt"/>
              </a:endParaRPr>
            </a:p>
          </p:txBody>
        </p:sp>
      </p:grpSp>
      <p:sp>
        <p:nvSpPr>
          <p:cNvPr id="14" name="矩形 13">
            <a:extLst>
              <a:ext uri="{FF2B5EF4-FFF2-40B4-BE49-F238E27FC236}">
                <a16:creationId xmlns:a16="http://schemas.microsoft.com/office/drawing/2014/main" id="{AF1AE4CE-61B2-4217-BAE7-4306FFC99CCB}"/>
              </a:ext>
            </a:extLst>
          </p:cNvPr>
          <p:cNvSpPr/>
          <p:nvPr/>
        </p:nvSpPr>
        <p:spPr>
          <a:xfrm>
            <a:off x="949910" y="707023"/>
            <a:ext cx="973343" cy="400110"/>
          </a:xfrm>
          <a:prstGeom prst="rect">
            <a:avLst/>
          </a:prstGeom>
        </p:spPr>
        <p:txBody>
          <a:bodyPr wrap="none">
            <a:spAutoFit/>
          </a:bodyPr>
          <a:lstStyle/>
          <a:p>
            <a:r>
              <a:rPr lang="en-US" altLang="zh-TW" sz="2000" b="1" dirty="0">
                <a:solidFill>
                  <a:srgbClr val="A78D6D"/>
                </a:solidFill>
                <a:latin typeface="Century Gothic" panose="020B0502020202020204" pitchFamily="34" charset="0"/>
              </a:rPr>
              <a:t>Model</a:t>
            </a:r>
            <a:endParaRPr lang="zh-TW" altLang="en-US" sz="2000" dirty="0">
              <a:solidFill>
                <a:srgbClr val="A78D6D"/>
              </a:solidFill>
            </a:endParaRPr>
          </a:p>
        </p:txBody>
      </p:sp>
    </p:spTree>
    <p:extLst>
      <p:ext uri="{BB962C8B-B14F-4D97-AF65-F5344CB8AC3E}">
        <p14:creationId xmlns:p14="http://schemas.microsoft.com/office/powerpoint/2010/main" val="2171229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038B0FE6-318C-444B-8361-DFB0397C80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矩形 8">
            <a:extLst>
              <a:ext uri="{FF2B5EF4-FFF2-40B4-BE49-F238E27FC236}">
                <a16:creationId xmlns:a16="http://schemas.microsoft.com/office/drawing/2014/main" id="{9DB328E2-B371-4F6C-A84F-3EA08E4994D5}"/>
              </a:ext>
            </a:extLst>
          </p:cNvPr>
          <p:cNvSpPr/>
          <p:nvPr/>
        </p:nvSpPr>
        <p:spPr>
          <a:xfrm>
            <a:off x="0" y="2049510"/>
            <a:ext cx="12192000" cy="2758980"/>
          </a:xfrm>
          <a:prstGeom prst="rect">
            <a:avLst/>
          </a:prstGeom>
          <a:solidFill>
            <a:srgbClr val="6667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平行四边形 1">
            <a:extLst>
              <a:ext uri="{FF2B5EF4-FFF2-40B4-BE49-F238E27FC236}">
                <a16:creationId xmlns:a16="http://schemas.microsoft.com/office/drawing/2014/main" id="{6922DCA0-1D99-42A5-A5DB-5AB7C1F9D057}"/>
              </a:ext>
            </a:extLst>
          </p:cNvPr>
          <p:cNvSpPr/>
          <p:nvPr/>
        </p:nvSpPr>
        <p:spPr>
          <a:xfrm>
            <a:off x="1627773" y="1384300"/>
            <a:ext cx="3162300" cy="4089400"/>
          </a:xfrm>
          <a:prstGeom prst="parallelogram">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C32C7B03-B002-46BF-89EE-3893706E6206}"/>
              </a:ext>
            </a:extLst>
          </p:cNvPr>
          <p:cNvSpPr/>
          <p:nvPr/>
        </p:nvSpPr>
        <p:spPr>
          <a:xfrm>
            <a:off x="1976695" y="2049510"/>
            <a:ext cx="2464455" cy="2192908"/>
          </a:xfrm>
          <a:prstGeom prst="rect">
            <a:avLst/>
          </a:prstGeom>
        </p:spPr>
        <p:txBody>
          <a:bodyPr wrap="square" lIns="68580" tIns="34290" rIns="68580" bIns="34290">
            <a:spAutoFit/>
          </a:bodyPr>
          <a:lstStyle/>
          <a:p>
            <a:pPr algn="ctr">
              <a:defRPr/>
            </a:pPr>
            <a:r>
              <a:rPr lang="en-US" altLang="zh-TW" sz="13800" spc="225">
                <a:solidFill>
                  <a:schemeClr val="bg1"/>
                </a:solidFill>
                <a:latin typeface="包图粗朗体" panose="02000000000000000000" pitchFamily="2" charset="-122"/>
                <a:ea typeface="包图粗朗体" panose="02000000000000000000" pitchFamily="2" charset="-122"/>
                <a:cs typeface="+mn-ea"/>
                <a:sym typeface="+mn-lt"/>
              </a:rPr>
              <a:t>4</a:t>
            </a:r>
            <a:endParaRPr sz="13800" spc="225">
              <a:solidFill>
                <a:schemeClr val="bg1"/>
              </a:solidFill>
              <a:latin typeface="包图粗朗体" panose="02000000000000000000" pitchFamily="2" charset="-122"/>
              <a:ea typeface="包图粗朗体" panose="02000000000000000000" pitchFamily="2" charset="-122"/>
              <a:cs typeface="+mn-ea"/>
              <a:sym typeface="+mn-lt"/>
            </a:endParaRPr>
          </a:p>
        </p:txBody>
      </p:sp>
      <p:sp>
        <p:nvSpPr>
          <p:cNvPr id="17" name="矩形 16">
            <a:extLst>
              <a:ext uri="{FF2B5EF4-FFF2-40B4-BE49-F238E27FC236}">
                <a16:creationId xmlns:a16="http://schemas.microsoft.com/office/drawing/2014/main" id="{229CA21C-4690-466E-A8A0-A301E122288B}"/>
              </a:ext>
            </a:extLst>
          </p:cNvPr>
          <p:cNvSpPr/>
          <p:nvPr/>
        </p:nvSpPr>
        <p:spPr>
          <a:xfrm>
            <a:off x="5138995" y="2566800"/>
            <a:ext cx="5651888" cy="807913"/>
          </a:xfrm>
          <a:prstGeom prst="rect">
            <a:avLst/>
          </a:prstGeom>
        </p:spPr>
        <p:txBody>
          <a:bodyPr wrap="square" lIns="68580" tIns="34290" rIns="68580" bIns="34290">
            <a:spAutoFit/>
          </a:bodyPr>
          <a:lstStyle/>
          <a:p>
            <a:pPr>
              <a:defRPr/>
            </a:pPr>
            <a:r>
              <a:rPr lang="zh-TW" altLang="en-US" sz="4800" spc="225">
                <a:solidFill>
                  <a:schemeClr val="bg1"/>
                </a:solidFill>
                <a:latin typeface="Microsoft YaHei" panose="020B0503020204020204" pitchFamily="34" charset="-122"/>
                <a:ea typeface="Microsoft YaHei" panose="020B0503020204020204" pitchFamily="34" charset="-122"/>
                <a:cs typeface="+mn-ea"/>
                <a:sym typeface="+mn-lt"/>
              </a:rPr>
              <a:t>結論</a:t>
            </a:r>
            <a:endParaRPr sz="4800" spc="225">
              <a:solidFill>
                <a:schemeClr val="bg1"/>
              </a:solidFill>
              <a:latin typeface="Microsoft YaHei" panose="020B0503020204020204" pitchFamily="34" charset="-122"/>
              <a:ea typeface="Microsoft YaHei" panose="020B0503020204020204" pitchFamily="34" charset="-122"/>
              <a:cs typeface="+mn-ea"/>
              <a:sym typeface="+mn-lt"/>
            </a:endParaRPr>
          </a:p>
        </p:txBody>
      </p:sp>
    </p:spTree>
    <p:extLst>
      <p:ext uri="{BB962C8B-B14F-4D97-AF65-F5344CB8AC3E}">
        <p14:creationId xmlns:p14="http://schemas.microsoft.com/office/powerpoint/2010/main" val="282360034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right)">
                                      <p:cBhvr>
                                        <p:cTn id="11" dur="500"/>
                                        <p:tgtEl>
                                          <p:spTgt spid="16"/>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right)">
                                      <p:cBhvr>
                                        <p:cTn id="1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6" grpId="0"/>
      <p:bldP spid="1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E4C588B5-1C2C-4A5C-B49F-B81AF39B132E}"/>
              </a:ext>
            </a:extLst>
          </p:cNvPr>
          <p:cNvSpPr/>
          <p:nvPr/>
        </p:nvSpPr>
        <p:spPr>
          <a:xfrm>
            <a:off x="949909" y="153805"/>
            <a:ext cx="4958521" cy="561692"/>
          </a:xfrm>
          <a:prstGeom prst="rect">
            <a:avLst/>
          </a:prstGeom>
        </p:spPr>
        <p:txBody>
          <a:bodyPr wrap="square" lIns="68580" tIns="34290" rIns="68580" bIns="34290">
            <a:spAutoFit/>
          </a:bodyPr>
          <a:lstStyle/>
          <a:p>
            <a:pPr>
              <a:defRPr/>
            </a:pPr>
            <a:r>
              <a:rPr lang="en-US" altLang="zh-TW" sz="3200" b="1" dirty="0">
                <a:latin typeface="Century Gothic" panose="020B0502020202020204" pitchFamily="34" charset="0"/>
              </a:rPr>
              <a:t>Result</a:t>
            </a:r>
          </a:p>
        </p:txBody>
      </p:sp>
      <p:cxnSp>
        <p:nvCxnSpPr>
          <p:cNvPr id="4" name="直接连接符 4">
            <a:extLst>
              <a:ext uri="{FF2B5EF4-FFF2-40B4-BE49-F238E27FC236}">
                <a16:creationId xmlns:a16="http://schemas.microsoft.com/office/drawing/2014/main" id="{EE48586A-4300-492D-99BE-343FC94F3834}"/>
              </a:ext>
            </a:extLst>
          </p:cNvPr>
          <p:cNvCxnSpPr>
            <a:cxnSpLocks/>
          </p:cNvCxnSpPr>
          <p:nvPr/>
        </p:nvCxnSpPr>
        <p:spPr>
          <a:xfrm>
            <a:off x="1034308" y="754648"/>
            <a:ext cx="1015556"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5" name="群組 4">
            <a:extLst>
              <a:ext uri="{FF2B5EF4-FFF2-40B4-BE49-F238E27FC236}">
                <a16:creationId xmlns:a16="http://schemas.microsoft.com/office/drawing/2014/main" id="{5DF9266C-55B0-4377-A9F4-95B90D7952F7}"/>
              </a:ext>
            </a:extLst>
          </p:cNvPr>
          <p:cNvGrpSpPr/>
          <p:nvPr/>
        </p:nvGrpSpPr>
        <p:grpSpPr>
          <a:xfrm>
            <a:off x="184756" y="41297"/>
            <a:ext cx="643919" cy="832698"/>
            <a:chOff x="1627773" y="1384300"/>
            <a:chExt cx="3162300" cy="4089400"/>
          </a:xfrm>
        </p:grpSpPr>
        <p:sp>
          <p:nvSpPr>
            <p:cNvPr id="6" name="平行四边形 1">
              <a:extLst>
                <a:ext uri="{FF2B5EF4-FFF2-40B4-BE49-F238E27FC236}">
                  <a16:creationId xmlns:a16="http://schemas.microsoft.com/office/drawing/2014/main" id="{49DF64BA-0C32-4E3A-A7A7-A85DBAD504D5}"/>
                </a:ext>
              </a:extLst>
            </p:cNvPr>
            <p:cNvSpPr/>
            <p:nvPr/>
          </p:nvSpPr>
          <p:spPr>
            <a:xfrm>
              <a:off x="1627773" y="1384300"/>
              <a:ext cx="3162300" cy="4089400"/>
            </a:xfrm>
            <a:prstGeom prst="parallelogram">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0DB75804-D1E7-4A4C-9C32-AB08BB12088A}"/>
                </a:ext>
              </a:extLst>
            </p:cNvPr>
            <p:cNvSpPr/>
            <p:nvPr/>
          </p:nvSpPr>
          <p:spPr>
            <a:xfrm>
              <a:off x="1976696" y="1815621"/>
              <a:ext cx="2464459" cy="3087556"/>
            </a:xfrm>
            <a:prstGeom prst="rect">
              <a:avLst/>
            </a:prstGeom>
          </p:spPr>
          <p:txBody>
            <a:bodyPr wrap="square" lIns="68580" tIns="34290" rIns="68580" bIns="34290">
              <a:spAutoFit/>
            </a:bodyPr>
            <a:lstStyle/>
            <a:p>
              <a:pPr algn="ctr">
                <a:defRPr/>
              </a:pPr>
              <a:r>
                <a:rPr lang="en-US" altLang="zh-TW" sz="3600" spc="225" dirty="0">
                  <a:solidFill>
                    <a:schemeClr val="bg1"/>
                  </a:solidFill>
                  <a:latin typeface="Century Gothic" panose="020B0502020202020204" pitchFamily="34" charset="0"/>
                  <a:ea typeface="包图粗朗体" panose="02000000000000000000" pitchFamily="2" charset="-122"/>
                  <a:cs typeface="+mn-ea"/>
                  <a:sym typeface="+mn-lt"/>
                </a:rPr>
                <a:t>4</a:t>
              </a:r>
              <a:endParaRPr sz="3600" spc="225" dirty="0">
                <a:solidFill>
                  <a:schemeClr val="bg1"/>
                </a:solidFill>
                <a:latin typeface="Century Gothic" panose="020B0502020202020204" pitchFamily="34" charset="0"/>
                <a:ea typeface="包图粗朗体" panose="02000000000000000000" pitchFamily="2" charset="-122"/>
                <a:cs typeface="+mn-ea"/>
                <a:sym typeface="+mn-lt"/>
              </a:endParaRPr>
            </a:p>
          </p:txBody>
        </p:sp>
      </p:grpSp>
      <p:sp>
        <p:nvSpPr>
          <p:cNvPr id="8" name="矩形 7">
            <a:extLst>
              <a:ext uri="{FF2B5EF4-FFF2-40B4-BE49-F238E27FC236}">
                <a16:creationId xmlns:a16="http://schemas.microsoft.com/office/drawing/2014/main" id="{1B646321-F123-4B09-B8BF-B2FA3AC42438}"/>
              </a:ext>
            </a:extLst>
          </p:cNvPr>
          <p:cNvSpPr/>
          <p:nvPr/>
        </p:nvSpPr>
        <p:spPr>
          <a:xfrm>
            <a:off x="949910" y="707023"/>
            <a:ext cx="1571264" cy="400110"/>
          </a:xfrm>
          <a:prstGeom prst="rect">
            <a:avLst/>
          </a:prstGeom>
        </p:spPr>
        <p:txBody>
          <a:bodyPr wrap="none">
            <a:spAutoFit/>
          </a:bodyPr>
          <a:lstStyle/>
          <a:p>
            <a:r>
              <a:rPr lang="en-US" altLang="zh-TW" sz="2000" b="1" dirty="0">
                <a:solidFill>
                  <a:srgbClr val="A78D6D"/>
                </a:solidFill>
                <a:latin typeface="Century Gothic" panose="020B0502020202020204" pitchFamily="34" charset="0"/>
              </a:rPr>
              <a:t>Conclusion</a:t>
            </a:r>
            <a:endParaRPr lang="zh-TW" altLang="en-US" sz="2000" dirty="0">
              <a:solidFill>
                <a:srgbClr val="A78D6D"/>
              </a:solidFill>
            </a:endParaRPr>
          </a:p>
        </p:txBody>
      </p:sp>
      <p:graphicFrame>
        <p:nvGraphicFramePr>
          <p:cNvPr id="14" name="表格 13">
            <a:extLst>
              <a:ext uri="{FF2B5EF4-FFF2-40B4-BE49-F238E27FC236}">
                <a16:creationId xmlns:a16="http://schemas.microsoft.com/office/drawing/2014/main" id="{07200129-A437-40F0-8961-5C49DA8AC0E2}"/>
              </a:ext>
            </a:extLst>
          </p:cNvPr>
          <p:cNvGraphicFramePr>
            <a:graphicFrameLocks noGrp="1"/>
          </p:cNvGraphicFramePr>
          <p:nvPr>
            <p:extLst>
              <p:ext uri="{D42A27DB-BD31-4B8C-83A1-F6EECF244321}">
                <p14:modId xmlns:p14="http://schemas.microsoft.com/office/powerpoint/2010/main" val="3444802774"/>
              </p:ext>
            </p:extLst>
          </p:nvPr>
        </p:nvGraphicFramePr>
        <p:xfrm>
          <a:off x="1370766" y="1429476"/>
          <a:ext cx="9450467" cy="5171542"/>
        </p:xfrm>
        <a:graphic>
          <a:graphicData uri="http://schemas.openxmlformats.org/drawingml/2006/table">
            <a:tbl>
              <a:tblPr firstRow="1" bandRow="1">
                <a:tableStyleId>{073A0DAA-6AF3-43AB-8588-CEC1D06C72B9}</a:tableStyleId>
              </a:tblPr>
              <a:tblGrid>
                <a:gridCol w="2493477">
                  <a:extLst>
                    <a:ext uri="{9D8B030D-6E8A-4147-A177-3AD203B41FA5}">
                      <a16:colId xmlns:a16="http://schemas.microsoft.com/office/drawing/2014/main" val="2573045661"/>
                    </a:ext>
                  </a:extLst>
                </a:gridCol>
                <a:gridCol w="1760413">
                  <a:extLst>
                    <a:ext uri="{9D8B030D-6E8A-4147-A177-3AD203B41FA5}">
                      <a16:colId xmlns:a16="http://schemas.microsoft.com/office/drawing/2014/main" val="3085519298"/>
                    </a:ext>
                  </a:extLst>
                </a:gridCol>
                <a:gridCol w="1713324">
                  <a:extLst>
                    <a:ext uri="{9D8B030D-6E8A-4147-A177-3AD203B41FA5}">
                      <a16:colId xmlns:a16="http://schemas.microsoft.com/office/drawing/2014/main" val="1016696815"/>
                    </a:ext>
                  </a:extLst>
                </a:gridCol>
                <a:gridCol w="1694041">
                  <a:extLst>
                    <a:ext uri="{9D8B030D-6E8A-4147-A177-3AD203B41FA5}">
                      <a16:colId xmlns:a16="http://schemas.microsoft.com/office/drawing/2014/main" val="1945425543"/>
                    </a:ext>
                  </a:extLst>
                </a:gridCol>
                <a:gridCol w="1789212">
                  <a:extLst>
                    <a:ext uri="{9D8B030D-6E8A-4147-A177-3AD203B41FA5}">
                      <a16:colId xmlns:a16="http://schemas.microsoft.com/office/drawing/2014/main" val="4143615762"/>
                    </a:ext>
                  </a:extLst>
                </a:gridCol>
              </a:tblGrid>
              <a:tr h="8112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100" kern="100" dirty="0">
                          <a:effectLst/>
                          <a:latin typeface="Century Gothic" panose="020B0502020202020204" pitchFamily="34" charset="0"/>
                        </a:rPr>
                        <a:t>Model</a:t>
                      </a:r>
                      <a:endParaRPr lang="zh-TW" altLang="zh-TW" sz="2100" kern="100" dirty="0">
                        <a:effectLst/>
                        <a:latin typeface="Century Gothic" panose="020B0502020202020204" pitchFamily="34" charset="0"/>
                        <a:ea typeface="+mn-ea"/>
                        <a:cs typeface="Times New Roman" panose="02020603050405020304" pitchFamily="18" charset="0"/>
                      </a:endParaRPr>
                    </a:p>
                  </a:txBody>
                  <a:tcPr marL="81323" marR="81323" marT="40662" marB="40662"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78D6D"/>
                    </a:solidFill>
                  </a:tcPr>
                </a:tc>
                <a:tc>
                  <a:txBody>
                    <a:bodyPr/>
                    <a:lstStyle/>
                    <a:p>
                      <a:pPr algn="ctr">
                        <a:spcAft>
                          <a:spcPts val="0"/>
                        </a:spcAft>
                      </a:pPr>
                      <a:r>
                        <a:rPr lang="en-US" altLang="zh-TW" sz="2100" kern="100">
                          <a:effectLst/>
                          <a:latin typeface="Century Gothic" panose="020B0502020202020204" pitchFamily="34" charset="0"/>
                        </a:rPr>
                        <a:t>S</a:t>
                      </a:r>
                      <a:r>
                        <a:rPr lang="en-US" sz="2100" kern="100">
                          <a:effectLst/>
                          <a:latin typeface="Century Gothic" panose="020B0502020202020204" pitchFamily="34" charset="0"/>
                        </a:rPr>
                        <a:t>ensitivity</a:t>
                      </a:r>
                      <a:endParaRPr lang="zh-TW" sz="2100" kern="100" dirty="0">
                        <a:effectLst/>
                        <a:latin typeface="Century Gothic" panose="020B0502020202020204" pitchFamily="34" charset="0"/>
                        <a:ea typeface="新細明體" panose="02020500000000000000" pitchFamily="18" charset="-120"/>
                        <a:cs typeface="Times New Roman" panose="02020603050405020304" pitchFamily="18" charset="0"/>
                      </a:endParaRPr>
                    </a:p>
                  </a:txBody>
                  <a:tcPr marL="73519" marR="7351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78D6D"/>
                    </a:solidFill>
                  </a:tcPr>
                </a:tc>
                <a:tc>
                  <a:txBody>
                    <a:bodyPr/>
                    <a:lstStyle/>
                    <a:p>
                      <a:pPr algn="ctr">
                        <a:spcAft>
                          <a:spcPts val="0"/>
                        </a:spcAft>
                      </a:pPr>
                      <a:r>
                        <a:rPr lang="en-US" altLang="zh-TW" sz="2100" kern="100" dirty="0">
                          <a:effectLst/>
                          <a:latin typeface="Century Gothic" panose="020B0502020202020204" pitchFamily="34" charset="0"/>
                        </a:rPr>
                        <a:t>S</a:t>
                      </a:r>
                      <a:r>
                        <a:rPr lang="en-US" sz="2100" kern="100" dirty="0">
                          <a:effectLst/>
                          <a:latin typeface="Century Gothic" panose="020B0502020202020204" pitchFamily="34" charset="0"/>
                        </a:rPr>
                        <a:t>pecificity</a:t>
                      </a:r>
                      <a:endParaRPr lang="zh-TW" sz="2100" kern="100" dirty="0">
                        <a:effectLst/>
                        <a:latin typeface="Century Gothic" panose="020B0502020202020204" pitchFamily="34" charset="0"/>
                        <a:ea typeface="新細明體" panose="02020500000000000000" pitchFamily="18" charset="-120"/>
                        <a:cs typeface="Times New Roman" panose="02020603050405020304" pitchFamily="18" charset="0"/>
                      </a:endParaRPr>
                    </a:p>
                  </a:txBody>
                  <a:tcPr marL="73519" marR="7351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78D6D"/>
                    </a:solidFill>
                  </a:tcPr>
                </a:tc>
                <a:tc>
                  <a:txBody>
                    <a:bodyPr/>
                    <a:lstStyle/>
                    <a:p>
                      <a:pPr algn="ctr">
                        <a:spcAft>
                          <a:spcPts val="0"/>
                        </a:spcAft>
                      </a:pPr>
                      <a:r>
                        <a:rPr lang="en-US" sz="2100" kern="100" dirty="0">
                          <a:effectLst/>
                          <a:latin typeface="Century Gothic" panose="020B0502020202020204" pitchFamily="34" charset="0"/>
                        </a:rPr>
                        <a:t>AUC</a:t>
                      </a:r>
                      <a:endParaRPr lang="zh-TW" sz="2100" kern="100" dirty="0">
                        <a:effectLst/>
                        <a:latin typeface="Century Gothic" panose="020B0502020202020204" pitchFamily="34" charset="0"/>
                        <a:ea typeface="新細明體" panose="02020500000000000000" pitchFamily="18" charset="-120"/>
                        <a:cs typeface="Times New Roman" panose="02020603050405020304" pitchFamily="18" charset="0"/>
                      </a:endParaRPr>
                    </a:p>
                  </a:txBody>
                  <a:tcPr marL="73519" marR="7351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78D6D"/>
                    </a:solidFill>
                  </a:tcPr>
                </a:tc>
                <a:tc>
                  <a:txBody>
                    <a:bodyPr/>
                    <a:lstStyle/>
                    <a:p>
                      <a:pPr algn="ctr">
                        <a:spcAft>
                          <a:spcPts val="0"/>
                        </a:spcAft>
                      </a:pPr>
                      <a:r>
                        <a:rPr lang="en-US" altLang="zh-TW" sz="2100" kern="100" dirty="0">
                          <a:effectLst/>
                          <a:latin typeface="Century Gothic" panose="020B0502020202020204" pitchFamily="34" charset="0"/>
                          <a:ea typeface="新細明體" panose="02020500000000000000" pitchFamily="18" charset="-120"/>
                          <a:cs typeface="Times New Roman" panose="02020603050405020304" pitchFamily="18" charset="0"/>
                        </a:rPr>
                        <a:t>Accuracy</a:t>
                      </a:r>
                      <a:endParaRPr lang="zh-TW" sz="2100" kern="100" dirty="0">
                        <a:effectLst/>
                        <a:latin typeface="Century Gothic" panose="020B0502020202020204" pitchFamily="34" charset="0"/>
                        <a:ea typeface="新細明體" panose="02020500000000000000" pitchFamily="18" charset="-120"/>
                        <a:cs typeface="Times New Roman" panose="02020603050405020304" pitchFamily="18" charset="0"/>
                      </a:endParaRPr>
                    </a:p>
                  </a:txBody>
                  <a:tcPr marL="73519" marR="7351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78D6D"/>
                    </a:solidFill>
                  </a:tcPr>
                </a:tc>
                <a:extLst>
                  <a:ext uri="{0D108BD9-81ED-4DB2-BD59-A6C34878D82A}">
                    <a16:rowId xmlns:a16="http://schemas.microsoft.com/office/drawing/2014/main" val="4261235855"/>
                  </a:ext>
                </a:extLst>
              </a:tr>
              <a:tr h="811242">
                <a:tc>
                  <a:txBody>
                    <a:bodyPr/>
                    <a:lstStyle/>
                    <a:p>
                      <a:pPr algn="ctr"/>
                      <a:r>
                        <a:rPr lang="en-US" altLang="zh-TW" sz="2100" b="1" dirty="0">
                          <a:solidFill>
                            <a:schemeClr val="tx1">
                              <a:lumMod val="65000"/>
                              <a:lumOff val="35000"/>
                            </a:schemeClr>
                          </a:solidFill>
                          <a:latin typeface="Century Gothic" panose="020B0502020202020204" pitchFamily="34" charset="0"/>
                        </a:rPr>
                        <a:t>KNN</a:t>
                      </a:r>
                      <a:endParaRPr lang="zh-TW" altLang="en-US" sz="2100" b="1" dirty="0">
                        <a:solidFill>
                          <a:schemeClr val="tx1">
                            <a:lumMod val="65000"/>
                            <a:lumOff val="35000"/>
                          </a:schemeClr>
                        </a:solidFill>
                        <a:latin typeface="Century Gothic" panose="020B0502020202020204" pitchFamily="34" charset="0"/>
                      </a:endParaRPr>
                    </a:p>
                  </a:txBody>
                  <a:tcPr marL="73519" marR="7351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2100" dirty="0">
                          <a:solidFill>
                            <a:schemeClr val="tx1"/>
                          </a:solidFill>
                          <a:latin typeface="Century Gothic" panose="020B0502020202020204" pitchFamily="34" charset="0"/>
                        </a:rPr>
                        <a:t>0.771</a:t>
                      </a:r>
                      <a:endParaRPr lang="zh-TW" altLang="en-US" sz="2100" dirty="0">
                        <a:solidFill>
                          <a:schemeClr val="tx1"/>
                        </a:solidFill>
                        <a:latin typeface="Century Gothic" panose="020B0502020202020204" pitchFamily="34" charset="0"/>
                      </a:endParaRPr>
                    </a:p>
                  </a:txBody>
                  <a:tcPr marL="81323" marR="81323" marT="40662" marB="40662"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2100" dirty="0">
                          <a:solidFill>
                            <a:schemeClr val="tx1"/>
                          </a:solidFill>
                          <a:latin typeface="Century Gothic" panose="020B0502020202020204" pitchFamily="34" charset="0"/>
                        </a:rPr>
                        <a:t>0.625 </a:t>
                      </a:r>
                      <a:endParaRPr lang="zh-TW" altLang="en-US" sz="2100" dirty="0">
                        <a:solidFill>
                          <a:schemeClr val="tx1"/>
                        </a:solidFill>
                        <a:latin typeface="Century Gothic" panose="020B0502020202020204" pitchFamily="34" charset="0"/>
                      </a:endParaRPr>
                    </a:p>
                  </a:txBody>
                  <a:tcPr marL="81323" marR="81323" marT="40662" marB="40662"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2100" dirty="0">
                          <a:solidFill>
                            <a:schemeClr val="tx1"/>
                          </a:solidFill>
                          <a:latin typeface="Century Gothic" panose="020B0502020202020204" pitchFamily="34" charset="0"/>
                        </a:rPr>
                        <a:t>0.463 </a:t>
                      </a:r>
                      <a:endParaRPr lang="zh-TW" altLang="en-US" sz="2100" dirty="0">
                        <a:solidFill>
                          <a:schemeClr val="tx1"/>
                        </a:solidFill>
                        <a:latin typeface="Century Gothic" panose="020B0502020202020204" pitchFamily="34" charset="0"/>
                      </a:endParaRPr>
                    </a:p>
                  </a:txBody>
                  <a:tcPr marL="81323" marR="81323" marT="40662" marB="40662"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2100" dirty="0">
                          <a:solidFill>
                            <a:schemeClr val="tx1"/>
                          </a:solidFill>
                          <a:latin typeface="Century Gothic" panose="020B0502020202020204" pitchFamily="34" charset="0"/>
                        </a:rPr>
                        <a:t>0.704</a:t>
                      </a:r>
                      <a:endParaRPr lang="zh-TW" altLang="en-US" sz="2100" dirty="0">
                        <a:solidFill>
                          <a:schemeClr val="tx1"/>
                        </a:solidFill>
                        <a:latin typeface="Century Gothic" panose="020B0502020202020204" pitchFamily="34" charset="0"/>
                      </a:endParaRPr>
                    </a:p>
                  </a:txBody>
                  <a:tcPr marL="81323" marR="81323" marT="40662" marB="40662"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9766666"/>
                  </a:ext>
                </a:extLst>
              </a:tr>
              <a:tr h="696948">
                <a:tc>
                  <a:txBody>
                    <a:bodyPr/>
                    <a:lstStyle/>
                    <a:p>
                      <a:pPr algn="ctr">
                        <a:spcAft>
                          <a:spcPts val="0"/>
                        </a:spcAft>
                      </a:pPr>
                      <a:r>
                        <a:rPr lang="en-US" sz="2100" b="1" kern="100" dirty="0">
                          <a:solidFill>
                            <a:schemeClr val="tx1">
                              <a:lumMod val="65000"/>
                              <a:lumOff val="35000"/>
                            </a:schemeClr>
                          </a:solidFill>
                          <a:effectLst/>
                          <a:latin typeface="Century Gothic" panose="020B0502020202020204" pitchFamily="34" charset="0"/>
                        </a:rPr>
                        <a:t>Logistic </a:t>
                      </a:r>
                      <a:r>
                        <a:rPr lang="en-US" altLang="zh-TW" sz="2100" b="1" kern="100" dirty="0">
                          <a:solidFill>
                            <a:schemeClr val="tx1">
                              <a:lumMod val="65000"/>
                              <a:lumOff val="35000"/>
                            </a:schemeClr>
                          </a:solidFill>
                          <a:effectLst/>
                          <a:latin typeface="Century Gothic" panose="020B0502020202020204" pitchFamily="34" charset="0"/>
                        </a:rPr>
                        <a:t>Regression</a:t>
                      </a:r>
                      <a:endParaRPr lang="zh-TW" sz="2100" b="1" kern="100" dirty="0">
                        <a:solidFill>
                          <a:schemeClr val="tx1">
                            <a:lumMod val="65000"/>
                            <a:lumOff val="35000"/>
                          </a:schemeClr>
                        </a:solidFill>
                        <a:effectLst/>
                        <a:latin typeface="Century Gothic" panose="020B0502020202020204" pitchFamily="34" charset="0"/>
                        <a:ea typeface="新細明體" panose="02020500000000000000" pitchFamily="18" charset="-120"/>
                        <a:cs typeface="Times New Roman" panose="02020603050405020304" pitchFamily="18" charset="0"/>
                      </a:endParaRPr>
                    </a:p>
                  </a:txBody>
                  <a:tcPr marL="73519" marR="7351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2100" b="0" dirty="0">
                          <a:solidFill>
                            <a:schemeClr val="tx1"/>
                          </a:solidFill>
                          <a:latin typeface="Century Gothic" panose="020B0502020202020204" pitchFamily="34" charset="0"/>
                        </a:rPr>
                        <a:t>0.896</a:t>
                      </a:r>
                      <a:endParaRPr lang="zh-TW" altLang="en-US" sz="2100" b="0" dirty="0">
                        <a:solidFill>
                          <a:schemeClr val="tx1"/>
                        </a:solidFill>
                        <a:latin typeface="Century Gothic" panose="020B0502020202020204" pitchFamily="34" charset="0"/>
                      </a:endParaRPr>
                    </a:p>
                  </a:txBody>
                  <a:tcPr marL="81323" marR="81323" marT="40662" marB="40662"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2100" b="0" dirty="0">
                          <a:solidFill>
                            <a:schemeClr val="tx1"/>
                          </a:solidFill>
                          <a:latin typeface="Century Gothic" panose="020B0502020202020204" pitchFamily="34" charset="0"/>
                        </a:rPr>
                        <a:t>0.800</a:t>
                      </a:r>
                      <a:endParaRPr lang="zh-TW" altLang="en-US" sz="2100" b="0" dirty="0">
                        <a:solidFill>
                          <a:schemeClr val="tx1"/>
                        </a:solidFill>
                        <a:latin typeface="Century Gothic" panose="020B0502020202020204" pitchFamily="34" charset="0"/>
                      </a:endParaRPr>
                    </a:p>
                  </a:txBody>
                  <a:tcPr marL="81323" marR="81323" marT="40662" marB="40662"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2100" b="0" dirty="0">
                          <a:solidFill>
                            <a:schemeClr val="tx1"/>
                          </a:solidFill>
                          <a:latin typeface="Century Gothic" panose="020B0502020202020204" pitchFamily="34" charset="0"/>
                        </a:rPr>
                        <a:t>0.909</a:t>
                      </a:r>
                      <a:endParaRPr lang="zh-TW" altLang="en-US" sz="2100" b="0" dirty="0">
                        <a:solidFill>
                          <a:schemeClr val="tx1"/>
                        </a:solidFill>
                        <a:latin typeface="Century Gothic" panose="020B0502020202020204" pitchFamily="34" charset="0"/>
                      </a:endParaRPr>
                    </a:p>
                  </a:txBody>
                  <a:tcPr marL="81323" marR="81323" marT="40662" marB="40662"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2100" b="0" dirty="0">
                          <a:solidFill>
                            <a:schemeClr val="tx1"/>
                          </a:solidFill>
                          <a:latin typeface="Century Gothic" panose="020B0502020202020204" pitchFamily="34" charset="0"/>
                        </a:rPr>
                        <a:t>0.852</a:t>
                      </a:r>
                      <a:endParaRPr lang="zh-TW" altLang="en-US" sz="2100" b="0" dirty="0">
                        <a:solidFill>
                          <a:schemeClr val="tx1"/>
                        </a:solidFill>
                        <a:latin typeface="Century Gothic" panose="020B0502020202020204" pitchFamily="34" charset="0"/>
                      </a:endParaRPr>
                    </a:p>
                  </a:txBody>
                  <a:tcPr marL="81323" marR="81323" marT="40662" marB="40662"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9532274"/>
                  </a:ext>
                </a:extLst>
              </a:tr>
              <a:tr h="702151">
                <a:tc>
                  <a:txBody>
                    <a:bodyPr/>
                    <a:lstStyle/>
                    <a:p>
                      <a:pPr marL="0" indent="0" algn="ctr">
                        <a:buFont typeface="Arial" panose="020B0604020202020204" pitchFamily="34" charset="0"/>
                        <a:buNone/>
                      </a:pPr>
                      <a:r>
                        <a:rPr lang="en-US" altLang="zh-TW" sz="2100" b="1" dirty="0">
                          <a:ln w="0"/>
                          <a:solidFill>
                            <a:schemeClr val="tx1">
                              <a:lumMod val="65000"/>
                              <a:lumOff val="35000"/>
                            </a:schemeClr>
                          </a:solidFill>
                          <a:effectLst/>
                          <a:latin typeface="Century Gothic" panose="020B0502020202020204" pitchFamily="34" charset="0"/>
                        </a:rPr>
                        <a:t>Naïve Bayes</a:t>
                      </a:r>
                    </a:p>
                  </a:txBody>
                  <a:tcPr marL="73519" marR="7351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2100" dirty="0">
                          <a:solidFill>
                            <a:schemeClr val="tx1"/>
                          </a:solidFill>
                          <a:latin typeface="Century Gothic" panose="020B0502020202020204" pitchFamily="34" charset="0"/>
                        </a:rPr>
                        <a:t>0.833</a:t>
                      </a:r>
                      <a:endParaRPr lang="zh-TW" altLang="en-US" sz="2100" b="1" dirty="0">
                        <a:solidFill>
                          <a:schemeClr val="tx1"/>
                        </a:solidFill>
                        <a:latin typeface="Century Gothic" panose="020B0502020202020204" pitchFamily="34" charset="0"/>
                      </a:endParaRPr>
                    </a:p>
                  </a:txBody>
                  <a:tcPr marL="81323" marR="81323" marT="40662" marB="40662"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2100" dirty="0">
                          <a:solidFill>
                            <a:schemeClr val="tx1"/>
                          </a:solidFill>
                          <a:latin typeface="Century Gothic" panose="020B0502020202020204" pitchFamily="34" charset="0"/>
                        </a:rPr>
                        <a:t>0.750 </a:t>
                      </a:r>
                      <a:endParaRPr lang="zh-TW" altLang="en-US" sz="2100" b="1" dirty="0">
                        <a:solidFill>
                          <a:schemeClr val="tx1"/>
                        </a:solidFill>
                        <a:latin typeface="Century Gothic" panose="020B0502020202020204" pitchFamily="34" charset="0"/>
                      </a:endParaRPr>
                    </a:p>
                  </a:txBody>
                  <a:tcPr marL="81323" marR="81323" marT="40662" marB="40662"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2100" dirty="0">
                          <a:solidFill>
                            <a:schemeClr val="tx1"/>
                          </a:solidFill>
                          <a:latin typeface="Century Gothic" panose="020B0502020202020204" pitchFamily="34" charset="0"/>
                        </a:rPr>
                        <a:t>0.889</a:t>
                      </a:r>
                      <a:endParaRPr lang="zh-TW" altLang="en-US" sz="2100" b="1" dirty="0">
                        <a:solidFill>
                          <a:schemeClr val="tx1"/>
                        </a:solidFill>
                        <a:latin typeface="Century Gothic" panose="020B0502020202020204" pitchFamily="34" charset="0"/>
                      </a:endParaRPr>
                    </a:p>
                  </a:txBody>
                  <a:tcPr marL="81323" marR="81323" marT="40662" marB="40662"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2100" dirty="0">
                          <a:solidFill>
                            <a:schemeClr val="tx1"/>
                          </a:solidFill>
                          <a:latin typeface="Century Gothic" panose="020B0502020202020204" pitchFamily="34" charset="0"/>
                        </a:rPr>
                        <a:t>0.795</a:t>
                      </a:r>
                      <a:endParaRPr lang="zh-TW" altLang="en-US" sz="2100" b="1" dirty="0">
                        <a:solidFill>
                          <a:schemeClr val="tx1"/>
                        </a:solidFill>
                        <a:latin typeface="Century Gothic" panose="020B0502020202020204" pitchFamily="34" charset="0"/>
                      </a:endParaRPr>
                    </a:p>
                  </a:txBody>
                  <a:tcPr marL="81323" marR="81323" marT="40662" marB="40662"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3054469"/>
                  </a:ext>
                </a:extLst>
              </a:tr>
              <a:tr h="768335">
                <a:tc>
                  <a:txBody>
                    <a:bodyPr/>
                    <a:lstStyle/>
                    <a:p>
                      <a:pPr algn="ctr">
                        <a:spcAft>
                          <a:spcPts val="0"/>
                        </a:spcAft>
                      </a:pPr>
                      <a:r>
                        <a:rPr lang="en-US" sz="2100" b="1" kern="100" dirty="0">
                          <a:solidFill>
                            <a:schemeClr val="tx1">
                              <a:lumMod val="65000"/>
                              <a:lumOff val="35000"/>
                            </a:schemeClr>
                          </a:solidFill>
                          <a:effectLst/>
                          <a:latin typeface="Century Gothic" panose="020B0502020202020204" pitchFamily="34" charset="0"/>
                        </a:rPr>
                        <a:t>Group Lasso</a:t>
                      </a:r>
                      <a:endParaRPr lang="zh-TW" sz="2100" b="1" kern="100" dirty="0">
                        <a:solidFill>
                          <a:schemeClr val="tx1">
                            <a:lumMod val="65000"/>
                            <a:lumOff val="35000"/>
                          </a:schemeClr>
                        </a:solidFill>
                        <a:effectLst/>
                        <a:latin typeface="Century Gothic" panose="020B0502020202020204" pitchFamily="34" charset="0"/>
                        <a:ea typeface="新細明體" panose="02020500000000000000" pitchFamily="18" charset="-120"/>
                        <a:cs typeface="Times New Roman" panose="02020603050405020304" pitchFamily="18" charset="0"/>
                      </a:endParaRPr>
                    </a:p>
                  </a:txBody>
                  <a:tcPr marL="73519" marR="7351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2100" b="0" dirty="0">
                          <a:solidFill>
                            <a:schemeClr val="tx1"/>
                          </a:solidFill>
                          <a:latin typeface="Century Gothic" panose="020B0502020202020204" pitchFamily="34" charset="0"/>
                        </a:rPr>
                        <a:t>0.896</a:t>
                      </a:r>
                      <a:endParaRPr lang="zh-TW" altLang="en-US" sz="2100" b="0" dirty="0">
                        <a:solidFill>
                          <a:schemeClr val="tx1"/>
                        </a:solidFill>
                        <a:latin typeface="Century Gothic" panose="020B0502020202020204" pitchFamily="34" charset="0"/>
                      </a:endParaRPr>
                    </a:p>
                  </a:txBody>
                  <a:tcPr marL="81323" marR="81323" marT="40662" marB="40662"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2100" b="0" dirty="0">
                          <a:solidFill>
                            <a:schemeClr val="tx1"/>
                          </a:solidFill>
                          <a:latin typeface="Century Gothic" panose="020B0502020202020204" pitchFamily="34" charset="0"/>
                        </a:rPr>
                        <a:t>0.800</a:t>
                      </a:r>
                      <a:endParaRPr lang="zh-TW" altLang="en-US" sz="2100" b="0" dirty="0">
                        <a:solidFill>
                          <a:schemeClr val="tx1"/>
                        </a:solidFill>
                        <a:latin typeface="Century Gothic" panose="020B0502020202020204" pitchFamily="34" charset="0"/>
                      </a:endParaRPr>
                    </a:p>
                  </a:txBody>
                  <a:tcPr marL="81323" marR="81323" marT="40662" marB="40662"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2100" b="0" dirty="0">
                          <a:solidFill>
                            <a:schemeClr val="tx1"/>
                          </a:solidFill>
                          <a:latin typeface="Century Gothic" panose="020B0502020202020204" pitchFamily="34" charset="0"/>
                        </a:rPr>
                        <a:t>0.910</a:t>
                      </a:r>
                      <a:endParaRPr lang="zh-TW" altLang="en-US" sz="2100" b="0" dirty="0">
                        <a:solidFill>
                          <a:schemeClr val="tx1"/>
                        </a:solidFill>
                        <a:latin typeface="Century Gothic" panose="020B0502020202020204" pitchFamily="34" charset="0"/>
                      </a:endParaRPr>
                    </a:p>
                  </a:txBody>
                  <a:tcPr marL="81323" marR="81323" marT="40662" marB="40662"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2100" b="0" dirty="0">
                          <a:solidFill>
                            <a:schemeClr val="tx1"/>
                          </a:solidFill>
                          <a:latin typeface="Century Gothic" panose="020B0502020202020204" pitchFamily="34" charset="0"/>
                        </a:rPr>
                        <a:t>0.852</a:t>
                      </a:r>
                      <a:endParaRPr lang="zh-TW" altLang="en-US" sz="2100" b="0" dirty="0">
                        <a:solidFill>
                          <a:schemeClr val="tx1"/>
                        </a:solidFill>
                        <a:latin typeface="Century Gothic" panose="020B0502020202020204" pitchFamily="34" charset="0"/>
                      </a:endParaRPr>
                    </a:p>
                  </a:txBody>
                  <a:tcPr marL="81323" marR="81323" marT="40662" marB="40662"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2551649"/>
                  </a:ext>
                </a:extLst>
              </a:tr>
              <a:tr h="738288">
                <a:tc>
                  <a:txBody>
                    <a:bodyPr/>
                    <a:lstStyle/>
                    <a:p>
                      <a:pPr algn="ctr">
                        <a:spcAft>
                          <a:spcPts val="0"/>
                        </a:spcAft>
                      </a:pPr>
                      <a:r>
                        <a:rPr lang="en-US" sz="2100" b="1" kern="100" dirty="0">
                          <a:solidFill>
                            <a:schemeClr val="tx1">
                              <a:lumMod val="65000"/>
                              <a:lumOff val="35000"/>
                            </a:schemeClr>
                          </a:solidFill>
                          <a:effectLst/>
                          <a:latin typeface="Century Gothic" panose="020B0502020202020204" pitchFamily="34" charset="0"/>
                        </a:rPr>
                        <a:t>Random </a:t>
                      </a:r>
                      <a:r>
                        <a:rPr lang="en-US" altLang="zh-TW" sz="2100" b="1" kern="100" dirty="0">
                          <a:solidFill>
                            <a:schemeClr val="tx1">
                              <a:lumMod val="65000"/>
                              <a:lumOff val="35000"/>
                            </a:schemeClr>
                          </a:solidFill>
                          <a:effectLst/>
                          <a:latin typeface="Century Gothic" panose="020B0502020202020204" pitchFamily="34" charset="0"/>
                        </a:rPr>
                        <a:t>F</a:t>
                      </a:r>
                      <a:r>
                        <a:rPr lang="en-US" sz="2100" b="1" kern="100" dirty="0">
                          <a:solidFill>
                            <a:schemeClr val="tx1">
                              <a:lumMod val="65000"/>
                              <a:lumOff val="35000"/>
                            </a:schemeClr>
                          </a:solidFill>
                          <a:effectLst/>
                          <a:latin typeface="Century Gothic" panose="020B0502020202020204" pitchFamily="34" charset="0"/>
                        </a:rPr>
                        <a:t>orest</a:t>
                      </a:r>
                      <a:endParaRPr lang="zh-TW" sz="2100" b="1" kern="100" dirty="0">
                        <a:solidFill>
                          <a:schemeClr val="tx1">
                            <a:lumMod val="65000"/>
                            <a:lumOff val="35000"/>
                          </a:schemeClr>
                        </a:solidFill>
                        <a:effectLst/>
                        <a:latin typeface="Century Gothic" panose="020B0502020202020204" pitchFamily="34" charset="0"/>
                        <a:ea typeface="新細明體" panose="02020500000000000000" pitchFamily="18" charset="-120"/>
                        <a:cs typeface="Times New Roman" panose="02020603050405020304" pitchFamily="18" charset="0"/>
                      </a:endParaRPr>
                    </a:p>
                  </a:txBody>
                  <a:tcPr marL="73519" marR="7351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2100" b="0" dirty="0">
                          <a:solidFill>
                            <a:schemeClr val="tx1"/>
                          </a:solidFill>
                          <a:latin typeface="Century Gothic" panose="020B0502020202020204" pitchFamily="34" charset="0"/>
                        </a:rPr>
                        <a:t>0.896</a:t>
                      </a:r>
                    </a:p>
                  </a:txBody>
                  <a:tcPr marL="81323" marR="81323" marT="40662" marB="40662"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100" b="0" dirty="0">
                          <a:solidFill>
                            <a:schemeClr val="tx1"/>
                          </a:solidFill>
                          <a:latin typeface="Century Gothic" panose="020B0502020202020204" pitchFamily="34" charset="0"/>
                        </a:rPr>
                        <a:t>0.750</a:t>
                      </a:r>
                    </a:p>
                  </a:txBody>
                  <a:tcPr marL="81323" marR="81323" marT="40662" marB="40662"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100" b="0" dirty="0">
                          <a:solidFill>
                            <a:schemeClr val="tx1"/>
                          </a:solidFill>
                          <a:latin typeface="Century Gothic" panose="020B0502020202020204" pitchFamily="34" charset="0"/>
                        </a:rPr>
                        <a:t>0.907</a:t>
                      </a:r>
                    </a:p>
                  </a:txBody>
                  <a:tcPr marL="81323" marR="81323" marT="40662" marB="40662"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100" b="0" dirty="0">
                          <a:solidFill>
                            <a:schemeClr val="tx1"/>
                          </a:solidFill>
                          <a:latin typeface="Century Gothic" panose="020B0502020202020204" pitchFamily="34" charset="0"/>
                        </a:rPr>
                        <a:t>0.830</a:t>
                      </a:r>
                      <a:endParaRPr lang="zh-TW" altLang="en-US" sz="2100" b="0" dirty="0">
                        <a:solidFill>
                          <a:schemeClr val="tx1"/>
                        </a:solidFill>
                        <a:latin typeface="Century Gothic" panose="020B0502020202020204" pitchFamily="34" charset="0"/>
                      </a:endParaRPr>
                    </a:p>
                  </a:txBody>
                  <a:tcPr marL="81323" marR="81323" marT="40662" marB="40662"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4477372"/>
                  </a:ext>
                </a:extLst>
              </a:tr>
              <a:tr h="643336">
                <a:tc>
                  <a:txBody>
                    <a:bodyPr/>
                    <a:lstStyle/>
                    <a:p>
                      <a:pPr algn="ctr">
                        <a:spcAft>
                          <a:spcPts val="0"/>
                        </a:spcAft>
                      </a:pPr>
                      <a:r>
                        <a:rPr lang="en-US" sz="2100" b="1" kern="100" dirty="0" err="1">
                          <a:solidFill>
                            <a:schemeClr val="tx1">
                              <a:lumMod val="65000"/>
                              <a:lumOff val="35000"/>
                            </a:schemeClr>
                          </a:solidFill>
                          <a:effectLst/>
                          <a:latin typeface="Century Gothic" panose="020B0502020202020204" pitchFamily="34" charset="0"/>
                        </a:rPr>
                        <a:t>XGBoost</a:t>
                      </a:r>
                      <a:endParaRPr lang="zh-TW" sz="2100" b="1" kern="100" dirty="0">
                        <a:solidFill>
                          <a:schemeClr val="tx1">
                            <a:lumMod val="65000"/>
                            <a:lumOff val="35000"/>
                          </a:schemeClr>
                        </a:solidFill>
                        <a:effectLst/>
                        <a:latin typeface="Century Gothic" panose="020B0502020202020204" pitchFamily="34" charset="0"/>
                        <a:ea typeface="新細明體" panose="02020500000000000000" pitchFamily="18" charset="-120"/>
                        <a:cs typeface="Times New Roman" panose="02020603050405020304" pitchFamily="18" charset="0"/>
                      </a:endParaRPr>
                    </a:p>
                  </a:txBody>
                  <a:tcPr marL="73519" marR="7351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2100" b="1" dirty="0">
                          <a:solidFill>
                            <a:srgbClr val="B1172E"/>
                          </a:solidFill>
                          <a:latin typeface="Century Gothic" panose="020B0502020202020204" pitchFamily="34" charset="0"/>
                        </a:rPr>
                        <a:t>0.875</a:t>
                      </a:r>
                    </a:p>
                  </a:txBody>
                  <a:tcPr marL="81323" marR="81323" marT="40662" marB="40662"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100" b="1" dirty="0">
                          <a:solidFill>
                            <a:srgbClr val="B1172E"/>
                          </a:solidFill>
                          <a:latin typeface="Century Gothic" panose="020B0502020202020204" pitchFamily="34" charset="0"/>
                        </a:rPr>
                        <a:t>0.941</a:t>
                      </a:r>
                    </a:p>
                  </a:txBody>
                  <a:tcPr marL="81323" marR="81323" marT="40662" marB="40662"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100" b="1" dirty="0">
                          <a:solidFill>
                            <a:srgbClr val="B1172E"/>
                          </a:solidFill>
                          <a:latin typeface="Century Gothic" panose="020B0502020202020204" pitchFamily="34" charset="0"/>
                        </a:rPr>
                        <a:t>0.956</a:t>
                      </a:r>
                    </a:p>
                  </a:txBody>
                  <a:tcPr marL="81323" marR="81323" marT="40662" marB="40662"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100" b="1" dirty="0">
                          <a:solidFill>
                            <a:srgbClr val="B1172E"/>
                          </a:solidFill>
                          <a:latin typeface="Century Gothic" panose="020B0502020202020204" pitchFamily="34" charset="0"/>
                        </a:rPr>
                        <a:t>0.905</a:t>
                      </a:r>
                      <a:endParaRPr lang="zh-TW" altLang="en-US" sz="2100" b="1" dirty="0">
                        <a:solidFill>
                          <a:srgbClr val="B1172E"/>
                        </a:solidFill>
                        <a:latin typeface="Century Gothic" panose="020B0502020202020204" pitchFamily="34" charset="0"/>
                      </a:endParaRPr>
                    </a:p>
                  </a:txBody>
                  <a:tcPr marL="81323" marR="81323" marT="40662" marB="40662"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8585347"/>
                  </a:ext>
                </a:extLst>
              </a:tr>
            </a:tbl>
          </a:graphicData>
        </a:graphic>
      </p:graphicFrame>
      <p:sp>
        <p:nvSpPr>
          <p:cNvPr id="17" name="Rectangle 4">
            <a:extLst>
              <a:ext uri="{FF2B5EF4-FFF2-40B4-BE49-F238E27FC236}">
                <a16:creationId xmlns:a16="http://schemas.microsoft.com/office/drawing/2014/main" id="{5D87D924-C8FE-40B6-A89D-CC9BBEB52EA4}"/>
              </a:ext>
            </a:extLst>
          </p:cNvPr>
          <p:cNvSpPr/>
          <p:nvPr/>
        </p:nvSpPr>
        <p:spPr>
          <a:xfrm>
            <a:off x="2642409" y="998588"/>
            <a:ext cx="10515599" cy="430887"/>
          </a:xfrm>
          <a:prstGeom prst="rect">
            <a:avLst/>
          </a:prstGeom>
        </p:spPr>
        <p:txBody>
          <a:bodyPr wrap="square">
            <a:spAutoFit/>
          </a:bodyPr>
          <a:lstStyle/>
          <a:p>
            <a:r>
              <a:rPr lang="zh-TW" altLang="en-US" sz="2200" b="1" dirty="0">
                <a:latin typeface="Century Gothic" panose="020B0502020202020204" pitchFamily="34" charset="0"/>
                <a:ea typeface="微軟正黑體" panose="020B0604030504040204" pitchFamily="34" charset="-120"/>
              </a:rPr>
              <a:t>各個模型其</a:t>
            </a:r>
            <a:r>
              <a:rPr lang="en-US" altLang="zh-TW" sz="2200" b="1" dirty="0">
                <a:latin typeface="Century Gothic" panose="020B0502020202020204" pitchFamily="34" charset="0"/>
                <a:ea typeface="微軟正黑體" panose="020B0604030504040204" pitchFamily="34" charset="-120"/>
              </a:rPr>
              <a:t>Sensitivity</a:t>
            </a:r>
            <a:r>
              <a:rPr lang="zh-TW" altLang="en-US" sz="2200" b="1" dirty="0">
                <a:latin typeface="Century Gothic" panose="020B0502020202020204" pitchFamily="34" charset="0"/>
                <a:ea typeface="微軟正黑體" panose="020B0604030504040204" pitchFamily="34" charset="-120"/>
              </a:rPr>
              <a:t>、</a:t>
            </a:r>
            <a:r>
              <a:rPr lang="en-US" altLang="zh-TW" sz="2200" b="1" dirty="0">
                <a:latin typeface="Century Gothic" panose="020B0502020202020204" pitchFamily="34" charset="0"/>
                <a:ea typeface="微軟正黑體" panose="020B0604030504040204" pitchFamily="34" charset="-120"/>
              </a:rPr>
              <a:t>Specificity</a:t>
            </a:r>
            <a:r>
              <a:rPr lang="zh-TW" altLang="en-US" sz="2200" b="1" dirty="0">
                <a:latin typeface="Century Gothic" panose="020B0502020202020204" pitchFamily="34" charset="0"/>
                <a:ea typeface="微軟正黑體" panose="020B0604030504040204" pitchFamily="34" charset="-120"/>
              </a:rPr>
              <a:t>、</a:t>
            </a:r>
            <a:r>
              <a:rPr lang="en-US" altLang="zh-TW" sz="2200" b="1" dirty="0">
                <a:latin typeface="Century Gothic" panose="020B0502020202020204" pitchFamily="34" charset="0"/>
                <a:ea typeface="微軟正黑體" panose="020B0604030504040204" pitchFamily="34" charset="-120"/>
              </a:rPr>
              <a:t>AUC</a:t>
            </a:r>
            <a:r>
              <a:rPr lang="zh-TW" altLang="en-US" sz="2200" b="1" dirty="0">
                <a:latin typeface="Century Gothic" panose="020B0502020202020204" pitchFamily="34" charset="0"/>
                <a:ea typeface="微軟正黑體" panose="020B0604030504040204" pitchFamily="34" charset="-120"/>
              </a:rPr>
              <a:t>、</a:t>
            </a:r>
            <a:r>
              <a:rPr lang="en-US" altLang="zh-TW" sz="2200" b="1" dirty="0">
                <a:latin typeface="Century Gothic" panose="020B0502020202020204" pitchFamily="34" charset="0"/>
                <a:ea typeface="微軟正黑體" panose="020B0604030504040204" pitchFamily="34" charset="-120"/>
              </a:rPr>
              <a:t>Accuracy</a:t>
            </a:r>
            <a:endParaRPr lang="en-US" sz="2200" b="1" dirty="0">
              <a:latin typeface="Century Gothic" panose="020B0502020202020204" pitchFamily="34" charset="0"/>
              <a:ea typeface="微軟正黑體" panose="020B0604030504040204" pitchFamily="34" charset="-120"/>
            </a:endParaRPr>
          </a:p>
        </p:txBody>
      </p:sp>
    </p:spTree>
    <p:extLst>
      <p:ext uri="{BB962C8B-B14F-4D97-AF65-F5344CB8AC3E}">
        <p14:creationId xmlns:p14="http://schemas.microsoft.com/office/powerpoint/2010/main" val="2728981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368A6ED0-6BEF-4A5B-A063-5A775BD7F95F}"/>
              </a:ext>
            </a:extLst>
          </p:cNvPr>
          <p:cNvGraphicFramePr>
            <a:graphicFrameLocks noGrp="1"/>
          </p:cNvGraphicFramePr>
          <p:nvPr>
            <p:extLst>
              <p:ext uri="{D42A27DB-BD31-4B8C-83A1-F6EECF244321}">
                <p14:modId xmlns:p14="http://schemas.microsoft.com/office/powerpoint/2010/main" val="2585356959"/>
              </p:ext>
            </p:extLst>
          </p:nvPr>
        </p:nvGraphicFramePr>
        <p:xfrm>
          <a:off x="212690" y="1666731"/>
          <a:ext cx="11766620" cy="3524538"/>
        </p:xfrm>
        <a:graphic>
          <a:graphicData uri="http://schemas.openxmlformats.org/drawingml/2006/table">
            <a:tbl>
              <a:tblPr firstRow="1" bandRow="1">
                <a:tableStyleId>{073A0DAA-6AF3-43AB-8588-CEC1D06C72B9}</a:tableStyleId>
              </a:tblPr>
              <a:tblGrid>
                <a:gridCol w="3265714">
                  <a:extLst>
                    <a:ext uri="{9D8B030D-6E8A-4147-A177-3AD203B41FA5}">
                      <a16:colId xmlns:a16="http://schemas.microsoft.com/office/drawing/2014/main" val="1435695721"/>
                    </a:ext>
                  </a:extLst>
                </a:gridCol>
                <a:gridCol w="3114989">
                  <a:extLst>
                    <a:ext uri="{9D8B030D-6E8A-4147-A177-3AD203B41FA5}">
                      <a16:colId xmlns:a16="http://schemas.microsoft.com/office/drawing/2014/main" val="3085519298"/>
                    </a:ext>
                  </a:extLst>
                </a:gridCol>
                <a:gridCol w="2753248">
                  <a:extLst>
                    <a:ext uri="{9D8B030D-6E8A-4147-A177-3AD203B41FA5}">
                      <a16:colId xmlns:a16="http://schemas.microsoft.com/office/drawing/2014/main" val="1016696815"/>
                    </a:ext>
                  </a:extLst>
                </a:gridCol>
                <a:gridCol w="2632669">
                  <a:extLst>
                    <a:ext uri="{9D8B030D-6E8A-4147-A177-3AD203B41FA5}">
                      <a16:colId xmlns:a16="http://schemas.microsoft.com/office/drawing/2014/main" val="1945425543"/>
                    </a:ext>
                  </a:extLst>
                </a:gridCol>
              </a:tblGrid>
              <a:tr h="701833">
                <a:tc>
                  <a:txBody>
                    <a:bodyPr/>
                    <a:lstStyle/>
                    <a:p>
                      <a:pPr algn="ctr">
                        <a:lnSpc>
                          <a:spcPts val="2000"/>
                        </a:lnSpc>
                        <a:spcAft>
                          <a:spcPts val="0"/>
                        </a:spcAft>
                      </a:pPr>
                      <a:r>
                        <a:rPr lang="en-US" sz="2000" kern="100" dirty="0">
                          <a:effectLst/>
                          <a:latin typeface="Century Gothic" panose="020B0502020202020204" pitchFamily="34" charset="0"/>
                        </a:rPr>
                        <a:t>Logistic Regression</a:t>
                      </a:r>
                      <a:endParaRPr lang="zh-TW" sz="2000" kern="100" dirty="0">
                        <a:effectLst/>
                        <a:latin typeface="Century Gothic" panose="020B0502020202020204" pitchFamily="34" charset="0"/>
                        <a:ea typeface="新細明體" panose="02020500000000000000" pitchFamily="18" charset="-12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78D6D"/>
                    </a:solidFill>
                  </a:tcPr>
                </a:tc>
                <a:tc>
                  <a:txBody>
                    <a:bodyPr/>
                    <a:lstStyle/>
                    <a:p>
                      <a:pPr algn="ctr">
                        <a:lnSpc>
                          <a:spcPts val="2000"/>
                        </a:lnSpc>
                        <a:spcAft>
                          <a:spcPts val="0"/>
                        </a:spcAft>
                      </a:pPr>
                      <a:r>
                        <a:rPr lang="en-US" sz="2000" kern="100" dirty="0">
                          <a:effectLst/>
                          <a:latin typeface="Century Gothic" panose="020B0502020202020204" pitchFamily="34" charset="0"/>
                        </a:rPr>
                        <a:t>Group LASSO</a:t>
                      </a:r>
                      <a:endParaRPr lang="zh-TW" sz="2000" kern="100" dirty="0">
                        <a:effectLst/>
                        <a:latin typeface="Century Gothic" panose="020B0502020202020204" pitchFamily="34" charset="0"/>
                        <a:ea typeface="新細明體" panose="02020500000000000000" pitchFamily="18" charset="-12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78D6D"/>
                    </a:solidFill>
                  </a:tcPr>
                </a:tc>
                <a:tc>
                  <a:txBody>
                    <a:bodyPr/>
                    <a:lstStyle/>
                    <a:p>
                      <a:pPr algn="ctr">
                        <a:lnSpc>
                          <a:spcPts val="2000"/>
                        </a:lnSpc>
                        <a:spcAft>
                          <a:spcPts val="0"/>
                        </a:spcAft>
                      </a:pPr>
                      <a:r>
                        <a:rPr lang="en-US" sz="2000" kern="100" dirty="0">
                          <a:effectLst/>
                          <a:latin typeface="Century Gothic" panose="020B0502020202020204" pitchFamily="34" charset="0"/>
                        </a:rPr>
                        <a:t>Random Forest</a:t>
                      </a:r>
                      <a:endParaRPr lang="zh-TW" sz="2000" kern="100" dirty="0">
                        <a:effectLst/>
                        <a:latin typeface="Century Gothic" panose="020B0502020202020204" pitchFamily="34" charset="0"/>
                        <a:ea typeface="新細明體" panose="02020500000000000000" pitchFamily="18" charset="-12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78D6D"/>
                    </a:solidFill>
                  </a:tcPr>
                </a:tc>
                <a:tc>
                  <a:txBody>
                    <a:bodyPr/>
                    <a:lstStyle/>
                    <a:p>
                      <a:pPr algn="ctr">
                        <a:lnSpc>
                          <a:spcPts val="2000"/>
                        </a:lnSpc>
                        <a:spcAft>
                          <a:spcPts val="0"/>
                        </a:spcAft>
                      </a:pPr>
                      <a:r>
                        <a:rPr lang="en-US" sz="2000" kern="100" dirty="0">
                          <a:effectLst/>
                          <a:latin typeface="Century Gothic" panose="020B0502020202020204" pitchFamily="34" charset="0"/>
                        </a:rPr>
                        <a:t>XGBOOST</a:t>
                      </a:r>
                      <a:endParaRPr lang="zh-TW" sz="2000" kern="100" dirty="0">
                        <a:effectLst/>
                        <a:latin typeface="Century Gothic" panose="020B0502020202020204" pitchFamily="34" charset="0"/>
                        <a:ea typeface="新細明體" panose="02020500000000000000" pitchFamily="18" charset="-12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78D6D"/>
                    </a:solidFill>
                  </a:tcPr>
                </a:tc>
                <a:extLst>
                  <a:ext uri="{0D108BD9-81ED-4DB2-BD59-A6C34878D82A}">
                    <a16:rowId xmlns:a16="http://schemas.microsoft.com/office/drawing/2014/main" val="4261235855"/>
                  </a:ext>
                </a:extLst>
              </a:tr>
              <a:tr h="574091">
                <a:tc>
                  <a:txBody>
                    <a:bodyPr/>
                    <a:lstStyle/>
                    <a:p>
                      <a:pPr marL="304800" algn="ctr">
                        <a:lnSpc>
                          <a:spcPct val="150000"/>
                        </a:lnSpc>
                        <a:spcAft>
                          <a:spcPts val="0"/>
                        </a:spcAft>
                      </a:pPr>
                      <a:r>
                        <a:rPr lang="es-ES" sz="2000" b="1" kern="0" dirty="0">
                          <a:solidFill>
                            <a:srgbClr val="C00000"/>
                          </a:solidFill>
                          <a:effectLst/>
                          <a:latin typeface="Century Gothic" panose="020B0502020202020204" pitchFamily="34" charset="0"/>
                        </a:rPr>
                        <a:t>NumMajorVessels </a:t>
                      </a:r>
                      <a:endParaRPr lang="zh-TW" sz="2000" b="1" kern="100" dirty="0">
                        <a:solidFill>
                          <a:srgbClr val="C00000"/>
                        </a:solidFill>
                        <a:effectLst/>
                        <a:latin typeface="Century Gothic" panose="020B0502020202020204" pitchFamily="34" charset="0"/>
                        <a:ea typeface="新細明體" panose="02020500000000000000" pitchFamily="18" charset="-12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04800" algn="ctr">
                        <a:lnSpc>
                          <a:spcPct val="150000"/>
                        </a:lnSpc>
                        <a:spcAft>
                          <a:spcPts val="0"/>
                        </a:spcAft>
                      </a:pPr>
                      <a:r>
                        <a:rPr lang="es-ES" sz="2000" b="1" kern="0" dirty="0">
                          <a:solidFill>
                            <a:srgbClr val="C00000"/>
                          </a:solidFill>
                          <a:effectLst/>
                          <a:latin typeface="Century Gothic" panose="020B0502020202020204" pitchFamily="34" charset="0"/>
                        </a:rPr>
                        <a:t>NumMajorVessels</a:t>
                      </a:r>
                      <a:endParaRPr lang="zh-TW" sz="2000" b="1" kern="100" dirty="0">
                        <a:solidFill>
                          <a:srgbClr val="C00000"/>
                        </a:solidFill>
                        <a:effectLst/>
                        <a:latin typeface="Century Gothic" panose="020B0502020202020204" pitchFamily="34" charset="0"/>
                        <a:ea typeface="新細明體" panose="02020500000000000000" pitchFamily="18" charset="-12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04800" algn="ctr">
                        <a:lnSpc>
                          <a:spcPct val="150000"/>
                        </a:lnSpc>
                        <a:spcAft>
                          <a:spcPts val="0"/>
                        </a:spcAft>
                      </a:pPr>
                      <a:r>
                        <a:rPr lang="es-ES" sz="2000" b="1" kern="0" dirty="0">
                          <a:solidFill>
                            <a:srgbClr val="C00000"/>
                          </a:solidFill>
                          <a:effectLst/>
                          <a:latin typeface="Century Gothic" panose="020B0502020202020204" pitchFamily="34" charset="0"/>
                        </a:rPr>
                        <a:t>NumMajorVessels</a:t>
                      </a:r>
                      <a:endParaRPr lang="zh-TW" sz="2000" b="1" kern="100" dirty="0">
                        <a:solidFill>
                          <a:srgbClr val="C00000"/>
                        </a:solidFill>
                        <a:effectLst/>
                        <a:latin typeface="Century Gothic" panose="020B0502020202020204" pitchFamily="34" charset="0"/>
                        <a:ea typeface="新細明體" panose="02020500000000000000" pitchFamily="18" charset="-12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04800" algn="ctr">
                        <a:lnSpc>
                          <a:spcPct val="150000"/>
                        </a:lnSpc>
                        <a:spcAft>
                          <a:spcPts val="0"/>
                        </a:spcAft>
                      </a:pPr>
                      <a:r>
                        <a:rPr lang="es-ES" sz="2000" b="1" kern="0" dirty="0">
                          <a:solidFill>
                            <a:schemeClr val="accent1">
                              <a:lumMod val="75000"/>
                            </a:schemeClr>
                          </a:solidFill>
                          <a:effectLst/>
                          <a:latin typeface="Century Gothic" panose="020B0502020202020204" pitchFamily="34" charset="0"/>
                        </a:rPr>
                        <a:t>ChestPainType</a:t>
                      </a:r>
                      <a:endParaRPr lang="zh-TW" sz="2000" b="1" kern="100" dirty="0">
                        <a:solidFill>
                          <a:schemeClr val="accent1">
                            <a:lumMod val="75000"/>
                          </a:schemeClr>
                        </a:solidFill>
                        <a:effectLst/>
                        <a:latin typeface="Century Gothic" panose="020B0502020202020204" pitchFamily="34" charset="0"/>
                        <a:ea typeface="新細明體" panose="02020500000000000000" pitchFamily="18" charset="-12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9766666"/>
                  </a:ext>
                </a:extLst>
              </a:tr>
              <a:tr h="582804">
                <a:tc>
                  <a:txBody>
                    <a:bodyPr/>
                    <a:lstStyle/>
                    <a:p>
                      <a:pPr marL="304800" algn="ctr">
                        <a:lnSpc>
                          <a:spcPct val="150000"/>
                        </a:lnSpc>
                        <a:spcAft>
                          <a:spcPts val="0"/>
                        </a:spcAft>
                      </a:pPr>
                      <a:r>
                        <a:rPr lang="es-ES" sz="2000" b="0" kern="0" dirty="0">
                          <a:effectLst/>
                          <a:latin typeface="Century Gothic" panose="020B0502020202020204" pitchFamily="34" charset="0"/>
                        </a:rPr>
                        <a:t>Sex</a:t>
                      </a:r>
                      <a:endParaRPr lang="zh-TW" sz="2000" b="0" kern="100" dirty="0">
                        <a:effectLst/>
                        <a:latin typeface="Century Gothic" panose="020B0502020202020204" pitchFamily="34" charset="0"/>
                        <a:ea typeface="新細明體" panose="02020500000000000000" pitchFamily="18" charset="-12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04800" algn="ctr">
                        <a:lnSpc>
                          <a:spcPct val="150000"/>
                        </a:lnSpc>
                        <a:spcAft>
                          <a:spcPts val="0"/>
                        </a:spcAft>
                      </a:pPr>
                      <a:r>
                        <a:rPr lang="es-ES" sz="2000" b="1" kern="0" dirty="0">
                          <a:solidFill>
                            <a:schemeClr val="accent1">
                              <a:lumMod val="75000"/>
                            </a:schemeClr>
                          </a:solidFill>
                          <a:effectLst/>
                          <a:latin typeface="Century Gothic" panose="020B0502020202020204" pitchFamily="34" charset="0"/>
                        </a:rPr>
                        <a:t>ChestPainType</a:t>
                      </a:r>
                      <a:endParaRPr lang="zh-TW" sz="2000" b="1" kern="100" dirty="0">
                        <a:solidFill>
                          <a:schemeClr val="accent1">
                            <a:lumMod val="75000"/>
                          </a:schemeClr>
                        </a:solidFill>
                        <a:effectLst/>
                        <a:latin typeface="Century Gothic" panose="020B0502020202020204" pitchFamily="34" charset="0"/>
                        <a:ea typeface="新細明體" panose="02020500000000000000" pitchFamily="18" charset="-12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04800" algn="ctr">
                        <a:lnSpc>
                          <a:spcPct val="150000"/>
                        </a:lnSpc>
                        <a:spcAft>
                          <a:spcPts val="0"/>
                        </a:spcAft>
                      </a:pPr>
                      <a:r>
                        <a:rPr lang="es-ES" sz="2000" b="0" kern="0" dirty="0">
                          <a:effectLst/>
                          <a:latin typeface="Century Gothic" panose="020B0502020202020204" pitchFamily="34" charset="0"/>
                        </a:rPr>
                        <a:t>Thallium Defect</a:t>
                      </a:r>
                      <a:endParaRPr lang="zh-TW" sz="2000" b="0" kern="100" dirty="0">
                        <a:effectLst/>
                        <a:latin typeface="Century Gothic" panose="020B0502020202020204" pitchFamily="34" charset="0"/>
                        <a:ea typeface="新細明體" panose="02020500000000000000" pitchFamily="18" charset="-12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04800" algn="ctr">
                        <a:lnSpc>
                          <a:spcPct val="150000"/>
                        </a:lnSpc>
                        <a:spcAft>
                          <a:spcPts val="0"/>
                        </a:spcAft>
                      </a:pPr>
                      <a:r>
                        <a:rPr lang="es-ES" sz="2000" b="0" kern="0" dirty="0">
                          <a:effectLst/>
                          <a:latin typeface="Century Gothic" panose="020B0502020202020204" pitchFamily="34" charset="0"/>
                        </a:rPr>
                        <a:t>Thallium Defect</a:t>
                      </a:r>
                      <a:endParaRPr lang="zh-TW" sz="2000" b="0" kern="100" dirty="0">
                        <a:effectLst/>
                        <a:latin typeface="Century Gothic" panose="020B0502020202020204" pitchFamily="34" charset="0"/>
                        <a:ea typeface="新細明體" panose="02020500000000000000" pitchFamily="18" charset="-12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3054469"/>
                  </a:ext>
                </a:extLst>
              </a:tr>
              <a:tr h="550534">
                <a:tc>
                  <a:txBody>
                    <a:bodyPr/>
                    <a:lstStyle/>
                    <a:p>
                      <a:pPr marL="304800" algn="ctr">
                        <a:lnSpc>
                          <a:spcPct val="150000"/>
                        </a:lnSpc>
                        <a:spcAft>
                          <a:spcPts val="0"/>
                        </a:spcAft>
                      </a:pPr>
                      <a:r>
                        <a:rPr lang="es-ES" sz="2000" b="1" kern="0" dirty="0">
                          <a:solidFill>
                            <a:schemeClr val="accent1">
                              <a:lumMod val="75000"/>
                            </a:schemeClr>
                          </a:solidFill>
                          <a:effectLst/>
                          <a:latin typeface="Century Gothic" panose="020B0502020202020204" pitchFamily="34" charset="0"/>
                        </a:rPr>
                        <a:t>ChestPainType</a:t>
                      </a:r>
                      <a:endParaRPr lang="zh-TW" sz="2000" b="1" kern="100" dirty="0">
                        <a:solidFill>
                          <a:schemeClr val="accent1">
                            <a:lumMod val="75000"/>
                          </a:schemeClr>
                        </a:solidFill>
                        <a:effectLst/>
                        <a:latin typeface="Century Gothic" panose="020B0502020202020204" pitchFamily="34" charset="0"/>
                        <a:ea typeface="新細明體" panose="02020500000000000000" pitchFamily="18" charset="-12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04800" algn="ctr">
                        <a:lnSpc>
                          <a:spcPct val="150000"/>
                        </a:lnSpc>
                        <a:spcAft>
                          <a:spcPts val="0"/>
                        </a:spcAft>
                      </a:pPr>
                      <a:r>
                        <a:rPr lang="es-ES" sz="2000" b="0" kern="0" dirty="0">
                          <a:effectLst/>
                          <a:latin typeface="Century Gothic" panose="020B0502020202020204" pitchFamily="34" charset="0"/>
                        </a:rPr>
                        <a:t>Cholesterol</a:t>
                      </a:r>
                      <a:endParaRPr lang="zh-TW" sz="2000" b="0" kern="100" dirty="0">
                        <a:effectLst/>
                        <a:latin typeface="Century Gothic" panose="020B0502020202020204" pitchFamily="34" charset="0"/>
                        <a:ea typeface="新細明體" panose="02020500000000000000" pitchFamily="18" charset="-12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04800" algn="ctr">
                        <a:lnSpc>
                          <a:spcPct val="150000"/>
                        </a:lnSpc>
                        <a:spcAft>
                          <a:spcPts val="0"/>
                        </a:spcAft>
                      </a:pPr>
                      <a:r>
                        <a:rPr lang="es-ES" sz="2000" b="1" kern="0" dirty="0">
                          <a:solidFill>
                            <a:schemeClr val="accent1">
                              <a:lumMod val="75000"/>
                            </a:schemeClr>
                          </a:solidFill>
                          <a:effectLst/>
                          <a:latin typeface="Century Gothic" panose="020B0502020202020204" pitchFamily="34" charset="0"/>
                        </a:rPr>
                        <a:t>ChestPainType</a:t>
                      </a:r>
                      <a:endParaRPr lang="zh-TW" sz="2000" b="1" kern="100" dirty="0">
                        <a:solidFill>
                          <a:schemeClr val="accent1">
                            <a:lumMod val="75000"/>
                          </a:schemeClr>
                        </a:solidFill>
                        <a:effectLst/>
                        <a:latin typeface="Century Gothic" panose="020B0502020202020204" pitchFamily="34" charset="0"/>
                        <a:ea typeface="新細明體" panose="02020500000000000000" pitchFamily="18" charset="-12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04800" algn="ctr">
                        <a:lnSpc>
                          <a:spcPct val="150000"/>
                        </a:lnSpc>
                        <a:spcAft>
                          <a:spcPts val="0"/>
                        </a:spcAft>
                      </a:pPr>
                      <a:r>
                        <a:rPr lang="es-ES" sz="2000" b="1" kern="0" dirty="0">
                          <a:solidFill>
                            <a:srgbClr val="C00000"/>
                          </a:solidFill>
                          <a:effectLst/>
                          <a:latin typeface="Century Gothic" panose="020B0502020202020204" pitchFamily="34" charset="0"/>
                        </a:rPr>
                        <a:t>NumMajorVessels</a:t>
                      </a:r>
                      <a:endParaRPr lang="zh-TW" sz="2000" b="1" kern="100" dirty="0">
                        <a:solidFill>
                          <a:srgbClr val="C00000"/>
                        </a:solidFill>
                        <a:effectLst/>
                        <a:latin typeface="Century Gothic" panose="020B0502020202020204" pitchFamily="34" charset="0"/>
                        <a:ea typeface="新細明體" panose="02020500000000000000" pitchFamily="18" charset="-12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2551649"/>
                  </a:ext>
                </a:extLst>
              </a:tr>
              <a:tr h="542519">
                <a:tc>
                  <a:txBody>
                    <a:bodyPr/>
                    <a:lstStyle/>
                    <a:p>
                      <a:pPr marL="304800" algn="ctr">
                        <a:lnSpc>
                          <a:spcPct val="150000"/>
                        </a:lnSpc>
                        <a:spcAft>
                          <a:spcPts val="0"/>
                        </a:spcAft>
                      </a:pPr>
                      <a:r>
                        <a:rPr lang="es-ES" sz="2000" b="0" kern="0" dirty="0">
                          <a:effectLst/>
                          <a:latin typeface="Century Gothic" panose="020B0502020202020204" pitchFamily="34" charset="0"/>
                        </a:rPr>
                        <a:t>RestingBloodPressure</a:t>
                      </a:r>
                      <a:endParaRPr lang="zh-TW" sz="2000" b="0" kern="100" dirty="0">
                        <a:effectLst/>
                        <a:latin typeface="Century Gothic" panose="020B0502020202020204" pitchFamily="34" charset="0"/>
                        <a:ea typeface="新細明體" panose="02020500000000000000" pitchFamily="18" charset="-12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04800" algn="ctr">
                        <a:lnSpc>
                          <a:spcPct val="150000"/>
                        </a:lnSpc>
                        <a:spcAft>
                          <a:spcPts val="0"/>
                        </a:spcAft>
                      </a:pPr>
                      <a:r>
                        <a:rPr lang="es-ES" sz="2000" b="0" kern="0" dirty="0">
                          <a:effectLst/>
                          <a:latin typeface="Century Gothic" panose="020B0502020202020204" pitchFamily="34" charset="0"/>
                        </a:rPr>
                        <a:t>RestingBloodPressure</a:t>
                      </a:r>
                      <a:endParaRPr lang="zh-TW" sz="2000" b="0" kern="100" dirty="0">
                        <a:effectLst/>
                        <a:latin typeface="Century Gothic" panose="020B0502020202020204" pitchFamily="34" charset="0"/>
                        <a:ea typeface="新細明體" panose="02020500000000000000" pitchFamily="18" charset="-12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04800" algn="ctr">
                        <a:lnSpc>
                          <a:spcPct val="150000"/>
                        </a:lnSpc>
                        <a:spcAft>
                          <a:spcPts val="0"/>
                        </a:spcAft>
                      </a:pPr>
                      <a:r>
                        <a:rPr lang="es-ES" sz="2000" b="0" kern="0" dirty="0">
                          <a:effectLst/>
                          <a:latin typeface="Century Gothic" panose="020B0502020202020204" pitchFamily="34" charset="0"/>
                        </a:rPr>
                        <a:t>ST Depression</a:t>
                      </a:r>
                      <a:endParaRPr lang="zh-TW" sz="2000" b="0" kern="100" dirty="0">
                        <a:effectLst/>
                        <a:latin typeface="Century Gothic" panose="020B0502020202020204" pitchFamily="34" charset="0"/>
                        <a:ea typeface="新細明體" panose="02020500000000000000" pitchFamily="18" charset="-12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04800" algn="ctr">
                        <a:lnSpc>
                          <a:spcPct val="150000"/>
                        </a:lnSpc>
                        <a:spcAft>
                          <a:spcPts val="0"/>
                        </a:spcAft>
                      </a:pPr>
                      <a:r>
                        <a:rPr lang="es-ES" sz="2000" b="0" kern="0" dirty="0">
                          <a:effectLst/>
                          <a:latin typeface="Century Gothic" panose="020B0502020202020204" pitchFamily="34" charset="0"/>
                        </a:rPr>
                        <a:t>Age</a:t>
                      </a:r>
                      <a:endParaRPr lang="zh-TW" sz="2000" b="0" kern="100" dirty="0">
                        <a:effectLst/>
                        <a:latin typeface="Century Gothic" panose="020B0502020202020204" pitchFamily="34" charset="0"/>
                        <a:ea typeface="新細明體" panose="02020500000000000000" pitchFamily="18" charset="-12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4477372"/>
                  </a:ext>
                </a:extLst>
              </a:tr>
              <a:tr h="572757">
                <a:tc>
                  <a:txBody>
                    <a:bodyPr/>
                    <a:lstStyle/>
                    <a:p>
                      <a:pPr marL="304800" algn="ctr">
                        <a:lnSpc>
                          <a:spcPct val="150000"/>
                        </a:lnSpc>
                        <a:spcAft>
                          <a:spcPts val="0"/>
                        </a:spcAft>
                      </a:pPr>
                      <a:r>
                        <a:rPr lang="es-ES" sz="2000" b="0" kern="0" dirty="0">
                          <a:effectLst/>
                          <a:latin typeface="Century Gothic" panose="020B0502020202020204" pitchFamily="34" charset="0"/>
                        </a:rPr>
                        <a:t>RestEcg</a:t>
                      </a:r>
                      <a:endParaRPr lang="zh-TW" sz="2000" b="0" kern="100" dirty="0">
                        <a:effectLst/>
                        <a:latin typeface="Century Gothic" panose="020B0502020202020204" pitchFamily="34" charset="0"/>
                        <a:ea typeface="新細明體" panose="02020500000000000000" pitchFamily="18" charset="-12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04800" algn="ctr">
                        <a:lnSpc>
                          <a:spcPct val="150000"/>
                        </a:lnSpc>
                        <a:spcAft>
                          <a:spcPts val="0"/>
                        </a:spcAft>
                      </a:pPr>
                      <a:r>
                        <a:rPr lang="es-ES" sz="2000" b="0" kern="0" dirty="0">
                          <a:effectLst/>
                          <a:latin typeface="Century Gothic" panose="020B0502020202020204" pitchFamily="34" charset="0"/>
                        </a:rPr>
                        <a:t>MaxHeartRate</a:t>
                      </a:r>
                      <a:endParaRPr lang="zh-TW" sz="2000" b="0" kern="100" dirty="0">
                        <a:effectLst/>
                        <a:latin typeface="Century Gothic" panose="020B0502020202020204" pitchFamily="34" charset="0"/>
                        <a:ea typeface="新細明體" panose="02020500000000000000" pitchFamily="18" charset="-12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04800" algn="ctr">
                        <a:lnSpc>
                          <a:spcPct val="150000"/>
                        </a:lnSpc>
                        <a:spcAft>
                          <a:spcPts val="0"/>
                        </a:spcAft>
                      </a:pPr>
                      <a:r>
                        <a:rPr lang="es-ES" sz="2000" b="0" kern="0" dirty="0">
                          <a:effectLst/>
                          <a:latin typeface="Century Gothic" panose="020B0502020202020204" pitchFamily="34" charset="0"/>
                        </a:rPr>
                        <a:t>MaxHeartRate</a:t>
                      </a:r>
                      <a:endParaRPr lang="zh-TW" sz="2000" b="0" kern="100" dirty="0">
                        <a:effectLst/>
                        <a:latin typeface="Century Gothic" panose="020B0502020202020204" pitchFamily="34" charset="0"/>
                        <a:ea typeface="新細明體" panose="02020500000000000000" pitchFamily="18" charset="-12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04800" algn="ctr">
                        <a:lnSpc>
                          <a:spcPct val="150000"/>
                        </a:lnSpc>
                        <a:spcAft>
                          <a:spcPts val="0"/>
                        </a:spcAft>
                      </a:pPr>
                      <a:r>
                        <a:rPr lang="es-ES" sz="2000" b="0" kern="0" dirty="0">
                          <a:effectLst/>
                          <a:latin typeface="Century Gothic" panose="020B0502020202020204" pitchFamily="34" charset="0"/>
                        </a:rPr>
                        <a:t>ST Depression</a:t>
                      </a:r>
                      <a:endParaRPr lang="zh-TW" sz="2000" b="0" kern="100" dirty="0">
                        <a:effectLst/>
                        <a:latin typeface="Century Gothic" panose="020B0502020202020204" pitchFamily="34" charset="0"/>
                        <a:ea typeface="新細明體" panose="02020500000000000000" pitchFamily="18" charset="-12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8585347"/>
                  </a:ext>
                </a:extLst>
              </a:tr>
            </a:tbl>
          </a:graphicData>
        </a:graphic>
      </p:graphicFrame>
      <p:sp>
        <p:nvSpPr>
          <p:cNvPr id="3" name="矩形 2">
            <a:extLst>
              <a:ext uri="{FF2B5EF4-FFF2-40B4-BE49-F238E27FC236}">
                <a16:creationId xmlns:a16="http://schemas.microsoft.com/office/drawing/2014/main" id="{E4C588B5-1C2C-4A5C-B49F-B81AF39B132E}"/>
              </a:ext>
            </a:extLst>
          </p:cNvPr>
          <p:cNvSpPr/>
          <p:nvPr/>
        </p:nvSpPr>
        <p:spPr>
          <a:xfrm>
            <a:off x="949909" y="153805"/>
            <a:ext cx="4958521" cy="561692"/>
          </a:xfrm>
          <a:prstGeom prst="rect">
            <a:avLst/>
          </a:prstGeom>
        </p:spPr>
        <p:txBody>
          <a:bodyPr wrap="square" lIns="68580" tIns="34290" rIns="68580" bIns="34290">
            <a:spAutoFit/>
          </a:bodyPr>
          <a:lstStyle/>
          <a:p>
            <a:pPr>
              <a:defRPr/>
            </a:pPr>
            <a:r>
              <a:rPr lang="en-US" altLang="zh-TW" sz="3200" b="1" dirty="0">
                <a:latin typeface="Century Gothic" panose="020B0502020202020204" pitchFamily="34" charset="0"/>
              </a:rPr>
              <a:t>Covariates Importance</a:t>
            </a:r>
            <a:endParaRPr sz="3200" spc="225" dirty="0">
              <a:solidFill>
                <a:schemeClr val="tx1">
                  <a:lumMod val="75000"/>
                  <a:lumOff val="25000"/>
                </a:schemeClr>
              </a:solidFill>
              <a:latin typeface="Century Gothic" panose="020B0502020202020204" pitchFamily="34" charset="0"/>
              <a:ea typeface="字魂58号-创中黑" panose="00000500000000000000" pitchFamily="2" charset="-122"/>
              <a:cs typeface="+mn-ea"/>
              <a:sym typeface="+mn-lt"/>
            </a:endParaRPr>
          </a:p>
        </p:txBody>
      </p:sp>
      <p:cxnSp>
        <p:nvCxnSpPr>
          <p:cNvPr id="4" name="直接连接符 4">
            <a:extLst>
              <a:ext uri="{FF2B5EF4-FFF2-40B4-BE49-F238E27FC236}">
                <a16:creationId xmlns:a16="http://schemas.microsoft.com/office/drawing/2014/main" id="{EE48586A-4300-492D-99BE-343FC94F3834}"/>
              </a:ext>
            </a:extLst>
          </p:cNvPr>
          <p:cNvCxnSpPr>
            <a:cxnSpLocks/>
          </p:cNvCxnSpPr>
          <p:nvPr/>
        </p:nvCxnSpPr>
        <p:spPr>
          <a:xfrm>
            <a:off x="1034308" y="754648"/>
            <a:ext cx="4200883"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5" name="群組 4">
            <a:extLst>
              <a:ext uri="{FF2B5EF4-FFF2-40B4-BE49-F238E27FC236}">
                <a16:creationId xmlns:a16="http://schemas.microsoft.com/office/drawing/2014/main" id="{5DF9266C-55B0-4377-A9F4-95B90D7952F7}"/>
              </a:ext>
            </a:extLst>
          </p:cNvPr>
          <p:cNvGrpSpPr/>
          <p:nvPr/>
        </p:nvGrpSpPr>
        <p:grpSpPr>
          <a:xfrm>
            <a:off x="184756" y="41297"/>
            <a:ext cx="643919" cy="832698"/>
            <a:chOff x="1627773" y="1384300"/>
            <a:chExt cx="3162300" cy="4089400"/>
          </a:xfrm>
        </p:grpSpPr>
        <p:sp>
          <p:nvSpPr>
            <p:cNvPr id="6" name="平行四边形 1">
              <a:extLst>
                <a:ext uri="{FF2B5EF4-FFF2-40B4-BE49-F238E27FC236}">
                  <a16:creationId xmlns:a16="http://schemas.microsoft.com/office/drawing/2014/main" id="{49DF64BA-0C32-4E3A-A7A7-A85DBAD504D5}"/>
                </a:ext>
              </a:extLst>
            </p:cNvPr>
            <p:cNvSpPr/>
            <p:nvPr/>
          </p:nvSpPr>
          <p:spPr>
            <a:xfrm>
              <a:off x="1627773" y="1384300"/>
              <a:ext cx="3162300" cy="4089400"/>
            </a:xfrm>
            <a:prstGeom prst="parallelogram">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0DB75804-D1E7-4A4C-9C32-AB08BB12088A}"/>
                </a:ext>
              </a:extLst>
            </p:cNvPr>
            <p:cNvSpPr/>
            <p:nvPr/>
          </p:nvSpPr>
          <p:spPr>
            <a:xfrm>
              <a:off x="1976696" y="1815621"/>
              <a:ext cx="2464459" cy="3087556"/>
            </a:xfrm>
            <a:prstGeom prst="rect">
              <a:avLst/>
            </a:prstGeom>
          </p:spPr>
          <p:txBody>
            <a:bodyPr wrap="square" lIns="68580" tIns="34290" rIns="68580" bIns="34290">
              <a:spAutoFit/>
            </a:bodyPr>
            <a:lstStyle/>
            <a:p>
              <a:pPr algn="ctr">
                <a:defRPr/>
              </a:pPr>
              <a:r>
                <a:rPr lang="en-US" altLang="zh-TW" sz="3600" spc="225" dirty="0">
                  <a:solidFill>
                    <a:schemeClr val="bg1"/>
                  </a:solidFill>
                  <a:latin typeface="Century Gothic" panose="020B0502020202020204" pitchFamily="34" charset="0"/>
                  <a:ea typeface="包图粗朗体" panose="02000000000000000000" pitchFamily="2" charset="-122"/>
                  <a:cs typeface="+mn-ea"/>
                  <a:sym typeface="+mn-lt"/>
                </a:rPr>
                <a:t>4</a:t>
              </a:r>
              <a:endParaRPr sz="3600" spc="225" dirty="0">
                <a:solidFill>
                  <a:schemeClr val="bg1"/>
                </a:solidFill>
                <a:latin typeface="Century Gothic" panose="020B0502020202020204" pitchFamily="34" charset="0"/>
                <a:ea typeface="包图粗朗体" panose="02000000000000000000" pitchFamily="2" charset="-122"/>
                <a:cs typeface="+mn-ea"/>
                <a:sym typeface="+mn-lt"/>
              </a:endParaRPr>
            </a:p>
          </p:txBody>
        </p:sp>
      </p:grpSp>
      <p:sp>
        <p:nvSpPr>
          <p:cNvPr id="8" name="矩形 7">
            <a:extLst>
              <a:ext uri="{FF2B5EF4-FFF2-40B4-BE49-F238E27FC236}">
                <a16:creationId xmlns:a16="http://schemas.microsoft.com/office/drawing/2014/main" id="{1B646321-F123-4B09-B8BF-B2FA3AC42438}"/>
              </a:ext>
            </a:extLst>
          </p:cNvPr>
          <p:cNvSpPr/>
          <p:nvPr/>
        </p:nvSpPr>
        <p:spPr>
          <a:xfrm>
            <a:off x="949910" y="707023"/>
            <a:ext cx="1571264" cy="400110"/>
          </a:xfrm>
          <a:prstGeom prst="rect">
            <a:avLst/>
          </a:prstGeom>
        </p:spPr>
        <p:txBody>
          <a:bodyPr wrap="none">
            <a:spAutoFit/>
          </a:bodyPr>
          <a:lstStyle/>
          <a:p>
            <a:r>
              <a:rPr lang="en-US" altLang="zh-TW" sz="2000" b="1" dirty="0">
                <a:solidFill>
                  <a:srgbClr val="A78D6D"/>
                </a:solidFill>
                <a:latin typeface="Century Gothic" panose="020B0502020202020204" pitchFamily="34" charset="0"/>
              </a:rPr>
              <a:t>Conclusion</a:t>
            </a:r>
            <a:endParaRPr lang="zh-TW" altLang="en-US" sz="2000" dirty="0">
              <a:solidFill>
                <a:srgbClr val="A78D6D"/>
              </a:solidFill>
            </a:endParaRPr>
          </a:p>
        </p:txBody>
      </p:sp>
    </p:spTree>
    <p:extLst>
      <p:ext uri="{BB962C8B-B14F-4D97-AF65-F5344CB8AC3E}">
        <p14:creationId xmlns:p14="http://schemas.microsoft.com/office/powerpoint/2010/main" val="1192174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E4C588B5-1C2C-4A5C-B49F-B81AF39B132E}"/>
              </a:ext>
            </a:extLst>
          </p:cNvPr>
          <p:cNvSpPr/>
          <p:nvPr/>
        </p:nvSpPr>
        <p:spPr>
          <a:xfrm>
            <a:off x="949909" y="153805"/>
            <a:ext cx="4958521" cy="561692"/>
          </a:xfrm>
          <a:prstGeom prst="rect">
            <a:avLst/>
          </a:prstGeom>
        </p:spPr>
        <p:txBody>
          <a:bodyPr wrap="square" lIns="68580" tIns="34290" rIns="68580" bIns="34290">
            <a:spAutoFit/>
          </a:bodyPr>
          <a:lstStyle/>
          <a:p>
            <a:pPr>
              <a:defRPr/>
            </a:pPr>
            <a:r>
              <a:rPr lang="en-US" altLang="zh-TW" sz="3200" b="1" dirty="0">
                <a:latin typeface="Century Gothic" panose="020B0502020202020204" pitchFamily="34" charset="0"/>
              </a:rPr>
              <a:t>Conclusion</a:t>
            </a:r>
            <a:endParaRPr sz="3200" spc="225" dirty="0">
              <a:solidFill>
                <a:schemeClr val="tx1">
                  <a:lumMod val="75000"/>
                  <a:lumOff val="25000"/>
                </a:schemeClr>
              </a:solidFill>
              <a:latin typeface="Century Gothic" panose="020B0502020202020204" pitchFamily="34" charset="0"/>
              <a:ea typeface="字魂58号-创中黑" panose="00000500000000000000" pitchFamily="2" charset="-122"/>
              <a:cs typeface="+mn-ea"/>
              <a:sym typeface="+mn-lt"/>
            </a:endParaRPr>
          </a:p>
        </p:txBody>
      </p:sp>
      <p:cxnSp>
        <p:nvCxnSpPr>
          <p:cNvPr id="4" name="直接连接符 4">
            <a:extLst>
              <a:ext uri="{FF2B5EF4-FFF2-40B4-BE49-F238E27FC236}">
                <a16:creationId xmlns:a16="http://schemas.microsoft.com/office/drawing/2014/main" id="{EE48586A-4300-492D-99BE-343FC94F3834}"/>
              </a:ext>
            </a:extLst>
          </p:cNvPr>
          <p:cNvCxnSpPr>
            <a:cxnSpLocks/>
          </p:cNvCxnSpPr>
          <p:nvPr/>
        </p:nvCxnSpPr>
        <p:spPr>
          <a:xfrm>
            <a:off x="1034308" y="754648"/>
            <a:ext cx="1919907"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5" name="群組 4">
            <a:extLst>
              <a:ext uri="{FF2B5EF4-FFF2-40B4-BE49-F238E27FC236}">
                <a16:creationId xmlns:a16="http://schemas.microsoft.com/office/drawing/2014/main" id="{5DF9266C-55B0-4377-A9F4-95B90D7952F7}"/>
              </a:ext>
            </a:extLst>
          </p:cNvPr>
          <p:cNvGrpSpPr/>
          <p:nvPr/>
        </p:nvGrpSpPr>
        <p:grpSpPr>
          <a:xfrm>
            <a:off x="184756" y="41297"/>
            <a:ext cx="643919" cy="832698"/>
            <a:chOff x="1627773" y="1384300"/>
            <a:chExt cx="3162300" cy="4089400"/>
          </a:xfrm>
        </p:grpSpPr>
        <p:sp>
          <p:nvSpPr>
            <p:cNvPr id="6" name="平行四边形 1">
              <a:extLst>
                <a:ext uri="{FF2B5EF4-FFF2-40B4-BE49-F238E27FC236}">
                  <a16:creationId xmlns:a16="http://schemas.microsoft.com/office/drawing/2014/main" id="{49DF64BA-0C32-4E3A-A7A7-A85DBAD504D5}"/>
                </a:ext>
              </a:extLst>
            </p:cNvPr>
            <p:cNvSpPr/>
            <p:nvPr/>
          </p:nvSpPr>
          <p:spPr>
            <a:xfrm>
              <a:off x="1627773" y="1384300"/>
              <a:ext cx="3162300" cy="4089400"/>
            </a:xfrm>
            <a:prstGeom prst="parallelogram">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a:extLst>
                <a:ext uri="{FF2B5EF4-FFF2-40B4-BE49-F238E27FC236}">
                  <a16:creationId xmlns:a16="http://schemas.microsoft.com/office/drawing/2014/main" id="{0DB75804-D1E7-4A4C-9C32-AB08BB12088A}"/>
                </a:ext>
              </a:extLst>
            </p:cNvPr>
            <p:cNvSpPr/>
            <p:nvPr/>
          </p:nvSpPr>
          <p:spPr>
            <a:xfrm>
              <a:off x="1976696" y="1815621"/>
              <a:ext cx="2464459" cy="3087556"/>
            </a:xfrm>
            <a:prstGeom prst="rect">
              <a:avLst/>
            </a:prstGeom>
          </p:spPr>
          <p:txBody>
            <a:bodyPr wrap="square" lIns="68580" tIns="34290" rIns="68580" bIns="34290">
              <a:spAutoFit/>
            </a:bodyPr>
            <a:lstStyle/>
            <a:p>
              <a:pPr algn="ctr">
                <a:defRPr/>
              </a:pPr>
              <a:r>
                <a:rPr lang="en-US" altLang="zh-TW" sz="3600" spc="225" dirty="0">
                  <a:solidFill>
                    <a:schemeClr val="bg1"/>
                  </a:solidFill>
                  <a:latin typeface="Century Gothic" panose="020B0502020202020204" pitchFamily="34" charset="0"/>
                  <a:ea typeface="包图粗朗体" panose="02000000000000000000" pitchFamily="2" charset="-122"/>
                  <a:cs typeface="+mn-ea"/>
                  <a:sym typeface="+mn-lt"/>
                </a:rPr>
                <a:t>4</a:t>
              </a:r>
              <a:endParaRPr sz="3600" spc="225" dirty="0">
                <a:solidFill>
                  <a:schemeClr val="bg1"/>
                </a:solidFill>
                <a:latin typeface="Century Gothic" panose="020B0502020202020204" pitchFamily="34" charset="0"/>
                <a:ea typeface="包图粗朗体" panose="02000000000000000000" pitchFamily="2" charset="-122"/>
                <a:cs typeface="+mn-ea"/>
                <a:sym typeface="+mn-lt"/>
              </a:endParaRPr>
            </a:p>
          </p:txBody>
        </p:sp>
      </p:grpSp>
      <p:sp>
        <p:nvSpPr>
          <p:cNvPr id="8" name="矩形 7">
            <a:extLst>
              <a:ext uri="{FF2B5EF4-FFF2-40B4-BE49-F238E27FC236}">
                <a16:creationId xmlns:a16="http://schemas.microsoft.com/office/drawing/2014/main" id="{1B646321-F123-4B09-B8BF-B2FA3AC42438}"/>
              </a:ext>
            </a:extLst>
          </p:cNvPr>
          <p:cNvSpPr/>
          <p:nvPr/>
        </p:nvSpPr>
        <p:spPr>
          <a:xfrm>
            <a:off x="949910" y="707023"/>
            <a:ext cx="1571264" cy="400110"/>
          </a:xfrm>
          <a:prstGeom prst="rect">
            <a:avLst/>
          </a:prstGeom>
        </p:spPr>
        <p:txBody>
          <a:bodyPr wrap="none">
            <a:spAutoFit/>
          </a:bodyPr>
          <a:lstStyle/>
          <a:p>
            <a:r>
              <a:rPr lang="en-US" altLang="zh-TW" sz="2000" b="1" dirty="0">
                <a:solidFill>
                  <a:srgbClr val="A78D6D"/>
                </a:solidFill>
                <a:latin typeface="Century Gothic" panose="020B0502020202020204" pitchFamily="34" charset="0"/>
              </a:rPr>
              <a:t>Conclusion</a:t>
            </a:r>
            <a:endParaRPr lang="zh-TW" altLang="en-US" sz="2000" dirty="0">
              <a:solidFill>
                <a:srgbClr val="A78D6D"/>
              </a:solidFill>
            </a:endParaRPr>
          </a:p>
        </p:txBody>
      </p:sp>
      <p:pic>
        <p:nvPicPr>
          <p:cNvPr id="9" name="圖片 8" descr="一張含有 標誌, 停止, 畫畫, 食物 的圖片&#10;&#10;自動產生的描述">
            <a:extLst>
              <a:ext uri="{FF2B5EF4-FFF2-40B4-BE49-F238E27FC236}">
                <a16:creationId xmlns:a16="http://schemas.microsoft.com/office/drawing/2014/main" id="{C0CBFE73-02AE-45A4-9F46-556CC20514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2236" y="3818610"/>
            <a:ext cx="838799" cy="720000"/>
          </a:xfrm>
          <a:prstGeom prst="rect">
            <a:avLst/>
          </a:prstGeom>
        </p:spPr>
      </p:pic>
      <p:pic>
        <p:nvPicPr>
          <p:cNvPr id="16" name="圖片 15">
            <a:extLst>
              <a:ext uri="{FF2B5EF4-FFF2-40B4-BE49-F238E27FC236}">
                <a16:creationId xmlns:a16="http://schemas.microsoft.com/office/drawing/2014/main" id="{6B8BB0A0-D7BE-440C-A9CB-C823674E65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7131" y="1120702"/>
            <a:ext cx="1800000" cy="1800000"/>
          </a:xfrm>
          <a:prstGeom prst="rect">
            <a:avLst/>
          </a:prstGeom>
        </p:spPr>
      </p:pic>
      <p:pic>
        <p:nvPicPr>
          <p:cNvPr id="18" name="圖片 17" descr="一張含有 標誌, 室外, 相片, 白色 的圖片&#10;&#10;自動產生的描述">
            <a:extLst>
              <a:ext uri="{FF2B5EF4-FFF2-40B4-BE49-F238E27FC236}">
                <a16:creationId xmlns:a16="http://schemas.microsoft.com/office/drawing/2014/main" id="{EA30EAEE-2D13-45B9-A837-19F2BED862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89047" y="3832534"/>
            <a:ext cx="720000" cy="720000"/>
          </a:xfrm>
          <a:prstGeom prst="rect">
            <a:avLst/>
          </a:prstGeom>
        </p:spPr>
      </p:pic>
      <p:pic>
        <p:nvPicPr>
          <p:cNvPr id="20" name="圖片 19">
            <a:extLst>
              <a:ext uri="{FF2B5EF4-FFF2-40B4-BE49-F238E27FC236}">
                <a16:creationId xmlns:a16="http://schemas.microsoft.com/office/drawing/2014/main" id="{48163F13-9D90-4C38-BBF0-178AC4CAA35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08052" y="3818610"/>
            <a:ext cx="720000" cy="720000"/>
          </a:xfrm>
          <a:prstGeom prst="rect">
            <a:avLst/>
          </a:prstGeom>
        </p:spPr>
      </p:pic>
      <p:pic>
        <p:nvPicPr>
          <p:cNvPr id="22" name="圖片 21">
            <a:extLst>
              <a:ext uri="{FF2B5EF4-FFF2-40B4-BE49-F238E27FC236}">
                <a16:creationId xmlns:a16="http://schemas.microsoft.com/office/drawing/2014/main" id="{26395B06-35E4-49A5-9380-37E8A9266197}"/>
              </a:ext>
            </a:extLst>
          </p:cNvPr>
          <p:cNvPicPr>
            <a:picLocks noChangeAspect="1"/>
          </p:cNvPicPr>
          <p:nvPr/>
        </p:nvPicPr>
        <p:blipFill>
          <a:blip r:embed="rId7">
            <a:extLst>
              <a:ext uri="{BEBA8EAE-BF5A-486C-A8C5-ECC9F3942E4B}">
                <a14:imgProps xmlns:a14="http://schemas.microsoft.com/office/drawing/2010/main">
                  <a14:imgLayer r:embed="rId8">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3765709" y="1169923"/>
            <a:ext cx="1800000" cy="1800000"/>
          </a:xfrm>
          <a:prstGeom prst="rect">
            <a:avLst/>
          </a:prstGeom>
          <a:ln>
            <a:noFill/>
          </a:ln>
        </p:spPr>
      </p:pic>
      <p:pic>
        <p:nvPicPr>
          <p:cNvPr id="24" name="圖片 23">
            <a:extLst>
              <a:ext uri="{FF2B5EF4-FFF2-40B4-BE49-F238E27FC236}">
                <a16:creationId xmlns:a16="http://schemas.microsoft.com/office/drawing/2014/main" id="{1F2E04B0-447D-4121-AEB4-BCEB747FC72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70041" y="3818610"/>
            <a:ext cx="720000" cy="720000"/>
          </a:xfrm>
          <a:prstGeom prst="rect">
            <a:avLst/>
          </a:prstGeom>
        </p:spPr>
      </p:pic>
      <p:sp>
        <p:nvSpPr>
          <p:cNvPr id="25" name="矩形 24">
            <a:extLst>
              <a:ext uri="{FF2B5EF4-FFF2-40B4-BE49-F238E27FC236}">
                <a16:creationId xmlns:a16="http://schemas.microsoft.com/office/drawing/2014/main" id="{A5F8E366-E2F2-4EE8-8FED-F09CE2BF1012}"/>
              </a:ext>
            </a:extLst>
          </p:cNvPr>
          <p:cNvSpPr/>
          <p:nvPr/>
        </p:nvSpPr>
        <p:spPr>
          <a:xfrm>
            <a:off x="3044287" y="2769868"/>
            <a:ext cx="3005951" cy="400110"/>
          </a:xfrm>
          <a:prstGeom prst="rect">
            <a:avLst/>
          </a:prstGeom>
        </p:spPr>
        <p:txBody>
          <a:bodyPr wrap="none">
            <a:spAutoFit/>
          </a:bodyPr>
          <a:lstStyle/>
          <a:p>
            <a:r>
              <a:rPr lang="zh-TW" altLang="zh-TW" sz="2000" b="1" kern="100" dirty="0">
                <a:latin typeface="微軟正黑體" panose="020B0604030504040204" pitchFamily="34" charset="-120"/>
                <a:ea typeface="微軟正黑體" panose="020B0604030504040204" pitchFamily="34" charset="-120"/>
                <a:cs typeface="Arial" panose="020B0604020202020204" pitchFamily="34" charset="0"/>
              </a:rPr>
              <a:t>主動脈有剝離撕裂的情形</a:t>
            </a:r>
            <a:endParaRPr lang="en-US" altLang="zh-TW" sz="2000" b="1" kern="100" dirty="0">
              <a:latin typeface="微軟正黑體" panose="020B0604030504040204" pitchFamily="34" charset="-120"/>
              <a:ea typeface="微軟正黑體" panose="020B0604030504040204" pitchFamily="34" charset="-120"/>
              <a:cs typeface="Arial" panose="020B0604020202020204" pitchFamily="34" charset="0"/>
            </a:endParaRPr>
          </a:p>
        </p:txBody>
      </p:sp>
      <p:sp>
        <p:nvSpPr>
          <p:cNvPr id="26" name="矩形 25">
            <a:extLst>
              <a:ext uri="{FF2B5EF4-FFF2-40B4-BE49-F238E27FC236}">
                <a16:creationId xmlns:a16="http://schemas.microsoft.com/office/drawing/2014/main" id="{066FBBAC-DE47-4E7D-A5C9-837A2EC8126F}"/>
              </a:ext>
            </a:extLst>
          </p:cNvPr>
          <p:cNvSpPr/>
          <p:nvPr/>
        </p:nvSpPr>
        <p:spPr>
          <a:xfrm>
            <a:off x="6710077" y="2769868"/>
            <a:ext cx="954107" cy="400110"/>
          </a:xfrm>
          <a:prstGeom prst="rect">
            <a:avLst/>
          </a:prstGeom>
        </p:spPr>
        <p:txBody>
          <a:bodyPr wrap="none">
            <a:spAutoFit/>
          </a:bodyPr>
          <a:lstStyle/>
          <a:p>
            <a:r>
              <a:rPr lang="zh-TW" altLang="zh-TW" sz="2000" b="1" kern="100">
                <a:latin typeface="微軟正黑體" panose="020B0604030504040204" pitchFamily="34" charset="-120"/>
                <a:ea typeface="微軟正黑體" panose="020B0604030504040204" pitchFamily="34" charset="-120"/>
                <a:cs typeface="Arial" panose="020B0604020202020204" pitchFamily="34" charset="0"/>
              </a:rPr>
              <a:t>心絞痛</a:t>
            </a:r>
            <a:endParaRPr lang="en-US" altLang="zh-TW" sz="2000" b="1" kern="100" dirty="0">
              <a:latin typeface="微軟正黑體" panose="020B0604030504040204" pitchFamily="34" charset="-120"/>
              <a:ea typeface="微軟正黑體" panose="020B0604030504040204" pitchFamily="34" charset="-120"/>
              <a:cs typeface="Arial" panose="020B0604020202020204" pitchFamily="34" charset="0"/>
            </a:endParaRPr>
          </a:p>
        </p:txBody>
      </p:sp>
      <p:sp>
        <p:nvSpPr>
          <p:cNvPr id="27" name="矩形 26">
            <a:extLst>
              <a:ext uri="{FF2B5EF4-FFF2-40B4-BE49-F238E27FC236}">
                <a16:creationId xmlns:a16="http://schemas.microsoft.com/office/drawing/2014/main" id="{529D4A46-726C-4CD0-9A7F-FD2974A7DE2A}"/>
              </a:ext>
            </a:extLst>
          </p:cNvPr>
          <p:cNvSpPr/>
          <p:nvPr/>
        </p:nvSpPr>
        <p:spPr>
          <a:xfrm>
            <a:off x="8837110" y="4706421"/>
            <a:ext cx="1261884" cy="307777"/>
          </a:xfrm>
          <a:prstGeom prst="rect">
            <a:avLst/>
          </a:prstGeom>
        </p:spPr>
        <p:txBody>
          <a:bodyPr wrap="none">
            <a:spAutoFit/>
          </a:bodyPr>
          <a:lstStyle/>
          <a:p>
            <a:r>
              <a:rPr lang="zh-TW" altLang="zh-TW" sz="1400" b="1" kern="100" dirty="0">
                <a:latin typeface="微軟正黑體" panose="020B0604030504040204" pitchFamily="34" charset="-120"/>
                <a:ea typeface="微軟正黑體" panose="020B0604030504040204" pitchFamily="34" charset="-120"/>
                <a:cs typeface="Arial" panose="020B0604020202020204" pitchFamily="34" charset="0"/>
              </a:rPr>
              <a:t>心肌缺血情況</a:t>
            </a:r>
            <a:endParaRPr lang="en-US" altLang="zh-TW" sz="1400" b="1" kern="100" dirty="0">
              <a:latin typeface="微軟正黑體" panose="020B0604030504040204" pitchFamily="34" charset="-120"/>
              <a:ea typeface="微軟正黑體" panose="020B0604030504040204" pitchFamily="34" charset="-120"/>
              <a:cs typeface="Arial" panose="020B0604020202020204" pitchFamily="34" charset="0"/>
            </a:endParaRPr>
          </a:p>
        </p:txBody>
      </p:sp>
      <p:sp>
        <p:nvSpPr>
          <p:cNvPr id="28" name="矩形 27">
            <a:extLst>
              <a:ext uri="{FF2B5EF4-FFF2-40B4-BE49-F238E27FC236}">
                <a16:creationId xmlns:a16="http://schemas.microsoft.com/office/drawing/2014/main" id="{AB9FDA47-9381-4C6E-96C7-D762B17E192E}"/>
              </a:ext>
            </a:extLst>
          </p:cNvPr>
          <p:cNvSpPr/>
          <p:nvPr/>
        </p:nvSpPr>
        <p:spPr>
          <a:xfrm>
            <a:off x="1572790" y="4706421"/>
            <a:ext cx="1157689" cy="307777"/>
          </a:xfrm>
          <a:prstGeom prst="rect">
            <a:avLst/>
          </a:prstGeom>
        </p:spPr>
        <p:txBody>
          <a:bodyPr wrap="none">
            <a:spAutoFit/>
          </a:bodyPr>
          <a:lstStyle/>
          <a:p>
            <a:r>
              <a:rPr lang="es-ES" altLang="zh-TW" sz="1400" b="1" kern="100" dirty="0">
                <a:latin typeface="微軟正黑體" panose="020B0604030504040204" pitchFamily="34" charset="-120"/>
                <a:ea typeface="微軟正黑體" panose="020B0604030504040204" pitchFamily="34" charset="-120"/>
                <a:cs typeface="Arial" panose="020B0604020202020204" pitchFamily="34" charset="0"/>
              </a:rPr>
              <a:t>ST </a:t>
            </a:r>
            <a:r>
              <a:rPr lang="zh-TW" altLang="zh-TW" sz="1400" b="1" kern="100" dirty="0">
                <a:latin typeface="微軟正黑體" panose="020B0604030504040204" pitchFamily="34" charset="-120"/>
                <a:ea typeface="微軟正黑體" panose="020B0604030504040204" pitchFamily="34" charset="-120"/>
                <a:cs typeface="Arial" panose="020B0604020202020204" pitchFamily="34" charset="0"/>
              </a:rPr>
              <a:t>節段異常</a:t>
            </a:r>
            <a:endParaRPr lang="en-US" altLang="zh-TW" sz="1400" b="1" kern="100" dirty="0">
              <a:latin typeface="微軟正黑體" panose="020B0604030504040204" pitchFamily="34" charset="-120"/>
              <a:ea typeface="微軟正黑體" panose="020B0604030504040204" pitchFamily="34" charset="-120"/>
              <a:cs typeface="Arial" panose="020B0604020202020204" pitchFamily="34" charset="0"/>
            </a:endParaRPr>
          </a:p>
        </p:txBody>
      </p:sp>
      <p:sp>
        <p:nvSpPr>
          <p:cNvPr id="29" name="矩形 28">
            <a:extLst>
              <a:ext uri="{FF2B5EF4-FFF2-40B4-BE49-F238E27FC236}">
                <a16:creationId xmlns:a16="http://schemas.microsoft.com/office/drawing/2014/main" id="{38113AB4-7B2C-4091-AF91-9C6F2F353521}"/>
              </a:ext>
            </a:extLst>
          </p:cNvPr>
          <p:cNvSpPr/>
          <p:nvPr/>
        </p:nvSpPr>
        <p:spPr>
          <a:xfrm>
            <a:off x="4178635" y="4696681"/>
            <a:ext cx="902811" cy="307777"/>
          </a:xfrm>
          <a:prstGeom prst="rect">
            <a:avLst/>
          </a:prstGeom>
        </p:spPr>
        <p:txBody>
          <a:bodyPr wrap="none">
            <a:spAutoFit/>
          </a:bodyPr>
          <a:lstStyle/>
          <a:p>
            <a:r>
              <a:rPr lang="zh-TW" altLang="zh-TW" sz="1400" b="1" kern="100" dirty="0">
                <a:latin typeface="微軟正黑體" panose="020B0604030504040204" pitchFamily="34" charset="-120"/>
                <a:ea typeface="微軟正黑體" panose="020B0604030504040204" pitchFamily="34" charset="-120"/>
                <a:cs typeface="Arial" panose="020B0604020202020204" pitchFamily="34" charset="0"/>
              </a:rPr>
              <a:t>靜態血壓</a:t>
            </a:r>
            <a:endParaRPr lang="en-US" altLang="zh-TW" sz="1400" b="1" kern="100" dirty="0">
              <a:latin typeface="微軟正黑體" panose="020B0604030504040204" pitchFamily="34" charset="-120"/>
              <a:ea typeface="微軟正黑體" panose="020B0604030504040204" pitchFamily="34" charset="-120"/>
              <a:cs typeface="Arial" panose="020B0604020202020204" pitchFamily="34" charset="0"/>
            </a:endParaRPr>
          </a:p>
        </p:txBody>
      </p:sp>
      <p:sp>
        <p:nvSpPr>
          <p:cNvPr id="30" name="矩形 29">
            <a:extLst>
              <a:ext uri="{FF2B5EF4-FFF2-40B4-BE49-F238E27FC236}">
                <a16:creationId xmlns:a16="http://schemas.microsoft.com/office/drawing/2014/main" id="{543FC269-DF3A-4638-B42C-531224EA82CE}"/>
              </a:ext>
            </a:extLst>
          </p:cNvPr>
          <p:cNvSpPr/>
          <p:nvPr/>
        </p:nvSpPr>
        <p:spPr>
          <a:xfrm>
            <a:off x="6597641" y="4696682"/>
            <a:ext cx="902811" cy="307777"/>
          </a:xfrm>
          <a:prstGeom prst="rect">
            <a:avLst/>
          </a:prstGeom>
        </p:spPr>
        <p:txBody>
          <a:bodyPr wrap="none">
            <a:spAutoFit/>
          </a:bodyPr>
          <a:lstStyle/>
          <a:p>
            <a:r>
              <a:rPr lang="zh-TW" altLang="zh-TW" sz="1400" b="1" kern="100" dirty="0">
                <a:latin typeface="微軟正黑體" panose="020B0604030504040204" pitchFamily="34" charset="-120"/>
                <a:ea typeface="微軟正黑體" panose="020B0604030504040204" pitchFamily="34" charset="-120"/>
                <a:cs typeface="Arial" panose="020B0604020202020204" pitchFamily="34" charset="0"/>
              </a:rPr>
              <a:t>最大心率</a:t>
            </a:r>
            <a:endParaRPr lang="zh-TW" altLang="en-US" sz="14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256348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Flowchart: Alternate Process 24">
            <a:extLst>
              <a:ext uri="{FF2B5EF4-FFF2-40B4-BE49-F238E27FC236}">
                <a16:creationId xmlns:a16="http://schemas.microsoft.com/office/drawing/2014/main" id="{40019E5F-19BA-45C4-8860-93D4F05F2C7E}"/>
              </a:ext>
            </a:extLst>
          </p:cNvPr>
          <p:cNvSpPr/>
          <p:nvPr/>
        </p:nvSpPr>
        <p:spPr>
          <a:xfrm rot="16200000">
            <a:off x="3590922" y="1939633"/>
            <a:ext cx="5017266" cy="3433944"/>
          </a:xfrm>
          <a:prstGeom prst="roundRect">
            <a:avLst>
              <a:gd name="adj" fmla="val 6205"/>
            </a:avLst>
          </a:prstGeom>
          <a:solidFill>
            <a:srgbClr val="595959"/>
          </a:solidFill>
          <a:ln w="25400" cap="flat" cmpd="sng" algn="ctr">
            <a:noFill/>
            <a:prstDash val="solid"/>
          </a:ln>
          <a:effectLst/>
        </p:spPr>
        <p:txBody>
          <a:bodyPr lIns="91694" tIns="45848" rIns="91694" bIns="45848" rtlCol="0" anchor="ctr"/>
          <a:lstStyle/>
          <a:p>
            <a:pPr algn="ctr" defTabSz="1379209">
              <a:defRPr/>
            </a:pPr>
            <a:endParaRPr lang="en-US" sz="2721" kern="0">
              <a:solidFill>
                <a:srgbClr val="FFFFFF"/>
              </a:solidFill>
              <a:latin typeface="Arial" panose="020B0604020202020204"/>
            </a:endParaRPr>
          </a:p>
        </p:txBody>
      </p:sp>
      <p:sp>
        <p:nvSpPr>
          <p:cNvPr id="39" name="Flowchart: Alternate Process 24">
            <a:extLst>
              <a:ext uri="{FF2B5EF4-FFF2-40B4-BE49-F238E27FC236}">
                <a16:creationId xmlns:a16="http://schemas.microsoft.com/office/drawing/2014/main" id="{F44CD5C3-940D-4187-BF56-A926BAC407EA}"/>
              </a:ext>
            </a:extLst>
          </p:cNvPr>
          <p:cNvSpPr/>
          <p:nvPr/>
        </p:nvSpPr>
        <p:spPr>
          <a:xfrm rot="16200000">
            <a:off x="-243310" y="1932194"/>
            <a:ext cx="5032143" cy="3433944"/>
          </a:xfrm>
          <a:prstGeom prst="roundRect">
            <a:avLst>
              <a:gd name="adj" fmla="val 6205"/>
            </a:avLst>
          </a:prstGeom>
          <a:solidFill>
            <a:srgbClr val="867662"/>
          </a:solidFill>
          <a:ln w="25400" cap="flat" cmpd="sng" algn="ctr">
            <a:noFill/>
            <a:prstDash val="solid"/>
          </a:ln>
          <a:effectLst/>
        </p:spPr>
        <p:txBody>
          <a:bodyPr lIns="91694" tIns="45848" rIns="91694" bIns="45848" rtlCol="0" anchor="ctr"/>
          <a:lstStyle/>
          <a:p>
            <a:pPr algn="ctr" defTabSz="1379209">
              <a:defRPr/>
            </a:pPr>
            <a:endParaRPr lang="en-US" sz="2721" kern="0">
              <a:solidFill>
                <a:srgbClr val="FFFFFF"/>
              </a:solidFill>
              <a:latin typeface="Arial" panose="020B0604020202020204"/>
            </a:endParaRPr>
          </a:p>
        </p:txBody>
      </p:sp>
      <p:grpSp>
        <p:nvGrpSpPr>
          <p:cNvPr id="40" name="Group 134">
            <a:extLst>
              <a:ext uri="{FF2B5EF4-FFF2-40B4-BE49-F238E27FC236}">
                <a16:creationId xmlns:a16="http://schemas.microsoft.com/office/drawing/2014/main" id="{8124B3CC-C2A9-43B4-83DD-105A2961ECFF}"/>
              </a:ext>
            </a:extLst>
          </p:cNvPr>
          <p:cNvGrpSpPr>
            <a:grpSpLocks noChangeAspect="1"/>
          </p:cNvGrpSpPr>
          <p:nvPr/>
        </p:nvGrpSpPr>
        <p:grpSpPr>
          <a:xfrm>
            <a:off x="1489029" y="4758206"/>
            <a:ext cx="1557566" cy="1551840"/>
            <a:chOff x="3287425" y="1417883"/>
            <a:chExt cx="648499" cy="649042"/>
          </a:xfrm>
        </p:grpSpPr>
        <p:sp>
          <p:nvSpPr>
            <p:cNvPr id="41" name="Oval 88">
              <a:extLst>
                <a:ext uri="{FF2B5EF4-FFF2-40B4-BE49-F238E27FC236}">
                  <a16:creationId xmlns:a16="http://schemas.microsoft.com/office/drawing/2014/main" id="{13DF70CB-1EA4-4DD3-94AB-BCCC24EAFBAA}"/>
                </a:ext>
              </a:extLst>
            </p:cNvPr>
            <p:cNvSpPr>
              <a:spLocks noChangeAspect="1"/>
            </p:cNvSpPr>
            <p:nvPr/>
          </p:nvSpPr>
          <p:spPr>
            <a:xfrm>
              <a:off x="3287425" y="1417883"/>
              <a:ext cx="648499" cy="649042"/>
            </a:xfrm>
            <a:prstGeom prst="ellipse">
              <a:avLst/>
            </a:prstGeom>
            <a:solidFill>
              <a:srgbClr val="FFFFFF"/>
            </a:solidFill>
            <a:ln w="19050" cap="flat" cmpd="sng" algn="ctr">
              <a:noFill/>
              <a:prstDash val="solid"/>
            </a:ln>
            <a:effectLst/>
          </p:spPr>
          <p:txBody>
            <a:bodyPr rtlCol="0" anchor="ctr"/>
            <a:lstStyle/>
            <a:p>
              <a:pPr algn="ctr" defTabSz="1379209">
                <a:defRPr/>
              </a:pPr>
              <a:endParaRPr lang="en-US" sz="2177" b="1" kern="0">
                <a:solidFill>
                  <a:srgbClr val="FFFFFF"/>
                </a:solidFill>
                <a:latin typeface="Arial" panose="020B0604020202020204"/>
              </a:endParaRPr>
            </a:p>
          </p:txBody>
        </p:sp>
        <p:sp>
          <p:nvSpPr>
            <p:cNvPr id="42" name="Oval 94">
              <a:extLst>
                <a:ext uri="{FF2B5EF4-FFF2-40B4-BE49-F238E27FC236}">
                  <a16:creationId xmlns:a16="http://schemas.microsoft.com/office/drawing/2014/main" id="{DEA7AF3B-1D57-4F56-B6F6-8931C02004BD}"/>
                </a:ext>
              </a:extLst>
            </p:cNvPr>
            <p:cNvSpPr>
              <a:spLocks noChangeAspect="1"/>
            </p:cNvSpPr>
            <p:nvPr/>
          </p:nvSpPr>
          <p:spPr>
            <a:xfrm>
              <a:off x="3362252" y="1492773"/>
              <a:ext cx="498845" cy="499263"/>
            </a:xfrm>
            <a:prstGeom prst="ellipse">
              <a:avLst/>
            </a:prstGeom>
            <a:solidFill>
              <a:srgbClr val="867662"/>
            </a:solidFill>
            <a:ln w="19050" cap="flat" cmpd="sng" algn="ctr">
              <a:noFill/>
              <a:prstDash val="solid"/>
            </a:ln>
            <a:effectLst/>
          </p:spPr>
          <p:txBody>
            <a:bodyPr rtlCol="0" anchor="ctr"/>
            <a:lstStyle/>
            <a:p>
              <a:pPr algn="ctr" defTabSz="1379209">
                <a:defRPr/>
              </a:pPr>
              <a:endParaRPr lang="en-US" sz="2177" b="1" kern="0">
                <a:solidFill>
                  <a:srgbClr val="FFFFFF"/>
                </a:solidFill>
                <a:latin typeface="Arial" panose="020B0604020202020204"/>
              </a:endParaRPr>
            </a:p>
          </p:txBody>
        </p:sp>
      </p:grpSp>
      <p:grpSp>
        <p:nvGrpSpPr>
          <p:cNvPr id="43" name="Group 129">
            <a:extLst>
              <a:ext uri="{FF2B5EF4-FFF2-40B4-BE49-F238E27FC236}">
                <a16:creationId xmlns:a16="http://schemas.microsoft.com/office/drawing/2014/main" id="{52357C7B-97E7-48AA-9D8F-0529BB2A1641}"/>
              </a:ext>
            </a:extLst>
          </p:cNvPr>
          <p:cNvGrpSpPr>
            <a:grpSpLocks noChangeAspect="1"/>
          </p:cNvGrpSpPr>
          <p:nvPr/>
        </p:nvGrpSpPr>
        <p:grpSpPr>
          <a:xfrm>
            <a:off x="5327397" y="4769729"/>
            <a:ext cx="1544312" cy="1538632"/>
            <a:chOff x="2779491" y="2517212"/>
            <a:chExt cx="648499" cy="649042"/>
          </a:xfrm>
        </p:grpSpPr>
        <p:sp>
          <p:nvSpPr>
            <p:cNvPr id="44" name="Oval 96">
              <a:extLst>
                <a:ext uri="{FF2B5EF4-FFF2-40B4-BE49-F238E27FC236}">
                  <a16:creationId xmlns:a16="http://schemas.microsoft.com/office/drawing/2014/main" id="{1EA21DBC-D381-4286-95EF-D176141BFC4E}"/>
                </a:ext>
              </a:extLst>
            </p:cNvPr>
            <p:cNvSpPr>
              <a:spLocks noChangeAspect="1"/>
            </p:cNvSpPr>
            <p:nvPr/>
          </p:nvSpPr>
          <p:spPr>
            <a:xfrm>
              <a:off x="2779491" y="2517212"/>
              <a:ext cx="648499" cy="649042"/>
            </a:xfrm>
            <a:prstGeom prst="ellipse">
              <a:avLst/>
            </a:prstGeom>
            <a:solidFill>
              <a:srgbClr val="FFFFFF"/>
            </a:solidFill>
            <a:ln w="19050" cap="flat" cmpd="sng" algn="ctr">
              <a:noFill/>
              <a:prstDash val="solid"/>
            </a:ln>
            <a:effectLst/>
          </p:spPr>
          <p:txBody>
            <a:bodyPr rtlCol="0" anchor="ctr"/>
            <a:lstStyle/>
            <a:p>
              <a:pPr algn="ctr" defTabSz="1379209">
                <a:defRPr/>
              </a:pPr>
              <a:endParaRPr lang="en-US" sz="2177" b="1" kern="0">
                <a:solidFill>
                  <a:srgbClr val="FFFFFF"/>
                </a:solidFill>
                <a:latin typeface="Arial" panose="020B0604020202020204"/>
              </a:endParaRPr>
            </a:p>
          </p:txBody>
        </p:sp>
        <p:sp>
          <p:nvSpPr>
            <p:cNvPr id="45" name="Oval 110">
              <a:extLst>
                <a:ext uri="{FF2B5EF4-FFF2-40B4-BE49-F238E27FC236}">
                  <a16:creationId xmlns:a16="http://schemas.microsoft.com/office/drawing/2014/main" id="{CEDC8902-7042-4884-92D5-85F415F8E5CE}"/>
                </a:ext>
              </a:extLst>
            </p:cNvPr>
            <p:cNvSpPr>
              <a:spLocks noChangeAspect="1"/>
            </p:cNvSpPr>
            <p:nvPr/>
          </p:nvSpPr>
          <p:spPr>
            <a:xfrm>
              <a:off x="2854318" y="2592102"/>
              <a:ext cx="498845" cy="499263"/>
            </a:xfrm>
            <a:prstGeom prst="ellipse">
              <a:avLst/>
            </a:prstGeom>
            <a:solidFill>
              <a:srgbClr val="595959"/>
            </a:solidFill>
            <a:ln w="19050" cap="flat" cmpd="sng" algn="ctr">
              <a:noFill/>
              <a:prstDash val="solid"/>
            </a:ln>
            <a:effectLst/>
          </p:spPr>
          <p:txBody>
            <a:bodyPr rtlCol="0" anchor="ctr"/>
            <a:lstStyle/>
            <a:p>
              <a:pPr algn="ctr" defTabSz="1379209">
                <a:defRPr/>
              </a:pPr>
              <a:endParaRPr lang="en-US" sz="2177" b="1" kern="0">
                <a:solidFill>
                  <a:srgbClr val="FFFFFF"/>
                </a:solidFill>
                <a:latin typeface="Arial" panose="020B0604020202020204"/>
              </a:endParaRPr>
            </a:p>
          </p:txBody>
        </p:sp>
      </p:grpSp>
      <p:sp>
        <p:nvSpPr>
          <p:cNvPr id="12" name="TextBox 5">
            <a:extLst>
              <a:ext uri="{FF2B5EF4-FFF2-40B4-BE49-F238E27FC236}">
                <a16:creationId xmlns:a16="http://schemas.microsoft.com/office/drawing/2014/main" id="{5C14D250-03AC-4F55-9294-48820A34B366}"/>
              </a:ext>
            </a:extLst>
          </p:cNvPr>
          <p:cNvSpPr txBox="1"/>
          <p:nvPr/>
        </p:nvSpPr>
        <p:spPr>
          <a:xfrm>
            <a:off x="795727" y="1743911"/>
            <a:ext cx="2944167" cy="2922210"/>
          </a:xfrm>
          <a:prstGeom prst="rect">
            <a:avLst/>
          </a:prstGeom>
          <a:noFill/>
        </p:spPr>
        <p:txBody>
          <a:bodyPr wrap="square" rtlCol="0">
            <a:spAutoFit/>
          </a:bodyPr>
          <a:lstStyle/>
          <a:p>
            <a:pPr marL="285750" indent="-285750">
              <a:lnSpc>
                <a:spcPts val="2800"/>
              </a:lnSpc>
              <a:buFont typeface="Arial" panose="020B0604020202020204" pitchFamily="34" charset="0"/>
              <a:buChar char="•"/>
            </a:pPr>
            <a:r>
              <a:rPr lang="en-US" altLang="zh-TW" sz="1600" dirty="0">
                <a:solidFill>
                  <a:schemeClr val="bg1"/>
                </a:solidFill>
                <a:latin typeface="Century Gothic" panose="020B0502020202020204" pitchFamily="34" charset="0"/>
                <a:ea typeface="微軟正黑體" panose="020B0604030504040204" pitchFamily="34" charset="-120"/>
                <a:sym typeface="思源黑体" panose="020B0500000000000000" pitchFamily="34" charset="-122"/>
              </a:rPr>
              <a:t>Sex</a:t>
            </a:r>
          </a:p>
          <a:p>
            <a:pPr marL="285750" indent="-285750">
              <a:lnSpc>
                <a:spcPts val="2800"/>
              </a:lnSpc>
              <a:buFont typeface="Arial" panose="020B0604020202020204" pitchFamily="34" charset="0"/>
              <a:buChar char="•"/>
            </a:pPr>
            <a:r>
              <a:rPr lang="en-US" sz="1600" dirty="0">
                <a:solidFill>
                  <a:schemeClr val="bg1"/>
                </a:solidFill>
                <a:latin typeface="Century Gothic" panose="020B0502020202020204" pitchFamily="34" charset="0"/>
                <a:ea typeface="微軟正黑體" panose="020B0604030504040204" pitchFamily="34" charset="-120"/>
                <a:sym typeface="思源黑体" panose="020B0500000000000000" pitchFamily="34" charset="-122"/>
              </a:rPr>
              <a:t>Chest </a:t>
            </a:r>
            <a:r>
              <a:rPr lang="en-US" altLang="zh-TW" sz="1600" dirty="0">
                <a:solidFill>
                  <a:schemeClr val="bg1"/>
                </a:solidFill>
                <a:latin typeface="Century Gothic" panose="020B0502020202020204" pitchFamily="34" charset="0"/>
                <a:ea typeface="微軟正黑體" panose="020B0604030504040204" pitchFamily="34" charset="-120"/>
                <a:sym typeface="思源黑体" panose="020B0500000000000000" pitchFamily="34" charset="-122"/>
              </a:rPr>
              <a:t>Pain Type</a:t>
            </a:r>
          </a:p>
          <a:p>
            <a:pPr marL="285750" indent="-285750">
              <a:lnSpc>
                <a:spcPts val="2800"/>
              </a:lnSpc>
              <a:buFont typeface="Arial" panose="020B0604020202020204" pitchFamily="34" charset="0"/>
              <a:buChar char="•"/>
            </a:pPr>
            <a:r>
              <a:rPr lang="en-US" sz="1600" dirty="0">
                <a:solidFill>
                  <a:schemeClr val="bg1"/>
                </a:solidFill>
                <a:latin typeface="Century Gothic" panose="020B0502020202020204" pitchFamily="34" charset="0"/>
                <a:ea typeface="微軟正黑體" panose="020B0604030504040204" pitchFamily="34" charset="-120"/>
                <a:sym typeface="思源黑体" panose="020B0500000000000000" pitchFamily="34" charset="-122"/>
              </a:rPr>
              <a:t>Fasting Blood Sugar</a:t>
            </a:r>
          </a:p>
          <a:p>
            <a:pPr marL="285750" indent="-285750">
              <a:lnSpc>
                <a:spcPts val="2800"/>
              </a:lnSpc>
              <a:buFont typeface="Arial" panose="020B0604020202020204" pitchFamily="34" charset="0"/>
              <a:buChar char="•"/>
            </a:pPr>
            <a:r>
              <a:rPr lang="en-US" sz="1600" dirty="0">
                <a:solidFill>
                  <a:schemeClr val="bg1"/>
                </a:solidFill>
                <a:latin typeface="Century Gothic" panose="020B0502020202020204" pitchFamily="34" charset="0"/>
                <a:ea typeface="微軟正黑體" panose="020B0604030504040204" pitchFamily="34" charset="-120"/>
                <a:sym typeface="思源黑体" panose="020B0500000000000000" pitchFamily="34" charset="-122"/>
              </a:rPr>
              <a:t>Rest-</a:t>
            </a:r>
            <a:r>
              <a:rPr lang="en-US" sz="1600" dirty="0" err="1">
                <a:solidFill>
                  <a:schemeClr val="bg1"/>
                </a:solidFill>
                <a:latin typeface="Century Gothic" panose="020B0502020202020204" pitchFamily="34" charset="0"/>
                <a:ea typeface="微軟正黑體" panose="020B0604030504040204" pitchFamily="34" charset="-120"/>
                <a:sym typeface="思源黑体" panose="020B0500000000000000" pitchFamily="34" charset="-122"/>
              </a:rPr>
              <a:t>Ecg</a:t>
            </a:r>
            <a:endParaRPr lang="en-US" sz="1600" dirty="0">
              <a:solidFill>
                <a:schemeClr val="bg1"/>
              </a:solidFill>
              <a:latin typeface="Century Gothic" panose="020B0502020202020204" pitchFamily="34" charset="0"/>
              <a:ea typeface="微軟正黑體" panose="020B0604030504040204" pitchFamily="34" charset="-120"/>
              <a:sym typeface="思源黑体" panose="020B0500000000000000" pitchFamily="34" charset="-122"/>
            </a:endParaRPr>
          </a:p>
          <a:p>
            <a:pPr marL="285750" indent="-285750">
              <a:lnSpc>
                <a:spcPts val="2800"/>
              </a:lnSpc>
              <a:buFont typeface="Arial" panose="020B0604020202020204" pitchFamily="34" charset="0"/>
              <a:buChar char="•"/>
            </a:pPr>
            <a:r>
              <a:rPr lang="en-US" sz="1600" dirty="0">
                <a:solidFill>
                  <a:schemeClr val="bg1"/>
                </a:solidFill>
                <a:latin typeface="Century Gothic" panose="020B0502020202020204" pitchFamily="34" charset="0"/>
                <a:ea typeface="微軟正黑體" panose="020B0604030504040204" pitchFamily="34" charset="-120"/>
                <a:sym typeface="思源黑体" panose="020B0500000000000000" pitchFamily="34" charset="-122"/>
              </a:rPr>
              <a:t>Exercise-Induced Angina</a:t>
            </a:r>
          </a:p>
          <a:p>
            <a:pPr marL="285750" indent="-285750">
              <a:lnSpc>
                <a:spcPts val="2800"/>
              </a:lnSpc>
              <a:buFont typeface="Arial" panose="020B0604020202020204" pitchFamily="34" charset="0"/>
              <a:buChar char="•"/>
            </a:pPr>
            <a:r>
              <a:rPr lang="en-US" altLang="zh-TW" sz="1600" dirty="0">
                <a:solidFill>
                  <a:schemeClr val="bg1"/>
                </a:solidFill>
                <a:latin typeface="Century Gothic" panose="020B0502020202020204" pitchFamily="34" charset="0"/>
                <a:ea typeface="微軟正黑體" panose="020B0604030504040204" pitchFamily="34" charset="-120"/>
              </a:rPr>
              <a:t>Peak Exercise ST</a:t>
            </a:r>
            <a:endParaRPr lang="en-US" sz="1600" dirty="0">
              <a:solidFill>
                <a:schemeClr val="bg1"/>
              </a:solidFill>
              <a:latin typeface="Century Gothic" panose="020B0502020202020204" pitchFamily="34" charset="0"/>
              <a:ea typeface="微軟正黑體" panose="020B0604030504040204" pitchFamily="34" charset="-120"/>
              <a:sym typeface="思源黑体" panose="020B0500000000000000" pitchFamily="34" charset="-122"/>
            </a:endParaRPr>
          </a:p>
          <a:p>
            <a:pPr marL="285750" indent="-285750">
              <a:lnSpc>
                <a:spcPts val="2800"/>
              </a:lnSpc>
              <a:buFont typeface="Arial" panose="020B0604020202020204" pitchFamily="34" charset="0"/>
              <a:buChar char="•"/>
            </a:pPr>
            <a:r>
              <a:rPr lang="en-US" sz="1600" dirty="0">
                <a:solidFill>
                  <a:schemeClr val="bg1"/>
                </a:solidFill>
                <a:latin typeface="Century Gothic" panose="020B0502020202020204" pitchFamily="34" charset="0"/>
                <a:ea typeface="微軟正黑體" panose="020B0604030504040204" pitchFamily="34" charset="-120"/>
                <a:sym typeface="思源黑体" panose="020B0500000000000000" pitchFamily="34" charset="-122"/>
              </a:rPr>
              <a:t>Num Major Vessels</a:t>
            </a:r>
          </a:p>
          <a:p>
            <a:pPr marL="285750" indent="-285750">
              <a:lnSpc>
                <a:spcPts val="2800"/>
              </a:lnSpc>
              <a:buFont typeface="Arial" panose="020B0604020202020204" pitchFamily="34" charset="0"/>
              <a:buChar char="•"/>
            </a:pPr>
            <a:r>
              <a:rPr lang="en-US" sz="1600" dirty="0">
                <a:solidFill>
                  <a:schemeClr val="bg1"/>
                </a:solidFill>
                <a:latin typeface="Century Gothic" panose="020B0502020202020204" pitchFamily="34" charset="0"/>
                <a:ea typeface="微軟正黑體" panose="020B0604030504040204" pitchFamily="34" charset="-120"/>
                <a:sym typeface="思源黑体" panose="020B0500000000000000" pitchFamily="34" charset="-122"/>
              </a:rPr>
              <a:t>Thallium Defect</a:t>
            </a:r>
          </a:p>
        </p:txBody>
      </p:sp>
      <p:pic>
        <p:nvPicPr>
          <p:cNvPr id="54" name="圖片 53">
            <a:extLst>
              <a:ext uri="{FF2B5EF4-FFF2-40B4-BE49-F238E27FC236}">
                <a16:creationId xmlns:a16="http://schemas.microsoft.com/office/drawing/2014/main" id="{D8C8D5EE-1FE5-4559-BFA7-439B70966A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033" y="5029348"/>
            <a:ext cx="1009556" cy="1009556"/>
          </a:xfrm>
          <a:prstGeom prst="rect">
            <a:avLst/>
          </a:prstGeom>
        </p:spPr>
      </p:pic>
      <p:pic>
        <p:nvPicPr>
          <p:cNvPr id="56" name="圖片 55">
            <a:extLst>
              <a:ext uri="{FF2B5EF4-FFF2-40B4-BE49-F238E27FC236}">
                <a16:creationId xmlns:a16="http://schemas.microsoft.com/office/drawing/2014/main" id="{C3EFE8E5-5E44-43DF-B712-8B182E30D6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5552" y="5035045"/>
            <a:ext cx="1008000" cy="1008000"/>
          </a:xfrm>
          <a:prstGeom prst="rect">
            <a:avLst/>
          </a:prstGeom>
        </p:spPr>
      </p:pic>
      <p:sp>
        <p:nvSpPr>
          <p:cNvPr id="57" name="TextBox 5">
            <a:extLst>
              <a:ext uri="{FF2B5EF4-FFF2-40B4-BE49-F238E27FC236}">
                <a16:creationId xmlns:a16="http://schemas.microsoft.com/office/drawing/2014/main" id="{4B570C65-8A68-4A2F-91D4-DCBB3049CD51}"/>
              </a:ext>
            </a:extLst>
          </p:cNvPr>
          <p:cNvSpPr txBox="1"/>
          <p:nvPr/>
        </p:nvSpPr>
        <p:spPr>
          <a:xfrm>
            <a:off x="4627468" y="1758789"/>
            <a:ext cx="2944167" cy="1843453"/>
          </a:xfrm>
          <a:prstGeom prst="rect">
            <a:avLst/>
          </a:prstGeom>
          <a:noFill/>
        </p:spPr>
        <p:txBody>
          <a:bodyPr wrap="square" rtlCol="0">
            <a:spAutoFit/>
          </a:bodyPr>
          <a:lstStyle/>
          <a:p>
            <a:pPr marL="285750" indent="-285750">
              <a:lnSpc>
                <a:spcPts val="2800"/>
              </a:lnSpc>
              <a:buFont typeface="Arial" panose="020B0604020202020204" pitchFamily="34" charset="0"/>
              <a:buChar char="•"/>
            </a:pPr>
            <a:r>
              <a:rPr lang="en-US" altLang="zh-TW" sz="1600" dirty="0">
                <a:solidFill>
                  <a:schemeClr val="bg1"/>
                </a:solidFill>
                <a:latin typeface="Century Gothic" panose="020B0502020202020204" pitchFamily="34" charset="0"/>
                <a:ea typeface="微軟正黑體" panose="020B0604030504040204" pitchFamily="34" charset="-120"/>
                <a:sym typeface="思源黑体" panose="020B0500000000000000" pitchFamily="34" charset="-122"/>
              </a:rPr>
              <a:t>Age</a:t>
            </a:r>
          </a:p>
          <a:p>
            <a:pPr marL="285750" indent="-285750">
              <a:lnSpc>
                <a:spcPts val="2800"/>
              </a:lnSpc>
              <a:buFont typeface="Arial" panose="020B0604020202020204" pitchFamily="34" charset="0"/>
              <a:buChar char="•"/>
            </a:pPr>
            <a:r>
              <a:rPr lang="en-US" sz="1600" dirty="0">
                <a:solidFill>
                  <a:schemeClr val="bg1"/>
                </a:solidFill>
                <a:latin typeface="Century Gothic" panose="020B0502020202020204" pitchFamily="34" charset="0"/>
                <a:ea typeface="微軟正黑體" panose="020B0604030504040204" pitchFamily="34" charset="-120"/>
                <a:sym typeface="思源黑体" panose="020B0500000000000000" pitchFamily="34" charset="-122"/>
              </a:rPr>
              <a:t>Resting Blood Pressure</a:t>
            </a:r>
            <a:endParaRPr lang="en-US" altLang="zh-TW" sz="1600" dirty="0">
              <a:solidFill>
                <a:schemeClr val="bg1"/>
              </a:solidFill>
              <a:latin typeface="Century Gothic" panose="020B0502020202020204" pitchFamily="34" charset="0"/>
              <a:ea typeface="微軟正黑體" panose="020B0604030504040204" pitchFamily="34" charset="-120"/>
              <a:sym typeface="思源黑体" panose="020B0500000000000000" pitchFamily="34" charset="-122"/>
            </a:endParaRPr>
          </a:p>
          <a:p>
            <a:pPr marL="285750" indent="-285750">
              <a:lnSpc>
                <a:spcPts val="2800"/>
              </a:lnSpc>
              <a:buFont typeface="Arial" panose="020B0604020202020204" pitchFamily="34" charset="0"/>
              <a:buChar char="•"/>
            </a:pPr>
            <a:r>
              <a:rPr lang="en-US" sz="1600" dirty="0">
                <a:solidFill>
                  <a:schemeClr val="bg1"/>
                </a:solidFill>
                <a:latin typeface="Century Gothic" panose="020B0502020202020204" pitchFamily="34" charset="0"/>
                <a:ea typeface="微軟正黑體" panose="020B0604030504040204" pitchFamily="34" charset="-120"/>
                <a:sym typeface="思源黑体" panose="020B0500000000000000" pitchFamily="34" charset="-122"/>
              </a:rPr>
              <a:t>Cholesterol</a:t>
            </a:r>
          </a:p>
          <a:p>
            <a:pPr marL="285750" indent="-285750">
              <a:lnSpc>
                <a:spcPts val="2800"/>
              </a:lnSpc>
              <a:buFont typeface="Arial" panose="020B0604020202020204" pitchFamily="34" charset="0"/>
              <a:buChar char="•"/>
            </a:pPr>
            <a:r>
              <a:rPr lang="en-US" sz="1600" dirty="0">
                <a:solidFill>
                  <a:schemeClr val="bg1"/>
                </a:solidFill>
                <a:latin typeface="Century Gothic" panose="020B0502020202020204" pitchFamily="34" charset="0"/>
                <a:ea typeface="微軟正黑體" panose="020B0604030504040204" pitchFamily="34" charset="-120"/>
                <a:sym typeface="思源黑体" panose="020B0500000000000000" pitchFamily="34" charset="-122"/>
              </a:rPr>
              <a:t>Max Heart Rate</a:t>
            </a:r>
          </a:p>
          <a:p>
            <a:pPr marL="285750" indent="-285750">
              <a:lnSpc>
                <a:spcPts val="2800"/>
              </a:lnSpc>
              <a:buFont typeface="Arial" panose="020B0604020202020204" pitchFamily="34" charset="0"/>
              <a:buChar char="•"/>
            </a:pPr>
            <a:r>
              <a:rPr lang="en-US" sz="1600" dirty="0">
                <a:solidFill>
                  <a:schemeClr val="bg1"/>
                </a:solidFill>
                <a:latin typeface="Century Gothic" panose="020B0502020202020204" pitchFamily="34" charset="0"/>
                <a:ea typeface="微軟正黑體" panose="020B0604030504040204" pitchFamily="34" charset="-120"/>
                <a:sym typeface="思源黑体" panose="020B0500000000000000" pitchFamily="34" charset="-122"/>
              </a:rPr>
              <a:t>ST-Depression</a:t>
            </a:r>
          </a:p>
        </p:txBody>
      </p:sp>
      <p:sp>
        <p:nvSpPr>
          <p:cNvPr id="58" name="文字方塊 57">
            <a:extLst>
              <a:ext uri="{FF2B5EF4-FFF2-40B4-BE49-F238E27FC236}">
                <a16:creationId xmlns:a16="http://schemas.microsoft.com/office/drawing/2014/main" id="{3E958704-2FF5-4AFB-B0D5-12F5E6AF6F30}"/>
              </a:ext>
            </a:extLst>
          </p:cNvPr>
          <p:cNvSpPr txBox="1"/>
          <p:nvPr/>
        </p:nvSpPr>
        <p:spPr>
          <a:xfrm>
            <a:off x="1263402" y="1282246"/>
            <a:ext cx="2008815" cy="461665"/>
          </a:xfrm>
          <a:prstGeom prst="rect">
            <a:avLst/>
          </a:prstGeom>
          <a:noFill/>
        </p:spPr>
        <p:txBody>
          <a:bodyPr wrap="square" rtlCol="0">
            <a:spAutoFit/>
          </a:bodyPr>
          <a:lstStyle/>
          <a:p>
            <a:r>
              <a:rPr lang="en-US" altLang="zh-TW" sz="2400" b="1">
                <a:solidFill>
                  <a:schemeClr val="bg1"/>
                </a:solidFill>
                <a:latin typeface="Century Gothic" panose="020B0502020202020204" pitchFamily="34" charset="0"/>
              </a:rPr>
              <a:t>Categorical</a:t>
            </a:r>
            <a:endParaRPr lang="zh-TW" altLang="en-US" sz="2400" b="1">
              <a:solidFill>
                <a:schemeClr val="bg1"/>
              </a:solidFill>
              <a:latin typeface="Century Gothic" panose="020B0502020202020204" pitchFamily="34" charset="0"/>
            </a:endParaRPr>
          </a:p>
        </p:txBody>
      </p:sp>
      <p:sp>
        <p:nvSpPr>
          <p:cNvPr id="60" name="文字方塊 59">
            <a:extLst>
              <a:ext uri="{FF2B5EF4-FFF2-40B4-BE49-F238E27FC236}">
                <a16:creationId xmlns:a16="http://schemas.microsoft.com/office/drawing/2014/main" id="{3CF44870-46C3-4E2A-AFC6-EDD4DE7492BC}"/>
              </a:ext>
            </a:extLst>
          </p:cNvPr>
          <p:cNvSpPr txBox="1"/>
          <p:nvPr/>
        </p:nvSpPr>
        <p:spPr>
          <a:xfrm>
            <a:off x="5095143" y="1301316"/>
            <a:ext cx="2008815" cy="461665"/>
          </a:xfrm>
          <a:prstGeom prst="rect">
            <a:avLst/>
          </a:prstGeom>
          <a:noFill/>
        </p:spPr>
        <p:txBody>
          <a:bodyPr wrap="square" rtlCol="0">
            <a:spAutoFit/>
          </a:bodyPr>
          <a:lstStyle/>
          <a:p>
            <a:r>
              <a:rPr lang="en-US" altLang="zh-TW" sz="2400" b="1">
                <a:solidFill>
                  <a:schemeClr val="bg1"/>
                </a:solidFill>
                <a:latin typeface="Century Gothic" panose="020B0502020202020204" pitchFamily="34" charset="0"/>
              </a:rPr>
              <a:t>Continuous</a:t>
            </a:r>
            <a:endParaRPr lang="zh-TW" altLang="en-US" sz="2400" b="1">
              <a:solidFill>
                <a:schemeClr val="bg1"/>
              </a:solidFill>
              <a:latin typeface="Century Gothic" panose="020B0502020202020204" pitchFamily="34" charset="0"/>
            </a:endParaRPr>
          </a:p>
        </p:txBody>
      </p:sp>
      <p:sp>
        <p:nvSpPr>
          <p:cNvPr id="68" name="Flowchart: Alternate Process 24">
            <a:extLst>
              <a:ext uri="{FF2B5EF4-FFF2-40B4-BE49-F238E27FC236}">
                <a16:creationId xmlns:a16="http://schemas.microsoft.com/office/drawing/2014/main" id="{ABE25C34-668B-4243-A8ED-33176C0CAC7A}"/>
              </a:ext>
            </a:extLst>
          </p:cNvPr>
          <p:cNvSpPr/>
          <p:nvPr/>
        </p:nvSpPr>
        <p:spPr>
          <a:xfrm rot="16200000">
            <a:off x="7417711" y="1939633"/>
            <a:ext cx="5017266" cy="3433944"/>
          </a:xfrm>
          <a:prstGeom prst="roundRect">
            <a:avLst>
              <a:gd name="adj" fmla="val 6205"/>
            </a:avLst>
          </a:prstGeom>
          <a:solidFill>
            <a:srgbClr val="595959"/>
          </a:solidFill>
          <a:ln w="25400" cap="flat" cmpd="sng" algn="ctr">
            <a:noFill/>
            <a:prstDash val="solid"/>
          </a:ln>
          <a:effectLst/>
        </p:spPr>
        <p:txBody>
          <a:bodyPr lIns="91694" tIns="45848" rIns="91694" bIns="45848" rtlCol="0" anchor="ctr"/>
          <a:lstStyle/>
          <a:p>
            <a:pPr algn="ctr" defTabSz="1379209">
              <a:defRPr/>
            </a:pPr>
            <a:endParaRPr lang="en-US" sz="2721" kern="0">
              <a:solidFill>
                <a:srgbClr val="FFFFFF"/>
              </a:solidFill>
              <a:latin typeface="Arial" panose="020B0604020202020204"/>
            </a:endParaRPr>
          </a:p>
        </p:txBody>
      </p:sp>
      <p:grpSp>
        <p:nvGrpSpPr>
          <p:cNvPr id="69" name="Group 129">
            <a:extLst>
              <a:ext uri="{FF2B5EF4-FFF2-40B4-BE49-F238E27FC236}">
                <a16:creationId xmlns:a16="http://schemas.microsoft.com/office/drawing/2014/main" id="{5C658F31-4FB7-468D-B616-82D8BDCE16F4}"/>
              </a:ext>
            </a:extLst>
          </p:cNvPr>
          <p:cNvGrpSpPr>
            <a:grpSpLocks noChangeAspect="1"/>
          </p:cNvGrpSpPr>
          <p:nvPr/>
        </p:nvGrpSpPr>
        <p:grpSpPr>
          <a:xfrm>
            <a:off x="9154186" y="4769729"/>
            <a:ext cx="1544312" cy="1538632"/>
            <a:chOff x="2779491" y="2517212"/>
            <a:chExt cx="648499" cy="649042"/>
          </a:xfrm>
        </p:grpSpPr>
        <p:sp>
          <p:nvSpPr>
            <p:cNvPr id="70" name="Oval 96">
              <a:extLst>
                <a:ext uri="{FF2B5EF4-FFF2-40B4-BE49-F238E27FC236}">
                  <a16:creationId xmlns:a16="http://schemas.microsoft.com/office/drawing/2014/main" id="{BD116183-741D-43D5-AC5E-BD0BA908EFBD}"/>
                </a:ext>
              </a:extLst>
            </p:cNvPr>
            <p:cNvSpPr>
              <a:spLocks noChangeAspect="1"/>
            </p:cNvSpPr>
            <p:nvPr/>
          </p:nvSpPr>
          <p:spPr>
            <a:xfrm>
              <a:off x="2779491" y="2517212"/>
              <a:ext cx="648499" cy="649042"/>
            </a:xfrm>
            <a:prstGeom prst="ellipse">
              <a:avLst/>
            </a:prstGeom>
            <a:solidFill>
              <a:srgbClr val="FFFFFF"/>
            </a:solidFill>
            <a:ln w="19050" cap="flat" cmpd="sng" algn="ctr">
              <a:noFill/>
              <a:prstDash val="solid"/>
            </a:ln>
            <a:effectLst/>
          </p:spPr>
          <p:txBody>
            <a:bodyPr rtlCol="0" anchor="ctr"/>
            <a:lstStyle/>
            <a:p>
              <a:pPr algn="ctr" defTabSz="1379209">
                <a:defRPr/>
              </a:pPr>
              <a:endParaRPr lang="en-US" sz="2177" b="1" kern="0">
                <a:solidFill>
                  <a:srgbClr val="FFFFFF"/>
                </a:solidFill>
                <a:latin typeface="Arial" panose="020B0604020202020204"/>
              </a:endParaRPr>
            </a:p>
          </p:txBody>
        </p:sp>
        <p:sp>
          <p:nvSpPr>
            <p:cNvPr id="71" name="Oval 110">
              <a:extLst>
                <a:ext uri="{FF2B5EF4-FFF2-40B4-BE49-F238E27FC236}">
                  <a16:creationId xmlns:a16="http://schemas.microsoft.com/office/drawing/2014/main" id="{2CA6EED7-55B0-416B-AB0D-16C512D4DC80}"/>
                </a:ext>
              </a:extLst>
            </p:cNvPr>
            <p:cNvSpPr>
              <a:spLocks noChangeAspect="1"/>
            </p:cNvSpPr>
            <p:nvPr/>
          </p:nvSpPr>
          <p:spPr>
            <a:xfrm>
              <a:off x="2854318" y="2592102"/>
              <a:ext cx="498845" cy="499263"/>
            </a:xfrm>
            <a:prstGeom prst="ellipse">
              <a:avLst/>
            </a:prstGeom>
            <a:solidFill>
              <a:srgbClr val="595959"/>
            </a:solidFill>
            <a:ln w="19050" cap="flat" cmpd="sng" algn="ctr">
              <a:noFill/>
              <a:prstDash val="solid"/>
            </a:ln>
            <a:effectLst/>
          </p:spPr>
          <p:txBody>
            <a:bodyPr rtlCol="0" anchor="ctr"/>
            <a:lstStyle/>
            <a:p>
              <a:pPr algn="ctr" defTabSz="1379209">
                <a:defRPr/>
              </a:pPr>
              <a:endParaRPr lang="en-US" sz="2177" b="1" kern="0">
                <a:solidFill>
                  <a:srgbClr val="FFFFFF"/>
                </a:solidFill>
                <a:latin typeface="Arial" panose="020B0604020202020204"/>
              </a:endParaRPr>
            </a:p>
          </p:txBody>
        </p:sp>
      </p:grpSp>
      <p:sp>
        <p:nvSpPr>
          <p:cNvPr id="73" name="TextBox 5">
            <a:extLst>
              <a:ext uri="{FF2B5EF4-FFF2-40B4-BE49-F238E27FC236}">
                <a16:creationId xmlns:a16="http://schemas.microsoft.com/office/drawing/2014/main" id="{8B9BB866-1025-4903-A072-2E9A494837EC}"/>
              </a:ext>
            </a:extLst>
          </p:cNvPr>
          <p:cNvSpPr txBox="1"/>
          <p:nvPr/>
        </p:nvSpPr>
        <p:spPr>
          <a:xfrm>
            <a:off x="8454257" y="1758789"/>
            <a:ext cx="2944167" cy="2204001"/>
          </a:xfrm>
          <a:prstGeom prst="rect">
            <a:avLst/>
          </a:prstGeom>
          <a:noFill/>
        </p:spPr>
        <p:txBody>
          <a:bodyPr wrap="square" rtlCol="0">
            <a:spAutoFit/>
          </a:bodyPr>
          <a:lstStyle/>
          <a:p>
            <a:pPr marL="285750" indent="-285750">
              <a:lnSpc>
                <a:spcPts val="2800"/>
              </a:lnSpc>
              <a:buFont typeface="Arial" panose="020B0604020202020204" pitchFamily="34" charset="0"/>
              <a:buChar char="•"/>
            </a:pPr>
            <a:r>
              <a:rPr lang="zh-TW" altLang="en-US" sz="1600" dirty="0">
                <a:solidFill>
                  <a:schemeClr val="bg1"/>
                </a:solidFill>
                <a:latin typeface="Century Gothic" panose="020B0502020202020204" pitchFamily="34" charset="0"/>
                <a:ea typeface="微軟正黑體" panose="020B0604030504040204" pitchFamily="34" charset="-120"/>
                <a:sym typeface="思源黑体" panose="020B0500000000000000" pitchFamily="34" charset="-122"/>
              </a:rPr>
              <a:t>是否罹患心臟病：</a:t>
            </a:r>
            <a:endParaRPr lang="en-US" altLang="zh-TW" sz="1600" dirty="0">
              <a:solidFill>
                <a:schemeClr val="bg1"/>
              </a:solidFill>
              <a:latin typeface="Century Gothic" panose="020B0502020202020204" pitchFamily="34" charset="0"/>
              <a:ea typeface="微軟正黑體" panose="020B0604030504040204" pitchFamily="34" charset="-120"/>
              <a:sym typeface="思源黑体" panose="020B0500000000000000" pitchFamily="34" charset="-122"/>
            </a:endParaRPr>
          </a:p>
          <a:p>
            <a:pPr>
              <a:lnSpc>
                <a:spcPts val="2800"/>
              </a:lnSpc>
            </a:pPr>
            <a:r>
              <a:rPr lang="zh-TW" altLang="en-US" sz="1600" dirty="0">
                <a:solidFill>
                  <a:schemeClr val="bg1"/>
                </a:solidFill>
                <a:latin typeface="Century Gothic" panose="020B0502020202020204" pitchFamily="34" charset="0"/>
                <a:ea typeface="微軟正黑體" panose="020B0604030504040204" pitchFamily="34" charset="-120"/>
                <a:sym typeface="思源黑体" panose="020B0500000000000000" pitchFamily="34" charset="-122"/>
              </a:rPr>
              <a:t>      </a:t>
            </a:r>
            <a:r>
              <a:rPr lang="en-US" altLang="zh-TW" sz="1600" dirty="0">
                <a:solidFill>
                  <a:schemeClr val="bg1"/>
                </a:solidFill>
                <a:latin typeface="Century Gothic" panose="020B0502020202020204" pitchFamily="34" charset="0"/>
                <a:ea typeface="微軟正黑體" panose="020B0604030504040204" pitchFamily="34" charset="-120"/>
                <a:sym typeface="思源黑体" panose="020B0500000000000000" pitchFamily="34" charset="-122"/>
              </a:rPr>
              <a:t>0</a:t>
            </a:r>
            <a:r>
              <a:rPr lang="en-US" altLang="zh-TW" sz="1600" dirty="0">
                <a:solidFill>
                  <a:schemeClr val="bg1"/>
                </a:solidFill>
                <a:latin typeface="Century Gothic" panose="020B0502020202020204" pitchFamily="34" charset="0"/>
                <a:ea typeface="微軟正黑體" panose="020B0604030504040204" pitchFamily="34" charset="-120"/>
                <a:sym typeface="Wingdings" panose="05000000000000000000" pitchFamily="2" charset="2"/>
              </a:rPr>
              <a:t></a:t>
            </a:r>
            <a:r>
              <a:rPr lang="zh-TW" altLang="en-US" sz="1600" dirty="0">
                <a:solidFill>
                  <a:schemeClr val="bg1"/>
                </a:solidFill>
                <a:latin typeface="Century Gothic" panose="020B0502020202020204" pitchFamily="34" charset="0"/>
                <a:ea typeface="微軟正黑體" panose="020B0604030504040204" pitchFamily="34" charset="-120"/>
                <a:sym typeface="Wingdings" panose="05000000000000000000" pitchFamily="2" charset="2"/>
              </a:rPr>
              <a:t>是；</a:t>
            </a:r>
            <a:r>
              <a:rPr lang="en-US" altLang="zh-TW" sz="1600" dirty="0">
                <a:solidFill>
                  <a:schemeClr val="bg1"/>
                </a:solidFill>
                <a:latin typeface="Century Gothic" panose="020B0502020202020204" pitchFamily="34" charset="0"/>
                <a:ea typeface="微軟正黑體" panose="020B0604030504040204" pitchFamily="34" charset="-120"/>
                <a:sym typeface="Wingdings" panose="05000000000000000000" pitchFamily="2" charset="2"/>
              </a:rPr>
              <a:t>1</a:t>
            </a:r>
            <a:r>
              <a:rPr lang="zh-TW" altLang="en-US" sz="1600" dirty="0">
                <a:solidFill>
                  <a:schemeClr val="bg1"/>
                </a:solidFill>
                <a:latin typeface="Century Gothic" panose="020B0502020202020204" pitchFamily="34" charset="0"/>
                <a:ea typeface="微軟正黑體" panose="020B0604030504040204" pitchFamily="34" charset="-120"/>
                <a:sym typeface="Wingdings" panose="05000000000000000000" pitchFamily="2" charset="2"/>
              </a:rPr>
              <a:t>否</a:t>
            </a:r>
            <a:endParaRPr lang="en-US" altLang="zh-TW" sz="1600" dirty="0">
              <a:solidFill>
                <a:schemeClr val="bg1"/>
              </a:solidFill>
              <a:latin typeface="Century Gothic" panose="020B0502020202020204" pitchFamily="34" charset="0"/>
              <a:ea typeface="微軟正黑體" panose="020B0604030504040204" pitchFamily="34" charset="-120"/>
              <a:sym typeface="Wingdings" panose="05000000000000000000" pitchFamily="2" charset="2"/>
            </a:endParaRPr>
          </a:p>
          <a:p>
            <a:pPr marL="285750" indent="-285750">
              <a:lnSpc>
                <a:spcPts val="2800"/>
              </a:lnSpc>
              <a:buFont typeface="Arial" panose="020B0604020202020204" pitchFamily="34" charset="0"/>
              <a:buChar char="•"/>
            </a:pPr>
            <a:r>
              <a:rPr lang="zh-TW" altLang="en-US" sz="1600" dirty="0">
                <a:solidFill>
                  <a:schemeClr val="bg1"/>
                </a:solidFill>
                <a:latin typeface="Century Gothic" panose="020B0502020202020204" pitchFamily="34" charset="0"/>
                <a:ea typeface="微軟正黑體" panose="020B0604030504040204" pitchFamily="34" charset="-120"/>
                <a:sym typeface="思源黑体" panose="020B0500000000000000" pitchFamily="34" charset="-122"/>
              </a:rPr>
              <a:t>判斷依據為觀察病人在血管攝影檢查時心血管收縮程度</a:t>
            </a:r>
            <a:endParaRPr lang="en-US" altLang="zh-TW" sz="1600" dirty="0">
              <a:solidFill>
                <a:schemeClr val="bg1"/>
              </a:solidFill>
              <a:latin typeface="Century Gothic" panose="020B0502020202020204" pitchFamily="34" charset="0"/>
              <a:ea typeface="微軟正黑體" panose="020B0604030504040204" pitchFamily="34" charset="-120"/>
              <a:sym typeface="思源黑体" panose="020B0500000000000000" pitchFamily="34" charset="-122"/>
            </a:endParaRPr>
          </a:p>
          <a:p>
            <a:pPr>
              <a:lnSpc>
                <a:spcPts val="2800"/>
              </a:lnSpc>
            </a:pPr>
            <a:r>
              <a:rPr lang="zh-TW" altLang="en-US" sz="1600" dirty="0">
                <a:solidFill>
                  <a:schemeClr val="bg1"/>
                </a:solidFill>
                <a:latin typeface="Century Gothic" panose="020B0502020202020204" pitchFamily="34" charset="0"/>
                <a:ea typeface="微軟正黑體" panose="020B0604030504040204" pitchFamily="34" charset="-120"/>
                <a:sym typeface="思源黑体" panose="020B0500000000000000" pitchFamily="34" charset="-122"/>
              </a:rPr>
              <a:t>     ：直徑收縮大於</a:t>
            </a:r>
            <a:r>
              <a:rPr lang="en-US" altLang="zh-TW" sz="1600" dirty="0">
                <a:solidFill>
                  <a:schemeClr val="bg1"/>
                </a:solidFill>
                <a:latin typeface="Century Gothic" panose="020B0502020202020204" pitchFamily="34" charset="0"/>
                <a:ea typeface="微軟正黑體" panose="020B0604030504040204" pitchFamily="34" charset="-120"/>
                <a:sym typeface="思源黑体" panose="020B0500000000000000" pitchFamily="34" charset="-122"/>
              </a:rPr>
              <a:t>50%</a:t>
            </a:r>
            <a:r>
              <a:rPr lang="en-US" altLang="zh-TW" sz="1600" dirty="0">
                <a:solidFill>
                  <a:schemeClr val="bg1"/>
                </a:solidFill>
                <a:latin typeface="Century Gothic" panose="020B0502020202020204" pitchFamily="34" charset="0"/>
                <a:ea typeface="微軟正黑體" panose="020B0604030504040204" pitchFamily="34" charset="-120"/>
                <a:sym typeface="Wingdings" panose="05000000000000000000" pitchFamily="2" charset="2"/>
              </a:rPr>
              <a:t></a:t>
            </a:r>
            <a:r>
              <a:rPr lang="zh-TW" altLang="en-US" sz="1600" dirty="0">
                <a:solidFill>
                  <a:schemeClr val="bg1"/>
                </a:solidFill>
                <a:latin typeface="Century Gothic" panose="020B0502020202020204" pitchFamily="34" charset="0"/>
                <a:ea typeface="微軟正黑體" panose="020B0604030504040204" pitchFamily="34" charset="-120"/>
                <a:sym typeface="Wingdings" panose="05000000000000000000" pitchFamily="2" charset="2"/>
              </a:rPr>
              <a:t>有病</a:t>
            </a:r>
            <a:endParaRPr lang="en-US" altLang="zh-TW" sz="1600" dirty="0">
              <a:solidFill>
                <a:schemeClr val="bg1"/>
              </a:solidFill>
              <a:latin typeface="Century Gothic" panose="020B0502020202020204" pitchFamily="34" charset="0"/>
              <a:ea typeface="微軟正黑體" panose="020B0604030504040204" pitchFamily="34" charset="-120"/>
              <a:sym typeface="Wingdings" panose="05000000000000000000" pitchFamily="2" charset="2"/>
            </a:endParaRPr>
          </a:p>
          <a:p>
            <a:pPr>
              <a:lnSpc>
                <a:spcPts val="2800"/>
              </a:lnSpc>
            </a:pPr>
            <a:r>
              <a:rPr lang="zh-TW" altLang="en-US" sz="1600" dirty="0">
                <a:solidFill>
                  <a:schemeClr val="bg1"/>
                </a:solidFill>
                <a:latin typeface="Century Gothic" panose="020B0502020202020204" pitchFamily="34" charset="0"/>
                <a:ea typeface="微軟正黑體" panose="020B0604030504040204" pitchFamily="34" charset="-120"/>
                <a:sym typeface="思源黑体" panose="020B0500000000000000" pitchFamily="34" charset="-122"/>
              </a:rPr>
              <a:t>     ；直徑收縮小於</a:t>
            </a:r>
            <a:r>
              <a:rPr lang="en-US" altLang="zh-TW" sz="1600" dirty="0">
                <a:solidFill>
                  <a:schemeClr val="bg1"/>
                </a:solidFill>
                <a:latin typeface="Century Gothic" panose="020B0502020202020204" pitchFamily="34" charset="0"/>
                <a:ea typeface="微軟正黑體" panose="020B0604030504040204" pitchFamily="34" charset="-120"/>
                <a:sym typeface="思源黑体" panose="020B0500000000000000" pitchFamily="34" charset="-122"/>
              </a:rPr>
              <a:t>50%</a:t>
            </a:r>
            <a:r>
              <a:rPr lang="en-US" altLang="zh-TW" sz="1600" dirty="0">
                <a:solidFill>
                  <a:schemeClr val="bg1"/>
                </a:solidFill>
                <a:latin typeface="Century Gothic" panose="020B0502020202020204" pitchFamily="34" charset="0"/>
                <a:ea typeface="微軟正黑體" panose="020B0604030504040204" pitchFamily="34" charset="-120"/>
                <a:sym typeface="Wingdings" panose="05000000000000000000" pitchFamily="2" charset="2"/>
              </a:rPr>
              <a:t></a:t>
            </a:r>
            <a:r>
              <a:rPr lang="zh-TW" altLang="en-US" sz="1600" dirty="0">
                <a:solidFill>
                  <a:schemeClr val="bg1"/>
                </a:solidFill>
                <a:latin typeface="Century Gothic" panose="020B0502020202020204" pitchFamily="34" charset="0"/>
                <a:ea typeface="微軟正黑體" panose="020B0604030504040204" pitchFamily="34" charset="-120"/>
                <a:sym typeface="Wingdings" panose="05000000000000000000" pitchFamily="2" charset="2"/>
              </a:rPr>
              <a:t>沒病</a:t>
            </a:r>
            <a:endParaRPr lang="en-US" sz="1600" dirty="0">
              <a:solidFill>
                <a:schemeClr val="bg1"/>
              </a:solidFill>
              <a:latin typeface="Century Gothic" panose="020B0502020202020204" pitchFamily="34" charset="0"/>
              <a:ea typeface="微軟正黑體" panose="020B0604030504040204" pitchFamily="34" charset="-120"/>
              <a:sym typeface="思源黑体" panose="020B0500000000000000" pitchFamily="34" charset="-122"/>
            </a:endParaRPr>
          </a:p>
        </p:txBody>
      </p:sp>
      <p:sp>
        <p:nvSpPr>
          <p:cNvPr id="74" name="文字方塊 73">
            <a:extLst>
              <a:ext uri="{FF2B5EF4-FFF2-40B4-BE49-F238E27FC236}">
                <a16:creationId xmlns:a16="http://schemas.microsoft.com/office/drawing/2014/main" id="{E2CE22A9-535A-419E-810A-0E4B2BA85B73}"/>
              </a:ext>
            </a:extLst>
          </p:cNvPr>
          <p:cNvSpPr txBox="1"/>
          <p:nvPr/>
        </p:nvSpPr>
        <p:spPr>
          <a:xfrm>
            <a:off x="8921932" y="1301316"/>
            <a:ext cx="2008815" cy="461665"/>
          </a:xfrm>
          <a:prstGeom prst="rect">
            <a:avLst/>
          </a:prstGeom>
          <a:noFill/>
        </p:spPr>
        <p:txBody>
          <a:bodyPr wrap="square" rtlCol="0">
            <a:spAutoFit/>
          </a:bodyPr>
          <a:lstStyle/>
          <a:p>
            <a:pPr algn="ctr"/>
            <a:r>
              <a:rPr lang="en-US" altLang="zh-TW" sz="2400" b="1">
                <a:solidFill>
                  <a:schemeClr val="bg1"/>
                </a:solidFill>
                <a:latin typeface="Century Gothic" panose="020B0502020202020204" pitchFamily="34" charset="0"/>
              </a:rPr>
              <a:t>Target</a:t>
            </a:r>
            <a:endParaRPr lang="zh-TW" altLang="en-US" sz="2400" b="1">
              <a:solidFill>
                <a:schemeClr val="bg1"/>
              </a:solidFill>
              <a:latin typeface="Century Gothic" panose="020B0502020202020204" pitchFamily="34" charset="0"/>
            </a:endParaRPr>
          </a:p>
        </p:txBody>
      </p:sp>
      <p:pic>
        <p:nvPicPr>
          <p:cNvPr id="78" name="圖片 77">
            <a:extLst>
              <a:ext uri="{FF2B5EF4-FFF2-40B4-BE49-F238E27FC236}">
                <a16:creationId xmlns:a16="http://schemas.microsoft.com/office/drawing/2014/main" id="{EE0883F8-7813-45A6-BFB4-85CB8B10D7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22339" y="5029348"/>
            <a:ext cx="1008000" cy="1008000"/>
          </a:xfrm>
          <a:prstGeom prst="rect">
            <a:avLst/>
          </a:prstGeom>
        </p:spPr>
      </p:pic>
      <p:sp>
        <p:nvSpPr>
          <p:cNvPr id="35" name="矩形 34">
            <a:extLst>
              <a:ext uri="{FF2B5EF4-FFF2-40B4-BE49-F238E27FC236}">
                <a16:creationId xmlns:a16="http://schemas.microsoft.com/office/drawing/2014/main" id="{2415EBA9-0091-4D7E-A064-0842302839A6}"/>
              </a:ext>
            </a:extLst>
          </p:cNvPr>
          <p:cNvSpPr/>
          <p:nvPr/>
        </p:nvSpPr>
        <p:spPr>
          <a:xfrm>
            <a:off x="949910" y="153805"/>
            <a:ext cx="1857836" cy="561692"/>
          </a:xfrm>
          <a:prstGeom prst="rect">
            <a:avLst/>
          </a:prstGeom>
        </p:spPr>
        <p:txBody>
          <a:bodyPr wrap="square" lIns="68580" tIns="34290" rIns="68580" bIns="34290">
            <a:spAutoFit/>
          </a:bodyPr>
          <a:lstStyle/>
          <a:p>
            <a:pPr>
              <a:defRPr/>
            </a:pPr>
            <a:r>
              <a:rPr lang="zh-TW" altLang="en-US" sz="3200" b="1">
                <a:latin typeface="Microsoft YaHei" panose="020B0503020204020204" pitchFamily="34" charset="-122"/>
                <a:ea typeface="Microsoft YaHei" panose="020B0503020204020204" pitchFamily="34" charset="-122"/>
                <a:sym typeface="+mn-lt"/>
              </a:rPr>
              <a:t>變數介紹</a:t>
            </a:r>
            <a:endParaRPr sz="3200" spc="225" dirty="0">
              <a:solidFill>
                <a:schemeClr val="tx1">
                  <a:lumMod val="75000"/>
                  <a:lumOff val="25000"/>
                </a:schemeClr>
              </a:solidFill>
              <a:latin typeface="Microsoft YaHei" panose="020B0503020204020204" pitchFamily="34" charset="-122"/>
              <a:ea typeface="Microsoft YaHei" panose="020B0503020204020204" pitchFamily="34" charset="-122"/>
              <a:cs typeface="+mn-ea"/>
              <a:sym typeface="+mn-lt"/>
            </a:endParaRPr>
          </a:p>
        </p:txBody>
      </p:sp>
      <p:cxnSp>
        <p:nvCxnSpPr>
          <p:cNvPr id="36" name="直接连接符 4">
            <a:extLst>
              <a:ext uri="{FF2B5EF4-FFF2-40B4-BE49-F238E27FC236}">
                <a16:creationId xmlns:a16="http://schemas.microsoft.com/office/drawing/2014/main" id="{256FB082-B5F3-429B-ABB8-3D6B9623632C}"/>
              </a:ext>
            </a:extLst>
          </p:cNvPr>
          <p:cNvCxnSpPr>
            <a:cxnSpLocks/>
          </p:cNvCxnSpPr>
          <p:nvPr/>
        </p:nvCxnSpPr>
        <p:spPr>
          <a:xfrm>
            <a:off x="1034308" y="754648"/>
            <a:ext cx="138504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37" name="群組 36">
            <a:extLst>
              <a:ext uri="{FF2B5EF4-FFF2-40B4-BE49-F238E27FC236}">
                <a16:creationId xmlns:a16="http://schemas.microsoft.com/office/drawing/2014/main" id="{2F1AAE5A-6EB0-4DA7-BBD6-C2DA239DC0F4}"/>
              </a:ext>
            </a:extLst>
          </p:cNvPr>
          <p:cNvGrpSpPr/>
          <p:nvPr/>
        </p:nvGrpSpPr>
        <p:grpSpPr>
          <a:xfrm>
            <a:off x="184756" y="41297"/>
            <a:ext cx="643919" cy="832698"/>
            <a:chOff x="1627773" y="1384300"/>
            <a:chExt cx="3162300" cy="4089400"/>
          </a:xfrm>
        </p:grpSpPr>
        <p:sp>
          <p:nvSpPr>
            <p:cNvPr id="46" name="平行四边形 1">
              <a:extLst>
                <a:ext uri="{FF2B5EF4-FFF2-40B4-BE49-F238E27FC236}">
                  <a16:creationId xmlns:a16="http://schemas.microsoft.com/office/drawing/2014/main" id="{11DA210E-16F6-493A-BA7E-AA53CC2DD5C4}"/>
                </a:ext>
              </a:extLst>
            </p:cNvPr>
            <p:cNvSpPr/>
            <p:nvPr/>
          </p:nvSpPr>
          <p:spPr>
            <a:xfrm>
              <a:off x="1627773" y="1384300"/>
              <a:ext cx="3162300" cy="4089400"/>
            </a:xfrm>
            <a:prstGeom prst="parallelogram">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2952C94A-7F2E-4BBB-945D-7C4D9E65BC7E}"/>
                </a:ext>
              </a:extLst>
            </p:cNvPr>
            <p:cNvSpPr/>
            <p:nvPr/>
          </p:nvSpPr>
          <p:spPr>
            <a:xfrm>
              <a:off x="1976696" y="1815621"/>
              <a:ext cx="2464459" cy="3087556"/>
            </a:xfrm>
            <a:prstGeom prst="rect">
              <a:avLst/>
            </a:prstGeom>
          </p:spPr>
          <p:txBody>
            <a:bodyPr wrap="square" lIns="68580" tIns="34290" rIns="68580" bIns="34290">
              <a:spAutoFit/>
            </a:bodyPr>
            <a:lstStyle/>
            <a:p>
              <a:pPr algn="ctr">
                <a:defRPr/>
              </a:pPr>
              <a:r>
                <a:rPr lang="en-US" altLang="zh-TW" sz="3600" spc="225" dirty="0">
                  <a:solidFill>
                    <a:schemeClr val="bg1"/>
                  </a:solidFill>
                  <a:latin typeface="Century Gothic" panose="020B0502020202020204" pitchFamily="34" charset="0"/>
                  <a:ea typeface="包图粗朗体" panose="02000000000000000000" pitchFamily="2" charset="-122"/>
                  <a:cs typeface="+mn-ea"/>
                  <a:sym typeface="+mn-lt"/>
                </a:rPr>
                <a:t>1</a:t>
              </a:r>
              <a:endParaRPr sz="3600" spc="225" dirty="0">
                <a:solidFill>
                  <a:schemeClr val="bg1"/>
                </a:solidFill>
                <a:latin typeface="Century Gothic" panose="020B0502020202020204" pitchFamily="34" charset="0"/>
                <a:ea typeface="包图粗朗体" panose="02000000000000000000" pitchFamily="2" charset="-122"/>
                <a:cs typeface="+mn-ea"/>
                <a:sym typeface="+mn-lt"/>
              </a:endParaRPr>
            </a:p>
          </p:txBody>
        </p:sp>
      </p:grpSp>
      <p:sp>
        <p:nvSpPr>
          <p:cNvPr id="48" name="矩形 47">
            <a:extLst>
              <a:ext uri="{FF2B5EF4-FFF2-40B4-BE49-F238E27FC236}">
                <a16:creationId xmlns:a16="http://schemas.microsoft.com/office/drawing/2014/main" id="{3B28E455-8D2C-4B84-9F76-3EE2873FA9E4}"/>
              </a:ext>
            </a:extLst>
          </p:cNvPr>
          <p:cNvSpPr/>
          <p:nvPr/>
        </p:nvSpPr>
        <p:spPr>
          <a:xfrm>
            <a:off x="949910" y="707023"/>
            <a:ext cx="4349268" cy="400110"/>
          </a:xfrm>
          <a:prstGeom prst="rect">
            <a:avLst/>
          </a:prstGeom>
        </p:spPr>
        <p:txBody>
          <a:bodyPr wrap="none">
            <a:spAutoFit/>
          </a:bodyPr>
          <a:lstStyle/>
          <a:p>
            <a:r>
              <a:rPr lang="en-US" altLang="zh-TW" sz="2000" b="1">
                <a:solidFill>
                  <a:srgbClr val="A78D6D"/>
                </a:solidFill>
                <a:latin typeface="Century Gothic" panose="020B0502020202020204" pitchFamily="34" charset="0"/>
              </a:rPr>
              <a:t>Introduction</a:t>
            </a:r>
            <a:r>
              <a:rPr lang="zh-TW" altLang="en-US" sz="2000" b="1">
                <a:solidFill>
                  <a:srgbClr val="A78D6D"/>
                </a:solidFill>
                <a:latin typeface="Century Gothic" panose="020B0502020202020204" pitchFamily="34" charset="0"/>
              </a:rPr>
              <a:t> </a:t>
            </a:r>
            <a:r>
              <a:rPr lang="en-US" altLang="zh-TW" sz="2000" b="1">
                <a:solidFill>
                  <a:srgbClr val="A78D6D"/>
                </a:solidFill>
                <a:latin typeface="Century Gothic" panose="020B0502020202020204" pitchFamily="34" charset="0"/>
              </a:rPr>
              <a:t>and</a:t>
            </a:r>
            <a:r>
              <a:rPr lang="zh-TW" altLang="en-US" sz="2000" b="1">
                <a:solidFill>
                  <a:srgbClr val="A78D6D"/>
                </a:solidFill>
                <a:latin typeface="Century Gothic" panose="020B0502020202020204" pitchFamily="34" charset="0"/>
              </a:rPr>
              <a:t> </a:t>
            </a:r>
            <a:r>
              <a:rPr lang="en-US" altLang="zh-TW" sz="2000" b="1">
                <a:solidFill>
                  <a:srgbClr val="A78D6D"/>
                </a:solidFill>
                <a:latin typeface="Century Gothic" panose="020B0502020202020204" pitchFamily="34" charset="0"/>
              </a:rPr>
              <a:t>data</a:t>
            </a:r>
            <a:r>
              <a:rPr lang="zh-TW" altLang="en-US" sz="2000" b="1">
                <a:solidFill>
                  <a:srgbClr val="A78D6D"/>
                </a:solidFill>
                <a:latin typeface="Century Gothic" panose="020B0502020202020204" pitchFamily="34" charset="0"/>
              </a:rPr>
              <a:t> </a:t>
            </a:r>
            <a:r>
              <a:rPr lang="en-US" altLang="zh-TW" sz="2000" b="1">
                <a:solidFill>
                  <a:srgbClr val="A78D6D"/>
                </a:solidFill>
                <a:latin typeface="Century Gothic" panose="020B0502020202020204" pitchFamily="34" charset="0"/>
              </a:rPr>
              <a:t>description</a:t>
            </a:r>
            <a:endParaRPr lang="zh-TW" altLang="en-US" sz="2000" dirty="0">
              <a:solidFill>
                <a:srgbClr val="A78D6D"/>
              </a:solidFill>
            </a:endParaRPr>
          </a:p>
        </p:txBody>
      </p:sp>
    </p:spTree>
    <p:extLst>
      <p:ext uri="{BB962C8B-B14F-4D97-AF65-F5344CB8AC3E}">
        <p14:creationId xmlns:p14="http://schemas.microsoft.com/office/powerpoint/2010/main" val="2033249813"/>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1000"/>
                                        <p:tgtEl>
                                          <p:spTgt spid="35"/>
                                        </p:tgtEl>
                                      </p:cBhvr>
                                    </p:animEffect>
                                    <p:anim calcmode="lin" valueType="num">
                                      <p:cBhvr>
                                        <p:cTn id="8" dur="1000" fill="hold"/>
                                        <p:tgtEl>
                                          <p:spTgt spid="35"/>
                                        </p:tgtEl>
                                        <p:attrNameLst>
                                          <p:attrName>ppt_x</p:attrName>
                                        </p:attrNameLst>
                                      </p:cBhvr>
                                      <p:tavLst>
                                        <p:tav tm="0">
                                          <p:val>
                                            <p:strVal val="#ppt_x"/>
                                          </p:val>
                                        </p:tav>
                                        <p:tav tm="100000">
                                          <p:val>
                                            <p:strVal val="#ppt_x"/>
                                          </p:val>
                                        </p:tav>
                                      </p:tavLst>
                                    </p:anim>
                                    <p:anim calcmode="lin" valueType="num">
                                      <p:cBhvr>
                                        <p:cTn id="9"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0"/>
            <a:lum/>
          </a:blip>
          <a:srcRect/>
          <a:stretch>
            <a:fillRect t="-50000" b="-40000"/>
          </a:stretch>
        </a:blipFill>
        <a:effectLst/>
      </p:bgPr>
    </p:bg>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9B47FC7D-B29A-4982-ACBE-B9BA4950977D}"/>
              </a:ext>
            </a:extLst>
          </p:cNvPr>
          <p:cNvGrpSpPr/>
          <p:nvPr/>
        </p:nvGrpSpPr>
        <p:grpSpPr>
          <a:xfrm>
            <a:off x="2586037" y="1695067"/>
            <a:ext cx="5657851" cy="4244193"/>
            <a:chOff x="5572123" y="1172330"/>
            <a:chExt cx="4638737" cy="3479714"/>
          </a:xfrm>
        </p:grpSpPr>
        <p:sp>
          <p:nvSpPr>
            <p:cNvPr id="6" name="矩形 5">
              <a:extLst>
                <a:ext uri="{FF2B5EF4-FFF2-40B4-BE49-F238E27FC236}">
                  <a16:creationId xmlns:a16="http://schemas.microsoft.com/office/drawing/2014/main" id="{D3CC2F9D-F11C-407A-AB65-E0EE6CC94360}"/>
                </a:ext>
              </a:extLst>
            </p:cNvPr>
            <p:cNvSpPr/>
            <p:nvPr/>
          </p:nvSpPr>
          <p:spPr>
            <a:xfrm>
              <a:off x="5572124" y="1172330"/>
              <a:ext cx="105425" cy="3399672"/>
            </a:xfrm>
            <a:prstGeom prst="rect">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3935316C-EB4E-4BA5-850F-621F0581A3B2}"/>
                </a:ext>
              </a:extLst>
            </p:cNvPr>
            <p:cNvSpPr/>
            <p:nvPr/>
          </p:nvSpPr>
          <p:spPr>
            <a:xfrm rot="16200000">
              <a:off x="7839755" y="2280939"/>
              <a:ext cx="103473" cy="4638737"/>
            </a:xfrm>
            <a:prstGeom prst="rect">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矩形 8">
            <a:extLst>
              <a:ext uri="{FF2B5EF4-FFF2-40B4-BE49-F238E27FC236}">
                <a16:creationId xmlns:a16="http://schemas.microsoft.com/office/drawing/2014/main" id="{9DB328E2-B371-4F6C-A84F-3EA08E4994D5}"/>
              </a:ext>
            </a:extLst>
          </p:cNvPr>
          <p:cNvSpPr/>
          <p:nvPr/>
        </p:nvSpPr>
        <p:spPr>
          <a:xfrm>
            <a:off x="0" y="2049510"/>
            <a:ext cx="12192000" cy="2758980"/>
          </a:xfrm>
          <a:prstGeom prst="rect">
            <a:avLst/>
          </a:prstGeom>
          <a:solidFill>
            <a:srgbClr val="6667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a:extLst>
              <a:ext uri="{FF2B5EF4-FFF2-40B4-BE49-F238E27FC236}">
                <a16:creationId xmlns:a16="http://schemas.microsoft.com/office/drawing/2014/main" id="{021A0774-3A16-4166-BF89-89278E723A25}"/>
              </a:ext>
            </a:extLst>
          </p:cNvPr>
          <p:cNvGrpSpPr/>
          <p:nvPr/>
        </p:nvGrpSpPr>
        <p:grpSpPr>
          <a:xfrm flipH="1" flipV="1">
            <a:off x="2586037" y="889780"/>
            <a:ext cx="6635093" cy="5038387"/>
            <a:chOff x="5261388" y="519244"/>
            <a:chExt cx="5439954" cy="4130853"/>
          </a:xfrm>
        </p:grpSpPr>
        <p:sp>
          <p:nvSpPr>
            <p:cNvPr id="11" name="矩形 10">
              <a:extLst>
                <a:ext uri="{FF2B5EF4-FFF2-40B4-BE49-F238E27FC236}">
                  <a16:creationId xmlns:a16="http://schemas.microsoft.com/office/drawing/2014/main" id="{E6978693-838A-4100-B55D-559C3D4D1A33}"/>
                </a:ext>
              </a:extLst>
            </p:cNvPr>
            <p:cNvSpPr/>
            <p:nvPr/>
          </p:nvSpPr>
          <p:spPr>
            <a:xfrm>
              <a:off x="5261388" y="529007"/>
              <a:ext cx="105424" cy="4121090"/>
            </a:xfrm>
            <a:prstGeom prst="rect">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4443F323-C7F1-4DC4-B8E8-A82189DF9853}"/>
                </a:ext>
              </a:extLst>
            </p:cNvPr>
            <p:cNvSpPr/>
            <p:nvPr/>
          </p:nvSpPr>
          <p:spPr>
            <a:xfrm rot="16200000">
              <a:off x="7931885" y="1880639"/>
              <a:ext cx="110669" cy="5428244"/>
            </a:xfrm>
            <a:prstGeom prst="rect">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4902EE91-1744-4201-86D8-9345BC3AA367}"/>
                </a:ext>
              </a:extLst>
            </p:cNvPr>
            <p:cNvSpPr/>
            <p:nvPr/>
          </p:nvSpPr>
          <p:spPr>
            <a:xfrm>
              <a:off x="10595914" y="4240769"/>
              <a:ext cx="105425" cy="363773"/>
            </a:xfrm>
            <a:prstGeom prst="rect">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69C0512E-848F-4EC5-8A5C-4CB0D5698118}"/>
                </a:ext>
              </a:extLst>
            </p:cNvPr>
            <p:cNvSpPr/>
            <p:nvPr/>
          </p:nvSpPr>
          <p:spPr>
            <a:xfrm rot="16200000">
              <a:off x="5498977" y="387080"/>
              <a:ext cx="103474" cy="367801"/>
            </a:xfrm>
            <a:prstGeom prst="rect">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a:extLst>
              <a:ext uri="{FF2B5EF4-FFF2-40B4-BE49-F238E27FC236}">
                <a16:creationId xmlns:a16="http://schemas.microsoft.com/office/drawing/2014/main" id="{C32C7B03-B002-46BF-89EE-3893706E6206}"/>
              </a:ext>
            </a:extLst>
          </p:cNvPr>
          <p:cNvSpPr/>
          <p:nvPr/>
        </p:nvSpPr>
        <p:spPr>
          <a:xfrm>
            <a:off x="1780359" y="2670318"/>
            <a:ext cx="8631282" cy="807913"/>
          </a:xfrm>
          <a:prstGeom prst="rect">
            <a:avLst/>
          </a:prstGeom>
        </p:spPr>
        <p:txBody>
          <a:bodyPr wrap="square" lIns="68580" tIns="34290" rIns="68580" bIns="34290">
            <a:spAutoFit/>
          </a:bodyPr>
          <a:lstStyle/>
          <a:p>
            <a:pPr algn="ctr">
              <a:defRPr/>
            </a:pPr>
            <a:r>
              <a:rPr lang="en-US" altLang="zh-CN" sz="4800" spc="225">
                <a:solidFill>
                  <a:srgbClr val="BCA890"/>
                </a:solidFill>
                <a:latin typeface="Century Gothic" panose="020B0502020202020204" pitchFamily="34" charset="0"/>
                <a:ea typeface="包图粗朗体" panose="02000000000000000000" pitchFamily="2" charset="-122"/>
                <a:cs typeface="+mn-ea"/>
                <a:sym typeface="+mn-lt"/>
              </a:rPr>
              <a:t>Thanks for your attention</a:t>
            </a:r>
            <a:endParaRPr sz="4800" spc="225" dirty="0">
              <a:solidFill>
                <a:srgbClr val="BCA890"/>
              </a:solidFill>
              <a:latin typeface="Century Gothic" panose="020B0502020202020204" pitchFamily="34" charset="0"/>
              <a:ea typeface="包图粗朗体" panose="02000000000000000000" pitchFamily="2" charset="-122"/>
              <a:cs typeface="+mn-ea"/>
              <a:sym typeface="+mn-lt"/>
            </a:endParaRPr>
          </a:p>
        </p:txBody>
      </p:sp>
      <p:sp>
        <p:nvSpPr>
          <p:cNvPr id="17" name="矩形 16">
            <a:extLst>
              <a:ext uri="{FF2B5EF4-FFF2-40B4-BE49-F238E27FC236}">
                <a16:creationId xmlns:a16="http://schemas.microsoft.com/office/drawing/2014/main" id="{229CA21C-4690-466E-A8A0-A301E122288B}"/>
              </a:ext>
            </a:extLst>
          </p:cNvPr>
          <p:cNvSpPr/>
          <p:nvPr/>
        </p:nvSpPr>
        <p:spPr>
          <a:xfrm>
            <a:off x="2842746" y="3693237"/>
            <a:ext cx="6506508" cy="900246"/>
          </a:xfrm>
          <a:prstGeom prst="rect">
            <a:avLst/>
          </a:prstGeom>
        </p:spPr>
        <p:txBody>
          <a:bodyPr wrap="square" lIns="68580" tIns="34290" rIns="68580" bIns="34290">
            <a:spAutoFit/>
          </a:bodyPr>
          <a:lstStyle/>
          <a:p>
            <a:pPr algn="ctr">
              <a:defRPr/>
            </a:pPr>
            <a:r>
              <a:rPr lang="zh-TW" altLang="en-US" sz="5400" spc="225">
                <a:solidFill>
                  <a:schemeClr val="bg1"/>
                </a:solidFill>
                <a:latin typeface="Microsoft YaHei" panose="020B0503020204020204" pitchFamily="34" charset="-122"/>
                <a:ea typeface="Microsoft YaHei" panose="020B0503020204020204" pitchFamily="34" charset="-122"/>
                <a:cs typeface="+mn-ea"/>
              </a:rPr>
              <a:t>感謝聆聽</a:t>
            </a:r>
            <a:endParaRPr sz="5400" spc="225" dirty="0">
              <a:solidFill>
                <a:schemeClr val="bg1"/>
              </a:solidFill>
              <a:latin typeface="Microsoft YaHei" panose="020B0503020204020204" pitchFamily="34" charset="-122"/>
              <a:ea typeface="Microsoft YaHei" panose="020B0503020204020204" pitchFamily="34" charset="-122"/>
              <a:cs typeface="+mn-ea"/>
              <a:sym typeface="+mn-lt"/>
            </a:endParaRPr>
          </a:p>
        </p:txBody>
      </p:sp>
    </p:spTree>
    <p:extLst>
      <p:ext uri="{BB962C8B-B14F-4D97-AF65-F5344CB8AC3E}">
        <p14:creationId xmlns:p14="http://schemas.microsoft.com/office/powerpoint/2010/main" val="11383400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randombar(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par>
                          <p:cTn id="18" fill="hold">
                            <p:stCondLst>
                              <p:cond delay="500"/>
                            </p:stCondLst>
                            <p:childTnLst>
                              <p:par>
                                <p:cTn id="19" presetID="22" presetClass="entr" presetSubtype="2"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right)">
                                      <p:cBhvr>
                                        <p:cTn id="21" dur="500"/>
                                        <p:tgtEl>
                                          <p:spTgt spid="16"/>
                                        </p:tgtEl>
                                      </p:cBhvr>
                                    </p:animEffect>
                                  </p:childTnLst>
                                </p:cTn>
                              </p:par>
                            </p:childTnLst>
                          </p:cTn>
                        </p:par>
                        <p:par>
                          <p:cTn id="22" fill="hold">
                            <p:stCondLst>
                              <p:cond delay="1000"/>
                            </p:stCondLst>
                            <p:childTnLst>
                              <p:par>
                                <p:cTn id="23" presetID="22" presetClass="entr" presetSubtype="2"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right)">
                                      <p:cBhvr>
                                        <p:cTn id="2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6"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7">
            <a:extLst>
              <a:ext uri="{FF2B5EF4-FFF2-40B4-BE49-F238E27FC236}">
                <a16:creationId xmlns:a16="http://schemas.microsoft.com/office/drawing/2014/main" id="{10B488C8-D0E8-4168-9F9F-205FDF4863BE}"/>
              </a:ext>
            </a:extLst>
          </p:cNvPr>
          <p:cNvSpPr/>
          <p:nvPr/>
        </p:nvSpPr>
        <p:spPr>
          <a:xfrm>
            <a:off x="1999613" y="1559465"/>
            <a:ext cx="3670935" cy="559769"/>
          </a:xfrm>
          <a:prstGeom prst="rect">
            <a:avLst/>
          </a:prstGeom>
        </p:spPr>
        <p:txBody>
          <a:bodyPr wrap="square">
            <a:spAutoFit/>
          </a:bodyPr>
          <a:lstStyle/>
          <a:p>
            <a:pPr defTabSz="1828800">
              <a:lnSpc>
                <a:spcPct val="120000"/>
              </a:lnSpc>
            </a:pPr>
            <a:r>
              <a:rPr lang="en-US" altLang="zh-TW" sz="2800" b="1" dirty="0">
                <a:solidFill>
                  <a:schemeClr val="tx1">
                    <a:lumMod val="65000"/>
                    <a:lumOff val="35000"/>
                  </a:schemeClr>
                </a:solidFill>
                <a:latin typeface="Century Gothic" panose="020B0502020202020204" pitchFamily="34" charset="0"/>
                <a:ea typeface="字魂58号-创中黑" panose="00000500000000000000" pitchFamily="2" charset="-122"/>
                <a:cs typeface="Segoe UI" panose="020B0502040204020203" pitchFamily="34" charset="0"/>
              </a:rPr>
              <a:t>Chest Pain Type</a:t>
            </a:r>
            <a:endParaRPr lang="en-US" altLang="zh-CN" sz="2800" b="1" dirty="0">
              <a:solidFill>
                <a:schemeClr val="tx1">
                  <a:lumMod val="65000"/>
                  <a:lumOff val="35000"/>
                </a:schemeClr>
              </a:solidFill>
              <a:latin typeface="Century Gothic" panose="020B0502020202020204" pitchFamily="34" charset="0"/>
              <a:ea typeface="字魂58号-创中黑" panose="00000500000000000000" pitchFamily="2" charset="-122"/>
              <a:cs typeface="Segoe UI" panose="020B0502040204020203" pitchFamily="34" charset="0"/>
            </a:endParaRPr>
          </a:p>
        </p:txBody>
      </p:sp>
      <p:sp>
        <p:nvSpPr>
          <p:cNvPr id="6" name="Rectangle 28">
            <a:extLst>
              <a:ext uri="{FF2B5EF4-FFF2-40B4-BE49-F238E27FC236}">
                <a16:creationId xmlns:a16="http://schemas.microsoft.com/office/drawing/2014/main" id="{E04BEE1F-D5CC-4ACE-B84B-83413B480DB8}"/>
              </a:ext>
            </a:extLst>
          </p:cNvPr>
          <p:cNvSpPr/>
          <p:nvPr/>
        </p:nvSpPr>
        <p:spPr>
          <a:xfrm>
            <a:off x="1999614" y="2159424"/>
            <a:ext cx="3670935" cy="1541319"/>
          </a:xfrm>
          <a:prstGeom prst="rect">
            <a:avLst/>
          </a:prstGeom>
        </p:spPr>
        <p:txBody>
          <a:bodyPr wrap="square">
            <a:spAutoFit/>
          </a:bodyPr>
          <a:lstStyle/>
          <a:p>
            <a:pPr defTabSz="1828800">
              <a:lnSpc>
                <a:spcPct val="120000"/>
              </a:lnSpc>
            </a:pPr>
            <a:r>
              <a:rPr lang="en-US" altLang="zh-TW" sz="1600" b="1" dirty="0">
                <a:latin typeface="Century Gothic" panose="020B0502020202020204" pitchFamily="34" charset="0"/>
                <a:ea typeface="微軟正黑體" panose="020B0604030504040204" pitchFamily="34" charset="-120"/>
              </a:rPr>
              <a:t>0</a:t>
            </a:r>
            <a:r>
              <a:rPr lang="zh-TW" altLang="en-US" sz="1600" dirty="0">
                <a:latin typeface="Century Gothic" panose="020B0502020202020204" pitchFamily="34" charset="0"/>
                <a:ea typeface="微軟正黑體" panose="020B0604030504040204" pitchFamily="34" charset="-120"/>
              </a:rPr>
              <a:t>：</a:t>
            </a:r>
            <a:r>
              <a:rPr lang="en-US" altLang="zh-TW" sz="1600" dirty="0">
                <a:latin typeface="Century Gothic" panose="020B0502020202020204" pitchFamily="34" charset="0"/>
                <a:ea typeface="微軟正黑體" panose="020B0604030504040204" pitchFamily="34" charset="-120"/>
              </a:rPr>
              <a:t>asymptomatic </a:t>
            </a:r>
            <a:r>
              <a:rPr lang="zh-TW" altLang="en-US" sz="1600" dirty="0">
                <a:latin typeface="Century Gothic" panose="020B0502020202020204" pitchFamily="34" charset="0"/>
                <a:ea typeface="微軟正黑體" panose="020B0604030504040204" pitchFamily="34" charset="-120"/>
              </a:rPr>
              <a:t>無症狀</a:t>
            </a:r>
            <a:endParaRPr lang="id-ID" altLang="zh-TW" sz="1600" dirty="0">
              <a:latin typeface="Century Gothic" panose="020B0502020202020204" pitchFamily="34" charset="0"/>
              <a:ea typeface="字魂58号-创中黑" panose="00000500000000000000" pitchFamily="2" charset="-122"/>
              <a:cs typeface="Segoe UI Light" panose="020B0502040204020203" pitchFamily="34" charset="0"/>
            </a:endParaRPr>
          </a:p>
          <a:p>
            <a:pPr defTabSz="1828800">
              <a:lnSpc>
                <a:spcPct val="120000"/>
              </a:lnSpc>
            </a:pPr>
            <a:r>
              <a:rPr lang="en-US" altLang="zh-TW" sz="1600" b="1" dirty="0">
                <a:latin typeface="Century Gothic" panose="020B0502020202020204" pitchFamily="34" charset="0"/>
                <a:ea typeface="微軟正黑體" panose="020B0604030504040204" pitchFamily="34" charset="-120"/>
              </a:rPr>
              <a:t>1</a:t>
            </a:r>
            <a:r>
              <a:rPr lang="zh-TW" altLang="en-US" sz="1600" dirty="0">
                <a:latin typeface="Century Gothic" panose="020B0502020202020204" pitchFamily="34" charset="0"/>
                <a:ea typeface="微軟正黑體" panose="020B0604030504040204" pitchFamily="34" charset="-120"/>
              </a:rPr>
              <a:t>：</a:t>
            </a:r>
            <a:r>
              <a:rPr lang="en-US" altLang="zh-TW" sz="1600" dirty="0">
                <a:latin typeface="Century Gothic" panose="020B0502020202020204" pitchFamily="34" charset="0"/>
                <a:ea typeface="微軟正黑體" panose="020B0604030504040204" pitchFamily="34" charset="-120"/>
              </a:rPr>
              <a:t>atypical angina </a:t>
            </a:r>
            <a:r>
              <a:rPr lang="zh-TW" altLang="en-US" sz="1600" dirty="0">
                <a:latin typeface="Century Gothic" panose="020B0502020202020204" pitchFamily="34" charset="0"/>
                <a:ea typeface="微軟正黑體" panose="020B0604030504040204" pitchFamily="34" charset="-120"/>
              </a:rPr>
              <a:t>非典型心絞痛   </a:t>
            </a:r>
            <a:endParaRPr lang="en-US" altLang="zh-TW" sz="1600" dirty="0">
              <a:latin typeface="Century Gothic" panose="020B0502020202020204" pitchFamily="34" charset="0"/>
              <a:ea typeface="微軟正黑體" panose="020B0604030504040204" pitchFamily="34" charset="-120"/>
            </a:endParaRPr>
          </a:p>
          <a:p>
            <a:pPr defTabSz="1828800">
              <a:lnSpc>
                <a:spcPct val="120000"/>
              </a:lnSpc>
            </a:pPr>
            <a:r>
              <a:rPr lang="en-US" altLang="zh-TW" sz="1600" b="1" dirty="0">
                <a:latin typeface="Century Gothic" panose="020B0502020202020204" pitchFamily="34" charset="0"/>
                <a:ea typeface="微軟正黑體" panose="020B0604030504040204" pitchFamily="34" charset="-120"/>
              </a:rPr>
              <a:t>2</a:t>
            </a:r>
            <a:r>
              <a:rPr lang="zh-TW" altLang="en-US" sz="1600" dirty="0">
                <a:latin typeface="Century Gothic" panose="020B0502020202020204" pitchFamily="34" charset="0"/>
                <a:ea typeface="微軟正黑體" panose="020B0604030504040204" pitchFamily="34" charset="-120"/>
              </a:rPr>
              <a:t>：</a:t>
            </a:r>
            <a:r>
              <a:rPr lang="en-US" altLang="zh-TW" sz="1600" dirty="0">
                <a:latin typeface="Century Gothic" panose="020B0502020202020204" pitchFamily="34" charset="0"/>
                <a:ea typeface="微軟正黑體" panose="020B0604030504040204" pitchFamily="34" charset="-120"/>
              </a:rPr>
              <a:t>non-anginal pain </a:t>
            </a:r>
            <a:r>
              <a:rPr lang="zh-TW" altLang="en-US" sz="1600" dirty="0">
                <a:latin typeface="Century Gothic" panose="020B0502020202020204" pitchFamily="34" charset="0"/>
                <a:ea typeface="微軟正黑體" panose="020B0604030504040204" pitchFamily="34" charset="-120"/>
              </a:rPr>
              <a:t>非心絞痛 </a:t>
            </a:r>
            <a:endParaRPr lang="en-US" altLang="zh-TW" sz="1600" dirty="0">
              <a:latin typeface="Century Gothic" panose="020B0502020202020204" pitchFamily="34" charset="0"/>
              <a:ea typeface="微軟正黑體" panose="020B0604030504040204" pitchFamily="34" charset="-120"/>
            </a:endParaRPr>
          </a:p>
          <a:p>
            <a:pPr defTabSz="1828800">
              <a:lnSpc>
                <a:spcPct val="120000"/>
              </a:lnSpc>
            </a:pPr>
            <a:r>
              <a:rPr lang="en-US" altLang="zh-TW" sz="1600" b="1" dirty="0">
                <a:latin typeface="Century Gothic" panose="020B0502020202020204" pitchFamily="34" charset="0"/>
                <a:ea typeface="微軟正黑體" panose="020B0604030504040204" pitchFamily="34" charset="-120"/>
              </a:rPr>
              <a:t>3</a:t>
            </a:r>
            <a:r>
              <a:rPr lang="zh-TW" altLang="en-US" sz="1600" dirty="0">
                <a:latin typeface="Century Gothic" panose="020B0502020202020204" pitchFamily="34" charset="0"/>
                <a:ea typeface="微軟正黑體" panose="020B0604030504040204" pitchFamily="34" charset="-120"/>
              </a:rPr>
              <a:t>：</a:t>
            </a:r>
            <a:r>
              <a:rPr lang="en-US" altLang="zh-TW" sz="1600" dirty="0">
                <a:latin typeface="Century Gothic" panose="020B0502020202020204" pitchFamily="34" charset="0"/>
                <a:ea typeface="微軟正黑體" panose="020B0604030504040204" pitchFamily="34" charset="-120"/>
              </a:rPr>
              <a:t>typical angina </a:t>
            </a:r>
            <a:r>
              <a:rPr lang="zh-TW" altLang="en-US" sz="1600" dirty="0">
                <a:latin typeface="Century Gothic" panose="020B0502020202020204" pitchFamily="34" charset="0"/>
                <a:ea typeface="微軟正黑體" panose="020B0604030504040204" pitchFamily="34" charset="-120"/>
              </a:rPr>
              <a:t>典型心絞痛   </a:t>
            </a:r>
            <a:endParaRPr lang="en-US" altLang="zh-TW" sz="1600" dirty="0">
              <a:latin typeface="Century Gothic" panose="020B0502020202020204" pitchFamily="34" charset="0"/>
              <a:ea typeface="微軟正黑體" panose="020B0604030504040204" pitchFamily="34" charset="-120"/>
            </a:endParaRPr>
          </a:p>
          <a:p>
            <a:pPr defTabSz="1828800">
              <a:lnSpc>
                <a:spcPct val="120000"/>
              </a:lnSpc>
            </a:pPr>
            <a:r>
              <a:rPr lang="zh-TW" altLang="en-US" sz="1600" dirty="0">
                <a:latin typeface="Century Gothic" panose="020B0502020202020204" pitchFamily="34" charset="0"/>
                <a:ea typeface="微軟正黑體" panose="020B0604030504040204" pitchFamily="34" charset="-120"/>
              </a:rPr>
              <a:t>  </a:t>
            </a:r>
            <a:endParaRPr lang="en-US" altLang="zh-TW" sz="1600" dirty="0">
              <a:latin typeface="Century Gothic" panose="020B0502020202020204" pitchFamily="34" charset="0"/>
              <a:ea typeface="微軟正黑體" panose="020B0604030504040204" pitchFamily="34" charset="-120"/>
            </a:endParaRPr>
          </a:p>
        </p:txBody>
      </p:sp>
      <p:sp>
        <p:nvSpPr>
          <p:cNvPr id="10" name="Rectangle 27">
            <a:extLst>
              <a:ext uri="{FF2B5EF4-FFF2-40B4-BE49-F238E27FC236}">
                <a16:creationId xmlns:a16="http://schemas.microsoft.com/office/drawing/2014/main" id="{ED6502AA-826A-4ED4-AB5F-40A2FE605717}"/>
              </a:ext>
            </a:extLst>
          </p:cNvPr>
          <p:cNvSpPr/>
          <p:nvPr/>
        </p:nvSpPr>
        <p:spPr>
          <a:xfrm>
            <a:off x="1999612" y="3529814"/>
            <a:ext cx="3670935" cy="565604"/>
          </a:xfrm>
          <a:prstGeom prst="rect">
            <a:avLst/>
          </a:prstGeom>
        </p:spPr>
        <p:txBody>
          <a:bodyPr wrap="square">
            <a:spAutoFit/>
          </a:bodyPr>
          <a:lstStyle/>
          <a:p>
            <a:pPr defTabSz="1828800">
              <a:lnSpc>
                <a:spcPct val="120000"/>
              </a:lnSpc>
            </a:pPr>
            <a:r>
              <a:rPr lang="en-US" altLang="zh-TW" sz="2800" b="1" dirty="0">
                <a:solidFill>
                  <a:schemeClr val="tx1">
                    <a:lumMod val="65000"/>
                    <a:lumOff val="35000"/>
                  </a:schemeClr>
                </a:solidFill>
                <a:latin typeface="Century Gothic" panose="020B0502020202020204" pitchFamily="34" charset="0"/>
                <a:ea typeface="字魂58号-创中黑" panose="00000500000000000000" pitchFamily="2" charset="-122"/>
                <a:cs typeface="Segoe UI" panose="020B0502040204020203" pitchFamily="34" charset="0"/>
              </a:rPr>
              <a:t>Num Major Vessels</a:t>
            </a:r>
            <a:endParaRPr lang="en-US" altLang="zh-CN" sz="2800" b="1" dirty="0">
              <a:solidFill>
                <a:schemeClr val="tx1">
                  <a:lumMod val="65000"/>
                  <a:lumOff val="35000"/>
                </a:schemeClr>
              </a:solidFill>
              <a:latin typeface="Century Gothic" panose="020B0502020202020204" pitchFamily="34" charset="0"/>
              <a:ea typeface="字魂58号-创中黑" panose="00000500000000000000" pitchFamily="2" charset="-122"/>
              <a:cs typeface="Segoe UI" panose="020B0502040204020203" pitchFamily="34" charset="0"/>
            </a:endParaRPr>
          </a:p>
        </p:txBody>
      </p:sp>
      <p:sp>
        <p:nvSpPr>
          <p:cNvPr id="11" name="Rectangle 28">
            <a:extLst>
              <a:ext uri="{FF2B5EF4-FFF2-40B4-BE49-F238E27FC236}">
                <a16:creationId xmlns:a16="http://schemas.microsoft.com/office/drawing/2014/main" id="{99F1841C-BBE8-414F-87A1-F5BE52790C17}"/>
              </a:ext>
            </a:extLst>
          </p:cNvPr>
          <p:cNvSpPr/>
          <p:nvPr/>
        </p:nvSpPr>
        <p:spPr>
          <a:xfrm>
            <a:off x="1999614" y="4099831"/>
            <a:ext cx="3670935" cy="1107996"/>
          </a:xfrm>
          <a:prstGeom prst="rect">
            <a:avLst/>
          </a:prstGeom>
        </p:spPr>
        <p:txBody>
          <a:bodyPr wrap="square">
            <a:spAutoFit/>
          </a:bodyPr>
          <a:lstStyle/>
          <a:p>
            <a:r>
              <a:rPr lang="zh-TW" altLang="en-US" sz="1600" kern="1200" dirty="0">
                <a:latin typeface="Century Gothic" panose="020B0502020202020204" pitchFamily="34" charset="0"/>
                <a:ea typeface="微軟正黑體" panose="020B0604030504040204" pitchFamily="34" charset="-120"/>
                <a:cs typeface="Segoe UI Light" panose="020B0502040204020203" pitchFamily="34" charset="0"/>
              </a:rPr>
              <a:t>透過螢光透視檢查</a:t>
            </a:r>
            <a:r>
              <a:rPr lang="zh-TW" altLang="zh-TW" sz="1600" dirty="0">
                <a:latin typeface="Century Gothic" panose="020B0502020202020204" pitchFamily="34" charset="0"/>
                <a:ea typeface="微軟正黑體" panose="020B0604030504040204" pitchFamily="34" charset="-120"/>
              </a:rPr>
              <a:t>（</a:t>
            </a:r>
            <a:r>
              <a:rPr lang="en-US" altLang="zh-TW" dirty="0"/>
              <a:t>fluoroscopy</a:t>
            </a:r>
            <a:r>
              <a:rPr lang="zh-TW" altLang="zh-TW" sz="1600" dirty="0">
                <a:latin typeface="Century Gothic" panose="020B0502020202020204" pitchFamily="34" charset="0"/>
                <a:ea typeface="微軟正黑體" panose="020B0604030504040204" pitchFamily="34" charset="-120"/>
              </a:rPr>
              <a:t>）</a:t>
            </a:r>
            <a:r>
              <a:rPr lang="zh-TW" altLang="en-US" sz="1600" kern="1200" dirty="0">
                <a:latin typeface="Century Gothic" panose="020B0502020202020204" pitchFamily="34" charset="0"/>
                <a:ea typeface="微軟正黑體" panose="020B0604030504040204" pitchFamily="34" charset="-120"/>
                <a:cs typeface="Segoe UI Light" panose="020B0502040204020203" pitchFamily="34" charset="0"/>
              </a:rPr>
              <a:t>被標註顏色的主要血管數量</a:t>
            </a:r>
            <a:r>
              <a:rPr lang="zh-TW" altLang="zh-TW" sz="1600" dirty="0">
                <a:latin typeface="Century Gothic" panose="020B0502020202020204" pitchFamily="34" charset="0"/>
                <a:ea typeface="微軟正黑體" panose="020B0604030504040204" pitchFamily="34" charset="-120"/>
              </a:rPr>
              <a:t>（</a:t>
            </a:r>
            <a:r>
              <a:rPr lang="en-US" altLang="zh-TW" sz="1600" b="1" dirty="0">
                <a:latin typeface="Century Gothic" panose="020B0502020202020204" pitchFamily="34" charset="0"/>
                <a:ea typeface="微軟正黑體" panose="020B0604030504040204" pitchFamily="34" charset="-120"/>
              </a:rPr>
              <a:t>0</a:t>
            </a:r>
            <a:r>
              <a:rPr lang="en-US" altLang="zh-TW" sz="1600" dirty="0">
                <a:latin typeface="Century Gothic" panose="020B0502020202020204" pitchFamily="34" charset="0"/>
                <a:ea typeface="微軟正黑體" panose="020B0604030504040204" pitchFamily="34" charset="-120"/>
              </a:rPr>
              <a:t>~</a:t>
            </a:r>
            <a:r>
              <a:rPr lang="en-US" altLang="zh-TW" sz="1600" b="1" dirty="0">
                <a:latin typeface="Century Gothic" panose="020B0502020202020204" pitchFamily="34" charset="0"/>
                <a:ea typeface="微軟正黑體" panose="020B0604030504040204" pitchFamily="34" charset="-120"/>
              </a:rPr>
              <a:t>3</a:t>
            </a:r>
            <a:r>
              <a:rPr lang="zh-TW" altLang="zh-TW" sz="1600" dirty="0">
                <a:latin typeface="Century Gothic" panose="020B0502020202020204" pitchFamily="34" charset="0"/>
                <a:ea typeface="微軟正黑體" panose="020B0604030504040204" pitchFamily="34" charset="-120"/>
              </a:rPr>
              <a:t>）</a:t>
            </a:r>
            <a:r>
              <a:rPr lang="zh-TW" altLang="en-US" sz="1600" kern="1200" dirty="0">
                <a:latin typeface="Century Gothic" panose="020B0502020202020204" pitchFamily="34" charset="0"/>
                <a:ea typeface="微軟正黑體" panose="020B0604030504040204" pitchFamily="34" charset="-120"/>
                <a:cs typeface="Segoe UI Light" panose="020B0502040204020203" pitchFamily="34" charset="0"/>
              </a:rPr>
              <a:t>，倘若被標記顏色即象徵有血管層剝離的現象。</a:t>
            </a:r>
            <a:endParaRPr lang="id-ID" sz="1600" kern="1200" dirty="0">
              <a:latin typeface="Century Gothic" panose="020B0502020202020204" pitchFamily="34" charset="0"/>
              <a:ea typeface="微軟正黑體" panose="020B0604030504040204" pitchFamily="34" charset="-120"/>
              <a:cs typeface="Segoe UI Light" panose="020B0502040204020203" pitchFamily="34" charset="0"/>
            </a:endParaRPr>
          </a:p>
        </p:txBody>
      </p:sp>
      <p:sp>
        <p:nvSpPr>
          <p:cNvPr id="12" name="Rectangle 27">
            <a:extLst>
              <a:ext uri="{FF2B5EF4-FFF2-40B4-BE49-F238E27FC236}">
                <a16:creationId xmlns:a16="http://schemas.microsoft.com/office/drawing/2014/main" id="{5E9F38C6-7208-41D2-A268-5E1CFC32E0C4}"/>
              </a:ext>
            </a:extLst>
          </p:cNvPr>
          <p:cNvSpPr/>
          <p:nvPr/>
        </p:nvSpPr>
        <p:spPr>
          <a:xfrm>
            <a:off x="7473944" y="1599655"/>
            <a:ext cx="3670935" cy="559769"/>
          </a:xfrm>
          <a:prstGeom prst="rect">
            <a:avLst/>
          </a:prstGeom>
        </p:spPr>
        <p:txBody>
          <a:bodyPr wrap="square">
            <a:spAutoFit/>
          </a:bodyPr>
          <a:lstStyle/>
          <a:p>
            <a:pPr defTabSz="1828800">
              <a:lnSpc>
                <a:spcPct val="120000"/>
              </a:lnSpc>
            </a:pPr>
            <a:r>
              <a:rPr lang="en-US" altLang="zh-TW" sz="2800" b="1" dirty="0">
                <a:solidFill>
                  <a:schemeClr val="tx1">
                    <a:lumMod val="65000"/>
                    <a:lumOff val="35000"/>
                  </a:schemeClr>
                </a:solidFill>
                <a:latin typeface="Century Gothic" panose="020B0502020202020204" pitchFamily="34" charset="0"/>
                <a:ea typeface="字魂58号-创中黑" panose="00000500000000000000" pitchFamily="2" charset="-122"/>
                <a:cs typeface="Segoe UI" panose="020B0502040204020203" pitchFamily="34" charset="0"/>
              </a:rPr>
              <a:t>Fasting Blood Sugar</a:t>
            </a:r>
            <a:endParaRPr lang="en-US" altLang="zh-CN" sz="2800" b="1" dirty="0">
              <a:solidFill>
                <a:schemeClr val="tx1">
                  <a:lumMod val="65000"/>
                  <a:lumOff val="35000"/>
                </a:schemeClr>
              </a:solidFill>
              <a:latin typeface="Century Gothic" panose="020B0502020202020204" pitchFamily="34" charset="0"/>
              <a:ea typeface="字魂58号-创中黑" panose="00000500000000000000" pitchFamily="2" charset="-122"/>
              <a:cs typeface="Segoe UI" panose="020B0502040204020203" pitchFamily="34" charset="0"/>
            </a:endParaRPr>
          </a:p>
        </p:txBody>
      </p:sp>
      <p:sp>
        <p:nvSpPr>
          <p:cNvPr id="13" name="Rectangle 28">
            <a:extLst>
              <a:ext uri="{FF2B5EF4-FFF2-40B4-BE49-F238E27FC236}">
                <a16:creationId xmlns:a16="http://schemas.microsoft.com/office/drawing/2014/main" id="{D3D6DDC4-1C41-4324-B6D3-D9BFCD6FA0FB}"/>
              </a:ext>
            </a:extLst>
          </p:cNvPr>
          <p:cNvSpPr/>
          <p:nvPr/>
        </p:nvSpPr>
        <p:spPr>
          <a:xfrm>
            <a:off x="7473944" y="2119234"/>
            <a:ext cx="3670935" cy="1247073"/>
          </a:xfrm>
          <a:prstGeom prst="rect">
            <a:avLst/>
          </a:prstGeom>
        </p:spPr>
        <p:txBody>
          <a:bodyPr wrap="square">
            <a:spAutoFit/>
          </a:bodyPr>
          <a:lstStyle/>
          <a:p>
            <a:pPr defTabSz="1828800">
              <a:lnSpc>
                <a:spcPct val="120000"/>
              </a:lnSpc>
            </a:pPr>
            <a:r>
              <a:rPr lang="zh-TW" altLang="en-US" sz="1600" dirty="0">
                <a:latin typeface="Century Gothic" panose="020B0502020202020204" pitchFamily="34" charset="0"/>
                <a:ea typeface="微軟正黑體" panose="020B0604030504040204" pitchFamily="34" charset="-120"/>
              </a:rPr>
              <a:t>象徵受試者的血糖：</a:t>
            </a:r>
            <a:endParaRPr lang="en-US" altLang="zh-TW" sz="1600" dirty="0">
              <a:latin typeface="Century Gothic" panose="020B0502020202020204" pitchFamily="34" charset="0"/>
              <a:ea typeface="微軟正黑體" panose="020B0604030504040204" pitchFamily="34" charset="-120"/>
            </a:endParaRPr>
          </a:p>
          <a:p>
            <a:pPr defTabSz="1828800">
              <a:lnSpc>
                <a:spcPct val="120000"/>
              </a:lnSpc>
            </a:pPr>
            <a:r>
              <a:rPr lang="zh-TW" altLang="en-US" sz="1600" dirty="0">
                <a:latin typeface="Century Gothic" panose="020B0502020202020204" pitchFamily="34" charset="0"/>
                <a:ea typeface="微軟正黑體" panose="020B0604030504040204" pitchFamily="34" charset="-120"/>
              </a:rPr>
              <a:t>若 </a:t>
            </a:r>
            <a:r>
              <a:rPr lang="en-US" altLang="zh-TW" sz="1600" dirty="0">
                <a:latin typeface="Century Gothic" panose="020B0502020202020204" pitchFamily="34" charset="0"/>
                <a:ea typeface="微軟正黑體" panose="020B0604030504040204" pitchFamily="34" charset="-120"/>
              </a:rPr>
              <a:t>&gt;</a:t>
            </a:r>
            <a:r>
              <a:rPr lang="zh-TW" altLang="en-US" sz="1600" dirty="0">
                <a:latin typeface="Century Gothic" panose="020B0502020202020204" pitchFamily="34" charset="0"/>
                <a:ea typeface="微軟正黑體" panose="020B0604030504040204" pitchFamily="34" charset="-120"/>
              </a:rPr>
              <a:t> </a:t>
            </a:r>
            <a:r>
              <a:rPr lang="en-US" altLang="zh-TW" sz="1600" dirty="0">
                <a:latin typeface="Century Gothic" panose="020B0502020202020204" pitchFamily="34" charset="0"/>
                <a:ea typeface="微軟正黑體" panose="020B0604030504040204" pitchFamily="34" charset="-120"/>
              </a:rPr>
              <a:t>120mg/dl</a:t>
            </a:r>
            <a:r>
              <a:rPr lang="en-US" altLang="zh-TW" sz="1600" dirty="0">
                <a:latin typeface="Century Gothic" panose="020B0502020202020204" pitchFamily="34" charset="0"/>
                <a:ea typeface="微軟正黑體" panose="020B0604030504040204" pitchFamily="34" charset="-120"/>
                <a:sym typeface="Wingdings" panose="05000000000000000000" pitchFamily="2" charset="2"/>
              </a:rPr>
              <a:t></a:t>
            </a:r>
            <a:r>
              <a:rPr lang="en-US" altLang="zh-TW" sz="1600" b="1" dirty="0">
                <a:latin typeface="Century Gothic" panose="020B0502020202020204" pitchFamily="34" charset="0"/>
                <a:ea typeface="微軟正黑體" panose="020B0604030504040204" pitchFamily="34" charset="-120"/>
                <a:sym typeface="Wingdings" panose="05000000000000000000" pitchFamily="2" charset="2"/>
              </a:rPr>
              <a:t>1</a:t>
            </a:r>
            <a:r>
              <a:rPr lang="zh-TW" altLang="en-US" sz="1600" dirty="0">
                <a:latin typeface="Century Gothic" panose="020B0502020202020204" pitchFamily="34" charset="0"/>
                <a:ea typeface="微軟正黑體" panose="020B0604030504040204" pitchFamily="34" charset="-120"/>
                <a:sym typeface="Wingdings" panose="05000000000000000000" pitchFamily="2" charset="2"/>
              </a:rPr>
              <a:t>； </a:t>
            </a:r>
            <a:r>
              <a:rPr lang="en-US" altLang="zh-TW" sz="1600" dirty="0">
                <a:latin typeface="Century Gothic" panose="020B0502020202020204" pitchFamily="34" charset="0"/>
                <a:ea typeface="微軟正黑體" panose="020B0604030504040204" pitchFamily="34" charset="-120"/>
              </a:rPr>
              <a:t>&lt;</a:t>
            </a:r>
            <a:r>
              <a:rPr lang="zh-TW" altLang="en-US" sz="1600" dirty="0">
                <a:latin typeface="Century Gothic" panose="020B0502020202020204" pitchFamily="34" charset="0"/>
                <a:ea typeface="微軟正黑體" panose="020B0604030504040204" pitchFamily="34" charset="-120"/>
              </a:rPr>
              <a:t> </a:t>
            </a:r>
            <a:r>
              <a:rPr lang="en-US" altLang="zh-TW" sz="1600" dirty="0">
                <a:latin typeface="Century Gothic" panose="020B0502020202020204" pitchFamily="34" charset="0"/>
                <a:ea typeface="微軟正黑體" panose="020B0604030504040204" pitchFamily="34" charset="-120"/>
              </a:rPr>
              <a:t>120mg/dl</a:t>
            </a:r>
            <a:r>
              <a:rPr lang="en-US" altLang="zh-TW" sz="1600" dirty="0">
                <a:latin typeface="Century Gothic" panose="020B0502020202020204" pitchFamily="34" charset="0"/>
                <a:ea typeface="微軟正黑體" panose="020B0604030504040204" pitchFamily="34" charset="-120"/>
                <a:sym typeface="Wingdings" panose="05000000000000000000" pitchFamily="2" charset="2"/>
              </a:rPr>
              <a:t></a:t>
            </a:r>
            <a:r>
              <a:rPr lang="en-US" altLang="zh-TW" sz="1600" b="1" dirty="0">
                <a:latin typeface="Century Gothic" panose="020B0502020202020204" pitchFamily="34" charset="0"/>
                <a:ea typeface="微軟正黑體" panose="020B0604030504040204" pitchFamily="34" charset="-120"/>
                <a:sym typeface="Wingdings" panose="05000000000000000000" pitchFamily="2" charset="2"/>
              </a:rPr>
              <a:t>0</a:t>
            </a:r>
          </a:p>
          <a:p>
            <a:pPr>
              <a:lnSpc>
                <a:spcPct val="120000"/>
              </a:lnSpc>
            </a:pPr>
            <a:r>
              <a:rPr lang="zh-TW" altLang="zh-TW" sz="1600" dirty="0">
                <a:latin typeface="Century Gothic" panose="020B0502020202020204" pitchFamily="34" charset="0"/>
                <a:ea typeface="微軟正黑體" panose="020B0604030504040204" pitchFamily="34" charset="-120"/>
              </a:rPr>
              <a:t>正常空腹血糖會</a:t>
            </a:r>
            <a:r>
              <a:rPr lang="en-US" altLang="zh-TW" sz="1600" dirty="0">
                <a:latin typeface="Century Gothic" panose="020B0502020202020204" pitchFamily="34" charset="0"/>
                <a:ea typeface="微軟正黑體" panose="020B0604030504040204" pitchFamily="34" charset="-120"/>
              </a:rPr>
              <a:t> &lt; 100mg/dl</a:t>
            </a:r>
            <a:r>
              <a:rPr lang="zh-TW" altLang="zh-TW" sz="1600" dirty="0">
                <a:latin typeface="Century Gothic" panose="020B0502020202020204" pitchFamily="34" charset="0"/>
                <a:ea typeface="微軟正黑體" panose="020B0604030504040204" pitchFamily="34" charset="-120"/>
              </a:rPr>
              <a:t>，若介於</a:t>
            </a:r>
          </a:p>
          <a:p>
            <a:pPr>
              <a:lnSpc>
                <a:spcPct val="120000"/>
              </a:lnSpc>
            </a:pPr>
            <a:r>
              <a:rPr lang="en-US" altLang="zh-TW" sz="1600" dirty="0">
                <a:latin typeface="Century Gothic" panose="020B0502020202020204" pitchFamily="34" charset="0"/>
                <a:ea typeface="微軟正黑體" panose="020B0604030504040204" pitchFamily="34" charset="-120"/>
              </a:rPr>
              <a:t>100 ~ 125mg/dl</a:t>
            </a:r>
            <a:r>
              <a:rPr lang="zh-TW" altLang="en-US" sz="1600" dirty="0">
                <a:latin typeface="Century Gothic" panose="020B0502020202020204" pitchFamily="34" charset="0"/>
                <a:ea typeface="微軟正黑體" panose="020B0604030504040204" pitchFamily="34" charset="-120"/>
              </a:rPr>
              <a:t>屬</a:t>
            </a:r>
            <a:r>
              <a:rPr lang="zh-TW" altLang="zh-TW" sz="1600" dirty="0">
                <a:latin typeface="Century Gothic" panose="020B0502020202020204" pitchFamily="34" charset="0"/>
                <a:ea typeface="微軟正黑體" panose="020B0604030504040204" pitchFamily="34" charset="-120"/>
              </a:rPr>
              <a:t>糖尿病前期。</a:t>
            </a:r>
            <a:endParaRPr lang="en-US" altLang="zh-TW" sz="1600" dirty="0">
              <a:latin typeface="Century Gothic" panose="020B0502020202020204" pitchFamily="34" charset="0"/>
              <a:ea typeface="微軟正黑體" panose="020B0604030504040204" pitchFamily="34" charset="-120"/>
              <a:sym typeface="Wingdings" panose="05000000000000000000" pitchFamily="2" charset="2"/>
            </a:endParaRPr>
          </a:p>
        </p:txBody>
      </p:sp>
      <p:sp>
        <p:nvSpPr>
          <p:cNvPr id="16" name="Rectangle 27">
            <a:extLst>
              <a:ext uri="{FF2B5EF4-FFF2-40B4-BE49-F238E27FC236}">
                <a16:creationId xmlns:a16="http://schemas.microsoft.com/office/drawing/2014/main" id="{53AFAF3D-3BB5-4EC3-8A93-487D9BF2A954}"/>
              </a:ext>
            </a:extLst>
          </p:cNvPr>
          <p:cNvSpPr/>
          <p:nvPr/>
        </p:nvSpPr>
        <p:spPr>
          <a:xfrm>
            <a:off x="7473942" y="3535649"/>
            <a:ext cx="3670935" cy="559769"/>
          </a:xfrm>
          <a:prstGeom prst="rect">
            <a:avLst/>
          </a:prstGeom>
        </p:spPr>
        <p:txBody>
          <a:bodyPr wrap="square">
            <a:spAutoFit/>
          </a:bodyPr>
          <a:lstStyle/>
          <a:p>
            <a:pPr defTabSz="1828800">
              <a:lnSpc>
                <a:spcPct val="120000"/>
              </a:lnSpc>
            </a:pPr>
            <a:r>
              <a:rPr lang="en-US" altLang="zh-TW" sz="2800" b="1" dirty="0">
                <a:solidFill>
                  <a:schemeClr val="tx1">
                    <a:lumMod val="65000"/>
                    <a:lumOff val="35000"/>
                  </a:schemeClr>
                </a:solidFill>
                <a:latin typeface="Century Gothic" panose="020B0502020202020204" pitchFamily="34" charset="0"/>
                <a:ea typeface="Microsoft YaHei" panose="020B0503020204020204" pitchFamily="34" charset="-122"/>
                <a:cs typeface="Segoe UI" panose="020B0502040204020203" pitchFamily="34" charset="0"/>
              </a:rPr>
              <a:t>Thallium Defect</a:t>
            </a:r>
            <a:endParaRPr lang="en-US" altLang="zh-CN" sz="2800" b="1" dirty="0">
              <a:solidFill>
                <a:schemeClr val="tx1">
                  <a:lumMod val="65000"/>
                  <a:lumOff val="35000"/>
                </a:schemeClr>
              </a:solidFill>
              <a:latin typeface="Century Gothic" panose="020B0502020202020204" pitchFamily="34" charset="0"/>
              <a:ea typeface="Microsoft YaHei" panose="020B0503020204020204" pitchFamily="34" charset="-122"/>
              <a:cs typeface="Segoe UI" panose="020B0502040204020203" pitchFamily="34" charset="0"/>
            </a:endParaRPr>
          </a:p>
        </p:txBody>
      </p:sp>
      <p:sp>
        <p:nvSpPr>
          <p:cNvPr id="17" name="Rectangle 28">
            <a:extLst>
              <a:ext uri="{FF2B5EF4-FFF2-40B4-BE49-F238E27FC236}">
                <a16:creationId xmlns:a16="http://schemas.microsoft.com/office/drawing/2014/main" id="{4AEDBBCD-4C29-4E79-A513-3A8B9860BDDB}"/>
              </a:ext>
            </a:extLst>
          </p:cNvPr>
          <p:cNvSpPr/>
          <p:nvPr/>
        </p:nvSpPr>
        <p:spPr>
          <a:xfrm>
            <a:off x="7473944" y="4059641"/>
            <a:ext cx="3670935" cy="1542410"/>
          </a:xfrm>
          <a:prstGeom prst="rect">
            <a:avLst/>
          </a:prstGeom>
        </p:spPr>
        <p:txBody>
          <a:bodyPr wrap="square">
            <a:spAutoFit/>
          </a:bodyPr>
          <a:lstStyle/>
          <a:p>
            <a:pPr>
              <a:lnSpc>
                <a:spcPct val="120000"/>
              </a:lnSpc>
            </a:pPr>
            <a:r>
              <a:rPr lang="zh-TW" altLang="en-US" sz="1600" dirty="0">
                <a:latin typeface="Century Gothic" panose="020B0502020202020204" pitchFamily="34" charset="0"/>
                <a:ea typeface="微軟正黑體" panose="020B0604030504040204" pitchFamily="34" charset="-120"/>
              </a:rPr>
              <a:t>一個利用放射藥物做追蹤劑對心肌細胞進行檢測的心臟壓力測試</a:t>
            </a:r>
            <a:r>
              <a:rPr lang="zh-TW" altLang="zh-TW" sz="1600" dirty="0">
                <a:latin typeface="Century Gothic" panose="020B0502020202020204" pitchFamily="34" charset="0"/>
                <a:ea typeface="微軟正黑體" panose="020B0604030504040204" pitchFamily="34" charset="-120"/>
              </a:rPr>
              <a:t>結果</a:t>
            </a:r>
            <a:r>
              <a:rPr lang="zh-TW" altLang="en-US" sz="1600" dirty="0">
                <a:latin typeface="Century Gothic" panose="020B0502020202020204" pitchFamily="34" charset="0"/>
                <a:ea typeface="微軟正黑體" panose="020B0604030504040204" pitchFamily="34" charset="-120"/>
              </a:rPr>
              <a:t>，</a:t>
            </a:r>
            <a:r>
              <a:rPr lang="zh-TW" altLang="zh-TW" sz="1600" dirty="0">
                <a:latin typeface="Century Gothic" panose="020B0502020202020204" pitchFamily="34" charset="0"/>
                <a:ea typeface="微軟正黑體" panose="020B0604030504040204" pitchFamily="34" charset="-120"/>
              </a:rPr>
              <a:t>分為</a:t>
            </a:r>
            <a:r>
              <a:rPr lang="zh-TW" altLang="en-US" sz="1600" dirty="0">
                <a:latin typeface="Century Gothic" panose="020B0502020202020204" pitchFamily="34" charset="0"/>
                <a:ea typeface="微軟正黑體" panose="020B0604030504040204" pitchFamily="34" charset="-120"/>
              </a:rPr>
              <a:t>：</a:t>
            </a:r>
            <a:endParaRPr lang="zh-TW" altLang="zh-TW" sz="1600" dirty="0">
              <a:latin typeface="Century Gothic" panose="020B0502020202020204" pitchFamily="34" charset="0"/>
              <a:ea typeface="微軟正黑體" panose="020B0604030504040204" pitchFamily="34" charset="-120"/>
            </a:endParaRPr>
          </a:p>
          <a:p>
            <a:pPr>
              <a:lnSpc>
                <a:spcPct val="120000"/>
              </a:lnSpc>
            </a:pPr>
            <a:r>
              <a:rPr lang="zh-TW" altLang="en-US" sz="1600" dirty="0">
                <a:latin typeface="Century Gothic" panose="020B0502020202020204" pitchFamily="34" charset="0"/>
                <a:ea typeface="微軟正黑體" panose="020B0604030504040204" pitchFamily="34" charset="-120"/>
              </a:rPr>
              <a:t>     </a:t>
            </a:r>
            <a:r>
              <a:rPr lang="en-US" altLang="zh-TW" sz="1600" b="1" dirty="0">
                <a:latin typeface="Century Gothic" panose="020B0502020202020204" pitchFamily="34" charset="0"/>
                <a:ea typeface="微軟正黑體" panose="020B0604030504040204" pitchFamily="34" charset="-120"/>
              </a:rPr>
              <a:t>0 </a:t>
            </a:r>
            <a:r>
              <a:rPr lang="en-US" altLang="zh-TW" sz="1600" dirty="0">
                <a:latin typeface="Century Gothic" panose="020B0502020202020204" pitchFamily="34" charset="0"/>
                <a:ea typeface="微軟正黑體" panose="020B0604030504040204" pitchFamily="34" charset="-120"/>
                <a:sym typeface="Wingdings" panose="05000000000000000000" pitchFamily="2" charset="2"/>
              </a:rPr>
              <a:t></a:t>
            </a:r>
            <a:r>
              <a:rPr lang="en-US" altLang="zh-TW" sz="1600" dirty="0">
                <a:latin typeface="Century Gothic" panose="020B0502020202020204" pitchFamily="34" charset="0"/>
                <a:ea typeface="微軟正黑體" panose="020B0604030504040204" pitchFamily="34" charset="-120"/>
              </a:rPr>
              <a:t> </a:t>
            </a:r>
            <a:r>
              <a:rPr lang="zh-TW" altLang="zh-TW" sz="1600" dirty="0">
                <a:latin typeface="Century Gothic" panose="020B0502020202020204" pitchFamily="34" charset="0"/>
                <a:ea typeface="微軟正黑體" panose="020B0604030504040204" pitchFamily="34" charset="-120"/>
              </a:rPr>
              <a:t>正常</a:t>
            </a:r>
            <a:endParaRPr lang="en-US" altLang="zh-TW" sz="1600" dirty="0">
              <a:latin typeface="Century Gothic" panose="020B0502020202020204" pitchFamily="34" charset="0"/>
              <a:ea typeface="微軟正黑體" panose="020B0604030504040204" pitchFamily="34" charset="-120"/>
            </a:endParaRPr>
          </a:p>
          <a:p>
            <a:pPr>
              <a:lnSpc>
                <a:spcPct val="120000"/>
              </a:lnSpc>
            </a:pPr>
            <a:r>
              <a:rPr lang="en-US" altLang="zh-TW" sz="1600" b="1" dirty="0">
                <a:latin typeface="Century Gothic" panose="020B0502020202020204" pitchFamily="34" charset="0"/>
                <a:ea typeface="微軟正黑體" panose="020B0604030504040204" pitchFamily="34" charset="-120"/>
              </a:rPr>
              <a:t>     1</a:t>
            </a:r>
            <a:r>
              <a:rPr lang="zh-TW" altLang="en-US" sz="1600" dirty="0">
                <a:latin typeface="Century Gothic" panose="020B0502020202020204" pitchFamily="34" charset="0"/>
                <a:ea typeface="微軟正黑體" panose="020B0604030504040204" pitchFamily="34" charset="-120"/>
              </a:rPr>
              <a:t> </a:t>
            </a:r>
            <a:r>
              <a:rPr lang="en-US" altLang="zh-TW" sz="1600" dirty="0">
                <a:latin typeface="Century Gothic" panose="020B0502020202020204" pitchFamily="34" charset="0"/>
                <a:ea typeface="微軟正黑體" panose="020B0604030504040204" pitchFamily="34" charset="-120"/>
                <a:sym typeface="Wingdings" panose="05000000000000000000" pitchFamily="2" charset="2"/>
              </a:rPr>
              <a:t></a:t>
            </a:r>
            <a:r>
              <a:rPr lang="en-US" altLang="zh-TW" sz="1600" dirty="0">
                <a:latin typeface="Century Gothic" panose="020B0502020202020204" pitchFamily="34" charset="0"/>
                <a:ea typeface="微軟正黑體" panose="020B0604030504040204" pitchFamily="34" charset="-120"/>
              </a:rPr>
              <a:t> </a:t>
            </a:r>
            <a:r>
              <a:rPr lang="zh-TW" altLang="zh-TW" sz="1600" dirty="0">
                <a:latin typeface="Century Gothic" panose="020B0502020202020204" pitchFamily="34" charset="0"/>
                <a:ea typeface="微軟正黑體" panose="020B0604030504040204" pitchFamily="34" charset="-120"/>
              </a:rPr>
              <a:t>可</a:t>
            </a:r>
            <a:r>
              <a:rPr lang="zh-TW" altLang="en-US" sz="1600" dirty="0">
                <a:latin typeface="Century Gothic" panose="020B0502020202020204" pitchFamily="34" charset="0"/>
                <a:ea typeface="微軟正黑體" panose="020B0604030504040204" pitchFamily="34" charset="-120"/>
              </a:rPr>
              <a:t>逆心肌缺血</a:t>
            </a:r>
            <a:endParaRPr lang="zh-TW" altLang="zh-TW" sz="1600" dirty="0">
              <a:latin typeface="Century Gothic" panose="020B0502020202020204" pitchFamily="34" charset="0"/>
              <a:ea typeface="微軟正黑體" panose="020B0604030504040204" pitchFamily="34" charset="-120"/>
            </a:endParaRPr>
          </a:p>
          <a:p>
            <a:pPr>
              <a:lnSpc>
                <a:spcPct val="120000"/>
              </a:lnSpc>
            </a:pPr>
            <a:r>
              <a:rPr lang="zh-TW" altLang="en-US" sz="1600" dirty="0">
                <a:latin typeface="Century Gothic" panose="020B0502020202020204" pitchFamily="34" charset="0"/>
                <a:ea typeface="微軟正黑體" panose="020B0604030504040204" pitchFamily="34" charset="-120"/>
              </a:rPr>
              <a:t>     </a:t>
            </a:r>
            <a:r>
              <a:rPr lang="en-US" altLang="zh-TW" sz="1600" b="1" dirty="0">
                <a:latin typeface="Century Gothic" panose="020B0502020202020204" pitchFamily="34" charset="0"/>
                <a:ea typeface="微軟正黑體" panose="020B0604030504040204" pitchFamily="34" charset="-120"/>
              </a:rPr>
              <a:t>2</a:t>
            </a:r>
            <a:r>
              <a:rPr lang="en-US" altLang="zh-TW" sz="1600" dirty="0">
                <a:latin typeface="Century Gothic" panose="020B0502020202020204" pitchFamily="34" charset="0"/>
                <a:ea typeface="微軟正黑體" panose="020B0604030504040204" pitchFamily="34" charset="-120"/>
              </a:rPr>
              <a:t> </a:t>
            </a:r>
            <a:r>
              <a:rPr lang="en-US" altLang="zh-TW" sz="1600" dirty="0">
                <a:latin typeface="Century Gothic" panose="020B0502020202020204" pitchFamily="34" charset="0"/>
                <a:ea typeface="微軟正黑體" panose="020B0604030504040204" pitchFamily="34" charset="-120"/>
                <a:sym typeface="Wingdings" panose="05000000000000000000" pitchFamily="2" charset="2"/>
              </a:rPr>
              <a:t></a:t>
            </a:r>
            <a:r>
              <a:rPr lang="zh-TW" altLang="en-US" sz="1600" dirty="0">
                <a:latin typeface="Century Gothic" panose="020B0502020202020204" pitchFamily="34" charset="0"/>
                <a:ea typeface="微軟正黑體" panose="020B0604030504040204" pitchFamily="34" charset="-120"/>
                <a:sym typeface="Wingdings" panose="05000000000000000000" pitchFamily="2" charset="2"/>
              </a:rPr>
              <a:t> </a:t>
            </a:r>
            <a:r>
              <a:rPr lang="zh-TW" altLang="zh-TW" sz="1600" dirty="0">
                <a:latin typeface="Century Gothic" panose="020B0502020202020204" pitchFamily="34" charset="0"/>
                <a:ea typeface="微軟正黑體" panose="020B0604030504040204" pitchFamily="34" charset="-120"/>
              </a:rPr>
              <a:t>不可逆心肌缺陷</a:t>
            </a:r>
          </a:p>
        </p:txBody>
      </p:sp>
      <p:pic>
        <p:nvPicPr>
          <p:cNvPr id="3" name="圖片 2">
            <a:extLst>
              <a:ext uri="{FF2B5EF4-FFF2-40B4-BE49-F238E27FC236}">
                <a16:creationId xmlns:a16="http://schemas.microsoft.com/office/drawing/2014/main" id="{9AF1F8D7-9E5C-492D-955F-9DD7CFF56B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6144" y="1967744"/>
            <a:ext cx="720000" cy="720000"/>
          </a:xfrm>
          <a:prstGeom prst="rect">
            <a:avLst/>
          </a:prstGeom>
        </p:spPr>
      </p:pic>
      <p:pic>
        <p:nvPicPr>
          <p:cNvPr id="19" name="圖片 18">
            <a:extLst>
              <a:ext uri="{FF2B5EF4-FFF2-40B4-BE49-F238E27FC236}">
                <a16:creationId xmlns:a16="http://schemas.microsoft.com/office/drawing/2014/main" id="{E70C5BF3-7A06-4143-AC19-D6F0FD877E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5553" y="1967744"/>
            <a:ext cx="720000" cy="720000"/>
          </a:xfrm>
          <a:prstGeom prst="rect">
            <a:avLst/>
          </a:prstGeom>
        </p:spPr>
      </p:pic>
      <p:pic>
        <p:nvPicPr>
          <p:cNvPr id="21" name="圖片 20">
            <a:extLst>
              <a:ext uri="{FF2B5EF4-FFF2-40B4-BE49-F238E27FC236}">
                <a16:creationId xmlns:a16="http://schemas.microsoft.com/office/drawing/2014/main" id="{58DC1448-51FC-4743-B6BD-A8BA522F48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5553" y="3874442"/>
            <a:ext cx="720000" cy="720000"/>
          </a:xfrm>
          <a:prstGeom prst="rect">
            <a:avLst/>
          </a:prstGeom>
        </p:spPr>
      </p:pic>
      <p:pic>
        <p:nvPicPr>
          <p:cNvPr id="24" name="圖片 23">
            <a:extLst>
              <a:ext uri="{FF2B5EF4-FFF2-40B4-BE49-F238E27FC236}">
                <a16:creationId xmlns:a16="http://schemas.microsoft.com/office/drawing/2014/main" id="{08DA68F1-A18F-4C4C-8176-B822D7E70CC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76144" y="3874442"/>
            <a:ext cx="720000" cy="720000"/>
          </a:xfrm>
          <a:prstGeom prst="rect">
            <a:avLst/>
          </a:prstGeom>
        </p:spPr>
      </p:pic>
      <p:sp>
        <p:nvSpPr>
          <p:cNvPr id="18" name="矩形 17">
            <a:extLst>
              <a:ext uri="{FF2B5EF4-FFF2-40B4-BE49-F238E27FC236}">
                <a16:creationId xmlns:a16="http://schemas.microsoft.com/office/drawing/2014/main" id="{FB135F95-C83D-47EA-B78E-AADCC3A6BC62}"/>
              </a:ext>
            </a:extLst>
          </p:cNvPr>
          <p:cNvSpPr/>
          <p:nvPr/>
        </p:nvSpPr>
        <p:spPr>
          <a:xfrm>
            <a:off x="949910" y="153805"/>
            <a:ext cx="1857836" cy="561692"/>
          </a:xfrm>
          <a:prstGeom prst="rect">
            <a:avLst/>
          </a:prstGeom>
        </p:spPr>
        <p:txBody>
          <a:bodyPr wrap="square" lIns="68580" tIns="34290" rIns="68580" bIns="34290">
            <a:spAutoFit/>
          </a:bodyPr>
          <a:lstStyle/>
          <a:p>
            <a:pPr>
              <a:defRPr/>
            </a:pPr>
            <a:r>
              <a:rPr lang="zh-TW" altLang="en-US" sz="3200" b="1">
                <a:latin typeface="Microsoft YaHei" panose="020B0503020204020204" pitchFamily="34" charset="-122"/>
                <a:ea typeface="Microsoft YaHei" panose="020B0503020204020204" pitchFamily="34" charset="-122"/>
                <a:sym typeface="+mn-lt"/>
              </a:rPr>
              <a:t>類別變數</a:t>
            </a:r>
            <a:endParaRPr sz="3200" spc="225" dirty="0">
              <a:solidFill>
                <a:schemeClr val="tx1">
                  <a:lumMod val="75000"/>
                  <a:lumOff val="25000"/>
                </a:schemeClr>
              </a:solidFill>
              <a:latin typeface="Microsoft YaHei" panose="020B0503020204020204" pitchFamily="34" charset="-122"/>
              <a:ea typeface="Microsoft YaHei" panose="020B0503020204020204" pitchFamily="34" charset="-122"/>
              <a:cs typeface="+mn-ea"/>
              <a:sym typeface="+mn-lt"/>
            </a:endParaRPr>
          </a:p>
        </p:txBody>
      </p:sp>
      <p:cxnSp>
        <p:nvCxnSpPr>
          <p:cNvPr id="20" name="直接连接符 4">
            <a:extLst>
              <a:ext uri="{FF2B5EF4-FFF2-40B4-BE49-F238E27FC236}">
                <a16:creationId xmlns:a16="http://schemas.microsoft.com/office/drawing/2014/main" id="{33D6DE4E-084A-4B13-8523-E28C9C6B7E41}"/>
              </a:ext>
            </a:extLst>
          </p:cNvPr>
          <p:cNvCxnSpPr>
            <a:cxnSpLocks/>
          </p:cNvCxnSpPr>
          <p:nvPr/>
        </p:nvCxnSpPr>
        <p:spPr>
          <a:xfrm>
            <a:off x="1034308" y="754648"/>
            <a:ext cx="138504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22" name="群組 21">
            <a:extLst>
              <a:ext uri="{FF2B5EF4-FFF2-40B4-BE49-F238E27FC236}">
                <a16:creationId xmlns:a16="http://schemas.microsoft.com/office/drawing/2014/main" id="{3CECBE22-75F3-480C-8B9A-360B9FF32788}"/>
              </a:ext>
            </a:extLst>
          </p:cNvPr>
          <p:cNvGrpSpPr/>
          <p:nvPr/>
        </p:nvGrpSpPr>
        <p:grpSpPr>
          <a:xfrm>
            <a:off x="184756" y="41297"/>
            <a:ext cx="643919" cy="832698"/>
            <a:chOff x="1627773" y="1384300"/>
            <a:chExt cx="3162300" cy="4089400"/>
          </a:xfrm>
        </p:grpSpPr>
        <p:sp>
          <p:nvSpPr>
            <p:cNvPr id="23" name="平行四边形 1">
              <a:extLst>
                <a:ext uri="{FF2B5EF4-FFF2-40B4-BE49-F238E27FC236}">
                  <a16:creationId xmlns:a16="http://schemas.microsoft.com/office/drawing/2014/main" id="{40F4BF72-C03F-49C1-BBC2-AAF88313DB99}"/>
                </a:ext>
              </a:extLst>
            </p:cNvPr>
            <p:cNvSpPr/>
            <p:nvPr/>
          </p:nvSpPr>
          <p:spPr>
            <a:xfrm>
              <a:off x="1627773" y="1384300"/>
              <a:ext cx="3162300" cy="4089400"/>
            </a:xfrm>
            <a:prstGeom prst="parallelogram">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97DF1BB3-4645-4A10-BA85-40EECA8BD4C2}"/>
                </a:ext>
              </a:extLst>
            </p:cNvPr>
            <p:cNvSpPr/>
            <p:nvPr/>
          </p:nvSpPr>
          <p:spPr>
            <a:xfrm>
              <a:off x="1976696" y="1815621"/>
              <a:ext cx="2464459" cy="3087556"/>
            </a:xfrm>
            <a:prstGeom prst="rect">
              <a:avLst/>
            </a:prstGeom>
          </p:spPr>
          <p:txBody>
            <a:bodyPr wrap="square" lIns="68580" tIns="34290" rIns="68580" bIns="34290">
              <a:spAutoFit/>
            </a:bodyPr>
            <a:lstStyle/>
            <a:p>
              <a:pPr algn="ctr">
                <a:defRPr/>
              </a:pPr>
              <a:r>
                <a:rPr lang="en-US" altLang="zh-TW" sz="3600" spc="225" dirty="0">
                  <a:solidFill>
                    <a:schemeClr val="bg1"/>
                  </a:solidFill>
                  <a:latin typeface="Century Gothic" panose="020B0502020202020204" pitchFamily="34" charset="0"/>
                  <a:ea typeface="包图粗朗体" panose="02000000000000000000" pitchFamily="2" charset="-122"/>
                  <a:cs typeface="+mn-ea"/>
                  <a:sym typeface="+mn-lt"/>
                </a:rPr>
                <a:t>1</a:t>
              </a:r>
              <a:endParaRPr sz="3600" spc="225" dirty="0">
                <a:solidFill>
                  <a:schemeClr val="bg1"/>
                </a:solidFill>
                <a:latin typeface="Century Gothic" panose="020B0502020202020204" pitchFamily="34" charset="0"/>
                <a:ea typeface="包图粗朗体" panose="02000000000000000000" pitchFamily="2" charset="-122"/>
                <a:cs typeface="+mn-ea"/>
                <a:sym typeface="+mn-lt"/>
              </a:endParaRPr>
            </a:p>
          </p:txBody>
        </p:sp>
      </p:grpSp>
      <p:sp>
        <p:nvSpPr>
          <p:cNvPr id="26" name="矩形 25">
            <a:extLst>
              <a:ext uri="{FF2B5EF4-FFF2-40B4-BE49-F238E27FC236}">
                <a16:creationId xmlns:a16="http://schemas.microsoft.com/office/drawing/2014/main" id="{2EC777F9-E8C2-4595-A79D-94A00F7197FC}"/>
              </a:ext>
            </a:extLst>
          </p:cNvPr>
          <p:cNvSpPr/>
          <p:nvPr/>
        </p:nvSpPr>
        <p:spPr>
          <a:xfrm>
            <a:off x="949910" y="707023"/>
            <a:ext cx="4349268" cy="400110"/>
          </a:xfrm>
          <a:prstGeom prst="rect">
            <a:avLst/>
          </a:prstGeom>
        </p:spPr>
        <p:txBody>
          <a:bodyPr wrap="none">
            <a:spAutoFit/>
          </a:bodyPr>
          <a:lstStyle/>
          <a:p>
            <a:r>
              <a:rPr lang="en-US" altLang="zh-TW" sz="2000" b="1">
                <a:solidFill>
                  <a:srgbClr val="A78D6D"/>
                </a:solidFill>
                <a:latin typeface="Century Gothic" panose="020B0502020202020204" pitchFamily="34" charset="0"/>
              </a:rPr>
              <a:t>Introduction</a:t>
            </a:r>
            <a:r>
              <a:rPr lang="zh-TW" altLang="en-US" sz="2000" b="1">
                <a:solidFill>
                  <a:srgbClr val="A78D6D"/>
                </a:solidFill>
                <a:latin typeface="Century Gothic" panose="020B0502020202020204" pitchFamily="34" charset="0"/>
              </a:rPr>
              <a:t> </a:t>
            </a:r>
            <a:r>
              <a:rPr lang="en-US" altLang="zh-TW" sz="2000" b="1">
                <a:solidFill>
                  <a:srgbClr val="A78D6D"/>
                </a:solidFill>
                <a:latin typeface="Century Gothic" panose="020B0502020202020204" pitchFamily="34" charset="0"/>
              </a:rPr>
              <a:t>and</a:t>
            </a:r>
            <a:r>
              <a:rPr lang="zh-TW" altLang="en-US" sz="2000" b="1">
                <a:solidFill>
                  <a:srgbClr val="A78D6D"/>
                </a:solidFill>
                <a:latin typeface="Century Gothic" panose="020B0502020202020204" pitchFamily="34" charset="0"/>
              </a:rPr>
              <a:t> </a:t>
            </a:r>
            <a:r>
              <a:rPr lang="en-US" altLang="zh-TW" sz="2000" b="1">
                <a:solidFill>
                  <a:srgbClr val="A78D6D"/>
                </a:solidFill>
                <a:latin typeface="Century Gothic" panose="020B0502020202020204" pitchFamily="34" charset="0"/>
              </a:rPr>
              <a:t>data</a:t>
            </a:r>
            <a:r>
              <a:rPr lang="zh-TW" altLang="en-US" sz="2000" b="1">
                <a:solidFill>
                  <a:srgbClr val="A78D6D"/>
                </a:solidFill>
                <a:latin typeface="Century Gothic" panose="020B0502020202020204" pitchFamily="34" charset="0"/>
              </a:rPr>
              <a:t> </a:t>
            </a:r>
            <a:r>
              <a:rPr lang="en-US" altLang="zh-TW" sz="2000" b="1">
                <a:solidFill>
                  <a:srgbClr val="A78D6D"/>
                </a:solidFill>
                <a:latin typeface="Century Gothic" panose="020B0502020202020204" pitchFamily="34" charset="0"/>
              </a:rPr>
              <a:t>description</a:t>
            </a:r>
            <a:endParaRPr lang="zh-TW" altLang="en-US" sz="2000" dirty="0">
              <a:solidFill>
                <a:srgbClr val="A78D6D"/>
              </a:solidFill>
            </a:endParaRPr>
          </a:p>
        </p:txBody>
      </p:sp>
    </p:spTree>
    <p:extLst>
      <p:ext uri="{BB962C8B-B14F-4D97-AF65-F5344CB8AC3E}">
        <p14:creationId xmlns:p14="http://schemas.microsoft.com/office/powerpoint/2010/main" val="739279615"/>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1000" fill="hold"/>
                                        <p:tgtEl>
                                          <p:spTgt spid="10"/>
                                        </p:tgtEl>
                                        <p:attrNameLst>
                                          <p:attrName>ppt_x</p:attrName>
                                        </p:attrNameLst>
                                      </p:cBhvr>
                                      <p:tavLst>
                                        <p:tav tm="0">
                                          <p:val>
                                            <p:strVal val="#ppt_x"/>
                                          </p:val>
                                        </p:tav>
                                        <p:tav tm="100000">
                                          <p:val>
                                            <p:strVal val="#ppt_x"/>
                                          </p:val>
                                        </p:tav>
                                      </p:tavLst>
                                    </p:anim>
                                    <p:anim calcmode="lin" valueType="num">
                                      <p:cBhvr additive="base">
                                        <p:cTn id="24" dur="10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1000" fill="hold"/>
                                        <p:tgtEl>
                                          <p:spTgt spid="11"/>
                                        </p:tgtEl>
                                        <p:attrNameLst>
                                          <p:attrName>ppt_x</p:attrName>
                                        </p:attrNameLst>
                                      </p:cBhvr>
                                      <p:tavLst>
                                        <p:tav tm="0">
                                          <p:val>
                                            <p:strVal val="#ppt_x"/>
                                          </p:val>
                                        </p:tav>
                                        <p:tav tm="100000">
                                          <p:val>
                                            <p:strVal val="#ppt_x"/>
                                          </p:val>
                                        </p:tav>
                                      </p:tavLst>
                                    </p:anim>
                                    <p:anim calcmode="lin" valueType="num">
                                      <p:cBhvr additive="base">
                                        <p:cTn id="28" dur="1000" fill="hold"/>
                                        <p:tgtEl>
                                          <p:spTgt spid="11"/>
                                        </p:tgtEl>
                                        <p:attrNameLst>
                                          <p:attrName>ppt_y</p:attrName>
                                        </p:attrNameLst>
                                      </p:cBhvr>
                                      <p:tavLst>
                                        <p:tav tm="0">
                                          <p:val>
                                            <p:strVal val="1+#ppt_h/2"/>
                                          </p:val>
                                        </p:tav>
                                        <p:tav tm="100000">
                                          <p:val>
                                            <p:strVal val="#ppt_y"/>
                                          </p:val>
                                        </p:tav>
                                      </p:tavLst>
                                    </p:anim>
                                  </p:childTnLst>
                                </p:cTn>
                              </p:par>
                            </p:childTnLst>
                          </p:cTn>
                        </p:par>
                        <p:par>
                          <p:cTn id="29" fill="hold">
                            <p:stCondLst>
                              <p:cond delay="2000"/>
                            </p:stCondLst>
                            <p:childTnLst>
                              <p:par>
                                <p:cTn id="30" presetID="42" presetClass="entr" presetSubtype="0"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1000"/>
                                        <p:tgtEl>
                                          <p:spTgt spid="12"/>
                                        </p:tgtEl>
                                      </p:cBhvr>
                                    </p:animEffect>
                                    <p:anim calcmode="lin" valueType="num">
                                      <p:cBhvr>
                                        <p:cTn id="33" dur="1000" fill="hold"/>
                                        <p:tgtEl>
                                          <p:spTgt spid="12"/>
                                        </p:tgtEl>
                                        <p:attrNameLst>
                                          <p:attrName>ppt_x</p:attrName>
                                        </p:attrNameLst>
                                      </p:cBhvr>
                                      <p:tavLst>
                                        <p:tav tm="0">
                                          <p:val>
                                            <p:strVal val="#ppt_x"/>
                                          </p:val>
                                        </p:tav>
                                        <p:tav tm="100000">
                                          <p:val>
                                            <p:strVal val="#ppt_x"/>
                                          </p:val>
                                        </p:tav>
                                      </p:tavLst>
                                    </p:anim>
                                    <p:anim calcmode="lin" valueType="num">
                                      <p:cBhvr>
                                        <p:cTn id="34" dur="1000" fill="hold"/>
                                        <p:tgtEl>
                                          <p:spTgt spid="12"/>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1000"/>
                                        <p:tgtEl>
                                          <p:spTgt spid="13"/>
                                        </p:tgtEl>
                                      </p:cBhvr>
                                    </p:animEffect>
                                    <p:anim calcmode="lin" valueType="num">
                                      <p:cBhvr>
                                        <p:cTn id="38" dur="1000" fill="hold"/>
                                        <p:tgtEl>
                                          <p:spTgt spid="13"/>
                                        </p:tgtEl>
                                        <p:attrNameLst>
                                          <p:attrName>ppt_x</p:attrName>
                                        </p:attrNameLst>
                                      </p:cBhvr>
                                      <p:tavLst>
                                        <p:tav tm="0">
                                          <p:val>
                                            <p:strVal val="#ppt_x"/>
                                          </p:val>
                                        </p:tav>
                                        <p:tav tm="100000">
                                          <p:val>
                                            <p:strVal val="#ppt_x"/>
                                          </p:val>
                                        </p:tav>
                                      </p:tavLst>
                                    </p:anim>
                                    <p:anim calcmode="lin" valueType="num">
                                      <p:cBhvr>
                                        <p:cTn id="39" dur="1000" fill="hold"/>
                                        <p:tgtEl>
                                          <p:spTgt spid="13"/>
                                        </p:tgtEl>
                                        <p:attrNameLst>
                                          <p:attrName>ppt_y</p:attrName>
                                        </p:attrNameLst>
                                      </p:cBhvr>
                                      <p:tavLst>
                                        <p:tav tm="0">
                                          <p:val>
                                            <p:strVal val="#ppt_y+.1"/>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1000" fill="hold"/>
                                        <p:tgtEl>
                                          <p:spTgt spid="16"/>
                                        </p:tgtEl>
                                        <p:attrNameLst>
                                          <p:attrName>ppt_x</p:attrName>
                                        </p:attrNameLst>
                                      </p:cBhvr>
                                      <p:tavLst>
                                        <p:tav tm="0">
                                          <p:val>
                                            <p:strVal val="#ppt_x"/>
                                          </p:val>
                                        </p:tav>
                                        <p:tav tm="100000">
                                          <p:val>
                                            <p:strVal val="#ppt_x"/>
                                          </p:val>
                                        </p:tav>
                                      </p:tavLst>
                                    </p:anim>
                                    <p:anim calcmode="lin" valueType="num">
                                      <p:cBhvr additive="base">
                                        <p:cTn id="43" dur="1000" fill="hold"/>
                                        <p:tgtEl>
                                          <p:spTgt spid="16"/>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additive="base">
                                        <p:cTn id="46" dur="1000" fill="hold"/>
                                        <p:tgtEl>
                                          <p:spTgt spid="17"/>
                                        </p:tgtEl>
                                        <p:attrNameLst>
                                          <p:attrName>ppt_x</p:attrName>
                                        </p:attrNameLst>
                                      </p:cBhvr>
                                      <p:tavLst>
                                        <p:tav tm="0">
                                          <p:val>
                                            <p:strVal val="#ppt_x"/>
                                          </p:val>
                                        </p:tav>
                                        <p:tav tm="100000">
                                          <p:val>
                                            <p:strVal val="#ppt_x"/>
                                          </p:val>
                                        </p:tav>
                                      </p:tavLst>
                                    </p:anim>
                                    <p:anim calcmode="lin" valueType="num">
                                      <p:cBhvr additive="base">
                                        <p:cTn id="47" dur="10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10" grpId="0"/>
      <p:bldP spid="11" grpId="0"/>
      <p:bldP spid="12" grpId="0"/>
      <p:bldP spid="13" grpId="0"/>
      <p:bldP spid="16" grpId="0"/>
      <p:bldP spid="17"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a:extLst>
              <a:ext uri="{FF2B5EF4-FFF2-40B4-BE49-F238E27FC236}">
                <a16:creationId xmlns:a16="http://schemas.microsoft.com/office/drawing/2014/main" id="{409E0926-CFEB-483A-A6FD-95C32E2BA797}"/>
              </a:ext>
            </a:extLst>
          </p:cNvPr>
          <p:cNvSpPr txBox="1"/>
          <p:nvPr/>
        </p:nvSpPr>
        <p:spPr>
          <a:xfrm>
            <a:off x="4139818" y="2498164"/>
            <a:ext cx="1825597" cy="13317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dist">
              <a:lnSpc>
                <a:spcPct val="150000"/>
              </a:lnSpc>
            </a:pPr>
            <a:r>
              <a:rPr lang="en-US" sz="6000" b="1">
                <a:solidFill>
                  <a:schemeClr val="bg1"/>
                </a:solidFill>
                <a:latin typeface="字魂58号-创中黑" panose="00000500000000000000" pitchFamily="2" charset="-122"/>
                <a:ea typeface="字魂58号-创中黑" panose="00000500000000000000" pitchFamily="2" charset="-122"/>
              </a:rPr>
              <a:t>OUR</a:t>
            </a:r>
          </a:p>
        </p:txBody>
      </p:sp>
      <p:sp>
        <p:nvSpPr>
          <p:cNvPr id="14" name="文本框 13">
            <a:extLst>
              <a:ext uri="{FF2B5EF4-FFF2-40B4-BE49-F238E27FC236}">
                <a16:creationId xmlns:a16="http://schemas.microsoft.com/office/drawing/2014/main" id="{0493790B-A712-481C-9283-00C00AB7FD62}"/>
              </a:ext>
            </a:extLst>
          </p:cNvPr>
          <p:cNvSpPr txBox="1"/>
          <p:nvPr/>
        </p:nvSpPr>
        <p:spPr>
          <a:xfrm>
            <a:off x="4139818" y="3979877"/>
            <a:ext cx="1825597" cy="58811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dist">
              <a:lnSpc>
                <a:spcPct val="150000"/>
              </a:lnSpc>
            </a:pPr>
            <a:r>
              <a:rPr lang="en-US" sz="2400">
                <a:solidFill>
                  <a:schemeClr val="bg1"/>
                </a:solidFill>
                <a:latin typeface="字魂58号-创中黑" panose="00000500000000000000" pitchFamily="2" charset="-122"/>
                <a:ea typeface="字魂58号-创中黑" panose="00000500000000000000" pitchFamily="2" charset="-122"/>
              </a:rPr>
              <a:t>WORKING</a:t>
            </a:r>
          </a:p>
        </p:txBody>
      </p:sp>
      <p:pic>
        <p:nvPicPr>
          <p:cNvPr id="3" name="圖片 2">
            <a:extLst>
              <a:ext uri="{FF2B5EF4-FFF2-40B4-BE49-F238E27FC236}">
                <a16:creationId xmlns:a16="http://schemas.microsoft.com/office/drawing/2014/main" id="{1C144071-9C68-461D-A2DF-0DBB0E3D02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4832" y="510100"/>
            <a:ext cx="6022335" cy="5940000"/>
          </a:xfrm>
          <a:prstGeom prst="rect">
            <a:avLst/>
          </a:prstGeom>
        </p:spPr>
      </p:pic>
      <p:sp>
        <p:nvSpPr>
          <p:cNvPr id="8" name="矩形 7">
            <a:extLst>
              <a:ext uri="{FF2B5EF4-FFF2-40B4-BE49-F238E27FC236}">
                <a16:creationId xmlns:a16="http://schemas.microsoft.com/office/drawing/2014/main" id="{F76FB1BF-8AF2-48FC-8D3C-EEC01C07A3C0}"/>
              </a:ext>
            </a:extLst>
          </p:cNvPr>
          <p:cNvSpPr/>
          <p:nvPr/>
        </p:nvSpPr>
        <p:spPr>
          <a:xfrm>
            <a:off x="949910" y="153805"/>
            <a:ext cx="1857836" cy="561692"/>
          </a:xfrm>
          <a:prstGeom prst="rect">
            <a:avLst/>
          </a:prstGeom>
        </p:spPr>
        <p:txBody>
          <a:bodyPr wrap="square" lIns="68580" tIns="34290" rIns="68580" bIns="34290">
            <a:spAutoFit/>
          </a:bodyPr>
          <a:lstStyle/>
          <a:p>
            <a:pPr>
              <a:defRPr/>
            </a:pPr>
            <a:r>
              <a:rPr lang="zh-TW" altLang="en-US" sz="3200" b="1">
                <a:latin typeface="Microsoft YaHei" panose="020B0503020204020204" pitchFamily="34" charset="-122"/>
                <a:ea typeface="Microsoft YaHei" panose="020B0503020204020204" pitchFamily="34" charset="-122"/>
                <a:sym typeface="+mn-lt"/>
              </a:rPr>
              <a:t>類別變數</a:t>
            </a:r>
            <a:endParaRPr sz="3200" spc="225" dirty="0">
              <a:solidFill>
                <a:schemeClr val="tx1">
                  <a:lumMod val="75000"/>
                  <a:lumOff val="25000"/>
                </a:schemeClr>
              </a:solidFill>
              <a:latin typeface="Microsoft YaHei" panose="020B0503020204020204" pitchFamily="34" charset="-122"/>
              <a:ea typeface="Microsoft YaHei" panose="020B0503020204020204" pitchFamily="34" charset="-122"/>
              <a:cs typeface="+mn-ea"/>
              <a:sym typeface="+mn-lt"/>
            </a:endParaRPr>
          </a:p>
        </p:txBody>
      </p:sp>
      <p:cxnSp>
        <p:nvCxnSpPr>
          <p:cNvPr id="9" name="直接连接符 4">
            <a:extLst>
              <a:ext uri="{FF2B5EF4-FFF2-40B4-BE49-F238E27FC236}">
                <a16:creationId xmlns:a16="http://schemas.microsoft.com/office/drawing/2014/main" id="{7C771A1A-B21A-45D6-AB5C-10D33B7D8446}"/>
              </a:ext>
            </a:extLst>
          </p:cNvPr>
          <p:cNvCxnSpPr>
            <a:cxnSpLocks/>
          </p:cNvCxnSpPr>
          <p:nvPr/>
        </p:nvCxnSpPr>
        <p:spPr>
          <a:xfrm>
            <a:off x="1034308" y="754648"/>
            <a:ext cx="138504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10" name="群組 9">
            <a:extLst>
              <a:ext uri="{FF2B5EF4-FFF2-40B4-BE49-F238E27FC236}">
                <a16:creationId xmlns:a16="http://schemas.microsoft.com/office/drawing/2014/main" id="{42DECE97-AE87-47DB-97DD-3A7D871D205E}"/>
              </a:ext>
            </a:extLst>
          </p:cNvPr>
          <p:cNvGrpSpPr/>
          <p:nvPr/>
        </p:nvGrpSpPr>
        <p:grpSpPr>
          <a:xfrm>
            <a:off x="184756" y="41297"/>
            <a:ext cx="643919" cy="832698"/>
            <a:chOff x="1627773" y="1384300"/>
            <a:chExt cx="3162300" cy="4089400"/>
          </a:xfrm>
        </p:grpSpPr>
        <p:sp>
          <p:nvSpPr>
            <p:cNvPr id="11" name="平行四边形 1">
              <a:extLst>
                <a:ext uri="{FF2B5EF4-FFF2-40B4-BE49-F238E27FC236}">
                  <a16:creationId xmlns:a16="http://schemas.microsoft.com/office/drawing/2014/main" id="{0E90D961-A2ED-4F7B-8DB4-4CF9F6C5B8F5}"/>
                </a:ext>
              </a:extLst>
            </p:cNvPr>
            <p:cNvSpPr/>
            <p:nvPr/>
          </p:nvSpPr>
          <p:spPr>
            <a:xfrm>
              <a:off x="1627773" y="1384300"/>
              <a:ext cx="3162300" cy="4089400"/>
            </a:xfrm>
            <a:prstGeom prst="parallelogram">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E26A3972-8E57-4FAC-B82E-1D8E32B16E3A}"/>
                </a:ext>
              </a:extLst>
            </p:cNvPr>
            <p:cNvSpPr/>
            <p:nvPr/>
          </p:nvSpPr>
          <p:spPr>
            <a:xfrm>
              <a:off x="1976696" y="1815621"/>
              <a:ext cx="2464459" cy="3087556"/>
            </a:xfrm>
            <a:prstGeom prst="rect">
              <a:avLst/>
            </a:prstGeom>
          </p:spPr>
          <p:txBody>
            <a:bodyPr wrap="square" lIns="68580" tIns="34290" rIns="68580" bIns="34290">
              <a:spAutoFit/>
            </a:bodyPr>
            <a:lstStyle/>
            <a:p>
              <a:pPr algn="ctr">
                <a:defRPr/>
              </a:pPr>
              <a:r>
                <a:rPr lang="en-US" altLang="zh-TW" sz="3600" spc="225" dirty="0">
                  <a:solidFill>
                    <a:schemeClr val="bg1"/>
                  </a:solidFill>
                  <a:latin typeface="Century Gothic" panose="020B0502020202020204" pitchFamily="34" charset="0"/>
                  <a:ea typeface="包图粗朗体" panose="02000000000000000000" pitchFamily="2" charset="-122"/>
                  <a:cs typeface="+mn-ea"/>
                  <a:sym typeface="+mn-lt"/>
                </a:rPr>
                <a:t>1</a:t>
              </a:r>
              <a:endParaRPr sz="3600" spc="225" dirty="0">
                <a:solidFill>
                  <a:schemeClr val="bg1"/>
                </a:solidFill>
                <a:latin typeface="Century Gothic" panose="020B0502020202020204" pitchFamily="34" charset="0"/>
                <a:ea typeface="包图粗朗体" panose="02000000000000000000" pitchFamily="2" charset="-122"/>
                <a:cs typeface="+mn-ea"/>
                <a:sym typeface="+mn-lt"/>
              </a:endParaRPr>
            </a:p>
          </p:txBody>
        </p:sp>
      </p:grpSp>
      <p:sp>
        <p:nvSpPr>
          <p:cNvPr id="15" name="矩形 14">
            <a:extLst>
              <a:ext uri="{FF2B5EF4-FFF2-40B4-BE49-F238E27FC236}">
                <a16:creationId xmlns:a16="http://schemas.microsoft.com/office/drawing/2014/main" id="{AA32C8A8-AC7B-4E6B-A4CA-8F4951ECC70C}"/>
              </a:ext>
            </a:extLst>
          </p:cNvPr>
          <p:cNvSpPr/>
          <p:nvPr/>
        </p:nvSpPr>
        <p:spPr>
          <a:xfrm>
            <a:off x="949910" y="707023"/>
            <a:ext cx="4349268" cy="400110"/>
          </a:xfrm>
          <a:prstGeom prst="rect">
            <a:avLst/>
          </a:prstGeom>
        </p:spPr>
        <p:txBody>
          <a:bodyPr wrap="none">
            <a:spAutoFit/>
          </a:bodyPr>
          <a:lstStyle/>
          <a:p>
            <a:r>
              <a:rPr lang="en-US" altLang="zh-TW" sz="2000" b="1">
                <a:solidFill>
                  <a:srgbClr val="A78D6D"/>
                </a:solidFill>
                <a:latin typeface="Century Gothic" panose="020B0502020202020204" pitchFamily="34" charset="0"/>
              </a:rPr>
              <a:t>Introduction</a:t>
            </a:r>
            <a:r>
              <a:rPr lang="zh-TW" altLang="en-US" sz="2000" b="1">
                <a:solidFill>
                  <a:srgbClr val="A78D6D"/>
                </a:solidFill>
                <a:latin typeface="Century Gothic" panose="020B0502020202020204" pitchFamily="34" charset="0"/>
              </a:rPr>
              <a:t> </a:t>
            </a:r>
            <a:r>
              <a:rPr lang="en-US" altLang="zh-TW" sz="2000" b="1">
                <a:solidFill>
                  <a:srgbClr val="A78D6D"/>
                </a:solidFill>
                <a:latin typeface="Century Gothic" panose="020B0502020202020204" pitchFamily="34" charset="0"/>
              </a:rPr>
              <a:t>and</a:t>
            </a:r>
            <a:r>
              <a:rPr lang="zh-TW" altLang="en-US" sz="2000" b="1">
                <a:solidFill>
                  <a:srgbClr val="A78D6D"/>
                </a:solidFill>
                <a:latin typeface="Century Gothic" panose="020B0502020202020204" pitchFamily="34" charset="0"/>
              </a:rPr>
              <a:t> </a:t>
            </a:r>
            <a:r>
              <a:rPr lang="en-US" altLang="zh-TW" sz="2000" b="1">
                <a:solidFill>
                  <a:srgbClr val="A78D6D"/>
                </a:solidFill>
                <a:latin typeface="Century Gothic" panose="020B0502020202020204" pitchFamily="34" charset="0"/>
              </a:rPr>
              <a:t>data</a:t>
            </a:r>
            <a:r>
              <a:rPr lang="zh-TW" altLang="en-US" sz="2000" b="1">
                <a:solidFill>
                  <a:srgbClr val="A78D6D"/>
                </a:solidFill>
                <a:latin typeface="Century Gothic" panose="020B0502020202020204" pitchFamily="34" charset="0"/>
              </a:rPr>
              <a:t> </a:t>
            </a:r>
            <a:r>
              <a:rPr lang="en-US" altLang="zh-TW" sz="2000" b="1">
                <a:solidFill>
                  <a:srgbClr val="A78D6D"/>
                </a:solidFill>
                <a:latin typeface="Century Gothic" panose="020B0502020202020204" pitchFamily="34" charset="0"/>
              </a:rPr>
              <a:t>description</a:t>
            </a:r>
            <a:endParaRPr lang="zh-TW" altLang="en-US" sz="2000" dirty="0">
              <a:solidFill>
                <a:srgbClr val="A78D6D"/>
              </a:solidFill>
            </a:endParaRPr>
          </a:p>
        </p:txBody>
      </p:sp>
    </p:spTree>
    <p:extLst>
      <p:ext uri="{BB962C8B-B14F-4D97-AF65-F5344CB8AC3E}">
        <p14:creationId xmlns:p14="http://schemas.microsoft.com/office/powerpoint/2010/main" val="203862310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2" presetClass="entr" presetSubtype="4"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p:tgtEl>
                                          <p:spTgt spid="13"/>
                                        </p:tgtEl>
                                        <p:attrNameLst>
                                          <p:attrName>ppt_y</p:attrName>
                                        </p:attrNameLst>
                                      </p:cBhvr>
                                      <p:tavLst>
                                        <p:tav tm="0">
                                          <p:val>
                                            <p:strVal val="#ppt_y+#ppt_h*1.125000"/>
                                          </p:val>
                                        </p:tav>
                                        <p:tav tm="100000">
                                          <p:val>
                                            <p:strVal val="#ppt_y"/>
                                          </p:val>
                                        </p:tav>
                                      </p:tavLst>
                                    </p:anim>
                                    <p:animEffect transition="in" filter="wipe(up)">
                                      <p:cBhvr>
                                        <p:cTn id="14" dur="500"/>
                                        <p:tgtEl>
                                          <p:spTgt spid="13"/>
                                        </p:tgtEl>
                                      </p:cBhvr>
                                    </p:animEffect>
                                  </p:childTnLst>
                                </p:cTn>
                              </p:par>
                            </p:childTnLst>
                          </p:cTn>
                        </p:par>
                        <p:par>
                          <p:cTn id="15" fill="hold">
                            <p:stCondLst>
                              <p:cond delay="1500"/>
                            </p:stCondLst>
                            <p:childTnLst>
                              <p:par>
                                <p:cTn id="16" presetID="12" presetClass="entr" presetSubtype="4" fill="hold" grpId="0"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p:tgtEl>
                                          <p:spTgt spid="14"/>
                                        </p:tgtEl>
                                        <p:attrNameLst>
                                          <p:attrName>ppt_y</p:attrName>
                                        </p:attrNameLst>
                                      </p:cBhvr>
                                      <p:tavLst>
                                        <p:tav tm="0">
                                          <p:val>
                                            <p:strVal val="#ppt_y+#ppt_h*1.125000"/>
                                          </p:val>
                                        </p:tav>
                                        <p:tav tm="100000">
                                          <p:val>
                                            <p:strVal val="#ppt_y"/>
                                          </p:val>
                                        </p:tav>
                                      </p:tavLst>
                                    </p:anim>
                                    <p:animEffect transition="in" filter="wipe(up)">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p:bldP spid="14" grpId="0" bldLvl="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0FF9F8ED-9275-4A1F-BF1D-94E58756C529}"/>
              </a:ext>
            </a:extLst>
          </p:cNvPr>
          <p:cNvSpPr/>
          <p:nvPr/>
        </p:nvSpPr>
        <p:spPr>
          <a:xfrm flipH="1">
            <a:off x="7180257" y="2256446"/>
            <a:ext cx="45719" cy="584775"/>
          </a:xfrm>
          <a:prstGeom prst="rect">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8" name="文本框 7">
            <a:extLst>
              <a:ext uri="{FF2B5EF4-FFF2-40B4-BE49-F238E27FC236}">
                <a16:creationId xmlns:a16="http://schemas.microsoft.com/office/drawing/2014/main" id="{A6ABBF89-44C5-4677-B309-78D09DA73FCC}"/>
              </a:ext>
            </a:extLst>
          </p:cNvPr>
          <p:cNvSpPr txBox="1"/>
          <p:nvPr/>
        </p:nvSpPr>
        <p:spPr>
          <a:xfrm>
            <a:off x="7444662" y="3173164"/>
            <a:ext cx="4607430" cy="1846146"/>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ts val="2800"/>
              </a:lnSpc>
            </a:pPr>
            <a:r>
              <a:rPr lang="zh-TW" altLang="en-US" sz="1600" dirty="0">
                <a:latin typeface="Century Gothic" panose="020B0502020202020204" pitchFamily="34" charset="0"/>
                <a:ea typeface="Microsoft YaHei" panose="020B0503020204020204" pitchFamily="34" charset="-122"/>
              </a:rPr>
              <a:t>靜息心電圖的結果：</a:t>
            </a:r>
            <a:endParaRPr lang="en-US" altLang="zh-TW" sz="1600" dirty="0">
              <a:latin typeface="Century Gothic" panose="020B0502020202020204" pitchFamily="34" charset="0"/>
              <a:ea typeface="Microsoft YaHei" panose="020B0503020204020204" pitchFamily="34" charset="-122"/>
            </a:endParaRPr>
          </a:p>
          <a:p>
            <a:pPr>
              <a:lnSpc>
                <a:spcPts val="2800"/>
              </a:lnSpc>
            </a:pPr>
            <a:r>
              <a:rPr lang="en-US" altLang="zh-TW" sz="1600" b="1" dirty="0">
                <a:latin typeface="Century Gothic" panose="020B0502020202020204" pitchFamily="34" charset="0"/>
                <a:ea typeface="Microsoft YaHei" panose="020B0503020204020204" pitchFamily="34" charset="-122"/>
              </a:rPr>
              <a:t>0</a:t>
            </a:r>
            <a:r>
              <a:rPr lang="zh-TW" altLang="en-US" sz="1600" dirty="0">
                <a:latin typeface="Century Gothic" panose="020B0502020202020204" pitchFamily="34" charset="0"/>
                <a:ea typeface="Microsoft YaHei" panose="020B0503020204020204" pitchFamily="34" charset="-122"/>
              </a:rPr>
              <a:t> </a:t>
            </a:r>
            <a:r>
              <a:rPr lang="en-US" altLang="zh-TW" sz="1600" dirty="0">
                <a:latin typeface="Century Gothic" panose="020B0502020202020204" pitchFamily="34" charset="0"/>
                <a:ea typeface="Microsoft YaHei" panose="020B0503020204020204" pitchFamily="34" charset="-122"/>
                <a:sym typeface="Wingdings" panose="05000000000000000000" pitchFamily="2" charset="2"/>
              </a:rPr>
              <a:t></a:t>
            </a:r>
            <a:r>
              <a:rPr lang="zh-TW" altLang="en-US" sz="1600" dirty="0">
                <a:latin typeface="Century Gothic" panose="020B0502020202020204" pitchFamily="34" charset="0"/>
                <a:ea typeface="Microsoft YaHei" panose="020B0503020204020204" pitchFamily="34" charset="-122"/>
                <a:sym typeface="Wingdings" panose="05000000000000000000" pitchFamily="2" charset="2"/>
              </a:rPr>
              <a:t> 正常</a:t>
            </a:r>
            <a:endParaRPr lang="en-US" altLang="zh-TW" sz="1600" dirty="0">
              <a:latin typeface="Century Gothic" panose="020B0502020202020204" pitchFamily="34" charset="0"/>
              <a:ea typeface="Microsoft YaHei" panose="020B0503020204020204" pitchFamily="34" charset="-122"/>
              <a:sym typeface="Wingdings" panose="05000000000000000000" pitchFamily="2" charset="2"/>
            </a:endParaRPr>
          </a:p>
          <a:p>
            <a:pPr>
              <a:lnSpc>
                <a:spcPts val="2800"/>
              </a:lnSpc>
            </a:pPr>
            <a:r>
              <a:rPr lang="en-US" altLang="zh-TW" sz="1600" b="1" dirty="0">
                <a:latin typeface="Century Gothic" panose="020B0502020202020204" pitchFamily="34" charset="0"/>
                <a:ea typeface="Microsoft YaHei" panose="020B0503020204020204" pitchFamily="34" charset="-122"/>
              </a:rPr>
              <a:t>1</a:t>
            </a:r>
            <a:r>
              <a:rPr lang="zh-TW" altLang="en-US" sz="1600" dirty="0">
                <a:latin typeface="Century Gothic" panose="020B0502020202020204" pitchFamily="34" charset="0"/>
                <a:ea typeface="Microsoft YaHei" panose="020B0503020204020204" pitchFamily="34" charset="-122"/>
              </a:rPr>
              <a:t> </a:t>
            </a:r>
            <a:r>
              <a:rPr lang="en-US" altLang="zh-TW" sz="1600" dirty="0">
                <a:latin typeface="Century Gothic" panose="020B0502020202020204" pitchFamily="34" charset="0"/>
                <a:ea typeface="Microsoft YaHei" panose="020B0503020204020204" pitchFamily="34" charset="-122"/>
                <a:sym typeface="Wingdings" panose="05000000000000000000" pitchFamily="2" charset="2"/>
              </a:rPr>
              <a:t></a:t>
            </a:r>
            <a:r>
              <a:rPr lang="zh-TW" altLang="en-US" sz="1600" dirty="0">
                <a:latin typeface="Century Gothic" panose="020B0502020202020204" pitchFamily="34" charset="0"/>
                <a:ea typeface="Microsoft YaHei" panose="020B0503020204020204" pitchFamily="34" charset="-122"/>
                <a:sym typeface="Wingdings" panose="05000000000000000000" pitchFamily="2" charset="2"/>
              </a:rPr>
              <a:t> 顯示</a:t>
            </a:r>
            <a:r>
              <a:rPr lang="en-US" altLang="zh-TW" sz="1600" dirty="0">
                <a:latin typeface="Century Gothic" panose="020B0502020202020204" pitchFamily="34" charset="0"/>
                <a:ea typeface="Microsoft YaHei" panose="020B0503020204020204" pitchFamily="34" charset="-122"/>
                <a:sym typeface="Wingdings" panose="05000000000000000000" pitchFamily="2" charset="2"/>
              </a:rPr>
              <a:t>Estes</a:t>
            </a:r>
            <a:r>
              <a:rPr lang="zh-TW" altLang="en-US" sz="1600" dirty="0">
                <a:latin typeface="Century Gothic" panose="020B0502020202020204" pitchFamily="34" charset="0"/>
                <a:ea typeface="Microsoft YaHei" panose="020B0503020204020204" pitchFamily="34" charset="-122"/>
                <a:sym typeface="Wingdings" panose="05000000000000000000" pitchFamily="2" charset="2"/>
              </a:rPr>
              <a:t>標準下可能或明確的 左心室肥厚</a:t>
            </a:r>
            <a:endParaRPr lang="en-US" altLang="zh-TW" sz="1600" dirty="0">
              <a:latin typeface="Century Gothic" panose="020B0502020202020204" pitchFamily="34" charset="0"/>
              <a:ea typeface="Microsoft YaHei" panose="020B0503020204020204" pitchFamily="34" charset="-122"/>
              <a:sym typeface="Wingdings" panose="05000000000000000000" pitchFamily="2" charset="2"/>
            </a:endParaRPr>
          </a:p>
          <a:p>
            <a:pPr>
              <a:lnSpc>
                <a:spcPts val="2800"/>
              </a:lnSpc>
            </a:pPr>
            <a:r>
              <a:rPr lang="en-US" altLang="zh-TW" sz="1600" b="1" dirty="0">
                <a:latin typeface="Century Gothic" panose="020B0502020202020204" pitchFamily="34" charset="0"/>
                <a:ea typeface="Microsoft YaHei" panose="020B0503020204020204" pitchFamily="34" charset="-122"/>
                <a:sym typeface="Wingdings" panose="05000000000000000000" pitchFamily="2" charset="2"/>
              </a:rPr>
              <a:t>2</a:t>
            </a:r>
            <a:r>
              <a:rPr lang="zh-TW" altLang="en-US" sz="1600" dirty="0">
                <a:latin typeface="Century Gothic" panose="020B0502020202020204" pitchFamily="34" charset="0"/>
                <a:ea typeface="Microsoft YaHei" panose="020B0503020204020204" pitchFamily="34" charset="-122"/>
                <a:sym typeface="Wingdings" panose="05000000000000000000" pitchFamily="2" charset="2"/>
              </a:rPr>
              <a:t> </a:t>
            </a:r>
            <a:r>
              <a:rPr lang="en-US" altLang="zh-TW" sz="1600" dirty="0">
                <a:latin typeface="Century Gothic" panose="020B0502020202020204" pitchFamily="34" charset="0"/>
                <a:ea typeface="Microsoft YaHei" panose="020B0503020204020204" pitchFamily="34" charset="-122"/>
                <a:sym typeface="Wingdings" panose="05000000000000000000" pitchFamily="2" charset="2"/>
              </a:rPr>
              <a:t></a:t>
            </a:r>
            <a:r>
              <a:rPr lang="zh-TW" altLang="en-US" sz="1600" dirty="0">
                <a:latin typeface="Century Gothic" panose="020B0502020202020204" pitchFamily="34" charset="0"/>
                <a:ea typeface="Microsoft YaHei" panose="020B0503020204020204" pitchFamily="34" charset="-122"/>
                <a:sym typeface="Wingdings" panose="05000000000000000000" pitchFamily="2" charset="2"/>
              </a:rPr>
              <a:t> </a:t>
            </a:r>
            <a:r>
              <a:rPr lang="zh-TW" altLang="en-US" sz="1600" dirty="0">
                <a:latin typeface="Century Gothic" panose="020B0502020202020204" pitchFamily="34" charset="0"/>
                <a:ea typeface="Microsoft YaHei" panose="020B0503020204020204" pitchFamily="34" charset="-122"/>
              </a:rPr>
              <a:t>有</a:t>
            </a:r>
            <a:r>
              <a:rPr lang="en-US" altLang="zh-TW" sz="1600" dirty="0">
                <a:latin typeface="Century Gothic" panose="020B0502020202020204" pitchFamily="34" charset="0"/>
                <a:ea typeface="Microsoft YaHei" panose="020B0503020204020204" pitchFamily="34" charset="-122"/>
              </a:rPr>
              <a:t>ST-T</a:t>
            </a:r>
            <a:r>
              <a:rPr lang="zh-TW" altLang="en-US" sz="1600" dirty="0">
                <a:latin typeface="Century Gothic" panose="020B0502020202020204" pitchFamily="34" charset="0"/>
                <a:ea typeface="Microsoft YaHei" panose="020B0503020204020204" pitchFamily="34" charset="-122"/>
              </a:rPr>
              <a:t>波異常（</a:t>
            </a:r>
            <a:r>
              <a:rPr lang="en-US" altLang="zh-TW" sz="1600" dirty="0">
                <a:latin typeface="Century Gothic" panose="020B0502020202020204" pitchFamily="34" charset="0"/>
                <a:ea typeface="Microsoft YaHei" panose="020B0503020204020204" pitchFamily="34" charset="-122"/>
              </a:rPr>
              <a:t>T</a:t>
            </a:r>
            <a:r>
              <a:rPr lang="zh-TW" altLang="en-US" sz="1600" dirty="0">
                <a:latin typeface="Century Gothic" panose="020B0502020202020204" pitchFamily="34" charset="0"/>
                <a:ea typeface="Microsoft YaHei" panose="020B0503020204020204" pitchFamily="34" charset="-122"/>
              </a:rPr>
              <a:t>波倒置 </a:t>
            </a:r>
            <a:r>
              <a:rPr lang="zh-TW" altLang="en-US" sz="1600" b="1" dirty="0">
                <a:latin typeface="Century Gothic" panose="020B0502020202020204" pitchFamily="34" charset="0"/>
                <a:ea typeface="Microsoft YaHei" panose="020B0503020204020204" pitchFamily="34" charset="-122"/>
              </a:rPr>
              <a:t>和</a:t>
            </a:r>
            <a:r>
              <a:rPr lang="en-US" altLang="zh-TW" sz="1600" b="1" dirty="0">
                <a:latin typeface="Century Gothic" panose="020B0502020202020204" pitchFamily="34" charset="0"/>
                <a:ea typeface="Microsoft YaHei" panose="020B0503020204020204" pitchFamily="34" charset="-122"/>
              </a:rPr>
              <a:t>/</a:t>
            </a:r>
            <a:r>
              <a:rPr lang="zh-TW" altLang="en-US" sz="1600" b="1" dirty="0">
                <a:latin typeface="Century Gothic" panose="020B0502020202020204" pitchFamily="34" charset="0"/>
                <a:ea typeface="Microsoft YaHei" panose="020B0503020204020204" pitchFamily="34" charset="-122"/>
              </a:rPr>
              <a:t>或 </a:t>
            </a:r>
            <a:endParaRPr lang="en-US" altLang="zh-TW" sz="1600" b="1" dirty="0">
              <a:latin typeface="Century Gothic" panose="020B0502020202020204" pitchFamily="34" charset="0"/>
              <a:ea typeface="Microsoft YaHei" panose="020B0503020204020204" pitchFamily="34" charset="-122"/>
            </a:endParaRPr>
          </a:p>
          <a:p>
            <a:pPr>
              <a:lnSpc>
                <a:spcPts val="2800"/>
              </a:lnSpc>
            </a:pPr>
            <a:r>
              <a:rPr lang="en-US" altLang="zh-TW" sz="1600" b="1" dirty="0">
                <a:latin typeface="Century Gothic" panose="020B0502020202020204" pitchFamily="34" charset="0"/>
                <a:ea typeface="Microsoft YaHei" panose="020B0503020204020204" pitchFamily="34" charset="-122"/>
              </a:rPr>
              <a:t>        </a:t>
            </a:r>
            <a:r>
              <a:rPr lang="en-US" altLang="zh-TW" sz="1600" dirty="0">
                <a:latin typeface="Century Gothic" panose="020B0502020202020204" pitchFamily="34" charset="0"/>
                <a:ea typeface="Microsoft YaHei" panose="020B0503020204020204" pitchFamily="34" charset="-122"/>
              </a:rPr>
              <a:t>ST</a:t>
            </a:r>
            <a:r>
              <a:rPr lang="zh-TW" altLang="en-US" sz="1600" dirty="0">
                <a:latin typeface="Century Gothic" panose="020B0502020202020204" pitchFamily="34" charset="0"/>
                <a:ea typeface="Microsoft YaHei" panose="020B0503020204020204" pitchFamily="34" charset="-122"/>
              </a:rPr>
              <a:t>段抬高或降低 ＞ </a:t>
            </a:r>
            <a:r>
              <a:rPr lang="en-US" altLang="zh-TW" sz="1600" dirty="0">
                <a:latin typeface="Century Gothic" panose="020B0502020202020204" pitchFamily="34" charset="0"/>
                <a:ea typeface="Microsoft YaHei" panose="020B0503020204020204" pitchFamily="34" charset="-122"/>
              </a:rPr>
              <a:t>0.05 </a:t>
            </a:r>
            <a:r>
              <a:rPr lang="zh-TW" altLang="en-US" sz="1600" dirty="0">
                <a:latin typeface="Century Gothic" panose="020B0502020202020204" pitchFamily="34" charset="0"/>
                <a:ea typeface="Microsoft YaHei" panose="020B0503020204020204" pitchFamily="34" charset="-122"/>
              </a:rPr>
              <a:t>毫伏特）</a:t>
            </a:r>
            <a:endParaRPr lang="en-US" altLang="zh-TW" sz="1600" dirty="0">
              <a:latin typeface="Century Gothic" panose="020B0502020202020204" pitchFamily="34" charset="0"/>
              <a:ea typeface="Microsoft YaHei" panose="020B0503020204020204" pitchFamily="34" charset="-122"/>
            </a:endParaRPr>
          </a:p>
        </p:txBody>
      </p:sp>
      <p:sp>
        <p:nvSpPr>
          <p:cNvPr id="9" name="文本框 8">
            <a:extLst>
              <a:ext uri="{FF2B5EF4-FFF2-40B4-BE49-F238E27FC236}">
                <a16:creationId xmlns:a16="http://schemas.microsoft.com/office/drawing/2014/main" id="{20AE98BD-269A-4CF8-A6FE-73EC658BF2F1}"/>
              </a:ext>
            </a:extLst>
          </p:cNvPr>
          <p:cNvSpPr txBox="1"/>
          <p:nvPr/>
        </p:nvSpPr>
        <p:spPr>
          <a:xfrm>
            <a:off x="7444662" y="2205776"/>
            <a:ext cx="1911101" cy="584775"/>
          </a:xfrm>
          <a:prstGeom prst="rect">
            <a:avLst/>
          </a:prstGeom>
          <a:noFill/>
        </p:spPr>
        <p:txBody>
          <a:bodyPr wrap="none" rtlCol="0">
            <a:spAutoFit/>
          </a:bodyPr>
          <a:lstStyle/>
          <a:p>
            <a:r>
              <a:rPr lang="en-US" altLang="zh-TW" sz="3200" b="1" dirty="0">
                <a:solidFill>
                  <a:schemeClr val="tx1">
                    <a:lumMod val="65000"/>
                    <a:lumOff val="35000"/>
                  </a:schemeClr>
                </a:solidFill>
                <a:latin typeface="Century Gothic" panose="020B0502020202020204" pitchFamily="34" charset="0"/>
                <a:ea typeface="字魂58号-创中黑" panose="00000500000000000000" pitchFamily="2" charset="-122"/>
              </a:rPr>
              <a:t>Rest-</a:t>
            </a:r>
            <a:r>
              <a:rPr lang="en-US" altLang="zh-TW" sz="3200" b="1" dirty="0" err="1">
                <a:solidFill>
                  <a:schemeClr val="tx1">
                    <a:lumMod val="65000"/>
                    <a:lumOff val="35000"/>
                  </a:schemeClr>
                </a:solidFill>
                <a:latin typeface="Century Gothic" panose="020B0502020202020204" pitchFamily="34" charset="0"/>
                <a:ea typeface="字魂58号-创中黑" panose="00000500000000000000" pitchFamily="2" charset="-122"/>
              </a:rPr>
              <a:t>Ecg</a:t>
            </a:r>
            <a:endParaRPr lang="zh-CN" altLang="en-US" sz="3200" b="1" dirty="0">
              <a:solidFill>
                <a:schemeClr val="tx1">
                  <a:lumMod val="65000"/>
                  <a:lumOff val="35000"/>
                </a:schemeClr>
              </a:solidFill>
              <a:latin typeface="Century Gothic" panose="020B0502020202020204" pitchFamily="34" charset="0"/>
              <a:ea typeface="字魂58号-创中黑" panose="00000500000000000000" pitchFamily="2" charset="-122"/>
            </a:endParaRPr>
          </a:p>
        </p:txBody>
      </p:sp>
      <p:pic>
        <p:nvPicPr>
          <p:cNvPr id="1026" name="Picture 2">
            <a:extLst>
              <a:ext uri="{FF2B5EF4-FFF2-40B4-BE49-F238E27FC236}">
                <a16:creationId xmlns:a16="http://schemas.microsoft.com/office/drawing/2014/main" id="{83183F9A-1488-4522-A2B2-6DEE38D2FB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935" y="1270068"/>
            <a:ext cx="5761839" cy="4314920"/>
          </a:xfrm>
          <a:prstGeom prst="rect">
            <a:avLst/>
          </a:prstGeom>
          <a:noFill/>
          <a:ln w="38100">
            <a:solidFill>
              <a:srgbClr val="BCA890"/>
            </a:solidFill>
          </a:ln>
          <a:extLst>
            <a:ext uri="{909E8E84-426E-40DD-AFC4-6F175D3DCCD1}">
              <a14:hiddenFill xmlns:a14="http://schemas.microsoft.com/office/drawing/2010/main">
                <a:solidFill>
                  <a:srgbClr val="FFFFFF"/>
                </a:solidFill>
              </a14:hiddenFill>
            </a:ext>
          </a:extLst>
        </p:spPr>
      </p:pic>
      <p:sp>
        <p:nvSpPr>
          <p:cNvPr id="4" name="橢圓 3">
            <a:extLst>
              <a:ext uri="{FF2B5EF4-FFF2-40B4-BE49-F238E27FC236}">
                <a16:creationId xmlns:a16="http://schemas.microsoft.com/office/drawing/2014/main" id="{4EC4E034-DC55-42E3-95CD-356AD1B07498}"/>
              </a:ext>
            </a:extLst>
          </p:cNvPr>
          <p:cNvSpPr/>
          <p:nvPr/>
        </p:nvSpPr>
        <p:spPr>
          <a:xfrm>
            <a:off x="2555421" y="2790551"/>
            <a:ext cx="433102" cy="433102"/>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noFill/>
            </a:endParaRPr>
          </a:p>
        </p:txBody>
      </p:sp>
      <p:sp>
        <p:nvSpPr>
          <p:cNvPr id="16" name="橢圓 15">
            <a:extLst>
              <a:ext uri="{FF2B5EF4-FFF2-40B4-BE49-F238E27FC236}">
                <a16:creationId xmlns:a16="http://schemas.microsoft.com/office/drawing/2014/main" id="{A114FB91-B0C8-4960-AA63-EF6A5B5036CD}"/>
              </a:ext>
            </a:extLst>
          </p:cNvPr>
          <p:cNvSpPr/>
          <p:nvPr/>
        </p:nvSpPr>
        <p:spPr>
          <a:xfrm>
            <a:off x="1749420" y="2740062"/>
            <a:ext cx="433102" cy="433102"/>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noFill/>
            </a:endParaRPr>
          </a:p>
        </p:txBody>
      </p:sp>
      <p:sp>
        <p:nvSpPr>
          <p:cNvPr id="17" name="橢圓 16">
            <a:extLst>
              <a:ext uri="{FF2B5EF4-FFF2-40B4-BE49-F238E27FC236}">
                <a16:creationId xmlns:a16="http://schemas.microsoft.com/office/drawing/2014/main" id="{F943B985-236E-4D1E-85DA-6574033A18B0}"/>
              </a:ext>
            </a:extLst>
          </p:cNvPr>
          <p:cNvSpPr/>
          <p:nvPr/>
        </p:nvSpPr>
        <p:spPr>
          <a:xfrm>
            <a:off x="1965971" y="3945974"/>
            <a:ext cx="433102" cy="433102"/>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noFill/>
            </a:endParaRPr>
          </a:p>
        </p:txBody>
      </p:sp>
      <p:sp>
        <p:nvSpPr>
          <p:cNvPr id="11" name="矩形 10">
            <a:extLst>
              <a:ext uri="{FF2B5EF4-FFF2-40B4-BE49-F238E27FC236}">
                <a16:creationId xmlns:a16="http://schemas.microsoft.com/office/drawing/2014/main" id="{909A85BF-FD6F-47FE-89C9-7438D968BB93}"/>
              </a:ext>
            </a:extLst>
          </p:cNvPr>
          <p:cNvSpPr/>
          <p:nvPr/>
        </p:nvSpPr>
        <p:spPr>
          <a:xfrm>
            <a:off x="949910" y="153805"/>
            <a:ext cx="1857836" cy="561692"/>
          </a:xfrm>
          <a:prstGeom prst="rect">
            <a:avLst/>
          </a:prstGeom>
        </p:spPr>
        <p:txBody>
          <a:bodyPr wrap="square" lIns="68580" tIns="34290" rIns="68580" bIns="34290">
            <a:spAutoFit/>
          </a:bodyPr>
          <a:lstStyle/>
          <a:p>
            <a:pPr>
              <a:defRPr/>
            </a:pPr>
            <a:r>
              <a:rPr lang="zh-TW" altLang="en-US" sz="3200" b="1">
                <a:latin typeface="Microsoft YaHei" panose="020B0503020204020204" pitchFamily="34" charset="-122"/>
                <a:ea typeface="Microsoft YaHei" panose="020B0503020204020204" pitchFamily="34" charset="-122"/>
                <a:sym typeface="+mn-lt"/>
              </a:rPr>
              <a:t>類別變數</a:t>
            </a:r>
            <a:endParaRPr sz="3200" spc="225" dirty="0">
              <a:solidFill>
                <a:schemeClr val="tx1">
                  <a:lumMod val="75000"/>
                  <a:lumOff val="25000"/>
                </a:schemeClr>
              </a:solidFill>
              <a:latin typeface="Microsoft YaHei" panose="020B0503020204020204" pitchFamily="34" charset="-122"/>
              <a:ea typeface="Microsoft YaHei" panose="020B0503020204020204" pitchFamily="34" charset="-122"/>
              <a:cs typeface="+mn-ea"/>
              <a:sym typeface="+mn-lt"/>
            </a:endParaRPr>
          </a:p>
        </p:txBody>
      </p:sp>
      <p:cxnSp>
        <p:nvCxnSpPr>
          <p:cNvPr id="12" name="直接连接符 4">
            <a:extLst>
              <a:ext uri="{FF2B5EF4-FFF2-40B4-BE49-F238E27FC236}">
                <a16:creationId xmlns:a16="http://schemas.microsoft.com/office/drawing/2014/main" id="{20FD7351-DC2D-4D11-9725-1BAA33E948AA}"/>
              </a:ext>
            </a:extLst>
          </p:cNvPr>
          <p:cNvCxnSpPr>
            <a:cxnSpLocks/>
          </p:cNvCxnSpPr>
          <p:nvPr/>
        </p:nvCxnSpPr>
        <p:spPr>
          <a:xfrm>
            <a:off x="1034308" y="754648"/>
            <a:ext cx="138504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13" name="群組 12">
            <a:extLst>
              <a:ext uri="{FF2B5EF4-FFF2-40B4-BE49-F238E27FC236}">
                <a16:creationId xmlns:a16="http://schemas.microsoft.com/office/drawing/2014/main" id="{00AAC881-467D-45F9-B1E8-2550F0ACB261}"/>
              </a:ext>
            </a:extLst>
          </p:cNvPr>
          <p:cNvGrpSpPr/>
          <p:nvPr/>
        </p:nvGrpSpPr>
        <p:grpSpPr>
          <a:xfrm>
            <a:off x="184756" y="41297"/>
            <a:ext cx="643919" cy="832698"/>
            <a:chOff x="1627773" y="1384300"/>
            <a:chExt cx="3162300" cy="4089400"/>
          </a:xfrm>
        </p:grpSpPr>
        <p:sp>
          <p:nvSpPr>
            <p:cNvPr id="14" name="平行四边形 1">
              <a:extLst>
                <a:ext uri="{FF2B5EF4-FFF2-40B4-BE49-F238E27FC236}">
                  <a16:creationId xmlns:a16="http://schemas.microsoft.com/office/drawing/2014/main" id="{F08FE9FB-2CAA-4AB6-A85D-2DFAB9D4515C}"/>
                </a:ext>
              </a:extLst>
            </p:cNvPr>
            <p:cNvSpPr/>
            <p:nvPr/>
          </p:nvSpPr>
          <p:spPr>
            <a:xfrm>
              <a:off x="1627773" y="1384300"/>
              <a:ext cx="3162300" cy="4089400"/>
            </a:xfrm>
            <a:prstGeom prst="parallelogram">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C6627071-4AF2-4271-B60C-FF64521612D4}"/>
                </a:ext>
              </a:extLst>
            </p:cNvPr>
            <p:cNvSpPr/>
            <p:nvPr/>
          </p:nvSpPr>
          <p:spPr>
            <a:xfrm>
              <a:off x="1976696" y="1815621"/>
              <a:ext cx="2464459" cy="3087556"/>
            </a:xfrm>
            <a:prstGeom prst="rect">
              <a:avLst/>
            </a:prstGeom>
          </p:spPr>
          <p:txBody>
            <a:bodyPr wrap="square" lIns="68580" tIns="34290" rIns="68580" bIns="34290">
              <a:spAutoFit/>
            </a:bodyPr>
            <a:lstStyle/>
            <a:p>
              <a:pPr algn="ctr">
                <a:defRPr/>
              </a:pPr>
              <a:r>
                <a:rPr lang="en-US" altLang="zh-TW" sz="3600" spc="225" dirty="0">
                  <a:solidFill>
                    <a:schemeClr val="bg1"/>
                  </a:solidFill>
                  <a:latin typeface="Century Gothic" panose="020B0502020202020204" pitchFamily="34" charset="0"/>
                  <a:ea typeface="包图粗朗体" panose="02000000000000000000" pitchFamily="2" charset="-122"/>
                  <a:cs typeface="+mn-ea"/>
                  <a:sym typeface="+mn-lt"/>
                </a:rPr>
                <a:t>1</a:t>
              </a:r>
              <a:endParaRPr sz="3600" spc="225" dirty="0">
                <a:solidFill>
                  <a:schemeClr val="bg1"/>
                </a:solidFill>
                <a:latin typeface="Century Gothic" panose="020B0502020202020204" pitchFamily="34" charset="0"/>
                <a:ea typeface="包图粗朗体" panose="02000000000000000000" pitchFamily="2" charset="-122"/>
                <a:cs typeface="+mn-ea"/>
                <a:sym typeface="+mn-lt"/>
              </a:endParaRPr>
            </a:p>
          </p:txBody>
        </p:sp>
      </p:grpSp>
      <p:sp>
        <p:nvSpPr>
          <p:cNvPr id="18" name="矩形 17">
            <a:extLst>
              <a:ext uri="{FF2B5EF4-FFF2-40B4-BE49-F238E27FC236}">
                <a16:creationId xmlns:a16="http://schemas.microsoft.com/office/drawing/2014/main" id="{8FB570BB-AB01-4A50-A40B-1C28025ADA39}"/>
              </a:ext>
            </a:extLst>
          </p:cNvPr>
          <p:cNvSpPr/>
          <p:nvPr/>
        </p:nvSpPr>
        <p:spPr>
          <a:xfrm>
            <a:off x="949910" y="707023"/>
            <a:ext cx="4349268" cy="400110"/>
          </a:xfrm>
          <a:prstGeom prst="rect">
            <a:avLst/>
          </a:prstGeom>
        </p:spPr>
        <p:txBody>
          <a:bodyPr wrap="none">
            <a:spAutoFit/>
          </a:bodyPr>
          <a:lstStyle/>
          <a:p>
            <a:r>
              <a:rPr lang="en-US" altLang="zh-TW" sz="2000" b="1">
                <a:solidFill>
                  <a:srgbClr val="A78D6D"/>
                </a:solidFill>
                <a:latin typeface="Century Gothic" panose="020B0502020202020204" pitchFamily="34" charset="0"/>
              </a:rPr>
              <a:t>Introduction</a:t>
            </a:r>
            <a:r>
              <a:rPr lang="zh-TW" altLang="en-US" sz="2000" b="1">
                <a:solidFill>
                  <a:srgbClr val="A78D6D"/>
                </a:solidFill>
                <a:latin typeface="Century Gothic" panose="020B0502020202020204" pitchFamily="34" charset="0"/>
              </a:rPr>
              <a:t> </a:t>
            </a:r>
            <a:r>
              <a:rPr lang="en-US" altLang="zh-TW" sz="2000" b="1">
                <a:solidFill>
                  <a:srgbClr val="A78D6D"/>
                </a:solidFill>
                <a:latin typeface="Century Gothic" panose="020B0502020202020204" pitchFamily="34" charset="0"/>
              </a:rPr>
              <a:t>and</a:t>
            </a:r>
            <a:r>
              <a:rPr lang="zh-TW" altLang="en-US" sz="2000" b="1">
                <a:solidFill>
                  <a:srgbClr val="A78D6D"/>
                </a:solidFill>
                <a:latin typeface="Century Gothic" panose="020B0502020202020204" pitchFamily="34" charset="0"/>
              </a:rPr>
              <a:t> </a:t>
            </a:r>
            <a:r>
              <a:rPr lang="en-US" altLang="zh-TW" sz="2000" b="1">
                <a:solidFill>
                  <a:srgbClr val="A78D6D"/>
                </a:solidFill>
                <a:latin typeface="Century Gothic" panose="020B0502020202020204" pitchFamily="34" charset="0"/>
              </a:rPr>
              <a:t>data</a:t>
            </a:r>
            <a:r>
              <a:rPr lang="zh-TW" altLang="en-US" sz="2000" b="1">
                <a:solidFill>
                  <a:srgbClr val="A78D6D"/>
                </a:solidFill>
                <a:latin typeface="Century Gothic" panose="020B0502020202020204" pitchFamily="34" charset="0"/>
              </a:rPr>
              <a:t> </a:t>
            </a:r>
            <a:r>
              <a:rPr lang="en-US" altLang="zh-TW" sz="2000" b="1">
                <a:solidFill>
                  <a:srgbClr val="A78D6D"/>
                </a:solidFill>
                <a:latin typeface="Century Gothic" panose="020B0502020202020204" pitchFamily="34" charset="0"/>
              </a:rPr>
              <a:t>description</a:t>
            </a:r>
            <a:endParaRPr lang="zh-TW" altLang="en-US" sz="2000" dirty="0">
              <a:solidFill>
                <a:srgbClr val="A78D6D"/>
              </a:solidFill>
            </a:endParaRPr>
          </a:p>
        </p:txBody>
      </p:sp>
    </p:spTree>
    <p:extLst>
      <p:ext uri="{BB962C8B-B14F-4D97-AF65-F5344CB8AC3E}">
        <p14:creationId xmlns:p14="http://schemas.microsoft.com/office/powerpoint/2010/main" val="360399933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2" presetClass="entr" presetSubtype="4"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p:tgtEl>
                                          <p:spTgt spid="8"/>
                                        </p:tgtEl>
                                        <p:attrNameLst>
                                          <p:attrName>ppt_y</p:attrName>
                                        </p:attrNameLst>
                                      </p:cBhvr>
                                      <p:tavLst>
                                        <p:tav tm="0">
                                          <p:val>
                                            <p:strVal val="#ppt_y+#ppt_h*1.125000"/>
                                          </p:val>
                                        </p:tav>
                                        <p:tav tm="100000">
                                          <p:val>
                                            <p:strVal val="#ppt_y"/>
                                          </p:val>
                                        </p:tav>
                                      </p:tavLst>
                                    </p:anim>
                                    <p:animEffect transition="in" filter="wipe(up)">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p:bldP spid="11"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年终工作总结"/>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2443</TotalTime>
  <Words>2845</Words>
  <Application>Microsoft Office PowerPoint</Application>
  <PresentationFormat>寬螢幕</PresentationFormat>
  <Paragraphs>542</Paragraphs>
  <Slides>60</Slides>
  <Notes>25</Notes>
  <HiddenSlides>0</HiddenSlides>
  <MMClips>0</MMClips>
  <ScaleCrop>false</ScaleCrop>
  <HeadingPairs>
    <vt:vector size="6" baseType="variant">
      <vt:variant>
        <vt:lpstr>使用字型</vt:lpstr>
      </vt:variant>
      <vt:variant>
        <vt:i4>14</vt:i4>
      </vt:variant>
      <vt:variant>
        <vt:lpstr>佈景主題</vt:lpstr>
      </vt:variant>
      <vt:variant>
        <vt:i4>1</vt:i4>
      </vt:variant>
      <vt:variant>
        <vt:lpstr>投影片標題</vt:lpstr>
      </vt:variant>
      <vt:variant>
        <vt:i4>60</vt:i4>
      </vt:variant>
    </vt:vector>
  </HeadingPairs>
  <TitlesOfParts>
    <vt:vector size="75" baseType="lpstr">
      <vt:lpstr>等线</vt:lpstr>
      <vt:lpstr>等线 Light</vt:lpstr>
      <vt:lpstr>Microsoft YaHei</vt:lpstr>
      <vt:lpstr>包图粗朗体</vt:lpstr>
      <vt:lpstr>字魂58号-创中黑</vt:lpstr>
      <vt:lpstr>字魂59号-创粗黑</vt:lpstr>
      <vt:lpstr>微軟正黑體</vt:lpstr>
      <vt:lpstr>標楷體</vt:lpstr>
      <vt:lpstr>Arial</vt:lpstr>
      <vt:lpstr>Calibri</vt:lpstr>
      <vt:lpstr>Cambria Math</vt:lpstr>
      <vt:lpstr>Century Gothic</vt:lpstr>
      <vt:lpstr>Palatino Linotype</vt:lpstr>
      <vt:lpstr>Wingdings</vt: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Eric Su</cp:lastModifiedBy>
  <cp:revision>222</cp:revision>
  <dcterms:created xsi:type="dcterms:W3CDTF">2019-07-04T08:14:45Z</dcterms:created>
  <dcterms:modified xsi:type="dcterms:W3CDTF">2019-12-29T14:03:35Z</dcterms:modified>
</cp:coreProperties>
</file>